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88" r:id="rId4"/>
    <p:sldId id="269" r:id="rId5"/>
    <p:sldId id="270" r:id="rId6"/>
    <p:sldId id="271" r:id="rId7"/>
    <p:sldId id="274" r:id="rId8"/>
    <p:sldId id="276" r:id="rId9"/>
    <p:sldId id="277" r:id="rId10"/>
    <p:sldId id="278" r:id="rId11"/>
    <p:sldId id="279" r:id="rId12"/>
    <p:sldId id="280" r:id="rId13"/>
    <p:sldId id="282" r:id="rId14"/>
    <p:sldId id="289" r:id="rId15"/>
    <p:sldId id="283" r:id="rId16"/>
    <p:sldId id="284" r:id="rId17"/>
    <p:sldId id="285" r:id="rId18"/>
    <p:sldId id="286" r:id="rId19"/>
    <p:sldId id="290" r:id="rId20"/>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7" autoAdjust="0"/>
    <p:restoredTop sz="95915" autoAdjust="0"/>
  </p:normalViewPr>
  <p:slideViewPr>
    <p:cSldViewPr snapToGrid="0">
      <p:cViewPr varScale="1">
        <p:scale>
          <a:sx n="110" d="100"/>
          <a:sy n="110" d="100"/>
        </p:scale>
        <p:origin x="312" y="-272"/>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054C8-95BB-4647-BDE5-844C71D92DA9}" type="datetimeFigureOut">
              <a:rPr lang="en-GB" smtClean="0"/>
              <a:t>01/06/2016</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01D7A-BA68-4213-A73C-A0B9ECE7595C}" type="slidenum">
              <a:rPr lang="en-GB" smtClean="0"/>
              <a:t>‹#›</a:t>
            </a:fld>
            <a:endParaRPr lang="en-GB"/>
          </a:p>
        </p:txBody>
      </p:sp>
    </p:spTree>
    <p:extLst>
      <p:ext uri="{BB962C8B-B14F-4D97-AF65-F5344CB8AC3E}">
        <p14:creationId xmlns:p14="http://schemas.microsoft.com/office/powerpoint/2010/main" val="324230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youtube.com/watch?v=s5eIRjmor1w"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A01D7A-BA68-4213-A73C-A0B9ECE7595C}" type="slidenum">
              <a:rPr lang="en-GB" smtClean="0"/>
              <a:t>1</a:t>
            </a:fld>
            <a:endParaRPr lang="en-GB"/>
          </a:p>
        </p:txBody>
      </p:sp>
    </p:spTree>
    <p:extLst>
      <p:ext uri="{BB962C8B-B14F-4D97-AF65-F5344CB8AC3E}">
        <p14:creationId xmlns:p14="http://schemas.microsoft.com/office/powerpoint/2010/main" val="205081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GB" dirty="0" smtClean="0"/>
              <a:t>The picture is believed to be Alexander the Great using a Diving Bell  and he lived from 356- 323 </a:t>
            </a:r>
            <a:r>
              <a:rPr lang="en-GB" b="1" dirty="0" smtClean="0"/>
              <a:t>BC.</a:t>
            </a:r>
            <a:endParaRPr lang="en-GB" b="1" dirty="0"/>
          </a:p>
        </p:txBody>
      </p:sp>
      <p:sp>
        <p:nvSpPr>
          <p:cNvPr id="4" name="Slide Number Placeholder 3"/>
          <p:cNvSpPr>
            <a:spLocks noGrp="1"/>
          </p:cNvSpPr>
          <p:nvPr>
            <p:ph type="sldNum" sz="quarter" idx="10"/>
          </p:nvPr>
        </p:nvSpPr>
        <p:spPr/>
        <p:txBody>
          <a:bodyPr/>
          <a:lstStyle/>
          <a:p>
            <a:fld id="{FFA01D7A-BA68-4213-A73C-A0B9ECE7595C}" type="slidenum">
              <a:rPr lang="en-GB" smtClean="0"/>
              <a:t>3</a:t>
            </a:fld>
            <a:endParaRPr lang="en-GB"/>
          </a:p>
        </p:txBody>
      </p:sp>
    </p:spTree>
    <p:extLst>
      <p:ext uri="{BB962C8B-B14F-4D97-AF65-F5344CB8AC3E}">
        <p14:creationId xmlns:p14="http://schemas.microsoft.com/office/powerpoint/2010/main" val="194916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GB" b="1" dirty="0" smtClean="0"/>
              <a:t>Scrunch</a:t>
            </a:r>
            <a:r>
              <a:rPr lang="en-GB" b="1" baseline="0" dirty="0" smtClean="0"/>
              <a:t> up a ball of tissue into the bottom of a glass.  Slowly push it down (upside down) into a tank of water  and then pull it back out slowly.  Show the class that the tissue is still dry. </a:t>
            </a:r>
            <a:endParaRPr lang="en-GB" b="1" dirty="0"/>
          </a:p>
        </p:txBody>
      </p:sp>
      <p:sp>
        <p:nvSpPr>
          <p:cNvPr id="4" name="Slide Number Placeholder 3"/>
          <p:cNvSpPr>
            <a:spLocks noGrp="1"/>
          </p:cNvSpPr>
          <p:nvPr>
            <p:ph type="sldNum" sz="quarter" idx="10"/>
          </p:nvPr>
        </p:nvSpPr>
        <p:spPr/>
        <p:txBody>
          <a:bodyPr/>
          <a:lstStyle/>
          <a:p>
            <a:fld id="{FFA01D7A-BA68-4213-A73C-A0B9ECE7595C}" type="slidenum">
              <a:rPr lang="en-GB" smtClean="0"/>
              <a:t>4</a:t>
            </a:fld>
            <a:endParaRPr lang="en-GB"/>
          </a:p>
        </p:txBody>
      </p:sp>
    </p:spTree>
    <p:extLst>
      <p:ext uri="{BB962C8B-B14F-4D97-AF65-F5344CB8AC3E}">
        <p14:creationId xmlns:p14="http://schemas.microsoft.com/office/powerpoint/2010/main" val="194916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https://www.youtube.com/watch?v=s5eIRjmor1w</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FFA01D7A-BA68-4213-A73C-A0B9ECE7595C}" type="slidenum">
              <a:rPr lang="en-GB" smtClean="0"/>
              <a:t>15</a:t>
            </a:fld>
            <a:endParaRPr lang="en-GB"/>
          </a:p>
        </p:txBody>
      </p:sp>
    </p:spTree>
    <p:extLst>
      <p:ext uri="{BB962C8B-B14F-4D97-AF65-F5344CB8AC3E}">
        <p14:creationId xmlns:p14="http://schemas.microsoft.com/office/powerpoint/2010/main" val="3362957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GB" dirty="0" smtClean="0"/>
              <a:t>Hyperlink to an animation which shows how a submarine rises and sinks.</a:t>
            </a:r>
            <a:endParaRPr lang="en-GB" dirty="0"/>
          </a:p>
        </p:txBody>
      </p:sp>
      <p:sp>
        <p:nvSpPr>
          <p:cNvPr id="4" name="Slide Number Placeholder 3"/>
          <p:cNvSpPr>
            <a:spLocks noGrp="1"/>
          </p:cNvSpPr>
          <p:nvPr>
            <p:ph type="sldNum" sz="quarter" idx="10"/>
          </p:nvPr>
        </p:nvSpPr>
        <p:spPr/>
        <p:txBody>
          <a:bodyPr/>
          <a:lstStyle/>
          <a:p>
            <a:fld id="{FFA01D7A-BA68-4213-A73C-A0B9ECE7595C}" type="slidenum">
              <a:rPr lang="en-GB" smtClean="0"/>
              <a:t>16</a:t>
            </a:fld>
            <a:endParaRPr lang="en-GB"/>
          </a:p>
        </p:txBody>
      </p:sp>
    </p:spTree>
    <p:extLst>
      <p:ext uri="{BB962C8B-B14F-4D97-AF65-F5344CB8AC3E}">
        <p14:creationId xmlns:p14="http://schemas.microsoft.com/office/powerpoint/2010/main" val="408533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GB" b="1" dirty="0" smtClean="0"/>
              <a:t>Scrunch</a:t>
            </a:r>
            <a:r>
              <a:rPr lang="en-GB" b="1" baseline="0" dirty="0" smtClean="0"/>
              <a:t> up a ball of tissue into the bottom of a glass.  Slowly push it down (upside down) into a tank of water  and then pull it back out slowly.  Show the class that the tissue is still dry. </a:t>
            </a:r>
            <a:endParaRPr lang="en-GB" b="1" dirty="0"/>
          </a:p>
        </p:txBody>
      </p:sp>
      <p:sp>
        <p:nvSpPr>
          <p:cNvPr id="4" name="Slide Number Placeholder 3"/>
          <p:cNvSpPr>
            <a:spLocks noGrp="1"/>
          </p:cNvSpPr>
          <p:nvPr>
            <p:ph type="sldNum" sz="quarter" idx="10"/>
          </p:nvPr>
        </p:nvSpPr>
        <p:spPr/>
        <p:txBody>
          <a:bodyPr/>
          <a:lstStyle/>
          <a:p>
            <a:fld id="{FFA01D7A-BA68-4213-A73C-A0B9ECE7595C}" type="slidenum">
              <a:rPr lang="en-GB" smtClean="0"/>
              <a:t>18</a:t>
            </a:fld>
            <a:endParaRPr lang="en-GB"/>
          </a:p>
        </p:txBody>
      </p:sp>
    </p:spTree>
    <p:extLst>
      <p:ext uri="{BB962C8B-B14F-4D97-AF65-F5344CB8AC3E}">
        <p14:creationId xmlns:p14="http://schemas.microsoft.com/office/powerpoint/2010/main" val="194916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8097F9A-8DE6-43F9-BAFE-983F6AB965D3}" type="datetimeFigureOut">
              <a:rPr lang="en-GB" smtClean="0"/>
              <a:t>01/06/2016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410993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097F9A-8DE6-43F9-BAFE-983F6AB965D3}" type="datetimeFigureOut">
              <a:rPr lang="en-GB" smtClean="0"/>
              <a:t>01/06/2016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418658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4" y="365125"/>
            <a:ext cx="2135981"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1040"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097F9A-8DE6-43F9-BAFE-983F6AB965D3}" type="datetimeFigureOut">
              <a:rPr lang="en-GB" smtClean="0"/>
              <a:t>01/06/2016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1089575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3"/>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6B12FA72-4273-4207-AA5C-C1E32B1D474F}" type="datetimeFigureOut">
              <a:rPr lang="en-GB">
                <a:solidFill>
                  <a:prstClr val="black">
                    <a:tint val="75000"/>
                  </a:prstClr>
                </a:solidFill>
              </a:rPr>
              <a:pPr>
                <a:defRPr/>
              </a:pPr>
              <a:t>01/06/2016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E00F61-E9F3-4D09-BFA3-9D8D503002E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16100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6443D6A-0905-4CD3-BE71-7BF71F33EB33}" type="datetimeFigureOut">
              <a:rPr lang="en-GB">
                <a:solidFill>
                  <a:prstClr val="black">
                    <a:tint val="75000"/>
                  </a:prstClr>
                </a:solidFill>
              </a:rPr>
              <a:pPr>
                <a:defRPr/>
              </a:pPr>
              <a:t>01/06/2016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FD42CD-0EF9-47AF-9458-8375D114B50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66994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9"/>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15"/>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C0CEF42-4BA8-4CEA-84BE-7ADD578EC8D0}" type="datetimeFigureOut">
              <a:rPr lang="en-GB">
                <a:solidFill>
                  <a:prstClr val="black">
                    <a:tint val="75000"/>
                  </a:prstClr>
                </a:solidFill>
              </a:rPr>
              <a:pPr>
                <a:defRPr/>
              </a:pPr>
              <a:t>01/06/2016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92037D-F713-43DA-84C6-4DD59FD8BFB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63619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0" y="1600207"/>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35550" y="1600207"/>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5F0DB193-6D8B-42F1-A5A5-0FA4301C9FF9}" type="datetimeFigureOut">
              <a:rPr lang="en-GB">
                <a:solidFill>
                  <a:prstClr val="black">
                    <a:tint val="75000"/>
                  </a:prstClr>
                </a:solidFill>
              </a:rPr>
              <a:pPr>
                <a:defRPr/>
              </a:pPr>
              <a:t>01/06/2016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BCEF0CB-DA0D-4376-9DBA-8C8AD07D7FD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64984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6" y="1535113"/>
            <a:ext cx="43785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6"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5D5A990C-FB66-4A45-A4A9-DF630826564A}" type="datetimeFigureOut">
              <a:rPr lang="en-GB">
                <a:solidFill>
                  <a:prstClr val="black">
                    <a:tint val="75000"/>
                  </a:prstClr>
                </a:solidFill>
              </a:rPr>
              <a:pPr>
                <a:defRPr/>
              </a:pPr>
              <a:t>01/06/2016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3A00FB3-A3FF-4177-B6BB-D380C667F1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03895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C682D24-35CA-4425-8A49-BC85A08587A8}" type="datetimeFigureOut">
              <a:rPr lang="en-GB">
                <a:solidFill>
                  <a:prstClr val="black">
                    <a:tint val="75000"/>
                  </a:prstClr>
                </a:solidFill>
              </a:rPr>
              <a:pPr>
                <a:defRPr/>
              </a:pPr>
              <a:t>01/06/2016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12CE01A-FF19-4AE5-BA44-0B469402D37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03766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03F917-06F8-4DF7-8DF8-B090E5CEF796}" type="datetimeFigureOut">
              <a:rPr lang="en-GB">
                <a:solidFill>
                  <a:prstClr val="black">
                    <a:tint val="75000"/>
                  </a:prstClr>
                </a:solidFill>
              </a:rPr>
              <a:pPr>
                <a:defRPr/>
              </a:pPr>
              <a:t>01/06/2016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2CAD900-8529-4E56-9E33-BDD9CB1C03B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50219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4" y="273050"/>
            <a:ext cx="3259006"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71" y="273059"/>
            <a:ext cx="553773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4" y="1435104"/>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C8BD81-829B-443A-9DD1-727EC373472D}" type="datetimeFigureOut">
              <a:rPr lang="en-GB">
                <a:solidFill>
                  <a:prstClr val="black">
                    <a:tint val="75000"/>
                  </a:prstClr>
                </a:solidFill>
              </a:rPr>
              <a:pPr>
                <a:defRPr/>
              </a:pPr>
              <a:t>01/06/2016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B8DC369-0502-44B8-89A9-A83335B009D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65795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097F9A-8DE6-43F9-BAFE-983F6AB965D3}" type="datetimeFigureOut">
              <a:rPr lang="en-GB" smtClean="0"/>
              <a:t>01/06/2016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674082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6852E6-B864-42C9-9217-783376F575FC}" type="datetimeFigureOut">
              <a:rPr lang="en-GB">
                <a:solidFill>
                  <a:prstClr val="black">
                    <a:tint val="75000"/>
                  </a:prstClr>
                </a:solidFill>
              </a:rPr>
              <a:pPr>
                <a:defRPr/>
              </a:pPr>
              <a:t>01/06/2016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AD833CC-00EA-4858-8874-8B3E7C93763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60768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88F4C09-154C-48B8-B52E-59AC6519E714}" type="datetimeFigureOut">
              <a:rPr lang="en-GB">
                <a:solidFill>
                  <a:prstClr val="black">
                    <a:tint val="75000"/>
                  </a:prstClr>
                </a:solidFill>
              </a:rPr>
              <a:pPr>
                <a:defRPr/>
              </a:pPr>
              <a:t>01/06/2016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5D817F-65E7-4121-BF6C-794ECF1D37B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79414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7"/>
            <a:ext cx="22288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0" y="274647"/>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042D632-A39B-47DF-9163-11821B7BC8A5}" type="datetimeFigureOut">
              <a:rPr lang="en-GB">
                <a:solidFill>
                  <a:prstClr val="black">
                    <a:tint val="75000"/>
                  </a:prstClr>
                </a:solidFill>
              </a:rPr>
              <a:pPr>
                <a:defRPr/>
              </a:pPr>
              <a:t>01/06/2016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F89ACB-C7A0-497E-BB37-45062BD9E43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9916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80" y="1709748"/>
            <a:ext cx="8543925"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75880" y="458947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097F9A-8DE6-43F9-BAFE-983F6AB965D3}" type="datetimeFigureOut">
              <a:rPr lang="en-GB" smtClean="0"/>
              <a:t>01/06/2016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273623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8097F9A-8DE6-43F9-BAFE-983F6AB965D3}" type="datetimeFigureOut">
              <a:rPr lang="en-GB" smtClean="0"/>
              <a:t>01/06/2016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186589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9"/>
            <a:ext cx="8543925"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82331"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31" y="2505076"/>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14915"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5" y="2505076"/>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8097F9A-8DE6-43F9-BAFE-983F6AB965D3}" type="datetimeFigureOut">
              <a:rPr lang="en-GB" smtClean="0"/>
              <a:t>01/06/2016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306536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8097F9A-8DE6-43F9-BAFE-983F6AB965D3}" type="datetimeFigureOut">
              <a:rPr lang="en-GB" smtClean="0"/>
              <a:t>01/06/2016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2649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97F9A-8DE6-43F9-BAFE-983F6AB965D3}" type="datetimeFigureOut">
              <a:rPr lang="en-GB" smtClean="0"/>
              <a:t>01/06/2016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4279098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2"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4211341" y="987434"/>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82329" y="2057400"/>
            <a:ext cx="319494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097F9A-8DE6-43F9-BAFE-983F6AB965D3}" type="datetimeFigureOut">
              <a:rPr lang="en-GB" smtClean="0"/>
              <a:t>01/06/2016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3926733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2"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4211341" y="987434"/>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82329" y="2057400"/>
            <a:ext cx="319494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097F9A-8DE6-43F9-BAFE-983F6AB965D3}" type="datetimeFigureOut">
              <a:rPr lang="en-GB" smtClean="0"/>
              <a:t>01/06/2016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2F607C-7351-4802-AF6F-FC28620FE5A2}" type="slidenum">
              <a:rPr lang="en-GB" smtClean="0"/>
              <a:t>‹#›</a:t>
            </a:fld>
            <a:endParaRPr lang="en-GB"/>
          </a:p>
        </p:txBody>
      </p:sp>
    </p:spTree>
    <p:extLst>
      <p:ext uri="{BB962C8B-B14F-4D97-AF65-F5344CB8AC3E}">
        <p14:creationId xmlns:p14="http://schemas.microsoft.com/office/powerpoint/2010/main" val="26587994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81038" y="635636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97F9A-8DE6-43F9-BAFE-983F6AB965D3}" type="datetimeFigureOut">
              <a:rPr lang="en-GB" smtClean="0"/>
              <a:t>01/06/2016</a:t>
            </a:fld>
            <a:endParaRPr lang="en-GB"/>
          </a:p>
        </p:txBody>
      </p:sp>
      <p:sp>
        <p:nvSpPr>
          <p:cNvPr id="5" name="Footer Placeholder 4"/>
          <p:cNvSpPr>
            <a:spLocks noGrp="1"/>
          </p:cNvSpPr>
          <p:nvPr>
            <p:ph type="ftr" sz="quarter" idx="3"/>
          </p:nvPr>
        </p:nvSpPr>
        <p:spPr>
          <a:xfrm>
            <a:off x="3281364" y="635636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6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2F607C-7351-4802-AF6F-FC28620FE5A2}" type="slidenum">
              <a:rPr lang="en-GB" smtClean="0"/>
              <a:t>‹#›</a:t>
            </a:fld>
            <a:endParaRPr lang="en-GB"/>
          </a:p>
        </p:txBody>
      </p:sp>
    </p:spTree>
    <p:extLst>
      <p:ext uri="{BB962C8B-B14F-4D97-AF65-F5344CB8AC3E}">
        <p14:creationId xmlns:p14="http://schemas.microsoft.com/office/powerpoint/2010/main" val="2917392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4579" name="Text Placeholder 2"/>
          <p:cNvSpPr>
            <a:spLocks noGrp="1"/>
          </p:cNvSpPr>
          <p:nvPr>
            <p:ph type="body" idx="1"/>
          </p:nvPr>
        </p:nvSpPr>
        <p:spPr bwMode="auto">
          <a:xfrm>
            <a:off x="495300" y="1600207"/>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95300" y="6356359"/>
            <a:ext cx="2311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9B09C00-1A5D-4EE7-9976-98827F7F0B5B}" type="datetimeFigureOut">
              <a:rPr lang="en-GB">
                <a:solidFill>
                  <a:prstClr val="black">
                    <a:tint val="75000"/>
                  </a:prstClr>
                </a:solidFill>
              </a:rPr>
              <a:pPr>
                <a:defRPr/>
              </a:pPr>
              <a:t>01/06/2016</a:t>
            </a:fld>
            <a:endParaRPr lang="en-GB">
              <a:solidFill>
                <a:prstClr val="black">
                  <a:tint val="75000"/>
                </a:prstClr>
              </a:solidFill>
            </a:endParaRPr>
          </a:p>
        </p:txBody>
      </p:sp>
      <p:sp>
        <p:nvSpPr>
          <p:cNvPr id="5" name="Footer Placeholder 4"/>
          <p:cNvSpPr>
            <a:spLocks noGrp="1"/>
          </p:cNvSpPr>
          <p:nvPr>
            <p:ph type="ftr" sz="quarter" idx="3"/>
          </p:nvPr>
        </p:nvSpPr>
        <p:spPr>
          <a:xfrm>
            <a:off x="3384550" y="6356359"/>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7099300" y="6356359"/>
            <a:ext cx="2311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0E2E5DF-0A07-4B92-AAC4-3B99D956857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97684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jpg"/><Relationship Id="rId5"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g"/><Relationship Id="rId7"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hyperlink" Target="http://science.howstuffworks.com/transport/engines-equipment/submarine1.htm" TargetMode="External"/><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7765143"/>
          </a:xfrm>
          <a:prstGeom prst="rect">
            <a:avLst/>
          </a:prstGeom>
        </p:spPr>
      </p:pic>
      <p:sp>
        <p:nvSpPr>
          <p:cNvPr id="2" name="Title 1"/>
          <p:cNvSpPr>
            <a:spLocks noGrp="1"/>
          </p:cNvSpPr>
          <p:nvPr>
            <p:ph type="title"/>
          </p:nvPr>
        </p:nvSpPr>
        <p:spPr>
          <a:xfrm>
            <a:off x="681039" y="0"/>
            <a:ext cx="8543925" cy="1325563"/>
          </a:xfrm>
        </p:spPr>
        <p:txBody>
          <a:bodyPr/>
          <a:lstStyle/>
          <a:p>
            <a:pPr algn="ctr"/>
            <a:r>
              <a:rPr lang="en-GB" dirty="0" smtClean="0">
                <a:solidFill>
                  <a:schemeClr val="bg1"/>
                </a:solidFill>
                <a:latin typeface="Kristen ITC" panose="03050502040202030202" pitchFamily="66" charset="0"/>
              </a:rPr>
              <a:t>Mysteries of the deep</a:t>
            </a:r>
            <a:endParaRPr lang="en-GB" dirty="0">
              <a:solidFill>
                <a:schemeClr val="bg1"/>
              </a:solidFill>
              <a:latin typeface="Kristen ITC" panose="03050502040202030202" pitchFamily="66" charset="0"/>
            </a:endParaRPr>
          </a:p>
        </p:txBody>
      </p:sp>
      <p:pic>
        <p:nvPicPr>
          <p:cNvPr id="2059"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20644" t="20573" r="22401" b="21354"/>
          <a:stretch/>
        </p:blipFill>
        <p:spPr bwMode="auto">
          <a:xfrm>
            <a:off x="232172" y="986971"/>
            <a:ext cx="9441656"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966969" y="6230058"/>
            <a:ext cx="2706859" cy="548113"/>
          </a:xfrm>
        </p:spPr>
      </p:pic>
    </p:spTree>
    <p:extLst>
      <p:ext uri="{BB962C8B-B14F-4D97-AF65-F5344CB8AC3E}">
        <p14:creationId xmlns:p14="http://schemas.microsoft.com/office/powerpoint/2010/main" val="2863280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sp>
        <p:nvSpPr>
          <p:cNvPr id="5" name="Title 1"/>
          <p:cNvSpPr>
            <a:spLocks noGrp="1"/>
          </p:cNvSpPr>
          <p:nvPr>
            <p:ph type="title"/>
          </p:nvPr>
        </p:nvSpPr>
        <p:spPr>
          <a:xfrm>
            <a:off x="495300" y="0"/>
            <a:ext cx="8915400" cy="1143000"/>
          </a:xfrm>
          <a:solidFill>
            <a:schemeClr val="tx2">
              <a:lumMod val="75000"/>
            </a:schemeClr>
          </a:solidFill>
        </p:spPr>
        <p:txBody>
          <a:bodyPr/>
          <a:lstStyle/>
          <a:p>
            <a:r>
              <a:rPr lang="en-GB" b="1" dirty="0" smtClean="0">
                <a:solidFill>
                  <a:schemeClr val="bg1"/>
                </a:solidFill>
                <a:latin typeface="Kristen ITC" panose="03050502040202030202" pitchFamily="66" charset="0"/>
              </a:rPr>
              <a:t>Pressurised Gas</a:t>
            </a:r>
            <a:endParaRPr lang="en-GB" b="1" dirty="0">
              <a:solidFill>
                <a:schemeClr val="bg1"/>
              </a:solidFill>
              <a:latin typeface="Kristen ITC" panose="03050502040202030202" pitchFamily="66" charset="0"/>
            </a:endParaRPr>
          </a:p>
        </p:txBody>
      </p:sp>
      <p:sp>
        <p:nvSpPr>
          <p:cNvPr id="6" name="Content Placeholder 5"/>
          <p:cNvSpPr>
            <a:spLocks noGrp="1"/>
          </p:cNvSpPr>
          <p:nvPr>
            <p:ph sz="half" idx="1"/>
          </p:nvPr>
        </p:nvSpPr>
        <p:spPr>
          <a:xfrm>
            <a:off x="577850" y="1210353"/>
            <a:ext cx="4375150" cy="4525963"/>
          </a:xfrm>
        </p:spPr>
        <p:txBody>
          <a:bodyPr/>
          <a:lstStyle/>
          <a:p>
            <a:r>
              <a:rPr lang="en-GB" sz="2000" dirty="0" smtClean="0">
                <a:solidFill>
                  <a:schemeClr val="bg1"/>
                </a:solidFill>
                <a:latin typeface="Kristen ITC" panose="03050502040202030202" pitchFamily="66" charset="0"/>
              </a:rPr>
              <a:t>Gases under high pressure will dissolve in liquids.</a:t>
            </a:r>
          </a:p>
          <a:p>
            <a:r>
              <a:rPr lang="en-GB" sz="2000" dirty="0" smtClean="0">
                <a:solidFill>
                  <a:schemeClr val="bg1"/>
                </a:solidFill>
                <a:latin typeface="Kristen ITC" panose="03050502040202030202" pitchFamily="66" charset="0"/>
              </a:rPr>
              <a:t>For example Fizzy </a:t>
            </a:r>
            <a:r>
              <a:rPr lang="en-GB" sz="2000" dirty="0">
                <a:solidFill>
                  <a:schemeClr val="bg1"/>
                </a:solidFill>
                <a:latin typeface="Kristen ITC" panose="03050502040202030202" pitchFamily="66" charset="0"/>
              </a:rPr>
              <a:t>drinks have </a:t>
            </a:r>
            <a:r>
              <a:rPr lang="en-GB" sz="2000" b="1" dirty="0">
                <a:solidFill>
                  <a:schemeClr val="bg1"/>
                </a:solidFill>
                <a:latin typeface="Kristen ITC" panose="03050502040202030202" pitchFamily="66" charset="0"/>
              </a:rPr>
              <a:t>pressurised carbon dioxide dissolved </a:t>
            </a:r>
            <a:r>
              <a:rPr lang="en-GB" sz="2000" dirty="0">
                <a:solidFill>
                  <a:schemeClr val="bg1"/>
                </a:solidFill>
                <a:latin typeface="Kristen ITC" panose="03050502040202030202" pitchFamily="66" charset="0"/>
              </a:rPr>
              <a:t>in them</a:t>
            </a:r>
          </a:p>
          <a:p>
            <a:r>
              <a:rPr lang="en-GB" sz="2000" dirty="0" smtClean="0">
                <a:solidFill>
                  <a:schemeClr val="bg1"/>
                </a:solidFill>
                <a:latin typeface="Kristen ITC" panose="03050502040202030202" pitchFamily="66" charset="0"/>
              </a:rPr>
              <a:t>The same thing happens when the </a:t>
            </a:r>
            <a:r>
              <a:rPr lang="en-GB" sz="2000" dirty="0">
                <a:solidFill>
                  <a:schemeClr val="bg1"/>
                </a:solidFill>
                <a:latin typeface="Kristen ITC" panose="03050502040202030202" pitchFamily="66" charset="0"/>
              </a:rPr>
              <a:t>high pressure gas in the </a:t>
            </a:r>
            <a:r>
              <a:rPr lang="en-GB" sz="2000" dirty="0" smtClean="0">
                <a:solidFill>
                  <a:schemeClr val="bg1"/>
                </a:solidFill>
                <a:latin typeface="Kristen ITC" panose="03050502040202030202" pitchFamily="66" charset="0"/>
              </a:rPr>
              <a:t>diver’s air tanks dissolves </a:t>
            </a:r>
            <a:r>
              <a:rPr lang="en-GB" sz="2000" dirty="0">
                <a:solidFill>
                  <a:schemeClr val="bg1"/>
                </a:solidFill>
                <a:latin typeface="Kristen ITC" panose="03050502040202030202" pitchFamily="66" charset="0"/>
              </a:rPr>
              <a:t>into </a:t>
            </a:r>
            <a:r>
              <a:rPr lang="en-GB" sz="2000" dirty="0" smtClean="0">
                <a:solidFill>
                  <a:schemeClr val="bg1"/>
                </a:solidFill>
                <a:latin typeface="Kristen ITC" panose="03050502040202030202" pitchFamily="66" charset="0"/>
              </a:rPr>
              <a:t>their </a:t>
            </a:r>
            <a:r>
              <a:rPr lang="en-GB" sz="2000" dirty="0">
                <a:solidFill>
                  <a:schemeClr val="bg1"/>
                </a:solidFill>
                <a:latin typeface="Kristen ITC" panose="03050502040202030202" pitchFamily="66" charset="0"/>
              </a:rPr>
              <a:t>blood stream</a:t>
            </a:r>
            <a:r>
              <a:rPr lang="en-GB" sz="2000" dirty="0" smtClean="0">
                <a:solidFill>
                  <a:schemeClr val="bg1"/>
                </a:solidFill>
                <a:latin typeface="Kristen ITC" panose="03050502040202030202" pitchFamily="66" charset="0"/>
              </a:rPr>
              <a:t>.</a:t>
            </a:r>
          </a:p>
          <a:p>
            <a:r>
              <a:rPr lang="en-GB" sz="2000" dirty="0">
                <a:solidFill>
                  <a:schemeClr val="bg1"/>
                </a:solidFill>
                <a:latin typeface="Kristen ITC" panose="03050502040202030202" pitchFamily="66" charset="0"/>
              </a:rPr>
              <a:t>When you open the bottle you </a:t>
            </a:r>
            <a:r>
              <a:rPr lang="en-GB" sz="2000" b="1" dirty="0">
                <a:solidFill>
                  <a:schemeClr val="bg1"/>
                </a:solidFill>
                <a:latin typeface="Kristen ITC" panose="03050502040202030202" pitchFamily="66" charset="0"/>
              </a:rPr>
              <a:t>release pressure</a:t>
            </a:r>
            <a:r>
              <a:rPr lang="en-GB" sz="2000" dirty="0">
                <a:solidFill>
                  <a:schemeClr val="bg1"/>
                </a:solidFill>
                <a:latin typeface="Kristen ITC" panose="03050502040202030202" pitchFamily="66" charset="0"/>
              </a:rPr>
              <a:t> which causes the drink to </a:t>
            </a:r>
            <a:r>
              <a:rPr lang="en-GB" sz="2000" dirty="0" smtClean="0">
                <a:solidFill>
                  <a:schemeClr val="bg1"/>
                </a:solidFill>
                <a:latin typeface="Kristen ITC" panose="03050502040202030202" pitchFamily="66" charset="0"/>
              </a:rPr>
              <a:t>fizz (bubbles) </a:t>
            </a:r>
          </a:p>
          <a:p>
            <a:r>
              <a:rPr lang="en-GB" sz="2000" dirty="0" smtClean="0">
                <a:solidFill>
                  <a:schemeClr val="bg1"/>
                </a:solidFill>
                <a:latin typeface="Kristen ITC" panose="03050502040202030202" pitchFamily="66" charset="0"/>
              </a:rPr>
              <a:t>If a diver returns to the surface too quickly the nitrogen  dissolved in the bloodstream does the same thing.</a:t>
            </a:r>
            <a:endParaRPr lang="en-GB" sz="2000" dirty="0">
              <a:solidFill>
                <a:schemeClr val="bg1"/>
              </a:solidFill>
              <a:latin typeface="Kristen ITC" panose="03050502040202030202" pitchFamily="66" charset="0"/>
            </a:endParaRPr>
          </a:p>
          <a:p>
            <a:endParaRPr lang="en-GB" sz="2400" dirty="0">
              <a:solidFill>
                <a:schemeClr val="bg1"/>
              </a:solidFill>
              <a:latin typeface="Kristen ITC" panose="03050502040202030202" pitchFamily="66" charset="0"/>
            </a:endParaRPr>
          </a:p>
          <a:p>
            <a:endParaRPr lang="en-GB" dirty="0">
              <a:solidFill>
                <a:schemeClr val="bg1"/>
              </a:solidFill>
            </a:endParaRPr>
          </a:p>
        </p:txBody>
      </p:sp>
      <p:pic>
        <p:nvPicPr>
          <p:cNvPr id="512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28444" y="1631952"/>
            <a:ext cx="420732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690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sp>
        <p:nvSpPr>
          <p:cNvPr id="2" name="Title 1"/>
          <p:cNvSpPr>
            <a:spLocks noGrp="1"/>
          </p:cNvSpPr>
          <p:nvPr>
            <p:ph type="title"/>
          </p:nvPr>
        </p:nvSpPr>
        <p:spPr/>
        <p:txBody>
          <a:bodyPr/>
          <a:lstStyle/>
          <a:p>
            <a:pPr algn="ctr"/>
            <a:endParaRPr lang="en-GB" dirty="0">
              <a:solidFill>
                <a:schemeClr val="bg1"/>
              </a:solidFill>
              <a:latin typeface="Kristen ITC" panose="03050502040202030202" pitchFamily="66"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71450"/>
            <a:ext cx="96583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1476" y="5119987"/>
            <a:ext cx="8853488" cy="1569660"/>
          </a:xfrm>
          <a:prstGeom prst="rect">
            <a:avLst/>
          </a:prstGeom>
        </p:spPr>
        <p:txBody>
          <a:bodyPr wrap="square">
            <a:spAutoFit/>
          </a:bodyPr>
          <a:lstStyle/>
          <a:p>
            <a:r>
              <a:rPr lang="en-GB" sz="2400" dirty="0">
                <a:solidFill>
                  <a:schemeClr val="bg1"/>
                </a:solidFill>
                <a:latin typeface="Kristen ITC" panose="03050502040202030202" pitchFamily="66" charset="0"/>
              </a:rPr>
              <a:t>If the diver were to swim quickly to the surface, it is just like uncorking a bottle of soda -- the gas is released. This can cause </a:t>
            </a:r>
            <a:r>
              <a:rPr lang="en-GB" sz="2400" dirty="0" smtClean="0">
                <a:solidFill>
                  <a:schemeClr val="bg1"/>
                </a:solidFill>
                <a:latin typeface="Kristen ITC" panose="03050502040202030202" pitchFamily="66" charset="0"/>
              </a:rPr>
              <a:t>the bends which is </a:t>
            </a:r>
            <a:r>
              <a:rPr lang="en-GB" sz="2400" dirty="0">
                <a:solidFill>
                  <a:schemeClr val="bg1"/>
                </a:solidFill>
                <a:latin typeface="Kristen ITC" panose="03050502040202030202" pitchFamily="66" charset="0"/>
              </a:rPr>
              <a:t>very </a:t>
            </a:r>
            <a:r>
              <a:rPr lang="en-GB" sz="2400" dirty="0" smtClean="0">
                <a:solidFill>
                  <a:schemeClr val="bg1"/>
                </a:solidFill>
                <a:latin typeface="Kristen ITC" panose="03050502040202030202" pitchFamily="66" charset="0"/>
              </a:rPr>
              <a:t>painful and can be </a:t>
            </a:r>
            <a:r>
              <a:rPr lang="en-GB" sz="2400" dirty="0">
                <a:solidFill>
                  <a:schemeClr val="bg1"/>
                </a:solidFill>
                <a:latin typeface="Kristen ITC" panose="03050502040202030202" pitchFamily="66" charset="0"/>
              </a:rPr>
              <a:t>fatal.</a:t>
            </a:r>
          </a:p>
        </p:txBody>
      </p:sp>
    </p:spTree>
    <p:extLst>
      <p:ext uri="{BB962C8B-B14F-4D97-AF65-F5344CB8AC3E}">
        <p14:creationId xmlns:p14="http://schemas.microsoft.com/office/powerpoint/2010/main" val="1139388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sp>
        <p:nvSpPr>
          <p:cNvPr id="2" name="Title 1"/>
          <p:cNvSpPr>
            <a:spLocks noGrp="1"/>
          </p:cNvSpPr>
          <p:nvPr>
            <p:ph type="title"/>
          </p:nvPr>
        </p:nvSpPr>
        <p:spPr/>
        <p:txBody>
          <a:bodyPr/>
          <a:lstStyle/>
          <a:p>
            <a:pPr algn="ctr"/>
            <a:r>
              <a:rPr lang="en-GB" dirty="0" smtClean="0">
                <a:solidFill>
                  <a:schemeClr val="bg1"/>
                </a:solidFill>
                <a:latin typeface="Kristen ITC" panose="03050502040202030202" pitchFamily="66" charset="0"/>
              </a:rPr>
              <a:t>What if you could dive down that far?</a:t>
            </a:r>
            <a:endParaRPr lang="en-GB" dirty="0">
              <a:solidFill>
                <a:schemeClr val="bg1"/>
              </a:solidFill>
              <a:latin typeface="Kristen ITC" panose="03050502040202030202" pitchFamily="66" charset="0"/>
            </a:endParaRPr>
          </a:p>
        </p:txBody>
      </p:sp>
      <p:pic>
        <p:nvPicPr>
          <p:cNvPr id="3" name="MythBusters - Dumpster diving myth - Scuba Diver_(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9273" y="1476827"/>
            <a:ext cx="8767454" cy="4945743"/>
          </a:xfrm>
          <a:prstGeom prst="rect">
            <a:avLst/>
          </a:prstGeom>
        </p:spPr>
      </p:pic>
    </p:spTree>
    <p:extLst>
      <p:ext uri="{BB962C8B-B14F-4D97-AF65-F5344CB8AC3E}">
        <p14:creationId xmlns:p14="http://schemas.microsoft.com/office/powerpoint/2010/main" val="921213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7228114"/>
          </a:xfrm>
          <a:prstGeom prst="rect">
            <a:avLst/>
          </a:prstGeom>
        </p:spPr>
      </p:pic>
      <p:sp>
        <p:nvSpPr>
          <p:cNvPr id="2" name="Title 1"/>
          <p:cNvSpPr>
            <a:spLocks noGrp="1"/>
          </p:cNvSpPr>
          <p:nvPr>
            <p:ph type="title"/>
          </p:nvPr>
        </p:nvSpPr>
        <p:spPr/>
        <p:txBody>
          <a:bodyPr/>
          <a:lstStyle/>
          <a:p>
            <a:pPr algn="ctr"/>
            <a:r>
              <a:rPr lang="en-GB" dirty="0" smtClean="0">
                <a:solidFill>
                  <a:schemeClr val="bg1"/>
                </a:solidFill>
                <a:latin typeface="Kristen ITC" panose="03050502040202030202" pitchFamily="66" charset="0"/>
              </a:rPr>
              <a:t>Learning Outcomes….</a:t>
            </a:r>
            <a:endParaRPr lang="en-GB" dirty="0">
              <a:solidFill>
                <a:schemeClr val="bg1"/>
              </a:solidFill>
              <a:latin typeface="Kristen ITC" panose="03050502040202030202" pitchFamily="66" charset="0"/>
            </a:endParaRPr>
          </a:p>
        </p:txBody>
      </p:sp>
      <p:sp>
        <p:nvSpPr>
          <p:cNvPr id="3" name="Content Placeholder 2"/>
          <p:cNvSpPr>
            <a:spLocks noGrp="1"/>
          </p:cNvSpPr>
          <p:nvPr>
            <p:ph idx="1"/>
          </p:nvPr>
        </p:nvSpPr>
        <p:spPr>
          <a:xfrm>
            <a:off x="555285" y="1246641"/>
            <a:ext cx="8543925" cy="4351338"/>
          </a:xfrm>
        </p:spPr>
        <p:txBody>
          <a:bodyPr>
            <a:noAutofit/>
          </a:bodyPr>
          <a:lstStyle/>
          <a:p>
            <a:r>
              <a:rPr lang="en-GB" dirty="0" smtClean="0">
                <a:solidFill>
                  <a:schemeClr val="bg1"/>
                </a:solidFill>
                <a:latin typeface="Kristen ITC" panose="03050502040202030202" pitchFamily="66" charset="0"/>
              </a:rPr>
              <a:t>All- will be able to describe what happens to water pressure as the depth increases. </a:t>
            </a:r>
          </a:p>
          <a:p>
            <a:endParaRPr lang="en-GB" dirty="0" smtClean="0">
              <a:solidFill>
                <a:schemeClr val="bg1"/>
              </a:solidFill>
              <a:latin typeface="Kristen ITC" panose="03050502040202030202" pitchFamily="66" charset="0"/>
            </a:endParaRPr>
          </a:p>
          <a:p>
            <a:r>
              <a:rPr lang="en-GB" dirty="0" smtClean="0">
                <a:solidFill>
                  <a:schemeClr val="bg1"/>
                </a:solidFill>
                <a:latin typeface="Kristen ITC" panose="03050502040202030202" pitchFamily="66" charset="0"/>
              </a:rPr>
              <a:t>Most – will be able to explain why humans cannot dive down very far.</a:t>
            </a:r>
          </a:p>
          <a:p>
            <a:endParaRPr lang="en-GB" dirty="0" smtClean="0">
              <a:solidFill>
                <a:schemeClr val="bg1"/>
              </a:solidFill>
              <a:latin typeface="Kristen ITC" panose="03050502040202030202" pitchFamily="66" charset="0"/>
            </a:endParaRPr>
          </a:p>
          <a:p>
            <a:r>
              <a:rPr lang="en-GB" dirty="0" smtClean="0">
                <a:solidFill>
                  <a:schemeClr val="bg1"/>
                </a:solidFill>
                <a:latin typeface="Kristen ITC" panose="03050502040202030202" pitchFamily="66" charset="0"/>
              </a:rPr>
              <a:t>Some – will be able to explain how a submarine rises and sinks using  and the associated pressure changes.</a:t>
            </a:r>
            <a:endParaRPr lang="en-GB" dirty="0">
              <a:solidFill>
                <a:schemeClr val="bg1"/>
              </a:solidFill>
              <a:latin typeface="Kristen ITC" panose="03050502040202030202" pitchFamily="66" charset="0"/>
            </a:endParaRPr>
          </a:p>
        </p:txBody>
      </p:sp>
    </p:spTree>
    <p:extLst>
      <p:ext uri="{BB962C8B-B14F-4D97-AF65-F5344CB8AC3E}">
        <p14:creationId xmlns:p14="http://schemas.microsoft.com/office/powerpoint/2010/main" val="1931182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sp>
        <p:nvSpPr>
          <p:cNvPr id="2" name="Title 1"/>
          <p:cNvSpPr>
            <a:spLocks noGrp="1"/>
          </p:cNvSpPr>
          <p:nvPr>
            <p:ph type="title"/>
          </p:nvPr>
        </p:nvSpPr>
        <p:spPr/>
        <p:txBody>
          <a:bodyPr/>
          <a:lstStyle/>
          <a:p>
            <a:pPr algn="ctr"/>
            <a:r>
              <a:rPr lang="en-GB" dirty="0" smtClean="0">
                <a:solidFill>
                  <a:schemeClr val="bg1"/>
                </a:solidFill>
                <a:latin typeface="Kristen ITC" panose="03050502040202030202" pitchFamily="66" charset="0"/>
              </a:rPr>
              <a:t>So how do we explore that far down?</a:t>
            </a:r>
            <a:endParaRPr lang="en-GB" dirty="0">
              <a:solidFill>
                <a:schemeClr val="bg1"/>
              </a:solidFill>
              <a:latin typeface="Kristen ITC" panose="03050502040202030202"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1" y="1581150"/>
            <a:ext cx="4892193"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844" y="2671457"/>
            <a:ext cx="4651176" cy="3801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439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22" y="1847850"/>
            <a:ext cx="41017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420659" y="285556"/>
            <a:ext cx="6549553" cy="2248288"/>
          </a:xfrm>
          <a:prstGeom prst="wedgeRoundRectCallout">
            <a:avLst>
              <a:gd name="adj1" fmla="val -50927"/>
              <a:gd name="adj2" fmla="val 84402"/>
              <a:gd name="adj3" fmla="val 16667"/>
            </a:avLst>
          </a:prstGeom>
          <a:solidFill>
            <a:srgbClr val="FF0000"/>
          </a:solidFill>
          <a:ln>
            <a:solidFill>
              <a:srgbClr val="C00000"/>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ysClr val="window" lastClr="FFFFFF"/>
                </a:solidFill>
                <a:effectLst/>
                <a:uLnTx/>
                <a:uFillTx/>
                <a:latin typeface="Kristen ITC" panose="03050502040202030202" pitchFamily="66" charset="0"/>
              </a:rPr>
              <a:t>If</a:t>
            </a:r>
            <a:r>
              <a:rPr kumimoji="0" lang="en-GB" sz="4400" b="0" i="0" u="none" strike="noStrike" kern="1200" cap="none" spc="0" normalizeH="0" noProof="0" dirty="0" smtClean="0">
                <a:ln>
                  <a:noFill/>
                </a:ln>
                <a:solidFill>
                  <a:sysClr val="window" lastClr="FFFFFF"/>
                </a:solidFill>
                <a:effectLst/>
                <a:uLnTx/>
                <a:uFillTx/>
                <a:latin typeface="Kristen ITC" panose="03050502040202030202" pitchFamily="66" charset="0"/>
              </a:rPr>
              <a:t> water pressure pushes objects down then how can a submarine come back up?</a:t>
            </a:r>
            <a:endParaRPr kumimoji="0" lang="en-GB" sz="4400" b="0" i="0" u="none" strike="noStrike" kern="1200" cap="none" spc="0" normalizeH="0" baseline="0" noProof="0" dirty="0">
              <a:ln>
                <a:noFill/>
              </a:ln>
              <a:solidFill>
                <a:sysClr val="window" lastClr="FFFFFF"/>
              </a:solidFill>
              <a:effectLst/>
              <a:uLnTx/>
              <a:uFillTx/>
              <a:latin typeface="Kristen ITC" panose="03050502040202030202" pitchFamily="66" charset="0"/>
            </a:endParaRPr>
          </a:p>
        </p:txBody>
      </p:sp>
      <p:sp>
        <p:nvSpPr>
          <p:cNvPr id="7" name="Content Placeholder 2"/>
          <p:cNvSpPr txBox="1">
            <a:spLocks/>
          </p:cNvSpPr>
          <p:nvPr/>
        </p:nvSpPr>
        <p:spPr>
          <a:xfrm>
            <a:off x="3142060" y="3222381"/>
            <a:ext cx="6295442" cy="410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solidFill>
                  <a:schemeClr val="bg1"/>
                </a:solidFill>
                <a:latin typeface="Kristen ITC" panose="03050502040202030202" pitchFamily="66" charset="0"/>
              </a:rPr>
              <a:t>Your task is to make your ‘submarine’ surface and dive.</a:t>
            </a:r>
          </a:p>
          <a:p>
            <a:pPr marL="0" indent="0">
              <a:buNone/>
            </a:pPr>
            <a:r>
              <a:rPr lang="en-GB" dirty="0" smtClean="0">
                <a:solidFill>
                  <a:schemeClr val="bg1"/>
                </a:solidFill>
                <a:latin typeface="Kristen ITC" panose="03050502040202030202" pitchFamily="66" charset="0"/>
              </a:rPr>
              <a:t>Your equipment:</a:t>
            </a:r>
          </a:p>
          <a:p>
            <a:pPr marL="0" indent="0">
              <a:buNone/>
            </a:pPr>
            <a:endParaRPr lang="en-GB" dirty="0"/>
          </a:p>
          <a:p>
            <a:pPr marL="0" indent="0">
              <a:buNone/>
            </a:pPr>
            <a:endParaRPr lang="en-GB" sz="2600" dirty="0" smtClean="0"/>
          </a:p>
          <a:p>
            <a:pPr marL="0" indent="0">
              <a:buNone/>
            </a:pPr>
            <a:endParaRPr lang="en-GB" sz="2600" dirty="0"/>
          </a:p>
          <a:p>
            <a:pPr marL="0" indent="0">
              <a:buNone/>
            </a:pPr>
            <a:r>
              <a:rPr lang="en-GB" sz="1900" dirty="0" smtClean="0">
                <a:solidFill>
                  <a:schemeClr val="bg1"/>
                </a:solidFill>
                <a:latin typeface="Kristen ITC" panose="03050502040202030202" pitchFamily="66" charset="0"/>
              </a:rPr>
              <a:t>Bottle filled </a:t>
            </a:r>
            <a:r>
              <a:rPr lang="en-GB" sz="1900" dirty="0">
                <a:solidFill>
                  <a:schemeClr val="bg1"/>
                </a:solidFill>
                <a:latin typeface="Kristen ITC" panose="03050502040202030202" pitchFamily="66" charset="0"/>
              </a:rPr>
              <a:t>	</a:t>
            </a:r>
            <a:r>
              <a:rPr lang="en-GB" sz="1900" dirty="0" smtClean="0">
                <a:solidFill>
                  <a:schemeClr val="bg1"/>
                </a:solidFill>
                <a:latin typeface="Kristen ITC" panose="03050502040202030202" pitchFamily="66" charset="0"/>
              </a:rPr>
              <a:t>         Plasticine		    </a:t>
            </a:r>
            <a:r>
              <a:rPr lang="en-GB" sz="1900" dirty="0">
                <a:solidFill>
                  <a:schemeClr val="bg1"/>
                </a:solidFill>
                <a:latin typeface="Kristen ITC" panose="03050502040202030202" pitchFamily="66" charset="0"/>
              </a:rPr>
              <a:t>Pipette</a:t>
            </a:r>
            <a:endParaRPr lang="en-GB" sz="1900" dirty="0" smtClean="0">
              <a:solidFill>
                <a:schemeClr val="bg1"/>
              </a:solidFill>
              <a:latin typeface="Kristen ITC" panose="03050502040202030202" pitchFamily="66" charset="0"/>
            </a:endParaRPr>
          </a:p>
          <a:p>
            <a:pPr marL="0" indent="0">
              <a:buNone/>
            </a:pPr>
            <a:r>
              <a:rPr lang="en-GB" sz="1900" dirty="0" smtClean="0">
                <a:solidFill>
                  <a:schemeClr val="bg1"/>
                </a:solidFill>
                <a:latin typeface="Kristen ITC" panose="03050502040202030202" pitchFamily="66" charset="0"/>
              </a:rPr>
              <a:t>with water                / BluTac	</a:t>
            </a:r>
            <a:endParaRPr lang="en-GB" sz="1900" dirty="0"/>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450" y="4646612"/>
            <a:ext cx="1456232"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861" y="4651325"/>
            <a:ext cx="1454944" cy="1282700"/>
          </a:xfrm>
          <a:prstGeom prst="rect">
            <a:avLst/>
          </a:prstGeom>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9140" y="4568825"/>
            <a:ext cx="1550391"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36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1017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1544543" y="199326"/>
            <a:ext cx="5761019" cy="1582057"/>
          </a:xfrm>
          <a:prstGeom prst="wedgeRoundRectCallout">
            <a:avLst>
              <a:gd name="adj1" fmla="val -49947"/>
              <a:gd name="adj2" fmla="val 99882"/>
              <a:gd name="adj3" fmla="val 16667"/>
            </a:avLst>
          </a:prstGeom>
          <a:solidFill>
            <a:srgbClr val="FF0000"/>
          </a:solidFill>
          <a:ln w="9525">
            <a:solidFill>
              <a:srgbClr val="C00000"/>
            </a:solid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smtClean="0">
                <a:solidFill>
                  <a:schemeClr val="bg1"/>
                </a:solidFill>
                <a:latin typeface="Kristen ITC" panose="03050502040202030202" pitchFamily="66" charset="0"/>
              </a:rPr>
              <a:t>How does a submarine work?</a:t>
            </a:r>
            <a:endParaRPr lang="en-GB" dirty="0">
              <a:solidFill>
                <a:schemeClr val="bg1"/>
              </a:solidFill>
              <a:latin typeface="Kristen ITC" panose="03050502040202030202" pitchFamily="66" charset="0"/>
            </a:endParaRPr>
          </a:p>
        </p:txBody>
      </p:sp>
      <p:pic>
        <p:nvPicPr>
          <p:cNvPr id="7" name="Picture 6"/>
          <p:cNvPicPr>
            <a:picLocks noChangeAspect="1"/>
          </p:cNvPicPr>
          <p:nvPr/>
        </p:nvPicPr>
        <p:blipFill>
          <a:blip r:embed="rId5"/>
          <a:stretch>
            <a:fillRect/>
          </a:stretch>
        </p:blipFill>
        <p:spPr>
          <a:xfrm>
            <a:off x="3841928" y="1909626"/>
            <a:ext cx="2913987" cy="1573004"/>
          </a:xfrm>
          <a:prstGeom prst="rect">
            <a:avLst/>
          </a:prstGeom>
        </p:spPr>
      </p:pic>
      <p:pic>
        <p:nvPicPr>
          <p:cNvPr id="8" name="Picture 7"/>
          <p:cNvPicPr>
            <a:picLocks noChangeAspect="1"/>
          </p:cNvPicPr>
          <p:nvPr/>
        </p:nvPicPr>
        <p:blipFill>
          <a:blip r:embed="rId6"/>
          <a:stretch>
            <a:fillRect/>
          </a:stretch>
        </p:blipFill>
        <p:spPr>
          <a:xfrm>
            <a:off x="7576714" y="274638"/>
            <a:ext cx="1833413" cy="2026253"/>
          </a:xfrm>
          <a:prstGeom prst="rect">
            <a:avLst/>
          </a:prstGeom>
        </p:spPr>
      </p:pic>
      <p:sp>
        <p:nvSpPr>
          <p:cNvPr id="9" name="TextBox 8"/>
          <p:cNvSpPr txBox="1"/>
          <p:nvPr/>
        </p:nvSpPr>
        <p:spPr>
          <a:xfrm>
            <a:off x="1803400" y="3562766"/>
            <a:ext cx="7965829" cy="3046988"/>
          </a:xfrm>
          <a:prstGeom prst="rect">
            <a:avLst/>
          </a:prstGeom>
          <a:noFill/>
        </p:spPr>
        <p:txBody>
          <a:bodyPr wrap="square" rtlCol="0">
            <a:spAutoFit/>
          </a:bodyPr>
          <a:lstStyle/>
          <a:p>
            <a:pPr fontAlgn="t"/>
            <a:r>
              <a:rPr lang="en-GB" sz="2400" dirty="0" smtClean="0">
                <a:solidFill>
                  <a:schemeClr val="bg1"/>
                </a:solidFill>
                <a:latin typeface="Kristen ITC" panose="03050502040202030202" pitchFamily="66" charset="0"/>
              </a:rPr>
              <a:t>Your submarine works because </a:t>
            </a:r>
            <a:r>
              <a:rPr lang="en-GB" sz="2400" b="1" dirty="0" smtClean="0">
                <a:solidFill>
                  <a:schemeClr val="bg1"/>
                </a:solidFill>
                <a:effectLst/>
                <a:latin typeface="Kristen ITC" panose="03050502040202030202" pitchFamily="66" charset="0"/>
              </a:rPr>
              <a:t>water </a:t>
            </a:r>
            <a:r>
              <a:rPr lang="en-GB" sz="2400" b="1" dirty="0">
                <a:solidFill>
                  <a:schemeClr val="bg1"/>
                </a:solidFill>
                <a:latin typeface="Kristen ITC" panose="03050502040202030202" pitchFamily="66" charset="0"/>
              </a:rPr>
              <a:t>c</a:t>
            </a:r>
            <a:r>
              <a:rPr lang="en-GB" sz="2400" b="1" dirty="0" smtClean="0">
                <a:solidFill>
                  <a:schemeClr val="bg1"/>
                </a:solidFill>
                <a:effectLst/>
                <a:latin typeface="Kristen ITC" panose="03050502040202030202" pitchFamily="66" charset="0"/>
              </a:rPr>
              <a:t>annot be squashed </a:t>
            </a:r>
            <a:r>
              <a:rPr lang="en-GB" sz="2400" b="1" dirty="0" smtClean="0">
                <a:solidFill>
                  <a:schemeClr val="bg1"/>
                </a:solidFill>
                <a:latin typeface="Kristen ITC" panose="03050502040202030202" pitchFamily="66" charset="0"/>
              </a:rPr>
              <a:t>.  </a:t>
            </a:r>
          </a:p>
          <a:p>
            <a:pPr fontAlgn="t"/>
            <a:r>
              <a:rPr lang="en-GB" sz="2400" dirty="0" smtClean="0">
                <a:solidFill>
                  <a:schemeClr val="bg1"/>
                </a:solidFill>
                <a:latin typeface="Kristen ITC" panose="03050502040202030202" pitchFamily="66" charset="0"/>
              </a:rPr>
              <a:t>The pressure  you put on the bottle </a:t>
            </a:r>
            <a:r>
              <a:rPr lang="en-GB" sz="2400" dirty="0" smtClean="0">
                <a:solidFill>
                  <a:schemeClr val="bg1"/>
                </a:solidFill>
                <a:effectLst/>
                <a:latin typeface="Kristen ITC" panose="03050502040202030202" pitchFamily="66" charset="0"/>
              </a:rPr>
              <a:t> is transferred to the air pocket, squashing it and making it smaller. This makes the pipette smaller so it is </a:t>
            </a:r>
            <a:r>
              <a:rPr lang="en-GB" sz="2400" b="1" dirty="0" smtClean="0">
                <a:solidFill>
                  <a:schemeClr val="bg1"/>
                </a:solidFill>
                <a:effectLst/>
                <a:latin typeface="Kristen ITC" panose="03050502040202030202" pitchFamily="66" charset="0"/>
              </a:rPr>
              <a:t>more dense </a:t>
            </a:r>
            <a:r>
              <a:rPr lang="en-GB" sz="2400" dirty="0" smtClean="0">
                <a:solidFill>
                  <a:schemeClr val="bg1"/>
                </a:solidFill>
                <a:effectLst/>
                <a:latin typeface="Kristen ITC" panose="03050502040202030202" pitchFamily="66" charset="0"/>
              </a:rPr>
              <a:t>and sinks. </a:t>
            </a:r>
          </a:p>
          <a:p>
            <a:pPr fontAlgn="t"/>
            <a:r>
              <a:rPr lang="en-GB" sz="2400" dirty="0" smtClean="0">
                <a:solidFill>
                  <a:schemeClr val="bg1"/>
                </a:solidFill>
                <a:effectLst/>
                <a:latin typeface="Kristen ITC" panose="03050502040202030202" pitchFamily="66" charset="0"/>
              </a:rPr>
              <a:t>If you </a:t>
            </a:r>
            <a:r>
              <a:rPr lang="en-GB" sz="2400" b="1" dirty="0" smtClean="0">
                <a:solidFill>
                  <a:schemeClr val="bg1"/>
                </a:solidFill>
                <a:effectLst/>
                <a:latin typeface="Kristen ITC" panose="03050502040202030202" pitchFamily="66" charset="0"/>
              </a:rPr>
              <a:t>stop squashing </a:t>
            </a:r>
            <a:r>
              <a:rPr lang="en-GB" sz="2400" dirty="0" smtClean="0">
                <a:solidFill>
                  <a:schemeClr val="bg1"/>
                </a:solidFill>
                <a:effectLst/>
                <a:latin typeface="Kristen ITC" panose="03050502040202030202" pitchFamily="66" charset="0"/>
              </a:rPr>
              <a:t>the air will expand again reducing the pipette's density so it </a:t>
            </a:r>
            <a:r>
              <a:rPr lang="en-GB" sz="2400" b="1" dirty="0" smtClean="0">
                <a:solidFill>
                  <a:schemeClr val="bg1"/>
                </a:solidFill>
                <a:effectLst/>
                <a:latin typeface="Kristen ITC" panose="03050502040202030202" pitchFamily="66" charset="0"/>
              </a:rPr>
              <a:t>floats again</a:t>
            </a:r>
            <a:r>
              <a:rPr lang="en-GB" sz="2400" dirty="0" smtClean="0">
                <a:solidFill>
                  <a:schemeClr val="bg1"/>
                </a:solidFill>
                <a:effectLst/>
                <a:latin typeface="Kristen ITC" panose="03050502040202030202" pitchFamily="66" charset="0"/>
              </a:rPr>
              <a:t>.</a:t>
            </a:r>
          </a:p>
        </p:txBody>
      </p:sp>
      <p:sp>
        <p:nvSpPr>
          <p:cNvPr id="10" name="Content Placeholder 2"/>
          <p:cNvSpPr>
            <a:spLocks noGrp="1"/>
          </p:cNvSpPr>
          <p:nvPr>
            <p:ph idx="1"/>
          </p:nvPr>
        </p:nvSpPr>
        <p:spPr>
          <a:xfrm>
            <a:off x="3600516" y="7046403"/>
            <a:ext cx="5809611" cy="268106"/>
          </a:xfrm>
        </p:spPr>
        <p:txBody>
          <a:bodyPr>
            <a:normAutofit fontScale="77500" lnSpcReduction="20000"/>
          </a:bodyPr>
          <a:lstStyle/>
          <a:p>
            <a:pPr marL="0" indent="0">
              <a:buNone/>
            </a:pPr>
            <a:r>
              <a:rPr lang="en-GB" sz="1600" dirty="0" smtClean="0">
                <a:hlinkClick r:id="rId7"/>
              </a:rPr>
              <a:t>http://science.howstuffworks.com/transport/engines-equipment/submarine1.htm</a:t>
            </a:r>
            <a:endParaRPr lang="en-GB" sz="1600" dirty="0" smtClean="0"/>
          </a:p>
          <a:p>
            <a:pPr marL="0" indent="0">
              <a:buNone/>
            </a:pPr>
            <a:endParaRPr lang="en-GB" sz="1600" dirty="0"/>
          </a:p>
        </p:txBody>
      </p:sp>
    </p:spTree>
    <p:extLst>
      <p:ext uri="{BB962C8B-B14F-4D97-AF65-F5344CB8AC3E}">
        <p14:creationId xmlns:p14="http://schemas.microsoft.com/office/powerpoint/2010/main" val="123830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58" y="1456594"/>
            <a:ext cx="4097151" cy="6858000"/>
          </a:xfrm>
          <a:prstGeom prst="rect">
            <a:avLst/>
          </a:prstGeom>
        </p:spPr>
      </p:pic>
      <p:sp>
        <p:nvSpPr>
          <p:cNvPr id="6" name="Title 1"/>
          <p:cNvSpPr txBox="1">
            <a:spLocks/>
          </p:cNvSpPr>
          <p:nvPr/>
        </p:nvSpPr>
        <p:spPr bwMode="auto">
          <a:xfrm>
            <a:off x="1674474" y="164195"/>
            <a:ext cx="6166765" cy="1639209"/>
          </a:xfrm>
          <a:prstGeom prst="wedgeRoundRectCallout">
            <a:avLst>
              <a:gd name="adj1" fmla="val -46280"/>
              <a:gd name="adj2" fmla="val 87209"/>
              <a:gd name="adj3" fmla="val 16667"/>
            </a:avLst>
          </a:prstGeom>
          <a:solidFill>
            <a:srgbClr val="FF0000"/>
          </a:solidFill>
          <a:ln w="9525">
            <a:solidFill>
              <a:srgbClr val="C00000"/>
            </a:solid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smtClean="0">
                <a:solidFill>
                  <a:schemeClr val="bg1"/>
                </a:solidFill>
                <a:latin typeface="Kristen ITC" panose="03050502040202030202" pitchFamily="66" charset="0"/>
              </a:rPr>
              <a:t>How does a submarine work?</a:t>
            </a:r>
            <a:endParaRPr lang="en-GB" dirty="0">
              <a:solidFill>
                <a:schemeClr val="bg1"/>
              </a:solidFill>
              <a:latin typeface="Kristen ITC" panose="03050502040202030202" pitchFamily="66"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909" y="1954332"/>
            <a:ext cx="4576366"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362200" y="3701088"/>
            <a:ext cx="7390709" cy="3046988"/>
          </a:xfrm>
          <a:prstGeom prst="rect">
            <a:avLst/>
          </a:prstGeom>
          <a:noFill/>
        </p:spPr>
        <p:txBody>
          <a:bodyPr wrap="square" rtlCol="0">
            <a:spAutoFit/>
          </a:bodyPr>
          <a:lstStyle/>
          <a:p>
            <a:pPr fontAlgn="t"/>
            <a:r>
              <a:rPr lang="en-GB" sz="2400" b="1" dirty="0" smtClean="0">
                <a:solidFill>
                  <a:schemeClr val="bg1"/>
                </a:solidFill>
                <a:effectLst/>
                <a:latin typeface="Kristen ITC" panose="03050502040202030202" pitchFamily="66" charset="0"/>
              </a:rPr>
              <a:t>How is this related to a real submarine?</a:t>
            </a:r>
          </a:p>
          <a:p>
            <a:pPr fontAlgn="t"/>
            <a:r>
              <a:rPr lang="en-GB" sz="2400" dirty="0" smtClean="0">
                <a:solidFill>
                  <a:schemeClr val="bg1"/>
                </a:solidFill>
                <a:effectLst/>
                <a:latin typeface="Kristen ITC" panose="03050502040202030202" pitchFamily="66" charset="0"/>
              </a:rPr>
              <a:t>Real submarines can affect whether they float or sink in a similar way. They have large tanks on their sides which they can fill with water to increase the submarine's  density and sink, or fill with compressed air from tanks inside the submarine to reduce their density again so they float again. </a:t>
            </a:r>
            <a:endParaRPr lang="en-GB" sz="2400" dirty="0">
              <a:solidFill>
                <a:schemeClr val="bg1"/>
              </a:solidFill>
              <a:effectLst/>
              <a:latin typeface="Kristen ITC" panose="03050502040202030202" pitchFamily="66" charset="0"/>
            </a:endParaRPr>
          </a:p>
        </p:txBody>
      </p:sp>
    </p:spTree>
    <p:extLst>
      <p:ext uri="{BB962C8B-B14F-4D97-AF65-F5344CB8AC3E}">
        <p14:creationId xmlns:p14="http://schemas.microsoft.com/office/powerpoint/2010/main" val="14082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sp>
        <p:nvSpPr>
          <p:cNvPr id="2" name="Title 1"/>
          <p:cNvSpPr>
            <a:spLocks noGrp="1"/>
          </p:cNvSpPr>
          <p:nvPr>
            <p:ph type="title"/>
          </p:nvPr>
        </p:nvSpPr>
        <p:spPr/>
        <p:txBody>
          <a:bodyPr/>
          <a:lstStyle/>
          <a:p>
            <a:pPr algn="ctr"/>
            <a:r>
              <a:rPr lang="en-GB" dirty="0" smtClean="0">
                <a:solidFill>
                  <a:schemeClr val="bg1"/>
                </a:solidFill>
                <a:latin typeface="Kristen ITC" panose="03050502040202030202" pitchFamily="66" charset="0"/>
              </a:rPr>
              <a:t>The Diving Bell.</a:t>
            </a:r>
            <a:endParaRPr lang="en-GB" dirty="0">
              <a:solidFill>
                <a:schemeClr val="bg1"/>
              </a:solidFill>
              <a:latin typeface="Kristen ITC" panose="03050502040202030202" pitchFamily="66"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606" y="2109789"/>
            <a:ext cx="3080148"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Callout 2"/>
          <p:cNvSpPr/>
          <p:nvPr/>
        </p:nvSpPr>
        <p:spPr>
          <a:xfrm>
            <a:off x="572692" y="1619256"/>
            <a:ext cx="2971800" cy="3943349"/>
          </a:xfrm>
          <a:prstGeom prst="wedgeEllipseCallout">
            <a:avLst>
              <a:gd name="adj1" fmla="val 171007"/>
              <a:gd name="adj2" fmla="val 336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Kristen ITC" panose="03050502040202030202" pitchFamily="66" charset="0"/>
              </a:rPr>
              <a:t>Do you need  to change your explanation </a:t>
            </a:r>
            <a:r>
              <a:rPr lang="en-GB" sz="2400" dirty="0" smtClean="0">
                <a:latin typeface="Kristen ITC" panose="03050502040202030202" pitchFamily="66" charset="0"/>
              </a:rPr>
              <a:t>of </a:t>
            </a:r>
            <a:r>
              <a:rPr lang="en-GB" sz="2400" dirty="0" smtClean="0">
                <a:latin typeface="Kristen ITC" panose="03050502040202030202" pitchFamily="66" charset="0"/>
              </a:rPr>
              <a:t>how you think it works?</a:t>
            </a:r>
            <a:endParaRPr lang="en-GB" sz="2400" dirty="0">
              <a:latin typeface="Kristen ITC" panose="03050502040202030202" pitchFamily="66" charset="0"/>
            </a:endParaRPr>
          </a:p>
        </p:txBody>
      </p:sp>
    </p:spTree>
    <p:extLst>
      <p:ext uri="{BB962C8B-B14F-4D97-AF65-F5344CB8AC3E}">
        <p14:creationId xmlns:p14="http://schemas.microsoft.com/office/powerpoint/2010/main" val="2232775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le 1"/>
          <p:cNvSpPr>
            <a:spLocks noGrp="1"/>
          </p:cNvSpPr>
          <p:nvPr>
            <p:ph type="title"/>
          </p:nvPr>
        </p:nvSpPr>
        <p:spPr>
          <a:xfrm>
            <a:off x="681037" y="123829"/>
            <a:ext cx="8543925" cy="1325563"/>
          </a:xfrm>
        </p:spPr>
        <p:txBody>
          <a:bodyPr/>
          <a:lstStyle/>
          <a:p>
            <a:pPr algn="ctr"/>
            <a:r>
              <a:rPr lang="en-GB" dirty="0" smtClean="0">
                <a:solidFill>
                  <a:schemeClr val="bg1"/>
                </a:solidFill>
                <a:latin typeface="Kristen ITC" panose="03050502040202030202" pitchFamily="66" charset="0"/>
              </a:rPr>
              <a:t>Learning Outcomes….</a:t>
            </a:r>
            <a:endParaRPr lang="en-GB" dirty="0">
              <a:solidFill>
                <a:schemeClr val="bg1"/>
              </a:solidFill>
              <a:latin typeface="Kristen ITC" panose="03050502040202030202" pitchFamily="66" charset="0"/>
            </a:endParaRPr>
          </a:p>
        </p:txBody>
      </p:sp>
      <p:sp>
        <p:nvSpPr>
          <p:cNvPr id="3" name="Content Placeholder 2"/>
          <p:cNvSpPr>
            <a:spLocks noGrp="1"/>
          </p:cNvSpPr>
          <p:nvPr>
            <p:ph idx="1"/>
          </p:nvPr>
        </p:nvSpPr>
        <p:spPr>
          <a:xfrm>
            <a:off x="453684" y="1253331"/>
            <a:ext cx="8543925" cy="4351338"/>
          </a:xfrm>
        </p:spPr>
        <p:txBody>
          <a:bodyPr>
            <a:noAutofit/>
          </a:bodyPr>
          <a:lstStyle/>
          <a:p>
            <a:r>
              <a:rPr lang="en-GB" sz="3600" dirty="0" smtClean="0">
                <a:solidFill>
                  <a:schemeClr val="bg1"/>
                </a:solidFill>
                <a:latin typeface="Kristen ITC" panose="03050502040202030202" pitchFamily="66" charset="0"/>
              </a:rPr>
              <a:t>All- will be able to describe what happens to water pressure as the depth increases. </a:t>
            </a:r>
          </a:p>
          <a:p>
            <a:endParaRPr lang="en-GB" sz="3600" dirty="0" smtClean="0">
              <a:solidFill>
                <a:schemeClr val="bg1"/>
              </a:solidFill>
              <a:latin typeface="Kristen ITC" panose="03050502040202030202" pitchFamily="66" charset="0"/>
            </a:endParaRPr>
          </a:p>
          <a:p>
            <a:r>
              <a:rPr lang="en-GB" sz="3600" dirty="0" smtClean="0">
                <a:solidFill>
                  <a:schemeClr val="bg1"/>
                </a:solidFill>
                <a:latin typeface="Kristen ITC" panose="03050502040202030202" pitchFamily="66" charset="0"/>
              </a:rPr>
              <a:t>Most – will be able to explain why humans cannot dive down very far.</a:t>
            </a:r>
          </a:p>
          <a:p>
            <a:endParaRPr lang="en-GB" sz="3600" dirty="0" smtClean="0">
              <a:solidFill>
                <a:schemeClr val="bg1"/>
              </a:solidFill>
              <a:latin typeface="Kristen ITC" panose="03050502040202030202" pitchFamily="66" charset="0"/>
            </a:endParaRPr>
          </a:p>
          <a:p>
            <a:r>
              <a:rPr lang="en-GB" sz="3600" dirty="0" smtClean="0">
                <a:solidFill>
                  <a:schemeClr val="bg1"/>
                </a:solidFill>
                <a:latin typeface="Kristen ITC" panose="03050502040202030202" pitchFamily="66" charset="0"/>
              </a:rPr>
              <a:t>Some – will be able to explain how a submarine rises and sinks using  and the associated pressure changes.</a:t>
            </a:r>
            <a:endParaRPr lang="en-GB" sz="3600" dirty="0">
              <a:solidFill>
                <a:schemeClr val="bg1"/>
              </a:solidFill>
              <a:latin typeface="Kristen ITC" panose="03050502040202030202" pitchFamily="66" charset="0"/>
            </a:endParaRPr>
          </a:p>
        </p:txBody>
      </p:sp>
    </p:spTree>
    <p:extLst>
      <p:ext uri="{BB962C8B-B14F-4D97-AF65-F5344CB8AC3E}">
        <p14:creationId xmlns:p14="http://schemas.microsoft.com/office/powerpoint/2010/main" val="4075951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7474857"/>
          </a:xfrm>
          <a:prstGeom prst="rect">
            <a:avLst/>
          </a:prstGeom>
        </p:spPr>
      </p:pic>
      <p:sp>
        <p:nvSpPr>
          <p:cNvPr id="2" name="Title 1"/>
          <p:cNvSpPr>
            <a:spLocks noGrp="1"/>
          </p:cNvSpPr>
          <p:nvPr>
            <p:ph type="title"/>
          </p:nvPr>
        </p:nvSpPr>
        <p:spPr/>
        <p:txBody>
          <a:bodyPr/>
          <a:lstStyle/>
          <a:p>
            <a:pPr algn="ctr"/>
            <a:r>
              <a:rPr lang="en-GB" dirty="0" smtClean="0">
                <a:solidFill>
                  <a:schemeClr val="bg1"/>
                </a:solidFill>
                <a:latin typeface="Kristen ITC" panose="03050502040202030202" pitchFamily="66" charset="0"/>
              </a:rPr>
              <a:t>Deep Sea Diving</a:t>
            </a:r>
            <a:endParaRPr lang="en-GB" dirty="0">
              <a:solidFill>
                <a:schemeClr val="bg1"/>
              </a:solidFill>
              <a:latin typeface="Kristen ITC" panose="03050502040202030202" pitchFamily="66"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070" y="1690692"/>
            <a:ext cx="4158148" cy="5099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Callout 2"/>
          <p:cNvSpPr/>
          <p:nvPr/>
        </p:nvSpPr>
        <p:spPr>
          <a:xfrm>
            <a:off x="940992" y="2312991"/>
            <a:ext cx="2600325" cy="3554413"/>
          </a:xfrm>
          <a:prstGeom prst="wedgeEllipseCallout">
            <a:avLst>
              <a:gd name="adj1" fmla="val 90278"/>
              <a:gd name="adj2" fmla="val 4913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Kristen ITC" panose="03050502040202030202" pitchFamily="66" charset="0"/>
              </a:rPr>
              <a:t>When do you think humans first started exploring the deep?</a:t>
            </a:r>
            <a:endParaRPr lang="en-GB" sz="2400" dirty="0">
              <a:latin typeface="Kristen ITC" panose="03050502040202030202" pitchFamily="66" charset="0"/>
            </a:endParaRPr>
          </a:p>
        </p:txBody>
      </p:sp>
    </p:spTree>
    <p:extLst>
      <p:ext uri="{BB962C8B-B14F-4D97-AF65-F5344CB8AC3E}">
        <p14:creationId xmlns:p14="http://schemas.microsoft.com/office/powerpoint/2010/main" val="4230931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sp>
        <p:nvSpPr>
          <p:cNvPr id="2" name="Title 1"/>
          <p:cNvSpPr>
            <a:spLocks noGrp="1"/>
          </p:cNvSpPr>
          <p:nvPr>
            <p:ph type="title"/>
          </p:nvPr>
        </p:nvSpPr>
        <p:spPr/>
        <p:txBody>
          <a:bodyPr/>
          <a:lstStyle/>
          <a:p>
            <a:pPr algn="ctr"/>
            <a:r>
              <a:rPr lang="en-GB" dirty="0" smtClean="0">
                <a:solidFill>
                  <a:schemeClr val="bg1"/>
                </a:solidFill>
                <a:latin typeface="Kristen ITC" panose="03050502040202030202" pitchFamily="66" charset="0"/>
              </a:rPr>
              <a:t>The Diving Bell.</a:t>
            </a:r>
            <a:endParaRPr lang="en-GB" dirty="0">
              <a:solidFill>
                <a:schemeClr val="bg1"/>
              </a:solidFill>
              <a:latin typeface="Kristen ITC" panose="03050502040202030202" pitchFamily="66"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606" y="2109789"/>
            <a:ext cx="3080148"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Callout 2"/>
          <p:cNvSpPr/>
          <p:nvPr/>
        </p:nvSpPr>
        <p:spPr>
          <a:xfrm>
            <a:off x="1212157" y="1690692"/>
            <a:ext cx="3341292" cy="3943349"/>
          </a:xfrm>
          <a:prstGeom prst="wedgeEllipseCallout">
            <a:avLst>
              <a:gd name="adj1" fmla="val 126916"/>
              <a:gd name="adj2" fmla="val 3496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Kristen ITC" panose="03050502040202030202" pitchFamily="66" charset="0"/>
              </a:rPr>
              <a:t>Your teacher will perform a demonstration of the diving bell.  Explain how you think it works?</a:t>
            </a:r>
            <a:endParaRPr lang="en-GB" sz="2400" dirty="0">
              <a:latin typeface="Kristen ITC" panose="03050502040202030202" pitchFamily="66" charset="0"/>
            </a:endParaRPr>
          </a:p>
        </p:txBody>
      </p:sp>
    </p:spTree>
    <p:extLst>
      <p:ext uri="{BB962C8B-B14F-4D97-AF65-F5344CB8AC3E}">
        <p14:creationId xmlns:p14="http://schemas.microsoft.com/office/powerpoint/2010/main" val="3080214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7181850"/>
          </a:xfrm>
          <a:prstGeom prst="rect">
            <a:avLst/>
          </a:prstGeom>
        </p:spPr>
      </p:pic>
      <p:sp>
        <p:nvSpPr>
          <p:cNvPr id="6" name="Title 5"/>
          <p:cNvSpPr>
            <a:spLocks noGrp="1"/>
          </p:cNvSpPr>
          <p:nvPr>
            <p:ph type="title"/>
          </p:nvPr>
        </p:nvSpPr>
        <p:spPr>
          <a:xfrm>
            <a:off x="681039" y="746135"/>
            <a:ext cx="8543925" cy="1325563"/>
          </a:xfrm>
        </p:spPr>
        <p:txBody>
          <a:bodyPr>
            <a:noAutofit/>
          </a:bodyPr>
          <a:lstStyle/>
          <a:p>
            <a:r>
              <a:rPr lang="en-GB" dirty="0" smtClean="0">
                <a:solidFill>
                  <a:schemeClr val="bg1"/>
                </a:solidFill>
                <a:latin typeface="Kristen ITC" panose="03050502040202030202" pitchFamily="66" charset="0"/>
              </a:rPr>
              <a:t>Discuss what some of the dangers of travelling down into the deep ocean might be?</a:t>
            </a:r>
            <a:endParaRPr lang="en-GB" dirty="0">
              <a:solidFill>
                <a:schemeClr val="bg1"/>
              </a:solidFill>
              <a:latin typeface="Kristen ITC" panose="03050502040202030202"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56" y="2776538"/>
            <a:ext cx="3758580" cy="3624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76538"/>
            <a:ext cx="4457700" cy="3624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095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9144000"/>
          </a:xfrm>
          <a:prstGeom prst="rect">
            <a:avLst/>
          </a:prstGeom>
        </p:spPr>
      </p:pic>
      <p:sp>
        <p:nvSpPr>
          <p:cNvPr id="5" name="Title 4"/>
          <p:cNvSpPr>
            <a:spLocks noGrp="1"/>
          </p:cNvSpPr>
          <p:nvPr>
            <p:ph type="title"/>
          </p:nvPr>
        </p:nvSpPr>
        <p:spPr>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000" b="1" dirty="0">
                <a:solidFill>
                  <a:schemeClr val="bg1"/>
                </a:solidFill>
                <a:latin typeface="Kristen ITC" panose="03050502040202030202" pitchFamily="66" charset="0"/>
              </a:rPr>
              <a:t>Pressure in liquids</a:t>
            </a:r>
            <a:endParaRPr lang="en-GB" b="1" dirty="0">
              <a:solidFill>
                <a:schemeClr val="bg1"/>
              </a:solidFill>
              <a:latin typeface="Kristen ITC" panose="03050502040202030202" pitchFamily="66"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201" t="38802" r="17716" b="27604"/>
          <a:stretch/>
        </p:blipFill>
        <p:spPr bwMode="auto">
          <a:xfrm>
            <a:off x="5340133" y="2171709"/>
            <a:ext cx="4178733" cy="4542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a:spLocks noGrp="1"/>
          </p:cNvSpPr>
          <p:nvPr>
            <p:ph idx="1"/>
          </p:nvPr>
        </p:nvSpPr>
        <p:spPr>
          <a:xfrm>
            <a:off x="495300" y="2171709"/>
            <a:ext cx="4457700" cy="1600191"/>
          </a:xfrm>
          <a:solidFill>
            <a:srgbClr val="00B0F0"/>
          </a:solidFill>
          <a:ln>
            <a:solidFill>
              <a:schemeClr val="accent1"/>
            </a:solidFill>
          </a:ln>
        </p:spPr>
        <p:txBody>
          <a:bodyPr>
            <a:normAutofit lnSpcReduction="10000"/>
          </a:bodyPr>
          <a:lstStyle/>
          <a:p>
            <a:pPr marL="0" indent="0" algn="ctr" fontAlgn="auto">
              <a:spcBef>
                <a:spcPts val="0"/>
              </a:spcBef>
              <a:spcAft>
                <a:spcPts val="0"/>
              </a:spcAft>
              <a:buNone/>
              <a:defRPr/>
            </a:pPr>
            <a:endParaRPr lang="en-GB" b="1" dirty="0" smtClean="0">
              <a:solidFill>
                <a:schemeClr val="bg1"/>
              </a:solidFill>
              <a:latin typeface="Kristen ITC" panose="03050502040202030202" pitchFamily="66" charset="0"/>
            </a:endParaRPr>
          </a:p>
          <a:p>
            <a:pPr marL="0" indent="0" algn="ctr" fontAlgn="auto">
              <a:spcBef>
                <a:spcPts val="0"/>
              </a:spcBef>
              <a:spcAft>
                <a:spcPts val="0"/>
              </a:spcAft>
              <a:buNone/>
              <a:defRPr/>
            </a:pPr>
            <a:r>
              <a:rPr lang="en-GB" b="1" dirty="0" smtClean="0">
                <a:solidFill>
                  <a:schemeClr val="bg1"/>
                </a:solidFill>
                <a:latin typeface="Kristen ITC" panose="03050502040202030202" pitchFamily="66" charset="0"/>
              </a:rPr>
              <a:t>Pressure</a:t>
            </a:r>
            <a:r>
              <a:rPr lang="en-GB" dirty="0" smtClean="0">
                <a:solidFill>
                  <a:schemeClr val="bg1"/>
                </a:solidFill>
                <a:latin typeface="Kristen ITC" panose="03050502040202030202" pitchFamily="66" charset="0"/>
              </a:rPr>
              <a:t> in </a:t>
            </a:r>
            <a:r>
              <a:rPr lang="en-GB" b="1" dirty="0" smtClean="0">
                <a:solidFill>
                  <a:schemeClr val="bg1"/>
                </a:solidFill>
                <a:latin typeface="Kristen ITC" panose="03050502040202030202" pitchFamily="66" charset="0"/>
              </a:rPr>
              <a:t>liquids</a:t>
            </a:r>
            <a:r>
              <a:rPr lang="en-GB" dirty="0" smtClean="0">
                <a:solidFill>
                  <a:schemeClr val="bg1"/>
                </a:solidFill>
                <a:latin typeface="Kristen ITC" panose="03050502040202030202" pitchFamily="66" charset="0"/>
              </a:rPr>
              <a:t> </a:t>
            </a:r>
            <a:r>
              <a:rPr lang="en-GB" b="1" dirty="0" smtClean="0">
                <a:solidFill>
                  <a:schemeClr val="bg1"/>
                </a:solidFill>
                <a:latin typeface="Kristen ITC" panose="03050502040202030202" pitchFamily="66" charset="0"/>
              </a:rPr>
              <a:t>increases</a:t>
            </a:r>
            <a:r>
              <a:rPr lang="en-GB" dirty="0" smtClean="0">
                <a:solidFill>
                  <a:schemeClr val="bg1"/>
                </a:solidFill>
                <a:latin typeface="Kristen ITC" panose="03050502040202030202" pitchFamily="66" charset="0"/>
              </a:rPr>
              <a:t> as the </a:t>
            </a:r>
            <a:r>
              <a:rPr lang="en-GB" b="1" dirty="0" smtClean="0">
                <a:solidFill>
                  <a:schemeClr val="bg1"/>
                </a:solidFill>
                <a:latin typeface="Kristen ITC" panose="03050502040202030202" pitchFamily="66" charset="0"/>
              </a:rPr>
              <a:t>depth</a:t>
            </a:r>
            <a:r>
              <a:rPr lang="en-GB" dirty="0" smtClean="0">
                <a:solidFill>
                  <a:schemeClr val="bg1"/>
                </a:solidFill>
                <a:latin typeface="Kristen ITC" panose="03050502040202030202" pitchFamily="66" charset="0"/>
              </a:rPr>
              <a:t> of the </a:t>
            </a:r>
            <a:r>
              <a:rPr lang="en-GB" b="1" dirty="0" smtClean="0">
                <a:solidFill>
                  <a:schemeClr val="bg1"/>
                </a:solidFill>
                <a:latin typeface="Kristen ITC" panose="03050502040202030202" pitchFamily="66" charset="0"/>
              </a:rPr>
              <a:t>liquid</a:t>
            </a:r>
            <a:r>
              <a:rPr lang="en-GB" dirty="0" smtClean="0">
                <a:solidFill>
                  <a:schemeClr val="bg1"/>
                </a:solidFill>
                <a:latin typeface="Kristen ITC" panose="03050502040202030202" pitchFamily="66" charset="0"/>
              </a:rPr>
              <a:t> </a:t>
            </a:r>
            <a:r>
              <a:rPr lang="en-GB" b="1" dirty="0" smtClean="0">
                <a:solidFill>
                  <a:schemeClr val="bg1"/>
                </a:solidFill>
                <a:latin typeface="Kristen ITC" panose="03050502040202030202" pitchFamily="66" charset="0"/>
              </a:rPr>
              <a:t>increases</a:t>
            </a:r>
          </a:p>
        </p:txBody>
      </p:sp>
      <p:sp>
        <p:nvSpPr>
          <p:cNvPr id="8" name="Content Placeholder 2"/>
          <p:cNvSpPr txBox="1">
            <a:spLocks/>
          </p:cNvSpPr>
          <p:nvPr/>
        </p:nvSpPr>
        <p:spPr bwMode="auto">
          <a:xfrm>
            <a:off x="495300" y="4032314"/>
            <a:ext cx="4457700" cy="2682156"/>
          </a:xfrm>
          <a:prstGeom prst="rect">
            <a:avLst/>
          </a:prstGeom>
          <a:solidFill>
            <a:srgbClr val="FFC000"/>
          </a:solid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 typeface="Arial" charset="0"/>
              <a:buNone/>
              <a:defRPr/>
            </a:pPr>
            <a:r>
              <a:rPr lang="en-GB" dirty="0" smtClean="0">
                <a:solidFill>
                  <a:schemeClr val="bg1"/>
                </a:solidFill>
                <a:latin typeface="Kristen ITC" panose="03050502040202030202" pitchFamily="66" charset="0"/>
              </a:rPr>
              <a:t>This can be seen by how far water squirts out of a tall container with holes at different depths</a:t>
            </a:r>
          </a:p>
          <a:p>
            <a:pPr marL="0" indent="0" algn="ctr" fontAlgn="auto">
              <a:spcBef>
                <a:spcPts val="0"/>
              </a:spcBef>
              <a:spcAft>
                <a:spcPts val="0"/>
              </a:spcAft>
              <a:buFont typeface="Arial" charset="0"/>
              <a:buNone/>
              <a:defRPr/>
            </a:pPr>
            <a:endParaRPr lang="en-GB" dirty="0">
              <a:solidFill>
                <a:schemeClr val="bg1"/>
              </a:solidFill>
            </a:endParaRPr>
          </a:p>
        </p:txBody>
      </p:sp>
    </p:spTree>
    <p:extLst>
      <p:ext uri="{BB962C8B-B14F-4D97-AF65-F5344CB8AC3E}">
        <p14:creationId xmlns:p14="http://schemas.microsoft.com/office/powerpoint/2010/main" val="383160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906000" cy="61658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7" name="Freeform 26"/>
          <p:cNvSpPr/>
          <p:nvPr/>
        </p:nvSpPr>
        <p:spPr>
          <a:xfrm>
            <a:off x="-185737" y="4229100"/>
            <a:ext cx="10215563" cy="2724150"/>
          </a:xfrm>
          <a:custGeom>
            <a:avLst/>
            <a:gdLst>
              <a:gd name="connsiteX0" fmla="*/ 152400 w 9429750"/>
              <a:gd name="connsiteY0" fmla="*/ 1866900 h 2724150"/>
              <a:gd name="connsiteX1" fmla="*/ 514350 w 9429750"/>
              <a:gd name="connsiteY1" fmla="*/ 1714500 h 2724150"/>
              <a:gd name="connsiteX2" fmla="*/ 876300 w 9429750"/>
              <a:gd name="connsiteY2" fmla="*/ 1581150 h 2724150"/>
              <a:gd name="connsiteX3" fmla="*/ 1295400 w 9429750"/>
              <a:gd name="connsiteY3" fmla="*/ 1466850 h 2724150"/>
              <a:gd name="connsiteX4" fmla="*/ 1581150 w 9429750"/>
              <a:gd name="connsiteY4" fmla="*/ 1409700 h 2724150"/>
              <a:gd name="connsiteX5" fmla="*/ 2076450 w 9429750"/>
              <a:gd name="connsiteY5" fmla="*/ 1352550 h 2724150"/>
              <a:gd name="connsiteX6" fmla="*/ 2552700 w 9429750"/>
              <a:gd name="connsiteY6" fmla="*/ 1314450 h 2724150"/>
              <a:gd name="connsiteX7" fmla="*/ 3048000 w 9429750"/>
              <a:gd name="connsiteY7" fmla="*/ 1333500 h 2724150"/>
              <a:gd name="connsiteX8" fmla="*/ 3429000 w 9429750"/>
              <a:gd name="connsiteY8" fmla="*/ 1352550 h 2724150"/>
              <a:gd name="connsiteX9" fmla="*/ 3905250 w 9429750"/>
              <a:gd name="connsiteY9" fmla="*/ 1409700 h 2724150"/>
              <a:gd name="connsiteX10" fmla="*/ 4362450 w 9429750"/>
              <a:gd name="connsiteY10" fmla="*/ 1524000 h 2724150"/>
              <a:gd name="connsiteX11" fmla="*/ 4724400 w 9429750"/>
              <a:gd name="connsiteY11" fmla="*/ 1524000 h 2724150"/>
              <a:gd name="connsiteX12" fmla="*/ 5238750 w 9429750"/>
              <a:gd name="connsiteY12" fmla="*/ 1524000 h 2724150"/>
              <a:gd name="connsiteX13" fmla="*/ 5600700 w 9429750"/>
              <a:gd name="connsiteY13" fmla="*/ 1466850 h 2724150"/>
              <a:gd name="connsiteX14" fmla="*/ 5981700 w 9429750"/>
              <a:gd name="connsiteY14" fmla="*/ 1333500 h 2724150"/>
              <a:gd name="connsiteX15" fmla="*/ 6229350 w 9429750"/>
              <a:gd name="connsiteY15" fmla="*/ 1238250 h 2724150"/>
              <a:gd name="connsiteX16" fmla="*/ 6572250 w 9429750"/>
              <a:gd name="connsiteY16" fmla="*/ 1162050 h 2724150"/>
              <a:gd name="connsiteX17" fmla="*/ 7048500 w 9429750"/>
              <a:gd name="connsiteY17" fmla="*/ 1143000 h 2724150"/>
              <a:gd name="connsiteX18" fmla="*/ 7353300 w 9429750"/>
              <a:gd name="connsiteY18" fmla="*/ 1047750 h 2724150"/>
              <a:gd name="connsiteX19" fmla="*/ 7486650 w 9429750"/>
              <a:gd name="connsiteY19" fmla="*/ 933450 h 2724150"/>
              <a:gd name="connsiteX20" fmla="*/ 7715250 w 9429750"/>
              <a:gd name="connsiteY20" fmla="*/ 666750 h 2724150"/>
              <a:gd name="connsiteX21" fmla="*/ 8039100 w 9429750"/>
              <a:gd name="connsiteY21" fmla="*/ 381000 h 2724150"/>
              <a:gd name="connsiteX22" fmla="*/ 8324850 w 9429750"/>
              <a:gd name="connsiteY22" fmla="*/ 228600 h 2724150"/>
              <a:gd name="connsiteX23" fmla="*/ 8782050 w 9429750"/>
              <a:gd name="connsiteY23" fmla="*/ 76200 h 2724150"/>
              <a:gd name="connsiteX24" fmla="*/ 9124950 w 9429750"/>
              <a:gd name="connsiteY24" fmla="*/ 19050 h 2724150"/>
              <a:gd name="connsiteX25" fmla="*/ 9429750 w 9429750"/>
              <a:gd name="connsiteY25" fmla="*/ 0 h 2724150"/>
              <a:gd name="connsiteX26" fmla="*/ 9410700 w 9429750"/>
              <a:gd name="connsiteY26" fmla="*/ 2724150 h 2724150"/>
              <a:gd name="connsiteX27" fmla="*/ 0 w 9429750"/>
              <a:gd name="connsiteY27" fmla="*/ 2724150 h 2724150"/>
              <a:gd name="connsiteX28" fmla="*/ 19050 w 9429750"/>
              <a:gd name="connsiteY28" fmla="*/ 1847850 h 2724150"/>
              <a:gd name="connsiteX29" fmla="*/ 152400 w 9429750"/>
              <a:gd name="connsiteY29" fmla="*/ 1866900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29750" h="2724150">
                <a:moveTo>
                  <a:pt x="152400" y="1866900"/>
                </a:moveTo>
                <a:lnTo>
                  <a:pt x="514350" y="1714500"/>
                </a:lnTo>
                <a:lnTo>
                  <a:pt x="876300" y="1581150"/>
                </a:lnTo>
                <a:lnTo>
                  <a:pt x="1295400" y="1466850"/>
                </a:lnTo>
                <a:lnTo>
                  <a:pt x="1581150" y="1409700"/>
                </a:lnTo>
                <a:lnTo>
                  <a:pt x="2076450" y="1352550"/>
                </a:lnTo>
                <a:lnTo>
                  <a:pt x="2552700" y="1314450"/>
                </a:lnTo>
                <a:lnTo>
                  <a:pt x="3048000" y="1333500"/>
                </a:lnTo>
                <a:lnTo>
                  <a:pt x="3429000" y="1352550"/>
                </a:lnTo>
                <a:lnTo>
                  <a:pt x="3905250" y="1409700"/>
                </a:lnTo>
                <a:lnTo>
                  <a:pt x="4362450" y="1524000"/>
                </a:lnTo>
                <a:lnTo>
                  <a:pt x="4724400" y="1524000"/>
                </a:lnTo>
                <a:lnTo>
                  <a:pt x="5238750" y="1524000"/>
                </a:lnTo>
                <a:lnTo>
                  <a:pt x="5600700" y="1466850"/>
                </a:lnTo>
                <a:lnTo>
                  <a:pt x="5981700" y="1333500"/>
                </a:lnTo>
                <a:lnTo>
                  <a:pt x="6229350" y="1238250"/>
                </a:lnTo>
                <a:lnTo>
                  <a:pt x="6572250" y="1162050"/>
                </a:lnTo>
                <a:lnTo>
                  <a:pt x="7048500" y="1143000"/>
                </a:lnTo>
                <a:lnTo>
                  <a:pt x="7353300" y="1047750"/>
                </a:lnTo>
                <a:lnTo>
                  <a:pt x="7486650" y="933450"/>
                </a:lnTo>
                <a:lnTo>
                  <a:pt x="7715250" y="666750"/>
                </a:lnTo>
                <a:lnTo>
                  <a:pt x="8039100" y="381000"/>
                </a:lnTo>
                <a:lnTo>
                  <a:pt x="8324850" y="228600"/>
                </a:lnTo>
                <a:lnTo>
                  <a:pt x="8782050" y="76200"/>
                </a:lnTo>
                <a:lnTo>
                  <a:pt x="9124950" y="19050"/>
                </a:lnTo>
                <a:lnTo>
                  <a:pt x="9429750" y="0"/>
                </a:lnTo>
                <a:lnTo>
                  <a:pt x="9410700" y="2724150"/>
                </a:lnTo>
                <a:lnTo>
                  <a:pt x="0" y="2724150"/>
                </a:lnTo>
                <a:lnTo>
                  <a:pt x="19050" y="1847850"/>
                </a:lnTo>
                <a:lnTo>
                  <a:pt x="152400" y="1866900"/>
                </a:lnTo>
                <a:close/>
              </a:path>
            </a:pathLst>
          </a:custGeom>
          <a:solidFill>
            <a:srgbClr val="FEFA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nvGrpSpPr>
          <p:cNvPr id="34819" name="Group 28"/>
          <p:cNvGrpSpPr>
            <a:grpSpLocks/>
          </p:cNvGrpSpPr>
          <p:nvPr/>
        </p:nvGrpSpPr>
        <p:grpSpPr bwMode="auto">
          <a:xfrm>
            <a:off x="4406108" y="3897324"/>
            <a:ext cx="1327680" cy="2268537"/>
            <a:chOff x="4067944" y="3897051"/>
            <a:chExt cx="1224136" cy="2268253"/>
          </a:xfrm>
        </p:grpSpPr>
        <p:sp>
          <p:nvSpPr>
            <p:cNvPr id="22" name="Rounded Rectangle 21"/>
            <p:cNvSpPr/>
            <p:nvPr/>
          </p:nvSpPr>
          <p:spPr>
            <a:xfrm>
              <a:off x="4067944" y="4681178"/>
              <a:ext cx="504243" cy="1007936"/>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1" name="Rounded Rectangle 20"/>
            <p:cNvSpPr/>
            <p:nvPr/>
          </p:nvSpPr>
          <p:spPr>
            <a:xfrm>
              <a:off x="4787837" y="4681178"/>
              <a:ext cx="504243" cy="1007936"/>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5" name="Flowchart: Delay 4"/>
            <p:cNvSpPr/>
            <p:nvPr/>
          </p:nvSpPr>
          <p:spPr>
            <a:xfrm rot="16200000">
              <a:off x="3923664" y="4868242"/>
              <a:ext cx="1512698" cy="1081426"/>
            </a:xfrm>
            <a:prstGeom prst="flowChartDelay">
              <a:avLst/>
            </a:prstGeom>
            <a:solidFill>
              <a:schemeClr val="tx1">
                <a:lumMod val="75000"/>
                <a:lumOff val="2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6" name="Oval 5"/>
            <p:cNvSpPr/>
            <p:nvPr/>
          </p:nvSpPr>
          <p:spPr>
            <a:xfrm>
              <a:off x="4139300" y="3897051"/>
              <a:ext cx="1081426" cy="1079365"/>
            </a:xfrm>
            <a:prstGeom prst="ellipse">
              <a:avLst/>
            </a:prstGeom>
            <a:solidFill>
              <a:schemeClr val="accent6">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nvGrpSpPr>
            <p:cNvPr id="34851" name="Group 16"/>
            <p:cNvGrpSpPr>
              <a:grpSpLocks/>
            </p:cNvGrpSpPr>
            <p:nvPr/>
          </p:nvGrpSpPr>
          <p:grpSpPr bwMode="auto">
            <a:xfrm>
              <a:off x="4234109" y="4175466"/>
              <a:ext cx="432048" cy="432048"/>
              <a:chOff x="6372200" y="1844824"/>
              <a:chExt cx="288032" cy="288032"/>
            </a:xfrm>
          </p:grpSpPr>
          <p:sp>
            <p:nvSpPr>
              <p:cNvPr id="11" name="Oval 10"/>
              <p:cNvSpPr/>
              <p:nvPr/>
            </p:nvSpPr>
            <p:spPr>
              <a:xfrm>
                <a:off x="6372420" y="1844399"/>
                <a:ext cx="287535" cy="2888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2" name="Oval 11"/>
              <p:cNvSpPr/>
              <p:nvPr/>
            </p:nvSpPr>
            <p:spPr>
              <a:xfrm>
                <a:off x="6480246" y="1975616"/>
                <a:ext cx="71884" cy="719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grpSp>
          <p:nvGrpSpPr>
            <p:cNvPr id="34852" name="Group 17"/>
            <p:cNvGrpSpPr>
              <a:grpSpLocks/>
            </p:cNvGrpSpPr>
            <p:nvPr/>
          </p:nvGrpSpPr>
          <p:grpSpPr bwMode="auto">
            <a:xfrm>
              <a:off x="4678733" y="4168493"/>
              <a:ext cx="432048" cy="432048"/>
              <a:chOff x="6372200" y="1844824"/>
              <a:chExt cx="288032" cy="288032"/>
            </a:xfrm>
          </p:grpSpPr>
          <p:sp>
            <p:nvSpPr>
              <p:cNvPr id="9" name="Oval 8"/>
              <p:cNvSpPr/>
              <p:nvPr/>
            </p:nvSpPr>
            <p:spPr>
              <a:xfrm>
                <a:off x="6371996" y="1844815"/>
                <a:ext cx="288591" cy="2878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0" name="Oval 9"/>
              <p:cNvSpPr/>
              <p:nvPr/>
            </p:nvSpPr>
            <p:spPr>
              <a:xfrm>
                <a:off x="6479821" y="1976032"/>
                <a:ext cx="72940" cy="719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sp>
          <p:nvSpPr>
            <p:cNvPr id="23" name="Freeform 22"/>
            <p:cNvSpPr/>
            <p:nvPr/>
          </p:nvSpPr>
          <p:spPr>
            <a:xfrm>
              <a:off x="4810037" y="4641495"/>
              <a:ext cx="399588" cy="323809"/>
            </a:xfrm>
            <a:custGeom>
              <a:avLst/>
              <a:gdLst>
                <a:gd name="connsiteX0" fmla="*/ 28575 w 400050"/>
                <a:gd name="connsiteY0" fmla="*/ 228600 h 323850"/>
                <a:gd name="connsiteX1" fmla="*/ 95250 w 400050"/>
                <a:gd name="connsiteY1" fmla="*/ 257175 h 323850"/>
                <a:gd name="connsiteX2" fmla="*/ 161925 w 400050"/>
                <a:gd name="connsiteY2" fmla="*/ 257175 h 323850"/>
                <a:gd name="connsiteX3" fmla="*/ 257175 w 400050"/>
                <a:gd name="connsiteY3" fmla="*/ 228600 h 323850"/>
                <a:gd name="connsiteX4" fmla="*/ 314325 w 400050"/>
                <a:gd name="connsiteY4" fmla="*/ 180975 h 323850"/>
                <a:gd name="connsiteX5" fmla="*/ 333375 w 400050"/>
                <a:gd name="connsiteY5" fmla="*/ 133350 h 323850"/>
                <a:gd name="connsiteX6" fmla="*/ 323850 w 400050"/>
                <a:gd name="connsiteY6" fmla="*/ 85725 h 323850"/>
                <a:gd name="connsiteX7" fmla="*/ 342900 w 400050"/>
                <a:gd name="connsiteY7" fmla="*/ 38100 h 323850"/>
                <a:gd name="connsiteX8" fmla="*/ 381000 w 400050"/>
                <a:gd name="connsiteY8" fmla="*/ 0 h 323850"/>
                <a:gd name="connsiteX9" fmla="*/ 400050 w 400050"/>
                <a:gd name="connsiteY9" fmla="*/ 104775 h 323850"/>
                <a:gd name="connsiteX10" fmla="*/ 381000 w 400050"/>
                <a:gd name="connsiteY10" fmla="*/ 209550 h 323850"/>
                <a:gd name="connsiteX11" fmla="*/ 323850 w 400050"/>
                <a:gd name="connsiteY11" fmla="*/ 266700 h 323850"/>
                <a:gd name="connsiteX12" fmla="*/ 238125 w 400050"/>
                <a:gd name="connsiteY12" fmla="*/ 314325 h 323850"/>
                <a:gd name="connsiteX13" fmla="*/ 152400 w 400050"/>
                <a:gd name="connsiteY13" fmla="*/ 323850 h 323850"/>
                <a:gd name="connsiteX14" fmla="*/ 38100 w 400050"/>
                <a:gd name="connsiteY14" fmla="*/ 314325 h 323850"/>
                <a:gd name="connsiteX15" fmla="*/ 0 w 400050"/>
                <a:gd name="connsiteY15" fmla="*/ 295275 h 323850"/>
                <a:gd name="connsiteX16" fmla="*/ 28575 w 400050"/>
                <a:gd name="connsiteY16" fmla="*/ 22860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050" h="323850">
                  <a:moveTo>
                    <a:pt x="28575" y="228600"/>
                  </a:moveTo>
                  <a:lnTo>
                    <a:pt x="95250" y="257175"/>
                  </a:lnTo>
                  <a:lnTo>
                    <a:pt x="161925" y="257175"/>
                  </a:lnTo>
                  <a:lnTo>
                    <a:pt x="257175" y="228600"/>
                  </a:lnTo>
                  <a:lnTo>
                    <a:pt x="314325" y="180975"/>
                  </a:lnTo>
                  <a:lnTo>
                    <a:pt x="333375" y="133350"/>
                  </a:lnTo>
                  <a:lnTo>
                    <a:pt x="323850" y="85725"/>
                  </a:lnTo>
                  <a:lnTo>
                    <a:pt x="342900" y="38100"/>
                  </a:lnTo>
                  <a:lnTo>
                    <a:pt x="381000" y="0"/>
                  </a:lnTo>
                  <a:lnTo>
                    <a:pt x="400050" y="104775"/>
                  </a:lnTo>
                  <a:lnTo>
                    <a:pt x="381000" y="209550"/>
                  </a:lnTo>
                  <a:lnTo>
                    <a:pt x="323850" y="266700"/>
                  </a:lnTo>
                  <a:lnTo>
                    <a:pt x="238125" y="314325"/>
                  </a:lnTo>
                  <a:lnTo>
                    <a:pt x="152400" y="323850"/>
                  </a:lnTo>
                  <a:lnTo>
                    <a:pt x="38100" y="314325"/>
                  </a:lnTo>
                  <a:lnTo>
                    <a:pt x="0" y="295275"/>
                  </a:lnTo>
                  <a:lnTo>
                    <a:pt x="28575" y="228600"/>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4" name="Freeform 23"/>
            <p:cNvSpPr/>
            <p:nvPr/>
          </p:nvSpPr>
          <p:spPr>
            <a:xfrm flipH="1">
              <a:off x="4182112" y="4644669"/>
              <a:ext cx="390074" cy="323809"/>
            </a:xfrm>
            <a:custGeom>
              <a:avLst/>
              <a:gdLst>
                <a:gd name="connsiteX0" fmla="*/ 28575 w 400050"/>
                <a:gd name="connsiteY0" fmla="*/ 228600 h 323850"/>
                <a:gd name="connsiteX1" fmla="*/ 95250 w 400050"/>
                <a:gd name="connsiteY1" fmla="*/ 257175 h 323850"/>
                <a:gd name="connsiteX2" fmla="*/ 161925 w 400050"/>
                <a:gd name="connsiteY2" fmla="*/ 257175 h 323850"/>
                <a:gd name="connsiteX3" fmla="*/ 257175 w 400050"/>
                <a:gd name="connsiteY3" fmla="*/ 228600 h 323850"/>
                <a:gd name="connsiteX4" fmla="*/ 314325 w 400050"/>
                <a:gd name="connsiteY4" fmla="*/ 180975 h 323850"/>
                <a:gd name="connsiteX5" fmla="*/ 333375 w 400050"/>
                <a:gd name="connsiteY5" fmla="*/ 133350 h 323850"/>
                <a:gd name="connsiteX6" fmla="*/ 323850 w 400050"/>
                <a:gd name="connsiteY6" fmla="*/ 85725 h 323850"/>
                <a:gd name="connsiteX7" fmla="*/ 342900 w 400050"/>
                <a:gd name="connsiteY7" fmla="*/ 38100 h 323850"/>
                <a:gd name="connsiteX8" fmla="*/ 381000 w 400050"/>
                <a:gd name="connsiteY8" fmla="*/ 0 h 323850"/>
                <a:gd name="connsiteX9" fmla="*/ 400050 w 400050"/>
                <a:gd name="connsiteY9" fmla="*/ 104775 h 323850"/>
                <a:gd name="connsiteX10" fmla="*/ 381000 w 400050"/>
                <a:gd name="connsiteY10" fmla="*/ 209550 h 323850"/>
                <a:gd name="connsiteX11" fmla="*/ 323850 w 400050"/>
                <a:gd name="connsiteY11" fmla="*/ 266700 h 323850"/>
                <a:gd name="connsiteX12" fmla="*/ 238125 w 400050"/>
                <a:gd name="connsiteY12" fmla="*/ 314325 h 323850"/>
                <a:gd name="connsiteX13" fmla="*/ 152400 w 400050"/>
                <a:gd name="connsiteY13" fmla="*/ 323850 h 323850"/>
                <a:gd name="connsiteX14" fmla="*/ 38100 w 400050"/>
                <a:gd name="connsiteY14" fmla="*/ 314325 h 323850"/>
                <a:gd name="connsiteX15" fmla="*/ 0 w 400050"/>
                <a:gd name="connsiteY15" fmla="*/ 295275 h 323850"/>
                <a:gd name="connsiteX16" fmla="*/ 28575 w 400050"/>
                <a:gd name="connsiteY16" fmla="*/ 22860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050" h="323850">
                  <a:moveTo>
                    <a:pt x="28575" y="228600"/>
                  </a:moveTo>
                  <a:lnTo>
                    <a:pt x="95250" y="257175"/>
                  </a:lnTo>
                  <a:lnTo>
                    <a:pt x="161925" y="257175"/>
                  </a:lnTo>
                  <a:lnTo>
                    <a:pt x="257175" y="228600"/>
                  </a:lnTo>
                  <a:lnTo>
                    <a:pt x="314325" y="180975"/>
                  </a:lnTo>
                  <a:lnTo>
                    <a:pt x="333375" y="133350"/>
                  </a:lnTo>
                  <a:lnTo>
                    <a:pt x="323850" y="85725"/>
                  </a:lnTo>
                  <a:lnTo>
                    <a:pt x="342900" y="38100"/>
                  </a:lnTo>
                  <a:lnTo>
                    <a:pt x="381000" y="0"/>
                  </a:lnTo>
                  <a:lnTo>
                    <a:pt x="400050" y="104775"/>
                  </a:lnTo>
                  <a:lnTo>
                    <a:pt x="381000" y="209550"/>
                  </a:lnTo>
                  <a:lnTo>
                    <a:pt x="323850" y="266700"/>
                  </a:lnTo>
                  <a:lnTo>
                    <a:pt x="238125" y="314325"/>
                  </a:lnTo>
                  <a:lnTo>
                    <a:pt x="152400" y="323850"/>
                  </a:lnTo>
                  <a:lnTo>
                    <a:pt x="38100" y="314325"/>
                  </a:lnTo>
                  <a:lnTo>
                    <a:pt x="0" y="295275"/>
                  </a:lnTo>
                  <a:lnTo>
                    <a:pt x="28575" y="228600"/>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3" name="Rounded Rectangle 12"/>
            <p:cNvSpPr/>
            <p:nvPr/>
          </p:nvSpPr>
          <p:spPr>
            <a:xfrm>
              <a:off x="4131371" y="4104987"/>
              <a:ext cx="1089355" cy="576191"/>
            </a:xfrm>
            <a:prstGeom prst="roundRect">
              <a:avLst/>
            </a:prstGeom>
            <a:gradFill flip="none" rotWithShape="1">
              <a:gsLst>
                <a:gs pos="0">
                  <a:schemeClr val="bg1">
                    <a:lumMod val="75000"/>
                    <a:alpha val="75000"/>
                  </a:schemeClr>
                </a:gs>
                <a:gs pos="72000">
                  <a:schemeClr val="bg1">
                    <a:lumMod val="85000"/>
                    <a:alpha val="50000"/>
                  </a:schemeClr>
                </a:gs>
                <a:gs pos="100000">
                  <a:schemeClr val="bg1">
                    <a:alpha val="50000"/>
                  </a:schemeClr>
                </a:gs>
              </a:gsLst>
              <a:lin ang="10800000" scaled="1"/>
              <a:tileRect/>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nvGrpSpPr>
            <p:cNvPr id="34856" name="Group 24"/>
            <p:cNvGrpSpPr>
              <a:grpSpLocks/>
            </p:cNvGrpSpPr>
            <p:nvPr/>
          </p:nvGrpSpPr>
          <p:grpSpPr bwMode="auto">
            <a:xfrm>
              <a:off x="4554108" y="4672273"/>
              <a:ext cx="288032" cy="360040"/>
              <a:chOff x="4554108" y="5364969"/>
              <a:chExt cx="288032" cy="360040"/>
            </a:xfrm>
          </p:grpSpPr>
          <p:sp>
            <p:nvSpPr>
              <p:cNvPr id="14" name="Oval 13"/>
              <p:cNvSpPr/>
              <p:nvPr/>
            </p:nvSpPr>
            <p:spPr>
              <a:xfrm>
                <a:off x="4554744" y="5364350"/>
                <a:ext cx="287005" cy="360317"/>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cxnSp>
            <p:nvCxnSpPr>
              <p:cNvPr id="16" name="Straight Connector 15"/>
              <p:cNvCxnSpPr>
                <a:stCxn id="14" idx="1"/>
                <a:endCxn id="14" idx="7"/>
              </p:cNvCxnSpPr>
              <p:nvPr/>
            </p:nvCxnSpPr>
            <p:spPr>
              <a:xfrm>
                <a:off x="4597557" y="5416731"/>
                <a:ext cx="201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2"/>
                <a:endCxn id="14" idx="6"/>
              </p:cNvCxnSpPr>
              <p:nvPr/>
            </p:nvCxnSpPr>
            <p:spPr>
              <a:xfrm>
                <a:off x="4554744" y="5545302"/>
                <a:ext cx="2870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4" idx="3"/>
                <a:endCxn id="14" idx="5"/>
              </p:cNvCxnSpPr>
              <p:nvPr/>
            </p:nvCxnSpPr>
            <p:spPr>
              <a:xfrm>
                <a:off x="4597557" y="5672287"/>
                <a:ext cx="201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0" name="Oval 29"/>
          <p:cNvSpPr/>
          <p:nvPr/>
        </p:nvSpPr>
        <p:spPr>
          <a:xfrm>
            <a:off x="5343043" y="2852936"/>
            <a:ext cx="234026" cy="216024"/>
          </a:xfrm>
          <a:prstGeom prst="ellipse">
            <a:avLst/>
          </a:prstGeom>
          <a:gradFill flip="none" rotWithShape="1">
            <a:gsLst>
              <a:gs pos="0">
                <a:schemeClr val="bg1">
                  <a:lumMod val="75000"/>
                </a:schemeClr>
              </a:gs>
              <a:gs pos="72000">
                <a:schemeClr val="bg1"/>
              </a:gs>
              <a:gs pos="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1" name="Oval 30"/>
          <p:cNvSpPr/>
          <p:nvPr/>
        </p:nvSpPr>
        <p:spPr>
          <a:xfrm>
            <a:off x="5499061" y="3501008"/>
            <a:ext cx="234026" cy="216024"/>
          </a:xfrm>
          <a:prstGeom prst="ellipse">
            <a:avLst/>
          </a:prstGeom>
          <a:gradFill flip="none" rotWithShape="1">
            <a:gsLst>
              <a:gs pos="0">
                <a:schemeClr val="bg1">
                  <a:lumMod val="75000"/>
                </a:schemeClr>
              </a:gs>
              <a:gs pos="72000">
                <a:schemeClr val="bg1"/>
              </a:gs>
              <a:gs pos="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2" name="Oval 31"/>
          <p:cNvSpPr/>
          <p:nvPr/>
        </p:nvSpPr>
        <p:spPr>
          <a:xfrm>
            <a:off x="5811095" y="1700809"/>
            <a:ext cx="234026" cy="216024"/>
          </a:xfrm>
          <a:prstGeom prst="ellipse">
            <a:avLst/>
          </a:prstGeom>
          <a:gradFill flip="none" rotWithShape="1">
            <a:gsLst>
              <a:gs pos="0">
                <a:schemeClr val="bg1">
                  <a:lumMod val="75000"/>
                </a:schemeClr>
              </a:gs>
              <a:gs pos="72000">
                <a:schemeClr val="bg1"/>
              </a:gs>
              <a:gs pos="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3" name="Oval 32"/>
          <p:cNvSpPr/>
          <p:nvPr/>
        </p:nvSpPr>
        <p:spPr>
          <a:xfrm>
            <a:off x="5976195" y="2420888"/>
            <a:ext cx="234026" cy="216024"/>
          </a:xfrm>
          <a:prstGeom prst="ellipse">
            <a:avLst/>
          </a:prstGeom>
          <a:gradFill flip="none" rotWithShape="1">
            <a:gsLst>
              <a:gs pos="0">
                <a:schemeClr val="bg1">
                  <a:lumMod val="75000"/>
                </a:schemeClr>
              </a:gs>
              <a:gs pos="72000">
                <a:schemeClr val="bg1"/>
              </a:gs>
              <a:gs pos="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4" name="Oval 33"/>
          <p:cNvSpPr/>
          <p:nvPr/>
        </p:nvSpPr>
        <p:spPr>
          <a:xfrm>
            <a:off x="5508143" y="908720"/>
            <a:ext cx="234026" cy="216024"/>
          </a:xfrm>
          <a:prstGeom prst="ellipse">
            <a:avLst/>
          </a:prstGeom>
          <a:gradFill flip="none" rotWithShape="1">
            <a:gsLst>
              <a:gs pos="0">
                <a:schemeClr val="bg1">
                  <a:lumMod val="75000"/>
                </a:schemeClr>
              </a:gs>
              <a:gs pos="72000">
                <a:schemeClr val="bg1"/>
              </a:gs>
              <a:gs pos="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5" name="Oval 34"/>
          <p:cNvSpPr/>
          <p:nvPr/>
        </p:nvSpPr>
        <p:spPr>
          <a:xfrm>
            <a:off x="6045121" y="404665"/>
            <a:ext cx="234026" cy="216024"/>
          </a:xfrm>
          <a:prstGeom prst="ellipse">
            <a:avLst/>
          </a:prstGeom>
          <a:gradFill flip="none" rotWithShape="1">
            <a:gsLst>
              <a:gs pos="0">
                <a:schemeClr val="bg1">
                  <a:lumMod val="75000"/>
                </a:schemeClr>
              </a:gs>
              <a:gs pos="72000">
                <a:schemeClr val="bg1"/>
              </a:gs>
              <a:gs pos="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6" name="Freeform 35"/>
          <p:cNvSpPr/>
          <p:nvPr/>
        </p:nvSpPr>
        <p:spPr>
          <a:xfrm>
            <a:off x="7202488" y="2876550"/>
            <a:ext cx="1712913" cy="1866900"/>
          </a:xfrm>
          <a:custGeom>
            <a:avLst/>
            <a:gdLst>
              <a:gd name="connsiteX0" fmla="*/ 1238250 w 1581150"/>
              <a:gd name="connsiteY0" fmla="*/ 1828800 h 1866900"/>
              <a:gd name="connsiteX1" fmla="*/ 1200150 w 1581150"/>
              <a:gd name="connsiteY1" fmla="*/ 1524000 h 1866900"/>
              <a:gd name="connsiteX2" fmla="*/ 1123950 w 1581150"/>
              <a:gd name="connsiteY2" fmla="*/ 1257300 h 1866900"/>
              <a:gd name="connsiteX3" fmla="*/ 990600 w 1581150"/>
              <a:gd name="connsiteY3" fmla="*/ 952500 h 1866900"/>
              <a:gd name="connsiteX4" fmla="*/ 800100 w 1581150"/>
              <a:gd name="connsiteY4" fmla="*/ 895350 h 1866900"/>
              <a:gd name="connsiteX5" fmla="*/ 552450 w 1581150"/>
              <a:gd name="connsiteY5" fmla="*/ 895350 h 1866900"/>
              <a:gd name="connsiteX6" fmla="*/ 438150 w 1581150"/>
              <a:gd name="connsiteY6" fmla="*/ 819150 h 1866900"/>
              <a:gd name="connsiteX7" fmla="*/ 266700 w 1581150"/>
              <a:gd name="connsiteY7" fmla="*/ 552450 h 1866900"/>
              <a:gd name="connsiteX8" fmla="*/ 133350 w 1581150"/>
              <a:gd name="connsiteY8" fmla="*/ 266700 h 1866900"/>
              <a:gd name="connsiteX9" fmla="*/ 0 w 1581150"/>
              <a:gd name="connsiteY9" fmla="*/ 152400 h 1866900"/>
              <a:gd name="connsiteX10" fmla="*/ 419100 w 1581150"/>
              <a:gd name="connsiteY10" fmla="*/ 38100 h 1866900"/>
              <a:gd name="connsiteX11" fmla="*/ 342900 w 1581150"/>
              <a:gd name="connsiteY11" fmla="*/ 190500 h 1866900"/>
              <a:gd name="connsiteX12" fmla="*/ 400050 w 1581150"/>
              <a:gd name="connsiteY12" fmla="*/ 457200 h 1866900"/>
              <a:gd name="connsiteX13" fmla="*/ 495300 w 1581150"/>
              <a:gd name="connsiteY13" fmla="*/ 590550 h 1866900"/>
              <a:gd name="connsiteX14" fmla="*/ 571500 w 1581150"/>
              <a:gd name="connsiteY14" fmla="*/ 723900 h 1866900"/>
              <a:gd name="connsiteX15" fmla="*/ 742950 w 1581150"/>
              <a:gd name="connsiteY15" fmla="*/ 742950 h 1866900"/>
              <a:gd name="connsiteX16" fmla="*/ 990600 w 1581150"/>
              <a:gd name="connsiteY16" fmla="*/ 762000 h 1866900"/>
              <a:gd name="connsiteX17" fmla="*/ 933450 w 1581150"/>
              <a:gd name="connsiteY17" fmla="*/ 476250 h 1866900"/>
              <a:gd name="connsiteX18" fmla="*/ 952500 w 1581150"/>
              <a:gd name="connsiteY18" fmla="*/ 247650 h 1866900"/>
              <a:gd name="connsiteX19" fmla="*/ 1047750 w 1581150"/>
              <a:gd name="connsiteY19" fmla="*/ 0 h 1866900"/>
              <a:gd name="connsiteX20" fmla="*/ 1352550 w 1581150"/>
              <a:gd name="connsiteY20" fmla="*/ 95250 h 1866900"/>
              <a:gd name="connsiteX21" fmla="*/ 1143000 w 1581150"/>
              <a:gd name="connsiteY21" fmla="*/ 190500 h 1866900"/>
              <a:gd name="connsiteX22" fmla="*/ 1085850 w 1581150"/>
              <a:gd name="connsiteY22" fmla="*/ 361950 h 1866900"/>
              <a:gd name="connsiteX23" fmla="*/ 1104900 w 1581150"/>
              <a:gd name="connsiteY23" fmla="*/ 666750 h 1866900"/>
              <a:gd name="connsiteX24" fmla="*/ 1181100 w 1581150"/>
              <a:gd name="connsiteY24" fmla="*/ 952500 h 1866900"/>
              <a:gd name="connsiteX25" fmla="*/ 1314450 w 1581150"/>
              <a:gd name="connsiteY25" fmla="*/ 1314450 h 1866900"/>
              <a:gd name="connsiteX26" fmla="*/ 1581150 w 1581150"/>
              <a:gd name="connsiteY26" fmla="*/ 1600200 h 1866900"/>
              <a:gd name="connsiteX27" fmla="*/ 1581150 w 1581150"/>
              <a:gd name="connsiteY27" fmla="*/ 1714500 h 1866900"/>
              <a:gd name="connsiteX28" fmla="*/ 1524000 w 1581150"/>
              <a:gd name="connsiteY28" fmla="*/ 1809750 h 1866900"/>
              <a:gd name="connsiteX29" fmla="*/ 1390650 w 1581150"/>
              <a:gd name="connsiteY29" fmla="*/ 1866900 h 1866900"/>
              <a:gd name="connsiteX30" fmla="*/ 1238250 w 1581150"/>
              <a:gd name="connsiteY30" fmla="*/ 182880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1150" h="1866900">
                <a:moveTo>
                  <a:pt x="1238250" y="1828800"/>
                </a:moveTo>
                <a:lnTo>
                  <a:pt x="1200150" y="1524000"/>
                </a:lnTo>
                <a:lnTo>
                  <a:pt x="1123950" y="1257300"/>
                </a:lnTo>
                <a:lnTo>
                  <a:pt x="990600" y="952500"/>
                </a:lnTo>
                <a:lnTo>
                  <a:pt x="800100" y="895350"/>
                </a:lnTo>
                <a:lnTo>
                  <a:pt x="552450" y="895350"/>
                </a:lnTo>
                <a:lnTo>
                  <a:pt x="438150" y="819150"/>
                </a:lnTo>
                <a:lnTo>
                  <a:pt x="266700" y="552450"/>
                </a:lnTo>
                <a:lnTo>
                  <a:pt x="133350" y="266700"/>
                </a:lnTo>
                <a:lnTo>
                  <a:pt x="0" y="152400"/>
                </a:lnTo>
                <a:lnTo>
                  <a:pt x="419100" y="38100"/>
                </a:lnTo>
                <a:lnTo>
                  <a:pt x="342900" y="190500"/>
                </a:lnTo>
                <a:lnTo>
                  <a:pt x="400050" y="457200"/>
                </a:lnTo>
                <a:lnTo>
                  <a:pt x="495300" y="590550"/>
                </a:lnTo>
                <a:lnTo>
                  <a:pt x="571500" y="723900"/>
                </a:lnTo>
                <a:lnTo>
                  <a:pt x="742950" y="742950"/>
                </a:lnTo>
                <a:lnTo>
                  <a:pt x="990600" y="762000"/>
                </a:lnTo>
                <a:lnTo>
                  <a:pt x="933450" y="476250"/>
                </a:lnTo>
                <a:lnTo>
                  <a:pt x="952500" y="247650"/>
                </a:lnTo>
                <a:lnTo>
                  <a:pt x="1047750" y="0"/>
                </a:lnTo>
                <a:lnTo>
                  <a:pt x="1352550" y="95250"/>
                </a:lnTo>
                <a:lnTo>
                  <a:pt x="1143000" y="190500"/>
                </a:lnTo>
                <a:lnTo>
                  <a:pt x="1085850" y="361950"/>
                </a:lnTo>
                <a:lnTo>
                  <a:pt x="1104900" y="666750"/>
                </a:lnTo>
                <a:lnTo>
                  <a:pt x="1181100" y="952500"/>
                </a:lnTo>
                <a:lnTo>
                  <a:pt x="1314450" y="1314450"/>
                </a:lnTo>
                <a:lnTo>
                  <a:pt x="1581150" y="1600200"/>
                </a:lnTo>
                <a:lnTo>
                  <a:pt x="1581150" y="1714500"/>
                </a:lnTo>
                <a:lnTo>
                  <a:pt x="1524000" y="1809750"/>
                </a:lnTo>
                <a:lnTo>
                  <a:pt x="1390650" y="1866900"/>
                </a:lnTo>
                <a:lnTo>
                  <a:pt x="1238250" y="18288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7" name="5-Point Star 36"/>
          <p:cNvSpPr/>
          <p:nvPr/>
        </p:nvSpPr>
        <p:spPr>
          <a:xfrm rot="19697898">
            <a:off x="1085190" y="5789623"/>
            <a:ext cx="935567" cy="909637"/>
          </a:xfrm>
          <a:prstGeom prst="star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nvGrpSpPr>
          <p:cNvPr id="34840" name="Group 41"/>
          <p:cNvGrpSpPr>
            <a:grpSpLocks/>
          </p:cNvGrpSpPr>
          <p:nvPr/>
        </p:nvGrpSpPr>
        <p:grpSpPr bwMode="auto">
          <a:xfrm>
            <a:off x="1052516" y="1989149"/>
            <a:ext cx="1112706" cy="503237"/>
            <a:chOff x="971600" y="1988840"/>
            <a:chExt cx="1027162" cy="504056"/>
          </a:xfrm>
        </p:grpSpPr>
        <p:sp>
          <p:nvSpPr>
            <p:cNvPr id="39" name="Isosceles Triangle 38"/>
            <p:cNvSpPr/>
            <p:nvPr/>
          </p:nvSpPr>
          <p:spPr>
            <a:xfrm rot="5400000">
              <a:off x="935482" y="2024958"/>
              <a:ext cx="504056" cy="431821"/>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8" name="Oval 37"/>
            <p:cNvSpPr/>
            <p:nvPr/>
          </p:nvSpPr>
          <p:spPr>
            <a:xfrm>
              <a:off x="1116070" y="2007921"/>
              <a:ext cx="882692" cy="43250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0" name="Freeform 39"/>
            <p:cNvSpPr/>
            <p:nvPr/>
          </p:nvSpPr>
          <p:spPr>
            <a:xfrm>
              <a:off x="1428822" y="2238483"/>
              <a:ext cx="190509" cy="143108"/>
            </a:xfrm>
            <a:custGeom>
              <a:avLst/>
              <a:gdLst>
                <a:gd name="connsiteX0" fmla="*/ 95250 w 190500"/>
                <a:gd name="connsiteY0" fmla="*/ 0 h 142875"/>
                <a:gd name="connsiteX1" fmla="*/ 190500 w 190500"/>
                <a:gd name="connsiteY1" fmla="*/ 0 h 142875"/>
                <a:gd name="connsiteX2" fmla="*/ 190500 w 190500"/>
                <a:gd name="connsiteY2" fmla="*/ 0 h 142875"/>
                <a:gd name="connsiteX3" fmla="*/ 180975 w 190500"/>
                <a:gd name="connsiteY3" fmla="*/ 114300 h 142875"/>
                <a:gd name="connsiteX4" fmla="*/ 114300 w 190500"/>
                <a:gd name="connsiteY4" fmla="*/ 142875 h 142875"/>
                <a:gd name="connsiteX5" fmla="*/ 57150 w 190500"/>
                <a:gd name="connsiteY5" fmla="*/ 142875 h 142875"/>
                <a:gd name="connsiteX6" fmla="*/ 0 w 190500"/>
                <a:gd name="connsiteY6" fmla="*/ 114300 h 142875"/>
                <a:gd name="connsiteX7" fmla="*/ 9525 w 190500"/>
                <a:gd name="connsiteY7" fmla="*/ 57150 h 142875"/>
                <a:gd name="connsiteX8" fmla="*/ 66675 w 190500"/>
                <a:gd name="connsiteY8" fmla="*/ 47625 h 142875"/>
                <a:gd name="connsiteX9" fmla="*/ 95250 w 190500"/>
                <a:gd name="connsiteY9"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42875">
                  <a:moveTo>
                    <a:pt x="95250" y="0"/>
                  </a:moveTo>
                  <a:lnTo>
                    <a:pt x="190500" y="0"/>
                  </a:lnTo>
                  <a:lnTo>
                    <a:pt x="190500" y="0"/>
                  </a:lnTo>
                  <a:lnTo>
                    <a:pt x="180975" y="114300"/>
                  </a:lnTo>
                  <a:lnTo>
                    <a:pt x="114300" y="142875"/>
                  </a:lnTo>
                  <a:lnTo>
                    <a:pt x="57150" y="142875"/>
                  </a:lnTo>
                  <a:lnTo>
                    <a:pt x="0" y="114300"/>
                  </a:lnTo>
                  <a:lnTo>
                    <a:pt x="9525" y="57150"/>
                  </a:lnTo>
                  <a:lnTo>
                    <a:pt x="66675" y="47625"/>
                  </a:lnTo>
                  <a:lnTo>
                    <a:pt x="9525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1" name="Oval 40"/>
            <p:cNvSpPr/>
            <p:nvPr/>
          </p:nvSpPr>
          <p:spPr>
            <a:xfrm>
              <a:off x="1763801" y="2133537"/>
              <a:ext cx="144469" cy="1431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sp>
        <p:nvSpPr>
          <p:cNvPr id="43" name="Rectangle 42"/>
          <p:cNvSpPr/>
          <p:nvPr/>
        </p:nvSpPr>
        <p:spPr>
          <a:xfrm>
            <a:off x="155648" y="423866"/>
            <a:ext cx="3823098" cy="460851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smtClean="0">
                <a:solidFill>
                  <a:prstClr val="white"/>
                </a:solidFill>
                <a:latin typeface="Kristen ITC" panose="03050502040202030202" pitchFamily="66" charset="0"/>
              </a:rPr>
              <a:t>As </a:t>
            </a:r>
            <a:r>
              <a:rPr lang="en-GB" sz="2800" b="1" dirty="0">
                <a:solidFill>
                  <a:prstClr val="white"/>
                </a:solidFill>
                <a:latin typeface="Kristen ITC" panose="03050502040202030202" pitchFamily="66" charset="0"/>
              </a:rPr>
              <a:t>you go deeper in the ocean </a:t>
            </a:r>
            <a:r>
              <a:rPr lang="en-GB" sz="2800" b="1" dirty="0" smtClean="0">
                <a:solidFill>
                  <a:prstClr val="white"/>
                </a:solidFill>
                <a:latin typeface="Kristen ITC" panose="03050502040202030202" pitchFamily="66" charset="0"/>
              </a:rPr>
              <a:t>pressure increases.</a:t>
            </a:r>
            <a:endParaRPr lang="en-GB" sz="2800" b="1" dirty="0">
              <a:solidFill>
                <a:prstClr val="white"/>
              </a:solidFill>
              <a:latin typeface="Kristen ITC" panose="03050502040202030202" pitchFamily="66" charset="0"/>
            </a:endParaRPr>
          </a:p>
          <a:p>
            <a:pPr algn="ctr">
              <a:defRPr/>
            </a:pPr>
            <a:endParaRPr lang="en-GB" sz="2800" b="1" dirty="0">
              <a:solidFill>
                <a:prstClr val="white"/>
              </a:solidFill>
              <a:latin typeface="Kristen ITC" panose="03050502040202030202" pitchFamily="66" charset="0"/>
            </a:endParaRPr>
          </a:p>
          <a:p>
            <a:pPr algn="ctr">
              <a:defRPr/>
            </a:pPr>
            <a:r>
              <a:rPr lang="en-GB" sz="2800" b="1" dirty="0">
                <a:solidFill>
                  <a:prstClr val="white"/>
                </a:solidFill>
                <a:latin typeface="Kristen ITC" panose="03050502040202030202" pitchFamily="66" charset="0"/>
              </a:rPr>
              <a:t>This is because </a:t>
            </a:r>
            <a:r>
              <a:rPr lang="en-GB" sz="2800" b="1" dirty="0" smtClean="0">
                <a:solidFill>
                  <a:prstClr val="white"/>
                </a:solidFill>
                <a:latin typeface="Kristen ITC" panose="03050502040202030202" pitchFamily="66" charset="0"/>
              </a:rPr>
              <a:t>the </a:t>
            </a:r>
            <a:r>
              <a:rPr lang="en-GB" sz="2800" b="1" dirty="0">
                <a:solidFill>
                  <a:prstClr val="white"/>
                </a:solidFill>
                <a:latin typeface="Kristen ITC" panose="03050502040202030202" pitchFamily="66" charset="0"/>
              </a:rPr>
              <a:t>weight of all the water above you </a:t>
            </a:r>
            <a:r>
              <a:rPr lang="en-GB" sz="2800" b="1" dirty="0" smtClean="0">
                <a:solidFill>
                  <a:prstClr val="white"/>
                </a:solidFill>
                <a:latin typeface="Kristen ITC" panose="03050502040202030202" pitchFamily="66" charset="0"/>
              </a:rPr>
              <a:t>is pushing down.</a:t>
            </a:r>
            <a:endParaRPr lang="en-GB" sz="2800" b="1" dirty="0">
              <a:solidFill>
                <a:prstClr val="white"/>
              </a:solidFill>
              <a:latin typeface="Kristen ITC" panose="03050502040202030202" pitchFamily="66" charset="0"/>
            </a:endParaRPr>
          </a:p>
        </p:txBody>
      </p:sp>
      <p:sp>
        <p:nvSpPr>
          <p:cNvPr id="44" name="Right Arrow 43"/>
          <p:cNvSpPr/>
          <p:nvPr/>
        </p:nvSpPr>
        <p:spPr>
          <a:xfrm rot="5400000">
            <a:off x="3139545" y="564889"/>
            <a:ext cx="3860800" cy="2731030"/>
          </a:xfrm>
          <a:prstGeom prst="rightArrow">
            <a:avLst/>
          </a:prstGeom>
          <a:solidFill>
            <a:srgbClr val="7030A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800" b="1" dirty="0">
                <a:solidFill>
                  <a:prstClr val="white"/>
                </a:solidFill>
                <a:latin typeface="Kristen ITC" panose="03050502040202030202" pitchFamily="66" charset="0"/>
              </a:rPr>
              <a:t>WEIGHT</a:t>
            </a:r>
          </a:p>
        </p:txBody>
      </p:sp>
    </p:spTree>
    <p:extLst>
      <p:ext uri="{BB962C8B-B14F-4D97-AF65-F5344CB8AC3E}">
        <p14:creationId xmlns:p14="http://schemas.microsoft.com/office/powerpoint/2010/main" val="9488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3000" fill="hold"/>
                                        <p:tgtEl>
                                          <p:spTgt spid="44"/>
                                        </p:tgtEl>
                                        <p:attrNameLst>
                                          <p:attrName>ppt_x</p:attrName>
                                        </p:attrNameLst>
                                      </p:cBhvr>
                                      <p:tavLst>
                                        <p:tav tm="0">
                                          <p:val>
                                            <p:strVal val="#ppt_x"/>
                                          </p:val>
                                        </p:tav>
                                        <p:tav tm="100000">
                                          <p:val>
                                            <p:strVal val="#ppt_x"/>
                                          </p:val>
                                        </p:tav>
                                      </p:tavLst>
                                    </p:anim>
                                    <p:anim calcmode="lin" valueType="num">
                                      <p:cBhvr additive="base">
                                        <p:cTn id="8" dur="30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7649029"/>
          </a:xfrm>
          <a:prstGeom prst="rect">
            <a:avLst/>
          </a:prstGeom>
        </p:spPr>
      </p:pic>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50" b="90000" l="1250" r="90000"/>
                    </a14:imgEffect>
                  </a14:imgLayer>
                </a14:imgProps>
              </a:ext>
              <a:ext uri="{28A0092B-C50C-407E-A947-70E740481C1C}">
                <a14:useLocalDpi xmlns:a14="http://schemas.microsoft.com/office/drawing/2010/main" val="0"/>
              </a:ext>
            </a:extLst>
          </a:blip>
          <a:srcRect/>
          <a:stretch>
            <a:fillRect/>
          </a:stretch>
        </p:blipFill>
        <p:spPr bwMode="auto">
          <a:xfrm>
            <a:off x="448867" y="3043465"/>
            <a:ext cx="59436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a:off x="4225527" y="476258"/>
            <a:ext cx="3915967" cy="3840099"/>
          </a:xfrm>
          <a:prstGeom prst="cloudCallout">
            <a:avLst>
              <a:gd name="adj1" fmla="val -42177"/>
              <a:gd name="adj2" fmla="val 739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Kristen ITC" panose="03050502040202030202" pitchFamily="66" charset="0"/>
              </a:rPr>
              <a:t>Can you explain why I can only dive down to  around 50m?</a:t>
            </a:r>
            <a:endParaRPr lang="en-GB" sz="2800" dirty="0">
              <a:latin typeface="Kristen ITC" panose="03050502040202030202" pitchFamily="66" charset="0"/>
            </a:endParaRPr>
          </a:p>
        </p:txBody>
      </p:sp>
    </p:spTree>
    <p:extLst>
      <p:ext uri="{BB962C8B-B14F-4D97-AF65-F5344CB8AC3E}">
        <p14:creationId xmlns:p14="http://schemas.microsoft.com/office/powerpoint/2010/main" val="1782929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7431314"/>
          </a:xfrm>
          <a:prstGeom prst="rect">
            <a:avLst/>
          </a:prstGeom>
        </p:spPr>
      </p:pic>
      <p:sp>
        <p:nvSpPr>
          <p:cNvPr id="2" name="Title 1"/>
          <p:cNvSpPr>
            <a:spLocks noGrp="1"/>
          </p:cNvSpPr>
          <p:nvPr>
            <p:ph type="title"/>
          </p:nvPr>
        </p:nvSpPr>
        <p:spPr>
          <a:xfrm>
            <a:off x="495300" y="0"/>
            <a:ext cx="8915400" cy="1143000"/>
          </a:xfrm>
        </p:spPr>
        <p:txBody>
          <a:bodyPr/>
          <a:lstStyle/>
          <a:p>
            <a:pPr algn="ctr"/>
            <a:r>
              <a:rPr lang="en-GB" dirty="0" smtClean="0">
                <a:solidFill>
                  <a:schemeClr val="bg1"/>
                </a:solidFill>
                <a:latin typeface="Kristen ITC" panose="03050502040202030202" pitchFamily="66" charset="0"/>
              </a:rPr>
              <a:t>The Diver Bends!!!</a:t>
            </a:r>
            <a:endParaRPr lang="en-GB" dirty="0">
              <a:solidFill>
                <a:schemeClr val="bg1"/>
              </a:solidFill>
              <a:latin typeface="Kristen ITC" panose="03050502040202030202" pitchFamily="66" charset="0"/>
            </a:endParaRPr>
          </a:p>
        </p:txBody>
      </p:sp>
      <p:sp>
        <p:nvSpPr>
          <p:cNvPr id="3" name="Content Placeholder 2"/>
          <p:cNvSpPr>
            <a:spLocks noGrp="1"/>
          </p:cNvSpPr>
          <p:nvPr>
            <p:ph sz="half" idx="1"/>
          </p:nvPr>
        </p:nvSpPr>
        <p:spPr>
          <a:xfrm>
            <a:off x="466273" y="1019636"/>
            <a:ext cx="4375150" cy="3900707"/>
          </a:xfrm>
        </p:spPr>
        <p:txBody>
          <a:bodyPr/>
          <a:lstStyle/>
          <a:p>
            <a:r>
              <a:rPr lang="en-GB" sz="2400" dirty="0" smtClean="0">
                <a:solidFill>
                  <a:schemeClr val="bg1"/>
                </a:solidFill>
                <a:latin typeface="Kristen ITC" panose="03050502040202030202" pitchFamily="66" charset="0"/>
              </a:rPr>
              <a:t>A diver will start having breathing problems if they dive too far down.</a:t>
            </a:r>
          </a:p>
          <a:p>
            <a:r>
              <a:rPr lang="en-GB" sz="2400" dirty="0" smtClean="0">
                <a:solidFill>
                  <a:schemeClr val="bg1"/>
                </a:solidFill>
                <a:latin typeface="Kristen ITC" panose="03050502040202030202" pitchFamily="66" charset="0"/>
              </a:rPr>
              <a:t>They can suffer from something called “The Bends”.</a:t>
            </a:r>
          </a:p>
          <a:p>
            <a:r>
              <a:rPr lang="en-GB" sz="2400" dirty="0" smtClean="0">
                <a:solidFill>
                  <a:schemeClr val="bg1"/>
                </a:solidFill>
                <a:latin typeface="Kristen ITC" panose="03050502040202030202" pitchFamily="66" charset="0"/>
              </a:rPr>
              <a:t>When you dive down the pressure of the water  on our body means the air in your lungs gets squashed.</a:t>
            </a:r>
          </a:p>
          <a:p>
            <a:r>
              <a:rPr lang="en-GB" sz="2400" dirty="0" smtClean="0">
                <a:solidFill>
                  <a:schemeClr val="bg1"/>
                </a:solidFill>
                <a:latin typeface="Kristen ITC" panose="03050502040202030202" pitchFamily="66" charset="0"/>
              </a:rPr>
              <a:t>This is the same for the air coming out of the air tanks a diver breathes from</a:t>
            </a:r>
            <a:r>
              <a:rPr lang="en-GB" sz="2400" dirty="0">
                <a:solidFill>
                  <a:schemeClr val="bg1"/>
                </a:solidFill>
                <a:latin typeface="Kristen ITC" panose="03050502040202030202" pitchFamily="66" charset="0"/>
              </a:rPr>
              <a:t> </a:t>
            </a:r>
            <a:r>
              <a:rPr lang="en-GB" sz="2400" dirty="0" smtClean="0">
                <a:solidFill>
                  <a:schemeClr val="bg1"/>
                </a:solidFill>
                <a:latin typeface="Kristen ITC" panose="03050502040202030202" pitchFamily="66" charset="0"/>
              </a:rPr>
              <a:t>which is already under high pressure.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216" y="1494576"/>
            <a:ext cx="3993356" cy="508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690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1673</TotalTime>
  <Words>744</Words>
  <Application>Microsoft Macintosh PowerPoint</Application>
  <PresentationFormat>A4 Paper (210x297 mm)</PresentationFormat>
  <Paragraphs>70</Paragraphs>
  <Slides>18</Slides>
  <Notes>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Kristen ITC</vt:lpstr>
      <vt:lpstr>Office Theme</vt:lpstr>
      <vt:lpstr>1_Office Theme</vt:lpstr>
      <vt:lpstr>Mysteries of the deep</vt:lpstr>
      <vt:lpstr>Learning Outcomes….</vt:lpstr>
      <vt:lpstr>Deep Sea Diving</vt:lpstr>
      <vt:lpstr>The Diving Bell.</vt:lpstr>
      <vt:lpstr>Discuss what some of the dangers of travelling down into the deep ocean might be?</vt:lpstr>
      <vt:lpstr>Pressure in liquids</vt:lpstr>
      <vt:lpstr>PowerPoint Presentation</vt:lpstr>
      <vt:lpstr>PowerPoint Presentation</vt:lpstr>
      <vt:lpstr>The Diver Bends!!!</vt:lpstr>
      <vt:lpstr>Pressurised Gas</vt:lpstr>
      <vt:lpstr>PowerPoint Presentation</vt:lpstr>
      <vt:lpstr>What if you could dive down that far?</vt:lpstr>
      <vt:lpstr>Learning Outcomes….</vt:lpstr>
      <vt:lpstr>So how do we explore that far down?</vt:lpstr>
      <vt:lpstr>PowerPoint Presentation</vt:lpstr>
      <vt:lpstr>PowerPoint Presentation</vt:lpstr>
      <vt:lpstr>PowerPoint Presentation</vt:lpstr>
      <vt:lpstr>The Diving Bell.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Morris</dc:creator>
  <cp:lastModifiedBy>Fielding S.</cp:lastModifiedBy>
  <cp:revision>40</cp:revision>
  <dcterms:created xsi:type="dcterms:W3CDTF">2014-11-10T11:59:58Z</dcterms:created>
  <dcterms:modified xsi:type="dcterms:W3CDTF">2016-06-01T09:09:22Z</dcterms:modified>
</cp:coreProperties>
</file>