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56" r:id="rId3"/>
    <p:sldId id="288" r:id="rId4"/>
    <p:sldId id="269" r:id="rId5"/>
    <p:sldId id="270" r:id="rId6"/>
    <p:sldId id="271" r:id="rId7"/>
    <p:sldId id="274" r:id="rId8"/>
    <p:sldId id="276" r:id="rId9"/>
    <p:sldId id="277" r:id="rId10"/>
    <p:sldId id="278" r:id="rId11"/>
    <p:sldId id="279" r:id="rId12"/>
    <p:sldId id="280" r:id="rId13"/>
    <p:sldId id="282" r:id="rId14"/>
    <p:sldId id="291" r:id="rId15"/>
    <p:sldId id="290" r:id="rId16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6" autoAdjust="0"/>
    <p:restoredTop sz="95461" autoAdjust="0"/>
  </p:normalViewPr>
  <p:slideViewPr>
    <p:cSldViewPr snapToGrid="0">
      <p:cViewPr varScale="1">
        <p:scale>
          <a:sx n="109" d="100"/>
          <a:sy n="109" d="100"/>
        </p:scale>
        <p:origin x="1296" y="184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054C8-95BB-4647-BDE5-844C71D92DA9}" type="datetimeFigureOut">
              <a:rPr lang="en-GB" smtClean="0"/>
              <a:t>01/06/2016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A01D7A-BA68-4213-A73C-A0B9ECE759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230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picture is believed to be Alexander the Great using a Diving Bell  and he lived from 356- 323 </a:t>
            </a:r>
            <a:r>
              <a:rPr lang="en-GB" b="1" dirty="0" smtClean="0"/>
              <a:t>BC.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01D7A-BA68-4213-A73C-A0B9ECE7595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164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Scrunch</a:t>
            </a:r>
            <a:r>
              <a:rPr lang="en-GB" b="1" baseline="0" dirty="0" smtClean="0"/>
              <a:t> up a ball of tissue into the bottom of a glass.  Slowly push it down (upside down) into a tank of water  and then pull it back out slowly.  Show the class that the tissue is still dry. 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01D7A-BA68-4213-A73C-A0B9ECE7595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164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Scrunch</a:t>
            </a:r>
            <a:r>
              <a:rPr lang="en-GB" b="1" baseline="0" dirty="0" smtClean="0"/>
              <a:t> up a ball of tissue into the bottom of a glass.  Slowly push it down (upside down) into a tank of water  and then pull it back out slowly.  Show the class that the tissue is still dry. 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01D7A-BA68-4213-A73C-A0B9ECE7595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164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97F9A-8DE6-43F9-BAFE-983F6AB965D3}" type="datetimeFigureOut">
              <a:rPr lang="en-GB" smtClean="0"/>
              <a:t>01/06/2016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F607C-7351-4802-AF6F-FC28620FE5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9934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97F9A-8DE6-43F9-BAFE-983F6AB965D3}" type="datetimeFigureOut">
              <a:rPr lang="en-GB" smtClean="0"/>
              <a:t>01/06/2016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F607C-7351-4802-AF6F-FC28620FE5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582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4" y="365125"/>
            <a:ext cx="2135981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40" y="365125"/>
            <a:ext cx="6284119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97F9A-8DE6-43F9-BAFE-983F6AB965D3}" type="datetimeFigureOut">
              <a:rPr lang="en-GB" smtClean="0"/>
              <a:t>01/06/2016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F607C-7351-4802-AF6F-FC28620FE5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95756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33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2FA72-4273-4207-AA5C-C1E32B1D474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00F61-E9F3-4D09-BFA3-9D8D503002E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100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43D6A-0905-4CD3-BE71-7BF71F33EB33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D42CD-0EF9-47AF-9458-8375D114B502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994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9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5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CEF42-4BA8-4CEA-84BE-7ADD578EC8D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2037D-F713-43DA-84C6-4DD59FD8BFB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619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7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7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DB193-6D8B-42F1-A5A5-0FA4301C9FF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EF0CB-DA0D-4376-9DBA-8C8AD07D7FD0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9844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1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6" y="1535113"/>
            <a:ext cx="43785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6" y="2174875"/>
            <a:ext cx="43785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A990C-FB66-4A45-A4A9-DF630826564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00FB3-A3FF-4177-B6BB-D380C667F12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895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82D24-35CA-4425-8A49-BC85A08587A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CE01A-FF19-4AE5-BA44-0B469402D37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7664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3F917-06F8-4DF7-8DF8-B090E5CEF796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AD900-8529-4E56-9E33-BDD9CB1C03B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2195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4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9"/>
            <a:ext cx="553773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4" y="1435104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8BD81-829B-443A-9DD1-727EC373472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DC369-0502-44B8-89A9-A83335B009D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795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97F9A-8DE6-43F9-BAFE-983F6AB965D3}" type="datetimeFigureOut">
              <a:rPr lang="en-GB" smtClean="0"/>
              <a:t>01/06/2016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F607C-7351-4802-AF6F-FC28620FE5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4082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852E6-B864-42C9-9217-783376F575FC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833CC-00EA-4858-8874-8B3E7C937632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7681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F4C09-154C-48B8-B52E-59AC6519E714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D817F-65E7-4121-BF6C-794ECF1D37B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4140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47"/>
            <a:ext cx="65214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2D632-A39B-47DF-9163-11821B7BC8A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89ACB-C7A0-497E-BB37-45062BD9E43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160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80" y="1709748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80" y="4589473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97F9A-8DE6-43F9-BAFE-983F6AB965D3}" type="datetimeFigureOut">
              <a:rPr lang="en-GB" smtClean="0"/>
              <a:t>01/06/2016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F607C-7351-4802-AF6F-FC28620FE5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233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97F9A-8DE6-43F9-BAFE-983F6AB965D3}" type="datetimeFigureOut">
              <a:rPr lang="en-GB" smtClean="0"/>
              <a:t>01/06/2016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F607C-7351-4802-AF6F-FC28620FE5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896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365129"/>
            <a:ext cx="854392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31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31" y="2505076"/>
            <a:ext cx="419070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5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5" y="2505076"/>
            <a:ext cx="4211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97F9A-8DE6-43F9-BAFE-983F6AB965D3}" type="datetimeFigureOut">
              <a:rPr lang="en-GB" smtClean="0"/>
              <a:t>01/06/2016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F607C-7351-4802-AF6F-FC28620FE5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5362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97F9A-8DE6-43F9-BAFE-983F6AB965D3}" type="datetimeFigureOut">
              <a:rPr lang="en-GB" smtClean="0"/>
              <a:t>01/06/2016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F607C-7351-4802-AF6F-FC28620FE5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648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97F9A-8DE6-43F9-BAFE-983F6AB965D3}" type="datetimeFigureOut">
              <a:rPr lang="en-GB" smtClean="0"/>
              <a:t>01/06/2016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F607C-7351-4802-AF6F-FC28620FE5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9098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457200"/>
            <a:ext cx="319494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1" y="987434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9" y="2057400"/>
            <a:ext cx="319494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97F9A-8DE6-43F9-BAFE-983F6AB965D3}" type="datetimeFigureOut">
              <a:rPr lang="en-GB" smtClean="0"/>
              <a:t>01/06/2016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F607C-7351-4802-AF6F-FC28620FE5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6733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457200"/>
            <a:ext cx="319494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1341" y="987434"/>
            <a:ext cx="501491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9" y="2057400"/>
            <a:ext cx="319494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97F9A-8DE6-43F9-BAFE-983F6AB965D3}" type="datetimeFigureOut">
              <a:rPr lang="en-GB" smtClean="0"/>
              <a:t>01/06/2016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F607C-7351-4802-AF6F-FC28620FE5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799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9" y="365129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9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6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97F9A-8DE6-43F9-BAFE-983F6AB965D3}" type="datetimeFigureOut">
              <a:rPr lang="en-GB" smtClean="0"/>
              <a:t>01/06/2016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4" y="635636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6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F607C-7351-4802-AF6F-FC28620FE5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392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Placeholder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2457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5300" y="1600207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9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B09C00-1A5D-4EE7-9976-98827F7F0B5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9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9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0E2E5DF-0A07-4B92-AAC4-3B99D956857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684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g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g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1.jpg"/><Relationship Id="rId5" Type="http://schemas.openxmlformats.org/officeDocument/2006/relationships/image" Target="../media/image1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373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7" y="-129381"/>
            <a:ext cx="8543925" cy="1325563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Mysteries of the deep</a:t>
            </a:r>
            <a:endParaRPr lang="en-GB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4" t="20573" r="22401" b="21354"/>
          <a:stretch/>
        </p:blipFill>
        <p:spPr bwMode="auto">
          <a:xfrm>
            <a:off x="342899" y="915522"/>
            <a:ext cx="7832327" cy="5815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370" y="6209378"/>
            <a:ext cx="2706859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8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75000"/>
            </a:schemeClr>
          </a:solidFill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Pressurised Gas</a:t>
            </a:r>
            <a:endParaRPr lang="en-GB" b="1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54000" y="1529668"/>
            <a:ext cx="4958330" cy="4525963"/>
          </a:xfrm>
        </p:spPr>
        <p:txBody>
          <a:bodyPr/>
          <a:lstStyle/>
          <a:p>
            <a:r>
              <a:rPr lang="en-GB" sz="20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Gases under high pressure will dissolve in liquids.</a:t>
            </a:r>
          </a:p>
          <a:p>
            <a:r>
              <a:rPr lang="en-GB" sz="20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For example Fizzy </a:t>
            </a:r>
            <a:r>
              <a:rPr lang="en-GB" sz="2000" dirty="0">
                <a:solidFill>
                  <a:schemeClr val="bg1"/>
                </a:solidFill>
                <a:latin typeface="Kristen ITC" panose="03050502040202030202" pitchFamily="66" charset="0"/>
              </a:rPr>
              <a:t>drinks have </a:t>
            </a:r>
            <a:r>
              <a:rPr lang="en-GB" sz="2000" b="1" dirty="0">
                <a:solidFill>
                  <a:schemeClr val="bg1"/>
                </a:solidFill>
                <a:latin typeface="Kristen ITC" panose="03050502040202030202" pitchFamily="66" charset="0"/>
              </a:rPr>
              <a:t>pressurised carbon dioxide dissolved </a:t>
            </a:r>
            <a:r>
              <a:rPr lang="en-GB" sz="2000" dirty="0">
                <a:solidFill>
                  <a:schemeClr val="bg1"/>
                </a:solidFill>
                <a:latin typeface="Kristen ITC" panose="03050502040202030202" pitchFamily="66" charset="0"/>
              </a:rPr>
              <a:t>in them</a:t>
            </a:r>
          </a:p>
          <a:p>
            <a:r>
              <a:rPr lang="en-GB" sz="20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The same thing happens when the </a:t>
            </a:r>
            <a:r>
              <a:rPr lang="en-GB" sz="2000" dirty="0">
                <a:solidFill>
                  <a:schemeClr val="bg1"/>
                </a:solidFill>
                <a:latin typeface="Kristen ITC" panose="03050502040202030202" pitchFamily="66" charset="0"/>
              </a:rPr>
              <a:t>high pressure gas in the </a:t>
            </a:r>
            <a:r>
              <a:rPr lang="en-GB" sz="20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diver’s air tanks dissolves </a:t>
            </a:r>
            <a:r>
              <a:rPr lang="en-GB" sz="2000" dirty="0">
                <a:solidFill>
                  <a:schemeClr val="bg1"/>
                </a:solidFill>
                <a:latin typeface="Kristen ITC" panose="03050502040202030202" pitchFamily="66" charset="0"/>
              </a:rPr>
              <a:t>into </a:t>
            </a:r>
            <a:r>
              <a:rPr lang="en-GB" sz="20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their </a:t>
            </a:r>
            <a:r>
              <a:rPr lang="en-GB" sz="2000" dirty="0">
                <a:solidFill>
                  <a:schemeClr val="bg1"/>
                </a:solidFill>
                <a:latin typeface="Kristen ITC" panose="03050502040202030202" pitchFamily="66" charset="0"/>
              </a:rPr>
              <a:t>blood stream</a:t>
            </a:r>
            <a:r>
              <a:rPr lang="en-GB" sz="20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.</a:t>
            </a:r>
          </a:p>
          <a:p>
            <a:r>
              <a:rPr lang="en-GB" sz="2000" dirty="0">
                <a:solidFill>
                  <a:schemeClr val="bg1"/>
                </a:solidFill>
                <a:latin typeface="Kristen ITC" panose="03050502040202030202" pitchFamily="66" charset="0"/>
              </a:rPr>
              <a:t>When you open the bottle you </a:t>
            </a:r>
            <a:r>
              <a:rPr lang="en-GB" sz="2000" b="1" dirty="0">
                <a:solidFill>
                  <a:schemeClr val="bg1"/>
                </a:solidFill>
                <a:latin typeface="Kristen ITC" panose="03050502040202030202" pitchFamily="66" charset="0"/>
              </a:rPr>
              <a:t>release pressure</a:t>
            </a:r>
            <a:r>
              <a:rPr lang="en-GB" sz="2000" dirty="0">
                <a:solidFill>
                  <a:schemeClr val="bg1"/>
                </a:solidFill>
                <a:latin typeface="Kristen ITC" panose="03050502040202030202" pitchFamily="66" charset="0"/>
              </a:rPr>
              <a:t> which causes the drink to </a:t>
            </a:r>
            <a:r>
              <a:rPr lang="en-GB" sz="20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fizz (bubbles) </a:t>
            </a:r>
          </a:p>
          <a:p>
            <a:r>
              <a:rPr lang="en-GB" sz="20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If a diver returns to the surface too quickly the nitrogen  dissolved in the bloodstream does the same thing.</a:t>
            </a:r>
            <a:endParaRPr lang="en-GB" sz="2000" dirty="0">
              <a:solidFill>
                <a:schemeClr val="bg1"/>
              </a:solidFill>
              <a:latin typeface="Kristen ITC" panose="03050502040202030202" pitchFamily="66" charset="0"/>
            </a:endParaRPr>
          </a:p>
          <a:p>
            <a:endParaRPr lang="en-GB" sz="2400" dirty="0">
              <a:solidFill>
                <a:schemeClr val="bg1"/>
              </a:solidFill>
              <a:latin typeface="Kristen ITC" panose="03050502040202030202" pitchFamily="66" charset="0"/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630" y="1874837"/>
            <a:ext cx="420732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369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GB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71450"/>
            <a:ext cx="96583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1476" y="5119987"/>
            <a:ext cx="8853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Kristen ITC" panose="03050502040202030202" pitchFamily="66" charset="0"/>
              </a:rPr>
              <a:t>If the diver were to swim quickly to the surface, it is just like uncorking a bottle of soda -- the gas is released. This can cause a very painful condition, and it is sometimes fatal.</a:t>
            </a:r>
          </a:p>
        </p:txBody>
      </p:sp>
    </p:spTree>
    <p:extLst>
      <p:ext uri="{BB962C8B-B14F-4D97-AF65-F5344CB8AC3E}">
        <p14:creationId xmlns:p14="http://schemas.microsoft.com/office/powerpoint/2010/main" val="113938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What if you could dive down that far?</a:t>
            </a:r>
            <a:endParaRPr lang="en-GB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pic>
        <p:nvPicPr>
          <p:cNvPr id="3" name="MythBusters - Dumpster diving myth - Scuba Diver_(360p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8273" y="1752599"/>
            <a:ext cx="8600211" cy="546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1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Learning Outcomes….</a:t>
            </a:r>
            <a:endParaRPr lang="en-GB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7" y="1395414"/>
            <a:ext cx="8543925" cy="4351338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Kristen ITC" panose="03050502040202030202" pitchFamily="66" charset="0"/>
              </a:rPr>
              <a:t>All- will be able to describe what happens to water pressure as the depth increases. </a:t>
            </a:r>
          </a:p>
          <a:p>
            <a:pPr marL="0" indent="0">
              <a:buNone/>
            </a:pPr>
            <a:endParaRPr lang="en-GB" sz="3600" dirty="0" smtClean="0">
              <a:solidFill>
                <a:schemeClr val="bg1"/>
              </a:solidFill>
              <a:latin typeface="Kristen ITC" panose="03050502040202030202" pitchFamily="66" charset="0"/>
            </a:endParaRPr>
          </a:p>
          <a:p>
            <a:r>
              <a:rPr lang="en-GB" sz="36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Most – </a:t>
            </a:r>
            <a:r>
              <a:rPr lang="en-GB" sz="3600" dirty="0">
                <a:solidFill>
                  <a:schemeClr val="bg1"/>
                </a:solidFill>
                <a:latin typeface="Kristen ITC" panose="03050502040202030202" pitchFamily="66" charset="0"/>
              </a:rPr>
              <a:t>will be able to explain why humans cannot dive down very far.</a:t>
            </a:r>
          </a:p>
          <a:p>
            <a:endParaRPr lang="en-GB" sz="3600" dirty="0" smtClean="0">
              <a:solidFill>
                <a:schemeClr val="bg1"/>
              </a:solidFill>
              <a:latin typeface="Kristen ITC" panose="03050502040202030202" pitchFamily="66" charset="0"/>
            </a:endParaRPr>
          </a:p>
          <a:p>
            <a:r>
              <a:rPr lang="en-GB" sz="36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Some – will be able to explain what “the bends” are.</a:t>
            </a:r>
            <a:endParaRPr lang="en-GB" sz="36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71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The Diving Bell.</a:t>
            </a:r>
            <a:endParaRPr lang="en-GB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606" y="2109789"/>
            <a:ext cx="3080148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572692" y="1619256"/>
            <a:ext cx="2971800" cy="3943349"/>
          </a:xfrm>
          <a:prstGeom prst="wedgeEllipseCallout">
            <a:avLst>
              <a:gd name="adj1" fmla="val 171007"/>
              <a:gd name="adj2" fmla="val 3367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latin typeface="Kristen ITC" panose="03050502040202030202" pitchFamily="66" charset="0"/>
              </a:rPr>
              <a:t>Do you need  to change your explanation </a:t>
            </a:r>
            <a:r>
              <a:rPr lang="en-GB" sz="2400" dirty="0" smtClean="0">
                <a:latin typeface="Kristen ITC" panose="03050502040202030202" pitchFamily="66" charset="0"/>
              </a:rPr>
              <a:t>of </a:t>
            </a:r>
            <a:r>
              <a:rPr lang="en-GB" sz="2400" dirty="0" smtClean="0">
                <a:latin typeface="Kristen ITC" panose="03050502040202030202" pitchFamily="66" charset="0"/>
              </a:rPr>
              <a:t>how you think it works?</a:t>
            </a:r>
            <a:endParaRPr lang="en-GB" sz="2400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77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Learning Outcomes….</a:t>
            </a:r>
            <a:endParaRPr lang="en-GB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56" y="1725612"/>
            <a:ext cx="8543925" cy="4351338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Kristen ITC" panose="03050502040202030202" pitchFamily="66" charset="0"/>
              </a:rPr>
              <a:t>All- will be able to describe what happens to water pressure as the depth increases. </a:t>
            </a:r>
          </a:p>
          <a:p>
            <a:pPr marL="0" indent="0">
              <a:buNone/>
            </a:pPr>
            <a:endParaRPr lang="en-GB" sz="3600" dirty="0" smtClean="0">
              <a:solidFill>
                <a:schemeClr val="bg1"/>
              </a:solidFill>
              <a:latin typeface="Kristen ITC" panose="03050502040202030202" pitchFamily="66" charset="0"/>
            </a:endParaRPr>
          </a:p>
          <a:p>
            <a:r>
              <a:rPr lang="en-GB" sz="36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Most – </a:t>
            </a:r>
            <a:r>
              <a:rPr lang="en-GB" sz="3600" dirty="0">
                <a:solidFill>
                  <a:schemeClr val="bg1"/>
                </a:solidFill>
                <a:latin typeface="Kristen ITC" panose="03050502040202030202" pitchFamily="66" charset="0"/>
              </a:rPr>
              <a:t>will be able to explain why humans cannot dive down very far.</a:t>
            </a:r>
          </a:p>
          <a:p>
            <a:endParaRPr lang="en-GB" sz="3600" dirty="0" smtClean="0">
              <a:solidFill>
                <a:schemeClr val="bg1"/>
              </a:solidFill>
              <a:latin typeface="Kristen ITC" panose="03050502040202030202" pitchFamily="66" charset="0"/>
            </a:endParaRPr>
          </a:p>
          <a:p>
            <a:r>
              <a:rPr lang="en-GB" sz="36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Some – will be able to explain what “the bends” are.</a:t>
            </a:r>
            <a:endParaRPr lang="en-GB" sz="36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95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7" y="54769"/>
            <a:ext cx="8543925" cy="1325563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Deep Sea Diving</a:t>
            </a:r>
            <a:endParaRPr lang="en-GB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234" y="1168400"/>
            <a:ext cx="4237430" cy="5477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572692" y="2008191"/>
            <a:ext cx="2600325" cy="3554413"/>
          </a:xfrm>
          <a:prstGeom prst="wedgeEllipseCallout">
            <a:avLst>
              <a:gd name="adj1" fmla="val 90278"/>
              <a:gd name="adj2" fmla="val 4913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latin typeface="Kristen ITC" panose="03050502040202030202" pitchFamily="66" charset="0"/>
              </a:rPr>
              <a:t>When do you think humans first started exploring the deep?</a:t>
            </a:r>
            <a:endParaRPr lang="en-GB" sz="2400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93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The Diving Bell.</a:t>
            </a:r>
            <a:endParaRPr lang="en-GB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606" y="2109789"/>
            <a:ext cx="3080148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145143" y="1619256"/>
            <a:ext cx="3399349" cy="3943349"/>
          </a:xfrm>
          <a:prstGeom prst="wedgeEllipseCallout">
            <a:avLst>
              <a:gd name="adj1" fmla="val 155316"/>
              <a:gd name="adj2" fmla="val 3464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latin typeface="Kristen ITC" panose="03050502040202030202" pitchFamily="66" charset="0"/>
              </a:rPr>
              <a:t>Your teacher will perform a demonstration of the diving bell.  Explain how you think it works?</a:t>
            </a:r>
            <a:endParaRPr lang="en-GB" sz="2400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21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1039" y="746135"/>
            <a:ext cx="8543925" cy="1325563"/>
          </a:xfrm>
        </p:spPr>
        <p:txBody>
          <a:bodyPr>
            <a:no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Discuss what some of the dangers of travelling down into the deep ocean might be?</a:t>
            </a:r>
            <a:endParaRPr lang="en-GB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8" y="2586038"/>
            <a:ext cx="4180042" cy="403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455" y="2586038"/>
            <a:ext cx="4078595" cy="403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09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solidFill>
                  <a:schemeClr val="bg1"/>
                </a:solidFill>
                <a:latin typeface="Kristen ITC" panose="03050502040202030202" pitchFamily="66" charset="0"/>
              </a:rPr>
              <a:t>Pressure in liquids</a:t>
            </a:r>
            <a:endParaRPr lang="en-GB" b="1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01" t="38802" r="17716" b="27604"/>
          <a:stretch/>
        </p:blipFill>
        <p:spPr bwMode="auto">
          <a:xfrm>
            <a:off x="5385670" y="1851025"/>
            <a:ext cx="3810539" cy="4846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81038" y="1851025"/>
            <a:ext cx="4271961" cy="1764925"/>
          </a:xfrm>
          <a:solidFill>
            <a:srgbClr val="00B0F0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GB" b="1" dirty="0" smtClean="0">
              <a:solidFill>
                <a:schemeClr val="bg1"/>
              </a:solidFill>
              <a:latin typeface="Kristen ITC" panose="03050502040202030202" pitchFamily="66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b="1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Pressure</a:t>
            </a:r>
            <a:r>
              <a:rPr lang="en-GB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 in </a:t>
            </a:r>
            <a:r>
              <a:rPr lang="en-GB" b="1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liquids</a:t>
            </a:r>
            <a:r>
              <a:rPr lang="en-GB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 </a:t>
            </a:r>
            <a:r>
              <a:rPr lang="en-GB" b="1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increases</a:t>
            </a:r>
            <a:r>
              <a:rPr lang="en-GB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 as the </a:t>
            </a:r>
            <a:r>
              <a:rPr lang="en-GB" b="1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depth</a:t>
            </a:r>
            <a:r>
              <a:rPr lang="en-GB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 of the </a:t>
            </a:r>
            <a:r>
              <a:rPr lang="en-GB" b="1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liquid</a:t>
            </a:r>
            <a:r>
              <a:rPr lang="en-GB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 </a:t>
            </a:r>
            <a:r>
              <a:rPr lang="en-GB" b="1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increases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81037" y="3783017"/>
            <a:ext cx="4271961" cy="291465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GB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This can be seen by how far water squirts out of a tall container with holes at different depths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6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9906000" cy="616585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-185737" y="4229100"/>
            <a:ext cx="10215563" cy="2724150"/>
          </a:xfrm>
          <a:custGeom>
            <a:avLst/>
            <a:gdLst>
              <a:gd name="connsiteX0" fmla="*/ 152400 w 9429750"/>
              <a:gd name="connsiteY0" fmla="*/ 1866900 h 2724150"/>
              <a:gd name="connsiteX1" fmla="*/ 514350 w 9429750"/>
              <a:gd name="connsiteY1" fmla="*/ 1714500 h 2724150"/>
              <a:gd name="connsiteX2" fmla="*/ 876300 w 9429750"/>
              <a:gd name="connsiteY2" fmla="*/ 1581150 h 2724150"/>
              <a:gd name="connsiteX3" fmla="*/ 1295400 w 9429750"/>
              <a:gd name="connsiteY3" fmla="*/ 1466850 h 2724150"/>
              <a:gd name="connsiteX4" fmla="*/ 1581150 w 9429750"/>
              <a:gd name="connsiteY4" fmla="*/ 1409700 h 2724150"/>
              <a:gd name="connsiteX5" fmla="*/ 2076450 w 9429750"/>
              <a:gd name="connsiteY5" fmla="*/ 1352550 h 2724150"/>
              <a:gd name="connsiteX6" fmla="*/ 2552700 w 9429750"/>
              <a:gd name="connsiteY6" fmla="*/ 1314450 h 2724150"/>
              <a:gd name="connsiteX7" fmla="*/ 3048000 w 9429750"/>
              <a:gd name="connsiteY7" fmla="*/ 1333500 h 2724150"/>
              <a:gd name="connsiteX8" fmla="*/ 3429000 w 9429750"/>
              <a:gd name="connsiteY8" fmla="*/ 1352550 h 2724150"/>
              <a:gd name="connsiteX9" fmla="*/ 3905250 w 9429750"/>
              <a:gd name="connsiteY9" fmla="*/ 1409700 h 2724150"/>
              <a:gd name="connsiteX10" fmla="*/ 4362450 w 9429750"/>
              <a:gd name="connsiteY10" fmla="*/ 1524000 h 2724150"/>
              <a:gd name="connsiteX11" fmla="*/ 4724400 w 9429750"/>
              <a:gd name="connsiteY11" fmla="*/ 1524000 h 2724150"/>
              <a:gd name="connsiteX12" fmla="*/ 5238750 w 9429750"/>
              <a:gd name="connsiteY12" fmla="*/ 1524000 h 2724150"/>
              <a:gd name="connsiteX13" fmla="*/ 5600700 w 9429750"/>
              <a:gd name="connsiteY13" fmla="*/ 1466850 h 2724150"/>
              <a:gd name="connsiteX14" fmla="*/ 5981700 w 9429750"/>
              <a:gd name="connsiteY14" fmla="*/ 1333500 h 2724150"/>
              <a:gd name="connsiteX15" fmla="*/ 6229350 w 9429750"/>
              <a:gd name="connsiteY15" fmla="*/ 1238250 h 2724150"/>
              <a:gd name="connsiteX16" fmla="*/ 6572250 w 9429750"/>
              <a:gd name="connsiteY16" fmla="*/ 1162050 h 2724150"/>
              <a:gd name="connsiteX17" fmla="*/ 7048500 w 9429750"/>
              <a:gd name="connsiteY17" fmla="*/ 1143000 h 2724150"/>
              <a:gd name="connsiteX18" fmla="*/ 7353300 w 9429750"/>
              <a:gd name="connsiteY18" fmla="*/ 1047750 h 2724150"/>
              <a:gd name="connsiteX19" fmla="*/ 7486650 w 9429750"/>
              <a:gd name="connsiteY19" fmla="*/ 933450 h 2724150"/>
              <a:gd name="connsiteX20" fmla="*/ 7715250 w 9429750"/>
              <a:gd name="connsiteY20" fmla="*/ 666750 h 2724150"/>
              <a:gd name="connsiteX21" fmla="*/ 8039100 w 9429750"/>
              <a:gd name="connsiteY21" fmla="*/ 381000 h 2724150"/>
              <a:gd name="connsiteX22" fmla="*/ 8324850 w 9429750"/>
              <a:gd name="connsiteY22" fmla="*/ 228600 h 2724150"/>
              <a:gd name="connsiteX23" fmla="*/ 8782050 w 9429750"/>
              <a:gd name="connsiteY23" fmla="*/ 76200 h 2724150"/>
              <a:gd name="connsiteX24" fmla="*/ 9124950 w 9429750"/>
              <a:gd name="connsiteY24" fmla="*/ 19050 h 2724150"/>
              <a:gd name="connsiteX25" fmla="*/ 9429750 w 9429750"/>
              <a:gd name="connsiteY25" fmla="*/ 0 h 2724150"/>
              <a:gd name="connsiteX26" fmla="*/ 9410700 w 9429750"/>
              <a:gd name="connsiteY26" fmla="*/ 2724150 h 2724150"/>
              <a:gd name="connsiteX27" fmla="*/ 0 w 9429750"/>
              <a:gd name="connsiteY27" fmla="*/ 2724150 h 2724150"/>
              <a:gd name="connsiteX28" fmla="*/ 19050 w 9429750"/>
              <a:gd name="connsiteY28" fmla="*/ 1847850 h 2724150"/>
              <a:gd name="connsiteX29" fmla="*/ 152400 w 9429750"/>
              <a:gd name="connsiteY29" fmla="*/ 1866900 h 272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429750" h="2724150">
                <a:moveTo>
                  <a:pt x="152400" y="1866900"/>
                </a:moveTo>
                <a:lnTo>
                  <a:pt x="514350" y="1714500"/>
                </a:lnTo>
                <a:lnTo>
                  <a:pt x="876300" y="1581150"/>
                </a:lnTo>
                <a:lnTo>
                  <a:pt x="1295400" y="1466850"/>
                </a:lnTo>
                <a:lnTo>
                  <a:pt x="1581150" y="1409700"/>
                </a:lnTo>
                <a:lnTo>
                  <a:pt x="2076450" y="1352550"/>
                </a:lnTo>
                <a:lnTo>
                  <a:pt x="2552700" y="1314450"/>
                </a:lnTo>
                <a:lnTo>
                  <a:pt x="3048000" y="1333500"/>
                </a:lnTo>
                <a:lnTo>
                  <a:pt x="3429000" y="1352550"/>
                </a:lnTo>
                <a:lnTo>
                  <a:pt x="3905250" y="1409700"/>
                </a:lnTo>
                <a:lnTo>
                  <a:pt x="4362450" y="1524000"/>
                </a:lnTo>
                <a:lnTo>
                  <a:pt x="4724400" y="1524000"/>
                </a:lnTo>
                <a:lnTo>
                  <a:pt x="5238750" y="1524000"/>
                </a:lnTo>
                <a:lnTo>
                  <a:pt x="5600700" y="1466850"/>
                </a:lnTo>
                <a:lnTo>
                  <a:pt x="5981700" y="1333500"/>
                </a:lnTo>
                <a:lnTo>
                  <a:pt x="6229350" y="1238250"/>
                </a:lnTo>
                <a:lnTo>
                  <a:pt x="6572250" y="1162050"/>
                </a:lnTo>
                <a:lnTo>
                  <a:pt x="7048500" y="1143000"/>
                </a:lnTo>
                <a:lnTo>
                  <a:pt x="7353300" y="1047750"/>
                </a:lnTo>
                <a:lnTo>
                  <a:pt x="7486650" y="933450"/>
                </a:lnTo>
                <a:lnTo>
                  <a:pt x="7715250" y="666750"/>
                </a:lnTo>
                <a:lnTo>
                  <a:pt x="8039100" y="381000"/>
                </a:lnTo>
                <a:lnTo>
                  <a:pt x="8324850" y="228600"/>
                </a:lnTo>
                <a:lnTo>
                  <a:pt x="8782050" y="76200"/>
                </a:lnTo>
                <a:lnTo>
                  <a:pt x="9124950" y="19050"/>
                </a:lnTo>
                <a:lnTo>
                  <a:pt x="9429750" y="0"/>
                </a:lnTo>
                <a:lnTo>
                  <a:pt x="9410700" y="2724150"/>
                </a:lnTo>
                <a:lnTo>
                  <a:pt x="0" y="2724150"/>
                </a:lnTo>
                <a:lnTo>
                  <a:pt x="19050" y="1847850"/>
                </a:lnTo>
                <a:lnTo>
                  <a:pt x="152400" y="1866900"/>
                </a:lnTo>
                <a:close/>
              </a:path>
            </a:pathLst>
          </a:custGeom>
          <a:solidFill>
            <a:srgbClr val="FEF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grpSp>
        <p:nvGrpSpPr>
          <p:cNvPr id="34819" name="Group 28"/>
          <p:cNvGrpSpPr>
            <a:grpSpLocks/>
          </p:cNvGrpSpPr>
          <p:nvPr/>
        </p:nvGrpSpPr>
        <p:grpSpPr bwMode="auto">
          <a:xfrm>
            <a:off x="4406108" y="3897324"/>
            <a:ext cx="1327680" cy="2268537"/>
            <a:chOff x="4067944" y="3897051"/>
            <a:chExt cx="1224136" cy="2268253"/>
          </a:xfrm>
        </p:grpSpPr>
        <p:sp>
          <p:nvSpPr>
            <p:cNvPr id="22" name="Rounded Rectangle 21"/>
            <p:cNvSpPr/>
            <p:nvPr/>
          </p:nvSpPr>
          <p:spPr>
            <a:xfrm>
              <a:off x="4067944" y="4681178"/>
              <a:ext cx="504243" cy="1007936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4787837" y="4681178"/>
              <a:ext cx="504243" cy="1007936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5" name="Flowchart: Delay 4"/>
            <p:cNvSpPr/>
            <p:nvPr/>
          </p:nvSpPr>
          <p:spPr>
            <a:xfrm rot="16200000">
              <a:off x="3923664" y="4868242"/>
              <a:ext cx="1512698" cy="1081426"/>
            </a:xfrm>
            <a:prstGeom prst="flowChartDelay">
              <a:avLst/>
            </a:prstGeom>
            <a:solidFill>
              <a:schemeClr val="tx1">
                <a:lumMod val="75000"/>
                <a:lumOff val="2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4139300" y="3897051"/>
              <a:ext cx="1081426" cy="107936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  <p:grpSp>
          <p:nvGrpSpPr>
            <p:cNvPr id="34851" name="Group 16"/>
            <p:cNvGrpSpPr>
              <a:grpSpLocks/>
            </p:cNvGrpSpPr>
            <p:nvPr/>
          </p:nvGrpSpPr>
          <p:grpSpPr bwMode="auto">
            <a:xfrm>
              <a:off x="4234109" y="4175466"/>
              <a:ext cx="432048" cy="432048"/>
              <a:chOff x="6372200" y="1844824"/>
              <a:chExt cx="288032" cy="288032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6372420" y="1844399"/>
                <a:ext cx="287535" cy="2888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6480246" y="1975616"/>
                <a:ext cx="71884" cy="7195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4852" name="Group 17"/>
            <p:cNvGrpSpPr>
              <a:grpSpLocks/>
            </p:cNvGrpSpPr>
            <p:nvPr/>
          </p:nvGrpSpPr>
          <p:grpSpPr bwMode="auto">
            <a:xfrm>
              <a:off x="4678733" y="4168493"/>
              <a:ext cx="432048" cy="432048"/>
              <a:chOff x="6372200" y="1844824"/>
              <a:chExt cx="288032" cy="288032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6371996" y="1844815"/>
                <a:ext cx="288591" cy="28783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6479821" y="1976032"/>
                <a:ext cx="72940" cy="7195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3" name="Freeform 22"/>
            <p:cNvSpPr/>
            <p:nvPr/>
          </p:nvSpPr>
          <p:spPr>
            <a:xfrm>
              <a:off x="4810037" y="4641495"/>
              <a:ext cx="399588" cy="323809"/>
            </a:xfrm>
            <a:custGeom>
              <a:avLst/>
              <a:gdLst>
                <a:gd name="connsiteX0" fmla="*/ 28575 w 400050"/>
                <a:gd name="connsiteY0" fmla="*/ 228600 h 323850"/>
                <a:gd name="connsiteX1" fmla="*/ 95250 w 400050"/>
                <a:gd name="connsiteY1" fmla="*/ 257175 h 323850"/>
                <a:gd name="connsiteX2" fmla="*/ 161925 w 400050"/>
                <a:gd name="connsiteY2" fmla="*/ 257175 h 323850"/>
                <a:gd name="connsiteX3" fmla="*/ 257175 w 400050"/>
                <a:gd name="connsiteY3" fmla="*/ 228600 h 323850"/>
                <a:gd name="connsiteX4" fmla="*/ 314325 w 400050"/>
                <a:gd name="connsiteY4" fmla="*/ 180975 h 323850"/>
                <a:gd name="connsiteX5" fmla="*/ 333375 w 400050"/>
                <a:gd name="connsiteY5" fmla="*/ 133350 h 323850"/>
                <a:gd name="connsiteX6" fmla="*/ 323850 w 400050"/>
                <a:gd name="connsiteY6" fmla="*/ 85725 h 323850"/>
                <a:gd name="connsiteX7" fmla="*/ 342900 w 400050"/>
                <a:gd name="connsiteY7" fmla="*/ 38100 h 323850"/>
                <a:gd name="connsiteX8" fmla="*/ 381000 w 400050"/>
                <a:gd name="connsiteY8" fmla="*/ 0 h 323850"/>
                <a:gd name="connsiteX9" fmla="*/ 400050 w 400050"/>
                <a:gd name="connsiteY9" fmla="*/ 104775 h 323850"/>
                <a:gd name="connsiteX10" fmla="*/ 381000 w 400050"/>
                <a:gd name="connsiteY10" fmla="*/ 209550 h 323850"/>
                <a:gd name="connsiteX11" fmla="*/ 323850 w 400050"/>
                <a:gd name="connsiteY11" fmla="*/ 266700 h 323850"/>
                <a:gd name="connsiteX12" fmla="*/ 238125 w 400050"/>
                <a:gd name="connsiteY12" fmla="*/ 314325 h 323850"/>
                <a:gd name="connsiteX13" fmla="*/ 152400 w 400050"/>
                <a:gd name="connsiteY13" fmla="*/ 323850 h 323850"/>
                <a:gd name="connsiteX14" fmla="*/ 38100 w 400050"/>
                <a:gd name="connsiteY14" fmla="*/ 314325 h 323850"/>
                <a:gd name="connsiteX15" fmla="*/ 0 w 400050"/>
                <a:gd name="connsiteY15" fmla="*/ 295275 h 323850"/>
                <a:gd name="connsiteX16" fmla="*/ 28575 w 400050"/>
                <a:gd name="connsiteY16" fmla="*/ 22860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00050" h="323850">
                  <a:moveTo>
                    <a:pt x="28575" y="228600"/>
                  </a:moveTo>
                  <a:lnTo>
                    <a:pt x="95250" y="257175"/>
                  </a:lnTo>
                  <a:lnTo>
                    <a:pt x="161925" y="257175"/>
                  </a:lnTo>
                  <a:lnTo>
                    <a:pt x="257175" y="228600"/>
                  </a:lnTo>
                  <a:lnTo>
                    <a:pt x="314325" y="180975"/>
                  </a:lnTo>
                  <a:lnTo>
                    <a:pt x="333375" y="133350"/>
                  </a:lnTo>
                  <a:lnTo>
                    <a:pt x="323850" y="85725"/>
                  </a:lnTo>
                  <a:lnTo>
                    <a:pt x="342900" y="38100"/>
                  </a:lnTo>
                  <a:lnTo>
                    <a:pt x="381000" y="0"/>
                  </a:lnTo>
                  <a:lnTo>
                    <a:pt x="400050" y="104775"/>
                  </a:lnTo>
                  <a:lnTo>
                    <a:pt x="381000" y="209550"/>
                  </a:lnTo>
                  <a:lnTo>
                    <a:pt x="323850" y="266700"/>
                  </a:lnTo>
                  <a:lnTo>
                    <a:pt x="238125" y="314325"/>
                  </a:lnTo>
                  <a:lnTo>
                    <a:pt x="152400" y="323850"/>
                  </a:lnTo>
                  <a:lnTo>
                    <a:pt x="38100" y="314325"/>
                  </a:lnTo>
                  <a:lnTo>
                    <a:pt x="0" y="295275"/>
                  </a:lnTo>
                  <a:lnTo>
                    <a:pt x="28575" y="22860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 flipH="1">
              <a:off x="4182112" y="4644669"/>
              <a:ext cx="390074" cy="323809"/>
            </a:xfrm>
            <a:custGeom>
              <a:avLst/>
              <a:gdLst>
                <a:gd name="connsiteX0" fmla="*/ 28575 w 400050"/>
                <a:gd name="connsiteY0" fmla="*/ 228600 h 323850"/>
                <a:gd name="connsiteX1" fmla="*/ 95250 w 400050"/>
                <a:gd name="connsiteY1" fmla="*/ 257175 h 323850"/>
                <a:gd name="connsiteX2" fmla="*/ 161925 w 400050"/>
                <a:gd name="connsiteY2" fmla="*/ 257175 h 323850"/>
                <a:gd name="connsiteX3" fmla="*/ 257175 w 400050"/>
                <a:gd name="connsiteY3" fmla="*/ 228600 h 323850"/>
                <a:gd name="connsiteX4" fmla="*/ 314325 w 400050"/>
                <a:gd name="connsiteY4" fmla="*/ 180975 h 323850"/>
                <a:gd name="connsiteX5" fmla="*/ 333375 w 400050"/>
                <a:gd name="connsiteY5" fmla="*/ 133350 h 323850"/>
                <a:gd name="connsiteX6" fmla="*/ 323850 w 400050"/>
                <a:gd name="connsiteY6" fmla="*/ 85725 h 323850"/>
                <a:gd name="connsiteX7" fmla="*/ 342900 w 400050"/>
                <a:gd name="connsiteY7" fmla="*/ 38100 h 323850"/>
                <a:gd name="connsiteX8" fmla="*/ 381000 w 400050"/>
                <a:gd name="connsiteY8" fmla="*/ 0 h 323850"/>
                <a:gd name="connsiteX9" fmla="*/ 400050 w 400050"/>
                <a:gd name="connsiteY9" fmla="*/ 104775 h 323850"/>
                <a:gd name="connsiteX10" fmla="*/ 381000 w 400050"/>
                <a:gd name="connsiteY10" fmla="*/ 209550 h 323850"/>
                <a:gd name="connsiteX11" fmla="*/ 323850 w 400050"/>
                <a:gd name="connsiteY11" fmla="*/ 266700 h 323850"/>
                <a:gd name="connsiteX12" fmla="*/ 238125 w 400050"/>
                <a:gd name="connsiteY12" fmla="*/ 314325 h 323850"/>
                <a:gd name="connsiteX13" fmla="*/ 152400 w 400050"/>
                <a:gd name="connsiteY13" fmla="*/ 323850 h 323850"/>
                <a:gd name="connsiteX14" fmla="*/ 38100 w 400050"/>
                <a:gd name="connsiteY14" fmla="*/ 314325 h 323850"/>
                <a:gd name="connsiteX15" fmla="*/ 0 w 400050"/>
                <a:gd name="connsiteY15" fmla="*/ 295275 h 323850"/>
                <a:gd name="connsiteX16" fmla="*/ 28575 w 400050"/>
                <a:gd name="connsiteY16" fmla="*/ 22860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00050" h="323850">
                  <a:moveTo>
                    <a:pt x="28575" y="228600"/>
                  </a:moveTo>
                  <a:lnTo>
                    <a:pt x="95250" y="257175"/>
                  </a:lnTo>
                  <a:lnTo>
                    <a:pt x="161925" y="257175"/>
                  </a:lnTo>
                  <a:lnTo>
                    <a:pt x="257175" y="228600"/>
                  </a:lnTo>
                  <a:lnTo>
                    <a:pt x="314325" y="180975"/>
                  </a:lnTo>
                  <a:lnTo>
                    <a:pt x="333375" y="133350"/>
                  </a:lnTo>
                  <a:lnTo>
                    <a:pt x="323850" y="85725"/>
                  </a:lnTo>
                  <a:lnTo>
                    <a:pt x="342900" y="38100"/>
                  </a:lnTo>
                  <a:lnTo>
                    <a:pt x="381000" y="0"/>
                  </a:lnTo>
                  <a:lnTo>
                    <a:pt x="400050" y="104775"/>
                  </a:lnTo>
                  <a:lnTo>
                    <a:pt x="381000" y="209550"/>
                  </a:lnTo>
                  <a:lnTo>
                    <a:pt x="323850" y="266700"/>
                  </a:lnTo>
                  <a:lnTo>
                    <a:pt x="238125" y="314325"/>
                  </a:lnTo>
                  <a:lnTo>
                    <a:pt x="152400" y="323850"/>
                  </a:lnTo>
                  <a:lnTo>
                    <a:pt x="38100" y="314325"/>
                  </a:lnTo>
                  <a:lnTo>
                    <a:pt x="0" y="295275"/>
                  </a:lnTo>
                  <a:lnTo>
                    <a:pt x="28575" y="22860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31371" y="4104987"/>
              <a:ext cx="1089355" cy="576191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75000"/>
                    <a:alpha val="75000"/>
                  </a:schemeClr>
                </a:gs>
                <a:gs pos="72000">
                  <a:schemeClr val="bg1">
                    <a:lumMod val="85000"/>
                    <a:alpha val="5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10800000" scaled="1"/>
              <a:tileRect/>
            </a:gra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  <p:grpSp>
          <p:nvGrpSpPr>
            <p:cNvPr id="34856" name="Group 24"/>
            <p:cNvGrpSpPr>
              <a:grpSpLocks/>
            </p:cNvGrpSpPr>
            <p:nvPr/>
          </p:nvGrpSpPr>
          <p:grpSpPr bwMode="auto">
            <a:xfrm>
              <a:off x="4554108" y="4672273"/>
              <a:ext cx="288032" cy="360040"/>
              <a:chOff x="4554108" y="5364969"/>
              <a:chExt cx="288032" cy="360040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4554744" y="5364350"/>
                <a:ext cx="287005" cy="360317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6" name="Straight Connector 15"/>
              <p:cNvCxnSpPr>
                <a:stCxn id="14" idx="1"/>
                <a:endCxn id="14" idx="7"/>
              </p:cNvCxnSpPr>
              <p:nvPr/>
            </p:nvCxnSpPr>
            <p:spPr>
              <a:xfrm>
                <a:off x="4597557" y="5416731"/>
                <a:ext cx="20138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>
                <a:stCxn id="14" idx="2"/>
                <a:endCxn id="14" idx="6"/>
              </p:cNvCxnSpPr>
              <p:nvPr/>
            </p:nvCxnSpPr>
            <p:spPr>
              <a:xfrm>
                <a:off x="4554744" y="5545302"/>
                <a:ext cx="2870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>
                <a:stCxn id="14" idx="3"/>
                <a:endCxn id="14" idx="5"/>
              </p:cNvCxnSpPr>
              <p:nvPr/>
            </p:nvCxnSpPr>
            <p:spPr>
              <a:xfrm>
                <a:off x="4597557" y="5672287"/>
                <a:ext cx="20138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Oval 29"/>
          <p:cNvSpPr/>
          <p:nvPr/>
        </p:nvSpPr>
        <p:spPr>
          <a:xfrm>
            <a:off x="5343043" y="2852936"/>
            <a:ext cx="234026" cy="21602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72000">
                <a:schemeClr val="bg1"/>
              </a:gs>
              <a:gs pos="0">
                <a:srgbClr val="00B0F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499061" y="3501008"/>
            <a:ext cx="234026" cy="21602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72000">
                <a:schemeClr val="bg1"/>
              </a:gs>
              <a:gs pos="0">
                <a:srgbClr val="00B0F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811095" y="1700809"/>
            <a:ext cx="234026" cy="21602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72000">
                <a:schemeClr val="bg1"/>
              </a:gs>
              <a:gs pos="0">
                <a:srgbClr val="00B0F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5976195" y="2420888"/>
            <a:ext cx="234026" cy="21602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72000">
                <a:schemeClr val="bg1"/>
              </a:gs>
              <a:gs pos="0">
                <a:srgbClr val="00B0F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5508143" y="908720"/>
            <a:ext cx="234026" cy="21602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72000">
                <a:schemeClr val="bg1"/>
              </a:gs>
              <a:gs pos="0">
                <a:srgbClr val="00B0F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6045121" y="404665"/>
            <a:ext cx="234026" cy="21602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72000">
                <a:schemeClr val="bg1"/>
              </a:gs>
              <a:gs pos="0">
                <a:srgbClr val="00B0F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7202488" y="2876550"/>
            <a:ext cx="1712913" cy="1866900"/>
          </a:xfrm>
          <a:custGeom>
            <a:avLst/>
            <a:gdLst>
              <a:gd name="connsiteX0" fmla="*/ 1238250 w 1581150"/>
              <a:gd name="connsiteY0" fmla="*/ 1828800 h 1866900"/>
              <a:gd name="connsiteX1" fmla="*/ 1200150 w 1581150"/>
              <a:gd name="connsiteY1" fmla="*/ 1524000 h 1866900"/>
              <a:gd name="connsiteX2" fmla="*/ 1123950 w 1581150"/>
              <a:gd name="connsiteY2" fmla="*/ 1257300 h 1866900"/>
              <a:gd name="connsiteX3" fmla="*/ 990600 w 1581150"/>
              <a:gd name="connsiteY3" fmla="*/ 952500 h 1866900"/>
              <a:gd name="connsiteX4" fmla="*/ 800100 w 1581150"/>
              <a:gd name="connsiteY4" fmla="*/ 895350 h 1866900"/>
              <a:gd name="connsiteX5" fmla="*/ 552450 w 1581150"/>
              <a:gd name="connsiteY5" fmla="*/ 895350 h 1866900"/>
              <a:gd name="connsiteX6" fmla="*/ 438150 w 1581150"/>
              <a:gd name="connsiteY6" fmla="*/ 819150 h 1866900"/>
              <a:gd name="connsiteX7" fmla="*/ 266700 w 1581150"/>
              <a:gd name="connsiteY7" fmla="*/ 552450 h 1866900"/>
              <a:gd name="connsiteX8" fmla="*/ 133350 w 1581150"/>
              <a:gd name="connsiteY8" fmla="*/ 266700 h 1866900"/>
              <a:gd name="connsiteX9" fmla="*/ 0 w 1581150"/>
              <a:gd name="connsiteY9" fmla="*/ 152400 h 1866900"/>
              <a:gd name="connsiteX10" fmla="*/ 419100 w 1581150"/>
              <a:gd name="connsiteY10" fmla="*/ 38100 h 1866900"/>
              <a:gd name="connsiteX11" fmla="*/ 342900 w 1581150"/>
              <a:gd name="connsiteY11" fmla="*/ 190500 h 1866900"/>
              <a:gd name="connsiteX12" fmla="*/ 400050 w 1581150"/>
              <a:gd name="connsiteY12" fmla="*/ 457200 h 1866900"/>
              <a:gd name="connsiteX13" fmla="*/ 495300 w 1581150"/>
              <a:gd name="connsiteY13" fmla="*/ 590550 h 1866900"/>
              <a:gd name="connsiteX14" fmla="*/ 571500 w 1581150"/>
              <a:gd name="connsiteY14" fmla="*/ 723900 h 1866900"/>
              <a:gd name="connsiteX15" fmla="*/ 742950 w 1581150"/>
              <a:gd name="connsiteY15" fmla="*/ 742950 h 1866900"/>
              <a:gd name="connsiteX16" fmla="*/ 990600 w 1581150"/>
              <a:gd name="connsiteY16" fmla="*/ 762000 h 1866900"/>
              <a:gd name="connsiteX17" fmla="*/ 933450 w 1581150"/>
              <a:gd name="connsiteY17" fmla="*/ 476250 h 1866900"/>
              <a:gd name="connsiteX18" fmla="*/ 952500 w 1581150"/>
              <a:gd name="connsiteY18" fmla="*/ 247650 h 1866900"/>
              <a:gd name="connsiteX19" fmla="*/ 1047750 w 1581150"/>
              <a:gd name="connsiteY19" fmla="*/ 0 h 1866900"/>
              <a:gd name="connsiteX20" fmla="*/ 1352550 w 1581150"/>
              <a:gd name="connsiteY20" fmla="*/ 95250 h 1866900"/>
              <a:gd name="connsiteX21" fmla="*/ 1143000 w 1581150"/>
              <a:gd name="connsiteY21" fmla="*/ 190500 h 1866900"/>
              <a:gd name="connsiteX22" fmla="*/ 1085850 w 1581150"/>
              <a:gd name="connsiteY22" fmla="*/ 361950 h 1866900"/>
              <a:gd name="connsiteX23" fmla="*/ 1104900 w 1581150"/>
              <a:gd name="connsiteY23" fmla="*/ 666750 h 1866900"/>
              <a:gd name="connsiteX24" fmla="*/ 1181100 w 1581150"/>
              <a:gd name="connsiteY24" fmla="*/ 952500 h 1866900"/>
              <a:gd name="connsiteX25" fmla="*/ 1314450 w 1581150"/>
              <a:gd name="connsiteY25" fmla="*/ 1314450 h 1866900"/>
              <a:gd name="connsiteX26" fmla="*/ 1581150 w 1581150"/>
              <a:gd name="connsiteY26" fmla="*/ 1600200 h 1866900"/>
              <a:gd name="connsiteX27" fmla="*/ 1581150 w 1581150"/>
              <a:gd name="connsiteY27" fmla="*/ 1714500 h 1866900"/>
              <a:gd name="connsiteX28" fmla="*/ 1524000 w 1581150"/>
              <a:gd name="connsiteY28" fmla="*/ 1809750 h 1866900"/>
              <a:gd name="connsiteX29" fmla="*/ 1390650 w 1581150"/>
              <a:gd name="connsiteY29" fmla="*/ 1866900 h 1866900"/>
              <a:gd name="connsiteX30" fmla="*/ 1238250 w 1581150"/>
              <a:gd name="connsiteY30" fmla="*/ 1828800 h 186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581150" h="1866900">
                <a:moveTo>
                  <a:pt x="1238250" y="1828800"/>
                </a:moveTo>
                <a:lnTo>
                  <a:pt x="1200150" y="1524000"/>
                </a:lnTo>
                <a:lnTo>
                  <a:pt x="1123950" y="1257300"/>
                </a:lnTo>
                <a:lnTo>
                  <a:pt x="990600" y="952500"/>
                </a:lnTo>
                <a:lnTo>
                  <a:pt x="800100" y="895350"/>
                </a:lnTo>
                <a:lnTo>
                  <a:pt x="552450" y="895350"/>
                </a:lnTo>
                <a:lnTo>
                  <a:pt x="438150" y="819150"/>
                </a:lnTo>
                <a:lnTo>
                  <a:pt x="266700" y="552450"/>
                </a:lnTo>
                <a:lnTo>
                  <a:pt x="133350" y="266700"/>
                </a:lnTo>
                <a:lnTo>
                  <a:pt x="0" y="152400"/>
                </a:lnTo>
                <a:lnTo>
                  <a:pt x="419100" y="38100"/>
                </a:lnTo>
                <a:lnTo>
                  <a:pt x="342900" y="190500"/>
                </a:lnTo>
                <a:lnTo>
                  <a:pt x="400050" y="457200"/>
                </a:lnTo>
                <a:lnTo>
                  <a:pt x="495300" y="590550"/>
                </a:lnTo>
                <a:lnTo>
                  <a:pt x="571500" y="723900"/>
                </a:lnTo>
                <a:lnTo>
                  <a:pt x="742950" y="742950"/>
                </a:lnTo>
                <a:lnTo>
                  <a:pt x="990600" y="762000"/>
                </a:lnTo>
                <a:lnTo>
                  <a:pt x="933450" y="476250"/>
                </a:lnTo>
                <a:lnTo>
                  <a:pt x="952500" y="247650"/>
                </a:lnTo>
                <a:lnTo>
                  <a:pt x="1047750" y="0"/>
                </a:lnTo>
                <a:lnTo>
                  <a:pt x="1352550" y="95250"/>
                </a:lnTo>
                <a:lnTo>
                  <a:pt x="1143000" y="190500"/>
                </a:lnTo>
                <a:lnTo>
                  <a:pt x="1085850" y="361950"/>
                </a:lnTo>
                <a:lnTo>
                  <a:pt x="1104900" y="666750"/>
                </a:lnTo>
                <a:lnTo>
                  <a:pt x="1181100" y="952500"/>
                </a:lnTo>
                <a:lnTo>
                  <a:pt x="1314450" y="1314450"/>
                </a:lnTo>
                <a:lnTo>
                  <a:pt x="1581150" y="1600200"/>
                </a:lnTo>
                <a:lnTo>
                  <a:pt x="1581150" y="1714500"/>
                </a:lnTo>
                <a:lnTo>
                  <a:pt x="1524000" y="1809750"/>
                </a:lnTo>
                <a:lnTo>
                  <a:pt x="1390650" y="1866900"/>
                </a:lnTo>
                <a:lnTo>
                  <a:pt x="1238250" y="182880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37" name="5-Point Star 36"/>
          <p:cNvSpPr/>
          <p:nvPr/>
        </p:nvSpPr>
        <p:spPr>
          <a:xfrm rot="19697898">
            <a:off x="1085190" y="5789623"/>
            <a:ext cx="935567" cy="909637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grpSp>
        <p:nvGrpSpPr>
          <p:cNvPr id="34840" name="Group 41"/>
          <p:cNvGrpSpPr>
            <a:grpSpLocks/>
          </p:cNvGrpSpPr>
          <p:nvPr/>
        </p:nvGrpSpPr>
        <p:grpSpPr bwMode="auto">
          <a:xfrm>
            <a:off x="1052516" y="1989149"/>
            <a:ext cx="1112706" cy="503237"/>
            <a:chOff x="971600" y="1988840"/>
            <a:chExt cx="1027162" cy="504056"/>
          </a:xfrm>
        </p:grpSpPr>
        <p:sp>
          <p:nvSpPr>
            <p:cNvPr id="39" name="Isosceles Triangle 38"/>
            <p:cNvSpPr/>
            <p:nvPr/>
          </p:nvSpPr>
          <p:spPr>
            <a:xfrm rot="5400000">
              <a:off x="935482" y="2024958"/>
              <a:ext cx="504056" cy="431821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1116070" y="2007921"/>
              <a:ext cx="882692" cy="432503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1428822" y="2238483"/>
              <a:ext cx="190509" cy="143108"/>
            </a:xfrm>
            <a:custGeom>
              <a:avLst/>
              <a:gdLst>
                <a:gd name="connsiteX0" fmla="*/ 95250 w 190500"/>
                <a:gd name="connsiteY0" fmla="*/ 0 h 142875"/>
                <a:gd name="connsiteX1" fmla="*/ 190500 w 190500"/>
                <a:gd name="connsiteY1" fmla="*/ 0 h 142875"/>
                <a:gd name="connsiteX2" fmla="*/ 190500 w 190500"/>
                <a:gd name="connsiteY2" fmla="*/ 0 h 142875"/>
                <a:gd name="connsiteX3" fmla="*/ 180975 w 190500"/>
                <a:gd name="connsiteY3" fmla="*/ 114300 h 142875"/>
                <a:gd name="connsiteX4" fmla="*/ 114300 w 190500"/>
                <a:gd name="connsiteY4" fmla="*/ 142875 h 142875"/>
                <a:gd name="connsiteX5" fmla="*/ 57150 w 190500"/>
                <a:gd name="connsiteY5" fmla="*/ 142875 h 142875"/>
                <a:gd name="connsiteX6" fmla="*/ 0 w 190500"/>
                <a:gd name="connsiteY6" fmla="*/ 114300 h 142875"/>
                <a:gd name="connsiteX7" fmla="*/ 9525 w 190500"/>
                <a:gd name="connsiteY7" fmla="*/ 57150 h 142875"/>
                <a:gd name="connsiteX8" fmla="*/ 66675 w 190500"/>
                <a:gd name="connsiteY8" fmla="*/ 47625 h 142875"/>
                <a:gd name="connsiteX9" fmla="*/ 95250 w 190500"/>
                <a:gd name="connsiteY9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500" h="142875">
                  <a:moveTo>
                    <a:pt x="95250" y="0"/>
                  </a:moveTo>
                  <a:lnTo>
                    <a:pt x="190500" y="0"/>
                  </a:lnTo>
                  <a:lnTo>
                    <a:pt x="190500" y="0"/>
                  </a:lnTo>
                  <a:lnTo>
                    <a:pt x="180975" y="114300"/>
                  </a:lnTo>
                  <a:lnTo>
                    <a:pt x="114300" y="142875"/>
                  </a:lnTo>
                  <a:lnTo>
                    <a:pt x="57150" y="142875"/>
                  </a:lnTo>
                  <a:lnTo>
                    <a:pt x="0" y="114300"/>
                  </a:lnTo>
                  <a:lnTo>
                    <a:pt x="9525" y="57150"/>
                  </a:lnTo>
                  <a:lnTo>
                    <a:pt x="66675" y="47625"/>
                  </a:lnTo>
                  <a:lnTo>
                    <a:pt x="9525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763801" y="2133537"/>
              <a:ext cx="144469" cy="1431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</p:grpSp>
      <p:sp>
        <p:nvSpPr>
          <p:cNvPr id="43" name="Rectangle 42"/>
          <p:cNvSpPr/>
          <p:nvPr/>
        </p:nvSpPr>
        <p:spPr>
          <a:xfrm>
            <a:off x="155648" y="423866"/>
            <a:ext cx="3823098" cy="46085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 smtClean="0">
                <a:solidFill>
                  <a:prstClr val="white"/>
                </a:solidFill>
                <a:latin typeface="Kristen ITC" panose="03050502040202030202" pitchFamily="66" charset="0"/>
              </a:rPr>
              <a:t>As </a:t>
            </a:r>
            <a:r>
              <a:rPr lang="en-GB" sz="2800" b="1" dirty="0">
                <a:solidFill>
                  <a:prstClr val="white"/>
                </a:solidFill>
                <a:latin typeface="Kristen ITC" panose="03050502040202030202" pitchFamily="66" charset="0"/>
              </a:rPr>
              <a:t>you go deeper in the ocean </a:t>
            </a:r>
            <a:r>
              <a:rPr lang="en-GB" sz="2800" b="1" dirty="0" smtClean="0">
                <a:solidFill>
                  <a:prstClr val="white"/>
                </a:solidFill>
                <a:latin typeface="Kristen ITC" panose="03050502040202030202" pitchFamily="66" charset="0"/>
              </a:rPr>
              <a:t>pressure increases.</a:t>
            </a:r>
            <a:endParaRPr lang="en-GB" sz="2800" b="1" dirty="0">
              <a:solidFill>
                <a:prstClr val="white"/>
              </a:solidFill>
              <a:latin typeface="Kristen ITC" panose="03050502040202030202" pitchFamily="66" charset="0"/>
            </a:endParaRPr>
          </a:p>
          <a:p>
            <a:pPr algn="ctr">
              <a:defRPr/>
            </a:pPr>
            <a:endParaRPr lang="en-GB" sz="2800" b="1" dirty="0">
              <a:solidFill>
                <a:prstClr val="white"/>
              </a:solidFill>
              <a:latin typeface="Kristen ITC" panose="03050502040202030202" pitchFamily="66" charset="0"/>
            </a:endParaRPr>
          </a:p>
          <a:p>
            <a:pPr algn="ctr">
              <a:defRPr/>
            </a:pPr>
            <a:r>
              <a:rPr lang="en-GB" sz="2800" b="1" dirty="0">
                <a:solidFill>
                  <a:prstClr val="white"/>
                </a:solidFill>
                <a:latin typeface="Kristen ITC" panose="03050502040202030202" pitchFamily="66" charset="0"/>
              </a:rPr>
              <a:t>This is because </a:t>
            </a:r>
            <a:r>
              <a:rPr lang="en-GB" sz="2800" b="1" dirty="0" smtClean="0">
                <a:solidFill>
                  <a:prstClr val="white"/>
                </a:solidFill>
                <a:latin typeface="Kristen ITC" panose="03050502040202030202" pitchFamily="66" charset="0"/>
              </a:rPr>
              <a:t>the </a:t>
            </a:r>
            <a:r>
              <a:rPr lang="en-GB" sz="2800" b="1" dirty="0">
                <a:solidFill>
                  <a:prstClr val="white"/>
                </a:solidFill>
                <a:latin typeface="Kristen ITC" panose="03050502040202030202" pitchFamily="66" charset="0"/>
              </a:rPr>
              <a:t>weight of all the water above you </a:t>
            </a:r>
            <a:r>
              <a:rPr lang="en-GB" sz="2800" b="1" dirty="0" smtClean="0">
                <a:solidFill>
                  <a:prstClr val="white"/>
                </a:solidFill>
                <a:latin typeface="Kristen ITC" panose="03050502040202030202" pitchFamily="66" charset="0"/>
              </a:rPr>
              <a:t>is pushing down.</a:t>
            </a:r>
            <a:endParaRPr lang="en-GB" sz="2800" b="1" dirty="0">
              <a:solidFill>
                <a:prstClr val="white"/>
              </a:solidFill>
              <a:latin typeface="Kristen ITC" panose="03050502040202030202" pitchFamily="66" charset="0"/>
            </a:endParaRPr>
          </a:p>
        </p:txBody>
      </p:sp>
      <p:sp>
        <p:nvSpPr>
          <p:cNvPr id="44" name="Right Arrow 43"/>
          <p:cNvSpPr/>
          <p:nvPr/>
        </p:nvSpPr>
        <p:spPr>
          <a:xfrm rot="5400000">
            <a:off x="3139545" y="564889"/>
            <a:ext cx="3860800" cy="2731030"/>
          </a:xfrm>
          <a:prstGeom prst="rightArrow">
            <a:avLst/>
          </a:prstGeom>
          <a:solidFill>
            <a:srgbClr val="7030A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dirty="0">
                <a:solidFill>
                  <a:prstClr val="white"/>
                </a:solidFill>
                <a:latin typeface="Kristen ITC" panose="03050502040202030202" pitchFamily="66" charset="0"/>
              </a:rPr>
              <a:t>WEIGHT</a:t>
            </a:r>
          </a:p>
        </p:txBody>
      </p:sp>
    </p:spTree>
    <p:extLst>
      <p:ext uri="{BB962C8B-B14F-4D97-AF65-F5344CB8AC3E}">
        <p14:creationId xmlns:p14="http://schemas.microsoft.com/office/powerpoint/2010/main" val="94889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0" b="90000" l="125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67" y="2609850"/>
            <a:ext cx="5943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5432027" y="196858"/>
            <a:ext cx="3915967" cy="3840099"/>
          </a:xfrm>
          <a:prstGeom prst="cloudCallout">
            <a:avLst>
              <a:gd name="adj1" fmla="val -55150"/>
              <a:gd name="adj2" fmla="val 653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latin typeface="Kristen ITC" panose="03050502040202030202" pitchFamily="66" charset="0"/>
              </a:rPr>
              <a:t>Can you explain why I can only dive down to  around 50m?</a:t>
            </a:r>
            <a:endParaRPr lang="en-GB" sz="2800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92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The Diver Bends!!!</a:t>
            </a:r>
            <a:endParaRPr lang="en-GB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3200" y="1600207"/>
            <a:ext cx="4667250" cy="4525963"/>
          </a:xfrm>
        </p:spPr>
        <p:txBody>
          <a:bodyPr/>
          <a:lstStyle/>
          <a:p>
            <a:r>
              <a:rPr lang="en-GB" sz="22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A diver will start having breathing problems if they dive too far down.</a:t>
            </a:r>
          </a:p>
          <a:p>
            <a:r>
              <a:rPr lang="en-GB" sz="22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They can suffer from something called “The Bends”.</a:t>
            </a:r>
          </a:p>
          <a:p>
            <a:r>
              <a:rPr lang="en-GB" sz="22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When you dive down the pressure of the water  on our body means the air in our lungs gets squashed.</a:t>
            </a:r>
          </a:p>
          <a:p>
            <a:r>
              <a:rPr lang="en-GB" sz="22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This is the same for the air coming out of the air tanks a diver breathes from.  It is under high pressure.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447" y="1322791"/>
            <a:ext cx="3993356" cy="5080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69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1683</TotalTime>
  <Words>555</Words>
  <Application>Microsoft Macintosh PowerPoint</Application>
  <PresentationFormat>A4 Paper (210x297 mm)</PresentationFormat>
  <Paragraphs>48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Kristen ITC</vt:lpstr>
      <vt:lpstr>Office Theme</vt:lpstr>
      <vt:lpstr>1_Office Theme</vt:lpstr>
      <vt:lpstr>Mysteries of the deep</vt:lpstr>
      <vt:lpstr>Learning Outcomes….</vt:lpstr>
      <vt:lpstr>Deep Sea Diving</vt:lpstr>
      <vt:lpstr>The Diving Bell.</vt:lpstr>
      <vt:lpstr>Discuss what some of the dangers of travelling down into the deep ocean might be?</vt:lpstr>
      <vt:lpstr>Pressure in liquids</vt:lpstr>
      <vt:lpstr>PowerPoint Presentation</vt:lpstr>
      <vt:lpstr>PowerPoint Presentation</vt:lpstr>
      <vt:lpstr>The Diver Bends!!!</vt:lpstr>
      <vt:lpstr>Pressurised Gas</vt:lpstr>
      <vt:lpstr>PowerPoint Presentation</vt:lpstr>
      <vt:lpstr>What if you could dive down that far?</vt:lpstr>
      <vt:lpstr>Learning Outcomes….</vt:lpstr>
      <vt:lpstr>The Diving Bell.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Sophie Morris</dc:creator>
  <cp:lastModifiedBy>Fielding S.</cp:lastModifiedBy>
  <cp:revision>40</cp:revision>
  <dcterms:created xsi:type="dcterms:W3CDTF">2014-11-10T11:59:58Z</dcterms:created>
  <dcterms:modified xsi:type="dcterms:W3CDTF">2016-06-01T09:10:05Z</dcterms:modified>
</cp:coreProperties>
</file>