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81" r:id="rId3"/>
    <p:sldId id="282" r:id="rId4"/>
    <p:sldId id="283" r:id="rId5"/>
    <p:sldId id="256" r:id="rId6"/>
    <p:sldId id="260" r:id="rId7"/>
    <p:sldId id="263" r:id="rId8"/>
    <p:sldId id="265" r:id="rId9"/>
    <p:sldId id="267" r:id="rId10"/>
    <p:sldId id="272" r:id="rId11"/>
    <p:sldId id="273" r:id="rId12"/>
    <p:sldId id="279" r:id="rId13"/>
    <p:sldId id="274" r:id="rId14"/>
    <p:sldId id="275" r:id="rId15"/>
    <p:sldId id="276" r:id="rId16"/>
    <p:sldId id="280" r:id="rId17"/>
    <p:sldId id="277" r:id="rId18"/>
    <p:sldId id="270" r:id="rId19"/>
    <p:sldId id="278" r:id="rId20"/>
    <p:sldId id="26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419" autoAdjust="0"/>
  </p:normalViewPr>
  <p:slideViewPr>
    <p:cSldViewPr>
      <p:cViewPr varScale="1">
        <p:scale>
          <a:sx n="106" d="100"/>
          <a:sy n="106" d="100"/>
        </p:scale>
        <p:origin x="180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973EFA-3DFB-4F14-88F2-666AC89ABF32}" type="doc">
      <dgm:prSet loTypeId="urn:microsoft.com/office/officeart/2005/8/layout/pyramid1" loCatId="pyramid" qsTypeId="urn:microsoft.com/office/officeart/2005/8/quickstyle/simple3" qsCatId="simple" csTypeId="urn:microsoft.com/office/officeart/2005/8/colors/colorful5" csCatId="colorful" phldr="1"/>
      <dgm:spPr/>
    </dgm:pt>
    <dgm:pt modelId="{09F026B4-0690-401D-8CD7-38FEB3F95A7B}">
      <dgm:prSet phldrT="[Text]" custT="1"/>
      <dgm:spPr/>
      <dgm:t>
        <a:bodyPr/>
        <a:lstStyle/>
        <a:p>
          <a:r>
            <a:rPr lang="en-GB" sz="2800" b="1" dirty="0" smtClean="0">
              <a:effectLst/>
              <a:latin typeface="Comic Sans MS" pitchFamily="66" charset="0"/>
            </a:rPr>
            <a:t>1</a:t>
          </a:r>
          <a:r>
            <a:rPr lang="en-GB" sz="2800" b="0" dirty="0" smtClean="0">
              <a:effectLst/>
              <a:latin typeface="Comic Sans MS" pitchFamily="66" charset="0"/>
            </a:rPr>
            <a:t> thing rubber ducks teach us about oceans </a:t>
          </a:r>
          <a:endParaRPr lang="en-GB" sz="2800" b="0" dirty="0">
            <a:effectLst/>
            <a:latin typeface="Comic Sans MS" pitchFamily="66" charset="0"/>
          </a:endParaRPr>
        </a:p>
      </dgm:t>
    </dgm:pt>
    <dgm:pt modelId="{7162F9EE-71DF-4069-AC47-1CF75F65F803}" type="parTrans" cxnId="{C663B598-6DB4-4356-9489-21428B9EF551}">
      <dgm:prSet/>
      <dgm:spPr/>
      <dgm:t>
        <a:bodyPr/>
        <a:lstStyle/>
        <a:p>
          <a:endParaRPr lang="en-GB"/>
        </a:p>
      </dgm:t>
    </dgm:pt>
    <dgm:pt modelId="{01076785-4026-4034-A345-FC6B83B12326}" type="sibTrans" cxnId="{C663B598-6DB4-4356-9489-21428B9EF551}">
      <dgm:prSet/>
      <dgm:spPr/>
      <dgm:t>
        <a:bodyPr/>
        <a:lstStyle/>
        <a:p>
          <a:endParaRPr lang="en-GB"/>
        </a:p>
      </dgm:t>
    </dgm:pt>
    <dgm:pt modelId="{26E1EF43-CBE9-448B-8CD7-370EBF686BD8}">
      <dgm:prSet phldrT="[Text]" custT="1"/>
      <dgm:spPr/>
      <dgm:t>
        <a:bodyPr/>
        <a:lstStyle/>
        <a:p>
          <a:r>
            <a:rPr lang="en-GB" sz="2800" b="1" dirty="0" smtClean="0">
              <a:latin typeface="Comic Sans MS" pitchFamily="66" charset="0"/>
            </a:rPr>
            <a:t>2 </a:t>
          </a:r>
          <a:r>
            <a:rPr lang="en-GB" sz="2800" b="0" dirty="0" smtClean="0">
              <a:latin typeface="Comic Sans MS" pitchFamily="66" charset="0"/>
            </a:rPr>
            <a:t>things that move ocean currents</a:t>
          </a:r>
          <a:endParaRPr lang="en-GB" sz="2800" b="0" u="sng" dirty="0">
            <a:latin typeface="Comic Sans MS" pitchFamily="66" charset="0"/>
          </a:endParaRPr>
        </a:p>
      </dgm:t>
    </dgm:pt>
    <dgm:pt modelId="{870C5364-3323-444B-A78D-88353BE44292}" type="parTrans" cxnId="{1F65D021-D19C-42C8-AA2F-7910C138B910}">
      <dgm:prSet/>
      <dgm:spPr/>
      <dgm:t>
        <a:bodyPr/>
        <a:lstStyle/>
        <a:p>
          <a:endParaRPr lang="en-GB"/>
        </a:p>
      </dgm:t>
    </dgm:pt>
    <dgm:pt modelId="{93201921-F84D-447D-A356-DDA03547DE49}" type="sibTrans" cxnId="{1F65D021-D19C-42C8-AA2F-7910C138B910}">
      <dgm:prSet/>
      <dgm:spPr/>
      <dgm:t>
        <a:bodyPr/>
        <a:lstStyle/>
        <a:p>
          <a:endParaRPr lang="en-GB"/>
        </a:p>
      </dgm:t>
    </dgm:pt>
    <dgm:pt modelId="{59053C5A-2E01-483F-AC4B-23181B7EA431}">
      <dgm:prSet phldrT="[Text]" custT="1"/>
      <dgm:spPr/>
      <dgm:t>
        <a:bodyPr/>
        <a:lstStyle/>
        <a:p>
          <a:r>
            <a:rPr lang="en-GB" sz="3200" b="1" dirty="0" smtClean="0">
              <a:latin typeface="Comic Sans MS" pitchFamily="66" charset="0"/>
            </a:rPr>
            <a:t>3 </a:t>
          </a:r>
          <a:r>
            <a:rPr lang="en-GB" sz="3200" b="0" dirty="0" smtClean="0">
              <a:latin typeface="Comic Sans MS" pitchFamily="66" charset="0"/>
            </a:rPr>
            <a:t>importance of ocean currents</a:t>
          </a:r>
          <a:endParaRPr lang="en-GB" sz="3200" b="0" dirty="0">
            <a:latin typeface="Comic Sans MS" pitchFamily="66" charset="0"/>
          </a:endParaRPr>
        </a:p>
      </dgm:t>
    </dgm:pt>
    <dgm:pt modelId="{A1F69780-9EE5-4384-9C88-EBCD08A53503}" type="parTrans" cxnId="{874F8426-7880-42E2-971E-2860A285D282}">
      <dgm:prSet/>
      <dgm:spPr/>
      <dgm:t>
        <a:bodyPr/>
        <a:lstStyle/>
        <a:p>
          <a:endParaRPr lang="en-GB"/>
        </a:p>
      </dgm:t>
    </dgm:pt>
    <dgm:pt modelId="{84AB4052-B6E7-417F-A4C7-DDB43121C9FD}" type="sibTrans" cxnId="{874F8426-7880-42E2-971E-2860A285D282}">
      <dgm:prSet/>
      <dgm:spPr/>
      <dgm:t>
        <a:bodyPr/>
        <a:lstStyle/>
        <a:p>
          <a:endParaRPr lang="en-GB"/>
        </a:p>
      </dgm:t>
    </dgm:pt>
    <dgm:pt modelId="{8F408BCC-CC3D-4A5F-819E-499125587BA1}" type="pres">
      <dgm:prSet presAssocID="{FF973EFA-3DFB-4F14-88F2-666AC89ABF32}" presName="Name0" presStyleCnt="0">
        <dgm:presLayoutVars>
          <dgm:dir/>
          <dgm:animLvl val="lvl"/>
          <dgm:resizeHandles val="exact"/>
        </dgm:presLayoutVars>
      </dgm:prSet>
      <dgm:spPr/>
    </dgm:pt>
    <dgm:pt modelId="{81F93AB9-9ACB-43DF-B63A-5A0644707734}" type="pres">
      <dgm:prSet presAssocID="{09F026B4-0690-401D-8CD7-38FEB3F95A7B}" presName="Name8" presStyleCnt="0"/>
      <dgm:spPr/>
    </dgm:pt>
    <dgm:pt modelId="{36BE27D3-1491-42F8-8259-794F183FF9C3}" type="pres">
      <dgm:prSet presAssocID="{09F026B4-0690-401D-8CD7-38FEB3F95A7B}" presName="level" presStyleLbl="node1" presStyleIdx="0" presStyleCnt="3" custScaleX="101887">
        <dgm:presLayoutVars>
          <dgm:chMax val="1"/>
          <dgm:bulletEnabled val="1"/>
        </dgm:presLayoutVars>
      </dgm:prSet>
      <dgm:spPr/>
      <dgm:t>
        <a:bodyPr/>
        <a:lstStyle/>
        <a:p>
          <a:endParaRPr lang="en-GB"/>
        </a:p>
      </dgm:t>
    </dgm:pt>
    <dgm:pt modelId="{806F54B2-0929-4D1A-BC20-96C53A887876}" type="pres">
      <dgm:prSet presAssocID="{09F026B4-0690-401D-8CD7-38FEB3F95A7B}" presName="levelTx" presStyleLbl="revTx" presStyleIdx="0" presStyleCnt="0">
        <dgm:presLayoutVars>
          <dgm:chMax val="1"/>
          <dgm:bulletEnabled val="1"/>
        </dgm:presLayoutVars>
      </dgm:prSet>
      <dgm:spPr/>
      <dgm:t>
        <a:bodyPr/>
        <a:lstStyle/>
        <a:p>
          <a:endParaRPr lang="en-GB"/>
        </a:p>
      </dgm:t>
    </dgm:pt>
    <dgm:pt modelId="{F6EB7CC3-261D-4454-96FB-5F57951AE86F}" type="pres">
      <dgm:prSet presAssocID="{26E1EF43-CBE9-448B-8CD7-370EBF686BD8}" presName="Name8" presStyleCnt="0"/>
      <dgm:spPr/>
    </dgm:pt>
    <dgm:pt modelId="{B8CD742A-EB00-4EF3-BC7E-ADF35519AB6D}" type="pres">
      <dgm:prSet presAssocID="{26E1EF43-CBE9-448B-8CD7-370EBF686BD8}" presName="level" presStyleLbl="node1" presStyleIdx="1" presStyleCnt="3">
        <dgm:presLayoutVars>
          <dgm:chMax val="1"/>
          <dgm:bulletEnabled val="1"/>
        </dgm:presLayoutVars>
      </dgm:prSet>
      <dgm:spPr/>
      <dgm:t>
        <a:bodyPr/>
        <a:lstStyle/>
        <a:p>
          <a:endParaRPr lang="en-GB"/>
        </a:p>
      </dgm:t>
    </dgm:pt>
    <dgm:pt modelId="{B819116D-DF29-49B8-8B72-FDCA655CFF1C}" type="pres">
      <dgm:prSet presAssocID="{26E1EF43-CBE9-448B-8CD7-370EBF686BD8}" presName="levelTx" presStyleLbl="revTx" presStyleIdx="0" presStyleCnt="0">
        <dgm:presLayoutVars>
          <dgm:chMax val="1"/>
          <dgm:bulletEnabled val="1"/>
        </dgm:presLayoutVars>
      </dgm:prSet>
      <dgm:spPr/>
      <dgm:t>
        <a:bodyPr/>
        <a:lstStyle/>
        <a:p>
          <a:endParaRPr lang="en-GB"/>
        </a:p>
      </dgm:t>
    </dgm:pt>
    <dgm:pt modelId="{0700616F-AD1B-4011-9A09-47FB54D64918}" type="pres">
      <dgm:prSet presAssocID="{59053C5A-2E01-483F-AC4B-23181B7EA431}" presName="Name8" presStyleCnt="0"/>
      <dgm:spPr/>
    </dgm:pt>
    <dgm:pt modelId="{578D8622-2352-459A-81BE-82977D7347A7}" type="pres">
      <dgm:prSet presAssocID="{59053C5A-2E01-483F-AC4B-23181B7EA431}" presName="level" presStyleLbl="node1" presStyleIdx="2" presStyleCnt="3" custLinFactNeighborX="6097" custLinFactNeighborY="-1566">
        <dgm:presLayoutVars>
          <dgm:chMax val="1"/>
          <dgm:bulletEnabled val="1"/>
        </dgm:presLayoutVars>
      </dgm:prSet>
      <dgm:spPr/>
      <dgm:t>
        <a:bodyPr/>
        <a:lstStyle/>
        <a:p>
          <a:endParaRPr lang="en-GB"/>
        </a:p>
      </dgm:t>
    </dgm:pt>
    <dgm:pt modelId="{91C25B31-032D-45E0-9D17-B73F77BD14A3}" type="pres">
      <dgm:prSet presAssocID="{59053C5A-2E01-483F-AC4B-23181B7EA431}" presName="levelTx" presStyleLbl="revTx" presStyleIdx="0" presStyleCnt="0">
        <dgm:presLayoutVars>
          <dgm:chMax val="1"/>
          <dgm:bulletEnabled val="1"/>
        </dgm:presLayoutVars>
      </dgm:prSet>
      <dgm:spPr/>
      <dgm:t>
        <a:bodyPr/>
        <a:lstStyle/>
        <a:p>
          <a:endParaRPr lang="en-GB"/>
        </a:p>
      </dgm:t>
    </dgm:pt>
  </dgm:ptLst>
  <dgm:cxnLst>
    <dgm:cxn modelId="{21F153C6-5BA3-4C1E-ABF7-370F82E19789}" type="presOf" srcId="{26E1EF43-CBE9-448B-8CD7-370EBF686BD8}" destId="{B8CD742A-EB00-4EF3-BC7E-ADF35519AB6D}" srcOrd="0" destOrd="0" presId="urn:microsoft.com/office/officeart/2005/8/layout/pyramid1"/>
    <dgm:cxn modelId="{23C853AE-5AAE-4A9A-99D4-AABA78B035C3}" type="presOf" srcId="{59053C5A-2E01-483F-AC4B-23181B7EA431}" destId="{91C25B31-032D-45E0-9D17-B73F77BD14A3}" srcOrd="1" destOrd="0" presId="urn:microsoft.com/office/officeart/2005/8/layout/pyramid1"/>
    <dgm:cxn modelId="{C9026662-F3AB-4232-B797-3B083EFDE4A7}" type="presOf" srcId="{26E1EF43-CBE9-448B-8CD7-370EBF686BD8}" destId="{B819116D-DF29-49B8-8B72-FDCA655CFF1C}" srcOrd="1" destOrd="0" presId="urn:microsoft.com/office/officeart/2005/8/layout/pyramid1"/>
    <dgm:cxn modelId="{0E37DB58-237A-46A1-A663-B7BC10D33B87}" type="presOf" srcId="{09F026B4-0690-401D-8CD7-38FEB3F95A7B}" destId="{36BE27D3-1491-42F8-8259-794F183FF9C3}" srcOrd="0" destOrd="0" presId="urn:microsoft.com/office/officeart/2005/8/layout/pyramid1"/>
    <dgm:cxn modelId="{A10981C5-773B-458D-A59D-D752C7C43EC4}" type="presOf" srcId="{59053C5A-2E01-483F-AC4B-23181B7EA431}" destId="{578D8622-2352-459A-81BE-82977D7347A7}" srcOrd="0" destOrd="0" presId="urn:microsoft.com/office/officeart/2005/8/layout/pyramid1"/>
    <dgm:cxn modelId="{C663B598-6DB4-4356-9489-21428B9EF551}" srcId="{FF973EFA-3DFB-4F14-88F2-666AC89ABF32}" destId="{09F026B4-0690-401D-8CD7-38FEB3F95A7B}" srcOrd="0" destOrd="0" parTransId="{7162F9EE-71DF-4069-AC47-1CF75F65F803}" sibTransId="{01076785-4026-4034-A345-FC6B83B12326}"/>
    <dgm:cxn modelId="{0FAEC02E-A77F-45A0-9761-E0449B08C45E}" type="presOf" srcId="{09F026B4-0690-401D-8CD7-38FEB3F95A7B}" destId="{806F54B2-0929-4D1A-BC20-96C53A887876}" srcOrd="1" destOrd="0" presId="urn:microsoft.com/office/officeart/2005/8/layout/pyramid1"/>
    <dgm:cxn modelId="{1F65D021-D19C-42C8-AA2F-7910C138B910}" srcId="{FF973EFA-3DFB-4F14-88F2-666AC89ABF32}" destId="{26E1EF43-CBE9-448B-8CD7-370EBF686BD8}" srcOrd="1" destOrd="0" parTransId="{870C5364-3323-444B-A78D-88353BE44292}" sibTransId="{93201921-F84D-447D-A356-DDA03547DE49}"/>
    <dgm:cxn modelId="{C3EC6071-7AFB-45D3-8717-3A3FB00E3744}" type="presOf" srcId="{FF973EFA-3DFB-4F14-88F2-666AC89ABF32}" destId="{8F408BCC-CC3D-4A5F-819E-499125587BA1}" srcOrd="0" destOrd="0" presId="urn:microsoft.com/office/officeart/2005/8/layout/pyramid1"/>
    <dgm:cxn modelId="{874F8426-7880-42E2-971E-2860A285D282}" srcId="{FF973EFA-3DFB-4F14-88F2-666AC89ABF32}" destId="{59053C5A-2E01-483F-AC4B-23181B7EA431}" srcOrd="2" destOrd="0" parTransId="{A1F69780-9EE5-4384-9C88-EBCD08A53503}" sibTransId="{84AB4052-B6E7-417F-A4C7-DDB43121C9FD}"/>
    <dgm:cxn modelId="{3AF7E8C3-93B2-488A-BF5F-B715E03EDCF0}" type="presParOf" srcId="{8F408BCC-CC3D-4A5F-819E-499125587BA1}" destId="{81F93AB9-9ACB-43DF-B63A-5A0644707734}" srcOrd="0" destOrd="0" presId="urn:microsoft.com/office/officeart/2005/8/layout/pyramid1"/>
    <dgm:cxn modelId="{09398E56-5813-414A-8E45-946BDD7E98A3}" type="presParOf" srcId="{81F93AB9-9ACB-43DF-B63A-5A0644707734}" destId="{36BE27D3-1491-42F8-8259-794F183FF9C3}" srcOrd="0" destOrd="0" presId="urn:microsoft.com/office/officeart/2005/8/layout/pyramid1"/>
    <dgm:cxn modelId="{756C7C4C-68F1-42EB-8CC8-FAA2BE74643C}" type="presParOf" srcId="{81F93AB9-9ACB-43DF-B63A-5A0644707734}" destId="{806F54B2-0929-4D1A-BC20-96C53A887876}" srcOrd="1" destOrd="0" presId="urn:microsoft.com/office/officeart/2005/8/layout/pyramid1"/>
    <dgm:cxn modelId="{6B9915E8-0065-4159-BF5C-3D21C1CFC57F}" type="presParOf" srcId="{8F408BCC-CC3D-4A5F-819E-499125587BA1}" destId="{F6EB7CC3-261D-4454-96FB-5F57951AE86F}" srcOrd="1" destOrd="0" presId="urn:microsoft.com/office/officeart/2005/8/layout/pyramid1"/>
    <dgm:cxn modelId="{CDD74F94-FAAA-4336-9AC2-336C97265F29}" type="presParOf" srcId="{F6EB7CC3-261D-4454-96FB-5F57951AE86F}" destId="{B8CD742A-EB00-4EF3-BC7E-ADF35519AB6D}" srcOrd="0" destOrd="0" presId="urn:microsoft.com/office/officeart/2005/8/layout/pyramid1"/>
    <dgm:cxn modelId="{19B14518-0BF0-4FA5-9C32-F75300B4B45B}" type="presParOf" srcId="{F6EB7CC3-261D-4454-96FB-5F57951AE86F}" destId="{B819116D-DF29-49B8-8B72-FDCA655CFF1C}" srcOrd="1" destOrd="0" presId="urn:microsoft.com/office/officeart/2005/8/layout/pyramid1"/>
    <dgm:cxn modelId="{476C54DD-C46A-4133-B2A8-78A1CC7DDC87}" type="presParOf" srcId="{8F408BCC-CC3D-4A5F-819E-499125587BA1}" destId="{0700616F-AD1B-4011-9A09-47FB54D64918}" srcOrd="2" destOrd="0" presId="urn:microsoft.com/office/officeart/2005/8/layout/pyramid1"/>
    <dgm:cxn modelId="{7E97805C-C68B-4712-8A8B-50CBB6936227}" type="presParOf" srcId="{0700616F-AD1B-4011-9A09-47FB54D64918}" destId="{578D8622-2352-459A-81BE-82977D7347A7}" srcOrd="0" destOrd="0" presId="urn:microsoft.com/office/officeart/2005/8/layout/pyramid1"/>
    <dgm:cxn modelId="{32F291C8-8F31-4D89-AC28-3740E534E074}" type="presParOf" srcId="{0700616F-AD1B-4011-9A09-47FB54D64918}" destId="{91C25B31-032D-45E0-9D17-B73F77BD14A3}"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E27D3-1491-42F8-8259-794F183FF9C3}">
      <dsp:nvSpPr>
        <dsp:cNvPr id="0" name=""/>
        <dsp:cNvSpPr/>
      </dsp:nvSpPr>
      <dsp:spPr>
        <a:xfrm>
          <a:off x="2531997" y="0"/>
          <a:ext cx="2604348" cy="1733450"/>
        </a:xfrm>
        <a:prstGeom prst="trapezoid">
          <a:avLst>
            <a:gd name="adj" fmla="val 73729"/>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b="1" kern="1200" dirty="0" smtClean="0">
              <a:effectLst/>
              <a:latin typeface="Comic Sans MS" pitchFamily="66" charset="0"/>
            </a:rPr>
            <a:t>1</a:t>
          </a:r>
          <a:r>
            <a:rPr lang="en-GB" sz="2800" b="0" kern="1200" dirty="0" smtClean="0">
              <a:effectLst/>
              <a:latin typeface="Comic Sans MS" pitchFamily="66" charset="0"/>
            </a:rPr>
            <a:t> thing rubber ducks teach us about oceans </a:t>
          </a:r>
          <a:endParaRPr lang="en-GB" sz="2800" b="0" kern="1200" dirty="0">
            <a:effectLst/>
            <a:latin typeface="Comic Sans MS" pitchFamily="66" charset="0"/>
          </a:endParaRPr>
        </a:p>
      </dsp:txBody>
      <dsp:txXfrm>
        <a:off x="2531997" y="0"/>
        <a:ext cx="2604348" cy="1733450"/>
      </dsp:txXfrm>
    </dsp:sp>
    <dsp:sp modelId="{B8CD742A-EB00-4EF3-BC7E-ADF35519AB6D}">
      <dsp:nvSpPr>
        <dsp:cNvPr id="0" name=""/>
        <dsp:cNvSpPr/>
      </dsp:nvSpPr>
      <dsp:spPr>
        <a:xfrm>
          <a:off x="1278057" y="1733450"/>
          <a:ext cx="5112229" cy="1733450"/>
        </a:xfrm>
        <a:prstGeom prst="trapezoid">
          <a:avLst>
            <a:gd name="adj" fmla="val 73729"/>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b="1" kern="1200" dirty="0" smtClean="0">
              <a:latin typeface="Comic Sans MS" pitchFamily="66" charset="0"/>
            </a:rPr>
            <a:t>2 </a:t>
          </a:r>
          <a:r>
            <a:rPr lang="en-GB" sz="2800" b="0" kern="1200" dirty="0" smtClean="0">
              <a:latin typeface="Comic Sans MS" pitchFamily="66" charset="0"/>
            </a:rPr>
            <a:t>things that move ocean currents</a:t>
          </a:r>
          <a:endParaRPr lang="en-GB" sz="2800" b="0" u="sng" kern="1200" dirty="0">
            <a:latin typeface="Comic Sans MS" pitchFamily="66" charset="0"/>
          </a:endParaRPr>
        </a:p>
      </dsp:txBody>
      <dsp:txXfrm>
        <a:off x="2172697" y="1733450"/>
        <a:ext cx="3322949" cy="1733450"/>
      </dsp:txXfrm>
    </dsp:sp>
    <dsp:sp modelId="{578D8622-2352-459A-81BE-82977D7347A7}">
      <dsp:nvSpPr>
        <dsp:cNvPr id="0" name=""/>
        <dsp:cNvSpPr/>
      </dsp:nvSpPr>
      <dsp:spPr>
        <a:xfrm>
          <a:off x="0" y="3439755"/>
          <a:ext cx="7668343" cy="1733450"/>
        </a:xfrm>
        <a:prstGeom prst="trapezoid">
          <a:avLst>
            <a:gd name="adj" fmla="val 73729"/>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b="1" kern="1200" dirty="0" smtClean="0">
              <a:latin typeface="Comic Sans MS" pitchFamily="66" charset="0"/>
            </a:rPr>
            <a:t>3 </a:t>
          </a:r>
          <a:r>
            <a:rPr lang="en-GB" sz="3200" b="0" kern="1200" dirty="0" smtClean="0">
              <a:latin typeface="Comic Sans MS" pitchFamily="66" charset="0"/>
            </a:rPr>
            <a:t>importance of ocean currents</a:t>
          </a:r>
          <a:endParaRPr lang="en-GB" sz="3200" b="0" kern="1200" dirty="0">
            <a:latin typeface="Comic Sans MS" pitchFamily="66" charset="0"/>
          </a:endParaRPr>
        </a:p>
      </dsp:txBody>
      <dsp:txXfrm>
        <a:off x="1341960" y="3439755"/>
        <a:ext cx="4984423" cy="17334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2DB84B-0283-476E-828A-4F9129049933}" type="datetimeFigureOut">
              <a:rPr lang="en-GB" smtClean="0"/>
              <a:pPr/>
              <a:t>26/05/2016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20A6E6-12D8-41B0-985C-EE45B44C7295}" type="slidenum">
              <a:rPr lang="en-GB" smtClean="0"/>
              <a:pPr/>
              <a:t>‹#›</a:t>
            </a:fld>
            <a:endParaRPr lang="en-GB"/>
          </a:p>
        </p:txBody>
      </p:sp>
    </p:spTree>
    <p:extLst>
      <p:ext uri="{BB962C8B-B14F-4D97-AF65-F5344CB8AC3E}">
        <p14:creationId xmlns:p14="http://schemas.microsoft.com/office/powerpoint/2010/main" val="468749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Extra challenges – 1. Create a colour</a:t>
            </a:r>
            <a:r>
              <a:rPr lang="en-GB" baseline="0" dirty="0" smtClean="0"/>
              <a:t> code to show which are oceans/seas 2. Write a hypothesis – what do you think the rubber ducks might teach us?</a:t>
            </a:r>
            <a:endParaRPr lang="en-GB" dirty="0"/>
          </a:p>
        </p:txBody>
      </p:sp>
      <p:sp>
        <p:nvSpPr>
          <p:cNvPr id="4" name="Slide Number Placeholder 3"/>
          <p:cNvSpPr>
            <a:spLocks noGrp="1"/>
          </p:cNvSpPr>
          <p:nvPr>
            <p:ph type="sldNum" sz="quarter" idx="10"/>
          </p:nvPr>
        </p:nvSpPr>
        <p:spPr/>
        <p:txBody>
          <a:bodyPr/>
          <a:lstStyle/>
          <a:p>
            <a:fld id="{B320A6E6-12D8-41B0-985C-EE45B44C7295}" type="slidenum">
              <a:rPr lang="en-GB" smtClean="0"/>
              <a:pPr/>
              <a:t>3</a:t>
            </a:fld>
            <a:endParaRPr lang="en-GB"/>
          </a:p>
        </p:txBody>
      </p:sp>
    </p:spTree>
    <p:extLst>
      <p:ext uri="{BB962C8B-B14F-4D97-AF65-F5344CB8AC3E}">
        <p14:creationId xmlns:p14="http://schemas.microsoft.com/office/powerpoint/2010/main" val="25545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Extra challenges – 1. Create a colour</a:t>
            </a:r>
            <a:r>
              <a:rPr lang="en-GB" baseline="0" dirty="0" smtClean="0"/>
              <a:t> code to show which are oceans/seas 2. Write a hypothesis – what do you think the rubber ducks might teach us?</a:t>
            </a:r>
            <a:endParaRPr lang="en-GB" dirty="0"/>
          </a:p>
        </p:txBody>
      </p:sp>
      <p:sp>
        <p:nvSpPr>
          <p:cNvPr id="4" name="Slide Number Placeholder 3"/>
          <p:cNvSpPr>
            <a:spLocks noGrp="1"/>
          </p:cNvSpPr>
          <p:nvPr>
            <p:ph type="sldNum" sz="quarter" idx="10"/>
          </p:nvPr>
        </p:nvSpPr>
        <p:spPr/>
        <p:txBody>
          <a:bodyPr/>
          <a:lstStyle/>
          <a:p>
            <a:fld id="{B320A6E6-12D8-41B0-985C-EE45B44C7295}" type="slidenum">
              <a:rPr lang="en-GB" smtClean="0"/>
              <a:pPr/>
              <a:t>4</a:t>
            </a:fld>
            <a:endParaRPr lang="en-GB"/>
          </a:p>
        </p:txBody>
      </p:sp>
    </p:spTree>
    <p:extLst>
      <p:ext uri="{BB962C8B-B14F-4D97-AF65-F5344CB8AC3E}">
        <p14:creationId xmlns:p14="http://schemas.microsoft.com/office/powerpoint/2010/main" val="108165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320A6E6-12D8-41B0-985C-EE45B44C7295}" type="slidenum">
              <a:rPr lang="en-GB" smtClean="0"/>
              <a:pPr/>
              <a:t>8</a:t>
            </a:fld>
            <a:endParaRPr lang="en-GB"/>
          </a:p>
        </p:txBody>
      </p:sp>
    </p:spTree>
    <p:extLst>
      <p:ext uri="{BB962C8B-B14F-4D97-AF65-F5344CB8AC3E}">
        <p14:creationId xmlns:p14="http://schemas.microsoft.com/office/powerpoint/2010/main" val="3003195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Large tank</a:t>
            </a:r>
            <a:r>
              <a:rPr lang="en-GB" baseline="0" dirty="0" smtClean="0"/>
              <a:t> of water.   Pour a large beaker of coloured salty water down the side of a glass rod into one side of the tank.  It should sink.</a:t>
            </a:r>
            <a:endParaRPr lang="en-GB" dirty="0"/>
          </a:p>
        </p:txBody>
      </p:sp>
      <p:sp>
        <p:nvSpPr>
          <p:cNvPr id="4" name="Slide Number Placeholder 3"/>
          <p:cNvSpPr>
            <a:spLocks noGrp="1"/>
          </p:cNvSpPr>
          <p:nvPr>
            <p:ph type="sldNum" sz="quarter" idx="10"/>
          </p:nvPr>
        </p:nvSpPr>
        <p:spPr/>
        <p:txBody>
          <a:bodyPr/>
          <a:lstStyle/>
          <a:p>
            <a:fld id="{B320A6E6-12D8-41B0-985C-EE45B44C7295}" type="slidenum">
              <a:rPr lang="en-GB" smtClean="0"/>
              <a:pPr/>
              <a:t>13</a:t>
            </a:fld>
            <a:endParaRPr lang="en-GB"/>
          </a:p>
        </p:txBody>
      </p:sp>
    </p:spTree>
    <p:extLst>
      <p:ext uri="{BB962C8B-B14F-4D97-AF65-F5344CB8AC3E}">
        <p14:creationId xmlns:p14="http://schemas.microsoft.com/office/powerpoint/2010/main" val="118820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a:t>
            </a:r>
            <a:r>
              <a:rPr lang="en-GB" baseline="0" dirty="0" smtClean="0"/>
              <a:t> It was a very cold and wet day so unusually the surface was actually cooler that below as heat had been transferred from the surface to the surrounding air which was around 11.8°C</a:t>
            </a:r>
            <a:endParaRPr lang="en-GB" dirty="0"/>
          </a:p>
        </p:txBody>
      </p:sp>
      <p:sp>
        <p:nvSpPr>
          <p:cNvPr id="4" name="Slide Number Placeholder 3"/>
          <p:cNvSpPr>
            <a:spLocks noGrp="1"/>
          </p:cNvSpPr>
          <p:nvPr>
            <p:ph type="sldNum" sz="quarter" idx="10"/>
          </p:nvPr>
        </p:nvSpPr>
        <p:spPr/>
        <p:txBody>
          <a:bodyPr/>
          <a:lstStyle/>
          <a:p>
            <a:fld id="{B320A6E6-12D8-41B0-985C-EE45B44C729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14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room temperature</a:t>
            </a:r>
            <a:r>
              <a:rPr lang="en-GB" baseline="0" dirty="0" smtClean="0"/>
              <a:t> water.  Float an ice cubed dyed blue on one side of the tank and as it melts the water should sink.  On the other side drop a small bottle of hot red water and the water should spread out along the surface.</a:t>
            </a:r>
            <a:endParaRPr lang="en-GB" dirty="0"/>
          </a:p>
        </p:txBody>
      </p:sp>
      <p:sp>
        <p:nvSpPr>
          <p:cNvPr id="4" name="Slide Number Placeholder 3"/>
          <p:cNvSpPr>
            <a:spLocks noGrp="1"/>
          </p:cNvSpPr>
          <p:nvPr>
            <p:ph type="sldNum" sz="quarter" idx="10"/>
          </p:nvPr>
        </p:nvSpPr>
        <p:spPr/>
        <p:txBody>
          <a:bodyPr/>
          <a:lstStyle/>
          <a:p>
            <a:fld id="{B320A6E6-12D8-41B0-985C-EE45B44C7295}" type="slidenum">
              <a:rPr lang="en-GB" smtClean="0"/>
              <a:pPr/>
              <a:t>17</a:t>
            </a:fld>
            <a:endParaRPr lang="en-GB"/>
          </a:p>
        </p:txBody>
      </p:sp>
    </p:spTree>
    <p:extLst>
      <p:ext uri="{BB962C8B-B14F-4D97-AF65-F5344CB8AC3E}">
        <p14:creationId xmlns:p14="http://schemas.microsoft.com/office/powerpoint/2010/main" val="118820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E454124-130B-4C9C-A40D-51D74BB0BD9B}" type="datetimeFigureOut">
              <a:rPr lang="en-GB" smtClean="0"/>
              <a:pPr/>
              <a:t>26/05/2016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63E68D-C1F2-426A-B7B9-C38243ADDE66}"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454124-130B-4C9C-A40D-51D74BB0BD9B}" type="datetimeFigureOut">
              <a:rPr lang="en-GB" smtClean="0"/>
              <a:pPr/>
              <a:t>26/05/2016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63E68D-C1F2-426A-B7B9-C38243ADDE6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454124-130B-4C9C-A40D-51D74BB0BD9B}" type="datetimeFigureOut">
              <a:rPr lang="en-GB" smtClean="0"/>
              <a:pPr/>
              <a:t>26/05/2016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63E68D-C1F2-426A-B7B9-C38243ADDE66}"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E454124-130B-4C9C-A40D-51D74BB0BD9B}" type="datetimeFigureOut">
              <a:rPr lang="en-GB" smtClean="0"/>
              <a:pPr/>
              <a:t>26/05/2016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63E68D-C1F2-426A-B7B9-C38243ADDE6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454124-130B-4C9C-A40D-51D74BB0BD9B}" type="datetimeFigureOut">
              <a:rPr lang="en-GB" smtClean="0"/>
              <a:pPr/>
              <a:t>26/05/2016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63E68D-C1F2-426A-B7B9-C38243ADDE6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E454124-130B-4C9C-A40D-51D74BB0BD9B}" type="datetimeFigureOut">
              <a:rPr lang="en-GB" smtClean="0"/>
              <a:pPr/>
              <a:t>26/05/2016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63E68D-C1F2-426A-B7B9-C38243ADDE6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E454124-130B-4C9C-A40D-51D74BB0BD9B}" type="datetimeFigureOut">
              <a:rPr lang="en-GB" smtClean="0"/>
              <a:pPr/>
              <a:t>26/05/2016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363E68D-C1F2-426A-B7B9-C38243ADDE6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E454124-130B-4C9C-A40D-51D74BB0BD9B}" type="datetimeFigureOut">
              <a:rPr lang="en-GB" smtClean="0"/>
              <a:pPr/>
              <a:t>26/05/2016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363E68D-C1F2-426A-B7B9-C38243ADDE6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54124-130B-4C9C-A40D-51D74BB0BD9B}" type="datetimeFigureOut">
              <a:rPr lang="en-GB" smtClean="0"/>
              <a:pPr/>
              <a:t>26/05/2016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363E68D-C1F2-426A-B7B9-C38243ADDE6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54124-130B-4C9C-A40D-51D74BB0BD9B}" type="datetimeFigureOut">
              <a:rPr lang="en-GB" smtClean="0"/>
              <a:pPr/>
              <a:t>26/05/2016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63E68D-C1F2-426A-B7B9-C38243ADDE6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54124-130B-4C9C-A40D-51D74BB0BD9B}" type="datetimeFigureOut">
              <a:rPr lang="en-GB" smtClean="0"/>
              <a:pPr/>
              <a:t>26/05/2016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63E68D-C1F2-426A-B7B9-C38243ADDE6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54124-130B-4C9C-A40D-51D74BB0BD9B}" type="datetimeFigureOut">
              <a:rPr lang="en-GB" smtClean="0"/>
              <a:pPr/>
              <a:t>26/05/2016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3E68D-C1F2-426A-B7B9-C38243ADDE6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media/media2.mp4"/><Relationship Id="rId2"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hyperlink" Target="http://www.bbc.co.uk/science/earth/water_and_ice/ocean" TargetMode="External"/><Relationship Id="rId1" Type="http://schemas.openxmlformats.org/officeDocument/2006/relationships/slideLayout" Target="../slideLayouts/slideLayout7.xml"/><Relationship Id="rId2" Type="http://schemas.openxmlformats.org/officeDocument/2006/relationships/hyperlink" Target="http://www.google.co.uk/url?sa=i&amp;rct=j&amp;q=&amp;esrc=s&amp;frm=1&amp;source=images&amp;cd=&amp;cad=rja&amp;docid=f3HqcvhesH3cIM&amp;tbnid=zxV8AYZu9HvAAM:&amp;ved=0CAUQjRw&amp;url=http://greenteamgazette.blogspot.com/2011/01/january-10th-1992-rubber-ducky-youre.html&amp;ei=v_tmUcGUFsTK0AXqkoGwCA&amp;psig=AFQjCNGYiFW2ysSqzotFtKb2dLNKAr-02Q&amp;ust=136579001288626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4" cstate="print"/>
          <a:srcRect/>
          <a:stretch>
            <a:fillRect/>
          </a:stretch>
        </p:blipFill>
        <p:spPr bwMode="auto">
          <a:xfrm>
            <a:off x="-27951" y="0"/>
            <a:ext cx="9144000" cy="6858000"/>
          </a:xfrm>
          <a:prstGeom prst="rect">
            <a:avLst/>
          </a:prstGeom>
          <a:noFill/>
          <a:ln w="9525">
            <a:noFill/>
            <a:miter lim="800000"/>
            <a:headEnd/>
            <a:tailEnd/>
          </a:ln>
          <a:effectLst/>
        </p:spPr>
      </p:pic>
      <p:sp>
        <p:nvSpPr>
          <p:cNvPr id="14" name="Rectangle 13"/>
          <p:cNvSpPr/>
          <p:nvPr/>
        </p:nvSpPr>
        <p:spPr>
          <a:xfrm>
            <a:off x="0" y="404664"/>
            <a:ext cx="9144000" cy="1446550"/>
          </a:xfrm>
          <a:prstGeom prst="rect">
            <a:avLst/>
          </a:prstGeom>
          <a:noFill/>
        </p:spPr>
        <p:txBody>
          <a:bodyPr wrap="square" lIns="91440" tIns="45720" rIns="91440" bIns="45720">
            <a:spAutoFit/>
          </a:bodyPr>
          <a:lstStyle/>
          <a:p>
            <a:pPr algn="ctr"/>
            <a:r>
              <a:rPr lang="en-US" sz="8800" b="1" dirty="0" smtClean="0">
                <a:ln w="18000">
                  <a:solidFill>
                    <a:srgbClr val="FF0000"/>
                  </a:solidFill>
                  <a:prstDash val="solid"/>
                  <a:miter lim="800000"/>
                </a:ln>
                <a:solidFill>
                  <a:srgbClr val="FFFF00"/>
                </a:solidFill>
                <a:effectLst>
                  <a:outerShdw blurRad="63500" sx="102000" sy="102000" algn="ctr" rotWithShape="0">
                    <a:prstClr val="black">
                      <a:alpha val="40000"/>
                    </a:prstClr>
                  </a:outerShdw>
                </a:effectLst>
              </a:rPr>
              <a:t> </a:t>
            </a:r>
            <a:r>
              <a:rPr lang="en-US" sz="8800" b="1" dirty="0" smtClean="0">
                <a:ln w="18000">
                  <a:solidFill>
                    <a:schemeClr val="bg1"/>
                  </a:solidFill>
                  <a:prstDash val="solid"/>
                  <a:miter lim="800000"/>
                </a:ln>
                <a:solidFill>
                  <a:schemeClr val="tx2"/>
                </a:solidFill>
                <a:effectLst>
                  <a:outerShdw blurRad="63500" sx="102000" sy="102000" algn="ctr" rotWithShape="0">
                    <a:prstClr val="black">
                      <a:alpha val="40000"/>
                    </a:prstClr>
                  </a:outerShdw>
                </a:effectLst>
              </a:rPr>
              <a:t>Ocean’s Deep</a:t>
            </a:r>
            <a:endParaRPr lang="en-US" sz="8800" b="1" cap="none" spc="0" dirty="0">
              <a:ln w="18000">
                <a:solidFill>
                  <a:schemeClr val="bg1"/>
                </a:solidFill>
                <a:prstDash val="solid"/>
                <a:miter lim="800000"/>
              </a:ln>
              <a:solidFill>
                <a:schemeClr val="tx2"/>
              </a:solidFill>
              <a:effectLst>
                <a:outerShdw blurRad="63500" sx="102000" sy="102000" algn="ctr" rotWithShape="0">
                  <a:prstClr val="black">
                    <a:alpha val="40000"/>
                  </a:prstClr>
                </a:outerShdw>
              </a:effectLst>
            </a:endParaRPr>
          </a:p>
        </p:txBody>
      </p:sp>
      <p:pic>
        <p:nvPicPr>
          <p:cNvPr id="2" name="Wonderful Chill Out Music The Ocean [HD] BB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5545" y="1714500"/>
            <a:ext cx="8056895" cy="473883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1126" y="6190708"/>
            <a:ext cx="2706859" cy="627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2"/>
                </p:tgtEl>
              </p:cMediaNode>
            </p:vide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GB" b="1" dirty="0" smtClean="0">
                <a:latin typeface="Comic Sans MS" panose="030F0702030302020204" pitchFamily="66" charset="0"/>
              </a:rPr>
              <a:t>Thermohaline currents</a:t>
            </a:r>
            <a:endParaRPr lang="en-GB" b="1" dirty="0">
              <a:latin typeface="Comic Sans MS" panose="030F0702030302020204" pitchFamily="66" charset="0"/>
            </a:endParaRPr>
          </a:p>
        </p:txBody>
      </p:sp>
      <p:sp>
        <p:nvSpPr>
          <p:cNvPr id="9" name="Content Placeholder 8"/>
          <p:cNvSpPr>
            <a:spLocks noGrp="1"/>
          </p:cNvSpPr>
          <p:nvPr>
            <p:ph idx="1"/>
          </p:nvPr>
        </p:nvSpPr>
        <p:spPr/>
        <p:txBody>
          <a:bodyPr/>
          <a:lstStyle/>
          <a:p>
            <a:pPr marL="0" indent="0" algn="ctr">
              <a:buNone/>
            </a:pPr>
            <a:r>
              <a:rPr lang="en-GB" dirty="0" smtClean="0">
                <a:latin typeface="Comic Sans MS" panose="030F0702030302020204" pitchFamily="66" charset="0"/>
              </a:rPr>
              <a:t>Which beaker will taste more salty and why (they both contain 100g of salt)?</a:t>
            </a:r>
          </a:p>
          <a:p>
            <a:pPr marL="0" indent="0">
              <a:buNone/>
            </a:pPr>
            <a:r>
              <a:rPr lang="en-GB" dirty="0">
                <a:latin typeface="Comic Sans MS" panose="030F0702030302020204" pitchFamily="66" charset="0"/>
              </a:rPr>
              <a:t> </a:t>
            </a:r>
            <a:r>
              <a:rPr lang="en-GB" dirty="0" smtClean="0">
                <a:latin typeface="Comic Sans MS" panose="030F0702030302020204" pitchFamily="66" charset="0"/>
              </a:rPr>
              <a:t>    </a:t>
            </a:r>
            <a:endParaRPr lang="en-GB" dirty="0">
              <a:latin typeface="Comic Sans MS" panose="030F0702030302020204"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924944"/>
            <a:ext cx="3428952"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907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solidFill>
            <a:srgbClr val="FFFF00"/>
          </a:solidFill>
        </p:spPr>
        <p:txBody>
          <a:bodyPr/>
          <a:lstStyle/>
          <a:p>
            <a:r>
              <a:rPr lang="en-GB" b="1" dirty="0" smtClean="0">
                <a:latin typeface="Comic Sans MS" panose="030F0702030302020204" pitchFamily="66" charset="0"/>
              </a:rPr>
              <a:t>Thermohaline currents</a:t>
            </a:r>
            <a:endParaRPr lang="en-GB" b="1" dirty="0">
              <a:latin typeface="Comic Sans MS" panose="030F0702030302020204" pitchFamily="66" charset="0"/>
            </a:endParaRP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63375" y="2424401"/>
            <a:ext cx="3426249" cy="287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2"/>
          </p:nvPr>
        </p:nvSpPr>
        <p:spPr/>
        <p:txBody>
          <a:bodyPr>
            <a:normAutofit fontScale="85000" lnSpcReduction="10000"/>
          </a:bodyPr>
          <a:lstStyle/>
          <a:p>
            <a:r>
              <a:rPr lang="en-GB" dirty="0" smtClean="0">
                <a:latin typeface="Comic Sans MS" panose="030F0702030302020204" pitchFamily="66" charset="0"/>
              </a:rPr>
              <a:t>The smaller beaker will taste more salty as it is dissolved in less water particles.</a:t>
            </a:r>
          </a:p>
          <a:p>
            <a:pPr marL="0" indent="0">
              <a:buNone/>
            </a:pPr>
            <a:endParaRPr lang="en-GB" dirty="0" smtClean="0">
              <a:latin typeface="Comic Sans MS" panose="030F0702030302020204" pitchFamily="66" charset="0"/>
            </a:endParaRPr>
          </a:p>
          <a:p>
            <a:r>
              <a:rPr lang="en-GB" dirty="0" smtClean="0">
                <a:latin typeface="Comic Sans MS" panose="030F0702030302020204" pitchFamily="66" charset="0"/>
              </a:rPr>
              <a:t>Look at the data on water depth and salinity obtained from the </a:t>
            </a:r>
            <a:r>
              <a:rPr lang="en-GB" dirty="0" smtClean="0">
                <a:latin typeface="Comic Sans MS" panose="030F0702030302020204" pitchFamily="66" charset="0"/>
              </a:rPr>
              <a:t>R.V. </a:t>
            </a:r>
            <a:r>
              <a:rPr lang="en-GB" dirty="0" err="1" smtClean="0">
                <a:latin typeface="Comic Sans MS" panose="030F0702030302020204" pitchFamily="66" charset="0"/>
              </a:rPr>
              <a:t>Callista</a:t>
            </a:r>
            <a:r>
              <a:rPr lang="en-GB" dirty="0" smtClean="0">
                <a:latin typeface="Comic Sans MS" panose="030F0702030302020204" pitchFamily="66" charset="0"/>
              </a:rPr>
              <a:t>.</a:t>
            </a:r>
          </a:p>
          <a:p>
            <a:pPr marL="0" indent="0">
              <a:buNone/>
            </a:pPr>
            <a:endParaRPr lang="en-GB" dirty="0" smtClean="0">
              <a:latin typeface="Comic Sans MS" panose="030F0702030302020204" pitchFamily="66" charset="0"/>
            </a:endParaRPr>
          </a:p>
          <a:p>
            <a:r>
              <a:rPr lang="en-GB" dirty="0" smtClean="0">
                <a:latin typeface="Comic Sans MS" panose="030F0702030302020204" pitchFamily="66" charset="0"/>
              </a:rPr>
              <a:t>What is the relationship and why might that be?</a:t>
            </a:r>
          </a:p>
        </p:txBody>
      </p:sp>
    </p:spTree>
    <p:extLst>
      <p:ext uri="{BB962C8B-B14F-4D97-AF65-F5344CB8AC3E}">
        <p14:creationId xmlns:p14="http://schemas.microsoft.com/office/powerpoint/2010/main" val="3754420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rgbClr val="FFFF00"/>
          </a:solidFill>
        </p:spPr>
        <p:txBody>
          <a:bodyPr>
            <a:normAutofit fontScale="90000"/>
          </a:bodyPr>
          <a:lstStyle/>
          <a:p>
            <a:r>
              <a:rPr lang="en-GB" b="1" dirty="0" smtClean="0">
                <a:latin typeface="Comic Sans MS" panose="030F0702030302020204" pitchFamily="66" charset="0"/>
              </a:rPr>
              <a:t>Year 8 data collected from </a:t>
            </a:r>
            <a:r>
              <a:rPr lang="en-GB" b="1" dirty="0" smtClean="0">
                <a:latin typeface="Comic Sans MS" panose="030F0702030302020204" pitchFamily="66" charset="0"/>
              </a:rPr>
              <a:t>R.V. </a:t>
            </a:r>
            <a:r>
              <a:rPr lang="en-GB" b="1" dirty="0" err="1" smtClean="0">
                <a:latin typeface="Comic Sans MS" panose="030F0702030302020204" pitchFamily="66" charset="0"/>
              </a:rPr>
              <a:t>Callista</a:t>
            </a:r>
            <a:r>
              <a:rPr lang="en-GB" b="1" dirty="0" smtClean="0">
                <a:latin typeface="Comic Sans MS" panose="030F0702030302020204" pitchFamily="66" charset="0"/>
              </a:rPr>
              <a:t> </a:t>
            </a:r>
            <a:r>
              <a:rPr lang="en-GB" b="1" dirty="0" smtClean="0">
                <a:latin typeface="Comic Sans MS" panose="030F0702030302020204" pitchFamily="66" charset="0"/>
              </a:rPr>
              <a:t>on 15</a:t>
            </a:r>
            <a:r>
              <a:rPr lang="en-GB" b="1" baseline="30000" dirty="0" smtClean="0">
                <a:latin typeface="Comic Sans MS" panose="030F0702030302020204" pitchFamily="66" charset="0"/>
              </a:rPr>
              <a:t>th</a:t>
            </a:r>
            <a:r>
              <a:rPr lang="en-GB" b="1" dirty="0" smtClean="0">
                <a:latin typeface="Comic Sans MS" panose="030F0702030302020204" pitchFamily="66" charset="0"/>
              </a:rPr>
              <a:t> May 2015</a:t>
            </a:r>
            <a:endParaRPr lang="en-GB" b="1" dirty="0">
              <a:latin typeface="Comic Sans MS" panose="030F0702030302020204" pitchFamily="66"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5639557"/>
              </p:ext>
            </p:extLst>
          </p:nvPr>
        </p:nvGraphicFramePr>
        <p:xfrm>
          <a:off x="539552" y="1540271"/>
          <a:ext cx="3384376" cy="5073075"/>
        </p:xfrm>
        <a:graphic>
          <a:graphicData uri="http://schemas.openxmlformats.org/drawingml/2006/table">
            <a:tbl>
              <a:tblPr firstRow="1" bandRow="1">
                <a:tableStyleId>{69C7853C-536D-4A76-A0AE-DD22124D55A5}</a:tableStyleId>
              </a:tblPr>
              <a:tblGrid>
                <a:gridCol w="917999"/>
                <a:gridCol w="2466377"/>
              </a:tblGrid>
              <a:tr h="1143070">
                <a:tc>
                  <a:txBody>
                    <a:bodyPr/>
                    <a:lstStyle/>
                    <a:p>
                      <a:pPr algn="ctr"/>
                      <a:r>
                        <a:rPr lang="en-GB" dirty="0" smtClean="0">
                          <a:solidFill>
                            <a:schemeClr val="tx1"/>
                          </a:solidFill>
                          <a:latin typeface="Kristen ITC" panose="03050502040202030202" pitchFamily="66" charset="0"/>
                        </a:rPr>
                        <a:t>Water Depth(m)</a:t>
                      </a:r>
                      <a:endParaRPr lang="en-GB" dirty="0">
                        <a:solidFill>
                          <a:schemeClr val="tx1"/>
                        </a:solidFill>
                        <a:latin typeface="Kristen ITC" panose="03050502040202030202" pitchFamily="66" charset="0"/>
                      </a:endParaRPr>
                    </a:p>
                  </a:txBody>
                  <a:tcPr/>
                </a:tc>
                <a:tc>
                  <a:txBody>
                    <a:bodyPr/>
                    <a:lstStyle/>
                    <a:p>
                      <a:pPr algn="ctr"/>
                      <a:endParaRPr lang="en-GB" dirty="0" smtClean="0">
                        <a:solidFill>
                          <a:schemeClr val="tx1"/>
                        </a:solidFill>
                        <a:latin typeface="Kristen ITC" panose="03050502040202030202" pitchFamily="66" charset="0"/>
                      </a:endParaRPr>
                    </a:p>
                    <a:p>
                      <a:pPr algn="ctr"/>
                      <a:r>
                        <a:rPr lang="en-GB" dirty="0" smtClean="0">
                          <a:solidFill>
                            <a:schemeClr val="tx1"/>
                          </a:solidFill>
                          <a:latin typeface="Kristen ITC" panose="03050502040202030202" pitchFamily="66" charset="0"/>
                        </a:rPr>
                        <a:t>Salinity</a:t>
                      </a:r>
                    </a:p>
                    <a:p>
                      <a:pPr algn="ctr"/>
                      <a:r>
                        <a:rPr lang="en-GB" sz="1200" dirty="0" smtClean="0">
                          <a:solidFill>
                            <a:schemeClr val="tx1"/>
                          </a:solidFill>
                          <a:latin typeface="Kristen ITC" panose="03050502040202030202" pitchFamily="66" charset="0"/>
                        </a:rPr>
                        <a:t>(PSU</a:t>
                      </a:r>
                    </a:p>
                    <a:p>
                      <a:pPr algn="ctr"/>
                      <a:r>
                        <a:rPr lang="en-GB" sz="1200" dirty="0" smtClean="0">
                          <a:solidFill>
                            <a:schemeClr val="tx1"/>
                          </a:solidFill>
                          <a:latin typeface="Kristen ITC" panose="03050502040202030202" pitchFamily="66" charset="0"/>
                        </a:rPr>
                        <a:t>Practical salinity unit)</a:t>
                      </a:r>
                    </a:p>
                    <a:p>
                      <a:pPr algn="ctr"/>
                      <a:endParaRPr lang="en-GB" dirty="0">
                        <a:solidFill>
                          <a:schemeClr val="tx1"/>
                        </a:solidFill>
                        <a:latin typeface="Kristen ITC" panose="03050502040202030202" pitchFamily="66" charset="0"/>
                      </a:endParaRPr>
                    </a:p>
                  </a:txBody>
                  <a:tcPr/>
                </a:tc>
              </a:tr>
              <a:tr h="421435">
                <a:tc>
                  <a:txBody>
                    <a:bodyPr/>
                    <a:lstStyle/>
                    <a:p>
                      <a:r>
                        <a:rPr lang="en-GB" dirty="0" smtClean="0">
                          <a:latin typeface="Kristen ITC" panose="03050502040202030202" pitchFamily="66" charset="0"/>
                        </a:rPr>
                        <a:t>0</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29.9</a:t>
                      </a:r>
                      <a:endParaRPr lang="en-GB" dirty="0">
                        <a:latin typeface="Kristen ITC" panose="03050502040202030202" pitchFamily="66" charset="0"/>
                      </a:endParaRPr>
                    </a:p>
                  </a:txBody>
                  <a:tcPr/>
                </a:tc>
              </a:tr>
              <a:tr h="421435">
                <a:tc>
                  <a:txBody>
                    <a:bodyPr/>
                    <a:lstStyle/>
                    <a:p>
                      <a:r>
                        <a:rPr lang="en-GB" dirty="0" smtClean="0">
                          <a:latin typeface="Kristen ITC" panose="03050502040202030202" pitchFamily="66" charset="0"/>
                        </a:rPr>
                        <a:t>1</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30.4</a:t>
                      </a:r>
                      <a:endParaRPr lang="en-GB" dirty="0">
                        <a:latin typeface="Kristen ITC" panose="03050502040202030202" pitchFamily="66" charset="0"/>
                      </a:endParaRPr>
                    </a:p>
                  </a:txBody>
                  <a:tcPr/>
                </a:tc>
              </a:tr>
              <a:tr h="421435">
                <a:tc>
                  <a:txBody>
                    <a:bodyPr/>
                    <a:lstStyle/>
                    <a:p>
                      <a:r>
                        <a:rPr lang="en-GB" dirty="0" smtClean="0">
                          <a:latin typeface="Kristen ITC" panose="03050502040202030202" pitchFamily="66" charset="0"/>
                        </a:rPr>
                        <a:t>2</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30.7</a:t>
                      </a:r>
                      <a:endParaRPr lang="en-GB" dirty="0">
                        <a:latin typeface="Kristen ITC" panose="03050502040202030202" pitchFamily="66" charset="0"/>
                      </a:endParaRPr>
                    </a:p>
                  </a:txBody>
                  <a:tcPr/>
                </a:tc>
              </a:tr>
              <a:tr h="421435">
                <a:tc>
                  <a:txBody>
                    <a:bodyPr/>
                    <a:lstStyle/>
                    <a:p>
                      <a:r>
                        <a:rPr lang="en-GB" dirty="0" smtClean="0">
                          <a:latin typeface="Kristen ITC" panose="03050502040202030202" pitchFamily="66" charset="0"/>
                        </a:rPr>
                        <a:t>3</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33.1</a:t>
                      </a:r>
                      <a:endParaRPr lang="en-GB" dirty="0">
                        <a:latin typeface="Kristen ITC" panose="03050502040202030202" pitchFamily="66" charset="0"/>
                      </a:endParaRPr>
                    </a:p>
                  </a:txBody>
                  <a:tcPr/>
                </a:tc>
              </a:tr>
              <a:tr h="421435">
                <a:tc>
                  <a:txBody>
                    <a:bodyPr/>
                    <a:lstStyle/>
                    <a:p>
                      <a:r>
                        <a:rPr lang="en-GB" dirty="0" smtClean="0">
                          <a:latin typeface="Kristen ITC" panose="03050502040202030202" pitchFamily="66" charset="0"/>
                        </a:rPr>
                        <a:t>4</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31.5</a:t>
                      </a:r>
                      <a:endParaRPr lang="en-GB" dirty="0">
                        <a:latin typeface="Kristen ITC" panose="03050502040202030202" pitchFamily="66" charset="0"/>
                      </a:endParaRPr>
                    </a:p>
                  </a:txBody>
                  <a:tcPr/>
                </a:tc>
              </a:tr>
              <a:tr h="421435">
                <a:tc>
                  <a:txBody>
                    <a:bodyPr/>
                    <a:lstStyle/>
                    <a:p>
                      <a:r>
                        <a:rPr lang="en-GB" dirty="0" smtClean="0">
                          <a:latin typeface="Kristen ITC" panose="03050502040202030202" pitchFamily="66" charset="0"/>
                        </a:rPr>
                        <a:t>5</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31.5</a:t>
                      </a:r>
                      <a:endParaRPr lang="en-GB" dirty="0">
                        <a:latin typeface="Kristen ITC" panose="03050502040202030202" pitchFamily="66" charset="0"/>
                      </a:endParaRPr>
                    </a:p>
                  </a:txBody>
                  <a:tcPr/>
                </a:tc>
              </a:tr>
              <a:tr h="421435">
                <a:tc>
                  <a:txBody>
                    <a:bodyPr/>
                    <a:lstStyle/>
                    <a:p>
                      <a:r>
                        <a:rPr lang="en-GB" dirty="0" smtClean="0">
                          <a:latin typeface="Kristen ITC" panose="03050502040202030202" pitchFamily="66" charset="0"/>
                        </a:rPr>
                        <a:t>6</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31.5</a:t>
                      </a:r>
                      <a:endParaRPr lang="en-GB" dirty="0">
                        <a:latin typeface="Kristen ITC" panose="03050502040202030202" pitchFamily="66" charset="0"/>
                      </a:endParaRPr>
                    </a:p>
                  </a:txBody>
                  <a:tcPr/>
                </a:tc>
              </a:tr>
              <a:tr h="421435">
                <a:tc>
                  <a:txBody>
                    <a:bodyPr/>
                    <a:lstStyle/>
                    <a:p>
                      <a:r>
                        <a:rPr lang="en-GB" dirty="0" smtClean="0">
                          <a:latin typeface="Kristen ITC" panose="03050502040202030202" pitchFamily="66" charset="0"/>
                        </a:rPr>
                        <a:t>7</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31.8</a:t>
                      </a:r>
                      <a:endParaRPr lang="en-GB" dirty="0">
                        <a:latin typeface="Kristen ITC" panose="03050502040202030202" pitchFamily="66" charset="0"/>
                      </a:endParaRPr>
                    </a:p>
                  </a:txBody>
                  <a:tcPr/>
                </a:tc>
              </a:tr>
              <a:tr h="421435">
                <a:tc>
                  <a:txBody>
                    <a:bodyPr/>
                    <a:lstStyle/>
                    <a:p>
                      <a:r>
                        <a:rPr lang="en-GB" dirty="0" smtClean="0">
                          <a:latin typeface="Kristen ITC" panose="03050502040202030202" pitchFamily="66" charset="0"/>
                        </a:rPr>
                        <a:t>8</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31.9</a:t>
                      </a:r>
                      <a:endParaRPr lang="en-GB" dirty="0">
                        <a:latin typeface="Kristen ITC" panose="03050502040202030202" pitchFamily="66" charset="0"/>
                      </a:endParaRPr>
                    </a:p>
                  </a:txBody>
                  <a:tcPr/>
                </a:tc>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540271"/>
            <a:ext cx="2528231" cy="1682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013" y="2998608"/>
            <a:ext cx="2236787"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4276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rgbClr val="FFFF00"/>
          </a:solidFill>
        </p:spPr>
        <p:txBody>
          <a:bodyPr/>
          <a:lstStyle/>
          <a:p>
            <a:r>
              <a:rPr lang="en-GB" b="1" dirty="0" smtClean="0">
                <a:latin typeface="Comic Sans MS" panose="030F0702030302020204" pitchFamily="66" charset="0"/>
              </a:rPr>
              <a:t>Thermohaline currents</a:t>
            </a:r>
            <a:endParaRPr lang="en-GB" b="1" dirty="0">
              <a:latin typeface="Comic Sans MS" panose="030F0702030302020204" pitchFamily="66" charset="0"/>
            </a:endParaRPr>
          </a:p>
        </p:txBody>
      </p:sp>
      <p:sp>
        <p:nvSpPr>
          <p:cNvPr id="6" name="Content Placeholder 5"/>
          <p:cNvSpPr>
            <a:spLocks noGrp="1"/>
          </p:cNvSpPr>
          <p:nvPr>
            <p:ph idx="1"/>
          </p:nvPr>
        </p:nvSpPr>
        <p:spPr/>
        <p:txBody>
          <a:bodyPr/>
          <a:lstStyle/>
          <a:p>
            <a:r>
              <a:rPr lang="en-GB" dirty="0" smtClean="0"/>
              <a:t>The saltier the water the greater its density.</a:t>
            </a:r>
          </a:p>
          <a:p>
            <a:r>
              <a:rPr lang="en-GB" dirty="0" smtClean="0"/>
              <a:t>This means it sinks.</a:t>
            </a:r>
            <a:endParaRPr lang="en-GB" dirty="0"/>
          </a:p>
        </p:txBody>
      </p:sp>
      <p:sp>
        <p:nvSpPr>
          <p:cNvPr id="7" name="7-Point Star 6"/>
          <p:cNvSpPr/>
          <p:nvPr/>
        </p:nvSpPr>
        <p:spPr>
          <a:xfrm>
            <a:off x="2339752" y="2996952"/>
            <a:ext cx="3960440" cy="2930624"/>
          </a:xfrm>
          <a:prstGeom prst="star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tx1"/>
                </a:solidFill>
                <a:latin typeface="Comic Sans MS" panose="030F0702030302020204" pitchFamily="66" charset="0"/>
              </a:rPr>
              <a:t>Teacher demo</a:t>
            </a:r>
            <a:endParaRPr lang="en-GB" sz="32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4980613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The sun heats the ocean surface water so it evaporates, leaving the salt. More salt in less water = higher </a:t>
            </a:r>
            <a:r>
              <a:rPr lang="en-GB" dirty="0" smtClean="0"/>
              <a:t>density, </a:t>
            </a:r>
            <a:r>
              <a:rPr lang="en-GB" dirty="0"/>
              <a:t>so it sinks.  </a:t>
            </a:r>
          </a:p>
          <a:p>
            <a:r>
              <a:rPr lang="en-GB" dirty="0"/>
              <a:t>This is one part of a thermohaline current.</a:t>
            </a:r>
          </a:p>
        </p:txBody>
      </p:sp>
      <p:sp>
        <p:nvSpPr>
          <p:cNvPr id="4" name="Title 1"/>
          <p:cNvSpPr>
            <a:spLocks noGrp="1"/>
          </p:cNvSpPr>
          <p:nvPr>
            <p:ph type="title"/>
          </p:nvPr>
        </p:nvSpPr>
        <p:spPr>
          <a:solidFill>
            <a:srgbClr val="FFFF00"/>
          </a:solidFill>
        </p:spPr>
        <p:txBody>
          <a:bodyPr/>
          <a:lstStyle/>
          <a:p>
            <a:r>
              <a:rPr lang="en-GB" b="1" dirty="0" smtClean="0">
                <a:latin typeface="Comic Sans MS" panose="030F0702030302020204" pitchFamily="66" charset="0"/>
              </a:rPr>
              <a:t>Thermohaline currents</a:t>
            </a:r>
            <a:endParaRPr lang="en-GB" b="1" dirty="0">
              <a:latin typeface="Comic Sans MS" panose="030F0702030302020204" pitchFamily="66"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77072"/>
            <a:ext cx="437191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6949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z="2800" dirty="0" smtClean="0">
                <a:latin typeface="Comic Sans MS" panose="030F0702030302020204" pitchFamily="66" charset="0"/>
              </a:rPr>
              <a:t>The ocean currents are also important for moving heat around the planet.</a:t>
            </a:r>
          </a:p>
          <a:p>
            <a:r>
              <a:rPr lang="en-GB" sz="2800" dirty="0" smtClean="0">
                <a:latin typeface="Comic Sans MS" panose="030F0702030302020204" pitchFamily="66" charset="0"/>
              </a:rPr>
              <a:t>What was the relationship between the temperature and depth of water on </a:t>
            </a:r>
            <a:r>
              <a:rPr lang="en-GB" sz="2800" dirty="0" smtClean="0">
                <a:latin typeface="Comic Sans MS" panose="030F0702030302020204" pitchFamily="66" charset="0"/>
              </a:rPr>
              <a:t>R.V. </a:t>
            </a:r>
            <a:r>
              <a:rPr lang="en-GB" sz="2800" dirty="0" err="1" smtClean="0">
                <a:latin typeface="Comic Sans MS" panose="030F0702030302020204" pitchFamily="66" charset="0"/>
              </a:rPr>
              <a:t>Callista</a:t>
            </a:r>
            <a:r>
              <a:rPr lang="en-GB" sz="2800" dirty="0" smtClean="0">
                <a:latin typeface="Comic Sans MS" panose="030F0702030302020204" pitchFamily="66" charset="0"/>
              </a:rPr>
              <a:t>?</a:t>
            </a:r>
          </a:p>
          <a:p>
            <a:endParaRPr lang="en-GB" dirty="0" smtClean="0">
              <a:latin typeface="Comic Sans MS" panose="030F0702030302020204" pitchFamily="66" charset="0"/>
            </a:endParaRPr>
          </a:p>
        </p:txBody>
      </p:sp>
      <p:sp>
        <p:nvSpPr>
          <p:cNvPr id="4" name="Title 1"/>
          <p:cNvSpPr>
            <a:spLocks noGrp="1"/>
          </p:cNvSpPr>
          <p:nvPr>
            <p:ph type="title"/>
          </p:nvPr>
        </p:nvSpPr>
        <p:spPr>
          <a:solidFill>
            <a:srgbClr val="FFFF00"/>
          </a:solidFill>
        </p:spPr>
        <p:txBody>
          <a:bodyPr>
            <a:normAutofit/>
          </a:bodyPr>
          <a:lstStyle/>
          <a:p>
            <a:r>
              <a:rPr lang="en-GB" sz="3600" b="1" dirty="0" smtClean="0">
                <a:latin typeface="Comic Sans MS" pitchFamily="66" charset="0"/>
              </a:rPr>
              <a:t>The Thermo part of </a:t>
            </a:r>
            <a:r>
              <a:rPr lang="en-GB" sz="3600" b="1" dirty="0" err="1" smtClean="0">
                <a:latin typeface="Comic Sans MS" pitchFamily="66" charset="0"/>
              </a:rPr>
              <a:t>thermohaline</a:t>
            </a:r>
            <a:r>
              <a:rPr lang="en-GB" sz="3600" dirty="0" smtClean="0">
                <a:latin typeface="Comic Sans MS" pitchFamily="66" charset="0"/>
              </a:rPr>
              <a:t>.</a:t>
            </a:r>
            <a:endParaRPr lang="en-GB" sz="3600" dirty="0">
              <a:latin typeface="Comic Sans MS"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717032"/>
            <a:ext cx="5232326" cy="281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347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rgbClr val="FFFF00"/>
          </a:solidFill>
        </p:spPr>
        <p:txBody>
          <a:bodyPr>
            <a:normAutofit fontScale="90000"/>
          </a:bodyPr>
          <a:lstStyle/>
          <a:p>
            <a:r>
              <a:rPr lang="en-GB" b="1" dirty="0" smtClean="0">
                <a:latin typeface="Comic Sans MS" panose="030F0702030302020204" pitchFamily="66" charset="0"/>
              </a:rPr>
              <a:t>Year 8 data collected from </a:t>
            </a:r>
            <a:r>
              <a:rPr lang="en-GB" b="1" dirty="0" smtClean="0">
                <a:latin typeface="Comic Sans MS" panose="030F0702030302020204" pitchFamily="66" charset="0"/>
              </a:rPr>
              <a:t>R.V. </a:t>
            </a:r>
            <a:r>
              <a:rPr lang="en-GB" b="1" dirty="0" err="1" smtClean="0">
                <a:latin typeface="Comic Sans MS" panose="030F0702030302020204" pitchFamily="66" charset="0"/>
              </a:rPr>
              <a:t>Callista</a:t>
            </a:r>
            <a:r>
              <a:rPr lang="en-GB" b="1" dirty="0" smtClean="0">
                <a:latin typeface="Comic Sans MS" panose="030F0702030302020204" pitchFamily="66" charset="0"/>
              </a:rPr>
              <a:t> </a:t>
            </a:r>
            <a:r>
              <a:rPr lang="en-GB" b="1" dirty="0" smtClean="0">
                <a:latin typeface="Comic Sans MS" panose="030F0702030302020204" pitchFamily="66" charset="0"/>
              </a:rPr>
              <a:t>on 14</a:t>
            </a:r>
            <a:r>
              <a:rPr lang="en-GB" b="1" baseline="30000" dirty="0" smtClean="0">
                <a:latin typeface="Comic Sans MS" panose="030F0702030302020204" pitchFamily="66" charset="0"/>
              </a:rPr>
              <a:t>th</a:t>
            </a:r>
            <a:r>
              <a:rPr lang="en-GB" b="1" dirty="0" smtClean="0">
                <a:latin typeface="Comic Sans MS" panose="030F0702030302020204" pitchFamily="66" charset="0"/>
              </a:rPr>
              <a:t> May 2015</a:t>
            </a:r>
            <a:endParaRPr lang="en-GB" b="1" dirty="0">
              <a:latin typeface="Comic Sans MS" panose="030F0702030302020204" pitchFamily="66"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63002390"/>
              </p:ext>
            </p:extLst>
          </p:nvPr>
        </p:nvGraphicFramePr>
        <p:xfrm>
          <a:off x="539552" y="2132856"/>
          <a:ext cx="3384376" cy="4251960"/>
        </p:xfrm>
        <a:graphic>
          <a:graphicData uri="http://schemas.openxmlformats.org/drawingml/2006/table">
            <a:tbl>
              <a:tblPr firstRow="1" bandRow="1">
                <a:tableStyleId>{69C7853C-536D-4A76-A0AE-DD22124D55A5}</a:tableStyleId>
              </a:tblPr>
              <a:tblGrid>
                <a:gridCol w="917999"/>
                <a:gridCol w="2466377"/>
              </a:tblGrid>
              <a:tr h="370840">
                <a:tc>
                  <a:txBody>
                    <a:bodyPr/>
                    <a:lstStyle/>
                    <a:p>
                      <a:pPr algn="ctr"/>
                      <a:r>
                        <a:rPr lang="en-GB" dirty="0" smtClean="0">
                          <a:solidFill>
                            <a:schemeClr val="tx1"/>
                          </a:solidFill>
                          <a:latin typeface="Kristen ITC" panose="03050502040202030202" pitchFamily="66" charset="0"/>
                        </a:rPr>
                        <a:t>Water Depth(m)</a:t>
                      </a:r>
                      <a:endParaRPr lang="en-GB" dirty="0">
                        <a:solidFill>
                          <a:schemeClr val="tx1"/>
                        </a:solidFill>
                        <a:latin typeface="Kristen ITC" panose="03050502040202030202" pitchFamily="66" charset="0"/>
                      </a:endParaRPr>
                    </a:p>
                  </a:txBody>
                  <a:tcPr/>
                </a:tc>
                <a:tc>
                  <a:txBody>
                    <a:bodyPr/>
                    <a:lstStyle/>
                    <a:p>
                      <a:pPr algn="ctr"/>
                      <a:endParaRPr lang="en-GB" dirty="0" smtClean="0">
                        <a:solidFill>
                          <a:schemeClr val="tx1"/>
                        </a:solidFill>
                        <a:latin typeface="Kristen ITC" panose="03050502040202030202" pitchFamily="66" charset="0"/>
                      </a:endParaRPr>
                    </a:p>
                    <a:p>
                      <a:pPr algn="ctr"/>
                      <a:r>
                        <a:rPr lang="en-GB" dirty="0" smtClean="0">
                          <a:solidFill>
                            <a:schemeClr val="tx1"/>
                          </a:solidFill>
                          <a:latin typeface="Kristen ITC" panose="03050502040202030202" pitchFamily="66" charset="0"/>
                        </a:rPr>
                        <a:t>Temperature</a:t>
                      </a:r>
                      <a:r>
                        <a:rPr lang="en-GB" baseline="0" dirty="0" smtClean="0">
                          <a:solidFill>
                            <a:schemeClr val="tx1"/>
                          </a:solidFill>
                          <a:latin typeface="Kristen ITC" panose="03050502040202030202" pitchFamily="66" charset="0"/>
                        </a:rPr>
                        <a:t> </a:t>
                      </a:r>
                    </a:p>
                    <a:p>
                      <a:pPr algn="ctr"/>
                      <a:r>
                        <a:rPr lang="en-GB" baseline="0" dirty="0" smtClean="0">
                          <a:solidFill>
                            <a:schemeClr val="tx1"/>
                          </a:solidFill>
                          <a:latin typeface="Kristen ITC" panose="03050502040202030202" pitchFamily="66" charset="0"/>
                        </a:rPr>
                        <a:t>(</a:t>
                      </a:r>
                      <a:r>
                        <a:rPr lang="en-GB" dirty="0" smtClean="0">
                          <a:solidFill>
                            <a:schemeClr val="tx1"/>
                          </a:solidFill>
                          <a:latin typeface="Kristen ITC" panose="03050502040202030202" pitchFamily="66" charset="0"/>
                        </a:rPr>
                        <a:t>°C)</a:t>
                      </a:r>
                      <a:endParaRPr lang="en-GB" dirty="0">
                        <a:solidFill>
                          <a:schemeClr val="tx1"/>
                        </a:solidFill>
                        <a:latin typeface="Kristen ITC" panose="03050502040202030202" pitchFamily="66" charset="0"/>
                      </a:endParaRPr>
                    </a:p>
                  </a:txBody>
                  <a:tcPr/>
                </a:tc>
              </a:tr>
              <a:tr h="370840">
                <a:tc>
                  <a:txBody>
                    <a:bodyPr/>
                    <a:lstStyle/>
                    <a:p>
                      <a:r>
                        <a:rPr lang="en-GB" dirty="0" smtClean="0">
                          <a:latin typeface="Kristen ITC" panose="03050502040202030202" pitchFamily="66" charset="0"/>
                        </a:rPr>
                        <a:t>0</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13.3</a:t>
                      </a:r>
                      <a:endParaRPr lang="en-GB" dirty="0">
                        <a:latin typeface="Kristen ITC" panose="03050502040202030202" pitchFamily="66" charset="0"/>
                      </a:endParaRPr>
                    </a:p>
                  </a:txBody>
                  <a:tcPr/>
                </a:tc>
              </a:tr>
              <a:tr h="370840">
                <a:tc>
                  <a:txBody>
                    <a:bodyPr/>
                    <a:lstStyle/>
                    <a:p>
                      <a:r>
                        <a:rPr lang="en-GB" dirty="0" smtClean="0">
                          <a:latin typeface="Kristen ITC" panose="03050502040202030202" pitchFamily="66" charset="0"/>
                        </a:rPr>
                        <a:t>1</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13.5</a:t>
                      </a:r>
                      <a:endParaRPr lang="en-GB" dirty="0">
                        <a:latin typeface="Kristen ITC" panose="03050502040202030202" pitchFamily="66" charset="0"/>
                      </a:endParaRPr>
                    </a:p>
                  </a:txBody>
                  <a:tcPr/>
                </a:tc>
              </a:tr>
              <a:tr h="370840">
                <a:tc>
                  <a:txBody>
                    <a:bodyPr/>
                    <a:lstStyle/>
                    <a:p>
                      <a:r>
                        <a:rPr lang="en-GB" dirty="0" smtClean="0">
                          <a:latin typeface="Kristen ITC" panose="03050502040202030202" pitchFamily="66" charset="0"/>
                        </a:rPr>
                        <a:t>2</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13.5</a:t>
                      </a:r>
                      <a:endParaRPr lang="en-GB" dirty="0">
                        <a:latin typeface="Kristen ITC" panose="03050502040202030202" pitchFamily="66" charset="0"/>
                      </a:endParaRPr>
                    </a:p>
                  </a:txBody>
                  <a:tcPr/>
                </a:tc>
              </a:tr>
              <a:tr h="370840">
                <a:tc>
                  <a:txBody>
                    <a:bodyPr/>
                    <a:lstStyle/>
                    <a:p>
                      <a:r>
                        <a:rPr lang="en-GB" dirty="0" smtClean="0">
                          <a:latin typeface="Kristen ITC" panose="03050502040202030202" pitchFamily="66" charset="0"/>
                        </a:rPr>
                        <a:t>3</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13.5</a:t>
                      </a:r>
                      <a:endParaRPr lang="en-GB" dirty="0">
                        <a:latin typeface="Kristen ITC" panose="03050502040202030202" pitchFamily="66" charset="0"/>
                      </a:endParaRPr>
                    </a:p>
                  </a:txBody>
                  <a:tcPr/>
                </a:tc>
              </a:tr>
              <a:tr h="370840">
                <a:tc>
                  <a:txBody>
                    <a:bodyPr/>
                    <a:lstStyle/>
                    <a:p>
                      <a:r>
                        <a:rPr lang="en-GB" dirty="0" smtClean="0">
                          <a:latin typeface="Kristen ITC" panose="03050502040202030202" pitchFamily="66" charset="0"/>
                        </a:rPr>
                        <a:t>4</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13.5</a:t>
                      </a:r>
                      <a:endParaRPr lang="en-GB" dirty="0">
                        <a:latin typeface="Kristen ITC" panose="03050502040202030202" pitchFamily="66" charset="0"/>
                      </a:endParaRPr>
                    </a:p>
                  </a:txBody>
                  <a:tcPr/>
                </a:tc>
              </a:tr>
              <a:tr h="370840">
                <a:tc>
                  <a:txBody>
                    <a:bodyPr/>
                    <a:lstStyle/>
                    <a:p>
                      <a:r>
                        <a:rPr lang="en-GB" dirty="0" smtClean="0">
                          <a:latin typeface="Kristen ITC" panose="03050502040202030202" pitchFamily="66" charset="0"/>
                        </a:rPr>
                        <a:t>5</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13.3</a:t>
                      </a:r>
                      <a:endParaRPr lang="en-GB" dirty="0">
                        <a:latin typeface="Kristen ITC" panose="03050502040202030202" pitchFamily="66" charset="0"/>
                      </a:endParaRPr>
                    </a:p>
                  </a:txBody>
                  <a:tcPr/>
                </a:tc>
              </a:tr>
              <a:tr h="370840">
                <a:tc>
                  <a:txBody>
                    <a:bodyPr/>
                    <a:lstStyle/>
                    <a:p>
                      <a:r>
                        <a:rPr lang="en-GB" dirty="0" smtClean="0">
                          <a:latin typeface="Kristen ITC" panose="03050502040202030202" pitchFamily="66" charset="0"/>
                        </a:rPr>
                        <a:t>6</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13.1</a:t>
                      </a:r>
                      <a:endParaRPr lang="en-GB" dirty="0">
                        <a:latin typeface="Kristen ITC" panose="03050502040202030202" pitchFamily="66" charset="0"/>
                      </a:endParaRPr>
                    </a:p>
                  </a:txBody>
                  <a:tcPr/>
                </a:tc>
              </a:tr>
              <a:tr h="370840">
                <a:tc>
                  <a:txBody>
                    <a:bodyPr/>
                    <a:lstStyle/>
                    <a:p>
                      <a:r>
                        <a:rPr lang="en-GB" dirty="0" smtClean="0">
                          <a:latin typeface="Kristen ITC" panose="03050502040202030202" pitchFamily="66" charset="0"/>
                        </a:rPr>
                        <a:t>7</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13.0</a:t>
                      </a:r>
                      <a:endParaRPr lang="en-GB" dirty="0">
                        <a:latin typeface="Kristen ITC" panose="03050502040202030202" pitchFamily="66" charset="0"/>
                      </a:endParaRPr>
                    </a:p>
                  </a:txBody>
                  <a:tcPr/>
                </a:tc>
              </a:tr>
              <a:tr h="370840">
                <a:tc>
                  <a:txBody>
                    <a:bodyPr/>
                    <a:lstStyle/>
                    <a:p>
                      <a:r>
                        <a:rPr lang="en-GB" dirty="0" smtClean="0">
                          <a:latin typeface="Kristen ITC" panose="03050502040202030202" pitchFamily="66" charset="0"/>
                        </a:rPr>
                        <a:t>8</a:t>
                      </a:r>
                      <a:endParaRPr lang="en-GB" dirty="0">
                        <a:latin typeface="Kristen ITC" panose="03050502040202030202" pitchFamily="66" charset="0"/>
                      </a:endParaRPr>
                    </a:p>
                  </a:txBody>
                  <a:tcPr/>
                </a:tc>
                <a:tc>
                  <a:txBody>
                    <a:bodyPr/>
                    <a:lstStyle/>
                    <a:p>
                      <a:r>
                        <a:rPr lang="en-GB" dirty="0" smtClean="0">
                          <a:latin typeface="Kristen ITC" panose="03050502040202030202" pitchFamily="66" charset="0"/>
                        </a:rPr>
                        <a:t>13.0</a:t>
                      </a:r>
                      <a:endParaRPr lang="en-GB" dirty="0">
                        <a:latin typeface="Kristen ITC" panose="03050502040202030202" pitchFamily="66" charset="0"/>
                      </a:endParaRPr>
                    </a:p>
                  </a:txBody>
                  <a:tcPr/>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852936"/>
            <a:ext cx="378730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3551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rgbClr val="FFFF00"/>
          </a:solidFill>
        </p:spPr>
        <p:txBody>
          <a:bodyPr/>
          <a:lstStyle/>
          <a:p>
            <a:r>
              <a:rPr lang="en-GB" b="1" dirty="0" err="1" smtClean="0">
                <a:latin typeface="Comic Sans MS" panose="030F0702030302020204" pitchFamily="66" charset="0"/>
              </a:rPr>
              <a:t>Thermohaline</a:t>
            </a:r>
            <a:r>
              <a:rPr lang="en-GB" b="1" dirty="0" smtClean="0">
                <a:latin typeface="Comic Sans MS" panose="030F0702030302020204" pitchFamily="66" charset="0"/>
              </a:rPr>
              <a:t> currents</a:t>
            </a:r>
            <a:endParaRPr lang="en-GB" b="1" dirty="0">
              <a:latin typeface="Comic Sans MS" panose="030F0702030302020204" pitchFamily="66" charset="0"/>
            </a:endParaRPr>
          </a:p>
        </p:txBody>
      </p:sp>
      <p:sp>
        <p:nvSpPr>
          <p:cNvPr id="6" name="Content Placeholder 5"/>
          <p:cNvSpPr>
            <a:spLocks noGrp="1"/>
          </p:cNvSpPr>
          <p:nvPr>
            <p:ph idx="1"/>
          </p:nvPr>
        </p:nvSpPr>
        <p:spPr/>
        <p:txBody>
          <a:bodyPr/>
          <a:lstStyle/>
          <a:p>
            <a:r>
              <a:rPr lang="en-GB" dirty="0" smtClean="0"/>
              <a:t>The colder the water the greater its density.</a:t>
            </a:r>
          </a:p>
          <a:p>
            <a:r>
              <a:rPr lang="en-GB" dirty="0" smtClean="0"/>
              <a:t>This means it sinks.</a:t>
            </a:r>
            <a:endParaRPr lang="en-GB" dirty="0"/>
          </a:p>
        </p:txBody>
      </p:sp>
      <p:sp>
        <p:nvSpPr>
          <p:cNvPr id="7" name="7-Point Star 6"/>
          <p:cNvSpPr/>
          <p:nvPr/>
        </p:nvSpPr>
        <p:spPr>
          <a:xfrm>
            <a:off x="2339752" y="2996952"/>
            <a:ext cx="3960440" cy="2930624"/>
          </a:xfrm>
          <a:prstGeom prst="star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tx1"/>
                </a:solidFill>
                <a:latin typeface="Comic Sans MS" panose="030F0702030302020204" pitchFamily="66" charset="0"/>
              </a:rPr>
              <a:t>Teacher demo</a:t>
            </a:r>
            <a:endParaRPr lang="en-GB" sz="32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469165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GB" dirty="0" smtClean="0"/>
          </a:p>
          <a:p>
            <a:pPr marL="0" indent="0">
              <a:buNone/>
            </a:pPr>
            <a:r>
              <a:rPr lang="en-GB" dirty="0" smtClean="0"/>
              <a:t>Watch the following video and then explain the importance of the </a:t>
            </a:r>
            <a:r>
              <a:rPr lang="en-GB" dirty="0"/>
              <a:t>T</a:t>
            </a:r>
            <a:r>
              <a:rPr lang="en-GB" dirty="0" smtClean="0"/>
              <a:t>hermohaline currents.</a:t>
            </a:r>
            <a:endParaRPr lang="en-GB" dirty="0"/>
          </a:p>
          <a:p>
            <a:pPr marL="0" indent="0">
              <a:buNone/>
            </a:pPr>
            <a:endParaRPr lang="en-GB" dirty="0"/>
          </a:p>
        </p:txBody>
      </p:sp>
      <p:sp>
        <p:nvSpPr>
          <p:cNvPr id="5" name="TextBox 4"/>
          <p:cNvSpPr txBox="1"/>
          <p:nvPr/>
        </p:nvSpPr>
        <p:spPr>
          <a:xfrm>
            <a:off x="3707904" y="5821698"/>
            <a:ext cx="360040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4000" dirty="0" smtClean="0">
                <a:latin typeface="Comic Sans MS" panose="030F0702030302020204" pitchFamily="66" charset="0"/>
              </a:rPr>
              <a:t>Thermohaline</a:t>
            </a:r>
            <a:endParaRPr lang="en-GB" sz="4000" dirty="0">
              <a:latin typeface="Comic Sans MS" panose="030F0702030302020204" pitchFamily="66" charset="0"/>
            </a:endParaRPr>
          </a:p>
        </p:txBody>
      </p:sp>
      <p:sp>
        <p:nvSpPr>
          <p:cNvPr id="6" name="TextBox 5"/>
          <p:cNvSpPr txBox="1"/>
          <p:nvPr/>
        </p:nvSpPr>
        <p:spPr>
          <a:xfrm>
            <a:off x="6300192" y="3829557"/>
            <a:ext cx="2016224"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4000" dirty="0" smtClean="0">
                <a:latin typeface="Comic Sans MS" panose="030F0702030302020204" pitchFamily="66" charset="0"/>
              </a:rPr>
              <a:t>Climate</a:t>
            </a:r>
            <a:endParaRPr lang="en-GB" sz="4000" dirty="0">
              <a:latin typeface="Comic Sans MS" panose="030F0702030302020204" pitchFamily="66" charset="0"/>
            </a:endParaRPr>
          </a:p>
        </p:txBody>
      </p:sp>
      <p:sp>
        <p:nvSpPr>
          <p:cNvPr id="7" name="TextBox 6"/>
          <p:cNvSpPr txBox="1"/>
          <p:nvPr/>
        </p:nvSpPr>
        <p:spPr>
          <a:xfrm>
            <a:off x="323528" y="3848854"/>
            <a:ext cx="3530352"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4000" dirty="0" smtClean="0">
                <a:latin typeface="Comic Sans MS" panose="030F0702030302020204" pitchFamily="66" charset="0"/>
              </a:rPr>
              <a:t>Oceanography</a:t>
            </a:r>
            <a:endParaRPr lang="en-GB" sz="4000" dirty="0">
              <a:latin typeface="Comic Sans MS" panose="030F0702030302020204" pitchFamily="66" charset="0"/>
            </a:endParaRPr>
          </a:p>
        </p:txBody>
      </p:sp>
      <p:sp>
        <p:nvSpPr>
          <p:cNvPr id="8" name="Title 7"/>
          <p:cNvSpPr>
            <a:spLocks noGrp="1"/>
          </p:cNvSpPr>
          <p:nvPr>
            <p:ph type="title"/>
          </p:nvPr>
        </p:nvSpPr>
        <p:spPr/>
        <p:txBody>
          <a:bodyPr/>
          <a:lstStyle/>
          <a:p>
            <a:endParaRPr lang="en-GB" dirty="0"/>
          </a:p>
        </p:txBody>
      </p:sp>
      <p:sp>
        <p:nvSpPr>
          <p:cNvPr id="10" name="Title 1"/>
          <p:cNvSpPr txBox="1">
            <a:spLocks/>
          </p:cNvSpPr>
          <p:nvPr/>
        </p:nvSpPr>
        <p:spPr>
          <a:xfrm>
            <a:off x="0" y="0"/>
            <a:ext cx="9144000" cy="1628800"/>
          </a:xfrm>
          <a:prstGeom prst="rect">
            <a:avLst/>
          </a:prstGeom>
          <a:solidFill>
            <a:srgbClr val="FFFF00">
              <a:alpha val="78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smtClean="0">
                <a:latin typeface="Comic Sans MS" pitchFamily="66" charset="0"/>
              </a:rPr>
              <a:t>ALL</a:t>
            </a:r>
            <a:r>
              <a:rPr lang="en-GB" sz="2000" dirty="0" smtClean="0">
                <a:latin typeface="Comic Sans MS" pitchFamily="66" charset="0"/>
              </a:rPr>
              <a:t> – explain what an ocean current is.</a:t>
            </a:r>
            <a:br>
              <a:rPr lang="en-GB" sz="2000" dirty="0" smtClean="0">
                <a:latin typeface="Comic Sans MS" pitchFamily="66" charset="0"/>
              </a:rPr>
            </a:br>
            <a:endParaRPr lang="en-GB" sz="2000" dirty="0" smtClean="0">
              <a:latin typeface="Comic Sans MS" pitchFamily="66" charset="0"/>
            </a:endParaRPr>
          </a:p>
          <a:p>
            <a:pPr algn="l"/>
            <a:r>
              <a:rPr lang="en-GB" sz="2000" b="1" dirty="0" smtClean="0">
                <a:latin typeface="Comic Sans MS" pitchFamily="66" charset="0"/>
              </a:rPr>
              <a:t>MOST</a:t>
            </a:r>
            <a:r>
              <a:rPr lang="en-GB" sz="2000" dirty="0" smtClean="0">
                <a:latin typeface="Comic Sans MS" pitchFamily="66" charset="0"/>
              </a:rPr>
              <a:t> –explain why ocean currents are so important</a:t>
            </a:r>
            <a:br>
              <a:rPr lang="en-GB" sz="2000" dirty="0" smtClean="0">
                <a:latin typeface="Comic Sans MS" pitchFamily="66" charset="0"/>
              </a:rPr>
            </a:br>
            <a:endParaRPr lang="en-GB" sz="2000" dirty="0" smtClean="0">
              <a:latin typeface="Comic Sans MS" pitchFamily="66" charset="0"/>
            </a:endParaRPr>
          </a:p>
          <a:p>
            <a:pPr algn="l"/>
            <a:r>
              <a:rPr lang="en-GB" sz="2000" b="1" dirty="0" smtClean="0">
                <a:latin typeface="Comic Sans MS" pitchFamily="66" charset="0"/>
              </a:rPr>
              <a:t>SOME</a:t>
            </a:r>
            <a:r>
              <a:rPr lang="en-GB" sz="2000" dirty="0" smtClean="0">
                <a:latin typeface="Comic Sans MS" pitchFamily="66" charset="0"/>
              </a:rPr>
              <a:t> –Explain the term thermohaline</a:t>
            </a:r>
            <a:endParaRPr lang="en-GB" sz="2000" dirty="0">
              <a:latin typeface="Comic Sans MS" pitchFamily="66" charset="0"/>
            </a:endParaRPr>
          </a:p>
        </p:txBody>
      </p:sp>
    </p:spTree>
    <p:extLst>
      <p:ext uri="{BB962C8B-B14F-4D97-AF65-F5344CB8AC3E}">
        <p14:creationId xmlns:p14="http://schemas.microsoft.com/office/powerpoint/2010/main" val="3666860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Surfing Scientist live experiment_ Thermohaline circulation._(36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6738" y="332656"/>
            <a:ext cx="8087353" cy="5793507"/>
          </a:xfrm>
        </p:spPr>
      </p:pic>
    </p:spTree>
    <p:extLst>
      <p:ext uri="{BB962C8B-B14F-4D97-AF65-F5344CB8AC3E}">
        <p14:creationId xmlns:p14="http://schemas.microsoft.com/office/powerpoint/2010/main" val="1882882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tatic.guim.co.uk/sys-images/Guardian/Pix/pixies/2012/2/9/1328796444371/Toy-ducks-at-sea-008.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ctrTitle"/>
          </p:nvPr>
        </p:nvSpPr>
        <p:spPr>
          <a:xfrm>
            <a:off x="683568" y="908720"/>
            <a:ext cx="7772400" cy="1470025"/>
          </a:xfrm>
          <a:solidFill>
            <a:srgbClr val="FFFF00"/>
          </a:solidFill>
        </p:spPr>
        <p:txBody>
          <a:bodyPr/>
          <a:lstStyle/>
          <a:p>
            <a:r>
              <a:rPr lang="en-GB" b="1" u="sng" dirty="0" smtClean="0">
                <a:latin typeface="Comic Sans MS" pitchFamily="66" charset="0"/>
              </a:rPr>
              <a:t>What can a rubber duck teach us about our oceans?</a:t>
            </a:r>
            <a:endParaRPr lang="en-GB" b="1" u="sng" dirty="0">
              <a:latin typeface="Comic Sans MS" pitchFamily="66" charset="0"/>
            </a:endParaRPr>
          </a:p>
        </p:txBody>
      </p:sp>
      <p:sp>
        <p:nvSpPr>
          <p:cNvPr id="3" name="Subtitle 2"/>
          <p:cNvSpPr>
            <a:spLocks noGrp="1"/>
          </p:cNvSpPr>
          <p:nvPr>
            <p:ph type="subTitle" idx="1"/>
          </p:nvPr>
        </p:nvSpPr>
        <p:spPr>
          <a:xfrm>
            <a:off x="1369368" y="2708920"/>
            <a:ext cx="6400800" cy="2711152"/>
          </a:xfrm>
          <a:solidFill>
            <a:schemeClr val="bg1">
              <a:alpha val="82000"/>
            </a:schemeClr>
          </a:solidFill>
        </p:spPr>
        <p:txBody>
          <a:bodyPr>
            <a:normAutofit lnSpcReduction="10000"/>
          </a:bodyPr>
          <a:lstStyle/>
          <a:p>
            <a:r>
              <a:rPr lang="en-GB" b="1" dirty="0" smtClean="0">
                <a:solidFill>
                  <a:schemeClr val="tx1"/>
                </a:solidFill>
                <a:latin typeface="Comic Sans MS" pitchFamily="66" charset="0"/>
              </a:rPr>
              <a:t>Aims:</a:t>
            </a:r>
          </a:p>
          <a:p>
            <a:pPr>
              <a:buFont typeface="Arial" pitchFamily="34" charset="0"/>
              <a:buChar char="•"/>
            </a:pPr>
            <a:r>
              <a:rPr lang="en-GB" dirty="0">
                <a:solidFill>
                  <a:schemeClr val="tx1"/>
                </a:solidFill>
                <a:latin typeface="Comic Sans MS" pitchFamily="66" charset="0"/>
              </a:rPr>
              <a:t> </a:t>
            </a:r>
            <a:r>
              <a:rPr lang="en-GB" dirty="0" smtClean="0">
                <a:solidFill>
                  <a:schemeClr val="tx1"/>
                </a:solidFill>
                <a:latin typeface="Comic Sans MS" pitchFamily="66" charset="0"/>
              </a:rPr>
              <a:t>To map the largest oceans and seas in the world</a:t>
            </a:r>
          </a:p>
          <a:p>
            <a:pPr>
              <a:buFont typeface="Arial" pitchFamily="34" charset="0"/>
              <a:buChar char="•"/>
            </a:pPr>
            <a:r>
              <a:rPr lang="en-GB" dirty="0">
                <a:solidFill>
                  <a:schemeClr val="tx1"/>
                </a:solidFill>
                <a:latin typeface="Comic Sans MS" pitchFamily="66" charset="0"/>
              </a:rPr>
              <a:t> </a:t>
            </a:r>
            <a:r>
              <a:rPr lang="en-GB" dirty="0" smtClean="0">
                <a:solidFill>
                  <a:schemeClr val="tx1"/>
                </a:solidFill>
                <a:latin typeface="Comic Sans MS" pitchFamily="66" charset="0"/>
              </a:rPr>
              <a:t>To explain </a:t>
            </a:r>
            <a:r>
              <a:rPr lang="en-GB" dirty="0" smtClean="0">
                <a:solidFill>
                  <a:schemeClr val="tx1"/>
                </a:solidFill>
                <a:latin typeface="Comic Sans MS" pitchFamily="66" charset="0"/>
              </a:rPr>
              <a:t>what rubber </a:t>
            </a:r>
            <a:r>
              <a:rPr lang="en-GB" dirty="0" smtClean="0">
                <a:solidFill>
                  <a:schemeClr val="tx1"/>
                </a:solidFill>
                <a:latin typeface="Comic Sans MS" pitchFamily="66" charset="0"/>
              </a:rPr>
              <a:t>ducks teach us about the ocean</a:t>
            </a:r>
            <a:endParaRPr lang="en-GB" dirty="0">
              <a:solidFill>
                <a:schemeClr val="tx1"/>
              </a:solidFill>
              <a:latin typeface="Comic Sans MS" pitchFamily="66" charset="0"/>
            </a:endParaRPr>
          </a:p>
        </p:txBody>
      </p:sp>
    </p:spTree>
    <p:extLst>
      <p:ext uri="{BB962C8B-B14F-4D97-AF65-F5344CB8AC3E}">
        <p14:creationId xmlns:p14="http://schemas.microsoft.com/office/powerpoint/2010/main" val="14444000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563581072"/>
              </p:ext>
            </p:extLst>
          </p:nvPr>
        </p:nvGraphicFramePr>
        <p:xfrm>
          <a:off x="827584" y="1484784"/>
          <a:ext cx="7668344" cy="5200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Subtitle 2"/>
          <p:cNvSpPr>
            <a:spLocks noGrp="1"/>
          </p:cNvSpPr>
          <p:nvPr>
            <p:ph type="subTitle" idx="1"/>
          </p:nvPr>
        </p:nvSpPr>
        <p:spPr>
          <a:xfrm>
            <a:off x="6228184" y="188640"/>
            <a:ext cx="2771800" cy="2132856"/>
          </a:xfrm>
          <a:solidFill>
            <a:srgbClr val="FFFF00"/>
          </a:solidFill>
        </p:spPr>
        <p:txBody>
          <a:bodyPr>
            <a:normAutofit fontScale="55000" lnSpcReduction="20000"/>
          </a:bodyPr>
          <a:lstStyle/>
          <a:p>
            <a:r>
              <a:rPr lang="en-GB" b="1" dirty="0" smtClean="0">
                <a:solidFill>
                  <a:schemeClr val="tx1"/>
                </a:solidFill>
                <a:latin typeface="Comic Sans MS" pitchFamily="66" charset="0"/>
              </a:rPr>
              <a:t>Aims</a:t>
            </a:r>
            <a:r>
              <a:rPr lang="en-GB" dirty="0" smtClean="0">
                <a:solidFill>
                  <a:schemeClr val="tx1"/>
                </a:solidFill>
                <a:latin typeface="Comic Sans MS" pitchFamily="66" charset="0"/>
              </a:rPr>
              <a:t>:</a:t>
            </a:r>
          </a:p>
          <a:p>
            <a:pPr algn="l"/>
            <a:r>
              <a:rPr lang="en-GB" dirty="0" smtClean="0">
                <a:solidFill>
                  <a:schemeClr val="tx1"/>
                </a:solidFill>
                <a:latin typeface="Comic Sans MS" pitchFamily="66" charset="0"/>
              </a:rPr>
              <a:t>To map the largest oceans and seas in the world</a:t>
            </a:r>
          </a:p>
          <a:p>
            <a:pPr algn="l"/>
            <a:endParaRPr lang="en-GB" dirty="0">
              <a:solidFill>
                <a:schemeClr val="tx1"/>
              </a:solidFill>
              <a:latin typeface="Comic Sans MS" pitchFamily="66" charset="0"/>
            </a:endParaRPr>
          </a:p>
          <a:p>
            <a:pPr algn="l"/>
            <a:r>
              <a:rPr lang="en-GB" dirty="0" smtClean="0">
                <a:solidFill>
                  <a:schemeClr val="tx1"/>
                </a:solidFill>
                <a:latin typeface="Comic Sans MS" pitchFamily="66" charset="0"/>
              </a:rPr>
              <a:t>To explain </a:t>
            </a:r>
            <a:r>
              <a:rPr lang="en-GB" dirty="0" smtClean="0">
                <a:solidFill>
                  <a:schemeClr val="tx1"/>
                </a:solidFill>
                <a:latin typeface="Comic Sans MS" pitchFamily="66" charset="0"/>
              </a:rPr>
              <a:t>what rubber </a:t>
            </a:r>
            <a:r>
              <a:rPr lang="en-GB" dirty="0" smtClean="0">
                <a:solidFill>
                  <a:schemeClr val="tx1"/>
                </a:solidFill>
                <a:latin typeface="Comic Sans MS" pitchFamily="66" charset="0"/>
              </a:rPr>
              <a:t>ducks teach us about the ocean</a:t>
            </a:r>
            <a:endParaRPr lang="en-GB" dirty="0">
              <a:solidFill>
                <a:schemeClr val="tx1"/>
              </a:solidFill>
              <a:latin typeface="Comic Sans MS" pitchFamily="66" charset="0"/>
            </a:endParaRPr>
          </a:p>
        </p:txBody>
      </p:sp>
      <p:sp>
        <p:nvSpPr>
          <p:cNvPr id="4" name="TextBox 3"/>
          <p:cNvSpPr txBox="1"/>
          <p:nvPr/>
        </p:nvSpPr>
        <p:spPr>
          <a:xfrm>
            <a:off x="251520" y="188640"/>
            <a:ext cx="3816424" cy="954107"/>
          </a:xfrm>
          <a:prstGeom prst="rect">
            <a:avLst/>
          </a:prstGeom>
          <a:noFill/>
        </p:spPr>
        <p:txBody>
          <a:bodyPr wrap="square" rtlCol="0">
            <a:spAutoFit/>
          </a:bodyPr>
          <a:lstStyle/>
          <a:p>
            <a:r>
              <a:rPr lang="en-GB" sz="2800" dirty="0" smtClean="0">
                <a:latin typeface="Comic Sans MS" pitchFamily="66" charset="0"/>
              </a:rPr>
              <a:t>In your books write down...</a:t>
            </a:r>
            <a:endParaRPr lang="en-GB" sz="2800" dirty="0">
              <a:latin typeface="Comic Sans MS" pitchFamily="66" charset="0"/>
            </a:endParaRPr>
          </a:p>
        </p:txBody>
      </p:sp>
      <p:pic>
        <p:nvPicPr>
          <p:cNvPr id="5" name="Picture 3"/>
          <p:cNvPicPr>
            <a:picLocks noChangeAspect="1" noChangeArrowheads="1"/>
          </p:cNvPicPr>
          <p:nvPr/>
        </p:nvPicPr>
        <p:blipFill>
          <a:blip r:embed="rId7" cstate="print"/>
          <a:srcRect/>
          <a:stretch>
            <a:fillRect/>
          </a:stretch>
        </p:blipFill>
        <p:spPr bwMode="auto">
          <a:xfrm>
            <a:off x="7740352" y="2996952"/>
            <a:ext cx="1043608" cy="1228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800"/>
          </a:xfrm>
        </p:spPr>
        <p:txBody>
          <a:bodyPr>
            <a:noAutofit/>
          </a:bodyPr>
          <a:lstStyle/>
          <a:p>
            <a:r>
              <a:rPr lang="en-GB" sz="3200" dirty="0" smtClean="0">
                <a:latin typeface="Comic Sans MS" pitchFamily="66" charset="0"/>
              </a:rPr>
              <a:t>Below are the world’s top 10 largest oceans and seas</a:t>
            </a:r>
            <a:r>
              <a:rPr lang="en-GB" sz="3200" dirty="0">
                <a:latin typeface="Comic Sans MS" pitchFamily="66" charset="0"/>
              </a:rPr>
              <a:t> </a:t>
            </a:r>
            <a:r>
              <a:rPr lang="en-GB" sz="3200" dirty="0" smtClean="0">
                <a:latin typeface="Comic Sans MS" pitchFamily="66" charset="0"/>
              </a:rPr>
              <a:t>by area.</a:t>
            </a:r>
            <a:br>
              <a:rPr lang="en-GB" sz="3200" dirty="0" smtClean="0">
                <a:latin typeface="Comic Sans MS" pitchFamily="66" charset="0"/>
              </a:rPr>
            </a:br>
            <a:r>
              <a:rPr lang="en-GB" sz="3200" dirty="0" smtClean="0">
                <a:latin typeface="Comic Sans MS" pitchFamily="66" charset="0"/>
              </a:rPr>
              <a:t>1. </a:t>
            </a:r>
            <a:r>
              <a:rPr lang="en-GB" sz="3200" b="1" dirty="0" smtClean="0">
                <a:latin typeface="Comic Sans MS" pitchFamily="66" charset="0"/>
              </a:rPr>
              <a:t>Rank</a:t>
            </a:r>
            <a:r>
              <a:rPr lang="en-GB" sz="3200" dirty="0" smtClean="0">
                <a:latin typeface="Comic Sans MS" pitchFamily="66" charset="0"/>
              </a:rPr>
              <a:t> them in order from </a:t>
            </a:r>
            <a:r>
              <a:rPr lang="en-GB" sz="3200" u="sng" dirty="0" smtClean="0">
                <a:latin typeface="Comic Sans MS" pitchFamily="66" charset="0"/>
              </a:rPr>
              <a:t>largest</a:t>
            </a:r>
            <a:r>
              <a:rPr lang="en-GB" sz="3200" dirty="0" smtClean="0">
                <a:latin typeface="Comic Sans MS" pitchFamily="66" charset="0"/>
              </a:rPr>
              <a:t> to </a:t>
            </a:r>
            <a:r>
              <a:rPr lang="en-GB" sz="3200" u="sng" dirty="0" smtClean="0">
                <a:latin typeface="Comic Sans MS" pitchFamily="66" charset="0"/>
              </a:rPr>
              <a:t>smallest</a:t>
            </a:r>
            <a:endParaRPr lang="en-GB" sz="3200" u="sng" dirty="0">
              <a:latin typeface="Comic Sans MS" pitchFamily="66" charset="0"/>
            </a:endParaRPr>
          </a:p>
        </p:txBody>
      </p:sp>
      <p:graphicFrame>
        <p:nvGraphicFramePr>
          <p:cNvPr id="4" name="Table 3"/>
          <p:cNvGraphicFramePr>
            <a:graphicFrameLocks noGrp="1"/>
          </p:cNvGraphicFramePr>
          <p:nvPr>
            <p:extLst/>
          </p:nvPr>
        </p:nvGraphicFramePr>
        <p:xfrm>
          <a:off x="179512" y="1772816"/>
          <a:ext cx="8784976" cy="4114800"/>
        </p:xfrm>
        <a:graphic>
          <a:graphicData uri="http://schemas.openxmlformats.org/drawingml/2006/table">
            <a:tbl>
              <a:tblPr firstRow="1" bandRow="1">
                <a:tableStyleId>{5C22544A-7EE6-4342-B048-85BDC9FD1C3A}</a:tableStyleId>
              </a:tblPr>
              <a:tblGrid>
                <a:gridCol w="4392488"/>
                <a:gridCol w="4392488"/>
              </a:tblGrid>
              <a:tr h="370840">
                <a:tc>
                  <a:txBody>
                    <a:bodyPr/>
                    <a:lstStyle/>
                    <a:p>
                      <a:pPr algn="ctr"/>
                      <a:r>
                        <a:rPr lang="en-GB" sz="2400" b="1" dirty="0" smtClean="0">
                          <a:solidFill>
                            <a:schemeClr val="tx1"/>
                          </a:solidFill>
                          <a:latin typeface="Comic Sans MS" pitchFamily="66" charset="0"/>
                        </a:rPr>
                        <a:t> Pacific Ocean</a:t>
                      </a:r>
                    </a:p>
                    <a:p>
                      <a:pPr algn="ct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GB" sz="2400" b="1" dirty="0" smtClean="0">
                          <a:solidFill>
                            <a:schemeClr val="tx1"/>
                          </a:solidFill>
                          <a:latin typeface="Comic Sans MS" pitchFamily="66" charset="0"/>
                        </a:rPr>
                        <a:t> Bering Sea</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370840">
                <a:tc>
                  <a:txBody>
                    <a:bodyPr/>
                    <a:lstStyle/>
                    <a:p>
                      <a:pPr algn="ctr"/>
                      <a:r>
                        <a:rPr lang="en-GB" sz="2400" b="1" dirty="0" smtClean="0">
                          <a:solidFill>
                            <a:schemeClr val="tx1"/>
                          </a:solidFill>
                          <a:latin typeface="Comic Sans MS" pitchFamily="66" charset="0"/>
                        </a:rPr>
                        <a:t>Arctic Ocean</a:t>
                      </a:r>
                    </a:p>
                    <a:p>
                      <a:pPr algn="ct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GB" sz="2400" b="1" dirty="0" smtClean="0">
                          <a:solidFill>
                            <a:schemeClr val="tx1"/>
                          </a:solidFill>
                          <a:latin typeface="Comic Sans MS" pitchFamily="66" charset="0"/>
                        </a:rPr>
                        <a:t>Caribbean</a:t>
                      </a:r>
                      <a:r>
                        <a:rPr lang="en-GB" sz="2400" b="1" baseline="0" dirty="0" smtClean="0">
                          <a:solidFill>
                            <a:schemeClr val="tx1"/>
                          </a:solidFill>
                          <a:latin typeface="Comic Sans MS" pitchFamily="66" charset="0"/>
                        </a:rPr>
                        <a:t> Sea</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370840">
                <a:tc>
                  <a:txBody>
                    <a:bodyPr/>
                    <a:lstStyle/>
                    <a:p>
                      <a:pPr algn="ctr"/>
                      <a:r>
                        <a:rPr lang="en-GB" sz="2400" b="1" dirty="0" smtClean="0">
                          <a:solidFill>
                            <a:schemeClr val="tx1"/>
                          </a:solidFill>
                          <a:latin typeface="Comic Sans MS" pitchFamily="66" charset="0"/>
                        </a:rPr>
                        <a:t>Mediterranean Sea</a:t>
                      </a:r>
                    </a:p>
                    <a:p>
                      <a:pPr algn="ct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GB" sz="2400" b="1" dirty="0" smtClean="0">
                          <a:solidFill>
                            <a:schemeClr val="tx1"/>
                          </a:solidFill>
                          <a:latin typeface="Comic Sans MS" pitchFamily="66" charset="0"/>
                        </a:rPr>
                        <a:t>South China Sea</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370840">
                <a:tc>
                  <a:txBody>
                    <a:bodyPr/>
                    <a:lstStyle/>
                    <a:p>
                      <a:pPr algn="ctr"/>
                      <a:r>
                        <a:rPr lang="en-GB" sz="2400" b="1" dirty="0" smtClean="0">
                          <a:solidFill>
                            <a:schemeClr val="tx1"/>
                          </a:solidFill>
                          <a:latin typeface="Comic Sans MS" pitchFamily="66" charset="0"/>
                        </a:rPr>
                        <a:t>Arabian Sea</a:t>
                      </a:r>
                    </a:p>
                    <a:p>
                      <a:pPr algn="ct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GB" sz="2400" b="1" dirty="0" smtClean="0">
                          <a:solidFill>
                            <a:schemeClr val="tx1"/>
                          </a:solidFill>
                          <a:latin typeface="Comic Sans MS" pitchFamily="66" charset="0"/>
                        </a:rPr>
                        <a:t>Southern Ocean</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370840">
                <a:tc>
                  <a:txBody>
                    <a:bodyPr/>
                    <a:lstStyle/>
                    <a:p>
                      <a:pPr algn="ctr"/>
                      <a:r>
                        <a:rPr lang="en-GB" sz="2400" b="1" dirty="0" smtClean="0">
                          <a:solidFill>
                            <a:schemeClr val="tx1"/>
                          </a:solidFill>
                          <a:latin typeface="Comic Sans MS" pitchFamily="66" charset="0"/>
                        </a:rPr>
                        <a:t>Indian Ocean</a:t>
                      </a:r>
                    </a:p>
                    <a:p>
                      <a:pPr algn="ct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GB" sz="2400" b="1" dirty="0" smtClean="0">
                          <a:solidFill>
                            <a:schemeClr val="tx1"/>
                          </a:solidFill>
                          <a:latin typeface="Comic Sans MS" pitchFamily="66" charset="0"/>
                        </a:rPr>
                        <a:t>Atlantic</a:t>
                      </a:r>
                      <a:r>
                        <a:rPr lang="en-GB" sz="2400" b="1" baseline="0" dirty="0" smtClean="0">
                          <a:solidFill>
                            <a:schemeClr val="tx1"/>
                          </a:solidFill>
                          <a:latin typeface="Comic Sans MS" pitchFamily="66" charset="0"/>
                        </a:rPr>
                        <a:t> Ocean</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bl>
          </a:graphicData>
        </a:graphic>
      </p:graphicFrame>
      <p:sp>
        <p:nvSpPr>
          <p:cNvPr id="5" name="TextBox 4"/>
          <p:cNvSpPr txBox="1"/>
          <p:nvPr/>
        </p:nvSpPr>
        <p:spPr>
          <a:xfrm>
            <a:off x="0" y="5903893"/>
            <a:ext cx="9144000" cy="830997"/>
          </a:xfrm>
          <a:prstGeom prst="rect">
            <a:avLst/>
          </a:prstGeom>
          <a:noFill/>
        </p:spPr>
        <p:txBody>
          <a:bodyPr wrap="square" rtlCol="0">
            <a:spAutoFit/>
          </a:bodyPr>
          <a:lstStyle/>
          <a:p>
            <a:r>
              <a:rPr lang="en-GB" sz="2400" dirty="0" smtClean="0">
                <a:latin typeface="Comic Sans MS" pitchFamily="66" charset="0"/>
              </a:rPr>
              <a:t>2. </a:t>
            </a:r>
            <a:r>
              <a:rPr lang="en-GB" sz="2400" b="1" dirty="0" smtClean="0">
                <a:latin typeface="Comic Sans MS" pitchFamily="66" charset="0"/>
              </a:rPr>
              <a:t>Mark the locations</a:t>
            </a:r>
            <a:r>
              <a:rPr lang="en-GB" sz="2400" dirty="0" smtClean="0">
                <a:latin typeface="Comic Sans MS" pitchFamily="66" charset="0"/>
              </a:rPr>
              <a:t> of these oceans and seas on your map – check your spellings! 3. </a:t>
            </a:r>
            <a:r>
              <a:rPr lang="en-GB" sz="2400" b="1" dirty="0" smtClean="0">
                <a:latin typeface="Comic Sans MS" pitchFamily="66" charset="0"/>
              </a:rPr>
              <a:t>Colour code </a:t>
            </a:r>
            <a:r>
              <a:rPr lang="en-GB" sz="2400" dirty="0" smtClean="0">
                <a:latin typeface="Comic Sans MS" pitchFamily="66" charset="0"/>
              </a:rPr>
              <a:t>– seas/oceans</a:t>
            </a:r>
            <a:endParaRPr lang="en-GB" sz="2400" dirty="0">
              <a:latin typeface="Comic Sans MS" pitchFamily="66" charset="0"/>
            </a:endParaRPr>
          </a:p>
        </p:txBody>
      </p:sp>
    </p:spTree>
    <p:extLst>
      <p:ext uri="{BB962C8B-B14F-4D97-AF65-F5344CB8AC3E}">
        <p14:creationId xmlns:p14="http://schemas.microsoft.com/office/powerpoint/2010/main" val="1904329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800"/>
          </a:xfrm>
        </p:spPr>
        <p:txBody>
          <a:bodyPr>
            <a:noAutofit/>
          </a:bodyPr>
          <a:lstStyle/>
          <a:p>
            <a:r>
              <a:rPr lang="en-GB" sz="3200" dirty="0" smtClean="0">
                <a:latin typeface="Comic Sans MS" pitchFamily="66" charset="0"/>
              </a:rPr>
              <a:t>Below are the world’s top 10 largest oceans and seas</a:t>
            </a:r>
            <a:r>
              <a:rPr lang="en-GB" sz="3200" dirty="0">
                <a:latin typeface="Comic Sans MS" pitchFamily="66" charset="0"/>
              </a:rPr>
              <a:t> </a:t>
            </a:r>
            <a:r>
              <a:rPr lang="en-GB" sz="3200" dirty="0" smtClean="0">
                <a:latin typeface="Comic Sans MS" pitchFamily="66" charset="0"/>
              </a:rPr>
              <a:t>by area.</a:t>
            </a:r>
            <a:br>
              <a:rPr lang="en-GB" sz="3200" dirty="0" smtClean="0">
                <a:latin typeface="Comic Sans MS" pitchFamily="66" charset="0"/>
              </a:rPr>
            </a:br>
            <a:r>
              <a:rPr lang="en-GB" sz="3200" dirty="0" smtClean="0">
                <a:latin typeface="Comic Sans MS" pitchFamily="66" charset="0"/>
              </a:rPr>
              <a:t>1. </a:t>
            </a:r>
            <a:r>
              <a:rPr lang="en-GB" sz="3200" b="1" dirty="0" smtClean="0">
                <a:latin typeface="Comic Sans MS" pitchFamily="66" charset="0"/>
              </a:rPr>
              <a:t>Rank</a:t>
            </a:r>
            <a:r>
              <a:rPr lang="en-GB" sz="3200" dirty="0" smtClean="0">
                <a:latin typeface="Comic Sans MS" pitchFamily="66" charset="0"/>
              </a:rPr>
              <a:t> them in order from </a:t>
            </a:r>
            <a:r>
              <a:rPr lang="en-GB" sz="3200" u="sng" dirty="0" smtClean="0">
                <a:latin typeface="Comic Sans MS" pitchFamily="66" charset="0"/>
              </a:rPr>
              <a:t>largest</a:t>
            </a:r>
            <a:r>
              <a:rPr lang="en-GB" sz="3200" dirty="0" smtClean="0">
                <a:latin typeface="Comic Sans MS" pitchFamily="66" charset="0"/>
              </a:rPr>
              <a:t> to </a:t>
            </a:r>
            <a:r>
              <a:rPr lang="en-GB" sz="3200" u="sng" dirty="0" smtClean="0">
                <a:latin typeface="Comic Sans MS" pitchFamily="66" charset="0"/>
              </a:rPr>
              <a:t>smallest</a:t>
            </a:r>
            <a:endParaRPr lang="en-GB" sz="3200" u="sng" dirty="0">
              <a:latin typeface="Comic Sans MS" pitchFamily="66" charset="0"/>
            </a:endParaRPr>
          </a:p>
        </p:txBody>
      </p:sp>
      <p:graphicFrame>
        <p:nvGraphicFramePr>
          <p:cNvPr id="4" name="Table 3"/>
          <p:cNvGraphicFramePr>
            <a:graphicFrameLocks noGrp="1"/>
          </p:cNvGraphicFramePr>
          <p:nvPr>
            <p:extLst/>
          </p:nvPr>
        </p:nvGraphicFramePr>
        <p:xfrm>
          <a:off x="179512" y="1988840"/>
          <a:ext cx="8784976" cy="4114800"/>
        </p:xfrm>
        <a:graphic>
          <a:graphicData uri="http://schemas.openxmlformats.org/drawingml/2006/table">
            <a:tbl>
              <a:tblPr firstRow="1" bandRow="1">
                <a:tableStyleId>{5C22544A-7EE6-4342-B048-85BDC9FD1C3A}</a:tableStyleId>
              </a:tblPr>
              <a:tblGrid>
                <a:gridCol w="4392488"/>
                <a:gridCol w="4392488"/>
              </a:tblGrid>
              <a:tr h="606936">
                <a:tc>
                  <a:txBody>
                    <a:bodyPr/>
                    <a:lstStyle/>
                    <a:p>
                      <a:pPr algn="l"/>
                      <a:r>
                        <a:rPr lang="en-GB" sz="2400" b="1" dirty="0" smtClean="0">
                          <a:solidFill>
                            <a:schemeClr val="tx1"/>
                          </a:solidFill>
                          <a:latin typeface="Comic Sans MS" pitchFamily="66" charset="0"/>
                        </a:rPr>
                        <a:t>Pacific Ocean </a:t>
                      </a:r>
                    </a:p>
                    <a:p>
                      <a:pPr algn="l"/>
                      <a:r>
                        <a:rPr lang="en-GB" sz="2400" b="0" dirty="0" smtClean="0">
                          <a:solidFill>
                            <a:schemeClr val="tx1"/>
                          </a:solidFill>
                          <a:latin typeface="Comic Sans MS" pitchFamily="66" charset="0"/>
                        </a:rPr>
                        <a:t>64,196,000</a:t>
                      </a:r>
                      <a:r>
                        <a:rPr lang="en-GB" sz="2400" b="0" baseline="0" dirty="0" smtClean="0">
                          <a:solidFill>
                            <a:schemeClr val="tx1"/>
                          </a:solidFill>
                          <a:latin typeface="Comic Sans MS" pitchFamily="66" charset="0"/>
                        </a:rPr>
                        <a:t>sq miles</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l"/>
                      <a:r>
                        <a:rPr lang="en-GB" sz="2400" b="1" dirty="0" smtClean="0">
                          <a:solidFill>
                            <a:schemeClr val="tx1"/>
                          </a:solidFill>
                          <a:latin typeface="Comic Sans MS" pitchFamily="66" charset="0"/>
                        </a:rPr>
                        <a:t>Arabian Sea </a:t>
                      </a:r>
                    </a:p>
                    <a:p>
                      <a:pPr algn="l"/>
                      <a:r>
                        <a:rPr lang="en-GB" sz="2400" b="0" dirty="0" smtClean="0">
                          <a:solidFill>
                            <a:schemeClr val="tx1"/>
                          </a:solidFill>
                          <a:latin typeface="Comic Sans MS" pitchFamily="66" charset="0"/>
                        </a:rPr>
                        <a:t>1,491,000sq miles</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802486">
                <a:tc>
                  <a:txBody>
                    <a:bodyPr/>
                    <a:lstStyle/>
                    <a:p>
                      <a:pPr algn="l"/>
                      <a:r>
                        <a:rPr lang="en-GB" sz="2400" b="1" dirty="0" smtClean="0">
                          <a:solidFill>
                            <a:schemeClr val="tx1"/>
                          </a:solidFill>
                          <a:latin typeface="Comic Sans MS" pitchFamily="66" charset="0"/>
                        </a:rPr>
                        <a:t>Atlantic</a:t>
                      </a:r>
                      <a:r>
                        <a:rPr lang="en-GB" sz="2400" b="1" baseline="0" dirty="0" smtClean="0">
                          <a:solidFill>
                            <a:schemeClr val="tx1"/>
                          </a:solidFill>
                          <a:latin typeface="Comic Sans MS" pitchFamily="66" charset="0"/>
                        </a:rPr>
                        <a:t> Ocean </a:t>
                      </a:r>
                    </a:p>
                    <a:p>
                      <a:pPr algn="l"/>
                      <a:r>
                        <a:rPr lang="en-GB" sz="2400" b="0" baseline="0" dirty="0" smtClean="0">
                          <a:solidFill>
                            <a:schemeClr val="tx1"/>
                          </a:solidFill>
                          <a:latin typeface="Comic Sans MS" pitchFamily="66" charset="0"/>
                        </a:rPr>
                        <a:t>33,400,00sq miles</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l"/>
                      <a:r>
                        <a:rPr lang="en-GB" sz="2400" b="1" dirty="0" smtClean="0">
                          <a:solidFill>
                            <a:schemeClr val="tx1"/>
                          </a:solidFill>
                          <a:latin typeface="Comic Sans MS" pitchFamily="66" charset="0"/>
                        </a:rPr>
                        <a:t>South China Sea </a:t>
                      </a:r>
                    </a:p>
                    <a:p>
                      <a:pPr algn="l"/>
                      <a:r>
                        <a:rPr lang="en-GB" sz="2400" b="0" dirty="0" smtClean="0">
                          <a:solidFill>
                            <a:schemeClr val="tx1"/>
                          </a:solidFill>
                          <a:latin typeface="Comic Sans MS" pitchFamily="66" charset="0"/>
                        </a:rPr>
                        <a:t>1,148,000sq miles</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802486">
                <a:tc>
                  <a:txBody>
                    <a:bodyPr/>
                    <a:lstStyle/>
                    <a:p>
                      <a:pPr algn="l"/>
                      <a:r>
                        <a:rPr lang="en-GB" sz="2400" b="1" dirty="0" smtClean="0">
                          <a:solidFill>
                            <a:schemeClr val="tx1"/>
                          </a:solidFill>
                          <a:latin typeface="Comic Sans MS" pitchFamily="66" charset="0"/>
                        </a:rPr>
                        <a:t>Indian</a:t>
                      </a:r>
                      <a:r>
                        <a:rPr lang="en-GB" sz="2400" b="1" baseline="0" dirty="0" smtClean="0">
                          <a:solidFill>
                            <a:schemeClr val="tx1"/>
                          </a:solidFill>
                          <a:latin typeface="Comic Sans MS" pitchFamily="66" charset="0"/>
                        </a:rPr>
                        <a:t> Ocean </a:t>
                      </a:r>
                    </a:p>
                    <a:p>
                      <a:pPr algn="l"/>
                      <a:r>
                        <a:rPr lang="en-GB" sz="2400" b="0" baseline="0" dirty="0" smtClean="0">
                          <a:solidFill>
                            <a:schemeClr val="tx1"/>
                          </a:solidFill>
                          <a:latin typeface="Comic Sans MS" pitchFamily="66" charset="0"/>
                        </a:rPr>
                        <a:t>28,400,000sq miles</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tx1"/>
                          </a:solidFill>
                          <a:latin typeface="Comic Sans MS" pitchFamily="66" charset="0"/>
                        </a:rPr>
                        <a:t>Caribbean</a:t>
                      </a:r>
                      <a:r>
                        <a:rPr lang="en-GB" sz="2400" b="1" baseline="0" dirty="0" smtClean="0">
                          <a:solidFill>
                            <a:schemeClr val="tx1"/>
                          </a:solidFill>
                          <a:latin typeface="Comic Sans MS" pitchFamily="66" charset="0"/>
                        </a:rPr>
                        <a:t> Sea </a:t>
                      </a:r>
                    </a:p>
                    <a:p>
                      <a:pPr marL="0" marR="0" indent="0" algn="l" defTabSz="914400" rtl="0" eaLnBrk="1" fontAlgn="auto" latinLnBrk="0" hangingPunct="1">
                        <a:lnSpc>
                          <a:spcPct val="100000"/>
                        </a:lnSpc>
                        <a:spcBef>
                          <a:spcPts val="0"/>
                        </a:spcBef>
                        <a:spcAft>
                          <a:spcPts val="0"/>
                        </a:spcAft>
                        <a:buClrTx/>
                        <a:buSzTx/>
                        <a:buFontTx/>
                        <a:buNone/>
                        <a:tabLst/>
                        <a:defRPr/>
                      </a:pPr>
                      <a:r>
                        <a:rPr lang="en-GB" sz="2400" b="0" baseline="0" dirty="0" smtClean="0">
                          <a:solidFill>
                            <a:schemeClr val="tx1"/>
                          </a:solidFill>
                          <a:latin typeface="Comic Sans MS" pitchFamily="66" charset="0"/>
                        </a:rPr>
                        <a:t>971,000sq miles</a:t>
                      </a:r>
                      <a:endParaRPr lang="en-GB" sz="2400" b="0" dirty="0" smtClean="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822503">
                <a:tc>
                  <a:txBody>
                    <a:bodyPr/>
                    <a:lstStyle/>
                    <a:p>
                      <a:pPr algn="l"/>
                      <a:r>
                        <a:rPr lang="en-GB" sz="2400" b="1" dirty="0" smtClean="0">
                          <a:solidFill>
                            <a:schemeClr val="tx1"/>
                          </a:solidFill>
                          <a:latin typeface="Comic Sans MS" pitchFamily="66" charset="0"/>
                        </a:rPr>
                        <a:t>Southern Ocean </a:t>
                      </a:r>
                    </a:p>
                    <a:p>
                      <a:pPr algn="l"/>
                      <a:r>
                        <a:rPr lang="en-GB" sz="2400" b="0" dirty="0" smtClean="0">
                          <a:solidFill>
                            <a:schemeClr val="tx1"/>
                          </a:solidFill>
                          <a:latin typeface="Comic Sans MS" pitchFamily="66" charset="0"/>
                        </a:rPr>
                        <a:t>20,327,000sq miles</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tx1"/>
                          </a:solidFill>
                          <a:latin typeface="Comic Sans MS" pitchFamily="66" charset="0"/>
                        </a:rPr>
                        <a:t>Mediterranean</a:t>
                      </a:r>
                      <a:r>
                        <a:rPr lang="en-GB" sz="2400" b="1" baseline="0" dirty="0" smtClean="0">
                          <a:solidFill>
                            <a:schemeClr val="tx1"/>
                          </a:solidFill>
                          <a:latin typeface="Comic Sans MS" pitchFamily="66" charset="0"/>
                        </a:rPr>
                        <a:t> Sea </a:t>
                      </a:r>
                    </a:p>
                    <a:p>
                      <a:pPr marL="0" marR="0" indent="0" algn="l" defTabSz="914400" rtl="0" eaLnBrk="1" fontAlgn="auto" latinLnBrk="0" hangingPunct="1">
                        <a:lnSpc>
                          <a:spcPct val="100000"/>
                        </a:lnSpc>
                        <a:spcBef>
                          <a:spcPts val="0"/>
                        </a:spcBef>
                        <a:spcAft>
                          <a:spcPts val="0"/>
                        </a:spcAft>
                        <a:buClrTx/>
                        <a:buSzTx/>
                        <a:buFontTx/>
                        <a:buNone/>
                        <a:tabLst/>
                        <a:defRPr/>
                      </a:pPr>
                      <a:r>
                        <a:rPr lang="en-GB" sz="2400" b="0" baseline="0" dirty="0" smtClean="0">
                          <a:solidFill>
                            <a:schemeClr val="tx1"/>
                          </a:solidFill>
                          <a:latin typeface="Comic Sans MS" pitchFamily="66" charset="0"/>
                        </a:rPr>
                        <a:t>969,000sq miles</a:t>
                      </a:r>
                      <a:endParaRPr lang="en-GB" sz="2400" b="0" dirty="0" smtClean="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802486">
                <a:tc>
                  <a:txBody>
                    <a:bodyPr/>
                    <a:lstStyle/>
                    <a:p>
                      <a:pPr algn="l"/>
                      <a:r>
                        <a:rPr lang="en-GB" sz="2400" b="1" dirty="0" smtClean="0">
                          <a:solidFill>
                            <a:schemeClr val="tx1"/>
                          </a:solidFill>
                          <a:latin typeface="Comic Sans MS" pitchFamily="66" charset="0"/>
                        </a:rPr>
                        <a:t>Artic Ocean </a:t>
                      </a:r>
                    </a:p>
                    <a:p>
                      <a:pPr algn="l"/>
                      <a:r>
                        <a:rPr lang="en-GB" sz="2400" b="0" dirty="0" smtClean="0">
                          <a:solidFill>
                            <a:schemeClr val="tx1"/>
                          </a:solidFill>
                          <a:latin typeface="Comic Sans MS" pitchFamily="66" charset="0"/>
                        </a:rPr>
                        <a:t>5,100,000sq miles</a:t>
                      </a:r>
                      <a:endParaRPr lang="en-GB" sz="2400" b="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tx1"/>
                          </a:solidFill>
                          <a:latin typeface="Comic Sans MS" pitchFamily="66" charset="0"/>
                        </a:rPr>
                        <a:t>Bering Sea</a:t>
                      </a:r>
                      <a:r>
                        <a:rPr lang="en-GB" sz="2400" b="1" baseline="0" dirty="0" smtClean="0">
                          <a:solidFill>
                            <a:schemeClr val="tx1"/>
                          </a:solidFill>
                          <a:latin typeface="Comic Sans MS" pitchFamily="66"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2400" b="0" baseline="0" dirty="0" smtClean="0">
                          <a:solidFill>
                            <a:schemeClr val="tx1"/>
                          </a:solidFill>
                          <a:latin typeface="Comic Sans MS" pitchFamily="66" charset="0"/>
                        </a:rPr>
                        <a:t>873,000sq miles</a:t>
                      </a:r>
                      <a:endParaRPr lang="en-GB" sz="2400" b="0" dirty="0" smtClean="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bl>
          </a:graphicData>
        </a:graphic>
      </p:graphicFrame>
    </p:spTree>
    <p:extLst>
      <p:ext uri="{BB962C8B-B14F-4D97-AF65-F5344CB8AC3E}">
        <p14:creationId xmlns:p14="http://schemas.microsoft.com/office/powerpoint/2010/main" val="1366558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60648"/>
            <a:ext cx="7772400" cy="1470025"/>
          </a:xfrm>
          <a:solidFill>
            <a:srgbClr val="FFFF00"/>
          </a:solidFill>
        </p:spPr>
        <p:txBody>
          <a:bodyPr/>
          <a:lstStyle/>
          <a:p>
            <a:r>
              <a:rPr lang="en-GB" b="1" dirty="0" smtClean="0">
                <a:latin typeface="Comic Sans MS" pitchFamily="66" charset="0"/>
              </a:rPr>
              <a:t>1. Where are the oceans and seas?</a:t>
            </a:r>
            <a:endParaRPr lang="en-GB" b="1" dirty="0">
              <a:latin typeface="Comic Sans MS" pitchFamily="66" charset="0"/>
            </a:endParaRPr>
          </a:p>
        </p:txBody>
      </p:sp>
      <p:sp>
        <p:nvSpPr>
          <p:cNvPr id="5" name="Oval 4"/>
          <p:cNvSpPr/>
          <p:nvPr/>
        </p:nvSpPr>
        <p:spPr>
          <a:xfrm>
            <a:off x="1259632" y="3212976"/>
            <a:ext cx="6192688" cy="108012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a:xfrm>
            <a:off x="1403648" y="2816932"/>
            <a:ext cx="6336704" cy="2711152"/>
          </a:xfrm>
          <a:noFill/>
        </p:spPr>
        <p:txBody>
          <a:bodyPr>
            <a:normAutofit lnSpcReduction="10000"/>
          </a:bodyPr>
          <a:lstStyle/>
          <a:p>
            <a:r>
              <a:rPr lang="en-GB" b="1" dirty="0" smtClean="0">
                <a:solidFill>
                  <a:schemeClr val="tx1"/>
                </a:solidFill>
                <a:latin typeface="Comic Sans MS" pitchFamily="66" charset="0"/>
              </a:rPr>
              <a:t>Aims</a:t>
            </a:r>
            <a:r>
              <a:rPr lang="en-GB" dirty="0" smtClean="0">
                <a:solidFill>
                  <a:schemeClr val="tx1"/>
                </a:solidFill>
                <a:latin typeface="Comic Sans MS" pitchFamily="66" charset="0"/>
              </a:rPr>
              <a:t>:</a:t>
            </a:r>
          </a:p>
          <a:p>
            <a:pPr>
              <a:buFont typeface="Arial" pitchFamily="34" charset="0"/>
              <a:buChar char="•"/>
            </a:pPr>
            <a:r>
              <a:rPr lang="en-GB" dirty="0">
                <a:solidFill>
                  <a:schemeClr val="tx1"/>
                </a:solidFill>
                <a:latin typeface="Comic Sans MS" pitchFamily="66" charset="0"/>
              </a:rPr>
              <a:t> </a:t>
            </a:r>
            <a:r>
              <a:rPr lang="en-GB" dirty="0" smtClean="0">
                <a:solidFill>
                  <a:schemeClr val="tx1"/>
                </a:solidFill>
                <a:latin typeface="Comic Sans MS" pitchFamily="66" charset="0"/>
              </a:rPr>
              <a:t>To map the largest oceans and seas in the world</a:t>
            </a:r>
          </a:p>
          <a:p>
            <a:pPr>
              <a:buFont typeface="Arial" pitchFamily="34" charset="0"/>
              <a:buChar char="•"/>
            </a:pPr>
            <a:r>
              <a:rPr lang="en-GB" dirty="0">
                <a:solidFill>
                  <a:schemeClr val="tx1"/>
                </a:solidFill>
                <a:latin typeface="Comic Sans MS" pitchFamily="66" charset="0"/>
              </a:rPr>
              <a:t> </a:t>
            </a:r>
            <a:r>
              <a:rPr lang="en-GB" dirty="0" smtClean="0">
                <a:solidFill>
                  <a:schemeClr val="tx1"/>
                </a:solidFill>
                <a:latin typeface="Comic Sans MS" pitchFamily="66" charset="0"/>
              </a:rPr>
              <a:t>To explain </a:t>
            </a:r>
            <a:r>
              <a:rPr lang="en-GB" dirty="0" smtClean="0">
                <a:solidFill>
                  <a:schemeClr val="tx1"/>
                </a:solidFill>
                <a:latin typeface="Comic Sans MS" pitchFamily="66" charset="0"/>
              </a:rPr>
              <a:t>what rubber </a:t>
            </a:r>
            <a:r>
              <a:rPr lang="en-GB" dirty="0" smtClean="0">
                <a:solidFill>
                  <a:schemeClr val="tx1"/>
                </a:solidFill>
                <a:latin typeface="Comic Sans MS" pitchFamily="66" charset="0"/>
              </a:rPr>
              <a:t>ducks teach us about the ocean</a:t>
            </a:r>
            <a:endParaRPr lang="en-GB" dirty="0">
              <a:solidFill>
                <a:schemeClr val="tx1"/>
              </a:solidFill>
              <a:latin typeface="Comic Sans MS" pitchFamily="66" charset="0"/>
            </a:endParaRPr>
          </a:p>
        </p:txBody>
      </p:sp>
      <p:cxnSp>
        <p:nvCxnSpPr>
          <p:cNvPr id="7" name="Straight Arrow Connector 6"/>
          <p:cNvCxnSpPr/>
          <p:nvPr/>
        </p:nvCxnSpPr>
        <p:spPr>
          <a:xfrm>
            <a:off x="1403648" y="2492896"/>
            <a:ext cx="864096" cy="6480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Rachel\AppData\Local\Microsoft\Windows\Temporary Internet Files\Low\Content.IE5\PGI3W66L\MC900432601[1].PNG"/>
          <p:cNvPicPr>
            <a:picLocks noChangeAspect="1" noChangeArrowheads="1"/>
          </p:cNvPicPr>
          <p:nvPr/>
        </p:nvPicPr>
        <p:blipFill>
          <a:blip r:embed="rId2" cstate="print"/>
          <a:srcRect/>
          <a:stretch>
            <a:fillRect/>
          </a:stretch>
        </p:blipFill>
        <p:spPr bwMode="auto">
          <a:xfrm>
            <a:off x="179512" y="4941168"/>
            <a:ext cx="1756564" cy="17565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hold" grpId="0" nodeType="clickEffect">
                                  <p:stCondLst>
                                    <p:cond delay="0"/>
                                  </p:stCondLst>
                                  <p:childTnLst>
                                    <p:animClr clrSpc="rgb" dir="cw">
                                      <p:cBhvr override="childStyle">
                                        <p:cTn id="6" dur="250" autoRev="1" fill="hold"/>
                                        <p:tgtEl>
                                          <p:spTgt spid="5"/>
                                        </p:tgtEl>
                                        <p:attrNameLst>
                                          <p:attrName>style.color</p:attrName>
                                        </p:attrNameLst>
                                      </p:cBhvr>
                                      <p:to>
                                        <a:schemeClr val="bg1"/>
                                      </p:to>
                                    </p:animClr>
                                    <p:animClr clrSpc="rgb" dir="cw">
                                      <p:cBhvr>
                                        <p:cTn id="7" dur="250" autoRev="1" fill="hold"/>
                                        <p:tgtEl>
                                          <p:spTgt spid="5"/>
                                        </p:tgtEl>
                                        <p:attrNameLst>
                                          <p:attrName>fillcolor</p:attrName>
                                        </p:attrNameLst>
                                      </p:cBhvr>
                                      <p:to>
                                        <a:schemeClr val="bg1"/>
                                      </p:to>
                                    </p:animClr>
                                    <p:set>
                                      <p:cBhvr>
                                        <p:cTn id="8" dur="250" autoRev="1" fill="hold"/>
                                        <p:tgtEl>
                                          <p:spTgt spid="5"/>
                                        </p:tgtEl>
                                        <p:attrNameLst>
                                          <p:attrName>fill.type</p:attrName>
                                        </p:attrNameLst>
                                      </p:cBhvr>
                                      <p:to>
                                        <p:strVal val="solid"/>
                                      </p:to>
                                    </p:set>
                                    <p:set>
                                      <p:cBhvr>
                                        <p:cTn id="9" dur="250" autoRev="1"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2.bp.blogspot.com/_pIgsByWaCcM/TSui4iK04SI/AAAAAAAAAxI/Z-JM1llvllA/s1600/duck_map.jpg">
            <a:hlinkClick r:id="rId2"/>
          </p:cNvPr>
          <p:cNvPicPr>
            <a:picLocks noChangeAspect="1" noChangeArrowheads="1"/>
          </p:cNvPicPr>
          <p:nvPr/>
        </p:nvPicPr>
        <p:blipFill>
          <a:blip r:embed="rId3" cstate="print"/>
          <a:srcRect/>
          <a:stretch>
            <a:fillRect/>
          </a:stretch>
        </p:blipFill>
        <p:spPr bwMode="auto">
          <a:xfrm>
            <a:off x="0" y="0"/>
            <a:ext cx="9144000" cy="4895686"/>
          </a:xfrm>
          <a:prstGeom prst="rect">
            <a:avLst/>
          </a:prstGeom>
          <a:noFill/>
        </p:spPr>
      </p:pic>
      <p:sp>
        <p:nvSpPr>
          <p:cNvPr id="5" name="TextBox 4"/>
          <p:cNvSpPr txBox="1"/>
          <p:nvPr/>
        </p:nvSpPr>
        <p:spPr>
          <a:xfrm>
            <a:off x="0" y="5085184"/>
            <a:ext cx="9144000" cy="1569660"/>
          </a:xfrm>
          <a:prstGeom prst="rect">
            <a:avLst/>
          </a:prstGeom>
          <a:noFill/>
        </p:spPr>
        <p:txBody>
          <a:bodyPr wrap="square" rtlCol="0">
            <a:spAutoFit/>
          </a:bodyPr>
          <a:lstStyle/>
          <a:p>
            <a:r>
              <a:rPr lang="en-GB" sz="3200" dirty="0" smtClean="0">
                <a:latin typeface="Comic Sans MS" pitchFamily="66" charset="0"/>
              </a:rPr>
              <a:t>1. Add to your map the journey of the ducks</a:t>
            </a:r>
            <a:endParaRPr lang="en-GB" sz="3200" dirty="0" smtClean="0">
              <a:latin typeface="Comic Sans MS" pitchFamily="66" charset="0"/>
              <a:hlinkClick r:id="rId4"/>
            </a:endParaRPr>
          </a:p>
          <a:p>
            <a:r>
              <a:rPr lang="en-GB" sz="3200" dirty="0" smtClean="0">
                <a:latin typeface="Comic Sans MS" pitchFamily="66" charset="0"/>
              </a:rPr>
              <a:t>2. Watch the </a:t>
            </a:r>
            <a:r>
              <a:rPr lang="en-GB" sz="3200" dirty="0" smtClean="0">
                <a:latin typeface="Comic Sans MS" pitchFamily="66" charset="0"/>
                <a:hlinkClick r:id="rId4"/>
              </a:rPr>
              <a:t>video</a:t>
            </a:r>
            <a:r>
              <a:rPr lang="en-GB" sz="3200" dirty="0" smtClean="0">
                <a:latin typeface="Comic Sans MS" pitchFamily="66" charset="0"/>
              </a:rPr>
              <a:t> to find out what the ducks can teach us...</a:t>
            </a:r>
            <a:endParaRPr lang="en-GB" sz="3200" dirty="0">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scene3d>
            <a:camera prst="orthographicFront"/>
            <a:lightRig rig="threePt" dir="t"/>
          </a:scene3d>
          <a:sp3d>
            <a:bevelT prst="angle"/>
            <a:bevelB prst="angle"/>
          </a:sp3d>
        </p:spPr>
        <p:txBody>
          <a:bodyPr>
            <a:noAutofit/>
          </a:bodyPr>
          <a:lstStyle/>
          <a:p>
            <a:r>
              <a:rPr lang="en-GB" sz="3600" b="1" dirty="0" smtClean="0">
                <a:latin typeface="Comic Sans MS" pitchFamily="66" charset="0"/>
              </a:rPr>
              <a:t>What do rubber ducks teach us about oceans?</a:t>
            </a:r>
            <a:endParaRPr lang="en-GB" sz="3600" b="1" dirty="0">
              <a:latin typeface="Comic Sans MS" pitchFamily="66" charset="0"/>
            </a:endParaRPr>
          </a:p>
        </p:txBody>
      </p:sp>
      <p:sp>
        <p:nvSpPr>
          <p:cNvPr id="3" name="Content Placeholder 2"/>
          <p:cNvSpPr>
            <a:spLocks noGrp="1"/>
          </p:cNvSpPr>
          <p:nvPr>
            <p:ph idx="1"/>
          </p:nvPr>
        </p:nvSpPr>
        <p:spPr>
          <a:xfrm>
            <a:off x="0" y="1600200"/>
            <a:ext cx="9144000" cy="5069160"/>
          </a:xfrm>
        </p:spPr>
        <p:txBody>
          <a:bodyPr>
            <a:normAutofit/>
          </a:bodyPr>
          <a:lstStyle/>
          <a:p>
            <a:pPr>
              <a:buNone/>
            </a:pPr>
            <a:r>
              <a:rPr lang="en-GB" dirty="0" smtClean="0">
                <a:latin typeface="Comic Sans MS" pitchFamily="66" charset="0"/>
              </a:rPr>
              <a:t>In your books write a sentence which answers the question above! The words and phrases below might help...</a:t>
            </a:r>
          </a:p>
          <a:p>
            <a:pPr>
              <a:buNone/>
            </a:pPr>
            <a:endParaRPr lang="en-GB" dirty="0">
              <a:latin typeface="Comic Sans MS" pitchFamily="66" charset="0"/>
            </a:endParaRPr>
          </a:p>
          <a:p>
            <a:pPr>
              <a:buNone/>
            </a:pPr>
            <a:endParaRPr lang="en-GB" dirty="0" smtClean="0">
              <a:latin typeface="Comic Sans MS" pitchFamily="66" charset="0"/>
            </a:endParaRPr>
          </a:p>
          <a:p>
            <a:pPr algn="ctr">
              <a:buNone/>
            </a:pPr>
            <a:r>
              <a:rPr lang="en-GB" sz="3600" b="1" dirty="0" smtClean="0">
                <a:solidFill>
                  <a:srgbClr val="008000"/>
                </a:solidFill>
                <a:latin typeface="Comic Sans MS" pitchFamily="66" charset="0"/>
              </a:rPr>
              <a:t>SURFACE CURRENTS </a:t>
            </a:r>
          </a:p>
          <a:p>
            <a:pPr algn="ctr">
              <a:buNone/>
            </a:pPr>
            <a:r>
              <a:rPr lang="en-GB" sz="3600" b="1" dirty="0" smtClean="0">
                <a:solidFill>
                  <a:srgbClr val="008000"/>
                </a:solidFill>
                <a:latin typeface="Comic Sans MS" pitchFamily="66" charset="0"/>
              </a:rPr>
              <a:t>CONNECT OCEANS    NUTRIENTS</a:t>
            </a:r>
            <a:r>
              <a:rPr lang="en-GB" sz="3600" b="1" dirty="0">
                <a:solidFill>
                  <a:srgbClr val="008000"/>
                </a:solidFill>
                <a:latin typeface="Comic Sans MS" pitchFamily="66" charset="0"/>
              </a:rPr>
              <a:t> </a:t>
            </a:r>
            <a:r>
              <a:rPr lang="en-GB" sz="3600" b="1" dirty="0" smtClean="0">
                <a:solidFill>
                  <a:srgbClr val="008000"/>
                </a:solidFill>
                <a:latin typeface="Comic Sans MS" pitchFamily="66" charset="0"/>
              </a:rPr>
              <a:t>     CARRY HEAT AROUND THE WORLD</a:t>
            </a:r>
          </a:p>
          <a:p>
            <a:pPr>
              <a:buNone/>
            </a:pPr>
            <a:endParaRPr lang="en-GB" dirty="0">
              <a:latin typeface="Comic Sans MS" pitchFamily="66" charset="0"/>
            </a:endParaRPr>
          </a:p>
          <a:p>
            <a:pPr>
              <a:buNone/>
            </a:pPr>
            <a:endParaRPr lang="en-GB" dirty="0">
              <a:latin typeface="Comic Sans MS" pitchFamily="66" charset="0"/>
            </a:endParaRPr>
          </a:p>
          <a:p>
            <a:pPr>
              <a:buNone/>
            </a:pPr>
            <a:endParaRPr lang="en-GB" dirty="0">
              <a:latin typeface="Comic Sans MS" pitchFamily="66" charset="0"/>
            </a:endParaRPr>
          </a:p>
        </p:txBody>
      </p:sp>
      <p:pic>
        <p:nvPicPr>
          <p:cNvPr id="22531" name="Picture 3"/>
          <p:cNvPicPr>
            <a:picLocks noChangeAspect="1" noChangeArrowheads="1"/>
          </p:cNvPicPr>
          <p:nvPr/>
        </p:nvPicPr>
        <p:blipFill>
          <a:blip r:embed="rId2" cstate="print"/>
          <a:srcRect/>
          <a:stretch>
            <a:fillRect/>
          </a:stretch>
        </p:blipFill>
        <p:spPr bwMode="auto">
          <a:xfrm>
            <a:off x="7740352" y="2996952"/>
            <a:ext cx="1043608" cy="1228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60648"/>
            <a:ext cx="7772400" cy="1470025"/>
          </a:xfrm>
          <a:solidFill>
            <a:srgbClr val="FFFF00"/>
          </a:solidFill>
        </p:spPr>
        <p:txBody>
          <a:bodyPr>
            <a:normAutofit/>
          </a:bodyPr>
          <a:lstStyle/>
          <a:p>
            <a:r>
              <a:rPr lang="en-GB" sz="4000" b="1" dirty="0" smtClean="0">
                <a:latin typeface="Comic Sans MS" pitchFamily="66" charset="0"/>
              </a:rPr>
              <a:t>2. What do rubber ducks teach us about oceans?</a:t>
            </a:r>
            <a:endParaRPr lang="en-GB" sz="4000" b="1" dirty="0">
              <a:latin typeface="Comic Sans MS" pitchFamily="66" charset="0"/>
            </a:endParaRPr>
          </a:p>
        </p:txBody>
      </p:sp>
      <p:sp>
        <p:nvSpPr>
          <p:cNvPr id="5" name="Oval 4"/>
          <p:cNvSpPr/>
          <p:nvPr/>
        </p:nvSpPr>
        <p:spPr>
          <a:xfrm>
            <a:off x="1331640" y="4221088"/>
            <a:ext cx="6192688" cy="108012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a:xfrm>
            <a:off x="1619672" y="2708920"/>
            <a:ext cx="6048672" cy="2711152"/>
          </a:xfrm>
          <a:noFill/>
        </p:spPr>
        <p:txBody>
          <a:bodyPr>
            <a:normAutofit fontScale="92500"/>
          </a:bodyPr>
          <a:lstStyle/>
          <a:p>
            <a:r>
              <a:rPr lang="en-GB" b="1" dirty="0" smtClean="0">
                <a:solidFill>
                  <a:schemeClr val="tx1"/>
                </a:solidFill>
                <a:latin typeface="Comic Sans MS" pitchFamily="66" charset="0"/>
              </a:rPr>
              <a:t>Aims</a:t>
            </a:r>
            <a:r>
              <a:rPr lang="en-GB" dirty="0" smtClean="0">
                <a:solidFill>
                  <a:schemeClr val="tx1"/>
                </a:solidFill>
                <a:latin typeface="Comic Sans MS" pitchFamily="66" charset="0"/>
              </a:rPr>
              <a:t>:</a:t>
            </a:r>
          </a:p>
          <a:p>
            <a:pPr>
              <a:buFont typeface="Arial" pitchFamily="34" charset="0"/>
              <a:buChar char="•"/>
            </a:pPr>
            <a:r>
              <a:rPr lang="en-GB" dirty="0">
                <a:solidFill>
                  <a:schemeClr val="tx1"/>
                </a:solidFill>
                <a:latin typeface="Comic Sans MS" pitchFamily="66" charset="0"/>
              </a:rPr>
              <a:t> </a:t>
            </a:r>
            <a:r>
              <a:rPr lang="en-GB" dirty="0" smtClean="0">
                <a:solidFill>
                  <a:schemeClr val="tx1"/>
                </a:solidFill>
                <a:latin typeface="Comic Sans MS" pitchFamily="66" charset="0"/>
              </a:rPr>
              <a:t>To map the largest oceans and seas in the world</a:t>
            </a:r>
          </a:p>
          <a:p>
            <a:pPr>
              <a:buFont typeface="Arial" pitchFamily="34" charset="0"/>
              <a:buChar char="•"/>
            </a:pPr>
            <a:r>
              <a:rPr lang="en-GB" dirty="0">
                <a:solidFill>
                  <a:schemeClr val="tx1"/>
                </a:solidFill>
                <a:latin typeface="Comic Sans MS" pitchFamily="66" charset="0"/>
              </a:rPr>
              <a:t> </a:t>
            </a:r>
            <a:r>
              <a:rPr lang="en-GB" dirty="0" smtClean="0">
                <a:solidFill>
                  <a:schemeClr val="tx1"/>
                </a:solidFill>
                <a:latin typeface="Comic Sans MS" pitchFamily="66" charset="0"/>
              </a:rPr>
              <a:t>To explain </a:t>
            </a:r>
            <a:r>
              <a:rPr lang="en-GB" dirty="0" smtClean="0">
                <a:solidFill>
                  <a:schemeClr val="tx1"/>
                </a:solidFill>
                <a:latin typeface="Comic Sans MS" pitchFamily="66" charset="0"/>
              </a:rPr>
              <a:t>what rubber </a:t>
            </a:r>
            <a:r>
              <a:rPr lang="en-GB" dirty="0" smtClean="0">
                <a:solidFill>
                  <a:schemeClr val="tx1"/>
                </a:solidFill>
                <a:latin typeface="Comic Sans MS" pitchFamily="66" charset="0"/>
              </a:rPr>
              <a:t>ducks teach us about the ocean</a:t>
            </a:r>
            <a:endParaRPr lang="en-GB" dirty="0">
              <a:solidFill>
                <a:schemeClr val="tx1"/>
              </a:solidFill>
              <a:latin typeface="Comic Sans MS" pitchFamily="66" charset="0"/>
            </a:endParaRPr>
          </a:p>
        </p:txBody>
      </p:sp>
      <p:pic>
        <p:nvPicPr>
          <p:cNvPr id="2050" name="Picture 2" descr="C:\Users\Rachel\AppData\Local\Microsoft\Windows\Temporary Internet Files\Low\Content.IE5\PGI3W66L\MC900432601[1].PNG"/>
          <p:cNvPicPr>
            <a:picLocks noChangeAspect="1" noChangeArrowheads="1"/>
          </p:cNvPicPr>
          <p:nvPr/>
        </p:nvPicPr>
        <p:blipFill>
          <a:blip r:embed="rId3" cstate="print"/>
          <a:srcRect/>
          <a:stretch>
            <a:fillRect/>
          </a:stretch>
        </p:blipFill>
        <p:spPr bwMode="auto">
          <a:xfrm>
            <a:off x="179512" y="5157192"/>
            <a:ext cx="1547664" cy="15476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hold" grpId="0" nodeType="clickEffect">
                                  <p:stCondLst>
                                    <p:cond delay="0"/>
                                  </p:stCondLst>
                                  <p:childTnLst>
                                    <p:animClr clrSpc="rgb" dir="cw">
                                      <p:cBhvr override="childStyle">
                                        <p:cTn id="6" dur="250" autoRev="1" fill="hold"/>
                                        <p:tgtEl>
                                          <p:spTgt spid="5"/>
                                        </p:tgtEl>
                                        <p:attrNameLst>
                                          <p:attrName>style.color</p:attrName>
                                        </p:attrNameLst>
                                      </p:cBhvr>
                                      <p:to>
                                        <a:schemeClr val="bg1"/>
                                      </p:to>
                                    </p:animClr>
                                    <p:animClr clrSpc="rgb" dir="cw">
                                      <p:cBhvr>
                                        <p:cTn id="7" dur="250" autoRev="1" fill="hold"/>
                                        <p:tgtEl>
                                          <p:spTgt spid="5"/>
                                        </p:tgtEl>
                                        <p:attrNameLst>
                                          <p:attrName>fillcolor</p:attrName>
                                        </p:attrNameLst>
                                      </p:cBhvr>
                                      <p:to>
                                        <a:schemeClr val="bg1"/>
                                      </p:to>
                                    </p:animClr>
                                    <p:set>
                                      <p:cBhvr>
                                        <p:cTn id="8" dur="250" autoRev="1" fill="hold"/>
                                        <p:tgtEl>
                                          <p:spTgt spid="5"/>
                                        </p:tgtEl>
                                        <p:attrNameLst>
                                          <p:attrName>fill.type</p:attrName>
                                        </p:attrNameLst>
                                      </p:cBhvr>
                                      <p:to>
                                        <p:strVal val="solid"/>
                                      </p:to>
                                    </p:set>
                                    <p:set>
                                      <p:cBhvr>
                                        <p:cTn id="9" dur="250" autoRev="1"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800"/>
          </a:xfrm>
          <a:solidFill>
            <a:srgbClr val="FFFF00">
              <a:alpha val="78000"/>
            </a:srgbClr>
          </a:solidFill>
        </p:spPr>
        <p:txBody>
          <a:bodyPr>
            <a:noAutofit/>
          </a:bodyPr>
          <a:lstStyle/>
          <a:p>
            <a:r>
              <a:rPr lang="en-GB" sz="2000" b="1" dirty="0">
                <a:latin typeface="Comic Sans MS" pitchFamily="66" charset="0"/>
              </a:rPr>
              <a:t>ALL</a:t>
            </a:r>
            <a:r>
              <a:rPr lang="en-GB" sz="2000" dirty="0">
                <a:latin typeface="Comic Sans MS" pitchFamily="66" charset="0"/>
              </a:rPr>
              <a:t> – explain what an ocean current is.</a:t>
            </a:r>
            <a:br>
              <a:rPr lang="en-GB" sz="2000" dirty="0">
                <a:latin typeface="Comic Sans MS" pitchFamily="66" charset="0"/>
              </a:rPr>
            </a:br>
            <a:r>
              <a:rPr lang="en-GB" sz="2000" dirty="0" smtClean="0">
                <a:latin typeface="Comic Sans MS" pitchFamily="66" charset="0"/>
              </a:rPr>
              <a:t/>
            </a:r>
            <a:br>
              <a:rPr lang="en-GB" sz="2000" dirty="0" smtClean="0">
                <a:latin typeface="Comic Sans MS" pitchFamily="66" charset="0"/>
              </a:rPr>
            </a:br>
            <a:r>
              <a:rPr lang="en-GB" sz="2000" b="1" dirty="0" smtClean="0">
                <a:latin typeface="Comic Sans MS" pitchFamily="66" charset="0"/>
              </a:rPr>
              <a:t>MOST</a:t>
            </a:r>
            <a:r>
              <a:rPr lang="en-GB" sz="2000" dirty="0" smtClean="0">
                <a:latin typeface="Comic Sans MS" pitchFamily="66" charset="0"/>
              </a:rPr>
              <a:t> </a:t>
            </a:r>
            <a:r>
              <a:rPr lang="en-GB" sz="2000" dirty="0">
                <a:latin typeface="Comic Sans MS" pitchFamily="66" charset="0"/>
              </a:rPr>
              <a:t>–explain why ocean currents are so important</a:t>
            </a:r>
            <a:br>
              <a:rPr lang="en-GB" sz="2000" dirty="0">
                <a:latin typeface="Comic Sans MS" pitchFamily="66" charset="0"/>
              </a:rPr>
            </a:br>
            <a:r>
              <a:rPr lang="en-GB" sz="2000" dirty="0" smtClean="0">
                <a:latin typeface="Comic Sans MS" pitchFamily="66" charset="0"/>
              </a:rPr>
              <a:t/>
            </a:r>
            <a:br>
              <a:rPr lang="en-GB" sz="2000" dirty="0" smtClean="0">
                <a:latin typeface="Comic Sans MS" pitchFamily="66" charset="0"/>
              </a:rPr>
            </a:br>
            <a:r>
              <a:rPr lang="en-GB" sz="2000" b="1" dirty="0" smtClean="0">
                <a:latin typeface="Comic Sans MS" pitchFamily="66" charset="0"/>
              </a:rPr>
              <a:t>SOME</a:t>
            </a:r>
            <a:r>
              <a:rPr lang="en-GB" sz="2000" dirty="0" smtClean="0">
                <a:latin typeface="Comic Sans MS" pitchFamily="66" charset="0"/>
              </a:rPr>
              <a:t> </a:t>
            </a:r>
            <a:r>
              <a:rPr lang="en-GB" sz="2000" dirty="0">
                <a:latin typeface="Comic Sans MS" pitchFamily="66" charset="0"/>
              </a:rPr>
              <a:t>–Explain the term thermohaline</a:t>
            </a:r>
          </a:p>
        </p:txBody>
      </p:sp>
      <p:sp>
        <p:nvSpPr>
          <p:cNvPr id="3" name="Content Placeholder 2"/>
          <p:cNvSpPr>
            <a:spLocks noGrp="1"/>
          </p:cNvSpPr>
          <p:nvPr>
            <p:ph idx="1"/>
          </p:nvPr>
        </p:nvSpPr>
        <p:spPr>
          <a:xfrm>
            <a:off x="0" y="1844824"/>
            <a:ext cx="9144000" cy="5013176"/>
          </a:xfrm>
        </p:spPr>
        <p:txBody>
          <a:bodyPr>
            <a:normAutofit fontScale="92500" lnSpcReduction="10000"/>
          </a:bodyPr>
          <a:lstStyle/>
          <a:p>
            <a:pPr>
              <a:buNone/>
            </a:pPr>
            <a:r>
              <a:rPr lang="en-GB" dirty="0" smtClean="0">
                <a:latin typeface="Comic Sans MS" pitchFamily="66" charset="0"/>
              </a:rPr>
              <a:t>	Currents are wide bands of water that flow around the oceans in huge circles. They are swept along by global winds which drag the water with them. The Earth’s spin makes currents swing to the side.</a:t>
            </a:r>
          </a:p>
          <a:p>
            <a:pPr>
              <a:buNone/>
            </a:pPr>
            <a:endParaRPr lang="en-GB" dirty="0">
              <a:latin typeface="Comic Sans MS" pitchFamily="66" charset="0"/>
            </a:endParaRPr>
          </a:p>
          <a:p>
            <a:pPr>
              <a:buNone/>
            </a:pPr>
            <a:r>
              <a:rPr lang="en-GB" dirty="0" smtClean="0">
                <a:latin typeface="Comic Sans MS" pitchFamily="66" charset="0"/>
              </a:rPr>
              <a:t>	Some currents are warm (up to a sizzling 30</a:t>
            </a:r>
            <a:r>
              <a:rPr lang="en-GB" dirty="0" smtClean="0">
                <a:latin typeface="Comic Sans MS"/>
              </a:rPr>
              <a:t>°C), others are cold (down to a chilly -2°C). They take warm water from near the Equator and cold water from near the poles, and carry it around the world. </a:t>
            </a:r>
            <a:endParaRPr lang="en-GB" dirty="0">
              <a:latin typeface="Comic Sans MS"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TotalTime>
  <Words>799</Words>
  <Application>Microsoft Macintosh PowerPoint</Application>
  <PresentationFormat>On-screen Show (4:3)</PresentationFormat>
  <Paragraphs>156</Paragraphs>
  <Slides>20</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Comic Sans MS</vt:lpstr>
      <vt:lpstr>Kristen ITC</vt:lpstr>
      <vt:lpstr>Arial</vt:lpstr>
      <vt:lpstr>Office Theme</vt:lpstr>
      <vt:lpstr>PowerPoint Presentation</vt:lpstr>
      <vt:lpstr>What can a rubber duck teach us about our oceans?</vt:lpstr>
      <vt:lpstr>Below are the world’s top 10 largest oceans and seas by area. 1. Rank them in order from largest to smallest</vt:lpstr>
      <vt:lpstr>Below are the world’s top 10 largest oceans and seas by area. 1. Rank them in order from largest to smallest</vt:lpstr>
      <vt:lpstr>1. Where are the oceans and seas?</vt:lpstr>
      <vt:lpstr>PowerPoint Presentation</vt:lpstr>
      <vt:lpstr>What do rubber ducks teach us about oceans?</vt:lpstr>
      <vt:lpstr>2. What do rubber ducks teach us about oceans?</vt:lpstr>
      <vt:lpstr>ALL – explain what an ocean current is.  MOST –explain why ocean currents are so important  SOME –Explain the term thermohaline</vt:lpstr>
      <vt:lpstr>Thermohaline currents</vt:lpstr>
      <vt:lpstr>Thermohaline currents</vt:lpstr>
      <vt:lpstr>Year 8 data collected from R.V. Callista on 15th May 2015</vt:lpstr>
      <vt:lpstr>Thermohaline currents</vt:lpstr>
      <vt:lpstr>Thermohaline currents</vt:lpstr>
      <vt:lpstr>The Thermo part of thermohaline.</vt:lpstr>
      <vt:lpstr>Year 8 data collected from R.V. Callista on 14th May 2015</vt:lpstr>
      <vt:lpstr>Thermohaline currents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Rachel</dc:creator>
  <cp:lastModifiedBy>Fielding S.</cp:lastModifiedBy>
  <cp:revision>58</cp:revision>
  <dcterms:created xsi:type="dcterms:W3CDTF">2013-04-11T17:24:53Z</dcterms:created>
  <dcterms:modified xsi:type="dcterms:W3CDTF">2016-05-26T14:19:46Z</dcterms:modified>
</cp:coreProperties>
</file>