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bin" ContentType="application/vnd.openxmlformats-officedocument.presentationml.printerSettings"/>
  <Override PartName="/ppt/slides/slide14.xml" ContentType="application/vnd.openxmlformats-officedocument.presentationml.slide+xml"/>
  <Default Extension="rels" ContentType="application/vnd.openxmlformats-package.relationships+xml"/>
  <Override PartName="/ppt/diagrams/colors1.xml" ContentType="application/vnd.openxmlformats-officedocument.drawingml.diagramColors+xml"/>
  <Override PartName="/ppt/slides/slide45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quickStyle2.xml" ContentType="application/vnd.openxmlformats-officedocument.drawingml.diagramStyl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s/slide4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diagrams/colors3.xml" ContentType="application/vnd.openxmlformats-officedocument.drawingml.diagramColors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colors2.xml" ContentType="application/vnd.openxmlformats-officedocument.drawingml.diagramColors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8"/>
  </p:notesMasterIdLst>
  <p:sldIdLst>
    <p:sldId id="377" r:id="rId2"/>
    <p:sldId id="396" r:id="rId3"/>
    <p:sldId id="425" r:id="rId4"/>
    <p:sldId id="411" r:id="rId5"/>
    <p:sldId id="409" r:id="rId6"/>
    <p:sldId id="408" r:id="rId7"/>
    <p:sldId id="352" r:id="rId8"/>
    <p:sldId id="348" r:id="rId9"/>
    <p:sldId id="410" r:id="rId10"/>
    <p:sldId id="413" r:id="rId11"/>
    <p:sldId id="349" r:id="rId12"/>
    <p:sldId id="386" r:id="rId13"/>
    <p:sldId id="414" r:id="rId14"/>
    <p:sldId id="376" r:id="rId15"/>
    <p:sldId id="331" r:id="rId16"/>
    <p:sldId id="323" r:id="rId17"/>
    <p:sldId id="443" r:id="rId18"/>
    <p:sldId id="428" r:id="rId19"/>
    <p:sldId id="429" r:id="rId20"/>
    <p:sldId id="430" r:id="rId21"/>
    <p:sldId id="431" r:id="rId22"/>
    <p:sldId id="426" r:id="rId23"/>
    <p:sldId id="346" r:id="rId24"/>
    <p:sldId id="427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24" r:id="rId33"/>
    <p:sldId id="385" r:id="rId34"/>
    <p:sldId id="416" r:id="rId35"/>
    <p:sldId id="417" r:id="rId36"/>
    <p:sldId id="419" r:id="rId37"/>
    <p:sldId id="423" r:id="rId38"/>
    <p:sldId id="422" r:id="rId39"/>
    <p:sldId id="421" r:id="rId40"/>
    <p:sldId id="420" r:id="rId41"/>
    <p:sldId id="418" r:id="rId42"/>
    <p:sldId id="439" r:id="rId43"/>
    <p:sldId id="440" r:id="rId44"/>
    <p:sldId id="441" r:id="rId45"/>
    <p:sldId id="442" r:id="rId46"/>
    <p:sldId id="41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4304" autoAdjust="0"/>
    <p:restoredTop sz="78745" autoAdjust="0"/>
  </p:normalViewPr>
  <p:slideViewPr>
    <p:cSldViewPr snapToGrid="0" snapToObjects="1">
      <p:cViewPr>
        <p:scale>
          <a:sx n="66" d="100"/>
          <a:sy n="66" d="100"/>
        </p:scale>
        <p:origin x="-108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A62BE-5CBD-7345-98FC-C167E31D10B0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F7055A-928D-0143-87D6-FCE616E2BFEA}">
      <dgm:prSet/>
      <dgm:spPr/>
      <dgm:t>
        <a:bodyPr/>
        <a:lstStyle/>
        <a:p>
          <a:r>
            <a:rPr lang="en-US" dirty="0" smtClean="0"/>
            <a:t>Statistical</a:t>
          </a:r>
          <a:endParaRPr lang="en-US" dirty="0"/>
        </a:p>
      </dgm:t>
    </dgm:pt>
    <dgm:pt modelId="{0A1465C4-CB92-FA47-938C-1D5FC3964006}" type="parTrans" cxnId="{D991FB11-D2D0-6D45-9D99-DA47693DA63B}">
      <dgm:prSet/>
      <dgm:spPr/>
    </dgm:pt>
    <dgm:pt modelId="{38CE19B4-2B82-E244-BBAD-E53E4482AC07}" type="sibTrans" cxnId="{D991FB11-D2D0-6D45-9D99-DA47693DA63B}">
      <dgm:prSet/>
      <dgm:spPr/>
    </dgm:pt>
    <dgm:pt modelId="{888AF96E-CED7-754A-A4C1-9C1BD4C3DCA7}">
      <dgm:prSet/>
      <dgm:spPr/>
      <dgm:t>
        <a:bodyPr/>
        <a:lstStyle/>
        <a:p>
          <a:pPr rtl="0"/>
          <a:r>
            <a:rPr lang="en-US" dirty="0" smtClean="0"/>
            <a:t>Factual</a:t>
          </a:r>
          <a:endParaRPr lang="en-US" dirty="0"/>
        </a:p>
      </dgm:t>
    </dgm:pt>
    <dgm:pt modelId="{E0D1F4E8-D7CD-1044-8DD8-96A6D753DE1E}" type="parTrans" cxnId="{A93A6148-567D-2840-B9D8-2AC5F10A6EBE}">
      <dgm:prSet/>
      <dgm:spPr/>
    </dgm:pt>
    <dgm:pt modelId="{CF334F79-19D8-5E41-9971-721A7C5662FD}" type="sibTrans" cxnId="{A93A6148-567D-2840-B9D8-2AC5F10A6EBE}">
      <dgm:prSet/>
      <dgm:spPr/>
    </dgm:pt>
    <dgm:pt modelId="{B16222F9-DCE8-1B4F-88C7-D600C2721DE0}" type="pres">
      <dgm:prSet presAssocID="{46DA62BE-5CBD-7345-98FC-C167E31D10B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D8E8AE-6D4D-9843-AA33-3F297F237B17}" type="pres">
      <dgm:prSet presAssocID="{888AF96E-CED7-754A-A4C1-9C1BD4C3DCA7}" presName="circ1" presStyleLbl="vennNode1" presStyleIdx="0" presStyleCnt="2"/>
      <dgm:spPr/>
      <dgm:t>
        <a:bodyPr/>
        <a:lstStyle/>
        <a:p>
          <a:endParaRPr lang="en-US"/>
        </a:p>
      </dgm:t>
    </dgm:pt>
    <dgm:pt modelId="{E45DE319-1409-3542-9119-6A65B3229ACC}" type="pres">
      <dgm:prSet presAssocID="{888AF96E-CED7-754A-A4C1-9C1BD4C3DCA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58104-158E-1C4A-BC31-6FA05D87550D}" type="pres">
      <dgm:prSet presAssocID="{97F7055A-928D-0143-87D6-FCE616E2BFEA}" presName="circ2" presStyleLbl="vennNode1" presStyleIdx="1" presStyleCnt="2"/>
      <dgm:spPr/>
      <dgm:t>
        <a:bodyPr/>
        <a:lstStyle/>
        <a:p>
          <a:endParaRPr lang="en-US"/>
        </a:p>
      </dgm:t>
    </dgm:pt>
    <dgm:pt modelId="{186FBD77-B121-F549-8A24-6E75232B9637}" type="pres">
      <dgm:prSet presAssocID="{97F7055A-928D-0143-87D6-FCE616E2BF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769BD8-68BB-A54F-90DF-A1DC775D3C4B}" type="presOf" srcId="{46DA62BE-5CBD-7345-98FC-C167E31D10B0}" destId="{B16222F9-DCE8-1B4F-88C7-D600C2721DE0}" srcOrd="0" destOrd="0" presId="urn:microsoft.com/office/officeart/2005/8/layout/venn1"/>
    <dgm:cxn modelId="{D3420D2A-8B5E-5C44-9849-022D2B7780DE}" type="presOf" srcId="{888AF96E-CED7-754A-A4C1-9C1BD4C3DCA7}" destId="{D2D8E8AE-6D4D-9843-AA33-3F297F237B17}" srcOrd="0" destOrd="0" presId="urn:microsoft.com/office/officeart/2005/8/layout/venn1"/>
    <dgm:cxn modelId="{76FE719C-20B5-014B-9DC0-52358CB8B504}" type="presOf" srcId="{888AF96E-CED7-754A-A4C1-9C1BD4C3DCA7}" destId="{E45DE319-1409-3542-9119-6A65B3229ACC}" srcOrd="1" destOrd="0" presId="urn:microsoft.com/office/officeart/2005/8/layout/venn1"/>
    <dgm:cxn modelId="{E44B64C6-9418-4F45-8CF2-EAA3479B7A6E}" type="presOf" srcId="{97F7055A-928D-0143-87D6-FCE616E2BFEA}" destId="{21958104-158E-1C4A-BC31-6FA05D87550D}" srcOrd="0" destOrd="0" presId="urn:microsoft.com/office/officeart/2005/8/layout/venn1"/>
    <dgm:cxn modelId="{A93A6148-567D-2840-B9D8-2AC5F10A6EBE}" srcId="{46DA62BE-5CBD-7345-98FC-C167E31D10B0}" destId="{888AF96E-CED7-754A-A4C1-9C1BD4C3DCA7}" srcOrd="0" destOrd="0" parTransId="{E0D1F4E8-D7CD-1044-8DD8-96A6D753DE1E}" sibTransId="{CF334F79-19D8-5E41-9971-721A7C5662FD}"/>
    <dgm:cxn modelId="{D991FB11-D2D0-6D45-9D99-DA47693DA63B}" srcId="{46DA62BE-5CBD-7345-98FC-C167E31D10B0}" destId="{97F7055A-928D-0143-87D6-FCE616E2BFEA}" srcOrd="1" destOrd="0" parTransId="{0A1465C4-CB92-FA47-938C-1D5FC3964006}" sibTransId="{38CE19B4-2B82-E244-BBAD-E53E4482AC07}"/>
    <dgm:cxn modelId="{67D74896-2C8B-8448-B582-A725E684ACDE}" type="presOf" srcId="{97F7055A-928D-0143-87D6-FCE616E2BFEA}" destId="{186FBD77-B121-F549-8A24-6E75232B9637}" srcOrd="1" destOrd="0" presId="urn:microsoft.com/office/officeart/2005/8/layout/venn1"/>
    <dgm:cxn modelId="{819FBF19-0446-734E-B4EC-31E6FB84FD33}" type="presParOf" srcId="{B16222F9-DCE8-1B4F-88C7-D600C2721DE0}" destId="{D2D8E8AE-6D4D-9843-AA33-3F297F237B17}" srcOrd="0" destOrd="0" presId="urn:microsoft.com/office/officeart/2005/8/layout/venn1"/>
    <dgm:cxn modelId="{ED651D9B-005D-1E4F-B293-D98E39E11510}" type="presParOf" srcId="{B16222F9-DCE8-1B4F-88C7-D600C2721DE0}" destId="{E45DE319-1409-3542-9119-6A65B3229ACC}" srcOrd="1" destOrd="0" presId="urn:microsoft.com/office/officeart/2005/8/layout/venn1"/>
    <dgm:cxn modelId="{32BC4155-A7AF-0344-B8F2-EDC7C606D1EB}" type="presParOf" srcId="{B16222F9-DCE8-1B4F-88C7-D600C2721DE0}" destId="{21958104-158E-1C4A-BC31-6FA05D87550D}" srcOrd="2" destOrd="0" presId="urn:microsoft.com/office/officeart/2005/8/layout/venn1"/>
    <dgm:cxn modelId="{72B0A6D6-A522-FE44-811A-42767A120C1A}" type="presParOf" srcId="{B16222F9-DCE8-1B4F-88C7-D600C2721DE0}" destId="{186FBD77-B121-F549-8A24-6E75232B963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DA62BE-5CBD-7345-98FC-C167E31D10B0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A23049-2944-0746-843C-D810ED44A485}">
      <dgm:prSet/>
      <dgm:spPr/>
      <dgm:t>
        <a:bodyPr/>
        <a:lstStyle/>
        <a:p>
          <a:pPr rtl="0"/>
          <a:r>
            <a:rPr lang="en-US" dirty="0" smtClean="0"/>
            <a:t>Linked</a:t>
          </a:r>
          <a:endParaRPr lang="en-US" dirty="0"/>
        </a:p>
      </dgm:t>
    </dgm:pt>
    <dgm:pt modelId="{43A3DBBB-E002-D146-A7F6-F60B489B7F34}" type="parTrans" cxnId="{EC6EFA8B-7E22-2A4C-99A1-1ECAB98CA2D5}">
      <dgm:prSet/>
      <dgm:spPr/>
      <dgm:t>
        <a:bodyPr/>
        <a:lstStyle/>
        <a:p>
          <a:endParaRPr lang="en-US"/>
        </a:p>
      </dgm:t>
    </dgm:pt>
    <dgm:pt modelId="{3E32F3D4-B846-954A-9932-71818227EB03}" type="sibTrans" cxnId="{EC6EFA8B-7E22-2A4C-99A1-1ECAB98CA2D5}">
      <dgm:prSet/>
      <dgm:spPr/>
      <dgm:t>
        <a:bodyPr/>
        <a:lstStyle/>
        <a:p>
          <a:endParaRPr lang="en-US"/>
        </a:p>
      </dgm:t>
    </dgm:pt>
    <dgm:pt modelId="{97F7055A-928D-0143-87D6-FCE616E2BFEA}">
      <dgm:prSet/>
      <dgm:spPr/>
      <dgm:t>
        <a:bodyPr/>
        <a:lstStyle/>
        <a:p>
          <a:r>
            <a:rPr lang="en-US" dirty="0" smtClean="0"/>
            <a:t>Open</a:t>
          </a:r>
          <a:endParaRPr lang="en-US" dirty="0"/>
        </a:p>
      </dgm:t>
    </dgm:pt>
    <dgm:pt modelId="{0A1465C4-CB92-FA47-938C-1D5FC3964006}" type="parTrans" cxnId="{D991FB11-D2D0-6D45-9D99-DA47693DA63B}">
      <dgm:prSet/>
      <dgm:spPr/>
      <dgm:t>
        <a:bodyPr/>
        <a:lstStyle/>
        <a:p>
          <a:endParaRPr lang="en-US"/>
        </a:p>
      </dgm:t>
    </dgm:pt>
    <dgm:pt modelId="{38CE19B4-2B82-E244-BBAD-E53E4482AC07}" type="sibTrans" cxnId="{D991FB11-D2D0-6D45-9D99-DA47693DA63B}">
      <dgm:prSet/>
      <dgm:spPr/>
      <dgm:t>
        <a:bodyPr/>
        <a:lstStyle/>
        <a:p>
          <a:endParaRPr lang="en-US"/>
        </a:p>
      </dgm:t>
    </dgm:pt>
    <dgm:pt modelId="{888AF96E-CED7-754A-A4C1-9C1BD4C3DCA7}">
      <dgm:prSet/>
      <dgm:spPr/>
      <dgm:t>
        <a:bodyPr/>
        <a:lstStyle/>
        <a:p>
          <a:pPr rtl="0"/>
          <a:r>
            <a:rPr lang="en-US" dirty="0" smtClean="0"/>
            <a:t>RDF</a:t>
          </a:r>
          <a:endParaRPr lang="en-US" dirty="0"/>
        </a:p>
      </dgm:t>
    </dgm:pt>
    <dgm:pt modelId="{E0D1F4E8-D7CD-1044-8DD8-96A6D753DE1E}" type="parTrans" cxnId="{A93A6148-567D-2840-B9D8-2AC5F10A6EBE}">
      <dgm:prSet/>
      <dgm:spPr/>
      <dgm:t>
        <a:bodyPr/>
        <a:lstStyle/>
        <a:p>
          <a:endParaRPr lang="en-US"/>
        </a:p>
      </dgm:t>
    </dgm:pt>
    <dgm:pt modelId="{CF334F79-19D8-5E41-9971-721A7C5662FD}" type="sibTrans" cxnId="{A93A6148-567D-2840-B9D8-2AC5F10A6EBE}">
      <dgm:prSet/>
      <dgm:spPr/>
      <dgm:t>
        <a:bodyPr/>
        <a:lstStyle/>
        <a:p>
          <a:endParaRPr lang="en-US"/>
        </a:p>
      </dgm:t>
    </dgm:pt>
    <dgm:pt modelId="{B16222F9-DCE8-1B4F-88C7-D600C2721DE0}" type="pres">
      <dgm:prSet presAssocID="{46DA62BE-5CBD-7345-98FC-C167E31D10B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77D74D-8FB7-014C-9E4C-7795C3E6A7B1}" type="pres">
      <dgm:prSet presAssocID="{FEA23049-2944-0746-843C-D810ED44A485}" presName="circ1" presStyleLbl="vennNode1" presStyleIdx="0" presStyleCnt="3"/>
      <dgm:spPr/>
      <dgm:t>
        <a:bodyPr/>
        <a:lstStyle/>
        <a:p>
          <a:endParaRPr lang="en-US"/>
        </a:p>
      </dgm:t>
    </dgm:pt>
    <dgm:pt modelId="{3FE86742-3A80-6E43-B7A3-34A6DBA8EDD8}" type="pres">
      <dgm:prSet presAssocID="{FEA23049-2944-0746-843C-D810ED44A48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49393-A796-C342-AFD7-D93186ABF1CC}" type="pres">
      <dgm:prSet presAssocID="{888AF96E-CED7-754A-A4C1-9C1BD4C3DCA7}" presName="circ2" presStyleLbl="vennNode1" presStyleIdx="1" presStyleCnt="3"/>
      <dgm:spPr/>
      <dgm:t>
        <a:bodyPr/>
        <a:lstStyle/>
        <a:p>
          <a:endParaRPr lang="en-US"/>
        </a:p>
      </dgm:t>
    </dgm:pt>
    <dgm:pt modelId="{C2B3C244-8CAC-7A4E-801B-FD1C0957D1CB}" type="pres">
      <dgm:prSet presAssocID="{888AF96E-CED7-754A-A4C1-9C1BD4C3DC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9A487-29A4-464A-9115-02B9381135E3}" type="pres">
      <dgm:prSet presAssocID="{97F7055A-928D-0143-87D6-FCE616E2BFEA}" presName="circ3" presStyleLbl="vennNode1" presStyleIdx="2" presStyleCnt="3"/>
      <dgm:spPr/>
      <dgm:t>
        <a:bodyPr/>
        <a:lstStyle/>
        <a:p>
          <a:endParaRPr lang="en-US"/>
        </a:p>
      </dgm:t>
    </dgm:pt>
    <dgm:pt modelId="{C689E065-9874-1D43-8F11-F82943696D7A}" type="pres">
      <dgm:prSet presAssocID="{97F7055A-928D-0143-87D6-FCE616E2BFE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790B55-249B-114F-B85C-7BE9915F2B23}" type="presOf" srcId="{97F7055A-928D-0143-87D6-FCE616E2BFEA}" destId="{C689E065-9874-1D43-8F11-F82943696D7A}" srcOrd="1" destOrd="0" presId="urn:microsoft.com/office/officeart/2005/8/layout/venn1"/>
    <dgm:cxn modelId="{7E3E593A-F48B-D447-9FBE-B47C19FC2528}" type="presOf" srcId="{46DA62BE-5CBD-7345-98FC-C167E31D10B0}" destId="{B16222F9-DCE8-1B4F-88C7-D600C2721DE0}" srcOrd="0" destOrd="0" presId="urn:microsoft.com/office/officeart/2005/8/layout/venn1"/>
    <dgm:cxn modelId="{8012AC25-82DB-E042-B167-E3731BDC6EA4}" type="presOf" srcId="{97F7055A-928D-0143-87D6-FCE616E2BFEA}" destId="{7609A487-29A4-464A-9115-02B9381135E3}" srcOrd="0" destOrd="0" presId="urn:microsoft.com/office/officeart/2005/8/layout/venn1"/>
    <dgm:cxn modelId="{98DF6178-8397-BD4C-81F7-A12924E6867E}" type="presOf" srcId="{FEA23049-2944-0746-843C-D810ED44A485}" destId="{3FE86742-3A80-6E43-B7A3-34A6DBA8EDD8}" srcOrd="1" destOrd="0" presId="urn:microsoft.com/office/officeart/2005/8/layout/venn1"/>
    <dgm:cxn modelId="{759C3D08-C3EB-0C4F-BD41-D365AB27FC63}" type="presOf" srcId="{888AF96E-CED7-754A-A4C1-9C1BD4C3DCA7}" destId="{4A449393-A796-C342-AFD7-D93186ABF1CC}" srcOrd="0" destOrd="0" presId="urn:microsoft.com/office/officeart/2005/8/layout/venn1"/>
    <dgm:cxn modelId="{EC6EFA8B-7E22-2A4C-99A1-1ECAB98CA2D5}" srcId="{46DA62BE-5CBD-7345-98FC-C167E31D10B0}" destId="{FEA23049-2944-0746-843C-D810ED44A485}" srcOrd="0" destOrd="0" parTransId="{43A3DBBB-E002-D146-A7F6-F60B489B7F34}" sibTransId="{3E32F3D4-B846-954A-9932-71818227EB03}"/>
    <dgm:cxn modelId="{40FB8688-0FD4-E541-8DD4-C2568C06C51D}" type="presOf" srcId="{888AF96E-CED7-754A-A4C1-9C1BD4C3DCA7}" destId="{C2B3C244-8CAC-7A4E-801B-FD1C0957D1CB}" srcOrd="1" destOrd="0" presId="urn:microsoft.com/office/officeart/2005/8/layout/venn1"/>
    <dgm:cxn modelId="{33080C1D-4046-0B40-9C4D-F8653496DD32}" type="presOf" srcId="{FEA23049-2944-0746-843C-D810ED44A485}" destId="{9977D74D-8FB7-014C-9E4C-7795C3E6A7B1}" srcOrd="0" destOrd="0" presId="urn:microsoft.com/office/officeart/2005/8/layout/venn1"/>
    <dgm:cxn modelId="{A93A6148-567D-2840-B9D8-2AC5F10A6EBE}" srcId="{46DA62BE-5CBD-7345-98FC-C167E31D10B0}" destId="{888AF96E-CED7-754A-A4C1-9C1BD4C3DCA7}" srcOrd="1" destOrd="0" parTransId="{E0D1F4E8-D7CD-1044-8DD8-96A6D753DE1E}" sibTransId="{CF334F79-19D8-5E41-9971-721A7C5662FD}"/>
    <dgm:cxn modelId="{D991FB11-D2D0-6D45-9D99-DA47693DA63B}" srcId="{46DA62BE-5CBD-7345-98FC-C167E31D10B0}" destId="{97F7055A-928D-0143-87D6-FCE616E2BFEA}" srcOrd="2" destOrd="0" parTransId="{0A1465C4-CB92-FA47-938C-1D5FC3964006}" sibTransId="{38CE19B4-2B82-E244-BBAD-E53E4482AC07}"/>
    <dgm:cxn modelId="{D4696306-6436-CA4A-931C-3FF29B3BDE5F}" type="presParOf" srcId="{B16222F9-DCE8-1B4F-88C7-D600C2721DE0}" destId="{9977D74D-8FB7-014C-9E4C-7795C3E6A7B1}" srcOrd="0" destOrd="0" presId="urn:microsoft.com/office/officeart/2005/8/layout/venn1"/>
    <dgm:cxn modelId="{845252B5-D3C0-2F43-8591-2A9698FCF272}" type="presParOf" srcId="{B16222F9-DCE8-1B4F-88C7-D600C2721DE0}" destId="{3FE86742-3A80-6E43-B7A3-34A6DBA8EDD8}" srcOrd="1" destOrd="0" presId="urn:microsoft.com/office/officeart/2005/8/layout/venn1"/>
    <dgm:cxn modelId="{26376C88-7ABF-364A-997C-E1ACF6235194}" type="presParOf" srcId="{B16222F9-DCE8-1B4F-88C7-D600C2721DE0}" destId="{4A449393-A796-C342-AFD7-D93186ABF1CC}" srcOrd="2" destOrd="0" presId="urn:microsoft.com/office/officeart/2005/8/layout/venn1"/>
    <dgm:cxn modelId="{9EB7A251-2274-E84E-9041-E4F4433E0788}" type="presParOf" srcId="{B16222F9-DCE8-1B4F-88C7-D600C2721DE0}" destId="{C2B3C244-8CAC-7A4E-801B-FD1C0957D1CB}" srcOrd="3" destOrd="0" presId="urn:microsoft.com/office/officeart/2005/8/layout/venn1"/>
    <dgm:cxn modelId="{D294360A-ED40-1A44-879C-1D8E35118AED}" type="presParOf" srcId="{B16222F9-DCE8-1B4F-88C7-D600C2721DE0}" destId="{7609A487-29A4-464A-9115-02B9381135E3}" srcOrd="4" destOrd="0" presId="urn:microsoft.com/office/officeart/2005/8/layout/venn1"/>
    <dgm:cxn modelId="{F37667F8-D1A5-9D4E-9365-3FB823B26332}" type="presParOf" srcId="{B16222F9-DCE8-1B4F-88C7-D600C2721DE0}" destId="{C689E065-9874-1D43-8F11-F82943696D7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DA62BE-5CBD-7345-98FC-C167E31D10B0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A23049-2944-0746-843C-D810ED44A485}">
      <dgm:prSet/>
      <dgm:spPr/>
      <dgm:t>
        <a:bodyPr/>
        <a:lstStyle/>
        <a:p>
          <a:pPr rtl="0"/>
          <a:r>
            <a:rPr lang="en-US" dirty="0" smtClean="0"/>
            <a:t>Linked</a:t>
          </a:r>
          <a:endParaRPr lang="en-US" dirty="0"/>
        </a:p>
      </dgm:t>
    </dgm:pt>
    <dgm:pt modelId="{43A3DBBB-E002-D146-A7F6-F60B489B7F34}" type="parTrans" cxnId="{EC6EFA8B-7E22-2A4C-99A1-1ECAB98CA2D5}">
      <dgm:prSet/>
      <dgm:spPr/>
      <dgm:t>
        <a:bodyPr/>
        <a:lstStyle/>
        <a:p>
          <a:endParaRPr lang="en-US"/>
        </a:p>
      </dgm:t>
    </dgm:pt>
    <dgm:pt modelId="{3E32F3D4-B846-954A-9932-71818227EB03}" type="sibTrans" cxnId="{EC6EFA8B-7E22-2A4C-99A1-1ECAB98CA2D5}">
      <dgm:prSet/>
      <dgm:spPr/>
      <dgm:t>
        <a:bodyPr/>
        <a:lstStyle/>
        <a:p>
          <a:endParaRPr lang="en-US"/>
        </a:p>
      </dgm:t>
    </dgm:pt>
    <dgm:pt modelId="{97F7055A-928D-0143-87D6-FCE616E2BFEA}">
      <dgm:prSet/>
      <dgm:spPr/>
      <dgm:t>
        <a:bodyPr/>
        <a:lstStyle/>
        <a:p>
          <a:r>
            <a:rPr lang="en-US" dirty="0" smtClean="0"/>
            <a:t>Open</a:t>
          </a:r>
          <a:endParaRPr lang="en-US" dirty="0"/>
        </a:p>
      </dgm:t>
    </dgm:pt>
    <dgm:pt modelId="{0A1465C4-CB92-FA47-938C-1D5FC3964006}" type="parTrans" cxnId="{D991FB11-D2D0-6D45-9D99-DA47693DA63B}">
      <dgm:prSet/>
      <dgm:spPr/>
      <dgm:t>
        <a:bodyPr/>
        <a:lstStyle/>
        <a:p>
          <a:endParaRPr lang="en-US"/>
        </a:p>
      </dgm:t>
    </dgm:pt>
    <dgm:pt modelId="{38CE19B4-2B82-E244-BBAD-E53E4482AC07}" type="sibTrans" cxnId="{D991FB11-D2D0-6D45-9D99-DA47693DA63B}">
      <dgm:prSet/>
      <dgm:spPr/>
      <dgm:t>
        <a:bodyPr/>
        <a:lstStyle/>
        <a:p>
          <a:endParaRPr lang="en-US"/>
        </a:p>
      </dgm:t>
    </dgm:pt>
    <dgm:pt modelId="{888AF96E-CED7-754A-A4C1-9C1BD4C3DCA7}">
      <dgm:prSet/>
      <dgm:spPr/>
      <dgm:t>
        <a:bodyPr/>
        <a:lstStyle/>
        <a:p>
          <a:pPr rtl="0"/>
          <a:r>
            <a:rPr lang="en-US" dirty="0" smtClean="0"/>
            <a:t>RDF</a:t>
          </a:r>
          <a:endParaRPr lang="en-US" dirty="0"/>
        </a:p>
      </dgm:t>
    </dgm:pt>
    <dgm:pt modelId="{E0D1F4E8-D7CD-1044-8DD8-96A6D753DE1E}" type="parTrans" cxnId="{A93A6148-567D-2840-B9D8-2AC5F10A6EBE}">
      <dgm:prSet/>
      <dgm:spPr/>
      <dgm:t>
        <a:bodyPr/>
        <a:lstStyle/>
        <a:p>
          <a:endParaRPr lang="en-US"/>
        </a:p>
      </dgm:t>
    </dgm:pt>
    <dgm:pt modelId="{CF334F79-19D8-5E41-9971-721A7C5662FD}" type="sibTrans" cxnId="{A93A6148-567D-2840-B9D8-2AC5F10A6EBE}">
      <dgm:prSet/>
      <dgm:spPr/>
      <dgm:t>
        <a:bodyPr/>
        <a:lstStyle/>
        <a:p>
          <a:endParaRPr lang="en-US"/>
        </a:p>
      </dgm:t>
    </dgm:pt>
    <dgm:pt modelId="{8BE71CB7-D271-6A45-95E3-91CDA06CE891}">
      <dgm:prSet/>
      <dgm:spPr/>
      <dgm:t>
        <a:bodyPr/>
        <a:lstStyle/>
        <a:p>
          <a:r>
            <a:rPr lang="en-US" dirty="0" smtClean="0"/>
            <a:t>Big</a:t>
          </a:r>
          <a:endParaRPr lang="en-US" dirty="0"/>
        </a:p>
      </dgm:t>
    </dgm:pt>
    <dgm:pt modelId="{DDD84A39-E3C9-8145-B64F-BAEA6CC876E3}" type="parTrans" cxnId="{5E537DB7-57B6-1C48-A313-A1A927D0FE78}">
      <dgm:prSet/>
      <dgm:spPr/>
      <dgm:t>
        <a:bodyPr/>
        <a:lstStyle/>
        <a:p>
          <a:endParaRPr lang="en-US"/>
        </a:p>
      </dgm:t>
    </dgm:pt>
    <dgm:pt modelId="{FE68D427-2D1E-424C-AA22-1564EE046205}" type="sibTrans" cxnId="{5E537DB7-57B6-1C48-A313-A1A927D0FE78}">
      <dgm:prSet/>
      <dgm:spPr/>
      <dgm:t>
        <a:bodyPr/>
        <a:lstStyle/>
        <a:p>
          <a:endParaRPr lang="en-US"/>
        </a:p>
      </dgm:t>
    </dgm:pt>
    <dgm:pt modelId="{B16222F9-DCE8-1B4F-88C7-D600C2721DE0}" type="pres">
      <dgm:prSet presAssocID="{46DA62BE-5CBD-7345-98FC-C167E31D10B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77D74D-8FB7-014C-9E4C-7795C3E6A7B1}" type="pres">
      <dgm:prSet presAssocID="{FEA23049-2944-0746-843C-D810ED44A485}" presName="circ1" presStyleLbl="vennNode1" presStyleIdx="0" presStyleCnt="4"/>
      <dgm:spPr/>
      <dgm:t>
        <a:bodyPr/>
        <a:lstStyle/>
        <a:p>
          <a:endParaRPr lang="en-US"/>
        </a:p>
      </dgm:t>
    </dgm:pt>
    <dgm:pt modelId="{3FE86742-3A80-6E43-B7A3-34A6DBA8EDD8}" type="pres">
      <dgm:prSet presAssocID="{FEA23049-2944-0746-843C-D810ED44A48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49393-A796-C342-AFD7-D93186ABF1CC}" type="pres">
      <dgm:prSet presAssocID="{888AF96E-CED7-754A-A4C1-9C1BD4C3DCA7}" presName="circ2" presStyleLbl="vennNode1" presStyleIdx="1" presStyleCnt="4"/>
      <dgm:spPr/>
      <dgm:t>
        <a:bodyPr/>
        <a:lstStyle/>
        <a:p>
          <a:endParaRPr lang="en-US"/>
        </a:p>
      </dgm:t>
    </dgm:pt>
    <dgm:pt modelId="{C2B3C244-8CAC-7A4E-801B-FD1C0957D1CB}" type="pres">
      <dgm:prSet presAssocID="{888AF96E-CED7-754A-A4C1-9C1BD4C3DC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9A487-29A4-464A-9115-02B9381135E3}" type="pres">
      <dgm:prSet presAssocID="{97F7055A-928D-0143-87D6-FCE616E2BFEA}" presName="circ3" presStyleLbl="vennNode1" presStyleIdx="2" presStyleCnt="4"/>
      <dgm:spPr/>
      <dgm:t>
        <a:bodyPr/>
        <a:lstStyle/>
        <a:p>
          <a:endParaRPr lang="en-US"/>
        </a:p>
      </dgm:t>
    </dgm:pt>
    <dgm:pt modelId="{C689E065-9874-1D43-8F11-F82943696D7A}" type="pres">
      <dgm:prSet presAssocID="{97F7055A-928D-0143-87D6-FCE616E2BFE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2BEF5-3240-684D-8353-761B2DF0F579}" type="pres">
      <dgm:prSet presAssocID="{8BE71CB7-D271-6A45-95E3-91CDA06CE891}" presName="circ4" presStyleLbl="vennNode1" presStyleIdx="3" presStyleCnt="4" custLinFactNeighborX="-5769"/>
      <dgm:spPr/>
      <dgm:t>
        <a:bodyPr/>
        <a:lstStyle/>
        <a:p>
          <a:endParaRPr lang="en-US"/>
        </a:p>
      </dgm:t>
    </dgm:pt>
    <dgm:pt modelId="{1E98C6FC-ADA2-5344-9332-9AE8BC40213C}" type="pres">
      <dgm:prSet presAssocID="{8BE71CB7-D271-6A45-95E3-91CDA06CE89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537DB7-57B6-1C48-A313-A1A927D0FE78}" srcId="{46DA62BE-5CBD-7345-98FC-C167E31D10B0}" destId="{8BE71CB7-D271-6A45-95E3-91CDA06CE891}" srcOrd="3" destOrd="0" parTransId="{DDD84A39-E3C9-8145-B64F-BAEA6CC876E3}" sibTransId="{FE68D427-2D1E-424C-AA22-1564EE046205}"/>
    <dgm:cxn modelId="{9E3B986F-ADC9-B34B-A00B-42FFD964B8F5}" type="presOf" srcId="{FEA23049-2944-0746-843C-D810ED44A485}" destId="{9977D74D-8FB7-014C-9E4C-7795C3E6A7B1}" srcOrd="0" destOrd="0" presId="urn:microsoft.com/office/officeart/2005/8/layout/venn1"/>
    <dgm:cxn modelId="{3A92C3AE-D61A-CA46-97B0-4AE01584599D}" type="presOf" srcId="{888AF96E-CED7-754A-A4C1-9C1BD4C3DCA7}" destId="{4A449393-A796-C342-AFD7-D93186ABF1CC}" srcOrd="0" destOrd="0" presId="urn:microsoft.com/office/officeart/2005/8/layout/venn1"/>
    <dgm:cxn modelId="{10C8A01E-9FD5-5F40-BD03-CA646D221B9E}" type="presOf" srcId="{8BE71CB7-D271-6A45-95E3-91CDA06CE891}" destId="{5ED2BEF5-3240-684D-8353-761B2DF0F579}" srcOrd="0" destOrd="0" presId="urn:microsoft.com/office/officeart/2005/8/layout/venn1"/>
    <dgm:cxn modelId="{0A777586-69BE-1140-899E-E074947D6846}" type="presOf" srcId="{97F7055A-928D-0143-87D6-FCE616E2BFEA}" destId="{C689E065-9874-1D43-8F11-F82943696D7A}" srcOrd="1" destOrd="0" presId="urn:microsoft.com/office/officeart/2005/8/layout/venn1"/>
    <dgm:cxn modelId="{2EAC881F-9787-0347-8CBB-0670A70624A4}" type="presOf" srcId="{8BE71CB7-D271-6A45-95E3-91CDA06CE891}" destId="{1E98C6FC-ADA2-5344-9332-9AE8BC40213C}" srcOrd="1" destOrd="0" presId="urn:microsoft.com/office/officeart/2005/8/layout/venn1"/>
    <dgm:cxn modelId="{0401AE25-D3FC-4E44-AB0F-4CA751371C0E}" type="presOf" srcId="{97F7055A-928D-0143-87D6-FCE616E2BFEA}" destId="{7609A487-29A4-464A-9115-02B9381135E3}" srcOrd="0" destOrd="0" presId="urn:microsoft.com/office/officeart/2005/8/layout/venn1"/>
    <dgm:cxn modelId="{FEFD9980-C0ED-1844-AC63-435110FF9E19}" type="presOf" srcId="{46DA62BE-5CBD-7345-98FC-C167E31D10B0}" destId="{B16222F9-DCE8-1B4F-88C7-D600C2721DE0}" srcOrd="0" destOrd="0" presId="urn:microsoft.com/office/officeart/2005/8/layout/venn1"/>
    <dgm:cxn modelId="{EC6EFA8B-7E22-2A4C-99A1-1ECAB98CA2D5}" srcId="{46DA62BE-5CBD-7345-98FC-C167E31D10B0}" destId="{FEA23049-2944-0746-843C-D810ED44A485}" srcOrd="0" destOrd="0" parTransId="{43A3DBBB-E002-D146-A7F6-F60B489B7F34}" sibTransId="{3E32F3D4-B846-954A-9932-71818227EB03}"/>
    <dgm:cxn modelId="{A93A6148-567D-2840-B9D8-2AC5F10A6EBE}" srcId="{46DA62BE-5CBD-7345-98FC-C167E31D10B0}" destId="{888AF96E-CED7-754A-A4C1-9C1BD4C3DCA7}" srcOrd="1" destOrd="0" parTransId="{E0D1F4E8-D7CD-1044-8DD8-96A6D753DE1E}" sibTransId="{CF334F79-19D8-5E41-9971-721A7C5662FD}"/>
    <dgm:cxn modelId="{392F2B45-7CAB-064E-AE73-83001F463C46}" type="presOf" srcId="{888AF96E-CED7-754A-A4C1-9C1BD4C3DCA7}" destId="{C2B3C244-8CAC-7A4E-801B-FD1C0957D1CB}" srcOrd="1" destOrd="0" presId="urn:microsoft.com/office/officeart/2005/8/layout/venn1"/>
    <dgm:cxn modelId="{D991FB11-D2D0-6D45-9D99-DA47693DA63B}" srcId="{46DA62BE-5CBD-7345-98FC-C167E31D10B0}" destId="{97F7055A-928D-0143-87D6-FCE616E2BFEA}" srcOrd="2" destOrd="0" parTransId="{0A1465C4-CB92-FA47-938C-1D5FC3964006}" sibTransId="{38CE19B4-2B82-E244-BBAD-E53E4482AC07}"/>
    <dgm:cxn modelId="{8EFB5E12-15C1-B14A-BE59-C2E978AD558F}" type="presOf" srcId="{FEA23049-2944-0746-843C-D810ED44A485}" destId="{3FE86742-3A80-6E43-B7A3-34A6DBA8EDD8}" srcOrd="1" destOrd="0" presId="urn:microsoft.com/office/officeart/2005/8/layout/venn1"/>
    <dgm:cxn modelId="{96A71CC5-26A8-D145-8C3E-93133C0A5282}" type="presParOf" srcId="{B16222F9-DCE8-1B4F-88C7-D600C2721DE0}" destId="{9977D74D-8FB7-014C-9E4C-7795C3E6A7B1}" srcOrd="0" destOrd="0" presId="urn:microsoft.com/office/officeart/2005/8/layout/venn1"/>
    <dgm:cxn modelId="{93C59F33-AFFE-8A49-AE7D-E854CD4163BD}" type="presParOf" srcId="{B16222F9-DCE8-1B4F-88C7-D600C2721DE0}" destId="{3FE86742-3A80-6E43-B7A3-34A6DBA8EDD8}" srcOrd="1" destOrd="0" presId="urn:microsoft.com/office/officeart/2005/8/layout/venn1"/>
    <dgm:cxn modelId="{7F5A601C-DB8B-774A-9A63-F9204A247106}" type="presParOf" srcId="{B16222F9-DCE8-1B4F-88C7-D600C2721DE0}" destId="{4A449393-A796-C342-AFD7-D93186ABF1CC}" srcOrd="2" destOrd="0" presId="urn:microsoft.com/office/officeart/2005/8/layout/venn1"/>
    <dgm:cxn modelId="{D18CCE23-8BBA-E641-990B-BCD53B64A80D}" type="presParOf" srcId="{B16222F9-DCE8-1B4F-88C7-D600C2721DE0}" destId="{C2B3C244-8CAC-7A4E-801B-FD1C0957D1CB}" srcOrd="3" destOrd="0" presId="urn:microsoft.com/office/officeart/2005/8/layout/venn1"/>
    <dgm:cxn modelId="{414AE33D-374B-A14F-9744-DF0AD5628686}" type="presParOf" srcId="{B16222F9-DCE8-1B4F-88C7-D600C2721DE0}" destId="{7609A487-29A4-464A-9115-02B9381135E3}" srcOrd="4" destOrd="0" presId="urn:microsoft.com/office/officeart/2005/8/layout/venn1"/>
    <dgm:cxn modelId="{805932F5-447F-5742-A10C-4CFE1E063E26}" type="presParOf" srcId="{B16222F9-DCE8-1B4F-88C7-D600C2721DE0}" destId="{C689E065-9874-1D43-8F11-F82943696D7A}" srcOrd="5" destOrd="0" presId="urn:microsoft.com/office/officeart/2005/8/layout/venn1"/>
    <dgm:cxn modelId="{A2C3564A-93C7-2F46-A413-FE4DE6C7AD14}" type="presParOf" srcId="{B16222F9-DCE8-1B4F-88C7-D600C2721DE0}" destId="{5ED2BEF5-3240-684D-8353-761B2DF0F579}" srcOrd="6" destOrd="0" presId="urn:microsoft.com/office/officeart/2005/8/layout/venn1"/>
    <dgm:cxn modelId="{F57BE113-0F64-B644-A6D8-35E6885B4ABF}" type="presParOf" srcId="{B16222F9-DCE8-1B4F-88C7-D600C2721DE0}" destId="{1E98C6FC-ADA2-5344-9332-9AE8BC40213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DA62BE-5CBD-7345-98FC-C167E31D10B0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A23049-2944-0746-843C-D810ED44A485}">
      <dgm:prSet/>
      <dgm:spPr>
        <a:gradFill rotWithShape="0">
          <a:gsLst>
            <a:gs pos="0">
              <a:schemeClr val="tx2">
                <a:lumMod val="40000"/>
                <a:lumOff val="60000"/>
                <a:alpha val="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Linked</a:t>
          </a:r>
          <a:endParaRPr lang="en-US" dirty="0"/>
        </a:p>
      </dgm:t>
    </dgm:pt>
    <dgm:pt modelId="{43A3DBBB-E002-D146-A7F6-F60B489B7F34}" type="parTrans" cxnId="{EC6EFA8B-7E22-2A4C-99A1-1ECAB98CA2D5}">
      <dgm:prSet/>
      <dgm:spPr/>
      <dgm:t>
        <a:bodyPr/>
        <a:lstStyle/>
        <a:p>
          <a:endParaRPr lang="en-US"/>
        </a:p>
      </dgm:t>
    </dgm:pt>
    <dgm:pt modelId="{3E32F3D4-B846-954A-9932-71818227EB03}" type="sibTrans" cxnId="{EC6EFA8B-7E22-2A4C-99A1-1ECAB98CA2D5}">
      <dgm:prSet/>
      <dgm:spPr/>
      <dgm:t>
        <a:bodyPr/>
        <a:lstStyle/>
        <a:p>
          <a:endParaRPr lang="en-US"/>
        </a:p>
      </dgm:t>
    </dgm:pt>
    <dgm:pt modelId="{97F7055A-928D-0143-87D6-FCE616E2BFEA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/>
            <a:t>Open</a:t>
          </a:r>
          <a:endParaRPr lang="en-US" dirty="0"/>
        </a:p>
      </dgm:t>
    </dgm:pt>
    <dgm:pt modelId="{0A1465C4-CB92-FA47-938C-1D5FC3964006}" type="parTrans" cxnId="{D991FB11-D2D0-6D45-9D99-DA47693DA63B}">
      <dgm:prSet/>
      <dgm:spPr/>
      <dgm:t>
        <a:bodyPr/>
        <a:lstStyle/>
        <a:p>
          <a:endParaRPr lang="en-US"/>
        </a:p>
      </dgm:t>
    </dgm:pt>
    <dgm:pt modelId="{38CE19B4-2B82-E244-BBAD-E53E4482AC07}" type="sibTrans" cxnId="{D991FB11-D2D0-6D45-9D99-DA47693DA63B}">
      <dgm:prSet/>
      <dgm:spPr/>
      <dgm:t>
        <a:bodyPr/>
        <a:lstStyle/>
        <a:p>
          <a:endParaRPr lang="en-US"/>
        </a:p>
      </dgm:t>
    </dgm:pt>
    <dgm:pt modelId="{888AF96E-CED7-754A-A4C1-9C1BD4C3DCA7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RDF</a:t>
          </a:r>
          <a:endParaRPr lang="en-US" dirty="0"/>
        </a:p>
      </dgm:t>
    </dgm:pt>
    <dgm:pt modelId="{E0D1F4E8-D7CD-1044-8DD8-96A6D753DE1E}" type="parTrans" cxnId="{A93A6148-567D-2840-B9D8-2AC5F10A6EBE}">
      <dgm:prSet/>
      <dgm:spPr/>
      <dgm:t>
        <a:bodyPr/>
        <a:lstStyle/>
        <a:p>
          <a:endParaRPr lang="en-US"/>
        </a:p>
      </dgm:t>
    </dgm:pt>
    <dgm:pt modelId="{CF334F79-19D8-5E41-9971-721A7C5662FD}" type="sibTrans" cxnId="{A93A6148-567D-2840-B9D8-2AC5F10A6EBE}">
      <dgm:prSet/>
      <dgm:spPr/>
      <dgm:t>
        <a:bodyPr/>
        <a:lstStyle/>
        <a:p>
          <a:endParaRPr lang="en-US"/>
        </a:p>
      </dgm:t>
    </dgm:pt>
    <dgm:pt modelId="{8BE71CB7-D271-6A45-95E3-91CDA06CE891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/>
            <a:t>Big</a:t>
          </a:r>
          <a:endParaRPr lang="en-US" dirty="0"/>
        </a:p>
      </dgm:t>
    </dgm:pt>
    <dgm:pt modelId="{DDD84A39-E3C9-8145-B64F-BAEA6CC876E3}" type="parTrans" cxnId="{5E537DB7-57B6-1C48-A313-A1A927D0FE78}">
      <dgm:prSet/>
      <dgm:spPr/>
      <dgm:t>
        <a:bodyPr/>
        <a:lstStyle/>
        <a:p>
          <a:endParaRPr lang="en-US"/>
        </a:p>
      </dgm:t>
    </dgm:pt>
    <dgm:pt modelId="{FE68D427-2D1E-424C-AA22-1564EE046205}" type="sibTrans" cxnId="{5E537DB7-57B6-1C48-A313-A1A927D0FE78}">
      <dgm:prSet/>
      <dgm:spPr/>
      <dgm:t>
        <a:bodyPr/>
        <a:lstStyle/>
        <a:p>
          <a:endParaRPr lang="en-US"/>
        </a:p>
      </dgm:t>
    </dgm:pt>
    <dgm:pt modelId="{B16222F9-DCE8-1B4F-88C7-D600C2721DE0}" type="pres">
      <dgm:prSet presAssocID="{46DA62BE-5CBD-7345-98FC-C167E31D10B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77D74D-8FB7-014C-9E4C-7795C3E6A7B1}" type="pres">
      <dgm:prSet presAssocID="{FEA23049-2944-0746-843C-D810ED44A485}" presName="circ1" presStyleLbl="vennNode1" presStyleIdx="0" presStyleCnt="4" custLinFactNeighborX="23708" custLinFactNeighborY="28492"/>
      <dgm:spPr/>
      <dgm:t>
        <a:bodyPr/>
        <a:lstStyle/>
        <a:p>
          <a:endParaRPr lang="en-US"/>
        </a:p>
      </dgm:t>
    </dgm:pt>
    <dgm:pt modelId="{3FE86742-3A80-6E43-B7A3-34A6DBA8EDD8}" type="pres">
      <dgm:prSet presAssocID="{FEA23049-2944-0746-843C-D810ED44A48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49393-A796-C342-AFD7-D93186ABF1CC}" type="pres">
      <dgm:prSet presAssocID="{888AF96E-CED7-754A-A4C1-9C1BD4C3DCA7}" presName="circ2" presStyleLbl="vennNode1" presStyleIdx="1" presStyleCnt="4"/>
      <dgm:spPr/>
      <dgm:t>
        <a:bodyPr/>
        <a:lstStyle/>
        <a:p>
          <a:endParaRPr lang="en-US"/>
        </a:p>
      </dgm:t>
    </dgm:pt>
    <dgm:pt modelId="{C2B3C244-8CAC-7A4E-801B-FD1C0957D1CB}" type="pres">
      <dgm:prSet presAssocID="{888AF96E-CED7-754A-A4C1-9C1BD4C3DC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9A487-29A4-464A-9115-02B9381135E3}" type="pres">
      <dgm:prSet presAssocID="{97F7055A-928D-0143-87D6-FCE616E2BFEA}" presName="circ3" presStyleLbl="vennNode1" presStyleIdx="2" presStyleCnt="4" custScaleX="164686" custScaleY="153465" custLinFactNeighborX="6540" custLinFactNeighborY="-11443"/>
      <dgm:spPr/>
      <dgm:t>
        <a:bodyPr/>
        <a:lstStyle/>
        <a:p>
          <a:endParaRPr lang="en-US"/>
        </a:p>
      </dgm:t>
    </dgm:pt>
    <dgm:pt modelId="{C689E065-9874-1D43-8F11-F82943696D7A}" type="pres">
      <dgm:prSet presAssocID="{97F7055A-928D-0143-87D6-FCE616E2BFE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2BEF5-3240-684D-8353-761B2DF0F579}" type="pres">
      <dgm:prSet presAssocID="{8BE71CB7-D271-6A45-95E3-91CDA06CE891}" presName="circ4" presStyleLbl="vennNode1" presStyleIdx="3" presStyleCnt="4" custScaleX="160995" custScaleY="153312" custLinFactNeighborX="-35164" custLinFactNeighborY="19498"/>
      <dgm:spPr/>
      <dgm:t>
        <a:bodyPr/>
        <a:lstStyle/>
        <a:p>
          <a:endParaRPr lang="en-US"/>
        </a:p>
      </dgm:t>
    </dgm:pt>
    <dgm:pt modelId="{1E98C6FC-ADA2-5344-9332-9AE8BC40213C}" type="pres">
      <dgm:prSet presAssocID="{8BE71CB7-D271-6A45-95E3-91CDA06CE89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E4B103-4A1C-7141-B5AA-85C1A1CDAF90}" type="presOf" srcId="{FEA23049-2944-0746-843C-D810ED44A485}" destId="{9977D74D-8FB7-014C-9E4C-7795C3E6A7B1}" srcOrd="0" destOrd="0" presId="urn:microsoft.com/office/officeart/2005/8/layout/venn1"/>
    <dgm:cxn modelId="{34D5B62C-7FD1-204F-AB13-535E07411BC2}" type="presOf" srcId="{46DA62BE-5CBD-7345-98FC-C167E31D10B0}" destId="{B16222F9-DCE8-1B4F-88C7-D600C2721DE0}" srcOrd="0" destOrd="0" presId="urn:microsoft.com/office/officeart/2005/8/layout/venn1"/>
    <dgm:cxn modelId="{5E537DB7-57B6-1C48-A313-A1A927D0FE78}" srcId="{46DA62BE-5CBD-7345-98FC-C167E31D10B0}" destId="{8BE71CB7-D271-6A45-95E3-91CDA06CE891}" srcOrd="3" destOrd="0" parTransId="{DDD84A39-E3C9-8145-B64F-BAEA6CC876E3}" sibTransId="{FE68D427-2D1E-424C-AA22-1564EE046205}"/>
    <dgm:cxn modelId="{7ABF65D1-FCD6-D245-9F60-F87FE9BED9A7}" type="presOf" srcId="{97F7055A-928D-0143-87D6-FCE616E2BFEA}" destId="{C689E065-9874-1D43-8F11-F82943696D7A}" srcOrd="1" destOrd="0" presId="urn:microsoft.com/office/officeart/2005/8/layout/venn1"/>
    <dgm:cxn modelId="{C423E3CB-4054-DC45-8221-654627E548D7}" type="presOf" srcId="{8BE71CB7-D271-6A45-95E3-91CDA06CE891}" destId="{1E98C6FC-ADA2-5344-9332-9AE8BC40213C}" srcOrd="1" destOrd="0" presId="urn:microsoft.com/office/officeart/2005/8/layout/venn1"/>
    <dgm:cxn modelId="{6561200E-456A-914E-B070-5857C9614240}" type="presOf" srcId="{888AF96E-CED7-754A-A4C1-9C1BD4C3DCA7}" destId="{C2B3C244-8CAC-7A4E-801B-FD1C0957D1CB}" srcOrd="1" destOrd="0" presId="urn:microsoft.com/office/officeart/2005/8/layout/venn1"/>
    <dgm:cxn modelId="{4350028E-EACC-9A4B-954F-4E15284CD888}" type="presOf" srcId="{FEA23049-2944-0746-843C-D810ED44A485}" destId="{3FE86742-3A80-6E43-B7A3-34A6DBA8EDD8}" srcOrd="1" destOrd="0" presId="urn:microsoft.com/office/officeart/2005/8/layout/venn1"/>
    <dgm:cxn modelId="{CF3605F6-AC32-E24F-B74E-EA5F49715651}" type="presOf" srcId="{888AF96E-CED7-754A-A4C1-9C1BD4C3DCA7}" destId="{4A449393-A796-C342-AFD7-D93186ABF1CC}" srcOrd="0" destOrd="0" presId="urn:microsoft.com/office/officeart/2005/8/layout/venn1"/>
    <dgm:cxn modelId="{EC6EFA8B-7E22-2A4C-99A1-1ECAB98CA2D5}" srcId="{46DA62BE-5CBD-7345-98FC-C167E31D10B0}" destId="{FEA23049-2944-0746-843C-D810ED44A485}" srcOrd="0" destOrd="0" parTransId="{43A3DBBB-E002-D146-A7F6-F60B489B7F34}" sibTransId="{3E32F3D4-B846-954A-9932-71818227EB03}"/>
    <dgm:cxn modelId="{A93A6148-567D-2840-B9D8-2AC5F10A6EBE}" srcId="{46DA62BE-5CBD-7345-98FC-C167E31D10B0}" destId="{888AF96E-CED7-754A-A4C1-9C1BD4C3DCA7}" srcOrd="1" destOrd="0" parTransId="{E0D1F4E8-D7CD-1044-8DD8-96A6D753DE1E}" sibTransId="{CF334F79-19D8-5E41-9971-721A7C5662FD}"/>
    <dgm:cxn modelId="{B839CF69-CF34-7A40-838F-C446F716DE3C}" type="presOf" srcId="{8BE71CB7-D271-6A45-95E3-91CDA06CE891}" destId="{5ED2BEF5-3240-684D-8353-761B2DF0F579}" srcOrd="0" destOrd="0" presId="urn:microsoft.com/office/officeart/2005/8/layout/venn1"/>
    <dgm:cxn modelId="{0772DD78-969C-D543-9F37-3052D21D5779}" type="presOf" srcId="{97F7055A-928D-0143-87D6-FCE616E2BFEA}" destId="{7609A487-29A4-464A-9115-02B9381135E3}" srcOrd="0" destOrd="0" presId="urn:microsoft.com/office/officeart/2005/8/layout/venn1"/>
    <dgm:cxn modelId="{D991FB11-D2D0-6D45-9D99-DA47693DA63B}" srcId="{46DA62BE-5CBD-7345-98FC-C167E31D10B0}" destId="{97F7055A-928D-0143-87D6-FCE616E2BFEA}" srcOrd="2" destOrd="0" parTransId="{0A1465C4-CB92-FA47-938C-1D5FC3964006}" sibTransId="{38CE19B4-2B82-E244-BBAD-E53E4482AC07}"/>
    <dgm:cxn modelId="{FA57A9DE-EC8C-CE43-AC7F-A898CB53DC16}" type="presParOf" srcId="{B16222F9-DCE8-1B4F-88C7-D600C2721DE0}" destId="{9977D74D-8FB7-014C-9E4C-7795C3E6A7B1}" srcOrd="0" destOrd="0" presId="urn:microsoft.com/office/officeart/2005/8/layout/venn1"/>
    <dgm:cxn modelId="{CB315549-A1D8-1E45-8B8A-B8E14E297FD4}" type="presParOf" srcId="{B16222F9-DCE8-1B4F-88C7-D600C2721DE0}" destId="{3FE86742-3A80-6E43-B7A3-34A6DBA8EDD8}" srcOrd="1" destOrd="0" presId="urn:microsoft.com/office/officeart/2005/8/layout/venn1"/>
    <dgm:cxn modelId="{77AD5A18-E6FD-954C-8077-EB25F7D135EF}" type="presParOf" srcId="{B16222F9-DCE8-1B4F-88C7-D600C2721DE0}" destId="{4A449393-A796-C342-AFD7-D93186ABF1CC}" srcOrd="2" destOrd="0" presId="urn:microsoft.com/office/officeart/2005/8/layout/venn1"/>
    <dgm:cxn modelId="{B47B96CD-4217-CE49-B0ED-E96F90F52B6E}" type="presParOf" srcId="{B16222F9-DCE8-1B4F-88C7-D600C2721DE0}" destId="{C2B3C244-8CAC-7A4E-801B-FD1C0957D1CB}" srcOrd="3" destOrd="0" presId="urn:microsoft.com/office/officeart/2005/8/layout/venn1"/>
    <dgm:cxn modelId="{B9E15014-AC4E-FE4F-93D2-EDC6FEC410E1}" type="presParOf" srcId="{B16222F9-DCE8-1B4F-88C7-D600C2721DE0}" destId="{7609A487-29A4-464A-9115-02B9381135E3}" srcOrd="4" destOrd="0" presId="urn:microsoft.com/office/officeart/2005/8/layout/venn1"/>
    <dgm:cxn modelId="{F1B3AFA7-2B0C-5D4E-9F53-AE0A0DA6218F}" type="presParOf" srcId="{B16222F9-DCE8-1B4F-88C7-D600C2721DE0}" destId="{C689E065-9874-1D43-8F11-F82943696D7A}" srcOrd="5" destOrd="0" presId="urn:microsoft.com/office/officeart/2005/8/layout/venn1"/>
    <dgm:cxn modelId="{6A060CC3-AAA6-1B4A-B854-C75E692364D7}" type="presParOf" srcId="{B16222F9-DCE8-1B4F-88C7-D600C2721DE0}" destId="{5ED2BEF5-3240-684D-8353-761B2DF0F579}" srcOrd="6" destOrd="0" presId="urn:microsoft.com/office/officeart/2005/8/layout/venn1"/>
    <dgm:cxn modelId="{1A1E5325-F562-A545-AB14-600BFDE583A0}" type="presParOf" srcId="{B16222F9-DCE8-1B4F-88C7-D600C2721DE0}" destId="{1E98C6FC-ADA2-5344-9332-9AE8BC40213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D8E8AE-6D4D-9843-AA33-3F297F237B17}">
      <dsp:nvSpPr>
        <dsp:cNvPr id="0" name=""/>
        <dsp:cNvSpPr/>
      </dsp:nvSpPr>
      <dsp:spPr>
        <a:xfrm>
          <a:off x="242023" y="12310"/>
          <a:ext cx="4501341" cy="450134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Factual</a:t>
          </a:r>
          <a:endParaRPr lang="en-US" sz="5200" kern="1200" dirty="0"/>
        </a:p>
      </dsp:txBody>
      <dsp:txXfrm>
        <a:off x="870589" y="543115"/>
        <a:ext cx="2595368" cy="3439731"/>
      </dsp:txXfrm>
    </dsp:sp>
    <dsp:sp modelId="{21958104-158E-1C4A-BC31-6FA05D87550D}">
      <dsp:nvSpPr>
        <dsp:cNvPr id="0" name=""/>
        <dsp:cNvSpPr/>
      </dsp:nvSpPr>
      <dsp:spPr>
        <a:xfrm>
          <a:off x="3486234" y="12310"/>
          <a:ext cx="4501341" cy="450134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Statistical</a:t>
          </a:r>
          <a:endParaRPr lang="en-US" sz="5200" kern="1200" dirty="0"/>
        </a:p>
      </dsp:txBody>
      <dsp:txXfrm>
        <a:off x="4763642" y="543115"/>
        <a:ext cx="2595368" cy="34397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77D74D-8FB7-014C-9E4C-7795C3E6A7B1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Linked</a:t>
          </a:r>
          <a:endParaRPr lang="en-US" sz="5800" kern="1200" dirty="0"/>
        </a:p>
      </dsp:txBody>
      <dsp:txXfrm>
        <a:off x="3119088" y="531800"/>
        <a:ext cx="1991423" cy="1222010"/>
      </dsp:txXfrm>
    </dsp:sp>
    <dsp:sp modelId="{4A449393-A796-C342-AFD7-D93186ABF1CC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RDF</a:t>
          </a:r>
          <a:endParaRPr lang="en-US" sz="5800" kern="1200" dirty="0"/>
        </a:p>
      </dsp:txBody>
      <dsp:txXfrm>
        <a:off x="4567396" y="2455334"/>
        <a:ext cx="1629346" cy="1493567"/>
      </dsp:txXfrm>
    </dsp:sp>
    <dsp:sp modelId="{7609A487-29A4-464A-9115-02B9381135E3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Open</a:t>
          </a:r>
          <a:endParaRPr lang="en-US" sz="5800" kern="1200" dirty="0"/>
        </a:p>
      </dsp:txBody>
      <dsp:txXfrm>
        <a:off x="2032857" y="2455334"/>
        <a:ext cx="1629346" cy="149356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77D74D-8FB7-014C-9E4C-7795C3E6A7B1}">
      <dsp:nvSpPr>
        <dsp:cNvPr id="0" name=""/>
        <dsp:cNvSpPr/>
      </dsp:nvSpPr>
      <dsp:spPr>
        <a:xfrm>
          <a:off x="2938049" y="45259"/>
          <a:ext cx="2353500" cy="23535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Linked</a:t>
          </a:r>
          <a:endParaRPr lang="en-US" sz="4400" kern="1200" dirty="0"/>
        </a:p>
      </dsp:txBody>
      <dsp:txXfrm>
        <a:off x="3209607" y="362077"/>
        <a:ext cx="1810385" cy="746783"/>
      </dsp:txXfrm>
    </dsp:sp>
    <dsp:sp modelId="{4A449393-A796-C342-AFD7-D93186ABF1CC}">
      <dsp:nvSpPr>
        <dsp:cNvPr id="0" name=""/>
        <dsp:cNvSpPr/>
      </dsp:nvSpPr>
      <dsp:spPr>
        <a:xfrm>
          <a:off x="3979021" y="1086231"/>
          <a:ext cx="2353500" cy="23535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RDF</a:t>
          </a:r>
          <a:endParaRPr lang="en-US" sz="4400" kern="1200" dirty="0"/>
        </a:p>
      </dsp:txBody>
      <dsp:txXfrm>
        <a:off x="5246290" y="1357788"/>
        <a:ext cx="905192" cy="1810385"/>
      </dsp:txXfrm>
    </dsp:sp>
    <dsp:sp modelId="{7609A487-29A4-464A-9115-02B9381135E3}">
      <dsp:nvSpPr>
        <dsp:cNvPr id="0" name=""/>
        <dsp:cNvSpPr/>
      </dsp:nvSpPr>
      <dsp:spPr>
        <a:xfrm>
          <a:off x="2938049" y="2127202"/>
          <a:ext cx="2353500" cy="23535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Open</a:t>
          </a:r>
          <a:endParaRPr lang="en-US" sz="4400" kern="1200" dirty="0"/>
        </a:p>
      </dsp:txBody>
      <dsp:txXfrm>
        <a:off x="3209607" y="3417102"/>
        <a:ext cx="1810385" cy="746783"/>
      </dsp:txXfrm>
    </dsp:sp>
    <dsp:sp modelId="{5ED2BEF5-3240-684D-8353-761B2DF0F579}">
      <dsp:nvSpPr>
        <dsp:cNvPr id="0" name=""/>
        <dsp:cNvSpPr/>
      </dsp:nvSpPr>
      <dsp:spPr>
        <a:xfrm>
          <a:off x="1761304" y="1086231"/>
          <a:ext cx="2353500" cy="23535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Big</a:t>
          </a:r>
          <a:endParaRPr lang="en-US" sz="4400" kern="1200" dirty="0"/>
        </a:p>
      </dsp:txBody>
      <dsp:txXfrm>
        <a:off x="1942343" y="1357788"/>
        <a:ext cx="905192" cy="18103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77D74D-8FB7-014C-9E4C-7795C3E6A7B1}">
      <dsp:nvSpPr>
        <dsp:cNvPr id="0" name=""/>
        <dsp:cNvSpPr/>
      </dsp:nvSpPr>
      <dsp:spPr>
        <a:xfrm>
          <a:off x="3854897" y="401244"/>
          <a:ext cx="2353500" cy="2353500"/>
        </a:xfrm>
        <a:prstGeom prst="ellipse">
          <a:avLst/>
        </a:prstGeom>
        <a:gradFill rotWithShape="0">
          <a:gsLst>
            <a:gs pos="0">
              <a:schemeClr val="tx2">
                <a:lumMod val="40000"/>
                <a:lumOff val="60000"/>
                <a:alpha val="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Linked</a:t>
          </a:r>
          <a:endParaRPr lang="en-US" sz="4400" kern="1200" dirty="0"/>
        </a:p>
      </dsp:txBody>
      <dsp:txXfrm>
        <a:off x="4126454" y="718061"/>
        <a:ext cx="1810385" cy="746783"/>
      </dsp:txXfrm>
    </dsp:sp>
    <dsp:sp modelId="{4A449393-A796-C342-AFD7-D93186ABF1CC}">
      <dsp:nvSpPr>
        <dsp:cNvPr id="0" name=""/>
        <dsp:cNvSpPr/>
      </dsp:nvSpPr>
      <dsp:spPr>
        <a:xfrm>
          <a:off x="4337900" y="771656"/>
          <a:ext cx="2353500" cy="23535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RDF</a:t>
          </a:r>
          <a:endParaRPr lang="en-US" sz="4400" kern="1200" dirty="0"/>
        </a:p>
      </dsp:txBody>
      <dsp:txXfrm>
        <a:off x="5605170" y="1043214"/>
        <a:ext cx="905192" cy="1810385"/>
      </dsp:txXfrm>
    </dsp:sp>
    <dsp:sp modelId="{7609A487-29A4-464A-9115-02B9381135E3}">
      <dsp:nvSpPr>
        <dsp:cNvPr id="0" name=""/>
        <dsp:cNvSpPr/>
      </dsp:nvSpPr>
      <dsp:spPr>
        <a:xfrm>
          <a:off x="2689655" y="914167"/>
          <a:ext cx="3875886" cy="36117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Open</a:t>
          </a:r>
          <a:endParaRPr lang="en-US" sz="4400" kern="1200" dirty="0"/>
        </a:p>
      </dsp:txBody>
      <dsp:txXfrm>
        <a:off x="3136872" y="2893711"/>
        <a:ext cx="2981450" cy="1146051"/>
      </dsp:txXfrm>
    </dsp:sp>
    <dsp:sp modelId="{5ED2BEF5-3240-684D-8353-761B2DF0F579}">
      <dsp:nvSpPr>
        <dsp:cNvPr id="0" name=""/>
        <dsp:cNvSpPr/>
      </dsp:nvSpPr>
      <dsp:spPr>
        <a:xfrm>
          <a:off x="710613" y="603192"/>
          <a:ext cx="3789018" cy="36081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Big</a:t>
          </a:r>
          <a:endParaRPr lang="en-US" sz="4400" kern="1200" dirty="0"/>
        </a:p>
      </dsp:txBody>
      <dsp:txXfrm>
        <a:off x="1002076" y="1019523"/>
        <a:ext cx="1457314" cy="2775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566A2-6FF6-8D49-A04A-97132990C961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E558E-E569-0248-8327-31BA0D651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5A96-B525-CD43-A7E1-94EC6B706916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3E8-3535-0C49-BFFB-D8465DB0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5A96-B525-CD43-A7E1-94EC6B706916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3E8-3535-0C49-BFFB-D8465DB0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5A96-B525-CD43-A7E1-94EC6B706916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3E8-3535-0C49-BFFB-D8465DB0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0968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0AFD-0631-D14C-A29D-699820289976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EC81-0157-D745-A9D2-954DC9938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5A96-B525-CD43-A7E1-94EC6B706916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3E8-3535-0C49-BFFB-D8465DB0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5A96-B525-CD43-A7E1-94EC6B706916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3E8-3535-0C49-BFFB-D8465DB0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5A96-B525-CD43-A7E1-94EC6B706916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3E8-3535-0C49-BFFB-D8465DB0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5A96-B525-CD43-A7E1-94EC6B706916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3E8-3535-0C49-BFFB-D8465DB0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5A96-B525-CD43-A7E1-94EC6B706916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3E8-3535-0C49-BFFB-D8465DB0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5A96-B525-CD43-A7E1-94EC6B706916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3E8-3535-0C49-BFFB-D8465DB0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5A96-B525-CD43-A7E1-94EC6B706916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3E8-3535-0C49-BFFB-D8465DB0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5A96-B525-CD43-A7E1-94EC6B706916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3E8-3535-0C49-BFFB-D8465DB0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5A96-B525-CD43-A7E1-94EC6B706916}" type="datetimeFigureOut">
              <a:rPr lang="en-US" smtClean="0"/>
              <a:pPr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33E8-3535-0C49-BFFB-D8465DB0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Christopher Gutteridge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Openly 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your reputation</a:t>
            </a:r>
          </a:p>
          <a:p>
            <a:r>
              <a:rPr lang="en-US" dirty="0" smtClean="0"/>
              <a:t>Because somebody makes you</a:t>
            </a:r>
          </a:p>
          <a:p>
            <a:r>
              <a:rPr lang="en-US" dirty="0" smtClean="0"/>
              <a:t>Get some sucker to write your apps for 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(equipment demo)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Openly 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your reputation</a:t>
            </a:r>
          </a:p>
          <a:p>
            <a:r>
              <a:rPr lang="en-US" dirty="0" smtClean="0"/>
              <a:t>Because somebody makes you</a:t>
            </a:r>
          </a:p>
          <a:p>
            <a:r>
              <a:rPr lang="en-US" dirty="0" smtClean="0"/>
              <a:t>Get some sucker to write your apps for 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Openly 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Improve your reputation </a:t>
            </a:r>
          </a:p>
          <a:p>
            <a:pPr lvl="1"/>
            <a:r>
              <a:rPr lang="en-US" dirty="0" smtClean="0"/>
              <a:t>all the cool kids are doing it</a:t>
            </a:r>
          </a:p>
          <a:p>
            <a:r>
              <a:rPr lang="en-US" dirty="0" smtClean="0"/>
              <a:t>Because somebody makes you </a:t>
            </a:r>
          </a:p>
          <a:p>
            <a:pPr lvl="1"/>
            <a:r>
              <a:rPr lang="en-US" dirty="0" smtClean="0"/>
              <a:t>the ‘stick’ method</a:t>
            </a:r>
          </a:p>
          <a:p>
            <a:r>
              <a:rPr lang="en-US" dirty="0" smtClean="0"/>
              <a:t>Get some sucker to write your apps for free</a:t>
            </a:r>
          </a:p>
          <a:p>
            <a:pPr lvl="1"/>
            <a:r>
              <a:rPr lang="en-US" dirty="0" smtClean="0"/>
              <a:t>only works if it’s in the public </a:t>
            </a:r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o</a:t>
            </a:r>
            <a:r>
              <a:rPr lang="en-US" dirty="0" smtClean="0"/>
              <a:t>therwise </a:t>
            </a:r>
            <a:r>
              <a:rPr lang="en-US" dirty="0" smtClean="0"/>
              <a:t>it’s </a:t>
            </a:r>
            <a:r>
              <a:rPr lang="en-US" dirty="0" err="1" smtClean="0"/>
              <a:t>hacksploitation</a:t>
            </a:r>
            <a:r>
              <a:rPr lang="en-US" dirty="0" smtClean="0"/>
              <a:t>!</a:t>
            </a:r>
            <a:endParaRPr lang="en-US" dirty="0" smtClean="0"/>
          </a:p>
          <a:p>
            <a:r>
              <a:rPr lang="en-US" dirty="0" smtClean="0"/>
              <a:t>Because it actually achieves your personal (or business) goals</a:t>
            </a:r>
            <a:endParaRPr lang="en-US" dirty="0" smtClean="0"/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‘</a:t>
            </a:r>
            <a:r>
              <a:rPr lang="en-US" dirty="0" smtClean="0"/>
              <a:t>carrot’ </a:t>
            </a:r>
            <a:r>
              <a:rPr lang="en-US" dirty="0" smtClean="0"/>
              <a:t>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Useful</a:t>
            </a:r>
            <a:r>
              <a:rPr lang="en-US" sz="440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aggregations for Equipment &amp; Facilities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0" eaLnBrk="1" latinLnBrk="0" hangingPunct="1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UK Academia</a:t>
            </a:r>
            <a:endParaRPr lang="en-US" dirty="0" smtClean="0"/>
          </a:p>
          <a:p>
            <a:pPr lvl="0" rtl="0" eaLnBrk="1" latinLnBrk="0" hangingPunct="1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South-coast</a:t>
            </a:r>
            <a:r>
              <a:rPr lang="en-US" sz="440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public sector</a:t>
            </a:r>
            <a:endParaRPr lang="en-US" dirty="0" smtClean="0"/>
          </a:p>
          <a:p>
            <a:pPr lvl="0" rtl="0" eaLnBrk="1" latinLnBrk="0" hangingPunct="1"/>
            <a:r>
              <a:rPr lang="en-US" sz="440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Universities in </a:t>
            </a:r>
            <a:r>
              <a:rPr lang="en-US" sz="4400" kern="1200" baseline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N.Ireland</a:t>
            </a:r>
            <a:r>
              <a:rPr lang="en-US" sz="440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+ R. of Ireland</a:t>
            </a:r>
            <a:endParaRPr lang="en-US" dirty="0" smtClean="0"/>
          </a:p>
          <a:p>
            <a:pPr lvl="0" rtl="0" eaLnBrk="1" latinLnBrk="0" hangingPunct="1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Hampshire Businesses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Useful</a:t>
            </a:r>
            <a:r>
              <a:rPr lang="en-US" baseline="0" dirty="0" smtClean="0"/>
              <a:t> “standard” Datasets</a:t>
            </a:r>
            <a:br>
              <a:rPr lang="en-US" baseline="0" dirty="0" smtClean="0"/>
            </a:br>
            <a:r>
              <a:rPr lang="en-US" dirty="0" smtClean="0"/>
              <a:t>(for a university to share)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</a:t>
            </a:r>
            <a:r>
              <a:rPr lang="en-US" baseline="0" dirty="0" smtClean="0"/>
              <a:t> Expertise</a:t>
            </a:r>
          </a:p>
          <a:p>
            <a:r>
              <a:rPr lang="en-US" dirty="0" smtClean="0"/>
              <a:t>Vacancies</a:t>
            </a:r>
          </a:p>
          <a:p>
            <a:r>
              <a:rPr lang="en-US" baseline="0" dirty="0" err="1" smtClean="0"/>
              <a:t>Organisational</a:t>
            </a:r>
            <a:r>
              <a:rPr lang="en-US" dirty="0" smtClean="0"/>
              <a:t> Structure</a:t>
            </a:r>
          </a:p>
          <a:p>
            <a:r>
              <a:rPr lang="en-US" baseline="0" dirty="0" smtClean="0"/>
              <a:t>Buildings</a:t>
            </a:r>
            <a:r>
              <a:rPr lang="en-US" dirty="0" smtClean="0"/>
              <a:t> &amp; Campuses</a:t>
            </a:r>
          </a:p>
          <a:p>
            <a:r>
              <a:rPr lang="en-US" baseline="0" dirty="0" smtClean="0"/>
              <a:t>Publications</a:t>
            </a:r>
          </a:p>
          <a:p>
            <a:r>
              <a:rPr lang="en-US" dirty="0" smtClean="0"/>
              <a:t>… research data (a can of worms!)</a:t>
            </a:r>
            <a:r>
              <a:rPr lang="en-US" baseline="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Publishing models &amp; formats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baseline="0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Well known formats available for: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Events </a:t>
            </a:r>
          </a:p>
          <a:p>
            <a:r>
              <a:rPr lang="en-US" baseline="0" dirty="0" smtClean="0"/>
              <a:t>Publications</a:t>
            </a:r>
          </a:p>
          <a:p>
            <a:r>
              <a:rPr lang="en-US" dirty="0" smtClean="0"/>
              <a:t>News headlines</a:t>
            </a:r>
            <a:endParaRPr lang="en-US" baseline="0" dirty="0" smtClean="0"/>
          </a:p>
          <a:p>
            <a:endParaRPr lang="en-US" dirty="0" smtClean="0"/>
          </a:p>
          <a:p>
            <a:pPr lvl="1"/>
            <a:endParaRPr lang="en-US" baseline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Nothing in common use for:</a:t>
            </a:r>
          </a:p>
          <a:p>
            <a:endParaRPr lang="en-US" dirty="0" smtClean="0"/>
          </a:p>
          <a:p>
            <a:r>
              <a:rPr lang="en-US" dirty="0" smtClean="0"/>
              <a:t>Staff</a:t>
            </a:r>
            <a:r>
              <a:rPr lang="en-US" baseline="0" dirty="0" smtClean="0"/>
              <a:t> Expertise</a:t>
            </a:r>
          </a:p>
          <a:p>
            <a:r>
              <a:rPr lang="en-US" dirty="0" err="1" smtClean="0"/>
              <a:t>Programmes</a:t>
            </a:r>
            <a:r>
              <a:rPr lang="en-US" dirty="0" smtClean="0"/>
              <a:t> of Events</a:t>
            </a:r>
          </a:p>
          <a:p>
            <a:r>
              <a:rPr lang="en-US" dirty="0" smtClean="0"/>
              <a:t>Vacancies</a:t>
            </a:r>
          </a:p>
          <a:p>
            <a:r>
              <a:rPr lang="en-US" baseline="0" dirty="0" err="1" smtClean="0"/>
              <a:t>Organisational</a:t>
            </a:r>
            <a:r>
              <a:rPr lang="en-US" dirty="0" smtClean="0"/>
              <a:t> Structure</a:t>
            </a:r>
          </a:p>
          <a:p>
            <a:r>
              <a:rPr lang="en-US" baseline="0" dirty="0" smtClean="0"/>
              <a:t>Buildings, </a:t>
            </a:r>
            <a:r>
              <a:rPr lang="en-US" dirty="0" smtClean="0"/>
              <a:t>Rooms</a:t>
            </a:r>
          </a:p>
          <a:p>
            <a:r>
              <a:rPr lang="en-US" dirty="0" smtClean="0"/>
              <a:t>Points of service</a:t>
            </a:r>
          </a:p>
          <a:p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Food Menus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Content Placeholder 3" descr="modeller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60445" r="-60445"/>
          <a:stretch>
            <a:fillRect/>
          </a:stretch>
        </p:blipFill>
        <p:spPr>
          <a:xfrm>
            <a:off x="-2561697" y="274638"/>
            <a:ext cx="10588625" cy="6280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Christopher Gutteridge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@</a:t>
            </a:r>
            <a:r>
              <a:rPr lang="en-US" sz="4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cgutteridge</a:t>
            </a:r>
            <a:endParaRPr lang="en-US" sz="44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chris@data.ac.uk</a:t>
            </a:r>
            <a:endParaRPr lang="en-US" sz="44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dirty="0" smtClean="0"/>
          </a:p>
          <a:p>
            <a:pPr>
              <a:defRPr/>
            </a:pPr>
            <a:r>
              <a:rPr lang="en-US" dirty="0" err="1" smtClean="0"/>
              <a:t>data.southampton.ac.uk</a:t>
            </a:r>
            <a:endParaRPr lang="en-US" dirty="0" smtClean="0"/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data.ac.uk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data.totl.net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0784" y="260039"/>
            <a:ext cx="3446016" cy="563096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RDF or XML Vocabularies don’t solve the problem by themselves.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222" dirty="0" smtClean="0"/>
              <a:t>You need: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</a:t>
            </a:r>
            <a:r>
              <a:rPr lang="en-US" sz="2800" dirty="0"/>
              <a:t>E</a:t>
            </a:r>
            <a:r>
              <a:rPr lang="en-US" sz="2800" dirty="0" smtClean="0"/>
              <a:t>xamples to copy.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Tools which consume and produce the format.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Online checking tools.</a:t>
            </a:r>
            <a:endParaRPr lang="en-US" sz="2800" dirty="0"/>
          </a:p>
        </p:txBody>
      </p:sp>
      <p:pic>
        <p:nvPicPr>
          <p:cNvPr id="45058" name="Content Placeholder 3" descr="modeller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60445" r="-60445"/>
          <a:stretch>
            <a:fillRect/>
          </a:stretch>
        </p:blipFill>
        <p:spPr>
          <a:xfrm>
            <a:off x="-2561697" y="274638"/>
            <a:ext cx="10588625" cy="6280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0784" y="260039"/>
            <a:ext cx="3446016" cy="56309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dataset should at least solve one </a:t>
            </a:r>
            <a:r>
              <a:rPr lang="en-US" sz="2800" dirty="0" err="1" smtClean="0"/>
              <a:t>usecase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Over </a:t>
            </a:r>
            <a:r>
              <a:rPr lang="en-US" sz="2800" dirty="0" err="1" smtClean="0"/>
              <a:t>modelling</a:t>
            </a:r>
            <a:r>
              <a:rPr lang="en-US" sz="2800" dirty="0" smtClean="0"/>
              <a:t> is fun.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Stop it.</a:t>
            </a:r>
            <a:endParaRPr lang="en-US" sz="2800" dirty="0"/>
          </a:p>
        </p:txBody>
      </p:sp>
      <p:pic>
        <p:nvPicPr>
          <p:cNvPr id="45058" name="Content Placeholder 3" descr="modeller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60445" r="-60445"/>
          <a:stretch>
            <a:fillRect/>
          </a:stretch>
        </p:blipFill>
        <p:spPr>
          <a:xfrm>
            <a:off x="-2561697" y="274638"/>
            <a:ext cx="10588625" cy="6280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Autodiscovery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/.well-known/</a:t>
            </a:r>
            <a:r>
              <a:rPr lang="en-US" dirty="0" err="1" smtClean="0"/>
              <a:t>openorg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http://www.soton.ac.uk/.well-known/openorg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&lt;link </a:t>
            </a:r>
            <a:r>
              <a:rPr lang="en-US" dirty="0" err="1" smtClean="0"/>
              <a:t>rel</a:t>
            </a:r>
            <a:r>
              <a:rPr lang="en-US" dirty="0" smtClean="0"/>
              <a:t>=“</a:t>
            </a:r>
            <a:r>
              <a:rPr lang="en-US" dirty="0" err="1" smtClean="0"/>
              <a:t>openorg</a:t>
            </a:r>
            <a:r>
              <a:rPr lang="en-US" dirty="0" smtClean="0"/>
              <a:t>” </a:t>
            </a:r>
            <a:r>
              <a:rPr lang="en-US" dirty="0" err="1" smtClean="0"/>
              <a:t>href</a:t>
            </a:r>
            <a:r>
              <a:rPr lang="en-US" dirty="0" smtClean="0"/>
              <a:t>=“http://</a:t>
            </a:r>
            <a:r>
              <a:rPr lang="en-US" dirty="0" err="1" smtClean="0"/>
              <a:t>id.southampton.ac.uk</a:t>
            </a:r>
            <a:r>
              <a:rPr lang="en-US" dirty="0" smtClean="0"/>
              <a:t>/dataset/profile/latest”&gt;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 Augmentation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Linked datasets augment each other</a:t>
            </a:r>
          </a:p>
          <a:p>
            <a:r>
              <a:rPr lang="en-US" dirty="0" smtClean="0"/>
              <a:t>Key datasets for augmenting other data at the </a:t>
            </a:r>
            <a:r>
              <a:rPr lang="en-US" dirty="0" err="1" smtClean="0"/>
              <a:t>uni</a:t>
            </a:r>
            <a:r>
              <a:rPr lang="en-US" smtClean="0"/>
              <a:t>.</a:t>
            </a:r>
          </a:p>
          <a:p>
            <a:pPr lvl="1"/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Places</a:t>
            </a:r>
          </a:p>
          <a:p>
            <a:pPr lvl="1"/>
            <a:r>
              <a:rPr lang="en-US" dirty="0" smtClean="0"/>
              <a:t>Courses</a:t>
            </a:r>
          </a:p>
          <a:p>
            <a:pPr lvl="1"/>
            <a:r>
              <a:rPr lang="en-US" dirty="0" smtClean="0"/>
              <a:t>Parts of the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pPr lvl="1"/>
            <a:r>
              <a:rPr lang="en-US" dirty="0" smtClean="0"/>
              <a:t>External authorities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885096-41E8-3648-887F-8B2D2C2D9C47}" type="slidenum">
              <a:rPr lang="en-GB" smtClean="0">
                <a:latin typeface="Lucida Sans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25</a:t>
            </a:fld>
            <a:endParaRPr lang="en-GB" smtClean="0">
              <a:latin typeface="Lucida San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277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6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39E0D0-EA70-6B42-B4F4-1A33656F645C}" type="slidenum">
              <a:rPr lang="en-GB" smtClean="0">
                <a:latin typeface="Lucida Sans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26</a:t>
            </a:fld>
            <a:endParaRPr lang="en-GB" smtClean="0">
              <a:latin typeface="Lucida San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724" y="-204390"/>
            <a:ext cx="10024089" cy="7320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39E0D0-EA70-6B42-B4F4-1A33656F645C}" type="slidenum">
              <a:rPr lang="en-GB" smtClean="0">
                <a:latin typeface="Lucida Sans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27</a:t>
            </a:fld>
            <a:endParaRPr lang="en-GB" smtClean="0">
              <a:latin typeface="Lucida San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379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1"/>
            <a:ext cx="9372600" cy="890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39E0D0-EA70-6B42-B4F4-1A33656F645C}" type="slidenum">
              <a:rPr lang="en-GB" smtClean="0">
                <a:latin typeface="Lucida Sans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28</a:t>
            </a:fld>
            <a:endParaRPr lang="en-GB" smtClean="0">
              <a:latin typeface="Lucida San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3798" name="Picture 5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-228600" y="-601559"/>
            <a:ext cx="9372600" cy="975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0"/>
            <a:ext cx="11049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“The opposite of ‘open’ isn’t ‘closed’.</a:t>
            </a:r>
          </a:p>
          <a:p>
            <a:pPr>
              <a:buNone/>
            </a:pPr>
            <a:r>
              <a:rPr lang="en-US" dirty="0" smtClean="0"/>
              <a:t>The opposite of ‘open’ is ‘broken’.”</a:t>
            </a:r>
          </a:p>
          <a:p>
            <a:pPr algn="r">
              <a:buNone/>
            </a:pPr>
            <a:r>
              <a:rPr lang="en-US" dirty="0" smtClean="0"/>
              <a:t>	- John </a:t>
            </a:r>
            <a:r>
              <a:rPr lang="en-US" dirty="0" err="1" smtClean="0"/>
              <a:t>Wilbanks</a:t>
            </a: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 do you agree?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426450" cy="4502150"/>
          </a:xfrm>
        </p:spPr>
        <p:txBody>
          <a:bodyPr/>
          <a:lstStyle/>
          <a:p>
            <a:pPr indent="0">
              <a:buFont typeface="Wingdings" pitchFamily="-112" charset="2"/>
              <a:buNone/>
            </a:pPr>
            <a:r>
              <a:rPr lang="en-US" sz="3200" smtClean="0">
                <a:latin typeface="Consolas" pitchFamily="-112" charset="0"/>
                <a:ea typeface="Consolas" pitchFamily="-112" charset="0"/>
                <a:cs typeface="Consolas" pitchFamily="-112" charset="0"/>
              </a:rPr>
              <a:t>$ ./generate-world Demo </a:t>
            </a:r>
            <a:br>
              <a:rPr lang="en-US" sz="3200" smtClean="0">
                <a:latin typeface="Consolas" pitchFamily="-112" charset="0"/>
                <a:ea typeface="Consolas" pitchFamily="-112" charset="0"/>
                <a:cs typeface="Consolas" pitchFamily="-112" charset="0"/>
              </a:rPr>
            </a:br>
            <a:r>
              <a:rPr lang="en-US" sz="3200" smtClean="0">
                <a:latin typeface="Consolas" pitchFamily="-112" charset="0"/>
                <a:ea typeface="Consolas" pitchFamily="-112" charset="0"/>
                <a:cs typeface="Consolas" pitchFamily="-112" charset="0"/>
              </a:rPr>
              <a:t>		--postcode PO381NL </a:t>
            </a:r>
            <a:br>
              <a:rPr lang="en-US" sz="3200" smtClean="0">
                <a:latin typeface="Consolas" pitchFamily="-112" charset="0"/>
                <a:ea typeface="Consolas" pitchFamily="-112" charset="0"/>
                <a:cs typeface="Consolas" pitchFamily="-112" charset="0"/>
              </a:rPr>
            </a:br>
            <a:r>
              <a:rPr lang="en-US" sz="3200" smtClean="0">
                <a:latin typeface="Consolas" pitchFamily="-112" charset="0"/>
                <a:ea typeface="Consolas" pitchFamily="-112" charset="0"/>
                <a:cs typeface="Consolas" pitchFamily="-112" charset="0"/>
              </a:rPr>
              <a:t>		--size 250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63097C-C91A-5B46-A198-253A51EDBE63}" type="slidenum">
              <a:rPr lang="en-GB" smtClean="0">
                <a:latin typeface="Lucida Sans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30</a:t>
            </a:fld>
            <a:endParaRPr lang="en-GB" smtClean="0">
              <a:latin typeface="Lucida San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060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426450" cy="4502150"/>
          </a:xfrm>
        </p:spPr>
        <p:txBody>
          <a:bodyPr/>
          <a:lstStyle/>
          <a:p>
            <a:pPr indent="0">
              <a:buFont typeface="Wingdings" pitchFamily="-112" charset="2"/>
              <a:buNone/>
            </a:pPr>
            <a:r>
              <a:rPr lang="en-US" sz="3200" smtClean="0">
                <a:latin typeface="Consolas" pitchFamily="-112" charset="0"/>
                <a:ea typeface="Consolas" pitchFamily="-112" charset="0"/>
                <a:cs typeface="Consolas" pitchFamily="-112" charset="0"/>
              </a:rPr>
              <a:t>$ ./generate-world Demo </a:t>
            </a:r>
            <a:br>
              <a:rPr lang="en-US" sz="3200" smtClean="0">
                <a:latin typeface="Consolas" pitchFamily="-112" charset="0"/>
                <a:ea typeface="Consolas" pitchFamily="-112" charset="0"/>
                <a:cs typeface="Consolas" pitchFamily="-112" charset="0"/>
              </a:rPr>
            </a:br>
            <a:r>
              <a:rPr lang="en-US" sz="3200" smtClean="0">
                <a:latin typeface="Consolas" pitchFamily="-112" charset="0"/>
                <a:ea typeface="Consolas" pitchFamily="-112" charset="0"/>
                <a:cs typeface="Consolas" pitchFamily="-112" charset="0"/>
              </a:rPr>
              <a:t>		--postcode PO381NL </a:t>
            </a:r>
            <a:br>
              <a:rPr lang="en-US" sz="3200" smtClean="0">
                <a:latin typeface="Consolas" pitchFamily="-112" charset="0"/>
                <a:ea typeface="Consolas" pitchFamily="-112" charset="0"/>
                <a:cs typeface="Consolas" pitchFamily="-112" charset="0"/>
              </a:rPr>
            </a:br>
            <a:r>
              <a:rPr lang="en-US" sz="3200" smtClean="0">
                <a:latin typeface="Consolas" pitchFamily="-112" charset="0"/>
                <a:ea typeface="Consolas" pitchFamily="-112" charset="0"/>
                <a:cs typeface="Consolas" pitchFamily="-112" charset="0"/>
              </a:rPr>
              <a:t>		--size 250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73ED36-96A0-8144-BA5C-58EBA9CCE3DE}" type="slidenum">
              <a:rPr lang="en-GB" smtClean="0">
                <a:latin typeface="Lucida Sans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31</a:t>
            </a:fld>
            <a:endParaRPr lang="en-GB" smtClean="0">
              <a:latin typeface="Lucida San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Publishing Open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Tabular Data For the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Understanding “Graph” data is a big cognitive load, compared with SQL/Excel.</a:t>
            </a:r>
          </a:p>
          <a:p>
            <a:r>
              <a:rPr lang="en-US" dirty="0" smtClean="0"/>
              <a:t>Don’t expect any small company to be able to generate good RDF.</a:t>
            </a:r>
          </a:p>
          <a:p>
            <a:r>
              <a:rPr lang="en-US" dirty="0" smtClean="0"/>
              <a:t>RDF is neat for aggregation, but make easy ways for people to get started. </a:t>
            </a:r>
          </a:p>
          <a:p>
            <a:endParaRPr lang="en-US" dirty="0" smtClean="0"/>
          </a:p>
          <a:p>
            <a:r>
              <a:rPr lang="en-US" dirty="0" smtClean="0"/>
              <a:t>Provide tabular-data routes in &amp; out where possible!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 for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SPARQL &amp; RDF is too high a learning curve</a:t>
            </a:r>
          </a:p>
          <a:p>
            <a:r>
              <a:rPr lang="en-US" dirty="0" smtClean="0"/>
              <a:t>JSON works really well in </a:t>
            </a:r>
            <a:r>
              <a:rPr lang="en-US" dirty="0" err="1" smtClean="0"/>
              <a:t>Javascript</a:t>
            </a:r>
            <a:endParaRPr lang="en-US" dirty="0" smtClean="0"/>
          </a:p>
          <a:p>
            <a:r>
              <a:rPr lang="en-US" dirty="0" smtClean="0"/>
              <a:t>Gives more structure than CSV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Publishing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1443030" y="2174546"/>
            <a:ext cx="1423790" cy="1808915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Document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5926043" y="1924377"/>
            <a:ext cx="2001001" cy="2059084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Dataset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Repository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36185" y="3194467"/>
            <a:ext cx="2443531" cy="19243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61022" y="2721144"/>
            <a:ext cx="12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metadata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Publishing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592687" y="1329670"/>
            <a:ext cx="1062792" cy="1614626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Document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7129131" y="1145003"/>
            <a:ext cx="1693155" cy="144328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Dataset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Repository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55479" y="2080176"/>
            <a:ext cx="943733" cy="19243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5479" y="1374077"/>
            <a:ext cx="12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metadata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599212" y="1497126"/>
            <a:ext cx="1790309" cy="11660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Conversion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Tools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87272" y="2588286"/>
            <a:ext cx="904299" cy="712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RDF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stCxn id="10" idx="5"/>
            <a:endCxn id="14" idx="1"/>
          </p:cNvCxnSpPr>
          <p:nvPr/>
        </p:nvCxnSpPr>
        <p:spPr>
          <a:xfrm rot="16200000" flipH="1">
            <a:off x="4373468" y="2246322"/>
            <a:ext cx="200105" cy="692368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6"/>
            <a:endCxn id="5" idx="2"/>
          </p:cNvCxnSpPr>
          <p:nvPr/>
        </p:nvCxnSpPr>
        <p:spPr>
          <a:xfrm flipV="1">
            <a:off x="5591571" y="2047055"/>
            <a:ext cx="1537560" cy="897241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Publishing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592687" y="1329670"/>
            <a:ext cx="1062792" cy="1614626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Document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7129131" y="1145003"/>
            <a:ext cx="1693155" cy="144328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Dataset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Repository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55479" y="2080176"/>
            <a:ext cx="943733" cy="19243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5479" y="1374077"/>
            <a:ext cx="12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metadata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599212" y="1497126"/>
            <a:ext cx="1790309" cy="11660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Conversion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Tools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10" idx="7"/>
            <a:endCxn id="15" idx="3"/>
          </p:cNvCxnSpPr>
          <p:nvPr/>
        </p:nvCxnSpPr>
        <p:spPr>
          <a:xfrm rot="5400000" flipH="1" flipV="1">
            <a:off x="4267300" y="1252889"/>
            <a:ext cx="275044" cy="554972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687272" y="2588286"/>
            <a:ext cx="904299" cy="712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03057" y="785106"/>
            <a:ext cx="1224000" cy="712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JSON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39421" y="1698514"/>
            <a:ext cx="904299" cy="712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CSV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stCxn id="10" idx="5"/>
            <a:endCxn id="14" idx="1"/>
          </p:cNvCxnSpPr>
          <p:nvPr/>
        </p:nvCxnSpPr>
        <p:spPr>
          <a:xfrm rot="16200000" flipH="1">
            <a:off x="4373468" y="2246322"/>
            <a:ext cx="200105" cy="692368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6"/>
            <a:endCxn id="16" idx="2"/>
          </p:cNvCxnSpPr>
          <p:nvPr/>
        </p:nvCxnSpPr>
        <p:spPr>
          <a:xfrm flipV="1">
            <a:off x="4389521" y="2054524"/>
            <a:ext cx="749900" cy="25652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6"/>
            <a:endCxn id="5" idx="2"/>
          </p:cNvCxnSpPr>
          <p:nvPr/>
        </p:nvCxnSpPr>
        <p:spPr>
          <a:xfrm>
            <a:off x="5727057" y="1141116"/>
            <a:ext cx="1402074" cy="905939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6"/>
            <a:endCxn id="5" idx="2"/>
          </p:cNvCxnSpPr>
          <p:nvPr/>
        </p:nvCxnSpPr>
        <p:spPr>
          <a:xfrm flipV="1">
            <a:off x="5591571" y="2047055"/>
            <a:ext cx="1537560" cy="897241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6"/>
            <a:endCxn id="5" idx="2"/>
          </p:cNvCxnSpPr>
          <p:nvPr/>
        </p:nvCxnSpPr>
        <p:spPr>
          <a:xfrm flipV="1">
            <a:off x="6043720" y="2047055"/>
            <a:ext cx="1085411" cy="7469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ube 36"/>
          <p:cNvSpPr/>
          <p:nvPr/>
        </p:nvSpPr>
        <p:spPr>
          <a:xfrm>
            <a:off x="2058575" y="3300306"/>
            <a:ext cx="1693155" cy="144328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SPARQL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Store</a:t>
            </a:r>
          </a:p>
        </p:txBody>
      </p:sp>
      <p:cxnSp>
        <p:nvCxnSpPr>
          <p:cNvPr id="38" name="Straight Arrow Connector 37"/>
          <p:cNvCxnSpPr>
            <a:stCxn id="14" idx="3"/>
            <a:endCxn id="37" idx="5"/>
          </p:cNvCxnSpPr>
          <p:nvPr/>
        </p:nvCxnSpPr>
        <p:spPr>
          <a:xfrm rot="5400000">
            <a:off x="3962965" y="2984798"/>
            <a:ext cx="645504" cy="1067974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Publishing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592687" y="1329670"/>
            <a:ext cx="1062792" cy="1614626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Document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7129131" y="1145003"/>
            <a:ext cx="1693155" cy="144328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Dataset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Repository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55479" y="2080176"/>
            <a:ext cx="943733" cy="19243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5479" y="1374077"/>
            <a:ext cx="12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metadata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599212" y="1497126"/>
            <a:ext cx="1790309" cy="11660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Conversion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Tools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10" idx="7"/>
            <a:endCxn id="15" idx="3"/>
          </p:cNvCxnSpPr>
          <p:nvPr/>
        </p:nvCxnSpPr>
        <p:spPr>
          <a:xfrm rot="5400000" flipH="1" flipV="1">
            <a:off x="4267300" y="1252889"/>
            <a:ext cx="275044" cy="554972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687272" y="2588286"/>
            <a:ext cx="904299" cy="712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03057" y="785106"/>
            <a:ext cx="1224000" cy="712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JSON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39421" y="1698514"/>
            <a:ext cx="904299" cy="712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CSV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stCxn id="10" idx="5"/>
            <a:endCxn id="14" idx="1"/>
          </p:cNvCxnSpPr>
          <p:nvPr/>
        </p:nvCxnSpPr>
        <p:spPr>
          <a:xfrm rot="16200000" flipH="1">
            <a:off x="4373468" y="2246322"/>
            <a:ext cx="200105" cy="692368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6"/>
            <a:endCxn id="16" idx="2"/>
          </p:cNvCxnSpPr>
          <p:nvPr/>
        </p:nvCxnSpPr>
        <p:spPr>
          <a:xfrm flipV="1">
            <a:off x="4389521" y="2054524"/>
            <a:ext cx="749900" cy="25652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6"/>
            <a:endCxn id="5" idx="2"/>
          </p:cNvCxnSpPr>
          <p:nvPr/>
        </p:nvCxnSpPr>
        <p:spPr>
          <a:xfrm>
            <a:off x="5727057" y="1141116"/>
            <a:ext cx="1402074" cy="905939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6"/>
            <a:endCxn id="5" idx="2"/>
          </p:cNvCxnSpPr>
          <p:nvPr/>
        </p:nvCxnSpPr>
        <p:spPr>
          <a:xfrm flipV="1">
            <a:off x="5591571" y="2047055"/>
            <a:ext cx="1537560" cy="897241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6"/>
            <a:endCxn id="5" idx="2"/>
          </p:cNvCxnSpPr>
          <p:nvPr/>
        </p:nvCxnSpPr>
        <p:spPr>
          <a:xfrm flipV="1">
            <a:off x="6043720" y="2047055"/>
            <a:ext cx="1085411" cy="7469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ube 36"/>
          <p:cNvSpPr/>
          <p:nvPr/>
        </p:nvSpPr>
        <p:spPr>
          <a:xfrm>
            <a:off x="2058575" y="3300306"/>
            <a:ext cx="1693155" cy="144328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SPARQL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Store</a:t>
            </a:r>
          </a:p>
        </p:txBody>
      </p:sp>
      <p:cxnSp>
        <p:nvCxnSpPr>
          <p:cNvPr id="38" name="Straight Arrow Connector 37"/>
          <p:cNvCxnSpPr>
            <a:stCxn id="14" idx="3"/>
            <a:endCxn id="37" idx="5"/>
          </p:cNvCxnSpPr>
          <p:nvPr/>
        </p:nvCxnSpPr>
        <p:spPr>
          <a:xfrm rot="5400000">
            <a:off x="3962965" y="2984798"/>
            <a:ext cx="645504" cy="1067974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Publishing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592687" y="1329670"/>
            <a:ext cx="1062792" cy="1614626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Document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7129131" y="1145003"/>
            <a:ext cx="1693155" cy="144328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Dataset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Repository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55479" y="2080176"/>
            <a:ext cx="943733" cy="19243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5479" y="1374077"/>
            <a:ext cx="12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metadata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599212" y="1497126"/>
            <a:ext cx="1790309" cy="11660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Conversion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Tools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10" idx="7"/>
            <a:endCxn id="15" idx="3"/>
          </p:cNvCxnSpPr>
          <p:nvPr/>
        </p:nvCxnSpPr>
        <p:spPr>
          <a:xfrm rot="5400000" flipH="1" flipV="1">
            <a:off x="4267300" y="1252889"/>
            <a:ext cx="275044" cy="554972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687272" y="2588286"/>
            <a:ext cx="904299" cy="712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03057" y="785106"/>
            <a:ext cx="1224000" cy="712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JSON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39421" y="1698514"/>
            <a:ext cx="904299" cy="712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CSV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stCxn id="10" idx="5"/>
            <a:endCxn id="14" idx="1"/>
          </p:cNvCxnSpPr>
          <p:nvPr/>
        </p:nvCxnSpPr>
        <p:spPr>
          <a:xfrm rot="16200000" flipH="1">
            <a:off x="4373468" y="2246322"/>
            <a:ext cx="200105" cy="692368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6"/>
            <a:endCxn id="16" idx="2"/>
          </p:cNvCxnSpPr>
          <p:nvPr/>
        </p:nvCxnSpPr>
        <p:spPr>
          <a:xfrm flipV="1">
            <a:off x="4389521" y="2054524"/>
            <a:ext cx="749900" cy="25652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6"/>
            <a:endCxn id="5" idx="2"/>
          </p:cNvCxnSpPr>
          <p:nvPr/>
        </p:nvCxnSpPr>
        <p:spPr>
          <a:xfrm>
            <a:off x="5727057" y="1141116"/>
            <a:ext cx="1402074" cy="905939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6"/>
            <a:endCxn id="5" idx="2"/>
          </p:cNvCxnSpPr>
          <p:nvPr/>
        </p:nvCxnSpPr>
        <p:spPr>
          <a:xfrm flipV="1">
            <a:off x="5591571" y="2047055"/>
            <a:ext cx="1537560" cy="897241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6"/>
            <a:endCxn id="5" idx="2"/>
          </p:cNvCxnSpPr>
          <p:nvPr/>
        </p:nvCxnSpPr>
        <p:spPr>
          <a:xfrm flipV="1">
            <a:off x="6043720" y="2047055"/>
            <a:ext cx="1085411" cy="7469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ube 36"/>
          <p:cNvSpPr/>
          <p:nvPr/>
        </p:nvSpPr>
        <p:spPr>
          <a:xfrm>
            <a:off x="2058575" y="3300306"/>
            <a:ext cx="1693155" cy="144328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SPARQL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Store</a:t>
            </a:r>
          </a:p>
        </p:txBody>
      </p:sp>
      <p:cxnSp>
        <p:nvCxnSpPr>
          <p:cNvPr id="38" name="Straight Arrow Connector 37"/>
          <p:cNvCxnSpPr>
            <a:stCxn id="14" idx="3"/>
            <a:endCxn id="37" idx="5"/>
          </p:cNvCxnSpPr>
          <p:nvPr/>
        </p:nvCxnSpPr>
        <p:spPr>
          <a:xfrm rot="5400000">
            <a:off x="3962965" y="2984798"/>
            <a:ext cx="645504" cy="1067974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lternate Process 53"/>
          <p:cNvSpPr/>
          <p:nvPr/>
        </p:nvSpPr>
        <p:spPr>
          <a:xfrm>
            <a:off x="592687" y="5658464"/>
            <a:ext cx="2006525" cy="90445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Per-Item Pages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HTML, JSON, RDF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Alternate Process 54"/>
          <p:cNvSpPr/>
          <p:nvPr/>
        </p:nvSpPr>
        <p:spPr>
          <a:xfrm>
            <a:off x="4095911" y="5658464"/>
            <a:ext cx="1182722" cy="90445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Tools &amp; Apps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Alternate Process 55"/>
          <p:cNvSpPr/>
          <p:nvPr/>
        </p:nvSpPr>
        <p:spPr>
          <a:xfrm>
            <a:off x="2599212" y="5658464"/>
            <a:ext cx="1182722" cy="90445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List of Items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Pages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7" name="Straight Arrow Connector 56"/>
          <p:cNvCxnSpPr>
            <a:stCxn id="37" idx="3"/>
          </p:cNvCxnSpPr>
          <p:nvPr/>
        </p:nvCxnSpPr>
        <p:spPr>
          <a:xfrm rot="5400000">
            <a:off x="1934223" y="4867944"/>
            <a:ext cx="914875" cy="666165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7" idx="3"/>
            <a:endCxn id="56" idx="0"/>
          </p:cNvCxnSpPr>
          <p:nvPr/>
        </p:nvCxnSpPr>
        <p:spPr>
          <a:xfrm rot="16200000" flipH="1">
            <a:off x="2500220" y="4968110"/>
            <a:ext cx="914875" cy="465831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7" idx="3"/>
            <a:endCxn id="55" idx="0"/>
          </p:cNvCxnSpPr>
          <p:nvPr/>
        </p:nvCxnSpPr>
        <p:spPr>
          <a:xfrm rot="16200000" flipH="1">
            <a:off x="3248570" y="4219761"/>
            <a:ext cx="914875" cy="1962530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Some data should be private.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Open Data &amp; Privacy go hand in hand.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Publishing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592687" y="1329670"/>
            <a:ext cx="1062792" cy="1614626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Document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7129131" y="1145003"/>
            <a:ext cx="1693155" cy="144328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Dataset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Repository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55479" y="2080176"/>
            <a:ext cx="943733" cy="19243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5479" y="1374077"/>
            <a:ext cx="12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metadata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599212" y="1497126"/>
            <a:ext cx="1790309" cy="11660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Conversion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Tools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10" idx="7"/>
            <a:endCxn id="15" idx="3"/>
          </p:cNvCxnSpPr>
          <p:nvPr/>
        </p:nvCxnSpPr>
        <p:spPr>
          <a:xfrm rot="5400000" flipH="1" flipV="1">
            <a:off x="4267300" y="1252889"/>
            <a:ext cx="275044" cy="554972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687272" y="2588286"/>
            <a:ext cx="904299" cy="712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03057" y="785106"/>
            <a:ext cx="1224000" cy="712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JSON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39421" y="1698514"/>
            <a:ext cx="904299" cy="712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CSV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stCxn id="10" idx="5"/>
            <a:endCxn id="14" idx="1"/>
          </p:cNvCxnSpPr>
          <p:nvPr/>
        </p:nvCxnSpPr>
        <p:spPr>
          <a:xfrm rot="16200000" flipH="1">
            <a:off x="4373468" y="2246322"/>
            <a:ext cx="200105" cy="692368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6"/>
            <a:endCxn id="16" idx="2"/>
          </p:cNvCxnSpPr>
          <p:nvPr/>
        </p:nvCxnSpPr>
        <p:spPr>
          <a:xfrm flipV="1">
            <a:off x="4389521" y="2054524"/>
            <a:ext cx="749900" cy="25652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6"/>
            <a:endCxn id="5" idx="2"/>
          </p:cNvCxnSpPr>
          <p:nvPr/>
        </p:nvCxnSpPr>
        <p:spPr>
          <a:xfrm>
            <a:off x="5727057" y="1141116"/>
            <a:ext cx="1402074" cy="905939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6"/>
            <a:endCxn id="5" idx="2"/>
          </p:cNvCxnSpPr>
          <p:nvPr/>
        </p:nvCxnSpPr>
        <p:spPr>
          <a:xfrm flipV="1">
            <a:off x="5591571" y="2047055"/>
            <a:ext cx="1537560" cy="897241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6"/>
            <a:endCxn id="5" idx="2"/>
          </p:cNvCxnSpPr>
          <p:nvPr/>
        </p:nvCxnSpPr>
        <p:spPr>
          <a:xfrm flipV="1">
            <a:off x="6043720" y="2047055"/>
            <a:ext cx="1085411" cy="7469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ube 36"/>
          <p:cNvSpPr/>
          <p:nvPr/>
        </p:nvSpPr>
        <p:spPr>
          <a:xfrm>
            <a:off x="2058575" y="3300306"/>
            <a:ext cx="1693155" cy="144328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SPARQL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Store</a:t>
            </a:r>
          </a:p>
        </p:txBody>
      </p:sp>
      <p:cxnSp>
        <p:nvCxnSpPr>
          <p:cNvPr id="38" name="Straight Arrow Connector 37"/>
          <p:cNvCxnSpPr>
            <a:stCxn id="14" idx="3"/>
            <a:endCxn id="37" idx="5"/>
          </p:cNvCxnSpPr>
          <p:nvPr/>
        </p:nvCxnSpPr>
        <p:spPr>
          <a:xfrm rot="5400000">
            <a:off x="3962965" y="2984798"/>
            <a:ext cx="645504" cy="1067974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Alternate Process 52"/>
          <p:cNvSpPr/>
          <p:nvPr/>
        </p:nvSpPr>
        <p:spPr>
          <a:xfrm>
            <a:off x="233768" y="4301778"/>
            <a:ext cx="1182722" cy="90445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URI Resolver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Alternate Process 53"/>
          <p:cNvSpPr/>
          <p:nvPr/>
        </p:nvSpPr>
        <p:spPr>
          <a:xfrm>
            <a:off x="592687" y="5658464"/>
            <a:ext cx="2006525" cy="90445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Per-Item Pages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HTML, JSON, RDF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Alternate Process 54"/>
          <p:cNvSpPr/>
          <p:nvPr/>
        </p:nvSpPr>
        <p:spPr>
          <a:xfrm>
            <a:off x="4095911" y="5658464"/>
            <a:ext cx="1182722" cy="90445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Tools &amp; Apps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Alternate Process 55"/>
          <p:cNvSpPr/>
          <p:nvPr/>
        </p:nvSpPr>
        <p:spPr>
          <a:xfrm>
            <a:off x="2599212" y="5658464"/>
            <a:ext cx="1182722" cy="90445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List of Items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Pages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7" name="Straight Arrow Connector 56"/>
          <p:cNvCxnSpPr>
            <a:stCxn id="37" idx="3"/>
          </p:cNvCxnSpPr>
          <p:nvPr/>
        </p:nvCxnSpPr>
        <p:spPr>
          <a:xfrm rot="5400000">
            <a:off x="1934223" y="4867944"/>
            <a:ext cx="914875" cy="666165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7" idx="3"/>
            <a:endCxn id="56" idx="0"/>
          </p:cNvCxnSpPr>
          <p:nvPr/>
        </p:nvCxnSpPr>
        <p:spPr>
          <a:xfrm rot="16200000" flipH="1">
            <a:off x="2500220" y="4968110"/>
            <a:ext cx="914875" cy="465831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7" idx="3"/>
            <a:endCxn id="55" idx="0"/>
          </p:cNvCxnSpPr>
          <p:nvPr/>
        </p:nvCxnSpPr>
        <p:spPr>
          <a:xfrm rot="16200000" flipH="1">
            <a:off x="3248570" y="4219761"/>
            <a:ext cx="914875" cy="1962530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Publishing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592687" y="1329670"/>
            <a:ext cx="1062792" cy="1614626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Document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7129131" y="1145003"/>
            <a:ext cx="1693155" cy="144328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Dataset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Repository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55479" y="2080176"/>
            <a:ext cx="943733" cy="19243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5479" y="1374077"/>
            <a:ext cx="12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metadata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599212" y="1497126"/>
            <a:ext cx="1790309" cy="11660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Conversion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Tools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10" idx="7"/>
            <a:endCxn id="15" idx="3"/>
          </p:cNvCxnSpPr>
          <p:nvPr/>
        </p:nvCxnSpPr>
        <p:spPr>
          <a:xfrm rot="5400000" flipH="1" flipV="1">
            <a:off x="4267300" y="1252889"/>
            <a:ext cx="275044" cy="554972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687272" y="2588286"/>
            <a:ext cx="904299" cy="712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03057" y="785106"/>
            <a:ext cx="1224000" cy="712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JSON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39421" y="1698514"/>
            <a:ext cx="904299" cy="7120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CSV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stCxn id="10" idx="5"/>
            <a:endCxn id="14" idx="1"/>
          </p:cNvCxnSpPr>
          <p:nvPr/>
        </p:nvCxnSpPr>
        <p:spPr>
          <a:xfrm rot="16200000" flipH="1">
            <a:off x="4373468" y="2246322"/>
            <a:ext cx="200105" cy="692368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6"/>
            <a:endCxn id="16" idx="2"/>
          </p:cNvCxnSpPr>
          <p:nvPr/>
        </p:nvCxnSpPr>
        <p:spPr>
          <a:xfrm flipV="1">
            <a:off x="4389521" y="2054524"/>
            <a:ext cx="749900" cy="25652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6"/>
            <a:endCxn id="5" idx="2"/>
          </p:cNvCxnSpPr>
          <p:nvPr/>
        </p:nvCxnSpPr>
        <p:spPr>
          <a:xfrm>
            <a:off x="5727057" y="1141116"/>
            <a:ext cx="1402074" cy="905939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6"/>
            <a:endCxn id="5" idx="2"/>
          </p:cNvCxnSpPr>
          <p:nvPr/>
        </p:nvCxnSpPr>
        <p:spPr>
          <a:xfrm flipV="1">
            <a:off x="5591571" y="2047055"/>
            <a:ext cx="1537560" cy="897241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6"/>
            <a:endCxn id="5" idx="2"/>
          </p:cNvCxnSpPr>
          <p:nvPr/>
        </p:nvCxnSpPr>
        <p:spPr>
          <a:xfrm flipV="1">
            <a:off x="6043720" y="2047055"/>
            <a:ext cx="1085411" cy="7469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ube 36"/>
          <p:cNvSpPr/>
          <p:nvPr/>
        </p:nvSpPr>
        <p:spPr>
          <a:xfrm>
            <a:off x="2058575" y="3300306"/>
            <a:ext cx="1693155" cy="144328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SPARQL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Store</a:t>
            </a:r>
          </a:p>
        </p:txBody>
      </p:sp>
      <p:cxnSp>
        <p:nvCxnSpPr>
          <p:cNvPr id="38" name="Straight Arrow Connector 37"/>
          <p:cNvCxnSpPr>
            <a:stCxn id="14" idx="3"/>
            <a:endCxn id="37" idx="5"/>
          </p:cNvCxnSpPr>
          <p:nvPr/>
        </p:nvCxnSpPr>
        <p:spPr>
          <a:xfrm rot="5400000">
            <a:off x="3962965" y="2984798"/>
            <a:ext cx="645504" cy="1067974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lternate Process 40"/>
          <p:cNvSpPr/>
          <p:nvPr/>
        </p:nvSpPr>
        <p:spPr>
          <a:xfrm>
            <a:off x="7129131" y="5657670"/>
            <a:ext cx="1182722" cy="90445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Alternate Process 41"/>
          <p:cNvSpPr/>
          <p:nvPr/>
        </p:nvSpPr>
        <p:spPr>
          <a:xfrm>
            <a:off x="7129131" y="3839132"/>
            <a:ext cx="1182722" cy="90445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Map Tile Server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3" name="Straight Arrow Connector 42"/>
          <p:cNvCxnSpPr>
            <a:stCxn id="37" idx="4"/>
            <a:endCxn id="42" idx="1"/>
          </p:cNvCxnSpPr>
          <p:nvPr/>
        </p:nvCxnSpPr>
        <p:spPr>
          <a:xfrm>
            <a:off x="3390909" y="4202358"/>
            <a:ext cx="3738222" cy="89003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7" idx="4"/>
            <a:endCxn id="41" idx="1"/>
          </p:cNvCxnSpPr>
          <p:nvPr/>
        </p:nvCxnSpPr>
        <p:spPr>
          <a:xfrm>
            <a:off x="3390909" y="4202358"/>
            <a:ext cx="3738222" cy="1907541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2"/>
            <a:endCxn id="41" idx="0"/>
          </p:cNvCxnSpPr>
          <p:nvPr/>
        </p:nvCxnSpPr>
        <p:spPr>
          <a:xfrm rot="5400000">
            <a:off x="7263452" y="5200629"/>
            <a:ext cx="914081" cy="1588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Alternate Process 52"/>
          <p:cNvSpPr/>
          <p:nvPr/>
        </p:nvSpPr>
        <p:spPr>
          <a:xfrm>
            <a:off x="233768" y="4301778"/>
            <a:ext cx="1182722" cy="90445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URI Resolver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Alternate Process 53"/>
          <p:cNvSpPr/>
          <p:nvPr/>
        </p:nvSpPr>
        <p:spPr>
          <a:xfrm>
            <a:off x="592687" y="5658464"/>
            <a:ext cx="2006525" cy="90445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Per-Item Pages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HTML, JSON, RDF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Alternate Process 54"/>
          <p:cNvSpPr/>
          <p:nvPr/>
        </p:nvSpPr>
        <p:spPr>
          <a:xfrm>
            <a:off x="4095911" y="5658464"/>
            <a:ext cx="1182722" cy="90445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Tools &amp; Apps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Alternate Process 55"/>
          <p:cNvSpPr/>
          <p:nvPr/>
        </p:nvSpPr>
        <p:spPr>
          <a:xfrm>
            <a:off x="2599212" y="5658464"/>
            <a:ext cx="1182722" cy="90445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List of Items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Pages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7" name="Straight Arrow Connector 56"/>
          <p:cNvCxnSpPr>
            <a:stCxn id="37" idx="3"/>
          </p:cNvCxnSpPr>
          <p:nvPr/>
        </p:nvCxnSpPr>
        <p:spPr>
          <a:xfrm rot="5400000">
            <a:off x="1934223" y="4867944"/>
            <a:ext cx="914875" cy="666165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7" idx="3"/>
            <a:endCxn id="56" idx="0"/>
          </p:cNvCxnSpPr>
          <p:nvPr/>
        </p:nvCxnSpPr>
        <p:spPr>
          <a:xfrm rot="16200000" flipH="1">
            <a:off x="2500220" y="4968110"/>
            <a:ext cx="914875" cy="465831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7" idx="3"/>
            <a:endCxn id="55" idx="0"/>
          </p:cNvCxnSpPr>
          <p:nvPr/>
        </p:nvCxnSpPr>
        <p:spPr>
          <a:xfrm rot="16200000" flipH="1">
            <a:off x="3248570" y="4219761"/>
            <a:ext cx="914875" cy="1962530"/>
          </a:xfrm>
          <a:prstGeom prst="straightConnector1">
            <a:avLst/>
          </a:prstGeom>
          <a:ln w="60325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aren’t they using our data?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“If you build it, they will come.”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“If you build it, they will come.”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259204">
            <a:off x="1477928" y="1650860"/>
            <a:ext cx="7070658" cy="2123658"/>
          </a:xfrm>
          <a:prstGeom prst="rect">
            <a:avLst/>
          </a:prstGeom>
          <a:noFill/>
          <a:effectLst>
            <a:glow rad="101600">
              <a:schemeClr val="accent6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Lucida Calligraphy"/>
                <a:cs typeface="Lucida Calligraphy"/>
              </a:rPr>
              <a:t>Nothing but beautiful</a:t>
            </a:r>
            <a:r>
              <a:rPr lang="en-US" sz="6000" dirty="0" smtClean="0">
                <a:latin typeface="Lucida Calligraphy"/>
                <a:cs typeface="Lucida Calligraphy"/>
              </a:rPr>
              <a:t> lies!</a:t>
            </a:r>
            <a:endParaRPr lang="en-US" sz="6000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4377" y="1225688"/>
            <a:ext cx="873524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Value of dataset to audience</a:t>
            </a:r>
          </a:p>
          <a:p>
            <a:pPr algn="ctr"/>
            <a:r>
              <a:rPr lang="en-US" sz="3600" dirty="0" smtClean="0"/>
              <a:t>X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Potential audience size</a:t>
            </a:r>
          </a:p>
          <a:p>
            <a:pPr algn="ctr"/>
            <a:r>
              <a:rPr lang="en-US" sz="3600" dirty="0" smtClean="0"/>
              <a:t>X</a:t>
            </a:r>
          </a:p>
          <a:p>
            <a:pPr algn="ctr"/>
            <a:r>
              <a:rPr lang="en-US" sz="3600" b="1" dirty="0" smtClean="0"/>
              <a:t>Ease of discovery</a:t>
            </a:r>
          </a:p>
          <a:p>
            <a:pPr algn="ctr"/>
            <a:r>
              <a:rPr lang="en-US" sz="3600" dirty="0" smtClean="0"/>
              <a:t>X</a:t>
            </a:r>
          </a:p>
          <a:p>
            <a:pPr algn="ctr"/>
            <a:r>
              <a:rPr lang="en-US" sz="3600" b="1" dirty="0" smtClean="0"/>
              <a:t>Ease of grasping the value of the dataset</a:t>
            </a:r>
          </a:p>
          <a:p>
            <a:pPr algn="ctr"/>
            <a:r>
              <a:rPr lang="en-US" sz="3600" dirty="0" smtClean="0"/>
              <a:t>X</a:t>
            </a:r>
          </a:p>
          <a:p>
            <a:pPr algn="ctr"/>
            <a:r>
              <a:rPr lang="en-US" sz="3600" b="1" dirty="0" smtClean="0"/>
              <a:t>Ease of exploiting dataset</a:t>
            </a:r>
          </a:p>
          <a:p>
            <a:pPr algn="ctr"/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154938" y="338940"/>
            <a:ext cx="7459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Probability of open dataset reuse =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yourself some open data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data.gov.uk</a:t>
            </a:r>
            <a:endParaRPr lang="en-US" dirty="0" smtClean="0"/>
          </a:p>
          <a:p>
            <a:pPr lvl="1"/>
            <a:r>
              <a:rPr lang="en-US" dirty="0" smtClean="0"/>
              <a:t>UK Government open data</a:t>
            </a:r>
          </a:p>
          <a:p>
            <a:r>
              <a:rPr lang="en-US" dirty="0" err="1" smtClean="0"/>
              <a:t>www.hampshirehub.net</a:t>
            </a:r>
            <a:endParaRPr lang="en-US" dirty="0" smtClean="0"/>
          </a:p>
          <a:p>
            <a:pPr lvl="1"/>
            <a:r>
              <a:rPr lang="en-US" dirty="0" smtClean="0"/>
              <a:t>Hampshire council open data</a:t>
            </a:r>
          </a:p>
          <a:p>
            <a:r>
              <a:rPr lang="en-US" dirty="0" err="1" smtClean="0"/>
              <a:t>data.southampton.ac.uk</a:t>
            </a:r>
            <a:endParaRPr lang="en-US" dirty="0" smtClean="0"/>
          </a:p>
          <a:p>
            <a:pPr lvl="1"/>
            <a:r>
              <a:rPr lang="en-US" dirty="0" smtClean="0"/>
              <a:t>Our open data</a:t>
            </a:r>
          </a:p>
          <a:p>
            <a:r>
              <a:rPr lang="en-US" dirty="0" err="1" smtClean="0"/>
              <a:t>datahub.io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Open data catalogue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sotoncitydata.org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List of open data about Southampton (Needs work!)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Remove barriers to use and reuse.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Remove barriers to use and reuse.</a:t>
            </a:r>
          </a:p>
          <a:p>
            <a:endParaRPr lang="en-US" dirty="0" smtClean="0"/>
          </a:p>
          <a:p>
            <a:r>
              <a:rPr lang="en-US" dirty="0" smtClean="0"/>
              <a:t>Social</a:t>
            </a:r>
          </a:p>
          <a:p>
            <a:r>
              <a:rPr lang="en-US" dirty="0" smtClean="0"/>
              <a:t>Legal</a:t>
            </a:r>
          </a:p>
          <a:p>
            <a:r>
              <a:rPr lang="en-US" dirty="0" smtClean="0"/>
              <a:t>Awareness / Discoverability</a:t>
            </a:r>
          </a:p>
          <a:p>
            <a:r>
              <a:rPr lang="en-US" dirty="0" err="1" smtClean="0"/>
              <a:t>Compatability</a:t>
            </a:r>
            <a:endParaRPr lang="en-US" dirty="0" smtClean="0"/>
          </a:p>
          <a:p>
            <a:r>
              <a:rPr lang="en-US" dirty="0" smtClean="0"/>
              <a:t>Technical </a:t>
            </a:r>
          </a:p>
          <a:p>
            <a:r>
              <a:rPr lang="en-US" dirty="0" smtClean="0"/>
              <a:t>Trust</a:t>
            </a:r>
          </a:p>
          <a:p>
            <a:r>
              <a:rPr lang="en-US" dirty="0" smtClean="0"/>
              <a:t>Convenience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...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16103</TotalTime>
  <Words>856</Words>
  <Application>Microsoft Macintosh PowerPoint</Application>
  <PresentationFormat>On-screen Show (4:3)</PresentationFormat>
  <Paragraphs>262</Paragraphs>
  <Slides>46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Open Data</vt:lpstr>
      <vt:lpstr>Christopher Gutteridge</vt:lpstr>
      <vt:lpstr>Slide 3</vt:lpstr>
      <vt:lpstr>Slide 4</vt:lpstr>
      <vt:lpstr>Open Data?</vt:lpstr>
      <vt:lpstr>Open Data?</vt:lpstr>
      <vt:lpstr>Types of Data</vt:lpstr>
      <vt:lpstr>Types of Data</vt:lpstr>
      <vt:lpstr>Types of Data</vt:lpstr>
      <vt:lpstr>Types of Data</vt:lpstr>
      <vt:lpstr>Reasons to Openly Publish</vt:lpstr>
      <vt:lpstr>(equipment demo)</vt:lpstr>
      <vt:lpstr>Reasons to Openly Publish</vt:lpstr>
      <vt:lpstr>Reasons to Openly Publish</vt:lpstr>
      <vt:lpstr>Useful aggregations for Equipment &amp; Facilities data</vt:lpstr>
      <vt:lpstr>Other Useful “standard” Datasets (for a university to share)</vt:lpstr>
      <vt:lpstr>Publishing models &amp; formats</vt:lpstr>
      <vt:lpstr>Publishing Organisation Datasets</vt:lpstr>
      <vt:lpstr>Slide 19</vt:lpstr>
      <vt:lpstr>RDF or XML Vocabularies don’t solve the problem by themselves.   You need:   Examples to copy.  Tools which consume and produce the format.  Online checking tools.</vt:lpstr>
      <vt:lpstr>A dataset should at least solve one usecase.  Over modelling is fun.  Stop it.</vt:lpstr>
      <vt:lpstr>Autodiscovery</vt:lpstr>
      <vt:lpstr>/.well-known/openorg</vt:lpstr>
      <vt:lpstr>Linked Data Augmentation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Publishing Open Data</vt:lpstr>
      <vt:lpstr>Tabular Data For the Humans</vt:lpstr>
      <vt:lpstr>JSON for Developers</vt:lpstr>
      <vt:lpstr>Open Data Publishing</vt:lpstr>
      <vt:lpstr>Open Data Publishing</vt:lpstr>
      <vt:lpstr>Open Data Publishing</vt:lpstr>
      <vt:lpstr>Open Data Publishing</vt:lpstr>
      <vt:lpstr>Open Data Publishing</vt:lpstr>
      <vt:lpstr>Open Data Publishing</vt:lpstr>
      <vt:lpstr>Open Data Publishing</vt:lpstr>
      <vt:lpstr>Why aren’t they using our data?</vt:lpstr>
      <vt:lpstr>“If you build it, they will come.”</vt:lpstr>
      <vt:lpstr>“If you build it, they will come.”</vt:lpstr>
      <vt:lpstr>Slide 45</vt:lpstr>
      <vt:lpstr>Find yourself some open data </vt:lpstr>
    </vt:vector>
  </TitlesOfParts>
  <Company>University of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Christopher Gutteridge</cp:lastModifiedBy>
  <cp:revision>38</cp:revision>
  <dcterms:created xsi:type="dcterms:W3CDTF">2016-04-27T21:31:47Z</dcterms:created>
  <dcterms:modified xsi:type="dcterms:W3CDTF">2016-04-27T21:44:18Z</dcterms:modified>
</cp:coreProperties>
</file>