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sldIdLst>
    <p:sldId id="256" r:id="rId2"/>
    <p:sldId id="288" r:id="rId3"/>
    <p:sldId id="296" r:id="rId4"/>
    <p:sldId id="306" r:id="rId5"/>
    <p:sldId id="307" r:id="rId6"/>
    <p:sldId id="313" r:id="rId7"/>
    <p:sldId id="316" r:id="rId8"/>
    <p:sldId id="325" r:id="rId9"/>
    <p:sldId id="326" r:id="rId10"/>
    <p:sldId id="353" r:id="rId11"/>
    <p:sldId id="317" r:id="rId12"/>
    <p:sldId id="321" r:id="rId13"/>
    <p:sldId id="354" r:id="rId14"/>
    <p:sldId id="355" r:id="rId15"/>
    <p:sldId id="356" r:id="rId16"/>
    <p:sldId id="357" r:id="rId17"/>
    <p:sldId id="312" r:id="rId18"/>
    <p:sldId id="328" r:id="rId19"/>
    <p:sldId id="308" r:id="rId20"/>
    <p:sldId id="323" r:id="rId21"/>
    <p:sldId id="324" r:id="rId22"/>
    <p:sldId id="336" r:id="rId23"/>
    <p:sldId id="338" r:id="rId24"/>
    <p:sldId id="337" r:id="rId25"/>
    <p:sldId id="339" r:id="rId26"/>
    <p:sldId id="295" r:id="rId27"/>
    <p:sldId id="310" r:id="rId28"/>
    <p:sldId id="294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11" r:id="rId38"/>
    <p:sldId id="293" r:id="rId39"/>
    <p:sldId id="348" r:id="rId40"/>
    <p:sldId id="349" r:id="rId41"/>
    <p:sldId id="350" r:id="rId42"/>
    <p:sldId id="289" r:id="rId43"/>
    <p:sldId id="351" r:id="rId44"/>
    <p:sldId id="303" r:id="rId45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5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B202-BEE4-2147-AE09-967E234955F2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A4164-1D93-FB4D-A2D0-3D936D9A5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A4164-1D93-FB4D-A2D0-3D936D9A53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31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A4164-1D93-FB4D-A2D0-3D936D9A537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72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A27DD01-D4D2-C448-9CF5-ED982D3E7330}" type="datetimeFigureOut">
              <a:rPr lang="en-US" smtClean="0"/>
              <a:t>20/04/16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598C38A-5779-3844-828C-73459D9555E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Innovation in Games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Gaming Off The Desktop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389" y="2017058"/>
            <a:ext cx="8577729" cy="4220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2409" y="6409764"/>
            <a:ext cx="20777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EVE: Valkyrie (Oculus Rift)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73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Skinner Boxes in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5882" y="2009588"/>
            <a:ext cx="6542368" cy="411657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Look out for:</a:t>
            </a:r>
            <a:endParaRPr lang="en-US" dirty="0"/>
          </a:p>
          <a:p>
            <a:r>
              <a:rPr lang="en-US" i="1" dirty="0"/>
              <a:t>A reward system that slows down over </a:t>
            </a:r>
            <a:r>
              <a:rPr lang="en-US" i="1" dirty="0" smtClean="0"/>
              <a:t>time</a:t>
            </a:r>
            <a:r>
              <a:rPr lang="en-US" i="1" dirty="0"/>
              <a:t> </a:t>
            </a:r>
            <a:r>
              <a:rPr lang="en-US" i="1" dirty="0" smtClean="0"/>
              <a:t>and/or has a variable schedule</a:t>
            </a:r>
            <a:endParaRPr lang="en-US" dirty="0" smtClean="0"/>
          </a:p>
          <a:p>
            <a:pPr lvl="1"/>
            <a:r>
              <a:rPr lang="en-US" dirty="0" smtClean="0"/>
              <a:t>Level systems where each level is harder than the previous one</a:t>
            </a:r>
            <a:endParaRPr lang="en-US" dirty="0"/>
          </a:p>
          <a:p>
            <a:pPr lvl="1"/>
            <a:r>
              <a:rPr lang="en-US" dirty="0" smtClean="0"/>
              <a:t>Random loot drops </a:t>
            </a:r>
            <a:endParaRPr lang="en-US" dirty="0"/>
          </a:p>
          <a:p>
            <a:r>
              <a:rPr lang="en-US" i="1" dirty="0"/>
              <a:t>An end goal that is eventually replaced with another end goal, ad infinitum</a:t>
            </a:r>
            <a:r>
              <a:rPr lang="en-US" i="1" dirty="0" smtClean="0"/>
              <a:t>.</a:t>
            </a:r>
          </a:p>
          <a:p>
            <a:pPr lvl="1"/>
            <a:r>
              <a:rPr lang="en-US" dirty="0" smtClean="0"/>
              <a:t>Daily goals (Weekly community derby in Hay Day)</a:t>
            </a:r>
          </a:p>
          <a:p>
            <a:pPr lvl="1"/>
            <a:r>
              <a:rPr lang="en-US" dirty="0" smtClean="0"/>
              <a:t>Generative dungeons (Diablo)</a:t>
            </a:r>
            <a:endParaRPr lang="en-US" dirty="0"/>
          </a:p>
          <a:p>
            <a:r>
              <a:rPr lang="en-US" i="1" dirty="0" smtClean="0"/>
              <a:t>The use of real-time events to establish a game into daily life patterns</a:t>
            </a:r>
            <a:endParaRPr lang="en-US" i="1" dirty="0"/>
          </a:p>
          <a:p>
            <a:r>
              <a:rPr lang="en-US" i="1" dirty="0"/>
              <a:t>A reason to be addictive.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Monetization! Linking length of play to money spent.</a:t>
            </a:r>
          </a:p>
          <a:p>
            <a:r>
              <a:rPr lang="en-US" i="1" dirty="0" smtClean="0"/>
              <a:t>Repetitive </a:t>
            </a:r>
            <a:r>
              <a:rPr lang="en-US" i="1" dirty="0"/>
              <a:t>gameplay to the point that it's not fun anymore.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A game so </a:t>
            </a:r>
            <a:r>
              <a:rPr lang="en-US" dirty="0"/>
              <a:t>addicting that you won't care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81503" y="6242698"/>
            <a:ext cx="70767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A6A6A6"/>
                </a:solidFill>
              </a:rPr>
              <a:t>Skinner's Box and Video Games: How To Create Addictive </a:t>
            </a:r>
            <a:r>
              <a:rPr lang="en-US" sz="1200" dirty="0" smtClean="0">
                <a:solidFill>
                  <a:srgbClr val="A6A6A6"/>
                </a:solidFill>
              </a:rPr>
              <a:t>Games. </a:t>
            </a:r>
          </a:p>
          <a:p>
            <a:pPr algn="r"/>
            <a:r>
              <a:rPr lang="en-US" sz="1200" dirty="0" smtClean="0">
                <a:solidFill>
                  <a:srgbClr val="A6A6A6"/>
                </a:solidFill>
              </a:rPr>
              <a:t>http</a:t>
            </a:r>
            <a:r>
              <a:rPr lang="en-US" sz="1200" dirty="0">
                <a:solidFill>
                  <a:srgbClr val="A6A6A6"/>
                </a:solidFill>
              </a:rPr>
              <a:t>://</a:t>
            </a:r>
            <a:r>
              <a:rPr lang="en-US" sz="1200" dirty="0" err="1">
                <a:solidFill>
                  <a:srgbClr val="A6A6A6"/>
                </a:solidFill>
              </a:rPr>
              <a:t>hubpages.com</a:t>
            </a:r>
            <a:r>
              <a:rPr lang="en-US" sz="1200" dirty="0">
                <a:solidFill>
                  <a:srgbClr val="A6A6A6"/>
                </a:solidFill>
              </a:rPr>
              <a:t>/games-hobbies/Skinners-Box-and-Video-Games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718237"/>
            <a:ext cx="1858565" cy="4661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538" y="6379883"/>
            <a:ext cx="1785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Hay Day</a:t>
            </a:r>
            <a:endParaRPr lang="en-US" sz="1050" dirty="0">
              <a:solidFill>
                <a:srgbClr val="A6A6A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20186706">
            <a:off x="-1579457" y="2062706"/>
            <a:ext cx="12779291" cy="32495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Dave says NO!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This is immoral and lazy</a:t>
            </a:r>
          </a:p>
          <a:p>
            <a:pPr algn="ctr"/>
            <a:r>
              <a:rPr lang="en-US" sz="2400" dirty="0" smtClean="0"/>
              <a:t>Addiction is a poor substitute for </a:t>
            </a:r>
            <a:r>
              <a:rPr lang="en-US" sz="2400" b="1" dirty="0" smtClean="0"/>
              <a:t>genuine engagement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65647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329499"/>
            <a:ext cx="3931920" cy="37966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Public Player Statistics</a:t>
            </a:r>
          </a:p>
          <a:p>
            <a:r>
              <a:rPr lang="en-US" dirty="0" smtClean="0"/>
              <a:t>Persistent Game Worlds</a:t>
            </a:r>
          </a:p>
          <a:p>
            <a:r>
              <a:rPr lang="en-US" dirty="0" smtClean="0"/>
              <a:t>Tick-based Games</a:t>
            </a:r>
          </a:p>
          <a:p>
            <a:r>
              <a:rPr lang="en-US" dirty="0" smtClean="0"/>
              <a:t>Events timed to real world</a:t>
            </a:r>
          </a:p>
          <a:p>
            <a:r>
              <a:rPr lang="en-US" dirty="0" smtClean="0"/>
              <a:t>Encouraged Return Visits</a:t>
            </a:r>
          </a:p>
          <a:p>
            <a:r>
              <a:rPr lang="en-US" dirty="0" smtClean="0"/>
              <a:t>Grinding</a:t>
            </a:r>
          </a:p>
          <a:p>
            <a:r>
              <a:rPr lang="en-US" dirty="0" smtClean="0"/>
              <a:t>Drop-in/Drop-out</a:t>
            </a:r>
          </a:p>
          <a:p>
            <a:r>
              <a:rPr lang="en-US" dirty="0" smtClean="0"/>
              <a:t>Private Game Spaces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329499"/>
            <a:ext cx="3931920" cy="37966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Massively Single-Player Online Games</a:t>
            </a:r>
          </a:p>
          <a:p>
            <a:r>
              <a:rPr lang="en-US" dirty="0"/>
              <a:t>Construction</a:t>
            </a:r>
          </a:p>
          <a:p>
            <a:r>
              <a:rPr lang="en-US" dirty="0" smtClean="0"/>
              <a:t>Pottering</a:t>
            </a:r>
            <a:endParaRPr lang="en-US" dirty="0"/>
          </a:p>
          <a:p>
            <a:r>
              <a:rPr lang="en-US" dirty="0"/>
              <a:t>Visits (to other player’s private game spaces)</a:t>
            </a:r>
          </a:p>
          <a:p>
            <a:r>
              <a:rPr lang="en-US" dirty="0" smtClean="0"/>
              <a:t>Altruistic Actions</a:t>
            </a:r>
          </a:p>
          <a:p>
            <a:r>
              <a:rPr lang="en-US" dirty="0" smtClean="0"/>
              <a:t>Invites</a:t>
            </a:r>
          </a:p>
          <a:p>
            <a:r>
              <a:rPr lang="en-US" dirty="0" smtClean="0"/>
              <a:t>Collaborative Actions</a:t>
            </a:r>
          </a:p>
          <a:p>
            <a:r>
              <a:rPr lang="en-US" dirty="0" smtClean="0"/>
              <a:t>Delayed Reciprocity</a:t>
            </a:r>
          </a:p>
          <a:p>
            <a:r>
              <a:rPr lang="en-US" dirty="0" smtClean="0"/>
              <a:t>Purchasable Game Advantage</a:t>
            </a:r>
          </a:p>
        </p:txBody>
      </p:sp>
      <p:sp>
        <p:nvSpPr>
          <p:cNvPr id="6" name="Rectangle 5"/>
          <p:cNvSpPr/>
          <p:nvPr/>
        </p:nvSpPr>
        <p:spPr>
          <a:xfrm>
            <a:off x="1893273" y="6303608"/>
            <a:ext cx="696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err="1">
                <a:solidFill>
                  <a:srgbClr val="A6A6A6"/>
                </a:solidFill>
              </a:rPr>
              <a:t>Björk</a:t>
            </a:r>
            <a:r>
              <a:rPr lang="en-US" sz="1200" dirty="0">
                <a:solidFill>
                  <a:srgbClr val="A6A6A6"/>
                </a:solidFill>
              </a:rPr>
              <a:t>, S. (2010). Principles and patterns of social games: </a:t>
            </a:r>
            <a:r>
              <a:rPr lang="en-US" sz="1200" dirty="0" smtClean="0">
                <a:solidFill>
                  <a:srgbClr val="A6A6A6"/>
                </a:solidFill>
              </a:rPr>
              <a:t>Where’s </a:t>
            </a:r>
            <a:r>
              <a:rPr lang="en-US" sz="1200" dirty="0">
                <a:solidFill>
                  <a:srgbClr val="A6A6A6"/>
                </a:solidFill>
              </a:rPr>
              <a:t>the difference compared to other games?. GCO Games Convention Online 2010. Leipzig.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162" y="1700748"/>
            <a:ext cx="857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Social Games principally use social networks (or community) to provide gameplay.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1841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6176" y="2554313"/>
            <a:ext cx="5647446" cy="39925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Social Difficulty Curve (like pacing). E.g. MMORPG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Solo questing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Auction house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Ad-hoc adventuring parties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Friends lists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Regular adventuring groups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Guilds – multiparty RAIDS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Manage your own guild</a:t>
            </a:r>
          </a:p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84162" y="1700748"/>
            <a:ext cx="857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Other games with a social element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924207" y="6469906"/>
            <a:ext cx="15834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World of Warcraft (Firelands RAID)</a:t>
            </a:r>
            <a:endParaRPr lang="en-US" sz="1050" dirty="0">
              <a:solidFill>
                <a:srgbClr val="A6A6A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700748"/>
            <a:ext cx="2223529" cy="476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20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86528" y="2952777"/>
            <a:ext cx="6066993" cy="37396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Safe Space: Learning the mechanics</a:t>
            </a:r>
            <a:endParaRPr lang="en-US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6176" y="2554313"/>
            <a:ext cx="5647446" cy="39925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Social Difficulty Curve (like pacing). E.g. MMORPG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Solo questing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Auction house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Ad-hoc adventuring parties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Friends lists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Regular adventuring groups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Guilds – multiparty RAIDS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Manage your own guild</a:t>
            </a:r>
          </a:p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84162" y="1700748"/>
            <a:ext cx="857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Other games with a social element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924207" y="6469906"/>
            <a:ext cx="15834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World of Warcraft (Firelands RAID)</a:t>
            </a:r>
            <a:endParaRPr lang="en-US" sz="1050" dirty="0">
              <a:solidFill>
                <a:srgbClr val="A6A6A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700748"/>
            <a:ext cx="2223529" cy="476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27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86528" y="2952777"/>
            <a:ext cx="6066993" cy="37396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Safe Space: Learning the mechanics</a:t>
            </a:r>
            <a:endParaRPr lang="en-US" sz="1100" dirty="0"/>
          </a:p>
        </p:txBody>
      </p:sp>
      <p:sp>
        <p:nvSpPr>
          <p:cNvPr id="10" name="Rectangle 9"/>
          <p:cNvSpPr/>
          <p:nvPr/>
        </p:nvSpPr>
        <p:spPr>
          <a:xfrm>
            <a:off x="2786528" y="3443609"/>
            <a:ext cx="6066993" cy="71676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Impersonal Interactions: </a:t>
            </a:r>
          </a:p>
          <a:p>
            <a:pPr algn="r"/>
            <a:r>
              <a:rPr lang="en-US" sz="1100" dirty="0" smtClean="0"/>
              <a:t>Co-operation Rewards</a:t>
            </a:r>
          </a:p>
          <a:p>
            <a:pPr algn="r"/>
            <a:r>
              <a:rPr lang="en-US" sz="1100" dirty="0" smtClean="0"/>
              <a:t>(low social risk, high in-game rewards)</a:t>
            </a:r>
            <a:endParaRPr lang="en-US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6176" y="2554313"/>
            <a:ext cx="5647446" cy="39925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Social Difficulty Curve (like pacing). E.g. MMORPG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Solo questing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Auction house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Ad-hoc adventuring parties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Friends lists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Regular adventuring groups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Guilds – multiparty RAIDS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Manage your own guild</a:t>
            </a:r>
          </a:p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84162" y="1700748"/>
            <a:ext cx="857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Other games with a social element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924207" y="6469906"/>
            <a:ext cx="15834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World of Warcraft (Firelands RAID)</a:t>
            </a:r>
            <a:endParaRPr lang="en-US" sz="1050" dirty="0">
              <a:solidFill>
                <a:srgbClr val="A6A6A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700748"/>
            <a:ext cx="2223529" cy="476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65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86528" y="2952777"/>
            <a:ext cx="6066993" cy="37396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Safe Space: Learning the mechanics</a:t>
            </a:r>
            <a:endParaRPr lang="en-US" sz="1100" dirty="0"/>
          </a:p>
        </p:txBody>
      </p:sp>
      <p:sp>
        <p:nvSpPr>
          <p:cNvPr id="10" name="Rectangle 9"/>
          <p:cNvSpPr/>
          <p:nvPr/>
        </p:nvSpPr>
        <p:spPr>
          <a:xfrm>
            <a:off x="2786528" y="3443609"/>
            <a:ext cx="6066993" cy="71676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Impersonal Interactions: </a:t>
            </a:r>
          </a:p>
          <a:p>
            <a:pPr algn="r"/>
            <a:r>
              <a:rPr lang="en-US" sz="1100" dirty="0" smtClean="0"/>
              <a:t>Co-operation Rewards</a:t>
            </a:r>
          </a:p>
          <a:p>
            <a:pPr algn="r"/>
            <a:r>
              <a:rPr lang="en-US" sz="1100" dirty="0" smtClean="0"/>
              <a:t>(low social risk, high in-game rewards)</a:t>
            </a:r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2786528" y="4258242"/>
            <a:ext cx="6066993" cy="70460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Personal Interactions: Enjoying Social Victories</a:t>
            </a:r>
          </a:p>
          <a:p>
            <a:pPr algn="r"/>
            <a:r>
              <a:rPr lang="en-US" sz="1100" dirty="0" smtClean="0"/>
              <a:t>(less handholding, </a:t>
            </a:r>
          </a:p>
          <a:p>
            <a:pPr algn="r"/>
            <a:r>
              <a:rPr lang="en-US" sz="1100" dirty="0" smtClean="0"/>
              <a:t>independent social challenges)</a:t>
            </a:r>
            <a:endParaRPr lang="en-US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6176" y="2554313"/>
            <a:ext cx="5647446" cy="39925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Social Difficulty Curve (like pacing). E.g. MMORPG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Solo questing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Auction house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Ad-hoc adventuring parties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Friends lists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Regular adventuring groups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Guilds – multiparty RAIDS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Manage your own guild</a:t>
            </a:r>
          </a:p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84162" y="1700748"/>
            <a:ext cx="857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Other games with a social element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924207" y="6469906"/>
            <a:ext cx="15834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World of Warcraft (Firelands RAID)</a:t>
            </a:r>
            <a:endParaRPr lang="en-US" sz="1050" dirty="0">
              <a:solidFill>
                <a:srgbClr val="A6A6A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700748"/>
            <a:ext cx="2223529" cy="476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65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86528" y="2952777"/>
            <a:ext cx="6066993" cy="37396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Safe Space: Learning the mechanics</a:t>
            </a:r>
            <a:endParaRPr lang="en-US" sz="1100" dirty="0"/>
          </a:p>
        </p:txBody>
      </p:sp>
      <p:sp>
        <p:nvSpPr>
          <p:cNvPr id="10" name="Rectangle 9"/>
          <p:cNvSpPr/>
          <p:nvPr/>
        </p:nvSpPr>
        <p:spPr>
          <a:xfrm>
            <a:off x="2786528" y="3443609"/>
            <a:ext cx="6066993" cy="71676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Impersonal Interactions: </a:t>
            </a:r>
          </a:p>
          <a:p>
            <a:pPr algn="r"/>
            <a:r>
              <a:rPr lang="en-US" sz="1100" dirty="0" smtClean="0"/>
              <a:t>Co-operation Rewards</a:t>
            </a:r>
          </a:p>
          <a:p>
            <a:pPr algn="r"/>
            <a:r>
              <a:rPr lang="en-US" sz="1100" dirty="0" smtClean="0"/>
              <a:t>(low social risk, high in-game rewards)</a:t>
            </a:r>
            <a:endParaRPr lang="en-US" sz="1100" dirty="0"/>
          </a:p>
        </p:txBody>
      </p:sp>
      <p:sp>
        <p:nvSpPr>
          <p:cNvPr id="11" name="Rectangle 10"/>
          <p:cNvSpPr/>
          <p:nvPr/>
        </p:nvSpPr>
        <p:spPr>
          <a:xfrm>
            <a:off x="2786528" y="4258242"/>
            <a:ext cx="6066993" cy="70460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Personal Interactions: Enjoying Social Victories</a:t>
            </a:r>
          </a:p>
          <a:p>
            <a:pPr algn="r"/>
            <a:r>
              <a:rPr lang="en-US" sz="1100" dirty="0" smtClean="0"/>
              <a:t>(less handholding, </a:t>
            </a:r>
          </a:p>
          <a:p>
            <a:pPr algn="r"/>
            <a:r>
              <a:rPr lang="en-US" sz="1100" dirty="0" smtClean="0"/>
              <a:t>independent social challenges)</a:t>
            </a:r>
            <a:endParaRPr lang="en-US" sz="1100" dirty="0"/>
          </a:p>
        </p:txBody>
      </p:sp>
      <p:sp>
        <p:nvSpPr>
          <p:cNvPr id="12" name="Rectangle 11"/>
          <p:cNvSpPr/>
          <p:nvPr/>
        </p:nvSpPr>
        <p:spPr>
          <a:xfrm>
            <a:off x="2786528" y="5069456"/>
            <a:ext cx="6066993" cy="7868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 smtClean="0"/>
              <a:t>Social Play: </a:t>
            </a:r>
          </a:p>
          <a:p>
            <a:pPr algn="r"/>
            <a:r>
              <a:rPr lang="en-US" sz="1100" dirty="0" smtClean="0"/>
              <a:t>Social Difficulty outweighs mechanical difficulty, </a:t>
            </a:r>
          </a:p>
          <a:p>
            <a:pPr algn="r"/>
            <a:r>
              <a:rPr lang="en-US" sz="1100" dirty="0" smtClean="0"/>
              <a:t>social rewards become </a:t>
            </a:r>
            <a:r>
              <a:rPr lang="en-US" sz="1100" dirty="0" err="1" smtClean="0"/>
              <a:t>signfiicant</a:t>
            </a:r>
            <a:endParaRPr lang="en-US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6176" y="2554313"/>
            <a:ext cx="5647446" cy="39925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Social Difficulty Curve (like pacing). E.g. MMORPG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Solo questing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Auction house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Ad-hoc adventuring parties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Friends lists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Regular adventuring groups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Guilds – multiparty RAIDS</a:t>
            </a:r>
          </a:p>
          <a:p>
            <a:pPr lvl="1">
              <a:lnSpc>
                <a:spcPct val="140000"/>
              </a:lnSpc>
            </a:pPr>
            <a:r>
              <a:rPr lang="en-US" sz="1600" dirty="0" smtClean="0"/>
              <a:t>Manage your own guild</a:t>
            </a:r>
          </a:p>
          <a:p>
            <a:pPr>
              <a:lnSpc>
                <a:spcPct val="140000"/>
              </a:lnSpc>
            </a:pP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84162" y="1700748"/>
            <a:ext cx="857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Other games with a social element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924207" y="6469906"/>
            <a:ext cx="15834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World of Warcraft (Firelands RAID)</a:t>
            </a:r>
            <a:endParaRPr lang="en-US" sz="1050" dirty="0">
              <a:solidFill>
                <a:srgbClr val="A6A6A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700748"/>
            <a:ext cx="2223529" cy="476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65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Multiplayer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5647" y="2133600"/>
            <a:ext cx="6482603" cy="4261224"/>
          </a:xfrm>
        </p:spPr>
        <p:txBody>
          <a:bodyPr>
            <a:normAutofit/>
          </a:bodyPr>
          <a:lstStyle/>
          <a:p>
            <a:r>
              <a:rPr lang="en-US" dirty="0" smtClean="0"/>
              <a:t>Games designed to be played by a group of players in the same physical space</a:t>
            </a:r>
          </a:p>
          <a:p>
            <a:r>
              <a:rPr lang="en-US" dirty="0" smtClean="0"/>
              <a:t>Not just a LAN-party</a:t>
            </a:r>
          </a:p>
          <a:p>
            <a:r>
              <a:rPr lang="en-US" dirty="0" smtClean="0"/>
              <a:t>Designed to take advantage of the affordances of all being together</a:t>
            </a:r>
          </a:p>
          <a:p>
            <a:pPr lvl="1"/>
            <a:r>
              <a:rPr lang="en-US" dirty="0" smtClean="0"/>
              <a:t>including non-digital participants</a:t>
            </a:r>
          </a:p>
          <a:p>
            <a:r>
              <a:rPr lang="en-US" dirty="0" smtClean="0"/>
              <a:t>E.g. role-based team games like Artemis</a:t>
            </a:r>
          </a:p>
          <a:p>
            <a:pPr lvl="1"/>
            <a:r>
              <a:rPr lang="en-US" dirty="0" smtClean="0"/>
              <a:t>Where someone is the captain 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710765"/>
            <a:ext cx="1873624" cy="46840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302" y="6394824"/>
            <a:ext cx="15834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Artemis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85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Multiplayer Games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53691" y="3482365"/>
            <a:ext cx="6572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https://</a:t>
            </a:r>
            <a:r>
              <a:rPr lang="en-US" sz="2400" dirty="0" err="1"/>
              <a:t>www.youtube.com</a:t>
            </a:r>
            <a:r>
              <a:rPr lang="en-US" sz="2400" dirty="0"/>
              <a:t>/</a:t>
            </a:r>
            <a:r>
              <a:rPr lang="en-US" sz="2400" dirty="0" err="1"/>
              <a:t>watch?v</a:t>
            </a:r>
            <a:r>
              <a:rPr lang="en-US" sz="2400" dirty="0"/>
              <a:t>=</a:t>
            </a:r>
            <a:r>
              <a:rPr lang="en-US" sz="2400" dirty="0" smtClean="0"/>
              <a:t>V9Q2X32hZN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6368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Technologies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new possibilities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74764" y="6394824"/>
            <a:ext cx="15834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Wii Sports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29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3353" y="1969247"/>
            <a:ext cx="6342529" cy="434476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What do we mean by Innovation in Games?</a:t>
            </a:r>
          </a:p>
          <a:p>
            <a:r>
              <a:rPr lang="en-US" dirty="0" smtClean="0"/>
              <a:t>New Mindsets</a:t>
            </a:r>
          </a:p>
          <a:p>
            <a:pPr lvl="1"/>
            <a:r>
              <a:rPr lang="en-US" dirty="0" smtClean="0"/>
              <a:t>Social </a:t>
            </a:r>
            <a:r>
              <a:rPr lang="en-US" dirty="0"/>
              <a:t>Gaming</a:t>
            </a:r>
          </a:p>
          <a:p>
            <a:pPr lvl="1"/>
            <a:r>
              <a:rPr lang="en-US" dirty="0"/>
              <a:t>Casual Gaming</a:t>
            </a:r>
          </a:p>
          <a:p>
            <a:r>
              <a:rPr lang="en-US" dirty="0" smtClean="0"/>
              <a:t>New Technology</a:t>
            </a:r>
          </a:p>
          <a:p>
            <a:pPr lvl="1"/>
            <a:r>
              <a:rPr lang="en-US" dirty="0" smtClean="0"/>
              <a:t>Motion Controllers</a:t>
            </a:r>
          </a:p>
          <a:p>
            <a:pPr lvl="1"/>
            <a:r>
              <a:rPr lang="en-US" dirty="0" smtClean="0"/>
              <a:t>Virtual Reality</a:t>
            </a:r>
            <a:endParaRPr lang="en-US" dirty="0"/>
          </a:p>
          <a:p>
            <a:r>
              <a:rPr lang="en-US" dirty="0" smtClean="0"/>
              <a:t>New Realities</a:t>
            </a:r>
          </a:p>
          <a:p>
            <a:pPr lvl="1"/>
            <a:r>
              <a:rPr lang="en-US" dirty="0" smtClean="0"/>
              <a:t>Augmented Reality</a:t>
            </a:r>
          </a:p>
          <a:p>
            <a:pPr lvl="1"/>
            <a:r>
              <a:rPr lang="en-US" dirty="0"/>
              <a:t>Location-based </a:t>
            </a:r>
            <a:r>
              <a:rPr lang="en-US" dirty="0" smtClean="0"/>
              <a:t>Gaming</a:t>
            </a:r>
          </a:p>
          <a:p>
            <a:pPr lvl="1"/>
            <a:r>
              <a:rPr lang="en-US" dirty="0" smtClean="0"/>
              <a:t>Mixed Reality</a:t>
            </a:r>
          </a:p>
          <a:p>
            <a:pPr lvl="1"/>
            <a:r>
              <a:rPr lang="en-US" dirty="0" smtClean="0"/>
              <a:t>Alternate Reality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4" y="1713753"/>
            <a:ext cx="1785190" cy="4600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165" y="6314016"/>
            <a:ext cx="1785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Dragon’s Lair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3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997" y="1841473"/>
            <a:ext cx="3810000" cy="3810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Inputs (Controllers)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032000" y="2133600"/>
            <a:ext cx="6826250" cy="39925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Motion Control</a:t>
            </a:r>
          </a:p>
          <a:p>
            <a:pPr lvl="1"/>
            <a:r>
              <a:rPr lang="en-US" dirty="0" smtClean="0"/>
              <a:t>Accelerometers (</a:t>
            </a:r>
            <a:r>
              <a:rPr lang="en-US" dirty="0" err="1" smtClean="0"/>
              <a:t>Wiimotes</a:t>
            </a:r>
            <a:r>
              <a:rPr lang="en-US" dirty="0" smtClean="0"/>
              <a:t>, Smart Devices)</a:t>
            </a:r>
          </a:p>
          <a:p>
            <a:pPr lvl="1"/>
            <a:r>
              <a:rPr lang="en-US" dirty="0" smtClean="0"/>
              <a:t>Vision Systems (</a:t>
            </a:r>
            <a:r>
              <a:rPr lang="en-US" dirty="0" err="1" smtClean="0"/>
              <a:t>Kinect</a:t>
            </a:r>
            <a:r>
              <a:rPr lang="en-US" dirty="0" smtClean="0"/>
              <a:t>, Move)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Seen as gateway systems</a:t>
            </a:r>
          </a:p>
          <a:p>
            <a:pPr lvl="1"/>
            <a:r>
              <a:rPr lang="en-US" dirty="0" smtClean="0"/>
              <a:t>Casual Games and Party Games</a:t>
            </a:r>
          </a:p>
          <a:p>
            <a:pPr lvl="1"/>
            <a:r>
              <a:rPr lang="en-US" dirty="0" smtClean="0"/>
              <a:t>Less intimidating than a full blown controller</a:t>
            </a:r>
          </a:p>
          <a:p>
            <a:pPr lvl="2"/>
            <a:r>
              <a:rPr lang="en-US" dirty="0" smtClean="0"/>
              <a:t>More naturalistic control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Peripherals or core systems?</a:t>
            </a:r>
          </a:p>
          <a:p>
            <a:pPr lvl="1"/>
            <a:r>
              <a:rPr lang="en-US" dirty="0" smtClean="0"/>
              <a:t>What is the added value?</a:t>
            </a:r>
          </a:p>
          <a:p>
            <a:pPr lvl="1"/>
            <a:r>
              <a:rPr lang="en-US" dirty="0" smtClean="0"/>
              <a:t>What is the lowest risk for developers?</a:t>
            </a:r>
          </a:p>
          <a:p>
            <a:pPr lvl="1"/>
            <a:r>
              <a:rPr lang="en-US" dirty="0" smtClean="0"/>
              <a:t>A way of extending the lifetime of an existing console?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4" y="1718235"/>
            <a:ext cx="2065864" cy="4821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6543" y="6521782"/>
            <a:ext cx="15834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No More Heroes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08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708" y="2286987"/>
            <a:ext cx="2756473" cy="1550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Uncanny Valley of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0235" y="2074810"/>
            <a:ext cx="6185647" cy="395395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Tools as an extension of ourselves</a:t>
            </a:r>
          </a:p>
          <a:p>
            <a:pPr lvl="1"/>
            <a:r>
              <a:rPr lang="en-US" dirty="0" smtClean="0"/>
              <a:t>Car driving</a:t>
            </a:r>
          </a:p>
          <a:p>
            <a:pPr lvl="1"/>
            <a:r>
              <a:rPr lang="en-US" dirty="0" smtClean="0"/>
              <a:t>Writing with a pen</a:t>
            </a:r>
          </a:p>
          <a:p>
            <a:pPr lvl="1"/>
            <a:r>
              <a:rPr lang="en-US" dirty="0" smtClean="0"/>
              <a:t>The Controller disappears</a:t>
            </a:r>
          </a:p>
          <a:p>
            <a:pPr lvl="1"/>
            <a:endParaRPr lang="en-US" dirty="0"/>
          </a:p>
          <a:p>
            <a:r>
              <a:rPr lang="en-US" dirty="0" err="1" smtClean="0"/>
              <a:t>Kinect</a:t>
            </a:r>
            <a:r>
              <a:rPr lang="en-US" dirty="0" smtClean="0"/>
              <a:t> is so close to our everyday experience of action that it hits an uncanny value</a:t>
            </a:r>
          </a:p>
          <a:p>
            <a:r>
              <a:rPr lang="en-US" dirty="0" smtClean="0"/>
              <a:t>Means that natural action is better</a:t>
            </a:r>
          </a:p>
          <a:p>
            <a:r>
              <a:rPr lang="en-US" dirty="0" smtClean="0"/>
              <a:t>A control-first design</a:t>
            </a:r>
          </a:p>
          <a:p>
            <a:pPr lvl="1"/>
            <a:r>
              <a:rPr lang="en-US" dirty="0" smtClean="0"/>
              <a:t>What is it fun to physically do?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19810" y="6183268"/>
            <a:ext cx="69384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Extra Credits: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Kinect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Disconnect</a:t>
            </a:r>
          </a:p>
          <a:p>
            <a:pPr algn="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https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://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www.youtube.com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watch?v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=ijcezUy3ZzY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4" y="1718235"/>
            <a:ext cx="2065864" cy="48215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6543" y="6521782"/>
            <a:ext cx="15834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No More Heroes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78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7589" y="4338795"/>
            <a:ext cx="9124892" cy="2340006"/>
          </a:xfrm>
        </p:spPr>
        <p:txBody>
          <a:bodyPr>
            <a:noAutofit/>
          </a:bodyPr>
          <a:lstStyle/>
          <a:p>
            <a:r>
              <a:rPr lang="en-US" sz="2000" dirty="0" smtClean="0"/>
              <a:t>Virtual Reality</a:t>
            </a:r>
          </a:p>
          <a:p>
            <a:pPr lvl="1"/>
            <a:r>
              <a:rPr lang="en-US" sz="1800" dirty="0"/>
              <a:t>Stereoscopic </a:t>
            </a:r>
            <a:r>
              <a:rPr lang="en-US" sz="1800" dirty="0" smtClean="0"/>
              <a:t>Glasses (Sega Master System 3D Glasses, 1987)</a:t>
            </a:r>
          </a:p>
          <a:p>
            <a:pPr lvl="1"/>
            <a:r>
              <a:rPr lang="en-US" sz="1800" dirty="0" smtClean="0"/>
              <a:t>Stereoscopic 3D goggles (</a:t>
            </a:r>
            <a:r>
              <a:rPr lang="en-US" sz="1800" dirty="0" err="1" smtClean="0"/>
              <a:t>Virtuality</a:t>
            </a:r>
            <a:r>
              <a:rPr lang="en-US" sz="1800" dirty="0" smtClean="0"/>
              <a:t>, 1991, </a:t>
            </a:r>
            <a:r>
              <a:rPr lang="en-US" sz="1800" i="1" dirty="0" smtClean="0"/>
              <a:t>shown above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Motion tracking with Stereoscopic </a:t>
            </a:r>
            <a:r>
              <a:rPr lang="en-US" sz="1800" dirty="0"/>
              <a:t>3D goggles </a:t>
            </a:r>
            <a:r>
              <a:rPr lang="en-US" sz="1800" dirty="0" smtClean="0"/>
              <a:t>(Google Cardboard, Samsung Gear VR)</a:t>
            </a:r>
          </a:p>
          <a:p>
            <a:pPr lvl="1"/>
            <a:r>
              <a:rPr lang="en-US" sz="1800" dirty="0" smtClean="0"/>
              <a:t>Head tracking with Stereoscopic </a:t>
            </a:r>
            <a:r>
              <a:rPr lang="en-US" sz="1800" dirty="0"/>
              <a:t>3D </a:t>
            </a:r>
            <a:r>
              <a:rPr lang="en-US" sz="1800" dirty="0" smtClean="0"/>
              <a:t>goggles (</a:t>
            </a:r>
            <a:r>
              <a:rPr lang="en-US" sz="1800" dirty="0" err="1" smtClean="0"/>
              <a:t>Occulus</a:t>
            </a:r>
            <a:r>
              <a:rPr lang="en-US" sz="1800" dirty="0" smtClean="0"/>
              <a:t> Rift, PS VR) </a:t>
            </a:r>
            <a:endParaRPr lang="en-US" sz="1800" dirty="0"/>
          </a:p>
          <a:p>
            <a:pPr lvl="1"/>
            <a:r>
              <a:rPr lang="en-US" sz="1800" dirty="0" smtClean="0"/>
              <a:t>Room tracking </a:t>
            </a:r>
            <a:r>
              <a:rPr lang="en-US" sz="1800" dirty="0"/>
              <a:t>with Stereoscopic 3D </a:t>
            </a:r>
            <a:r>
              <a:rPr lang="en-US" sz="1800" dirty="0" smtClean="0"/>
              <a:t>goggles (HTC Vive)</a:t>
            </a:r>
            <a:endParaRPr lang="en-US" sz="1800" dirty="0"/>
          </a:p>
          <a:p>
            <a:pPr marL="457200" lvl="1" indent="0">
              <a:buNone/>
            </a:pPr>
            <a:endParaRPr lang="en-US" sz="18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63" y="228143"/>
            <a:ext cx="5922067" cy="394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419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29150" y="5785060"/>
            <a:ext cx="8501671" cy="7525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/>
              <a:t>Positional</a:t>
            </a:r>
          </a:p>
          <a:p>
            <a:pPr algn="r"/>
            <a:r>
              <a:rPr lang="en-US" dirty="0" smtClean="0"/>
              <a:t>Controllers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7589" y="4338795"/>
            <a:ext cx="9124892" cy="2340006"/>
          </a:xfrm>
        </p:spPr>
        <p:txBody>
          <a:bodyPr>
            <a:noAutofit/>
          </a:bodyPr>
          <a:lstStyle/>
          <a:p>
            <a:r>
              <a:rPr lang="en-US" sz="2000" dirty="0" smtClean="0"/>
              <a:t>Virtual Reality</a:t>
            </a:r>
          </a:p>
          <a:p>
            <a:pPr lvl="1"/>
            <a:r>
              <a:rPr lang="en-US" sz="1800" dirty="0"/>
              <a:t>Stereoscopic </a:t>
            </a:r>
            <a:r>
              <a:rPr lang="en-US" sz="1800" dirty="0" smtClean="0"/>
              <a:t>Glasses (Sega Master System 3D Glasses, 1987)</a:t>
            </a:r>
          </a:p>
          <a:p>
            <a:pPr lvl="1"/>
            <a:r>
              <a:rPr lang="en-US" sz="1800" dirty="0" smtClean="0"/>
              <a:t>Stereoscopic 3D goggles (</a:t>
            </a:r>
            <a:r>
              <a:rPr lang="en-US" sz="1800" dirty="0" err="1" smtClean="0"/>
              <a:t>Virtuality</a:t>
            </a:r>
            <a:r>
              <a:rPr lang="en-US" sz="1800" dirty="0" smtClean="0"/>
              <a:t>, 1991, </a:t>
            </a:r>
            <a:r>
              <a:rPr lang="en-US" sz="1800" i="1" dirty="0" smtClean="0"/>
              <a:t>shown above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Motion tracking with Stereoscopic </a:t>
            </a:r>
            <a:r>
              <a:rPr lang="en-US" sz="1800" dirty="0"/>
              <a:t>3D goggles </a:t>
            </a:r>
            <a:r>
              <a:rPr lang="en-US" sz="1800" dirty="0" smtClean="0"/>
              <a:t>(Google Cardboard, Samsung Gear VR)</a:t>
            </a:r>
          </a:p>
          <a:p>
            <a:pPr lvl="1"/>
            <a:r>
              <a:rPr lang="en-US" sz="1800" dirty="0" smtClean="0"/>
              <a:t>Head tracking with Stereoscopic </a:t>
            </a:r>
            <a:r>
              <a:rPr lang="en-US" sz="1800" dirty="0"/>
              <a:t>3D </a:t>
            </a:r>
            <a:r>
              <a:rPr lang="en-US" sz="1800" dirty="0" smtClean="0"/>
              <a:t>goggles (</a:t>
            </a:r>
            <a:r>
              <a:rPr lang="en-US" sz="1800" dirty="0" err="1" smtClean="0"/>
              <a:t>Occulus</a:t>
            </a:r>
            <a:r>
              <a:rPr lang="en-US" sz="1800" dirty="0" smtClean="0"/>
              <a:t> Rift, PS VR) </a:t>
            </a:r>
            <a:endParaRPr lang="en-US" sz="1800" dirty="0"/>
          </a:p>
          <a:p>
            <a:pPr lvl="1"/>
            <a:r>
              <a:rPr lang="en-US" sz="1800" dirty="0" smtClean="0"/>
              <a:t>Room tracking </a:t>
            </a:r>
            <a:r>
              <a:rPr lang="en-US" sz="1800" dirty="0"/>
              <a:t>with Stereoscopic 3D </a:t>
            </a:r>
            <a:r>
              <a:rPr lang="en-US" sz="1800" dirty="0" smtClean="0"/>
              <a:t>goggles (HTC Vive)</a:t>
            </a:r>
            <a:endParaRPr lang="en-US" sz="1800" dirty="0"/>
          </a:p>
          <a:p>
            <a:pPr marL="457200" lvl="1" indent="0">
              <a:buNone/>
            </a:pPr>
            <a:endParaRPr lang="en-US" sz="18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63" y="228143"/>
            <a:ext cx="5922067" cy="394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616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1951" y="2133600"/>
            <a:ext cx="3296299" cy="3992563"/>
          </a:xfrm>
        </p:spPr>
        <p:txBody>
          <a:bodyPr/>
          <a:lstStyle/>
          <a:p>
            <a:r>
              <a:rPr lang="en-US" dirty="0" smtClean="0"/>
              <a:t>VR is a new medium and will require new design principles</a:t>
            </a:r>
          </a:p>
          <a:p>
            <a:r>
              <a:rPr lang="en-US" dirty="0" smtClean="0"/>
              <a:t>These are still emerging</a:t>
            </a:r>
          </a:p>
          <a:p>
            <a:r>
              <a:rPr lang="en-US" dirty="0" smtClean="0"/>
              <a:t>But they are being discussed by industry experts</a:t>
            </a:r>
            <a:endParaRPr lang="en-US" dirty="0"/>
          </a:p>
        </p:txBody>
      </p:sp>
      <p:pic>
        <p:nvPicPr>
          <p:cNvPr id="4" name="Picture 3" descr="Screen Shot 2016-04-15 at 16.25.25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87232"/>
            <a:ext cx="5077887" cy="6592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4166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9294" y="1916952"/>
            <a:ext cx="6311526" cy="415414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Which Way is North</a:t>
            </a:r>
          </a:p>
          <a:p>
            <a:pPr lvl="1"/>
            <a:r>
              <a:rPr lang="en-US" dirty="0" smtClean="0"/>
              <a:t>how do you make your player face the right direction?</a:t>
            </a:r>
          </a:p>
          <a:p>
            <a:pPr lvl="1"/>
            <a:r>
              <a:rPr lang="en-US" dirty="0" smtClean="0"/>
              <a:t>how will compasses and reticles work?</a:t>
            </a:r>
          </a:p>
          <a:p>
            <a:r>
              <a:rPr lang="en-US" dirty="0" smtClean="0"/>
              <a:t>Don</a:t>
            </a:r>
            <a:r>
              <a:rPr lang="fr-FR" dirty="0" smtClean="0"/>
              <a:t>’</a:t>
            </a:r>
            <a:r>
              <a:rPr lang="en-US" dirty="0" smtClean="0"/>
              <a:t>t Make Me Move</a:t>
            </a:r>
          </a:p>
          <a:p>
            <a:pPr lvl="1"/>
            <a:r>
              <a:rPr lang="en-US" dirty="0" smtClean="0"/>
              <a:t>how to move the body through space?</a:t>
            </a:r>
          </a:p>
          <a:p>
            <a:pPr lvl="1"/>
            <a:r>
              <a:rPr lang="en-US" dirty="0" smtClean="0"/>
              <a:t>does everything have to be on rails?</a:t>
            </a:r>
          </a:p>
          <a:p>
            <a:r>
              <a:rPr lang="en-US" dirty="0" smtClean="0"/>
              <a:t>Never Seize the Camera</a:t>
            </a:r>
          </a:p>
          <a:p>
            <a:pPr lvl="1"/>
            <a:r>
              <a:rPr lang="en-US" dirty="0" smtClean="0"/>
              <a:t>does just remove player agency</a:t>
            </a:r>
          </a:p>
          <a:p>
            <a:pPr lvl="1"/>
            <a:r>
              <a:rPr lang="en-US" dirty="0" smtClean="0"/>
              <a:t>makes them vomit</a:t>
            </a:r>
          </a:p>
          <a:p>
            <a:r>
              <a:rPr lang="en-US" dirty="0" smtClean="0"/>
              <a:t>Pincer Controls</a:t>
            </a:r>
          </a:p>
          <a:p>
            <a:pPr lvl="1"/>
            <a:r>
              <a:rPr lang="en-US" dirty="0" smtClean="0"/>
              <a:t>positional controls are limited, need to design around them</a:t>
            </a:r>
          </a:p>
          <a:p>
            <a:r>
              <a:rPr lang="en-US" dirty="0" smtClean="0"/>
              <a:t>Depth Perception</a:t>
            </a:r>
          </a:p>
          <a:p>
            <a:pPr lvl="1"/>
            <a:r>
              <a:rPr lang="en-US" dirty="0" smtClean="0"/>
              <a:t>In VR there are optimal distances, don</a:t>
            </a:r>
            <a:r>
              <a:rPr lang="fr-FR" dirty="0" smtClean="0"/>
              <a:t>’</a:t>
            </a:r>
            <a:r>
              <a:rPr lang="en-US" dirty="0" smtClean="0"/>
              <a:t>t get to close!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30786" y="6287748"/>
            <a:ext cx="4727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BFBFBF"/>
                </a:solidFill>
              </a:rPr>
              <a:t>Design Tips for VT Games, </a:t>
            </a:r>
            <a:r>
              <a:rPr lang="en-US" sz="1400" dirty="0" err="1" smtClean="0">
                <a:solidFill>
                  <a:srgbClr val="BFBFBF"/>
                </a:solidFill>
              </a:rPr>
              <a:t>Tadhg</a:t>
            </a:r>
            <a:r>
              <a:rPr lang="en-US" sz="1400" dirty="0" smtClean="0">
                <a:solidFill>
                  <a:srgbClr val="BFBFBF"/>
                </a:solidFill>
              </a:rPr>
              <a:t> Kelly, </a:t>
            </a:r>
            <a:r>
              <a:rPr lang="en-US" sz="1400" dirty="0" err="1" smtClean="0">
                <a:solidFill>
                  <a:srgbClr val="BFBFBF"/>
                </a:solidFill>
              </a:rPr>
              <a:t>Techcrunch</a:t>
            </a:r>
            <a:r>
              <a:rPr lang="en-US" sz="1400" dirty="0">
                <a:solidFill>
                  <a:srgbClr val="BFBFBF"/>
                </a:solidFill>
              </a:rPr>
              <a:t>, Jun 2015, </a:t>
            </a:r>
            <a:endParaRPr lang="en-US" sz="1400" dirty="0" smtClean="0">
              <a:solidFill>
                <a:srgbClr val="BFBFBF"/>
              </a:solidFill>
            </a:endParaRPr>
          </a:p>
          <a:p>
            <a:pPr algn="r"/>
            <a:r>
              <a:rPr lang="en-US" sz="1400" dirty="0" smtClean="0">
                <a:solidFill>
                  <a:srgbClr val="BFBFBF"/>
                </a:solidFill>
              </a:rPr>
              <a:t>http</a:t>
            </a:r>
            <a:r>
              <a:rPr lang="en-US" sz="1400" dirty="0">
                <a:solidFill>
                  <a:srgbClr val="BFBFBF"/>
                </a:solidFill>
              </a:rPr>
              <a:t>://</a:t>
            </a:r>
            <a:r>
              <a:rPr lang="en-US" sz="1400" dirty="0" err="1">
                <a:solidFill>
                  <a:srgbClr val="BFBFBF"/>
                </a:solidFill>
              </a:rPr>
              <a:t>techcrunch.com</a:t>
            </a:r>
            <a:r>
              <a:rPr lang="en-US" sz="1400" dirty="0">
                <a:solidFill>
                  <a:srgbClr val="BFBFBF"/>
                </a:solidFill>
              </a:rPr>
              <a:t>/2015/06/21/design-tips-for-</a:t>
            </a:r>
            <a:r>
              <a:rPr lang="en-US" sz="1400" dirty="0" err="1">
                <a:solidFill>
                  <a:srgbClr val="BFBFBF"/>
                </a:solidFill>
              </a:rPr>
              <a:t>vr</a:t>
            </a:r>
            <a:r>
              <a:rPr lang="en-US" sz="1400" dirty="0">
                <a:solidFill>
                  <a:srgbClr val="BFBFBF"/>
                </a:solidFill>
              </a:rPr>
              <a:t>-games/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4" y="1712921"/>
            <a:ext cx="2251604" cy="4823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283" y="6521782"/>
            <a:ext cx="15834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Tilt Brush (HTC Vive)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19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824" y="1971412"/>
            <a:ext cx="6527426" cy="4227614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Immersion</a:t>
            </a:r>
            <a:r>
              <a:rPr lang="en-US" dirty="0" smtClean="0"/>
              <a:t> – cognitive</a:t>
            </a:r>
          </a:p>
          <a:p>
            <a:pPr lvl="1"/>
            <a:r>
              <a:rPr lang="en-US" dirty="0" smtClean="0"/>
              <a:t>All games strive for immersion (flow)</a:t>
            </a:r>
          </a:p>
          <a:p>
            <a:r>
              <a:rPr lang="en-US" b="1" dirty="0" smtClean="0"/>
              <a:t>Presence</a:t>
            </a:r>
            <a:r>
              <a:rPr lang="en-US" dirty="0" smtClean="0"/>
              <a:t> – perceptional</a:t>
            </a:r>
          </a:p>
          <a:p>
            <a:pPr lvl="1"/>
            <a:r>
              <a:rPr lang="en-US" dirty="0" smtClean="0"/>
              <a:t>In VR presence is equally important</a:t>
            </a:r>
          </a:p>
          <a:p>
            <a:pPr lvl="1"/>
            <a:r>
              <a:rPr lang="en-US" dirty="0" smtClean="0"/>
              <a:t>Breaks in presence are to be avoided!</a:t>
            </a:r>
          </a:p>
          <a:p>
            <a:pPr lvl="2"/>
            <a:r>
              <a:rPr lang="en-US" dirty="0" smtClean="0"/>
              <a:t>E.g. </a:t>
            </a:r>
            <a:r>
              <a:rPr lang="en-US" b="1" dirty="0" smtClean="0"/>
              <a:t>Never</a:t>
            </a:r>
            <a:r>
              <a:rPr lang="en-US" dirty="0" smtClean="0"/>
              <a:t> take control of the players head</a:t>
            </a:r>
          </a:p>
          <a:p>
            <a:pPr lvl="2"/>
            <a:r>
              <a:rPr lang="en-US" dirty="0" smtClean="0"/>
              <a:t>Sudden cuts are disorientating</a:t>
            </a:r>
          </a:p>
          <a:p>
            <a:pPr lvl="2"/>
            <a:r>
              <a:rPr lang="en-US" dirty="0" smtClean="0"/>
              <a:t>Beware the uncanny valley</a:t>
            </a:r>
          </a:p>
          <a:p>
            <a:r>
              <a:rPr lang="en-US" b="1" dirty="0" smtClean="0"/>
              <a:t>Comfort</a:t>
            </a:r>
            <a:r>
              <a:rPr lang="en-US" dirty="0" smtClean="0"/>
              <a:t> is a priority, what do we do about</a:t>
            </a:r>
          </a:p>
          <a:p>
            <a:pPr lvl="1"/>
            <a:r>
              <a:rPr lang="en-US" dirty="0" smtClean="0"/>
              <a:t>Vertigo</a:t>
            </a:r>
          </a:p>
          <a:p>
            <a:pPr lvl="1"/>
            <a:r>
              <a:rPr lang="en-US" dirty="0" smtClean="0"/>
              <a:t>Claustrophobia</a:t>
            </a:r>
          </a:p>
          <a:p>
            <a:pPr lvl="1"/>
            <a:r>
              <a:rPr lang="en-US" dirty="0" smtClean="0"/>
              <a:t>Agoraphobia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1811" y="6394773"/>
            <a:ext cx="6122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BFBFBF"/>
                </a:solidFill>
              </a:rPr>
              <a:t>Rebooting Game Design for Virtual Reality, Jed Ashford, Sony Entertainment Europe, GDC 2014</a:t>
            </a:r>
          </a:p>
          <a:p>
            <a:pPr algn="r"/>
            <a:r>
              <a:rPr lang="en-US" sz="1200" dirty="0">
                <a:solidFill>
                  <a:srgbClr val="BFBFBF"/>
                </a:solidFill>
              </a:rPr>
              <a:t>http://</a:t>
            </a:r>
            <a:r>
              <a:rPr lang="en-US" sz="1200" dirty="0" err="1">
                <a:solidFill>
                  <a:srgbClr val="BFBFBF"/>
                </a:solidFill>
              </a:rPr>
              <a:t>www.gdcvault.com</a:t>
            </a:r>
            <a:r>
              <a:rPr lang="en-US" sz="1200" dirty="0">
                <a:solidFill>
                  <a:srgbClr val="BFBFBF"/>
                </a:solidFill>
              </a:rPr>
              <a:t>/play/1020914/Rebooting-Game-Design-for-Virtual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4" y="1714500"/>
            <a:ext cx="1744564" cy="47475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243" y="6462059"/>
            <a:ext cx="15834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err="1" smtClean="0">
                <a:solidFill>
                  <a:srgbClr val="A6A6A6"/>
                </a:solidFill>
              </a:rPr>
              <a:t>Lucky’s</a:t>
            </a:r>
            <a:r>
              <a:rPr lang="en-US" sz="1050" dirty="0" smtClean="0">
                <a:solidFill>
                  <a:srgbClr val="A6A6A6"/>
                </a:solidFill>
              </a:rPr>
              <a:t> Tale (Oculus Rift)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654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Realities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Things Get Weird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62060" y="6402295"/>
            <a:ext cx="23961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Can You See Me Now (Blast Theory)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0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Augmented Reality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3751" y="1968984"/>
            <a:ext cx="4554499" cy="432168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Digital Reality overlaid on the real world</a:t>
            </a:r>
          </a:p>
          <a:p>
            <a:r>
              <a:rPr lang="en-US" dirty="0" smtClean="0"/>
              <a:t>Graphically (E.g. Star Wars Arcade: Falcon Gunner)</a:t>
            </a:r>
          </a:p>
          <a:p>
            <a:pPr lvl="1"/>
            <a:r>
              <a:rPr lang="en-US" dirty="0" smtClean="0"/>
              <a:t>Goggles / Display (Smart Phones)</a:t>
            </a:r>
          </a:p>
          <a:p>
            <a:pPr lvl="1"/>
            <a:r>
              <a:rPr lang="en-US" dirty="0" smtClean="0"/>
              <a:t>Overlay (Google Glass)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Audibly (E.g. Zombies. Run!)</a:t>
            </a:r>
          </a:p>
          <a:p>
            <a:pPr lvl="1"/>
            <a:r>
              <a:rPr lang="en-US" dirty="0" smtClean="0"/>
              <a:t>based on location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3" y="1721441"/>
            <a:ext cx="3837843" cy="2558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3" y="4311122"/>
            <a:ext cx="3837843" cy="2155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163" y="6467042"/>
            <a:ext cx="38378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Top - Star Wars Arcade: Flacon Gunner</a:t>
            </a:r>
          </a:p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Bottom – Zombies. Run!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8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Location-based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824" y="1999129"/>
            <a:ext cx="6654426" cy="39925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Location is an input device</a:t>
            </a:r>
          </a:p>
          <a:p>
            <a:r>
              <a:rPr lang="en-US" dirty="0" smtClean="0"/>
              <a:t>Location-based games use changes in location as player control</a:t>
            </a:r>
          </a:p>
          <a:p>
            <a:r>
              <a:rPr lang="en-US" dirty="0" smtClean="0"/>
              <a:t>Feedback (and additional interaction) provided on a smart device</a:t>
            </a:r>
          </a:p>
          <a:p>
            <a:r>
              <a:rPr lang="en-US" dirty="0" smtClean="0"/>
              <a:t>Can be tailored to single locations (i.e. events are anchored on specific places)</a:t>
            </a:r>
          </a:p>
          <a:p>
            <a:r>
              <a:rPr lang="en-US" dirty="0" smtClean="0"/>
              <a:t>Or </a:t>
            </a:r>
            <a:r>
              <a:rPr lang="en-US" dirty="0" err="1" smtClean="0"/>
              <a:t>generalised</a:t>
            </a:r>
            <a:r>
              <a:rPr lang="en-US" dirty="0" smtClean="0"/>
              <a:t> to types of places</a:t>
            </a:r>
          </a:p>
          <a:p>
            <a:pPr lvl="1"/>
            <a:r>
              <a:rPr lang="en-US" dirty="0" smtClean="0"/>
              <a:t>E.g. Wanderlust (uses Foursquare </a:t>
            </a:r>
            <a:r>
              <a:rPr lang="en-US" dirty="0" err="1" smtClean="0"/>
              <a:t>db</a:t>
            </a:r>
            <a:r>
              <a:rPr lang="en-US" dirty="0" smtClean="0"/>
              <a:t> of venues)</a:t>
            </a:r>
          </a:p>
          <a:p>
            <a:pPr lvl="1"/>
            <a:r>
              <a:rPr lang="en-US" dirty="0" smtClean="0"/>
              <a:t>Story events are triggered by bars, cafes, museums, etc.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708523"/>
            <a:ext cx="1740366" cy="4667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044" y="6394824"/>
            <a:ext cx="15834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Viking Ghost Hunt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71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474562"/>
            <a:ext cx="8574087" cy="6473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Genre Innovations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0735044"/>
              </p:ext>
            </p:extLst>
          </p:nvPr>
        </p:nvGraphicFramePr>
        <p:xfrm>
          <a:off x="284162" y="1121898"/>
          <a:ext cx="8574088" cy="5637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522"/>
                <a:gridCol w="3135264"/>
                <a:gridCol w="2165967"/>
                <a:gridCol w="1129335"/>
              </a:tblGrid>
              <a:tr h="2562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Genre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Sub-Genre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Key Example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Date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Action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Platformer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Donkey Kong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1981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First Person Shooter (FPS)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Wolfenstein</a:t>
                      </a:r>
                      <a:r>
                        <a:rPr lang="en-US" sz="1000" dirty="0" smtClean="0"/>
                        <a:t> 3D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1992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Shoot ’</a:t>
                      </a:r>
                      <a:r>
                        <a:rPr lang="en-US" sz="1000" dirty="0" err="1" smtClean="0"/>
                        <a:t>em</a:t>
                      </a:r>
                      <a:r>
                        <a:rPr lang="en-US" sz="1000" dirty="0" smtClean="0"/>
                        <a:t>-up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Space Invaders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1978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Beat</a:t>
                      </a:r>
                      <a:r>
                        <a:rPr lang="en-US" sz="1000" baseline="0" dirty="0" smtClean="0"/>
                        <a:t> ‘</a:t>
                      </a:r>
                      <a:r>
                        <a:rPr lang="en-US" sz="1000" dirty="0" err="1" smtClean="0"/>
                        <a:t>em</a:t>
                      </a:r>
                      <a:r>
                        <a:rPr lang="en-US" sz="1000" dirty="0" smtClean="0"/>
                        <a:t>-up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Double Dragon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1987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Adventure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Text adventure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Zork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1980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Graphic adventure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Kings Quest 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1983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Interactive</a:t>
                      </a:r>
                      <a:r>
                        <a:rPr lang="en-US" sz="1000" baseline="0" dirty="0" smtClean="0"/>
                        <a:t> Movie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Dragon’s Lair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1983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Action-Adventure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Stealth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Metal Gear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1987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Survival Horror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Resident</a:t>
                      </a:r>
                      <a:r>
                        <a:rPr lang="en-US" sz="1000" baseline="0" dirty="0" smtClean="0"/>
                        <a:t> Evil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1996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Metroidvania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Metroid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1986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Role-playing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Action RPG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Dragon Slayer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1984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MMORPG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Ultima</a:t>
                      </a:r>
                      <a:r>
                        <a:rPr lang="en-US" sz="1000" dirty="0" smtClean="0"/>
                        <a:t> Online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1997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Open</a:t>
                      </a:r>
                      <a:r>
                        <a:rPr lang="en-US" sz="1000" baseline="0" dirty="0" smtClean="0"/>
                        <a:t> World (Sandbox)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 smtClean="0"/>
                        <a:t>Ultima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1981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JRPG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Dragon Quest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1986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Simulation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Construction/Management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SimCity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1989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Life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Little Computer</a:t>
                      </a:r>
                      <a:r>
                        <a:rPr lang="en-US" sz="1000" baseline="0" dirty="0" smtClean="0"/>
                        <a:t> People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1985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Vehicle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F-15 Strike Eagle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1985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Strategy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4X (</a:t>
                      </a:r>
                      <a:r>
                        <a:rPr lang="en-US" sz="1000" dirty="0" err="1" smtClean="0"/>
                        <a:t>eXplore</a:t>
                      </a:r>
                      <a:r>
                        <a:rPr lang="en-US" sz="1000" dirty="0" smtClean="0"/>
                        <a:t>, </a:t>
                      </a:r>
                      <a:r>
                        <a:rPr lang="en-US" sz="1000" dirty="0" err="1" smtClean="0"/>
                        <a:t>eXpand</a:t>
                      </a:r>
                      <a:r>
                        <a:rPr lang="en-US" sz="1000" dirty="0" smtClean="0"/>
                        <a:t>, </a:t>
                      </a:r>
                      <a:r>
                        <a:rPr lang="en-US" sz="1000" dirty="0" err="1" smtClean="0"/>
                        <a:t>eXploit</a:t>
                      </a:r>
                      <a:r>
                        <a:rPr lang="en-US" sz="1000" dirty="0" smtClean="0"/>
                        <a:t> and </a:t>
                      </a:r>
                      <a:r>
                        <a:rPr lang="en-US" sz="1000" dirty="0" err="1" smtClean="0"/>
                        <a:t>eXterminate</a:t>
                      </a:r>
                      <a:r>
                        <a:rPr lang="en-US" sz="1000" dirty="0" smtClean="0"/>
                        <a:t>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Civilization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1991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Real-Time Strategy</a:t>
                      </a:r>
                      <a:r>
                        <a:rPr lang="en-US" sz="1000" baseline="0" dirty="0" smtClean="0"/>
                        <a:t> (RTS)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Herzog </a:t>
                      </a:r>
                      <a:r>
                        <a:rPr lang="en-US" sz="1000" dirty="0" err="1" smtClean="0"/>
                        <a:t>Zwei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1989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Sports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Racing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Pole Position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1982</a:t>
                      </a:r>
                      <a:endParaRPr lang="en-US" sz="1000" dirty="0"/>
                    </a:p>
                  </a:txBody>
                  <a:tcPr/>
                </a:tc>
              </a:tr>
              <a:tr h="256257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Sports </a:t>
                      </a:r>
                      <a:r>
                        <a:rPr lang="en-US" sz="1000" dirty="0" err="1" smtClean="0"/>
                        <a:t>Sim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Pong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1972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988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172200" y="1828800"/>
            <a:ext cx="2819400" cy="44831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rgbClr val="292934"/>
                </a:solidFill>
              </a:rPr>
              <a:t>Plains</a:t>
            </a:r>
          </a:p>
          <a:p>
            <a:pPr algn="ctr"/>
            <a:endParaRPr lang="en-US" sz="1400" i="1" dirty="0" smtClean="0">
              <a:solidFill>
                <a:srgbClr val="292934"/>
              </a:solidFill>
            </a:endParaRPr>
          </a:p>
          <a:p>
            <a:pPr algn="ctr"/>
            <a:r>
              <a:rPr lang="en-US" sz="1400" i="1" dirty="0">
                <a:solidFill>
                  <a:srgbClr val="292934"/>
                </a:solidFill>
              </a:rPr>
              <a:t>A collection of nodes that are all accessible and can be accessed in any order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00400" y="1828800"/>
            <a:ext cx="2819400" cy="44831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rgbClr val="292934"/>
                </a:solidFill>
              </a:rPr>
              <a:t>Deltas</a:t>
            </a:r>
          </a:p>
          <a:p>
            <a:pPr algn="ctr"/>
            <a:endParaRPr lang="en-US" sz="1400" i="1" dirty="0" smtClean="0">
              <a:solidFill>
                <a:srgbClr val="FFFFFF"/>
              </a:solidFill>
            </a:endParaRPr>
          </a:p>
          <a:p>
            <a:pPr algn="ctr"/>
            <a:r>
              <a:rPr lang="en-US" sz="1400" i="1" dirty="0">
                <a:solidFill>
                  <a:srgbClr val="292934"/>
                </a:solidFill>
              </a:rPr>
              <a:t>A start node that repeatedly branches to </a:t>
            </a:r>
            <a:r>
              <a:rPr lang="en-US" sz="1400" i="1" dirty="0" smtClean="0">
                <a:solidFill>
                  <a:srgbClr val="292934"/>
                </a:solidFill>
              </a:rPr>
              <a:t>multiple </a:t>
            </a:r>
            <a:r>
              <a:rPr lang="en-US" sz="1400" i="1" dirty="0">
                <a:solidFill>
                  <a:srgbClr val="292934"/>
                </a:solidFill>
              </a:rPr>
              <a:t>other optional nodes accessed based on </a:t>
            </a:r>
            <a:r>
              <a:rPr lang="en-US" sz="1400" i="1" dirty="0" smtClean="0">
                <a:solidFill>
                  <a:srgbClr val="292934"/>
                </a:solidFill>
              </a:rPr>
              <a:t>user choices.</a:t>
            </a:r>
            <a:endParaRPr lang="en-US" sz="1400" i="1" dirty="0">
              <a:solidFill>
                <a:srgbClr val="292934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600" y="1828800"/>
            <a:ext cx="2819400" cy="44831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000" dirty="0" smtClean="0">
                <a:solidFill>
                  <a:srgbClr val="292934"/>
                </a:solidFill>
              </a:rPr>
              <a:t>Canyons</a:t>
            </a:r>
          </a:p>
          <a:p>
            <a:pPr algn="ctr"/>
            <a:endParaRPr lang="en-US" sz="1400" i="1" dirty="0" smtClean="0">
              <a:solidFill>
                <a:srgbClr val="292934"/>
              </a:solidFill>
            </a:endParaRPr>
          </a:p>
          <a:p>
            <a:pPr algn="ctr"/>
            <a:r>
              <a:rPr lang="en-US" sz="1400" i="1" dirty="0">
                <a:solidFill>
                  <a:srgbClr val="292934"/>
                </a:solidFill>
              </a:rPr>
              <a:t>A linear narrative represented as a sequence of nodes accessed in a predefined order. </a:t>
            </a:r>
          </a:p>
          <a:p>
            <a:pPr algn="ctr"/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Location Based Patterns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505200" y="4279900"/>
            <a:ext cx="1143000" cy="1371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4648200" y="4203700"/>
            <a:ext cx="1066800" cy="1371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4114800" y="4965700"/>
            <a:ext cx="53340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0" idx="0"/>
            <a:endCxn id="8" idx="4"/>
          </p:cNvCxnSpPr>
          <p:nvPr/>
        </p:nvCxnSpPr>
        <p:spPr>
          <a:xfrm flipV="1">
            <a:off x="1638300" y="4432300"/>
            <a:ext cx="0" cy="990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447800" y="40513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447800" y="47371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47800" y="54229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19600" y="40513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86200" y="47371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029200" y="47371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352800" y="54229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19600" y="54229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562600" y="54229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77000" y="41275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477000" y="48133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477000" y="54991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391400" y="41275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391400" y="48133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391400" y="54991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305800" y="41275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305800" y="48133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8305800" y="54991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" y="6362700"/>
            <a:ext cx="8763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Millard, David, </a:t>
            </a:r>
            <a:r>
              <a:rPr lang="en-US" sz="1100" dirty="0" err="1">
                <a:solidFill>
                  <a:schemeClr val="bg1">
                    <a:lumMod val="65000"/>
                  </a:schemeClr>
                </a:solidFill>
              </a:rPr>
              <a:t>Hargood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, Charlie, Jewell, Michael O. and Weal, Mark J. (2013) </a:t>
            </a:r>
            <a:endParaRPr lang="en-US" sz="11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Canyons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, deltas and plains: towards a unified sculptural model of location-based hypertext. In, ACM Hypertext 2013, 01 - 02 May 2013. , 1-10.</a:t>
            </a:r>
          </a:p>
        </p:txBody>
      </p:sp>
    </p:spTree>
    <p:extLst>
      <p:ext uri="{BB962C8B-B14F-4D97-AF65-F5344CB8AC3E}">
        <p14:creationId xmlns:p14="http://schemas.microsoft.com/office/powerpoint/2010/main" val="163701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313" y="1289350"/>
            <a:ext cx="3542940" cy="242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313" y="1429583"/>
            <a:ext cx="35429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SINGLE CHAPTER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9" y="3585077"/>
            <a:ext cx="2262960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PLAIN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9222" y="2021138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33025" y="1930214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44664" y="1289350"/>
            <a:ext cx="3542940" cy="242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79427" y="1291783"/>
            <a:ext cx="130430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KEY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9427" y="1289350"/>
            <a:ext cx="1304305" cy="525198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232823" y="1723736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9427" y="1936085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Pinned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1170" y="277638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4973" y="268545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61695" y="200335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65498" y="191242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61695" y="277638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65498" y="268545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85919" y="2021138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889722" y="1930214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77867" y="277638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881670" y="268545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18392" y="200335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622195" y="191242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18392" y="277638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622195" y="268545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22815" y="3585077"/>
            <a:ext cx="2333067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CANYON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4664" y="142958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1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07082" y="1422588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2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72591" y="142958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3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14503" y="142958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4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42198" y="3301153"/>
            <a:ext cx="801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NAME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4795407" y="1289349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672591" y="129178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592698" y="129178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942198" y="3301153"/>
            <a:ext cx="801774" cy="46869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79427" y="3754409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159132" y="230768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062935" y="221676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044380" y="230825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948183" y="221733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945121" y="230825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5848924" y="221733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768152" y="2325897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671955" y="2234973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48" name="Straight Arrow Connector 47"/>
          <p:cNvCxnSpPr>
            <a:stCxn id="40" idx="3"/>
          </p:cNvCxnSpPr>
          <p:nvPr/>
        </p:nvCxnSpPr>
        <p:spPr>
          <a:xfrm>
            <a:off x="4622815" y="2542036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5508063" y="2536551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408804" y="2549251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8188806" y="4307042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679427" y="4349217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Transition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77313" y="4114800"/>
            <a:ext cx="3542940" cy="242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55464" y="6410527"/>
            <a:ext cx="2333067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DELTA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7313" y="425503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1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39731" y="4248038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2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05240" y="425503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3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25212" y="4248038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4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1028056" y="4114799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905240" y="411723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825347" y="411723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391781" y="520933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95584" y="511841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261695" y="4758854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65498" y="4667930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177770" y="520990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081573" y="511898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000801" y="5227547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904604" y="5136623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70" name="Straight Arrow Connector 69"/>
          <p:cNvCxnSpPr>
            <a:stCxn id="62" idx="3"/>
          </p:cNvCxnSpPr>
          <p:nvPr/>
        </p:nvCxnSpPr>
        <p:spPr>
          <a:xfrm>
            <a:off x="855464" y="5443686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725378" y="4987146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2641453" y="5450901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1261695" y="5696240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1165498" y="5605316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1725378" y="5924532"/>
            <a:ext cx="109983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3936937" y="4114800"/>
            <a:ext cx="3542940" cy="242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615088" y="6410527"/>
            <a:ext cx="2333067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HYBRID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936937" y="425503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1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664864" y="425503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2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584836" y="4248038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3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 flipH="1">
            <a:off x="5664864" y="411723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6584971" y="411723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4151405" y="520933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021319" y="4758854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4925122" y="4667930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937394" y="520990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5841197" y="511898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955882" y="5065484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5485002" y="4987146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5021319" y="5696240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4925122" y="5605316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5485002" y="5924532"/>
            <a:ext cx="109983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4151405" y="461499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159132" y="583043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4062935" y="5736727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855462" y="5136623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760425" y="5227547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6664228" y="5136623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8109364" y="2348075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687295" y="2801001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Node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8200756" y="4786084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8100336" y="4857223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8005299" y="4948147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687295" y="5449432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Stack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6500181" y="4628617"/>
            <a:ext cx="221494" cy="231223"/>
            <a:chOff x="3128936" y="410777"/>
            <a:chExt cx="472520" cy="472520"/>
          </a:xfrm>
        </p:grpSpPr>
        <p:sp>
          <p:nvSpPr>
            <p:cNvPr id="106" name="Oval 105"/>
            <p:cNvSpPr/>
            <p:nvPr/>
          </p:nvSpPr>
          <p:spPr>
            <a:xfrm>
              <a:off x="3128936" y="410777"/>
              <a:ext cx="472520" cy="4725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V="1">
              <a:off x="3350430" y="455081"/>
              <a:ext cx="0" cy="1869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 flipV="1">
              <a:off x="3350430" y="642000"/>
              <a:ext cx="152400" cy="1524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8226764" y="5918143"/>
            <a:ext cx="221494" cy="231223"/>
            <a:chOff x="3128936" y="410777"/>
            <a:chExt cx="472520" cy="472520"/>
          </a:xfrm>
        </p:grpSpPr>
        <p:sp>
          <p:nvSpPr>
            <p:cNvPr id="110" name="Oval 109"/>
            <p:cNvSpPr/>
            <p:nvPr/>
          </p:nvSpPr>
          <p:spPr>
            <a:xfrm>
              <a:off x="3128936" y="410777"/>
              <a:ext cx="472520" cy="4725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11" name="Straight Connector 110"/>
            <p:cNvCxnSpPr/>
            <p:nvPr/>
          </p:nvCxnSpPr>
          <p:spPr>
            <a:xfrm flipV="1">
              <a:off x="3350430" y="455081"/>
              <a:ext cx="0" cy="1869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 flipV="1">
              <a:off x="3350430" y="642000"/>
              <a:ext cx="152400" cy="1524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TextBox 112"/>
          <p:cNvSpPr txBox="1"/>
          <p:nvPr/>
        </p:nvSpPr>
        <p:spPr>
          <a:xfrm>
            <a:off x="7687295" y="6177484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Time Trigger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3810000" y="1066800"/>
            <a:ext cx="3733800" cy="28194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76200" y="3962400"/>
            <a:ext cx="7543800" cy="28194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0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313" y="1289350"/>
            <a:ext cx="3542940" cy="242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313" y="1429583"/>
            <a:ext cx="35429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SINGLE CHAPTER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9" y="3585077"/>
            <a:ext cx="2262960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PLAIN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9222" y="2021138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33025" y="1930214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44664" y="1289350"/>
            <a:ext cx="3542940" cy="242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79427" y="1291783"/>
            <a:ext cx="130430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KEY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9427" y="1289350"/>
            <a:ext cx="1304305" cy="525198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232823" y="1723736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9427" y="1936085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Pinned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1170" y="277638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4973" y="268545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61695" y="200335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65498" y="191242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61695" y="277638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65498" y="268545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85919" y="2021138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889722" y="1930214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77867" y="277638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881670" y="268545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18392" y="200335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622195" y="191242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18392" y="277638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622195" y="268545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22815" y="3585077"/>
            <a:ext cx="2333067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CANYON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4664" y="142958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1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07082" y="1422588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2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72591" y="142958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3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14503" y="142958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4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42198" y="3301153"/>
            <a:ext cx="801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NAME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4795407" y="1289349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672591" y="129178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592698" y="129178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942198" y="3301153"/>
            <a:ext cx="801774" cy="46869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79427" y="3754409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159132" y="230768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062935" y="221676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044380" y="230825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948183" y="221733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945121" y="230825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5848924" y="221733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768152" y="2325897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671955" y="2234973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48" name="Straight Arrow Connector 47"/>
          <p:cNvCxnSpPr>
            <a:stCxn id="40" idx="3"/>
          </p:cNvCxnSpPr>
          <p:nvPr/>
        </p:nvCxnSpPr>
        <p:spPr>
          <a:xfrm>
            <a:off x="4622815" y="2542036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5508063" y="2536551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408804" y="2549251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8188806" y="4307042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679427" y="4349217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Transition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77313" y="4114800"/>
            <a:ext cx="3542940" cy="242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55464" y="6410527"/>
            <a:ext cx="2333067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DELTA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7313" y="425503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1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39731" y="4248038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2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05240" y="425503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3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25212" y="4248038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4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1028056" y="4114799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905240" y="411723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825347" y="411723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391781" y="520933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95584" y="511841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261695" y="4758854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65498" y="4667930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177770" y="520990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081573" y="511898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000801" y="5227547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904604" y="5136623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70" name="Straight Arrow Connector 69"/>
          <p:cNvCxnSpPr>
            <a:stCxn id="62" idx="3"/>
          </p:cNvCxnSpPr>
          <p:nvPr/>
        </p:nvCxnSpPr>
        <p:spPr>
          <a:xfrm>
            <a:off x="855464" y="5443686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725378" y="4987146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2641453" y="5450901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1261695" y="5696240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1165498" y="5605316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1725378" y="5924532"/>
            <a:ext cx="109983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3936937" y="4114800"/>
            <a:ext cx="3542940" cy="242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615088" y="6410527"/>
            <a:ext cx="2333067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HYBRID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936937" y="425503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1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664864" y="425503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2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584836" y="4248038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3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 flipH="1">
            <a:off x="5664864" y="411723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6584971" y="411723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4151405" y="520933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021319" y="4758854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4925122" y="4667930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937394" y="520990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5841197" y="511898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955882" y="5065484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5485002" y="4987146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5021319" y="5696240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4925122" y="5605316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5485002" y="5924532"/>
            <a:ext cx="109983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4151405" y="461499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159132" y="583043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4062935" y="5736727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855462" y="5136623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760425" y="5227547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6664228" y="5136623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8109364" y="2348075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687295" y="2801001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Node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8200756" y="4786084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8100336" y="4857223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8005299" y="4948147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687295" y="5449432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Stack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6500181" y="4628617"/>
            <a:ext cx="221494" cy="231223"/>
            <a:chOff x="3128936" y="410777"/>
            <a:chExt cx="472520" cy="472520"/>
          </a:xfrm>
        </p:grpSpPr>
        <p:sp>
          <p:nvSpPr>
            <p:cNvPr id="106" name="Oval 105"/>
            <p:cNvSpPr/>
            <p:nvPr/>
          </p:nvSpPr>
          <p:spPr>
            <a:xfrm>
              <a:off x="3128936" y="410777"/>
              <a:ext cx="472520" cy="4725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V="1">
              <a:off x="3350430" y="455081"/>
              <a:ext cx="0" cy="1869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 flipV="1">
              <a:off x="3350430" y="642000"/>
              <a:ext cx="152400" cy="1524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8226764" y="5918143"/>
            <a:ext cx="221494" cy="231223"/>
            <a:chOff x="3128936" y="410777"/>
            <a:chExt cx="472520" cy="472520"/>
          </a:xfrm>
        </p:grpSpPr>
        <p:sp>
          <p:nvSpPr>
            <p:cNvPr id="110" name="Oval 109"/>
            <p:cNvSpPr/>
            <p:nvPr/>
          </p:nvSpPr>
          <p:spPr>
            <a:xfrm>
              <a:off x="3128936" y="410777"/>
              <a:ext cx="472520" cy="4725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11" name="Straight Connector 110"/>
            <p:cNvCxnSpPr/>
            <p:nvPr/>
          </p:nvCxnSpPr>
          <p:spPr>
            <a:xfrm flipV="1">
              <a:off x="3350430" y="455081"/>
              <a:ext cx="0" cy="1869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 flipV="1">
              <a:off x="3350430" y="642000"/>
              <a:ext cx="152400" cy="1524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TextBox 112"/>
          <p:cNvSpPr txBox="1"/>
          <p:nvPr/>
        </p:nvSpPr>
        <p:spPr>
          <a:xfrm>
            <a:off x="7687295" y="6177484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Time Trigger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76200" y="3962400"/>
            <a:ext cx="7543800" cy="28194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7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313" y="1289350"/>
            <a:ext cx="3542940" cy="242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313" y="1429583"/>
            <a:ext cx="35429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SINGLE CHAPTER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9" y="3585077"/>
            <a:ext cx="2262960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PLAIN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9222" y="2021138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33025" y="1930214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44664" y="1289350"/>
            <a:ext cx="3542940" cy="242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79427" y="1291783"/>
            <a:ext cx="130430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KEY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9427" y="1289350"/>
            <a:ext cx="1304305" cy="525198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232823" y="1723736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9427" y="1936085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Pinned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1170" y="277638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4973" y="268545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61695" y="200335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65498" y="191242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61695" y="277638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65498" y="268545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85919" y="2021138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889722" y="1930214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77867" y="277638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881670" y="268545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18392" y="200335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622195" y="191242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18392" y="277638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622195" y="268545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22815" y="3585077"/>
            <a:ext cx="2333067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CANYON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4664" y="142958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1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07082" y="1422588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2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72591" y="142958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3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14503" y="142958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4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42198" y="3301153"/>
            <a:ext cx="801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NAME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4795407" y="1289349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672591" y="129178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592698" y="129178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942198" y="3301153"/>
            <a:ext cx="801774" cy="46869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79427" y="3754409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159132" y="230768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062935" y="221676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044380" y="230825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948183" y="221733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945121" y="230825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5848924" y="221733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768152" y="2325897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671955" y="2234973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48" name="Straight Arrow Connector 47"/>
          <p:cNvCxnSpPr>
            <a:stCxn id="40" idx="3"/>
          </p:cNvCxnSpPr>
          <p:nvPr/>
        </p:nvCxnSpPr>
        <p:spPr>
          <a:xfrm>
            <a:off x="4622815" y="2542036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5508063" y="2536551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408804" y="2549251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8188806" y="4307042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679427" y="4349217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Transition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77313" y="4114800"/>
            <a:ext cx="3542940" cy="242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55464" y="6410527"/>
            <a:ext cx="2333067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DELTA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7313" y="425503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1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39731" y="4248038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2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05240" y="425503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3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25212" y="4248038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4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1028056" y="4114799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905240" y="411723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825347" y="411723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391781" y="520933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95584" y="511841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261695" y="4758854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65498" y="4667930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177770" y="520990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081573" y="511898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000801" y="5227547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904604" y="5136623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70" name="Straight Arrow Connector 69"/>
          <p:cNvCxnSpPr>
            <a:stCxn id="62" idx="3"/>
          </p:cNvCxnSpPr>
          <p:nvPr/>
        </p:nvCxnSpPr>
        <p:spPr>
          <a:xfrm>
            <a:off x="855464" y="5443686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725378" y="4987146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2641453" y="5450901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1261695" y="5696240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1165498" y="5605316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1725378" y="5924532"/>
            <a:ext cx="109983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3936937" y="4114800"/>
            <a:ext cx="3542940" cy="242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615088" y="6410527"/>
            <a:ext cx="2333067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HYBRID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936937" y="425503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1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664864" y="425503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2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584836" y="4248038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3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 flipH="1">
            <a:off x="5664864" y="411723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6584971" y="411723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4151405" y="520933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021319" y="4758854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4925122" y="4667930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937394" y="520990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5841197" y="511898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955882" y="5065484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5485002" y="4987146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5021319" y="5696240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4925122" y="5605316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5485002" y="5924532"/>
            <a:ext cx="109983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4151405" y="461499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159132" y="583043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4062935" y="5736727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855462" y="5136623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760425" y="5227547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6664228" y="5136623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8109364" y="2348075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687295" y="2801001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Node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8200756" y="4786084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8100336" y="4857223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8005299" y="4948147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687295" y="5449432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Stack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6500181" y="4628617"/>
            <a:ext cx="221494" cy="231223"/>
            <a:chOff x="3128936" y="410777"/>
            <a:chExt cx="472520" cy="472520"/>
          </a:xfrm>
        </p:grpSpPr>
        <p:sp>
          <p:nvSpPr>
            <p:cNvPr id="106" name="Oval 105"/>
            <p:cNvSpPr/>
            <p:nvPr/>
          </p:nvSpPr>
          <p:spPr>
            <a:xfrm>
              <a:off x="3128936" y="410777"/>
              <a:ext cx="472520" cy="4725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V="1">
              <a:off x="3350430" y="455081"/>
              <a:ext cx="0" cy="1869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 flipV="1">
              <a:off x="3350430" y="642000"/>
              <a:ext cx="152400" cy="1524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8226764" y="5918143"/>
            <a:ext cx="221494" cy="231223"/>
            <a:chOff x="3128936" y="410777"/>
            <a:chExt cx="472520" cy="472520"/>
          </a:xfrm>
        </p:grpSpPr>
        <p:sp>
          <p:nvSpPr>
            <p:cNvPr id="110" name="Oval 109"/>
            <p:cNvSpPr/>
            <p:nvPr/>
          </p:nvSpPr>
          <p:spPr>
            <a:xfrm>
              <a:off x="3128936" y="410777"/>
              <a:ext cx="472520" cy="4725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11" name="Straight Connector 110"/>
            <p:cNvCxnSpPr/>
            <p:nvPr/>
          </p:nvCxnSpPr>
          <p:spPr>
            <a:xfrm flipV="1">
              <a:off x="3350430" y="455081"/>
              <a:ext cx="0" cy="1869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 flipV="1">
              <a:off x="3350430" y="642000"/>
              <a:ext cx="152400" cy="1524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TextBox 112"/>
          <p:cNvSpPr txBox="1"/>
          <p:nvPr/>
        </p:nvSpPr>
        <p:spPr>
          <a:xfrm>
            <a:off x="7687295" y="6177484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Time Trigger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3810000" y="3962400"/>
            <a:ext cx="3810000" cy="281940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1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313" y="1289350"/>
            <a:ext cx="3542940" cy="242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313" y="1429583"/>
            <a:ext cx="35429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SINGLE CHAPTER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399" y="3585077"/>
            <a:ext cx="2262960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PLAIN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9222" y="2021138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33025" y="1930214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44664" y="1289350"/>
            <a:ext cx="3542940" cy="242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79427" y="1291783"/>
            <a:ext cx="1304305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KEY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79427" y="1289350"/>
            <a:ext cx="1304305" cy="525198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232823" y="1723736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9427" y="1936085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Pinned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1170" y="277638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4973" y="268545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61695" y="200335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65498" y="191242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61695" y="277638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65498" y="268545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85919" y="2021138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1889722" y="1930214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77867" y="277638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881670" y="268545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18392" y="200335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622195" y="191242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18392" y="2776382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2622195" y="268545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22815" y="3585077"/>
            <a:ext cx="2333067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CANYON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44664" y="142958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1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07082" y="1422588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2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72591" y="142958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3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14503" y="142958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4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42198" y="3301153"/>
            <a:ext cx="801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NAME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4795407" y="1289349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672591" y="129178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592698" y="129178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942198" y="3301153"/>
            <a:ext cx="801774" cy="46869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79427" y="3754409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159132" y="230768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062935" y="221676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044380" y="230825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948183" y="221733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945121" y="230825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5848924" y="221733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768152" y="2325897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671955" y="2234973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48" name="Straight Arrow Connector 47"/>
          <p:cNvCxnSpPr>
            <a:stCxn id="40" idx="3"/>
          </p:cNvCxnSpPr>
          <p:nvPr/>
        </p:nvCxnSpPr>
        <p:spPr>
          <a:xfrm>
            <a:off x="4622815" y="2542036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5508063" y="2536551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408804" y="2549251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8188806" y="4307042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679427" y="4349217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Transition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77313" y="4114800"/>
            <a:ext cx="3542940" cy="242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55464" y="6410527"/>
            <a:ext cx="2333067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DELTA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7313" y="425503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1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39731" y="4248038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2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05240" y="425503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3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25212" y="4248038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4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1028056" y="4114799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905240" y="411723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825347" y="411723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391781" y="520933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95584" y="511841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261695" y="4758854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65498" y="4667930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177770" y="520990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2081573" y="511898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000801" y="5227547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2904604" y="5136623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70" name="Straight Arrow Connector 69"/>
          <p:cNvCxnSpPr>
            <a:stCxn id="62" idx="3"/>
          </p:cNvCxnSpPr>
          <p:nvPr/>
        </p:nvCxnSpPr>
        <p:spPr>
          <a:xfrm>
            <a:off x="855464" y="5443686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725378" y="4987146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2641453" y="5450901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1261695" y="5696240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1165498" y="5605316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1725378" y="5924532"/>
            <a:ext cx="109983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3936937" y="4114800"/>
            <a:ext cx="3542940" cy="24265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615088" y="6410527"/>
            <a:ext cx="2333067" cy="2616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</a:rPr>
              <a:t>HYBRID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936937" y="425503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1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664864" y="4255033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2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584836" y="4248038"/>
            <a:ext cx="865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CHAPTER 3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 flipH="1">
            <a:off x="5664864" y="411723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6584971" y="4117233"/>
            <a:ext cx="29532" cy="24265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4151405" y="5242540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021319" y="4758854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4925122" y="4667930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937394" y="5209909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5841197" y="5118985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955882" y="5065484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5485002" y="4987146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5021319" y="5696240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1" name="Oval 90"/>
          <p:cNvSpPr/>
          <p:nvPr/>
        </p:nvSpPr>
        <p:spPr>
          <a:xfrm>
            <a:off x="4925122" y="5605316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5485002" y="5924532"/>
            <a:ext cx="109983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4151405" y="4648200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159132" y="5863633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>
            <a:off x="4062935" y="5769928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855462" y="5136623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760425" y="5227547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6664228" y="5136623"/>
            <a:ext cx="183507" cy="18141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8109364" y="2348075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687295" y="2801001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Node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8200756" y="4786084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8100336" y="4857223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8005299" y="4948147"/>
            <a:ext cx="463683" cy="4686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687295" y="5449432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Stack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6500181" y="4628617"/>
            <a:ext cx="221494" cy="231223"/>
            <a:chOff x="3128936" y="410777"/>
            <a:chExt cx="472520" cy="472520"/>
          </a:xfrm>
        </p:grpSpPr>
        <p:sp>
          <p:nvSpPr>
            <p:cNvPr id="106" name="Oval 105"/>
            <p:cNvSpPr/>
            <p:nvPr/>
          </p:nvSpPr>
          <p:spPr>
            <a:xfrm>
              <a:off x="3128936" y="410777"/>
              <a:ext cx="472520" cy="4725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V="1">
              <a:off x="3350430" y="455081"/>
              <a:ext cx="0" cy="1869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 flipV="1">
              <a:off x="3350430" y="642000"/>
              <a:ext cx="152400" cy="1524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8226764" y="5918143"/>
            <a:ext cx="221494" cy="231223"/>
            <a:chOff x="3128936" y="410777"/>
            <a:chExt cx="472520" cy="472520"/>
          </a:xfrm>
        </p:grpSpPr>
        <p:sp>
          <p:nvSpPr>
            <p:cNvPr id="110" name="Oval 109"/>
            <p:cNvSpPr/>
            <p:nvPr/>
          </p:nvSpPr>
          <p:spPr>
            <a:xfrm>
              <a:off x="3128936" y="410777"/>
              <a:ext cx="472520" cy="4725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11" name="Straight Connector 110"/>
            <p:cNvCxnSpPr/>
            <p:nvPr/>
          </p:nvCxnSpPr>
          <p:spPr>
            <a:xfrm flipV="1">
              <a:off x="3350430" y="455081"/>
              <a:ext cx="0" cy="1869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 flipV="1">
              <a:off x="3350430" y="642000"/>
              <a:ext cx="152400" cy="1524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TextBox 112"/>
          <p:cNvSpPr txBox="1"/>
          <p:nvPr/>
        </p:nvSpPr>
        <p:spPr>
          <a:xfrm>
            <a:off x="7687295" y="6177484"/>
            <a:ext cx="1304305" cy="268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292934">
                    <a:lumMod val="50000"/>
                    <a:lumOff val="50000"/>
                  </a:srgbClr>
                </a:solidFill>
              </a:rPr>
              <a:t>Time Trigger</a:t>
            </a:r>
            <a:endParaRPr lang="en-US" sz="1100" dirty="0">
              <a:solidFill>
                <a:srgbClr val="292934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3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4163" y="1841500"/>
            <a:ext cx="4237037" cy="23622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rgbClr val="292934"/>
                </a:solidFill>
              </a:rPr>
              <a:t>Riot!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Guide of square in Bristol using interactive play based on a historical riot that divides area up into zones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2373" y="297490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900808" y="2936597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4321" y="343985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00808" y="34083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95599" y="2957120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73561" y="2936597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95599" y="343985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73561" y="34083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70094" y="2989414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018529" y="29511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62042" y="345436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018529" y="3422813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3320" y="297162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491282" y="29511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3320" y="345436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491282" y="3422813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13094" y="2989414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161529" y="29511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05042" y="345436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161529" y="3422813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56320" y="297162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634282" y="29511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56320" y="345436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634282" y="3422813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845527" y="2860397"/>
            <a:ext cx="0" cy="914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643403" y="3106587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771637" y="3563115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973761" y="2860397"/>
            <a:ext cx="0" cy="914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635500" y="1846205"/>
            <a:ext cx="4237037" cy="23622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rgbClr val="292934"/>
                </a:solidFill>
              </a:rPr>
              <a:t>HopStory</a:t>
            </a:r>
            <a:r>
              <a:rPr lang="en-US" sz="2000" dirty="0" smtClean="0">
                <a:solidFill>
                  <a:srgbClr val="292934"/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Brewery guide for collection of narrative fragments from locations to build up story</a:t>
            </a:r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281112" y="297490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5229547" y="2936597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273060" y="343985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5229547" y="34083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724338" y="2957120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5702300" y="2936597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724338" y="343985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5702300" y="34083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398833" y="2989414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6347268" y="29511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390781" y="345436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6347268" y="3422813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842059" y="297162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6820021" y="29511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842059" y="345436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6820021" y="3422813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541833" y="2989414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7490268" y="29511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7533781" y="345436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7490268" y="3422813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985059" y="297162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7963021" y="29511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985059" y="345436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7963021" y="3422813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6174266" y="2860397"/>
            <a:ext cx="0" cy="914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7302500" y="2860397"/>
            <a:ext cx="0" cy="914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6053665" y="3191590"/>
            <a:ext cx="221494" cy="231223"/>
            <a:chOff x="3128936" y="410777"/>
            <a:chExt cx="472520" cy="472520"/>
          </a:xfrm>
        </p:grpSpPr>
        <p:sp>
          <p:nvSpPr>
            <p:cNvPr id="94" name="Oval 93"/>
            <p:cNvSpPr/>
            <p:nvPr/>
          </p:nvSpPr>
          <p:spPr>
            <a:xfrm>
              <a:off x="3128936" y="410777"/>
              <a:ext cx="472520" cy="4725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>
            <a:xfrm flipV="1">
              <a:off x="3350430" y="455081"/>
              <a:ext cx="0" cy="1869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 flipV="1">
              <a:off x="3350430" y="642000"/>
              <a:ext cx="152400" cy="1524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7191753" y="3211747"/>
            <a:ext cx="221494" cy="231223"/>
            <a:chOff x="3128936" y="410777"/>
            <a:chExt cx="472520" cy="472520"/>
          </a:xfrm>
        </p:grpSpPr>
        <p:sp>
          <p:nvSpPr>
            <p:cNvPr id="98" name="Oval 97"/>
            <p:cNvSpPr/>
            <p:nvPr/>
          </p:nvSpPr>
          <p:spPr>
            <a:xfrm>
              <a:off x="3128936" y="410777"/>
              <a:ext cx="472520" cy="4725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 flipV="1">
              <a:off x="3350430" y="455081"/>
              <a:ext cx="0" cy="1869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 flipV="1">
              <a:off x="3350430" y="642000"/>
              <a:ext cx="152400" cy="1524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TextBox 128"/>
          <p:cNvSpPr txBox="1"/>
          <p:nvPr/>
        </p:nvSpPr>
        <p:spPr>
          <a:xfrm>
            <a:off x="1654209" y="3889097"/>
            <a:ext cx="1548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SEQUENCE OF PLAINS</a:t>
            </a:r>
            <a:endParaRPr lang="en-US" sz="1200" dirty="0"/>
          </a:p>
        </p:txBody>
      </p:sp>
      <p:sp>
        <p:nvSpPr>
          <p:cNvPr id="130" name="TextBox 129"/>
          <p:cNvSpPr txBox="1"/>
          <p:nvPr/>
        </p:nvSpPr>
        <p:spPr>
          <a:xfrm>
            <a:off x="5720922" y="3889097"/>
            <a:ext cx="1998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TIMED SEQUENCE OF PLAINS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44299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84163" y="1841500"/>
            <a:ext cx="4237037" cy="23622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rgbClr val="292934"/>
                </a:solidFill>
              </a:rPr>
              <a:t>Riot!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Guide of square in Bristol using interactive play based on a historical riot that divides area up into zones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2373" y="297490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900808" y="2936597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4321" y="343985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00808" y="34083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95599" y="2957120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373561" y="2936597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95599" y="343985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73561" y="34083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70094" y="2989414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018529" y="29511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62042" y="345436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018529" y="3422813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3320" y="297162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491282" y="29511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3320" y="345436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491282" y="3422813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13094" y="2989414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161529" y="29511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05042" y="345436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161529" y="3422813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56320" y="297162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634282" y="29511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656320" y="345436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634282" y="3422813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845527" y="2860397"/>
            <a:ext cx="0" cy="914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643403" y="3106587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771637" y="3563115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973761" y="2860397"/>
            <a:ext cx="0" cy="914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635500" y="1846205"/>
            <a:ext cx="4237037" cy="23622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 err="1" smtClean="0">
                <a:solidFill>
                  <a:srgbClr val="292934"/>
                </a:solidFill>
              </a:rPr>
              <a:t>HopStory</a:t>
            </a:r>
            <a:r>
              <a:rPr lang="en-US" sz="2000" dirty="0" smtClean="0">
                <a:solidFill>
                  <a:srgbClr val="292934"/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Brewery guide for collection of narrative fragments from locations to build up story</a:t>
            </a:r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69105" y="4335405"/>
            <a:ext cx="4237037" cy="23622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rgbClr val="292934"/>
                </a:solidFill>
              </a:rPr>
              <a:t>San </a:t>
            </a:r>
            <a:r>
              <a:rPr lang="en-US" sz="2000" dirty="0" err="1" smtClean="0">
                <a:solidFill>
                  <a:srgbClr val="292934"/>
                </a:solidFill>
              </a:rPr>
              <a:t>Servalo</a:t>
            </a:r>
            <a:r>
              <a:rPr lang="en-US" sz="2000" dirty="0" smtClean="0">
                <a:solidFill>
                  <a:srgbClr val="292934"/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Location aware fiction set on an island with conditional unveiling of content.</a:t>
            </a: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620442" y="4340110"/>
            <a:ext cx="4237037" cy="23622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000" dirty="0" smtClean="0">
                <a:solidFill>
                  <a:srgbClr val="292934"/>
                </a:solidFill>
              </a:rPr>
              <a:t>Viking Ghost Hunt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Branching adventure game with contextual awareness of player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sz="1400" i="1" dirty="0" smtClean="0">
              <a:solidFill>
                <a:srgbClr val="292934"/>
              </a:solidFill>
            </a:endParaRPr>
          </a:p>
          <a:p>
            <a:endParaRPr lang="en-US" sz="1400" i="1" dirty="0">
              <a:solidFill>
                <a:srgbClr val="292934"/>
              </a:solidFill>
            </a:endParaRPr>
          </a:p>
          <a:p>
            <a:endParaRPr lang="en-US" dirty="0">
              <a:solidFill>
                <a:srgbClr val="292934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281112" y="297490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5229547" y="2936597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273060" y="343985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5229547" y="34083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724338" y="2957120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5702300" y="2936597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724338" y="343985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5702300" y="34083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398833" y="2989414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6347268" y="29511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390781" y="345436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6347268" y="3422813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842059" y="297162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6820021" y="29511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842059" y="345436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2" name="Oval 81"/>
          <p:cNvSpPr/>
          <p:nvPr/>
        </p:nvSpPr>
        <p:spPr>
          <a:xfrm>
            <a:off x="6820021" y="3422813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541833" y="2989414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7490268" y="29511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7533781" y="345436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7490268" y="3422813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985059" y="297162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88" name="Oval 87"/>
          <p:cNvSpPr/>
          <p:nvPr/>
        </p:nvSpPr>
        <p:spPr>
          <a:xfrm>
            <a:off x="7963021" y="295110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985059" y="3454366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90" name="Oval 89"/>
          <p:cNvSpPr/>
          <p:nvPr/>
        </p:nvSpPr>
        <p:spPr>
          <a:xfrm>
            <a:off x="7963021" y="3422813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6174266" y="2860397"/>
            <a:ext cx="0" cy="914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7302500" y="2860397"/>
            <a:ext cx="0" cy="914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6053665" y="3191590"/>
            <a:ext cx="221494" cy="231223"/>
            <a:chOff x="3128936" y="410777"/>
            <a:chExt cx="472520" cy="472520"/>
          </a:xfrm>
        </p:grpSpPr>
        <p:sp>
          <p:nvSpPr>
            <p:cNvPr id="94" name="Oval 93"/>
            <p:cNvSpPr/>
            <p:nvPr/>
          </p:nvSpPr>
          <p:spPr>
            <a:xfrm>
              <a:off x="3128936" y="410777"/>
              <a:ext cx="472520" cy="4725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>
            <a:xfrm flipV="1">
              <a:off x="3350430" y="455081"/>
              <a:ext cx="0" cy="1869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 flipV="1">
              <a:off x="3350430" y="642000"/>
              <a:ext cx="152400" cy="1524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7191753" y="3211747"/>
            <a:ext cx="221494" cy="231223"/>
            <a:chOff x="3128936" y="410777"/>
            <a:chExt cx="472520" cy="472520"/>
          </a:xfrm>
        </p:grpSpPr>
        <p:sp>
          <p:nvSpPr>
            <p:cNvPr id="98" name="Oval 97"/>
            <p:cNvSpPr/>
            <p:nvPr/>
          </p:nvSpPr>
          <p:spPr>
            <a:xfrm>
              <a:off x="3128936" y="410777"/>
              <a:ext cx="472520" cy="4725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 flipV="1">
              <a:off x="3350430" y="455081"/>
              <a:ext cx="0" cy="18691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 flipV="1">
              <a:off x="3350430" y="642000"/>
              <a:ext cx="152400" cy="15240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Rectangle 100"/>
          <p:cNvSpPr/>
          <p:nvPr/>
        </p:nvSpPr>
        <p:spPr>
          <a:xfrm>
            <a:off x="930335" y="5410409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878770" y="5372100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22283" y="5875361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878770" y="5843808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1373561" y="5392623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351523" y="5372100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1373561" y="5875361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1351523" y="5843808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2048056" y="5424917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996491" y="5386608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491282" y="5407131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2469244" y="5386608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3191056" y="5424917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3139491" y="5386608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3183004" y="5889869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3139491" y="5858316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3634282" y="5407131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3612244" y="5386608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3634282" y="5889869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3612244" y="5858316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>
            <a:off x="1823489" y="5295900"/>
            <a:ext cx="0" cy="914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1621365" y="5542090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>
          <a:xfrm>
            <a:off x="2042367" y="586707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1998854" y="583552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2493645" y="5867078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26" name="Oval 125"/>
          <p:cNvSpPr/>
          <p:nvPr/>
        </p:nvSpPr>
        <p:spPr>
          <a:xfrm>
            <a:off x="2471607" y="5835525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127" name="Straight Arrow Connector 126"/>
          <p:cNvCxnSpPr/>
          <p:nvPr/>
        </p:nvCxnSpPr>
        <p:spPr>
          <a:xfrm flipV="1">
            <a:off x="1642223" y="5995987"/>
            <a:ext cx="1309500" cy="1105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2951723" y="5295900"/>
            <a:ext cx="0" cy="914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1654209" y="3889097"/>
            <a:ext cx="1548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SEQUENCE OF PLAINS</a:t>
            </a:r>
            <a:endParaRPr lang="en-US" sz="1200" dirty="0"/>
          </a:p>
        </p:txBody>
      </p:sp>
      <p:sp>
        <p:nvSpPr>
          <p:cNvPr id="130" name="TextBox 129"/>
          <p:cNvSpPr txBox="1"/>
          <p:nvPr/>
        </p:nvSpPr>
        <p:spPr>
          <a:xfrm>
            <a:off x="5720922" y="3889097"/>
            <a:ext cx="1998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TIMED SEQUENCE OF PLAINS</a:t>
            </a:r>
            <a:endParaRPr lang="en-US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1705009" y="6327497"/>
            <a:ext cx="1267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DELTA OF PLAINS</a:t>
            </a:r>
            <a:endParaRPr lang="en-US" sz="1200" dirty="0"/>
          </a:p>
        </p:txBody>
      </p:sp>
      <p:sp>
        <p:nvSpPr>
          <p:cNvPr id="132" name="Rectangle 131"/>
          <p:cNvSpPr/>
          <p:nvPr/>
        </p:nvSpPr>
        <p:spPr>
          <a:xfrm>
            <a:off x="5367851" y="5352391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5316286" y="5314082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359799" y="5817343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5316286" y="5785790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5811077" y="5334605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5789039" y="5314082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811077" y="5817343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5789039" y="5785790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6496877" y="5349113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6474839" y="5328590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6496877" y="5831851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6474839" y="5800298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7160639" y="5366899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7130315" y="5338049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7868477" y="5349113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7846439" y="5328590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7868477" y="5831851"/>
            <a:ext cx="231841" cy="2343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292934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7846439" y="5800298"/>
            <a:ext cx="91753" cy="9070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FFFFFF"/>
              </a:solidFill>
            </a:endParaRPr>
          </a:p>
        </p:txBody>
      </p:sp>
      <p:cxnSp>
        <p:nvCxnSpPr>
          <p:cNvPr id="150" name="Straight Connector 149"/>
          <p:cNvCxnSpPr/>
          <p:nvPr/>
        </p:nvCxnSpPr>
        <p:spPr>
          <a:xfrm>
            <a:off x="6261005" y="5237882"/>
            <a:ext cx="0" cy="914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>
            <a:off x="6058881" y="5484072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flipV="1">
            <a:off x="6755194" y="5934516"/>
            <a:ext cx="862646" cy="608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957318" y="5237882"/>
            <a:ext cx="0" cy="914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>
            <a:off x="7617839" y="5237882"/>
            <a:ext cx="1" cy="9144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6729915" y="5466482"/>
            <a:ext cx="202124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5996952" y="6327497"/>
            <a:ext cx="1271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PLAIN TO DELTAS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77446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Mixed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7939" y="1898431"/>
            <a:ext cx="2469364" cy="42639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Combines players in real world (AR) spaces, with players in fully digital (VR) spaces</a:t>
            </a:r>
          </a:p>
          <a:p>
            <a:r>
              <a:rPr lang="en-US" dirty="0" smtClean="0"/>
              <a:t>E.g. Can You See Me Now?</a:t>
            </a:r>
          </a:p>
          <a:p>
            <a:r>
              <a:rPr lang="en-US" dirty="0" smtClean="0"/>
              <a:t>Won </a:t>
            </a:r>
            <a:r>
              <a:rPr lang="en-US" dirty="0"/>
              <a:t>the Golden </a:t>
            </a:r>
            <a:r>
              <a:rPr lang="en-US" dirty="0" err="1"/>
              <a:t>Nica</a:t>
            </a:r>
            <a:r>
              <a:rPr lang="en-US" dirty="0"/>
              <a:t> for Interactive Art at the </a:t>
            </a:r>
            <a:r>
              <a:rPr lang="en-US" dirty="0" err="1"/>
              <a:t>Ars</a:t>
            </a:r>
            <a:r>
              <a:rPr lang="en-US" dirty="0"/>
              <a:t> Electronica, Linz, Austria in 2003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56335" y="341476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/>
              <a:t>Blast Theory</a:t>
            </a:r>
          </a:p>
          <a:p>
            <a:pPr algn="ctr"/>
            <a:r>
              <a:rPr lang="en-US" sz="2400" dirty="0"/>
              <a:t>http://</a:t>
            </a:r>
            <a:r>
              <a:rPr lang="en-US" sz="2400" dirty="0" err="1"/>
              <a:t>www.blasttheory.co.uk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5084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Alternate Reality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882" y="1916953"/>
            <a:ext cx="5272368" cy="419802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Games that use the real world as a canvas</a:t>
            </a:r>
          </a:p>
          <a:p>
            <a:r>
              <a:rPr lang="en-US" dirty="0" smtClean="0"/>
              <a:t>Weaving fictional elements seamlessly into our ‘real’ media landscape:</a:t>
            </a:r>
          </a:p>
          <a:p>
            <a:pPr lvl="1"/>
            <a:r>
              <a:rPr lang="en-US" dirty="0" smtClean="0"/>
              <a:t>Websites</a:t>
            </a:r>
          </a:p>
          <a:p>
            <a:pPr lvl="1"/>
            <a:r>
              <a:rPr lang="en-US" dirty="0" smtClean="0"/>
              <a:t>News stories</a:t>
            </a:r>
          </a:p>
          <a:p>
            <a:pPr lvl="1"/>
            <a:r>
              <a:rPr lang="en-US" dirty="0" smtClean="0"/>
              <a:t>Social Media Profiles</a:t>
            </a:r>
          </a:p>
          <a:p>
            <a:pPr lvl="1"/>
            <a:r>
              <a:rPr lang="en-US" dirty="0" smtClean="0"/>
              <a:t>User-generated Content</a:t>
            </a:r>
          </a:p>
          <a:p>
            <a:pPr lvl="1"/>
            <a:endParaRPr lang="en-US" dirty="0"/>
          </a:p>
          <a:p>
            <a:r>
              <a:rPr lang="en-US" dirty="0" smtClean="0"/>
              <a:t>Players discover a way in, a rabbit hole, and piece together a serious of clues in these fictional elements to uncover (and/or participate in) a story.</a:t>
            </a:r>
          </a:p>
          <a:p>
            <a:pPr lvl="1"/>
            <a:r>
              <a:rPr lang="en-US" dirty="0" smtClean="0"/>
              <a:t>E.g. The Beast, Posters for the film A.I listed Jeanine </a:t>
            </a:r>
            <a:r>
              <a:rPr lang="en-US" dirty="0" err="1"/>
              <a:t>Salla</a:t>
            </a:r>
            <a:r>
              <a:rPr lang="en-US" dirty="0"/>
              <a:t> as </a:t>
            </a:r>
            <a:r>
              <a:rPr lang="en-US" i="1" dirty="0"/>
              <a:t>Sentient Machine Therapist</a:t>
            </a:r>
            <a:endParaRPr lang="en-US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3" y="1710765"/>
            <a:ext cx="3204602" cy="480690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234766" y="5842001"/>
            <a:ext cx="13073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16530" y="6517667"/>
            <a:ext cx="19722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The Beast (Poster for A.I, 2001)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73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Alternate Reality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294" y="1931894"/>
            <a:ext cx="6265956" cy="44908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Often ARGs take the Matrix approach</a:t>
            </a:r>
          </a:p>
          <a:p>
            <a:pPr lvl="1"/>
            <a:r>
              <a:rPr lang="en-US" dirty="0" smtClean="0"/>
              <a:t>That reality is more than it seems, and that the players are ones who have taken the red pill</a:t>
            </a:r>
          </a:p>
          <a:p>
            <a:pPr lvl="1"/>
            <a:r>
              <a:rPr lang="en-US" b="1" dirty="0" smtClean="0"/>
              <a:t>There is a real thrill in taking the red pill!</a:t>
            </a:r>
            <a:endParaRPr lang="en-US" b="1" dirty="0"/>
          </a:p>
          <a:p>
            <a:r>
              <a:rPr lang="en-US" dirty="0" smtClean="0"/>
              <a:t>Players stumble into an ARG through being part of online communities, or just being observant</a:t>
            </a:r>
          </a:p>
          <a:p>
            <a:r>
              <a:rPr lang="en-US" dirty="0" smtClean="0"/>
              <a:t>Because they are played collaboratively </a:t>
            </a:r>
            <a:r>
              <a:rPr lang="en-US" i="1" dirty="0" smtClean="0"/>
              <a:t>en masse </a:t>
            </a:r>
            <a:r>
              <a:rPr lang="en-US" dirty="0" smtClean="0"/>
              <a:t>they can get away with being very obtuse and difficult to solve</a:t>
            </a:r>
          </a:p>
          <a:p>
            <a:r>
              <a:rPr lang="en-US" dirty="0" smtClean="0"/>
              <a:t>Often ARGs are promotional (typically for games and movies) in the spirit of viral marketing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4" y="1717183"/>
            <a:ext cx="2031034" cy="4907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62" y="6622339"/>
            <a:ext cx="19722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I Love Bees (Halo 2, 2004) 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26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5412" y="2133600"/>
            <a:ext cx="6422838" cy="4474790"/>
          </a:xfrm>
        </p:spPr>
        <p:txBody>
          <a:bodyPr/>
          <a:lstStyle/>
          <a:p>
            <a:r>
              <a:rPr lang="en-US" dirty="0" smtClean="0"/>
              <a:t>Genre Innovations (1970s, 1980s, 1990s)…</a:t>
            </a:r>
            <a:endParaRPr lang="en-US" dirty="0"/>
          </a:p>
          <a:p>
            <a:r>
              <a:rPr lang="en-US" dirty="0" smtClean="0"/>
              <a:t>…to more recent innovations in hardware and software (1990s, 2000s, 2010s). e.g.</a:t>
            </a:r>
          </a:p>
          <a:p>
            <a:pPr lvl="1"/>
            <a:r>
              <a:rPr lang="en-US" dirty="0" smtClean="0"/>
              <a:t>networking</a:t>
            </a:r>
          </a:p>
          <a:p>
            <a:pPr lvl="2"/>
            <a:r>
              <a:rPr lang="en-US" dirty="0" smtClean="0"/>
              <a:t>multiplayer in the 1990s (LAN)</a:t>
            </a:r>
          </a:p>
          <a:p>
            <a:pPr lvl="2"/>
            <a:r>
              <a:rPr lang="en-US" dirty="0" smtClean="0"/>
              <a:t>MMO in the 2000s (WAN)</a:t>
            </a:r>
          </a:p>
          <a:p>
            <a:pPr lvl="1"/>
            <a:r>
              <a:rPr lang="en-US" dirty="0" smtClean="0"/>
              <a:t>devices (e.g. handhelds, smartphones)</a:t>
            </a:r>
          </a:p>
          <a:p>
            <a:pPr lvl="1"/>
            <a:r>
              <a:rPr lang="en-US" dirty="0" smtClean="0"/>
              <a:t>input controllers (</a:t>
            </a:r>
            <a:r>
              <a:rPr lang="en-US" dirty="0" err="1" smtClean="0"/>
              <a:t>wiimotes</a:t>
            </a:r>
            <a:r>
              <a:rPr lang="en-US" dirty="0" smtClean="0"/>
              <a:t>, MS </a:t>
            </a:r>
            <a:r>
              <a:rPr lang="en-US" dirty="0" err="1" smtClean="0"/>
              <a:t>Kinect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displays (3D Accelerators, HD, VR)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412" y="1703294"/>
            <a:ext cx="1934882" cy="4905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575" y="6609758"/>
            <a:ext cx="1785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Pole Position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23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love bees (HALO 2)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4" y="1717183"/>
            <a:ext cx="2031034" cy="4907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62" y="6622339"/>
            <a:ext cx="19722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I Love Bees (Halo 2, 2004) </a:t>
            </a:r>
            <a:endParaRPr lang="en-US" sz="1050" dirty="0">
              <a:solidFill>
                <a:srgbClr val="A6A6A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5198" y="3594660"/>
            <a:ext cx="65722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‪The I love Bees Phenomenon‬	</a:t>
            </a:r>
          </a:p>
          <a:p>
            <a:pPr algn="ctr"/>
            <a:r>
              <a:rPr lang="en-US" sz="2000" dirty="0"/>
              <a:t>‬</a:t>
            </a:r>
            <a:endParaRPr lang="en-US" sz="2000" dirty="0" smtClean="0"/>
          </a:p>
          <a:p>
            <a:pPr algn="ctr"/>
            <a:r>
              <a:rPr lang="en-US" sz="2000" dirty="0" smtClean="0"/>
              <a:t>https</a:t>
            </a:r>
            <a:r>
              <a:rPr lang="en-US" sz="2000" dirty="0"/>
              <a:t>://</a:t>
            </a:r>
            <a:r>
              <a:rPr lang="en-US" sz="2000" dirty="0" err="1"/>
              <a:t>www.youtube.com</a:t>
            </a:r>
            <a:r>
              <a:rPr lang="en-US" sz="2000" dirty="0"/>
              <a:t>/</a:t>
            </a:r>
            <a:r>
              <a:rPr lang="en-US" sz="2000" dirty="0" err="1"/>
              <a:t>watch?v</a:t>
            </a:r>
            <a:r>
              <a:rPr lang="en-US" sz="2000" dirty="0"/>
              <a:t>=</a:t>
            </a:r>
            <a:r>
              <a:rPr lang="en-US" sz="2000" dirty="0" err="1"/>
              <a:t>SNhurUnOWKQ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466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Games off the Desktop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881" y="202544"/>
            <a:ext cx="8568766" cy="46115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80411" y="6379291"/>
            <a:ext cx="19722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Terrifying Dystopian Future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357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9176" y="1946834"/>
            <a:ext cx="6109074" cy="481695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Sort yourself into pairs</a:t>
            </a:r>
          </a:p>
          <a:p>
            <a:r>
              <a:rPr lang="en-US" dirty="0" smtClean="0"/>
              <a:t>Each pair will get dealt two cards</a:t>
            </a:r>
          </a:p>
          <a:p>
            <a:pPr marL="457200" lvl="1" indent="0">
              <a:buNone/>
            </a:pPr>
            <a:r>
              <a:rPr lang="en-US" dirty="0" smtClean="0"/>
              <a:t>1. A classic video game</a:t>
            </a:r>
          </a:p>
          <a:p>
            <a:pPr marL="457200" lvl="1" indent="0">
              <a:buNone/>
            </a:pPr>
            <a:r>
              <a:rPr lang="en-US" dirty="0" smtClean="0"/>
              <a:t>2. A innovative game technology/approach</a:t>
            </a:r>
            <a:endParaRPr lang="en-US" dirty="0"/>
          </a:p>
          <a:p>
            <a:r>
              <a:rPr lang="en-US" dirty="0" smtClean="0"/>
              <a:t>Spend 15 minutes considering how you might reimagine the classic game using the innovation</a:t>
            </a:r>
          </a:p>
          <a:p>
            <a:pPr lvl="1"/>
            <a:r>
              <a:rPr lang="en-US" dirty="0" smtClean="0"/>
              <a:t>What are the mechanics of your game?</a:t>
            </a:r>
          </a:p>
          <a:p>
            <a:pPr lvl="1"/>
            <a:r>
              <a:rPr lang="en-US" dirty="0" smtClean="0"/>
              <a:t>How is the innovation used within the game?</a:t>
            </a:r>
          </a:p>
          <a:p>
            <a:pPr lvl="1"/>
            <a:r>
              <a:rPr lang="en-US" dirty="0" smtClean="0"/>
              <a:t>How does the innovation add to the experience or gameplay (and avoid being a gimmick!)</a:t>
            </a:r>
            <a:endParaRPr lang="en-US" dirty="0"/>
          </a:p>
          <a:p>
            <a:r>
              <a:rPr lang="en-US" dirty="0" smtClean="0"/>
              <a:t>It is okay to reimagine the game – as long as it is recognizably inspired by the original!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710763"/>
            <a:ext cx="2321137" cy="4799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353" y="6509870"/>
            <a:ext cx="24409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Pixels (film, 2015, 17% Rotten Tomatoes)  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188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529" y="1931895"/>
            <a:ext cx="6011956" cy="437627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Spend ten minutes considering how you might reimagine the classic game using the innovation</a:t>
            </a:r>
          </a:p>
          <a:p>
            <a:pPr lvl="1"/>
            <a:r>
              <a:rPr lang="en-US" dirty="0"/>
              <a:t>What are the mechanics of your game?</a:t>
            </a:r>
          </a:p>
          <a:p>
            <a:pPr lvl="1"/>
            <a:r>
              <a:rPr lang="en-US" dirty="0"/>
              <a:t>How is the innovation used within the game?</a:t>
            </a:r>
          </a:p>
          <a:p>
            <a:pPr lvl="1"/>
            <a:r>
              <a:rPr lang="en-US" dirty="0"/>
              <a:t>How does the innovation add to the experience or gameplay </a:t>
            </a:r>
            <a:r>
              <a:rPr lang="en-US" dirty="0" smtClean="0"/>
              <a:t>(and avoid </a:t>
            </a:r>
            <a:r>
              <a:rPr lang="en-US" dirty="0"/>
              <a:t>being a gimmick!)</a:t>
            </a:r>
          </a:p>
          <a:p>
            <a:endParaRPr lang="en-US" dirty="0" smtClean="0"/>
          </a:p>
          <a:p>
            <a:r>
              <a:rPr lang="en-US" dirty="0" smtClean="0"/>
              <a:t>Pairs who felt that their game and innovation worked together</a:t>
            </a:r>
          </a:p>
          <a:p>
            <a:r>
              <a:rPr lang="en-US" dirty="0" smtClean="0"/>
              <a:t>Pairs who felt that their game and innovation were difficult to reconcile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710763"/>
            <a:ext cx="2321137" cy="4799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353" y="6509870"/>
            <a:ext cx="24409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Pixels (film, 2015, 17% Rotten Tomatoes)  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575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781275"/>
            <a:ext cx="8574087" cy="5456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 smtClean="0"/>
              <a:t>COMP3218 Website: </a:t>
            </a:r>
            <a:r>
              <a:rPr lang="en-US" sz="2200" dirty="0">
                <a:solidFill>
                  <a:schemeClr val="accent1"/>
                </a:solidFill>
              </a:rPr>
              <a:t>https://</a:t>
            </a:r>
            <a:r>
              <a:rPr lang="en-US" sz="2200" dirty="0" err="1">
                <a:solidFill>
                  <a:schemeClr val="accent1"/>
                </a:solidFill>
              </a:rPr>
              <a:t>secure.ecs.soton.ac.uk</a:t>
            </a:r>
            <a:r>
              <a:rPr lang="en-US" sz="2200" dirty="0">
                <a:solidFill>
                  <a:schemeClr val="accent1"/>
                </a:solidFill>
              </a:rPr>
              <a:t>/module/COMP3218/</a:t>
            </a:r>
          </a:p>
          <a:p>
            <a:pPr marL="0" indent="0" algn="ctr">
              <a:buNone/>
            </a:pP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406" y="2687484"/>
            <a:ext cx="2937295" cy="29372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9199" y="5624779"/>
            <a:ext cx="408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David Millard</a:t>
            </a:r>
          </a:p>
          <a:p>
            <a:pPr algn="ctr"/>
            <a:endParaRPr lang="en-US" sz="1000" dirty="0" smtClean="0"/>
          </a:p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@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hoosfoos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|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davidmillard.org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|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dem@soton.ac.uk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27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Mindsets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new audiences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352" y="443754"/>
            <a:ext cx="8538883" cy="4370293"/>
          </a:xfrm>
        </p:spPr>
      </p:pic>
      <p:sp>
        <p:nvSpPr>
          <p:cNvPr id="8" name="TextBox 7"/>
          <p:cNvSpPr txBox="1"/>
          <p:nvPr/>
        </p:nvSpPr>
        <p:spPr>
          <a:xfrm>
            <a:off x="7104811" y="6411714"/>
            <a:ext cx="1785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err="1" smtClean="0">
                <a:solidFill>
                  <a:srgbClr val="A6A6A6"/>
                </a:solidFill>
              </a:rPr>
              <a:t>Peggle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74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Casual Games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78528" y="1949824"/>
            <a:ext cx="6579721" cy="417633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2010 Games Industry worth $50B</a:t>
            </a:r>
          </a:p>
          <a:p>
            <a:r>
              <a:rPr lang="en-US" dirty="0" smtClean="0"/>
              <a:t>2015 Games Industry worth $90B</a:t>
            </a:r>
          </a:p>
          <a:p>
            <a:r>
              <a:rPr lang="en-US" dirty="0" smtClean="0"/>
              <a:t>Why? 185 Million Active US Gamers aged 13+, 50% women</a:t>
            </a:r>
          </a:p>
          <a:p>
            <a:pPr lvl="1"/>
            <a:r>
              <a:rPr lang="en-US" dirty="0" smtClean="0"/>
              <a:t>61 Million PC Players</a:t>
            </a:r>
          </a:p>
          <a:p>
            <a:pPr lvl="1"/>
            <a:r>
              <a:rPr lang="en-US" dirty="0" smtClean="0"/>
              <a:t>72 Million Console Players</a:t>
            </a:r>
          </a:p>
          <a:p>
            <a:pPr lvl="1"/>
            <a:r>
              <a:rPr lang="en-US" dirty="0" smtClean="0"/>
              <a:t>154 Million Mobile Players</a:t>
            </a:r>
          </a:p>
          <a:p>
            <a:r>
              <a:rPr lang="en-US" dirty="0" smtClean="0"/>
              <a:t>Candy Crush</a:t>
            </a:r>
          </a:p>
          <a:p>
            <a:pPr lvl="1"/>
            <a:r>
              <a:rPr lang="en-US" dirty="0" smtClean="0"/>
              <a:t>$1 million </a:t>
            </a:r>
            <a:r>
              <a:rPr lang="en-US" b="1" dirty="0" smtClean="0"/>
              <a:t>per day </a:t>
            </a:r>
            <a:r>
              <a:rPr lang="en-US" i="1" dirty="0" smtClean="0"/>
              <a:t>(</a:t>
            </a:r>
            <a:r>
              <a:rPr lang="en-US" i="1" dirty="0" err="1" smtClean="0"/>
              <a:t>WoW</a:t>
            </a:r>
            <a:r>
              <a:rPr lang="en-US" i="1" dirty="0" smtClean="0"/>
              <a:t> roughly $2.7 million, </a:t>
            </a:r>
            <a:r>
              <a:rPr lang="en-US" i="1" dirty="0" err="1" smtClean="0"/>
              <a:t>LoL</a:t>
            </a:r>
            <a:r>
              <a:rPr lang="en-US" i="1" dirty="0" smtClean="0"/>
              <a:t> $4 million)</a:t>
            </a:r>
            <a:endParaRPr lang="en-US" dirty="0" smtClean="0"/>
          </a:p>
          <a:p>
            <a:pPr lvl="1"/>
            <a:r>
              <a:rPr lang="en-US" dirty="0" smtClean="0"/>
              <a:t>Mechanics are linked to monetization</a:t>
            </a:r>
          </a:p>
          <a:p>
            <a:pPr lvl="2"/>
            <a:r>
              <a:rPr lang="en-US" dirty="0" smtClean="0"/>
              <a:t>Gameplay modes show clearly how near you are to success</a:t>
            </a:r>
          </a:p>
          <a:p>
            <a:pPr lvl="2"/>
            <a:r>
              <a:rPr lang="en-US" dirty="0" smtClean="0"/>
              <a:t>Randomization creates a frisson around each play</a:t>
            </a:r>
          </a:p>
          <a:p>
            <a:pPr lvl="2"/>
            <a:r>
              <a:rPr lang="en-US" dirty="0" smtClean="0"/>
              <a:t>Creates </a:t>
            </a:r>
            <a:r>
              <a:rPr lang="en-US" i="1" dirty="0" smtClean="0"/>
              <a:t>one-more-play</a:t>
            </a:r>
            <a:r>
              <a:rPr lang="en-US" dirty="0" smtClean="0"/>
              <a:t> ethos that is directly linked to the purchase of extra moves (no. 1 in-app purchase for the game)</a:t>
            </a:r>
          </a:p>
          <a:p>
            <a:pPr lvl="1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74067" y="6387207"/>
            <a:ext cx="6083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Understanding Engagement in the Rapidly Expanding Gaming Universe, Patrick Walker, EEDAR</a:t>
            </a:r>
          </a:p>
          <a:p>
            <a:pPr algn="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Keynote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at GDC16, http://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www.eedar.com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/blog/eedar-insights-gdc16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4" y="1725705"/>
            <a:ext cx="1713560" cy="48035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534" y="6542519"/>
            <a:ext cx="1785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Candy Crush Saga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2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Casual Games</a:t>
            </a:r>
            <a:endParaRPr lang="en-US" dirty="0"/>
          </a:p>
        </p:txBody>
      </p:sp>
      <p:pic>
        <p:nvPicPr>
          <p:cNvPr id="4" name="Picture 3" descr="Screen Shot 2016-04-13 at 14.25.4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743762"/>
            <a:ext cx="8574087" cy="4643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4067" y="6387207"/>
            <a:ext cx="6083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Understanding Engagement in the Rapidly Expanding Gaming Universe, Patrick Walker, EEDAR</a:t>
            </a:r>
          </a:p>
          <a:p>
            <a:pPr algn="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Keynote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at GDC16, http://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www.eedar.com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/blog/eedar-insights-gdc16  </a:t>
            </a:r>
          </a:p>
        </p:txBody>
      </p:sp>
    </p:spTree>
    <p:extLst>
      <p:ext uri="{BB962C8B-B14F-4D97-AF65-F5344CB8AC3E}">
        <p14:creationId xmlns:p14="http://schemas.microsoft.com/office/powerpoint/2010/main" val="3926321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Skinner Boxes (Operant conditioning)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1474" y="2133600"/>
            <a:ext cx="6076776" cy="3992563"/>
          </a:xfrm>
        </p:spPr>
        <p:txBody>
          <a:bodyPr>
            <a:noAutofit/>
          </a:bodyPr>
          <a:lstStyle/>
          <a:p>
            <a:r>
              <a:rPr lang="en-US" sz="1800" dirty="0" smtClean="0"/>
              <a:t>Psychologist </a:t>
            </a:r>
            <a:r>
              <a:rPr lang="en-US" sz="1800" dirty="0" err="1" smtClean="0"/>
              <a:t>Burrhus</a:t>
            </a:r>
            <a:r>
              <a:rPr lang="en-US" sz="1800" dirty="0" smtClean="0"/>
              <a:t> </a:t>
            </a:r>
            <a:r>
              <a:rPr lang="en-US" sz="1800" dirty="0"/>
              <a:t>Frederic </a:t>
            </a:r>
            <a:r>
              <a:rPr lang="en-US" sz="1800" dirty="0" smtClean="0"/>
              <a:t>Skinner (1904-1990) </a:t>
            </a:r>
          </a:p>
          <a:p>
            <a:r>
              <a:rPr lang="en-US" sz="1800" dirty="0" smtClean="0"/>
              <a:t>Testing behavioral conditioning </a:t>
            </a:r>
          </a:p>
          <a:p>
            <a:pPr lvl="1"/>
            <a:r>
              <a:rPr lang="en-US" sz="1600" dirty="0" smtClean="0"/>
              <a:t>(in pigeons, but this works on people too!)</a:t>
            </a:r>
          </a:p>
          <a:p>
            <a:r>
              <a:rPr lang="en-US" sz="1800" dirty="0" smtClean="0"/>
              <a:t>A pigeon in a box, with a button to release food</a:t>
            </a:r>
          </a:p>
          <a:p>
            <a:r>
              <a:rPr lang="en-US" sz="1800" dirty="0" smtClean="0"/>
              <a:t>Skinner discovered that rewarding the pigeon only some of the time (interval reinforcement) was more effective than consistent rewards</a:t>
            </a:r>
          </a:p>
          <a:p>
            <a:r>
              <a:rPr lang="en-US" sz="1800" dirty="0" err="1" smtClean="0"/>
              <a:t>Takehome</a:t>
            </a:r>
            <a:r>
              <a:rPr lang="en-US" sz="1800" dirty="0" smtClean="0"/>
              <a:t>: You can use sophisticated </a:t>
            </a:r>
            <a:r>
              <a:rPr lang="en-US" sz="1800" b="1" dirty="0" smtClean="0"/>
              <a:t>operant schedules of reinforcement</a:t>
            </a:r>
            <a:r>
              <a:rPr lang="en-US" sz="1800" dirty="0" smtClean="0"/>
              <a:t> to reward (and encourage) repetitive actions. This is an tactic often used in casual games.</a:t>
            </a:r>
          </a:p>
          <a:p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25" y="4151461"/>
            <a:ext cx="2188944" cy="18934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63" y="1706223"/>
            <a:ext cx="2162306" cy="23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7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Skinner Boxes in Games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5882" y="2009588"/>
            <a:ext cx="6542368" cy="411657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Look out for:</a:t>
            </a:r>
            <a:endParaRPr lang="en-US" dirty="0"/>
          </a:p>
          <a:p>
            <a:r>
              <a:rPr lang="en-US" i="1" dirty="0"/>
              <a:t>A reward system that slows down over </a:t>
            </a:r>
            <a:r>
              <a:rPr lang="en-US" i="1" dirty="0" smtClean="0"/>
              <a:t>time</a:t>
            </a:r>
            <a:r>
              <a:rPr lang="en-US" i="1" dirty="0"/>
              <a:t> </a:t>
            </a:r>
            <a:r>
              <a:rPr lang="en-US" i="1" dirty="0" smtClean="0"/>
              <a:t>and/or has a variable schedule</a:t>
            </a:r>
            <a:endParaRPr lang="en-US" dirty="0" smtClean="0"/>
          </a:p>
          <a:p>
            <a:pPr lvl="1"/>
            <a:r>
              <a:rPr lang="en-US" dirty="0" smtClean="0"/>
              <a:t>Level systems where each level is harder than the previous one</a:t>
            </a:r>
            <a:endParaRPr lang="en-US" dirty="0"/>
          </a:p>
          <a:p>
            <a:pPr lvl="1"/>
            <a:r>
              <a:rPr lang="en-US" dirty="0" smtClean="0"/>
              <a:t>Random loot drops </a:t>
            </a:r>
            <a:endParaRPr lang="en-US" dirty="0"/>
          </a:p>
          <a:p>
            <a:r>
              <a:rPr lang="en-US" i="1" dirty="0"/>
              <a:t>An end goal that is eventually replaced with another end goal, ad infinitum</a:t>
            </a:r>
            <a:r>
              <a:rPr lang="en-US" i="1" dirty="0" smtClean="0"/>
              <a:t>.</a:t>
            </a:r>
          </a:p>
          <a:p>
            <a:pPr lvl="1"/>
            <a:r>
              <a:rPr lang="en-US" dirty="0" smtClean="0"/>
              <a:t>Daily goals (Weekly community derby in Hay Day)</a:t>
            </a:r>
          </a:p>
          <a:p>
            <a:pPr lvl="1"/>
            <a:r>
              <a:rPr lang="en-US" dirty="0" smtClean="0"/>
              <a:t>Generative dungeons (Diablo)</a:t>
            </a:r>
            <a:endParaRPr lang="en-US" dirty="0"/>
          </a:p>
          <a:p>
            <a:r>
              <a:rPr lang="en-US" i="1" dirty="0" smtClean="0"/>
              <a:t>The use of real-time events to establish a game into daily life patterns</a:t>
            </a:r>
            <a:endParaRPr lang="en-US" i="1" dirty="0"/>
          </a:p>
          <a:p>
            <a:r>
              <a:rPr lang="en-US" i="1" dirty="0"/>
              <a:t>A reason to be addictive.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Monetization! Linking length of play to money spent.</a:t>
            </a:r>
          </a:p>
          <a:p>
            <a:r>
              <a:rPr lang="en-US" i="1" dirty="0" smtClean="0"/>
              <a:t>Repetitive </a:t>
            </a:r>
            <a:r>
              <a:rPr lang="en-US" i="1" dirty="0"/>
              <a:t>gameplay to the point that it's not fun anymore.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A game so </a:t>
            </a:r>
            <a:r>
              <a:rPr lang="en-US" dirty="0"/>
              <a:t>addicting that you won't care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81503" y="6242698"/>
            <a:ext cx="70767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A6A6A6"/>
                </a:solidFill>
              </a:rPr>
              <a:t>Skinner's Box and Video Games: How To Create Addictive </a:t>
            </a:r>
            <a:r>
              <a:rPr lang="en-US" sz="1200" dirty="0" smtClean="0">
                <a:solidFill>
                  <a:srgbClr val="A6A6A6"/>
                </a:solidFill>
              </a:rPr>
              <a:t>Games. </a:t>
            </a:r>
          </a:p>
          <a:p>
            <a:pPr algn="r"/>
            <a:r>
              <a:rPr lang="en-US" sz="1200" dirty="0" smtClean="0">
                <a:solidFill>
                  <a:srgbClr val="A6A6A6"/>
                </a:solidFill>
              </a:rPr>
              <a:t>http</a:t>
            </a:r>
            <a:r>
              <a:rPr lang="en-US" sz="1200" dirty="0">
                <a:solidFill>
                  <a:srgbClr val="A6A6A6"/>
                </a:solidFill>
              </a:rPr>
              <a:t>://</a:t>
            </a:r>
            <a:r>
              <a:rPr lang="en-US" sz="1200" dirty="0" err="1">
                <a:solidFill>
                  <a:srgbClr val="A6A6A6"/>
                </a:solidFill>
              </a:rPr>
              <a:t>hubpages.com</a:t>
            </a:r>
            <a:r>
              <a:rPr lang="en-US" sz="1200" dirty="0">
                <a:solidFill>
                  <a:srgbClr val="A6A6A6"/>
                </a:solidFill>
              </a:rPr>
              <a:t>/games-hobbies/Skinners-Box-and-Video-Games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3" y="1718237"/>
            <a:ext cx="1858565" cy="4661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538" y="6379883"/>
            <a:ext cx="1785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A6A6A6"/>
                </a:solidFill>
              </a:rPr>
              <a:t>Hay Day</a:t>
            </a:r>
            <a:endParaRPr lang="en-US" sz="105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4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14328</TotalTime>
  <Words>2942</Words>
  <Application>Microsoft Macintosh PowerPoint</Application>
  <PresentationFormat>On-screen Show (4:3)</PresentationFormat>
  <Paragraphs>597</Paragraphs>
  <Slides>44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Spectrum</vt:lpstr>
      <vt:lpstr>Innovation in Games</vt:lpstr>
      <vt:lpstr>Summary</vt:lpstr>
      <vt:lpstr>Innovation</vt:lpstr>
      <vt:lpstr>Innovation</vt:lpstr>
      <vt:lpstr>New Mindsets</vt:lpstr>
      <vt:lpstr>Casual Games</vt:lpstr>
      <vt:lpstr>Casual Games</vt:lpstr>
      <vt:lpstr>Skinner Boxes (Operant conditioning)</vt:lpstr>
      <vt:lpstr>Skinner Boxes in Games</vt:lpstr>
      <vt:lpstr>Skinner Boxes in Games</vt:lpstr>
      <vt:lpstr>Social Games</vt:lpstr>
      <vt:lpstr>Social Games</vt:lpstr>
      <vt:lpstr>Social Games</vt:lpstr>
      <vt:lpstr>Social Games</vt:lpstr>
      <vt:lpstr>Social Games</vt:lpstr>
      <vt:lpstr>Social Games</vt:lpstr>
      <vt:lpstr>Local Multiplayer Games</vt:lpstr>
      <vt:lpstr>Local Multiplayer Games</vt:lpstr>
      <vt:lpstr>New Technologies</vt:lpstr>
      <vt:lpstr>Inputs (Controllers)</vt:lpstr>
      <vt:lpstr>The Uncanny Valley of Control</vt:lpstr>
      <vt:lpstr>VR</vt:lpstr>
      <vt:lpstr>VR</vt:lpstr>
      <vt:lpstr>VR</vt:lpstr>
      <vt:lpstr>VR</vt:lpstr>
      <vt:lpstr>VR</vt:lpstr>
      <vt:lpstr>New Realities</vt:lpstr>
      <vt:lpstr>Augmented Reality Games</vt:lpstr>
      <vt:lpstr>Location-based Games</vt:lpstr>
      <vt:lpstr>Location Based Patterns</vt:lpstr>
      <vt:lpstr>PowerPoint Presentation</vt:lpstr>
      <vt:lpstr>PowerPoint Presentation</vt:lpstr>
      <vt:lpstr>PowerPoint Presentation</vt:lpstr>
      <vt:lpstr>PowerPoint Presentation</vt:lpstr>
      <vt:lpstr>Examples</vt:lpstr>
      <vt:lpstr>Examples</vt:lpstr>
      <vt:lpstr>Mixed Reality</vt:lpstr>
      <vt:lpstr>Alternate Reality Games</vt:lpstr>
      <vt:lpstr>Alternate Reality Games</vt:lpstr>
      <vt:lpstr>I love bees (HALO 2)</vt:lpstr>
      <vt:lpstr>Designing Games off the Desktop</vt:lpstr>
      <vt:lpstr>Activity</vt:lpstr>
      <vt:lpstr>Activity</vt:lpstr>
      <vt:lpstr>Thank 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Millard</dc:creator>
  <cp:lastModifiedBy>David Millard</cp:lastModifiedBy>
  <cp:revision>121</cp:revision>
  <dcterms:created xsi:type="dcterms:W3CDTF">2015-10-06T09:49:49Z</dcterms:created>
  <dcterms:modified xsi:type="dcterms:W3CDTF">2016-04-20T20:42:17Z</dcterms:modified>
</cp:coreProperties>
</file>