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 id="259" r:id="rId4"/>
    <p:sldId id="260" r:id="rId5"/>
    <p:sldId id="304" r:id="rId6"/>
    <p:sldId id="305" r:id="rId7"/>
    <p:sldId id="306" r:id="rId8"/>
    <p:sldId id="307" r:id="rId9"/>
    <p:sldId id="308" r:id="rId10"/>
    <p:sldId id="269" r:id="rId11"/>
    <p:sldId id="318" r:id="rId12"/>
    <p:sldId id="296" r:id="rId13"/>
    <p:sldId id="309" r:id="rId14"/>
    <p:sldId id="310" r:id="rId15"/>
    <p:sldId id="315" r:id="rId16"/>
    <p:sldId id="311" r:id="rId17"/>
    <p:sldId id="312" r:id="rId18"/>
    <p:sldId id="314" r:id="rId19"/>
    <p:sldId id="319" r:id="rId20"/>
    <p:sldId id="292" r:id="rId21"/>
    <p:sldId id="293" r:id="rId22"/>
    <p:sldId id="301" r:id="rId23"/>
    <p:sldId id="302" r:id="rId24"/>
    <p:sldId id="295" r:id="rId25"/>
    <p:sldId id="320" r:id="rId26"/>
    <p:sldId id="317" r:id="rId27"/>
    <p:sldId id="316" r:id="rId28"/>
    <p:sldId id="274" r:id="rId29"/>
    <p:sldId id="272" r:id="rId30"/>
    <p:sldId id="321" r:id="rId31"/>
    <p:sldId id="322" r:id="rId32"/>
    <p:sldId id="323" r:id="rId33"/>
    <p:sldId id="324" r:id="rId34"/>
    <p:sldId id="273" r:id="rId35"/>
    <p:sldId id="326" r:id="rId36"/>
    <p:sldId id="330" r:id="rId37"/>
    <p:sldId id="327" r:id="rId38"/>
    <p:sldId id="329"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98" d="100"/>
          <a:sy n="98" d="100"/>
        </p:scale>
        <p:origin x="-1864"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printerSettings" Target="printerSettings/printerSettings1.bin"/><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87E1275-3F41-0842-A714-BB2501F0804C}" type="datetimeFigureOut">
              <a:rPr lang="en-US" smtClean="0"/>
              <a:t>18/03/16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88BF77-8B8A-D942-A5CF-87B707A6C155}" type="slidenum">
              <a:rPr lang="en-US" smtClean="0"/>
              <a:t>‹#›</a:t>
            </a:fld>
            <a:endParaRPr lang="en-US"/>
          </a:p>
        </p:txBody>
      </p:sp>
      <p:sp>
        <p:nvSpPr>
          <p:cNvPr id="7" name="Rectangle 6"/>
          <p:cNvSpPr/>
          <p:nvPr/>
        </p:nvSpPr>
        <p:spPr>
          <a:xfrm>
            <a:off x="284163" y="444728"/>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8" name="Group 16"/>
          <p:cNvGrpSpPr/>
          <p:nvPr/>
        </p:nvGrpSpPr>
        <p:grpSpPr>
          <a:xfrm>
            <a:off x="284163" y="1906542"/>
            <a:ext cx="8576373" cy="137411"/>
            <a:chOff x="284163" y="1759424"/>
            <a:chExt cx="8576373" cy="137411"/>
          </a:xfrm>
        </p:grpSpPr>
        <p:sp>
          <p:nvSpPr>
            <p:cNvPr id="9" name="Rectangle 8"/>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TextBox 11"/>
          <p:cNvSpPr txBox="1"/>
          <p:nvPr/>
        </p:nvSpPr>
        <p:spPr>
          <a:xfrm>
            <a:off x="8230889" y="444728"/>
            <a:ext cx="587020"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ctrTitle"/>
          </p:nvPr>
        </p:nvSpPr>
        <p:spPr>
          <a:xfrm>
            <a:off x="421341" y="449005"/>
            <a:ext cx="7808976" cy="1088136"/>
          </a:xfrm>
          <a:noFill/>
        </p:spPr>
        <p:txBody>
          <a:bodyPr vert="horz" lIns="91440" tIns="45720" rIns="91440" bIns="45720" rtlCol="0" anchor="b" anchorCtr="0">
            <a:normAutofit/>
          </a:bodyPr>
          <a:lstStyle>
            <a:lvl1pPr marL="0" algn="l" defTabSz="914400" rtl="0" eaLnBrk="1" latinLnBrk="0" hangingPunct="1">
              <a:lnSpc>
                <a:spcPts val="4600"/>
              </a:lnSpc>
              <a:spcBef>
                <a:spcPct val="0"/>
              </a:spcBef>
              <a:buNone/>
              <a:defRPr sz="4200" kern="1200">
                <a:solidFill>
                  <a:schemeClr val="bg1"/>
                </a:solidFill>
                <a:latin typeface="+mj-lt"/>
                <a:ea typeface="+mj-ea"/>
                <a:cs typeface="+mj-cs"/>
              </a:defRPr>
            </a:lvl1pPr>
          </a:lstStyle>
          <a:p>
            <a:r>
              <a:rPr lang="en-GB" smtClean="0"/>
              <a:t>Click to edit Master title style</a:t>
            </a:r>
            <a:endParaRPr/>
          </a:p>
        </p:txBody>
      </p:sp>
      <p:sp>
        <p:nvSpPr>
          <p:cNvPr id="3" name="Subtitle 2"/>
          <p:cNvSpPr>
            <a:spLocks noGrp="1"/>
          </p:cNvSpPr>
          <p:nvPr>
            <p:ph type="subTitle" idx="1"/>
          </p:nvPr>
        </p:nvSpPr>
        <p:spPr>
          <a:xfrm>
            <a:off x="476205" y="1532427"/>
            <a:ext cx="7754112" cy="484632"/>
          </a:xfrm>
        </p:spPr>
        <p:txBody>
          <a:bodyPr vert="horz" lIns="91440" tIns="45720" rIns="91440" bIns="45720" rtlCol="0">
            <a:normAutofit/>
          </a:bodyPr>
          <a:lstStyle>
            <a:lvl1pPr marL="0" indent="0" algn="l" defTabSz="914400" rtl="0" eaLnBrk="1" latinLnBrk="0" hangingPunct="1">
              <a:lnSpc>
                <a:spcPct val="100000"/>
              </a:lnSpc>
              <a:spcBef>
                <a:spcPts val="0"/>
              </a:spcBef>
              <a:buClr>
                <a:schemeClr val="bg1">
                  <a:lumMod val="65000"/>
                </a:schemeClr>
              </a:buClr>
              <a:buSzPct val="90000"/>
              <a:buFont typeface="Wingdings" pitchFamily="2" charset="2"/>
              <a:buNone/>
              <a:defRPr sz="1800" kern="1200">
                <a:solidFill>
                  <a:schemeClr val="bg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dirty="0"/>
          </a:p>
        </p:txBody>
      </p:sp>
      <p:sp>
        <p:nvSpPr>
          <p:cNvPr id="13" name="Rectangle 12"/>
          <p:cNvSpPr/>
          <p:nvPr/>
        </p:nvSpPr>
        <p:spPr>
          <a:xfrm>
            <a:off x="284163" y="6227064"/>
            <a:ext cx="8574087" cy="173736"/>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8941" y="1298762"/>
            <a:ext cx="4069080" cy="1162050"/>
          </a:xfrm>
          <a:noFill/>
        </p:spPr>
        <p:txBody>
          <a:bodyPr anchor="b">
            <a:noAutofit/>
          </a:bodyPr>
          <a:lstStyle>
            <a:lvl1pPr algn="ctr">
              <a:defRPr sz="3200" b="1">
                <a:solidFill>
                  <a:schemeClr val="accent2"/>
                </a:solidFill>
              </a:defRPr>
            </a:lvl1pPr>
          </a:lstStyle>
          <a:p>
            <a:r>
              <a:rPr lang="en-GB" smtClean="0"/>
              <a:t>Click to edit Master title style</a:t>
            </a:r>
            <a:endParaRPr/>
          </a:p>
        </p:txBody>
      </p:sp>
      <p:sp>
        <p:nvSpPr>
          <p:cNvPr id="3" name="Content Placeholder 2"/>
          <p:cNvSpPr>
            <a:spLocks noGrp="1"/>
          </p:cNvSpPr>
          <p:nvPr>
            <p:ph idx="1"/>
          </p:nvPr>
        </p:nvSpPr>
        <p:spPr>
          <a:xfrm>
            <a:off x="4783567" y="914400"/>
            <a:ext cx="4069080" cy="5211763"/>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4" name="Text Placeholder 3"/>
          <p:cNvSpPr>
            <a:spLocks noGrp="1"/>
          </p:cNvSpPr>
          <p:nvPr>
            <p:ph type="body" sz="half" idx="2"/>
          </p:nvPr>
        </p:nvSpPr>
        <p:spPr>
          <a:xfrm>
            <a:off x="268941" y="2456329"/>
            <a:ext cx="4069080" cy="318247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887E1275-3F41-0842-A714-BB2501F0804C}" type="datetimeFigureOut">
              <a:rPr lang="en-US" smtClean="0"/>
              <a:t>18/03/16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88BF77-8B8A-D942-A5CF-87B707A6C155}" type="slidenum">
              <a:rPr lang="en-US" smtClean="0"/>
              <a:t>‹#›</a:t>
            </a:fld>
            <a:endParaRPr lang="en-US"/>
          </a:p>
        </p:txBody>
      </p:sp>
      <p:grpSp>
        <p:nvGrpSpPr>
          <p:cNvPr id="8" name="Group 7"/>
          <p:cNvGrpSpPr/>
          <p:nvPr/>
        </p:nvGrpSpPr>
        <p:grpSpPr>
          <a:xfrm>
            <a:off x="284163" y="452718"/>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284163" y="4801575"/>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9" name="Group 8"/>
          <p:cNvGrpSpPr/>
          <p:nvPr/>
        </p:nvGrpSpPr>
        <p:grpSpPr>
          <a:xfrm>
            <a:off x="284163" y="6263389"/>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363071" y="4800600"/>
            <a:ext cx="8360242" cy="566738"/>
          </a:xfrm>
          <a:noFill/>
        </p:spPr>
        <p:txBody>
          <a:bodyPr vert="horz" lIns="91440" tIns="45720" rIns="91440" bIns="45720" rtlCol="0" anchor="b" anchorCtr="0">
            <a:normAutofit/>
          </a:bodyPr>
          <a:lstStyle>
            <a:lvl1pPr algn="l" defTabSz="914400" rtl="0" eaLnBrk="1" latinLnBrk="0" hangingPunct="1">
              <a:spcBef>
                <a:spcPct val="0"/>
              </a:spcBef>
              <a:buNone/>
              <a:defRPr sz="2800" b="0" i="0" kern="1200" cap="none" baseline="0">
                <a:solidFill>
                  <a:schemeClr val="bg1"/>
                </a:solidFill>
                <a:latin typeface="+mj-lt"/>
                <a:ea typeface="+mj-ea"/>
                <a:cs typeface="+mj-cs"/>
              </a:defRPr>
            </a:lvl1pPr>
          </a:lstStyle>
          <a:p>
            <a:r>
              <a:rPr lang="en-GB" smtClean="0"/>
              <a:t>Click to edit Master title style</a:t>
            </a:r>
            <a:endParaRPr/>
          </a:p>
        </p:txBody>
      </p:sp>
      <p:sp>
        <p:nvSpPr>
          <p:cNvPr id="3" name="Picture Placeholder 2"/>
          <p:cNvSpPr>
            <a:spLocks noGrp="1"/>
          </p:cNvSpPr>
          <p:nvPr>
            <p:ph type="pic" idx="1"/>
          </p:nvPr>
        </p:nvSpPr>
        <p:spPr>
          <a:xfrm>
            <a:off x="284163" y="457199"/>
            <a:ext cx="8577072" cy="435254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a:p>
        </p:txBody>
      </p:sp>
      <p:sp>
        <p:nvSpPr>
          <p:cNvPr id="4" name="Text Placeholder 3"/>
          <p:cNvSpPr>
            <a:spLocks noGrp="1"/>
          </p:cNvSpPr>
          <p:nvPr>
            <p:ph type="body" sz="half" idx="2"/>
          </p:nvPr>
        </p:nvSpPr>
        <p:spPr>
          <a:xfrm>
            <a:off x="419099" y="5367338"/>
            <a:ext cx="8304213" cy="804862"/>
          </a:xfrm>
        </p:spPr>
        <p:txBody>
          <a:bodyPr/>
          <a:lstStyle>
            <a:lvl1pPr marL="0" indent="0">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887E1275-3F41-0842-A714-BB2501F0804C}" type="datetimeFigureOut">
              <a:rPr lang="en-US" smtClean="0"/>
              <a:t>18/03/16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88BF77-8B8A-D942-A5CF-87B707A6C155}"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Alt.">
    <p:spTree>
      <p:nvGrpSpPr>
        <p:cNvPr id="1" name=""/>
        <p:cNvGrpSpPr/>
        <p:nvPr/>
      </p:nvGrpSpPr>
      <p:grpSpPr>
        <a:xfrm>
          <a:off x="0" y="0"/>
          <a:ext cx="0" cy="0"/>
          <a:chOff x="0" y="0"/>
          <a:chExt cx="0" cy="0"/>
        </a:xfrm>
      </p:grpSpPr>
      <p:grpSp>
        <p:nvGrpSpPr>
          <p:cNvPr id="8" name="Group 8"/>
          <p:cNvGrpSpPr/>
          <p:nvPr/>
        </p:nvGrpSpPr>
        <p:grpSpPr>
          <a:xfrm>
            <a:off x="284163" y="4280647"/>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363071" y="4778189"/>
            <a:ext cx="8360242" cy="566738"/>
          </a:xfrm>
          <a:noFill/>
        </p:spPr>
        <p:txBody>
          <a:bodyPr anchor="b">
            <a:normAutofit/>
          </a:bodyPr>
          <a:lstStyle>
            <a:lvl1pPr algn="l">
              <a:defRPr sz="2800" b="0">
                <a:solidFill>
                  <a:schemeClr val="accent2"/>
                </a:solidFill>
              </a:defRPr>
            </a:lvl1pPr>
          </a:lstStyle>
          <a:p>
            <a:r>
              <a:rPr lang="en-GB" smtClean="0"/>
              <a:t>Click to edit Master title style</a:t>
            </a:r>
            <a:endParaRPr/>
          </a:p>
        </p:txBody>
      </p:sp>
      <p:sp>
        <p:nvSpPr>
          <p:cNvPr id="3" name="Picture Placeholder 2"/>
          <p:cNvSpPr>
            <a:spLocks noGrp="1"/>
          </p:cNvSpPr>
          <p:nvPr>
            <p:ph type="pic" idx="1"/>
          </p:nvPr>
        </p:nvSpPr>
        <p:spPr>
          <a:xfrm>
            <a:off x="284163" y="457200"/>
            <a:ext cx="8577072" cy="382219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a:p>
        </p:txBody>
      </p:sp>
      <p:sp>
        <p:nvSpPr>
          <p:cNvPr id="4" name="Text Placeholder 3"/>
          <p:cNvSpPr>
            <a:spLocks noGrp="1"/>
          </p:cNvSpPr>
          <p:nvPr>
            <p:ph type="body" sz="half" idx="2"/>
          </p:nvPr>
        </p:nvSpPr>
        <p:spPr>
          <a:xfrm>
            <a:off x="419099" y="5344927"/>
            <a:ext cx="8304213" cy="804862"/>
          </a:xfrm>
          <a:noFill/>
        </p:spPr>
        <p:txBody>
          <a:bodyPr/>
          <a:lstStyle>
            <a:lvl1pPr marL="0" indent="0">
              <a:spcBef>
                <a:spcPts val="0"/>
              </a:spcBef>
              <a:buNone/>
              <a:defRPr sz="1400">
                <a:solidFill>
                  <a:schemeClr val="tx1">
                    <a:lumMod val="85000"/>
                    <a:lumOff val="1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887E1275-3F41-0842-A714-BB2501F0804C}" type="datetimeFigureOut">
              <a:rPr lang="en-US" smtClean="0"/>
              <a:t>18/03/16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88BF77-8B8A-D942-A5CF-87B707A6C155}"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 Picture, and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7600" y="914400"/>
            <a:ext cx="5195047" cy="5211763"/>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5" name="Date Placeholder 4"/>
          <p:cNvSpPr>
            <a:spLocks noGrp="1"/>
          </p:cNvSpPr>
          <p:nvPr>
            <p:ph type="dt" sz="half" idx="10"/>
          </p:nvPr>
        </p:nvSpPr>
        <p:spPr/>
        <p:txBody>
          <a:bodyPr/>
          <a:lstStyle/>
          <a:p>
            <a:fld id="{887E1275-3F41-0842-A714-BB2501F0804C}" type="datetimeFigureOut">
              <a:rPr lang="en-US" smtClean="0"/>
              <a:t>18/03/16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88BF77-8B8A-D942-A5CF-87B707A6C155}" type="slidenum">
              <a:rPr lang="en-US" smtClean="0"/>
              <a:t>‹#›</a:t>
            </a:fld>
            <a:endParaRPr lang="en-US"/>
          </a:p>
        </p:txBody>
      </p:sp>
      <p:sp>
        <p:nvSpPr>
          <p:cNvPr id="12" name="Rectangle 11"/>
          <p:cNvSpPr/>
          <p:nvPr/>
        </p:nvSpPr>
        <p:spPr>
          <a:xfrm>
            <a:off x="284163" y="4267200"/>
            <a:ext cx="2743200" cy="2120153"/>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sp>
        <p:nvSpPr>
          <p:cNvPr id="4" name="Text Placeholder 3"/>
          <p:cNvSpPr>
            <a:spLocks noGrp="1"/>
          </p:cNvSpPr>
          <p:nvPr>
            <p:ph type="body" sz="half" idx="2"/>
          </p:nvPr>
        </p:nvSpPr>
        <p:spPr>
          <a:xfrm>
            <a:off x="419101" y="4953001"/>
            <a:ext cx="2472017" cy="1246094"/>
          </a:xfrm>
        </p:spPr>
        <p:txBody>
          <a:bodyPr>
            <a:normAutofit/>
          </a:bodyPr>
          <a:lstStyle>
            <a:lvl1pPr marL="0" indent="0" algn="l">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2" name="Title 1"/>
          <p:cNvSpPr>
            <a:spLocks noGrp="1"/>
          </p:cNvSpPr>
          <p:nvPr>
            <p:ph type="title"/>
          </p:nvPr>
        </p:nvSpPr>
        <p:spPr>
          <a:xfrm>
            <a:off x="410764" y="4419600"/>
            <a:ext cx="2475395" cy="510988"/>
          </a:xfrm>
          <a:noFill/>
        </p:spPr>
        <p:txBody>
          <a:bodyPr anchor="b">
            <a:normAutofit/>
          </a:bodyPr>
          <a:lstStyle>
            <a:lvl1pPr algn="l">
              <a:defRPr sz="2000" b="1">
                <a:solidFill>
                  <a:schemeClr val="bg1"/>
                </a:solidFill>
              </a:defRPr>
            </a:lvl1pPr>
          </a:lstStyle>
          <a:p>
            <a:r>
              <a:rPr lang="en-GB" smtClean="0"/>
              <a:t>Click to edit Master title style</a:t>
            </a:r>
            <a:endParaRPr/>
          </a:p>
        </p:txBody>
      </p:sp>
      <p:sp>
        <p:nvSpPr>
          <p:cNvPr id="14" name="Picture Placeholder 13"/>
          <p:cNvSpPr>
            <a:spLocks noGrp="1"/>
          </p:cNvSpPr>
          <p:nvPr>
            <p:ph type="pic" sz="quarter" idx="13"/>
          </p:nvPr>
        </p:nvSpPr>
        <p:spPr>
          <a:xfrm>
            <a:off x="284164" y="594360"/>
            <a:ext cx="2743200" cy="3675888"/>
          </a:xfrm>
        </p:spPr>
        <p:txBody>
          <a:bodyPr/>
          <a:lstStyle>
            <a:lvl1pPr>
              <a:buNone/>
              <a:defRPr/>
            </a:lvl1pPr>
          </a:lstStyle>
          <a:p>
            <a:r>
              <a:rPr lang="en-GB" smtClean="0"/>
              <a:t>Drag picture to placeholder or click icon to add</a:t>
            </a:r>
            <a:endParaRPr/>
          </a:p>
        </p:txBody>
      </p:sp>
      <p:grpSp>
        <p:nvGrpSpPr>
          <p:cNvPr id="8" name="Group 14"/>
          <p:cNvGrpSpPr/>
          <p:nvPr/>
        </p:nvGrpSpPr>
        <p:grpSpPr>
          <a:xfrm>
            <a:off x="284163" y="461682"/>
            <a:ext cx="8576373" cy="137411"/>
            <a:chOff x="284163" y="1759424"/>
            <a:chExt cx="8576373" cy="137411"/>
          </a:xfrm>
        </p:grpSpPr>
        <p:sp>
          <p:nvSpPr>
            <p:cNvPr id="16" name="Rectangle 15"/>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 name="Rectangle 16"/>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8" name="Rectangle 17"/>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3 Pictures with Caption">
    <p:spTree>
      <p:nvGrpSpPr>
        <p:cNvPr id="1" name=""/>
        <p:cNvGrpSpPr/>
        <p:nvPr/>
      </p:nvGrpSpPr>
      <p:grpSpPr>
        <a:xfrm>
          <a:off x="0" y="0"/>
          <a:ext cx="0" cy="0"/>
          <a:chOff x="0" y="0"/>
          <a:chExt cx="0" cy="0"/>
        </a:xfrm>
      </p:grpSpPr>
      <p:sp>
        <p:nvSpPr>
          <p:cNvPr id="8" name="Rectangle 7"/>
          <p:cNvSpPr/>
          <p:nvPr/>
        </p:nvSpPr>
        <p:spPr>
          <a:xfrm>
            <a:off x="3021013" y="4801575"/>
            <a:ext cx="583723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9" name="Group 8"/>
          <p:cNvGrpSpPr/>
          <p:nvPr/>
        </p:nvGrpSpPr>
        <p:grpSpPr>
          <a:xfrm>
            <a:off x="284163" y="6263389"/>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3031661" y="4800600"/>
            <a:ext cx="5691651" cy="566738"/>
          </a:xfrm>
          <a:noFill/>
        </p:spPr>
        <p:txBody>
          <a:bodyPr vert="horz" lIns="91440" tIns="45720" rIns="91440" bIns="45720" rtlCol="0" anchor="b" anchorCtr="0">
            <a:normAutofit/>
          </a:bodyPr>
          <a:lstStyle>
            <a:lvl1pPr algn="l" defTabSz="914400" rtl="0" eaLnBrk="1" latinLnBrk="0" hangingPunct="1">
              <a:spcBef>
                <a:spcPct val="0"/>
              </a:spcBef>
              <a:buNone/>
              <a:defRPr sz="2800" b="0" i="0" kern="1200" cap="none" baseline="0">
                <a:solidFill>
                  <a:schemeClr val="bg1"/>
                </a:solidFill>
                <a:latin typeface="+mj-lt"/>
                <a:ea typeface="+mj-ea"/>
                <a:cs typeface="+mj-cs"/>
              </a:defRPr>
            </a:lvl1pPr>
          </a:lstStyle>
          <a:p>
            <a:r>
              <a:rPr lang="en-GB" smtClean="0"/>
              <a:t>Click to edit Master title style</a:t>
            </a:r>
            <a:endParaRPr/>
          </a:p>
        </p:txBody>
      </p:sp>
      <p:sp>
        <p:nvSpPr>
          <p:cNvPr id="3" name="Picture Placeholder 2"/>
          <p:cNvSpPr>
            <a:spLocks noGrp="1"/>
          </p:cNvSpPr>
          <p:nvPr>
            <p:ph type="pic" idx="1"/>
          </p:nvPr>
        </p:nvSpPr>
        <p:spPr>
          <a:xfrm>
            <a:off x="3021014" y="457199"/>
            <a:ext cx="5833872" cy="4352544"/>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a:p>
        </p:txBody>
      </p:sp>
      <p:sp>
        <p:nvSpPr>
          <p:cNvPr id="4" name="Text Placeholder 3"/>
          <p:cNvSpPr>
            <a:spLocks noGrp="1"/>
          </p:cNvSpPr>
          <p:nvPr>
            <p:ph type="body" sz="half" idx="2"/>
          </p:nvPr>
        </p:nvSpPr>
        <p:spPr>
          <a:xfrm>
            <a:off x="3069805" y="5367338"/>
            <a:ext cx="5653507" cy="804862"/>
          </a:xfrm>
        </p:spPr>
        <p:txBody>
          <a:bodyPr/>
          <a:lstStyle>
            <a:lvl1pPr marL="0" indent="0">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887E1275-3F41-0842-A714-BB2501F0804C}" type="datetimeFigureOut">
              <a:rPr lang="en-US" smtClean="0"/>
              <a:t>18/03/16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88BF77-8B8A-D942-A5CF-87B707A6C155}" type="slidenum">
              <a:rPr lang="en-US" smtClean="0"/>
              <a:t>‹#›</a:t>
            </a:fld>
            <a:endParaRPr lang="en-US"/>
          </a:p>
        </p:txBody>
      </p:sp>
      <p:sp>
        <p:nvSpPr>
          <p:cNvPr id="13" name="Picture Placeholder 2"/>
          <p:cNvSpPr>
            <a:spLocks noGrp="1"/>
          </p:cNvSpPr>
          <p:nvPr>
            <p:ph type="pic" idx="13"/>
          </p:nvPr>
        </p:nvSpPr>
        <p:spPr>
          <a:xfrm>
            <a:off x="284164" y="457200"/>
            <a:ext cx="2736850" cy="2907792"/>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a:p>
        </p:txBody>
      </p:sp>
      <p:sp>
        <p:nvSpPr>
          <p:cNvPr id="14" name="Picture Placeholder 2"/>
          <p:cNvSpPr>
            <a:spLocks noGrp="1"/>
          </p:cNvSpPr>
          <p:nvPr>
            <p:ph type="pic" idx="14"/>
          </p:nvPr>
        </p:nvSpPr>
        <p:spPr>
          <a:xfrm>
            <a:off x="284164" y="3364992"/>
            <a:ext cx="2736850" cy="2898648"/>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8" name="Group 7"/>
          <p:cNvGrpSpPr/>
          <p:nvPr/>
        </p:nvGrpSpPr>
        <p:grpSpPr>
          <a:xfrm>
            <a:off x="284163" y="1577847"/>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en-GB" smtClean="0"/>
              <a:t>Click to edit Master title style</a:t>
            </a:r>
            <a:endParaRPr/>
          </a:p>
        </p:txBody>
      </p:sp>
      <p:sp>
        <p:nvSpPr>
          <p:cNvPr id="3" name="Vertical Text Placeholder 2"/>
          <p:cNvSpPr>
            <a:spLocks noGrp="1"/>
          </p:cNvSpPr>
          <p:nvPr>
            <p:ph type="body" orient="vert" idx="1"/>
          </p:nvPr>
        </p:nvSpPr>
        <p:spPr>
          <a:xfrm>
            <a:off x="284163" y="2133600"/>
            <a:ext cx="8574087" cy="4013200"/>
          </a:xfrm>
        </p:spPr>
        <p:txBody>
          <a:bodyPr vert="eaVert"/>
          <a:lstStyle>
            <a:lvl5pPr>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4" name="Date Placeholder 3"/>
          <p:cNvSpPr>
            <a:spLocks noGrp="1"/>
          </p:cNvSpPr>
          <p:nvPr>
            <p:ph type="dt" sz="half" idx="10"/>
          </p:nvPr>
        </p:nvSpPr>
        <p:spPr/>
        <p:txBody>
          <a:bodyPr/>
          <a:lstStyle/>
          <a:p>
            <a:fld id="{887E1275-3F41-0842-A714-BB2501F0804C}" type="datetimeFigureOut">
              <a:rPr lang="en-US" smtClean="0"/>
              <a:t>18/03/16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88BF77-8B8A-D942-A5CF-87B707A6C155}"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rot="5400000">
            <a:off x="5313882" y="2857535"/>
            <a:ext cx="5934615"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695124" y="473075"/>
            <a:ext cx="969264" cy="5921375"/>
          </a:xfrm>
        </p:spPr>
        <p:txBody>
          <a:bodyPr vert="eaVert"/>
          <a:lstStyle>
            <a:lvl1pPr algn="l">
              <a:defRPr sz="3400"/>
            </a:lvl1pPr>
          </a:lstStyle>
          <a:p>
            <a:r>
              <a:rPr lang="en-GB" smtClean="0"/>
              <a:t>Click to edit Master title style</a:t>
            </a:r>
            <a:endParaRPr/>
          </a:p>
        </p:txBody>
      </p:sp>
      <p:sp>
        <p:nvSpPr>
          <p:cNvPr id="3" name="Vertical Text Placeholder 2"/>
          <p:cNvSpPr>
            <a:spLocks noGrp="1"/>
          </p:cNvSpPr>
          <p:nvPr>
            <p:ph type="body" orient="vert" idx="1"/>
          </p:nvPr>
        </p:nvSpPr>
        <p:spPr>
          <a:xfrm>
            <a:off x="284163" y="457200"/>
            <a:ext cx="6497637" cy="5937250"/>
          </a:xfrm>
        </p:spPr>
        <p:txBody>
          <a:bodyPr vert="eaVert"/>
          <a:lstStyle>
            <a:lvl5pPr algn="l">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4" name="Date Placeholder 3"/>
          <p:cNvSpPr>
            <a:spLocks noGrp="1"/>
          </p:cNvSpPr>
          <p:nvPr>
            <p:ph type="dt" sz="half" idx="10"/>
          </p:nvPr>
        </p:nvSpPr>
        <p:spPr/>
        <p:txBody>
          <a:bodyPr/>
          <a:lstStyle/>
          <a:p>
            <a:fld id="{887E1275-3F41-0842-A714-BB2501F0804C}" type="datetimeFigureOut">
              <a:rPr lang="en-US" smtClean="0"/>
              <a:t>18/03/16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88BF77-8B8A-D942-A5CF-87B707A6C155}" type="slidenum">
              <a:rPr lang="en-US" smtClean="0"/>
              <a:t>‹#›</a:t>
            </a:fld>
            <a:endParaRPr lang="en-US"/>
          </a:p>
        </p:txBody>
      </p:sp>
      <p:grpSp>
        <p:nvGrpSpPr>
          <p:cNvPr id="8" name="Group 7"/>
          <p:cNvGrpSpPr/>
          <p:nvPr/>
        </p:nvGrpSpPr>
        <p:grpSpPr>
          <a:xfrm rot="5400000">
            <a:off x="4658724" y="3355723"/>
            <a:ext cx="5934456"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8" name="Group 7"/>
          <p:cNvGrpSpPr/>
          <p:nvPr/>
        </p:nvGrpSpPr>
        <p:grpSpPr>
          <a:xfrm>
            <a:off x="284163" y="1577847"/>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en-GB"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4" name="Date Placeholder 3"/>
          <p:cNvSpPr>
            <a:spLocks noGrp="1"/>
          </p:cNvSpPr>
          <p:nvPr>
            <p:ph type="dt" sz="half" idx="10"/>
          </p:nvPr>
        </p:nvSpPr>
        <p:spPr/>
        <p:txBody>
          <a:bodyPr/>
          <a:lstStyle/>
          <a:p>
            <a:fld id="{887E1275-3F41-0842-A714-BB2501F0804C}" type="datetimeFigureOut">
              <a:rPr lang="en-US" smtClean="0"/>
              <a:t>18/03/16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88BF77-8B8A-D942-A5CF-87B707A6C15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18" name="Rectangle 17"/>
          <p:cNvSpPr/>
          <p:nvPr/>
        </p:nvSpPr>
        <p:spPr>
          <a:xfrm>
            <a:off x="284163" y="444728"/>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sp>
        <p:nvSpPr>
          <p:cNvPr id="4" name="Date Placeholder 3"/>
          <p:cNvSpPr>
            <a:spLocks noGrp="1"/>
          </p:cNvSpPr>
          <p:nvPr>
            <p:ph type="dt" sz="half" idx="10"/>
          </p:nvPr>
        </p:nvSpPr>
        <p:spPr/>
        <p:txBody>
          <a:bodyPr/>
          <a:lstStyle/>
          <a:p>
            <a:fld id="{887E1275-3F41-0842-A714-BB2501F0804C}" type="datetimeFigureOut">
              <a:rPr lang="en-US" smtClean="0"/>
              <a:t>18/03/16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88BF77-8B8A-D942-A5CF-87B707A6C155}" type="slidenum">
              <a:rPr lang="en-US" smtClean="0"/>
              <a:t>‹#›</a:t>
            </a:fld>
            <a:endParaRPr lang="en-US"/>
          </a:p>
        </p:txBody>
      </p:sp>
      <p:sp>
        <p:nvSpPr>
          <p:cNvPr id="8" name="Picture Placeholder 7"/>
          <p:cNvSpPr>
            <a:spLocks noGrp="1"/>
          </p:cNvSpPr>
          <p:nvPr>
            <p:ph type="pic" sz="quarter" idx="13"/>
          </p:nvPr>
        </p:nvSpPr>
        <p:spPr>
          <a:xfrm>
            <a:off x="284162" y="2017058"/>
            <a:ext cx="8574087" cy="4377391"/>
          </a:xfrm>
        </p:spPr>
        <p:txBody>
          <a:bodyPr/>
          <a:lstStyle>
            <a:lvl1pPr>
              <a:buNone/>
              <a:defRPr/>
            </a:lvl1pPr>
          </a:lstStyle>
          <a:p>
            <a:r>
              <a:rPr lang="en-GB" smtClean="0"/>
              <a:t>Drag picture to placeholder or click icon to add</a:t>
            </a:r>
            <a:endParaRPr/>
          </a:p>
        </p:txBody>
      </p:sp>
      <p:sp>
        <p:nvSpPr>
          <p:cNvPr id="3" name="Subtitle 2"/>
          <p:cNvSpPr>
            <a:spLocks noGrp="1"/>
          </p:cNvSpPr>
          <p:nvPr>
            <p:ph type="subTitle" idx="1"/>
          </p:nvPr>
        </p:nvSpPr>
        <p:spPr>
          <a:xfrm>
            <a:off x="472420" y="1532965"/>
            <a:ext cx="7754284" cy="484094"/>
          </a:xfrm>
        </p:spPr>
        <p:txBody>
          <a:bodyPr>
            <a:normAutofit/>
          </a:bodyPr>
          <a:lstStyle>
            <a:lvl1pPr marL="0" indent="0" algn="l">
              <a:lnSpc>
                <a:spcPct val="100000"/>
              </a:lnSpc>
              <a:spcBef>
                <a:spcPts val="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dirty="0"/>
          </a:p>
        </p:txBody>
      </p:sp>
      <p:grpSp>
        <p:nvGrpSpPr>
          <p:cNvPr id="7" name="Group 16"/>
          <p:cNvGrpSpPr/>
          <p:nvPr/>
        </p:nvGrpSpPr>
        <p:grpSpPr>
          <a:xfrm>
            <a:off x="284163" y="1906542"/>
            <a:ext cx="8576373" cy="137411"/>
            <a:chOff x="284163" y="1759424"/>
            <a:chExt cx="8576373" cy="137411"/>
          </a:xfrm>
        </p:grpSpPr>
        <p:sp>
          <p:nvSpPr>
            <p:cNvPr id="11" name="Rectangle 10"/>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9" name="TextBox 18"/>
          <p:cNvSpPr txBox="1"/>
          <p:nvPr/>
        </p:nvSpPr>
        <p:spPr>
          <a:xfrm>
            <a:off x="8230889" y="444728"/>
            <a:ext cx="587020"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ctrTitle"/>
          </p:nvPr>
        </p:nvSpPr>
        <p:spPr>
          <a:xfrm>
            <a:off x="418633" y="444728"/>
            <a:ext cx="7810967" cy="1088237"/>
          </a:xfrm>
          <a:noFill/>
        </p:spPr>
        <p:txBody>
          <a:bodyPr bIns="45720" anchor="b" anchorCtr="0">
            <a:normAutofit/>
          </a:bodyPr>
          <a:lstStyle>
            <a:lvl1pPr algn="l">
              <a:lnSpc>
                <a:spcPts val="4600"/>
              </a:lnSpc>
              <a:defRPr/>
            </a:lvl1pPr>
          </a:lstStyle>
          <a:p>
            <a:r>
              <a:rPr lang="en-GB" smtClean="0"/>
              <a:t>Click to edit Master title style</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p:nvPr/>
        </p:nvSpPr>
        <p:spPr>
          <a:xfrm>
            <a:off x="284163" y="4801575"/>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9" name="Group 8"/>
          <p:cNvGrpSpPr/>
          <p:nvPr/>
        </p:nvGrpSpPr>
        <p:grpSpPr>
          <a:xfrm>
            <a:off x="284163" y="6263389"/>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TextBox 12"/>
          <p:cNvSpPr txBox="1"/>
          <p:nvPr/>
        </p:nvSpPr>
        <p:spPr>
          <a:xfrm>
            <a:off x="8230889" y="4801575"/>
            <a:ext cx="587020"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title"/>
          </p:nvPr>
        </p:nvSpPr>
        <p:spPr>
          <a:xfrm>
            <a:off x="429768" y="4814125"/>
            <a:ext cx="7772400" cy="1051560"/>
          </a:xfrm>
          <a:noFill/>
        </p:spPr>
        <p:txBody>
          <a:bodyPr vert="horz" lIns="91440" tIns="45720" rIns="91440" bIns="45720" rtlCol="0" anchor="b" anchorCtr="0">
            <a:normAutofit/>
          </a:bodyPr>
          <a:lstStyle>
            <a:lvl1pPr algn="l" defTabSz="914400" rtl="0" eaLnBrk="1" latinLnBrk="0" hangingPunct="1">
              <a:spcBef>
                <a:spcPct val="0"/>
              </a:spcBef>
              <a:buNone/>
              <a:defRPr sz="4200" b="0" i="0" kern="1200" cap="none" baseline="0">
                <a:solidFill>
                  <a:schemeClr val="bg1"/>
                </a:solidFill>
                <a:latin typeface="+mj-lt"/>
                <a:ea typeface="+mj-ea"/>
                <a:cs typeface="+mj-cs"/>
              </a:defRPr>
            </a:lvl1pPr>
          </a:lstStyle>
          <a:p>
            <a:r>
              <a:rPr lang="en-GB" smtClean="0"/>
              <a:t>Click to edit Master title style</a:t>
            </a:r>
            <a:endParaRPr/>
          </a:p>
        </p:txBody>
      </p:sp>
      <p:sp>
        <p:nvSpPr>
          <p:cNvPr id="3" name="Text Placeholder 2"/>
          <p:cNvSpPr>
            <a:spLocks noGrp="1"/>
          </p:cNvSpPr>
          <p:nvPr>
            <p:ph type="body" idx="1"/>
          </p:nvPr>
        </p:nvSpPr>
        <p:spPr>
          <a:xfrm>
            <a:off x="475488" y="5861304"/>
            <a:ext cx="7735824" cy="402336"/>
          </a:xfrm>
        </p:spPr>
        <p:txBody>
          <a:bodyPr vert="horz" lIns="91440" tIns="45720" rIns="91440" bIns="45720" rtlCol="0" anchor="t" anchorCtr="0">
            <a:normAutofit/>
          </a:bodyPr>
          <a:lstStyle>
            <a:lvl1pPr marL="0" indent="0">
              <a:spcBef>
                <a:spcPts val="0"/>
              </a:spcBef>
              <a:buNone/>
              <a:defRPr sz="1800" kern="1200">
                <a:solidFill>
                  <a:schemeClr val="bg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Clr>
                <a:schemeClr val="bg1">
                  <a:lumMod val="65000"/>
                </a:schemeClr>
              </a:buClr>
              <a:buSzPct val="90000"/>
              <a:buFont typeface="Wingdings" pitchFamily="2" charset="2"/>
              <a:buNone/>
            </a:pPr>
            <a:r>
              <a:rPr lang="en-GB" smtClean="0"/>
              <a:t>Click to edit Master text styles</a:t>
            </a:r>
          </a:p>
        </p:txBody>
      </p:sp>
      <p:sp>
        <p:nvSpPr>
          <p:cNvPr id="4" name="Date Placeholder 3"/>
          <p:cNvSpPr>
            <a:spLocks noGrp="1"/>
          </p:cNvSpPr>
          <p:nvPr>
            <p:ph type="dt" sz="half" idx="10"/>
          </p:nvPr>
        </p:nvSpPr>
        <p:spPr/>
        <p:txBody>
          <a:bodyPr/>
          <a:lstStyle/>
          <a:p>
            <a:fld id="{887E1275-3F41-0842-A714-BB2501F0804C}" type="datetimeFigureOut">
              <a:rPr lang="en-US" smtClean="0"/>
              <a:t>18/03/16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88BF77-8B8A-D942-A5CF-87B707A6C15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with Picture">
    <p:spTree>
      <p:nvGrpSpPr>
        <p:cNvPr id="1" name=""/>
        <p:cNvGrpSpPr/>
        <p:nvPr/>
      </p:nvGrpSpPr>
      <p:grpSpPr>
        <a:xfrm>
          <a:off x="0" y="0"/>
          <a:ext cx="0" cy="0"/>
          <a:chOff x="0" y="0"/>
          <a:chExt cx="0" cy="0"/>
        </a:xfrm>
      </p:grpSpPr>
      <p:sp>
        <p:nvSpPr>
          <p:cNvPr id="13" name="Picture Placeholder 7"/>
          <p:cNvSpPr>
            <a:spLocks noGrp="1"/>
          </p:cNvSpPr>
          <p:nvPr>
            <p:ph type="pic" sz="quarter" idx="13"/>
          </p:nvPr>
        </p:nvSpPr>
        <p:spPr>
          <a:xfrm>
            <a:off x="284162" y="443754"/>
            <a:ext cx="8574087" cy="4370293"/>
          </a:xfrm>
        </p:spPr>
        <p:txBody>
          <a:bodyPr/>
          <a:lstStyle>
            <a:lvl1pPr>
              <a:buNone/>
              <a:defRPr/>
            </a:lvl1pPr>
          </a:lstStyle>
          <a:p>
            <a:r>
              <a:rPr lang="en-GB" smtClean="0"/>
              <a:t>Drag picture to placeholder or click icon to add</a:t>
            </a:r>
            <a:endParaRPr/>
          </a:p>
        </p:txBody>
      </p:sp>
      <p:sp>
        <p:nvSpPr>
          <p:cNvPr id="4" name="Date Placeholder 3"/>
          <p:cNvSpPr>
            <a:spLocks noGrp="1"/>
          </p:cNvSpPr>
          <p:nvPr>
            <p:ph type="dt" sz="half" idx="10"/>
          </p:nvPr>
        </p:nvSpPr>
        <p:spPr/>
        <p:txBody>
          <a:bodyPr/>
          <a:lstStyle/>
          <a:p>
            <a:fld id="{887E1275-3F41-0842-A714-BB2501F0804C}" type="datetimeFigureOut">
              <a:rPr lang="en-US" smtClean="0"/>
              <a:t>18/03/16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88BF77-8B8A-D942-A5CF-87B707A6C155}" type="slidenum">
              <a:rPr lang="en-US" smtClean="0"/>
              <a:t>‹#›</a:t>
            </a:fld>
            <a:endParaRPr lang="en-US"/>
          </a:p>
        </p:txBody>
      </p:sp>
      <p:sp>
        <p:nvSpPr>
          <p:cNvPr id="7" name="Rectangle 6"/>
          <p:cNvSpPr/>
          <p:nvPr/>
        </p:nvSpPr>
        <p:spPr>
          <a:xfrm>
            <a:off x="284163" y="4801575"/>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8" name="Group 7"/>
          <p:cNvGrpSpPr/>
          <p:nvPr/>
        </p:nvGrpSpPr>
        <p:grpSpPr>
          <a:xfrm>
            <a:off x="284163" y="6263389"/>
            <a:ext cx="8576373" cy="137411"/>
            <a:chOff x="284163" y="1759424"/>
            <a:chExt cx="8576373" cy="137411"/>
          </a:xfrm>
        </p:grpSpPr>
        <p:sp>
          <p:nvSpPr>
            <p:cNvPr id="9" name="Rectangle 8"/>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TextBox 11"/>
          <p:cNvSpPr txBox="1"/>
          <p:nvPr/>
        </p:nvSpPr>
        <p:spPr>
          <a:xfrm>
            <a:off x="8230889" y="4801575"/>
            <a:ext cx="587020"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title"/>
          </p:nvPr>
        </p:nvSpPr>
        <p:spPr>
          <a:xfrm>
            <a:off x="430306" y="4814047"/>
            <a:ext cx="7772400" cy="1048871"/>
          </a:xfrm>
          <a:noFill/>
        </p:spPr>
        <p:txBody>
          <a:bodyPr anchor="b" anchorCtr="0">
            <a:normAutofit/>
          </a:bodyPr>
          <a:lstStyle>
            <a:lvl1pPr algn="l">
              <a:defRPr sz="4200" b="0" i="0" cap="none" baseline="0"/>
            </a:lvl1pPr>
          </a:lstStyle>
          <a:p>
            <a:r>
              <a:rPr lang="en-GB" smtClean="0"/>
              <a:t>Click to edit Master title style</a:t>
            </a:r>
            <a:endParaRPr/>
          </a:p>
        </p:txBody>
      </p:sp>
      <p:sp>
        <p:nvSpPr>
          <p:cNvPr id="3" name="Text Placeholder 2"/>
          <p:cNvSpPr>
            <a:spLocks noGrp="1"/>
          </p:cNvSpPr>
          <p:nvPr>
            <p:ph type="body" idx="1"/>
          </p:nvPr>
        </p:nvSpPr>
        <p:spPr>
          <a:xfrm>
            <a:off x="470647" y="5862918"/>
            <a:ext cx="7732059" cy="403412"/>
          </a:xfrm>
        </p:spPr>
        <p:txBody>
          <a:bodyPr anchor="t" anchorCtr="0">
            <a:normAutofit/>
          </a:bodyPr>
          <a:lstStyle>
            <a:lvl1pPr marL="0" indent="0">
              <a:spcBef>
                <a:spcPts val="0"/>
              </a:spcBef>
              <a:buNone/>
              <a:defRPr sz="1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9" name="Group 8"/>
          <p:cNvGrpSpPr/>
          <p:nvPr/>
        </p:nvGrpSpPr>
        <p:grpSpPr>
          <a:xfrm>
            <a:off x="284163" y="1577847"/>
            <a:ext cx="8576373" cy="137411"/>
            <a:chOff x="284163" y="1577847"/>
            <a:chExt cx="8576373" cy="137411"/>
          </a:xfrm>
        </p:grpSpPr>
        <p:sp>
          <p:nvSpPr>
            <p:cNvPr id="10" name="Rectangle 9"/>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en-GB" smtClean="0"/>
              <a:t>Click to edit Master title style</a:t>
            </a:r>
            <a:endParaRPr/>
          </a:p>
        </p:txBody>
      </p:sp>
      <p:sp>
        <p:nvSpPr>
          <p:cNvPr id="3" name="Content Placeholder 2"/>
          <p:cNvSpPr>
            <a:spLocks noGrp="1"/>
          </p:cNvSpPr>
          <p:nvPr>
            <p:ph sz="half" idx="1"/>
          </p:nvPr>
        </p:nvSpPr>
        <p:spPr>
          <a:xfrm>
            <a:off x="403412" y="2151063"/>
            <a:ext cx="3931920" cy="39751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4" name="Content Placeholder 3"/>
          <p:cNvSpPr>
            <a:spLocks noGrp="1"/>
          </p:cNvSpPr>
          <p:nvPr>
            <p:ph sz="half" idx="2"/>
          </p:nvPr>
        </p:nvSpPr>
        <p:spPr>
          <a:xfrm>
            <a:off x="4778188" y="2151063"/>
            <a:ext cx="3931920" cy="39751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5" name="Date Placeholder 4"/>
          <p:cNvSpPr>
            <a:spLocks noGrp="1"/>
          </p:cNvSpPr>
          <p:nvPr>
            <p:ph type="dt" sz="half" idx="10"/>
          </p:nvPr>
        </p:nvSpPr>
        <p:spPr/>
        <p:txBody>
          <a:bodyPr/>
          <a:lstStyle/>
          <a:p>
            <a:fld id="{887E1275-3F41-0842-A714-BB2501F0804C}" type="datetimeFigureOut">
              <a:rPr lang="en-US" smtClean="0"/>
              <a:t>18/03/16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88BF77-8B8A-D942-A5CF-87B707A6C15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1" name="Group 10"/>
          <p:cNvGrpSpPr/>
          <p:nvPr/>
        </p:nvGrpSpPr>
        <p:grpSpPr>
          <a:xfrm>
            <a:off x="284163" y="1577847"/>
            <a:ext cx="8576373" cy="137411"/>
            <a:chOff x="284163" y="1577847"/>
            <a:chExt cx="8576373" cy="137411"/>
          </a:xfrm>
        </p:grpSpPr>
        <p:sp>
          <p:nvSpPr>
            <p:cNvPr id="12" name="Rectangle 11"/>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4" name="Rectangle 13"/>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lvl1pPr>
              <a:defRPr/>
            </a:lvl1pPr>
          </a:lstStyle>
          <a:p>
            <a:r>
              <a:rPr lang="en-GB" smtClean="0"/>
              <a:t>Click to edit Master title style</a:t>
            </a:r>
            <a:endParaRPr/>
          </a:p>
        </p:txBody>
      </p:sp>
      <p:sp>
        <p:nvSpPr>
          <p:cNvPr id="3" name="Text Placeholder 2"/>
          <p:cNvSpPr>
            <a:spLocks noGrp="1"/>
          </p:cNvSpPr>
          <p:nvPr>
            <p:ph type="body" idx="1"/>
          </p:nvPr>
        </p:nvSpPr>
        <p:spPr>
          <a:xfrm>
            <a:off x="403412" y="1735138"/>
            <a:ext cx="3931920" cy="833250"/>
          </a:xfrm>
        </p:spPr>
        <p:txBody>
          <a:bodyPr anchor="b">
            <a:noAutofit/>
          </a:bodyPr>
          <a:lstStyle>
            <a:lvl1pPr marL="0" indent="0" algn="ctr">
              <a:lnSpc>
                <a:spcPct val="100000"/>
              </a:lnSpc>
              <a:spcBef>
                <a:spcPts val="600"/>
              </a:spcBef>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03412" y="2590800"/>
            <a:ext cx="3931920" cy="35353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5" name="Text Placeholder 4"/>
          <p:cNvSpPr>
            <a:spLocks noGrp="1"/>
          </p:cNvSpPr>
          <p:nvPr>
            <p:ph type="body" sz="quarter" idx="3"/>
          </p:nvPr>
        </p:nvSpPr>
        <p:spPr>
          <a:xfrm>
            <a:off x="4779495" y="1735138"/>
            <a:ext cx="3931920" cy="833250"/>
          </a:xfrm>
        </p:spPr>
        <p:txBody>
          <a:bodyPr anchor="b">
            <a:noAutofit/>
          </a:bodyPr>
          <a:lstStyle>
            <a:lvl1pPr marL="0" indent="0" algn="ctr">
              <a:lnSpc>
                <a:spcPct val="100000"/>
              </a:lnSpc>
              <a:spcBef>
                <a:spcPts val="600"/>
              </a:spcBef>
              <a:buNone/>
              <a:defRPr sz="26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779495" y="2590800"/>
            <a:ext cx="3931920" cy="35353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7" name="Date Placeholder 6"/>
          <p:cNvSpPr>
            <a:spLocks noGrp="1"/>
          </p:cNvSpPr>
          <p:nvPr>
            <p:ph type="dt" sz="half" idx="10"/>
          </p:nvPr>
        </p:nvSpPr>
        <p:spPr/>
        <p:txBody>
          <a:bodyPr/>
          <a:lstStyle/>
          <a:p>
            <a:fld id="{887E1275-3F41-0842-A714-BB2501F0804C}" type="datetimeFigureOut">
              <a:rPr lang="en-US" smtClean="0"/>
              <a:t>18/03/16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88BF77-8B8A-D942-A5CF-87B707A6C15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7" name="Group 6"/>
          <p:cNvGrpSpPr/>
          <p:nvPr/>
        </p:nvGrpSpPr>
        <p:grpSpPr>
          <a:xfrm>
            <a:off x="284163" y="1577847"/>
            <a:ext cx="8576373" cy="137411"/>
            <a:chOff x="284163" y="1577847"/>
            <a:chExt cx="8576373" cy="137411"/>
          </a:xfrm>
        </p:grpSpPr>
        <p:sp>
          <p:nvSpPr>
            <p:cNvPr id="8" name="Rectangle 7"/>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en-GB" smtClean="0"/>
              <a:t>Click to edit Master title style</a:t>
            </a:r>
            <a:endParaRPr/>
          </a:p>
        </p:txBody>
      </p:sp>
      <p:sp>
        <p:nvSpPr>
          <p:cNvPr id="3" name="Date Placeholder 2"/>
          <p:cNvSpPr>
            <a:spLocks noGrp="1"/>
          </p:cNvSpPr>
          <p:nvPr>
            <p:ph type="dt" sz="half" idx="10"/>
          </p:nvPr>
        </p:nvSpPr>
        <p:spPr/>
        <p:txBody>
          <a:bodyPr/>
          <a:lstStyle/>
          <a:p>
            <a:fld id="{887E1275-3F41-0842-A714-BB2501F0804C}" type="datetimeFigureOut">
              <a:rPr lang="en-US" smtClean="0"/>
              <a:t>18/03/16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88BF77-8B8A-D942-A5CF-87B707A6C15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7E1275-3F41-0842-A714-BB2501F0804C}" type="datetimeFigureOut">
              <a:rPr lang="en-US" smtClean="0"/>
              <a:t>18/03/16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88BF77-8B8A-D942-A5CF-87B707A6C155}" type="slidenum">
              <a:rPr lang="en-US" smtClean="0"/>
              <a:t>‹#›</a:t>
            </a:fld>
            <a:endParaRPr lang="en-US"/>
          </a:p>
        </p:txBody>
      </p:sp>
      <p:grpSp>
        <p:nvGrpSpPr>
          <p:cNvPr id="5" name="Group 4"/>
          <p:cNvGrpSpPr/>
          <p:nvPr/>
        </p:nvGrpSpPr>
        <p:grpSpPr>
          <a:xfrm>
            <a:off x="284163" y="452718"/>
            <a:ext cx="8576373" cy="137411"/>
            <a:chOff x="284163" y="1577847"/>
            <a:chExt cx="8576373" cy="137411"/>
          </a:xfrm>
        </p:grpSpPr>
        <p:sp>
          <p:nvSpPr>
            <p:cNvPr id="6" name="Rectangle 5"/>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7" name="Rectangle 6"/>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81503" y="2133600"/>
            <a:ext cx="7076747" cy="39925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4" name="Date Placeholder 3"/>
          <p:cNvSpPr>
            <a:spLocks noGrp="1"/>
          </p:cNvSpPr>
          <p:nvPr>
            <p:ph type="dt" sz="half" idx="2"/>
          </p:nvPr>
        </p:nvSpPr>
        <p:spPr>
          <a:xfrm>
            <a:off x="6794936" y="6437032"/>
            <a:ext cx="2133600" cy="365125"/>
          </a:xfrm>
          <a:prstGeom prst="rect">
            <a:avLst/>
          </a:prstGeom>
        </p:spPr>
        <p:txBody>
          <a:bodyPr vert="horz" lIns="91440" tIns="45720" rIns="91440" bIns="45720" rtlCol="0" anchor="ctr"/>
          <a:lstStyle>
            <a:lvl1pPr algn="r">
              <a:defRPr sz="1100" b="1">
                <a:solidFill>
                  <a:schemeClr val="bg1">
                    <a:lumMod val="65000"/>
                  </a:schemeClr>
                </a:solidFill>
              </a:defRPr>
            </a:lvl1pPr>
          </a:lstStyle>
          <a:p>
            <a:fld id="{887E1275-3F41-0842-A714-BB2501F0804C}" type="datetimeFigureOut">
              <a:rPr lang="en-US" smtClean="0"/>
              <a:t>18/03/16</a:t>
            </a:fld>
            <a:endParaRPr lang="en-US"/>
          </a:p>
        </p:txBody>
      </p:sp>
      <p:sp>
        <p:nvSpPr>
          <p:cNvPr id="5" name="Footer Placeholder 4"/>
          <p:cNvSpPr>
            <a:spLocks noGrp="1"/>
          </p:cNvSpPr>
          <p:nvPr>
            <p:ph type="ftr" sz="quarter" idx="3"/>
          </p:nvPr>
        </p:nvSpPr>
        <p:spPr>
          <a:xfrm>
            <a:off x="199698" y="6437032"/>
            <a:ext cx="6124902" cy="365125"/>
          </a:xfrm>
          <a:prstGeom prst="rect">
            <a:avLst/>
          </a:prstGeom>
        </p:spPr>
        <p:txBody>
          <a:bodyPr vert="horz" lIns="91440" tIns="45720" rIns="91440" bIns="45720" rtlCol="0" anchor="ctr"/>
          <a:lstStyle>
            <a:lvl1pPr algn="l">
              <a:defRPr sz="1100" b="1">
                <a:solidFill>
                  <a:schemeClr val="bg1">
                    <a:lumMod val="65000"/>
                  </a:schemeClr>
                </a:solidFill>
              </a:defRPr>
            </a:lvl1pPr>
          </a:lstStyle>
          <a:p>
            <a:endParaRPr lang="en-US"/>
          </a:p>
        </p:txBody>
      </p:sp>
      <p:sp>
        <p:nvSpPr>
          <p:cNvPr id="6" name="Slide Number Placeholder 5"/>
          <p:cNvSpPr>
            <a:spLocks noGrp="1"/>
          </p:cNvSpPr>
          <p:nvPr>
            <p:ph type="sldNum" sz="quarter" idx="4"/>
          </p:nvPr>
        </p:nvSpPr>
        <p:spPr>
          <a:xfrm>
            <a:off x="8306459" y="167347"/>
            <a:ext cx="630621" cy="359760"/>
          </a:xfrm>
          <a:prstGeom prst="rect">
            <a:avLst/>
          </a:prstGeom>
        </p:spPr>
        <p:txBody>
          <a:bodyPr vert="horz" lIns="91440" tIns="45720" rIns="91440" bIns="45720" rtlCol="0" anchor="ctr"/>
          <a:lstStyle>
            <a:lvl1pPr algn="r">
              <a:defRPr sz="1400" b="1">
                <a:solidFill>
                  <a:schemeClr val="tx1">
                    <a:lumMod val="85000"/>
                    <a:lumOff val="15000"/>
                  </a:schemeClr>
                </a:solidFill>
              </a:defRPr>
            </a:lvl1pPr>
          </a:lstStyle>
          <a:p>
            <a:fld id="{1988BF77-8B8A-D942-A5CF-87B707A6C155}" type="slidenum">
              <a:rPr lang="en-US" smtClean="0"/>
              <a:t>‹#›</a:t>
            </a:fld>
            <a:endParaRPr lang="en-US"/>
          </a:p>
        </p:txBody>
      </p:sp>
      <p:sp>
        <p:nvSpPr>
          <p:cNvPr id="2" name="Title Placeholder 1"/>
          <p:cNvSpPr>
            <a:spLocks noGrp="1"/>
          </p:cNvSpPr>
          <p:nvPr>
            <p:ph type="title"/>
          </p:nvPr>
        </p:nvSpPr>
        <p:spPr>
          <a:xfrm>
            <a:off x="284163" y="630382"/>
            <a:ext cx="8574087" cy="967840"/>
          </a:xfrm>
          <a:prstGeom prst="rect">
            <a:avLst/>
          </a:prstGeom>
          <a:solidFill>
            <a:schemeClr val="tx1">
              <a:lumMod val="85000"/>
              <a:lumOff val="15000"/>
              <a:alpha val="70000"/>
            </a:schemeClr>
          </a:solidFill>
        </p:spPr>
        <p:txBody>
          <a:bodyPr vert="horz" lIns="91440" tIns="45720" rIns="91440" bIns="45720" rtlCol="0" anchor="ctr">
            <a:normAutofit/>
          </a:bodyPr>
          <a:lstStyle/>
          <a:p>
            <a:r>
              <a:rPr lang="en-GB" smtClean="0"/>
              <a:t>Click to edit Master title style</a:t>
            </a:r>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r" defTabSz="914400" rtl="0" eaLnBrk="1" latinLnBrk="0" hangingPunct="1">
        <a:spcBef>
          <a:spcPct val="0"/>
        </a:spcBef>
        <a:buNone/>
        <a:defRPr sz="4200" kern="1200">
          <a:solidFill>
            <a:schemeClr val="bg1"/>
          </a:solidFill>
          <a:latin typeface="+mj-lt"/>
          <a:ea typeface="+mj-ea"/>
          <a:cs typeface="+mj-cs"/>
        </a:defRPr>
      </a:lvl1pPr>
    </p:titleStyle>
    <p:body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chemeClr val="tx1">
              <a:lumMod val="85000"/>
              <a:lumOff val="15000"/>
            </a:schemeClr>
          </a:solidFill>
          <a:latin typeface="+mn-lt"/>
          <a:ea typeface="+mn-ea"/>
          <a:cs typeface="+mn-cs"/>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a:solidFill>
            <a:schemeClr val="tx1">
              <a:lumMod val="85000"/>
              <a:lumOff val="1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Poetics of Game Narratives</a:t>
            </a:r>
            <a:endParaRPr lang="en-US" dirty="0"/>
          </a:p>
        </p:txBody>
      </p:sp>
      <p:sp>
        <p:nvSpPr>
          <p:cNvPr id="3" name="Subtitle 2"/>
          <p:cNvSpPr>
            <a:spLocks noGrp="1"/>
          </p:cNvSpPr>
          <p:nvPr>
            <p:ph type="subTitle" idx="1"/>
          </p:nvPr>
        </p:nvSpPr>
        <p:spPr/>
        <p:txBody>
          <a:bodyPr/>
          <a:lstStyle/>
          <a:p>
            <a:r>
              <a:rPr lang="en-US" dirty="0" err="1" smtClean="0"/>
              <a:t>Ludology</a:t>
            </a:r>
            <a:r>
              <a:rPr lang="en-US" dirty="0" smtClean="0"/>
              <a:t>, </a:t>
            </a:r>
            <a:r>
              <a:rPr lang="en-US" dirty="0" err="1" smtClean="0"/>
              <a:t>Narratology</a:t>
            </a:r>
            <a:r>
              <a:rPr lang="en-US" dirty="0" smtClean="0"/>
              <a:t>, and No Man Righteous</a:t>
            </a:r>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85723" y="2017059"/>
            <a:ext cx="8575159" cy="4226572"/>
          </a:xfrm>
          <a:prstGeom prst="rect">
            <a:avLst/>
          </a:prstGeom>
        </p:spPr>
      </p:pic>
      <p:sp>
        <p:nvSpPr>
          <p:cNvPr id="5" name="TextBox 4"/>
          <p:cNvSpPr txBox="1"/>
          <p:nvPr/>
        </p:nvSpPr>
        <p:spPr>
          <a:xfrm>
            <a:off x="7880457" y="6465576"/>
            <a:ext cx="980425" cy="261610"/>
          </a:xfrm>
          <a:prstGeom prst="rect">
            <a:avLst/>
          </a:prstGeom>
          <a:noFill/>
        </p:spPr>
        <p:txBody>
          <a:bodyPr wrap="none" rtlCol="0">
            <a:spAutoFit/>
          </a:bodyPr>
          <a:lstStyle/>
          <a:p>
            <a:r>
              <a:rPr lang="en-US" sz="1100" dirty="0" smtClean="0">
                <a:solidFill>
                  <a:srgbClr val="A6A6A6"/>
                </a:solidFill>
              </a:rPr>
              <a:t>Life is Strange</a:t>
            </a:r>
            <a:endParaRPr lang="en-US" sz="1100" dirty="0">
              <a:solidFill>
                <a:srgbClr val="A6A6A6"/>
              </a:solidFill>
            </a:endParaRPr>
          </a:p>
        </p:txBody>
      </p:sp>
    </p:spTree>
    <p:extLst>
      <p:ext uri="{BB962C8B-B14F-4D97-AF65-F5344CB8AC3E}">
        <p14:creationId xmlns:p14="http://schemas.microsoft.com/office/powerpoint/2010/main" val="31330756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Baselines</a:t>
            </a:r>
            <a:endParaRPr lang="en-US" dirty="0"/>
          </a:p>
        </p:txBody>
      </p:sp>
      <p:sp>
        <p:nvSpPr>
          <p:cNvPr id="3" name="Content Placeholder 2"/>
          <p:cNvSpPr>
            <a:spLocks noGrp="1"/>
          </p:cNvSpPr>
          <p:nvPr>
            <p:ph idx="1"/>
          </p:nvPr>
        </p:nvSpPr>
        <p:spPr>
          <a:xfrm>
            <a:off x="2292982" y="1992501"/>
            <a:ext cx="6565268" cy="3992563"/>
          </a:xfrm>
        </p:spPr>
        <p:txBody>
          <a:bodyPr>
            <a:normAutofit fontScale="92500"/>
          </a:bodyPr>
          <a:lstStyle/>
          <a:p>
            <a:r>
              <a:rPr lang="en-US" dirty="0" smtClean="0"/>
              <a:t>Not all games tell stories</a:t>
            </a:r>
          </a:p>
          <a:p>
            <a:r>
              <a:rPr lang="en-US" dirty="0"/>
              <a:t>Many games </a:t>
            </a:r>
            <a:r>
              <a:rPr lang="en-US" i="1" dirty="0"/>
              <a:t>do </a:t>
            </a:r>
            <a:r>
              <a:rPr lang="en-US" dirty="0"/>
              <a:t>have narrative aspirations </a:t>
            </a:r>
          </a:p>
          <a:p>
            <a:r>
              <a:rPr lang="en-US" dirty="0"/>
              <a:t>Narrative analysis need not be </a:t>
            </a:r>
            <a:r>
              <a:rPr lang="en-US" dirty="0" smtClean="0"/>
              <a:t>prescriptive. </a:t>
            </a:r>
            <a:r>
              <a:rPr lang="en-US" dirty="0"/>
              <a:t>There is not one future of </a:t>
            </a:r>
            <a:r>
              <a:rPr lang="en-US" dirty="0" smtClean="0"/>
              <a:t>games</a:t>
            </a:r>
            <a:endParaRPr lang="en-US" dirty="0"/>
          </a:p>
          <a:p>
            <a:r>
              <a:rPr lang="en-US" dirty="0"/>
              <a:t>The experience of playing games can never be simply reduced to the experience of a story </a:t>
            </a:r>
          </a:p>
          <a:p>
            <a:r>
              <a:rPr lang="en-US" dirty="0"/>
              <a:t>If some games tell stories, they are unlikely to tell them in the same ways that other media tell </a:t>
            </a:r>
            <a:r>
              <a:rPr lang="en-US" dirty="0" smtClean="0"/>
              <a:t>stories</a:t>
            </a:r>
            <a:endParaRPr lang="en-US" dirty="0"/>
          </a:p>
          <a:p>
            <a:endParaRPr lang="en-US" dirty="0"/>
          </a:p>
          <a:p>
            <a:endParaRPr lang="en-US" dirty="0"/>
          </a:p>
        </p:txBody>
      </p:sp>
      <p:sp>
        <p:nvSpPr>
          <p:cNvPr id="4" name="Rectangle 3"/>
          <p:cNvSpPr/>
          <p:nvPr/>
        </p:nvSpPr>
        <p:spPr>
          <a:xfrm>
            <a:off x="2292982" y="6161438"/>
            <a:ext cx="6602476" cy="600164"/>
          </a:xfrm>
          <a:prstGeom prst="rect">
            <a:avLst/>
          </a:prstGeom>
        </p:spPr>
        <p:txBody>
          <a:bodyPr wrap="square">
            <a:spAutoFit/>
          </a:bodyPr>
          <a:lstStyle/>
          <a:p>
            <a:pPr algn="r"/>
            <a:r>
              <a:rPr lang="en-US" sz="1100" dirty="0" smtClean="0">
                <a:solidFill>
                  <a:schemeClr val="tx2">
                    <a:lumMod val="50000"/>
                    <a:lumOff val="50000"/>
                  </a:schemeClr>
                </a:solidFill>
              </a:rPr>
              <a:t>Jenkins, Henry. “Game Design as Narrative Architecture.” First Person: New Media as Story, Performance, and Game. Cambridge: The MIT Press, 2004. 118-130 http://</a:t>
            </a:r>
            <a:r>
              <a:rPr lang="en-US" sz="1100" dirty="0" err="1" smtClean="0">
                <a:solidFill>
                  <a:schemeClr val="tx2">
                    <a:lumMod val="50000"/>
                    <a:lumOff val="50000"/>
                  </a:schemeClr>
                </a:solidFill>
              </a:rPr>
              <a:t>interactive.usc.edu</a:t>
            </a:r>
            <a:r>
              <a:rPr lang="en-US" sz="1100" dirty="0" smtClean="0">
                <a:solidFill>
                  <a:schemeClr val="tx2">
                    <a:lumMod val="50000"/>
                    <a:lumOff val="50000"/>
                  </a:schemeClr>
                </a:solidFill>
              </a:rPr>
              <a:t>/blog-old/</a:t>
            </a:r>
            <a:r>
              <a:rPr lang="en-US" sz="1100" dirty="0" err="1" smtClean="0">
                <a:solidFill>
                  <a:schemeClr val="tx2">
                    <a:lumMod val="50000"/>
                    <a:lumOff val="50000"/>
                  </a:schemeClr>
                </a:solidFill>
              </a:rPr>
              <a:t>wp</a:t>
            </a:r>
            <a:r>
              <a:rPr lang="en-US" sz="1100" dirty="0" smtClean="0">
                <a:solidFill>
                  <a:schemeClr val="tx2">
                    <a:lumMod val="50000"/>
                    <a:lumOff val="50000"/>
                  </a:schemeClr>
                </a:solidFill>
              </a:rPr>
              <a:t>-content/uploads/2011/01/</a:t>
            </a:r>
            <a:r>
              <a:rPr lang="en-US" sz="1100" dirty="0" err="1" smtClean="0">
                <a:solidFill>
                  <a:schemeClr val="tx2">
                    <a:lumMod val="50000"/>
                    <a:lumOff val="50000"/>
                  </a:schemeClr>
                </a:solidFill>
              </a:rPr>
              <a:t>Jenkins_Narrative_Architecture.pdf</a:t>
            </a:r>
            <a:endParaRPr lang="en-US" sz="1100" dirty="0">
              <a:solidFill>
                <a:schemeClr val="tx2">
                  <a:lumMod val="50000"/>
                  <a:lumOff val="50000"/>
                </a:schemeClr>
              </a:solidFill>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84164" y="1716705"/>
            <a:ext cx="1779866" cy="4832642"/>
          </a:xfrm>
          <a:prstGeom prst="rect">
            <a:avLst/>
          </a:prstGeom>
        </p:spPr>
      </p:pic>
      <p:sp>
        <p:nvSpPr>
          <p:cNvPr id="6" name="TextBox 5"/>
          <p:cNvSpPr txBox="1"/>
          <p:nvPr/>
        </p:nvSpPr>
        <p:spPr>
          <a:xfrm>
            <a:off x="1321891" y="6533935"/>
            <a:ext cx="748923" cy="261610"/>
          </a:xfrm>
          <a:prstGeom prst="rect">
            <a:avLst/>
          </a:prstGeom>
          <a:noFill/>
        </p:spPr>
        <p:txBody>
          <a:bodyPr wrap="none" rtlCol="0">
            <a:spAutoFit/>
          </a:bodyPr>
          <a:lstStyle/>
          <a:p>
            <a:r>
              <a:rPr lang="en-US" sz="1100" dirty="0" smtClean="0">
                <a:solidFill>
                  <a:srgbClr val="A6A6A6"/>
                </a:solidFill>
              </a:rPr>
              <a:t>Her Story</a:t>
            </a:r>
            <a:endParaRPr lang="en-US" sz="1100" dirty="0">
              <a:solidFill>
                <a:srgbClr val="A6A6A6"/>
              </a:solidFill>
            </a:endParaRPr>
          </a:p>
        </p:txBody>
      </p:sp>
    </p:spTree>
    <p:extLst>
      <p:ext uri="{BB962C8B-B14F-4D97-AF65-F5344CB8AC3E}">
        <p14:creationId xmlns:p14="http://schemas.microsoft.com/office/powerpoint/2010/main" val="39575004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Transmedia</a:t>
            </a:r>
            <a:r>
              <a:rPr lang="en-US" dirty="0" smtClean="0"/>
              <a:t> Storytelling</a:t>
            </a:r>
            <a:endParaRPr lang="en-US" dirty="0"/>
          </a:p>
        </p:txBody>
      </p:sp>
      <p:sp>
        <p:nvSpPr>
          <p:cNvPr id="3" name="Content Placeholder 2"/>
          <p:cNvSpPr>
            <a:spLocks noGrp="1"/>
          </p:cNvSpPr>
          <p:nvPr>
            <p:ph idx="1"/>
          </p:nvPr>
        </p:nvSpPr>
        <p:spPr>
          <a:xfrm>
            <a:off x="2093081" y="2133600"/>
            <a:ext cx="6765169" cy="3992563"/>
          </a:xfrm>
        </p:spPr>
        <p:txBody>
          <a:bodyPr>
            <a:normAutofit fontScale="92500" lnSpcReduction="10000"/>
          </a:bodyPr>
          <a:lstStyle/>
          <a:p>
            <a:r>
              <a:rPr lang="en-US" dirty="0" smtClean="0"/>
              <a:t>Games should be seen as part of a larger </a:t>
            </a:r>
            <a:r>
              <a:rPr lang="en-US" b="1" dirty="0" err="1" smtClean="0"/>
              <a:t>Transmedia</a:t>
            </a:r>
            <a:r>
              <a:rPr lang="en-US" dirty="0" smtClean="0"/>
              <a:t> storytelling environment</a:t>
            </a:r>
          </a:p>
          <a:p>
            <a:pPr marL="0" indent="0">
              <a:buNone/>
            </a:pPr>
            <a:r>
              <a:rPr lang="en-US" b="1" dirty="0" smtClean="0"/>
              <a:t>Definition: </a:t>
            </a:r>
            <a:r>
              <a:rPr lang="en-US" dirty="0" err="1" smtClean="0"/>
              <a:t>Transmedia</a:t>
            </a:r>
            <a:r>
              <a:rPr lang="en-US" dirty="0" smtClean="0"/>
              <a:t> </a:t>
            </a:r>
            <a:r>
              <a:rPr lang="en-US" dirty="0"/>
              <a:t>storytelling represents a process where integral elements of a fiction get dispersed systematically across multiple delivery channels for the purpose of creating a unified and coordinated entertainment experience. </a:t>
            </a:r>
            <a:endParaRPr lang="en-US" dirty="0" smtClean="0"/>
          </a:p>
          <a:p>
            <a:pPr marL="0" indent="0">
              <a:buNone/>
            </a:pPr>
            <a:r>
              <a:rPr lang="en-US" b="1" dirty="0" smtClean="0"/>
              <a:t>Example:</a:t>
            </a:r>
            <a:r>
              <a:rPr lang="en-US" dirty="0" smtClean="0"/>
              <a:t> In </a:t>
            </a:r>
            <a:r>
              <a:rPr lang="en-US" dirty="0"/>
              <a:t>The Matrix franchise, key bits of information are conveyed through three live action films, a series of animated shorts, two collections of comic book stories, and several video games. </a:t>
            </a:r>
          </a:p>
        </p:txBody>
      </p:sp>
      <p:sp>
        <p:nvSpPr>
          <p:cNvPr id="4" name="Rectangle 3"/>
          <p:cNvSpPr/>
          <p:nvPr/>
        </p:nvSpPr>
        <p:spPr>
          <a:xfrm>
            <a:off x="1781503" y="6321561"/>
            <a:ext cx="7076747" cy="430887"/>
          </a:xfrm>
          <a:prstGeom prst="rect">
            <a:avLst/>
          </a:prstGeom>
        </p:spPr>
        <p:txBody>
          <a:bodyPr wrap="square">
            <a:spAutoFit/>
          </a:bodyPr>
          <a:lstStyle/>
          <a:p>
            <a:pPr algn="r"/>
            <a:r>
              <a:rPr lang="en-US" sz="1100" dirty="0" smtClean="0">
                <a:solidFill>
                  <a:schemeClr val="bg1">
                    <a:lumMod val="65000"/>
                  </a:schemeClr>
                </a:solidFill>
              </a:rPr>
              <a:t>Jenkins, H. </a:t>
            </a:r>
            <a:r>
              <a:rPr lang="en-US" sz="1100" dirty="0" err="1" smtClean="0">
                <a:solidFill>
                  <a:schemeClr val="bg1">
                    <a:lumMod val="65000"/>
                  </a:schemeClr>
                </a:solidFill>
              </a:rPr>
              <a:t>Transmedia</a:t>
            </a:r>
            <a:r>
              <a:rPr lang="en-US" sz="1100" dirty="0" smtClean="0">
                <a:solidFill>
                  <a:schemeClr val="bg1">
                    <a:lumMod val="65000"/>
                  </a:schemeClr>
                </a:solidFill>
              </a:rPr>
              <a:t> </a:t>
            </a:r>
            <a:r>
              <a:rPr lang="en-US" sz="1100" dirty="0">
                <a:solidFill>
                  <a:schemeClr val="bg1">
                    <a:lumMod val="65000"/>
                  </a:schemeClr>
                </a:solidFill>
              </a:rPr>
              <a:t>Storytelling </a:t>
            </a:r>
            <a:r>
              <a:rPr lang="en-US" sz="1100" dirty="0" smtClean="0">
                <a:solidFill>
                  <a:schemeClr val="bg1">
                    <a:lumMod val="65000"/>
                  </a:schemeClr>
                </a:solidFill>
              </a:rPr>
              <a:t>101 (</a:t>
            </a:r>
            <a:r>
              <a:rPr lang="en-US" sz="1100" dirty="0">
                <a:solidFill>
                  <a:schemeClr val="bg1">
                    <a:lumMod val="65000"/>
                  </a:schemeClr>
                </a:solidFill>
              </a:rPr>
              <a:t>March 22, </a:t>
            </a:r>
            <a:r>
              <a:rPr lang="en-US" sz="1100" dirty="0" smtClean="0">
                <a:solidFill>
                  <a:schemeClr val="bg1">
                    <a:lumMod val="65000"/>
                  </a:schemeClr>
                </a:solidFill>
              </a:rPr>
              <a:t>2007) </a:t>
            </a:r>
          </a:p>
          <a:p>
            <a:pPr algn="r"/>
            <a:r>
              <a:rPr lang="en-US" sz="1100" dirty="0" smtClean="0">
                <a:solidFill>
                  <a:schemeClr val="bg1">
                    <a:lumMod val="65000"/>
                  </a:schemeClr>
                </a:solidFill>
              </a:rPr>
              <a:t>http</a:t>
            </a:r>
            <a:r>
              <a:rPr lang="en-US" sz="1100" dirty="0">
                <a:solidFill>
                  <a:schemeClr val="bg1">
                    <a:lumMod val="65000"/>
                  </a:schemeClr>
                </a:solidFill>
              </a:rPr>
              <a:t>://</a:t>
            </a:r>
            <a:r>
              <a:rPr lang="en-US" sz="1100" dirty="0" err="1">
                <a:solidFill>
                  <a:schemeClr val="bg1">
                    <a:lumMod val="65000"/>
                  </a:schemeClr>
                </a:solidFill>
              </a:rPr>
              <a:t>henryjenkins.org</a:t>
            </a:r>
            <a:r>
              <a:rPr lang="en-US" sz="1100" dirty="0">
                <a:solidFill>
                  <a:schemeClr val="bg1">
                    <a:lumMod val="65000"/>
                  </a:schemeClr>
                </a:solidFill>
              </a:rPr>
              <a:t>/2007/03/transmedia_storytelling_101.html</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84163" y="1716706"/>
            <a:ext cx="1597258" cy="4731710"/>
          </a:xfrm>
          <a:prstGeom prst="rect">
            <a:avLst/>
          </a:prstGeom>
        </p:spPr>
      </p:pic>
      <p:sp>
        <p:nvSpPr>
          <p:cNvPr id="6" name="TextBox 5"/>
          <p:cNvSpPr txBox="1"/>
          <p:nvPr/>
        </p:nvSpPr>
        <p:spPr>
          <a:xfrm>
            <a:off x="363188" y="6448416"/>
            <a:ext cx="1518233" cy="261610"/>
          </a:xfrm>
          <a:prstGeom prst="rect">
            <a:avLst/>
          </a:prstGeom>
          <a:noFill/>
        </p:spPr>
        <p:txBody>
          <a:bodyPr wrap="none" rtlCol="0">
            <a:spAutoFit/>
          </a:bodyPr>
          <a:lstStyle/>
          <a:p>
            <a:pPr algn="r"/>
            <a:r>
              <a:rPr lang="en-US" sz="1100" dirty="0" smtClean="0">
                <a:solidFill>
                  <a:srgbClr val="A6A6A6"/>
                </a:solidFill>
              </a:rPr>
              <a:t>The Matrix Path of Neo</a:t>
            </a:r>
            <a:endParaRPr lang="en-US" sz="1100" dirty="0">
              <a:solidFill>
                <a:srgbClr val="A6A6A6"/>
              </a:solidFill>
            </a:endParaRPr>
          </a:p>
        </p:txBody>
      </p:sp>
    </p:spTree>
    <p:extLst>
      <p:ext uri="{BB962C8B-B14F-4D97-AF65-F5344CB8AC3E}">
        <p14:creationId xmlns:p14="http://schemas.microsoft.com/office/powerpoint/2010/main" val="41310641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57239" y="2278275"/>
            <a:ext cx="8597370" cy="3992563"/>
          </a:xfrm>
        </p:spPr>
        <p:txBody>
          <a:bodyPr>
            <a:normAutofit/>
          </a:bodyPr>
          <a:lstStyle/>
          <a:p>
            <a:pPr marL="0" indent="0" algn="ctr">
              <a:buNone/>
            </a:pPr>
            <a:r>
              <a:rPr lang="en-US" sz="3600" dirty="0" smtClean="0"/>
              <a:t>How do we reconcile </a:t>
            </a:r>
          </a:p>
          <a:p>
            <a:pPr marL="0" indent="0" algn="ctr">
              <a:buNone/>
            </a:pPr>
            <a:r>
              <a:rPr lang="en-US" sz="3600" b="1" dirty="0" smtClean="0"/>
              <a:t>Narrative</a:t>
            </a:r>
            <a:r>
              <a:rPr lang="en-US" sz="3600" dirty="0" smtClean="0"/>
              <a:t> and </a:t>
            </a:r>
            <a:r>
              <a:rPr lang="en-US" sz="3600" b="1" dirty="0" smtClean="0"/>
              <a:t>Play</a:t>
            </a:r>
            <a:r>
              <a:rPr lang="en-US" sz="3600" dirty="0" smtClean="0"/>
              <a:t>?</a:t>
            </a:r>
            <a:endParaRPr lang="en-US" sz="3600" dirty="0"/>
          </a:p>
        </p:txBody>
      </p:sp>
    </p:spTree>
    <p:extLst>
      <p:ext uri="{BB962C8B-B14F-4D97-AF65-F5344CB8AC3E}">
        <p14:creationId xmlns:p14="http://schemas.microsoft.com/office/powerpoint/2010/main" val="32841401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Remember </a:t>
            </a:r>
            <a:r>
              <a:rPr lang="en-US" dirty="0" err="1" smtClean="0"/>
              <a:t>Narratology</a:t>
            </a:r>
            <a:r>
              <a:rPr lang="en-US" dirty="0" smtClean="0"/>
              <a:t> 101</a:t>
            </a:r>
            <a:endParaRPr lang="en-US" dirty="0"/>
          </a:p>
        </p:txBody>
      </p:sp>
      <p:sp>
        <p:nvSpPr>
          <p:cNvPr id="4" name="Rectangle 3"/>
          <p:cNvSpPr/>
          <p:nvPr/>
        </p:nvSpPr>
        <p:spPr>
          <a:xfrm>
            <a:off x="2253202" y="4948288"/>
            <a:ext cx="5727291" cy="122903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err="1" smtClean="0"/>
              <a:t>Fabula</a:t>
            </a:r>
            <a:endParaRPr lang="en-US" sz="2400" dirty="0" smtClean="0"/>
          </a:p>
          <a:p>
            <a:pPr algn="ctr"/>
            <a:endParaRPr lang="en-US" sz="1200" dirty="0"/>
          </a:p>
          <a:p>
            <a:pPr algn="ctr"/>
            <a:r>
              <a:rPr lang="en-US" sz="1200" dirty="0" smtClean="0"/>
              <a:t>“a series </a:t>
            </a:r>
            <a:r>
              <a:rPr lang="en-US" sz="1200" dirty="0"/>
              <a:t>of logically and chronologically related events that are caused </a:t>
            </a:r>
          </a:p>
          <a:p>
            <a:pPr algn="ctr"/>
            <a:r>
              <a:rPr lang="en-US" sz="1200" dirty="0"/>
              <a:t>or experienced by </a:t>
            </a:r>
            <a:r>
              <a:rPr lang="en-US" sz="1200" dirty="0" smtClean="0"/>
              <a:t>actors… Events</a:t>
            </a:r>
            <a:r>
              <a:rPr lang="en-US" sz="1200" dirty="0"/>
              <a:t>, actors, time, and location </a:t>
            </a:r>
          </a:p>
          <a:p>
            <a:pPr algn="ctr"/>
            <a:r>
              <a:rPr lang="en-US" sz="1200" dirty="0" err="1"/>
              <a:t>Ingether</a:t>
            </a:r>
            <a:r>
              <a:rPr lang="en-US" sz="1200" dirty="0"/>
              <a:t> constitute the material of a </a:t>
            </a:r>
            <a:r>
              <a:rPr lang="en-US" sz="1200" dirty="0" err="1"/>
              <a:t>fabula</a:t>
            </a:r>
            <a:r>
              <a:rPr lang="en-US" sz="1200" dirty="0" smtClean="0"/>
              <a:t>.”</a:t>
            </a:r>
            <a:endParaRPr lang="en-US" sz="1200"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84663" y="1725449"/>
            <a:ext cx="1687871" cy="1839310"/>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84663" y="4950111"/>
            <a:ext cx="835243" cy="1645636"/>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119907" y="4950112"/>
            <a:ext cx="852129" cy="1644796"/>
          </a:xfrm>
          <a:prstGeom prst="rect">
            <a:avLst/>
          </a:prstGeom>
        </p:spPr>
      </p:pic>
      <p:sp>
        <p:nvSpPr>
          <p:cNvPr id="10" name="TextBox 9"/>
          <p:cNvSpPr txBox="1"/>
          <p:nvPr/>
        </p:nvSpPr>
        <p:spPr>
          <a:xfrm>
            <a:off x="284164" y="6133242"/>
            <a:ext cx="835743" cy="461665"/>
          </a:xfrm>
          <a:prstGeom prst="rect">
            <a:avLst/>
          </a:prstGeom>
          <a:solidFill>
            <a:schemeClr val="tx1">
              <a:alpha val="43000"/>
            </a:schemeClr>
          </a:solidFill>
        </p:spPr>
        <p:txBody>
          <a:bodyPr wrap="square" rtlCol="0">
            <a:spAutoFit/>
          </a:bodyPr>
          <a:lstStyle/>
          <a:p>
            <a:pPr algn="ctr"/>
            <a:r>
              <a:rPr lang="en-US" sz="1200" dirty="0" smtClean="0">
                <a:solidFill>
                  <a:schemeClr val="bg1"/>
                </a:solidFill>
              </a:rPr>
              <a:t>Vladimir</a:t>
            </a:r>
          </a:p>
          <a:p>
            <a:pPr algn="ctr"/>
            <a:r>
              <a:rPr lang="en-US" sz="1200" dirty="0" err="1" smtClean="0">
                <a:solidFill>
                  <a:schemeClr val="bg1"/>
                </a:solidFill>
              </a:rPr>
              <a:t>Propp</a:t>
            </a:r>
            <a:endParaRPr lang="en-US" sz="1200" dirty="0">
              <a:solidFill>
                <a:schemeClr val="bg1"/>
              </a:solidFill>
            </a:endParaRPr>
          </a:p>
        </p:txBody>
      </p:sp>
      <p:sp>
        <p:nvSpPr>
          <p:cNvPr id="11" name="TextBox 10"/>
          <p:cNvSpPr txBox="1"/>
          <p:nvPr/>
        </p:nvSpPr>
        <p:spPr>
          <a:xfrm>
            <a:off x="1100910" y="6135066"/>
            <a:ext cx="871125" cy="461665"/>
          </a:xfrm>
          <a:prstGeom prst="rect">
            <a:avLst/>
          </a:prstGeom>
          <a:solidFill>
            <a:schemeClr val="tx1">
              <a:alpha val="43000"/>
            </a:schemeClr>
          </a:solidFill>
        </p:spPr>
        <p:txBody>
          <a:bodyPr wrap="square" rtlCol="0">
            <a:spAutoFit/>
          </a:bodyPr>
          <a:lstStyle/>
          <a:p>
            <a:pPr algn="ctr"/>
            <a:r>
              <a:rPr lang="en-US" sz="1200" dirty="0">
                <a:solidFill>
                  <a:schemeClr val="bg1"/>
                </a:solidFill>
              </a:rPr>
              <a:t>Viktor </a:t>
            </a:r>
            <a:r>
              <a:rPr lang="en-US" sz="1200" dirty="0" err="1">
                <a:solidFill>
                  <a:schemeClr val="bg1"/>
                </a:solidFill>
              </a:rPr>
              <a:t>Shklovsky</a:t>
            </a:r>
            <a:endParaRPr lang="en-US" sz="1200" dirty="0">
              <a:solidFill>
                <a:schemeClr val="bg1"/>
              </a:solidFill>
            </a:endParaRPr>
          </a:p>
        </p:txBody>
      </p:sp>
      <p:sp>
        <p:nvSpPr>
          <p:cNvPr id="13" name="TextBox 12"/>
          <p:cNvSpPr txBox="1"/>
          <p:nvPr/>
        </p:nvSpPr>
        <p:spPr>
          <a:xfrm>
            <a:off x="275972" y="3103094"/>
            <a:ext cx="1687870" cy="461665"/>
          </a:xfrm>
          <a:prstGeom prst="rect">
            <a:avLst/>
          </a:prstGeom>
          <a:solidFill>
            <a:schemeClr val="tx1">
              <a:alpha val="43000"/>
            </a:schemeClr>
          </a:solidFill>
        </p:spPr>
        <p:txBody>
          <a:bodyPr wrap="square" rtlCol="0">
            <a:spAutoFit/>
          </a:bodyPr>
          <a:lstStyle/>
          <a:p>
            <a:pPr algn="ctr"/>
            <a:r>
              <a:rPr lang="en-US" sz="1200" dirty="0" err="1" smtClean="0">
                <a:solidFill>
                  <a:schemeClr val="bg1"/>
                </a:solidFill>
              </a:rPr>
              <a:t>Mieke</a:t>
            </a:r>
            <a:r>
              <a:rPr lang="en-US" sz="1200" dirty="0" smtClean="0">
                <a:solidFill>
                  <a:schemeClr val="bg1"/>
                </a:solidFill>
              </a:rPr>
              <a:t> </a:t>
            </a:r>
            <a:r>
              <a:rPr lang="en-US" sz="1200" dirty="0" err="1" smtClean="0">
                <a:solidFill>
                  <a:schemeClr val="bg1"/>
                </a:solidFill>
              </a:rPr>
              <a:t>Bal</a:t>
            </a:r>
            <a:endParaRPr lang="en-US" sz="1200" dirty="0">
              <a:solidFill>
                <a:schemeClr val="bg1"/>
              </a:solidFill>
            </a:endParaRPr>
          </a:p>
          <a:p>
            <a:pPr algn="ctr"/>
            <a:r>
              <a:rPr lang="en-US" sz="1200" dirty="0" err="1" smtClean="0">
                <a:solidFill>
                  <a:schemeClr val="bg1"/>
                </a:solidFill>
              </a:rPr>
              <a:t>Narratology</a:t>
            </a:r>
            <a:r>
              <a:rPr lang="en-US" sz="1200" dirty="0" smtClean="0">
                <a:solidFill>
                  <a:schemeClr val="bg1"/>
                </a:solidFill>
              </a:rPr>
              <a:t>, 1985</a:t>
            </a:r>
            <a:endParaRPr lang="en-US" sz="1200" dirty="0">
              <a:solidFill>
                <a:schemeClr val="bg1"/>
              </a:solidFill>
            </a:endParaRPr>
          </a:p>
        </p:txBody>
      </p:sp>
      <p:pic>
        <p:nvPicPr>
          <p:cNvPr id="12" name="Picture 11"/>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128599" y="3564758"/>
            <a:ext cx="843437" cy="1385354"/>
          </a:xfrm>
          <a:prstGeom prst="rect">
            <a:avLst/>
          </a:prstGeom>
        </p:spPr>
      </p:pic>
      <p:sp>
        <p:nvSpPr>
          <p:cNvPr id="14" name="TextBox 13"/>
          <p:cNvSpPr txBox="1"/>
          <p:nvPr/>
        </p:nvSpPr>
        <p:spPr>
          <a:xfrm>
            <a:off x="1128599" y="4488447"/>
            <a:ext cx="843437" cy="461665"/>
          </a:xfrm>
          <a:prstGeom prst="rect">
            <a:avLst/>
          </a:prstGeom>
          <a:solidFill>
            <a:schemeClr val="tx1">
              <a:alpha val="43000"/>
            </a:schemeClr>
          </a:solidFill>
        </p:spPr>
        <p:txBody>
          <a:bodyPr wrap="square" rtlCol="0">
            <a:spAutoFit/>
          </a:bodyPr>
          <a:lstStyle/>
          <a:p>
            <a:pPr algn="ctr"/>
            <a:r>
              <a:rPr lang="en-US" sz="1200" dirty="0" smtClean="0">
                <a:solidFill>
                  <a:schemeClr val="bg1"/>
                </a:solidFill>
              </a:rPr>
              <a:t>Roland </a:t>
            </a:r>
          </a:p>
          <a:p>
            <a:pPr algn="ctr"/>
            <a:r>
              <a:rPr lang="en-US" sz="1200" dirty="0" smtClean="0">
                <a:solidFill>
                  <a:schemeClr val="bg1"/>
                </a:solidFill>
              </a:rPr>
              <a:t>Barthes</a:t>
            </a:r>
          </a:p>
        </p:txBody>
      </p:sp>
      <p:pic>
        <p:nvPicPr>
          <p:cNvPr id="15" name="Picture 14"/>
          <p:cNvPicPr>
            <a:picLocks noChangeAspect="1"/>
          </p:cNvPicPr>
          <p:nvPr/>
        </p:nvPicPr>
        <p:blipFill rotWithShape="1">
          <a:blip r:embed="rId6" cstate="print">
            <a:extLst>
              <a:ext uri="{28A0092B-C50C-407E-A947-70E740481C1C}">
                <a14:useLocalDpi xmlns:a14="http://schemas.microsoft.com/office/drawing/2010/main"/>
              </a:ext>
            </a:extLst>
          </a:blip>
          <a:srcRect l="5439" r="5693" b="5772"/>
          <a:stretch/>
        </p:blipFill>
        <p:spPr>
          <a:xfrm>
            <a:off x="284165" y="3564758"/>
            <a:ext cx="844433" cy="1385353"/>
          </a:xfrm>
          <a:prstGeom prst="rect">
            <a:avLst/>
          </a:prstGeom>
        </p:spPr>
      </p:pic>
      <p:sp>
        <p:nvSpPr>
          <p:cNvPr id="16" name="TextBox 15"/>
          <p:cNvSpPr txBox="1"/>
          <p:nvPr/>
        </p:nvSpPr>
        <p:spPr>
          <a:xfrm>
            <a:off x="284166" y="4488447"/>
            <a:ext cx="835742" cy="461665"/>
          </a:xfrm>
          <a:prstGeom prst="rect">
            <a:avLst/>
          </a:prstGeom>
          <a:solidFill>
            <a:schemeClr val="tx1">
              <a:alpha val="43000"/>
            </a:schemeClr>
          </a:solidFill>
        </p:spPr>
        <p:txBody>
          <a:bodyPr wrap="square" rtlCol="0">
            <a:spAutoFit/>
          </a:bodyPr>
          <a:lstStyle/>
          <a:p>
            <a:pPr algn="ctr"/>
            <a:r>
              <a:rPr lang="en-US" sz="1200" dirty="0" err="1">
                <a:solidFill>
                  <a:schemeClr val="bg1"/>
                </a:solidFill>
              </a:rPr>
              <a:t>Tzvetan</a:t>
            </a:r>
            <a:r>
              <a:rPr lang="en-US" sz="1200" dirty="0">
                <a:solidFill>
                  <a:schemeClr val="bg1"/>
                </a:solidFill>
              </a:rPr>
              <a:t> </a:t>
            </a:r>
            <a:r>
              <a:rPr lang="en-US" sz="1200" dirty="0" err="1">
                <a:solidFill>
                  <a:schemeClr val="bg1"/>
                </a:solidFill>
              </a:rPr>
              <a:t>Todorov</a:t>
            </a:r>
            <a:endParaRPr lang="en-US" sz="1200" dirty="0" smtClean="0">
              <a:solidFill>
                <a:schemeClr val="bg1"/>
              </a:solidFill>
            </a:endParaRPr>
          </a:p>
        </p:txBody>
      </p:sp>
      <p:sp>
        <p:nvSpPr>
          <p:cNvPr id="17" name="Rectangle 16"/>
          <p:cNvSpPr/>
          <p:nvPr/>
        </p:nvSpPr>
        <p:spPr>
          <a:xfrm rot="16200000">
            <a:off x="-635902" y="5684922"/>
            <a:ext cx="1648443" cy="175174"/>
          </a:xfrm>
          <a:prstGeom prst="rect">
            <a:avLst/>
          </a:prstGeom>
          <a:solidFill>
            <a:schemeClr val="tx2">
              <a:lumMod val="25000"/>
              <a:lumOff val="75000"/>
            </a:schemeClr>
          </a:solidFill>
          <a:ln>
            <a:solidFill>
              <a:schemeClr val="tx2">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t>Russian Formalists</a:t>
            </a:r>
            <a:endParaRPr lang="en-US" sz="1100" dirty="0"/>
          </a:p>
        </p:txBody>
      </p:sp>
      <p:sp>
        <p:nvSpPr>
          <p:cNvPr id="18" name="Rectangle 17"/>
          <p:cNvSpPr/>
          <p:nvPr/>
        </p:nvSpPr>
        <p:spPr>
          <a:xfrm rot="16200000">
            <a:off x="-503479" y="4168901"/>
            <a:ext cx="1383528" cy="175241"/>
          </a:xfrm>
          <a:prstGeom prst="rect">
            <a:avLst/>
          </a:prstGeom>
          <a:solidFill>
            <a:schemeClr val="tx2">
              <a:lumMod val="25000"/>
              <a:lumOff val="75000"/>
            </a:schemeClr>
          </a:solidFill>
          <a:ln>
            <a:solidFill>
              <a:schemeClr val="tx2">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t>French </a:t>
            </a:r>
            <a:r>
              <a:rPr lang="en-US" sz="1100" dirty="0" err="1" smtClean="0"/>
              <a:t>Structuralists</a:t>
            </a:r>
            <a:endParaRPr lang="en-US" sz="1100" dirty="0"/>
          </a:p>
        </p:txBody>
      </p:sp>
      <p:sp>
        <p:nvSpPr>
          <p:cNvPr id="19" name="Rectangle 18"/>
          <p:cNvSpPr/>
          <p:nvPr/>
        </p:nvSpPr>
        <p:spPr>
          <a:xfrm rot="16200000">
            <a:off x="-731369" y="2557482"/>
            <a:ext cx="1839310" cy="175243"/>
          </a:xfrm>
          <a:prstGeom prst="rect">
            <a:avLst/>
          </a:prstGeom>
          <a:solidFill>
            <a:schemeClr val="tx2">
              <a:lumMod val="25000"/>
              <a:lumOff val="75000"/>
            </a:schemeClr>
          </a:solidFill>
          <a:ln>
            <a:solidFill>
              <a:schemeClr val="tx2">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err="1" smtClean="0"/>
              <a:t>Narratologists</a:t>
            </a:r>
            <a:endParaRPr lang="en-US" sz="1100" dirty="0"/>
          </a:p>
        </p:txBody>
      </p:sp>
      <p:sp>
        <p:nvSpPr>
          <p:cNvPr id="20" name="Rectangle 19"/>
          <p:cNvSpPr/>
          <p:nvPr/>
        </p:nvSpPr>
        <p:spPr>
          <a:xfrm>
            <a:off x="2253202" y="3627416"/>
            <a:ext cx="5727291" cy="1229032"/>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800" dirty="0" smtClean="0"/>
              <a:t>Story</a:t>
            </a:r>
          </a:p>
          <a:p>
            <a:pPr algn="ctr"/>
            <a:endParaRPr lang="en-US" sz="1200" dirty="0" smtClean="0"/>
          </a:p>
          <a:p>
            <a:pPr algn="ctr"/>
            <a:r>
              <a:rPr lang="en-US" sz="1200" dirty="0" smtClean="0"/>
              <a:t>“these </a:t>
            </a:r>
            <a:r>
              <a:rPr lang="en-US" sz="1200" dirty="0"/>
              <a:t>elements are organized in a certain way into a story. Their </a:t>
            </a:r>
          </a:p>
          <a:p>
            <a:pPr algn="ctr"/>
            <a:r>
              <a:rPr lang="en-US" sz="1200" dirty="0" smtClean="0"/>
              <a:t>arrangement </a:t>
            </a:r>
            <a:r>
              <a:rPr lang="en-US" sz="1200" dirty="0"/>
              <a:t>in relation to one another is such that they can produce the </a:t>
            </a:r>
          </a:p>
          <a:p>
            <a:pPr algn="ctr"/>
            <a:r>
              <a:rPr lang="en-US" sz="1200" dirty="0"/>
              <a:t>effect desired, be this convincing, moving, disgusting, or </a:t>
            </a:r>
            <a:r>
              <a:rPr lang="en-US" sz="1200" dirty="0" smtClean="0"/>
              <a:t>aesthetic.”</a:t>
            </a:r>
            <a:endParaRPr lang="en-US" sz="1200" dirty="0"/>
          </a:p>
        </p:txBody>
      </p:sp>
      <p:sp>
        <p:nvSpPr>
          <p:cNvPr id="21" name="Rectangle 20"/>
          <p:cNvSpPr/>
          <p:nvPr/>
        </p:nvSpPr>
        <p:spPr>
          <a:xfrm>
            <a:off x="2253202" y="2302703"/>
            <a:ext cx="5727291" cy="1229032"/>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2800" dirty="0" smtClean="0"/>
              <a:t>Narrative Text</a:t>
            </a:r>
          </a:p>
          <a:p>
            <a:pPr algn="ctr"/>
            <a:endParaRPr lang="en-US" sz="1200" dirty="0" smtClean="0"/>
          </a:p>
          <a:p>
            <a:pPr algn="ctr"/>
            <a:r>
              <a:rPr lang="en-US" sz="1200" dirty="0" smtClean="0"/>
              <a:t>“a </a:t>
            </a:r>
            <a:r>
              <a:rPr lang="en-US" sz="1200" dirty="0"/>
              <a:t>text in which a narrative agent tells a </a:t>
            </a:r>
            <a:r>
              <a:rPr lang="en-US" sz="1200" dirty="0" smtClean="0"/>
              <a:t>story”</a:t>
            </a:r>
          </a:p>
        </p:txBody>
      </p:sp>
      <p:sp>
        <p:nvSpPr>
          <p:cNvPr id="22" name="Rectangle 21"/>
          <p:cNvSpPr/>
          <p:nvPr/>
        </p:nvSpPr>
        <p:spPr>
          <a:xfrm>
            <a:off x="8070645" y="4948288"/>
            <a:ext cx="787605" cy="1229032"/>
          </a:xfrm>
          <a:prstGeom prst="rect">
            <a:avLst/>
          </a:prstGeom>
          <a:solidFill>
            <a:schemeClr val="tx2">
              <a:lumMod val="10000"/>
              <a:lumOff val="90000"/>
            </a:schemeClr>
          </a:solidFill>
          <a:ln>
            <a:solidFill>
              <a:schemeClr val="tx2">
                <a:lumMod val="50000"/>
                <a:lumOff val="50000"/>
              </a:schemeClr>
            </a:solidFill>
          </a:ln>
          <a:effectLst>
            <a:outerShdw blurRad="38100" dist="25400" dir="6600000" sx="101000" sy="101000" algn="tl" rotWithShape="0">
              <a:srgbClr val="000000">
                <a:alpha val="7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solidFill>
                  <a:schemeClr val="tx2">
                    <a:lumMod val="75000"/>
                    <a:lumOff val="25000"/>
                  </a:schemeClr>
                </a:solidFill>
              </a:rPr>
              <a:t>Premise</a:t>
            </a:r>
          </a:p>
          <a:p>
            <a:pPr algn="ctr"/>
            <a:endParaRPr lang="en-US" sz="1000" dirty="0" smtClean="0">
              <a:solidFill>
                <a:schemeClr val="tx2">
                  <a:lumMod val="75000"/>
                  <a:lumOff val="25000"/>
                </a:schemeClr>
              </a:solidFill>
            </a:endParaRPr>
          </a:p>
          <a:p>
            <a:pPr algn="ctr"/>
            <a:r>
              <a:rPr lang="en-US" sz="1000" dirty="0" smtClean="0">
                <a:solidFill>
                  <a:schemeClr val="tx2">
                    <a:lumMod val="75000"/>
                    <a:lumOff val="25000"/>
                  </a:schemeClr>
                </a:solidFill>
              </a:rPr>
              <a:t>Characters</a:t>
            </a:r>
          </a:p>
          <a:p>
            <a:pPr algn="ctr"/>
            <a:endParaRPr lang="en-US" sz="1000" dirty="0" smtClean="0">
              <a:solidFill>
                <a:schemeClr val="tx2">
                  <a:lumMod val="75000"/>
                  <a:lumOff val="25000"/>
                </a:schemeClr>
              </a:solidFill>
            </a:endParaRPr>
          </a:p>
          <a:p>
            <a:pPr algn="ctr"/>
            <a:r>
              <a:rPr lang="en-US" sz="1000" dirty="0" smtClean="0">
                <a:solidFill>
                  <a:schemeClr val="tx2">
                    <a:lumMod val="75000"/>
                    <a:lumOff val="25000"/>
                  </a:schemeClr>
                </a:solidFill>
              </a:rPr>
              <a:t>World-Building</a:t>
            </a:r>
            <a:endParaRPr lang="en-US" sz="1000" dirty="0">
              <a:solidFill>
                <a:schemeClr val="tx2">
                  <a:lumMod val="75000"/>
                  <a:lumOff val="25000"/>
                </a:schemeClr>
              </a:solidFill>
            </a:endParaRPr>
          </a:p>
        </p:txBody>
      </p:sp>
      <p:sp>
        <p:nvSpPr>
          <p:cNvPr id="23" name="Rectangle 22"/>
          <p:cNvSpPr/>
          <p:nvPr/>
        </p:nvSpPr>
        <p:spPr>
          <a:xfrm>
            <a:off x="8070645" y="3628739"/>
            <a:ext cx="787605" cy="1229032"/>
          </a:xfrm>
          <a:prstGeom prst="rect">
            <a:avLst/>
          </a:prstGeom>
          <a:solidFill>
            <a:schemeClr val="tx2">
              <a:lumMod val="10000"/>
              <a:lumOff val="90000"/>
            </a:schemeClr>
          </a:solidFill>
          <a:ln>
            <a:solidFill>
              <a:schemeClr val="tx2">
                <a:lumMod val="50000"/>
                <a:lumOff val="50000"/>
              </a:schemeClr>
            </a:solidFill>
          </a:ln>
          <a:effectLst>
            <a:outerShdw blurRad="38100" dist="25400" dir="6600000" sx="101000" sy="101000" algn="tl" rotWithShape="0">
              <a:srgbClr val="000000">
                <a:alpha val="7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solidFill>
                  <a:schemeClr val="tx2">
                    <a:lumMod val="75000"/>
                    <a:lumOff val="25000"/>
                  </a:schemeClr>
                </a:solidFill>
              </a:rPr>
              <a:t>Dramatic</a:t>
            </a:r>
          </a:p>
          <a:p>
            <a:pPr algn="ctr"/>
            <a:r>
              <a:rPr lang="en-US" sz="1000" dirty="0" smtClean="0">
                <a:solidFill>
                  <a:schemeClr val="tx2">
                    <a:lumMod val="75000"/>
                    <a:lumOff val="25000"/>
                  </a:schemeClr>
                </a:solidFill>
              </a:rPr>
              <a:t>Arc</a:t>
            </a:r>
            <a:endParaRPr lang="en-US" sz="1000" dirty="0">
              <a:solidFill>
                <a:schemeClr val="tx2">
                  <a:lumMod val="75000"/>
                  <a:lumOff val="25000"/>
                </a:schemeClr>
              </a:solidFill>
            </a:endParaRPr>
          </a:p>
        </p:txBody>
      </p:sp>
      <p:sp>
        <p:nvSpPr>
          <p:cNvPr id="24" name="Rectangle 23"/>
          <p:cNvSpPr/>
          <p:nvPr/>
        </p:nvSpPr>
        <p:spPr>
          <a:xfrm>
            <a:off x="8070645" y="2309574"/>
            <a:ext cx="787605" cy="1229032"/>
          </a:xfrm>
          <a:prstGeom prst="rect">
            <a:avLst/>
          </a:prstGeom>
          <a:solidFill>
            <a:schemeClr val="tx2">
              <a:lumMod val="10000"/>
              <a:lumOff val="90000"/>
            </a:schemeClr>
          </a:solidFill>
          <a:ln>
            <a:solidFill>
              <a:schemeClr val="tx2">
                <a:lumMod val="50000"/>
                <a:lumOff val="50000"/>
              </a:schemeClr>
            </a:solidFill>
          </a:ln>
          <a:effectLst>
            <a:outerShdw blurRad="38100" dist="25400" dir="6600000" sx="101000" sy="101000" algn="tl" rotWithShape="0">
              <a:srgbClr val="000000">
                <a:alpha val="7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solidFill>
                  <a:schemeClr val="tx2">
                    <a:lumMod val="75000"/>
                    <a:lumOff val="25000"/>
                  </a:schemeClr>
                </a:solidFill>
              </a:rPr>
              <a:t>Game Text</a:t>
            </a:r>
            <a:endParaRPr lang="en-US" sz="1000" dirty="0">
              <a:solidFill>
                <a:schemeClr val="tx2">
                  <a:lumMod val="75000"/>
                  <a:lumOff val="25000"/>
                </a:schemeClr>
              </a:solidFill>
            </a:endParaRPr>
          </a:p>
        </p:txBody>
      </p:sp>
    </p:spTree>
    <p:extLst>
      <p:ext uri="{BB962C8B-B14F-4D97-AF65-F5344CB8AC3E}">
        <p14:creationId xmlns:p14="http://schemas.microsoft.com/office/powerpoint/2010/main" val="357396363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Remember </a:t>
            </a:r>
            <a:r>
              <a:rPr lang="en-US" dirty="0" err="1" smtClean="0"/>
              <a:t>Narratology</a:t>
            </a:r>
            <a:r>
              <a:rPr lang="en-US" dirty="0" smtClean="0"/>
              <a:t> 101</a:t>
            </a:r>
            <a:endParaRPr lang="en-US" dirty="0"/>
          </a:p>
        </p:txBody>
      </p:sp>
      <p:sp>
        <p:nvSpPr>
          <p:cNvPr id="4" name="Rectangle 3"/>
          <p:cNvSpPr/>
          <p:nvPr/>
        </p:nvSpPr>
        <p:spPr>
          <a:xfrm>
            <a:off x="2253202" y="4948288"/>
            <a:ext cx="5727291" cy="122903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err="1" smtClean="0"/>
              <a:t>Fabula</a:t>
            </a:r>
            <a:endParaRPr lang="en-US" sz="2400" dirty="0" smtClean="0"/>
          </a:p>
          <a:p>
            <a:pPr algn="ctr"/>
            <a:endParaRPr lang="en-US" sz="1200" dirty="0"/>
          </a:p>
          <a:p>
            <a:pPr algn="ctr"/>
            <a:r>
              <a:rPr lang="en-US" sz="1200" dirty="0" smtClean="0"/>
              <a:t>“a series </a:t>
            </a:r>
            <a:r>
              <a:rPr lang="en-US" sz="1200" dirty="0"/>
              <a:t>of logically and chronologically related events that are caused </a:t>
            </a:r>
          </a:p>
          <a:p>
            <a:pPr algn="ctr"/>
            <a:r>
              <a:rPr lang="en-US" sz="1200" dirty="0"/>
              <a:t>or experienced by </a:t>
            </a:r>
            <a:r>
              <a:rPr lang="en-US" sz="1200" dirty="0" smtClean="0"/>
              <a:t>actors… Events</a:t>
            </a:r>
            <a:r>
              <a:rPr lang="en-US" sz="1200" dirty="0"/>
              <a:t>, actors, time, and location </a:t>
            </a:r>
          </a:p>
          <a:p>
            <a:pPr algn="ctr"/>
            <a:r>
              <a:rPr lang="en-US" sz="1200" dirty="0" err="1"/>
              <a:t>Ingether</a:t>
            </a:r>
            <a:r>
              <a:rPr lang="en-US" sz="1200" dirty="0"/>
              <a:t> constitute the material of a </a:t>
            </a:r>
            <a:r>
              <a:rPr lang="en-US" sz="1200" dirty="0" err="1"/>
              <a:t>fabula</a:t>
            </a:r>
            <a:r>
              <a:rPr lang="en-US" sz="1200" dirty="0" smtClean="0"/>
              <a:t>.”</a:t>
            </a:r>
            <a:endParaRPr lang="en-US" sz="1200"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84663" y="1725449"/>
            <a:ext cx="1687871" cy="1839310"/>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84663" y="4950111"/>
            <a:ext cx="835243" cy="1645636"/>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119907" y="4950112"/>
            <a:ext cx="852129" cy="1644796"/>
          </a:xfrm>
          <a:prstGeom prst="rect">
            <a:avLst/>
          </a:prstGeom>
        </p:spPr>
      </p:pic>
      <p:sp>
        <p:nvSpPr>
          <p:cNvPr id="10" name="TextBox 9"/>
          <p:cNvSpPr txBox="1"/>
          <p:nvPr/>
        </p:nvSpPr>
        <p:spPr>
          <a:xfrm>
            <a:off x="284164" y="6133242"/>
            <a:ext cx="835743" cy="461665"/>
          </a:xfrm>
          <a:prstGeom prst="rect">
            <a:avLst/>
          </a:prstGeom>
          <a:solidFill>
            <a:schemeClr val="tx1">
              <a:alpha val="43000"/>
            </a:schemeClr>
          </a:solidFill>
        </p:spPr>
        <p:txBody>
          <a:bodyPr wrap="square" rtlCol="0">
            <a:spAutoFit/>
          </a:bodyPr>
          <a:lstStyle/>
          <a:p>
            <a:pPr algn="ctr"/>
            <a:r>
              <a:rPr lang="en-US" sz="1200" dirty="0" smtClean="0">
                <a:solidFill>
                  <a:schemeClr val="bg1"/>
                </a:solidFill>
              </a:rPr>
              <a:t>Vladimir</a:t>
            </a:r>
          </a:p>
          <a:p>
            <a:pPr algn="ctr"/>
            <a:r>
              <a:rPr lang="en-US" sz="1200" dirty="0" err="1" smtClean="0">
                <a:solidFill>
                  <a:schemeClr val="bg1"/>
                </a:solidFill>
              </a:rPr>
              <a:t>Propp</a:t>
            </a:r>
            <a:endParaRPr lang="en-US" sz="1200" dirty="0">
              <a:solidFill>
                <a:schemeClr val="bg1"/>
              </a:solidFill>
            </a:endParaRPr>
          </a:p>
        </p:txBody>
      </p:sp>
      <p:sp>
        <p:nvSpPr>
          <p:cNvPr id="11" name="TextBox 10"/>
          <p:cNvSpPr txBox="1"/>
          <p:nvPr/>
        </p:nvSpPr>
        <p:spPr>
          <a:xfrm>
            <a:off x="1100910" y="6135066"/>
            <a:ext cx="871125" cy="461665"/>
          </a:xfrm>
          <a:prstGeom prst="rect">
            <a:avLst/>
          </a:prstGeom>
          <a:solidFill>
            <a:schemeClr val="tx1">
              <a:alpha val="43000"/>
            </a:schemeClr>
          </a:solidFill>
        </p:spPr>
        <p:txBody>
          <a:bodyPr wrap="square" rtlCol="0">
            <a:spAutoFit/>
          </a:bodyPr>
          <a:lstStyle/>
          <a:p>
            <a:pPr algn="ctr"/>
            <a:r>
              <a:rPr lang="en-US" sz="1200" dirty="0">
                <a:solidFill>
                  <a:schemeClr val="bg1"/>
                </a:solidFill>
              </a:rPr>
              <a:t>Viktor </a:t>
            </a:r>
            <a:r>
              <a:rPr lang="en-US" sz="1200" dirty="0" err="1">
                <a:solidFill>
                  <a:schemeClr val="bg1"/>
                </a:solidFill>
              </a:rPr>
              <a:t>Shklovsky</a:t>
            </a:r>
            <a:endParaRPr lang="en-US" sz="1200" dirty="0">
              <a:solidFill>
                <a:schemeClr val="bg1"/>
              </a:solidFill>
            </a:endParaRPr>
          </a:p>
        </p:txBody>
      </p:sp>
      <p:sp>
        <p:nvSpPr>
          <p:cNvPr id="13" name="TextBox 12"/>
          <p:cNvSpPr txBox="1"/>
          <p:nvPr/>
        </p:nvSpPr>
        <p:spPr>
          <a:xfrm>
            <a:off x="275972" y="3103094"/>
            <a:ext cx="1687870" cy="461665"/>
          </a:xfrm>
          <a:prstGeom prst="rect">
            <a:avLst/>
          </a:prstGeom>
          <a:solidFill>
            <a:schemeClr val="tx1">
              <a:alpha val="43000"/>
            </a:schemeClr>
          </a:solidFill>
        </p:spPr>
        <p:txBody>
          <a:bodyPr wrap="square" rtlCol="0">
            <a:spAutoFit/>
          </a:bodyPr>
          <a:lstStyle/>
          <a:p>
            <a:pPr algn="ctr"/>
            <a:r>
              <a:rPr lang="en-US" sz="1200" dirty="0" err="1" smtClean="0">
                <a:solidFill>
                  <a:schemeClr val="bg1"/>
                </a:solidFill>
              </a:rPr>
              <a:t>Mieke</a:t>
            </a:r>
            <a:r>
              <a:rPr lang="en-US" sz="1200" dirty="0" smtClean="0">
                <a:solidFill>
                  <a:schemeClr val="bg1"/>
                </a:solidFill>
              </a:rPr>
              <a:t> </a:t>
            </a:r>
            <a:r>
              <a:rPr lang="en-US" sz="1200" dirty="0" err="1" smtClean="0">
                <a:solidFill>
                  <a:schemeClr val="bg1"/>
                </a:solidFill>
              </a:rPr>
              <a:t>Bal</a:t>
            </a:r>
            <a:endParaRPr lang="en-US" sz="1200" dirty="0">
              <a:solidFill>
                <a:schemeClr val="bg1"/>
              </a:solidFill>
            </a:endParaRPr>
          </a:p>
          <a:p>
            <a:pPr algn="ctr"/>
            <a:r>
              <a:rPr lang="en-US" sz="1200" dirty="0" err="1" smtClean="0">
                <a:solidFill>
                  <a:schemeClr val="bg1"/>
                </a:solidFill>
              </a:rPr>
              <a:t>Narratology</a:t>
            </a:r>
            <a:r>
              <a:rPr lang="en-US" sz="1200" dirty="0" smtClean="0">
                <a:solidFill>
                  <a:schemeClr val="bg1"/>
                </a:solidFill>
              </a:rPr>
              <a:t>, 1985</a:t>
            </a:r>
            <a:endParaRPr lang="en-US" sz="1200" dirty="0">
              <a:solidFill>
                <a:schemeClr val="bg1"/>
              </a:solidFill>
            </a:endParaRPr>
          </a:p>
        </p:txBody>
      </p:sp>
      <p:pic>
        <p:nvPicPr>
          <p:cNvPr id="12" name="Picture 11"/>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128599" y="3564758"/>
            <a:ext cx="843437" cy="1385354"/>
          </a:xfrm>
          <a:prstGeom prst="rect">
            <a:avLst/>
          </a:prstGeom>
        </p:spPr>
      </p:pic>
      <p:sp>
        <p:nvSpPr>
          <p:cNvPr id="14" name="TextBox 13"/>
          <p:cNvSpPr txBox="1"/>
          <p:nvPr/>
        </p:nvSpPr>
        <p:spPr>
          <a:xfrm>
            <a:off x="1128599" y="4488447"/>
            <a:ext cx="843437" cy="461665"/>
          </a:xfrm>
          <a:prstGeom prst="rect">
            <a:avLst/>
          </a:prstGeom>
          <a:solidFill>
            <a:schemeClr val="tx1">
              <a:alpha val="43000"/>
            </a:schemeClr>
          </a:solidFill>
        </p:spPr>
        <p:txBody>
          <a:bodyPr wrap="square" rtlCol="0">
            <a:spAutoFit/>
          </a:bodyPr>
          <a:lstStyle/>
          <a:p>
            <a:pPr algn="ctr"/>
            <a:r>
              <a:rPr lang="en-US" sz="1200" dirty="0" smtClean="0">
                <a:solidFill>
                  <a:schemeClr val="bg1"/>
                </a:solidFill>
              </a:rPr>
              <a:t>Roland </a:t>
            </a:r>
          </a:p>
          <a:p>
            <a:pPr algn="ctr"/>
            <a:r>
              <a:rPr lang="en-US" sz="1200" dirty="0" smtClean="0">
                <a:solidFill>
                  <a:schemeClr val="bg1"/>
                </a:solidFill>
              </a:rPr>
              <a:t>Barthes</a:t>
            </a:r>
          </a:p>
        </p:txBody>
      </p:sp>
      <p:pic>
        <p:nvPicPr>
          <p:cNvPr id="15" name="Picture 14"/>
          <p:cNvPicPr>
            <a:picLocks noChangeAspect="1"/>
          </p:cNvPicPr>
          <p:nvPr/>
        </p:nvPicPr>
        <p:blipFill rotWithShape="1">
          <a:blip r:embed="rId6" cstate="print">
            <a:extLst>
              <a:ext uri="{28A0092B-C50C-407E-A947-70E740481C1C}">
                <a14:useLocalDpi xmlns:a14="http://schemas.microsoft.com/office/drawing/2010/main"/>
              </a:ext>
            </a:extLst>
          </a:blip>
          <a:srcRect l="5439" r="5693" b="5772"/>
          <a:stretch/>
        </p:blipFill>
        <p:spPr>
          <a:xfrm>
            <a:off x="284165" y="3564758"/>
            <a:ext cx="844433" cy="1385353"/>
          </a:xfrm>
          <a:prstGeom prst="rect">
            <a:avLst/>
          </a:prstGeom>
        </p:spPr>
      </p:pic>
      <p:sp>
        <p:nvSpPr>
          <p:cNvPr id="16" name="TextBox 15"/>
          <p:cNvSpPr txBox="1"/>
          <p:nvPr/>
        </p:nvSpPr>
        <p:spPr>
          <a:xfrm>
            <a:off x="284166" y="4488447"/>
            <a:ext cx="835742" cy="461665"/>
          </a:xfrm>
          <a:prstGeom prst="rect">
            <a:avLst/>
          </a:prstGeom>
          <a:solidFill>
            <a:schemeClr val="tx1">
              <a:alpha val="43000"/>
            </a:schemeClr>
          </a:solidFill>
        </p:spPr>
        <p:txBody>
          <a:bodyPr wrap="square" rtlCol="0">
            <a:spAutoFit/>
          </a:bodyPr>
          <a:lstStyle/>
          <a:p>
            <a:pPr algn="ctr"/>
            <a:r>
              <a:rPr lang="en-US" sz="1200" dirty="0" err="1">
                <a:solidFill>
                  <a:schemeClr val="bg1"/>
                </a:solidFill>
              </a:rPr>
              <a:t>Tzvetan</a:t>
            </a:r>
            <a:r>
              <a:rPr lang="en-US" sz="1200" dirty="0">
                <a:solidFill>
                  <a:schemeClr val="bg1"/>
                </a:solidFill>
              </a:rPr>
              <a:t> </a:t>
            </a:r>
            <a:r>
              <a:rPr lang="en-US" sz="1200" dirty="0" err="1">
                <a:solidFill>
                  <a:schemeClr val="bg1"/>
                </a:solidFill>
              </a:rPr>
              <a:t>Todorov</a:t>
            </a:r>
            <a:endParaRPr lang="en-US" sz="1200" dirty="0" smtClean="0">
              <a:solidFill>
                <a:schemeClr val="bg1"/>
              </a:solidFill>
            </a:endParaRPr>
          </a:p>
        </p:txBody>
      </p:sp>
      <p:sp>
        <p:nvSpPr>
          <p:cNvPr id="17" name="Rectangle 16"/>
          <p:cNvSpPr/>
          <p:nvPr/>
        </p:nvSpPr>
        <p:spPr>
          <a:xfrm rot="16200000">
            <a:off x="-635902" y="5684922"/>
            <a:ext cx="1648443" cy="175174"/>
          </a:xfrm>
          <a:prstGeom prst="rect">
            <a:avLst/>
          </a:prstGeom>
          <a:solidFill>
            <a:schemeClr val="tx2">
              <a:lumMod val="25000"/>
              <a:lumOff val="75000"/>
            </a:schemeClr>
          </a:solidFill>
          <a:ln>
            <a:solidFill>
              <a:schemeClr val="tx2">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t>Russian Formalists</a:t>
            </a:r>
            <a:endParaRPr lang="en-US" sz="1100" dirty="0"/>
          </a:p>
        </p:txBody>
      </p:sp>
      <p:sp>
        <p:nvSpPr>
          <p:cNvPr id="18" name="Rectangle 17"/>
          <p:cNvSpPr/>
          <p:nvPr/>
        </p:nvSpPr>
        <p:spPr>
          <a:xfrm rot="16200000">
            <a:off x="-503479" y="4168901"/>
            <a:ext cx="1383528" cy="175241"/>
          </a:xfrm>
          <a:prstGeom prst="rect">
            <a:avLst/>
          </a:prstGeom>
          <a:solidFill>
            <a:schemeClr val="tx2">
              <a:lumMod val="25000"/>
              <a:lumOff val="75000"/>
            </a:schemeClr>
          </a:solidFill>
          <a:ln>
            <a:solidFill>
              <a:schemeClr val="tx2">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t>French </a:t>
            </a:r>
            <a:r>
              <a:rPr lang="en-US" sz="1100" dirty="0" err="1" smtClean="0"/>
              <a:t>Structuralists</a:t>
            </a:r>
            <a:endParaRPr lang="en-US" sz="1100" dirty="0"/>
          </a:p>
        </p:txBody>
      </p:sp>
      <p:sp>
        <p:nvSpPr>
          <p:cNvPr id="19" name="Rectangle 18"/>
          <p:cNvSpPr/>
          <p:nvPr/>
        </p:nvSpPr>
        <p:spPr>
          <a:xfrm rot="16200000">
            <a:off x="-731369" y="2557482"/>
            <a:ext cx="1839310" cy="175243"/>
          </a:xfrm>
          <a:prstGeom prst="rect">
            <a:avLst/>
          </a:prstGeom>
          <a:solidFill>
            <a:schemeClr val="tx2">
              <a:lumMod val="25000"/>
              <a:lumOff val="75000"/>
            </a:schemeClr>
          </a:solidFill>
          <a:ln>
            <a:solidFill>
              <a:schemeClr val="tx2">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err="1" smtClean="0"/>
              <a:t>Narratologists</a:t>
            </a:r>
            <a:endParaRPr lang="en-US" sz="1100" dirty="0"/>
          </a:p>
        </p:txBody>
      </p:sp>
      <p:sp>
        <p:nvSpPr>
          <p:cNvPr id="20" name="Rectangle 19"/>
          <p:cNvSpPr/>
          <p:nvPr/>
        </p:nvSpPr>
        <p:spPr>
          <a:xfrm>
            <a:off x="2253202" y="3627416"/>
            <a:ext cx="5727291" cy="1229032"/>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800" dirty="0" smtClean="0"/>
              <a:t>Story</a:t>
            </a:r>
          </a:p>
          <a:p>
            <a:pPr algn="ctr"/>
            <a:endParaRPr lang="en-US" sz="1200" dirty="0" smtClean="0"/>
          </a:p>
          <a:p>
            <a:pPr algn="ctr"/>
            <a:r>
              <a:rPr lang="en-US" sz="1200" dirty="0" smtClean="0"/>
              <a:t>“these </a:t>
            </a:r>
            <a:r>
              <a:rPr lang="en-US" sz="1200" dirty="0"/>
              <a:t>elements are organized in a certain way into a story. Their </a:t>
            </a:r>
          </a:p>
          <a:p>
            <a:pPr algn="ctr"/>
            <a:r>
              <a:rPr lang="en-US" sz="1200" dirty="0" smtClean="0"/>
              <a:t>arrangement </a:t>
            </a:r>
            <a:r>
              <a:rPr lang="en-US" sz="1200" dirty="0"/>
              <a:t>in relation to one another is such that they can produce the </a:t>
            </a:r>
          </a:p>
          <a:p>
            <a:pPr algn="ctr"/>
            <a:r>
              <a:rPr lang="en-US" sz="1200" dirty="0"/>
              <a:t>effect desired, be this convincing, moving, disgusting, or </a:t>
            </a:r>
            <a:r>
              <a:rPr lang="en-US" sz="1200" dirty="0" smtClean="0"/>
              <a:t>aesthetic.”</a:t>
            </a:r>
            <a:endParaRPr lang="en-US" sz="1200" dirty="0"/>
          </a:p>
        </p:txBody>
      </p:sp>
      <p:sp>
        <p:nvSpPr>
          <p:cNvPr id="21" name="Rectangle 20"/>
          <p:cNvSpPr/>
          <p:nvPr/>
        </p:nvSpPr>
        <p:spPr>
          <a:xfrm>
            <a:off x="2253202" y="2302703"/>
            <a:ext cx="5727291" cy="1229032"/>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2800" dirty="0" smtClean="0"/>
              <a:t>Narrative Text</a:t>
            </a:r>
          </a:p>
          <a:p>
            <a:pPr algn="ctr"/>
            <a:endParaRPr lang="en-US" sz="1200" dirty="0" smtClean="0"/>
          </a:p>
          <a:p>
            <a:pPr algn="ctr"/>
            <a:r>
              <a:rPr lang="en-US" sz="1200" dirty="0" smtClean="0"/>
              <a:t>“a </a:t>
            </a:r>
            <a:r>
              <a:rPr lang="en-US" sz="1200" dirty="0"/>
              <a:t>text in which a narrative agent tells a </a:t>
            </a:r>
            <a:r>
              <a:rPr lang="en-US" sz="1200" dirty="0" smtClean="0"/>
              <a:t>story”</a:t>
            </a:r>
          </a:p>
        </p:txBody>
      </p:sp>
      <p:sp>
        <p:nvSpPr>
          <p:cNvPr id="22" name="Rectangle 21"/>
          <p:cNvSpPr/>
          <p:nvPr/>
        </p:nvSpPr>
        <p:spPr>
          <a:xfrm>
            <a:off x="8070645" y="4948288"/>
            <a:ext cx="787605" cy="1229032"/>
          </a:xfrm>
          <a:prstGeom prst="rect">
            <a:avLst/>
          </a:prstGeom>
          <a:solidFill>
            <a:schemeClr val="tx2">
              <a:lumMod val="10000"/>
              <a:lumOff val="90000"/>
            </a:schemeClr>
          </a:solidFill>
          <a:ln>
            <a:solidFill>
              <a:schemeClr val="tx2">
                <a:lumMod val="50000"/>
                <a:lumOff val="50000"/>
              </a:schemeClr>
            </a:solidFill>
          </a:ln>
          <a:effectLst>
            <a:outerShdw blurRad="38100" dist="25400" dir="6600000" sx="101000" sy="101000" algn="tl" rotWithShape="0">
              <a:srgbClr val="000000">
                <a:alpha val="7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solidFill>
                  <a:schemeClr val="tx2">
                    <a:lumMod val="75000"/>
                    <a:lumOff val="25000"/>
                  </a:schemeClr>
                </a:solidFill>
              </a:rPr>
              <a:t>Premise</a:t>
            </a:r>
          </a:p>
          <a:p>
            <a:pPr algn="ctr"/>
            <a:endParaRPr lang="en-US" sz="1000" dirty="0" smtClean="0">
              <a:solidFill>
                <a:schemeClr val="tx2">
                  <a:lumMod val="75000"/>
                  <a:lumOff val="25000"/>
                </a:schemeClr>
              </a:solidFill>
            </a:endParaRPr>
          </a:p>
          <a:p>
            <a:pPr algn="ctr"/>
            <a:r>
              <a:rPr lang="en-US" sz="1000" dirty="0" smtClean="0">
                <a:solidFill>
                  <a:schemeClr val="tx2">
                    <a:lumMod val="75000"/>
                    <a:lumOff val="25000"/>
                  </a:schemeClr>
                </a:solidFill>
              </a:rPr>
              <a:t>Characters</a:t>
            </a:r>
          </a:p>
          <a:p>
            <a:pPr algn="ctr"/>
            <a:endParaRPr lang="en-US" sz="1000" dirty="0" smtClean="0">
              <a:solidFill>
                <a:schemeClr val="tx2">
                  <a:lumMod val="75000"/>
                  <a:lumOff val="25000"/>
                </a:schemeClr>
              </a:solidFill>
            </a:endParaRPr>
          </a:p>
          <a:p>
            <a:pPr algn="ctr"/>
            <a:r>
              <a:rPr lang="en-US" sz="1000" dirty="0" smtClean="0">
                <a:solidFill>
                  <a:schemeClr val="tx2">
                    <a:lumMod val="75000"/>
                    <a:lumOff val="25000"/>
                  </a:schemeClr>
                </a:solidFill>
              </a:rPr>
              <a:t>World-Building</a:t>
            </a:r>
            <a:endParaRPr lang="en-US" sz="1000" dirty="0">
              <a:solidFill>
                <a:schemeClr val="tx2">
                  <a:lumMod val="75000"/>
                  <a:lumOff val="25000"/>
                </a:schemeClr>
              </a:solidFill>
            </a:endParaRPr>
          </a:p>
        </p:txBody>
      </p:sp>
      <p:sp>
        <p:nvSpPr>
          <p:cNvPr id="23" name="Rectangle 22"/>
          <p:cNvSpPr/>
          <p:nvPr/>
        </p:nvSpPr>
        <p:spPr>
          <a:xfrm>
            <a:off x="8070645" y="3628739"/>
            <a:ext cx="787605" cy="1229032"/>
          </a:xfrm>
          <a:prstGeom prst="rect">
            <a:avLst/>
          </a:prstGeom>
          <a:solidFill>
            <a:schemeClr val="tx2">
              <a:lumMod val="10000"/>
              <a:lumOff val="90000"/>
            </a:schemeClr>
          </a:solidFill>
          <a:ln>
            <a:solidFill>
              <a:schemeClr val="tx2">
                <a:lumMod val="50000"/>
                <a:lumOff val="50000"/>
              </a:schemeClr>
            </a:solidFill>
          </a:ln>
          <a:effectLst>
            <a:outerShdw blurRad="38100" dist="25400" dir="6600000" sx="101000" sy="101000" algn="tl" rotWithShape="0">
              <a:srgbClr val="000000">
                <a:alpha val="7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solidFill>
                  <a:schemeClr val="tx2">
                    <a:lumMod val="75000"/>
                    <a:lumOff val="25000"/>
                  </a:schemeClr>
                </a:solidFill>
              </a:rPr>
              <a:t>Dramatic</a:t>
            </a:r>
          </a:p>
          <a:p>
            <a:pPr algn="ctr"/>
            <a:r>
              <a:rPr lang="en-US" sz="1000" dirty="0" smtClean="0">
                <a:solidFill>
                  <a:schemeClr val="tx2">
                    <a:lumMod val="75000"/>
                    <a:lumOff val="25000"/>
                  </a:schemeClr>
                </a:solidFill>
              </a:rPr>
              <a:t>Arc</a:t>
            </a:r>
            <a:endParaRPr lang="en-US" sz="1000" dirty="0">
              <a:solidFill>
                <a:schemeClr val="tx2">
                  <a:lumMod val="75000"/>
                  <a:lumOff val="25000"/>
                </a:schemeClr>
              </a:solidFill>
            </a:endParaRPr>
          </a:p>
        </p:txBody>
      </p:sp>
      <p:sp>
        <p:nvSpPr>
          <p:cNvPr id="24" name="Rectangle 23"/>
          <p:cNvSpPr/>
          <p:nvPr/>
        </p:nvSpPr>
        <p:spPr>
          <a:xfrm>
            <a:off x="8070645" y="2309574"/>
            <a:ext cx="787605" cy="1229032"/>
          </a:xfrm>
          <a:prstGeom prst="rect">
            <a:avLst/>
          </a:prstGeom>
          <a:solidFill>
            <a:schemeClr val="tx2">
              <a:lumMod val="10000"/>
              <a:lumOff val="90000"/>
            </a:schemeClr>
          </a:solidFill>
          <a:ln>
            <a:solidFill>
              <a:schemeClr val="tx2">
                <a:lumMod val="50000"/>
                <a:lumOff val="50000"/>
              </a:schemeClr>
            </a:solidFill>
          </a:ln>
          <a:effectLst>
            <a:outerShdw blurRad="38100" dist="25400" dir="6600000" sx="101000" sy="101000" algn="tl" rotWithShape="0">
              <a:srgbClr val="000000">
                <a:alpha val="7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solidFill>
                  <a:schemeClr val="tx2">
                    <a:lumMod val="75000"/>
                    <a:lumOff val="25000"/>
                  </a:schemeClr>
                </a:solidFill>
              </a:rPr>
              <a:t>Game Text</a:t>
            </a:r>
            <a:endParaRPr lang="en-US" sz="1000" dirty="0">
              <a:solidFill>
                <a:schemeClr val="tx2">
                  <a:lumMod val="75000"/>
                  <a:lumOff val="25000"/>
                </a:schemeClr>
              </a:solidFill>
            </a:endParaRPr>
          </a:p>
        </p:txBody>
      </p:sp>
      <p:sp>
        <p:nvSpPr>
          <p:cNvPr id="25" name="Right Arrow 24"/>
          <p:cNvSpPr/>
          <p:nvPr/>
        </p:nvSpPr>
        <p:spPr>
          <a:xfrm rot="16200000">
            <a:off x="651180" y="3986673"/>
            <a:ext cx="3892328" cy="524387"/>
          </a:xfrm>
          <a:prstGeom prst="rightArrow">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err="1" smtClean="0">
                <a:solidFill>
                  <a:prstClr val="white"/>
                </a:solidFill>
                <a:latin typeface="Calibri"/>
              </a:rPr>
              <a:t>Fabula</a:t>
            </a:r>
            <a:r>
              <a:rPr lang="en-US" sz="1400" dirty="0" smtClean="0">
                <a:solidFill>
                  <a:prstClr val="white"/>
                </a:solidFill>
                <a:latin typeface="Calibri"/>
              </a:rPr>
              <a:t> First</a:t>
            </a:r>
            <a:endParaRPr lang="en-US" sz="1400" dirty="0">
              <a:solidFill>
                <a:prstClr val="white"/>
              </a:solidFill>
              <a:latin typeface="Calibri"/>
            </a:endParaRPr>
          </a:p>
        </p:txBody>
      </p:sp>
      <p:sp>
        <p:nvSpPr>
          <p:cNvPr id="26" name="Right Arrow 25"/>
          <p:cNvSpPr/>
          <p:nvPr/>
        </p:nvSpPr>
        <p:spPr>
          <a:xfrm rot="5400000">
            <a:off x="5714777" y="3993545"/>
            <a:ext cx="3892328" cy="524387"/>
          </a:xfrm>
          <a:prstGeom prst="rightArrow">
            <a:avLst/>
          </a:prstGeom>
          <a:solidFill>
            <a:srgbClr val="58AB0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prstClr val="white"/>
                </a:solidFill>
                <a:latin typeface="Calibri"/>
              </a:rPr>
              <a:t>Text First</a:t>
            </a:r>
            <a:endParaRPr lang="en-US" sz="1400" dirty="0">
              <a:solidFill>
                <a:prstClr val="white"/>
              </a:solidFill>
              <a:latin typeface="Calibri"/>
            </a:endParaRPr>
          </a:p>
        </p:txBody>
      </p:sp>
    </p:spTree>
    <p:extLst>
      <p:ext uri="{BB962C8B-B14F-4D97-AF65-F5344CB8AC3E}">
        <p14:creationId xmlns:p14="http://schemas.microsoft.com/office/powerpoint/2010/main" val="78897251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Remember </a:t>
            </a:r>
            <a:r>
              <a:rPr lang="en-US" dirty="0" err="1" smtClean="0"/>
              <a:t>Narratology</a:t>
            </a:r>
            <a:r>
              <a:rPr lang="en-US" dirty="0" smtClean="0"/>
              <a:t> 101</a:t>
            </a:r>
            <a:endParaRPr lang="en-US" dirty="0"/>
          </a:p>
        </p:txBody>
      </p:sp>
      <p:sp>
        <p:nvSpPr>
          <p:cNvPr id="4" name="Rectangle 3"/>
          <p:cNvSpPr/>
          <p:nvPr/>
        </p:nvSpPr>
        <p:spPr>
          <a:xfrm>
            <a:off x="2253202" y="4948288"/>
            <a:ext cx="5727291" cy="122903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err="1" smtClean="0"/>
              <a:t>Fabula</a:t>
            </a:r>
            <a:endParaRPr lang="en-US" sz="2400" dirty="0" smtClean="0"/>
          </a:p>
          <a:p>
            <a:pPr algn="ctr"/>
            <a:endParaRPr lang="en-US" sz="1200" dirty="0"/>
          </a:p>
          <a:p>
            <a:pPr algn="ctr"/>
            <a:r>
              <a:rPr lang="en-US" sz="1200" dirty="0" smtClean="0"/>
              <a:t>“a series </a:t>
            </a:r>
            <a:r>
              <a:rPr lang="en-US" sz="1200" dirty="0"/>
              <a:t>of logically and chronologically related events that are caused </a:t>
            </a:r>
          </a:p>
          <a:p>
            <a:pPr algn="ctr"/>
            <a:r>
              <a:rPr lang="en-US" sz="1200" dirty="0"/>
              <a:t>or experienced by </a:t>
            </a:r>
            <a:r>
              <a:rPr lang="en-US" sz="1200" dirty="0" smtClean="0"/>
              <a:t>actors… Events</a:t>
            </a:r>
            <a:r>
              <a:rPr lang="en-US" sz="1200" dirty="0"/>
              <a:t>, actors, time, and location </a:t>
            </a:r>
          </a:p>
          <a:p>
            <a:pPr algn="ctr"/>
            <a:r>
              <a:rPr lang="en-US" sz="1200" dirty="0" err="1"/>
              <a:t>Ingether</a:t>
            </a:r>
            <a:r>
              <a:rPr lang="en-US" sz="1200" dirty="0"/>
              <a:t> constitute the material of a </a:t>
            </a:r>
            <a:r>
              <a:rPr lang="en-US" sz="1200" dirty="0" err="1"/>
              <a:t>fabula</a:t>
            </a:r>
            <a:r>
              <a:rPr lang="en-US" sz="1200" dirty="0" smtClean="0"/>
              <a:t>.”</a:t>
            </a:r>
            <a:endParaRPr lang="en-US" sz="1200"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84663" y="1725449"/>
            <a:ext cx="1687871" cy="1839310"/>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84663" y="4950111"/>
            <a:ext cx="835243" cy="1645636"/>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119907" y="4950112"/>
            <a:ext cx="852129" cy="1644796"/>
          </a:xfrm>
          <a:prstGeom prst="rect">
            <a:avLst/>
          </a:prstGeom>
        </p:spPr>
      </p:pic>
      <p:sp>
        <p:nvSpPr>
          <p:cNvPr id="10" name="TextBox 9"/>
          <p:cNvSpPr txBox="1"/>
          <p:nvPr/>
        </p:nvSpPr>
        <p:spPr>
          <a:xfrm>
            <a:off x="284164" y="6133242"/>
            <a:ext cx="835743" cy="461665"/>
          </a:xfrm>
          <a:prstGeom prst="rect">
            <a:avLst/>
          </a:prstGeom>
          <a:solidFill>
            <a:schemeClr val="tx1">
              <a:alpha val="43000"/>
            </a:schemeClr>
          </a:solidFill>
        </p:spPr>
        <p:txBody>
          <a:bodyPr wrap="square" rtlCol="0">
            <a:spAutoFit/>
          </a:bodyPr>
          <a:lstStyle/>
          <a:p>
            <a:pPr algn="ctr"/>
            <a:r>
              <a:rPr lang="en-US" sz="1200" dirty="0" smtClean="0">
                <a:solidFill>
                  <a:schemeClr val="bg1"/>
                </a:solidFill>
              </a:rPr>
              <a:t>Vladimir</a:t>
            </a:r>
          </a:p>
          <a:p>
            <a:pPr algn="ctr"/>
            <a:r>
              <a:rPr lang="en-US" sz="1200" dirty="0" err="1" smtClean="0">
                <a:solidFill>
                  <a:schemeClr val="bg1"/>
                </a:solidFill>
              </a:rPr>
              <a:t>Propp</a:t>
            </a:r>
            <a:endParaRPr lang="en-US" sz="1200" dirty="0">
              <a:solidFill>
                <a:schemeClr val="bg1"/>
              </a:solidFill>
            </a:endParaRPr>
          </a:p>
        </p:txBody>
      </p:sp>
      <p:sp>
        <p:nvSpPr>
          <p:cNvPr id="11" name="TextBox 10"/>
          <p:cNvSpPr txBox="1"/>
          <p:nvPr/>
        </p:nvSpPr>
        <p:spPr>
          <a:xfrm>
            <a:off x="1100910" y="6135066"/>
            <a:ext cx="871125" cy="461665"/>
          </a:xfrm>
          <a:prstGeom prst="rect">
            <a:avLst/>
          </a:prstGeom>
          <a:solidFill>
            <a:schemeClr val="tx1">
              <a:alpha val="43000"/>
            </a:schemeClr>
          </a:solidFill>
        </p:spPr>
        <p:txBody>
          <a:bodyPr wrap="square" rtlCol="0">
            <a:spAutoFit/>
          </a:bodyPr>
          <a:lstStyle/>
          <a:p>
            <a:pPr algn="ctr"/>
            <a:r>
              <a:rPr lang="en-US" sz="1200" dirty="0">
                <a:solidFill>
                  <a:schemeClr val="bg1"/>
                </a:solidFill>
              </a:rPr>
              <a:t>Viktor </a:t>
            </a:r>
            <a:r>
              <a:rPr lang="en-US" sz="1200" dirty="0" err="1">
                <a:solidFill>
                  <a:schemeClr val="bg1"/>
                </a:solidFill>
              </a:rPr>
              <a:t>Shklovsky</a:t>
            </a:r>
            <a:endParaRPr lang="en-US" sz="1200" dirty="0">
              <a:solidFill>
                <a:schemeClr val="bg1"/>
              </a:solidFill>
            </a:endParaRPr>
          </a:p>
        </p:txBody>
      </p:sp>
      <p:sp>
        <p:nvSpPr>
          <p:cNvPr id="13" name="TextBox 12"/>
          <p:cNvSpPr txBox="1"/>
          <p:nvPr/>
        </p:nvSpPr>
        <p:spPr>
          <a:xfrm>
            <a:off x="275972" y="3103094"/>
            <a:ext cx="1687870" cy="461665"/>
          </a:xfrm>
          <a:prstGeom prst="rect">
            <a:avLst/>
          </a:prstGeom>
          <a:solidFill>
            <a:schemeClr val="tx1">
              <a:alpha val="43000"/>
            </a:schemeClr>
          </a:solidFill>
        </p:spPr>
        <p:txBody>
          <a:bodyPr wrap="square" rtlCol="0">
            <a:spAutoFit/>
          </a:bodyPr>
          <a:lstStyle/>
          <a:p>
            <a:pPr algn="ctr"/>
            <a:r>
              <a:rPr lang="en-US" sz="1200" dirty="0" err="1" smtClean="0">
                <a:solidFill>
                  <a:schemeClr val="bg1"/>
                </a:solidFill>
              </a:rPr>
              <a:t>Mieke</a:t>
            </a:r>
            <a:r>
              <a:rPr lang="en-US" sz="1200" dirty="0" smtClean="0">
                <a:solidFill>
                  <a:schemeClr val="bg1"/>
                </a:solidFill>
              </a:rPr>
              <a:t> </a:t>
            </a:r>
            <a:r>
              <a:rPr lang="en-US" sz="1200" dirty="0" err="1" smtClean="0">
                <a:solidFill>
                  <a:schemeClr val="bg1"/>
                </a:solidFill>
              </a:rPr>
              <a:t>Bal</a:t>
            </a:r>
            <a:endParaRPr lang="en-US" sz="1200" dirty="0">
              <a:solidFill>
                <a:schemeClr val="bg1"/>
              </a:solidFill>
            </a:endParaRPr>
          </a:p>
          <a:p>
            <a:pPr algn="ctr"/>
            <a:r>
              <a:rPr lang="en-US" sz="1200" dirty="0" err="1" smtClean="0">
                <a:solidFill>
                  <a:schemeClr val="bg1"/>
                </a:solidFill>
              </a:rPr>
              <a:t>Narratology</a:t>
            </a:r>
            <a:r>
              <a:rPr lang="en-US" sz="1200" dirty="0" smtClean="0">
                <a:solidFill>
                  <a:schemeClr val="bg1"/>
                </a:solidFill>
              </a:rPr>
              <a:t>, 1985</a:t>
            </a:r>
            <a:endParaRPr lang="en-US" sz="1200" dirty="0">
              <a:solidFill>
                <a:schemeClr val="bg1"/>
              </a:solidFill>
            </a:endParaRPr>
          </a:p>
        </p:txBody>
      </p:sp>
      <p:pic>
        <p:nvPicPr>
          <p:cNvPr id="12" name="Picture 11"/>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128599" y="3564758"/>
            <a:ext cx="843437" cy="1385354"/>
          </a:xfrm>
          <a:prstGeom prst="rect">
            <a:avLst/>
          </a:prstGeom>
        </p:spPr>
      </p:pic>
      <p:sp>
        <p:nvSpPr>
          <p:cNvPr id="14" name="TextBox 13"/>
          <p:cNvSpPr txBox="1"/>
          <p:nvPr/>
        </p:nvSpPr>
        <p:spPr>
          <a:xfrm>
            <a:off x="1128599" y="4488447"/>
            <a:ext cx="843437" cy="461665"/>
          </a:xfrm>
          <a:prstGeom prst="rect">
            <a:avLst/>
          </a:prstGeom>
          <a:solidFill>
            <a:schemeClr val="tx1">
              <a:alpha val="43000"/>
            </a:schemeClr>
          </a:solidFill>
        </p:spPr>
        <p:txBody>
          <a:bodyPr wrap="square" rtlCol="0">
            <a:spAutoFit/>
          </a:bodyPr>
          <a:lstStyle/>
          <a:p>
            <a:pPr algn="ctr"/>
            <a:r>
              <a:rPr lang="en-US" sz="1200" dirty="0" smtClean="0">
                <a:solidFill>
                  <a:schemeClr val="bg1"/>
                </a:solidFill>
              </a:rPr>
              <a:t>Roland </a:t>
            </a:r>
          </a:p>
          <a:p>
            <a:pPr algn="ctr"/>
            <a:r>
              <a:rPr lang="en-US" sz="1200" dirty="0" smtClean="0">
                <a:solidFill>
                  <a:schemeClr val="bg1"/>
                </a:solidFill>
              </a:rPr>
              <a:t>Barthes</a:t>
            </a:r>
          </a:p>
        </p:txBody>
      </p:sp>
      <p:pic>
        <p:nvPicPr>
          <p:cNvPr id="15" name="Picture 14"/>
          <p:cNvPicPr>
            <a:picLocks noChangeAspect="1"/>
          </p:cNvPicPr>
          <p:nvPr/>
        </p:nvPicPr>
        <p:blipFill rotWithShape="1">
          <a:blip r:embed="rId6" cstate="print">
            <a:extLst>
              <a:ext uri="{28A0092B-C50C-407E-A947-70E740481C1C}">
                <a14:useLocalDpi xmlns:a14="http://schemas.microsoft.com/office/drawing/2010/main"/>
              </a:ext>
            </a:extLst>
          </a:blip>
          <a:srcRect l="5439" r="5693" b="5772"/>
          <a:stretch/>
        </p:blipFill>
        <p:spPr>
          <a:xfrm>
            <a:off x="284165" y="3564758"/>
            <a:ext cx="844433" cy="1385353"/>
          </a:xfrm>
          <a:prstGeom prst="rect">
            <a:avLst/>
          </a:prstGeom>
        </p:spPr>
      </p:pic>
      <p:sp>
        <p:nvSpPr>
          <p:cNvPr id="16" name="TextBox 15"/>
          <p:cNvSpPr txBox="1"/>
          <p:nvPr/>
        </p:nvSpPr>
        <p:spPr>
          <a:xfrm>
            <a:off x="284166" y="4488447"/>
            <a:ext cx="835742" cy="461665"/>
          </a:xfrm>
          <a:prstGeom prst="rect">
            <a:avLst/>
          </a:prstGeom>
          <a:solidFill>
            <a:schemeClr val="tx1">
              <a:alpha val="43000"/>
            </a:schemeClr>
          </a:solidFill>
        </p:spPr>
        <p:txBody>
          <a:bodyPr wrap="square" rtlCol="0">
            <a:spAutoFit/>
          </a:bodyPr>
          <a:lstStyle/>
          <a:p>
            <a:pPr algn="ctr"/>
            <a:r>
              <a:rPr lang="en-US" sz="1200" dirty="0" err="1">
                <a:solidFill>
                  <a:schemeClr val="bg1"/>
                </a:solidFill>
              </a:rPr>
              <a:t>Tzvetan</a:t>
            </a:r>
            <a:r>
              <a:rPr lang="en-US" sz="1200" dirty="0">
                <a:solidFill>
                  <a:schemeClr val="bg1"/>
                </a:solidFill>
              </a:rPr>
              <a:t> </a:t>
            </a:r>
            <a:r>
              <a:rPr lang="en-US" sz="1200" dirty="0" err="1">
                <a:solidFill>
                  <a:schemeClr val="bg1"/>
                </a:solidFill>
              </a:rPr>
              <a:t>Todorov</a:t>
            </a:r>
            <a:endParaRPr lang="en-US" sz="1200" dirty="0" smtClean="0">
              <a:solidFill>
                <a:schemeClr val="bg1"/>
              </a:solidFill>
            </a:endParaRPr>
          </a:p>
        </p:txBody>
      </p:sp>
      <p:sp>
        <p:nvSpPr>
          <p:cNvPr id="17" name="Rectangle 16"/>
          <p:cNvSpPr/>
          <p:nvPr/>
        </p:nvSpPr>
        <p:spPr>
          <a:xfrm rot="16200000">
            <a:off x="-635902" y="5684922"/>
            <a:ext cx="1648443" cy="175174"/>
          </a:xfrm>
          <a:prstGeom prst="rect">
            <a:avLst/>
          </a:prstGeom>
          <a:solidFill>
            <a:schemeClr val="tx2">
              <a:lumMod val="25000"/>
              <a:lumOff val="75000"/>
            </a:schemeClr>
          </a:solidFill>
          <a:ln>
            <a:solidFill>
              <a:schemeClr val="tx2">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t>Russian Formalists</a:t>
            </a:r>
            <a:endParaRPr lang="en-US" sz="1100" dirty="0"/>
          </a:p>
        </p:txBody>
      </p:sp>
      <p:sp>
        <p:nvSpPr>
          <p:cNvPr id="18" name="Rectangle 17"/>
          <p:cNvSpPr/>
          <p:nvPr/>
        </p:nvSpPr>
        <p:spPr>
          <a:xfrm rot="16200000">
            <a:off x="-503479" y="4168901"/>
            <a:ext cx="1383528" cy="175241"/>
          </a:xfrm>
          <a:prstGeom prst="rect">
            <a:avLst/>
          </a:prstGeom>
          <a:solidFill>
            <a:schemeClr val="tx2">
              <a:lumMod val="25000"/>
              <a:lumOff val="75000"/>
            </a:schemeClr>
          </a:solidFill>
          <a:ln>
            <a:solidFill>
              <a:schemeClr val="tx2">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t>French </a:t>
            </a:r>
            <a:r>
              <a:rPr lang="en-US" sz="1100" dirty="0" err="1" smtClean="0"/>
              <a:t>Structuralists</a:t>
            </a:r>
            <a:endParaRPr lang="en-US" sz="1100" dirty="0"/>
          </a:p>
        </p:txBody>
      </p:sp>
      <p:sp>
        <p:nvSpPr>
          <p:cNvPr id="19" name="Rectangle 18"/>
          <p:cNvSpPr/>
          <p:nvPr/>
        </p:nvSpPr>
        <p:spPr>
          <a:xfrm rot="16200000">
            <a:off x="-731369" y="2557482"/>
            <a:ext cx="1839310" cy="175243"/>
          </a:xfrm>
          <a:prstGeom prst="rect">
            <a:avLst/>
          </a:prstGeom>
          <a:solidFill>
            <a:schemeClr val="tx2">
              <a:lumMod val="25000"/>
              <a:lumOff val="75000"/>
            </a:schemeClr>
          </a:solidFill>
          <a:ln>
            <a:solidFill>
              <a:schemeClr val="tx2">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err="1" smtClean="0"/>
              <a:t>Narratologists</a:t>
            </a:r>
            <a:endParaRPr lang="en-US" sz="1100" dirty="0"/>
          </a:p>
        </p:txBody>
      </p:sp>
      <p:sp>
        <p:nvSpPr>
          <p:cNvPr id="20" name="Rectangle 19"/>
          <p:cNvSpPr/>
          <p:nvPr/>
        </p:nvSpPr>
        <p:spPr>
          <a:xfrm>
            <a:off x="2253202" y="3627416"/>
            <a:ext cx="5727291" cy="1229032"/>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800" dirty="0" smtClean="0"/>
              <a:t>Story</a:t>
            </a:r>
          </a:p>
          <a:p>
            <a:pPr algn="ctr"/>
            <a:endParaRPr lang="en-US" sz="1200" dirty="0" smtClean="0"/>
          </a:p>
          <a:p>
            <a:pPr algn="ctr"/>
            <a:r>
              <a:rPr lang="en-US" sz="1200" dirty="0" smtClean="0"/>
              <a:t>“these </a:t>
            </a:r>
            <a:r>
              <a:rPr lang="en-US" sz="1200" dirty="0"/>
              <a:t>elements are organized in a certain way into a story. Their </a:t>
            </a:r>
          </a:p>
          <a:p>
            <a:pPr algn="ctr"/>
            <a:r>
              <a:rPr lang="en-US" sz="1200" dirty="0" smtClean="0"/>
              <a:t>arrangement </a:t>
            </a:r>
            <a:r>
              <a:rPr lang="en-US" sz="1200" dirty="0"/>
              <a:t>in relation to one another is such that they can produce the </a:t>
            </a:r>
          </a:p>
          <a:p>
            <a:pPr algn="ctr"/>
            <a:r>
              <a:rPr lang="en-US" sz="1200" dirty="0"/>
              <a:t>effect desired, be this convincing, moving, disgusting, or </a:t>
            </a:r>
            <a:r>
              <a:rPr lang="en-US" sz="1200" dirty="0" smtClean="0"/>
              <a:t>aesthetic.”</a:t>
            </a:r>
            <a:endParaRPr lang="en-US" sz="1200" dirty="0"/>
          </a:p>
        </p:txBody>
      </p:sp>
      <p:sp>
        <p:nvSpPr>
          <p:cNvPr id="21" name="Rectangle 20"/>
          <p:cNvSpPr/>
          <p:nvPr/>
        </p:nvSpPr>
        <p:spPr>
          <a:xfrm>
            <a:off x="2253202" y="2302703"/>
            <a:ext cx="5727291" cy="1229032"/>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2800" dirty="0" smtClean="0"/>
              <a:t>Narrative Text</a:t>
            </a:r>
          </a:p>
          <a:p>
            <a:pPr algn="ctr"/>
            <a:endParaRPr lang="en-US" sz="1200" dirty="0" smtClean="0"/>
          </a:p>
          <a:p>
            <a:pPr algn="ctr"/>
            <a:r>
              <a:rPr lang="en-US" sz="1200" dirty="0" smtClean="0"/>
              <a:t>“a </a:t>
            </a:r>
            <a:r>
              <a:rPr lang="en-US" sz="1200" dirty="0"/>
              <a:t>text in which a narrative agent tells a </a:t>
            </a:r>
            <a:r>
              <a:rPr lang="en-US" sz="1200" dirty="0" smtClean="0"/>
              <a:t>story”</a:t>
            </a:r>
          </a:p>
        </p:txBody>
      </p:sp>
      <p:sp>
        <p:nvSpPr>
          <p:cNvPr id="22" name="Rectangle 21"/>
          <p:cNvSpPr/>
          <p:nvPr/>
        </p:nvSpPr>
        <p:spPr>
          <a:xfrm>
            <a:off x="8070645" y="4948288"/>
            <a:ext cx="787605" cy="1229032"/>
          </a:xfrm>
          <a:prstGeom prst="rect">
            <a:avLst/>
          </a:prstGeom>
          <a:solidFill>
            <a:schemeClr val="tx2">
              <a:lumMod val="10000"/>
              <a:lumOff val="90000"/>
            </a:schemeClr>
          </a:solidFill>
          <a:ln>
            <a:solidFill>
              <a:schemeClr val="tx2">
                <a:lumMod val="50000"/>
                <a:lumOff val="50000"/>
              </a:schemeClr>
            </a:solidFill>
          </a:ln>
          <a:effectLst>
            <a:outerShdw blurRad="38100" dist="25400" dir="6600000" sx="101000" sy="101000" algn="tl" rotWithShape="0">
              <a:srgbClr val="000000">
                <a:alpha val="7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solidFill>
                  <a:schemeClr val="tx2">
                    <a:lumMod val="75000"/>
                    <a:lumOff val="25000"/>
                  </a:schemeClr>
                </a:solidFill>
              </a:rPr>
              <a:t>Premise</a:t>
            </a:r>
          </a:p>
          <a:p>
            <a:pPr algn="ctr"/>
            <a:endParaRPr lang="en-US" sz="1000" dirty="0" smtClean="0">
              <a:solidFill>
                <a:schemeClr val="tx2">
                  <a:lumMod val="75000"/>
                  <a:lumOff val="25000"/>
                </a:schemeClr>
              </a:solidFill>
            </a:endParaRPr>
          </a:p>
          <a:p>
            <a:pPr algn="ctr"/>
            <a:r>
              <a:rPr lang="en-US" sz="1000" dirty="0" smtClean="0">
                <a:solidFill>
                  <a:schemeClr val="tx2">
                    <a:lumMod val="75000"/>
                    <a:lumOff val="25000"/>
                  </a:schemeClr>
                </a:solidFill>
              </a:rPr>
              <a:t>Characters</a:t>
            </a:r>
          </a:p>
          <a:p>
            <a:pPr algn="ctr"/>
            <a:endParaRPr lang="en-US" sz="1000" dirty="0" smtClean="0">
              <a:solidFill>
                <a:schemeClr val="tx2">
                  <a:lumMod val="75000"/>
                  <a:lumOff val="25000"/>
                </a:schemeClr>
              </a:solidFill>
            </a:endParaRPr>
          </a:p>
          <a:p>
            <a:pPr algn="ctr"/>
            <a:r>
              <a:rPr lang="en-US" sz="1000" dirty="0" smtClean="0">
                <a:solidFill>
                  <a:schemeClr val="tx2">
                    <a:lumMod val="75000"/>
                    <a:lumOff val="25000"/>
                  </a:schemeClr>
                </a:solidFill>
              </a:rPr>
              <a:t>World-Building</a:t>
            </a:r>
            <a:endParaRPr lang="en-US" sz="1000" dirty="0">
              <a:solidFill>
                <a:schemeClr val="tx2">
                  <a:lumMod val="75000"/>
                  <a:lumOff val="25000"/>
                </a:schemeClr>
              </a:solidFill>
            </a:endParaRPr>
          </a:p>
        </p:txBody>
      </p:sp>
      <p:sp>
        <p:nvSpPr>
          <p:cNvPr id="23" name="Rectangle 22"/>
          <p:cNvSpPr/>
          <p:nvPr/>
        </p:nvSpPr>
        <p:spPr>
          <a:xfrm>
            <a:off x="8070645" y="3628739"/>
            <a:ext cx="787605" cy="1229032"/>
          </a:xfrm>
          <a:prstGeom prst="rect">
            <a:avLst/>
          </a:prstGeom>
          <a:solidFill>
            <a:schemeClr val="tx2">
              <a:lumMod val="10000"/>
              <a:lumOff val="90000"/>
            </a:schemeClr>
          </a:solidFill>
          <a:ln>
            <a:solidFill>
              <a:schemeClr val="tx2">
                <a:lumMod val="50000"/>
                <a:lumOff val="50000"/>
              </a:schemeClr>
            </a:solidFill>
          </a:ln>
          <a:effectLst>
            <a:outerShdw blurRad="38100" dist="25400" dir="6600000" sx="101000" sy="101000" algn="tl" rotWithShape="0">
              <a:srgbClr val="000000">
                <a:alpha val="7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solidFill>
                  <a:schemeClr val="tx2">
                    <a:lumMod val="75000"/>
                    <a:lumOff val="25000"/>
                  </a:schemeClr>
                </a:solidFill>
              </a:rPr>
              <a:t>Dramatic</a:t>
            </a:r>
          </a:p>
          <a:p>
            <a:pPr algn="ctr"/>
            <a:r>
              <a:rPr lang="en-US" sz="1000" dirty="0" smtClean="0">
                <a:solidFill>
                  <a:schemeClr val="tx2">
                    <a:lumMod val="75000"/>
                    <a:lumOff val="25000"/>
                  </a:schemeClr>
                </a:solidFill>
              </a:rPr>
              <a:t>Arc</a:t>
            </a:r>
            <a:endParaRPr lang="en-US" sz="1000" dirty="0">
              <a:solidFill>
                <a:schemeClr val="tx2">
                  <a:lumMod val="75000"/>
                  <a:lumOff val="25000"/>
                </a:schemeClr>
              </a:solidFill>
            </a:endParaRPr>
          </a:p>
        </p:txBody>
      </p:sp>
      <p:sp>
        <p:nvSpPr>
          <p:cNvPr id="24" name="Rectangle 23"/>
          <p:cNvSpPr/>
          <p:nvPr/>
        </p:nvSpPr>
        <p:spPr>
          <a:xfrm>
            <a:off x="8070645" y="2309574"/>
            <a:ext cx="787605" cy="1229032"/>
          </a:xfrm>
          <a:prstGeom prst="rect">
            <a:avLst/>
          </a:prstGeom>
          <a:solidFill>
            <a:schemeClr val="tx2">
              <a:lumMod val="10000"/>
              <a:lumOff val="90000"/>
            </a:schemeClr>
          </a:solidFill>
          <a:ln>
            <a:solidFill>
              <a:schemeClr val="tx2">
                <a:lumMod val="50000"/>
                <a:lumOff val="50000"/>
              </a:schemeClr>
            </a:solidFill>
          </a:ln>
          <a:effectLst>
            <a:outerShdw blurRad="38100" dist="25400" dir="6600000" sx="101000" sy="101000" algn="tl" rotWithShape="0">
              <a:srgbClr val="000000">
                <a:alpha val="7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solidFill>
                  <a:schemeClr val="tx2">
                    <a:lumMod val="75000"/>
                    <a:lumOff val="25000"/>
                  </a:schemeClr>
                </a:solidFill>
              </a:rPr>
              <a:t>Game Text</a:t>
            </a:r>
            <a:endParaRPr lang="en-US" sz="1000" dirty="0">
              <a:solidFill>
                <a:schemeClr val="tx2">
                  <a:lumMod val="75000"/>
                  <a:lumOff val="25000"/>
                </a:schemeClr>
              </a:solidFill>
            </a:endParaRPr>
          </a:p>
        </p:txBody>
      </p:sp>
      <p:sp>
        <p:nvSpPr>
          <p:cNvPr id="25" name="Right Arrow 24"/>
          <p:cNvSpPr/>
          <p:nvPr/>
        </p:nvSpPr>
        <p:spPr>
          <a:xfrm rot="16200000">
            <a:off x="651180" y="3986673"/>
            <a:ext cx="3892328" cy="524387"/>
          </a:xfrm>
          <a:prstGeom prst="rightArrow">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err="1" smtClean="0">
                <a:solidFill>
                  <a:prstClr val="white"/>
                </a:solidFill>
                <a:latin typeface="Calibri"/>
              </a:rPr>
              <a:t>Fabula</a:t>
            </a:r>
            <a:r>
              <a:rPr lang="en-US" sz="1400" dirty="0" smtClean="0">
                <a:solidFill>
                  <a:prstClr val="white"/>
                </a:solidFill>
                <a:latin typeface="Calibri"/>
              </a:rPr>
              <a:t> First</a:t>
            </a:r>
            <a:endParaRPr lang="en-US" sz="1400" dirty="0">
              <a:solidFill>
                <a:prstClr val="white"/>
              </a:solidFill>
              <a:latin typeface="Calibri"/>
            </a:endParaRPr>
          </a:p>
        </p:txBody>
      </p:sp>
      <p:sp>
        <p:nvSpPr>
          <p:cNvPr id="26" name="Right Arrow 25"/>
          <p:cNvSpPr/>
          <p:nvPr/>
        </p:nvSpPr>
        <p:spPr>
          <a:xfrm rot="5400000">
            <a:off x="5714777" y="3993545"/>
            <a:ext cx="3892328" cy="524387"/>
          </a:xfrm>
          <a:prstGeom prst="rightArrow">
            <a:avLst/>
          </a:prstGeom>
          <a:solidFill>
            <a:srgbClr val="58AB0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prstClr val="white"/>
                </a:solidFill>
                <a:latin typeface="Calibri"/>
              </a:rPr>
              <a:t>Text First</a:t>
            </a:r>
            <a:endParaRPr lang="en-US" sz="1400" dirty="0">
              <a:solidFill>
                <a:prstClr val="white"/>
              </a:solidFill>
              <a:latin typeface="Calibri"/>
            </a:endParaRPr>
          </a:p>
        </p:txBody>
      </p:sp>
      <p:sp>
        <p:nvSpPr>
          <p:cNvPr id="3" name="TextBox 2"/>
          <p:cNvSpPr txBox="1"/>
          <p:nvPr/>
        </p:nvSpPr>
        <p:spPr>
          <a:xfrm>
            <a:off x="2171053" y="6273581"/>
            <a:ext cx="6794160" cy="369332"/>
          </a:xfrm>
          <a:prstGeom prst="rect">
            <a:avLst/>
          </a:prstGeom>
          <a:noFill/>
        </p:spPr>
        <p:txBody>
          <a:bodyPr wrap="none" rtlCol="0">
            <a:spAutoFit/>
          </a:bodyPr>
          <a:lstStyle/>
          <a:p>
            <a:r>
              <a:rPr lang="en-US" dirty="0" smtClean="0"/>
              <a:t>How does a game </a:t>
            </a:r>
            <a:r>
              <a:rPr lang="en-US" b="1" dirty="0" smtClean="0"/>
              <a:t>Text</a:t>
            </a:r>
            <a:r>
              <a:rPr lang="en-US" dirty="0" smtClean="0"/>
              <a:t>, drive your experience of the </a:t>
            </a:r>
            <a:r>
              <a:rPr lang="en-US" b="1" dirty="0" smtClean="0"/>
              <a:t>Story</a:t>
            </a:r>
            <a:r>
              <a:rPr lang="en-US" dirty="0" smtClean="0"/>
              <a:t> and </a:t>
            </a:r>
            <a:r>
              <a:rPr lang="en-US" b="1" dirty="0" err="1" smtClean="0"/>
              <a:t>Fabula</a:t>
            </a:r>
            <a:r>
              <a:rPr lang="en-US" dirty="0" smtClean="0"/>
              <a:t>?</a:t>
            </a:r>
            <a:endParaRPr lang="en-US" dirty="0"/>
          </a:p>
        </p:txBody>
      </p:sp>
    </p:spTree>
    <p:extLst>
      <p:ext uri="{BB962C8B-B14F-4D97-AF65-F5344CB8AC3E}">
        <p14:creationId xmlns:p14="http://schemas.microsoft.com/office/powerpoint/2010/main" val="137449333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Poetics</a:t>
            </a:r>
            <a:endParaRPr lang="en-US" dirty="0"/>
          </a:p>
        </p:txBody>
      </p:sp>
      <p:sp>
        <p:nvSpPr>
          <p:cNvPr id="3" name="Content Placeholder 2"/>
          <p:cNvSpPr>
            <a:spLocks noGrp="1"/>
          </p:cNvSpPr>
          <p:nvPr>
            <p:ph idx="1"/>
          </p:nvPr>
        </p:nvSpPr>
        <p:spPr>
          <a:xfrm>
            <a:off x="1781503" y="2256751"/>
            <a:ext cx="7076747" cy="3992563"/>
          </a:xfrm>
        </p:spPr>
        <p:txBody>
          <a:bodyPr>
            <a:normAutofit fontScale="92500" lnSpcReduction="20000"/>
          </a:bodyPr>
          <a:lstStyle/>
          <a:p>
            <a:r>
              <a:rPr lang="en-US" b="1" dirty="0" smtClean="0"/>
              <a:t>Poetics</a:t>
            </a:r>
            <a:r>
              <a:rPr lang="en-US" dirty="0" smtClean="0"/>
              <a:t> is the theory of literary forms</a:t>
            </a:r>
          </a:p>
          <a:p>
            <a:pPr lvl="1"/>
            <a:r>
              <a:rPr lang="en-US" dirty="0" smtClean="0"/>
              <a:t>Term derives from the Greek </a:t>
            </a:r>
            <a:r>
              <a:rPr lang="en-US" i="1" dirty="0" err="1" smtClean="0"/>
              <a:t>poietikos</a:t>
            </a:r>
            <a:r>
              <a:rPr lang="en-US" i="1" dirty="0" smtClean="0"/>
              <a:t>, </a:t>
            </a:r>
            <a:r>
              <a:rPr lang="en-US" dirty="0" smtClean="0"/>
              <a:t>things pertaining to creation, production and making</a:t>
            </a:r>
          </a:p>
          <a:p>
            <a:pPr lvl="1"/>
            <a:r>
              <a:rPr lang="en-US" dirty="0" smtClean="0"/>
              <a:t>Can be interpreted broadly, covering a wide range of forms (not just poetry!)</a:t>
            </a:r>
          </a:p>
          <a:p>
            <a:r>
              <a:rPr lang="en-US" dirty="0" smtClean="0"/>
              <a:t>It’s not </a:t>
            </a:r>
            <a:r>
              <a:rPr lang="en-US" b="1" dirty="0" smtClean="0"/>
              <a:t>Aesthetics</a:t>
            </a:r>
          </a:p>
          <a:p>
            <a:pPr lvl="1"/>
            <a:r>
              <a:rPr lang="en-US" dirty="0" smtClean="0"/>
              <a:t>The philosophy of art (theory of beauty and taste)</a:t>
            </a:r>
          </a:p>
          <a:p>
            <a:r>
              <a:rPr lang="en-US" dirty="0" smtClean="0"/>
              <a:t>And it’s not </a:t>
            </a:r>
            <a:r>
              <a:rPr lang="en-US" b="1" dirty="0" smtClean="0"/>
              <a:t>Hermeneutics</a:t>
            </a:r>
          </a:p>
          <a:p>
            <a:pPr lvl="1"/>
            <a:r>
              <a:rPr lang="en-US" dirty="0" smtClean="0"/>
              <a:t>The interpretation of text (and methods)</a:t>
            </a:r>
          </a:p>
          <a:p>
            <a:r>
              <a:rPr lang="en-US" dirty="0" smtClean="0"/>
              <a:t>And don</a:t>
            </a:r>
            <a:r>
              <a:rPr lang="fr-FR" dirty="0" smtClean="0"/>
              <a:t>’</a:t>
            </a:r>
            <a:r>
              <a:rPr lang="en-US" dirty="0" smtClean="0"/>
              <a:t>t get me started on </a:t>
            </a:r>
            <a:r>
              <a:rPr lang="en-US" b="1" dirty="0" smtClean="0"/>
              <a:t>Exegesis</a:t>
            </a:r>
            <a:r>
              <a:rPr lang="en-US" dirty="0" smtClean="0"/>
              <a:t>!</a:t>
            </a:r>
          </a:p>
          <a:p>
            <a:endParaRPr lang="en-US"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84163" y="1716705"/>
            <a:ext cx="1783534" cy="4773850"/>
          </a:xfrm>
          <a:prstGeom prst="rect">
            <a:avLst/>
          </a:prstGeom>
        </p:spPr>
      </p:pic>
      <p:sp>
        <p:nvSpPr>
          <p:cNvPr id="6" name="TextBox 5"/>
          <p:cNvSpPr txBox="1"/>
          <p:nvPr/>
        </p:nvSpPr>
        <p:spPr>
          <a:xfrm>
            <a:off x="1596150" y="6490555"/>
            <a:ext cx="471547" cy="261610"/>
          </a:xfrm>
          <a:prstGeom prst="rect">
            <a:avLst/>
          </a:prstGeom>
          <a:noFill/>
        </p:spPr>
        <p:txBody>
          <a:bodyPr wrap="none" rtlCol="0">
            <a:spAutoFit/>
          </a:bodyPr>
          <a:lstStyle/>
          <a:p>
            <a:pPr algn="r"/>
            <a:r>
              <a:rPr lang="en-US" sz="1100" dirty="0" err="1" smtClean="0">
                <a:solidFill>
                  <a:srgbClr val="A6A6A6"/>
                </a:solidFill>
              </a:rPr>
              <a:t>Myst</a:t>
            </a:r>
            <a:endParaRPr lang="en-US" sz="1100" dirty="0">
              <a:solidFill>
                <a:srgbClr val="A6A6A6"/>
              </a:solidFill>
            </a:endParaRPr>
          </a:p>
        </p:txBody>
      </p:sp>
    </p:spTree>
    <p:extLst>
      <p:ext uri="{BB962C8B-B14F-4D97-AF65-F5344CB8AC3E}">
        <p14:creationId xmlns:p14="http://schemas.microsoft.com/office/powerpoint/2010/main" val="37664538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is Poetics Relevant?</a:t>
            </a:r>
            <a:endParaRPr lang="en-US" dirty="0"/>
          </a:p>
        </p:txBody>
      </p:sp>
      <p:sp>
        <p:nvSpPr>
          <p:cNvPr id="3" name="Content Placeholder 2"/>
          <p:cNvSpPr>
            <a:spLocks noGrp="1"/>
          </p:cNvSpPr>
          <p:nvPr>
            <p:ph idx="1"/>
          </p:nvPr>
        </p:nvSpPr>
        <p:spPr>
          <a:xfrm>
            <a:off x="2292982" y="2133600"/>
            <a:ext cx="6565268" cy="4215856"/>
          </a:xfrm>
        </p:spPr>
        <p:txBody>
          <a:bodyPr>
            <a:normAutofit/>
          </a:bodyPr>
          <a:lstStyle/>
          <a:p>
            <a:r>
              <a:rPr lang="en-GB" dirty="0" smtClean="0"/>
              <a:t>So rather than being about what a text means, or why that meaning has value</a:t>
            </a:r>
          </a:p>
          <a:p>
            <a:r>
              <a:rPr lang="en-GB" dirty="0" smtClean="0"/>
              <a:t>Poetics is about how a text functions, how its elements come together to produce an effect in the reader</a:t>
            </a:r>
          </a:p>
          <a:p>
            <a:pPr marL="0" indent="0">
              <a:buNone/>
            </a:pPr>
            <a:r>
              <a:rPr lang="en-US" dirty="0" smtClean="0"/>
              <a:t>Or for games:</a:t>
            </a:r>
          </a:p>
          <a:p>
            <a:r>
              <a:rPr lang="en-GB" dirty="0"/>
              <a:t>Poetics is about </a:t>
            </a:r>
            <a:r>
              <a:rPr lang="en-GB" b="1" dirty="0"/>
              <a:t>how a </a:t>
            </a:r>
            <a:r>
              <a:rPr lang="en-GB" b="1" dirty="0" smtClean="0"/>
              <a:t>game functions</a:t>
            </a:r>
            <a:r>
              <a:rPr lang="en-GB" dirty="0"/>
              <a:t>, how its elements come together to produce </a:t>
            </a:r>
            <a:r>
              <a:rPr lang="en-GB" b="1" dirty="0"/>
              <a:t>an effect in the </a:t>
            </a:r>
            <a:r>
              <a:rPr lang="en-GB" b="1" dirty="0" smtClean="0"/>
              <a:t>player</a:t>
            </a:r>
            <a:endParaRPr lang="en-GB" b="1" dirty="0"/>
          </a:p>
          <a:p>
            <a:pPr marL="0" indent="0">
              <a:buNone/>
            </a:pPr>
            <a:endParaRPr lang="en-US" dirty="0"/>
          </a:p>
        </p:txBody>
      </p:sp>
      <p:sp>
        <p:nvSpPr>
          <p:cNvPr id="4" name="TextBox 3"/>
          <p:cNvSpPr txBox="1"/>
          <p:nvPr/>
        </p:nvSpPr>
        <p:spPr>
          <a:xfrm>
            <a:off x="1178330" y="6490555"/>
            <a:ext cx="889367" cy="261610"/>
          </a:xfrm>
          <a:prstGeom prst="rect">
            <a:avLst/>
          </a:prstGeom>
          <a:noFill/>
        </p:spPr>
        <p:txBody>
          <a:bodyPr wrap="none" rtlCol="0">
            <a:spAutoFit/>
          </a:bodyPr>
          <a:lstStyle/>
          <a:p>
            <a:pPr algn="r"/>
            <a:r>
              <a:rPr lang="en-US" sz="1100" dirty="0" smtClean="0">
                <a:solidFill>
                  <a:srgbClr val="A6A6A6"/>
                </a:solidFill>
              </a:rPr>
              <a:t>The Witness</a:t>
            </a:r>
            <a:endParaRPr lang="en-US" sz="1100" dirty="0">
              <a:solidFill>
                <a:srgbClr val="A6A6A6"/>
              </a:solidFill>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84163" y="1704946"/>
            <a:ext cx="1816153" cy="4785609"/>
          </a:xfrm>
          <a:prstGeom prst="rect">
            <a:avLst/>
          </a:prstGeom>
        </p:spPr>
      </p:pic>
    </p:spTree>
    <p:extLst>
      <p:ext uri="{BB962C8B-B14F-4D97-AF65-F5344CB8AC3E}">
        <p14:creationId xmlns:p14="http://schemas.microsoft.com/office/powerpoint/2010/main" val="32743655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Games as a Poetic Form</a:t>
            </a:r>
            <a:endParaRPr lang="en-US" dirty="0"/>
          </a:p>
        </p:txBody>
      </p:sp>
      <p:sp>
        <p:nvSpPr>
          <p:cNvPr id="3" name="Content Placeholder 2"/>
          <p:cNvSpPr>
            <a:spLocks noGrp="1"/>
          </p:cNvSpPr>
          <p:nvPr>
            <p:ph idx="1"/>
          </p:nvPr>
        </p:nvSpPr>
        <p:spPr>
          <a:xfrm>
            <a:off x="2492883" y="2133600"/>
            <a:ext cx="6365367" cy="4380471"/>
          </a:xfrm>
        </p:spPr>
        <p:txBody>
          <a:bodyPr>
            <a:normAutofit/>
          </a:bodyPr>
          <a:lstStyle/>
          <a:p>
            <a:r>
              <a:rPr lang="en-US" sz="2200" dirty="0" smtClean="0"/>
              <a:t>So it’s not that games </a:t>
            </a:r>
            <a:r>
              <a:rPr lang="en-US" sz="2200" dirty="0" err="1" smtClean="0"/>
              <a:t>shouldn</a:t>
            </a:r>
            <a:r>
              <a:rPr lang="fr-FR" sz="2200" dirty="0" smtClean="0"/>
              <a:t>’</a:t>
            </a:r>
            <a:r>
              <a:rPr lang="en-US" sz="2200" dirty="0" smtClean="0"/>
              <a:t>t tell stories, but that </a:t>
            </a:r>
            <a:r>
              <a:rPr lang="en-US" sz="2200" b="1" dirty="0" smtClean="0"/>
              <a:t>games should tell stories differently to novels/TV/film</a:t>
            </a:r>
          </a:p>
          <a:p>
            <a:r>
              <a:rPr lang="en-US" sz="2200" dirty="0" smtClean="0"/>
              <a:t>The argument has evolved: What is the best way to tell stories in games?</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84163" y="1716705"/>
            <a:ext cx="2018470" cy="4797366"/>
          </a:xfrm>
          <a:prstGeom prst="rect">
            <a:avLst/>
          </a:prstGeom>
        </p:spPr>
      </p:pic>
      <p:sp>
        <p:nvSpPr>
          <p:cNvPr id="8" name="TextBox 7"/>
          <p:cNvSpPr txBox="1"/>
          <p:nvPr/>
        </p:nvSpPr>
        <p:spPr>
          <a:xfrm>
            <a:off x="1217098" y="6490555"/>
            <a:ext cx="1085535" cy="261610"/>
          </a:xfrm>
          <a:prstGeom prst="rect">
            <a:avLst/>
          </a:prstGeom>
          <a:noFill/>
        </p:spPr>
        <p:txBody>
          <a:bodyPr wrap="none" rtlCol="0">
            <a:spAutoFit/>
          </a:bodyPr>
          <a:lstStyle/>
          <a:p>
            <a:pPr algn="r"/>
            <a:r>
              <a:rPr lang="en-US" sz="1100" dirty="0" smtClean="0">
                <a:solidFill>
                  <a:srgbClr val="A6A6A6"/>
                </a:solidFill>
              </a:rPr>
              <a:t>Elite Dangerous</a:t>
            </a:r>
            <a:endParaRPr lang="en-US" sz="1100" dirty="0">
              <a:solidFill>
                <a:srgbClr val="A6A6A6"/>
              </a:solidFill>
            </a:endParaRPr>
          </a:p>
        </p:txBody>
      </p:sp>
    </p:spTree>
    <p:extLst>
      <p:ext uri="{BB962C8B-B14F-4D97-AF65-F5344CB8AC3E}">
        <p14:creationId xmlns:p14="http://schemas.microsoft.com/office/powerpoint/2010/main" val="19324105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Approach 1: Emphasise the </a:t>
            </a:r>
            <a:r>
              <a:rPr lang="en-US" dirty="0" err="1" smtClean="0"/>
              <a:t>Fabula</a:t>
            </a:r>
            <a:endParaRPr lang="en-US"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82212" y="282197"/>
            <a:ext cx="8572225" cy="4538684"/>
          </a:xfrm>
          <a:prstGeom prst="rect">
            <a:avLst/>
          </a:prstGeom>
        </p:spPr>
      </p:pic>
      <p:sp>
        <p:nvSpPr>
          <p:cNvPr id="7" name="TextBox 6"/>
          <p:cNvSpPr txBox="1"/>
          <p:nvPr/>
        </p:nvSpPr>
        <p:spPr>
          <a:xfrm>
            <a:off x="8318488" y="6371508"/>
            <a:ext cx="535949" cy="261610"/>
          </a:xfrm>
          <a:prstGeom prst="rect">
            <a:avLst/>
          </a:prstGeom>
          <a:noFill/>
        </p:spPr>
        <p:txBody>
          <a:bodyPr wrap="none" rtlCol="0">
            <a:spAutoFit/>
          </a:bodyPr>
          <a:lstStyle/>
          <a:p>
            <a:pPr algn="r"/>
            <a:r>
              <a:rPr lang="en-US" sz="1100" dirty="0" smtClean="0">
                <a:solidFill>
                  <a:srgbClr val="A6A6A6"/>
                </a:solidFill>
              </a:rPr>
              <a:t>GTA V</a:t>
            </a:r>
            <a:endParaRPr lang="en-US" sz="1100" dirty="0">
              <a:solidFill>
                <a:srgbClr val="A6A6A6"/>
              </a:solidFill>
            </a:endParaRPr>
          </a:p>
        </p:txBody>
      </p:sp>
    </p:spTree>
    <p:extLst>
      <p:ext uri="{BB962C8B-B14F-4D97-AF65-F5344CB8AC3E}">
        <p14:creationId xmlns:p14="http://schemas.microsoft.com/office/powerpoint/2010/main" val="4994914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a:xfrm>
            <a:off x="2522313" y="2110084"/>
            <a:ext cx="6335938" cy="4489303"/>
          </a:xfrm>
        </p:spPr>
        <p:txBody>
          <a:bodyPr>
            <a:normAutofit fontScale="92500" lnSpcReduction="10000"/>
          </a:bodyPr>
          <a:lstStyle/>
          <a:p>
            <a:r>
              <a:rPr lang="en-US" dirty="0" err="1" smtClean="0"/>
              <a:t>Ludology</a:t>
            </a:r>
            <a:r>
              <a:rPr lang="en-US" dirty="0" smtClean="0"/>
              <a:t> vs. </a:t>
            </a:r>
            <a:r>
              <a:rPr lang="en-US" dirty="0" err="1" smtClean="0"/>
              <a:t>Narratology</a:t>
            </a:r>
            <a:endParaRPr lang="en-US" dirty="0" smtClean="0"/>
          </a:p>
          <a:p>
            <a:r>
              <a:rPr lang="en-US" dirty="0" smtClean="0"/>
              <a:t>Types of Immersion</a:t>
            </a:r>
          </a:p>
          <a:p>
            <a:r>
              <a:rPr lang="en-US" dirty="0" smtClean="0"/>
              <a:t>Poetics</a:t>
            </a:r>
          </a:p>
          <a:p>
            <a:pPr lvl="1"/>
            <a:r>
              <a:rPr lang="en-US" dirty="0" smtClean="0"/>
              <a:t>Approach 1: Emphasise the </a:t>
            </a:r>
            <a:r>
              <a:rPr lang="en-US" dirty="0" err="1" smtClean="0"/>
              <a:t>Fabula</a:t>
            </a:r>
            <a:endParaRPr lang="en-US" dirty="0"/>
          </a:p>
          <a:p>
            <a:pPr lvl="2"/>
            <a:r>
              <a:rPr lang="en-US" dirty="0" smtClean="0"/>
              <a:t>Environmental Storytelling</a:t>
            </a:r>
          </a:p>
          <a:p>
            <a:pPr lvl="2"/>
            <a:r>
              <a:rPr lang="en-US" dirty="0" smtClean="0"/>
              <a:t>Narrative Architecture</a:t>
            </a:r>
          </a:p>
          <a:p>
            <a:pPr lvl="1"/>
            <a:r>
              <a:rPr lang="en-US" dirty="0" smtClean="0"/>
              <a:t>Approach 2: Fusion</a:t>
            </a:r>
          </a:p>
          <a:p>
            <a:pPr lvl="2"/>
            <a:r>
              <a:rPr lang="en-US" dirty="0" smtClean="0"/>
              <a:t>Thematic Cohesion</a:t>
            </a:r>
          </a:p>
          <a:p>
            <a:pPr lvl="2"/>
            <a:r>
              <a:rPr lang="en-US" dirty="0" smtClean="0"/>
              <a:t>Mechanics as Metaphor</a:t>
            </a:r>
          </a:p>
          <a:p>
            <a:pPr lvl="2"/>
            <a:r>
              <a:rPr lang="en-US" dirty="0" smtClean="0"/>
              <a:t>Diegetic Choices</a:t>
            </a:r>
            <a:endParaRPr lang="en-US" dirty="0"/>
          </a:p>
          <a:p>
            <a:r>
              <a:rPr lang="en-US" i="1" dirty="0" smtClean="0"/>
              <a:t>A Critical Playing of Spec Ops: The Line</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84164" y="1704947"/>
            <a:ext cx="2014108" cy="4894440"/>
          </a:xfrm>
          <a:prstGeom prst="rect">
            <a:avLst/>
          </a:prstGeom>
        </p:spPr>
      </p:pic>
      <p:sp>
        <p:nvSpPr>
          <p:cNvPr id="5" name="TextBox 4"/>
          <p:cNvSpPr txBox="1"/>
          <p:nvPr/>
        </p:nvSpPr>
        <p:spPr>
          <a:xfrm>
            <a:off x="1046539" y="6596381"/>
            <a:ext cx="1258559" cy="261610"/>
          </a:xfrm>
          <a:prstGeom prst="rect">
            <a:avLst/>
          </a:prstGeom>
          <a:noFill/>
        </p:spPr>
        <p:txBody>
          <a:bodyPr wrap="none" rtlCol="0">
            <a:spAutoFit/>
          </a:bodyPr>
          <a:lstStyle/>
          <a:p>
            <a:r>
              <a:rPr lang="en-US" sz="1100" dirty="0" smtClean="0">
                <a:solidFill>
                  <a:srgbClr val="A6A6A6"/>
                </a:solidFill>
              </a:rPr>
              <a:t>Spec Ops: The Line</a:t>
            </a:r>
            <a:endParaRPr lang="en-US" sz="1100" dirty="0">
              <a:solidFill>
                <a:srgbClr val="A6A6A6"/>
              </a:solidFill>
            </a:endParaRPr>
          </a:p>
        </p:txBody>
      </p:sp>
    </p:spTree>
    <p:extLst>
      <p:ext uri="{BB962C8B-B14F-4D97-AF65-F5344CB8AC3E}">
        <p14:creationId xmlns:p14="http://schemas.microsoft.com/office/powerpoint/2010/main" val="17021604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Reject the Grand Narrative Arc</a:t>
            </a:r>
            <a:endParaRPr lang="en-US" dirty="0"/>
          </a:p>
        </p:txBody>
      </p:sp>
      <p:sp>
        <p:nvSpPr>
          <p:cNvPr id="3" name="Content Placeholder 2"/>
          <p:cNvSpPr>
            <a:spLocks noGrp="1"/>
          </p:cNvSpPr>
          <p:nvPr>
            <p:ph idx="1"/>
          </p:nvPr>
        </p:nvSpPr>
        <p:spPr>
          <a:xfrm>
            <a:off x="2175393" y="2016020"/>
            <a:ext cx="6731088" cy="4336789"/>
          </a:xfrm>
        </p:spPr>
        <p:txBody>
          <a:bodyPr>
            <a:normAutofit fontScale="85000" lnSpcReduction="10000"/>
          </a:bodyPr>
          <a:lstStyle/>
          <a:p>
            <a:r>
              <a:rPr lang="en-US" b="1" dirty="0" smtClean="0"/>
              <a:t>The Setup</a:t>
            </a:r>
            <a:r>
              <a:rPr lang="en-US" dirty="0" smtClean="0"/>
              <a:t> </a:t>
            </a:r>
            <a:r>
              <a:rPr lang="en-US" dirty="0"/>
              <a:t>introduces the characters and the </a:t>
            </a:r>
            <a:r>
              <a:rPr lang="en-US" dirty="0" err="1"/>
              <a:t>storyworld</a:t>
            </a:r>
            <a:r>
              <a:rPr lang="en-US" dirty="0"/>
              <a:t> they inhabit </a:t>
            </a:r>
          </a:p>
          <a:p>
            <a:r>
              <a:rPr lang="en-US" b="1" dirty="0" smtClean="0"/>
              <a:t>The Complication </a:t>
            </a:r>
            <a:r>
              <a:rPr lang="en-US" dirty="0"/>
              <a:t>introduces a challenge to be overcome </a:t>
            </a:r>
          </a:p>
          <a:p>
            <a:r>
              <a:rPr lang="en-US" b="1" dirty="0" smtClean="0"/>
              <a:t>The Development </a:t>
            </a:r>
            <a:r>
              <a:rPr lang="en-US" dirty="0"/>
              <a:t>is the long phase that dominates the bulk of the storytelling, as the </a:t>
            </a:r>
            <a:r>
              <a:rPr lang="en-US" dirty="0" smtClean="0"/>
              <a:t>protagonist </a:t>
            </a:r>
            <a:r>
              <a:rPr lang="en-US" dirty="0"/>
              <a:t>works towards her goal </a:t>
            </a:r>
          </a:p>
          <a:p>
            <a:r>
              <a:rPr lang="en-US" b="1" dirty="0" smtClean="0"/>
              <a:t>The Resolution </a:t>
            </a:r>
            <a:r>
              <a:rPr lang="en-US" dirty="0"/>
              <a:t>or climax is the culmination of the struggles of the development phase, </a:t>
            </a:r>
            <a:r>
              <a:rPr lang="en-US" dirty="0" smtClean="0"/>
              <a:t>often </a:t>
            </a:r>
            <a:r>
              <a:rPr lang="en-US" dirty="0"/>
              <a:t>resulting in some form of victory or defeat </a:t>
            </a:r>
          </a:p>
          <a:p>
            <a:r>
              <a:rPr lang="en-US" b="1" dirty="0" smtClean="0"/>
              <a:t>The Denouement </a:t>
            </a:r>
            <a:r>
              <a:rPr lang="en-US" dirty="0"/>
              <a:t>or falling action ties up the </a:t>
            </a:r>
            <a:r>
              <a:rPr lang="en-US" dirty="0" smtClean="0"/>
              <a:t>story’s </a:t>
            </a:r>
            <a:r>
              <a:rPr lang="en-US" dirty="0"/>
              <a:t>loose ends, and allows the narrative </a:t>
            </a:r>
            <a:r>
              <a:rPr lang="en-US" dirty="0" smtClean="0"/>
              <a:t>experience </a:t>
            </a:r>
            <a:r>
              <a:rPr lang="en-US" dirty="0"/>
              <a:t>to gracefully end </a:t>
            </a:r>
          </a:p>
          <a:p>
            <a:endParaRPr lang="en-US" dirty="0"/>
          </a:p>
        </p:txBody>
      </p:sp>
      <p:sp>
        <p:nvSpPr>
          <p:cNvPr id="5" name="Rectangle 4"/>
          <p:cNvSpPr/>
          <p:nvPr/>
        </p:nvSpPr>
        <p:spPr>
          <a:xfrm>
            <a:off x="3822467" y="6339656"/>
            <a:ext cx="5035783" cy="430887"/>
          </a:xfrm>
          <a:prstGeom prst="rect">
            <a:avLst/>
          </a:prstGeom>
        </p:spPr>
        <p:txBody>
          <a:bodyPr wrap="square">
            <a:spAutoFit/>
          </a:bodyPr>
          <a:lstStyle/>
          <a:p>
            <a:pPr algn="r"/>
            <a:r>
              <a:rPr lang="en-US" sz="1100" dirty="0" err="1">
                <a:solidFill>
                  <a:schemeClr val="tx2">
                    <a:lumMod val="50000"/>
                    <a:lumOff val="50000"/>
                  </a:schemeClr>
                </a:solidFill>
              </a:rPr>
              <a:t>Bizzocchi</a:t>
            </a:r>
            <a:r>
              <a:rPr lang="en-US" sz="1100" dirty="0">
                <a:solidFill>
                  <a:schemeClr val="tx2">
                    <a:lumMod val="50000"/>
                    <a:lumOff val="50000"/>
                  </a:schemeClr>
                </a:solidFill>
              </a:rPr>
              <a:t> J. "Games and Narrative: An Analytical Framework", published in Loading - the Journal of the Canadian Games Studies Association, Vol. 1, No 1 (2007) </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84163" y="1704720"/>
            <a:ext cx="1808918" cy="4765669"/>
          </a:xfrm>
          <a:prstGeom prst="rect">
            <a:avLst/>
          </a:prstGeom>
        </p:spPr>
      </p:pic>
      <p:sp>
        <p:nvSpPr>
          <p:cNvPr id="6" name="TextBox 5"/>
          <p:cNvSpPr txBox="1"/>
          <p:nvPr/>
        </p:nvSpPr>
        <p:spPr>
          <a:xfrm>
            <a:off x="1272662" y="6490555"/>
            <a:ext cx="820419" cy="261610"/>
          </a:xfrm>
          <a:prstGeom prst="rect">
            <a:avLst/>
          </a:prstGeom>
          <a:noFill/>
        </p:spPr>
        <p:txBody>
          <a:bodyPr wrap="none" rtlCol="0">
            <a:spAutoFit/>
          </a:bodyPr>
          <a:lstStyle/>
          <a:p>
            <a:pPr algn="r"/>
            <a:r>
              <a:rPr lang="en-US" sz="1100" dirty="0" smtClean="0">
                <a:solidFill>
                  <a:srgbClr val="A6A6A6"/>
                </a:solidFill>
              </a:rPr>
              <a:t>Heavy Rain</a:t>
            </a:r>
            <a:endParaRPr lang="en-US" sz="1100" dirty="0">
              <a:solidFill>
                <a:srgbClr val="A6A6A6"/>
              </a:solidFill>
            </a:endParaRPr>
          </a:p>
        </p:txBody>
      </p:sp>
    </p:spTree>
    <p:extLst>
      <p:ext uri="{BB962C8B-B14F-4D97-AF65-F5344CB8AC3E}">
        <p14:creationId xmlns:p14="http://schemas.microsoft.com/office/powerpoint/2010/main" val="20684055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Embrace a More Modest Framework</a:t>
            </a:r>
            <a:endParaRPr lang="en-US" dirty="0"/>
          </a:p>
        </p:txBody>
      </p:sp>
      <p:sp>
        <p:nvSpPr>
          <p:cNvPr id="3" name="Content Placeholder 2"/>
          <p:cNvSpPr>
            <a:spLocks noGrp="1"/>
          </p:cNvSpPr>
          <p:nvPr>
            <p:ph idx="1"/>
          </p:nvPr>
        </p:nvSpPr>
        <p:spPr>
          <a:xfrm>
            <a:off x="2210670" y="2033066"/>
            <a:ext cx="6615426" cy="4281087"/>
          </a:xfrm>
        </p:spPr>
        <p:txBody>
          <a:bodyPr>
            <a:normAutofit fontScale="85000" lnSpcReduction="20000"/>
          </a:bodyPr>
          <a:lstStyle/>
          <a:p>
            <a:r>
              <a:rPr lang="en-US" b="1" dirty="0" err="1"/>
              <a:t>S</a:t>
            </a:r>
            <a:r>
              <a:rPr lang="en-US" b="1" dirty="0" err="1" smtClean="0"/>
              <a:t>toryworld</a:t>
            </a:r>
            <a:r>
              <a:rPr lang="en-US" dirty="0" smtClean="0"/>
              <a:t> </a:t>
            </a:r>
            <a:r>
              <a:rPr lang="en-US" dirty="0"/>
              <a:t>- what is the environment within which the game </a:t>
            </a:r>
            <a:r>
              <a:rPr lang="en-US" dirty="0" smtClean="0"/>
              <a:t>unfolds</a:t>
            </a:r>
          </a:p>
          <a:p>
            <a:r>
              <a:rPr lang="en-US" b="1" dirty="0" smtClean="0"/>
              <a:t>Character</a:t>
            </a:r>
            <a:r>
              <a:rPr lang="en-US" dirty="0" smtClean="0"/>
              <a:t> </a:t>
            </a:r>
            <a:r>
              <a:rPr lang="en-US" dirty="0"/>
              <a:t>- who are the beings that populate this game </a:t>
            </a:r>
            <a:r>
              <a:rPr lang="en-US" dirty="0" smtClean="0"/>
              <a:t>world</a:t>
            </a:r>
          </a:p>
          <a:p>
            <a:r>
              <a:rPr lang="en-US" b="1" dirty="0" smtClean="0"/>
              <a:t>Emotion</a:t>
            </a:r>
            <a:r>
              <a:rPr lang="en-US" dirty="0" smtClean="0"/>
              <a:t> </a:t>
            </a:r>
            <a:r>
              <a:rPr lang="en-US" dirty="0"/>
              <a:t>- both the emotions shown by the games characters and those elicited in the </a:t>
            </a:r>
            <a:r>
              <a:rPr lang="en-US" dirty="0" smtClean="0"/>
              <a:t>player</a:t>
            </a:r>
          </a:p>
          <a:p>
            <a:r>
              <a:rPr lang="en-US" b="1" dirty="0" smtClean="0"/>
              <a:t>Narrative Interface </a:t>
            </a:r>
            <a:r>
              <a:rPr lang="en-US" dirty="0"/>
              <a:t>- how are narrative sensibilities instantiated in the appearance and the functionality of the interface </a:t>
            </a:r>
            <a:r>
              <a:rPr lang="en-US" dirty="0" smtClean="0"/>
              <a:t>design</a:t>
            </a:r>
          </a:p>
          <a:p>
            <a:r>
              <a:rPr lang="en-US" b="1" dirty="0" smtClean="0"/>
              <a:t>Micro-Narratives </a:t>
            </a:r>
            <a:r>
              <a:rPr lang="en-US" dirty="0"/>
              <a:t>- smaller moments of narrative flow and coherence that occur within a broader context of game play </a:t>
            </a:r>
          </a:p>
          <a:p>
            <a:endParaRPr lang="en-US" dirty="0"/>
          </a:p>
        </p:txBody>
      </p:sp>
      <p:sp>
        <p:nvSpPr>
          <p:cNvPr id="4" name="Rectangle 3"/>
          <p:cNvSpPr/>
          <p:nvPr/>
        </p:nvSpPr>
        <p:spPr>
          <a:xfrm>
            <a:off x="3822467" y="6339656"/>
            <a:ext cx="5035783" cy="430887"/>
          </a:xfrm>
          <a:prstGeom prst="rect">
            <a:avLst/>
          </a:prstGeom>
        </p:spPr>
        <p:txBody>
          <a:bodyPr wrap="square">
            <a:spAutoFit/>
          </a:bodyPr>
          <a:lstStyle/>
          <a:p>
            <a:pPr algn="r"/>
            <a:r>
              <a:rPr lang="en-US" sz="1100" dirty="0" err="1">
                <a:solidFill>
                  <a:schemeClr val="tx2">
                    <a:lumMod val="50000"/>
                    <a:lumOff val="50000"/>
                  </a:schemeClr>
                </a:solidFill>
              </a:rPr>
              <a:t>Bizzocchi</a:t>
            </a:r>
            <a:r>
              <a:rPr lang="en-US" sz="1100" dirty="0">
                <a:solidFill>
                  <a:schemeClr val="tx2">
                    <a:lumMod val="50000"/>
                    <a:lumOff val="50000"/>
                  </a:schemeClr>
                </a:solidFill>
              </a:rPr>
              <a:t> J. "Games and Narrative: An Analytical Framework", published in Loading - the Journal of the Canadian Games Studies Association, Vol. 1, No 1 (2007) </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84163" y="1712105"/>
            <a:ext cx="1926507" cy="4668226"/>
          </a:xfrm>
          <a:prstGeom prst="rect">
            <a:avLst/>
          </a:prstGeom>
        </p:spPr>
      </p:pic>
      <p:sp>
        <p:nvSpPr>
          <p:cNvPr id="6" name="TextBox 5"/>
          <p:cNvSpPr txBox="1"/>
          <p:nvPr/>
        </p:nvSpPr>
        <p:spPr>
          <a:xfrm>
            <a:off x="1674721" y="6380331"/>
            <a:ext cx="535949" cy="261610"/>
          </a:xfrm>
          <a:prstGeom prst="rect">
            <a:avLst/>
          </a:prstGeom>
          <a:noFill/>
        </p:spPr>
        <p:txBody>
          <a:bodyPr wrap="none" rtlCol="0">
            <a:spAutoFit/>
          </a:bodyPr>
          <a:lstStyle/>
          <a:p>
            <a:pPr algn="r"/>
            <a:r>
              <a:rPr lang="en-US" sz="1100" dirty="0" smtClean="0">
                <a:solidFill>
                  <a:srgbClr val="A6A6A6"/>
                </a:solidFill>
              </a:rPr>
              <a:t>GTA V</a:t>
            </a:r>
            <a:endParaRPr lang="en-US" sz="1100" dirty="0">
              <a:solidFill>
                <a:srgbClr val="A6A6A6"/>
              </a:solidFill>
            </a:endParaRPr>
          </a:p>
        </p:txBody>
      </p:sp>
    </p:spTree>
    <p:extLst>
      <p:ext uri="{BB962C8B-B14F-4D97-AF65-F5344CB8AC3E}">
        <p14:creationId xmlns:p14="http://schemas.microsoft.com/office/powerpoint/2010/main" val="41861707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Space and Environment to Invoke Story</a:t>
            </a:r>
            <a:endParaRPr lang="en-US" dirty="0"/>
          </a:p>
        </p:txBody>
      </p:sp>
      <p:sp>
        <p:nvSpPr>
          <p:cNvPr id="3" name="Content Placeholder 2"/>
          <p:cNvSpPr>
            <a:spLocks noGrp="1"/>
          </p:cNvSpPr>
          <p:nvPr>
            <p:ph idx="1"/>
          </p:nvPr>
        </p:nvSpPr>
        <p:spPr>
          <a:xfrm>
            <a:off x="2292982" y="2034178"/>
            <a:ext cx="6565268" cy="4091986"/>
          </a:xfrm>
        </p:spPr>
        <p:txBody>
          <a:bodyPr>
            <a:normAutofit lnSpcReduction="10000"/>
          </a:bodyPr>
          <a:lstStyle/>
          <a:p>
            <a:r>
              <a:rPr lang="en-US" dirty="0" smtClean="0"/>
              <a:t>Evocative Spaces</a:t>
            </a:r>
          </a:p>
          <a:p>
            <a:pPr lvl="1"/>
            <a:r>
              <a:rPr lang="en-US" dirty="0" smtClean="0"/>
              <a:t>Games that draw upon and enhance our existing narrative experiences</a:t>
            </a:r>
          </a:p>
          <a:p>
            <a:pPr lvl="1"/>
            <a:r>
              <a:rPr lang="en-US" dirty="0" smtClean="0"/>
              <a:t>“… to </a:t>
            </a:r>
            <a:r>
              <a:rPr lang="en-US" dirty="0"/>
              <a:t>give concrete shape to our memories and imaginings of the </a:t>
            </a:r>
            <a:r>
              <a:rPr lang="en-US" dirty="0" err="1" smtClean="0"/>
              <a:t>storyworld</a:t>
            </a:r>
            <a:r>
              <a:rPr lang="en-US" dirty="0" smtClean="0"/>
              <a:t>”</a:t>
            </a:r>
          </a:p>
          <a:p>
            <a:pPr lvl="1"/>
            <a:r>
              <a:rPr lang="en-US" i="1" dirty="0" smtClean="0"/>
              <a:t>(</a:t>
            </a:r>
            <a:r>
              <a:rPr lang="en-US" i="1" dirty="0" err="1" smtClean="0"/>
              <a:t>Transmedia</a:t>
            </a:r>
            <a:r>
              <a:rPr lang="en-US" i="1" dirty="0" smtClean="0"/>
              <a:t> Storytelling)</a:t>
            </a:r>
          </a:p>
          <a:p>
            <a:r>
              <a:rPr lang="en-US" dirty="0" smtClean="0"/>
              <a:t>Enacting Stories</a:t>
            </a:r>
          </a:p>
          <a:p>
            <a:pPr lvl="1"/>
            <a:r>
              <a:rPr lang="en-US" dirty="0" smtClean="0"/>
              <a:t>Environmental or Spatial Storytelling</a:t>
            </a:r>
          </a:p>
          <a:p>
            <a:pPr lvl="1"/>
            <a:r>
              <a:rPr lang="en-US" dirty="0" smtClean="0"/>
              <a:t>Progress through space and place</a:t>
            </a:r>
          </a:p>
          <a:p>
            <a:pPr lvl="1"/>
            <a:r>
              <a:rPr lang="en-US" i="1" dirty="0" smtClean="0"/>
              <a:t>(Adam’s Story as Journey)</a:t>
            </a:r>
            <a:endParaRPr lang="en-US" i="1" dirty="0"/>
          </a:p>
          <a:p>
            <a:pPr lvl="1"/>
            <a:endParaRPr lang="en-US" dirty="0"/>
          </a:p>
        </p:txBody>
      </p:sp>
      <p:sp>
        <p:nvSpPr>
          <p:cNvPr id="4" name="Rectangle 3"/>
          <p:cNvSpPr/>
          <p:nvPr/>
        </p:nvSpPr>
        <p:spPr>
          <a:xfrm>
            <a:off x="2445846" y="6126164"/>
            <a:ext cx="6567199" cy="600164"/>
          </a:xfrm>
          <a:prstGeom prst="rect">
            <a:avLst/>
          </a:prstGeom>
        </p:spPr>
        <p:txBody>
          <a:bodyPr wrap="square">
            <a:spAutoFit/>
          </a:bodyPr>
          <a:lstStyle/>
          <a:p>
            <a:pPr algn="r"/>
            <a:r>
              <a:rPr lang="en-US" sz="1100" dirty="0" smtClean="0">
                <a:solidFill>
                  <a:schemeClr val="tx2">
                    <a:lumMod val="50000"/>
                    <a:lumOff val="50000"/>
                  </a:schemeClr>
                </a:solidFill>
              </a:rPr>
              <a:t>Jenkins, Henry. “Game Design as Narrative Architecture.” </a:t>
            </a:r>
          </a:p>
          <a:p>
            <a:pPr algn="r"/>
            <a:r>
              <a:rPr lang="en-US" sz="1100" dirty="0" smtClean="0">
                <a:solidFill>
                  <a:schemeClr val="tx2">
                    <a:lumMod val="50000"/>
                    <a:lumOff val="50000"/>
                  </a:schemeClr>
                </a:solidFill>
              </a:rPr>
              <a:t>First Person: New Media as Story, Performance, and Game. Cambridge: The MIT Press, 2004. 118-130 </a:t>
            </a:r>
          </a:p>
          <a:p>
            <a:pPr algn="r"/>
            <a:r>
              <a:rPr lang="en-US" sz="1100" dirty="0" smtClean="0">
                <a:solidFill>
                  <a:schemeClr val="tx2">
                    <a:lumMod val="50000"/>
                    <a:lumOff val="50000"/>
                  </a:schemeClr>
                </a:solidFill>
              </a:rPr>
              <a:t>http://</a:t>
            </a:r>
            <a:r>
              <a:rPr lang="en-US" sz="1100" dirty="0" err="1" smtClean="0">
                <a:solidFill>
                  <a:schemeClr val="tx2">
                    <a:lumMod val="50000"/>
                    <a:lumOff val="50000"/>
                  </a:schemeClr>
                </a:solidFill>
              </a:rPr>
              <a:t>interactive.usc.edu</a:t>
            </a:r>
            <a:r>
              <a:rPr lang="en-US" sz="1100" dirty="0" smtClean="0">
                <a:solidFill>
                  <a:schemeClr val="tx2">
                    <a:lumMod val="50000"/>
                    <a:lumOff val="50000"/>
                  </a:schemeClr>
                </a:solidFill>
              </a:rPr>
              <a:t>/blog-old/</a:t>
            </a:r>
            <a:r>
              <a:rPr lang="en-US" sz="1100" dirty="0" err="1" smtClean="0">
                <a:solidFill>
                  <a:schemeClr val="tx2">
                    <a:lumMod val="50000"/>
                    <a:lumOff val="50000"/>
                  </a:schemeClr>
                </a:solidFill>
              </a:rPr>
              <a:t>wp</a:t>
            </a:r>
            <a:r>
              <a:rPr lang="en-US" sz="1100" dirty="0" smtClean="0">
                <a:solidFill>
                  <a:schemeClr val="tx2">
                    <a:lumMod val="50000"/>
                    <a:lumOff val="50000"/>
                  </a:schemeClr>
                </a:solidFill>
              </a:rPr>
              <a:t>-content/uploads/2011/01/</a:t>
            </a:r>
            <a:r>
              <a:rPr lang="en-US" sz="1100" dirty="0" err="1" smtClean="0">
                <a:solidFill>
                  <a:schemeClr val="tx2">
                    <a:lumMod val="50000"/>
                    <a:lumOff val="50000"/>
                  </a:schemeClr>
                </a:solidFill>
              </a:rPr>
              <a:t>Jenkins_Narrative_Architecture.pdf</a:t>
            </a:r>
            <a:endParaRPr lang="en-US" sz="1100" dirty="0">
              <a:solidFill>
                <a:schemeClr val="tx2">
                  <a:lumMod val="50000"/>
                  <a:lumOff val="50000"/>
                </a:schemeClr>
              </a:solidFill>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84162" y="1721011"/>
            <a:ext cx="1797159" cy="4624136"/>
          </a:xfrm>
          <a:prstGeom prst="rect">
            <a:avLst/>
          </a:prstGeom>
        </p:spPr>
      </p:pic>
      <p:sp>
        <p:nvSpPr>
          <p:cNvPr id="6" name="TextBox 5"/>
          <p:cNvSpPr txBox="1"/>
          <p:nvPr/>
        </p:nvSpPr>
        <p:spPr>
          <a:xfrm>
            <a:off x="682318" y="6380331"/>
            <a:ext cx="1399003" cy="261610"/>
          </a:xfrm>
          <a:prstGeom prst="rect">
            <a:avLst/>
          </a:prstGeom>
          <a:noFill/>
        </p:spPr>
        <p:txBody>
          <a:bodyPr wrap="none" rtlCol="0">
            <a:spAutoFit/>
          </a:bodyPr>
          <a:lstStyle/>
          <a:p>
            <a:pPr algn="r"/>
            <a:r>
              <a:rPr lang="en-US" sz="1100" dirty="0" smtClean="0">
                <a:solidFill>
                  <a:srgbClr val="A6A6A6"/>
                </a:solidFill>
              </a:rPr>
              <a:t>Star Wars Battlefront</a:t>
            </a:r>
            <a:endParaRPr lang="en-US" sz="1100" dirty="0">
              <a:solidFill>
                <a:srgbClr val="A6A6A6"/>
              </a:solidFill>
            </a:endParaRPr>
          </a:p>
        </p:txBody>
      </p:sp>
    </p:spTree>
    <p:extLst>
      <p:ext uri="{BB962C8B-B14F-4D97-AF65-F5344CB8AC3E}">
        <p14:creationId xmlns:p14="http://schemas.microsoft.com/office/powerpoint/2010/main" val="5676270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Space and Environment to Invoke Story</a:t>
            </a:r>
            <a:endParaRPr lang="en-US" dirty="0"/>
          </a:p>
        </p:txBody>
      </p:sp>
      <p:sp>
        <p:nvSpPr>
          <p:cNvPr id="3" name="Content Placeholder 2"/>
          <p:cNvSpPr>
            <a:spLocks noGrp="1"/>
          </p:cNvSpPr>
          <p:nvPr>
            <p:ph idx="1"/>
          </p:nvPr>
        </p:nvSpPr>
        <p:spPr>
          <a:xfrm>
            <a:off x="2257705" y="2133600"/>
            <a:ext cx="6600545" cy="3992563"/>
          </a:xfrm>
        </p:spPr>
        <p:txBody>
          <a:bodyPr>
            <a:normAutofit lnSpcReduction="10000"/>
          </a:bodyPr>
          <a:lstStyle/>
          <a:p>
            <a:r>
              <a:rPr lang="en-US" dirty="0" smtClean="0"/>
              <a:t>Emergent Narratives</a:t>
            </a:r>
          </a:p>
          <a:p>
            <a:pPr lvl="1"/>
            <a:r>
              <a:rPr lang="en-US" dirty="0" smtClean="0"/>
              <a:t>Stories that arise from rich game worlds, taking shape through gameplay</a:t>
            </a:r>
          </a:p>
          <a:p>
            <a:pPr lvl="1"/>
            <a:r>
              <a:rPr lang="en-US" i="1" dirty="0" smtClean="0"/>
              <a:t>(narrative sensemaking and anthropomorphism)</a:t>
            </a:r>
            <a:endParaRPr lang="en-US" dirty="0" smtClean="0"/>
          </a:p>
          <a:p>
            <a:r>
              <a:rPr lang="en-US" dirty="0"/>
              <a:t>Embedded Narratives</a:t>
            </a:r>
          </a:p>
          <a:p>
            <a:pPr lvl="1"/>
            <a:r>
              <a:rPr lang="en-US" dirty="0"/>
              <a:t>See Story as a means of communicating information about the </a:t>
            </a:r>
            <a:r>
              <a:rPr lang="en-US" dirty="0" err="1"/>
              <a:t>Fabula</a:t>
            </a:r>
            <a:endParaRPr lang="en-US" dirty="0"/>
          </a:p>
          <a:p>
            <a:pPr lvl="1"/>
            <a:r>
              <a:rPr lang="en-US" dirty="0"/>
              <a:t>Games can do the same by distributing information through its experience (spaces, mechanics, feedback)</a:t>
            </a:r>
          </a:p>
          <a:p>
            <a:endParaRPr lang="en-US"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84164" y="1714500"/>
            <a:ext cx="1772054" cy="4613816"/>
          </a:xfrm>
          <a:prstGeom prst="rect">
            <a:avLst/>
          </a:prstGeom>
        </p:spPr>
      </p:pic>
      <p:sp>
        <p:nvSpPr>
          <p:cNvPr id="6" name="Rectangle 5"/>
          <p:cNvSpPr/>
          <p:nvPr/>
        </p:nvSpPr>
        <p:spPr>
          <a:xfrm>
            <a:off x="2445846" y="6126164"/>
            <a:ext cx="6567199" cy="600164"/>
          </a:xfrm>
          <a:prstGeom prst="rect">
            <a:avLst/>
          </a:prstGeom>
        </p:spPr>
        <p:txBody>
          <a:bodyPr wrap="square">
            <a:spAutoFit/>
          </a:bodyPr>
          <a:lstStyle/>
          <a:p>
            <a:pPr algn="r"/>
            <a:r>
              <a:rPr lang="en-US" sz="1100" dirty="0" smtClean="0">
                <a:solidFill>
                  <a:schemeClr val="tx2">
                    <a:lumMod val="50000"/>
                    <a:lumOff val="50000"/>
                  </a:schemeClr>
                </a:solidFill>
              </a:rPr>
              <a:t>Jenkins, Henry. “Game Design as Narrative Architecture.” </a:t>
            </a:r>
          </a:p>
          <a:p>
            <a:pPr algn="r"/>
            <a:r>
              <a:rPr lang="en-US" sz="1100" dirty="0" smtClean="0">
                <a:solidFill>
                  <a:schemeClr val="tx2">
                    <a:lumMod val="50000"/>
                    <a:lumOff val="50000"/>
                  </a:schemeClr>
                </a:solidFill>
              </a:rPr>
              <a:t>First Person: New Media as Story, Performance, and Game. Cambridge: The MIT Press, 2004. 118-130 </a:t>
            </a:r>
          </a:p>
          <a:p>
            <a:pPr algn="r"/>
            <a:r>
              <a:rPr lang="en-US" sz="1100" dirty="0" smtClean="0">
                <a:solidFill>
                  <a:schemeClr val="tx2">
                    <a:lumMod val="50000"/>
                    <a:lumOff val="50000"/>
                  </a:schemeClr>
                </a:solidFill>
              </a:rPr>
              <a:t>http://</a:t>
            </a:r>
            <a:r>
              <a:rPr lang="en-US" sz="1100" dirty="0" err="1" smtClean="0">
                <a:solidFill>
                  <a:schemeClr val="tx2">
                    <a:lumMod val="50000"/>
                    <a:lumOff val="50000"/>
                  </a:schemeClr>
                </a:solidFill>
              </a:rPr>
              <a:t>interactive.usc.edu</a:t>
            </a:r>
            <a:r>
              <a:rPr lang="en-US" sz="1100" dirty="0" smtClean="0">
                <a:solidFill>
                  <a:schemeClr val="tx2">
                    <a:lumMod val="50000"/>
                    <a:lumOff val="50000"/>
                  </a:schemeClr>
                </a:solidFill>
              </a:rPr>
              <a:t>/blog-old/</a:t>
            </a:r>
            <a:r>
              <a:rPr lang="en-US" sz="1100" dirty="0" err="1" smtClean="0">
                <a:solidFill>
                  <a:schemeClr val="tx2">
                    <a:lumMod val="50000"/>
                    <a:lumOff val="50000"/>
                  </a:schemeClr>
                </a:solidFill>
              </a:rPr>
              <a:t>wp</a:t>
            </a:r>
            <a:r>
              <a:rPr lang="en-US" sz="1100" dirty="0" smtClean="0">
                <a:solidFill>
                  <a:schemeClr val="tx2">
                    <a:lumMod val="50000"/>
                    <a:lumOff val="50000"/>
                  </a:schemeClr>
                </a:solidFill>
              </a:rPr>
              <a:t>-content/uploads/2011/01/</a:t>
            </a:r>
            <a:r>
              <a:rPr lang="en-US" sz="1100" dirty="0" err="1" smtClean="0">
                <a:solidFill>
                  <a:schemeClr val="tx2">
                    <a:lumMod val="50000"/>
                    <a:lumOff val="50000"/>
                  </a:schemeClr>
                </a:solidFill>
              </a:rPr>
              <a:t>Jenkins_Narrative_Architecture.pdf</a:t>
            </a:r>
            <a:endParaRPr lang="en-US" sz="1100" dirty="0">
              <a:solidFill>
                <a:schemeClr val="tx2">
                  <a:lumMod val="50000"/>
                  <a:lumOff val="50000"/>
                </a:schemeClr>
              </a:solidFill>
            </a:endParaRPr>
          </a:p>
        </p:txBody>
      </p:sp>
      <p:sp>
        <p:nvSpPr>
          <p:cNvPr id="7" name="TextBox 6"/>
          <p:cNvSpPr txBox="1"/>
          <p:nvPr/>
        </p:nvSpPr>
        <p:spPr>
          <a:xfrm>
            <a:off x="1063701" y="6380331"/>
            <a:ext cx="1017620" cy="261610"/>
          </a:xfrm>
          <a:prstGeom prst="rect">
            <a:avLst/>
          </a:prstGeom>
          <a:noFill/>
        </p:spPr>
        <p:txBody>
          <a:bodyPr wrap="none" rtlCol="0">
            <a:spAutoFit/>
          </a:bodyPr>
          <a:lstStyle/>
          <a:p>
            <a:pPr algn="r"/>
            <a:r>
              <a:rPr lang="en-US" sz="1100" dirty="0" smtClean="0">
                <a:solidFill>
                  <a:srgbClr val="A6A6A6"/>
                </a:solidFill>
              </a:rPr>
              <a:t>SimCity </a:t>
            </a:r>
            <a:r>
              <a:rPr lang="en-US" sz="1100" dirty="0" err="1" smtClean="0">
                <a:solidFill>
                  <a:srgbClr val="A6A6A6"/>
                </a:solidFill>
              </a:rPr>
              <a:t>BuildIt</a:t>
            </a:r>
            <a:endParaRPr lang="en-US" sz="1100" dirty="0">
              <a:solidFill>
                <a:srgbClr val="A6A6A6"/>
              </a:solidFill>
            </a:endParaRPr>
          </a:p>
        </p:txBody>
      </p:sp>
    </p:spTree>
    <p:extLst>
      <p:ext uri="{BB962C8B-B14F-4D97-AF65-F5344CB8AC3E}">
        <p14:creationId xmlns:p14="http://schemas.microsoft.com/office/powerpoint/2010/main" val="7206803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Emphasise the </a:t>
            </a:r>
            <a:r>
              <a:rPr lang="en-US" dirty="0" err="1" smtClean="0"/>
              <a:t>Fabula</a:t>
            </a:r>
            <a:endParaRPr lang="en-US" dirty="0"/>
          </a:p>
        </p:txBody>
      </p:sp>
      <p:sp>
        <p:nvSpPr>
          <p:cNvPr id="5" name="Rectangle 4"/>
          <p:cNvSpPr/>
          <p:nvPr/>
        </p:nvSpPr>
        <p:spPr>
          <a:xfrm>
            <a:off x="284163" y="2292245"/>
            <a:ext cx="6725567" cy="219268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err="1" smtClean="0"/>
              <a:t>Fabula</a:t>
            </a:r>
            <a:endParaRPr lang="en-US" sz="3200" dirty="0" smtClean="0"/>
          </a:p>
          <a:p>
            <a:pPr algn="ctr"/>
            <a:endParaRPr lang="en-US" sz="1600" dirty="0"/>
          </a:p>
          <a:p>
            <a:pPr algn="ctr"/>
            <a:r>
              <a:rPr lang="en-US" sz="1600" dirty="0" smtClean="0"/>
              <a:t>“a series </a:t>
            </a:r>
            <a:r>
              <a:rPr lang="en-US" sz="1600" dirty="0"/>
              <a:t>of logically and chronologically related events that are caused </a:t>
            </a:r>
          </a:p>
          <a:p>
            <a:pPr algn="ctr"/>
            <a:r>
              <a:rPr lang="en-US" sz="1600" dirty="0"/>
              <a:t>or experienced by </a:t>
            </a:r>
            <a:r>
              <a:rPr lang="en-US" sz="1600" dirty="0" smtClean="0"/>
              <a:t>actors… Events</a:t>
            </a:r>
            <a:r>
              <a:rPr lang="en-US" sz="1600" dirty="0"/>
              <a:t>, actors, time, and location </a:t>
            </a:r>
          </a:p>
          <a:p>
            <a:pPr algn="ctr"/>
            <a:r>
              <a:rPr lang="en-US" sz="1600" dirty="0" err="1"/>
              <a:t>Ingether</a:t>
            </a:r>
            <a:r>
              <a:rPr lang="en-US" sz="1600" dirty="0"/>
              <a:t> constitute the material of a </a:t>
            </a:r>
            <a:r>
              <a:rPr lang="en-US" sz="1600" dirty="0" err="1"/>
              <a:t>fabula</a:t>
            </a:r>
            <a:r>
              <a:rPr lang="en-US" sz="1600" dirty="0" smtClean="0"/>
              <a:t>.”</a:t>
            </a:r>
            <a:endParaRPr lang="en-US" sz="1600" dirty="0"/>
          </a:p>
        </p:txBody>
      </p:sp>
      <p:sp>
        <p:nvSpPr>
          <p:cNvPr id="6" name="Rectangle 5"/>
          <p:cNvSpPr/>
          <p:nvPr/>
        </p:nvSpPr>
        <p:spPr>
          <a:xfrm>
            <a:off x="7170312" y="2317913"/>
            <a:ext cx="1687937" cy="2167013"/>
          </a:xfrm>
          <a:prstGeom prst="rect">
            <a:avLst/>
          </a:prstGeom>
          <a:solidFill>
            <a:schemeClr val="tx2">
              <a:lumMod val="10000"/>
              <a:lumOff val="90000"/>
            </a:schemeClr>
          </a:solidFill>
          <a:ln>
            <a:solidFill>
              <a:schemeClr val="tx2">
                <a:lumMod val="50000"/>
                <a:lumOff val="50000"/>
              </a:schemeClr>
            </a:solidFill>
          </a:ln>
          <a:effectLst>
            <a:outerShdw blurRad="38100" dist="25400" dir="6600000" sx="101000" sy="101000" algn="tl" rotWithShape="0">
              <a:srgbClr val="000000">
                <a:alpha val="7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2">
                    <a:lumMod val="75000"/>
                    <a:lumOff val="25000"/>
                  </a:schemeClr>
                </a:solidFill>
              </a:rPr>
              <a:t>Premise</a:t>
            </a:r>
          </a:p>
          <a:p>
            <a:pPr algn="ctr"/>
            <a:endParaRPr lang="en-US" dirty="0" smtClean="0">
              <a:solidFill>
                <a:schemeClr val="tx2">
                  <a:lumMod val="75000"/>
                  <a:lumOff val="25000"/>
                </a:schemeClr>
              </a:solidFill>
            </a:endParaRPr>
          </a:p>
          <a:p>
            <a:pPr algn="ctr"/>
            <a:r>
              <a:rPr lang="en-US" dirty="0" smtClean="0">
                <a:solidFill>
                  <a:schemeClr val="tx2">
                    <a:lumMod val="75000"/>
                    <a:lumOff val="25000"/>
                  </a:schemeClr>
                </a:solidFill>
              </a:rPr>
              <a:t>Characters</a:t>
            </a:r>
          </a:p>
          <a:p>
            <a:pPr algn="ctr"/>
            <a:endParaRPr lang="en-US" dirty="0" smtClean="0">
              <a:solidFill>
                <a:schemeClr val="tx2">
                  <a:lumMod val="75000"/>
                  <a:lumOff val="25000"/>
                </a:schemeClr>
              </a:solidFill>
            </a:endParaRPr>
          </a:p>
          <a:p>
            <a:pPr algn="ctr"/>
            <a:r>
              <a:rPr lang="en-US" dirty="0" smtClean="0">
                <a:solidFill>
                  <a:schemeClr val="tx2">
                    <a:lumMod val="75000"/>
                    <a:lumOff val="25000"/>
                  </a:schemeClr>
                </a:solidFill>
              </a:rPr>
              <a:t>World-Building</a:t>
            </a:r>
            <a:endParaRPr lang="en-US" dirty="0">
              <a:solidFill>
                <a:schemeClr val="tx2">
                  <a:lumMod val="75000"/>
                  <a:lumOff val="25000"/>
                </a:schemeClr>
              </a:solidFill>
            </a:endParaRPr>
          </a:p>
        </p:txBody>
      </p:sp>
      <p:sp>
        <p:nvSpPr>
          <p:cNvPr id="8" name="Rectangle 7"/>
          <p:cNvSpPr/>
          <p:nvPr/>
        </p:nvSpPr>
        <p:spPr>
          <a:xfrm>
            <a:off x="235931" y="4777636"/>
            <a:ext cx="8574087" cy="1569660"/>
          </a:xfrm>
          <a:prstGeom prst="rect">
            <a:avLst/>
          </a:prstGeom>
        </p:spPr>
        <p:txBody>
          <a:bodyPr wrap="square">
            <a:spAutoFit/>
          </a:bodyPr>
          <a:lstStyle/>
          <a:p>
            <a:pPr lvl="1" algn="ctr"/>
            <a:r>
              <a:rPr lang="en-US" sz="2400" dirty="0"/>
              <a:t>Choices about the design and organization of game spaces have </a:t>
            </a:r>
            <a:r>
              <a:rPr lang="en-US" sz="2400" b="1" dirty="0" err="1"/>
              <a:t>narratological</a:t>
            </a:r>
            <a:r>
              <a:rPr lang="en-US" sz="2400" b="1" dirty="0"/>
              <a:t> consequences </a:t>
            </a:r>
            <a:endParaRPr lang="en-US" sz="2400" b="1" dirty="0" smtClean="0"/>
          </a:p>
          <a:p>
            <a:pPr lvl="1" algn="ctr"/>
            <a:endParaRPr lang="en-US" sz="2400" b="1" dirty="0"/>
          </a:p>
          <a:p>
            <a:pPr lvl="1" algn="ctr"/>
            <a:r>
              <a:rPr lang="en-US" sz="2400" dirty="0" smtClean="0"/>
              <a:t>game </a:t>
            </a:r>
            <a:r>
              <a:rPr lang="en-US" sz="2400" dirty="0"/>
              <a:t>designers as </a:t>
            </a:r>
            <a:r>
              <a:rPr lang="en-US" sz="2400" b="1" dirty="0"/>
              <a:t>narrative architects </a:t>
            </a:r>
            <a:r>
              <a:rPr lang="en-US" sz="2400" dirty="0"/>
              <a:t>(rather than storytellers)</a:t>
            </a:r>
          </a:p>
        </p:txBody>
      </p:sp>
    </p:spTree>
    <p:extLst>
      <p:ext uri="{BB962C8B-B14F-4D97-AF65-F5344CB8AC3E}">
        <p14:creationId xmlns:p14="http://schemas.microsoft.com/office/powerpoint/2010/main" val="16539015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Approach 2: Fusion</a:t>
            </a:r>
            <a:endParaRPr lang="en-US" dirty="0"/>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82212" y="223407"/>
            <a:ext cx="8572225" cy="4590718"/>
          </a:xfrm>
          <a:prstGeom prst="rect">
            <a:avLst/>
          </a:prstGeom>
        </p:spPr>
      </p:pic>
      <p:sp>
        <p:nvSpPr>
          <p:cNvPr id="5" name="TextBox 4"/>
          <p:cNvSpPr txBox="1"/>
          <p:nvPr/>
        </p:nvSpPr>
        <p:spPr>
          <a:xfrm>
            <a:off x="8381561" y="6380331"/>
            <a:ext cx="484634" cy="261610"/>
          </a:xfrm>
          <a:prstGeom prst="rect">
            <a:avLst/>
          </a:prstGeom>
          <a:noFill/>
        </p:spPr>
        <p:txBody>
          <a:bodyPr wrap="none" rtlCol="0">
            <a:spAutoFit/>
          </a:bodyPr>
          <a:lstStyle/>
          <a:p>
            <a:pPr algn="r"/>
            <a:r>
              <a:rPr lang="en-US" sz="1100" dirty="0" smtClean="0">
                <a:solidFill>
                  <a:srgbClr val="A6A6A6"/>
                </a:solidFill>
              </a:rPr>
              <a:t>Braid</a:t>
            </a:r>
            <a:endParaRPr lang="en-US" sz="1100" dirty="0">
              <a:solidFill>
                <a:srgbClr val="A6A6A6"/>
              </a:solidFill>
            </a:endParaRPr>
          </a:p>
        </p:txBody>
      </p:sp>
    </p:spTree>
    <p:extLst>
      <p:ext uri="{BB962C8B-B14F-4D97-AF65-F5344CB8AC3E}">
        <p14:creationId xmlns:p14="http://schemas.microsoft.com/office/powerpoint/2010/main" val="30245287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Games as a Poetic Form</a:t>
            </a:r>
            <a:endParaRPr lang="en-US"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84163" y="1711648"/>
            <a:ext cx="1914748" cy="4681706"/>
          </a:xfrm>
          <a:prstGeom prst="rect">
            <a:avLst/>
          </a:prstGeom>
        </p:spPr>
      </p:pic>
      <p:sp>
        <p:nvSpPr>
          <p:cNvPr id="6" name="TextBox 5"/>
          <p:cNvSpPr txBox="1"/>
          <p:nvPr/>
        </p:nvSpPr>
        <p:spPr>
          <a:xfrm>
            <a:off x="916864" y="6380331"/>
            <a:ext cx="1282047" cy="261610"/>
          </a:xfrm>
          <a:prstGeom prst="rect">
            <a:avLst/>
          </a:prstGeom>
          <a:noFill/>
        </p:spPr>
        <p:txBody>
          <a:bodyPr wrap="none" rtlCol="0">
            <a:spAutoFit/>
          </a:bodyPr>
          <a:lstStyle/>
          <a:p>
            <a:pPr algn="r"/>
            <a:r>
              <a:rPr lang="en-US" sz="1100" dirty="0" smtClean="0">
                <a:solidFill>
                  <a:srgbClr val="A6A6A6"/>
                </a:solidFill>
              </a:rPr>
              <a:t>Thomas Was Alone</a:t>
            </a:r>
            <a:endParaRPr lang="en-US" sz="1100" dirty="0">
              <a:solidFill>
                <a:srgbClr val="A6A6A6"/>
              </a:solidFill>
            </a:endParaRPr>
          </a:p>
        </p:txBody>
      </p:sp>
      <p:sp>
        <p:nvSpPr>
          <p:cNvPr id="10" name="Content Placeholder 2"/>
          <p:cNvSpPr>
            <a:spLocks noGrp="1"/>
          </p:cNvSpPr>
          <p:nvPr>
            <p:ph idx="1"/>
          </p:nvPr>
        </p:nvSpPr>
        <p:spPr>
          <a:xfrm>
            <a:off x="2375294" y="1893077"/>
            <a:ext cx="6482956" cy="4500277"/>
          </a:xfrm>
        </p:spPr>
        <p:txBody>
          <a:bodyPr>
            <a:normAutofit fontScale="92500" lnSpcReduction="20000"/>
          </a:bodyPr>
          <a:lstStyle/>
          <a:p>
            <a:r>
              <a:rPr lang="en-US" dirty="0" smtClean="0">
                <a:solidFill>
                  <a:schemeClr val="tx1"/>
                </a:solidFill>
              </a:rPr>
              <a:t>So it’s not that games </a:t>
            </a:r>
            <a:r>
              <a:rPr lang="en-US" dirty="0" err="1" smtClean="0">
                <a:solidFill>
                  <a:schemeClr val="tx1"/>
                </a:solidFill>
              </a:rPr>
              <a:t>shouldn</a:t>
            </a:r>
            <a:r>
              <a:rPr lang="fr-FR" dirty="0" smtClean="0">
                <a:solidFill>
                  <a:schemeClr val="tx1"/>
                </a:solidFill>
              </a:rPr>
              <a:t>’</a:t>
            </a:r>
            <a:r>
              <a:rPr lang="en-US" dirty="0" smtClean="0">
                <a:solidFill>
                  <a:schemeClr val="tx1"/>
                </a:solidFill>
              </a:rPr>
              <a:t>t tell stories, but that </a:t>
            </a:r>
            <a:r>
              <a:rPr lang="en-US" b="1" dirty="0" smtClean="0">
                <a:solidFill>
                  <a:schemeClr val="tx1"/>
                </a:solidFill>
              </a:rPr>
              <a:t>games should tell stories differently to novels/TV/film</a:t>
            </a:r>
          </a:p>
          <a:p>
            <a:r>
              <a:rPr lang="en-US" dirty="0">
                <a:solidFill>
                  <a:schemeClr val="tx1"/>
                </a:solidFill>
              </a:rPr>
              <a:t>The Embedded Narrative taken to the extreme: What is the best way to tell stories in games?</a:t>
            </a:r>
          </a:p>
          <a:p>
            <a:r>
              <a:rPr lang="en-US" dirty="0" smtClean="0"/>
              <a:t>Remember that </a:t>
            </a:r>
            <a:r>
              <a:rPr lang="en-US" i="1" dirty="0" smtClean="0"/>
              <a:t>the </a:t>
            </a:r>
            <a:r>
              <a:rPr lang="en-US" i="1" dirty="0"/>
              <a:t>form of a medium has a symbiotic relationship with </a:t>
            </a:r>
            <a:r>
              <a:rPr lang="en-US" i="1" dirty="0" smtClean="0"/>
              <a:t>how it’s message is perceived</a:t>
            </a:r>
            <a:r>
              <a:rPr lang="en-US" dirty="0" smtClean="0"/>
              <a:t>*</a:t>
            </a:r>
          </a:p>
          <a:p>
            <a:pPr lvl="1"/>
            <a:r>
              <a:rPr lang="en-US" dirty="0" smtClean="0"/>
              <a:t>So what are the properties/elements of a game that could reinforce a narrative, or make it more powerful?</a:t>
            </a:r>
          </a:p>
          <a:p>
            <a:pPr lvl="1"/>
            <a:r>
              <a:rPr lang="en-US" dirty="0" smtClean="0"/>
              <a:t>And what are the ways in which a narrative can enhance the way in which we experience a game?</a:t>
            </a:r>
            <a:endParaRPr lang="en-US" dirty="0"/>
          </a:p>
        </p:txBody>
      </p:sp>
      <p:sp>
        <p:nvSpPr>
          <p:cNvPr id="11" name="Rectangle 10"/>
          <p:cNvSpPr/>
          <p:nvPr/>
        </p:nvSpPr>
        <p:spPr>
          <a:xfrm>
            <a:off x="2375294" y="3680333"/>
            <a:ext cx="6608491" cy="26999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20499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Games as a Poetic Form</a:t>
            </a:r>
            <a:endParaRPr lang="en-US" dirty="0"/>
          </a:p>
        </p:txBody>
      </p:sp>
      <p:sp>
        <p:nvSpPr>
          <p:cNvPr id="3" name="Content Placeholder 2"/>
          <p:cNvSpPr>
            <a:spLocks noGrp="1"/>
          </p:cNvSpPr>
          <p:nvPr>
            <p:ph idx="1"/>
          </p:nvPr>
        </p:nvSpPr>
        <p:spPr>
          <a:xfrm>
            <a:off x="2375294" y="1893077"/>
            <a:ext cx="6482956" cy="4500277"/>
          </a:xfrm>
        </p:spPr>
        <p:txBody>
          <a:bodyPr>
            <a:normAutofit fontScale="92500" lnSpcReduction="20000"/>
          </a:bodyPr>
          <a:lstStyle/>
          <a:p>
            <a:r>
              <a:rPr lang="en-US" dirty="0" smtClean="0">
                <a:solidFill>
                  <a:schemeClr val="bg1">
                    <a:lumMod val="65000"/>
                  </a:schemeClr>
                </a:solidFill>
              </a:rPr>
              <a:t>So it’s not that games </a:t>
            </a:r>
            <a:r>
              <a:rPr lang="en-US" dirty="0" err="1" smtClean="0">
                <a:solidFill>
                  <a:schemeClr val="bg1">
                    <a:lumMod val="65000"/>
                  </a:schemeClr>
                </a:solidFill>
              </a:rPr>
              <a:t>shouldn</a:t>
            </a:r>
            <a:r>
              <a:rPr lang="fr-FR" dirty="0" smtClean="0">
                <a:solidFill>
                  <a:schemeClr val="bg1">
                    <a:lumMod val="65000"/>
                  </a:schemeClr>
                </a:solidFill>
              </a:rPr>
              <a:t>’</a:t>
            </a:r>
            <a:r>
              <a:rPr lang="en-US" dirty="0" smtClean="0">
                <a:solidFill>
                  <a:schemeClr val="bg1">
                    <a:lumMod val="65000"/>
                  </a:schemeClr>
                </a:solidFill>
              </a:rPr>
              <a:t>t tell stories, but that </a:t>
            </a:r>
            <a:r>
              <a:rPr lang="en-US" b="1" dirty="0" smtClean="0">
                <a:solidFill>
                  <a:schemeClr val="bg1">
                    <a:lumMod val="65000"/>
                  </a:schemeClr>
                </a:solidFill>
              </a:rPr>
              <a:t>games should tell stories differently to novels/TV/film</a:t>
            </a:r>
          </a:p>
          <a:p>
            <a:r>
              <a:rPr lang="en-US" dirty="0">
                <a:solidFill>
                  <a:srgbClr val="A6A6A6"/>
                </a:solidFill>
              </a:rPr>
              <a:t>The Embedded Narrative taken to the extreme: What is the best way to tell stories in games?</a:t>
            </a:r>
          </a:p>
          <a:p>
            <a:r>
              <a:rPr lang="en-US" dirty="0" smtClean="0"/>
              <a:t>Remember that </a:t>
            </a:r>
            <a:r>
              <a:rPr lang="en-US" i="1" dirty="0" smtClean="0"/>
              <a:t>the </a:t>
            </a:r>
            <a:r>
              <a:rPr lang="en-US" i="1" dirty="0"/>
              <a:t>form of a medium has a symbiotic relationship with </a:t>
            </a:r>
            <a:r>
              <a:rPr lang="en-US" i="1" dirty="0" smtClean="0"/>
              <a:t>how it’s message is perceived</a:t>
            </a:r>
            <a:r>
              <a:rPr lang="en-US" dirty="0" smtClean="0"/>
              <a:t>*</a:t>
            </a:r>
          </a:p>
          <a:p>
            <a:pPr lvl="1"/>
            <a:r>
              <a:rPr lang="en-US" dirty="0" smtClean="0"/>
              <a:t>So what are the properties/elements of a game that could reinforce a narrative, or make it more powerful?</a:t>
            </a:r>
          </a:p>
          <a:p>
            <a:pPr lvl="1"/>
            <a:r>
              <a:rPr lang="en-US" dirty="0" smtClean="0"/>
              <a:t>And what are the ways in which a narrative can enhance the way in which we experience a game?</a:t>
            </a:r>
            <a:endParaRPr lang="en-US" dirty="0"/>
          </a:p>
        </p:txBody>
      </p:sp>
      <p:sp>
        <p:nvSpPr>
          <p:cNvPr id="5" name="Rectangle 4"/>
          <p:cNvSpPr/>
          <p:nvPr/>
        </p:nvSpPr>
        <p:spPr>
          <a:xfrm>
            <a:off x="1781503" y="6463263"/>
            <a:ext cx="7076747" cy="261610"/>
          </a:xfrm>
          <a:prstGeom prst="rect">
            <a:avLst/>
          </a:prstGeom>
        </p:spPr>
        <p:txBody>
          <a:bodyPr wrap="square">
            <a:spAutoFit/>
          </a:bodyPr>
          <a:lstStyle/>
          <a:p>
            <a:pPr algn="r"/>
            <a:r>
              <a:rPr lang="en-US" sz="1100" dirty="0" smtClean="0">
                <a:solidFill>
                  <a:schemeClr val="bg1">
                    <a:lumMod val="65000"/>
                  </a:schemeClr>
                </a:solidFill>
              </a:rPr>
              <a:t>* from Marshall McLuhan. Understanding Media: The Extensions of Man (1964). Mentor New York</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84163" y="1711648"/>
            <a:ext cx="1914748" cy="4681706"/>
          </a:xfrm>
          <a:prstGeom prst="rect">
            <a:avLst/>
          </a:prstGeom>
        </p:spPr>
      </p:pic>
      <p:sp>
        <p:nvSpPr>
          <p:cNvPr id="7" name="TextBox 6"/>
          <p:cNvSpPr txBox="1"/>
          <p:nvPr/>
        </p:nvSpPr>
        <p:spPr>
          <a:xfrm>
            <a:off x="916864" y="6380331"/>
            <a:ext cx="1282047" cy="261610"/>
          </a:xfrm>
          <a:prstGeom prst="rect">
            <a:avLst/>
          </a:prstGeom>
          <a:noFill/>
        </p:spPr>
        <p:txBody>
          <a:bodyPr wrap="none" rtlCol="0">
            <a:spAutoFit/>
          </a:bodyPr>
          <a:lstStyle/>
          <a:p>
            <a:pPr algn="r"/>
            <a:r>
              <a:rPr lang="en-US" sz="1100" dirty="0" smtClean="0">
                <a:solidFill>
                  <a:srgbClr val="A6A6A6"/>
                </a:solidFill>
              </a:rPr>
              <a:t>Thomas Was Alone</a:t>
            </a:r>
            <a:endParaRPr lang="en-US" sz="1100" dirty="0">
              <a:solidFill>
                <a:srgbClr val="A6A6A6"/>
              </a:solidFill>
            </a:endParaRPr>
          </a:p>
        </p:txBody>
      </p:sp>
    </p:spTree>
    <p:extLst>
      <p:ext uri="{BB962C8B-B14F-4D97-AF65-F5344CB8AC3E}">
        <p14:creationId xmlns:p14="http://schemas.microsoft.com/office/powerpoint/2010/main" val="7999686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Thematic Coherence</a:t>
            </a:r>
            <a:endParaRPr lang="en-US" dirty="0"/>
          </a:p>
        </p:txBody>
      </p:sp>
      <p:sp>
        <p:nvSpPr>
          <p:cNvPr id="3" name="Content Placeholder 2"/>
          <p:cNvSpPr>
            <a:spLocks noGrp="1"/>
          </p:cNvSpPr>
          <p:nvPr>
            <p:ph idx="1"/>
          </p:nvPr>
        </p:nvSpPr>
        <p:spPr>
          <a:xfrm>
            <a:off x="2236839" y="2133600"/>
            <a:ext cx="6621411" cy="3992563"/>
          </a:xfrm>
        </p:spPr>
        <p:txBody>
          <a:bodyPr>
            <a:normAutofit lnSpcReduction="10000"/>
          </a:bodyPr>
          <a:lstStyle/>
          <a:p>
            <a:r>
              <a:rPr lang="en-US" dirty="0" smtClean="0"/>
              <a:t>Are the themes coherent across</a:t>
            </a:r>
          </a:p>
          <a:p>
            <a:pPr lvl="1"/>
            <a:r>
              <a:rPr lang="en-US" dirty="0" smtClean="0"/>
              <a:t>Art</a:t>
            </a:r>
          </a:p>
          <a:p>
            <a:pPr lvl="1"/>
            <a:r>
              <a:rPr lang="en-US" dirty="0" smtClean="0"/>
              <a:t>Audio Effects</a:t>
            </a:r>
          </a:p>
          <a:p>
            <a:pPr lvl="1"/>
            <a:r>
              <a:rPr lang="en-US" dirty="0" smtClean="0"/>
              <a:t>Music</a:t>
            </a:r>
          </a:p>
          <a:p>
            <a:pPr lvl="1"/>
            <a:r>
              <a:rPr lang="en-US" dirty="0" smtClean="0"/>
              <a:t>Writing</a:t>
            </a:r>
          </a:p>
          <a:p>
            <a:pPr lvl="1"/>
            <a:r>
              <a:rPr lang="en-US" b="1" dirty="0" smtClean="0"/>
              <a:t>Mechanics!</a:t>
            </a:r>
          </a:p>
          <a:p>
            <a:pPr lvl="1"/>
            <a:endParaRPr lang="en-US" dirty="0"/>
          </a:p>
          <a:p>
            <a:r>
              <a:rPr lang="en-US" dirty="0" smtClean="0"/>
              <a:t>Are the rules of the playable world consistent with those of the unplayable world</a:t>
            </a:r>
          </a:p>
          <a:p>
            <a:pPr lvl="1"/>
            <a:r>
              <a:rPr lang="en-US" dirty="0" err="1" smtClean="0"/>
              <a:t>Pheonix</a:t>
            </a:r>
            <a:r>
              <a:rPr lang="en-US" dirty="0" smtClean="0"/>
              <a:t> Down </a:t>
            </a:r>
            <a:r>
              <a:rPr lang="en-GB" dirty="0" smtClean="0"/>
              <a:t>doesn’t work </a:t>
            </a:r>
            <a:r>
              <a:rPr lang="en-US" dirty="0" smtClean="0"/>
              <a:t>in </a:t>
            </a:r>
            <a:r>
              <a:rPr lang="en-US" dirty="0" err="1" smtClean="0"/>
              <a:t>cutscenes</a:t>
            </a:r>
            <a:r>
              <a:rPr lang="en-US" dirty="0" smtClean="0"/>
              <a:t> :-(</a:t>
            </a:r>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84163" y="1704947"/>
            <a:ext cx="1743003" cy="4795058"/>
          </a:xfrm>
          <a:prstGeom prst="rect">
            <a:avLst/>
          </a:prstGeom>
        </p:spPr>
      </p:pic>
      <p:sp>
        <p:nvSpPr>
          <p:cNvPr id="5" name="TextBox 4"/>
          <p:cNvSpPr txBox="1"/>
          <p:nvPr/>
        </p:nvSpPr>
        <p:spPr>
          <a:xfrm>
            <a:off x="993910" y="6500005"/>
            <a:ext cx="1033256" cy="261610"/>
          </a:xfrm>
          <a:prstGeom prst="rect">
            <a:avLst/>
          </a:prstGeom>
          <a:noFill/>
        </p:spPr>
        <p:txBody>
          <a:bodyPr wrap="none" rtlCol="0">
            <a:spAutoFit/>
          </a:bodyPr>
          <a:lstStyle/>
          <a:p>
            <a:pPr algn="r"/>
            <a:r>
              <a:rPr lang="en-US" sz="1100" dirty="0" smtClean="0">
                <a:solidFill>
                  <a:srgbClr val="A6A6A6"/>
                </a:solidFill>
              </a:rPr>
              <a:t>Final Fantasy X</a:t>
            </a:r>
            <a:endParaRPr lang="en-US" sz="1100" dirty="0">
              <a:solidFill>
                <a:srgbClr val="A6A6A6"/>
              </a:solidFill>
            </a:endParaRPr>
          </a:p>
        </p:txBody>
      </p:sp>
    </p:spTree>
    <p:extLst>
      <p:ext uri="{BB962C8B-B14F-4D97-AF65-F5344CB8AC3E}">
        <p14:creationId xmlns:p14="http://schemas.microsoft.com/office/powerpoint/2010/main" val="10360934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Mechanics as Metaphor</a:t>
            </a:r>
            <a:endParaRPr lang="en-US" dirty="0"/>
          </a:p>
        </p:txBody>
      </p:sp>
      <p:sp>
        <p:nvSpPr>
          <p:cNvPr id="3" name="Content Placeholder 2"/>
          <p:cNvSpPr>
            <a:spLocks noGrp="1"/>
          </p:cNvSpPr>
          <p:nvPr>
            <p:ph idx="1"/>
          </p:nvPr>
        </p:nvSpPr>
        <p:spPr>
          <a:xfrm>
            <a:off x="2392516" y="2133600"/>
            <a:ext cx="6465734" cy="3992563"/>
          </a:xfrm>
        </p:spPr>
        <p:txBody>
          <a:bodyPr/>
          <a:lstStyle/>
          <a:p>
            <a:r>
              <a:rPr lang="en-US" dirty="0" smtClean="0"/>
              <a:t>Mechanics are a key part of the game experience (the Game Text)</a:t>
            </a:r>
          </a:p>
          <a:p>
            <a:r>
              <a:rPr lang="en-US" dirty="0" smtClean="0"/>
              <a:t>Do they resonate with the Story that you are trying to tell? Are they part of the </a:t>
            </a:r>
            <a:r>
              <a:rPr lang="en-US" b="1" dirty="0" smtClean="0"/>
              <a:t>message</a:t>
            </a:r>
            <a:r>
              <a:rPr lang="en-US" dirty="0" smtClean="0"/>
              <a:t>?</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84163" y="1700292"/>
            <a:ext cx="1860419" cy="4813779"/>
          </a:xfrm>
          <a:prstGeom prst="rect">
            <a:avLst/>
          </a:prstGeom>
        </p:spPr>
      </p:pic>
      <p:sp>
        <p:nvSpPr>
          <p:cNvPr id="6" name="TextBox 5"/>
          <p:cNvSpPr txBox="1"/>
          <p:nvPr/>
        </p:nvSpPr>
        <p:spPr>
          <a:xfrm>
            <a:off x="1659948" y="6500005"/>
            <a:ext cx="484634" cy="261610"/>
          </a:xfrm>
          <a:prstGeom prst="rect">
            <a:avLst/>
          </a:prstGeom>
          <a:noFill/>
        </p:spPr>
        <p:txBody>
          <a:bodyPr wrap="none" rtlCol="0">
            <a:spAutoFit/>
          </a:bodyPr>
          <a:lstStyle/>
          <a:p>
            <a:pPr algn="r"/>
            <a:r>
              <a:rPr lang="en-US" sz="1100" dirty="0" smtClean="0">
                <a:solidFill>
                  <a:srgbClr val="A6A6A6"/>
                </a:solidFill>
              </a:rPr>
              <a:t>Braid</a:t>
            </a:r>
            <a:endParaRPr lang="en-US" sz="1100" dirty="0">
              <a:solidFill>
                <a:srgbClr val="A6A6A6"/>
              </a:solidFill>
            </a:endParaRPr>
          </a:p>
        </p:txBody>
      </p:sp>
    </p:spTree>
    <p:extLst>
      <p:ext uri="{BB962C8B-B14F-4D97-AF65-F5344CB8AC3E}">
        <p14:creationId xmlns:p14="http://schemas.microsoft.com/office/powerpoint/2010/main" val="188750283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err="1" smtClean="0"/>
              <a:t>Ludology</a:t>
            </a:r>
            <a:r>
              <a:rPr lang="en-US" dirty="0" smtClean="0"/>
              <a:t> vs. </a:t>
            </a:r>
            <a:r>
              <a:rPr lang="en-US" dirty="0" err="1" smtClean="0"/>
              <a:t>Narratology</a:t>
            </a:r>
            <a:endParaRPr lang="en-US" dirty="0"/>
          </a:p>
        </p:txBody>
      </p:sp>
      <p:sp>
        <p:nvSpPr>
          <p:cNvPr id="9" name="Content Placeholder 8"/>
          <p:cNvSpPr>
            <a:spLocks noGrp="1"/>
          </p:cNvSpPr>
          <p:nvPr>
            <p:ph idx="1"/>
          </p:nvPr>
        </p:nvSpPr>
        <p:spPr>
          <a:xfrm>
            <a:off x="2492883" y="2133600"/>
            <a:ext cx="6365367" cy="4435610"/>
          </a:xfrm>
        </p:spPr>
        <p:txBody>
          <a:bodyPr>
            <a:normAutofit fontScale="85000" lnSpcReduction="20000"/>
          </a:bodyPr>
          <a:lstStyle/>
          <a:p>
            <a:r>
              <a:rPr lang="en-US" dirty="0"/>
              <a:t>"Interactivity is almost the opposite of narrative; narrative flows under the direction of the author, while interactivity depends on the player for motive </a:t>
            </a:r>
            <a:r>
              <a:rPr lang="en-US" dirty="0" smtClean="0"/>
              <a:t>power" - </a:t>
            </a:r>
            <a:r>
              <a:rPr lang="en-US" i="1" dirty="0" smtClean="0"/>
              <a:t>Ernest </a:t>
            </a:r>
            <a:r>
              <a:rPr lang="en-US" i="1" dirty="0"/>
              <a:t>Adams </a:t>
            </a:r>
            <a:r>
              <a:rPr lang="en-US" i="1" dirty="0" smtClean="0"/>
              <a:t> </a:t>
            </a:r>
            <a:endParaRPr lang="en-US" i="1" dirty="0"/>
          </a:p>
          <a:p>
            <a:r>
              <a:rPr lang="en-US" dirty="0"/>
              <a:t>"There is a direct, immediate conflict between the demands of a story and the demands of a game. Divergence from a story's path is likely to make for a less satisfying story; restricting a player's freedom of action is likely to make for a less satisfying game." </a:t>
            </a:r>
            <a:r>
              <a:rPr lang="en-US" dirty="0" smtClean="0"/>
              <a:t>-</a:t>
            </a:r>
            <a:r>
              <a:rPr lang="en-US" dirty="0"/>
              <a:t> </a:t>
            </a:r>
            <a:r>
              <a:rPr lang="en-US" i="1" dirty="0" smtClean="0"/>
              <a:t>Greg </a:t>
            </a:r>
            <a:r>
              <a:rPr lang="en-US" i="1" dirty="0" err="1"/>
              <a:t>Costikyan</a:t>
            </a:r>
            <a:r>
              <a:rPr lang="en-US" i="1" dirty="0"/>
              <a:t> </a:t>
            </a:r>
          </a:p>
          <a:p>
            <a:r>
              <a:rPr lang="en-US" dirty="0" smtClean="0"/>
              <a:t>"</a:t>
            </a:r>
            <a:r>
              <a:rPr lang="en-US" dirty="0"/>
              <a:t>Outside academic theory people are usually excellent at making distinctions between narrative, drama and games. If I throw a ball at you I don't expect you to drop it and wait until it starts telling stories." </a:t>
            </a:r>
            <a:r>
              <a:rPr lang="en-US" dirty="0" smtClean="0"/>
              <a:t>- </a:t>
            </a:r>
            <a:r>
              <a:rPr lang="en-US" i="1" dirty="0" err="1" smtClean="0"/>
              <a:t>Markku</a:t>
            </a:r>
            <a:r>
              <a:rPr lang="en-US" i="1" dirty="0" smtClean="0"/>
              <a:t> </a:t>
            </a:r>
            <a:r>
              <a:rPr lang="en-US" i="1" dirty="0" err="1" smtClean="0"/>
              <a:t>Eskelinen</a:t>
            </a:r>
            <a:endParaRPr lang="en-US" i="1" dirty="0"/>
          </a:p>
          <a:p>
            <a:endParaRPr lang="en-US" dirty="0"/>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84164" y="1704947"/>
            <a:ext cx="2002214" cy="4864263"/>
          </a:xfrm>
          <a:prstGeom prst="rect">
            <a:avLst/>
          </a:prstGeom>
        </p:spPr>
      </p:pic>
      <p:sp>
        <p:nvSpPr>
          <p:cNvPr id="5" name="TextBox 4"/>
          <p:cNvSpPr txBox="1"/>
          <p:nvPr/>
        </p:nvSpPr>
        <p:spPr>
          <a:xfrm>
            <a:off x="1698433" y="6569210"/>
            <a:ext cx="606343" cy="261610"/>
          </a:xfrm>
          <a:prstGeom prst="rect">
            <a:avLst/>
          </a:prstGeom>
          <a:noFill/>
        </p:spPr>
        <p:txBody>
          <a:bodyPr wrap="none" rtlCol="0">
            <a:spAutoFit/>
          </a:bodyPr>
          <a:lstStyle/>
          <a:p>
            <a:r>
              <a:rPr lang="en-US" sz="1100" dirty="0" smtClean="0">
                <a:solidFill>
                  <a:srgbClr val="A6A6A6"/>
                </a:solidFill>
              </a:rPr>
              <a:t>FIFA 15</a:t>
            </a:r>
            <a:endParaRPr lang="en-US" sz="1100" dirty="0">
              <a:solidFill>
                <a:srgbClr val="A6A6A6"/>
              </a:solidFill>
            </a:endParaRPr>
          </a:p>
        </p:txBody>
      </p:sp>
    </p:spTree>
    <p:extLst>
      <p:ext uri="{BB962C8B-B14F-4D97-AF65-F5344CB8AC3E}">
        <p14:creationId xmlns:p14="http://schemas.microsoft.com/office/powerpoint/2010/main" val="13522520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thatgamecompany</a:t>
            </a:r>
            <a:r>
              <a:rPr lang="en-US" dirty="0" smtClean="0"/>
              <a:t>: Flower</a:t>
            </a:r>
            <a:endParaRPr lang="en-US" dirty="0"/>
          </a:p>
        </p:txBody>
      </p:sp>
      <p:sp>
        <p:nvSpPr>
          <p:cNvPr id="7" name="Rectangle 6"/>
          <p:cNvSpPr/>
          <p:nvPr/>
        </p:nvSpPr>
        <p:spPr>
          <a:xfrm>
            <a:off x="6420177" y="6604084"/>
            <a:ext cx="2723823" cy="253916"/>
          </a:xfrm>
          <a:prstGeom prst="rect">
            <a:avLst/>
          </a:prstGeom>
        </p:spPr>
        <p:txBody>
          <a:bodyPr wrap="none">
            <a:spAutoFit/>
          </a:bodyPr>
          <a:lstStyle/>
          <a:p>
            <a:pPr algn="r"/>
            <a:r>
              <a:rPr lang="en-US" sz="1050" dirty="0">
                <a:solidFill>
                  <a:srgbClr val="A6A6A6"/>
                </a:solidFill>
              </a:rPr>
              <a:t>http://</a:t>
            </a:r>
            <a:r>
              <a:rPr lang="en-US" sz="1050" dirty="0" err="1">
                <a:solidFill>
                  <a:srgbClr val="A6A6A6"/>
                </a:solidFill>
              </a:rPr>
              <a:t>thatgamecompany.com</a:t>
            </a:r>
            <a:r>
              <a:rPr lang="en-US" sz="1050" dirty="0">
                <a:solidFill>
                  <a:srgbClr val="A6A6A6"/>
                </a:solidFill>
              </a:rPr>
              <a:t>/games/flower/</a:t>
            </a:r>
          </a:p>
        </p:txBody>
      </p:sp>
      <p:sp>
        <p:nvSpPr>
          <p:cNvPr id="8" name="Rectangle 7"/>
          <p:cNvSpPr/>
          <p:nvPr/>
        </p:nvSpPr>
        <p:spPr>
          <a:xfrm>
            <a:off x="7981087" y="210122"/>
            <a:ext cx="877163" cy="253916"/>
          </a:xfrm>
          <a:prstGeom prst="rect">
            <a:avLst/>
          </a:prstGeom>
        </p:spPr>
        <p:txBody>
          <a:bodyPr wrap="none">
            <a:spAutoFit/>
          </a:bodyPr>
          <a:lstStyle/>
          <a:p>
            <a:pPr algn="r"/>
            <a:r>
              <a:rPr lang="en-US" sz="1050" dirty="0" smtClean="0">
                <a:solidFill>
                  <a:srgbClr val="A6A6A6"/>
                </a:solidFill>
              </a:rPr>
              <a:t>(0:00 – 3:32) </a:t>
            </a:r>
            <a:endParaRPr lang="en-US" sz="1050" dirty="0">
              <a:solidFill>
                <a:srgbClr val="A6A6A6"/>
              </a:solidFill>
            </a:endParaRPr>
          </a:p>
        </p:txBody>
      </p:sp>
      <p:sp>
        <p:nvSpPr>
          <p:cNvPr id="4" name="Rectangle 3"/>
          <p:cNvSpPr/>
          <p:nvPr/>
        </p:nvSpPr>
        <p:spPr>
          <a:xfrm>
            <a:off x="703885" y="3536722"/>
            <a:ext cx="7904728" cy="584776"/>
          </a:xfrm>
          <a:prstGeom prst="rect">
            <a:avLst/>
          </a:prstGeom>
        </p:spPr>
        <p:txBody>
          <a:bodyPr wrap="none">
            <a:spAutoFit/>
          </a:bodyPr>
          <a:lstStyle/>
          <a:p>
            <a:r>
              <a:rPr lang="en-US" sz="3200" dirty="0"/>
              <a:t>http://</a:t>
            </a:r>
            <a:r>
              <a:rPr lang="en-US" sz="3200" dirty="0" err="1"/>
              <a:t>thatgamecompany.com</a:t>
            </a:r>
            <a:r>
              <a:rPr lang="en-US" sz="3200" dirty="0"/>
              <a:t>/games/flower/</a:t>
            </a:r>
          </a:p>
        </p:txBody>
      </p:sp>
    </p:spTree>
    <p:extLst>
      <p:ext uri="{BB962C8B-B14F-4D97-AF65-F5344CB8AC3E}">
        <p14:creationId xmlns:p14="http://schemas.microsoft.com/office/powerpoint/2010/main" val="384850588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thatgamecompany</a:t>
            </a:r>
            <a:r>
              <a:rPr lang="en-US" dirty="0"/>
              <a:t>: </a:t>
            </a:r>
            <a:r>
              <a:rPr lang="en-US" dirty="0" smtClean="0"/>
              <a:t>Flower</a:t>
            </a:r>
            <a:endParaRPr lang="en-US" dirty="0"/>
          </a:p>
        </p:txBody>
      </p:sp>
      <p:sp>
        <p:nvSpPr>
          <p:cNvPr id="4" name="Rectangle 3"/>
          <p:cNvSpPr/>
          <p:nvPr/>
        </p:nvSpPr>
        <p:spPr>
          <a:xfrm>
            <a:off x="284161" y="6587067"/>
            <a:ext cx="8605449" cy="253916"/>
          </a:xfrm>
          <a:prstGeom prst="rect">
            <a:avLst/>
          </a:prstGeom>
        </p:spPr>
        <p:txBody>
          <a:bodyPr wrap="square">
            <a:spAutoFit/>
          </a:bodyPr>
          <a:lstStyle/>
          <a:p>
            <a:pPr algn="r"/>
            <a:r>
              <a:rPr lang="en-US" sz="1050" dirty="0">
                <a:solidFill>
                  <a:srgbClr val="A6A6A6"/>
                </a:solidFill>
              </a:rPr>
              <a:t>Isaac </a:t>
            </a:r>
            <a:r>
              <a:rPr lang="en-US" sz="1050" dirty="0" smtClean="0">
                <a:solidFill>
                  <a:srgbClr val="A6A6A6"/>
                </a:solidFill>
              </a:rPr>
              <a:t>Yuen</a:t>
            </a:r>
            <a:r>
              <a:rPr lang="en-US" sz="1050" dirty="0">
                <a:solidFill>
                  <a:srgbClr val="A6A6A6"/>
                </a:solidFill>
              </a:rPr>
              <a:t>, Interactive Storytelling: </a:t>
            </a:r>
            <a:r>
              <a:rPr lang="en-US" sz="1050" dirty="0" err="1">
                <a:solidFill>
                  <a:srgbClr val="A6A6A6"/>
                </a:solidFill>
              </a:rPr>
              <a:t>Thatgamecompany’s</a:t>
            </a:r>
            <a:r>
              <a:rPr lang="en-US" sz="1050" dirty="0">
                <a:solidFill>
                  <a:srgbClr val="A6A6A6"/>
                </a:solidFill>
              </a:rPr>
              <a:t> </a:t>
            </a:r>
            <a:r>
              <a:rPr lang="en-US" sz="1050" dirty="0" smtClean="0">
                <a:solidFill>
                  <a:srgbClr val="A6A6A6"/>
                </a:solidFill>
              </a:rPr>
              <a:t>Flower (2012), </a:t>
            </a:r>
            <a:r>
              <a:rPr lang="en-US" sz="1050" dirty="0" err="1" smtClean="0">
                <a:solidFill>
                  <a:srgbClr val="A6A6A6"/>
                </a:solidFill>
              </a:rPr>
              <a:t>Ekostories</a:t>
            </a:r>
            <a:r>
              <a:rPr lang="en-US" sz="1050" dirty="0">
                <a:solidFill>
                  <a:srgbClr val="A6A6A6"/>
                </a:solidFill>
              </a:rPr>
              <a:t> </a:t>
            </a:r>
            <a:r>
              <a:rPr lang="en-US" sz="1050" dirty="0" smtClean="0">
                <a:solidFill>
                  <a:srgbClr val="A6A6A6"/>
                </a:solidFill>
              </a:rPr>
              <a:t>http</a:t>
            </a:r>
            <a:r>
              <a:rPr lang="en-US" sz="1050" dirty="0">
                <a:solidFill>
                  <a:srgbClr val="A6A6A6"/>
                </a:solidFill>
              </a:rPr>
              <a:t>://</a:t>
            </a:r>
            <a:r>
              <a:rPr lang="en-US" sz="1050" dirty="0" err="1">
                <a:solidFill>
                  <a:srgbClr val="A6A6A6"/>
                </a:solidFill>
              </a:rPr>
              <a:t>ekostories.com</a:t>
            </a:r>
            <a:r>
              <a:rPr lang="en-US" sz="1050" dirty="0">
                <a:solidFill>
                  <a:srgbClr val="A6A6A6"/>
                </a:solidFill>
              </a:rPr>
              <a:t>/2012/03/30/flower-</a:t>
            </a:r>
            <a:r>
              <a:rPr lang="en-US" sz="1050" dirty="0" err="1">
                <a:solidFill>
                  <a:srgbClr val="A6A6A6"/>
                </a:solidFill>
              </a:rPr>
              <a:t>thatgamecompany</a:t>
            </a:r>
            <a:r>
              <a:rPr lang="en-US" sz="1050" dirty="0">
                <a:solidFill>
                  <a:srgbClr val="A6A6A6"/>
                </a:solidFill>
              </a:rPr>
              <a:t>-nature/</a:t>
            </a:r>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84162" y="2010115"/>
            <a:ext cx="2851707" cy="1579853"/>
          </a:xfrm>
          <a:prstGeom prst="rect">
            <a:avLst/>
          </a:prstGeom>
        </p:spPr>
      </p:pic>
      <p:pic>
        <p:nvPicPr>
          <p:cNvPr id="6" name="Picture 5"/>
          <p:cNvPicPr>
            <a:picLocks noChangeAspect="1"/>
          </p:cNvPicPr>
          <p:nvPr/>
        </p:nvPicPr>
        <p:blipFill>
          <a:blip r:embed="rId3"/>
          <a:stretch>
            <a:fillRect/>
          </a:stretch>
        </p:blipFill>
        <p:spPr>
          <a:xfrm>
            <a:off x="6045818" y="2010115"/>
            <a:ext cx="2808627" cy="1579853"/>
          </a:xfrm>
          <a:prstGeom prst="rect">
            <a:avLst/>
          </a:prstGeom>
        </p:spPr>
      </p:pic>
      <p:pic>
        <p:nvPicPr>
          <p:cNvPr id="7" name="Picture 6"/>
          <p:cNvPicPr>
            <a:picLocks noChangeAspect="1"/>
          </p:cNvPicPr>
          <p:nvPr/>
        </p:nvPicPr>
        <p:blipFill>
          <a:blip r:embed="rId4"/>
          <a:stretch>
            <a:fillRect/>
          </a:stretch>
        </p:blipFill>
        <p:spPr>
          <a:xfrm>
            <a:off x="3200611" y="2010115"/>
            <a:ext cx="2798764" cy="1579853"/>
          </a:xfrm>
          <a:prstGeom prst="rect">
            <a:avLst/>
          </a:prstGeom>
        </p:spPr>
      </p:pic>
      <p:pic>
        <p:nvPicPr>
          <p:cNvPr id="8" name="Picture 7"/>
          <p:cNvPicPr>
            <a:picLocks noChangeAspect="1"/>
          </p:cNvPicPr>
          <p:nvPr/>
        </p:nvPicPr>
        <p:blipFill>
          <a:blip r:embed="rId5"/>
          <a:stretch>
            <a:fillRect/>
          </a:stretch>
        </p:blipFill>
        <p:spPr>
          <a:xfrm>
            <a:off x="284161" y="3651787"/>
            <a:ext cx="2851707" cy="1604085"/>
          </a:xfrm>
          <a:prstGeom prst="rect">
            <a:avLst/>
          </a:prstGeom>
        </p:spPr>
      </p:pic>
      <p:pic>
        <p:nvPicPr>
          <p:cNvPr id="9" name="Picture 8"/>
          <p:cNvPicPr>
            <a:picLocks noChangeAspect="1"/>
          </p:cNvPicPr>
          <p:nvPr/>
        </p:nvPicPr>
        <p:blipFill>
          <a:blip r:embed="rId6"/>
          <a:stretch>
            <a:fillRect/>
          </a:stretch>
        </p:blipFill>
        <p:spPr>
          <a:xfrm>
            <a:off x="3200611" y="3651787"/>
            <a:ext cx="2798764" cy="1604085"/>
          </a:xfrm>
          <a:prstGeom prst="rect">
            <a:avLst/>
          </a:prstGeom>
        </p:spPr>
      </p:pic>
      <p:pic>
        <p:nvPicPr>
          <p:cNvPr id="10" name="Picture 9"/>
          <p:cNvPicPr>
            <a:picLocks noChangeAspect="1"/>
          </p:cNvPicPr>
          <p:nvPr/>
        </p:nvPicPr>
        <p:blipFill>
          <a:blip r:embed="rId7"/>
          <a:stretch>
            <a:fillRect/>
          </a:stretch>
        </p:blipFill>
        <p:spPr>
          <a:xfrm>
            <a:off x="6045818" y="3651787"/>
            <a:ext cx="2812432" cy="1604085"/>
          </a:xfrm>
          <a:prstGeom prst="rect">
            <a:avLst/>
          </a:prstGeom>
        </p:spPr>
      </p:pic>
      <p:sp>
        <p:nvSpPr>
          <p:cNvPr id="11" name="TextBox 10"/>
          <p:cNvSpPr txBox="1"/>
          <p:nvPr/>
        </p:nvSpPr>
        <p:spPr>
          <a:xfrm>
            <a:off x="1104517" y="1685590"/>
            <a:ext cx="1306931" cy="369332"/>
          </a:xfrm>
          <a:prstGeom prst="rect">
            <a:avLst/>
          </a:prstGeom>
          <a:noFill/>
        </p:spPr>
        <p:txBody>
          <a:bodyPr wrap="none" rtlCol="0">
            <a:spAutoFit/>
          </a:bodyPr>
          <a:lstStyle/>
          <a:p>
            <a:r>
              <a:rPr lang="en-US" dirty="0" smtClean="0"/>
              <a:t>Levels 1 &amp; 2</a:t>
            </a:r>
            <a:endParaRPr lang="en-US" dirty="0"/>
          </a:p>
        </p:txBody>
      </p:sp>
      <p:sp>
        <p:nvSpPr>
          <p:cNvPr id="12" name="TextBox 11"/>
          <p:cNvSpPr txBox="1"/>
          <p:nvPr/>
        </p:nvSpPr>
        <p:spPr>
          <a:xfrm>
            <a:off x="3945924" y="1682045"/>
            <a:ext cx="1306931" cy="369332"/>
          </a:xfrm>
          <a:prstGeom prst="rect">
            <a:avLst/>
          </a:prstGeom>
          <a:noFill/>
        </p:spPr>
        <p:txBody>
          <a:bodyPr wrap="none" rtlCol="0">
            <a:spAutoFit/>
          </a:bodyPr>
          <a:lstStyle/>
          <a:p>
            <a:r>
              <a:rPr lang="en-US" dirty="0" smtClean="0"/>
              <a:t>Levels 4 &amp; 5</a:t>
            </a:r>
            <a:endParaRPr lang="en-US" dirty="0"/>
          </a:p>
        </p:txBody>
      </p:sp>
      <p:sp>
        <p:nvSpPr>
          <p:cNvPr id="13" name="TextBox 12"/>
          <p:cNvSpPr txBox="1"/>
          <p:nvPr/>
        </p:nvSpPr>
        <p:spPr>
          <a:xfrm>
            <a:off x="6830923" y="1673350"/>
            <a:ext cx="1306931" cy="369332"/>
          </a:xfrm>
          <a:prstGeom prst="rect">
            <a:avLst/>
          </a:prstGeom>
          <a:noFill/>
        </p:spPr>
        <p:txBody>
          <a:bodyPr wrap="none" rtlCol="0">
            <a:spAutoFit/>
          </a:bodyPr>
          <a:lstStyle/>
          <a:p>
            <a:r>
              <a:rPr lang="en-US" dirty="0" smtClean="0"/>
              <a:t>Levels 3 &amp; 6</a:t>
            </a:r>
            <a:endParaRPr lang="en-US" dirty="0"/>
          </a:p>
        </p:txBody>
      </p:sp>
      <p:sp>
        <p:nvSpPr>
          <p:cNvPr id="14" name="TextBox 13"/>
          <p:cNvSpPr txBox="1"/>
          <p:nvPr/>
        </p:nvSpPr>
        <p:spPr>
          <a:xfrm>
            <a:off x="284163" y="5342450"/>
            <a:ext cx="2851705" cy="738664"/>
          </a:xfrm>
          <a:prstGeom prst="rect">
            <a:avLst/>
          </a:prstGeom>
          <a:noFill/>
        </p:spPr>
        <p:txBody>
          <a:bodyPr wrap="square" rtlCol="0">
            <a:spAutoFit/>
          </a:bodyPr>
          <a:lstStyle/>
          <a:p>
            <a:r>
              <a:rPr lang="en-US" sz="1400" dirty="0" smtClean="0"/>
              <a:t>The absence of a relationship between humans and nature; no signs of human activity</a:t>
            </a:r>
            <a:endParaRPr lang="en-US" sz="1400" dirty="0"/>
          </a:p>
        </p:txBody>
      </p:sp>
      <p:sp>
        <p:nvSpPr>
          <p:cNvPr id="15" name="TextBox 14"/>
          <p:cNvSpPr txBox="1"/>
          <p:nvPr/>
        </p:nvSpPr>
        <p:spPr>
          <a:xfrm>
            <a:off x="3200611" y="5342450"/>
            <a:ext cx="2851705" cy="738664"/>
          </a:xfrm>
          <a:prstGeom prst="rect">
            <a:avLst/>
          </a:prstGeom>
          <a:noFill/>
        </p:spPr>
        <p:txBody>
          <a:bodyPr wrap="square" rtlCol="0">
            <a:spAutoFit/>
          </a:bodyPr>
          <a:lstStyle/>
          <a:p>
            <a:r>
              <a:rPr lang="en-US" sz="1400" dirty="0" smtClean="0"/>
              <a:t>Dysfunctional relationship between humans and nature; images of darkness, ruins and chaos</a:t>
            </a:r>
            <a:endParaRPr lang="en-US" sz="1400" dirty="0"/>
          </a:p>
        </p:txBody>
      </p:sp>
      <p:sp>
        <p:nvSpPr>
          <p:cNvPr id="16" name="TextBox 15"/>
          <p:cNvSpPr txBox="1"/>
          <p:nvPr/>
        </p:nvSpPr>
        <p:spPr>
          <a:xfrm>
            <a:off x="6052316" y="5325812"/>
            <a:ext cx="2851705" cy="1169551"/>
          </a:xfrm>
          <a:prstGeom prst="rect">
            <a:avLst/>
          </a:prstGeom>
          <a:noFill/>
        </p:spPr>
        <p:txBody>
          <a:bodyPr wrap="square" rtlCol="0">
            <a:spAutoFit/>
          </a:bodyPr>
          <a:lstStyle/>
          <a:p>
            <a:r>
              <a:rPr lang="en-US" sz="1400" dirty="0" smtClean="0"/>
              <a:t>Peaceful and Harmonious relationship between humans and nature; co-existence (windmills) to symbiosis (your restorative powers extend to the whole environment)</a:t>
            </a:r>
            <a:endParaRPr lang="en-US" sz="1400" dirty="0"/>
          </a:p>
        </p:txBody>
      </p:sp>
    </p:spTree>
    <p:extLst>
      <p:ext uri="{BB962C8B-B14F-4D97-AF65-F5344CB8AC3E}">
        <p14:creationId xmlns:p14="http://schemas.microsoft.com/office/powerpoint/2010/main" val="345786141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i="1" dirty="0"/>
              <a:t>Excitement, renewal, catharsis, transcendence</a:t>
            </a:r>
            <a:endParaRPr lang="en-US" sz="3200"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84162" y="2074075"/>
            <a:ext cx="6026775" cy="4197888"/>
          </a:xfrm>
          <a:prstGeom prst="rect">
            <a:avLst/>
          </a:prstGeom>
        </p:spPr>
      </p:pic>
      <p:sp>
        <p:nvSpPr>
          <p:cNvPr id="18" name="Rectangle 17"/>
          <p:cNvSpPr/>
          <p:nvPr/>
        </p:nvSpPr>
        <p:spPr>
          <a:xfrm>
            <a:off x="6436372" y="1967829"/>
            <a:ext cx="2421877" cy="4401204"/>
          </a:xfrm>
          <a:prstGeom prst="rect">
            <a:avLst/>
          </a:prstGeom>
        </p:spPr>
        <p:txBody>
          <a:bodyPr wrap="square">
            <a:spAutoFit/>
          </a:bodyPr>
          <a:lstStyle/>
          <a:p>
            <a:r>
              <a:rPr lang="en-US" sz="1400" dirty="0"/>
              <a:t>I also found the narrative of Flower to be centered on </a:t>
            </a:r>
            <a:r>
              <a:rPr lang="en-US" sz="1400" b="1" dirty="0"/>
              <a:t>the key idea of empowerment. A petal, the most insignificant object imaginable, has the power to shape the world.</a:t>
            </a:r>
            <a:r>
              <a:rPr lang="en-US" sz="1400" dirty="0"/>
              <a:t> At first, its power is subtle – small patches of grass, changing rock formations, making the wind blow – but by the end of the game, it becomes an irresistible agent of change, sweeping over the old decaying ruins of the city as an agent of renewal. For me, experiencing the last level conveyed the message that </a:t>
            </a:r>
            <a:r>
              <a:rPr lang="en-US" sz="1400" b="1" dirty="0"/>
              <a:t>even the most powerless of us has the ability to transform the world we live in</a:t>
            </a:r>
            <a:r>
              <a:rPr lang="en-US" sz="1400" dirty="0"/>
              <a:t>.</a:t>
            </a:r>
          </a:p>
        </p:txBody>
      </p:sp>
      <p:sp>
        <p:nvSpPr>
          <p:cNvPr id="20" name="Rectangle 19"/>
          <p:cNvSpPr/>
          <p:nvPr/>
        </p:nvSpPr>
        <p:spPr>
          <a:xfrm>
            <a:off x="284161" y="6587067"/>
            <a:ext cx="8605449" cy="253916"/>
          </a:xfrm>
          <a:prstGeom prst="rect">
            <a:avLst/>
          </a:prstGeom>
        </p:spPr>
        <p:txBody>
          <a:bodyPr wrap="square">
            <a:spAutoFit/>
          </a:bodyPr>
          <a:lstStyle/>
          <a:p>
            <a:pPr algn="r"/>
            <a:r>
              <a:rPr lang="en-US" sz="1050" dirty="0">
                <a:solidFill>
                  <a:srgbClr val="A6A6A6"/>
                </a:solidFill>
              </a:rPr>
              <a:t>Isaac </a:t>
            </a:r>
            <a:r>
              <a:rPr lang="en-US" sz="1050" dirty="0" smtClean="0">
                <a:solidFill>
                  <a:srgbClr val="A6A6A6"/>
                </a:solidFill>
              </a:rPr>
              <a:t>Yuen</a:t>
            </a:r>
            <a:r>
              <a:rPr lang="en-US" sz="1050" dirty="0">
                <a:solidFill>
                  <a:srgbClr val="A6A6A6"/>
                </a:solidFill>
              </a:rPr>
              <a:t>, Interactive Storytelling: </a:t>
            </a:r>
            <a:r>
              <a:rPr lang="en-US" sz="1050" dirty="0" err="1">
                <a:solidFill>
                  <a:srgbClr val="A6A6A6"/>
                </a:solidFill>
              </a:rPr>
              <a:t>Thatgamecompany’s</a:t>
            </a:r>
            <a:r>
              <a:rPr lang="en-US" sz="1050" dirty="0">
                <a:solidFill>
                  <a:srgbClr val="A6A6A6"/>
                </a:solidFill>
              </a:rPr>
              <a:t> </a:t>
            </a:r>
            <a:r>
              <a:rPr lang="en-US" sz="1050" dirty="0" smtClean="0">
                <a:solidFill>
                  <a:srgbClr val="A6A6A6"/>
                </a:solidFill>
              </a:rPr>
              <a:t>Flower (2012), </a:t>
            </a:r>
            <a:r>
              <a:rPr lang="en-US" sz="1050" dirty="0" err="1" smtClean="0">
                <a:solidFill>
                  <a:srgbClr val="A6A6A6"/>
                </a:solidFill>
              </a:rPr>
              <a:t>Ekostories</a:t>
            </a:r>
            <a:r>
              <a:rPr lang="en-US" sz="1050" dirty="0">
                <a:solidFill>
                  <a:srgbClr val="A6A6A6"/>
                </a:solidFill>
              </a:rPr>
              <a:t> </a:t>
            </a:r>
            <a:r>
              <a:rPr lang="en-US" sz="1050" dirty="0" smtClean="0">
                <a:solidFill>
                  <a:srgbClr val="A6A6A6"/>
                </a:solidFill>
              </a:rPr>
              <a:t>http</a:t>
            </a:r>
            <a:r>
              <a:rPr lang="en-US" sz="1050" dirty="0">
                <a:solidFill>
                  <a:srgbClr val="A6A6A6"/>
                </a:solidFill>
              </a:rPr>
              <a:t>://</a:t>
            </a:r>
            <a:r>
              <a:rPr lang="en-US" sz="1050" dirty="0" err="1">
                <a:solidFill>
                  <a:srgbClr val="A6A6A6"/>
                </a:solidFill>
              </a:rPr>
              <a:t>ekostories.com</a:t>
            </a:r>
            <a:r>
              <a:rPr lang="en-US" sz="1050" dirty="0">
                <a:solidFill>
                  <a:srgbClr val="A6A6A6"/>
                </a:solidFill>
              </a:rPr>
              <a:t>/2012/03/30/flower-</a:t>
            </a:r>
            <a:r>
              <a:rPr lang="en-US" sz="1050" dirty="0" err="1">
                <a:solidFill>
                  <a:srgbClr val="A6A6A6"/>
                </a:solidFill>
              </a:rPr>
              <a:t>thatgamecompany</a:t>
            </a:r>
            <a:r>
              <a:rPr lang="en-US" sz="1050" dirty="0">
                <a:solidFill>
                  <a:srgbClr val="A6A6A6"/>
                </a:solidFill>
              </a:rPr>
              <a:t>-nature/</a:t>
            </a:r>
          </a:p>
        </p:txBody>
      </p:sp>
    </p:spTree>
    <p:extLst>
      <p:ext uri="{BB962C8B-B14F-4D97-AF65-F5344CB8AC3E}">
        <p14:creationId xmlns:p14="http://schemas.microsoft.com/office/powerpoint/2010/main" val="325065951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i="1" dirty="0"/>
              <a:t>Excitement, renewal, catharsis, transcendence</a:t>
            </a:r>
            <a:endParaRPr lang="en-US" sz="3200"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84162" y="2074075"/>
            <a:ext cx="6026775" cy="4197888"/>
          </a:xfrm>
          <a:prstGeom prst="rect">
            <a:avLst/>
          </a:prstGeom>
        </p:spPr>
      </p:pic>
      <p:sp>
        <p:nvSpPr>
          <p:cNvPr id="18" name="Rectangle 17"/>
          <p:cNvSpPr/>
          <p:nvPr/>
        </p:nvSpPr>
        <p:spPr>
          <a:xfrm>
            <a:off x="6436372" y="1967829"/>
            <a:ext cx="2421877" cy="4401204"/>
          </a:xfrm>
          <a:prstGeom prst="rect">
            <a:avLst/>
          </a:prstGeom>
        </p:spPr>
        <p:txBody>
          <a:bodyPr wrap="square">
            <a:spAutoFit/>
          </a:bodyPr>
          <a:lstStyle/>
          <a:p>
            <a:r>
              <a:rPr lang="en-US" sz="1400" dirty="0"/>
              <a:t>I also found the narrative of Flower to be centered on </a:t>
            </a:r>
            <a:r>
              <a:rPr lang="en-US" sz="1400" b="1" dirty="0"/>
              <a:t>the key idea of empowerment. A petal, the most insignificant object imaginable, has the power to shape the world.</a:t>
            </a:r>
            <a:r>
              <a:rPr lang="en-US" sz="1400" dirty="0"/>
              <a:t> At first, its power is subtle – small patches of grass, changing rock formations, making the wind blow – but by the end of the game, it becomes an irresistible agent of change, sweeping over the old decaying ruins of the city as an agent of renewal. For me, experiencing the last level conveyed the message that </a:t>
            </a:r>
            <a:r>
              <a:rPr lang="en-US" sz="1400" b="1" dirty="0"/>
              <a:t>even the most powerless of us has the ability to transform the world we live in</a:t>
            </a:r>
            <a:r>
              <a:rPr lang="en-US" sz="1400" dirty="0"/>
              <a:t>.</a:t>
            </a:r>
          </a:p>
        </p:txBody>
      </p:sp>
      <p:sp>
        <p:nvSpPr>
          <p:cNvPr id="20" name="Rectangle 19"/>
          <p:cNvSpPr/>
          <p:nvPr/>
        </p:nvSpPr>
        <p:spPr>
          <a:xfrm>
            <a:off x="284161" y="6587067"/>
            <a:ext cx="8605449" cy="253916"/>
          </a:xfrm>
          <a:prstGeom prst="rect">
            <a:avLst/>
          </a:prstGeom>
        </p:spPr>
        <p:txBody>
          <a:bodyPr wrap="square">
            <a:spAutoFit/>
          </a:bodyPr>
          <a:lstStyle/>
          <a:p>
            <a:pPr algn="r"/>
            <a:r>
              <a:rPr lang="en-US" sz="1050" dirty="0">
                <a:solidFill>
                  <a:srgbClr val="A6A6A6"/>
                </a:solidFill>
              </a:rPr>
              <a:t>Isaac </a:t>
            </a:r>
            <a:r>
              <a:rPr lang="en-US" sz="1050" dirty="0" smtClean="0">
                <a:solidFill>
                  <a:srgbClr val="A6A6A6"/>
                </a:solidFill>
              </a:rPr>
              <a:t>Yuen</a:t>
            </a:r>
            <a:r>
              <a:rPr lang="en-US" sz="1050" dirty="0">
                <a:solidFill>
                  <a:srgbClr val="A6A6A6"/>
                </a:solidFill>
              </a:rPr>
              <a:t>, Interactive Storytelling: </a:t>
            </a:r>
            <a:r>
              <a:rPr lang="en-US" sz="1050" dirty="0" err="1">
                <a:solidFill>
                  <a:srgbClr val="A6A6A6"/>
                </a:solidFill>
              </a:rPr>
              <a:t>Thatgamecompany’s</a:t>
            </a:r>
            <a:r>
              <a:rPr lang="en-US" sz="1050" dirty="0">
                <a:solidFill>
                  <a:srgbClr val="A6A6A6"/>
                </a:solidFill>
              </a:rPr>
              <a:t> </a:t>
            </a:r>
            <a:r>
              <a:rPr lang="en-US" sz="1050" dirty="0" smtClean="0">
                <a:solidFill>
                  <a:srgbClr val="A6A6A6"/>
                </a:solidFill>
              </a:rPr>
              <a:t>Flower (2012), </a:t>
            </a:r>
            <a:r>
              <a:rPr lang="en-US" sz="1050" dirty="0" err="1" smtClean="0">
                <a:solidFill>
                  <a:srgbClr val="A6A6A6"/>
                </a:solidFill>
              </a:rPr>
              <a:t>Ekostories</a:t>
            </a:r>
            <a:r>
              <a:rPr lang="en-US" sz="1050" dirty="0">
                <a:solidFill>
                  <a:srgbClr val="A6A6A6"/>
                </a:solidFill>
              </a:rPr>
              <a:t> </a:t>
            </a:r>
            <a:r>
              <a:rPr lang="en-US" sz="1050" dirty="0" smtClean="0">
                <a:solidFill>
                  <a:srgbClr val="A6A6A6"/>
                </a:solidFill>
              </a:rPr>
              <a:t>http</a:t>
            </a:r>
            <a:r>
              <a:rPr lang="en-US" sz="1050" dirty="0">
                <a:solidFill>
                  <a:srgbClr val="A6A6A6"/>
                </a:solidFill>
              </a:rPr>
              <a:t>://</a:t>
            </a:r>
            <a:r>
              <a:rPr lang="en-US" sz="1050" dirty="0" err="1">
                <a:solidFill>
                  <a:srgbClr val="A6A6A6"/>
                </a:solidFill>
              </a:rPr>
              <a:t>ekostories.com</a:t>
            </a:r>
            <a:r>
              <a:rPr lang="en-US" sz="1050" dirty="0">
                <a:solidFill>
                  <a:srgbClr val="A6A6A6"/>
                </a:solidFill>
              </a:rPr>
              <a:t>/2012/03/30/flower-</a:t>
            </a:r>
            <a:r>
              <a:rPr lang="en-US" sz="1050" dirty="0" err="1">
                <a:solidFill>
                  <a:srgbClr val="A6A6A6"/>
                </a:solidFill>
              </a:rPr>
              <a:t>thatgamecompany</a:t>
            </a:r>
            <a:r>
              <a:rPr lang="en-US" sz="1050" dirty="0">
                <a:solidFill>
                  <a:srgbClr val="A6A6A6"/>
                </a:solidFill>
              </a:rPr>
              <a:t>-nature/</a:t>
            </a:r>
          </a:p>
        </p:txBody>
      </p:sp>
      <p:sp>
        <p:nvSpPr>
          <p:cNvPr id="4" name="Rectangle 3"/>
          <p:cNvSpPr/>
          <p:nvPr/>
        </p:nvSpPr>
        <p:spPr>
          <a:xfrm>
            <a:off x="384144" y="2226547"/>
            <a:ext cx="2704688" cy="3904297"/>
          </a:xfrm>
          <a:prstGeom prst="rect">
            <a:avLst/>
          </a:prstGeom>
          <a:solidFill>
            <a:schemeClr val="accent5">
              <a:lumMod val="50000"/>
              <a:alpha val="53000"/>
            </a:scheme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marL="285750" indent="-285750">
              <a:buFont typeface="Arial"/>
              <a:buChar char="•"/>
            </a:pPr>
            <a:endParaRPr lang="en-US" sz="1600" dirty="0" smtClean="0"/>
          </a:p>
          <a:p>
            <a:pPr marL="285750" indent="-285750">
              <a:buFont typeface="Arial"/>
              <a:buChar char="•"/>
            </a:pPr>
            <a:r>
              <a:rPr lang="en-US" sz="1600" dirty="0" smtClean="0"/>
              <a:t>Mechanic: Single petal that grows with each interaction</a:t>
            </a:r>
          </a:p>
          <a:p>
            <a:pPr marL="285750" indent="-285750">
              <a:buFont typeface="Arial"/>
              <a:buChar char="•"/>
            </a:pPr>
            <a:endParaRPr lang="en-US" sz="1600" dirty="0" smtClean="0"/>
          </a:p>
          <a:p>
            <a:pPr marL="285750" indent="-285750">
              <a:buFont typeface="Arial"/>
              <a:buChar char="•"/>
            </a:pPr>
            <a:r>
              <a:rPr lang="en-US" sz="1600" dirty="0"/>
              <a:t>Mechanics as metaphor: transformations grow in size, but are stunted by human presence</a:t>
            </a:r>
          </a:p>
          <a:p>
            <a:pPr marL="285750" indent="-285750">
              <a:buFont typeface="Arial"/>
              <a:buChar char="•"/>
            </a:pPr>
            <a:endParaRPr lang="en-US" sz="1600" dirty="0" smtClean="0"/>
          </a:p>
          <a:p>
            <a:pPr marL="285750" indent="-285750">
              <a:buFont typeface="Arial"/>
              <a:buChar char="•"/>
            </a:pPr>
            <a:r>
              <a:rPr lang="en-US" sz="1600" dirty="0" smtClean="0"/>
              <a:t>Information design as part of the landscape: length of trail and transformations</a:t>
            </a:r>
          </a:p>
          <a:p>
            <a:endParaRPr lang="en-US" sz="1600" dirty="0" smtClean="0"/>
          </a:p>
          <a:p>
            <a:pPr marL="285750" indent="-285750">
              <a:buFont typeface="Arial"/>
              <a:buChar char="•"/>
            </a:pPr>
            <a:r>
              <a:rPr lang="en-US" sz="1600" dirty="0" smtClean="0"/>
              <a:t>Aesthetic journey: peace to discord to harmony</a:t>
            </a:r>
          </a:p>
          <a:p>
            <a:pPr marL="285750" indent="-285750">
              <a:buFont typeface="Arial"/>
              <a:buChar char="•"/>
            </a:pPr>
            <a:endParaRPr lang="en-US" sz="1600" dirty="0"/>
          </a:p>
        </p:txBody>
      </p:sp>
    </p:spTree>
    <p:extLst>
      <p:ext uri="{BB962C8B-B14F-4D97-AF65-F5344CB8AC3E}">
        <p14:creationId xmlns:p14="http://schemas.microsoft.com/office/powerpoint/2010/main" val="213452256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Diegetic Choices</a:t>
            </a:r>
            <a:endParaRPr lang="en-US" dirty="0"/>
          </a:p>
        </p:txBody>
      </p:sp>
      <p:sp>
        <p:nvSpPr>
          <p:cNvPr id="3" name="Content Placeholder 2"/>
          <p:cNvSpPr>
            <a:spLocks noGrp="1"/>
          </p:cNvSpPr>
          <p:nvPr>
            <p:ph idx="1"/>
          </p:nvPr>
        </p:nvSpPr>
        <p:spPr>
          <a:xfrm>
            <a:off x="2187152" y="2133600"/>
            <a:ext cx="6671098" cy="4181415"/>
          </a:xfrm>
        </p:spPr>
        <p:txBody>
          <a:bodyPr/>
          <a:lstStyle/>
          <a:p>
            <a:r>
              <a:rPr lang="en-US" dirty="0"/>
              <a:t>Mechanical choices are embedded in </a:t>
            </a:r>
            <a:r>
              <a:rPr lang="en-US" dirty="0" smtClean="0"/>
              <a:t>play, so why </a:t>
            </a:r>
            <a:r>
              <a:rPr lang="en-US" dirty="0"/>
              <a:t>not Narrative choices</a:t>
            </a:r>
            <a:r>
              <a:rPr lang="en-US" dirty="0" smtClean="0"/>
              <a:t>?</a:t>
            </a:r>
          </a:p>
          <a:p>
            <a:r>
              <a:rPr lang="en-US" b="1" dirty="0" smtClean="0"/>
              <a:t>Diegetic Choices </a:t>
            </a:r>
            <a:r>
              <a:rPr lang="en-US" dirty="0" smtClean="0"/>
              <a:t>happen within the story world, using the standard mechanics of the game</a:t>
            </a:r>
          </a:p>
          <a:p>
            <a:r>
              <a:rPr lang="en-US" b="1" dirty="0" smtClean="0"/>
              <a:t>Extra-Diegetic Choices </a:t>
            </a:r>
            <a:r>
              <a:rPr lang="en-US" dirty="0" smtClean="0"/>
              <a:t>happen outside the story world using mechanics especially designed for them</a:t>
            </a:r>
            <a:endParaRPr lang="en-US" dirty="0"/>
          </a:p>
          <a:p>
            <a:endParaRPr lang="en-US" dirty="0"/>
          </a:p>
        </p:txBody>
      </p:sp>
      <p:sp>
        <p:nvSpPr>
          <p:cNvPr id="4" name="Rectangle 3"/>
          <p:cNvSpPr/>
          <p:nvPr/>
        </p:nvSpPr>
        <p:spPr>
          <a:xfrm>
            <a:off x="339041" y="6315015"/>
            <a:ext cx="8574087" cy="400110"/>
          </a:xfrm>
          <a:prstGeom prst="rect">
            <a:avLst/>
          </a:prstGeom>
        </p:spPr>
        <p:txBody>
          <a:bodyPr wrap="square">
            <a:spAutoFit/>
          </a:bodyPr>
          <a:lstStyle/>
          <a:p>
            <a:pPr algn="r"/>
            <a:r>
              <a:rPr lang="en-US" sz="1000" dirty="0">
                <a:solidFill>
                  <a:srgbClr val="A6A6A6"/>
                </a:solidFill>
              </a:rPr>
              <a:t>Stacey Mason. 2013. On Games and Links: Extending the Vocabulary of Agency and Immersion in Interactive Narratives. </a:t>
            </a:r>
            <a:endParaRPr lang="en-US" sz="1000" dirty="0" smtClean="0">
              <a:solidFill>
                <a:srgbClr val="A6A6A6"/>
              </a:solidFill>
            </a:endParaRPr>
          </a:p>
          <a:p>
            <a:pPr algn="r"/>
            <a:r>
              <a:rPr lang="en-US" sz="1000" dirty="0" smtClean="0">
                <a:solidFill>
                  <a:srgbClr val="A6A6A6"/>
                </a:solidFill>
              </a:rPr>
              <a:t>In </a:t>
            </a:r>
            <a:r>
              <a:rPr lang="en-US" sz="1000" i="1" dirty="0">
                <a:solidFill>
                  <a:srgbClr val="A6A6A6"/>
                </a:solidFill>
              </a:rPr>
              <a:t>Proceedings of the 6th International Conference on Interactive Storytelling - Volume 8230</a:t>
            </a:r>
            <a:r>
              <a:rPr lang="en-US" sz="1000" dirty="0">
                <a:solidFill>
                  <a:srgbClr val="A6A6A6"/>
                </a:solidFill>
              </a:rPr>
              <a:t> (ICIDS 2013)</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84163" y="1716705"/>
            <a:ext cx="1723549" cy="4771542"/>
          </a:xfrm>
          <a:prstGeom prst="rect">
            <a:avLst/>
          </a:prstGeom>
        </p:spPr>
      </p:pic>
      <p:sp>
        <p:nvSpPr>
          <p:cNvPr id="8" name="TextBox 7"/>
          <p:cNvSpPr txBox="1"/>
          <p:nvPr/>
        </p:nvSpPr>
        <p:spPr>
          <a:xfrm>
            <a:off x="470330" y="6500005"/>
            <a:ext cx="1556836" cy="261610"/>
          </a:xfrm>
          <a:prstGeom prst="rect">
            <a:avLst/>
          </a:prstGeom>
          <a:noFill/>
        </p:spPr>
        <p:txBody>
          <a:bodyPr wrap="none" rtlCol="0">
            <a:spAutoFit/>
          </a:bodyPr>
          <a:lstStyle/>
          <a:p>
            <a:pPr algn="r"/>
            <a:r>
              <a:rPr lang="en-US" sz="1100" dirty="0" smtClean="0">
                <a:solidFill>
                  <a:srgbClr val="A6A6A6"/>
                </a:solidFill>
              </a:rPr>
              <a:t>Rise of the Tomb Raider</a:t>
            </a:r>
            <a:endParaRPr lang="en-US" sz="1100" dirty="0">
              <a:solidFill>
                <a:srgbClr val="A6A6A6"/>
              </a:solidFill>
            </a:endParaRPr>
          </a:p>
        </p:txBody>
      </p:sp>
    </p:spTree>
    <p:extLst>
      <p:ext uri="{BB962C8B-B14F-4D97-AF65-F5344CB8AC3E}">
        <p14:creationId xmlns:p14="http://schemas.microsoft.com/office/powerpoint/2010/main" val="265599290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Diegetic or Non-Diegetic?</a:t>
            </a:r>
          </a:p>
        </p:txBody>
      </p:sp>
      <p:pic>
        <p:nvPicPr>
          <p:cNvPr id="4" name="Picture 3"/>
          <p:cNvPicPr>
            <a:picLocks noChangeAspect="1"/>
          </p:cNvPicPr>
          <p:nvPr/>
        </p:nvPicPr>
        <p:blipFill>
          <a:blip r:embed="rId2"/>
          <a:stretch>
            <a:fillRect/>
          </a:stretch>
        </p:blipFill>
        <p:spPr>
          <a:xfrm>
            <a:off x="1199405" y="1862108"/>
            <a:ext cx="7031247" cy="3955077"/>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1064471" y="5891724"/>
            <a:ext cx="7224975" cy="646331"/>
          </a:xfrm>
          <a:prstGeom prst="rect">
            <a:avLst/>
          </a:prstGeom>
          <a:noFill/>
        </p:spPr>
        <p:txBody>
          <a:bodyPr wrap="square" rtlCol="0">
            <a:spAutoFit/>
          </a:bodyPr>
          <a:lstStyle/>
          <a:p>
            <a:pPr algn="ctr"/>
            <a:r>
              <a:rPr lang="en-US" b="1" dirty="0" smtClean="0"/>
              <a:t>Fable</a:t>
            </a:r>
            <a:r>
              <a:rPr lang="en-US" dirty="0" smtClean="0"/>
              <a:t> – After fighting your childhood rival Whisper in the arena, she begs </a:t>
            </a:r>
          </a:p>
          <a:p>
            <a:pPr algn="ctr"/>
            <a:r>
              <a:rPr lang="en-US" dirty="0" smtClean="0"/>
              <a:t>for her life. Do you continue to attack her, or run from the arena?</a:t>
            </a:r>
            <a:endParaRPr lang="en-US" dirty="0"/>
          </a:p>
        </p:txBody>
      </p:sp>
    </p:spTree>
    <p:extLst>
      <p:ext uri="{BB962C8B-B14F-4D97-AF65-F5344CB8AC3E}">
        <p14:creationId xmlns:p14="http://schemas.microsoft.com/office/powerpoint/2010/main" val="66023986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Diegetic or Non-Diegetic?</a:t>
            </a:r>
          </a:p>
        </p:txBody>
      </p:sp>
      <p:sp>
        <p:nvSpPr>
          <p:cNvPr id="5" name="TextBox 4"/>
          <p:cNvSpPr txBox="1"/>
          <p:nvPr/>
        </p:nvSpPr>
        <p:spPr>
          <a:xfrm>
            <a:off x="1064471" y="5891724"/>
            <a:ext cx="7224975" cy="646331"/>
          </a:xfrm>
          <a:prstGeom prst="rect">
            <a:avLst/>
          </a:prstGeom>
          <a:noFill/>
        </p:spPr>
        <p:txBody>
          <a:bodyPr wrap="square" rtlCol="0">
            <a:spAutoFit/>
          </a:bodyPr>
          <a:lstStyle/>
          <a:p>
            <a:pPr algn="ctr"/>
            <a:r>
              <a:rPr lang="en-US" b="1" dirty="0" smtClean="0"/>
              <a:t>Thief </a:t>
            </a:r>
            <a:r>
              <a:rPr lang="en-US" dirty="0" smtClean="0"/>
              <a:t>– Ector is an inventor who dreams of building an automaton, he wants you to steal the last piece, the heart, for him – do you?</a:t>
            </a:r>
            <a:endParaRPr lang="en-US"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a:ext>
            </a:extLst>
          </a:blip>
          <a:srcRect t="5044" b="4838"/>
          <a:stretch/>
        </p:blipFill>
        <p:spPr>
          <a:xfrm>
            <a:off x="1125659" y="1862108"/>
            <a:ext cx="7031247" cy="39602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2077177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Diegetic or Non-Diegetic?</a:t>
            </a:r>
            <a:endParaRPr lang="en-US" dirty="0"/>
          </a:p>
        </p:txBody>
      </p:sp>
      <p:pic>
        <p:nvPicPr>
          <p:cNvPr id="4" name="Picture 3"/>
          <p:cNvPicPr>
            <a:picLocks noChangeAspect="1"/>
          </p:cNvPicPr>
          <p:nvPr/>
        </p:nvPicPr>
        <p:blipFill>
          <a:blip r:embed="rId2"/>
          <a:stretch>
            <a:fillRect/>
          </a:stretch>
        </p:blipFill>
        <p:spPr>
          <a:xfrm>
            <a:off x="1213358" y="1959136"/>
            <a:ext cx="6770384" cy="3811071"/>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556790" y="5879966"/>
            <a:ext cx="8489899" cy="646331"/>
          </a:xfrm>
          <a:prstGeom prst="rect">
            <a:avLst/>
          </a:prstGeom>
          <a:noFill/>
        </p:spPr>
        <p:txBody>
          <a:bodyPr wrap="none" rtlCol="0">
            <a:spAutoFit/>
          </a:bodyPr>
          <a:lstStyle/>
          <a:p>
            <a:pPr algn="ctr"/>
            <a:r>
              <a:rPr lang="en-US" b="1" dirty="0" smtClean="0"/>
              <a:t>Mass Effect 3 </a:t>
            </a:r>
            <a:r>
              <a:rPr lang="en-US" dirty="0" smtClean="0"/>
              <a:t>– The refugee leader </a:t>
            </a:r>
            <a:r>
              <a:rPr lang="en-US" dirty="0" err="1" smtClean="0"/>
              <a:t>Tactus</a:t>
            </a:r>
            <a:r>
              <a:rPr lang="en-US" dirty="0" smtClean="0"/>
              <a:t> has military supplies that you need,</a:t>
            </a:r>
          </a:p>
          <a:p>
            <a:pPr algn="ctr"/>
            <a:r>
              <a:rPr lang="en-US" dirty="0" smtClean="0"/>
              <a:t>you can trade medical supplies in return, but he is not convinced – do you threaten him? </a:t>
            </a:r>
            <a:endParaRPr lang="en-US" dirty="0"/>
          </a:p>
        </p:txBody>
      </p:sp>
    </p:spTree>
    <p:extLst>
      <p:ext uri="{BB962C8B-B14F-4D97-AF65-F5344CB8AC3E}">
        <p14:creationId xmlns:p14="http://schemas.microsoft.com/office/powerpoint/2010/main" val="284610838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2522313" y="2110084"/>
            <a:ext cx="6335938" cy="4489303"/>
          </a:xfrm>
        </p:spPr>
        <p:txBody>
          <a:bodyPr>
            <a:normAutofit fontScale="92500" lnSpcReduction="10000"/>
          </a:bodyPr>
          <a:lstStyle/>
          <a:p>
            <a:r>
              <a:rPr lang="en-US" dirty="0" err="1" smtClean="0"/>
              <a:t>Ludology</a:t>
            </a:r>
            <a:r>
              <a:rPr lang="en-US" dirty="0" smtClean="0"/>
              <a:t> vs. </a:t>
            </a:r>
            <a:r>
              <a:rPr lang="en-US" dirty="0" err="1" smtClean="0"/>
              <a:t>Narratology</a:t>
            </a:r>
            <a:endParaRPr lang="en-US" dirty="0" smtClean="0"/>
          </a:p>
          <a:p>
            <a:r>
              <a:rPr lang="en-US" dirty="0" smtClean="0"/>
              <a:t>Types of Immersion</a:t>
            </a:r>
          </a:p>
          <a:p>
            <a:r>
              <a:rPr lang="en-US" dirty="0" smtClean="0"/>
              <a:t>Poetics</a:t>
            </a:r>
          </a:p>
          <a:p>
            <a:pPr lvl="1"/>
            <a:r>
              <a:rPr lang="en-US" dirty="0" smtClean="0"/>
              <a:t>Approach 1: Emphasise the </a:t>
            </a:r>
            <a:r>
              <a:rPr lang="en-US" dirty="0" err="1" smtClean="0"/>
              <a:t>Fabula</a:t>
            </a:r>
            <a:endParaRPr lang="en-US" dirty="0"/>
          </a:p>
          <a:p>
            <a:pPr lvl="2"/>
            <a:r>
              <a:rPr lang="en-US" dirty="0" smtClean="0"/>
              <a:t>Environmental Storytelling</a:t>
            </a:r>
          </a:p>
          <a:p>
            <a:pPr lvl="2"/>
            <a:r>
              <a:rPr lang="en-US" dirty="0" smtClean="0"/>
              <a:t>Narrative Architecture</a:t>
            </a:r>
          </a:p>
          <a:p>
            <a:pPr lvl="1"/>
            <a:r>
              <a:rPr lang="en-US" dirty="0" smtClean="0"/>
              <a:t>Approach 2: Fusion</a:t>
            </a:r>
          </a:p>
          <a:p>
            <a:pPr lvl="2"/>
            <a:r>
              <a:rPr lang="en-US" dirty="0" smtClean="0"/>
              <a:t>Thematic Cohesion</a:t>
            </a:r>
          </a:p>
          <a:p>
            <a:pPr lvl="2"/>
            <a:r>
              <a:rPr lang="en-US" dirty="0" smtClean="0"/>
              <a:t>Mechanics as Metaphor</a:t>
            </a:r>
          </a:p>
          <a:p>
            <a:pPr lvl="2"/>
            <a:r>
              <a:rPr lang="en-US" dirty="0" smtClean="0"/>
              <a:t>Diegetic Choices</a:t>
            </a:r>
            <a:endParaRPr lang="en-US" dirty="0"/>
          </a:p>
          <a:p>
            <a:r>
              <a:rPr lang="en-US" i="1" dirty="0" smtClean="0"/>
              <a:t>A Critical Playing of Spec Ops: The Line</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84164" y="1704947"/>
            <a:ext cx="2014108" cy="4894440"/>
          </a:xfrm>
          <a:prstGeom prst="rect">
            <a:avLst/>
          </a:prstGeom>
        </p:spPr>
      </p:pic>
      <p:sp>
        <p:nvSpPr>
          <p:cNvPr id="5" name="TextBox 4"/>
          <p:cNvSpPr txBox="1"/>
          <p:nvPr/>
        </p:nvSpPr>
        <p:spPr>
          <a:xfrm>
            <a:off x="1046539" y="6596381"/>
            <a:ext cx="1258559" cy="261610"/>
          </a:xfrm>
          <a:prstGeom prst="rect">
            <a:avLst/>
          </a:prstGeom>
          <a:noFill/>
        </p:spPr>
        <p:txBody>
          <a:bodyPr wrap="none" rtlCol="0">
            <a:spAutoFit/>
          </a:bodyPr>
          <a:lstStyle/>
          <a:p>
            <a:r>
              <a:rPr lang="en-US" sz="1100" dirty="0" smtClean="0">
                <a:solidFill>
                  <a:srgbClr val="A6A6A6"/>
                </a:solidFill>
              </a:rPr>
              <a:t>Spec Ops: The Line</a:t>
            </a:r>
            <a:endParaRPr lang="en-US" sz="1100" dirty="0">
              <a:solidFill>
                <a:srgbClr val="A6A6A6"/>
              </a:solidFill>
            </a:endParaRPr>
          </a:p>
        </p:txBody>
      </p:sp>
    </p:spTree>
    <p:extLst>
      <p:ext uri="{BB962C8B-B14F-4D97-AF65-F5344CB8AC3E}">
        <p14:creationId xmlns:p14="http://schemas.microsoft.com/office/powerpoint/2010/main" val="324276571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Games are not Narratives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25918553"/>
              </p:ext>
            </p:extLst>
          </p:nvPr>
        </p:nvGraphicFramePr>
        <p:xfrm>
          <a:off x="2328258" y="2971758"/>
          <a:ext cx="6529992" cy="3035171"/>
        </p:xfrm>
        <a:graphic>
          <a:graphicData uri="http://schemas.openxmlformats.org/drawingml/2006/table">
            <a:tbl>
              <a:tblPr firstRow="1" bandRow="1">
                <a:tableStyleId>{5C22544A-7EE6-4342-B048-85BDC9FD1C3A}</a:tableStyleId>
              </a:tblPr>
              <a:tblGrid>
                <a:gridCol w="3022033"/>
                <a:gridCol w="3507959"/>
              </a:tblGrid>
              <a:tr h="366233">
                <a:tc>
                  <a:txBody>
                    <a:bodyPr/>
                    <a:lstStyle/>
                    <a:p>
                      <a:r>
                        <a:rPr lang="en-US" sz="1600" dirty="0" smtClean="0"/>
                        <a:t>Narratives</a:t>
                      </a:r>
                      <a:endParaRPr lang="en-US" sz="1600" dirty="0"/>
                    </a:p>
                  </a:txBody>
                  <a:tcPr/>
                </a:tc>
                <a:tc>
                  <a:txBody>
                    <a:bodyPr/>
                    <a:lstStyle/>
                    <a:p>
                      <a:r>
                        <a:rPr lang="en-US" sz="1600" dirty="0" smtClean="0"/>
                        <a:t>Games</a:t>
                      </a:r>
                      <a:endParaRPr lang="en-US" sz="1600" dirty="0"/>
                    </a:p>
                  </a:txBody>
                  <a:tcPr/>
                </a:tc>
              </a:tr>
              <a:tr h="366233">
                <a:tc>
                  <a:txBody>
                    <a:bodyPr/>
                    <a:lstStyle/>
                    <a:p>
                      <a:r>
                        <a:rPr lang="en-US" sz="1600" dirty="0" smtClean="0"/>
                        <a:t>Fixed Sequence</a:t>
                      </a:r>
                      <a:endParaRPr lang="en-US" sz="1600" dirty="0"/>
                    </a:p>
                  </a:txBody>
                  <a:tcPr/>
                </a:tc>
                <a:tc>
                  <a:txBody>
                    <a:bodyPr/>
                    <a:lstStyle/>
                    <a:p>
                      <a:r>
                        <a:rPr lang="en-US" sz="1600" dirty="0" smtClean="0"/>
                        <a:t>Flexible Sequence</a:t>
                      </a:r>
                      <a:endParaRPr lang="en-US" sz="1600" dirty="0"/>
                    </a:p>
                  </a:txBody>
                  <a:tcPr/>
                </a:tc>
              </a:tr>
              <a:tr h="366233">
                <a:tc>
                  <a:txBody>
                    <a:bodyPr/>
                    <a:lstStyle/>
                    <a:p>
                      <a:r>
                        <a:rPr lang="en-US" sz="1600" dirty="0" smtClean="0"/>
                        <a:t>Variable Speed</a:t>
                      </a:r>
                      <a:endParaRPr lang="en-US" sz="1600" dirty="0"/>
                    </a:p>
                  </a:txBody>
                  <a:tcPr/>
                </a:tc>
                <a:tc>
                  <a:txBody>
                    <a:bodyPr/>
                    <a:lstStyle/>
                    <a:p>
                      <a:r>
                        <a:rPr lang="en-US" sz="1600" dirty="0" smtClean="0"/>
                        <a:t>Fixed Speed</a:t>
                      </a:r>
                      <a:endParaRPr lang="en-US" sz="1600" dirty="0"/>
                    </a:p>
                  </a:txBody>
                  <a:tcPr/>
                </a:tc>
              </a:tr>
              <a:tr h="425098">
                <a:tc>
                  <a:txBody>
                    <a:bodyPr/>
                    <a:lstStyle/>
                    <a:p>
                      <a:r>
                        <a:rPr lang="en-US" sz="1600" dirty="0" smtClean="0"/>
                        <a:t>Story/</a:t>
                      </a:r>
                      <a:r>
                        <a:rPr lang="en-US" sz="1600" dirty="0" err="1" smtClean="0"/>
                        <a:t>Fabula</a:t>
                      </a:r>
                      <a:endParaRPr lang="en-US" sz="1600" dirty="0"/>
                    </a:p>
                  </a:txBody>
                  <a:tcPr/>
                </a:tc>
                <a:tc>
                  <a:txBody>
                    <a:bodyPr/>
                    <a:lstStyle/>
                    <a:p>
                      <a:r>
                        <a:rPr lang="en-US" sz="1600" dirty="0" smtClean="0"/>
                        <a:t>Program/Material</a:t>
                      </a:r>
                      <a:r>
                        <a:rPr lang="en-US" sz="1600" baseline="0" dirty="0" smtClean="0"/>
                        <a:t> </a:t>
                      </a:r>
                      <a:r>
                        <a:rPr lang="en-US" sz="1600" i="1" baseline="0" dirty="0" smtClean="0"/>
                        <a:t>(Mechanics/Assets)</a:t>
                      </a:r>
                      <a:endParaRPr lang="en-US" sz="1600" i="1" dirty="0"/>
                    </a:p>
                  </a:txBody>
                  <a:tcPr/>
                </a:tc>
              </a:tr>
              <a:tr h="366233">
                <a:tc>
                  <a:txBody>
                    <a:bodyPr/>
                    <a:lstStyle/>
                    <a:p>
                      <a:r>
                        <a:rPr lang="en-US" sz="1600" dirty="0" smtClean="0"/>
                        <a:t>Past</a:t>
                      </a:r>
                      <a:endParaRPr lang="en-US" sz="1600" dirty="0"/>
                    </a:p>
                  </a:txBody>
                  <a:tcPr/>
                </a:tc>
                <a:tc>
                  <a:txBody>
                    <a:bodyPr/>
                    <a:lstStyle/>
                    <a:p>
                      <a:r>
                        <a:rPr lang="en-US" sz="1600" dirty="0" smtClean="0"/>
                        <a:t>Present</a:t>
                      </a:r>
                      <a:endParaRPr lang="en-US" sz="1600" dirty="0"/>
                    </a:p>
                  </a:txBody>
                  <a:tcPr/>
                </a:tc>
              </a:tr>
              <a:tr h="366233">
                <a:tc>
                  <a:txBody>
                    <a:bodyPr/>
                    <a:lstStyle/>
                    <a:p>
                      <a:r>
                        <a:rPr lang="en-US" sz="1600" dirty="0" smtClean="0"/>
                        <a:t>Requires</a:t>
                      </a:r>
                      <a:r>
                        <a:rPr lang="en-US" sz="1600" baseline="0" dirty="0" smtClean="0"/>
                        <a:t> </a:t>
                      </a:r>
                      <a:r>
                        <a:rPr lang="en-US" sz="1600" dirty="0" smtClean="0"/>
                        <a:t>anthropomorphic actors</a:t>
                      </a:r>
                      <a:endParaRPr lang="en-US" sz="1600" dirty="0"/>
                    </a:p>
                  </a:txBody>
                  <a:tcPr/>
                </a:tc>
                <a:tc>
                  <a:txBody>
                    <a:bodyPr/>
                    <a:lstStyle/>
                    <a:p>
                      <a:r>
                        <a:rPr lang="en-US" sz="1600" dirty="0" smtClean="0"/>
                        <a:t>Can be abstract</a:t>
                      </a:r>
                      <a:endParaRPr lang="en-US" sz="1600" dirty="0"/>
                    </a:p>
                  </a:txBody>
                  <a:tcPr/>
                </a:tc>
              </a:tr>
              <a:tr h="412675">
                <a:tc>
                  <a:txBody>
                    <a:bodyPr/>
                    <a:lstStyle/>
                    <a:p>
                      <a:r>
                        <a:rPr lang="en-US" sz="1600" dirty="0" smtClean="0"/>
                        <a:t>Narrative</a:t>
                      </a:r>
                      <a:r>
                        <a:rPr lang="en-US" sz="1600" baseline="0" dirty="0" smtClean="0"/>
                        <a:t> desire</a:t>
                      </a:r>
                      <a:endParaRPr lang="en-US" sz="1600" dirty="0"/>
                    </a:p>
                  </a:txBody>
                  <a:tcPr/>
                </a:tc>
                <a:tc>
                  <a:txBody>
                    <a:bodyPr/>
                    <a:lstStyle/>
                    <a:p>
                      <a:r>
                        <a:rPr lang="en-US" sz="1600" dirty="0" smtClean="0"/>
                        <a:t>Desire for understanding/performance</a:t>
                      </a:r>
                      <a:endParaRPr lang="en-US" sz="1600" dirty="0"/>
                    </a:p>
                  </a:txBody>
                  <a:tcPr/>
                </a:tc>
              </a:tr>
              <a:tr h="366233">
                <a:tc>
                  <a:txBody>
                    <a:bodyPr/>
                    <a:lstStyle/>
                    <a:p>
                      <a:r>
                        <a:rPr lang="en-US" sz="1600" dirty="0" smtClean="0"/>
                        <a:t>Consume once</a:t>
                      </a:r>
                      <a:endParaRPr lang="en-US" sz="1600" dirty="0"/>
                    </a:p>
                  </a:txBody>
                  <a:tcPr/>
                </a:tc>
                <a:tc>
                  <a:txBody>
                    <a:bodyPr/>
                    <a:lstStyle/>
                    <a:p>
                      <a:r>
                        <a:rPr lang="en-US" sz="1600" dirty="0" smtClean="0"/>
                        <a:t>Play many times</a:t>
                      </a:r>
                      <a:endParaRPr lang="en-US" sz="1600" dirty="0"/>
                    </a:p>
                  </a:txBody>
                  <a:tcPr/>
                </a:tc>
              </a:tr>
            </a:tbl>
          </a:graphicData>
        </a:graphic>
      </p:graphicFrame>
      <p:sp>
        <p:nvSpPr>
          <p:cNvPr id="5" name="Rectangle 4"/>
          <p:cNvSpPr/>
          <p:nvPr/>
        </p:nvSpPr>
        <p:spPr>
          <a:xfrm>
            <a:off x="2328257" y="1859720"/>
            <a:ext cx="6529993" cy="954107"/>
          </a:xfrm>
          <a:prstGeom prst="rect">
            <a:avLst/>
          </a:prstGeom>
        </p:spPr>
        <p:txBody>
          <a:bodyPr wrap="square">
            <a:spAutoFit/>
          </a:bodyPr>
          <a:lstStyle/>
          <a:p>
            <a:r>
              <a:rPr lang="en-US" sz="1400" dirty="0" smtClean="0"/>
              <a:t>“Computer </a:t>
            </a:r>
            <a:r>
              <a:rPr lang="en-US" sz="1400" dirty="0"/>
              <a:t>games and narratives are very different phenomena. Two phenomena that fight each other. </a:t>
            </a:r>
            <a:r>
              <a:rPr lang="en-US" sz="1400" b="1" dirty="0"/>
              <a:t>Two phenomena that you basically cannot have at the same time</a:t>
            </a:r>
            <a:r>
              <a:rPr lang="en-US" sz="1400" dirty="0"/>
              <a:t>. Any interactive narrative or attempt at interactive storytelling is a zigzag between these two columns</a:t>
            </a:r>
            <a:r>
              <a:rPr lang="en-US" sz="1400" dirty="0" smtClean="0"/>
              <a:t>.”</a:t>
            </a:r>
            <a:endParaRPr lang="en-US" sz="1400" dirty="0"/>
          </a:p>
        </p:txBody>
      </p:sp>
      <p:sp>
        <p:nvSpPr>
          <p:cNvPr id="6" name="Rectangle 5"/>
          <p:cNvSpPr/>
          <p:nvPr/>
        </p:nvSpPr>
        <p:spPr>
          <a:xfrm>
            <a:off x="1893901" y="6328316"/>
            <a:ext cx="6966280" cy="430887"/>
          </a:xfrm>
          <a:prstGeom prst="rect">
            <a:avLst/>
          </a:prstGeom>
        </p:spPr>
        <p:txBody>
          <a:bodyPr wrap="square">
            <a:spAutoFit/>
          </a:bodyPr>
          <a:lstStyle/>
          <a:p>
            <a:pPr algn="r"/>
            <a:r>
              <a:rPr lang="en-US" sz="1100" dirty="0" err="1">
                <a:solidFill>
                  <a:schemeClr val="tx2">
                    <a:lumMod val="50000"/>
                    <a:lumOff val="50000"/>
                  </a:schemeClr>
                </a:solidFill>
              </a:rPr>
              <a:t>Jesper</a:t>
            </a:r>
            <a:r>
              <a:rPr lang="en-US" sz="1100" dirty="0">
                <a:solidFill>
                  <a:schemeClr val="tx2">
                    <a:lumMod val="50000"/>
                    <a:lumOff val="50000"/>
                  </a:schemeClr>
                </a:solidFill>
              </a:rPr>
              <a:t> </a:t>
            </a:r>
            <a:r>
              <a:rPr lang="en-US" sz="1100" dirty="0" err="1">
                <a:solidFill>
                  <a:schemeClr val="tx2">
                    <a:lumMod val="50000"/>
                    <a:lumOff val="50000"/>
                  </a:schemeClr>
                </a:solidFill>
              </a:rPr>
              <a:t>Juul</a:t>
            </a:r>
            <a:r>
              <a:rPr lang="en-US" sz="1100" dirty="0">
                <a:solidFill>
                  <a:schemeClr val="tx2">
                    <a:lumMod val="50000"/>
                    <a:lumOff val="50000"/>
                  </a:schemeClr>
                </a:solidFill>
              </a:rPr>
              <a:t>: "A Clash between Game and Narrative". Paper presented at the </a:t>
            </a:r>
            <a:r>
              <a:rPr lang="en-US" sz="1100" i="1" dirty="0">
                <a:solidFill>
                  <a:schemeClr val="tx2">
                    <a:lumMod val="50000"/>
                    <a:lumOff val="50000"/>
                  </a:schemeClr>
                </a:solidFill>
              </a:rPr>
              <a:t>Digital Arts and Culture</a:t>
            </a:r>
            <a:r>
              <a:rPr lang="en-US" sz="1100" dirty="0">
                <a:solidFill>
                  <a:schemeClr val="tx2">
                    <a:lumMod val="50000"/>
                    <a:lumOff val="50000"/>
                  </a:schemeClr>
                </a:solidFill>
              </a:rPr>
              <a:t> conference, Bergen, Norway, November </a:t>
            </a:r>
            <a:r>
              <a:rPr lang="en-US" sz="1100" dirty="0" smtClean="0">
                <a:solidFill>
                  <a:schemeClr val="tx2">
                    <a:lumMod val="50000"/>
                    <a:lumOff val="50000"/>
                  </a:schemeClr>
                </a:solidFill>
              </a:rPr>
              <a:t>1998. https://</a:t>
            </a:r>
            <a:r>
              <a:rPr lang="en-US" sz="1100" dirty="0" err="1" smtClean="0">
                <a:solidFill>
                  <a:schemeClr val="tx2">
                    <a:lumMod val="50000"/>
                    <a:lumOff val="50000"/>
                  </a:schemeClr>
                </a:solidFill>
              </a:rPr>
              <a:t>www.jesperjuul.net</a:t>
            </a:r>
            <a:r>
              <a:rPr lang="en-US" sz="1100" dirty="0" smtClean="0">
                <a:solidFill>
                  <a:schemeClr val="tx2">
                    <a:lumMod val="50000"/>
                    <a:lumOff val="50000"/>
                  </a:schemeClr>
                </a:solidFill>
              </a:rPr>
              <a:t>/text/</a:t>
            </a:r>
            <a:r>
              <a:rPr lang="en-US" sz="1100" dirty="0" err="1" smtClean="0">
                <a:solidFill>
                  <a:schemeClr val="tx2">
                    <a:lumMod val="50000"/>
                    <a:lumOff val="50000"/>
                  </a:schemeClr>
                </a:solidFill>
              </a:rPr>
              <a:t>clash_between_game_and_narrative.html</a:t>
            </a:r>
            <a:endParaRPr lang="en-US" sz="1100" dirty="0">
              <a:solidFill>
                <a:schemeClr val="tx2">
                  <a:lumMod val="50000"/>
                  <a:lumOff val="50000"/>
                </a:schemeClr>
              </a:solidFill>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84163" y="1714500"/>
            <a:ext cx="1849828" cy="4787813"/>
          </a:xfrm>
          <a:prstGeom prst="rect">
            <a:avLst/>
          </a:prstGeom>
        </p:spPr>
      </p:pic>
      <p:sp>
        <p:nvSpPr>
          <p:cNvPr id="7" name="TextBox 6"/>
          <p:cNvSpPr txBox="1"/>
          <p:nvPr/>
        </p:nvSpPr>
        <p:spPr>
          <a:xfrm>
            <a:off x="1115764" y="6533935"/>
            <a:ext cx="1018227" cy="261610"/>
          </a:xfrm>
          <a:prstGeom prst="rect">
            <a:avLst/>
          </a:prstGeom>
          <a:noFill/>
        </p:spPr>
        <p:txBody>
          <a:bodyPr wrap="none" rtlCol="0">
            <a:spAutoFit/>
          </a:bodyPr>
          <a:lstStyle/>
          <a:p>
            <a:r>
              <a:rPr lang="en-US" sz="1100" dirty="0" err="1" smtClean="0">
                <a:solidFill>
                  <a:srgbClr val="A6A6A6"/>
                </a:solidFill>
              </a:rPr>
              <a:t>Streetfighter</a:t>
            </a:r>
            <a:r>
              <a:rPr lang="en-US" sz="1100" dirty="0" smtClean="0">
                <a:solidFill>
                  <a:srgbClr val="A6A6A6"/>
                </a:solidFill>
              </a:rPr>
              <a:t> 4</a:t>
            </a:r>
            <a:endParaRPr lang="en-US" sz="1100" dirty="0">
              <a:solidFill>
                <a:srgbClr val="A6A6A6"/>
              </a:solidFill>
            </a:endParaRPr>
          </a:p>
        </p:txBody>
      </p:sp>
    </p:spTree>
    <p:extLst>
      <p:ext uri="{BB962C8B-B14F-4D97-AF65-F5344CB8AC3E}">
        <p14:creationId xmlns:p14="http://schemas.microsoft.com/office/powerpoint/2010/main" val="36882160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Immersion</a:t>
            </a:r>
            <a:endParaRPr lang="en-US" dirty="0"/>
          </a:p>
        </p:txBody>
      </p:sp>
      <p:sp>
        <p:nvSpPr>
          <p:cNvPr id="4" name="Rectangle 3"/>
          <p:cNvSpPr/>
          <p:nvPr/>
        </p:nvSpPr>
        <p:spPr>
          <a:xfrm>
            <a:off x="2154364" y="6371806"/>
            <a:ext cx="6816425" cy="430887"/>
          </a:xfrm>
          <a:prstGeom prst="rect">
            <a:avLst/>
          </a:prstGeom>
        </p:spPr>
        <p:txBody>
          <a:bodyPr wrap="square">
            <a:spAutoFit/>
          </a:bodyPr>
          <a:lstStyle/>
          <a:p>
            <a:pPr algn="r"/>
            <a:r>
              <a:rPr lang="en-US" sz="1100" dirty="0" err="1">
                <a:solidFill>
                  <a:schemeClr val="tx2">
                    <a:lumMod val="50000"/>
                    <a:lumOff val="50000"/>
                  </a:schemeClr>
                </a:solidFill>
              </a:rPr>
              <a:t>Ermi</a:t>
            </a:r>
            <a:r>
              <a:rPr lang="en-US" sz="1100" dirty="0">
                <a:solidFill>
                  <a:schemeClr val="tx2">
                    <a:lumMod val="50000"/>
                    <a:lumOff val="50000"/>
                  </a:schemeClr>
                </a:solidFill>
              </a:rPr>
              <a:t>, L. and Mayra, F. (2005) "Fundamental Components of the Gameplay Experience: </a:t>
            </a:r>
            <a:r>
              <a:rPr lang="en-US" sz="1100" dirty="0" err="1">
                <a:solidFill>
                  <a:schemeClr val="tx2">
                    <a:lumMod val="50000"/>
                    <a:lumOff val="50000"/>
                  </a:schemeClr>
                </a:solidFill>
              </a:rPr>
              <a:t>Analysing</a:t>
            </a:r>
            <a:r>
              <a:rPr lang="en-US" sz="1100" dirty="0">
                <a:solidFill>
                  <a:schemeClr val="tx2">
                    <a:lumMod val="50000"/>
                    <a:lumOff val="50000"/>
                  </a:schemeClr>
                </a:solidFill>
              </a:rPr>
              <a:t> Immersion" In print proceedings, Changing Views: Worlds in Play, Digital Games Research Association Conference Proceedings </a:t>
            </a:r>
          </a:p>
        </p:txBody>
      </p:sp>
      <p:sp>
        <p:nvSpPr>
          <p:cNvPr id="9" name="TextBox 8"/>
          <p:cNvSpPr txBox="1"/>
          <p:nvPr/>
        </p:nvSpPr>
        <p:spPr>
          <a:xfrm>
            <a:off x="4171313" y="1768644"/>
            <a:ext cx="1193656" cy="461665"/>
          </a:xfrm>
          <a:prstGeom prst="rect">
            <a:avLst/>
          </a:prstGeom>
          <a:noFill/>
        </p:spPr>
        <p:txBody>
          <a:bodyPr wrap="none" rtlCol="0">
            <a:spAutoFit/>
          </a:bodyPr>
          <a:lstStyle/>
          <a:p>
            <a:r>
              <a:rPr lang="en-US" sz="2400" b="1" dirty="0" smtClean="0">
                <a:solidFill>
                  <a:schemeClr val="accent1"/>
                </a:solidFill>
              </a:rPr>
              <a:t>Sensory</a:t>
            </a:r>
            <a:endParaRPr lang="en-US" sz="2400" b="1" dirty="0">
              <a:solidFill>
                <a:schemeClr val="accent1"/>
              </a:solidFill>
            </a:endParaRPr>
          </a:p>
        </p:txBody>
      </p:sp>
      <p:sp>
        <p:nvSpPr>
          <p:cNvPr id="10" name="TextBox 9"/>
          <p:cNvSpPr txBox="1"/>
          <p:nvPr/>
        </p:nvSpPr>
        <p:spPr>
          <a:xfrm>
            <a:off x="1612786" y="5404810"/>
            <a:ext cx="2298376" cy="830997"/>
          </a:xfrm>
          <a:prstGeom prst="rect">
            <a:avLst/>
          </a:prstGeom>
          <a:noFill/>
        </p:spPr>
        <p:txBody>
          <a:bodyPr wrap="none" rtlCol="0">
            <a:spAutoFit/>
          </a:bodyPr>
          <a:lstStyle/>
          <a:p>
            <a:pPr algn="ctr"/>
            <a:r>
              <a:rPr lang="en-US" sz="2400" b="1" dirty="0" smtClean="0">
                <a:solidFill>
                  <a:srgbClr val="990000"/>
                </a:solidFill>
              </a:rPr>
              <a:t>Challenge-Based </a:t>
            </a:r>
          </a:p>
          <a:p>
            <a:pPr algn="ctr"/>
            <a:r>
              <a:rPr lang="en-US" sz="2400" dirty="0" smtClean="0">
                <a:solidFill>
                  <a:srgbClr val="990000"/>
                </a:solidFill>
              </a:rPr>
              <a:t>(Flow)</a:t>
            </a:r>
            <a:endParaRPr lang="en-US" sz="2400" dirty="0">
              <a:solidFill>
                <a:srgbClr val="990000"/>
              </a:solidFill>
            </a:endParaRPr>
          </a:p>
        </p:txBody>
      </p:sp>
      <p:sp>
        <p:nvSpPr>
          <p:cNvPr id="11" name="TextBox 10"/>
          <p:cNvSpPr txBox="1"/>
          <p:nvPr/>
        </p:nvSpPr>
        <p:spPr>
          <a:xfrm>
            <a:off x="4943003" y="5396134"/>
            <a:ext cx="3265287" cy="830997"/>
          </a:xfrm>
          <a:prstGeom prst="rect">
            <a:avLst/>
          </a:prstGeom>
          <a:noFill/>
        </p:spPr>
        <p:txBody>
          <a:bodyPr wrap="none" rtlCol="0">
            <a:spAutoFit/>
          </a:bodyPr>
          <a:lstStyle/>
          <a:p>
            <a:pPr algn="ctr"/>
            <a:r>
              <a:rPr lang="en-US" sz="2400" b="1" dirty="0" smtClean="0">
                <a:solidFill>
                  <a:srgbClr val="990000"/>
                </a:solidFill>
              </a:rPr>
              <a:t>Imaginative</a:t>
            </a:r>
          </a:p>
          <a:p>
            <a:pPr algn="ctr"/>
            <a:r>
              <a:rPr lang="en-US" sz="2400" dirty="0" smtClean="0">
                <a:solidFill>
                  <a:srgbClr val="990000"/>
                </a:solidFill>
              </a:rPr>
              <a:t>(Suspension of Disbelief)</a:t>
            </a:r>
            <a:endParaRPr lang="en-US" sz="2400" dirty="0">
              <a:solidFill>
                <a:srgbClr val="990000"/>
              </a:solidFill>
            </a:endParaRPr>
          </a:p>
        </p:txBody>
      </p:sp>
      <p:cxnSp>
        <p:nvCxnSpPr>
          <p:cNvPr id="13" name="Straight Connector 12"/>
          <p:cNvCxnSpPr>
            <a:endCxn id="9" idx="2"/>
          </p:cNvCxnSpPr>
          <p:nvPr/>
        </p:nvCxnSpPr>
        <p:spPr>
          <a:xfrm flipV="1">
            <a:off x="4768141" y="2230309"/>
            <a:ext cx="0" cy="1691993"/>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H="1">
            <a:off x="3151163" y="3922302"/>
            <a:ext cx="1616978" cy="135030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4768141" y="3922302"/>
            <a:ext cx="1678881" cy="135030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487647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Immersion</a:t>
            </a:r>
            <a:endParaRPr lang="en-US" dirty="0"/>
          </a:p>
        </p:txBody>
      </p:sp>
      <p:sp>
        <p:nvSpPr>
          <p:cNvPr id="4" name="Rectangle 3"/>
          <p:cNvSpPr/>
          <p:nvPr/>
        </p:nvSpPr>
        <p:spPr>
          <a:xfrm>
            <a:off x="2154364" y="6371806"/>
            <a:ext cx="6816425" cy="430887"/>
          </a:xfrm>
          <a:prstGeom prst="rect">
            <a:avLst/>
          </a:prstGeom>
        </p:spPr>
        <p:txBody>
          <a:bodyPr wrap="square">
            <a:spAutoFit/>
          </a:bodyPr>
          <a:lstStyle/>
          <a:p>
            <a:pPr algn="r"/>
            <a:r>
              <a:rPr lang="en-US" sz="1100" dirty="0" err="1">
                <a:solidFill>
                  <a:schemeClr val="tx2">
                    <a:lumMod val="50000"/>
                    <a:lumOff val="50000"/>
                  </a:schemeClr>
                </a:solidFill>
              </a:rPr>
              <a:t>Ermi</a:t>
            </a:r>
            <a:r>
              <a:rPr lang="en-US" sz="1100" dirty="0">
                <a:solidFill>
                  <a:schemeClr val="tx2">
                    <a:lumMod val="50000"/>
                    <a:lumOff val="50000"/>
                  </a:schemeClr>
                </a:solidFill>
              </a:rPr>
              <a:t>, L. and Mayra, F. (2005) "Fundamental Components of the Gameplay Experience: </a:t>
            </a:r>
            <a:r>
              <a:rPr lang="en-US" sz="1100" dirty="0" err="1">
                <a:solidFill>
                  <a:schemeClr val="tx2">
                    <a:lumMod val="50000"/>
                    <a:lumOff val="50000"/>
                  </a:schemeClr>
                </a:solidFill>
              </a:rPr>
              <a:t>Analysing</a:t>
            </a:r>
            <a:r>
              <a:rPr lang="en-US" sz="1100" dirty="0">
                <a:solidFill>
                  <a:schemeClr val="tx2">
                    <a:lumMod val="50000"/>
                    <a:lumOff val="50000"/>
                  </a:schemeClr>
                </a:solidFill>
              </a:rPr>
              <a:t> Immersion" In print proceedings, Changing Views: Worlds in Play, Digital Games Research Association Conference Proceedings </a:t>
            </a:r>
          </a:p>
        </p:txBody>
      </p:sp>
      <p:sp>
        <p:nvSpPr>
          <p:cNvPr id="9" name="TextBox 8"/>
          <p:cNvSpPr txBox="1"/>
          <p:nvPr/>
        </p:nvSpPr>
        <p:spPr>
          <a:xfrm>
            <a:off x="1142319" y="2956154"/>
            <a:ext cx="774571" cy="307777"/>
          </a:xfrm>
          <a:prstGeom prst="rect">
            <a:avLst/>
          </a:prstGeom>
          <a:noFill/>
        </p:spPr>
        <p:txBody>
          <a:bodyPr wrap="none" rtlCol="0">
            <a:spAutoFit/>
          </a:bodyPr>
          <a:lstStyle/>
          <a:p>
            <a:r>
              <a:rPr lang="en-US" sz="1400" b="1" dirty="0" smtClean="0">
                <a:solidFill>
                  <a:srgbClr val="990000"/>
                </a:solidFill>
              </a:rPr>
              <a:t>Sensory</a:t>
            </a:r>
            <a:endParaRPr lang="en-US" sz="1400" b="1" dirty="0">
              <a:solidFill>
                <a:srgbClr val="990000"/>
              </a:solidFill>
            </a:endParaRPr>
          </a:p>
        </p:txBody>
      </p:sp>
      <p:sp>
        <p:nvSpPr>
          <p:cNvPr id="10" name="TextBox 9"/>
          <p:cNvSpPr txBox="1"/>
          <p:nvPr/>
        </p:nvSpPr>
        <p:spPr>
          <a:xfrm>
            <a:off x="85825" y="5118988"/>
            <a:ext cx="915635" cy="307777"/>
          </a:xfrm>
          <a:prstGeom prst="rect">
            <a:avLst/>
          </a:prstGeom>
          <a:noFill/>
        </p:spPr>
        <p:txBody>
          <a:bodyPr wrap="none" rtlCol="0">
            <a:spAutoFit/>
          </a:bodyPr>
          <a:lstStyle/>
          <a:p>
            <a:pPr algn="ctr"/>
            <a:r>
              <a:rPr lang="en-US" sz="1400" b="1" dirty="0" smtClean="0">
                <a:solidFill>
                  <a:srgbClr val="990000"/>
                </a:solidFill>
              </a:rPr>
              <a:t>Challenge</a:t>
            </a:r>
          </a:p>
        </p:txBody>
      </p:sp>
      <p:sp>
        <p:nvSpPr>
          <p:cNvPr id="11" name="TextBox 10"/>
          <p:cNvSpPr txBox="1"/>
          <p:nvPr/>
        </p:nvSpPr>
        <p:spPr>
          <a:xfrm>
            <a:off x="1989535" y="5118988"/>
            <a:ext cx="1061834" cy="307777"/>
          </a:xfrm>
          <a:prstGeom prst="rect">
            <a:avLst/>
          </a:prstGeom>
          <a:noFill/>
        </p:spPr>
        <p:txBody>
          <a:bodyPr wrap="none" rtlCol="0">
            <a:spAutoFit/>
          </a:bodyPr>
          <a:lstStyle/>
          <a:p>
            <a:pPr algn="ctr"/>
            <a:r>
              <a:rPr lang="en-US" sz="1400" b="1" dirty="0" smtClean="0">
                <a:solidFill>
                  <a:srgbClr val="990000"/>
                </a:solidFill>
              </a:rPr>
              <a:t>Imaginative</a:t>
            </a:r>
          </a:p>
        </p:txBody>
      </p:sp>
      <p:grpSp>
        <p:nvGrpSpPr>
          <p:cNvPr id="3" name="Group 2"/>
          <p:cNvGrpSpPr/>
          <p:nvPr/>
        </p:nvGrpSpPr>
        <p:grpSpPr>
          <a:xfrm>
            <a:off x="543643" y="3263931"/>
            <a:ext cx="2009670" cy="1855057"/>
            <a:chOff x="3151163" y="2230309"/>
            <a:chExt cx="3295859" cy="3042293"/>
          </a:xfrm>
        </p:grpSpPr>
        <p:cxnSp>
          <p:nvCxnSpPr>
            <p:cNvPr id="13" name="Straight Connector 12"/>
            <p:cNvCxnSpPr/>
            <p:nvPr/>
          </p:nvCxnSpPr>
          <p:spPr>
            <a:xfrm flipV="1">
              <a:off x="4768141" y="2230309"/>
              <a:ext cx="0" cy="1691993"/>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H="1">
              <a:off x="3151163" y="3922302"/>
              <a:ext cx="1616978" cy="135030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4768141" y="3922302"/>
              <a:ext cx="1678881" cy="135030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grpSp>
      <p:sp>
        <p:nvSpPr>
          <p:cNvPr id="37" name="Freeform 36"/>
          <p:cNvSpPr/>
          <p:nvPr/>
        </p:nvSpPr>
        <p:spPr>
          <a:xfrm>
            <a:off x="591875" y="3954451"/>
            <a:ext cx="1192712" cy="1148461"/>
          </a:xfrm>
          <a:custGeom>
            <a:avLst/>
            <a:gdLst>
              <a:gd name="connsiteX0" fmla="*/ 0 w 2025748"/>
              <a:gd name="connsiteY0" fmla="*/ 1752175 h 1752175"/>
              <a:gd name="connsiteX1" fmla="*/ 1623814 w 2025748"/>
              <a:gd name="connsiteY1" fmla="*/ 0 h 1752175"/>
              <a:gd name="connsiteX2" fmla="*/ 2025748 w 2025748"/>
              <a:gd name="connsiteY2" fmla="*/ 755525 h 1752175"/>
              <a:gd name="connsiteX3" fmla="*/ 0 w 2025748"/>
              <a:gd name="connsiteY3" fmla="*/ 1752175 h 1752175"/>
            </a:gdLst>
            <a:ahLst/>
            <a:cxnLst>
              <a:cxn ang="0">
                <a:pos x="connsiteX0" y="connsiteY0"/>
              </a:cxn>
              <a:cxn ang="0">
                <a:pos x="connsiteX1" y="connsiteY1"/>
              </a:cxn>
              <a:cxn ang="0">
                <a:pos x="connsiteX2" y="connsiteY2"/>
              </a:cxn>
              <a:cxn ang="0">
                <a:pos x="connsiteX3" y="connsiteY3"/>
              </a:cxn>
            </a:cxnLst>
            <a:rect l="l" t="t" r="r" b="b"/>
            <a:pathLst>
              <a:path w="2025748" h="1752175">
                <a:moveTo>
                  <a:pt x="0" y="1752175"/>
                </a:moveTo>
                <a:lnTo>
                  <a:pt x="1623814" y="0"/>
                </a:lnTo>
                <a:lnTo>
                  <a:pt x="2025748" y="755525"/>
                </a:lnTo>
                <a:lnTo>
                  <a:pt x="0" y="1752175"/>
                </a:lnTo>
                <a:close/>
              </a:path>
            </a:pathLst>
          </a:custGeom>
          <a:solidFill>
            <a:schemeClr val="accent1">
              <a:alpha val="2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846834" y="2258736"/>
            <a:ext cx="1365541" cy="369332"/>
          </a:xfrm>
          <a:prstGeom prst="rect">
            <a:avLst/>
          </a:prstGeom>
          <a:noFill/>
        </p:spPr>
        <p:txBody>
          <a:bodyPr wrap="none" rtlCol="0">
            <a:spAutoFit/>
          </a:bodyPr>
          <a:lstStyle/>
          <a:p>
            <a:r>
              <a:rPr lang="en-US" dirty="0" smtClean="0"/>
              <a:t>Civilization 3</a:t>
            </a:r>
            <a:endParaRPr lang="en-US" dirty="0"/>
          </a:p>
        </p:txBody>
      </p:sp>
    </p:spTree>
    <p:extLst>
      <p:ext uri="{BB962C8B-B14F-4D97-AF65-F5344CB8AC3E}">
        <p14:creationId xmlns:p14="http://schemas.microsoft.com/office/powerpoint/2010/main" val="31945148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Immersion</a:t>
            </a:r>
            <a:endParaRPr lang="en-US" dirty="0"/>
          </a:p>
        </p:txBody>
      </p:sp>
      <p:sp>
        <p:nvSpPr>
          <p:cNvPr id="4" name="Rectangle 3"/>
          <p:cNvSpPr/>
          <p:nvPr/>
        </p:nvSpPr>
        <p:spPr>
          <a:xfrm>
            <a:off x="2154364" y="6371806"/>
            <a:ext cx="6816425" cy="430887"/>
          </a:xfrm>
          <a:prstGeom prst="rect">
            <a:avLst/>
          </a:prstGeom>
        </p:spPr>
        <p:txBody>
          <a:bodyPr wrap="square">
            <a:spAutoFit/>
          </a:bodyPr>
          <a:lstStyle/>
          <a:p>
            <a:pPr algn="r"/>
            <a:r>
              <a:rPr lang="en-US" sz="1100" dirty="0" err="1">
                <a:solidFill>
                  <a:schemeClr val="tx2">
                    <a:lumMod val="50000"/>
                    <a:lumOff val="50000"/>
                  </a:schemeClr>
                </a:solidFill>
              </a:rPr>
              <a:t>Ermi</a:t>
            </a:r>
            <a:r>
              <a:rPr lang="en-US" sz="1100" dirty="0">
                <a:solidFill>
                  <a:schemeClr val="tx2">
                    <a:lumMod val="50000"/>
                    <a:lumOff val="50000"/>
                  </a:schemeClr>
                </a:solidFill>
              </a:rPr>
              <a:t>, L. and Mayra, F. (2005) "Fundamental Components of the Gameplay Experience: </a:t>
            </a:r>
            <a:r>
              <a:rPr lang="en-US" sz="1100" dirty="0" err="1">
                <a:solidFill>
                  <a:schemeClr val="tx2">
                    <a:lumMod val="50000"/>
                    <a:lumOff val="50000"/>
                  </a:schemeClr>
                </a:solidFill>
              </a:rPr>
              <a:t>Analysing</a:t>
            </a:r>
            <a:r>
              <a:rPr lang="en-US" sz="1100" dirty="0">
                <a:solidFill>
                  <a:schemeClr val="tx2">
                    <a:lumMod val="50000"/>
                    <a:lumOff val="50000"/>
                  </a:schemeClr>
                </a:solidFill>
              </a:rPr>
              <a:t> Immersion" In print proceedings, Changing Views: Worlds in Play, Digital Games Research Association Conference Proceedings </a:t>
            </a:r>
          </a:p>
        </p:txBody>
      </p:sp>
      <p:sp>
        <p:nvSpPr>
          <p:cNvPr id="9" name="TextBox 8"/>
          <p:cNvSpPr txBox="1"/>
          <p:nvPr/>
        </p:nvSpPr>
        <p:spPr>
          <a:xfrm>
            <a:off x="1142319" y="2956154"/>
            <a:ext cx="774571" cy="307777"/>
          </a:xfrm>
          <a:prstGeom prst="rect">
            <a:avLst/>
          </a:prstGeom>
          <a:noFill/>
        </p:spPr>
        <p:txBody>
          <a:bodyPr wrap="none" rtlCol="0">
            <a:spAutoFit/>
          </a:bodyPr>
          <a:lstStyle/>
          <a:p>
            <a:r>
              <a:rPr lang="en-US" sz="1400" b="1" dirty="0" smtClean="0">
                <a:solidFill>
                  <a:srgbClr val="990000"/>
                </a:solidFill>
              </a:rPr>
              <a:t>Sensory</a:t>
            </a:r>
            <a:endParaRPr lang="en-US" sz="1400" b="1" dirty="0">
              <a:solidFill>
                <a:srgbClr val="990000"/>
              </a:solidFill>
            </a:endParaRPr>
          </a:p>
        </p:txBody>
      </p:sp>
      <p:sp>
        <p:nvSpPr>
          <p:cNvPr id="10" name="TextBox 9"/>
          <p:cNvSpPr txBox="1"/>
          <p:nvPr/>
        </p:nvSpPr>
        <p:spPr>
          <a:xfrm>
            <a:off x="85825" y="5118988"/>
            <a:ext cx="915635" cy="307777"/>
          </a:xfrm>
          <a:prstGeom prst="rect">
            <a:avLst/>
          </a:prstGeom>
          <a:noFill/>
        </p:spPr>
        <p:txBody>
          <a:bodyPr wrap="none" rtlCol="0">
            <a:spAutoFit/>
          </a:bodyPr>
          <a:lstStyle/>
          <a:p>
            <a:pPr algn="ctr"/>
            <a:r>
              <a:rPr lang="en-US" sz="1400" b="1" dirty="0" smtClean="0">
                <a:solidFill>
                  <a:srgbClr val="990000"/>
                </a:solidFill>
              </a:rPr>
              <a:t>Challenge</a:t>
            </a:r>
          </a:p>
        </p:txBody>
      </p:sp>
      <p:sp>
        <p:nvSpPr>
          <p:cNvPr id="11" name="TextBox 10"/>
          <p:cNvSpPr txBox="1"/>
          <p:nvPr/>
        </p:nvSpPr>
        <p:spPr>
          <a:xfrm>
            <a:off x="1989535" y="5118988"/>
            <a:ext cx="1061834" cy="307777"/>
          </a:xfrm>
          <a:prstGeom prst="rect">
            <a:avLst/>
          </a:prstGeom>
          <a:noFill/>
        </p:spPr>
        <p:txBody>
          <a:bodyPr wrap="none" rtlCol="0">
            <a:spAutoFit/>
          </a:bodyPr>
          <a:lstStyle/>
          <a:p>
            <a:pPr algn="ctr"/>
            <a:r>
              <a:rPr lang="en-US" sz="1400" b="1" dirty="0" smtClean="0">
                <a:solidFill>
                  <a:srgbClr val="990000"/>
                </a:solidFill>
              </a:rPr>
              <a:t>Imaginative</a:t>
            </a:r>
          </a:p>
        </p:txBody>
      </p:sp>
      <p:grpSp>
        <p:nvGrpSpPr>
          <p:cNvPr id="3" name="Group 2"/>
          <p:cNvGrpSpPr/>
          <p:nvPr/>
        </p:nvGrpSpPr>
        <p:grpSpPr>
          <a:xfrm>
            <a:off x="543643" y="3263931"/>
            <a:ext cx="2009670" cy="1855057"/>
            <a:chOff x="3151163" y="2230309"/>
            <a:chExt cx="3295859" cy="3042293"/>
          </a:xfrm>
        </p:grpSpPr>
        <p:cxnSp>
          <p:nvCxnSpPr>
            <p:cNvPr id="13" name="Straight Connector 12"/>
            <p:cNvCxnSpPr/>
            <p:nvPr/>
          </p:nvCxnSpPr>
          <p:spPr>
            <a:xfrm flipV="1">
              <a:off x="4768141" y="2230309"/>
              <a:ext cx="0" cy="1691993"/>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H="1">
              <a:off x="3151163" y="3922302"/>
              <a:ext cx="1616978" cy="135030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4768141" y="3922302"/>
              <a:ext cx="1678881" cy="135030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grpSp>
      <p:sp>
        <p:nvSpPr>
          <p:cNvPr id="23" name="TextBox 22"/>
          <p:cNvSpPr txBox="1"/>
          <p:nvPr/>
        </p:nvSpPr>
        <p:spPr>
          <a:xfrm>
            <a:off x="4212918" y="2956154"/>
            <a:ext cx="774571" cy="307777"/>
          </a:xfrm>
          <a:prstGeom prst="rect">
            <a:avLst/>
          </a:prstGeom>
          <a:noFill/>
        </p:spPr>
        <p:txBody>
          <a:bodyPr wrap="none" rtlCol="0">
            <a:spAutoFit/>
          </a:bodyPr>
          <a:lstStyle/>
          <a:p>
            <a:r>
              <a:rPr lang="en-US" sz="1400" b="1" dirty="0" smtClean="0">
                <a:solidFill>
                  <a:srgbClr val="990000"/>
                </a:solidFill>
              </a:rPr>
              <a:t>Sensory</a:t>
            </a:r>
            <a:endParaRPr lang="en-US" sz="1400" b="1" dirty="0">
              <a:solidFill>
                <a:srgbClr val="990000"/>
              </a:solidFill>
            </a:endParaRPr>
          </a:p>
        </p:txBody>
      </p:sp>
      <p:sp>
        <p:nvSpPr>
          <p:cNvPr id="24" name="TextBox 23"/>
          <p:cNvSpPr txBox="1"/>
          <p:nvPr/>
        </p:nvSpPr>
        <p:spPr>
          <a:xfrm>
            <a:off x="3156424" y="5118988"/>
            <a:ext cx="915635" cy="307777"/>
          </a:xfrm>
          <a:prstGeom prst="rect">
            <a:avLst/>
          </a:prstGeom>
          <a:noFill/>
        </p:spPr>
        <p:txBody>
          <a:bodyPr wrap="none" rtlCol="0">
            <a:spAutoFit/>
          </a:bodyPr>
          <a:lstStyle/>
          <a:p>
            <a:pPr algn="ctr"/>
            <a:r>
              <a:rPr lang="en-US" sz="1400" b="1" dirty="0" smtClean="0">
                <a:solidFill>
                  <a:srgbClr val="990000"/>
                </a:solidFill>
              </a:rPr>
              <a:t>Challenge</a:t>
            </a:r>
          </a:p>
        </p:txBody>
      </p:sp>
      <p:sp>
        <p:nvSpPr>
          <p:cNvPr id="25" name="TextBox 24"/>
          <p:cNvSpPr txBox="1"/>
          <p:nvPr/>
        </p:nvSpPr>
        <p:spPr>
          <a:xfrm>
            <a:off x="5060134" y="5118988"/>
            <a:ext cx="1061834" cy="307777"/>
          </a:xfrm>
          <a:prstGeom prst="rect">
            <a:avLst/>
          </a:prstGeom>
          <a:noFill/>
        </p:spPr>
        <p:txBody>
          <a:bodyPr wrap="none" rtlCol="0">
            <a:spAutoFit/>
          </a:bodyPr>
          <a:lstStyle/>
          <a:p>
            <a:pPr algn="ctr"/>
            <a:r>
              <a:rPr lang="en-US" sz="1400" b="1" dirty="0" smtClean="0">
                <a:solidFill>
                  <a:srgbClr val="990000"/>
                </a:solidFill>
              </a:rPr>
              <a:t>Imaginative</a:t>
            </a:r>
          </a:p>
        </p:txBody>
      </p:sp>
      <p:grpSp>
        <p:nvGrpSpPr>
          <p:cNvPr id="26" name="Group 25"/>
          <p:cNvGrpSpPr/>
          <p:nvPr/>
        </p:nvGrpSpPr>
        <p:grpSpPr>
          <a:xfrm>
            <a:off x="3614242" y="3263931"/>
            <a:ext cx="2009670" cy="1855057"/>
            <a:chOff x="3151163" y="2230309"/>
            <a:chExt cx="3295859" cy="3042293"/>
          </a:xfrm>
        </p:grpSpPr>
        <p:cxnSp>
          <p:nvCxnSpPr>
            <p:cNvPr id="27" name="Straight Connector 26"/>
            <p:cNvCxnSpPr/>
            <p:nvPr/>
          </p:nvCxnSpPr>
          <p:spPr>
            <a:xfrm flipV="1">
              <a:off x="4768141" y="2230309"/>
              <a:ext cx="0" cy="1691993"/>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a:off x="3151163" y="3922302"/>
              <a:ext cx="1616978" cy="135030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4768141" y="3922302"/>
              <a:ext cx="1678881" cy="135030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grpSp>
      <p:sp>
        <p:nvSpPr>
          <p:cNvPr id="37" name="Freeform 36"/>
          <p:cNvSpPr/>
          <p:nvPr/>
        </p:nvSpPr>
        <p:spPr>
          <a:xfrm>
            <a:off x="591875" y="3954451"/>
            <a:ext cx="1192712" cy="1148461"/>
          </a:xfrm>
          <a:custGeom>
            <a:avLst/>
            <a:gdLst>
              <a:gd name="connsiteX0" fmla="*/ 0 w 2025748"/>
              <a:gd name="connsiteY0" fmla="*/ 1752175 h 1752175"/>
              <a:gd name="connsiteX1" fmla="*/ 1623814 w 2025748"/>
              <a:gd name="connsiteY1" fmla="*/ 0 h 1752175"/>
              <a:gd name="connsiteX2" fmla="*/ 2025748 w 2025748"/>
              <a:gd name="connsiteY2" fmla="*/ 755525 h 1752175"/>
              <a:gd name="connsiteX3" fmla="*/ 0 w 2025748"/>
              <a:gd name="connsiteY3" fmla="*/ 1752175 h 1752175"/>
            </a:gdLst>
            <a:ahLst/>
            <a:cxnLst>
              <a:cxn ang="0">
                <a:pos x="connsiteX0" y="connsiteY0"/>
              </a:cxn>
              <a:cxn ang="0">
                <a:pos x="connsiteX1" y="connsiteY1"/>
              </a:cxn>
              <a:cxn ang="0">
                <a:pos x="connsiteX2" y="connsiteY2"/>
              </a:cxn>
              <a:cxn ang="0">
                <a:pos x="connsiteX3" y="connsiteY3"/>
              </a:cxn>
            </a:cxnLst>
            <a:rect l="l" t="t" r="r" b="b"/>
            <a:pathLst>
              <a:path w="2025748" h="1752175">
                <a:moveTo>
                  <a:pt x="0" y="1752175"/>
                </a:moveTo>
                <a:lnTo>
                  <a:pt x="1623814" y="0"/>
                </a:lnTo>
                <a:lnTo>
                  <a:pt x="2025748" y="755525"/>
                </a:lnTo>
                <a:lnTo>
                  <a:pt x="0" y="1752175"/>
                </a:lnTo>
                <a:close/>
              </a:path>
            </a:pathLst>
          </a:custGeom>
          <a:solidFill>
            <a:schemeClr val="accent1">
              <a:alpha val="2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846834" y="2258736"/>
            <a:ext cx="1365541" cy="369332"/>
          </a:xfrm>
          <a:prstGeom prst="rect">
            <a:avLst/>
          </a:prstGeom>
          <a:noFill/>
        </p:spPr>
        <p:txBody>
          <a:bodyPr wrap="none" rtlCol="0">
            <a:spAutoFit/>
          </a:bodyPr>
          <a:lstStyle/>
          <a:p>
            <a:r>
              <a:rPr lang="en-US" dirty="0" smtClean="0"/>
              <a:t>Civilization 3</a:t>
            </a:r>
            <a:endParaRPr lang="en-US" dirty="0"/>
          </a:p>
        </p:txBody>
      </p:sp>
      <p:sp>
        <p:nvSpPr>
          <p:cNvPr id="38" name="Freeform 37"/>
          <p:cNvSpPr/>
          <p:nvPr/>
        </p:nvSpPr>
        <p:spPr>
          <a:xfrm>
            <a:off x="3906798" y="3644004"/>
            <a:ext cx="973376" cy="1206810"/>
          </a:xfrm>
          <a:custGeom>
            <a:avLst/>
            <a:gdLst>
              <a:gd name="connsiteX0" fmla="*/ 1607736 w 1607736"/>
              <a:gd name="connsiteY0" fmla="*/ 1462826 h 1993301"/>
              <a:gd name="connsiteX1" fmla="*/ 1205802 w 1607736"/>
              <a:gd name="connsiteY1" fmla="*/ 0 h 1993301"/>
              <a:gd name="connsiteX2" fmla="*/ 0 w 1607736"/>
              <a:gd name="connsiteY2" fmla="*/ 1993301 h 1993301"/>
              <a:gd name="connsiteX3" fmla="*/ 1607736 w 1607736"/>
              <a:gd name="connsiteY3" fmla="*/ 1462826 h 1993301"/>
            </a:gdLst>
            <a:ahLst/>
            <a:cxnLst>
              <a:cxn ang="0">
                <a:pos x="connsiteX0" y="connsiteY0"/>
              </a:cxn>
              <a:cxn ang="0">
                <a:pos x="connsiteX1" y="connsiteY1"/>
              </a:cxn>
              <a:cxn ang="0">
                <a:pos x="connsiteX2" y="connsiteY2"/>
              </a:cxn>
              <a:cxn ang="0">
                <a:pos x="connsiteX3" y="connsiteY3"/>
              </a:cxn>
            </a:cxnLst>
            <a:rect l="l" t="t" r="r" b="b"/>
            <a:pathLst>
              <a:path w="1607736" h="1993301">
                <a:moveTo>
                  <a:pt x="1607736" y="1462826"/>
                </a:moveTo>
                <a:lnTo>
                  <a:pt x="1205802" y="0"/>
                </a:lnTo>
                <a:lnTo>
                  <a:pt x="0" y="1993301"/>
                </a:lnTo>
                <a:lnTo>
                  <a:pt x="1607736" y="1462826"/>
                </a:lnTo>
                <a:close/>
              </a:path>
            </a:pathLst>
          </a:custGeom>
          <a:solidFill>
            <a:schemeClr val="accent5">
              <a:alpha val="2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TextBox 38"/>
          <p:cNvSpPr txBox="1"/>
          <p:nvPr/>
        </p:nvSpPr>
        <p:spPr>
          <a:xfrm>
            <a:off x="3449682" y="2258736"/>
            <a:ext cx="2301043" cy="369332"/>
          </a:xfrm>
          <a:prstGeom prst="rect">
            <a:avLst/>
          </a:prstGeom>
          <a:noFill/>
        </p:spPr>
        <p:txBody>
          <a:bodyPr wrap="none" rtlCol="0">
            <a:spAutoFit/>
          </a:bodyPr>
          <a:lstStyle/>
          <a:p>
            <a:r>
              <a:rPr lang="en-US" dirty="0" smtClean="0"/>
              <a:t>Pro-Evolution Soccer 4</a:t>
            </a:r>
            <a:endParaRPr lang="en-US" dirty="0"/>
          </a:p>
        </p:txBody>
      </p:sp>
      <p:cxnSp>
        <p:nvCxnSpPr>
          <p:cNvPr id="7" name="Straight Connector 6"/>
          <p:cNvCxnSpPr/>
          <p:nvPr/>
        </p:nvCxnSpPr>
        <p:spPr>
          <a:xfrm flipV="1">
            <a:off x="3099600" y="1880776"/>
            <a:ext cx="0" cy="4292027"/>
          </a:xfrm>
          <a:prstGeom prst="line">
            <a:avLst/>
          </a:prstGeom>
          <a:ln>
            <a:solidFill>
              <a:schemeClr val="tx2">
                <a:lumMod val="25000"/>
                <a:lumOff val="75000"/>
              </a:schemeClr>
            </a:solidFill>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21005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Immersion</a:t>
            </a:r>
            <a:endParaRPr lang="en-US" dirty="0"/>
          </a:p>
        </p:txBody>
      </p:sp>
      <p:sp>
        <p:nvSpPr>
          <p:cNvPr id="4" name="Rectangle 3"/>
          <p:cNvSpPr/>
          <p:nvPr/>
        </p:nvSpPr>
        <p:spPr>
          <a:xfrm>
            <a:off x="2154364" y="6371806"/>
            <a:ext cx="6816425" cy="430887"/>
          </a:xfrm>
          <a:prstGeom prst="rect">
            <a:avLst/>
          </a:prstGeom>
        </p:spPr>
        <p:txBody>
          <a:bodyPr wrap="square">
            <a:spAutoFit/>
          </a:bodyPr>
          <a:lstStyle/>
          <a:p>
            <a:pPr algn="r"/>
            <a:r>
              <a:rPr lang="en-US" sz="1100" dirty="0" err="1">
                <a:solidFill>
                  <a:schemeClr val="tx2">
                    <a:lumMod val="50000"/>
                    <a:lumOff val="50000"/>
                  </a:schemeClr>
                </a:solidFill>
              </a:rPr>
              <a:t>Ermi</a:t>
            </a:r>
            <a:r>
              <a:rPr lang="en-US" sz="1100" dirty="0">
                <a:solidFill>
                  <a:schemeClr val="tx2">
                    <a:lumMod val="50000"/>
                    <a:lumOff val="50000"/>
                  </a:schemeClr>
                </a:solidFill>
              </a:rPr>
              <a:t>, L. and Mayra, F. (2005) "Fundamental Components of the Gameplay Experience: </a:t>
            </a:r>
            <a:r>
              <a:rPr lang="en-US" sz="1100" dirty="0" err="1">
                <a:solidFill>
                  <a:schemeClr val="tx2">
                    <a:lumMod val="50000"/>
                    <a:lumOff val="50000"/>
                  </a:schemeClr>
                </a:solidFill>
              </a:rPr>
              <a:t>Analysing</a:t>
            </a:r>
            <a:r>
              <a:rPr lang="en-US" sz="1100" dirty="0">
                <a:solidFill>
                  <a:schemeClr val="tx2">
                    <a:lumMod val="50000"/>
                    <a:lumOff val="50000"/>
                  </a:schemeClr>
                </a:solidFill>
              </a:rPr>
              <a:t> Immersion" In print proceedings, Changing Views: Worlds in Play, Digital Games Research Association Conference Proceedings </a:t>
            </a:r>
          </a:p>
        </p:txBody>
      </p:sp>
      <p:sp>
        <p:nvSpPr>
          <p:cNvPr id="9" name="TextBox 8"/>
          <p:cNvSpPr txBox="1"/>
          <p:nvPr/>
        </p:nvSpPr>
        <p:spPr>
          <a:xfrm>
            <a:off x="1142319" y="2956154"/>
            <a:ext cx="774571" cy="307777"/>
          </a:xfrm>
          <a:prstGeom prst="rect">
            <a:avLst/>
          </a:prstGeom>
          <a:noFill/>
        </p:spPr>
        <p:txBody>
          <a:bodyPr wrap="none" rtlCol="0">
            <a:spAutoFit/>
          </a:bodyPr>
          <a:lstStyle/>
          <a:p>
            <a:r>
              <a:rPr lang="en-US" sz="1400" b="1" dirty="0" smtClean="0">
                <a:solidFill>
                  <a:srgbClr val="990000"/>
                </a:solidFill>
              </a:rPr>
              <a:t>Sensory</a:t>
            </a:r>
            <a:endParaRPr lang="en-US" sz="1400" b="1" dirty="0">
              <a:solidFill>
                <a:srgbClr val="990000"/>
              </a:solidFill>
            </a:endParaRPr>
          </a:p>
        </p:txBody>
      </p:sp>
      <p:sp>
        <p:nvSpPr>
          <p:cNvPr id="10" name="TextBox 9"/>
          <p:cNvSpPr txBox="1"/>
          <p:nvPr/>
        </p:nvSpPr>
        <p:spPr>
          <a:xfrm>
            <a:off x="85825" y="5118988"/>
            <a:ext cx="915635" cy="307777"/>
          </a:xfrm>
          <a:prstGeom prst="rect">
            <a:avLst/>
          </a:prstGeom>
          <a:noFill/>
        </p:spPr>
        <p:txBody>
          <a:bodyPr wrap="none" rtlCol="0">
            <a:spAutoFit/>
          </a:bodyPr>
          <a:lstStyle/>
          <a:p>
            <a:pPr algn="ctr"/>
            <a:r>
              <a:rPr lang="en-US" sz="1400" b="1" dirty="0" smtClean="0">
                <a:solidFill>
                  <a:srgbClr val="990000"/>
                </a:solidFill>
              </a:rPr>
              <a:t>Challenge</a:t>
            </a:r>
          </a:p>
        </p:txBody>
      </p:sp>
      <p:sp>
        <p:nvSpPr>
          <p:cNvPr id="11" name="TextBox 10"/>
          <p:cNvSpPr txBox="1"/>
          <p:nvPr/>
        </p:nvSpPr>
        <p:spPr>
          <a:xfrm>
            <a:off x="1989535" y="5118988"/>
            <a:ext cx="1061834" cy="307777"/>
          </a:xfrm>
          <a:prstGeom prst="rect">
            <a:avLst/>
          </a:prstGeom>
          <a:noFill/>
        </p:spPr>
        <p:txBody>
          <a:bodyPr wrap="none" rtlCol="0">
            <a:spAutoFit/>
          </a:bodyPr>
          <a:lstStyle/>
          <a:p>
            <a:pPr algn="ctr"/>
            <a:r>
              <a:rPr lang="en-US" sz="1400" b="1" dirty="0" smtClean="0">
                <a:solidFill>
                  <a:srgbClr val="990000"/>
                </a:solidFill>
              </a:rPr>
              <a:t>Imaginative</a:t>
            </a:r>
          </a:p>
        </p:txBody>
      </p:sp>
      <p:grpSp>
        <p:nvGrpSpPr>
          <p:cNvPr id="3" name="Group 2"/>
          <p:cNvGrpSpPr/>
          <p:nvPr/>
        </p:nvGrpSpPr>
        <p:grpSpPr>
          <a:xfrm>
            <a:off x="543643" y="3263931"/>
            <a:ext cx="2009670" cy="1855057"/>
            <a:chOff x="3151163" y="2230309"/>
            <a:chExt cx="3295859" cy="3042293"/>
          </a:xfrm>
        </p:grpSpPr>
        <p:cxnSp>
          <p:nvCxnSpPr>
            <p:cNvPr id="13" name="Straight Connector 12"/>
            <p:cNvCxnSpPr/>
            <p:nvPr/>
          </p:nvCxnSpPr>
          <p:spPr>
            <a:xfrm flipV="1">
              <a:off x="4768141" y="2230309"/>
              <a:ext cx="0" cy="1691993"/>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H="1">
              <a:off x="3151163" y="3922302"/>
              <a:ext cx="1616978" cy="135030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4768141" y="3922302"/>
              <a:ext cx="1678881" cy="135030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grpSp>
      <p:sp>
        <p:nvSpPr>
          <p:cNvPr id="23" name="TextBox 22"/>
          <p:cNvSpPr txBox="1"/>
          <p:nvPr/>
        </p:nvSpPr>
        <p:spPr>
          <a:xfrm>
            <a:off x="4212918" y="2956154"/>
            <a:ext cx="774571" cy="307777"/>
          </a:xfrm>
          <a:prstGeom prst="rect">
            <a:avLst/>
          </a:prstGeom>
          <a:noFill/>
        </p:spPr>
        <p:txBody>
          <a:bodyPr wrap="none" rtlCol="0">
            <a:spAutoFit/>
          </a:bodyPr>
          <a:lstStyle/>
          <a:p>
            <a:r>
              <a:rPr lang="en-US" sz="1400" b="1" dirty="0" smtClean="0">
                <a:solidFill>
                  <a:srgbClr val="990000"/>
                </a:solidFill>
              </a:rPr>
              <a:t>Sensory</a:t>
            </a:r>
            <a:endParaRPr lang="en-US" sz="1400" b="1" dirty="0">
              <a:solidFill>
                <a:srgbClr val="990000"/>
              </a:solidFill>
            </a:endParaRPr>
          </a:p>
        </p:txBody>
      </p:sp>
      <p:sp>
        <p:nvSpPr>
          <p:cNvPr id="24" name="TextBox 23"/>
          <p:cNvSpPr txBox="1"/>
          <p:nvPr/>
        </p:nvSpPr>
        <p:spPr>
          <a:xfrm>
            <a:off x="3156424" y="5118988"/>
            <a:ext cx="915635" cy="307777"/>
          </a:xfrm>
          <a:prstGeom prst="rect">
            <a:avLst/>
          </a:prstGeom>
          <a:noFill/>
        </p:spPr>
        <p:txBody>
          <a:bodyPr wrap="none" rtlCol="0">
            <a:spAutoFit/>
          </a:bodyPr>
          <a:lstStyle/>
          <a:p>
            <a:pPr algn="ctr"/>
            <a:r>
              <a:rPr lang="en-US" sz="1400" b="1" dirty="0" smtClean="0">
                <a:solidFill>
                  <a:srgbClr val="990000"/>
                </a:solidFill>
              </a:rPr>
              <a:t>Challenge</a:t>
            </a:r>
          </a:p>
        </p:txBody>
      </p:sp>
      <p:sp>
        <p:nvSpPr>
          <p:cNvPr id="25" name="TextBox 24"/>
          <p:cNvSpPr txBox="1"/>
          <p:nvPr/>
        </p:nvSpPr>
        <p:spPr>
          <a:xfrm>
            <a:off x="5060134" y="5118988"/>
            <a:ext cx="1061834" cy="307777"/>
          </a:xfrm>
          <a:prstGeom prst="rect">
            <a:avLst/>
          </a:prstGeom>
          <a:noFill/>
        </p:spPr>
        <p:txBody>
          <a:bodyPr wrap="none" rtlCol="0">
            <a:spAutoFit/>
          </a:bodyPr>
          <a:lstStyle/>
          <a:p>
            <a:pPr algn="ctr"/>
            <a:r>
              <a:rPr lang="en-US" sz="1400" b="1" dirty="0" smtClean="0">
                <a:solidFill>
                  <a:srgbClr val="990000"/>
                </a:solidFill>
              </a:rPr>
              <a:t>Imaginative</a:t>
            </a:r>
          </a:p>
        </p:txBody>
      </p:sp>
      <p:grpSp>
        <p:nvGrpSpPr>
          <p:cNvPr id="26" name="Group 25"/>
          <p:cNvGrpSpPr/>
          <p:nvPr/>
        </p:nvGrpSpPr>
        <p:grpSpPr>
          <a:xfrm>
            <a:off x="3614242" y="3263931"/>
            <a:ext cx="2009670" cy="1855057"/>
            <a:chOff x="3151163" y="2230309"/>
            <a:chExt cx="3295859" cy="3042293"/>
          </a:xfrm>
        </p:grpSpPr>
        <p:cxnSp>
          <p:nvCxnSpPr>
            <p:cNvPr id="27" name="Straight Connector 26"/>
            <p:cNvCxnSpPr/>
            <p:nvPr/>
          </p:nvCxnSpPr>
          <p:spPr>
            <a:xfrm flipV="1">
              <a:off x="4768141" y="2230309"/>
              <a:ext cx="0" cy="1691993"/>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a:off x="3151163" y="3922302"/>
              <a:ext cx="1616978" cy="135030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4768141" y="3922302"/>
              <a:ext cx="1678881" cy="135030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grpSp>
      <p:sp>
        <p:nvSpPr>
          <p:cNvPr id="30" name="TextBox 29"/>
          <p:cNvSpPr txBox="1"/>
          <p:nvPr/>
        </p:nvSpPr>
        <p:spPr>
          <a:xfrm>
            <a:off x="7238935" y="2956154"/>
            <a:ext cx="774571" cy="307777"/>
          </a:xfrm>
          <a:prstGeom prst="rect">
            <a:avLst/>
          </a:prstGeom>
          <a:noFill/>
        </p:spPr>
        <p:txBody>
          <a:bodyPr wrap="none" rtlCol="0">
            <a:spAutoFit/>
          </a:bodyPr>
          <a:lstStyle/>
          <a:p>
            <a:r>
              <a:rPr lang="en-US" sz="1400" b="1" dirty="0" smtClean="0">
                <a:solidFill>
                  <a:srgbClr val="990000"/>
                </a:solidFill>
              </a:rPr>
              <a:t>Sensory</a:t>
            </a:r>
            <a:endParaRPr lang="en-US" sz="1400" b="1" dirty="0">
              <a:solidFill>
                <a:srgbClr val="990000"/>
              </a:solidFill>
            </a:endParaRPr>
          </a:p>
        </p:txBody>
      </p:sp>
      <p:sp>
        <p:nvSpPr>
          <p:cNvPr id="31" name="TextBox 30"/>
          <p:cNvSpPr txBox="1"/>
          <p:nvPr/>
        </p:nvSpPr>
        <p:spPr>
          <a:xfrm>
            <a:off x="6182441" y="5118988"/>
            <a:ext cx="915635" cy="307777"/>
          </a:xfrm>
          <a:prstGeom prst="rect">
            <a:avLst/>
          </a:prstGeom>
          <a:noFill/>
        </p:spPr>
        <p:txBody>
          <a:bodyPr wrap="none" rtlCol="0">
            <a:spAutoFit/>
          </a:bodyPr>
          <a:lstStyle/>
          <a:p>
            <a:pPr algn="ctr"/>
            <a:r>
              <a:rPr lang="en-US" sz="1400" b="1" dirty="0" smtClean="0">
                <a:solidFill>
                  <a:srgbClr val="990000"/>
                </a:solidFill>
              </a:rPr>
              <a:t>Challenge</a:t>
            </a:r>
          </a:p>
        </p:txBody>
      </p:sp>
      <p:sp>
        <p:nvSpPr>
          <p:cNvPr id="32" name="TextBox 31"/>
          <p:cNvSpPr txBox="1"/>
          <p:nvPr/>
        </p:nvSpPr>
        <p:spPr>
          <a:xfrm>
            <a:off x="8086151" y="5118988"/>
            <a:ext cx="1061834" cy="307777"/>
          </a:xfrm>
          <a:prstGeom prst="rect">
            <a:avLst/>
          </a:prstGeom>
          <a:noFill/>
        </p:spPr>
        <p:txBody>
          <a:bodyPr wrap="none" rtlCol="0">
            <a:spAutoFit/>
          </a:bodyPr>
          <a:lstStyle/>
          <a:p>
            <a:pPr algn="ctr"/>
            <a:r>
              <a:rPr lang="en-US" sz="1400" b="1" dirty="0" smtClean="0">
                <a:solidFill>
                  <a:srgbClr val="990000"/>
                </a:solidFill>
              </a:rPr>
              <a:t>Imaginative</a:t>
            </a:r>
          </a:p>
        </p:txBody>
      </p:sp>
      <p:grpSp>
        <p:nvGrpSpPr>
          <p:cNvPr id="33" name="Group 32"/>
          <p:cNvGrpSpPr/>
          <p:nvPr/>
        </p:nvGrpSpPr>
        <p:grpSpPr>
          <a:xfrm>
            <a:off x="6640259" y="3263931"/>
            <a:ext cx="2009670" cy="1855057"/>
            <a:chOff x="3151163" y="2230309"/>
            <a:chExt cx="3295859" cy="3042293"/>
          </a:xfrm>
        </p:grpSpPr>
        <p:cxnSp>
          <p:nvCxnSpPr>
            <p:cNvPr id="34" name="Straight Connector 33"/>
            <p:cNvCxnSpPr/>
            <p:nvPr/>
          </p:nvCxnSpPr>
          <p:spPr>
            <a:xfrm flipV="1">
              <a:off x="4768141" y="2230309"/>
              <a:ext cx="0" cy="1691993"/>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H="1">
              <a:off x="3151163" y="3922302"/>
              <a:ext cx="1616978" cy="135030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4768141" y="3922302"/>
              <a:ext cx="1678881" cy="135030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grpSp>
      <p:sp>
        <p:nvSpPr>
          <p:cNvPr id="37" name="Freeform 36"/>
          <p:cNvSpPr/>
          <p:nvPr/>
        </p:nvSpPr>
        <p:spPr>
          <a:xfrm>
            <a:off x="591875" y="3954451"/>
            <a:ext cx="1192712" cy="1148461"/>
          </a:xfrm>
          <a:custGeom>
            <a:avLst/>
            <a:gdLst>
              <a:gd name="connsiteX0" fmla="*/ 0 w 2025748"/>
              <a:gd name="connsiteY0" fmla="*/ 1752175 h 1752175"/>
              <a:gd name="connsiteX1" fmla="*/ 1623814 w 2025748"/>
              <a:gd name="connsiteY1" fmla="*/ 0 h 1752175"/>
              <a:gd name="connsiteX2" fmla="*/ 2025748 w 2025748"/>
              <a:gd name="connsiteY2" fmla="*/ 755525 h 1752175"/>
              <a:gd name="connsiteX3" fmla="*/ 0 w 2025748"/>
              <a:gd name="connsiteY3" fmla="*/ 1752175 h 1752175"/>
            </a:gdLst>
            <a:ahLst/>
            <a:cxnLst>
              <a:cxn ang="0">
                <a:pos x="connsiteX0" y="connsiteY0"/>
              </a:cxn>
              <a:cxn ang="0">
                <a:pos x="connsiteX1" y="connsiteY1"/>
              </a:cxn>
              <a:cxn ang="0">
                <a:pos x="connsiteX2" y="connsiteY2"/>
              </a:cxn>
              <a:cxn ang="0">
                <a:pos x="connsiteX3" y="connsiteY3"/>
              </a:cxn>
            </a:cxnLst>
            <a:rect l="l" t="t" r="r" b="b"/>
            <a:pathLst>
              <a:path w="2025748" h="1752175">
                <a:moveTo>
                  <a:pt x="0" y="1752175"/>
                </a:moveTo>
                <a:lnTo>
                  <a:pt x="1623814" y="0"/>
                </a:lnTo>
                <a:lnTo>
                  <a:pt x="2025748" y="755525"/>
                </a:lnTo>
                <a:lnTo>
                  <a:pt x="0" y="1752175"/>
                </a:lnTo>
                <a:close/>
              </a:path>
            </a:pathLst>
          </a:custGeom>
          <a:solidFill>
            <a:schemeClr val="accent1">
              <a:alpha val="2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846834" y="2258736"/>
            <a:ext cx="1365541" cy="369332"/>
          </a:xfrm>
          <a:prstGeom prst="rect">
            <a:avLst/>
          </a:prstGeom>
          <a:noFill/>
        </p:spPr>
        <p:txBody>
          <a:bodyPr wrap="none" rtlCol="0">
            <a:spAutoFit/>
          </a:bodyPr>
          <a:lstStyle/>
          <a:p>
            <a:r>
              <a:rPr lang="en-US" dirty="0" smtClean="0"/>
              <a:t>Civilization 3</a:t>
            </a:r>
            <a:endParaRPr lang="en-US" dirty="0"/>
          </a:p>
        </p:txBody>
      </p:sp>
      <p:sp>
        <p:nvSpPr>
          <p:cNvPr id="38" name="Freeform 37"/>
          <p:cNvSpPr/>
          <p:nvPr/>
        </p:nvSpPr>
        <p:spPr>
          <a:xfrm>
            <a:off x="3906798" y="3644004"/>
            <a:ext cx="973376" cy="1206810"/>
          </a:xfrm>
          <a:custGeom>
            <a:avLst/>
            <a:gdLst>
              <a:gd name="connsiteX0" fmla="*/ 1607736 w 1607736"/>
              <a:gd name="connsiteY0" fmla="*/ 1462826 h 1993301"/>
              <a:gd name="connsiteX1" fmla="*/ 1205802 w 1607736"/>
              <a:gd name="connsiteY1" fmla="*/ 0 h 1993301"/>
              <a:gd name="connsiteX2" fmla="*/ 0 w 1607736"/>
              <a:gd name="connsiteY2" fmla="*/ 1993301 h 1993301"/>
              <a:gd name="connsiteX3" fmla="*/ 1607736 w 1607736"/>
              <a:gd name="connsiteY3" fmla="*/ 1462826 h 1993301"/>
            </a:gdLst>
            <a:ahLst/>
            <a:cxnLst>
              <a:cxn ang="0">
                <a:pos x="connsiteX0" y="connsiteY0"/>
              </a:cxn>
              <a:cxn ang="0">
                <a:pos x="connsiteX1" y="connsiteY1"/>
              </a:cxn>
              <a:cxn ang="0">
                <a:pos x="connsiteX2" y="connsiteY2"/>
              </a:cxn>
              <a:cxn ang="0">
                <a:pos x="connsiteX3" y="connsiteY3"/>
              </a:cxn>
            </a:cxnLst>
            <a:rect l="l" t="t" r="r" b="b"/>
            <a:pathLst>
              <a:path w="1607736" h="1993301">
                <a:moveTo>
                  <a:pt x="1607736" y="1462826"/>
                </a:moveTo>
                <a:lnTo>
                  <a:pt x="1205802" y="0"/>
                </a:lnTo>
                <a:lnTo>
                  <a:pt x="0" y="1993301"/>
                </a:lnTo>
                <a:lnTo>
                  <a:pt x="1607736" y="1462826"/>
                </a:lnTo>
                <a:close/>
              </a:path>
            </a:pathLst>
          </a:custGeom>
          <a:solidFill>
            <a:schemeClr val="accent5">
              <a:alpha val="2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TextBox 38"/>
          <p:cNvSpPr txBox="1"/>
          <p:nvPr/>
        </p:nvSpPr>
        <p:spPr>
          <a:xfrm>
            <a:off x="3449682" y="2258736"/>
            <a:ext cx="2301043" cy="369332"/>
          </a:xfrm>
          <a:prstGeom prst="rect">
            <a:avLst/>
          </a:prstGeom>
          <a:noFill/>
        </p:spPr>
        <p:txBody>
          <a:bodyPr wrap="none" rtlCol="0">
            <a:spAutoFit/>
          </a:bodyPr>
          <a:lstStyle/>
          <a:p>
            <a:r>
              <a:rPr lang="en-US" dirty="0" smtClean="0"/>
              <a:t>Pro-Evolution Soccer 4</a:t>
            </a:r>
            <a:endParaRPr lang="en-US" dirty="0"/>
          </a:p>
        </p:txBody>
      </p:sp>
      <p:sp>
        <p:nvSpPr>
          <p:cNvPr id="40" name="Freeform 39"/>
          <p:cNvSpPr/>
          <p:nvPr/>
        </p:nvSpPr>
        <p:spPr>
          <a:xfrm>
            <a:off x="6945422" y="3542337"/>
            <a:ext cx="1303556" cy="1292402"/>
          </a:xfrm>
          <a:custGeom>
            <a:avLst/>
            <a:gdLst>
              <a:gd name="connsiteX0" fmla="*/ 0 w 2282986"/>
              <a:gd name="connsiteY0" fmla="*/ 1993301 h 1993301"/>
              <a:gd name="connsiteX1" fmla="*/ 1254035 w 2282986"/>
              <a:gd name="connsiteY1" fmla="*/ 0 h 1993301"/>
              <a:gd name="connsiteX2" fmla="*/ 2282986 w 2282986"/>
              <a:gd name="connsiteY2" fmla="*/ 1993301 h 1993301"/>
              <a:gd name="connsiteX3" fmla="*/ 0 w 2282986"/>
              <a:gd name="connsiteY3" fmla="*/ 1993301 h 1993301"/>
            </a:gdLst>
            <a:ahLst/>
            <a:cxnLst>
              <a:cxn ang="0">
                <a:pos x="connsiteX0" y="connsiteY0"/>
              </a:cxn>
              <a:cxn ang="0">
                <a:pos x="connsiteX1" y="connsiteY1"/>
              </a:cxn>
              <a:cxn ang="0">
                <a:pos x="connsiteX2" y="connsiteY2"/>
              </a:cxn>
              <a:cxn ang="0">
                <a:pos x="connsiteX3" y="connsiteY3"/>
              </a:cxn>
            </a:cxnLst>
            <a:rect l="l" t="t" r="r" b="b"/>
            <a:pathLst>
              <a:path w="2282986" h="1993301">
                <a:moveTo>
                  <a:pt x="0" y="1993301"/>
                </a:moveTo>
                <a:lnTo>
                  <a:pt x="1254035" y="0"/>
                </a:lnTo>
                <a:lnTo>
                  <a:pt x="2282986" y="1993301"/>
                </a:lnTo>
                <a:lnTo>
                  <a:pt x="0" y="1993301"/>
                </a:lnTo>
                <a:close/>
              </a:path>
            </a:pathLst>
          </a:custGeom>
          <a:solidFill>
            <a:srgbClr val="3366FF">
              <a:alpha val="2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 name="TextBox 40"/>
          <p:cNvSpPr txBox="1"/>
          <p:nvPr/>
        </p:nvSpPr>
        <p:spPr>
          <a:xfrm>
            <a:off x="7200463" y="2258736"/>
            <a:ext cx="851515" cy="369332"/>
          </a:xfrm>
          <a:prstGeom prst="rect">
            <a:avLst/>
          </a:prstGeom>
          <a:noFill/>
        </p:spPr>
        <p:txBody>
          <a:bodyPr wrap="none" rtlCol="0">
            <a:spAutoFit/>
          </a:bodyPr>
          <a:lstStyle/>
          <a:p>
            <a:r>
              <a:rPr lang="en-US" dirty="0" smtClean="0"/>
              <a:t>KOTOR</a:t>
            </a:r>
            <a:endParaRPr lang="en-US" dirty="0"/>
          </a:p>
        </p:txBody>
      </p:sp>
      <p:cxnSp>
        <p:nvCxnSpPr>
          <p:cNvPr id="7" name="Straight Connector 6"/>
          <p:cNvCxnSpPr/>
          <p:nvPr/>
        </p:nvCxnSpPr>
        <p:spPr>
          <a:xfrm flipV="1">
            <a:off x="3099600" y="1880776"/>
            <a:ext cx="0" cy="4292027"/>
          </a:xfrm>
          <a:prstGeom prst="line">
            <a:avLst/>
          </a:prstGeom>
          <a:ln>
            <a:solidFill>
              <a:schemeClr val="tx2">
                <a:lumMod val="25000"/>
                <a:lumOff val="75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V="1">
            <a:off x="6150287" y="1880776"/>
            <a:ext cx="0" cy="4292027"/>
          </a:xfrm>
          <a:prstGeom prst="line">
            <a:avLst/>
          </a:prstGeom>
          <a:ln>
            <a:solidFill>
              <a:schemeClr val="tx2">
                <a:lumMod val="25000"/>
                <a:lumOff val="75000"/>
              </a:schemeClr>
            </a:solidFill>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045790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Immersion</a:t>
            </a:r>
            <a:endParaRPr lang="en-US" dirty="0"/>
          </a:p>
        </p:txBody>
      </p:sp>
      <p:sp>
        <p:nvSpPr>
          <p:cNvPr id="4" name="Rectangle 3"/>
          <p:cNvSpPr/>
          <p:nvPr/>
        </p:nvSpPr>
        <p:spPr>
          <a:xfrm>
            <a:off x="2154364" y="6371806"/>
            <a:ext cx="6816425" cy="430887"/>
          </a:xfrm>
          <a:prstGeom prst="rect">
            <a:avLst/>
          </a:prstGeom>
        </p:spPr>
        <p:txBody>
          <a:bodyPr wrap="square">
            <a:spAutoFit/>
          </a:bodyPr>
          <a:lstStyle/>
          <a:p>
            <a:pPr algn="r"/>
            <a:r>
              <a:rPr lang="en-US" sz="1100" dirty="0" err="1">
                <a:solidFill>
                  <a:schemeClr val="tx2">
                    <a:lumMod val="50000"/>
                    <a:lumOff val="50000"/>
                  </a:schemeClr>
                </a:solidFill>
              </a:rPr>
              <a:t>Ermi</a:t>
            </a:r>
            <a:r>
              <a:rPr lang="en-US" sz="1100" dirty="0">
                <a:solidFill>
                  <a:schemeClr val="tx2">
                    <a:lumMod val="50000"/>
                    <a:lumOff val="50000"/>
                  </a:schemeClr>
                </a:solidFill>
              </a:rPr>
              <a:t>, L. and Mayra, F. (2005) "Fundamental Components of the Gameplay Experience: </a:t>
            </a:r>
            <a:r>
              <a:rPr lang="en-US" sz="1100" dirty="0" err="1">
                <a:solidFill>
                  <a:schemeClr val="tx2">
                    <a:lumMod val="50000"/>
                    <a:lumOff val="50000"/>
                  </a:schemeClr>
                </a:solidFill>
              </a:rPr>
              <a:t>Analysing</a:t>
            </a:r>
            <a:r>
              <a:rPr lang="en-US" sz="1100" dirty="0">
                <a:solidFill>
                  <a:schemeClr val="tx2">
                    <a:lumMod val="50000"/>
                    <a:lumOff val="50000"/>
                  </a:schemeClr>
                </a:solidFill>
              </a:rPr>
              <a:t> Immersion" In print proceedings, Changing Views: Worlds in Play, Digital Games Research Association Conference Proceedings </a:t>
            </a:r>
          </a:p>
        </p:txBody>
      </p:sp>
      <p:sp>
        <p:nvSpPr>
          <p:cNvPr id="9" name="TextBox 8"/>
          <p:cNvSpPr txBox="1"/>
          <p:nvPr/>
        </p:nvSpPr>
        <p:spPr>
          <a:xfrm>
            <a:off x="1142319" y="2956154"/>
            <a:ext cx="774571" cy="307777"/>
          </a:xfrm>
          <a:prstGeom prst="rect">
            <a:avLst/>
          </a:prstGeom>
          <a:noFill/>
        </p:spPr>
        <p:txBody>
          <a:bodyPr wrap="none" rtlCol="0">
            <a:spAutoFit/>
          </a:bodyPr>
          <a:lstStyle/>
          <a:p>
            <a:r>
              <a:rPr lang="en-US" sz="1400" b="1" dirty="0" smtClean="0">
                <a:solidFill>
                  <a:srgbClr val="990000"/>
                </a:solidFill>
              </a:rPr>
              <a:t>Sensory</a:t>
            </a:r>
            <a:endParaRPr lang="en-US" sz="1400" b="1" dirty="0">
              <a:solidFill>
                <a:srgbClr val="990000"/>
              </a:solidFill>
            </a:endParaRPr>
          </a:p>
        </p:txBody>
      </p:sp>
      <p:sp>
        <p:nvSpPr>
          <p:cNvPr id="10" name="TextBox 9"/>
          <p:cNvSpPr txBox="1"/>
          <p:nvPr/>
        </p:nvSpPr>
        <p:spPr>
          <a:xfrm>
            <a:off x="85825" y="5118988"/>
            <a:ext cx="915635" cy="307777"/>
          </a:xfrm>
          <a:prstGeom prst="rect">
            <a:avLst/>
          </a:prstGeom>
          <a:noFill/>
        </p:spPr>
        <p:txBody>
          <a:bodyPr wrap="none" rtlCol="0">
            <a:spAutoFit/>
          </a:bodyPr>
          <a:lstStyle/>
          <a:p>
            <a:pPr algn="ctr"/>
            <a:r>
              <a:rPr lang="en-US" sz="1400" b="1" dirty="0" smtClean="0">
                <a:solidFill>
                  <a:srgbClr val="990000"/>
                </a:solidFill>
              </a:rPr>
              <a:t>Challenge</a:t>
            </a:r>
          </a:p>
        </p:txBody>
      </p:sp>
      <p:sp>
        <p:nvSpPr>
          <p:cNvPr id="11" name="TextBox 10"/>
          <p:cNvSpPr txBox="1"/>
          <p:nvPr/>
        </p:nvSpPr>
        <p:spPr>
          <a:xfrm>
            <a:off x="1989535" y="5118988"/>
            <a:ext cx="1061834" cy="307777"/>
          </a:xfrm>
          <a:prstGeom prst="rect">
            <a:avLst/>
          </a:prstGeom>
          <a:noFill/>
        </p:spPr>
        <p:txBody>
          <a:bodyPr wrap="none" rtlCol="0">
            <a:spAutoFit/>
          </a:bodyPr>
          <a:lstStyle/>
          <a:p>
            <a:pPr algn="ctr"/>
            <a:r>
              <a:rPr lang="en-US" sz="1400" b="1" dirty="0" smtClean="0">
                <a:solidFill>
                  <a:srgbClr val="990000"/>
                </a:solidFill>
              </a:rPr>
              <a:t>Imaginative</a:t>
            </a:r>
          </a:p>
        </p:txBody>
      </p:sp>
      <p:grpSp>
        <p:nvGrpSpPr>
          <p:cNvPr id="3" name="Group 2"/>
          <p:cNvGrpSpPr/>
          <p:nvPr/>
        </p:nvGrpSpPr>
        <p:grpSpPr>
          <a:xfrm>
            <a:off x="543643" y="3263931"/>
            <a:ext cx="2009670" cy="1855057"/>
            <a:chOff x="3151163" y="2230309"/>
            <a:chExt cx="3295859" cy="3042293"/>
          </a:xfrm>
        </p:grpSpPr>
        <p:cxnSp>
          <p:nvCxnSpPr>
            <p:cNvPr id="13" name="Straight Connector 12"/>
            <p:cNvCxnSpPr/>
            <p:nvPr/>
          </p:nvCxnSpPr>
          <p:spPr>
            <a:xfrm flipV="1">
              <a:off x="4768141" y="2230309"/>
              <a:ext cx="0" cy="1691993"/>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H="1">
              <a:off x="3151163" y="3922302"/>
              <a:ext cx="1616978" cy="135030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4768141" y="3922302"/>
              <a:ext cx="1678881" cy="135030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grpSp>
      <p:sp>
        <p:nvSpPr>
          <p:cNvPr id="23" name="TextBox 22"/>
          <p:cNvSpPr txBox="1"/>
          <p:nvPr/>
        </p:nvSpPr>
        <p:spPr>
          <a:xfrm>
            <a:off x="4212918" y="2956154"/>
            <a:ext cx="774571" cy="307777"/>
          </a:xfrm>
          <a:prstGeom prst="rect">
            <a:avLst/>
          </a:prstGeom>
          <a:noFill/>
        </p:spPr>
        <p:txBody>
          <a:bodyPr wrap="none" rtlCol="0">
            <a:spAutoFit/>
          </a:bodyPr>
          <a:lstStyle/>
          <a:p>
            <a:r>
              <a:rPr lang="en-US" sz="1400" b="1" dirty="0" smtClean="0">
                <a:solidFill>
                  <a:srgbClr val="990000"/>
                </a:solidFill>
              </a:rPr>
              <a:t>Sensory</a:t>
            </a:r>
            <a:endParaRPr lang="en-US" sz="1400" b="1" dirty="0">
              <a:solidFill>
                <a:srgbClr val="990000"/>
              </a:solidFill>
            </a:endParaRPr>
          </a:p>
        </p:txBody>
      </p:sp>
      <p:sp>
        <p:nvSpPr>
          <p:cNvPr id="24" name="TextBox 23"/>
          <p:cNvSpPr txBox="1"/>
          <p:nvPr/>
        </p:nvSpPr>
        <p:spPr>
          <a:xfrm>
            <a:off x="3156424" y="5118988"/>
            <a:ext cx="915635" cy="307777"/>
          </a:xfrm>
          <a:prstGeom prst="rect">
            <a:avLst/>
          </a:prstGeom>
          <a:noFill/>
        </p:spPr>
        <p:txBody>
          <a:bodyPr wrap="none" rtlCol="0">
            <a:spAutoFit/>
          </a:bodyPr>
          <a:lstStyle/>
          <a:p>
            <a:pPr algn="ctr"/>
            <a:r>
              <a:rPr lang="en-US" sz="1400" b="1" dirty="0" smtClean="0">
                <a:solidFill>
                  <a:srgbClr val="990000"/>
                </a:solidFill>
              </a:rPr>
              <a:t>Challenge</a:t>
            </a:r>
          </a:p>
        </p:txBody>
      </p:sp>
      <p:sp>
        <p:nvSpPr>
          <p:cNvPr id="25" name="TextBox 24"/>
          <p:cNvSpPr txBox="1"/>
          <p:nvPr/>
        </p:nvSpPr>
        <p:spPr>
          <a:xfrm>
            <a:off x="5060134" y="5118988"/>
            <a:ext cx="1061834" cy="307777"/>
          </a:xfrm>
          <a:prstGeom prst="rect">
            <a:avLst/>
          </a:prstGeom>
          <a:noFill/>
        </p:spPr>
        <p:txBody>
          <a:bodyPr wrap="none" rtlCol="0">
            <a:spAutoFit/>
          </a:bodyPr>
          <a:lstStyle/>
          <a:p>
            <a:pPr algn="ctr"/>
            <a:r>
              <a:rPr lang="en-US" sz="1400" b="1" dirty="0" smtClean="0">
                <a:solidFill>
                  <a:srgbClr val="990000"/>
                </a:solidFill>
              </a:rPr>
              <a:t>Imaginative</a:t>
            </a:r>
          </a:p>
        </p:txBody>
      </p:sp>
      <p:grpSp>
        <p:nvGrpSpPr>
          <p:cNvPr id="26" name="Group 25"/>
          <p:cNvGrpSpPr/>
          <p:nvPr/>
        </p:nvGrpSpPr>
        <p:grpSpPr>
          <a:xfrm>
            <a:off x="3614242" y="3263931"/>
            <a:ext cx="2009670" cy="1855057"/>
            <a:chOff x="3151163" y="2230309"/>
            <a:chExt cx="3295859" cy="3042293"/>
          </a:xfrm>
        </p:grpSpPr>
        <p:cxnSp>
          <p:nvCxnSpPr>
            <p:cNvPr id="27" name="Straight Connector 26"/>
            <p:cNvCxnSpPr/>
            <p:nvPr/>
          </p:nvCxnSpPr>
          <p:spPr>
            <a:xfrm flipV="1">
              <a:off x="4768141" y="2230309"/>
              <a:ext cx="0" cy="1691993"/>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a:off x="3151163" y="3922302"/>
              <a:ext cx="1616978" cy="135030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4768141" y="3922302"/>
              <a:ext cx="1678881" cy="135030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grpSp>
      <p:sp>
        <p:nvSpPr>
          <p:cNvPr id="30" name="TextBox 29"/>
          <p:cNvSpPr txBox="1"/>
          <p:nvPr/>
        </p:nvSpPr>
        <p:spPr>
          <a:xfrm>
            <a:off x="7238935" y="2956154"/>
            <a:ext cx="774571" cy="307777"/>
          </a:xfrm>
          <a:prstGeom prst="rect">
            <a:avLst/>
          </a:prstGeom>
          <a:noFill/>
        </p:spPr>
        <p:txBody>
          <a:bodyPr wrap="none" rtlCol="0">
            <a:spAutoFit/>
          </a:bodyPr>
          <a:lstStyle/>
          <a:p>
            <a:r>
              <a:rPr lang="en-US" sz="1400" b="1" dirty="0" smtClean="0">
                <a:solidFill>
                  <a:srgbClr val="990000"/>
                </a:solidFill>
              </a:rPr>
              <a:t>Sensory</a:t>
            </a:r>
            <a:endParaRPr lang="en-US" sz="1400" b="1" dirty="0">
              <a:solidFill>
                <a:srgbClr val="990000"/>
              </a:solidFill>
            </a:endParaRPr>
          </a:p>
        </p:txBody>
      </p:sp>
      <p:sp>
        <p:nvSpPr>
          <p:cNvPr id="31" name="TextBox 30"/>
          <p:cNvSpPr txBox="1"/>
          <p:nvPr/>
        </p:nvSpPr>
        <p:spPr>
          <a:xfrm>
            <a:off x="6182441" y="5118988"/>
            <a:ext cx="915635" cy="307777"/>
          </a:xfrm>
          <a:prstGeom prst="rect">
            <a:avLst/>
          </a:prstGeom>
          <a:noFill/>
        </p:spPr>
        <p:txBody>
          <a:bodyPr wrap="none" rtlCol="0">
            <a:spAutoFit/>
          </a:bodyPr>
          <a:lstStyle/>
          <a:p>
            <a:pPr algn="ctr"/>
            <a:r>
              <a:rPr lang="en-US" sz="1400" b="1" dirty="0" smtClean="0">
                <a:solidFill>
                  <a:srgbClr val="990000"/>
                </a:solidFill>
              </a:rPr>
              <a:t>Challenge</a:t>
            </a:r>
          </a:p>
        </p:txBody>
      </p:sp>
      <p:sp>
        <p:nvSpPr>
          <p:cNvPr id="32" name="TextBox 31"/>
          <p:cNvSpPr txBox="1"/>
          <p:nvPr/>
        </p:nvSpPr>
        <p:spPr>
          <a:xfrm>
            <a:off x="8086151" y="5118988"/>
            <a:ext cx="1061834" cy="307777"/>
          </a:xfrm>
          <a:prstGeom prst="rect">
            <a:avLst/>
          </a:prstGeom>
          <a:noFill/>
        </p:spPr>
        <p:txBody>
          <a:bodyPr wrap="none" rtlCol="0">
            <a:spAutoFit/>
          </a:bodyPr>
          <a:lstStyle/>
          <a:p>
            <a:pPr algn="ctr"/>
            <a:r>
              <a:rPr lang="en-US" sz="1400" b="1" dirty="0" smtClean="0">
                <a:solidFill>
                  <a:srgbClr val="990000"/>
                </a:solidFill>
              </a:rPr>
              <a:t>Imaginative</a:t>
            </a:r>
          </a:p>
        </p:txBody>
      </p:sp>
      <p:grpSp>
        <p:nvGrpSpPr>
          <p:cNvPr id="33" name="Group 32"/>
          <p:cNvGrpSpPr/>
          <p:nvPr/>
        </p:nvGrpSpPr>
        <p:grpSpPr>
          <a:xfrm>
            <a:off x="6640259" y="3263931"/>
            <a:ext cx="2009670" cy="1855057"/>
            <a:chOff x="3151163" y="2230309"/>
            <a:chExt cx="3295859" cy="3042293"/>
          </a:xfrm>
        </p:grpSpPr>
        <p:cxnSp>
          <p:nvCxnSpPr>
            <p:cNvPr id="34" name="Straight Connector 33"/>
            <p:cNvCxnSpPr/>
            <p:nvPr/>
          </p:nvCxnSpPr>
          <p:spPr>
            <a:xfrm flipV="1">
              <a:off x="4768141" y="2230309"/>
              <a:ext cx="0" cy="1691993"/>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H="1">
              <a:off x="3151163" y="3922302"/>
              <a:ext cx="1616978" cy="135030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4768141" y="3922302"/>
              <a:ext cx="1678881" cy="135030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grpSp>
      <p:sp>
        <p:nvSpPr>
          <p:cNvPr id="37" name="Freeform 36"/>
          <p:cNvSpPr/>
          <p:nvPr/>
        </p:nvSpPr>
        <p:spPr>
          <a:xfrm>
            <a:off x="591875" y="3954451"/>
            <a:ext cx="1192712" cy="1148461"/>
          </a:xfrm>
          <a:custGeom>
            <a:avLst/>
            <a:gdLst>
              <a:gd name="connsiteX0" fmla="*/ 0 w 2025748"/>
              <a:gd name="connsiteY0" fmla="*/ 1752175 h 1752175"/>
              <a:gd name="connsiteX1" fmla="*/ 1623814 w 2025748"/>
              <a:gd name="connsiteY1" fmla="*/ 0 h 1752175"/>
              <a:gd name="connsiteX2" fmla="*/ 2025748 w 2025748"/>
              <a:gd name="connsiteY2" fmla="*/ 755525 h 1752175"/>
              <a:gd name="connsiteX3" fmla="*/ 0 w 2025748"/>
              <a:gd name="connsiteY3" fmla="*/ 1752175 h 1752175"/>
            </a:gdLst>
            <a:ahLst/>
            <a:cxnLst>
              <a:cxn ang="0">
                <a:pos x="connsiteX0" y="connsiteY0"/>
              </a:cxn>
              <a:cxn ang="0">
                <a:pos x="connsiteX1" y="connsiteY1"/>
              </a:cxn>
              <a:cxn ang="0">
                <a:pos x="connsiteX2" y="connsiteY2"/>
              </a:cxn>
              <a:cxn ang="0">
                <a:pos x="connsiteX3" y="connsiteY3"/>
              </a:cxn>
            </a:cxnLst>
            <a:rect l="l" t="t" r="r" b="b"/>
            <a:pathLst>
              <a:path w="2025748" h="1752175">
                <a:moveTo>
                  <a:pt x="0" y="1752175"/>
                </a:moveTo>
                <a:lnTo>
                  <a:pt x="1623814" y="0"/>
                </a:lnTo>
                <a:lnTo>
                  <a:pt x="2025748" y="755525"/>
                </a:lnTo>
                <a:lnTo>
                  <a:pt x="0" y="1752175"/>
                </a:lnTo>
                <a:close/>
              </a:path>
            </a:pathLst>
          </a:custGeom>
          <a:solidFill>
            <a:schemeClr val="accent1">
              <a:alpha val="2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846834" y="2258736"/>
            <a:ext cx="1365541" cy="369332"/>
          </a:xfrm>
          <a:prstGeom prst="rect">
            <a:avLst/>
          </a:prstGeom>
          <a:noFill/>
        </p:spPr>
        <p:txBody>
          <a:bodyPr wrap="none" rtlCol="0">
            <a:spAutoFit/>
          </a:bodyPr>
          <a:lstStyle/>
          <a:p>
            <a:r>
              <a:rPr lang="en-US" dirty="0" smtClean="0"/>
              <a:t>Civilization 3</a:t>
            </a:r>
            <a:endParaRPr lang="en-US" dirty="0"/>
          </a:p>
        </p:txBody>
      </p:sp>
      <p:sp>
        <p:nvSpPr>
          <p:cNvPr id="38" name="Freeform 37"/>
          <p:cNvSpPr/>
          <p:nvPr/>
        </p:nvSpPr>
        <p:spPr>
          <a:xfrm>
            <a:off x="3906798" y="3644004"/>
            <a:ext cx="973376" cy="1206810"/>
          </a:xfrm>
          <a:custGeom>
            <a:avLst/>
            <a:gdLst>
              <a:gd name="connsiteX0" fmla="*/ 1607736 w 1607736"/>
              <a:gd name="connsiteY0" fmla="*/ 1462826 h 1993301"/>
              <a:gd name="connsiteX1" fmla="*/ 1205802 w 1607736"/>
              <a:gd name="connsiteY1" fmla="*/ 0 h 1993301"/>
              <a:gd name="connsiteX2" fmla="*/ 0 w 1607736"/>
              <a:gd name="connsiteY2" fmla="*/ 1993301 h 1993301"/>
              <a:gd name="connsiteX3" fmla="*/ 1607736 w 1607736"/>
              <a:gd name="connsiteY3" fmla="*/ 1462826 h 1993301"/>
            </a:gdLst>
            <a:ahLst/>
            <a:cxnLst>
              <a:cxn ang="0">
                <a:pos x="connsiteX0" y="connsiteY0"/>
              </a:cxn>
              <a:cxn ang="0">
                <a:pos x="connsiteX1" y="connsiteY1"/>
              </a:cxn>
              <a:cxn ang="0">
                <a:pos x="connsiteX2" y="connsiteY2"/>
              </a:cxn>
              <a:cxn ang="0">
                <a:pos x="connsiteX3" y="connsiteY3"/>
              </a:cxn>
            </a:cxnLst>
            <a:rect l="l" t="t" r="r" b="b"/>
            <a:pathLst>
              <a:path w="1607736" h="1993301">
                <a:moveTo>
                  <a:pt x="1607736" y="1462826"/>
                </a:moveTo>
                <a:lnTo>
                  <a:pt x="1205802" y="0"/>
                </a:lnTo>
                <a:lnTo>
                  <a:pt x="0" y="1993301"/>
                </a:lnTo>
                <a:lnTo>
                  <a:pt x="1607736" y="1462826"/>
                </a:lnTo>
                <a:close/>
              </a:path>
            </a:pathLst>
          </a:custGeom>
          <a:solidFill>
            <a:schemeClr val="accent5">
              <a:alpha val="2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TextBox 38"/>
          <p:cNvSpPr txBox="1"/>
          <p:nvPr/>
        </p:nvSpPr>
        <p:spPr>
          <a:xfrm>
            <a:off x="3449682" y="2258736"/>
            <a:ext cx="2301043" cy="369332"/>
          </a:xfrm>
          <a:prstGeom prst="rect">
            <a:avLst/>
          </a:prstGeom>
          <a:noFill/>
        </p:spPr>
        <p:txBody>
          <a:bodyPr wrap="none" rtlCol="0">
            <a:spAutoFit/>
          </a:bodyPr>
          <a:lstStyle/>
          <a:p>
            <a:r>
              <a:rPr lang="en-US" dirty="0" smtClean="0"/>
              <a:t>Pro-Evolution Soccer 4</a:t>
            </a:r>
            <a:endParaRPr lang="en-US" dirty="0"/>
          </a:p>
        </p:txBody>
      </p:sp>
      <p:sp>
        <p:nvSpPr>
          <p:cNvPr id="40" name="Freeform 39"/>
          <p:cNvSpPr/>
          <p:nvPr/>
        </p:nvSpPr>
        <p:spPr>
          <a:xfrm>
            <a:off x="6945422" y="3542337"/>
            <a:ext cx="1303556" cy="1292402"/>
          </a:xfrm>
          <a:custGeom>
            <a:avLst/>
            <a:gdLst>
              <a:gd name="connsiteX0" fmla="*/ 0 w 2282986"/>
              <a:gd name="connsiteY0" fmla="*/ 1993301 h 1993301"/>
              <a:gd name="connsiteX1" fmla="*/ 1254035 w 2282986"/>
              <a:gd name="connsiteY1" fmla="*/ 0 h 1993301"/>
              <a:gd name="connsiteX2" fmla="*/ 2282986 w 2282986"/>
              <a:gd name="connsiteY2" fmla="*/ 1993301 h 1993301"/>
              <a:gd name="connsiteX3" fmla="*/ 0 w 2282986"/>
              <a:gd name="connsiteY3" fmla="*/ 1993301 h 1993301"/>
            </a:gdLst>
            <a:ahLst/>
            <a:cxnLst>
              <a:cxn ang="0">
                <a:pos x="connsiteX0" y="connsiteY0"/>
              </a:cxn>
              <a:cxn ang="0">
                <a:pos x="connsiteX1" y="connsiteY1"/>
              </a:cxn>
              <a:cxn ang="0">
                <a:pos x="connsiteX2" y="connsiteY2"/>
              </a:cxn>
              <a:cxn ang="0">
                <a:pos x="connsiteX3" y="connsiteY3"/>
              </a:cxn>
            </a:cxnLst>
            <a:rect l="l" t="t" r="r" b="b"/>
            <a:pathLst>
              <a:path w="2282986" h="1993301">
                <a:moveTo>
                  <a:pt x="0" y="1993301"/>
                </a:moveTo>
                <a:lnTo>
                  <a:pt x="1254035" y="0"/>
                </a:lnTo>
                <a:lnTo>
                  <a:pt x="2282986" y="1993301"/>
                </a:lnTo>
                <a:lnTo>
                  <a:pt x="0" y="1993301"/>
                </a:lnTo>
                <a:close/>
              </a:path>
            </a:pathLst>
          </a:custGeom>
          <a:solidFill>
            <a:srgbClr val="3366FF">
              <a:alpha val="2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 name="TextBox 40"/>
          <p:cNvSpPr txBox="1"/>
          <p:nvPr/>
        </p:nvSpPr>
        <p:spPr>
          <a:xfrm>
            <a:off x="7200463" y="2258736"/>
            <a:ext cx="851515" cy="369332"/>
          </a:xfrm>
          <a:prstGeom prst="rect">
            <a:avLst/>
          </a:prstGeom>
          <a:noFill/>
        </p:spPr>
        <p:txBody>
          <a:bodyPr wrap="none" rtlCol="0">
            <a:spAutoFit/>
          </a:bodyPr>
          <a:lstStyle/>
          <a:p>
            <a:r>
              <a:rPr lang="en-US" dirty="0" smtClean="0"/>
              <a:t>KOTOR</a:t>
            </a:r>
            <a:endParaRPr lang="en-US" dirty="0"/>
          </a:p>
        </p:txBody>
      </p:sp>
      <p:cxnSp>
        <p:nvCxnSpPr>
          <p:cNvPr id="7" name="Straight Connector 6"/>
          <p:cNvCxnSpPr/>
          <p:nvPr/>
        </p:nvCxnSpPr>
        <p:spPr>
          <a:xfrm flipV="1">
            <a:off x="3099600" y="1880776"/>
            <a:ext cx="0" cy="4292027"/>
          </a:xfrm>
          <a:prstGeom prst="line">
            <a:avLst/>
          </a:prstGeom>
          <a:ln>
            <a:solidFill>
              <a:schemeClr val="tx2">
                <a:lumMod val="25000"/>
                <a:lumOff val="75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V="1">
            <a:off x="6150287" y="1880776"/>
            <a:ext cx="0" cy="4292027"/>
          </a:xfrm>
          <a:prstGeom prst="line">
            <a:avLst/>
          </a:prstGeom>
          <a:ln>
            <a:solidFill>
              <a:schemeClr val="tx2">
                <a:lumMod val="25000"/>
                <a:lumOff val="75000"/>
              </a:schemeClr>
            </a:solidFill>
            <a:prstDash val="dash"/>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2433475" y="5729958"/>
            <a:ext cx="4511947" cy="523220"/>
          </a:xfrm>
          <a:prstGeom prst="rect">
            <a:avLst/>
          </a:prstGeom>
          <a:solidFill>
            <a:schemeClr val="bg1"/>
          </a:solidFill>
        </p:spPr>
        <p:txBody>
          <a:bodyPr wrap="none" rtlCol="0">
            <a:spAutoFit/>
          </a:bodyPr>
          <a:lstStyle/>
          <a:p>
            <a:r>
              <a:rPr lang="en-US" sz="2800" dirty="0" smtClean="0"/>
              <a:t>Tell Tale’s The Walking Dead?</a:t>
            </a:r>
            <a:endParaRPr lang="en-US" sz="2800" dirty="0"/>
          </a:p>
        </p:txBody>
      </p:sp>
    </p:spTree>
    <p:extLst>
      <p:ext uri="{BB962C8B-B14F-4D97-AF65-F5344CB8AC3E}">
        <p14:creationId xmlns:p14="http://schemas.microsoft.com/office/powerpoint/2010/main" val="2681042865"/>
      </p:ext>
    </p:extLst>
  </p:cSld>
  <p:clrMapOvr>
    <a:masterClrMapping/>
  </p:clrMapOvr>
</p:sld>
</file>

<file path=ppt/theme/theme1.xml><?xml version="1.0" encoding="utf-8"?>
<a:theme xmlns:a="http://schemas.openxmlformats.org/drawingml/2006/main" name="Spectrum">
  <a:themeElements>
    <a:clrScheme name="Spectrum">
      <a:dk1>
        <a:sysClr val="windowText" lastClr="000000"/>
      </a:dk1>
      <a:lt1>
        <a:sysClr val="window" lastClr="FFFFFF"/>
      </a:lt1>
      <a:dk2>
        <a:srgbClr val="252731"/>
      </a:dk2>
      <a:lt2>
        <a:srgbClr val="EAE7E4"/>
      </a:lt2>
      <a:accent1>
        <a:srgbClr val="990000"/>
      </a:accent1>
      <a:accent2>
        <a:srgbClr val="FF6600"/>
      </a:accent2>
      <a:accent3>
        <a:srgbClr val="FFBA00"/>
      </a:accent3>
      <a:accent4>
        <a:srgbClr val="99CC00"/>
      </a:accent4>
      <a:accent5>
        <a:srgbClr val="528A02"/>
      </a:accent5>
      <a:accent6>
        <a:srgbClr val="333333"/>
      </a:accent6>
      <a:hlink>
        <a:srgbClr val="660000"/>
      </a:hlink>
      <a:folHlink>
        <a:srgbClr val="CC3300"/>
      </a:folHlink>
    </a:clrScheme>
    <a:fontScheme name="Spectrum">
      <a:majorFont>
        <a:latin typeface="Corbel"/>
        <a:ea typeface=""/>
        <a:cs typeface=""/>
        <a:font script="Jpan" typeface="ＭＳ ゴシック"/>
        <a:font script="Hans" typeface="宋体"/>
        <a:font script="Hant" typeface="新細明體"/>
      </a:majorFont>
      <a:minorFont>
        <a:latin typeface="Calibri"/>
        <a:ea typeface=""/>
        <a:cs typeface=""/>
        <a:font script="Jpan" typeface="ＭＳ ゴシック"/>
        <a:font script="Hans" typeface="宋体"/>
        <a:font script="Hant" typeface="新細明體"/>
      </a:minorFont>
    </a:fontScheme>
    <a:fmtScheme name="Spectrum">
      <a:fillStyleLst>
        <a:solidFill>
          <a:schemeClr val="phClr"/>
        </a:solidFill>
        <a:gradFill rotWithShape="1">
          <a:gsLst>
            <a:gs pos="0">
              <a:schemeClr val="phClr">
                <a:tint val="100000"/>
                <a:shade val="70000"/>
                <a:satMod val="150000"/>
              </a:schemeClr>
            </a:gs>
            <a:gs pos="100000">
              <a:schemeClr val="phClr">
                <a:tint val="95000"/>
                <a:satMod val="150000"/>
              </a:schemeClr>
            </a:gs>
          </a:gsLst>
          <a:lin ang="16200000" scaled="1"/>
        </a:gradFill>
        <a:gradFill rotWithShape="1">
          <a:gsLst>
            <a:gs pos="0">
              <a:schemeClr val="phClr">
                <a:tint val="95000"/>
                <a:shade val="70000"/>
                <a:satMod val="150000"/>
              </a:schemeClr>
            </a:gs>
            <a:gs pos="100000">
              <a:schemeClr val="phClr">
                <a:tint val="100000"/>
                <a:shade val="100000"/>
                <a:satMod val="150000"/>
              </a:schemeClr>
            </a:gs>
          </a:gsLst>
          <a:lin ang="16200000" scaled="0"/>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6600000" sx="101000" sy="101000" rotWithShape="0">
              <a:srgbClr val="000000">
                <a:alpha val="75000"/>
              </a:srgbClr>
            </a:outerShdw>
          </a:effectLst>
        </a:effectStyle>
        <a:effectStyle>
          <a:effectLst>
            <a:outerShdw blurRad="50800" dir="5400000" sx="105000" sy="105000" algn="ctr" rotWithShape="0">
              <a:srgbClr val="000000">
                <a:alpha val="40000"/>
              </a:srgbClr>
            </a:outerShdw>
          </a:effectLst>
          <a:scene3d>
            <a:camera prst="orthographicFront">
              <a:rot lat="0" lon="0" rev="0"/>
            </a:camera>
            <a:lightRig rig="balanced" dir="t">
              <a:rot lat="0" lon="0" rev="4800000"/>
            </a:lightRig>
          </a:scene3d>
          <a:sp3d prstMaterial="matte">
            <a:bevelT w="63500" h="50800" prst="ang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Spectrum.thmx</Template>
  <TotalTime>13132</TotalTime>
  <Words>3022</Words>
  <Application>Microsoft Macintosh PowerPoint</Application>
  <PresentationFormat>On-screen Show (4:3)</PresentationFormat>
  <Paragraphs>376</Paragraphs>
  <Slides>38</Slides>
  <Notes>0</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Spectrum</vt:lpstr>
      <vt:lpstr>The Poetics of Game Narratives</vt:lpstr>
      <vt:lpstr>Overview</vt:lpstr>
      <vt:lpstr>Ludology vs. Narratology</vt:lpstr>
      <vt:lpstr>Games are not Narratives</vt:lpstr>
      <vt:lpstr>Immersion</vt:lpstr>
      <vt:lpstr>Immersion</vt:lpstr>
      <vt:lpstr>Immersion</vt:lpstr>
      <vt:lpstr>Immersion</vt:lpstr>
      <vt:lpstr>Immersion</vt:lpstr>
      <vt:lpstr>Some Baselines</vt:lpstr>
      <vt:lpstr>Transmedia Storytelling</vt:lpstr>
      <vt:lpstr>PowerPoint Presentation</vt:lpstr>
      <vt:lpstr>Remember Narratology 101</vt:lpstr>
      <vt:lpstr>Remember Narratology 101</vt:lpstr>
      <vt:lpstr>Remember Narratology 101</vt:lpstr>
      <vt:lpstr>Poetics</vt:lpstr>
      <vt:lpstr>Why is Poetics Relevant?</vt:lpstr>
      <vt:lpstr>Games as a Poetic Form</vt:lpstr>
      <vt:lpstr>Approach 1: Emphasise the Fabula</vt:lpstr>
      <vt:lpstr>Reject the Grand Narrative Arc</vt:lpstr>
      <vt:lpstr>Embrace a More Modest Framework</vt:lpstr>
      <vt:lpstr>Space and Environment to Invoke Story</vt:lpstr>
      <vt:lpstr>Space and Environment to Invoke Story</vt:lpstr>
      <vt:lpstr>Emphasise the Fabula</vt:lpstr>
      <vt:lpstr>Approach 2: Fusion</vt:lpstr>
      <vt:lpstr>Games as a Poetic Form</vt:lpstr>
      <vt:lpstr>Games as a Poetic Form</vt:lpstr>
      <vt:lpstr>Thematic Coherence</vt:lpstr>
      <vt:lpstr>Mechanics as Metaphor</vt:lpstr>
      <vt:lpstr>thatgamecompany: Flower</vt:lpstr>
      <vt:lpstr>thatgamecompany: Flower</vt:lpstr>
      <vt:lpstr>Excitement, renewal, catharsis, transcendence</vt:lpstr>
      <vt:lpstr>Excitement, renewal, catharsis, transcendence</vt:lpstr>
      <vt:lpstr>Diegetic Choices</vt:lpstr>
      <vt:lpstr>Diegetic or Non-Diegetic?</vt:lpstr>
      <vt:lpstr>Diegetic or Non-Diegetic?</vt:lpstr>
      <vt:lpstr>Diegetic or Non-Diegetic?</vt:lpstr>
      <vt:lpstr>Summary</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Poetics of Game Narratives</dc:title>
  <dc:creator>David Millard</dc:creator>
  <cp:lastModifiedBy>David Millard</cp:lastModifiedBy>
  <cp:revision>73</cp:revision>
  <dcterms:created xsi:type="dcterms:W3CDTF">2016-03-02T17:03:04Z</dcterms:created>
  <dcterms:modified xsi:type="dcterms:W3CDTF">2016-03-18T00:38:34Z</dcterms:modified>
</cp:coreProperties>
</file>