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  <p:sldMasterId id="2147483674" r:id="rId2"/>
    <p:sldMasterId id="2147483688" r:id="rId3"/>
  </p:sldMasterIdLst>
  <p:notesMasterIdLst>
    <p:notesMasterId r:id="rId48"/>
  </p:notesMasterIdLst>
  <p:sldIdLst>
    <p:sldId id="256" r:id="rId4"/>
    <p:sldId id="278" r:id="rId5"/>
    <p:sldId id="293" r:id="rId6"/>
    <p:sldId id="311" r:id="rId7"/>
    <p:sldId id="257" r:id="rId8"/>
    <p:sldId id="305" r:id="rId9"/>
    <p:sldId id="274" r:id="rId10"/>
    <p:sldId id="259" r:id="rId11"/>
    <p:sldId id="261" r:id="rId12"/>
    <p:sldId id="262" r:id="rId13"/>
    <p:sldId id="263" r:id="rId14"/>
    <p:sldId id="312" r:id="rId15"/>
    <p:sldId id="294" r:id="rId16"/>
    <p:sldId id="313" r:id="rId17"/>
    <p:sldId id="314" r:id="rId18"/>
    <p:sldId id="315" r:id="rId19"/>
    <p:sldId id="320" r:id="rId20"/>
    <p:sldId id="317" r:id="rId21"/>
    <p:sldId id="295" r:id="rId22"/>
    <p:sldId id="307" r:id="rId23"/>
    <p:sldId id="308" r:id="rId24"/>
    <p:sldId id="309" r:id="rId25"/>
    <p:sldId id="310" r:id="rId26"/>
    <p:sldId id="319" r:id="rId27"/>
    <p:sldId id="306" r:id="rId28"/>
    <p:sldId id="258" r:id="rId29"/>
    <p:sldId id="264" r:id="rId30"/>
    <p:sldId id="265" r:id="rId31"/>
    <p:sldId id="267" r:id="rId32"/>
    <p:sldId id="266" r:id="rId33"/>
    <p:sldId id="268" r:id="rId34"/>
    <p:sldId id="269" r:id="rId35"/>
    <p:sldId id="270" r:id="rId36"/>
    <p:sldId id="271" r:id="rId37"/>
    <p:sldId id="277" r:id="rId38"/>
    <p:sldId id="276" r:id="rId39"/>
    <p:sldId id="301" r:id="rId40"/>
    <p:sldId id="304" r:id="rId41"/>
    <p:sldId id="297" r:id="rId42"/>
    <p:sldId id="296" r:id="rId43"/>
    <p:sldId id="298" r:id="rId44"/>
    <p:sldId id="260" r:id="rId45"/>
    <p:sldId id="300" r:id="rId46"/>
    <p:sldId id="299" r:id="rId47"/>
  </p:sldIdLst>
  <p:sldSz cx="9144000" cy="6858000" type="screen4x3"/>
  <p:notesSz cx="6858000" cy="9144000"/>
  <p:defaultTextStyle>
    <a:defPPr>
      <a:defRPr lang="en-GB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6" d="100"/>
          <a:sy n="106" d="100"/>
        </p:scale>
        <p:origin x="-656" y="-112"/>
      </p:cViewPr>
      <p:guideLst>
        <p:guide orient="horz" pos="2568"/>
        <p:guide pos="51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50" Type="http://schemas.openxmlformats.org/officeDocument/2006/relationships/presProps" Target="presProps.xml"/><Relationship Id="rId51" Type="http://schemas.openxmlformats.org/officeDocument/2006/relationships/viewProps" Target="viewProps.xml"/><Relationship Id="rId52" Type="http://schemas.openxmlformats.org/officeDocument/2006/relationships/theme" Target="theme/theme1.xml"/><Relationship Id="rId53" Type="http://schemas.openxmlformats.org/officeDocument/2006/relationships/tableStyles" Target="tableStyles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notesMaster" Target="notesMasters/notesMaster1.xml"/><Relationship Id="rId4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1ED92-B7C9-644E-BA66-12F969A20BC1}" type="datetimeFigureOut">
              <a:rPr lang="en-US" smtClean="0"/>
              <a:pPr/>
              <a:t>03/02/16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2DFD97-AC7F-4246-83A8-8444D5A775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93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88080A-DE7E-E34F-86E4-0042DB803564}" type="slidenum">
              <a:rPr lang="en-GB"/>
              <a:pPr/>
              <a:t>3</a:t>
            </a:fld>
            <a:endParaRPr lang="en-GB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406900"/>
            <a:ext cx="8367713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/>
          </p:nvPr>
        </p:nvSpPr>
        <p:spPr>
          <a:xfrm>
            <a:off x="381000" y="5768975"/>
            <a:ext cx="8367713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44816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Relationship Id="rId11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8E7AF38-175D-8A49-A9C3-58CB888DFE21}" type="datetimeFigureOut">
              <a:rPr lang="en-GB" smtClean="0"/>
              <a:pPr/>
              <a:t>03/02/16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3B29D30C-B949-D347-A11F-180B95010EE2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8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33.xml"/><Relationship Id="rId2" Type="http://schemas.openxmlformats.org/officeDocument/2006/relationships/hyperlink" Target="http://linkeddatacatalog.dws.informatik.uni-mannheim.de/state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hyperlink" Target="http://linkeddatacatalog.dws.informatik.uni-mannheim.de/state/" TargetMode="External"/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anchor="b"/>
          <a:lstStyle/>
          <a:p>
            <a:r>
              <a:rPr lang="en-GB" dirty="0" smtClean="0"/>
              <a:t>Linked Data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Publishing on the Semantic Web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2015-2016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Information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“Information resources are resources, identified by </a:t>
            </a:r>
            <a:r>
              <a:rPr lang="en-GB" dirty="0" err="1" smtClean="0"/>
              <a:t>URIs</a:t>
            </a:r>
            <a:r>
              <a:rPr lang="en-GB" dirty="0" smtClean="0"/>
              <a:t> and </a:t>
            </a:r>
            <a:r>
              <a:rPr lang="en-GB" i="1" dirty="0" smtClean="0"/>
              <a:t>whose essential characteristics can be conveyed in a message</a:t>
            </a:r>
            <a:r>
              <a:rPr lang="en-GB" dirty="0" smtClean="0"/>
              <a:t>”</a:t>
            </a:r>
          </a:p>
          <a:p>
            <a:pPr lvl="1"/>
            <a:r>
              <a:rPr lang="en-GB" dirty="0" smtClean="0"/>
              <a:t>An (abstract) document (with a URI) can be </a:t>
            </a:r>
            <a:r>
              <a:rPr lang="en-GB" dirty="0" err="1" smtClean="0"/>
              <a:t>dereferenced</a:t>
            </a:r>
            <a:r>
              <a:rPr lang="en-GB" dirty="0" smtClean="0"/>
              <a:t> to get an ‘obvious’ representation of that document</a:t>
            </a:r>
          </a:p>
          <a:p>
            <a:pPr lvl="1"/>
            <a:r>
              <a:rPr lang="en-GB" dirty="0" smtClean="0"/>
              <a:t>The majority of current Web resources are information resources 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makes an information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Consider the case of resources identified by HTTP URIs:</a:t>
            </a:r>
          </a:p>
          <a:p>
            <a:r>
              <a:rPr lang="en-GB" dirty="0" smtClean="0"/>
              <a:t>If dereferencing the URI results in a 200 OK response code, the resource is an information resource</a:t>
            </a:r>
          </a:p>
          <a:p>
            <a:pPr lvl="1"/>
            <a:r>
              <a:rPr lang="en-GB" dirty="0" smtClean="0"/>
              <a:t>From the HTTP RFC: “an entity corresponding to the requested resource is sent in the response”</a:t>
            </a:r>
          </a:p>
          <a:p>
            <a:r>
              <a:rPr lang="en-GB" dirty="0" smtClean="0"/>
              <a:t>If it results in a 303 See Other response, the resource could be any resource</a:t>
            </a:r>
          </a:p>
          <a:p>
            <a:pPr lvl="1"/>
            <a:r>
              <a:rPr lang="en-GB" dirty="0" smtClean="0"/>
              <a:t>“the response to the request can be found under a different URI and SHOULD be retrieved using a GET method on that resource”</a:t>
            </a:r>
          </a:p>
          <a:p>
            <a:r>
              <a:rPr lang="en-GB" dirty="0" smtClean="0"/>
              <a:t>If it results in a 4xx (client error) or 5xx (server error) response, we can’t say either way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Linked </a:t>
            </a:r>
            <a:br>
              <a:rPr lang="en-US" dirty="0" smtClean="0"/>
            </a:br>
            <a:r>
              <a:rPr lang="en-US" dirty="0" smtClean="0"/>
              <a:t>Data Principles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391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 Principles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Set of publishing practices for SW data:</a:t>
            </a:r>
          </a:p>
          <a:p>
            <a:pPr>
              <a:buNone/>
            </a:pPr>
            <a:r>
              <a:rPr lang="en-US" dirty="0" smtClean="0"/>
              <a:t>1.	Use </a:t>
            </a:r>
            <a:r>
              <a:rPr lang="en-US" dirty="0" err="1" smtClean="0"/>
              <a:t>URIs</a:t>
            </a:r>
            <a:r>
              <a:rPr lang="en-US" dirty="0" smtClean="0"/>
              <a:t> as names for things</a:t>
            </a:r>
          </a:p>
          <a:p>
            <a:pPr>
              <a:buNone/>
            </a:pPr>
            <a:r>
              <a:rPr lang="en-US" dirty="0" smtClean="0"/>
              <a:t>2.	Use HTTP </a:t>
            </a:r>
            <a:r>
              <a:rPr lang="en-US" dirty="0" err="1" smtClean="0"/>
              <a:t>URIs</a:t>
            </a:r>
            <a:r>
              <a:rPr lang="en-US" dirty="0" smtClean="0"/>
              <a:t> so that people can look up those names</a:t>
            </a:r>
          </a:p>
          <a:p>
            <a:pPr>
              <a:buNone/>
            </a:pPr>
            <a:r>
              <a:rPr lang="en-US" dirty="0" smtClean="0"/>
              <a:t>3.	When someone looks up a URI, provide useful 	information</a:t>
            </a:r>
          </a:p>
          <a:p>
            <a:pPr>
              <a:buNone/>
            </a:pPr>
            <a:r>
              <a:rPr lang="en-US" dirty="0" smtClean="0"/>
              <a:t>4.	Include links to other </a:t>
            </a:r>
            <a:r>
              <a:rPr lang="en-US" dirty="0" err="1" smtClean="0"/>
              <a:t>URIs</a:t>
            </a:r>
            <a:r>
              <a:rPr lang="en-US" dirty="0" smtClean="0"/>
              <a:t>. so that they can discover 	more things</a:t>
            </a:r>
          </a:p>
          <a:p>
            <a:pPr>
              <a:buNone/>
            </a:pPr>
            <a:r>
              <a:rPr lang="en-US" dirty="0" smtClean="0"/>
              <a:t>Effectively, putting the hypertext back into the Semantic </a:t>
            </a:r>
            <a:r>
              <a:rPr lang="en-US" dirty="0" smtClean="0"/>
              <a:t>Web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Simplifies integration between datasets while maintaining loose coupling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1. Use URIs as names for things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Use a unique identifier to denote things</a:t>
            </a:r>
          </a:p>
          <a:p>
            <a:r>
              <a:rPr lang="en-US" dirty="0" smtClean="0"/>
              <a:t>URIs are defined in RFC 2396</a:t>
            </a:r>
          </a:p>
          <a:p>
            <a:endParaRPr lang="en-US" dirty="0" smtClean="0"/>
          </a:p>
          <a:p>
            <a:r>
              <a:rPr lang="de-DE" dirty="0" smtClean="0"/>
              <a:t>Hegel, Georg Wilhelm Friedrich</a:t>
            </a:r>
          </a:p>
          <a:p>
            <a:pPr lvl="1"/>
            <a:r>
              <a:rPr lang="en-US" dirty="0" smtClean="0"/>
              <a:t>http://dbpedia.org/resource/Georg_Wilhelm_Friedrich_Hegel</a:t>
            </a:r>
          </a:p>
          <a:p>
            <a:pPr lvl="1"/>
            <a:r>
              <a:rPr lang="en-US" dirty="0" smtClean="0"/>
              <a:t>http://viaf.org/viaf/89774942</a:t>
            </a:r>
          </a:p>
          <a:p>
            <a:pPr lvl="1"/>
            <a:r>
              <a:rPr lang="en-US" dirty="0" smtClean="0"/>
              <a:t>…</a:t>
            </a:r>
            <a:endParaRPr lang="de-DE" dirty="0" smtClean="0"/>
          </a:p>
          <a:p>
            <a:pPr lvl="1"/>
            <a:endParaRPr lang="de-DE" dirty="0" smtClean="0"/>
          </a:p>
          <a:p>
            <a:r>
              <a:rPr lang="de-DE" dirty="0" smtClean="0"/>
              <a:t>Hegel, Georg Wilhelm Friedrich: Gesammelte Werke / Vorlesungen über die Logik</a:t>
            </a:r>
          </a:p>
          <a:p>
            <a:pPr lvl="1"/>
            <a:r>
              <a:rPr lang="de-DE" dirty="0" err="1" smtClean="0"/>
              <a:t>urn:isbn</a:t>
            </a:r>
            <a:r>
              <a:rPr lang="de-DE" dirty="0" smtClean="0"/>
              <a:t>:</a:t>
            </a:r>
            <a:r>
              <a:rPr lang="en-US" dirty="0" smtClean="0"/>
              <a:t>978-3-7873-1964-0</a:t>
            </a:r>
          </a:p>
          <a:p>
            <a:endParaRPr lang="en-US" dirty="0" smtClean="0"/>
          </a:p>
          <a:p>
            <a:endParaRPr lang="de-DE" dirty="0"/>
          </a:p>
        </p:txBody>
      </p:sp>
      <p:pic>
        <p:nvPicPr>
          <p:cNvPr id="8" name="Grafik 7" descr="9783787319640_detai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4084" y="5078803"/>
            <a:ext cx="874383" cy="1224136"/>
          </a:xfrm>
          <a:prstGeom prst="rect">
            <a:avLst/>
          </a:prstGeom>
        </p:spPr>
      </p:pic>
      <p:pic>
        <p:nvPicPr>
          <p:cNvPr id="9" name="Grafik 8" descr="200px-Heg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58020" y="2745450"/>
            <a:ext cx="880447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26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Names for things</a:t>
            </a:r>
            <a:endParaRPr lang="de-DE" dirty="0"/>
          </a:p>
        </p:txBody>
      </p:sp>
      <p:pic>
        <p:nvPicPr>
          <p:cNvPr id="8" name="Grafik 7" descr="larson-oct-198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1812" y="1656928"/>
            <a:ext cx="3564684" cy="465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34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Use HTTP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Enables “lookup” of </a:t>
            </a:r>
            <a:r>
              <a:rPr lang="en-US" dirty="0" smtClean="0"/>
              <a:t>URIs via </a:t>
            </a:r>
            <a:r>
              <a:rPr lang="en-US" dirty="0" smtClean="0"/>
              <a:t>Hypertext Transfer Protocol </a:t>
            </a:r>
            <a:endParaRPr lang="en-US" dirty="0" smtClean="0"/>
          </a:p>
          <a:p>
            <a:r>
              <a:rPr lang="en-US" dirty="0" smtClean="0"/>
              <a:t>Piggy</a:t>
            </a:r>
            <a:r>
              <a:rPr lang="en-US" dirty="0" smtClean="0"/>
              <a:t>-backs on hierarchical Domain Name System to guarantee uniqueness of identifiers</a:t>
            </a:r>
          </a:p>
          <a:p>
            <a:r>
              <a:rPr lang="en-US" dirty="0" smtClean="0"/>
              <a:t>Uses established </a:t>
            </a:r>
            <a:r>
              <a:rPr lang="en-US" dirty="0" smtClean="0"/>
              <a:t>infrastructure</a:t>
            </a:r>
            <a:endParaRPr lang="en-US" dirty="0" smtClean="0"/>
          </a:p>
          <a:p>
            <a:r>
              <a:rPr lang="en-US" dirty="0" smtClean="0"/>
              <a:t>Connects logical level (thing) with physical level (source)</a:t>
            </a:r>
          </a:p>
          <a:p>
            <a:r>
              <a:rPr lang="en-US" dirty="0" smtClean="0"/>
              <a:t>Important distinction between name/“thing URI” and location/“source URI”</a:t>
            </a:r>
            <a:r>
              <a:rPr lang="de-DE" dirty="0" smtClean="0"/>
              <a:t> </a:t>
            </a:r>
          </a:p>
          <a:p>
            <a:pPr lvl="1"/>
            <a:r>
              <a:rPr lang="de-DE" dirty="0" smtClean="0"/>
              <a:t>Also </a:t>
            </a:r>
            <a:r>
              <a:rPr lang="de-DE" dirty="0" err="1" smtClean="0"/>
              <a:t>called</a:t>
            </a:r>
            <a:r>
              <a:rPr lang="de-DE" dirty="0"/>
              <a:t> </a:t>
            </a:r>
            <a:r>
              <a:rPr lang="de-DE" dirty="0" smtClean="0"/>
              <a:t>“</a:t>
            </a:r>
            <a:r>
              <a:rPr lang="de-DE" dirty="0" err="1" smtClean="0"/>
              <a:t>other</a:t>
            </a:r>
            <a:r>
              <a:rPr lang="de-DE" dirty="0" smtClean="0"/>
              <a:t> </a:t>
            </a:r>
            <a:r>
              <a:rPr lang="de-DE" dirty="0" smtClean="0"/>
              <a:t>resource“</a:t>
            </a:r>
            <a:r>
              <a:rPr lang="de-DE" dirty="0" smtClean="0"/>
              <a:t>/“non</a:t>
            </a:r>
            <a:r>
              <a:rPr lang="de-DE" dirty="0" smtClean="0"/>
              <a:t>-information </a:t>
            </a:r>
            <a:r>
              <a:rPr lang="de-DE" dirty="0" err="1" smtClean="0"/>
              <a:t>resour</a:t>
            </a:r>
            <a:r>
              <a:rPr lang="de-DE" dirty="0" err="1" smtClean="0"/>
              <a:t>ce</a:t>
            </a:r>
            <a:r>
              <a:rPr lang="de-DE" dirty="0" smtClean="0"/>
              <a:t>“</a:t>
            </a:r>
            <a:r>
              <a:rPr lang="de-DE" dirty="0" smtClean="0"/>
              <a:t> </a:t>
            </a:r>
            <a:r>
              <a:rPr lang="de-DE" dirty="0" smtClean="0"/>
              <a:t>vs. </a:t>
            </a:r>
            <a:r>
              <a:rPr lang="de-DE" dirty="0" smtClean="0"/>
              <a:t>“</a:t>
            </a:r>
            <a:r>
              <a:rPr lang="de-DE" dirty="0" err="1" smtClean="0"/>
              <a:t>information</a:t>
            </a:r>
            <a:r>
              <a:rPr lang="de-DE" dirty="0" smtClean="0"/>
              <a:t> </a:t>
            </a:r>
            <a:r>
              <a:rPr lang="de-DE" dirty="0" smtClean="0"/>
              <a:t>resource“</a:t>
            </a:r>
          </a:p>
          <a:p>
            <a:pPr lvl="1"/>
            <a:r>
              <a:rPr lang="de-DE" dirty="0" smtClean="0"/>
              <a:t>See also httpRange 14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41327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Provide useful information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somebody looks up a URI, return data using the standards (RDF*, SPARQL)</a:t>
            </a:r>
          </a:p>
        </p:txBody>
      </p:sp>
    </p:spTree>
    <p:extLst>
      <p:ext uri="{BB962C8B-B14F-4D97-AF65-F5344CB8AC3E}">
        <p14:creationId xmlns:p14="http://schemas.microsoft.com/office/powerpoint/2010/main" val="589818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Link to other URIs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Enable people (and machines) to jump from server to server</a:t>
            </a:r>
          </a:p>
          <a:p>
            <a:r>
              <a:rPr lang="en-US" dirty="0" smtClean="0"/>
              <a:t>External links vs. internal links (for any predicate)</a:t>
            </a:r>
          </a:p>
          <a:p>
            <a:endParaRPr lang="en-US" dirty="0" smtClean="0"/>
          </a:p>
          <a:p>
            <a:r>
              <a:rPr lang="en-US" dirty="0" smtClean="0"/>
              <a:t>Using external vocabularies enables linking</a:t>
            </a:r>
          </a:p>
          <a:p>
            <a:r>
              <a:rPr lang="en-US" dirty="0" smtClean="0"/>
              <a:t>Vocabularies might be interlinked, too</a:t>
            </a:r>
          </a:p>
          <a:p>
            <a:endParaRPr lang="en-US" dirty="0" smtClean="0"/>
          </a:p>
          <a:p>
            <a:r>
              <a:rPr lang="en-US" dirty="0" smtClean="0"/>
              <a:t>Special </a:t>
            </a:r>
            <a:r>
              <a:rPr lang="en-US" dirty="0" err="1" smtClean="0"/>
              <a:t>owl:sameAs</a:t>
            </a:r>
            <a:r>
              <a:rPr lang="en-US" dirty="0" smtClean="0"/>
              <a:t> links to denote equivalence of identifiers (useful for data merging)</a:t>
            </a:r>
          </a:p>
          <a:p>
            <a:r>
              <a:rPr lang="en-GB" dirty="0" smtClean="0"/>
              <a:t>Other types of links are possible as well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7788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255469" y="304800"/>
            <a:ext cx="8534400" cy="609600"/>
          </a:xfrm>
        </p:spPr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grpSp>
        <p:nvGrpSpPr>
          <p:cNvPr id="2" name="Group 113"/>
          <p:cNvGrpSpPr/>
          <p:nvPr/>
        </p:nvGrpSpPr>
        <p:grpSpPr>
          <a:xfrm>
            <a:off x="247320" y="1229897"/>
            <a:ext cx="4632155" cy="3396079"/>
            <a:chOff x="247320" y="1229897"/>
            <a:chExt cx="4632155" cy="3396079"/>
          </a:xfrm>
        </p:grpSpPr>
        <p:sp>
          <p:nvSpPr>
            <p:cNvPr id="83" name="TextBox 82"/>
            <p:cNvSpPr txBox="1"/>
            <p:nvPr/>
          </p:nvSpPr>
          <p:spPr>
            <a:xfrm>
              <a:off x="247320" y="1229897"/>
              <a:ext cx="2382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sw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4" name="Oval 4"/>
            <p:cNvSpPr>
              <a:spLocks noChangeArrowheads="1"/>
            </p:cNvSpPr>
            <p:nvPr/>
          </p:nvSpPr>
          <p:spPr bwMode="auto">
            <a:xfrm>
              <a:off x="1497689" y="3654449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s</a:t>
              </a:r>
              <a:r>
                <a:rPr lang="en-GB" dirty="0" err="1" smtClean="0"/>
                <a:t>ci</a:t>
              </a:r>
              <a:r>
                <a:rPr lang="en-GB" dirty="0" smtClean="0"/>
                <a:t/>
              </a:r>
              <a:br>
                <a:rPr lang="en-GB" dirty="0" smtClean="0"/>
              </a:br>
              <a:r>
                <a:rPr lang="en-GB" dirty="0" smtClean="0"/>
                <a:t>am</a:t>
              </a:r>
              <a:endParaRPr lang="en-GB" dirty="0"/>
            </a:p>
          </p:txBody>
        </p:sp>
        <p:sp>
          <p:nvSpPr>
            <p:cNvPr id="5" name="Oval 5"/>
            <p:cNvSpPr>
              <a:spLocks noChangeArrowheads="1"/>
            </p:cNvSpPr>
            <p:nvPr/>
          </p:nvSpPr>
          <p:spPr bwMode="auto">
            <a:xfrm>
              <a:off x="4123422" y="2212999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tbl</a:t>
              </a:r>
              <a:endParaRPr lang="en-GB" dirty="0"/>
            </a:p>
          </p:txBody>
        </p:sp>
        <p:sp>
          <p:nvSpPr>
            <p:cNvPr id="6" name="Oval 6"/>
            <p:cNvSpPr>
              <a:spLocks noChangeArrowheads="1"/>
            </p:cNvSpPr>
            <p:nvPr/>
          </p:nvSpPr>
          <p:spPr bwMode="auto">
            <a:xfrm>
              <a:off x="4123422" y="293372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jh</a:t>
              </a:r>
              <a:endParaRPr lang="en-GB" dirty="0"/>
            </a:p>
          </p:txBody>
        </p:sp>
        <p:sp>
          <p:nvSpPr>
            <p:cNvPr id="7" name="Oval 7"/>
            <p:cNvSpPr>
              <a:spLocks noChangeArrowheads="1"/>
            </p:cNvSpPr>
            <p:nvPr/>
          </p:nvSpPr>
          <p:spPr bwMode="auto">
            <a:xfrm>
              <a:off x="4123422" y="3652862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ora</a:t>
              </a:r>
              <a:endParaRPr lang="en-GB" dirty="0"/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2505751" y="2933724"/>
              <a:ext cx="576263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sw</a:t>
              </a:r>
              <a:endParaRPr lang="en-GB" dirty="0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418189" y="2039961"/>
              <a:ext cx="21590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The Semantic Web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14" name="AutoShape 14"/>
            <p:cNvCxnSpPr>
              <a:cxnSpLocks noChangeShapeType="1"/>
              <a:stCxn id="8" idx="2"/>
              <a:endCxn id="12" idx="2"/>
            </p:cNvCxnSpPr>
            <p:nvPr/>
          </p:nvCxnSpPr>
          <p:spPr bwMode="auto">
            <a:xfrm rot="10800000">
              <a:off x="1497689" y="2386036"/>
              <a:ext cx="1008062" cy="83582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5" name="AutoShape 15"/>
            <p:cNvCxnSpPr>
              <a:cxnSpLocks noChangeShapeType="1"/>
              <a:stCxn id="8" idx="7"/>
              <a:endCxn id="5" idx="2"/>
            </p:cNvCxnSpPr>
            <p:nvPr/>
          </p:nvCxnSpPr>
          <p:spPr bwMode="auto">
            <a:xfrm rot="5400000" flipH="1" flipV="1">
              <a:off x="3302030" y="2196724"/>
              <a:ext cx="516985" cy="11258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6" name="AutoShape 16"/>
            <p:cNvCxnSpPr>
              <a:cxnSpLocks noChangeShapeType="1"/>
              <a:stCxn id="8" idx="5"/>
              <a:endCxn id="7" idx="2"/>
            </p:cNvCxnSpPr>
            <p:nvPr/>
          </p:nvCxnSpPr>
          <p:spPr bwMode="auto">
            <a:xfrm rot="16200000" flipH="1">
              <a:off x="3302823" y="3120394"/>
              <a:ext cx="515398" cy="11258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17" name="AutoShape 17"/>
            <p:cNvCxnSpPr>
              <a:cxnSpLocks noChangeShapeType="1"/>
              <a:stCxn id="8" idx="6"/>
              <a:endCxn id="6" idx="2"/>
            </p:cNvCxnSpPr>
            <p:nvPr/>
          </p:nvCxnSpPr>
          <p:spPr bwMode="auto">
            <a:xfrm>
              <a:off x="3082014" y="3221856"/>
              <a:ext cx="1041408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cxnSp>
          <p:nvCxnSpPr>
            <p:cNvPr id="21" name="AutoShape 21"/>
            <p:cNvCxnSpPr>
              <a:cxnSpLocks noChangeShapeType="1"/>
              <a:stCxn id="8" idx="2"/>
              <a:endCxn id="4" idx="0"/>
            </p:cNvCxnSpPr>
            <p:nvPr/>
          </p:nvCxnSpPr>
          <p:spPr bwMode="auto">
            <a:xfrm rot="10800000" flipV="1">
              <a:off x="1786614" y="3222649"/>
              <a:ext cx="719137" cy="431800"/>
            </a:xfrm>
            <a:prstGeom prst="curvedConnector2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6" name="Text Box 26"/>
            <p:cNvSpPr txBox="1">
              <a:spLocks noChangeArrowheads="1"/>
            </p:cNvSpPr>
            <p:nvPr/>
          </p:nvSpPr>
          <p:spPr bwMode="auto">
            <a:xfrm>
              <a:off x="1929489" y="2424137"/>
              <a:ext cx="5397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title</a:t>
              </a:r>
              <a:endParaRPr lang="en-US" b="0"/>
            </a:p>
          </p:txBody>
        </p:sp>
        <p:sp>
          <p:nvSpPr>
            <p:cNvPr id="28" name="Text Box 28"/>
            <p:cNvSpPr txBox="1">
              <a:spLocks noChangeArrowheads="1"/>
            </p:cNvSpPr>
            <p:nvPr/>
          </p:nvSpPr>
          <p:spPr bwMode="auto">
            <a:xfrm>
              <a:off x="3281960" y="3863999"/>
              <a:ext cx="8239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creator</a:t>
              </a:r>
              <a:endParaRPr lang="en-US" b="0"/>
            </a:p>
          </p:txBody>
        </p:sp>
        <p:sp>
          <p:nvSpPr>
            <p:cNvPr id="29" name="Text Box 29"/>
            <p:cNvSpPr txBox="1">
              <a:spLocks noChangeArrowheads="1"/>
            </p:cNvSpPr>
            <p:nvPr/>
          </p:nvSpPr>
          <p:spPr bwMode="auto">
            <a:xfrm>
              <a:off x="749976" y="3144862"/>
              <a:ext cx="12684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publishedIn</a:t>
              </a:r>
              <a:endParaRPr lang="en-US" b="0"/>
            </a:p>
          </p:txBody>
        </p:sp>
        <p:sp>
          <p:nvSpPr>
            <p:cNvPr id="30" name="Text Box 30"/>
            <p:cNvSpPr txBox="1">
              <a:spLocks noChangeArrowheads="1"/>
            </p:cNvSpPr>
            <p:nvPr/>
          </p:nvSpPr>
          <p:spPr bwMode="auto">
            <a:xfrm>
              <a:off x="3281960" y="3144862"/>
              <a:ext cx="8239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creator</a:t>
              </a:r>
              <a:endParaRPr lang="en-US" b="0"/>
            </a:p>
          </p:txBody>
        </p: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3281960" y="2568599"/>
              <a:ext cx="8239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creator</a:t>
              </a:r>
              <a:endParaRPr lang="en-US" b="0"/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3370144" y="1393887"/>
              <a:ext cx="1152525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2001-05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33" name="AutoShape 33"/>
            <p:cNvCxnSpPr>
              <a:cxnSpLocks noChangeShapeType="1"/>
              <a:stCxn id="8" idx="0"/>
              <a:endCxn id="32" idx="2"/>
            </p:cNvCxnSpPr>
            <p:nvPr/>
          </p:nvCxnSpPr>
          <p:spPr bwMode="auto">
            <a:xfrm rot="5400000" flipH="1" flipV="1">
              <a:off x="2773264" y="1760581"/>
              <a:ext cx="1193762" cy="1152524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2875474" y="2016149"/>
              <a:ext cx="57150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/>
                <a:t>date</a:t>
              </a:r>
              <a:endParaRPr lang="en-US" b="0"/>
            </a:p>
          </p:txBody>
        </p:sp>
        <p:sp>
          <p:nvSpPr>
            <p:cNvPr id="79" name="Rectangle 78"/>
            <p:cNvSpPr/>
            <p:nvPr/>
          </p:nvSpPr>
          <p:spPr bwMode="auto">
            <a:xfrm>
              <a:off x="247321" y="1229898"/>
              <a:ext cx="4632154" cy="3396078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" name="Group 110"/>
          <p:cNvGrpSpPr/>
          <p:nvPr/>
        </p:nvGrpSpPr>
        <p:grpSpPr>
          <a:xfrm>
            <a:off x="5098143" y="1229897"/>
            <a:ext cx="3756526" cy="1338703"/>
            <a:chOff x="5080000" y="1229897"/>
            <a:chExt cx="3756526" cy="1338703"/>
          </a:xfrm>
        </p:grpSpPr>
        <p:sp>
          <p:nvSpPr>
            <p:cNvPr id="86" name="TextBox 85"/>
            <p:cNvSpPr txBox="1"/>
            <p:nvPr/>
          </p:nvSpPr>
          <p:spPr>
            <a:xfrm>
              <a:off x="5080000" y="1229897"/>
              <a:ext cx="23320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tbl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6597650" y="1867670"/>
              <a:ext cx="19431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Tim Berners-Lee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18" name="AutoShape 18"/>
            <p:cNvCxnSpPr>
              <a:cxnSpLocks noChangeShapeType="1"/>
              <a:stCxn id="80" idx="6"/>
              <a:endCxn id="9" idx="1"/>
            </p:cNvCxnSpPr>
            <p:nvPr/>
          </p:nvCxnSpPr>
          <p:spPr bwMode="auto">
            <a:xfrm flipV="1">
              <a:off x="5913437" y="2040708"/>
              <a:ext cx="684213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5879404" y="2005366"/>
              <a:ext cx="75227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GB" b="0" dirty="0"/>
                <a:t>name</a:t>
              </a:r>
              <a:endParaRPr lang="en-US" b="0" dirty="0"/>
            </a:p>
          </p:txBody>
        </p:sp>
        <p:sp>
          <p:nvSpPr>
            <p:cNvPr id="80" name="Oval 5"/>
            <p:cNvSpPr>
              <a:spLocks noChangeArrowheads="1"/>
            </p:cNvSpPr>
            <p:nvPr/>
          </p:nvSpPr>
          <p:spPr bwMode="auto">
            <a:xfrm>
              <a:off x="5337175" y="1754164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tbl</a:t>
              </a:r>
              <a:endParaRPr lang="en-GB" dirty="0"/>
            </a:p>
          </p:txBody>
        </p:sp>
        <p:sp>
          <p:nvSpPr>
            <p:cNvPr id="84" name="Rectangle 83"/>
            <p:cNvSpPr/>
            <p:nvPr/>
          </p:nvSpPr>
          <p:spPr bwMode="auto">
            <a:xfrm>
              <a:off x="5080000" y="1229898"/>
              <a:ext cx="3756526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6" name="Group 111"/>
          <p:cNvGrpSpPr/>
          <p:nvPr/>
        </p:nvGrpSpPr>
        <p:grpSpPr>
          <a:xfrm>
            <a:off x="5080000" y="2756242"/>
            <a:ext cx="3756526" cy="1338703"/>
            <a:chOff x="5080000" y="2756242"/>
            <a:chExt cx="3756526" cy="1338703"/>
          </a:xfrm>
        </p:grpSpPr>
        <p:sp>
          <p:nvSpPr>
            <p:cNvPr id="88" name="TextBox 87"/>
            <p:cNvSpPr txBox="1"/>
            <p:nvPr/>
          </p:nvSpPr>
          <p:spPr>
            <a:xfrm>
              <a:off x="5080000" y="2756242"/>
              <a:ext cx="2258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jh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6597650" y="3378200"/>
              <a:ext cx="19431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James Hendler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19" name="AutoShape 19"/>
            <p:cNvCxnSpPr>
              <a:cxnSpLocks noChangeShapeType="1"/>
              <a:stCxn id="89" idx="6"/>
              <a:endCxn id="10" idx="1"/>
            </p:cNvCxnSpPr>
            <p:nvPr/>
          </p:nvCxnSpPr>
          <p:spPr bwMode="auto">
            <a:xfrm>
              <a:off x="5929813" y="3548605"/>
              <a:ext cx="667837" cy="2633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5892878" y="3526922"/>
              <a:ext cx="6842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 dirty="0"/>
                <a:t>name</a:t>
              </a:r>
              <a:endParaRPr lang="en-US" b="0" dirty="0"/>
            </a:p>
          </p:txBody>
        </p:sp>
        <p:sp>
          <p:nvSpPr>
            <p:cNvPr id="87" name="Rectangle 86"/>
            <p:cNvSpPr/>
            <p:nvPr/>
          </p:nvSpPr>
          <p:spPr bwMode="auto">
            <a:xfrm>
              <a:off x="5080000" y="2756243"/>
              <a:ext cx="3756526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9" name="Oval 6"/>
            <p:cNvSpPr>
              <a:spLocks noChangeArrowheads="1"/>
            </p:cNvSpPr>
            <p:nvPr/>
          </p:nvSpPr>
          <p:spPr bwMode="auto">
            <a:xfrm>
              <a:off x="5353551" y="3260473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jh</a:t>
              </a:r>
              <a:endParaRPr lang="en-GB" dirty="0"/>
            </a:p>
          </p:txBody>
        </p:sp>
      </p:grpSp>
      <p:grpSp>
        <p:nvGrpSpPr>
          <p:cNvPr id="37" name="Group 112"/>
          <p:cNvGrpSpPr/>
          <p:nvPr/>
        </p:nvGrpSpPr>
        <p:grpSpPr>
          <a:xfrm>
            <a:off x="5080000" y="4293173"/>
            <a:ext cx="3756526" cy="1338703"/>
            <a:chOff x="5080000" y="4293173"/>
            <a:chExt cx="3756526" cy="1338703"/>
          </a:xfrm>
        </p:grpSpPr>
        <p:sp>
          <p:nvSpPr>
            <p:cNvPr id="92" name="TextBox 91"/>
            <p:cNvSpPr txBox="1"/>
            <p:nvPr/>
          </p:nvSpPr>
          <p:spPr>
            <a:xfrm>
              <a:off x="5080000" y="4293173"/>
              <a:ext cx="23923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ora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6597650" y="4813041"/>
              <a:ext cx="1943100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Ora Lassila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20" name="AutoShape 20"/>
            <p:cNvCxnSpPr>
              <a:cxnSpLocks noChangeShapeType="1"/>
              <a:endCxn id="11" idx="1"/>
            </p:cNvCxnSpPr>
            <p:nvPr/>
          </p:nvCxnSpPr>
          <p:spPr bwMode="auto">
            <a:xfrm>
              <a:off x="5732462" y="4986079"/>
              <a:ext cx="865188" cy="15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826038" y="4935027"/>
              <a:ext cx="684213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 dirty="0"/>
                <a:t>name</a:t>
              </a:r>
              <a:endParaRPr lang="en-US" b="0" dirty="0"/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5080000" y="4293174"/>
              <a:ext cx="3756526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3" name="Oval 7"/>
            <p:cNvSpPr>
              <a:spLocks noChangeArrowheads="1"/>
            </p:cNvSpPr>
            <p:nvPr/>
          </p:nvSpPr>
          <p:spPr bwMode="auto">
            <a:xfrm>
              <a:off x="5303142" y="4697948"/>
              <a:ext cx="576262" cy="57626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 smtClean="0"/>
                <a:t>ora</a:t>
              </a:r>
              <a:endParaRPr lang="en-GB" dirty="0"/>
            </a:p>
          </p:txBody>
        </p:sp>
      </p:grpSp>
      <p:grpSp>
        <p:nvGrpSpPr>
          <p:cNvPr id="38" name="Group 109"/>
          <p:cNvGrpSpPr/>
          <p:nvPr/>
        </p:nvGrpSpPr>
        <p:grpSpPr>
          <a:xfrm>
            <a:off x="255337" y="4869436"/>
            <a:ext cx="4624138" cy="1338703"/>
            <a:chOff x="255337" y="4869436"/>
            <a:chExt cx="4624138" cy="1338703"/>
          </a:xfrm>
        </p:grpSpPr>
        <p:sp>
          <p:nvSpPr>
            <p:cNvPr id="95" name="TextBox 94"/>
            <p:cNvSpPr txBox="1"/>
            <p:nvPr/>
          </p:nvSpPr>
          <p:spPr>
            <a:xfrm>
              <a:off x="255337" y="4869436"/>
              <a:ext cx="26488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g</a:t>
              </a:r>
              <a:r>
                <a:rPr lang="en-US" dirty="0" smtClean="0"/>
                <a:t>raph describing ‘</a:t>
              </a:r>
              <a:r>
                <a:rPr lang="en-US" dirty="0" err="1" smtClean="0"/>
                <a:t>sciam</a:t>
              </a:r>
              <a:r>
                <a:rPr lang="en-US" dirty="0" smtClean="0"/>
                <a:t>’</a:t>
              </a:r>
              <a:endParaRPr lang="en-US" dirty="0"/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254131" y="5538041"/>
              <a:ext cx="2232025" cy="3460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GB" b="0">
                  <a:solidFill>
                    <a:schemeClr val="tx2"/>
                  </a:solidFill>
                </a:rPr>
                <a:t>Scientific American</a:t>
              </a:r>
              <a:endParaRPr lang="en-US" b="0">
                <a:solidFill>
                  <a:schemeClr val="tx2"/>
                </a:solidFill>
              </a:endParaRPr>
            </a:p>
          </p:txBody>
        </p:sp>
        <p:cxnSp>
          <p:nvCxnSpPr>
            <p:cNvPr id="22" name="AutoShape 22"/>
            <p:cNvCxnSpPr>
              <a:cxnSpLocks noChangeShapeType="1"/>
              <a:stCxn id="97" idx="6"/>
              <a:endCxn id="13" idx="1"/>
            </p:cNvCxnSpPr>
            <p:nvPr/>
          </p:nvCxnSpPr>
          <p:spPr bwMode="auto">
            <a:xfrm>
              <a:off x="1074659" y="5711079"/>
              <a:ext cx="1179472" cy="1588"/>
            </a:xfrm>
            <a:prstGeom prst="curvedConnector3">
              <a:avLst>
                <a:gd name="adj1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  <p:sp>
          <p:nvSpPr>
            <p:cNvPr id="27" name="Text Box 27"/>
            <p:cNvSpPr txBox="1">
              <a:spLocks noChangeArrowheads="1"/>
            </p:cNvSpPr>
            <p:nvPr/>
          </p:nvSpPr>
          <p:spPr bwMode="auto">
            <a:xfrm>
              <a:off x="1389739" y="5295326"/>
              <a:ext cx="539750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GB" b="0" dirty="0"/>
                <a:t>title</a:t>
              </a:r>
              <a:endParaRPr lang="en-US" b="0" dirty="0"/>
            </a:p>
          </p:txBody>
        </p:sp>
        <p:sp>
          <p:nvSpPr>
            <p:cNvPr id="94" name="Rectangle 93"/>
            <p:cNvSpPr/>
            <p:nvPr/>
          </p:nvSpPr>
          <p:spPr bwMode="auto">
            <a:xfrm>
              <a:off x="255337" y="4869437"/>
              <a:ext cx="4624138" cy="1338702"/>
            </a:xfrm>
            <a:prstGeom prst="rect">
              <a:avLst/>
            </a:prstGeom>
            <a:noFill/>
            <a:ln w="127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498397" y="5422947"/>
              <a:ext cx="576262" cy="5762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GB" dirty="0" err="1"/>
                <a:t>s</a:t>
              </a:r>
              <a:r>
                <a:rPr lang="en-GB" dirty="0" err="1" smtClean="0"/>
                <a:t>ci</a:t>
              </a:r>
              <a:r>
                <a:rPr lang="en-GB" dirty="0" smtClean="0"/>
                <a:t/>
              </a:r>
              <a:br>
                <a:rPr lang="en-GB" dirty="0" smtClean="0"/>
              </a:br>
              <a:r>
                <a:rPr lang="en-GB" dirty="0" smtClean="0"/>
                <a:t>am</a:t>
              </a:r>
              <a:endParaRPr lang="en-GB" dirty="0"/>
            </a:p>
          </p:txBody>
        </p:sp>
      </p:grpSp>
      <p:cxnSp>
        <p:nvCxnSpPr>
          <p:cNvPr id="103" name="Curved Connector 102"/>
          <p:cNvCxnSpPr>
            <a:stCxn id="4" idx="4"/>
            <a:endCxn id="94" idx="0"/>
          </p:cNvCxnSpPr>
          <p:nvPr/>
        </p:nvCxnSpPr>
        <p:spPr bwMode="auto">
          <a:xfrm rot="16200000" flipH="1">
            <a:off x="1857251" y="4159281"/>
            <a:ext cx="638725" cy="781586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5" name="Curved Connector 104"/>
          <p:cNvCxnSpPr/>
          <p:nvPr/>
        </p:nvCxnSpPr>
        <p:spPr bwMode="auto">
          <a:xfrm flipV="1">
            <a:off x="4717827" y="1899249"/>
            <a:ext cx="380316" cy="60188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7" name="Curved Connector 106"/>
          <p:cNvCxnSpPr>
            <a:stCxn id="6" idx="6"/>
            <a:endCxn id="87" idx="1"/>
          </p:cNvCxnSpPr>
          <p:nvPr/>
        </p:nvCxnSpPr>
        <p:spPr bwMode="auto">
          <a:xfrm>
            <a:off x="4699684" y="3221856"/>
            <a:ext cx="380316" cy="20373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  <p:cxnSp>
        <p:nvCxnSpPr>
          <p:cNvPr id="109" name="Curved Connector 108"/>
          <p:cNvCxnSpPr>
            <a:stCxn id="7" idx="6"/>
            <a:endCxn id="91" idx="1"/>
          </p:cNvCxnSpPr>
          <p:nvPr/>
        </p:nvCxnSpPr>
        <p:spPr bwMode="auto">
          <a:xfrm>
            <a:off x="4699684" y="3940993"/>
            <a:ext cx="380316" cy="102153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1275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 w="med" len="lg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Linked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Semantic Web is the Web for machines</a:t>
            </a:r>
          </a:p>
          <a:p>
            <a:pPr lvl="1"/>
            <a:r>
              <a:rPr lang="en-GB" dirty="0" smtClean="0"/>
              <a:t>Take existing data and republish it to the Web</a:t>
            </a:r>
          </a:p>
          <a:p>
            <a:pPr lvl="1"/>
            <a:r>
              <a:rPr lang="en-GB" dirty="0" smtClean="0"/>
              <a:t>Rely on </a:t>
            </a:r>
            <a:r>
              <a:rPr lang="en-GB" dirty="0" err="1" smtClean="0"/>
              <a:t>hypertextual</a:t>
            </a:r>
            <a:r>
              <a:rPr lang="en-GB" dirty="0" smtClean="0"/>
              <a:t> nature of the Web to facilitate linking between data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How do we publish this data?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What identifiers do we use?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Linked Data on the Web: 2007</a:t>
            </a:r>
            <a:endParaRPr lang="de-DE" dirty="0" smtClean="0"/>
          </a:p>
        </p:txBody>
      </p:sp>
      <p:pic>
        <p:nvPicPr>
          <p:cNvPr id="8196" name="Grafik 15" descr="lod-datasets_2007-10-08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0" y="2996952"/>
            <a:ext cx="3571875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01562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 on the Web: 2011</a:t>
            </a:r>
            <a:endParaRPr lang="de-DE" dirty="0"/>
          </a:p>
        </p:txBody>
      </p:sp>
      <p:pic>
        <p:nvPicPr>
          <p:cNvPr id="7" name="Grafik 6" descr="lod-datasets_2011-09-19_1000p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556792"/>
            <a:ext cx="7498004" cy="494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44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Linked Data on the Web: 2014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05" y="1556792"/>
            <a:ext cx="8306872" cy="520346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22</a:t>
            </a:fld>
            <a:endParaRPr lang="en-GB"/>
          </a:p>
        </p:txBody>
      </p:sp>
      <p:sp>
        <p:nvSpPr>
          <p:cNvPr id="5" name="AutoShape 2" descr="Linking Open Data cloud diagram, large version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http://lod-cloud.net/versions/2014-08-30/lod-cloud_colored_300px.png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639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Analysis of the LOD Cloud: 2014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217766" y="5899230"/>
            <a:ext cx="8657837" cy="400105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r>
              <a:rPr lang="de-DE" sz="2000" dirty="0">
                <a:latin typeface="+mn-lt"/>
                <a:hlinkClick r:id="rId2"/>
              </a:rPr>
              <a:t>http://linkeddatacatalog.dws.informatik.uni-mannheim.de/state</a:t>
            </a:r>
            <a:r>
              <a:rPr lang="de-DE" sz="2000" dirty="0" smtClean="0">
                <a:latin typeface="+mn-lt"/>
                <a:hlinkClick r:id="rId2"/>
              </a:rPr>
              <a:t>/</a:t>
            </a:r>
            <a:r>
              <a:rPr lang="de-DE" sz="2000" dirty="0" smtClean="0">
                <a:latin typeface="+mn-lt"/>
              </a:rPr>
              <a:t> </a:t>
            </a:r>
            <a:endParaRPr lang="de-DE" sz="2000" dirty="0"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628800"/>
            <a:ext cx="3927089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72816"/>
            <a:ext cx="552992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39752" y="4869160"/>
            <a:ext cx="792088" cy="432048"/>
          </a:xfrm>
          <a:prstGeom prst="rect">
            <a:avLst/>
          </a:prstGeom>
          <a:noFill/>
          <a:ln w="76200">
            <a:solidFill>
              <a:srgbClr val="F00F2C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eaLnBrk="1" hangingPunct="1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954633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Interlinking in the LOD Cloud 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76B4D-260D-4EC1-9A8A-CDDCEAC88FCA}" type="slidenum">
              <a:rPr lang="en-GB" smtClean="0"/>
              <a:pPr/>
              <a:t>24</a:t>
            </a:fld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3775117" cy="358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648258"/>
            <a:ext cx="6728445" cy="2989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hteck 3"/>
          <p:cNvSpPr/>
          <p:nvPr/>
        </p:nvSpPr>
        <p:spPr>
          <a:xfrm>
            <a:off x="217766" y="6413271"/>
            <a:ext cx="8657837" cy="400105"/>
          </a:xfrm>
          <a:prstGeom prst="rect">
            <a:avLst/>
          </a:prstGeom>
        </p:spPr>
        <p:txBody>
          <a:bodyPr wrap="square" lIns="91435" tIns="45718" rIns="91435" bIns="45718">
            <a:spAutoFit/>
          </a:bodyPr>
          <a:lstStyle/>
          <a:p>
            <a:r>
              <a:rPr lang="de-DE" sz="2000" dirty="0">
                <a:latin typeface="+mn-lt"/>
                <a:hlinkClick r:id="rId4"/>
              </a:rPr>
              <a:t>http://linkeddatacatalog.dws.informatik.uni-mannheim.de/state</a:t>
            </a:r>
            <a:r>
              <a:rPr lang="de-DE" sz="2000" dirty="0" smtClean="0">
                <a:latin typeface="+mn-lt"/>
                <a:hlinkClick r:id="rId4"/>
              </a:rPr>
              <a:t>/</a:t>
            </a:r>
            <a:r>
              <a:rPr lang="de-DE" sz="2000" dirty="0" smtClean="0">
                <a:latin typeface="+mn-lt"/>
              </a:rPr>
              <a:t> </a:t>
            </a:r>
            <a:endParaRPr lang="de-DE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52674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3672" r="13672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Publishing Semantic Web Data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cibergaita</a:t>
            </a:r>
            <a:r>
              <a:rPr lang="en-US" dirty="0"/>
              <a:t>/97220057/</a:t>
            </a:r>
            <a:r>
              <a:rPr lang="en-US" dirty="0" err="1"/>
              <a:t>lightbox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5069486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Creating Semantic Web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In http://</a:t>
            </a:r>
            <a:r>
              <a:rPr lang="en-GB" dirty="0" err="1" smtClean="0"/>
              <a:t>example.org</a:t>
            </a:r>
            <a:r>
              <a:rPr lang="en-GB" dirty="0" smtClean="0"/>
              <a:t>/</a:t>
            </a:r>
            <a:r>
              <a:rPr lang="en-GB" dirty="0" err="1" smtClean="0"/>
              <a:t>data.rdf</a:t>
            </a:r>
            <a:r>
              <a:rPr lang="en-GB" dirty="0" smtClean="0"/>
              <a:t> 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2000" dirty="0" smtClean="0">
                <a:latin typeface="Lucida Sans"/>
                <a:cs typeface="Lucida Sans"/>
              </a:rPr>
              <a:t>@prefix </a:t>
            </a:r>
            <a:r>
              <a:rPr lang="en-GB" sz="2000" dirty="0" err="1" smtClean="0">
                <a:latin typeface="Lucida Sans"/>
                <a:cs typeface="Lucida Sans"/>
              </a:rPr>
              <a:t>foaf</a:t>
            </a:r>
            <a:r>
              <a:rPr lang="en-GB" sz="2000" dirty="0" smtClean="0">
                <a:latin typeface="Lucida Sans"/>
                <a:cs typeface="Lucida Sans"/>
              </a:rPr>
              <a:t>: &lt;http://xmlns.com/foaf/0.1/&gt;</a:t>
            </a:r>
            <a:br>
              <a:rPr lang="en-GB" sz="2000" dirty="0" smtClean="0">
                <a:latin typeface="Lucida Sans"/>
                <a:cs typeface="Lucida Sans"/>
              </a:rPr>
            </a:br>
            <a:r>
              <a:rPr lang="en-GB" sz="2000" dirty="0" smtClean="0">
                <a:latin typeface="Lucida Sans"/>
                <a:cs typeface="Lucida Sans"/>
              </a:rPr>
              <a:t>&lt;</a:t>
            </a:r>
            <a:r>
              <a:rPr lang="en-GB" sz="2000" dirty="0" smtClean="0">
                <a:solidFill>
                  <a:srgbClr val="FF0000"/>
                </a:solidFill>
                <a:latin typeface="Lucida Sans"/>
                <a:cs typeface="Lucida Sans"/>
              </a:rPr>
              <a:t>#</a:t>
            </a:r>
            <a:r>
              <a:rPr lang="en-GB" sz="2000" dirty="0" err="1" smtClean="0">
                <a:solidFill>
                  <a:srgbClr val="FF0000"/>
                </a:solidFill>
                <a:latin typeface="Lucida Sans"/>
                <a:cs typeface="Lucida Sans"/>
              </a:rPr>
              <a:t>fred</a:t>
            </a:r>
            <a:r>
              <a:rPr lang="en-GB" sz="2000" dirty="0" smtClean="0">
                <a:latin typeface="Lucida Sans"/>
                <a:cs typeface="Lucida Sans"/>
              </a:rPr>
              <a:t>&gt; &lt;</a:t>
            </a:r>
            <a:r>
              <a:rPr lang="en-GB" sz="2000" dirty="0" err="1" smtClean="0">
                <a:latin typeface="Lucida Sans"/>
                <a:cs typeface="Lucida Sans"/>
              </a:rPr>
              <a:t>foaf:name</a:t>
            </a:r>
            <a:r>
              <a:rPr lang="en-GB" sz="2000" dirty="0" smtClean="0">
                <a:latin typeface="Lucida Sans"/>
                <a:cs typeface="Lucida Sans"/>
              </a:rPr>
              <a:t>&gt; “Fred Smith”.</a:t>
            </a:r>
          </a:p>
          <a:p>
            <a:pPr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We have a new resource: http://</a:t>
            </a:r>
            <a:r>
              <a:rPr lang="en-GB" dirty="0" err="1" smtClean="0"/>
              <a:t>example.org/data.rdf</a:t>
            </a:r>
            <a:r>
              <a:rPr lang="en-GB" dirty="0" err="1" smtClean="0">
                <a:solidFill>
                  <a:srgbClr val="FF0000"/>
                </a:solidFill>
              </a:rPr>
              <a:t>#fred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Defining RDF Vocabularies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SW Best Practice Recipes for Publishing RDF Vocabularies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Distinguishes between ‘hash’ and ‘slash’ namespaces</a:t>
            </a:r>
          </a:p>
          <a:p>
            <a:pPr lvl="1"/>
            <a:r>
              <a:rPr lang="en-GB" dirty="0" smtClean="0"/>
              <a:t>http://</a:t>
            </a:r>
            <a:r>
              <a:rPr lang="en-GB" dirty="0" err="1" smtClean="0"/>
              <a:t>example.org/ontology</a:t>
            </a:r>
            <a:r>
              <a:rPr lang="en-GB" dirty="0" err="1" smtClean="0">
                <a:solidFill>
                  <a:srgbClr val="FF0000"/>
                </a:solidFill>
              </a:rPr>
              <a:t>#foo</a:t>
            </a:r>
            <a:endParaRPr lang="en-GB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/>
              <a:t>http://</a:t>
            </a:r>
            <a:r>
              <a:rPr lang="en-GB" dirty="0" err="1" smtClean="0"/>
              <a:t>example.org/ontology</a:t>
            </a:r>
            <a:r>
              <a:rPr lang="en-GB" dirty="0" err="1" smtClean="0">
                <a:solidFill>
                  <a:srgbClr val="FF0000"/>
                </a:solidFill>
              </a:rPr>
              <a:t>/foo</a:t>
            </a:r>
            <a:endParaRPr lang="en-GB" dirty="0" smtClean="0">
              <a:solidFill>
                <a:srgbClr val="FF0000"/>
              </a:solidFill>
            </a:endParaRP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Uses content negotiation (HTTP Accept: header) to serve different representations of resources</a:t>
            </a:r>
          </a:p>
          <a:p>
            <a:pPr lvl="1"/>
            <a:r>
              <a:rPr lang="en-GB" dirty="0" smtClean="0"/>
              <a:t>Machine-readable RDF </a:t>
            </a:r>
            <a:r>
              <a:rPr lang="en-GB" dirty="0" err="1" smtClean="0"/>
              <a:t>vs</a:t>
            </a:r>
            <a:r>
              <a:rPr lang="en-GB" dirty="0" smtClean="0"/>
              <a:t> human-readable HTML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Minimal Hash Namespace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995698"/>
            <a:ext cx="7315200" cy="1163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Minimal Slash Namespace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2125746"/>
            <a:ext cx="7315200" cy="11635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911600"/>
            <a:ext cx="7315200" cy="2337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Semantic Web Principles</a:t>
            </a:r>
            <a:endParaRPr lang="en-GB" dirty="0"/>
          </a:p>
        </p:txBody>
      </p:sp>
      <p:sp>
        <p:nvSpPr>
          <p:cNvPr id="8294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>
                    <a:lumMod val="40000"/>
                    <a:lumOff val="60000"/>
                  </a:schemeClr>
                </a:solidFill>
              </a:rPr>
              <a:t>Anyone can make assertions about anything</a:t>
            </a:r>
          </a:p>
          <a:p>
            <a:endParaRPr lang="en-GB" dirty="0" smtClean="0"/>
          </a:p>
          <a:p>
            <a:r>
              <a:rPr lang="en-GB" dirty="0" smtClean="0"/>
              <a:t>Entities are referred to using Uniform Resource Identifiers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A5B4BC"/>
                </a:solidFill>
              </a:rPr>
              <a:t>Based on XML technologies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A5B4BC"/>
                </a:solidFill>
              </a:rPr>
              <a:t>Formal semantics</a:t>
            </a:r>
            <a:endParaRPr lang="en-US" dirty="0">
              <a:solidFill>
                <a:srgbClr val="A5B4BC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Extended Hash Namespace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208" y="4196476"/>
            <a:ext cx="7315200" cy="2616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208" y="1528558"/>
            <a:ext cx="7315200" cy="26205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Extended Slash Namespace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85" y="4174645"/>
            <a:ext cx="7321890" cy="26192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367" y="1484784"/>
            <a:ext cx="7310108" cy="26186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1955800"/>
            <a:ext cx="5029200" cy="294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r>
              <a:rPr lang="en-GB" dirty="0" smtClean="0"/>
              <a:t> – 303 Pattern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1974850"/>
            <a:ext cx="7848600" cy="2908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r>
              <a:rPr lang="en-GB" dirty="0" smtClean="0"/>
              <a:t> – Hash Pattern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2038350"/>
            <a:ext cx="3810000" cy="2781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3733800" y="2209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ID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49530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HTML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514600" y="4114800"/>
            <a:ext cx="1219200" cy="6858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RDF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8" name="Shape 7"/>
          <p:cNvCxnSpPr>
            <a:stCxn id="4" idx="1"/>
            <a:endCxn id="6" idx="1"/>
          </p:cNvCxnSpPr>
          <p:nvPr/>
        </p:nvCxnSpPr>
        <p:spPr bwMode="auto">
          <a:xfrm rot="10800000" flipV="1">
            <a:off x="2514600" y="2552700"/>
            <a:ext cx="1219200" cy="1905000"/>
          </a:xfrm>
          <a:prstGeom prst="bentConnector3">
            <a:avLst>
              <a:gd name="adj1" fmla="val 11875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hape 9"/>
          <p:cNvCxnSpPr>
            <a:stCxn id="4" idx="3"/>
            <a:endCxn id="5" idx="3"/>
          </p:cNvCxnSpPr>
          <p:nvPr/>
        </p:nvCxnSpPr>
        <p:spPr bwMode="auto">
          <a:xfrm>
            <a:off x="4953000" y="2552700"/>
            <a:ext cx="1219200" cy="1905000"/>
          </a:xfrm>
          <a:prstGeom prst="bentConnector3">
            <a:avLst>
              <a:gd name="adj1" fmla="val 11875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5" idx="1"/>
            <a:endCxn id="6" idx="3"/>
          </p:cNvCxnSpPr>
          <p:nvPr/>
        </p:nvCxnSpPr>
        <p:spPr bwMode="auto">
          <a:xfrm rot="10800000">
            <a:off x="3733800" y="4457700"/>
            <a:ext cx="12192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Curved Connector 18"/>
          <p:cNvCxnSpPr>
            <a:stCxn id="6" idx="2"/>
            <a:endCxn id="5" idx="2"/>
          </p:cNvCxnSpPr>
          <p:nvPr/>
        </p:nvCxnSpPr>
        <p:spPr bwMode="auto">
          <a:xfrm rot="16200000" flipH="1">
            <a:off x="4343400" y="3581400"/>
            <a:ext cx="1588" cy="2438400"/>
          </a:xfrm>
          <a:prstGeom prst="curvedConnector3">
            <a:avLst>
              <a:gd name="adj1" fmla="val 14395466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Elbow Connector 23"/>
          <p:cNvCxnSpPr>
            <a:stCxn id="6" idx="0"/>
            <a:endCxn id="4" idx="2"/>
          </p:cNvCxnSpPr>
          <p:nvPr/>
        </p:nvCxnSpPr>
        <p:spPr bwMode="auto">
          <a:xfrm rot="5400000" flipH="1" flipV="1">
            <a:off x="3124200" y="2895600"/>
            <a:ext cx="1219200" cy="1219200"/>
          </a:xfrm>
          <a:prstGeom prst="bentConnector3">
            <a:avLst>
              <a:gd name="adj1" fmla="val 3480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3276600" y="3291364"/>
            <a:ext cx="62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uses</a:t>
            </a:r>
            <a:endParaRPr lang="en-GB" dirty="0"/>
          </a:p>
        </p:txBody>
      </p:sp>
      <p:sp>
        <p:nvSpPr>
          <p:cNvPr id="29" name="TextBox 28"/>
          <p:cNvSpPr txBox="1"/>
          <p:nvPr/>
        </p:nvSpPr>
        <p:spPr>
          <a:xfrm>
            <a:off x="1259632" y="2885409"/>
            <a:ext cx="98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303</a:t>
            </a:r>
          </a:p>
          <a:p>
            <a:r>
              <a:rPr lang="en-GB" dirty="0" smtClean="0"/>
              <a:t>redirect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6444208" y="2885409"/>
            <a:ext cx="981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303 </a:t>
            </a:r>
          </a:p>
          <a:p>
            <a:r>
              <a:rPr lang="en-GB" dirty="0" smtClean="0"/>
              <a:t>redirect</a:t>
            </a:r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3905122" y="4114800"/>
            <a:ext cx="695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meta</a:t>
            </a:r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3905122" y="5040868"/>
            <a:ext cx="12356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homepage</a:t>
            </a:r>
            <a:endParaRPr lang="en-GB" dirty="0"/>
          </a:p>
        </p:txBody>
      </p:sp>
      <p:cxnSp>
        <p:nvCxnSpPr>
          <p:cNvPr id="34" name="Elbow Connector 33"/>
          <p:cNvCxnSpPr>
            <a:stCxn id="5" idx="0"/>
            <a:endCxn id="4" idx="2"/>
          </p:cNvCxnSpPr>
          <p:nvPr/>
        </p:nvCxnSpPr>
        <p:spPr bwMode="auto">
          <a:xfrm rot="16200000" flipV="1">
            <a:off x="4343400" y="2895600"/>
            <a:ext cx="1219200" cy="1219200"/>
          </a:xfrm>
          <a:prstGeom prst="bentConnector3">
            <a:avLst>
              <a:gd name="adj1" fmla="val 34808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4600708" y="3291364"/>
            <a:ext cx="1143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mentions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Cool </a:t>
            </a:r>
            <a:r>
              <a:rPr lang="en-GB" dirty="0" err="1" smtClean="0"/>
              <a:t>URIs</a:t>
            </a:r>
            <a:r>
              <a:rPr lang="en-GB" dirty="0" smtClean="0"/>
              <a:t> in ECS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ID URI: http://id.ecs.soton.ac.uk/person/1269</a:t>
            </a:r>
          </a:p>
          <a:p>
            <a:pPr>
              <a:buNone/>
            </a:pPr>
            <a:r>
              <a:rPr lang="en-GB" dirty="0" smtClean="0"/>
              <a:t>RDF URI: http://rdf.ecs.soton.ac.uk/person/1269</a:t>
            </a:r>
          </a:p>
          <a:p>
            <a:pPr>
              <a:buNone/>
            </a:pPr>
            <a:r>
              <a:rPr lang="en-GB" dirty="0" smtClean="0"/>
              <a:t>HTML URI: http://</a:t>
            </a:r>
            <a:r>
              <a:rPr lang="en-GB" dirty="0" err="1" smtClean="0"/>
              <a:t>www.ecs.soton.ac.uk/people/nmg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  <a:p>
            <a:pPr>
              <a:buNone/>
            </a:pPr>
            <a:endParaRPr lang="en-GB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" y="3573016"/>
            <a:ext cx="3759200" cy="133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ds.png"/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" t="9021" r="2475" b="3216"/>
          <a:stretch/>
        </p:blipFill>
        <p:spPr>
          <a:xfrm>
            <a:off x="0" y="44450"/>
            <a:ext cx="9144000" cy="6778625"/>
          </a:xfrm>
        </p:spPr>
      </p:pic>
    </p:spTree>
    <p:extLst>
      <p:ext uri="{BB962C8B-B14F-4D97-AF65-F5344CB8AC3E}">
        <p14:creationId xmlns:p14="http://schemas.microsoft.com/office/powerpoint/2010/main" val="2224377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-191" t="32190" r="191" b="23916"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/>
        </p:spPr>
        <p:txBody>
          <a:bodyPr anchor="b"/>
          <a:lstStyle/>
          <a:p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It’s not quite that simple...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06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rdfURIMeaning-39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 smtClean="0"/>
              <a:t>Raised </a:t>
            </a:r>
            <a:r>
              <a:rPr lang="en-GB" dirty="0"/>
              <a:t>in July </a:t>
            </a:r>
            <a:r>
              <a:rPr lang="en-GB" dirty="0" smtClean="0"/>
              <a:t>2003</a:t>
            </a:r>
            <a:endParaRPr lang="en-GB" dirty="0"/>
          </a:p>
          <a:p>
            <a:pPr lvl="1"/>
            <a:r>
              <a:rPr lang="en-GB" dirty="0"/>
              <a:t>Currently open</a:t>
            </a:r>
          </a:p>
          <a:p>
            <a:endParaRPr lang="en-US" dirty="0" smtClean="0"/>
          </a:p>
          <a:p>
            <a:r>
              <a:rPr lang="en-US" dirty="0"/>
              <a:t>Is a given inference engine expected to take into account a given document under given circumstances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does one avoid having to commit to things one does not trust?</a:t>
            </a:r>
          </a:p>
        </p:txBody>
      </p:sp>
    </p:spTree>
    <p:extLst>
      <p:ext uri="{BB962C8B-B14F-4D97-AF65-F5344CB8AC3E}">
        <p14:creationId xmlns:p14="http://schemas.microsoft.com/office/powerpoint/2010/main" val="1007663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</a:t>
            </a:r>
            <a:br>
              <a:rPr lang="en-US" dirty="0" smtClean="0"/>
            </a:br>
            <a:r>
              <a:rPr lang="en-US" dirty="0" smtClean="0"/>
              <a:t>and Identifiers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9733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n-US" dirty="0" smtClean="0"/>
              <a:t>ttpRedirections-57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 smtClean="0"/>
              <a:t>“Mechanisms for obtaining information about the meaning of a given URI”</a:t>
            </a:r>
          </a:p>
          <a:p>
            <a:pPr lvl="1"/>
            <a:r>
              <a:rPr lang="en-GB" dirty="0" smtClean="0"/>
              <a:t>Raised in July 2007</a:t>
            </a:r>
          </a:p>
          <a:p>
            <a:pPr lvl="1"/>
            <a:r>
              <a:rPr lang="en-GB" dirty="0" smtClean="0"/>
              <a:t>Currently open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Further consideration of the use of:</a:t>
            </a:r>
          </a:p>
          <a:p>
            <a:pPr lvl="1"/>
            <a:r>
              <a:rPr lang="en-GB" dirty="0" smtClean="0"/>
              <a:t> 303 HTTP status codes (and interaction with caching)</a:t>
            </a:r>
          </a:p>
          <a:p>
            <a:pPr lvl="1"/>
            <a:r>
              <a:rPr lang="en-GB" dirty="0" smtClean="0"/>
              <a:t>Other possible mechanisms for obtaining a description of a (non-information) resource (HTTP Link: header – see RFC2068)</a:t>
            </a:r>
            <a:endParaRPr lang="en-GB" dirty="0"/>
          </a:p>
          <a:p>
            <a:pPr lvl="1"/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664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</a:t>
            </a:r>
            <a:r>
              <a:rPr lang="en-US" dirty="0" smtClean="0"/>
              <a:t>niformAccessToMetadata-62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W3C Technical Architecture Group issue</a:t>
            </a:r>
          </a:p>
          <a:p>
            <a:pPr lvl="1"/>
            <a:r>
              <a:rPr lang="en-GB" dirty="0"/>
              <a:t>“Given the URI of an HTTP-accessible </a:t>
            </a:r>
            <a:r>
              <a:rPr lang="en-GB" dirty="0" smtClean="0"/>
              <a:t>information resource </a:t>
            </a:r>
            <a:r>
              <a:rPr lang="en-GB" dirty="0"/>
              <a:t>R, how can an agent learn the URIs </a:t>
            </a:r>
            <a:r>
              <a:rPr lang="en-GB" dirty="0" smtClean="0"/>
              <a:t>of metadata </a:t>
            </a:r>
            <a:r>
              <a:rPr lang="en-GB" dirty="0"/>
              <a:t>documents about R authorized </a:t>
            </a:r>
            <a:r>
              <a:rPr lang="en-GB" dirty="0" smtClean="0"/>
              <a:t>by the </a:t>
            </a:r>
            <a:r>
              <a:rPr lang="en-GB" dirty="0"/>
              <a:t>owner of the original URI”</a:t>
            </a:r>
          </a:p>
          <a:p>
            <a:pPr lvl="1"/>
            <a:r>
              <a:rPr lang="en-GB" dirty="0"/>
              <a:t>Raised in </a:t>
            </a:r>
            <a:r>
              <a:rPr lang="en-GB" dirty="0" smtClean="0"/>
              <a:t>March 2009</a:t>
            </a:r>
            <a:endParaRPr lang="en-GB" dirty="0"/>
          </a:p>
          <a:p>
            <a:pPr lvl="1"/>
            <a:r>
              <a:rPr lang="en-GB" dirty="0"/>
              <a:t>Currently open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6620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Reading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Architecture of the World Wide Web </a:t>
            </a:r>
            <a:br>
              <a:rPr lang="en-GB" dirty="0" smtClean="0"/>
            </a:br>
            <a:r>
              <a:rPr lang="en-GB" sz="1800" dirty="0" smtClean="0"/>
              <a:t>http://www.w3.org/TR/</a:t>
            </a:r>
            <a:r>
              <a:rPr lang="en-GB" sz="1800" dirty="0" err="1" smtClean="0"/>
              <a:t>webarch</a:t>
            </a:r>
            <a:r>
              <a:rPr lang="en-GB" sz="1800" dirty="0" smtClean="0"/>
              <a:t>/</a:t>
            </a:r>
          </a:p>
          <a:p>
            <a:pPr marL="0" indent="0">
              <a:buNone/>
            </a:pPr>
            <a:r>
              <a:rPr lang="en-GB" dirty="0" smtClean="0"/>
              <a:t>R.T. Fielding and R.N. Taylor, Principled Design of the Modern Web Architecture, </a:t>
            </a:r>
            <a:r>
              <a:rPr lang="en-GB" i="1" dirty="0" smtClean="0"/>
              <a:t>ACM </a:t>
            </a:r>
            <a:r>
              <a:rPr lang="en-GB" i="1" dirty="0"/>
              <a:t>Transactions on Internet Technology </a:t>
            </a:r>
            <a:r>
              <a:rPr lang="en-GB" dirty="0" smtClean="0"/>
              <a:t>2 </a:t>
            </a:r>
            <a:r>
              <a:rPr lang="en-GB" dirty="0"/>
              <a:t>(2): 115–150</a:t>
            </a:r>
            <a:br>
              <a:rPr lang="en-GB" dirty="0"/>
            </a:br>
            <a:r>
              <a:rPr lang="en-GB" sz="1800" dirty="0"/>
              <a:t>http://</a:t>
            </a:r>
            <a:r>
              <a:rPr lang="en-GB" sz="1800" dirty="0" err="1"/>
              <a:t>www.ics.uci.edu</a:t>
            </a:r>
            <a:r>
              <a:rPr lang="en-GB" sz="1800" dirty="0"/>
              <a:t>/~</a:t>
            </a:r>
            <a:r>
              <a:rPr lang="en-GB" sz="1800" dirty="0" err="1"/>
              <a:t>taylor</a:t>
            </a:r>
            <a:r>
              <a:rPr lang="en-GB" sz="1800" dirty="0"/>
              <a:t>/documents/2002-REST-</a:t>
            </a:r>
            <a:r>
              <a:rPr lang="en-GB" sz="1800" dirty="0" smtClean="0"/>
              <a:t>TOIT.pdf</a:t>
            </a:r>
          </a:p>
          <a:p>
            <a:pPr marL="0" indent="0">
              <a:buNone/>
            </a:pPr>
            <a:r>
              <a:rPr lang="en-GB" dirty="0"/>
              <a:t>Uniform Resource Identifiers (URI): Generic </a:t>
            </a:r>
            <a:r>
              <a:rPr lang="en-GB" dirty="0" smtClean="0"/>
              <a:t>Syntax </a:t>
            </a:r>
            <a:br>
              <a:rPr lang="en-GB" dirty="0" smtClean="0"/>
            </a:br>
            <a:r>
              <a:rPr lang="en-GB" dirty="0" smtClean="0"/>
              <a:t>IETF RFC2396</a:t>
            </a:r>
            <a:r>
              <a:rPr lang="en-GB" dirty="0"/>
              <a:t/>
            </a:r>
            <a:br>
              <a:rPr lang="en-GB" dirty="0"/>
            </a:br>
            <a:r>
              <a:rPr lang="en-GB" sz="1800" dirty="0"/>
              <a:t>http://</a:t>
            </a:r>
            <a:r>
              <a:rPr lang="en-GB" sz="1800" dirty="0" err="1"/>
              <a:t>www.ietf.org</a:t>
            </a:r>
            <a:r>
              <a:rPr lang="en-GB" sz="1800" dirty="0"/>
              <a:t>/</a:t>
            </a:r>
            <a:r>
              <a:rPr lang="en-GB" sz="1800" dirty="0" err="1"/>
              <a:t>rfc</a:t>
            </a:r>
            <a:r>
              <a:rPr lang="en-GB" sz="1800" dirty="0"/>
              <a:t>/rfc2396.</a:t>
            </a:r>
            <a:r>
              <a:rPr lang="en-GB" sz="1800" dirty="0" smtClean="0"/>
              <a:t>txt</a:t>
            </a:r>
          </a:p>
          <a:p>
            <a:pPr marL="0" indent="0">
              <a:buNone/>
            </a:pPr>
            <a:r>
              <a:rPr lang="en-GB" dirty="0" smtClean="0"/>
              <a:t>Hypertext </a:t>
            </a:r>
            <a:r>
              <a:rPr lang="en-GB" dirty="0"/>
              <a:t>Transfer Protocol </a:t>
            </a:r>
            <a:r>
              <a:rPr lang="en-GB" dirty="0" smtClean="0"/>
              <a:t>- </a:t>
            </a:r>
            <a:r>
              <a:rPr lang="en-GB" dirty="0"/>
              <a:t>HTTP/</a:t>
            </a:r>
            <a:r>
              <a:rPr lang="en-GB" dirty="0" smtClean="0"/>
              <a:t>1.1</a:t>
            </a:r>
            <a:br>
              <a:rPr lang="en-GB" dirty="0" smtClean="0"/>
            </a:br>
            <a:r>
              <a:rPr lang="en-GB" dirty="0" smtClean="0"/>
              <a:t>IETF RFC2616</a:t>
            </a:r>
            <a:br>
              <a:rPr lang="en-GB" dirty="0" smtClean="0"/>
            </a:br>
            <a:r>
              <a:rPr lang="en-GB" sz="1800" dirty="0" smtClean="0"/>
              <a:t>http</a:t>
            </a:r>
            <a:r>
              <a:rPr lang="en-GB" sz="1800" dirty="0"/>
              <a:t>://</a:t>
            </a:r>
            <a:r>
              <a:rPr lang="en-GB" sz="1800" dirty="0" err="1"/>
              <a:t>www.ietf.org</a:t>
            </a:r>
            <a:r>
              <a:rPr lang="en-GB" sz="1800" dirty="0"/>
              <a:t>/</a:t>
            </a:r>
            <a:r>
              <a:rPr lang="en-GB" sz="1800" dirty="0" err="1"/>
              <a:t>rfc</a:t>
            </a:r>
            <a:r>
              <a:rPr lang="en-GB" sz="1800" dirty="0"/>
              <a:t>/rfc2616</a:t>
            </a:r>
            <a:endParaRPr lang="en-GB" sz="1800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What do HTTP URIs identify?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</a:t>
            </a:r>
            <a:r>
              <a:rPr lang="en-GB" sz="1800" dirty="0" err="1">
                <a:solidFill>
                  <a:srgbClr val="323D43"/>
                </a:solidFill>
              </a:rPr>
              <a:t>DesignIssues</a:t>
            </a:r>
            <a:r>
              <a:rPr lang="en-GB" sz="1800" dirty="0">
                <a:solidFill>
                  <a:srgbClr val="323D43"/>
                </a:solidFill>
              </a:rPr>
              <a:t>/HTTP-URI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W3C TAG issue httpRange-14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http://www.w3.org/2001/tag/group/track/issues/14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W3C TAG Issue rdfUriMeaning-39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 http://www.w3.org/2001/tag/group/track/issues/39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W3C TAG issue httpRedirections-57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http://www.w3.org/2001/tag/group/track/issues/57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W3C TAG issue UniformAccessToMetadata-62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http://www.w3.org/2001/tag/group/track/issues/62</a:t>
            </a:r>
          </a:p>
          <a:p>
            <a:pPr marL="0" lvl="0" indent="0">
              <a:buNone/>
            </a:pPr>
            <a:r>
              <a:rPr lang="en-GB" dirty="0">
                <a:solidFill>
                  <a:srgbClr val="323D43"/>
                </a:solidFill>
              </a:rPr>
              <a:t>Dereferencing HTTP URIs</a:t>
            </a:r>
            <a:br>
              <a:rPr lang="en-GB" dirty="0">
                <a:solidFill>
                  <a:srgbClr val="323D43"/>
                </a:solidFill>
              </a:rPr>
            </a:br>
            <a:r>
              <a:rPr lang="en-GB" sz="1800" dirty="0">
                <a:solidFill>
                  <a:srgbClr val="323D43"/>
                </a:solidFill>
              </a:rPr>
              <a:t>http://www.w3.org/2001/tag/doc/httpRange-14/2007-05-31/HttpRange-</a:t>
            </a:r>
            <a:r>
              <a:rPr lang="en-GB" sz="1800" dirty="0" smtClean="0">
                <a:solidFill>
                  <a:srgbClr val="323D43"/>
                </a:solidFill>
              </a:rPr>
              <a:t>14</a:t>
            </a:r>
            <a:endParaRPr lang="en-GB" sz="1800" dirty="0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1316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Cool URIs for the Semantic Web</a:t>
            </a:r>
            <a:br>
              <a:rPr lang="en-GB" dirty="0"/>
            </a:br>
            <a:r>
              <a:rPr lang="en-GB" sz="1800" dirty="0"/>
              <a:t>http://www.w3.org/TR/2007/WD-cooluris-20071217/</a:t>
            </a:r>
          </a:p>
          <a:p>
            <a:pPr marL="0" indent="0">
              <a:buNone/>
            </a:pPr>
            <a:r>
              <a:rPr lang="en-GB" dirty="0"/>
              <a:t>Best Practice Recipes for Publishing RDF </a:t>
            </a:r>
            <a:r>
              <a:rPr lang="en-GB" dirty="0" smtClean="0"/>
              <a:t>Vocabularies</a:t>
            </a:r>
            <a:br>
              <a:rPr lang="en-GB" dirty="0" smtClean="0"/>
            </a:br>
            <a:r>
              <a:rPr lang="en-GB" sz="1800" dirty="0" smtClean="0"/>
              <a:t>http</a:t>
            </a:r>
            <a:r>
              <a:rPr lang="en-GB" sz="1800" dirty="0"/>
              <a:t>://www.w3.org/TR/</a:t>
            </a:r>
            <a:r>
              <a:rPr lang="en-GB" sz="1800" dirty="0" err="1"/>
              <a:t>swbp</a:t>
            </a:r>
            <a:r>
              <a:rPr lang="en-GB" sz="1800" dirty="0"/>
              <a:t>-vocab-pub/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92539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Uniform Resource Identifiers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What does a URI on the Semantic Web refer to?</a:t>
            </a:r>
          </a:p>
          <a:p>
            <a:pPr lvl="1"/>
            <a:r>
              <a:rPr lang="en-GB" dirty="0" smtClean="0"/>
              <a:t>A real world object?</a:t>
            </a:r>
          </a:p>
          <a:p>
            <a:pPr lvl="1"/>
            <a:r>
              <a:rPr lang="en-GB" dirty="0" smtClean="0"/>
              <a:t>A web page?</a:t>
            </a:r>
          </a:p>
          <a:p>
            <a:pPr lvl="1"/>
            <a:r>
              <a:rPr lang="en-GB" dirty="0" smtClean="0"/>
              <a:t>Both?</a:t>
            </a:r>
          </a:p>
          <a:p>
            <a:endParaRPr lang="en-GB" dirty="0" smtClean="0"/>
          </a:p>
          <a:p>
            <a:r>
              <a:rPr lang="en-GB" dirty="0" smtClean="0"/>
              <a:t>What does a URI identify in general?</a:t>
            </a:r>
          </a:p>
          <a:p>
            <a:r>
              <a:rPr lang="en-GB" dirty="0" smtClean="0"/>
              <a:t>What is a resource?</a:t>
            </a:r>
          </a:p>
          <a:p>
            <a:r>
              <a:rPr lang="en-GB" dirty="0" smtClean="0"/>
              <a:t>What are the implicit semantics in a URI?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resource?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From RFC2616 (HTTP/1.1):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sz="2000" dirty="0" smtClean="0"/>
              <a:t>A </a:t>
            </a:r>
            <a:r>
              <a:rPr lang="en-US" sz="2000" dirty="0"/>
              <a:t>network data object or service that can be identified by a </a:t>
            </a:r>
            <a:r>
              <a:rPr lang="en-US" sz="2000" dirty="0" smtClean="0"/>
              <a:t>URI […] </a:t>
            </a:r>
            <a:r>
              <a:rPr lang="en-US" sz="2000" dirty="0"/>
              <a:t>Resources may be available in multiple representations (e.g. multiple languages, data formats, size, and resolutions) or vary in other ways</a:t>
            </a:r>
            <a:r>
              <a:rPr lang="en-US" sz="2000" dirty="0" smtClean="0"/>
              <a:t>.”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96883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resource?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From RFC2396 (URIs):</a:t>
            </a:r>
            <a:endParaRPr lang="en-GB" dirty="0"/>
          </a:p>
          <a:p>
            <a:pPr marL="0" indent="0">
              <a:buNone/>
            </a:pPr>
            <a:r>
              <a:rPr lang="en-GB" sz="2000" dirty="0" smtClean="0"/>
              <a:t>“A resource can be anything that has identity.  Familiar examples include an electronic document, an image, a service (e.g., "today's weather report for Los Angeles"), and a collection of other resources.  Not all resources are network "retrievable"; e.g., human beings, corporations, and bound books in a library can also be considered resources.</a:t>
            </a: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The resource is the conceptual mapping to an entity or set of entities, not necessarily the entity which corresponds to that mapping at any particular instance in time.  Thus, a resource can remain constant even when its content - the entities to which it currently corresponds - changes over time, provided that the conceptual mapping is not changed in the process.”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httpRange-14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W3C Technical Architecture Group issue</a:t>
            </a:r>
          </a:p>
          <a:p>
            <a:pPr lvl="1"/>
            <a:r>
              <a:rPr lang="en-GB" dirty="0" smtClean="0"/>
              <a:t>“What is the range of the HTTP range dereference operation?”</a:t>
            </a:r>
          </a:p>
          <a:p>
            <a:pPr lvl="1"/>
            <a:r>
              <a:rPr lang="en-GB" dirty="0" smtClean="0"/>
              <a:t>Raised in March 2002</a:t>
            </a:r>
          </a:p>
          <a:p>
            <a:pPr lvl="1"/>
            <a:r>
              <a:rPr lang="en-GB" dirty="0" smtClean="0"/>
              <a:t>Closed in </a:t>
            </a:r>
            <a:r>
              <a:rPr lang="en-GB" dirty="0" smtClean="0"/>
              <a:t>June </a:t>
            </a:r>
            <a:r>
              <a:rPr lang="en-GB" dirty="0" smtClean="0"/>
              <a:t>2005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TBL’s</a:t>
            </a:r>
            <a:r>
              <a:rPr lang="en-GB" dirty="0" smtClean="0"/>
              <a:t> original stance: HTTP </a:t>
            </a:r>
            <a:r>
              <a:rPr lang="en-GB" dirty="0" err="1" smtClean="0"/>
              <a:t>URIs</a:t>
            </a:r>
            <a:r>
              <a:rPr lang="en-GB" dirty="0" smtClean="0"/>
              <a:t> (without "#") should be understood as referring to documents, not cars  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All resources are equal…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…but some are more equal than others</a:t>
            </a:r>
          </a:p>
          <a:p>
            <a:endParaRPr lang="en-GB" dirty="0" smtClean="0"/>
          </a:p>
          <a:p>
            <a:r>
              <a:rPr lang="en-GB" dirty="0" smtClean="0"/>
              <a:t>The things identified by URIs are resources</a:t>
            </a:r>
          </a:p>
          <a:p>
            <a:r>
              <a:rPr lang="en-GB" dirty="0" smtClean="0"/>
              <a:t>Some resources can be retrieved by dereferencing their URIs</a:t>
            </a:r>
          </a:p>
          <a:p>
            <a:pPr lvl="1"/>
            <a:r>
              <a:rPr lang="en-GB" dirty="0" smtClean="0"/>
              <a:t>Or rather, representations of some resources can be retrieved</a:t>
            </a:r>
          </a:p>
          <a:p>
            <a:r>
              <a:rPr lang="en-GB" dirty="0" smtClean="0"/>
              <a:t>Some resources cannot be retrieved</a:t>
            </a:r>
          </a:p>
          <a:p>
            <a:pPr lvl="1"/>
            <a:r>
              <a:rPr lang="en-GB" dirty="0" smtClean="0"/>
              <a:t>People, cats, cars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3652</TotalTime>
  <Words>1299</Words>
  <Application>Microsoft Macintosh PowerPoint</Application>
  <PresentationFormat>On-screen Show (4:3)</PresentationFormat>
  <Paragraphs>222</Paragraphs>
  <Slides>44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44</vt:i4>
      </vt:variant>
    </vt:vector>
  </HeadingPairs>
  <TitlesOfParts>
    <vt:vector size="47" baseType="lpstr">
      <vt:lpstr>ECS</vt:lpstr>
      <vt:lpstr>1_ECS</vt:lpstr>
      <vt:lpstr>2_ECS</vt:lpstr>
      <vt:lpstr>Linked Data</vt:lpstr>
      <vt:lpstr>Linked Data</vt:lpstr>
      <vt:lpstr>Semantic Web Principles</vt:lpstr>
      <vt:lpstr>Resources  and Identifiers</vt:lpstr>
      <vt:lpstr>Uniform Resource Identifiers</vt:lpstr>
      <vt:lpstr>What is a resource?</vt:lpstr>
      <vt:lpstr>What is a resource?</vt:lpstr>
      <vt:lpstr>httpRange-14</vt:lpstr>
      <vt:lpstr>All resources are equal…</vt:lpstr>
      <vt:lpstr>Information Resources</vt:lpstr>
      <vt:lpstr>What makes an information resource?</vt:lpstr>
      <vt:lpstr>The Linked  Data Principles</vt:lpstr>
      <vt:lpstr>Linked Data Principles</vt:lpstr>
      <vt:lpstr>1. Use URIs as names for things</vt:lpstr>
      <vt:lpstr>Names for things</vt:lpstr>
      <vt:lpstr>2. Use HTTP URIs</vt:lpstr>
      <vt:lpstr>3. Provide useful information</vt:lpstr>
      <vt:lpstr>4. Link to other URIs</vt:lpstr>
      <vt:lpstr>Example</vt:lpstr>
      <vt:lpstr>Linked Data on the Web: 2007</vt:lpstr>
      <vt:lpstr>Linked Data on the Web: 2011</vt:lpstr>
      <vt:lpstr>Linked Data on the Web: 2014</vt:lpstr>
      <vt:lpstr>Analysis of the LOD Cloud: 2014</vt:lpstr>
      <vt:lpstr>Interlinking in the LOD Cloud 2014</vt:lpstr>
      <vt:lpstr>Publishing Semantic Web Data</vt:lpstr>
      <vt:lpstr>Creating Semantic Web resources</vt:lpstr>
      <vt:lpstr>Defining RDF Vocabularies</vt:lpstr>
      <vt:lpstr>Minimal Hash Namespace</vt:lpstr>
      <vt:lpstr>Minimal Slash Namespace</vt:lpstr>
      <vt:lpstr>Extended Hash Namespace</vt:lpstr>
      <vt:lpstr>Extended Slash Namespace</vt:lpstr>
      <vt:lpstr>Cool URIs</vt:lpstr>
      <vt:lpstr>Cool URIs – 303 Pattern</vt:lpstr>
      <vt:lpstr>Cool URIs – Hash Pattern</vt:lpstr>
      <vt:lpstr>Cool URIs</vt:lpstr>
      <vt:lpstr>Cool URIs in ECS</vt:lpstr>
      <vt:lpstr>PowerPoint Presentation</vt:lpstr>
      <vt:lpstr>It’s not quite that simple...</vt:lpstr>
      <vt:lpstr>rdfURIMeaning-39</vt:lpstr>
      <vt:lpstr>HttpRedirections-57</vt:lpstr>
      <vt:lpstr>UniformAccessToMetadata-62</vt:lpstr>
      <vt:lpstr>Further Reading</vt:lpstr>
      <vt:lpstr>Further Reading</vt:lpstr>
      <vt:lpstr>Further Reading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Semantic Web Publishing</dc:title>
  <dc:creator>Nicholas Gibbins</dc:creator>
  <cp:lastModifiedBy>Nicholas Gibbins</cp:lastModifiedBy>
  <cp:revision>47</cp:revision>
  <dcterms:created xsi:type="dcterms:W3CDTF">2010-05-05T11:23:33Z</dcterms:created>
  <dcterms:modified xsi:type="dcterms:W3CDTF">2016-02-04T08:53:57Z</dcterms:modified>
</cp:coreProperties>
</file>