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2" r:id="rId1"/>
  </p:sldMasterIdLst>
  <p:notesMasterIdLst>
    <p:notesMasterId r:id="rId51"/>
  </p:notesMasterIdLst>
  <p:handoutMasterIdLst>
    <p:handoutMasterId r:id="rId52"/>
  </p:handoutMasterIdLst>
  <p:sldIdLst>
    <p:sldId id="256" r:id="rId2"/>
    <p:sldId id="295" r:id="rId3"/>
    <p:sldId id="308" r:id="rId4"/>
    <p:sldId id="299" r:id="rId5"/>
    <p:sldId id="258" r:id="rId6"/>
    <p:sldId id="302" r:id="rId7"/>
    <p:sldId id="297" r:id="rId8"/>
    <p:sldId id="259" r:id="rId9"/>
    <p:sldId id="260" r:id="rId10"/>
    <p:sldId id="301" r:id="rId11"/>
    <p:sldId id="300" r:id="rId12"/>
    <p:sldId id="261" r:id="rId13"/>
    <p:sldId id="262" r:id="rId14"/>
    <p:sldId id="263" r:id="rId15"/>
    <p:sldId id="264" r:id="rId16"/>
    <p:sldId id="267" r:id="rId17"/>
    <p:sldId id="269" r:id="rId18"/>
    <p:sldId id="270" r:id="rId19"/>
    <p:sldId id="271" r:id="rId20"/>
    <p:sldId id="272" r:id="rId21"/>
    <p:sldId id="273" r:id="rId22"/>
    <p:sldId id="274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303" r:id="rId40"/>
    <p:sldId id="306" r:id="rId41"/>
    <p:sldId id="265" r:id="rId42"/>
    <p:sldId id="266" r:id="rId43"/>
    <p:sldId id="307" r:id="rId44"/>
    <p:sldId id="275" r:id="rId45"/>
    <p:sldId id="309" r:id="rId46"/>
    <p:sldId id="283" r:id="rId47"/>
    <p:sldId id="304" r:id="rId48"/>
    <p:sldId id="293" r:id="rId49"/>
    <p:sldId id="294" r:id="rId5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 showGuides="1">
      <p:cViewPr varScale="1">
        <p:scale>
          <a:sx n="131" d="100"/>
          <a:sy n="131" d="100"/>
        </p:scale>
        <p:origin x="-288" y="-112"/>
      </p:cViewPr>
      <p:guideLst>
        <p:guide orient="horz" pos="2115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notesMaster" Target="notesMasters/notesMaster1.xml"/><Relationship Id="rId52" Type="http://schemas.openxmlformats.org/officeDocument/2006/relationships/handoutMaster" Target="handoutMasters/handoutMaster1.xml"/><Relationship Id="rId53" Type="http://schemas.openxmlformats.org/officeDocument/2006/relationships/printerSettings" Target="printerSettings/printerSettings1.bin"/><Relationship Id="rId54" Type="http://schemas.openxmlformats.org/officeDocument/2006/relationships/presProps" Target="presProps.xml"/><Relationship Id="rId55" Type="http://schemas.openxmlformats.org/officeDocument/2006/relationships/viewProps" Target="viewProps.xml"/><Relationship Id="rId56" Type="http://schemas.openxmlformats.org/officeDocument/2006/relationships/theme" Target="theme/theme1.xml"/><Relationship Id="rId57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60F30F-20A4-C44C-84B9-B3ED63061E24}" type="datetimeFigureOut">
              <a:rPr lang="en-US" smtClean="0"/>
              <a:t>10/02/16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A41F2A-C8A2-9648-BA7B-F758AF64D5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94917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D62D5BA-B8DE-9548-8FE1-E15050E5D0D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87811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82CA4A-E31F-0D44-AAA9-05E4C8628424}" type="slidenum">
              <a:rPr lang="en-US"/>
              <a:pPr/>
              <a:t>1</a:t>
            </a:fld>
            <a:endParaRPr lang="en-US"/>
          </a:p>
        </p:txBody>
      </p:sp>
      <p:sp>
        <p:nvSpPr>
          <p:cNvPr id="11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2494EA-90E0-2143-AD89-BC49B0E75958}" type="slidenum">
              <a:rPr lang="en-US"/>
              <a:pPr/>
              <a:t>15</a:t>
            </a:fld>
            <a:endParaRPr lang="en-US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CF1D20-A4BF-264E-9D82-532712BD6884}" type="slidenum">
              <a:rPr lang="en-US"/>
              <a:pPr/>
              <a:t>16</a:t>
            </a:fld>
            <a:endParaRPr lang="en-US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AD2C21-231B-C84F-8091-6FB78FDF4EDE}" type="slidenum">
              <a:rPr lang="en-US"/>
              <a:pPr/>
              <a:t>17</a:t>
            </a:fld>
            <a:endParaRPr lang="en-US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EB56C59-2281-884A-B249-8BCDD2DC78D7}" type="slidenum">
              <a:rPr lang="en-US"/>
              <a:pPr/>
              <a:t>18</a:t>
            </a:fld>
            <a:endParaRPr lang="en-US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E6079A-2EC5-4D47-B7E2-317A3C7BEA30}" type="slidenum">
              <a:rPr lang="en-US"/>
              <a:pPr/>
              <a:t>19</a:t>
            </a:fld>
            <a:endParaRPr lang="en-US"/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5929A2-EC6C-C44D-99AD-7CC9F61B1F6B}" type="slidenum">
              <a:rPr lang="en-US"/>
              <a:pPr/>
              <a:t>20</a:t>
            </a:fld>
            <a:endParaRPr lang="en-US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22BE67-5053-9D4C-8C5E-55800ECA477C}" type="slidenum">
              <a:rPr lang="en-US"/>
              <a:pPr/>
              <a:t>21</a:t>
            </a:fld>
            <a:endParaRPr lang="en-US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E66C65-F9FF-4F4A-87B6-AE6AA9AD38A8}" type="slidenum">
              <a:rPr lang="en-US"/>
              <a:pPr/>
              <a:t>22</a:t>
            </a:fld>
            <a:endParaRPr lang="en-US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14A8A8-FFBE-114B-B955-05DDA2B11BA1}" type="slidenum">
              <a:rPr lang="en-US"/>
              <a:pPr/>
              <a:t>23</a:t>
            </a:fld>
            <a:endParaRPr lang="en-US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B4820A-57C6-1942-9170-633820A0688F}" type="slidenum">
              <a:rPr lang="en-US"/>
              <a:pPr/>
              <a:t>24</a:t>
            </a:fld>
            <a:endParaRPr lang="en-US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C3963F-EADC-C341-BAD3-78EB44937CEF}" type="slidenum">
              <a:rPr lang="en-GB"/>
              <a:pPr/>
              <a:t>3</a:t>
            </a:fld>
            <a:endParaRPr lang="en-GB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9E1478-17DF-F845-90DA-DD515AC2C2B5}" type="slidenum">
              <a:rPr lang="en-US"/>
              <a:pPr/>
              <a:t>25</a:t>
            </a:fld>
            <a:endParaRPr lang="en-US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1A19A5-86CD-9B47-B41D-A929594B7399}" type="slidenum">
              <a:rPr lang="en-US"/>
              <a:pPr/>
              <a:t>26</a:t>
            </a:fld>
            <a:endParaRPr lang="en-US"/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05799D-28F1-CC43-A2F2-BF16CF416BD2}" type="slidenum">
              <a:rPr lang="en-US"/>
              <a:pPr/>
              <a:t>27</a:t>
            </a:fld>
            <a:endParaRPr lang="en-US"/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02B99F-DA0D-A849-9BF1-0597D6F50522}" type="slidenum">
              <a:rPr lang="en-US"/>
              <a:pPr/>
              <a:t>28</a:t>
            </a:fld>
            <a:endParaRPr lang="en-US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13486E-E336-B040-8AFE-5DB98E30A12B}" type="slidenum">
              <a:rPr lang="en-US"/>
              <a:pPr/>
              <a:t>29</a:t>
            </a:fld>
            <a:endParaRPr lang="en-US"/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443C9A-E771-A542-B9D4-1BEFDBDA7A6C}" type="slidenum">
              <a:rPr lang="en-US"/>
              <a:pPr/>
              <a:t>30</a:t>
            </a:fld>
            <a:endParaRPr lang="en-US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2D91EA-83C8-0F4D-A085-9C6624492C65}" type="slidenum">
              <a:rPr lang="en-US"/>
              <a:pPr/>
              <a:t>31</a:t>
            </a:fld>
            <a:endParaRPr lang="en-US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3B9F02-B13C-B044-B148-56270044A450}" type="slidenum">
              <a:rPr lang="en-US"/>
              <a:pPr/>
              <a:t>32</a:t>
            </a:fld>
            <a:endParaRPr lang="en-US"/>
          </a:p>
        </p:txBody>
      </p:sp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39ECCF-C769-DE42-9DD2-0A0C89B0A1D8}" type="slidenum">
              <a:rPr lang="en-US"/>
              <a:pPr/>
              <a:t>33</a:t>
            </a:fld>
            <a:endParaRPr lang="en-US"/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1625A9-D537-7B4D-8886-D2683144B2B0}" type="slidenum">
              <a:rPr lang="en-US"/>
              <a:pPr/>
              <a:t>34</a:t>
            </a:fld>
            <a:endParaRPr lang="en-US"/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091625-C71E-424B-9478-5BDDDD238290}" type="slidenum">
              <a:rPr lang="en-GB"/>
              <a:pPr/>
              <a:t>4</a:t>
            </a:fld>
            <a:endParaRPr lang="en-GB"/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378647-5ED8-C942-AFB3-2C11AD2C77C8}" type="slidenum">
              <a:rPr lang="en-US"/>
              <a:pPr/>
              <a:t>35</a:t>
            </a:fld>
            <a:endParaRPr lang="en-US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7904A3-3CBD-A342-AC4F-7B1616BD9D41}" type="slidenum">
              <a:rPr lang="en-US"/>
              <a:pPr/>
              <a:t>36</a:t>
            </a:fld>
            <a:endParaRPr lang="en-US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9398483-6F5D-B446-AD7B-AEAFFE650295}" type="slidenum">
              <a:rPr lang="en-US"/>
              <a:pPr/>
              <a:t>37</a:t>
            </a:fld>
            <a:endParaRPr lang="en-US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7C00BD-C4B9-BE48-80E8-A5D5E6EBCBF4}" type="slidenum">
              <a:rPr lang="en-US"/>
              <a:pPr/>
              <a:t>38</a:t>
            </a:fld>
            <a:endParaRPr lang="en-US"/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F64C18-AD90-424E-ACD2-858500B12AB0}" type="slidenum">
              <a:rPr lang="en-US"/>
              <a:pPr/>
              <a:t>41</a:t>
            </a:fld>
            <a:endParaRPr lang="en-US"/>
          </a:p>
        </p:txBody>
      </p:sp>
      <p:sp>
        <p:nvSpPr>
          <p:cNvPr id="2253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34B301-6000-AC43-93C8-A5A1B97F9A84}" type="slidenum">
              <a:rPr lang="en-US"/>
              <a:pPr/>
              <a:t>42</a:t>
            </a:fld>
            <a:endParaRPr lang="en-US"/>
          </a:p>
        </p:txBody>
      </p:sp>
      <p:sp>
        <p:nvSpPr>
          <p:cNvPr id="2457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34B301-6000-AC43-93C8-A5A1B97F9A84}" type="slidenum">
              <a:rPr lang="en-US"/>
              <a:pPr/>
              <a:t>43</a:t>
            </a:fld>
            <a:endParaRPr lang="en-US"/>
          </a:p>
        </p:txBody>
      </p:sp>
      <p:sp>
        <p:nvSpPr>
          <p:cNvPr id="2457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D165BB-A3E6-954A-99B2-8273E877E11F}" type="slidenum">
              <a:rPr lang="en-US"/>
              <a:pPr/>
              <a:t>44</a:t>
            </a:fld>
            <a:endParaRPr lang="en-US"/>
          </a:p>
        </p:txBody>
      </p:sp>
      <p:sp>
        <p:nvSpPr>
          <p:cNvPr id="4301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D165BB-A3E6-954A-99B2-8273E877E11F}" type="slidenum">
              <a:rPr lang="en-US"/>
              <a:pPr/>
              <a:t>45</a:t>
            </a:fld>
            <a:endParaRPr lang="en-US"/>
          </a:p>
        </p:txBody>
      </p:sp>
      <p:sp>
        <p:nvSpPr>
          <p:cNvPr id="4301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8E95B4-F410-2542-804C-93BD5B48F9F9}" type="slidenum">
              <a:rPr lang="en-US"/>
              <a:pPr/>
              <a:t>46</a:t>
            </a:fld>
            <a:endParaRPr lang="en-US"/>
          </a:p>
        </p:txBody>
      </p:sp>
      <p:sp>
        <p:nvSpPr>
          <p:cNvPr id="5939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A79C9C-4036-2544-BA1C-2229D469717C}" type="slidenum">
              <a:rPr lang="en-US"/>
              <a:pPr/>
              <a:t>5</a:t>
            </a:fld>
            <a:endParaRPr lang="en-US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0F52D1-0F99-894B-8587-0C07527C47F2}" type="slidenum">
              <a:rPr lang="en-US"/>
              <a:pPr/>
              <a:t>48</a:t>
            </a:fld>
            <a:endParaRPr lang="en-US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408114-D393-6741-9893-7AE27B884356}" type="slidenum">
              <a:rPr lang="en-US"/>
              <a:pPr/>
              <a:t>49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38F4BC-F862-404D-8AF0-2949572798E1}" type="slidenum">
              <a:rPr lang="en-US"/>
              <a:pPr/>
              <a:t>8</a:t>
            </a:fld>
            <a:endParaRPr lang="en-US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C05C42-CF68-9A47-BE5C-0406B5F86010}" type="slidenum">
              <a:rPr lang="en-US"/>
              <a:pPr/>
              <a:t>9</a:t>
            </a:fld>
            <a:endParaRPr lang="en-US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EBD967-691B-3D4D-AD88-81FCFB4CFA07}" type="slidenum">
              <a:rPr lang="en-US"/>
              <a:pPr/>
              <a:t>12</a:t>
            </a:fld>
            <a:endParaRPr lang="en-US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F4F950-58AA-214D-88B3-89FBF00995A4}" type="slidenum">
              <a:rPr lang="en-US"/>
              <a:pPr/>
              <a:t>13</a:t>
            </a:fld>
            <a:endParaRPr lang="en-US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D14166-FE8A-0642-8C5F-11CAE8D29CB4}" type="slidenum">
              <a:rPr lang="en-US"/>
              <a:pPr/>
              <a:t>14</a:t>
            </a:fld>
            <a:endParaRPr lang="en-US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 smtClean="0"/>
              <a:t>Click to add author </a:t>
            </a:r>
            <a:br>
              <a:rPr lang="en-US" dirty="0" smtClean="0"/>
            </a:br>
            <a:r>
              <a:rPr lang="en-US" dirty="0" smtClean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914400"/>
            <a:ext cx="8534400" cy="609600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4800" y="1676400"/>
            <a:ext cx="8534400" cy="2133600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3962400"/>
            <a:ext cx="8534400" cy="2133600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" y="6248400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38400" y="6248400"/>
            <a:ext cx="42672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RDF and RDF Schema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58000" y="6248400"/>
            <a:ext cx="1981200" cy="457200"/>
          </a:xfrm>
        </p:spPr>
        <p:txBody>
          <a:bodyPr/>
          <a:lstStyle>
            <a:lvl1pPr>
              <a:defRPr smtClean="0"/>
            </a:lvl1pPr>
          </a:lstStyle>
          <a:p>
            <a:fld id="{82EF5BA9-1041-9742-A1F5-AC525ED2A8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RDF and RDF Schema</a:t>
            </a:r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668B2-9329-EA46-BA78-71C503A928F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RDF and RDF Schema</a:t>
            </a: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25256-BBFE-6843-B633-6FADD85043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RDF and RDF Schema</a:t>
            </a:r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0124E-0960-7544-B7CC-FC3969923A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dirty="0" smtClean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RDF and RDF Schema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F4E0D-B233-7D44-812C-FB35BD85C7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RDF and RDF Schema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CBD26-B9E8-6D46-B64C-BD4E8A8B3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r>
              <a:rPr lang="en-US" smtClean="0"/>
              <a:t>RDF and RDF Schema</a:t>
            </a: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FBAF4E0D-B233-7D44-812C-FB35BD85C75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3" r:id="rId10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3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3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35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3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Semantic Web </a:t>
            </a:r>
            <a:br>
              <a:rPr lang="en-US" dirty="0" smtClean="0"/>
            </a:br>
            <a:r>
              <a:rPr lang="en-US" dirty="0" smtClean="0"/>
              <a:t>In Depth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Resource Description Framework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 smtClean="0"/>
              <a:t>Dr</a:t>
            </a:r>
            <a:r>
              <a:rPr lang="en-US" dirty="0" smtClean="0"/>
              <a:t> Nicholas Gibbins – </a:t>
            </a:r>
            <a:r>
              <a:rPr lang="en-US" dirty="0" err="1" smtClean="0"/>
              <a:t>nmg@ecs.soton.ac.uk</a:t>
            </a:r>
            <a:endParaRPr lang="en-US" dirty="0" smtClean="0"/>
          </a:p>
          <a:p>
            <a:r>
              <a:rPr lang="en-US" smtClean="0"/>
              <a:t>2015-2016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RDF/XML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0536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RDF/XML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RDF/XML is an XML-based format for expressing a collection of RDF triples (an </a:t>
            </a:r>
            <a:r>
              <a:rPr lang="en-US" b="1" dirty="0" smtClean="0"/>
              <a:t>RDF graph</a:t>
            </a:r>
            <a:r>
              <a:rPr lang="en-US" dirty="0" smtClean="0"/>
              <a:t>)</a:t>
            </a:r>
          </a:p>
          <a:p>
            <a:r>
              <a:rPr lang="en-US" dirty="0" smtClean="0"/>
              <a:t>Can be parsed by an XML parser to give an XML data model (Document Object Model, XML </a:t>
            </a:r>
            <a:r>
              <a:rPr lang="en-US" dirty="0" err="1" smtClean="0"/>
              <a:t>Infoset</a:t>
            </a:r>
            <a:r>
              <a:rPr lang="en-US" dirty="0" smtClean="0"/>
              <a:t>)</a:t>
            </a:r>
          </a:p>
          <a:p>
            <a:r>
              <a:rPr lang="en-US" dirty="0" smtClean="0"/>
              <a:t>Can be parsed by an RDF parser to give an RDF data model</a:t>
            </a:r>
            <a:br>
              <a:rPr lang="en-US" dirty="0" smtClean="0"/>
            </a:br>
            <a:r>
              <a:rPr lang="en-US" dirty="0" smtClean="0"/>
              <a:t>(an RDF graph)</a:t>
            </a:r>
          </a:p>
        </p:txBody>
      </p:sp>
    </p:spTree>
    <p:extLst>
      <p:ext uri="{BB962C8B-B14F-4D97-AF65-F5344CB8AC3E}">
        <p14:creationId xmlns:p14="http://schemas.microsoft.com/office/powerpoint/2010/main" val="14711862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 anatomy of an RDF/XML file</a:t>
            </a:r>
            <a:endParaRPr lang="en-US"/>
          </a:p>
        </p:txBody>
      </p:sp>
      <p:grpSp>
        <p:nvGrpSpPr>
          <p:cNvPr id="13315" name="Group 3"/>
          <p:cNvGrpSpPr>
            <a:grpSpLocks/>
          </p:cNvGrpSpPr>
          <p:nvPr/>
        </p:nvGrpSpPr>
        <p:grpSpPr bwMode="auto">
          <a:xfrm>
            <a:off x="1476375" y="1916113"/>
            <a:ext cx="7127875" cy="881062"/>
            <a:chOff x="930" y="1207"/>
            <a:chExt cx="4490" cy="555"/>
          </a:xfrm>
        </p:grpSpPr>
        <p:sp>
          <p:nvSpPr>
            <p:cNvPr id="13316" name="Text Box 4"/>
            <p:cNvSpPr txBox="1">
              <a:spLocks noChangeArrowheads="1"/>
            </p:cNvSpPr>
            <p:nvPr/>
          </p:nvSpPr>
          <p:spPr bwMode="auto">
            <a:xfrm>
              <a:off x="930" y="1570"/>
              <a:ext cx="449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GB" sz="1400" b="1">
                  <a:solidFill>
                    <a:srgbClr val="FF0000"/>
                  </a:solidFill>
                  <a:latin typeface="Courier New" charset="0"/>
                  <a:ea typeface="Arial" charset="0"/>
                  <a:cs typeface="Arial" charset="0"/>
                </a:rPr>
                <a:t>&lt;?xml version=“1.0”?&gt;</a:t>
              </a:r>
            </a:p>
          </p:txBody>
        </p:sp>
        <p:sp>
          <p:nvSpPr>
            <p:cNvPr id="13317" name="Text Box 5"/>
            <p:cNvSpPr txBox="1">
              <a:spLocks noChangeArrowheads="1"/>
            </p:cNvSpPr>
            <p:nvPr/>
          </p:nvSpPr>
          <p:spPr bwMode="auto">
            <a:xfrm>
              <a:off x="930" y="1207"/>
              <a:ext cx="150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>
                  <a:solidFill>
                    <a:schemeClr val="tx2"/>
                  </a:solidFill>
                  <a:ea typeface="Arial" charset="0"/>
                  <a:cs typeface="Arial" charset="0"/>
                </a:rPr>
                <a:t>XML declaration</a:t>
              </a:r>
              <a:endParaRPr lang="en-US">
                <a:solidFill>
                  <a:schemeClr val="tx2"/>
                </a:solidFill>
                <a:ea typeface="Arial" charset="0"/>
                <a:cs typeface="Arial" charset="0"/>
              </a:endParaRPr>
            </a:p>
          </p:txBody>
        </p:sp>
      </p:grpSp>
      <p:grpSp>
        <p:nvGrpSpPr>
          <p:cNvPr id="13318" name="Group 6"/>
          <p:cNvGrpSpPr>
            <a:grpSpLocks/>
          </p:cNvGrpSpPr>
          <p:nvPr/>
        </p:nvGrpSpPr>
        <p:grpSpPr bwMode="auto">
          <a:xfrm>
            <a:off x="1476375" y="1916113"/>
            <a:ext cx="7127875" cy="2157412"/>
            <a:chOff x="930" y="1207"/>
            <a:chExt cx="4490" cy="1359"/>
          </a:xfrm>
        </p:grpSpPr>
        <p:sp>
          <p:nvSpPr>
            <p:cNvPr id="13319" name="Text Box 7"/>
            <p:cNvSpPr txBox="1">
              <a:spLocks noChangeArrowheads="1"/>
            </p:cNvSpPr>
            <p:nvPr/>
          </p:nvSpPr>
          <p:spPr bwMode="auto">
            <a:xfrm>
              <a:off x="930" y="1570"/>
              <a:ext cx="4490" cy="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&lt;?xml version=“1.0”?&gt;</a:t>
              </a:r>
            </a:p>
            <a:p>
              <a:r>
                <a:rPr lang="en-GB" sz="1400" b="1">
                  <a:solidFill>
                    <a:srgbClr val="FF0000"/>
                  </a:solidFill>
                  <a:latin typeface="Courier New" charset="0"/>
                  <a:ea typeface="Arial" charset="0"/>
                  <a:cs typeface="Arial" charset="0"/>
                </a:rPr>
                <a:t>&lt;rdf:RDF </a:t>
              </a:r>
            </a:p>
            <a:p>
              <a:endPara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endParaRPr>
            </a:p>
            <a:p>
              <a:endPara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endParaRPr>
            </a:p>
            <a:p>
              <a:endPara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endParaRPr>
            </a:p>
            <a:p>
              <a:endPara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endParaRPr>
            </a:p>
            <a:p>
              <a:r>
                <a:rPr lang="en-GB" sz="1400" b="1">
                  <a:solidFill>
                    <a:srgbClr val="FF0000"/>
                  </a:solidFill>
                  <a:latin typeface="Courier New" charset="0"/>
                  <a:ea typeface="Arial" charset="0"/>
                  <a:cs typeface="Arial" charset="0"/>
                </a:rPr>
                <a:t>&lt;/rdf:RDF&gt;</a:t>
              </a:r>
              <a:endParaRPr lang="en-US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endParaRPr>
            </a:p>
          </p:txBody>
        </p:sp>
        <p:sp>
          <p:nvSpPr>
            <p:cNvPr id="13320" name="Text Box 8"/>
            <p:cNvSpPr txBox="1">
              <a:spLocks noChangeArrowheads="1"/>
            </p:cNvSpPr>
            <p:nvPr/>
          </p:nvSpPr>
          <p:spPr bwMode="auto">
            <a:xfrm>
              <a:off x="930" y="1207"/>
              <a:ext cx="214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>
                  <a:solidFill>
                    <a:schemeClr val="tx2"/>
                  </a:solidFill>
                  <a:ea typeface="Arial" charset="0"/>
                  <a:cs typeface="Arial" charset="0"/>
                </a:rPr>
                <a:t>RDF document element</a:t>
              </a:r>
              <a:endParaRPr lang="en-US">
                <a:solidFill>
                  <a:schemeClr val="tx2"/>
                </a:solidFill>
                <a:ea typeface="Arial" charset="0"/>
                <a:cs typeface="Arial" charset="0"/>
              </a:endParaRPr>
            </a:p>
          </p:txBody>
        </p:sp>
      </p:grpSp>
      <p:grpSp>
        <p:nvGrpSpPr>
          <p:cNvPr id="13321" name="Group 9"/>
          <p:cNvGrpSpPr>
            <a:grpSpLocks/>
          </p:cNvGrpSpPr>
          <p:nvPr/>
        </p:nvGrpSpPr>
        <p:grpSpPr bwMode="auto">
          <a:xfrm>
            <a:off x="1476375" y="1916113"/>
            <a:ext cx="7127875" cy="2157412"/>
            <a:chOff x="930" y="1207"/>
            <a:chExt cx="4490" cy="1359"/>
          </a:xfrm>
        </p:grpSpPr>
        <p:sp>
          <p:nvSpPr>
            <p:cNvPr id="13322" name="Text Box 10"/>
            <p:cNvSpPr txBox="1">
              <a:spLocks noChangeArrowheads="1"/>
            </p:cNvSpPr>
            <p:nvPr/>
          </p:nvSpPr>
          <p:spPr bwMode="auto">
            <a:xfrm>
              <a:off x="930" y="1570"/>
              <a:ext cx="4490" cy="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&lt;?xml version=“1.0”?&gt;</a:t>
              </a: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&lt;rdf:RDF </a:t>
              </a:r>
              <a:r>
                <a:rPr lang="en-GB" sz="1400" b="1">
                  <a:solidFill>
                    <a:srgbClr val="FF0000"/>
                  </a:solidFill>
                  <a:latin typeface="Courier New" charset="0"/>
                  <a:ea typeface="Arial" charset="0"/>
                  <a:cs typeface="Arial" charset="0"/>
                </a:rPr>
                <a:t>xmlns:rdf=“</a:t>
              </a:r>
              <a:r>
                <a:rPr lang="en-US" sz="1400" b="1">
                  <a:solidFill>
                    <a:srgbClr val="FF0000"/>
                  </a:solidFill>
                  <a:latin typeface="Courier New" charset="0"/>
                  <a:ea typeface="Arial" charset="0"/>
                  <a:cs typeface="Arial" charset="0"/>
                </a:rPr>
                <a:t>http://www.w3.org/1999/02/22-rdf-syntax-ns#”</a:t>
              </a:r>
              <a:endPara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endParaRPr>
            </a:p>
            <a:p>
              <a:endPara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endParaRPr>
            </a:p>
            <a:p>
              <a:endPara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endParaRPr>
            </a:p>
            <a:p>
              <a:endPara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endParaRPr>
            </a:p>
            <a:p>
              <a:endPara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endParaRP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&lt;/rdf:RDF&gt;</a:t>
              </a:r>
              <a:endPara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endParaRPr>
            </a:p>
          </p:txBody>
        </p:sp>
        <p:sp>
          <p:nvSpPr>
            <p:cNvPr id="13323" name="Text Box 11"/>
            <p:cNvSpPr txBox="1">
              <a:spLocks noChangeArrowheads="1"/>
            </p:cNvSpPr>
            <p:nvPr/>
          </p:nvSpPr>
          <p:spPr bwMode="auto">
            <a:xfrm>
              <a:off x="930" y="1207"/>
              <a:ext cx="254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>
                  <a:solidFill>
                    <a:schemeClr val="tx2"/>
                  </a:solidFill>
                  <a:ea typeface="Arial" charset="0"/>
                  <a:cs typeface="Arial" charset="0"/>
                </a:rPr>
                <a:t>RDF namespace declaration</a:t>
              </a:r>
              <a:endParaRPr lang="en-US">
                <a:solidFill>
                  <a:schemeClr val="tx2"/>
                </a:solidFill>
                <a:ea typeface="Arial" charset="0"/>
                <a:cs typeface="Arial" charset="0"/>
              </a:endParaRPr>
            </a:p>
          </p:txBody>
        </p:sp>
      </p:grpSp>
      <p:grpSp>
        <p:nvGrpSpPr>
          <p:cNvPr id="13324" name="Group 12"/>
          <p:cNvGrpSpPr>
            <a:grpSpLocks/>
          </p:cNvGrpSpPr>
          <p:nvPr/>
        </p:nvGrpSpPr>
        <p:grpSpPr bwMode="auto">
          <a:xfrm>
            <a:off x="1476375" y="1916113"/>
            <a:ext cx="7127875" cy="2157412"/>
            <a:chOff x="930" y="1207"/>
            <a:chExt cx="4490" cy="1359"/>
          </a:xfrm>
        </p:grpSpPr>
        <p:sp>
          <p:nvSpPr>
            <p:cNvPr id="13325" name="Text Box 13"/>
            <p:cNvSpPr txBox="1">
              <a:spLocks noChangeArrowheads="1"/>
            </p:cNvSpPr>
            <p:nvPr/>
          </p:nvSpPr>
          <p:spPr bwMode="auto">
            <a:xfrm>
              <a:off x="930" y="1570"/>
              <a:ext cx="4490" cy="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&lt;?xml version=“1.0”?&gt;</a:t>
              </a: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&lt;rdf:RDF xmlns:rdf=“</a:t>
              </a:r>
              <a:r>
                <a:rPr lang="en-US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http://www.w3.org/1999/02/22-rdf-syntax-ns#”</a:t>
              </a:r>
              <a:endPara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endParaRP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         </a:t>
              </a:r>
              <a:r>
                <a:rPr lang="en-GB" sz="1400" b="1">
                  <a:solidFill>
                    <a:srgbClr val="FF0000"/>
                  </a:solidFill>
                  <a:latin typeface="Courier New" charset="0"/>
                  <a:ea typeface="Arial" charset="0"/>
                  <a:cs typeface="Arial" charset="0"/>
                </a:rPr>
                <a:t>xmlns:dc=“</a:t>
              </a:r>
              <a:r>
                <a:rPr lang="en-US" sz="1400" b="1">
                  <a:solidFill>
                    <a:srgbClr val="FF0000"/>
                  </a:solidFill>
                  <a:latin typeface="Courier New" charset="0"/>
                  <a:ea typeface="Arial" charset="0"/>
                  <a:cs typeface="Arial" charset="0"/>
                </a:rPr>
                <a:t>http://purl.org/dc/elements/1.1/</a:t>
              </a:r>
              <a:r>
                <a:rPr lang="en-GB" sz="1400" b="1">
                  <a:solidFill>
                    <a:srgbClr val="FF0000"/>
                  </a:solidFill>
                  <a:latin typeface="Courier New" charset="0"/>
                  <a:ea typeface="Arial" charset="0"/>
                  <a:cs typeface="Arial" charset="0"/>
                </a:rPr>
                <a:t>”&gt;</a:t>
              </a: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  </a:t>
              </a:r>
            </a:p>
            <a:p>
              <a:endPara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endParaRPr>
            </a:p>
            <a:p>
              <a:endPara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endParaRP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&lt;/rdf:RDF&gt;</a:t>
              </a:r>
              <a:endPara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endParaRPr>
            </a:p>
          </p:txBody>
        </p:sp>
        <p:sp>
          <p:nvSpPr>
            <p:cNvPr id="13326" name="Text Box 14"/>
            <p:cNvSpPr txBox="1">
              <a:spLocks noChangeArrowheads="1"/>
            </p:cNvSpPr>
            <p:nvPr/>
          </p:nvSpPr>
          <p:spPr bwMode="auto">
            <a:xfrm>
              <a:off x="930" y="1207"/>
              <a:ext cx="273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>
                  <a:solidFill>
                    <a:schemeClr val="tx2"/>
                  </a:solidFill>
                  <a:ea typeface="Arial" charset="0"/>
                  <a:cs typeface="Arial" charset="0"/>
                </a:rPr>
                <a:t>Other namespace declarations</a:t>
              </a:r>
              <a:endParaRPr lang="en-US">
                <a:solidFill>
                  <a:schemeClr val="tx2"/>
                </a:solidFill>
                <a:ea typeface="Arial" charset="0"/>
                <a:cs typeface="Arial" charset="0"/>
              </a:endParaRPr>
            </a:p>
          </p:txBody>
        </p:sp>
      </p:grpSp>
      <p:grpSp>
        <p:nvGrpSpPr>
          <p:cNvPr id="13327" name="Group 15"/>
          <p:cNvGrpSpPr>
            <a:grpSpLocks/>
          </p:cNvGrpSpPr>
          <p:nvPr/>
        </p:nvGrpSpPr>
        <p:grpSpPr bwMode="auto">
          <a:xfrm>
            <a:off x="1476375" y="1916113"/>
            <a:ext cx="7127875" cy="2157412"/>
            <a:chOff x="930" y="1207"/>
            <a:chExt cx="4490" cy="1359"/>
          </a:xfrm>
        </p:grpSpPr>
        <p:sp>
          <p:nvSpPr>
            <p:cNvPr id="13328" name="Text Box 16"/>
            <p:cNvSpPr txBox="1">
              <a:spLocks noChangeArrowheads="1"/>
            </p:cNvSpPr>
            <p:nvPr/>
          </p:nvSpPr>
          <p:spPr bwMode="auto">
            <a:xfrm>
              <a:off x="930" y="1570"/>
              <a:ext cx="4490" cy="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&lt;?xml version=“1.0”?&gt;</a:t>
              </a: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&lt;rdf:RDF xmlns:rdf=“</a:t>
              </a:r>
              <a:r>
                <a:rPr lang="en-US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http://www.w3.org/1999/02/22-rdf-syntax-ns#”</a:t>
              </a:r>
              <a:endPara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endParaRP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         xmlns:dc=“</a:t>
              </a:r>
              <a:r>
                <a:rPr lang="en-US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http://purl.org/dc/elements/1.1/</a:t>
              </a:r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”&gt;</a:t>
              </a: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  </a:t>
              </a:r>
              <a:r>
                <a:rPr lang="en-GB" sz="1400" b="1">
                  <a:solidFill>
                    <a:srgbClr val="FF0000"/>
                  </a:solidFill>
                  <a:latin typeface="Courier New" charset="0"/>
                  <a:ea typeface="Arial" charset="0"/>
                  <a:cs typeface="Arial" charset="0"/>
                </a:rPr>
                <a:t>&lt;rdf:Description rdf:about=“http://www.sciam.com/”&gt;</a:t>
              </a: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    </a:t>
              </a:r>
            </a:p>
            <a:p>
              <a:r>
                <a:rPr lang="en-GB" sz="1400" b="1">
                  <a:solidFill>
                    <a:srgbClr val="FF0000"/>
                  </a:solidFill>
                  <a:latin typeface="Courier New" charset="0"/>
                  <a:ea typeface="Arial" charset="0"/>
                  <a:cs typeface="Arial" charset="0"/>
                </a:rPr>
                <a:t>  &lt;/rdf:Description&gt;</a:t>
              </a: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&lt;/rdf:RDF&gt;</a:t>
              </a:r>
              <a:endPara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endParaRPr>
            </a:p>
          </p:txBody>
        </p:sp>
        <p:sp>
          <p:nvSpPr>
            <p:cNvPr id="13329" name="Text Box 17"/>
            <p:cNvSpPr txBox="1">
              <a:spLocks noChangeArrowheads="1"/>
            </p:cNvSpPr>
            <p:nvPr/>
          </p:nvSpPr>
          <p:spPr bwMode="auto">
            <a:xfrm>
              <a:off x="930" y="1570"/>
              <a:ext cx="4490" cy="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&lt;?xml version=“1.0”?&gt;</a:t>
              </a: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&lt;rdf:RDF xmlns:rdf=“</a:t>
              </a:r>
              <a:r>
                <a:rPr lang="en-US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http://www.w3.org/1999/02/22-rdf-syntax-ns#”</a:t>
              </a:r>
              <a:endPara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endParaRP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         xmlns:dc=“</a:t>
              </a:r>
              <a:r>
                <a:rPr lang="en-US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http://purl.org/dc/elements/1.1/</a:t>
              </a:r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”&gt;</a:t>
              </a: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  </a:t>
              </a:r>
              <a:r>
                <a:rPr lang="en-GB" sz="1400" b="1">
                  <a:solidFill>
                    <a:srgbClr val="FF0000"/>
                  </a:solidFill>
                  <a:latin typeface="Courier New" charset="0"/>
                  <a:ea typeface="Arial" charset="0"/>
                  <a:cs typeface="Arial" charset="0"/>
                </a:rPr>
                <a:t>&lt;rdf:Description rdf:about=“http://www.sciam.com/”&gt;</a:t>
              </a: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    </a:t>
              </a:r>
            </a:p>
            <a:p>
              <a:r>
                <a:rPr lang="en-GB" sz="1400" b="1">
                  <a:solidFill>
                    <a:srgbClr val="FF0000"/>
                  </a:solidFill>
                  <a:latin typeface="Courier New" charset="0"/>
                  <a:ea typeface="Arial" charset="0"/>
                  <a:cs typeface="Arial" charset="0"/>
                </a:rPr>
                <a:t>  &lt;/rdf:Description&gt;</a:t>
              </a: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&lt;/rdf:RDF&gt;</a:t>
              </a:r>
              <a:endPara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endParaRPr>
            </a:p>
          </p:txBody>
        </p:sp>
        <p:sp>
          <p:nvSpPr>
            <p:cNvPr id="13330" name="Text Box 18"/>
            <p:cNvSpPr txBox="1">
              <a:spLocks noChangeArrowheads="1"/>
            </p:cNvSpPr>
            <p:nvPr/>
          </p:nvSpPr>
          <p:spPr bwMode="auto">
            <a:xfrm>
              <a:off x="930" y="1207"/>
              <a:ext cx="125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>
                  <a:solidFill>
                    <a:schemeClr val="tx2"/>
                  </a:solidFill>
                  <a:ea typeface="Arial" charset="0"/>
                  <a:cs typeface="Arial" charset="0"/>
                </a:rPr>
                <a:t>Triple subject</a:t>
              </a:r>
              <a:endParaRPr lang="en-US">
                <a:solidFill>
                  <a:schemeClr val="tx2"/>
                </a:solidFill>
                <a:ea typeface="Arial" charset="0"/>
                <a:cs typeface="Arial" charset="0"/>
              </a:endParaRPr>
            </a:p>
          </p:txBody>
        </p:sp>
      </p:grpSp>
      <p:grpSp>
        <p:nvGrpSpPr>
          <p:cNvPr id="13331" name="Group 19"/>
          <p:cNvGrpSpPr>
            <a:grpSpLocks/>
          </p:cNvGrpSpPr>
          <p:nvPr/>
        </p:nvGrpSpPr>
        <p:grpSpPr bwMode="auto">
          <a:xfrm>
            <a:off x="1476375" y="1916113"/>
            <a:ext cx="7127875" cy="2157412"/>
            <a:chOff x="930" y="1207"/>
            <a:chExt cx="4490" cy="1359"/>
          </a:xfrm>
        </p:grpSpPr>
        <p:sp>
          <p:nvSpPr>
            <p:cNvPr id="13332" name="Text Box 20"/>
            <p:cNvSpPr txBox="1">
              <a:spLocks noChangeArrowheads="1"/>
            </p:cNvSpPr>
            <p:nvPr/>
          </p:nvSpPr>
          <p:spPr bwMode="auto">
            <a:xfrm>
              <a:off x="930" y="1570"/>
              <a:ext cx="4490" cy="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&lt;?xml version=“1.0”?&gt;</a:t>
              </a: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&lt;rdf:RDF xmlns:rdf=“</a:t>
              </a:r>
              <a:r>
                <a:rPr lang="en-US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http://www.w3.org/1999/02/22-rdf-syntax-ns#”</a:t>
              </a:r>
              <a:endPara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endParaRP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         xmlns:dc=“</a:t>
              </a:r>
              <a:r>
                <a:rPr lang="en-US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http://purl.org/dc/elements/1.1/</a:t>
              </a:r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”&gt;</a:t>
              </a: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  &lt;rdf:Description rdf:about=“http://www.sciam.com/”&gt;</a:t>
              </a:r>
            </a:p>
            <a:p>
              <a:r>
                <a:rPr lang="en-GB" sz="1400" b="1">
                  <a:solidFill>
                    <a:srgbClr val="FF0000"/>
                  </a:solidFill>
                  <a:latin typeface="Courier New" charset="0"/>
                  <a:ea typeface="Arial" charset="0"/>
                  <a:cs typeface="Arial" charset="0"/>
                </a:rPr>
                <a:t>    &lt;dc:title&gt;                   &lt;/dc:title&gt;</a:t>
              </a: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  &lt;/rdf:Description&gt;</a:t>
              </a: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&lt;/rdf:RDF&gt;</a:t>
              </a:r>
              <a:endPara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endParaRPr>
            </a:p>
          </p:txBody>
        </p:sp>
        <p:sp>
          <p:nvSpPr>
            <p:cNvPr id="13333" name="Text Box 21"/>
            <p:cNvSpPr txBox="1">
              <a:spLocks noChangeArrowheads="1"/>
            </p:cNvSpPr>
            <p:nvPr/>
          </p:nvSpPr>
          <p:spPr bwMode="auto">
            <a:xfrm>
              <a:off x="930" y="1207"/>
              <a:ext cx="143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>
                  <a:solidFill>
                    <a:schemeClr val="tx2"/>
                  </a:solidFill>
                  <a:ea typeface="Arial" charset="0"/>
                  <a:cs typeface="Arial" charset="0"/>
                </a:rPr>
                <a:t>Triple predicate</a:t>
              </a:r>
              <a:endParaRPr lang="en-US">
                <a:solidFill>
                  <a:schemeClr val="tx2"/>
                </a:solidFill>
                <a:ea typeface="Arial" charset="0"/>
                <a:cs typeface="Arial" charset="0"/>
              </a:endParaRPr>
            </a:p>
          </p:txBody>
        </p:sp>
      </p:grpSp>
      <p:grpSp>
        <p:nvGrpSpPr>
          <p:cNvPr id="13334" name="Group 22"/>
          <p:cNvGrpSpPr>
            <a:grpSpLocks/>
          </p:cNvGrpSpPr>
          <p:nvPr/>
        </p:nvGrpSpPr>
        <p:grpSpPr bwMode="auto">
          <a:xfrm>
            <a:off x="1476375" y="1916113"/>
            <a:ext cx="7127875" cy="2157412"/>
            <a:chOff x="930" y="1207"/>
            <a:chExt cx="4490" cy="1359"/>
          </a:xfrm>
        </p:grpSpPr>
        <p:sp>
          <p:nvSpPr>
            <p:cNvPr id="13335" name="Text Box 23"/>
            <p:cNvSpPr txBox="1">
              <a:spLocks noChangeArrowheads="1"/>
            </p:cNvSpPr>
            <p:nvPr/>
          </p:nvSpPr>
          <p:spPr bwMode="auto">
            <a:xfrm>
              <a:off x="930" y="1570"/>
              <a:ext cx="4490" cy="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&lt;?xml version=“1.0”?&gt;</a:t>
              </a: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&lt;rdf:RDF xmlns:rdf=“</a:t>
              </a:r>
              <a:r>
                <a:rPr lang="en-US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http://www.w3.org/1999/02/22-rdf-syntax-ns#”</a:t>
              </a:r>
              <a:endPara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endParaRP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         xmlns:dc=“</a:t>
              </a:r>
              <a:r>
                <a:rPr lang="en-US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http://purl.org/dc/elements/1.1/</a:t>
              </a:r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”&gt;</a:t>
              </a: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  &lt;rdf:Description rdf:about=“http://www.sciam.com/”&gt;</a:t>
              </a: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    &lt;dc:title&gt;</a:t>
              </a:r>
              <a:r>
                <a:rPr lang="en-GB" sz="1400" b="1">
                  <a:solidFill>
                    <a:srgbClr val="FF0000"/>
                  </a:solidFill>
                  <a:latin typeface="Courier New" charset="0"/>
                  <a:ea typeface="Arial" charset="0"/>
                  <a:cs typeface="Arial" charset="0"/>
                </a:rPr>
                <a:t>Scientific</a:t>
              </a:r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 </a:t>
              </a:r>
              <a:r>
                <a:rPr lang="en-GB" sz="1400" b="1">
                  <a:solidFill>
                    <a:srgbClr val="FF0000"/>
                  </a:solidFill>
                  <a:latin typeface="Courier New" charset="0"/>
                  <a:ea typeface="Arial" charset="0"/>
                  <a:cs typeface="Arial" charset="0"/>
                </a:rPr>
                <a:t>American</a:t>
              </a:r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&lt;/dc:title&gt;</a:t>
              </a: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  &lt;/rdf:Description&gt;</a:t>
              </a:r>
            </a:p>
            <a:p>
              <a:r>
                <a:rPr lang="en-GB" sz="1400" b="1">
                  <a:solidFill>
                    <a:schemeClr val="tx2"/>
                  </a:solidFill>
                  <a:latin typeface="Courier New" charset="0"/>
                  <a:ea typeface="Arial" charset="0"/>
                  <a:cs typeface="Arial" charset="0"/>
                </a:rPr>
                <a:t>&lt;/rdf:RDF&gt;</a:t>
              </a:r>
              <a:endPara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endParaRPr>
            </a:p>
          </p:txBody>
        </p:sp>
        <p:sp>
          <p:nvSpPr>
            <p:cNvPr id="13336" name="Text Box 24"/>
            <p:cNvSpPr txBox="1">
              <a:spLocks noChangeArrowheads="1"/>
            </p:cNvSpPr>
            <p:nvPr/>
          </p:nvSpPr>
          <p:spPr bwMode="auto">
            <a:xfrm>
              <a:off x="930" y="1207"/>
              <a:ext cx="116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>
                  <a:solidFill>
                    <a:schemeClr val="tx2"/>
                  </a:solidFill>
                  <a:ea typeface="Arial" charset="0"/>
                  <a:cs typeface="Arial" charset="0"/>
                </a:rPr>
                <a:t>Triple object</a:t>
              </a:r>
              <a:endParaRPr lang="en-US">
                <a:solidFill>
                  <a:schemeClr val="tx2"/>
                </a:solidFill>
                <a:ea typeface="Arial" charset="0"/>
                <a:cs typeface="Arial" charset="0"/>
              </a:endParaRPr>
            </a:p>
          </p:txBody>
        </p:sp>
      </p:grpSp>
      <p:cxnSp>
        <p:nvCxnSpPr>
          <p:cNvPr id="13337" name="AutoShape 25"/>
          <p:cNvCxnSpPr>
            <a:cxnSpLocks noChangeShapeType="1"/>
            <a:stCxn id="13340" idx="3"/>
            <a:endCxn id="13342" idx="1"/>
          </p:cNvCxnSpPr>
          <p:nvPr/>
        </p:nvCxnSpPr>
        <p:spPr bwMode="auto">
          <a:xfrm>
            <a:off x="3486150" y="4581525"/>
            <a:ext cx="2452688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3338" name="Rectangle 26"/>
          <p:cNvSpPr>
            <a:spLocks noChangeArrowheads="1"/>
          </p:cNvSpPr>
          <p:nvPr/>
        </p:nvSpPr>
        <p:spPr bwMode="auto">
          <a:xfrm>
            <a:off x="3048000" y="5105400"/>
            <a:ext cx="3302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http://purl.org/dc/elements/1.1/title </a:t>
            </a:r>
          </a:p>
        </p:txBody>
      </p:sp>
      <p:grpSp>
        <p:nvGrpSpPr>
          <p:cNvPr id="13339" name="Group 27"/>
          <p:cNvGrpSpPr>
            <a:grpSpLocks/>
          </p:cNvGrpSpPr>
          <p:nvPr/>
        </p:nvGrpSpPr>
        <p:grpSpPr bwMode="auto">
          <a:xfrm>
            <a:off x="1198563" y="4292600"/>
            <a:ext cx="2287587" cy="576263"/>
            <a:chOff x="1882" y="3249"/>
            <a:chExt cx="1316" cy="363"/>
          </a:xfrm>
        </p:grpSpPr>
        <p:sp>
          <p:nvSpPr>
            <p:cNvPr id="13340" name="AutoShape 28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41" name="Text Box 29"/>
            <p:cNvSpPr txBox="1">
              <a:spLocks noChangeArrowheads="1"/>
            </p:cNvSpPr>
            <p:nvPr/>
          </p:nvSpPr>
          <p:spPr bwMode="auto">
            <a:xfrm>
              <a:off x="1910" y="3339"/>
              <a:ext cx="1267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http://www.sciam.com/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sp>
        <p:nvSpPr>
          <p:cNvPr id="13342" name="Text Box 30"/>
          <p:cNvSpPr txBox="1">
            <a:spLocks noChangeArrowheads="1"/>
          </p:cNvSpPr>
          <p:nvPr/>
        </p:nvSpPr>
        <p:spPr bwMode="auto">
          <a:xfrm>
            <a:off x="5938838" y="4365625"/>
            <a:ext cx="2305050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 anchorCtr="1">
            <a:prstTxWarp prst="textNoShape">
              <a:avLst/>
            </a:prstTxWarp>
          </a:bodyPr>
          <a:lstStyle/>
          <a:p>
            <a:r>
              <a:rPr lang="en-GB" sz="1600">
                <a:solidFill>
                  <a:schemeClr val="tx2"/>
                </a:solidFill>
                <a:ea typeface="Arial" charset="0"/>
                <a:cs typeface="Arial" charset="0"/>
              </a:rPr>
              <a:t>Scientific American</a:t>
            </a:r>
            <a:endParaRPr lang="en-US" sz="1600">
              <a:solidFill>
                <a:schemeClr val="tx2"/>
              </a:solidFill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 anatomy of an RDF/XML file</a:t>
            </a: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Resource-valued predicates use the rdf:resource attribute</a:t>
            </a:r>
            <a:endParaRPr lang="en-US"/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1476375" y="2781300"/>
            <a:ext cx="7127875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&lt;?xml version=“1.0”?&gt;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&lt;rdf:RDF xmlns:rdf=“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http://www.w3.org/1999/02/22-rdf-syntax-ns#”</a:t>
            </a:r>
            <a:endParaRPr lang="en-GB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xmlns:dc=“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http://purl.org/dc/elements/1.1/</a:t>
            </a:r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&lt;rdf:Description rdf:about=“http://www.example.org/”&gt;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</a:t>
            </a:r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&lt;dc:creator rdf:resource=“mailto:john@example.org”/&gt;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&lt;/rdf:RDF&gt;</a:t>
            </a:r>
            <a:endParaRPr lang="en-US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  <p:cxnSp>
        <p:nvCxnSpPr>
          <p:cNvPr id="15365" name="AutoShape 5"/>
          <p:cNvCxnSpPr>
            <a:cxnSpLocks noChangeShapeType="1"/>
            <a:stCxn id="15368" idx="3"/>
            <a:endCxn id="15371" idx="1"/>
          </p:cNvCxnSpPr>
          <p:nvPr/>
        </p:nvCxnSpPr>
        <p:spPr bwMode="auto">
          <a:xfrm>
            <a:off x="3478213" y="5230813"/>
            <a:ext cx="231298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2971800" y="5562600"/>
            <a:ext cx="36179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http://purl.org/dc/elements/1.1/creator </a:t>
            </a:r>
          </a:p>
        </p:txBody>
      </p:sp>
      <p:grpSp>
        <p:nvGrpSpPr>
          <p:cNvPr id="15367" name="Group 7"/>
          <p:cNvGrpSpPr>
            <a:grpSpLocks/>
          </p:cNvGrpSpPr>
          <p:nvPr/>
        </p:nvGrpSpPr>
        <p:grpSpPr bwMode="auto">
          <a:xfrm>
            <a:off x="914400" y="4941888"/>
            <a:ext cx="2563813" cy="576262"/>
            <a:chOff x="1882" y="3249"/>
            <a:chExt cx="1316" cy="363"/>
          </a:xfrm>
        </p:grpSpPr>
        <p:sp>
          <p:nvSpPr>
            <p:cNvPr id="15368" name="AutoShape 8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69" name="Text Box 9"/>
            <p:cNvSpPr txBox="1">
              <a:spLocks noChangeArrowheads="1"/>
            </p:cNvSpPr>
            <p:nvPr/>
          </p:nvSpPr>
          <p:spPr bwMode="auto">
            <a:xfrm>
              <a:off x="1940" y="3339"/>
              <a:ext cx="1205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http://www.example.org/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grpSp>
        <p:nvGrpSpPr>
          <p:cNvPr id="15370" name="Group 10"/>
          <p:cNvGrpSpPr>
            <a:grpSpLocks/>
          </p:cNvGrpSpPr>
          <p:nvPr/>
        </p:nvGrpSpPr>
        <p:grpSpPr bwMode="auto">
          <a:xfrm>
            <a:off x="5791200" y="4941888"/>
            <a:ext cx="2657475" cy="576262"/>
            <a:chOff x="1882" y="3249"/>
            <a:chExt cx="1316" cy="363"/>
          </a:xfrm>
        </p:grpSpPr>
        <p:sp>
          <p:nvSpPr>
            <p:cNvPr id="15371" name="AutoShape 11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72" name="Text Box 12"/>
            <p:cNvSpPr txBox="1">
              <a:spLocks noChangeArrowheads="1"/>
            </p:cNvSpPr>
            <p:nvPr/>
          </p:nvSpPr>
          <p:spPr bwMode="auto">
            <a:xfrm>
              <a:off x="1926" y="3339"/>
              <a:ext cx="1233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mailto:john@example.org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 anatomy of an RDF/XML file</a:t>
            </a: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We can have multiple rdf:Description elements within an rdf:RDF element</a:t>
            </a:r>
            <a:endParaRPr lang="en-US"/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1476375" y="2781300"/>
            <a:ext cx="7127875" cy="221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&lt;?xml version=“1.0”?&gt;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&lt;rdf:RDF xmlns:rdf=“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http://www.w3.org/1999/02/22-rdf-syntax-ns#”</a:t>
            </a:r>
            <a:endParaRPr lang="en-GB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xmlns:dc=“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http://purl.org/dc/elements/1.1/</a:t>
            </a:r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”&gt;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&lt;rdf:Description rdf:about=“http://www.example.org/”&gt;</a:t>
            </a:r>
          </a:p>
          <a:p>
            <a:r>
              <a:rPr lang="en-GB" sz="140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</a:t>
            </a:r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&lt;dc:title&gt;Example Inc. Homepage&lt;/dc:title&gt;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&lt;/rdf:Description&gt;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&lt;rdf:Description rdf:about=“http://www.example.org/”&gt;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&lt;dc:creator rdf:resource=“mailto:john@example.org”/&gt;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&lt;/rdf:RDF&gt;</a:t>
            </a:r>
            <a:endParaRPr lang="en-US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  <p:cxnSp>
        <p:nvCxnSpPr>
          <p:cNvPr id="17413" name="AutoShape 5"/>
          <p:cNvCxnSpPr>
            <a:cxnSpLocks noChangeShapeType="1"/>
            <a:stCxn id="17416" idx="3"/>
            <a:endCxn id="17419" idx="1"/>
          </p:cNvCxnSpPr>
          <p:nvPr/>
        </p:nvCxnSpPr>
        <p:spPr bwMode="auto">
          <a:xfrm flipV="1">
            <a:off x="3475038" y="5503863"/>
            <a:ext cx="2620962" cy="2873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2438400" y="5149850"/>
            <a:ext cx="36179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http://purl.org/dc/elements/1.1/creator </a:t>
            </a:r>
          </a:p>
        </p:txBody>
      </p:sp>
      <p:grpSp>
        <p:nvGrpSpPr>
          <p:cNvPr id="17415" name="Group 7"/>
          <p:cNvGrpSpPr>
            <a:grpSpLocks/>
          </p:cNvGrpSpPr>
          <p:nvPr/>
        </p:nvGrpSpPr>
        <p:grpSpPr bwMode="auto">
          <a:xfrm>
            <a:off x="914400" y="5502275"/>
            <a:ext cx="2560638" cy="576263"/>
            <a:chOff x="1882" y="3249"/>
            <a:chExt cx="1316" cy="363"/>
          </a:xfrm>
        </p:grpSpPr>
        <p:sp>
          <p:nvSpPr>
            <p:cNvPr id="17416" name="AutoShape 8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17" name="Text Box 9"/>
            <p:cNvSpPr txBox="1">
              <a:spLocks noChangeArrowheads="1"/>
            </p:cNvSpPr>
            <p:nvPr/>
          </p:nvSpPr>
          <p:spPr bwMode="auto">
            <a:xfrm>
              <a:off x="1940" y="3339"/>
              <a:ext cx="1207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http://www.example.org/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grpSp>
        <p:nvGrpSpPr>
          <p:cNvPr id="17418" name="Group 10"/>
          <p:cNvGrpSpPr>
            <a:grpSpLocks/>
          </p:cNvGrpSpPr>
          <p:nvPr/>
        </p:nvGrpSpPr>
        <p:grpSpPr bwMode="auto">
          <a:xfrm>
            <a:off x="6096000" y="5214938"/>
            <a:ext cx="2728913" cy="576262"/>
            <a:chOff x="1882" y="3249"/>
            <a:chExt cx="1316" cy="363"/>
          </a:xfrm>
        </p:grpSpPr>
        <p:sp>
          <p:nvSpPr>
            <p:cNvPr id="17419" name="AutoShape 11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20" name="Text Box 12"/>
            <p:cNvSpPr txBox="1">
              <a:spLocks noChangeArrowheads="1"/>
            </p:cNvSpPr>
            <p:nvPr/>
          </p:nvSpPr>
          <p:spPr bwMode="auto">
            <a:xfrm>
              <a:off x="1943" y="3339"/>
              <a:ext cx="1201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mailto:john@example.org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cxnSp>
        <p:nvCxnSpPr>
          <p:cNvPr id="17421" name="AutoShape 13"/>
          <p:cNvCxnSpPr>
            <a:cxnSpLocks noChangeShapeType="1"/>
            <a:stCxn id="17416" idx="3"/>
            <a:endCxn id="17423" idx="1"/>
          </p:cNvCxnSpPr>
          <p:nvPr/>
        </p:nvCxnSpPr>
        <p:spPr bwMode="auto">
          <a:xfrm>
            <a:off x="3475038" y="5791200"/>
            <a:ext cx="2609850" cy="431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422" name="Rectangle 14"/>
          <p:cNvSpPr>
            <a:spLocks noChangeArrowheads="1"/>
          </p:cNvSpPr>
          <p:nvPr/>
        </p:nvSpPr>
        <p:spPr bwMode="auto">
          <a:xfrm>
            <a:off x="2667000" y="6216650"/>
            <a:ext cx="3302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http://purl.org/dc/elements/1.1/title </a:t>
            </a:r>
          </a:p>
        </p:txBody>
      </p:sp>
      <p:sp>
        <p:nvSpPr>
          <p:cNvPr id="17423" name="Text Box 15"/>
          <p:cNvSpPr txBox="1">
            <a:spLocks noChangeArrowheads="1"/>
          </p:cNvSpPr>
          <p:nvPr/>
        </p:nvSpPr>
        <p:spPr bwMode="auto">
          <a:xfrm>
            <a:off x="6084888" y="6007100"/>
            <a:ext cx="2736850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 anchorCtr="1">
            <a:prstTxWarp prst="textNoShape">
              <a:avLst/>
            </a:prstTxWarp>
          </a:bodyPr>
          <a:lstStyle/>
          <a:p>
            <a:r>
              <a:rPr lang="en-GB" sz="1600">
                <a:solidFill>
                  <a:schemeClr val="tx2"/>
                </a:solidFill>
                <a:ea typeface="Arial" charset="0"/>
                <a:cs typeface="Arial" charset="0"/>
              </a:rPr>
              <a:t>Example Inc. Homepage</a:t>
            </a:r>
            <a:endParaRPr lang="en-US" sz="1600">
              <a:solidFill>
                <a:schemeClr val="tx2"/>
              </a:solidFill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 anatomy of an RDF/XML file</a:t>
            </a:r>
            <a:endParaRPr lang="en-US"/>
          </a:p>
        </p:txBody>
      </p:sp>
      <p:sp>
        <p:nvSpPr>
          <p:cNvPr id="19460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We can have multiple predicates within an rdf:Description element </a:t>
            </a:r>
            <a:endParaRPr lang="en-US"/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1476375" y="2781300"/>
            <a:ext cx="7127875" cy="179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&lt;?xml version=“1.0”?&gt;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&lt;rdf:RDF xmlns:rdf=“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http://www.w3.org/1999/02/22-rdf-syntax-ns#”</a:t>
            </a:r>
            <a:endParaRPr lang="en-GB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xmlns:dc=“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http://purl.org/dc/elements/1.1/</a:t>
            </a:r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&lt;rdf:Description rdf:about=“http://www.example.org/”&gt;</a:t>
            </a:r>
          </a:p>
          <a:p>
            <a:r>
              <a:rPr lang="en-GB" sz="140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</a:t>
            </a:r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&lt;dc:title&gt;Example Inc. Homepage&lt;/dc:title&gt;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  &lt;dc:creator rdf:resource=“mailto:john@example.org”/&gt;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&lt;/rdf:RDF&gt;</a:t>
            </a:r>
            <a:endParaRPr lang="en-US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  <p:cxnSp>
        <p:nvCxnSpPr>
          <p:cNvPr id="19461" name="AutoShape 5"/>
          <p:cNvCxnSpPr>
            <a:cxnSpLocks noChangeShapeType="1"/>
            <a:stCxn id="19464" idx="3"/>
            <a:endCxn id="19467" idx="1"/>
          </p:cNvCxnSpPr>
          <p:nvPr/>
        </p:nvCxnSpPr>
        <p:spPr bwMode="auto">
          <a:xfrm flipV="1">
            <a:off x="3232150" y="5467350"/>
            <a:ext cx="2590800" cy="2397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2241550" y="5060950"/>
            <a:ext cx="36179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http://purl.org/dc/elements/1.1/creator </a:t>
            </a:r>
          </a:p>
        </p:txBody>
      </p:sp>
      <p:grpSp>
        <p:nvGrpSpPr>
          <p:cNvPr id="19463" name="Group 7"/>
          <p:cNvGrpSpPr>
            <a:grpSpLocks/>
          </p:cNvGrpSpPr>
          <p:nvPr/>
        </p:nvGrpSpPr>
        <p:grpSpPr bwMode="auto">
          <a:xfrm>
            <a:off x="609600" y="5418138"/>
            <a:ext cx="2622550" cy="576262"/>
            <a:chOff x="576" y="3264"/>
            <a:chExt cx="1652" cy="363"/>
          </a:xfrm>
        </p:grpSpPr>
        <p:sp>
          <p:nvSpPr>
            <p:cNvPr id="19464" name="AutoShape 8"/>
            <p:cNvSpPr>
              <a:spLocks noChangeArrowheads="1"/>
            </p:cNvSpPr>
            <p:nvPr/>
          </p:nvSpPr>
          <p:spPr bwMode="auto">
            <a:xfrm>
              <a:off x="576" y="3264"/>
              <a:ext cx="165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65" name="Text Box 9"/>
            <p:cNvSpPr txBox="1">
              <a:spLocks noChangeArrowheads="1"/>
            </p:cNvSpPr>
            <p:nvPr/>
          </p:nvSpPr>
          <p:spPr bwMode="auto">
            <a:xfrm>
              <a:off x="672" y="3360"/>
              <a:ext cx="1479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http://www.example.org/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grpSp>
        <p:nvGrpSpPr>
          <p:cNvPr id="19466" name="Group 10"/>
          <p:cNvGrpSpPr>
            <a:grpSpLocks/>
          </p:cNvGrpSpPr>
          <p:nvPr/>
        </p:nvGrpSpPr>
        <p:grpSpPr bwMode="auto">
          <a:xfrm>
            <a:off x="5822950" y="5178425"/>
            <a:ext cx="2819400" cy="576263"/>
            <a:chOff x="3600" y="3113"/>
            <a:chExt cx="1776" cy="363"/>
          </a:xfrm>
        </p:grpSpPr>
        <p:sp>
          <p:nvSpPr>
            <p:cNvPr id="19467" name="AutoShape 11"/>
            <p:cNvSpPr>
              <a:spLocks noChangeArrowheads="1"/>
            </p:cNvSpPr>
            <p:nvPr/>
          </p:nvSpPr>
          <p:spPr bwMode="auto">
            <a:xfrm>
              <a:off x="3600" y="3113"/>
              <a:ext cx="177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68" name="Text Box 12"/>
            <p:cNvSpPr txBox="1">
              <a:spLocks noChangeArrowheads="1"/>
            </p:cNvSpPr>
            <p:nvPr/>
          </p:nvSpPr>
          <p:spPr bwMode="auto">
            <a:xfrm>
              <a:off x="3710" y="3203"/>
              <a:ext cx="1569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mailto:john@example.org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cxnSp>
        <p:nvCxnSpPr>
          <p:cNvPr id="19469" name="AutoShape 13"/>
          <p:cNvCxnSpPr>
            <a:cxnSpLocks noChangeShapeType="1"/>
            <a:stCxn id="19464" idx="3"/>
            <a:endCxn id="19471" idx="1"/>
          </p:cNvCxnSpPr>
          <p:nvPr/>
        </p:nvCxnSpPr>
        <p:spPr bwMode="auto">
          <a:xfrm>
            <a:off x="3232150" y="5707063"/>
            <a:ext cx="2579688" cy="4794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9470" name="Rectangle 14"/>
          <p:cNvSpPr>
            <a:spLocks noChangeArrowheads="1"/>
          </p:cNvSpPr>
          <p:nvPr/>
        </p:nvSpPr>
        <p:spPr bwMode="auto">
          <a:xfrm>
            <a:off x="2470150" y="6140450"/>
            <a:ext cx="3302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http://purl.org/dc/elements/1.1/title </a:t>
            </a:r>
          </a:p>
        </p:txBody>
      </p:sp>
      <p:sp>
        <p:nvSpPr>
          <p:cNvPr id="19471" name="Text Box 15"/>
          <p:cNvSpPr txBox="1">
            <a:spLocks noChangeArrowheads="1"/>
          </p:cNvSpPr>
          <p:nvPr/>
        </p:nvSpPr>
        <p:spPr bwMode="auto">
          <a:xfrm>
            <a:off x="5811838" y="5970588"/>
            <a:ext cx="2736850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 anchorCtr="1">
            <a:prstTxWarp prst="textNoShape">
              <a:avLst/>
            </a:prstTxWarp>
          </a:bodyPr>
          <a:lstStyle/>
          <a:p>
            <a:r>
              <a:rPr lang="en-GB" sz="1600">
                <a:solidFill>
                  <a:schemeClr val="tx2"/>
                </a:solidFill>
                <a:ea typeface="Arial" charset="0"/>
                <a:cs typeface="Arial" charset="0"/>
              </a:rPr>
              <a:t>Example Inc. Homepage</a:t>
            </a:r>
            <a:endParaRPr lang="en-US" sz="1600">
              <a:solidFill>
                <a:schemeClr val="tx2"/>
              </a:solidFill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Class membership</a:t>
            </a:r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An object’s membership of a class is indicated using the rdf:type property</a:t>
            </a:r>
            <a:endParaRPr lang="en-US"/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1476375" y="2781300"/>
            <a:ext cx="73437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&lt;?xml version=“1.0”?&gt;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&lt;rdf:RDF xmlns:rdf=“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http://www.w3.org/1999/02/22-rdf-syntax-ns#”&gt;</a:t>
            </a:r>
            <a:endParaRPr lang="en-GB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&lt;rdf:Description rdf:about=“http://www.example.org/”&gt;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  &lt;rdf:type rdf:resource=“http://example.org/ontology#Website”/&gt;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&lt;/rdf:RDF&gt;</a:t>
            </a:r>
            <a:endParaRPr lang="en-US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  <p:cxnSp>
        <p:nvCxnSpPr>
          <p:cNvPr id="25605" name="AutoShape 5"/>
          <p:cNvCxnSpPr>
            <a:cxnSpLocks noChangeShapeType="1"/>
            <a:stCxn id="25608" idx="3"/>
            <a:endCxn id="25611" idx="1"/>
          </p:cNvCxnSpPr>
          <p:nvPr/>
        </p:nvCxnSpPr>
        <p:spPr bwMode="auto">
          <a:xfrm>
            <a:off x="3471863" y="5275263"/>
            <a:ext cx="26130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4324350" y="4867275"/>
            <a:ext cx="8620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rdf:type</a:t>
            </a:r>
          </a:p>
        </p:txBody>
      </p:sp>
      <p:grpSp>
        <p:nvGrpSpPr>
          <p:cNvPr id="25607" name="Group 7"/>
          <p:cNvGrpSpPr>
            <a:grpSpLocks/>
          </p:cNvGrpSpPr>
          <p:nvPr/>
        </p:nvGrpSpPr>
        <p:grpSpPr bwMode="auto">
          <a:xfrm>
            <a:off x="838200" y="4986338"/>
            <a:ext cx="2633663" cy="576262"/>
            <a:chOff x="1882" y="3249"/>
            <a:chExt cx="1316" cy="363"/>
          </a:xfrm>
        </p:grpSpPr>
        <p:sp>
          <p:nvSpPr>
            <p:cNvPr id="25608" name="AutoShape 8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09" name="Text Box 9"/>
            <p:cNvSpPr txBox="1">
              <a:spLocks noChangeArrowheads="1"/>
            </p:cNvSpPr>
            <p:nvPr/>
          </p:nvSpPr>
          <p:spPr bwMode="auto">
            <a:xfrm>
              <a:off x="1957" y="3339"/>
              <a:ext cx="1174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http://www.example.org/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grpSp>
        <p:nvGrpSpPr>
          <p:cNvPr id="25610" name="Group 10"/>
          <p:cNvGrpSpPr>
            <a:grpSpLocks/>
          </p:cNvGrpSpPr>
          <p:nvPr/>
        </p:nvGrpSpPr>
        <p:grpSpPr bwMode="auto">
          <a:xfrm>
            <a:off x="6084888" y="4986338"/>
            <a:ext cx="2089150" cy="576262"/>
            <a:chOff x="1882" y="3249"/>
            <a:chExt cx="1316" cy="363"/>
          </a:xfrm>
        </p:grpSpPr>
        <p:sp>
          <p:nvSpPr>
            <p:cNvPr id="25611" name="AutoShape 11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12" name="Text Box 12"/>
            <p:cNvSpPr txBox="1">
              <a:spLocks noChangeArrowheads="1"/>
            </p:cNvSpPr>
            <p:nvPr/>
          </p:nvSpPr>
          <p:spPr bwMode="auto">
            <a:xfrm>
              <a:off x="2205" y="3339"/>
              <a:ext cx="676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ex:Website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Abbreviated forms – class membership</a:t>
            </a:r>
            <a:endParaRPr lang="en-US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Replace rdf:Description with QName of class </a:t>
            </a:r>
            <a:endParaRPr lang="en-US"/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1476375" y="2781300"/>
            <a:ext cx="7343775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&lt;?xml version=“1.0”?&gt;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&lt;rdf:RDF xmlns:rdf=“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http://www.w3.org/1999/02/22-rdf-syntax-ns#”</a:t>
            </a:r>
            <a:endParaRPr lang="en-GB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xmlns:ex=“http://example.org/ontology#”&gt;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</a:t>
            </a:r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ex:Website</a:t>
            </a:r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rdf:about=“http://www.example.org/”/&gt;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&lt;/rdf:RDF&gt;</a:t>
            </a:r>
            <a:endParaRPr lang="en-US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  <p:cxnSp>
        <p:nvCxnSpPr>
          <p:cNvPr id="29701" name="AutoShape 5"/>
          <p:cNvCxnSpPr>
            <a:cxnSpLocks noChangeShapeType="1"/>
            <a:stCxn id="29704" idx="3"/>
            <a:endCxn id="29707" idx="1"/>
          </p:cNvCxnSpPr>
          <p:nvPr/>
        </p:nvCxnSpPr>
        <p:spPr bwMode="auto">
          <a:xfrm>
            <a:off x="3471863" y="5275263"/>
            <a:ext cx="26130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4324350" y="4867275"/>
            <a:ext cx="8620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rdf:type</a:t>
            </a:r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838200" y="4986338"/>
            <a:ext cx="2633663" cy="576262"/>
            <a:chOff x="1882" y="3249"/>
            <a:chExt cx="1316" cy="363"/>
          </a:xfrm>
        </p:grpSpPr>
        <p:sp>
          <p:nvSpPr>
            <p:cNvPr id="29704" name="AutoShape 8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05" name="Text Box 9"/>
            <p:cNvSpPr txBox="1">
              <a:spLocks noChangeArrowheads="1"/>
            </p:cNvSpPr>
            <p:nvPr/>
          </p:nvSpPr>
          <p:spPr bwMode="auto">
            <a:xfrm>
              <a:off x="1957" y="3339"/>
              <a:ext cx="1174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http://www.example.org/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grpSp>
        <p:nvGrpSpPr>
          <p:cNvPr id="29706" name="Group 10"/>
          <p:cNvGrpSpPr>
            <a:grpSpLocks/>
          </p:cNvGrpSpPr>
          <p:nvPr/>
        </p:nvGrpSpPr>
        <p:grpSpPr bwMode="auto">
          <a:xfrm>
            <a:off x="6084888" y="4986338"/>
            <a:ext cx="2089150" cy="576262"/>
            <a:chOff x="1882" y="3249"/>
            <a:chExt cx="1316" cy="363"/>
          </a:xfrm>
        </p:grpSpPr>
        <p:sp>
          <p:nvSpPr>
            <p:cNvPr id="29707" name="AutoShape 11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08" name="Text Box 12"/>
            <p:cNvSpPr txBox="1">
              <a:spLocks noChangeArrowheads="1"/>
            </p:cNvSpPr>
            <p:nvPr/>
          </p:nvSpPr>
          <p:spPr bwMode="auto">
            <a:xfrm>
              <a:off x="2205" y="3339"/>
              <a:ext cx="676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ex:Website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RDF/XML striped syntax</a:t>
            </a: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Consider the following graph:</a:t>
            </a:r>
            <a:endParaRPr lang="en-US"/>
          </a:p>
        </p:txBody>
      </p:sp>
      <p:cxnSp>
        <p:nvCxnSpPr>
          <p:cNvPr id="31748" name="AutoShape 4"/>
          <p:cNvCxnSpPr>
            <a:cxnSpLocks noChangeShapeType="1"/>
            <a:stCxn id="31751" idx="2"/>
            <a:endCxn id="31754" idx="0"/>
          </p:cNvCxnSpPr>
          <p:nvPr/>
        </p:nvCxnSpPr>
        <p:spPr bwMode="auto">
          <a:xfrm>
            <a:off x="4745038" y="3789363"/>
            <a:ext cx="17462" cy="5762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1069975" y="3887788"/>
            <a:ext cx="36179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r" eaLnBrk="1" hangingPunct="1"/>
            <a:r>
              <a:rPr lang="en-US" sz="1600">
                <a:ea typeface="Arial" charset="0"/>
                <a:cs typeface="Arial" charset="0"/>
              </a:rPr>
              <a:t>http://purl.org/dc/elements/1.1/creator </a:t>
            </a:r>
          </a:p>
        </p:txBody>
      </p:sp>
      <p:grpSp>
        <p:nvGrpSpPr>
          <p:cNvPr id="31750" name="Group 6"/>
          <p:cNvGrpSpPr>
            <a:grpSpLocks/>
          </p:cNvGrpSpPr>
          <p:nvPr/>
        </p:nvGrpSpPr>
        <p:grpSpPr bwMode="auto">
          <a:xfrm>
            <a:off x="3429000" y="3213100"/>
            <a:ext cx="2632075" cy="576263"/>
            <a:chOff x="1882" y="3249"/>
            <a:chExt cx="1316" cy="363"/>
          </a:xfrm>
        </p:grpSpPr>
        <p:sp>
          <p:nvSpPr>
            <p:cNvPr id="31751" name="AutoShape 7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752" name="Text Box 8"/>
            <p:cNvSpPr txBox="1">
              <a:spLocks noChangeArrowheads="1"/>
            </p:cNvSpPr>
            <p:nvPr/>
          </p:nvSpPr>
          <p:spPr bwMode="auto">
            <a:xfrm>
              <a:off x="1955" y="3339"/>
              <a:ext cx="1174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http://www.example.org/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grpSp>
        <p:nvGrpSpPr>
          <p:cNvPr id="31753" name="Group 9"/>
          <p:cNvGrpSpPr>
            <a:grpSpLocks/>
          </p:cNvGrpSpPr>
          <p:nvPr/>
        </p:nvGrpSpPr>
        <p:grpSpPr bwMode="auto">
          <a:xfrm>
            <a:off x="3352800" y="4365625"/>
            <a:ext cx="2819400" cy="576263"/>
            <a:chOff x="1882" y="3249"/>
            <a:chExt cx="1316" cy="363"/>
          </a:xfrm>
        </p:grpSpPr>
        <p:sp>
          <p:nvSpPr>
            <p:cNvPr id="31754" name="AutoShape 10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755" name="Text Box 11"/>
            <p:cNvSpPr txBox="1">
              <a:spLocks noChangeArrowheads="1"/>
            </p:cNvSpPr>
            <p:nvPr/>
          </p:nvSpPr>
          <p:spPr bwMode="auto">
            <a:xfrm>
              <a:off x="1961" y="3339"/>
              <a:ext cx="1163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mailto:john@example.org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cxnSp>
        <p:nvCxnSpPr>
          <p:cNvPr id="31756" name="AutoShape 12"/>
          <p:cNvCxnSpPr>
            <a:cxnSpLocks noChangeShapeType="1"/>
            <a:stCxn id="31754" idx="2"/>
            <a:endCxn id="31758" idx="0"/>
          </p:cNvCxnSpPr>
          <p:nvPr/>
        </p:nvCxnSpPr>
        <p:spPr bwMode="auto">
          <a:xfrm flipH="1">
            <a:off x="4714875" y="4941888"/>
            <a:ext cx="47625" cy="5746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1757" name="Rectangle 13"/>
          <p:cNvSpPr>
            <a:spLocks noChangeArrowheads="1"/>
          </p:cNvSpPr>
          <p:nvPr/>
        </p:nvSpPr>
        <p:spPr bwMode="auto">
          <a:xfrm>
            <a:off x="1295400" y="5029200"/>
            <a:ext cx="32559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http://example.org/ontology#name</a:t>
            </a:r>
          </a:p>
        </p:txBody>
      </p:sp>
      <p:sp>
        <p:nvSpPr>
          <p:cNvPr id="31758" name="Text Box 14"/>
          <p:cNvSpPr txBox="1">
            <a:spLocks noChangeArrowheads="1"/>
          </p:cNvSpPr>
          <p:nvPr/>
        </p:nvSpPr>
        <p:spPr bwMode="auto">
          <a:xfrm>
            <a:off x="3886200" y="5516563"/>
            <a:ext cx="1655763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 anchorCtr="1">
            <a:prstTxWarp prst="textNoShape">
              <a:avLst/>
            </a:prstTxWarp>
          </a:bodyPr>
          <a:lstStyle/>
          <a:p>
            <a:r>
              <a:rPr lang="en-GB" sz="1600">
                <a:solidFill>
                  <a:schemeClr val="tx2"/>
                </a:solidFill>
                <a:ea typeface="Arial" charset="0"/>
                <a:cs typeface="Arial" charset="0"/>
              </a:rPr>
              <a:t>John Smith</a:t>
            </a:r>
            <a:endParaRPr lang="en-US" sz="1600">
              <a:solidFill>
                <a:schemeClr val="tx2"/>
              </a:solidFill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RDF/XML striped syntax</a:t>
            </a:r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Graph could be serialised using two rdf:Description elements</a:t>
            </a:r>
            <a:endParaRPr lang="en-US"/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1476375" y="2781300"/>
            <a:ext cx="7127875" cy="243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&lt;?xml version=“1.0”?&gt;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&lt;rdf:RDF xmlns:rdf=“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http://www.w3.org/1999/02/22-rdf-syntax-ns#”</a:t>
            </a:r>
            <a:endParaRPr lang="en-GB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xmlns:dc=“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http://purl.org/dc/elements/1.1/</a:t>
            </a:r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”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xmlns:ex=“http://example.org/ontology#”&gt;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&lt;rdf:Description rdf:about=“http://www.example.org/”&gt;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&lt;dc:creator rdf:resource=“mailto:john@example.org”/&gt;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&lt;/rdf:Description&gt;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&lt;rdf:Description rdf:about=“mailto:john@example.org”&gt;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&lt;ex:name&gt;John Smith&lt;/ex:name&gt;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&lt;/rdf:RDF&gt;</a:t>
            </a:r>
            <a:endParaRPr lang="en-US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Resource Description Framework?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standard data model for the Semantic Web</a:t>
            </a:r>
          </a:p>
          <a:p>
            <a:r>
              <a:rPr lang="en-US" dirty="0" smtClean="0"/>
              <a:t>A knowledge representation language</a:t>
            </a:r>
          </a:p>
          <a:p>
            <a:r>
              <a:rPr lang="en-US" dirty="0" smtClean="0"/>
              <a:t>A family of data formats and notations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7353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RDF/XML striped syntax</a:t>
            </a:r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Alternatively, the second statement could be inserted within the predicate element of the first</a:t>
            </a:r>
            <a:endParaRPr lang="en-US"/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1476375" y="2781300"/>
            <a:ext cx="7127875" cy="264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&lt;?xml version=“1.0”?&gt;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&lt;rdf:RDF xmlns:rdf=“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http://www.w3.org/1999/02/22-rdf-syntax-ns#”</a:t>
            </a:r>
            <a:endParaRPr lang="en-GB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xmlns:dc=“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http://purl.org/dc/elements/1.1/</a:t>
            </a:r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”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xmlns:ex=“http://example.org/ontology#”&gt;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&lt;rdf:Description rdf:about=“http://www.example.org/”&gt;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&lt;dc:creator&gt;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</a:t>
            </a:r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&lt;rdf:Description rdf:about=“mailto:john@example.org”&gt;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      &lt;ex:name&gt;John Smith&lt;/ex:name&gt;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  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&lt;/dc:creator&gt; 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&lt;/rdf:RDF&gt;</a:t>
            </a:r>
            <a:endParaRPr lang="en-US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RDF/XML striped syntax</a:t>
            </a:r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The syntax is striped because property and class elements are nested alternately</a:t>
            </a:r>
            <a:endParaRPr lang="en-US"/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1476375" y="2781300"/>
            <a:ext cx="7127875" cy="264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&lt;?xml version=“1.0”?&gt;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&lt;rdf:RDF xmlns:rdf=“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http://www.w3.org/1999/02/22-rdf-syntax-ns#”</a:t>
            </a:r>
            <a:endParaRPr lang="en-GB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xmlns:dc=“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http://purl.org/dc/elements/1.1/</a:t>
            </a:r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”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xmlns:ex=“http://example.org/ontology#”&gt;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&lt;rdf:Description rdf:about=“http://www.example.org/”&gt;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</a:t>
            </a:r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&lt;dc:creator&gt;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&lt;rdf:Description rdf:about=“mailto:john@example.org”&gt;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</a:t>
            </a:r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&lt;ex:name&gt;John Smith&lt;/ex:name&gt;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</a:t>
            </a:r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&lt;/dc:creator&gt;</a:t>
            </a:r>
            <a:endParaRPr lang="en-GB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&lt;/rdf:RDF&gt;</a:t>
            </a:r>
            <a:endParaRPr lang="en-US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1476375" y="2781300"/>
            <a:ext cx="7127875" cy="264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&lt;?xml version=“1.0”?&gt;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&lt;rdf:RDF xmlns:rdf=“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http://www.w3.org/1999/02/22-rdf-syntax-ns#”</a:t>
            </a:r>
            <a:endParaRPr lang="en-GB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xmlns:dc=“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http://purl.org/dc/elements/1.1/</a:t>
            </a:r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”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xmlns:ex=“http://example.org/ontology#”&gt;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</a:t>
            </a:r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&lt;rdf:Description rdf:about=“http://www.example.org/”&gt;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&lt;dc:creator&gt;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    &lt;rdf:Description rdf:about=“mailto:john@example.org”&gt;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&lt;ex:name&gt;John Smith&lt;/ex:name&gt;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  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&lt;/dc:creator&gt; 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&lt;/rdf:RDF&gt;</a:t>
            </a:r>
            <a:endParaRPr lang="en-US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2" grpId="0"/>
      <p:bldP spid="3789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Common RDF/XML idioms</a:t>
            </a:r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z="2000"/>
              <a:t>XML entities are defined for the XML namespace URI prefixes</a:t>
            </a:r>
          </a:p>
          <a:p>
            <a:endParaRPr lang="en-GB" sz="2000"/>
          </a:p>
          <a:p>
            <a:endParaRPr lang="en-GB" sz="2000"/>
          </a:p>
          <a:p>
            <a:endParaRPr lang="en-GB" sz="2000"/>
          </a:p>
          <a:p>
            <a:endParaRPr lang="en-GB" sz="2000"/>
          </a:p>
          <a:p>
            <a:endParaRPr lang="en-GB" sz="2000"/>
          </a:p>
          <a:p>
            <a:r>
              <a:rPr lang="en-GB" sz="2000"/>
              <a:t>Used to abbreviate long URIrefs in attribute values (because QNames can’t be used there)</a:t>
            </a:r>
            <a:endParaRPr lang="en-US" sz="2000"/>
          </a:p>
        </p:txBody>
      </p:sp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1025525" y="2209800"/>
            <a:ext cx="7127875" cy="221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&lt;?xml version=“1.0”?&gt;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&lt;!DOCTYPE rdf:RDF [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  &lt;!ENTITY rdf ‘</a:t>
            </a:r>
            <a:r>
              <a:rPr lang="en-US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http://www.w3.org/1999/02/22-rdf-syntax-ns#</a:t>
            </a:r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’&gt;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  &lt;!ENTITY dc  ‘</a:t>
            </a:r>
            <a:r>
              <a:rPr lang="en-US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http://purl.org/dc/elements/1.1/</a:t>
            </a:r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’&gt;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  &lt;!ENTITY ex  ‘http://example.org/ontology#’&gt;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]&gt;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&lt;rdf:RDF xmlns:rdf=“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&amp;rdf;”</a:t>
            </a:r>
            <a:endParaRPr lang="en-GB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xmlns:dc=“&amp;dc;”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xmlns:ex=“&amp;ex;”&gt;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</a:t>
            </a:r>
            <a:endParaRPr lang="en-US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Common RDF idioms</a:t>
            </a:r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Assertions about the null URIref are about the RDF file itself</a:t>
            </a:r>
            <a:endParaRPr lang="en-US"/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914400" y="2971800"/>
            <a:ext cx="7127875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&lt;?xml version=“1.0”?&gt;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&lt;rdf:RDF xmlns:rdf=“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http://www.w3.org/1999/02/22-rdf-syntax-ns#”</a:t>
            </a:r>
            <a:endParaRPr lang="en-GB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xmlns:dc=“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http://purl.org/dc/elements/1.1/</a:t>
            </a:r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&lt;rdf:Description </a:t>
            </a:r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rdf:about=“”</a:t>
            </a:r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&lt;dc:creator rdf:resource=“mailto:nmg@ecs.soton.ac.uk”/&gt;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&lt;/rdf:RDF&gt;</a:t>
            </a:r>
            <a:endParaRPr lang="en-US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Blank nodes (bNodes)</a:t>
            </a:r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Sometimes we have resources which we do not wish to identify with a URI</a:t>
            </a:r>
          </a:p>
          <a:p>
            <a:r>
              <a:rPr lang="en-GB"/>
              <a:t>These are </a:t>
            </a:r>
            <a:r>
              <a:rPr lang="en-GB" i="1"/>
              <a:t>blank nodes</a:t>
            </a:r>
            <a:r>
              <a:rPr lang="en-GB"/>
              <a:t> or </a:t>
            </a:r>
            <a:r>
              <a:rPr lang="en-GB" i="1"/>
              <a:t>anonymous resources</a:t>
            </a:r>
            <a:endParaRPr lang="en-US" i="1"/>
          </a:p>
        </p:txBody>
      </p:sp>
      <p:cxnSp>
        <p:nvCxnSpPr>
          <p:cNvPr id="46084" name="AutoShape 4"/>
          <p:cNvCxnSpPr>
            <a:cxnSpLocks noChangeShapeType="1"/>
            <a:stCxn id="46087" idx="2"/>
            <a:endCxn id="46092" idx="0"/>
          </p:cNvCxnSpPr>
          <p:nvPr/>
        </p:nvCxnSpPr>
        <p:spPr bwMode="auto">
          <a:xfrm flipH="1">
            <a:off x="4716463" y="4318000"/>
            <a:ext cx="23812" cy="647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46085" name="Rectangle 5"/>
          <p:cNvSpPr>
            <a:spLocks noChangeArrowheads="1"/>
          </p:cNvSpPr>
          <p:nvPr/>
        </p:nvSpPr>
        <p:spPr bwMode="auto">
          <a:xfrm>
            <a:off x="1066800" y="4416425"/>
            <a:ext cx="36179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r" eaLnBrk="1" hangingPunct="1"/>
            <a:r>
              <a:rPr lang="en-US" sz="1600">
                <a:ea typeface="Arial" charset="0"/>
                <a:cs typeface="Arial" charset="0"/>
              </a:rPr>
              <a:t>http://purl.org/dc/elements/1.1/creator </a:t>
            </a:r>
          </a:p>
        </p:txBody>
      </p:sp>
      <p:grpSp>
        <p:nvGrpSpPr>
          <p:cNvPr id="46086" name="Group 6"/>
          <p:cNvGrpSpPr>
            <a:grpSpLocks/>
          </p:cNvGrpSpPr>
          <p:nvPr/>
        </p:nvGrpSpPr>
        <p:grpSpPr bwMode="auto">
          <a:xfrm>
            <a:off x="3460750" y="3741738"/>
            <a:ext cx="2559050" cy="576262"/>
            <a:chOff x="1882" y="3249"/>
            <a:chExt cx="1316" cy="363"/>
          </a:xfrm>
        </p:grpSpPr>
        <p:sp>
          <p:nvSpPr>
            <p:cNvPr id="46087" name="AutoShape 7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088" name="Text Box 8"/>
            <p:cNvSpPr txBox="1">
              <a:spLocks noChangeArrowheads="1"/>
            </p:cNvSpPr>
            <p:nvPr/>
          </p:nvSpPr>
          <p:spPr bwMode="auto">
            <a:xfrm>
              <a:off x="1939" y="3339"/>
              <a:ext cx="1208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http://www.example.org/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cxnSp>
        <p:nvCxnSpPr>
          <p:cNvPr id="46089" name="AutoShape 9"/>
          <p:cNvCxnSpPr>
            <a:cxnSpLocks noChangeShapeType="1"/>
            <a:stCxn id="46092" idx="4"/>
            <a:endCxn id="46091" idx="0"/>
          </p:cNvCxnSpPr>
          <p:nvPr/>
        </p:nvCxnSpPr>
        <p:spPr bwMode="auto">
          <a:xfrm flipH="1">
            <a:off x="4714875" y="5541963"/>
            <a:ext cx="1588" cy="5032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46090" name="Rectangle 10"/>
          <p:cNvSpPr>
            <a:spLocks noChangeArrowheads="1"/>
          </p:cNvSpPr>
          <p:nvPr/>
        </p:nvSpPr>
        <p:spPr bwMode="auto">
          <a:xfrm>
            <a:off x="1295400" y="5562600"/>
            <a:ext cx="32559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http://example.org/ontology#name</a:t>
            </a:r>
          </a:p>
        </p:txBody>
      </p:sp>
      <p:sp>
        <p:nvSpPr>
          <p:cNvPr id="46091" name="Text Box 11"/>
          <p:cNvSpPr txBox="1">
            <a:spLocks noChangeArrowheads="1"/>
          </p:cNvSpPr>
          <p:nvPr/>
        </p:nvSpPr>
        <p:spPr bwMode="auto">
          <a:xfrm>
            <a:off x="3851275" y="6045200"/>
            <a:ext cx="1727200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 anchorCtr="1">
            <a:prstTxWarp prst="textNoShape">
              <a:avLst/>
            </a:prstTxWarp>
          </a:bodyPr>
          <a:lstStyle/>
          <a:p>
            <a:r>
              <a:rPr lang="en-GB" sz="1600">
                <a:solidFill>
                  <a:schemeClr val="tx2"/>
                </a:solidFill>
                <a:ea typeface="Arial" charset="0"/>
                <a:cs typeface="Arial" charset="0"/>
              </a:rPr>
              <a:t>John Smith</a:t>
            </a:r>
            <a:endParaRPr lang="en-US" sz="1600">
              <a:solidFill>
                <a:schemeClr val="tx2"/>
              </a:solidFill>
              <a:ea typeface="Arial" charset="0"/>
              <a:cs typeface="Arial" charset="0"/>
            </a:endParaRPr>
          </a:p>
        </p:txBody>
      </p:sp>
      <p:sp>
        <p:nvSpPr>
          <p:cNvPr id="46092" name="Oval 12"/>
          <p:cNvSpPr>
            <a:spLocks noChangeArrowheads="1"/>
          </p:cNvSpPr>
          <p:nvPr/>
        </p:nvSpPr>
        <p:spPr bwMode="auto">
          <a:xfrm>
            <a:off x="4427538" y="4965700"/>
            <a:ext cx="576262" cy="5762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Blank nodes (bNodes)</a:t>
            </a:r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The striped syntax simplifies the RDF/XML serialisation – remove the rdf:about attribute</a:t>
            </a:r>
            <a:endParaRPr lang="en-US"/>
          </a:p>
        </p:txBody>
      </p:sp>
      <p:sp>
        <p:nvSpPr>
          <p:cNvPr id="48132" name="Text Box 4"/>
          <p:cNvSpPr txBox="1">
            <a:spLocks noChangeArrowheads="1"/>
          </p:cNvSpPr>
          <p:nvPr/>
        </p:nvSpPr>
        <p:spPr bwMode="auto">
          <a:xfrm>
            <a:off x="990600" y="2895600"/>
            <a:ext cx="7127875" cy="264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&lt;?xml version=“1.0”?&gt;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&lt;rdf:RDF xmlns:rdf=“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http://www.w3.org/1999/02/22-rdf-syntax-ns#”</a:t>
            </a:r>
            <a:endParaRPr lang="en-GB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xmlns:dc=“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http://purl.org/dc/elements/1.1/</a:t>
            </a:r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”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xmlns:ex=“http://example.org/ontology#”&gt;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&lt;rdf:Description rdf:about=“http://www.example.org/”&gt;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&lt;dc:creator&gt;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    &lt;rdf:Description&gt;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&lt;ex:name&gt;John Smith&lt;/ex:name&gt;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&lt;/dc:creator&gt; 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&lt;/rdf:RDF&gt;</a:t>
            </a:r>
            <a:endParaRPr lang="en-US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Blank nodes (bNodes)</a:t>
            </a:r>
            <a:endParaRPr lang="en-US"/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The striped syntax is not sufficient to represent all graphs containing blank nodes unambiguously</a:t>
            </a:r>
            <a:endParaRPr lang="en-US"/>
          </a:p>
        </p:txBody>
      </p:sp>
      <p:cxnSp>
        <p:nvCxnSpPr>
          <p:cNvPr id="50180" name="AutoShape 4"/>
          <p:cNvCxnSpPr>
            <a:cxnSpLocks noChangeShapeType="1"/>
            <a:stCxn id="50183" idx="3"/>
            <a:endCxn id="50188" idx="2"/>
          </p:cNvCxnSpPr>
          <p:nvPr/>
        </p:nvCxnSpPr>
        <p:spPr bwMode="auto">
          <a:xfrm>
            <a:off x="4141788" y="4403725"/>
            <a:ext cx="587375" cy="5762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50181" name="Rectangle 5"/>
          <p:cNvSpPr>
            <a:spLocks noChangeArrowheads="1"/>
          </p:cNvSpPr>
          <p:nvPr/>
        </p:nvSpPr>
        <p:spPr bwMode="auto">
          <a:xfrm>
            <a:off x="4343400" y="4114800"/>
            <a:ext cx="10874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r" eaLnBrk="1" hangingPunct="1"/>
            <a:r>
              <a:rPr lang="en-US" sz="1600">
                <a:ea typeface="Arial" charset="0"/>
                <a:cs typeface="Arial" charset="0"/>
              </a:rPr>
              <a:t>dc:creator</a:t>
            </a:r>
          </a:p>
        </p:txBody>
      </p:sp>
      <p:grpSp>
        <p:nvGrpSpPr>
          <p:cNvPr id="50182" name="Group 6"/>
          <p:cNvGrpSpPr>
            <a:grpSpLocks/>
          </p:cNvGrpSpPr>
          <p:nvPr/>
        </p:nvGrpSpPr>
        <p:grpSpPr bwMode="auto">
          <a:xfrm>
            <a:off x="1698625" y="4114800"/>
            <a:ext cx="2443163" cy="576263"/>
            <a:chOff x="1882" y="3249"/>
            <a:chExt cx="1316" cy="363"/>
          </a:xfrm>
        </p:grpSpPr>
        <p:sp>
          <p:nvSpPr>
            <p:cNvPr id="50183" name="AutoShape 7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184" name="Text Box 8"/>
            <p:cNvSpPr txBox="1">
              <a:spLocks noChangeArrowheads="1"/>
            </p:cNvSpPr>
            <p:nvPr/>
          </p:nvSpPr>
          <p:spPr bwMode="auto">
            <a:xfrm>
              <a:off x="1911" y="3339"/>
              <a:ext cx="1265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http://www.example.org/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cxnSp>
        <p:nvCxnSpPr>
          <p:cNvPr id="50185" name="AutoShape 9"/>
          <p:cNvCxnSpPr>
            <a:cxnSpLocks noChangeShapeType="1"/>
            <a:stCxn id="50188" idx="6"/>
            <a:endCxn id="50187" idx="1"/>
          </p:cNvCxnSpPr>
          <p:nvPr/>
        </p:nvCxnSpPr>
        <p:spPr bwMode="auto">
          <a:xfrm flipV="1">
            <a:off x="5305425" y="4978400"/>
            <a:ext cx="576263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50186" name="Rectangle 10"/>
          <p:cNvSpPr>
            <a:spLocks noChangeArrowheads="1"/>
          </p:cNvSpPr>
          <p:nvPr/>
        </p:nvSpPr>
        <p:spPr bwMode="auto">
          <a:xfrm>
            <a:off x="5257800" y="5181600"/>
            <a:ext cx="9636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ex:name</a:t>
            </a:r>
          </a:p>
        </p:txBody>
      </p:sp>
      <p:sp>
        <p:nvSpPr>
          <p:cNvPr id="50187" name="Text Box 11"/>
          <p:cNvSpPr txBox="1">
            <a:spLocks noChangeArrowheads="1"/>
          </p:cNvSpPr>
          <p:nvPr/>
        </p:nvSpPr>
        <p:spPr bwMode="auto">
          <a:xfrm>
            <a:off x="5881688" y="4762500"/>
            <a:ext cx="1727200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 anchorCtr="1">
            <a:prstTxWarp prst="textNoShape">
              <a:avLst/>
            </a:prstTxWarp>
          </a:bodyPr>
          <a:lstStyle/>
          <a:p>
            <a:r>
              <a:rPr lang="en-GB" sz="1600">
                <a:solidFill>
                  <a:schemeClr val="tx2"/>
                </a:solidFill>
                <a:ea typeface="Arial" charset="0"/>
                <a:cs typeface="Arial" charset="0"/>
              </a:rPr>
              <a:t>John Smith</a:t>
            </a:r>
            <a:endParaRPr lang="en-US" sz="1600">
              <a:solidFill>
                <a:schemeClr val="tx2"/>
              </a:solidFill>
              <a:ea typeface="Arial" charset="0"/>
              <a:cs typeface="Arial" charset="0"/>
            </a:endParaRPr>
          </a:p>
        </p:txBody>
      </p:sp>
      <p:sp>
        <p:nvSpPr>
          <p:cNvPr id="50188" name="Oval 12"/>
          <p:cNvSpPr>
            <a:spLocks noChangeArrowheads="1"/>
          </p:cNvSpPr>
          <p:nvPr/>
        </p:nvSpPr>
        <p:spPr bwMode="auto">
          <a:xfrm>
            <a:off x="4729163" y="4691063"/>
            <a:ext cx="576262" cy="5762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50189" name="Group 13"/>
          <p:cNvGrpSpPr>
            <a:grpSpLocks/>
          </p:cNvGrpSpPr>
          <p:nvPr/>
        </p:nvGrpSpPr>
        <p:grpSpPr bwMode="auto">
          <a:xfrm>
            <a:off x="1676400" y="5267325"/>
            <a:ext cx="2474913" cy="576263"/>
            <a:chOff x="1882" y="3249"/>
            <a:chExt cx="1316" cy="363"/>
          </a:xfrm>
        </p:grpSpPr>
        <p:sp>
          <p:nvSpPr>
            <p:cNvPr id="50190" name="AutoShape 14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191" name="Text Box 15"/>
            <p:cNvSpPr txBox="1">
              <a:spLocks noChangeArrowheads="1"/>
            </p:cNvSpPr>
            <p:nvPr/>
          </p:nvSpPr>
          <p:spPr bwMode="auto">
            <a:xfrm>
              <a:off x="1948" y="3339"/>
              <a:ext cx="1188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http://test.example.org/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cxnSp>
        <p:nvCxnSpPr>
          <p:cNvPr id="50192" name="AutoShape 16"/>
          <p:cNvCxnSpPr>
            <a:cxnSpLocks noChangeShapeType="1"/>
            <a:stCxn id="50190" idx="3"/>
            <a:endCxn id="50188" idx="2"/>
          </p:cNvCxnSpPr>
          <p:nvPr/>
        </p:nvCxnSpPr>
        <p:spPr bwMode="auto">
          <a:xfrm flipV="1">
            <a:off x="4151313" y="4979988"/>
            <a:ext cx="577850" cy="5762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50193" name="Rectangle 17"/>
          <p:cNvSpPr>
            <a:spLocks noChangeArrowheads="1"/>
          </p:cNvSpPr>
          <p:nvPr/>
        </p:nvSpPr>
        <p:spPr bwMode="auto">
          <a:xfrm>
            <a:off x="4191000" y="5791200"/>
            <a:ext cx="10874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r" eaLnBrk="1" hangingPunct="1"/>
            <a:r>
              <a:rPr lang="en-US" sz="1600">
                <a:ea typeface="Arial" charset="0"/>
                <a:cs typeface="Arial" charset="0"/>
              </a:rPr>
              <a:t>dc:creator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Blank nodes (bNodes)</a:t>
            </a:r>
            <a:endParaRPr lang="en-US"/>
          </a:p>
        </p:txBody>
      </p:sp>
      <p:sp>
        <p:nvSpPr>
          <p:cNvPr id="52227" name="Text Box 3"/>
          <p:cNvSpPr txBox="1">
            <a:spLocks noChangeArrowheads="1"/>
          </p:cNvSpPr>
          <p:nvPr/>
        </p:nvSpPr>
        <p:spPr bwMode="auto">
          <a:xfrm>
            <a:off x="1476375" y="1916113"/>
            <a:ext cx="7127875" cy="413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&lt;?xml version=“1.0”?&gt;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&lt;rdf:RDF xmlns:rdf=“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http://www.w3.org/1999/02/22-rdf-syntax-ns#”</a:t>
            </a:r>
            <a:endParaRPr lang="en-GB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xmlns:dc=“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http://purl.org/dc/elements/1.1/</a:t>
            </a:r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”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xmlns:ex=“http://example.org/ontology#”&gt;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&lt;rdf:Description rdf:about=“http://www.example.org/”&gt;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&lt;dc:creator&gt;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</a:t>
            </a:r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&lt;rdf:Description&gt;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      &lt;ex:name&gt;John Smith&lt;/ex:name&gt;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  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&lt;/dc:creator&gt; 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&lt;rdf:Description rdf:about=“http://test.example.org/”&gt;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&lt;dc:creator&gt;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</a:t>
            </a:r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&lt;rdf:Description&gt;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      &lt;ex:name&gt;John Smith&lt;/ex:name&gt;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  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&lt;/dc:creator&gt; 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&lt;/rdf:RDF&gt;</a:t>
            </a:r>
            <a:endParaRPr lang="en-US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Blank nodes and node IDs</a:t>
            </a:r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Ambiguities resulting from blank nodes are resolved by using node IDs</a:t>
            </a:r>
          </a:p>
          <a:p>
            <a:r>
              <a:rPr lang="en-GB" dirty="0" smtClean="0"/>
              <a:t>Node IDs are identifiers which are local to a given serialisation of an RDF graph</a:t>
            </a:r>
          </a:p>
          <a:p>
            <a:pPr lvl="1"/>
            <a:r>
              <a:rPr lang="en-GB" dirty="0" smtClean="0"/>
              <a:t>Node IDs may not be referred to from outside the scope of the defining graph</a:t>
            </a:r>
          </a:p>
          <a:p>
            <a:r>
              <a:rPr lang="en-GB" dirty="0" smtClean="0"/>
              <a:t>Node IDs are not guaranteed to remain unchanged when an RDF file is parsed and serialised</a:t>
            </a:r>
          </a:p>
          <a:p>
            <a:pPr lvl="1"/>
            <a:r>
              <a:rPr lang="en-GB" dirty="0" smtClean="0"/>
              <a:t>The identifier strings may change</a:t>
            </a:r>
          </a:p>
          <a:p>
            <a:pPr lvl="1"/>
            <a:r>
              <a:rPr lang="en-GB" dirty="0" smtClean="0"/>
              <a:t>but</a:t>
            </a:r>
          </a:p>
          <a:p>
            <a:pPr lvl="1"/>
            <a:r>
              <a:rPr lang="en-GB" dirty="0" smtClean="0"/>
              <a:t>The graph structure will remain unchanged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Blank nodes and node IDs</a:t>
            </a:r>
            <a:endParaRPr lang="en-US"/>
          </a:p>
        </p:txBody>
      </p:sp>
      <p:sp>
        <p:nvSpPr>
          <p:cNvPr id="56323" name="Text Box 3"/>
          <p:cNvSpPr txBox="1">
            <a:spLocks noChangeArrowheads="1"/>
          </p:cNvSpPr>
          <p:nvPr/>
        </p:nvSpPr>
        <p:spPr bwMode="auto">
          <a:xfrm>
            <a:off x="1476375" y="1916113"/>
            <a:ext cx="7127875" cy="307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&lt;?xml version=“1.0”?&gt;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&lt;rdf:RDF xmlns:rdf=“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http://www.w3.org/1999/02/22-rdf-syntax-ns#”</a:t>
            </a:r>
            <a:endParaRPr lang="en-GB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xmlns:dc=“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http://purl.org/dc/elements/1.1/</a:t>
            </a:r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”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xmlns:ex=“http://example.org/ontology#”&gt;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&lt;rdf:Description rdf:about=“http://www.example.org/”&gt;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&lt;dc:creator </a:t>
            </a:r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rdf:nodeID=“foo23”</a:t>
            </a:r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/&gt;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&lt;rdf:Description rdf:about=“http://test.example.org/”&gt;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&lt;dc:creator </a:t>
            </a:r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rdf:nodeID=“foo23”</a:t>
            </a:r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/&gt;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&lt;rdf:Description </a:t>
            </a:r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rdf:nodeID=“foo23”</a:t>
            </a:r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&lt;ex:name&gt;John Smith&lt;/ex:name&gt;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&lt;/rdf:RDF&gt;</a:t>
            </a:r>
            <a:endParaRPr lang="en-US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data model</a:t>
            </a:r>
            <a:endParaRPr lang="en-US" dirty="0"/>
          </a:p>
        </p:txBody>
      </p:sp>
      <p:sp>
        <p:nvSpPr>
          <p:cNvPr id="89091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700212"/>
            <a:ext cx="8496300" cy="515778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 smtClean="0"/>
              <a:t>Statements about resources in the form of S-P-O </a:t>
            </a:r>
            <a:r>
              <a:rPr lang="en-GB" b="1" dirty="0" smtClean="0"/>
              <a:t>triples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pPr marL="0" indent="0">
              <a:buNone/>
            </a:pPr>
            <a:endParaRPr lang="en-GB" b="1" dirty="0" smtClean="0"/>
          </a:p>
          <a:p>
            <a:pPr marL="0" indent="0">
              <a:buNone/>
            </a:pPr>
            <a:endParaRPr lang="en-GB" b="1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Collection of RDF statements represents a </a:t>
            </a:r>
            <a:r>
              <a:rPr lang="en-US" dirty="0" smtClean="0"/>
              <a:t>labeled</a:t>
            </a:r>
            <a:r>
              <a:rPr lang="en-GB" dirty="0" smtClean="0"/>
              <a:t>, directed graph</a:t>
            </a:r>
          </a:p>
          <a:p>
            <a:pPr marL="0" indent="0">
              <a:buNone/>
            </a:pPr>
            <a:r>
              <a:rPr lang="en-GB" dirty="0" smtClean="0"/>
              <a:t>Abstract model with several serialization (i.e. file) formats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grpSp>
        <p:nvGrpSpPr>
          <p:cNvPr id="89092" name="Group 4"/>
          <p:cNvGrpSpPr>
            <a:grpSpLocks/>
          </p:cNvGrpSpPr>
          <p:nvPr/>
        </p:nvGrpSpPr>
        <p:grpSpPr bwMode="auto">
          <a:xfrm>
            <a:off x="1676399" y="3241899"/>
            <a:ext cx="1801813" cy="576262"/>
            <a:chOff x="1338" y="2750"/>
            <a:chExt cx="862" cy="363"/>
          </a:xfrm>
        </p:grpSpPr>
        <p:sp>
          <p:nvSpPr>
            <p:cNvPr id="89101" name="AutoShape 5"/>
            <p:cNvSpPr>
              <a:spLocks noChangeArrowheads="1"/>
            </p:cNvSpPr>
            <p:nvPr/>
          </p:nvSpPr>
          <p:spPr bwMode="auto">
            <a:xfrm>
              <a:off x="1338" y="2750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GB" sz="1800">
                <a:latin typeface="Georgia"/>
                <a:cs typeface="Georgia"/>
              </a:endParaRPr>
            </a:p>
          </p:txBody>
        </p:sp>
        <p:sp>
          <p:nvSpPr>
            <p:cNvPr id="89102" name="Text Box 6"/>
            <p:cNvSpPr txBox="1">
              <a:spLocks noChangeArrowheads="1"/>
            </p:cNvSpPr>
            <p:nvPr/>
          </p:nvSpPr>
          <p:spPr bwMode="auto">
            <a:xfrm>
              <a:off x="1400" y="2807"/>
              <a:ext cx="755" cy="233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rIns="0">
              <a:prstTxWarp prst="textNoShape">
                <a:avLst/>
              </a:prstTxWarp>
              <a:spAutoFit/>
            </a:bodyPr>
            <a:lstStyle/>
            <a:p>
              <a:r>
                <a:rPr lang="en-GB" sz="1800" dirty="0">
                  <a:latin typeface="Georgia"/>
                  <a:cs typeface="Georgia"/>
                </a:rPr>
                <a:t>RDF Semantics</a:t>
              </a:r>
              <a:endParaRPr lang="en-US" sz="1800" dirty="0">
                <a:latin typeface="Georgia"/>
                <a:cs typeface="Georgia"/>
              </a:endParaRPr>
            </a:p>
          </p:txBody>
        </p:sp>
      </p:grpSp>
      <p:grpSp>
        <p:nvGrpSpPr>
          <p:cNvPr id="89093" name="Group 7"/>
          <p:cNvGrpSpPr>
            <a:grpSpLocks/>
          </p:cNvGrpSpPr>
          <p:nvPr/>
        </p:nvGrpSpPr>
        <p:grpSpPr bwMode="auto">
          <a:xfrm>
            <a:off x="5797550" y="3241899"/>
            <a:ext cx="1368425" cy="576262"/>
            <a:chOff x="3606" y="1752"/>
            <a:chExt cx="862" cy="363"/>
          </a:xfrm>
        </p:grpSpPr>
        <p:sp>
          <p:nvSpPr>
            <p:cNvPr id="89099" name="AutoShape 8"/>
            <p:cNvSpPr>
              <a:spLocks noChangeArrowheads="1"/>
            </p:cNvSpPr>
            <p:nvPr/>
          </p:nvSpPr>
          <p:spPr bwMode="auto">
            <a:xfrm>
              <a:off x="3606" y="1752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GB" sz="1800">
                <a:latin typeface="Georgia"/>
                <a:cs typeface="Georgia"/>
              </a:endParaRPr>
            </a:p>
          </p:txBody>
        </p:sp>
        <p:sp>
          <p:nvSpPr>
            <p:cNvPr id="89100" name="Text Box 9"/>
            <p:cNvSpPr txBox="1">
              <a:spLocks noChangeArrowheads="1"/>
            </p:cNvSpPr>
            <p:nvPr/>
          </p:nvSpPr>
          <p:spPr bwMode="auto">
            <a:xfrm>
              <a:off x="3709" y="1814"/>
              <a:ext cx="644" cy="233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rIns="0" anchor="ctr" anchorCtr="1">
              <a:prstTxWarp prst="textNoShape">
                <a:avLst/>
              </a:prstTxWarp>
              <a:spAutoFit/>
            </a:bodyPr>
            <a:lstStyle/>
            <a:p>
              <a:r>
                <a:rPr lang="en-GB" sz="1800">
                  <a:latin typeface="Georgia"/>
                  <a:cs typeface="Georgia"/>
                </a:rPr>
                <a:t>Pat Hayes</a:t>
              </a:r>
              <a:endParaRPr lang="en-US" sz="1800">
                <a:latin typeface="Georgia"/>
                <a:cs typeface="Georgia"/>
              </a:endParaRPr>
            </a:p>
          </p:txBody>
        </p:sp>
      </p:grpSp>
      <p:cxnSp>
        <p:nvCxnSpPr>
          <p:cNvPr id="89094" name="AutoShape 10"/>
          <p:cNvCxnSpPr>
            <a:cxnSpLocks noChangeShapeType="1"/>
            <a:stCxn id="89101" idx="3"/>
            <a:endCxn id="89099" idx="1"/>
          </p:cNvCxnSpPr>
          <p:nvPr/>
        </p:nvCxnSpPr>
        <p:spPr bwMode="auto">
          <a:xfrm>
            <a:off x="3478213" y="3530824"/>
            <a:ext cx="231933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89095" name="Text Box 11"/>
          <p:cNvSpPr txBox="1">
            <a:spLocks noChangeArrowheads="1"/>
          </p:cNvSpPr>
          <p:nvPr/>
        </p:nvSpPr>
        <p:spPr bwMode="auto">
          <a:xfrm>
            <a:off x="3923928" y="3068960"/>
            <a:ext cx="112242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GB" sz="1800" b="0" dirty="0">
                <a:latin typeface="Georgia"/>
                <a:cs typeface="Georgia"/>
              </a:rPr>
              <a:t>edited by</a:t>
            </a:r>
            <a:endParaRPr lang="en-US" sz="1800" b="0" dirty="0">
              <a:latin typeface="Georgia"/>
              <a:cs typeface="Georgia"/>
            </a:endParaRPr>
          </a:p>
        </p:txBody>
      </p:sp>
      <p:sp>
        <p:nvSpPr>
          <p:cNvPr id="89096" name="Text Box 12"/>
          <p:cNvSpPr txBox="1">
            <a:spLocks noChangeArrowheads="1"/>
          </p:cNvSpPr>
          <p:nvPr/>
        </p:nvSpPr>
        <p:spPr bwMode="auto">
          <a:xfrm>
            <a:off x="2136775" y="2821221"/>
            <a:ext cx="82937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 b="0" dirty="0">
                <a:latin typeface="Georgia"/>
                <a:cs typeface="Georgia"/>
              </a:rPr>
              <a:t>subject</a:t>
            </a:r>
            <a:endParaRPr lang="en-US" sz="1600" b="0" dirty="0">
              <a:latin typeface="Georgia"/>
              <a:cs typeface="Georgia"/>
            </a:endParaRPr>
          </a:p>
        </p:txBody>
      </p:sp>
      <p:sp>
        <p:nvSpPr>
          <p:cNvPr id="89097" name="Text Box 13"/>
          <p:cNvSpPr txBox="1">
            <a:spLocks noChangeArrowheads="1"/>
          </p:cNvSpPr>
          <p:nvPr/>
        </p:nvSpPr>
        <p:spPr bwMode="auto">
          <a:xfrm>
            <a:off x="3997325" y="3666510"/>
            <a:ext cx="102964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 b="0" dirty="0">
                <a:latin typeface="Georgia"/>
                <a:cs typeface="Georgia"/>
              </a:rPr>
              <a:t>predicate</a:t>
            </a:r>
            <a:endParaRPr lang="en-US" sz="1600" b="0" dirty="0">
              <a:latin typeface="Georgia"/>
              <a:cs typeface="Georgia"/>
            </a:endParaRPr>
          </a:p>
        </p:txBody>
      </p:sp>
      <p:sp>
        <p:nvSpPr>
          <p:cNvPr id="89098" name="Text Box 14"/>
          <p:cNvSpPr txBox="1">
            <a:spLocks noChangeArrowheads="1"/>
          </p:cNvSpPr>
          <p:nvPr/>
        </p:nvSpPr>
        <p:spPr bwMode="auto">
          <a:xfrm>
            <a:off x="6069976" y="2774765"/>
            <a:ext cx="73329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 b="0" dirty="0">
                <a:latin typeface="Georgia"/>
                <a:cs typeface="Georgia"/>
              </a:rPr>
              <a:t>object</a:t>
            </a:r>
            <a:endParaRPr lang="en-US" sz="1600" b="0" dirty="0">
              <a:latin typeface="Georgia"/>
              <a:cs typeface="Georgia"/>
            </a:endParaRPr>
          </a:p>
        </p:txBody>
      </p:sp>
      <p:cxnSp>
        <p:nvCxnSpPr>
          <p:cNvPr id="3" name="Straight Arrow Connector 2"/>
          <p:cNvCxnSpPr/>
          <p:nvPr/>
        </p:nvCxnSpPr>
        <p:spPr bwMode="auto">
          <a:xfrm>
            <a:off x="827584" y="3068960"/>
            <a:ext cx="848815" cy="46186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" name="Straight Arrow Connector 4"/>
          <p:cNvCxnSpPr>
            <a:endCxn id="89095" idx="0"/>
          </p:cNvCxnSpPr>
          <p:nvPr/>
        </p:nvCxnSpPr>
        <p:spPr bwMode="auto">
          <a:xfrm flipH="1">
            <a:off x="4485140" y="2564904"/>
            <a:ext cx="541834" cy="50405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Straight Arrow Connector 6"/>
          <p:cNvCxnSpPr>
            <a:stCxn id="23" idx="2"/>
          </p:cNvCxnSpPr>
          <p:nvPr/>
        </p:nvCxnSpPr>
        <p:spPr bwMode="auto">
          <a:xfrm flipH="1">
            <a:off x="7165976" y="3016987"/>
            <a:ext cx="862408" cy="51383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TextBox 7"/>
          <p:cNvSpPr txBox="1"/>
          <p:nvPr/>
        </p:nvSpPr>
        <p:spPr>
          <a:xfrm>
            <a:off x="107504" y="2708920"/>
            <a:ext cx="1296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+mn-lt"/>
              </a:rPr>
              <a:t>Resource</a:t>
            </a:r>
            <a:endParaRPr lang="en-US" sz="2000" dirty="0">
              <a:latin typeface="+mn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483733" y="2149099"/>
            <a:ext cx="1296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+mn-lt"/>
              </a:rPr>
              <a:t>Resource</a:t>
            </a:r>
            <a:endParaRPr lang="en-US" sz="2000" dirty="0">
              <a:latin typeface="+mn-lt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380312" y="2616877"/>
            <a:ext cx="1296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+mn-lt"/>
              </a:rPr>
              <a:t>Resource</a:t>
            </a:r>
            <a:endParaRPr lang="en-US" sz="2000" dirty="0">
              <a:latin typeface="+mn-lt"/>
            </a:endParaRPr>
          </a:p>
        </p:txBody>
      </p:sp>
      <p:cxnSp>
        <p:nvCxnSpPr>
          <p:cNvPr id="24" name="AutoShape 10"/>
          <p:cNvCxnSpPr>
            <a:cxnSpLocks noChangeShapeType="1"/>
            <a:stCxn id="89099" idx="2"/>
          </p:cNvCxnSpPr>
          <p:nvPr/>
        </p:nvCxnSpPr>
        <p:spPr bwMode="auto">
          <a:xfrm>
            <a:off x="6481763" y="3818161"/>
            <a:ext cx="16457" cy="61895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grpSp>
        <p:nvGrpSpPr>
          <p:cNvPr id="28" name="Group 7"/>
          <p:cNvGrpSpPr>
            <a:grpSpLocks/>
          </p:cNvGrpSpPr>
          <p:nvPr/>
        </p:nvGrpSpPr>
        <p:grpSpPr bwMode="auto">
          <a:xfrm>
            <a:off x="5796134" y="4437112"/>
            <a:ext cx="1682223" cy="576262"/>
            <a:chOff x="3606" y="1752"/>
            <a:chExt cx="871" cy="363"/>
          </a:xfrm>
        </p:grpSpPr>
        <p:sp>
          <p:nvSpPr>
            <p:cNvPr id="29" name="AutoShape 8"/>
            <p:cNvSpPr>
              <a:spLocks noChangeArrowheads="1"/>
            </p:cNvSpPr>
            <p:nvPr/>
          </p:nvSpPr>
          <p:spPr bwMode="auto">
            <a:xfrm>
              <a:off x="3606" y="1752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GB" sz="1800">
                <a:latin typeface="Georgia"/>
                <a:cs typeface="Georgia"/>
              </a:endParaRPr>
            </a:p>
          </p:txBody>
        </p:sp>
        <p:sp>
          <p:nvSpPr>
            <p:cNvPr id="30" name="Text Box 9"/>
            <p:cNvSpPr txBox="1">
              <a:spLocks noChangeArrowheads="1"/>
            </p:cNvSpPr>
            <p:nvPr/>
          </p:nvSpPr>
          <p:spPr bwMode="auto">
            <a:xfrm>
              <a:off x="3643" y="1814"/>
              <a:ext cx="834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rIns="0" anchor="ctr" anchorCtr="1">
              <a:prstTxWarp prst="textNoShape">
                <a:avLst/>
              </a:prstTxWarp>
              <a:spAutoFit/>
            </a:bodyPr>
            <a:lstStyle/>
            <a:p>
              <a:r>
                <a:rPr lang="en-GB" sz="1800" dirty="0" smtClean="0">
                  <a:latin typeface="Georgia"/>
                  <a:cs typeface="Georgia"/>
                </a:rPr>
                <a:t>Nick </a:t>
              </a:r>
              <a:r>
                <a:rPr lang="en-GB" sz="1800" dirty="0" err="1" smtClean="0">
                  <a:latin typeface="Georgia"/>
                  <a:cs typeface="Georgia"/>
                </a:rPr>
                <a:t>Gibbins</a:t>
              </a:r>
              <a:endParaRPr lang="en-US" sz="1800" dirty="0">
                <a:latin typeface="Georgia"/>
                <a:cs typeface="Georgia"/>
              </a:endParaRPr>
            </a:p>
          </p:txBody>
        </p:sp>
      </p:grpSp>
      <p:sp>
        <p:nvSpPr>
          <p:cNvPr id="32" name="Text Box 11"/>
          <p:cNvSpPr txBox="1">
            <a:spLocks noChangeArrowheads="1"/>
          </p:cNvSpPr>
          <p:nvPr/>
        </p:nvSpPr>
        <p:spPr bwMode="auto">
          <a:xfrm>
            <a:off x="6604763" y="3942970"/>
            <a:ext cx="83869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GB" sz="1800" b="0" dirty="0" smtClean="0">
                <a:latin typeface="Georgia"/>
                <a:cs typeface="Georgia"/>
              </a:rPr>
              <a:t>knows</a:t>
            </a:r>
            <a:endParaRPr lang="en-US" sz="1800" b="0" dirty="0">
              <a:latin typeface="Georgia"/>
              <a:cs typeface="Georgia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532712" y="5013374"/>
            <a:ext cx="1296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+mn-lt"/>
              </a:rPr>
              <a:t>Resource</a:t>
            </a:r>
            <a:endParaRPr lang="en-US" sz="2000" dirty="0">
              <a:latin typeface="+mn-lt"/>
            </a:endParaRPr>
          </a:p>
        </p:txBody>
      </p:sp>
      <p:cxnSp>
        <p:nvCxnSpPr>
          <p:cNvPr id="15" name="Straight Arrow Connector 14"/>
          <p:cNvCxnSpPr/>
          <p:nvPr/>
        </p:nvCxnSpPr>
        <p:spPr bwMode="auto">
          <a:xfrm flipH="1" flipV="1">
            <a:off x="6604763" y="5013374"/>
            <a:ext cx="927949" cy="20005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9407332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rdf:about versus rdf:ID</a:t>
            </a:r>
            <a:endParaRPr lang="en-US"/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sz="1800"/>
              <a:t>So far, we have used the rdf:about attribute to specify the subjects of triples</a:t>
            </a:r>
          </a:p>
          <a:p>
            <a:pPr marL="692150" lvl="1" indent="-347663">
              <a:lnSpc>
                <a:spcPct val="90000"/>
              </a:lnSpc>
            </a:pPr>
            <a:r>
              <a:rPr lang="en-GB" sz="1800"/>
              <a:t>rdf:about takes a URIref as a value</a:t>
            </a:r>
          </a:p>
          <a:p>
            <a:pPr>
              <a:lnSpc>
                <a:spcPct val="90000"/>
              </a:lnSpc>
            </a:pPr>
            <a:r>
              <a:rPr lang="en-GB" sz="1800"/>
              <a:t>rdf:ID can be used to declare a new URIref within a document</a:t>
            </a:r>
          </a:p>
          <a:p>
            <a:pPr marL="692150" lvl="1" indent="-347663">
              <a:lnSpc>
                <a:spcPct val="90000"/>
              </a:lnSpc>
            </a:pPr>
            <a:r>
              <a:rPr lang="en-GB" sz="1800"/>
              <a:t>Within the file http://www.example.org/ontology</a:t>
            </a:r>
          </a:p>
          <a:p>
            <a:pPr marL="692150" lvl="1" indent="-347663">
              <a:lnSpc>
                <a:spcPct val="90000"/>
              </a:lnSpc>
            </a:pPr>
            <a:endParaRPr lang="en-GB" sz="1800"/>
          </a:p>
          <a:p>
            <a:pPr marL="692150" lvl="1" indent="-347663">
              <a:lnSpc>
                <a:spcPct val="90000"/>
              </a:lnSpc>
              <a:buFontTx/>
              <a:buNone/>
            </a:pPr>
            <a:r>
              <a:rPr lang="en-GB" sz="1800"/>
              <a:t>	</a:t>
            </a:r>
          </a:p>
          <a:p>
            <a:pPr marL="692150" lvl="1" indent="-347663">
              <a:lnSpc>
                <a:spcPct val="90000"/>
              </a:lnSpc>
              <a:buFontTx/>
              <a:buNone/>
            </a:pPr>
            <a:r>
              <a:rPr lang="en-GB" sz="1800"/>
              <a:t>	declares a new URIref http://www.example.org/ontology#JohnSmith</a:t>
            </a:r>
          </a:p>
          <a:p>
            <a:pPr marL="692150" lvl="1" indent="-347663">
              <a:lnSpc>
                <a:spcPct val="90000"/>
              </a:lnSpc>
            </a:pPr>
            <a:r>
              <a:rPr lang="en-GB" sz="1800"/>
              <a:t>Analogous to the name and id attributes in HTML</a:t>
            </a:r>
          </a:p>
          <a:p>
            <a:pPr marL="692150" lvl="1" indent="-347663">
              <a:lnSpc>
                <a:spcPct val="90000"/>
              </a:lnSpc>
            </a:pPr>
            <a:r>
              <a:rPr lang="en-GB" sz="1800"/>
              <a:t>Relative to xml:base attribute</a:t>
            </a:r>
            <a:endParaRPr lang="en-US" sz="1800"/>
          </a:p>
        </p:txBody>
      </p:sp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838200" y="3429000"/>
            <a:ext cx="71278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GB" sz="1800" b="1">
                <a:latin typeface="Courier New" charset="0"/>
                <a:ea typeface="Arial" charset="0"/>
                <a:cs typeface="Arial" charset="0"/>
              </a:rPr>
              <a:t>&lt;rdf:Description rdf:ID=“JohnSmith”&gt;    </a:t>
            </a:r>
            <a:endParaRPr lang="en-US" sz="1800" b="1">
              <a:latin typeface="Courier New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Datatypes</a:t>
            </a:r>
            <a:endParaRPr lang="en-US"/>
          </a:p>
        </p:txBody>
      </p:sp>
      <p:sp>
        <p:nvSpPr>
          <p:cNvPr id="624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Literal values presented so far are plain and do not have a type</a:t>
            </a:r>
          </a:p>
          <a:p>
            <a:pPr lvl="1"/>
            <a:r>
              <a:rPr lang="en-GB"/>
              <a:t>Many applications need to be able to distinguish between different typed literals</a:t>
            </a:r>
          </a:p>
          <a:p>
            <a:r>
              <a:rPr lang="en-GB"/>
              <a:t>RDF uses XML Schema datatypes</a:t>
            </a:r>
            <a:endParaRPr lang="en-US"/>
          </a:p>
        </p:txBody>
      </p:sp>
      <p:sp>
        <p:nvSpPr>
          <p:cNvPr id="62468" name="Text Box 4"/>
          <p:cNvSpPr txBox="1">
            <a:spLocks noChangeArrowheads="1"/>
          </p:cNvSpPr>
          <p:nvPr/>
        </p:nvSpPr>
        <p:spPr bwMode="auto">
          <a:xfrm>
            <a:off x="539750" y="4314825"/>
            <a:ext cx="8424863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&lt;rdf:Description rdf:about=“http://www.example.org/”&gt;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&lt;dc:date 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</a:t>
            </a:r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rdf:datatype=“</a:t>
            </a:r>
            <a:r>
              <a:rPr lang="en-US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http://www.w3.org/2001/XMLSchema#date</a:t>
            </a:r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”</a:t>
            </a:r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&gt;2003-05-23&lt;/dc:date&gt;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&lt;/rdf:Description&gt;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Multilingual support</a:t>
            </a: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z="2000"/>
              <a:t>In addition to typed literals, RDF also provides support for language annotations on literals</a:t>
            </a:r>
          </a:p>
          <a:p>
            <a:r>
              <a:rPr lang="en-GB" sz="2000"/>
              <a:t>RDF uses XML’s multilingual support</a:t>
            </a:r>
          </a:p>
          <a:p>
            <a:endParaRPr lang="en-GB" sz="2000"/>
          </a:p>
          <a:p>
            <a:endParaRPr lang="en-GB" sz="2000"/>
          </a:p>
          <a:p>
            <a:endParaRPr lang="en-GB" sz="2000"/>
          </a:p>
          <a:p>
            <a:endParaRPr lang="en-GB" sz="2000"/>
          </a:p>
          <a:p>
            <a:endParaRPr lang="en-GB" sz="2000"/>
          </a:p>
          <a:p>
            <a:r>
              <a:rPr lang="en-GB" sz="2000"/>
              <a:t>Languages identified by ISO369 two letter codes</a:t>
            </a:r>
            <a:endParaRPr lang="en-US" sz="2000"/>
          </a:p>
        </p:txBody>
      </p:sp>
      <p:sp>
        <p:nvSpPr>
          <p:cNvPr id="64516" name="Text Box 4"/>
          <p:cNvSpPr txBox="1">
            <a:spLocks noChangeArrowheads="1"/>
          </p:cNvSpPr>
          <p:nvPr/>
        </p:nvSpPr>
        <p:spPr bwMode="auto">
          <a:xfrm>
            <a:off x="990600" y="3200400"/>
            <a:ext cx="7127875" cy="179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&lt;?xml version=“1.0”?&gt;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&lt;rdf:RDF xmlns:rdf=“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http://www.w3.org/1999/02/22-rdf-syntax-ns#”</a:t>
            </a:r>
            <a:endParaRPr lang="en-GB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xmlns:dc=“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http://purl.org/dc/elements/1.1/</a:t>
            </a:r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&lt;rdf:Description rdf:about=“http://www.example.org/foreword”&gt;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&lt;dc:title </a:t>
            </a:r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xml:lang=“en”</a:t>
            </a:r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&gt;Foreword&lt;/dc:title&gt;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&lt;dc:title </a:t>
            </a:r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xml:lang=“fr”</a:t>
            </a:r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&gt;Avant-propos&lt;/dc:title&gt;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&lt;/rdf:RDF&gt;</a:t>
            </a:r>
            <a:endParaRPr lang="en-US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Containers</a:t>
            </a:r>
            <a:endParaRPr lang="en-US"/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RDF provides means for describing groups of objects</a:t>
            </a:r>
          </a:p>
          <a:p>
            <a:r>
              <a:rPr lang="en-GB"/>
              <a:t>Membership in the group is denoted by the ordinal properties rdf:_1, rdf:_2, etc</a:t>
            </a:r>
            <a:endParaRPr lang="en-US"/>
          </a:p>
        </p:txBody>
      </p:sp>
      <p:cxnSp>
        <p:nvCxnSpPr>
          <p:cNvPr id="66564" name="AutoShape 4"/>
          <p:cNvCxnSpPr>
            <a:cxnSpLocks noChangeShapeType="1"/>
            <a:stCxn id="66567" idx="3"/>
            <a:endCxn id="66570" idx="2"/>
          </p:cNvCxnSpPr>
          <p:nvPr/>
        </p:nvCxnSpPr>
        <p:spPr bwMode="auto">
          <a:xfrm>
            <a:off x="3189288" y="4946650"/>
            <a:ext cx="109378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66565" name="Rectangle 5"/>
          <p:cNvSpPr>
            <a:spLocks noChangeArrowheads="1"/>
          </p:cNvSpPr>
          <p:nvPr/>
        </p:nvSpPr>
        <p:spPr bwMode="auto">
          <a:xfrm>
            <a:off x="3709988" y="4251325"/>
            <a:ext cx="8620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r" eaLnBrk="1" hangingPunct="1"/>
            <a:r>
              <a:rPr lang="en-US" sz="1600">
                <a:ea typeface="Arial" charset="0"/>
                <a:cs typeface="Arial" charset="0"/>
              </a:rPr>
              <a:t>rdf:type</a:t>
            </a:r>
          </a:p>
        </p:txBody>
      </p:sp>
      <p:grpSp>
        <p:nvGrpSpPr>
          <p:cNvPr id="66566" name="Group 6"/>
          <p:cNvGrpSpPr>
            <a:grpSpLocks/>
          </p:cNvGrpSpPr>
          <p:nvPr/>
        </p:nvGrpSpPr>
        <p:grpSpPr bwMode="auto">
          <a:xfrm>
            <a:off x="685800" y="4657725"/>
            <a:ext cx="2503488" cy="576263"/>
            <a:chOff x="1882" y="3249"/>
            <a:chExt cx="1316" cy="363"/>
          </a:xfrm>
        </p:grpSpPr>
        <p:sp>
          <p:nvSpPr>
            <p:cNvPr id="66567" name="AutoShape 7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568" name="Text Box 8"/>
            <p:cNvSpPr txBox="1">
              <a:spLocks noChangeArrowheads="1"/>
            </p:cNvSpPr>
            <p:nvPr/>
          </p:nvSpPr>
          <p:spPr bwMode="auto">
            <a:xfrm>
              <a:off x="1926" y="3339"/>
              <a:ext cx="1234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http://www.example.org/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cxnSp>
        <p:nvCxnSpPr>
          <p:cNvPr id="66569" name="AutoShape 9"/>
          <p:cNvCxnSpPr>
            <a:cxnSpLocks noChangeShapeType="1"/>
            <a:stCxn id="66570" idx="6"/>
            <a:endCxn id="66572" idx="1"/>
          </p:cNvCxnSpPr>
          <p:nvPr/>
        </p:nvCxnSpPr>
        <p:spPr bwMode="auto">
          <a:xfrm>
            <a:off x="4859338" y="4946650"/>
            <a:ext cx="81121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66570" name="Oval 10"/>
          <p:cNvSpPr>
            <a:spLocks noChangeArrowheads="1"/>
          </p:cNvSpPr>
          <p:nvPr/>
        </p:nvSpPr>
        <p:spPr bwMode="auto">
          <a:xfrm>
            <a:off x="4283075" y="4657725"/>
            <a:ext cx="576263" cy="5762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66571" name="Group 11"/>
          <p:cNvGrpSpPr>
            <a:grpSpLocks/>
          </p:cNvGrpSpPr>
          <p:nvPr/>
        </p:nvGrpSpPr>
        <p:grpSpPr bwMode="auto">
          <a:xfrm>
            <a:off x="5670550" y="4657725"/>
            <a:ext cx="2640013" cy="576263"/>
            <a:chOff x="1882" y="3249"/>
            <a:chExt cx="1316" cy="363"/>
          </a:xfrm>
        </p:grpSpPr>
        <p:sp>
          <p:nvSpPr>
            <p:cNvPr id="66572" name="AutoShape 12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573" name="Text Box 13"/>
            <p:cNvSpPr txBox="1">
              <a:spLocks noChangeArrowheads="1"/>
            </p:cNvSpPr>
            <p:nvPr/>
          </p:nvSpPr>
          <p:spPr bwMode="auto">
            <a:xfrm>
              <a:off x="1956" y="3339"/>
              <a:ext cx="1174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mailto:bill@example.org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sp>
        <p:nvSpPr>
          <p:cNvPr id="66574" name="Rectangle 14"/>
          <p:cNvSpPr>
            <a:spLocks noChangeArrowheads="1"/>
          </p:cNvSpPr>
          <p:nvPr/>
        </p:nvSpPr>
        <p:spPr bwMode="auto">
          <a:xfrm>
            <a:off x="3024188" y="5181600"/>
            <a:ext cx="1301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r" eaLnBrk="1" hangingPunct="1"/>
            <a:r>
              <a:rPr lang="en-US" sz="1600">
                <a:ea typeface="Arial" charset="0"/>
                <a:cs typeface="Arial" charset="0"/>
              </a:rPr>
              <a:t>ex:members</a:t>
            </a:r>
          </a:p>
        </p:txBody>
      </p:sp>
      <p:grpSp>
        <p:nvGrpSpPr>
          <p:cNvPr id="66575" name="Group 15"/>
          <p:cNvGrpSpPr>
            <a:grpSpLocks/>
          </p:cNvGrpSpPr>
          <p:nvPr/>
        </p:nvGrpSpPr>
        <p:grpSpPr bwMode="auto">
          <a:xfrm>
            <a:off x="5686425" y="5449888"/>
            <a:ext cx="2608263" cy="576262"/>
            <a:chOff x="1882" y="3249"/>
            <a:chExt cx="1316" cy="363"/>
          </a:xfrm>
        </p:grpSpPr>
        <p:sp>
          <p:nvSpPr>
            <p:cNvPr id="66576" name="AutoShape 16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577" name="Text Box 17"/>
            <p:cNvSpPr txBox="1">
              <a:spLocks noChangeArrowheads="1"/>
            </p:cNvSpPr>
            <p:nvPr/>
          </p:nvSpPr>
          <p:spPr bwMode="auto">
            <a:xfrm>
              <a:off x="1909" y="3339"/>
              <a:ext cx="1268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mailto:sally@example.org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grpSp>
        <p:nvGrpSpPr>
          <p:cNvPr id="66578" name="Group 18"/>
          <p:cNvGrpSpPr>
            <a:grpSpLocks/>
          </p:cNvGrpSpPr>
          <p:nvPr/>
        </p:nvGrpSpPr>
        <p:grpSpPr bwMode="auto">
          <a:xfrm>
            <a:off x="5676900" y="3865563"/>
            <a:ext cx="2601913" cy="576262"/>
            <a:chOff x="1882" y="3249"/>
            <a:chExt cx="1316" cy="363"/>
          </a:xfrm>
        </p:grpSpPr>
        <p:sp>
          <p:nvSpPr>
            <p:cNvPr id="66579" name="AutoShape 19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580" name="Text Box 20"/>
            <p:cNvSpPr txBox="1">
              <a:spLocks noChangeArrowheads="1"/>
            </p:cNvSpPr>
            <p:nvPr/>
          </p:nvSpPr>
          <p:spPr bwMode="auto">
            <a:xfrm>
              <a:off x="1911" y="3339"/>
              <a:ext cx="1260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mailto:john@example.org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grpSp>
        <p:nvGrpSpPr>
          <p:cNvPr id="66581" name="Group 21"/>
          <p:cNvGrpSpPr>
            <a:grpSpLocks/>
          </p:cNvGrpSpPr>
          <p:nvPr/>
        </p:nvGrpSpPr>
        <p:grpSpPr bwMode="auto">
          <a:xfrm>
            <a:off x="3938588" y="3505200"/>
            <a:ext cx="1295400" cy="576263"/>
            <a:chOff x="2835" y="1888"/>
            <a:chExt cx="589" cy="363"/>
          </a:xfrm>
        </p:grpSpPr>
        <p:sp>
          <p:nvSpPr>
            <p:cNvPr id="66582" name="AutoShape 22"/>
            <p:cNvSpPr>
              <a:spLocks noChangeArrowheads="1"/>
            </p:cNvSpPr>
            <p:nvPr/>
          </p:nvSpPr>
          <p:spPr bwMode="auto">
            <a:xfrm>
              <a:off x="2835" y="1888"/>
              <a:ext cx="589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583" name="Text Box 23"/>
            <p:cNvSpPr txBox="1">
              <a:spLocks noChangeArrowheads="1"/>
            </p:cNvSpPr>
            <p:nvPr/>
          </p:nvSpPr>
          <p:spPr bwMode="auto">
            <a:xfrm>
              <a:off x="2925" y="1978"/>
              <a:ext cx="409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rdf:Bag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cxnSp>
        <p:nvCxnSpPr>
          <p:cNvPr id="66584" name="AutoShape 24"/>
          <p:cNvCxnSpPr>
            <a:cxnSpLocks noChangeShapeType="1"/>
            <a:stCxn id="66570" idx="6"/>
            <a:endCxn id="66576" idx="1"/>
          </p:cNvCxnSpPr>
          <p:nvPr/>
        </p:nvCxnSpPr>
        <p:spPr bwMode="auto">
          <a:xfrm>
            <a:off x="4859338" y="4946650"/>
            <a:ext cx="827087" cy="7921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6585" name="AutoShape 25"/>
          <p:cNvCxnSpPr>
            <a:cxnSpLocks noChangeShapeType="1"/>
            <a:stCxn id="66570" idx="6"/>
            <a:endCxn id="66579" idx="1"/>
          </p:cNvCxnSpPr>
          <p:nvPr/>
        </p:nvCxnSpPr>
        <p:spPr bwMode="auto">
          <a:xfrm flipV="1">
            <a:off x="4859338" y="4154488"/>
            <a:ext cx="817562" cy="7921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6586" name="AutoShape 26"/>
          <p:cNvCxnSpPr>
            <a:cxnSpLocks noChangeShapeType="1"/>
            <a:stCxn id="66570" idx="0"/>
            <a:endCxn id="66582" idx="2"/>
          </p:cNvCxnSpPr>
          <p:nvPr/>
        </p:nvCxnSpPr>
        <p:spPr bwMode="auto">
          <a:xfrm flipV="1">
            <a:off x="4572000" y="4081463"/>
            <a:ext cx="14288" cy="5762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66587" name="Rectangle 27"/>
          <p:cNvSpPr>
            <a:spLocks noChangeArrowheads="1"/>
          </p:cNvSpPr>
          <p:nvPr/>
        </p:nvSpPr>
        <p:spPr bwMode="auto">
          <a:xfrm>
            <a:off x="4760913" y="4179888"/>
            <a:ext cx="7032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rdf:_1</a:t>
            </a:r>
          </a:p>
        </p:txBody>
      </p:sp>
      <p:sp>
        <p:nvSpPr>
          <p:cNvPr id="66588" name="Rectangle 28"/>
          <p:cNvSpPr>
            <a:spLocks noChangeArrowheads="1"/>
          </p:cNvSpPr>
          <p:nvPr/>
        </p:nvSpPr>
        <p:spPr bwMode="auto">
          <a:xfrm>
            <a:off x="4976813" y="4611688"/>
            <a:ext cx="7032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rdf:_2</a:t>
            </a:r>
          </a:p>
        </p:txBody>
      </p:sp>
      <p:sp>
        <p:nvSpPr>
          <p:cNvPr id="66589" name="Rectangle 29"/>
          <p:cNvSpPr>
            <a:spLocks noChangeArrowheads="1"/>
          </p:cNvSpPr>
          <p:nvPr/>
        </p:nvSpPr>
        <p:spPr bwMode="auto">
          <a:xfrm>
            <a:off x="4760913" y="5403850"/>
            <a:ext cx="7032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rdf:_3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Containers</a:t>
            </a:r>
            <a:endParaRPr lang="en-US"/>
          </a:p>
        </p:txBody>
      </p:sp>
      <p:sp>
        <p:nvSpPr>
          <p:cNvPr id="686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Three types of container are available in RDF</a:t>
            </a:r>
          </a:p>
          <a:p>
            <a:pPr lvl="1"/>
            <a:r>
              <a:rPr lang="en-GB"/>
              <a:t>rdf:Bag – an unordered group, possibly with duplicates</a:t>
            </a:r>
          </a:p>
          <a:p>
            <a:pPr lvl="1"/>
            <a:r>
              <a:rPr lang="en-GB"/>
              <a:t>rdf:Seq – an ordered group</a:t>
            </a:r>
          </a:p>
          <a:p>
            <a:pPr lvl="1"/>
            <a:r>
              <a:rPr lang="en-GB"/>
              <a:t>rdf:Alt – a group of alternatives (translations, media types, etc)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Containers</a:t>
            </a:r>
            <a:endParaRPr lang="en-US"/>
          </a:p>
        </p:txBody>
      </p:sp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Special syntax for expressing collections</a:t>
            </a:r>
          </a:p>
          <a:p>
            <a:pPr lvl="1"/>
            <a:r>
              <a:rPr lang="en-GB"/>
              <a:t>rdf:li is a convenience element which is replaced with ordinal elements by RDF parsers</a:t>
            </a:r>
            <a:endParaRPr lang="en-US"/>
          </a:p>
        </p:txBody>
      </p:sp>
      <p:sp>
        <p:nvSpPr>
          <p:cNvPr id="70660" name="Text Box 4"/>
          <p:cNvSpPr txBox="1">
            <a:spLocks noChangeArrowheads="1"/>
          </p:cNvSpPr>
          <p:nvPr/>
        </p:nvSpPr>
        <p:spPr bwMode="auto">
          <a:xfrm>
            <a:off x="1476375" y="3141663"/>
            <a:ext cx="7127875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&lt;?xml version=“1.0”?&gt;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&lt;rdf:RDF xmlns:rdf=“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http://www.w3.org/1999/02/22-rdf-syntax-ns#”</a:t>
            </a:r>
            <a:endParaRPr lang="en-GB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xmlns:ex=“http://example.org/ontology#”&gt;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&lt;rdf:Description rdf:about=“http://www.example.org/”&gt;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&lt;ex:members&gt;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</a:t>
            </a:r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&lt;rdf:Bag&gt;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      &lt;rdf:li rdf:resource=“mailto:john@example.org”/&gt;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      &lt;rdf:li rdf:resource=“mailto:bill@example.org”/&gt;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      &lt;rdf:li rdf:resource=“mailto:sally@example.org”/&gt;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    &lt;/rdf:Bag&gt;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&lt;/ex:members&gt;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&lt;/rdf:RDF&gt;</a:t>
            </a:r>
            <a:endParaRPr lang="en-US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Collections</a:t>
            </a:r>
            <a:endParaRPr lang="en-US"/>
          </a:p>
        </p:txBody>
      </p:sp>
      <p:sp>
        <p:nvSpPr>
          <p:cNvPr id="727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Collections are a different way of expressing ordered groups in RDF</a:t>
            </a:r>
          </a:p>
          <a:p>
            <a:pPr lvl="1"/>
            <a:r>
              <a:rPr lang="en-GB"/>
              <a:t>Containers are mutable – a third party could add new members to a container</a:t>
            </a:r>
          </a:p>
          <a:p>
            <a:pPr lvl="1"/>
            <a:r>
              <a:rPr lang="en-GB"/>
              <a:t>Collections are immutable – cannot be altered without rendering the collection ill-formed</a:t>
            </a:r>
          </a:p>
          <a:p>
            <a:endParaRPr lang="en-GB"/>
          </a:p>
          <a:p>
            <a:r>
              <a:rPr lang="en-GB"/>
              <a:t>Similar to cons/car/cdr lists in Lisp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Collections</a:t>
            </a:r>
            <a:endParaRPr lang="en-US"/>
          </a:p>
        </p:txBody>
      </p:sp>
      <p:cxnSp>
        <p:nvCxnSpPr>
          <p:cNvPr id="74755" name="AutoShape 3"/>
          <p:cNvCxnSpPr>
            <a:cxnSpLocks noChangeShapeType="1"/>
            <a:stCxn id="74758" idx="3"/>
            <a:endCxn id="74760" idx="2"/>
          </p:cNvCxnSpPr>
          <p:nvPr/>
        </p:nvCxnSpPr>
        <p:spPr bwMode="auto">
          <a:xfrm flipV="1">
            <a:off x="3346450" y="2997200"/>
            <a:ext cx="958850" cy="349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74756" name="Rectangle 4"/>
          <p:cNvSpPr>
            <a:spLocks noChangeArrowheads="1"/>
          </p:cNvSpPr>
          <p:nvPr/>
        </p:nvSpPr>
        <p:spPr bwMode="auto">
          <a:xfrm>
            <a:off x="3724275" y="2362200"/>
            <a:ext cx="8620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r" eaLnBrk="1" hangingPunct="1"/>
            <a:r>
              <a:rPr lang="en-US" sz="1600">
                <a:ea typeface="Arial" charset="0"/>
                <a:cs typeface="Arial" charset="0"/>
              </a:rPr>
              <a:t>rdf:type</a:t>
            </a:r>
          </a:p>
        </p:txBody>
      </p:sp>
      <p:grpSp>
        <p:nvGrpSpPr>
          <p:cNvPr id="74757" name="Group 5"/>
          <p:cNvGrpSpPr>
            <a:grpSpLocks/>
          </p:cNvGrpSpPr>
          <p:nvPr/>
        </p:nvGrpSpPr>
        <p:grpSpPr bwMode="auto">
          <a:xfrm>
            <a:off x="903288" y="2743200"/>
            <a:ext cx="2443162" cy="576263"/>
            <a:chOff x="1882" y="3249"/>
            <a:chExt cx="1316" cy="363"/>
          </a:xfrm>
        </p:grpSpPr>
        <p:sp>
          <p:nvSpPr>
            <p:cNvPr id="74758" name="AutoShape 6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759" name="Text Box 7"/>
            <p:cNvSpPr txBox="1">
              <a:spLocks noChangeArrowheads="1"/>
            </p:cNvSpPr>
            <p:nvPr/>
          </p:nvSpPr>
          <p:spPr bwMode="auto">
            <a:xfrm>
              <a:off x="1911" y="3339"/>
              <a:ext cx="1265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http://www.example.org/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sp>
        <p:nvSpPr>
          <p:cNvPr id="74760" name="Oval 8"/>
          <p:cNvSpPr>
            <a:spLocks noChangeArrowheads="1"/>
          </p:cNvSpPr>
          <p:nvPr/>
        </p:nvSpPr>
        <p:spPr bwMode="auto">
          <a:xfrm>
            <a:off x="4305300" y="2708275"/>
            <a:ext cx="576263" cy="5762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74761" name="Group 9"/>
          <p:cNvGrpSpPr>
            <a:grpSpLocks/>
          </p:cNvGrpSpPr>
          <p:nvPr/>
        </p:nvGrpSpPr>
        <p:grpSpPr bwMode="auto">
          <a:xfrm>
            <a:off x="5762625" y="3573463"/>
            <a:ext cx="2543175" cy="576262"/>
            <a:chOff x="1882" y="3249"/>
            <a:chExt cx="1316" cy="363"/>
          </a:xfrm>
        </p:grpSpPr>
        <p:sp>
          <p:nvSpPr>
            <p:cNvPr id="74762" name="AutoShape 10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763" name="Text Box 11"/>
            <p:cNvSpPr txBox="1">
              <a:spLocks noChangeArrowheads="1"/>
            </p:cNvSpPr>
            <p:nvPr/>
          </p:nvSpPr>
          <p:spPr bwMode="auto">
            <a:xfrm>
              <a:off x="1934" y="3339"/>
              <a:ext cx="1218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mailto:bill@example.org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sp>
        <p:nvSpPr>
          <p:cNvPr id="74764" name="Rectangle 12"/>
          <p:cNvSpPr>
            <a:spLocks noChangeArrowheads="1"/>
          </p:cNvSpPr>
          <p:nvPr/>
        </p:nvSpPr>
        <p:spPr bwMode="auto">
          <a:xfrm>
            <a:off x="2481263" y="2362200"/>
            <a:ext cx="1301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r" eaLnBrk="1" hangingPunct="1"/>
            <a:r>
              <a:rPr lang="en-US" sz="1600">
                <a:ea typeface="Arial" charset="0"/>
                <a:cs typeface="Arial" charset="0"/>
              </a:rPr>
              <a:t>ex:members</a:t>
            </a:r>
          </a:p>
        </p:txBody>
      </p:sp>
      <p:grpSp>
        <p:nvGrpSpPr>
          <p:cNvPr id="74765" name="Group 13"/>
          <p:cNvGrpSpPr>
            <a:grpSpLocks/>
          </p:cNvGrpSpPr>
          <p:nvPr/>
        </p:nvGrpSpPr>
        <p:grpSpPr bwMode="auto">
          <a:xfrm>
            <a:off x="5773738" y="4437063"/>
            <a:ext cx="2520950" cy="576262"/>
            <a:chOff x="1882" y="3249"/>
            <a:chExt cx="1317" cy="363"/>
          </a:xfrm>
        </p:grpSpPr>
        <p:sp>
          <p:nvSpPr>
            <p:cNvPr id="74766" name="AutoShape 14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767" name="Text Box 15"/>
            <p:cNvSpPr txBox="1">
              <a:spLocks noChangeArrowheads="1"/>
            </p:cNvSpPr>
            <p:nvPr/>
          </p:nvSpPr>
          <p:spPr bwMode="auto">
            <a:xfrm>
              <a:off x="1886" y="3339"/>
              <a:ext cx="1313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mailto:sally@example.org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grpSp>
        <p:nvGrpSpPr>
          <p:cNvPr id="74768" name="Group 16"/>
          <p:cNvGrpSpPr>
            <a:grpSpLocks/>
          </p:cNvGrpSpPr>
          <p:nvPr/>
        </p:nvGrpSpPr>
        <p:grpSpPr bwMode="auto">
          <a:xfrm>
            <a:off x="5775325" y="2708275"/>
            <a:ext cx="2528888" cy="576263"/>
            <a:chOff x="1882" y="3249"/>
            <a:chExt cx="1316" cy="363"/>
          </a:xfrm>
        </p:grpSpPr>
        <p:sp>
          <p:nvSpPr>
            <p:cNvPr id="74769" name="AutoShape 17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770" name="Text Box 18"/>
            <p:cNvSpPr txBox="1">
              <a:spLocks noChangeArrowheads="1"/>
            </p:cNvSpPr>
            <p:nvPr/>
          </p:nvSpPr>
          <p:spPr bwMode="auto">
            <a:xfrm>
              <a:off x="1894" y="3339"/>
              <a:ext cx="1297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mailto:john@example.org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grpSp>
        <p:nvGrpSpPr>
          <p:cNvPr id="74771" name="Group 19"/>
          <p:cNvGrpSpPr>
            <a:grpSpLocks/>
          </p:cNvGrpSpPr>
          <p:nvPr/>
        </p:nvGrpSpPr>
        <p:grpSpPr bwMode="auto">
          <a:xfrm>
            <a:off x="4089400" y="1844675"/>
            <a:ext cx="1008063" cy="576263"/>
            <a:chOff x="2835" y="1888"/>
            <a:chExt cx="589" cy="363"/>
          </a:xfrm>
        </p:grpSpPr>
        <p:sp>
          <p:nvSpPr>
            <p:cNvPr id="74772" name="AutoShape 20"/>
            <p:cNvSpPr>
              <a:spLocks noChangeArrowheads="1"/>
            </p:cNvSpPr>
            <p:nvPr/>
          </p:nvSpPr>
          <p:spPr bwMode="auto">
            <a:xfrm>
              <a:off x="2835" y="1888"/>
              <a:ext cx="589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773" name="Text Box 21"/>
            <p:cNvSpPr txBox="1">
              <a:spLocks noChangeArrowheads="1"/>
            </p:cNvSpPr>
            <p:nvPr/>
          </p:nvSpPr>
          <p:spPr bwMode="auto">
            <a:xfrm>
              <a:off x="2925" y="1978"/>
              <a:ext cx="409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rdf:List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cxnSp>
        <p:nvCxnSpPr>
          <p:cNvPr id="74774" name="AutoShape 22"/>
          <p:cNvCxnSpPr>
            <a:cxnSpLocks noChangeShapeType="1"/>
            <a:stCxn id="74760" idx="0"/>
            <a:endCxn id="74772" idx="2"/>
          </p:cNvCxnSpPr>
          <p:nvPr/>
        </p:nvCxnSpPr>
        <p:spPr bwMode="auto">
          <a:xfrm flipV="1">
            <a:off x="4594225" y="2420938"/>
            <a:ext cx="0" cy="2873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74775" name="Rectangle 23"/>
          <p:cNvSpPr>
            <a:spLocks noChangeArrowheads="1"/>
          </p:cNvSpPr>
          <p:nvPr/>
        </p:nvSpPr>
        <p:spPr bwMode="auto">
          <a:xfrm>
            <a:off x="4910138" y="2735263"/>
            <a:ext cx="8048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rdf:first</a:t>
            </a:r>
          </a:p>
        </p:txBody>
      </p:sp>
      <p:sp>
        <p:nvSpPr>
          <p:cNvPr id="74776" name="Rectangle 24"/>
          <p:cNvSpPr>
            <a:spLocks noChangeArrowheads="1"/>
          </p:cNvSpPr>
          <p:nvPr/>
        </p:nvSpPr>
        <p:spPr bwMode="auto">
          <a:xfrm>
            <a:off x="3829050" y="3238500"/>
            <a:ext cx="815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rdf:rest</a:t>
            </a:r>
          </a:p>
        </p:txBody>
      </p:sp>
      <p:grpSp>
        <p:nvGrpSpPr>
          <p:cNvPr id="74777" name="Group 25"/>
          <p:cNvGrpSpPr>
            <a:grpSpLocks/>
          </p:cNvGrpSpPr>
          <p:nvPr/>
        </p:nvGrpSpPr>
        <p:grpSpPr bwMode="auto">
          <a:xfrm>
            <a:off x="4089400" y="5300663"/>
            <a:ext cx="1008063" cy="576262"/>
            <a:chOff x="2835" y="1888"/>
            <a:chExt cx="589" cy="363"/>
          </a:xfrm>
        </p:grpSpPr>
        <p:sp>
          <p:nvSpPr>
            <p:cNvPr id="74778" name="AutoShape 26"/>
            <p:cNvSpPr>
              <a:spLocks noChangeArrowheads="1"/>
            </p:cNvSpPr>
            <p:nvPr/>
          </p:nvSpPr>
          <p:spPr bwMode="auto">
            <a:xfrm>
              <a:off x="2835" y="1888"/>
              <a:ext cx="589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779" name="Text Box 27"/>
            <p:cNvSpPr txBox="1">
              <a:spLocks noChangeArrowheads="1"/>
            </p:cNvSpPr>
            <p:nvPr/>
          </p:nvSpPr>
          <p:spPr bwMode="auto">
            <a:xfrm>
              <a:off x="2925" y="1978"/>
              <a:ext cx="409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rdf:nil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sp>
        <p:nvSpPr>
          <p:cNvPr id="74780" name="Oval 28"/>
          <p:cNvSpPr>
            <a:spLocks noChangeArrowheads="1"/>
          </p:cNvSpPr>
          <p:nvPr/>
        </p:nvSpPr>
        <p:spPr bwMode="auto">
          <a:xfrm>
            <a:off x="4305300" y="3573463"/>
            <a:ext cx="576263" cy="5762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781" name="Oval 29"/>
          <p:cNvSpPr>
            <a:spLocks noChangeArrowheads="1"/>
          </p:cNvSpPr>
          <p:nvPr/>
        </p:nvSpPr>
        <p:spPr bwMode="auto">
          <a:xfrm>
            <a:off x="4305300" y="4437063"/>
            <a:ext cx="576263" cy="5762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74782" name="AutoShape 30"/>
          <p:cNvCxnSpPr>
            <a:cxnSpLocks noChangeShapeType="1"/>
            <a:stCxn id="74760" idx="4"/>
            <a:endCxn id="74780" idx="0"/>
          </p:cNvCxnSpPr>
          <p:nvPr/>
        </p:nvCxnSpPr>
        <p:spPr bwMode="auto">
          <a:xfrm>
            <a:off x="4594225" y="3284538"/>
            <a:ext cx="0" cy="2889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74783" name="AutoShape 31"/>
          <p:cNvCxnSpPr>
            <a:cxnSpLocks noChangeShapeType="1"/>
            <a:stCxn id="74780" idx="4"/>
            <a:endCxn id="74781" idx="0"/>
          </p:cNvCxnSpPr>
          <p:nvPr/>
        </p:nvCxnSpPr>
        <p:spPr bwMode="auto">
          <a:xfrm>
            <a:off x="4594225" y="4149725"/>
            <a:ext cx="0" cy="2873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74784" name="AutoShape 32"/>
          <p:cNvCxnSpPr>
            <a:cxnSpLocks noChangeShapeType="1"/>
            <a:stCxn id="74781" idx="4"/>
            <a:endCxn id="74778" idx="0"/>
          </p:cNvCxnSpPr>
          <p:nvPr/>
        </p:nvCxnSpPr>
        <p:spPr bwMode="auto">
          <a:xfrm>
            <a:off x="4594225" y="5013325"/>
            <a:ext cx="0" cy="2873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74785" name="AutoShape 33"/>
          <p:cNvCxnSpPr>
            <a:cxnSpLocks noChangeShapeType="1"/>
            <a:stCxn id="74781" idx="6"/>
            <a:endCxn id="74766" idx="1"/>
          </p:cNvCxnSpPr>
          <p:nvPr/>
        </p:nvCxnSpPr>
        <p:spPr bwMode="auto">
          <a:xfrm>
            <a:off x="4881563" y="4725988"/>
            <a:ext cx="8921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74786" name="AutoShape 34"/>
          <p:cNvCxnSpPr>
            <a:cxnSpLocks noChangeShapeType="1"/>
            <a:stCxn id="74780" idx="6"/>
            <a:endCxn id="74762" idx="1"/>
          </p:cNvCxnSpPr>
          <p:nvPr/>
        </p:nvCxnSpPr>
        <p:spPr bwMode="auto">
          <a:xfrm>
            <a:off x="4881563" y="3862388"/>
            <a:ext cx="88106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74787" name="AutoShape 35"/>
          <p:cNvCxnSpPr>
            <a:cxnSpLocks noChangeShapeType="1"/>
            <a:stCxn id="74760" idx="6"/>
            <a:endCxn id="74769" idx="1"/>
          </p:cNvCxnSpPr>
          <p:nvPr/>
        </p:nvCxnSpPr>
        <p:spPr bwMode="auto">
          <a:xfrm>
            <a:off x="4881563" y="2997200"/>
            <a:ext cx="89376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74788" name="Rectangle 36"/>
          <p:cNvSpPr>
            <a:spLocks noChangeArrowheads="1"/>
          </p:cNvSpPr>
          <p:nvPr/>
        </p:nvSpPr>
        <p:spPr bwMode="auto">
          <a:xfrm>
            <a:off x="3829050" y="4103688"/>
            <a:ext cx="815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rdf:rest</a:t>
            </a:r>
          </a:p>
        </p:txBody>
      </p:sp>
      <p:sp>
        <p:nvSpPr>
          <p:cNvPr id="74789" name="Rectangle 37"/>
          <p:cNvSpPr>
            <a:spLocks noChangeArrowheads="1"/>
          </p:cNvSpPr>
          <p:nvPr/>
        </p:nvSpPr>
        <p:spPr bwMode="auto">
          <a:xfrm>
            <a:off x="3829050" y="4967288"/>
            <a:ext cx="815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rdf:rest</a:t>
            </a:r>
          </a:p>
        </p:txBody>
      </p:sp>
      <p:sp>
        <p:nvSpPr>
          <p:cNvPr id="74790" name="Rectangle 38"/>
          <p:cNvSpPr>
            <a:spLocks noChangeArrowheads="1"/>
          </p:cNvSpPr>
          <p:nvPr/>
        </p:nvSpPr>
        <p:spPr bwMode="auto">
          <a:xfrm>
            <a:off x="4910138" y="3598863"/>
            <a:ext cx="8048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rdf:first</a:t>
            </a:r>
          </a:p>
        </p:txBody>
      </p:sp>
      <p:sp>
        <p:nvSpPr>
          <p:cNvPr id="74791" name="Rectangle 39"/>
          <p:cNvSpPr>
            <a:spLocks noChangeArrowheads="1"/>
          </p:cNvSpPr>
          <p:nvPr/>
        </p:nvSpPr>
        <p:spPr bwMode="auto">
          <a:xfrm>
            <a:off x="4910138" y="4462463"/>
            <a:ext cx="8048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rdf:first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Collections</a:t>
            </a:r>
            <a:endParaRPr lang="en-US"/>
          </a:p>
        </p:txBody>
      </p:sp>
      <p:sp>
        <p:nvSpPr>
          <p:cNvPr id="768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As before, special syntax for expressing collections</a:t>
            </a:r>
          </a:p>
          <a:p>
            <a:pPr lvl="1"/>
            <a:r>
              <a:rPr lang="en-GB" dirty="0" err="1"/>
              <a:t>rdf:parseType</a:t>
            </a:r>
            <a:r>
              <a:rPr lang="en-GB" dirty="0"/>
              <a:t> indicates special parse rules for an element</a:t>
            </a:r>
            <a:endParaRPr lang="en-US" dirty="0"/>
          </a:p>
        </p:txBody>
      </p:sp>
      <p:sp>
        <p:nvSpPr>
          <p:cNvPr id="76804" name="Text Box 4"/>
          <p:cNvSpPr txBox="1">
            <a:spLocks noChangeArrowheads="1"/>
          </p:cNvSpPr>
          <p:nvPr/>
        </p:nvSpPr>
        <p:spPr bwMode="auto">
          <a:xfrm>
            <a:off x="1476375" y="3357563"/>
            <a:ext cx="7127875" cy="243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&lt;?xml version=“1.0”?&gt;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&lt;rdf:RDF xmlns:rdf=“</a:t>
            </a:r>
            <a:r>
              <a:rPr lang="en-US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http://www.w3.org/1999/02/22-rdf-syntax-ns#”</a:t>
            </a:r>
            <a:endParaRPr lang="en-GB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     xmlns:ex=“http://example.org/ontology#”&gt;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&lt;rdf:Description rdf:about=“http://www.example.org/”&gt;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&lt;ex:members </a:t>
            </a:r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rdf:parseType=“Collection”</a:t>
            </a:r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    &lt;rdf:Description rdf:about=“mailto:john@example.org”/&gt;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    &lt;rdf:Description rdf:about=“mailto:bill@example.org”/&gt;</a:t>
            </a:r>
          </a:p>
          <a:p>
            <a:r>
              <a:rPr lang="en-GB" sz="1400" b="1">
                <a:solidFill>
                  <a:srgbClr val="FF0000"/>
                </a:solidFill>
                <a:latin typeface="Courier New" charset="0"/>
                <a:ea typeface="Arial" charset="0"/>
                <a:cs typeface="Arial" charset="0"/>
              </a:rPr>
              <a:t>      &lt;rdf:Description rdf:about=“mailto:sally@example.org”/&gt;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  &lt;/ex:members&gt;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&lt;/rdf:Description&gt;</a:t>
            </a:r>
          </a:p>
          <a:p>
            <a:r>
              <a:rPr lang="en-GB" sz="14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&lt;/rdf:RDF&gt;</a:t>
            </a:r>
            <a:endParaRPr lang="en-US" sz="14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RDF/N3 family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684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1" name="Text Box 3"/>
          <p:cNvSpPr txBox="1">
            <a:spLocks noChangeArrowheads="1"/>
          </p:cNvSpPr>
          <p:nvPr/>
        </p:nvSpPr>
        <p:spPr bwMode="auto">
          <a:xfrm>
            <a:off x="1746845" y="5573290"/>
            <a:ext cx="5688013" cy="37623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800" b="0">
                <a:solidFill>
                  <a:schemeClr val="bg1">
                    <a:lumMod val="50000"/>
                  </a:schemeClr>
                </a:solidFill>
              </a:rPr>
              <a:t>XML + Namespaces</a:t>
            </a:r>
            <a:endParaRPr lang="en-US" sz="1800" b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11972" name="Text Box 4"/>
          <p:cNvSpPr txBox="1">
            <a:spLocks noChangeArrowheads="1"/>
          </p:cNvSpPr>
          <p:nvPr/>
        </p:nvSpPr>
        <p:spPr bwMode="auto">
          <a:xfrm>
            <a:off x="1746845" y="6005090"/>
            <a:ext cx="3816350" cy="37623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800" b="0">
                <a:solidFill>
                  <a:schemeClr val="bg1">
                    <a:lumMod val="50000"/>
                  </a:schemeClr>
                </a:solidFill>
              </a:rPr>
              <a:t>URI</a:t>
            </a:r>
            <a:endParaRPr lang="en-US" sz="1800" b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11973" name="Text Box 5"/>
          <p:cNvSpPr txBox="1">
            <a:spLocks noChangeArrowheads="1"/>
          </p:cNvSpPr>
          <p:nvPr/>
        </p:nvSpPr>
        <p:spPr bwMode="auto">
          <a:xfrm>
            <a:off x="5636220" y="6005090"/>
            <a:ext cx="1800225" cy="37623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800" b="0">
                <a:solidFill>
                  <a:schemeClr val="bg1">
                    <a:lumMod val="50000"/>
                  </a:schemeClr>
                </a:solidFill>
              </a:rPr>
              <a:t>Unicode</a:t>
            </a:r>
            <a:endParaRPr lang="en-US" sz="1800" b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6644283" y="3861965"/>
            <a:ext cx="808037" cy="1655763"/>
            <a:chOff x="4196" y="1389"/>
            <a:chExt cx="509" cy="1588"/>
          </a:xfrm>
          <a:solidFill>
            <a:schemeClr val="bg1">
              <a:lumMod val="85000"/>
            </a:schemeClr>
          </a:solidFill>
        </p:grpSpPr>
        <p:sp>
          <p:nvSpPr>
            <p:cNvPr id="85013" name="Text Box 7"/>
            <p:cNvSpPr txBox="1">
              <a:spLocks noChangeArrowheads="1"/>
            </p:cNvSpPr>
            <p:nvPr/>
          </p:nvSpPr>
          <p:spPr bwMode="auto">
            <a:xfrm rot="-5400000">
              <a:off x="3521" y="2064"/>
              <a:ext cx="1588" cy="237"/>
            </a:xfrm>
            <a:prstGeom prst="rect">
              <a:avLst/>
            </a:prstGeom>
            <a:grpFill/>
            <a:ln w="952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GB" sz="1800" b="0">
                  <a:solidFill>
                    <a:schemeClr val="bg1">
                      <a:lumMod val="50000"/>
                    </a:schemeClr>
                  </a:solidFill>
                </a:rPr>
                <a:t>Signature</a:t>
              </a:r>
              <a:endParaRPr lang="en-US" sz="1800" b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85014" name="Text Box 8"/>
            <p:cNvSpPr txBox="1">
              <a:spLocks noChangeArrowheads="1"/>
            </p:cNvSpPr>
            <p:nvPr/>
          </p:nvSpPr>
          <p:spPr bwMode="auto">
            <a:xfrm rot="-5400000">
              <a:off x="3793" y="2064"/>
              <a:ext cx="1588" cy="237"/>
            </a:xfrm>
            <a:prstGeom prst="rect">
              <a:avLst/>
            </a:prstGeom>
            <a:grpFill/>
            <a:ln w="952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GB" sz="1800" b="0">
                  <a:solidFill>
                    <a:schemeClr val="bg1">
                      <a:lumMod val="50000"/>
                    </a:schemeClr>
                  </a:solidFill>
                </a:rPr>
                <a:t>Encryption</a:t>
              </a:r>
              <a:endParaRPr lang="en-US" sz="1800" b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sp>
        <p:nvSpPr>
          <p:cNvPr id="211977" name="Text Box 9"/>
          <p:cNvSpPr txBox="1">
            <a:spLocks noChangeArrowheads="1"/>
          </p:cNvSpPr>
          <p:nvPr/>
        </p:nvSpPr>
        <p:spPr bwMode="auto">
          <a:xfrm>
            <a:off x="5131395" y="4277890"/>
            <a:ext cx="1439863" cy="376238"/>
          </a:xfrm>
          <a:prstGeom prst="rect">
            <a:avLst/>
          </a:prstGeom>
          <a:solidFill>
            <a:srgbClr val="D9D9D9"/>
          </a:solidFill>
          <a:ln w="9525">
            <a:solidFill>
              <a:srgbClr val="7F7F7F"/>
            </a:solidFill>
            <a:prstDash val="dash"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800" b="0">
                <a:solidFill>
                  <a:srgbClr val="7F7F7F"/>
                </a:solidFill>
              </a:rPr>
              <a:t>Rules</a:t>
            </a:r>
            <a:endParaRPr lang="en-US" sz="1800" b="0">
              <a:solidFill>
                <a:srgbClr val="7F7F7F"/>
              </a:solidFill>
            </a:endParaRPr>
          </a:p>
        </p:txBody>
      </p:sp>
      <p:sp>
        <p:nvSpPr>
          <p:cNvPr id="211978" name="Text Box 10"/>
          <p:cNvSpPr txBox="1">
            <a:spLocks noChangeArrowheads="1"/>
          </p:cNvSpPr>
          <p:nvPr/>
        </p:nvSpPr>
        <p:spPr bwMode="auto">
          <a:xfrm>
            <a:off x="1746845" y="3844503"/>
            <a:ext cx="4824413" cy="376237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bg1">
                <a:lumMod val="50000"/>
              </a:schemeClr>
            </a:solidFill>
            <a:prstDash val="dash"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800" b="0">
                <a:solidFill>
                  <a:schemeClr val="bg1">
                    <a:lumMod val="50000"/>
                  </a:schemeClr>
                </a:solidFill>
              </a:rPr>
              <a:t>Proof</a:t>
            </a:r>
            <a:endParaRPr lang="en-US" sz="1800" b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11979" name="Text Box 11"/>
          <p:cNvSpPr txBox="1">
            <a:spLocks noChangeArrowheads="1"/>
          </p:cNvSpPr>
          <p:nvPr/>
        </p:nvSpPr>
        <p:spPr bwMode="auto">
          <a:xfrm>
            <a:off x="1746845" y="3412703"/>
            <a:ext cx="5688013" cy="376237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bg1">
                <a:lumMod val="50000"/>
              </a:schemeClr>
            </a:solidFill>
            <a:prstDash val="dash"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800" b="0">
                <a:solidFill>
                  <a:schemeClr val="bg1">
                    <a:lumMod val="50000"/>
                  </a:schemeClr>
                </a:solidFill>
              </a:rPr>
              <a:t>Trust</a:t>
            </a:r>
            <a:endParaRPr lang="en-US" sz="1800" b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11980" name="Text Box 12"/>
          <p:cNvSpPr txBox="1">
            <a:spLocks noChangeArrowheads="1"/>
          </p:cNvSpPr>
          <p:nvPr/>
        </p:nvSpPr>
        <p:spPr bwMode="auto">
          <a:xfrm>
            <a:off x="1746845" y="5141490"/>
            <a:ext cx="4824413" cy="376238"/>
          </a:xfrm>
          <a:prstGeom prst="rect">
            <a:avLst/>
          </a:prstGeom>
          <a:solidFill>
            <a:srgbClr val="FFCC00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800" b="0">
                <a:solidFill>
                  <a:schemeClr val="tx2"/>
                </a:solidFill>
              </a:rPr>
              <a:t>RDF</a:t>
            </a:r>
            <a:endParaRPr lang="en-US" sz="1800" b="0">
              <a:solidFill>
                <a:schemeClr val="tx2"/>
              </a:solidFill>
            </a:endParaRPr>
          </a:p>
        </p:txBody>
      </p:sp>
      <p:sp>
        <p:nvSpPr>
          <p:cNvPr id="211981" name="Text Box 13"/>
          <p:cNvSpPr txBox="1">
            <a:spLocks noChangeArrowheads="1"/>
          </p:cNvSpPr>
          <p:nvPr/>
        </p:nvSpPr>
        <p:spPr bwMode="auto">
          <a:xfrm>
            <a:off x="3691533" y="4709690"/>
            <a:ext cx="2879725" cy="376238"/>
          </a:xfrm>
          <a:prstGeom prst="rect">
            <a:avLst/>
          </a:prstGeom>
          <a:solidFill>
            <a:srgbClr val="FFCC00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800" b="0">
                <a:solidFill>
                  <a:schemeClr val="tx2"/>
                </a:solidFill>
              </a:rPr>
              <a:t>RDF Schema</a:t>
            </a:r>
            <a:endParaRPr lang="en-US" sz="1800" b="0">
              <a:solidFill>
                <a:schemeClr val="tx2"/>
              </a:solidFill>
            </a:endParaRPr>
          </a:p>
        </p:txBody>
      </p:sp>
      <p:sp>
        <p:nvSpPr>
          <p:cNvPr id="211982" name="Text Box 14"/>
          <p:cNvSpPr txBox="1">
            <a:spLocks noChangeArrowheads="1"/>
          </p:cNvSpPr>
          <p:nvPr/>
        </p:nvSpPr>
        <p:spPr bwMode="auto">
          <a:xfrm>
            <a:off x="3691533" y="4277890"/>
            <a:ext cx="1366837" cy="376238"/>
          </a:xfrm>
          <a:prstGeom prst="rect">
            <a:avLst/>
          </a:prstGeom>
          <a:solidFill>
            <a:srgbClr val="FFCC00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800" b="0">
                <a:solidFill>
                  <a:schemeClr val="tx2"/>
                </a:solidFill>
              </a:rPr>
              <a:t>OWL</a:t>
            </a:r>
            <a:endParaRPr lang="en-US" sz="1800" b="0">
              <a:solidFill>
                <a:schemeClr val="tx2"/>
              </a:solidFill>
            </a:endParaRPr>
          </a:p>
        </p:txBody>
      </p:sp>
      <p:sp>
        <p:nvSpPr>
          <p:cNvPr id="211989" name="Text Box 21"/>
          <p:cNvSpPr txBox="1">
            <a:spLocks noChangeArrowheads="1"/>
          </p:cNvSpPr>
          <p:nvPr/>
        </p:nvSpPr>
        <p:spPr bwMode="auto">
          <a:xfrm>
            <a:off x="1746845" y="4293765"/>
            <a:ext cx="1871663" cy="792163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 anchorCtr="1">
            <a:prstTxWarp prst="textNoShape">
              <a:avLst/>
            </a:prstTxWarp>
          </a:bodyPr>
          <a:lstStyle/>
          <a:p>
            <a:r>
              <a:rPr lang="en-GB" sz="1800" b="0" dirty="0">
                <a:solidFill>
                  <a:schemeClr val="bg1">
                    <a:lumMod val="50000"/>
                  </a:schemeClr>
                </a:solidFill>
              </a:rPr>
              <a:t>SPARQL</a:t>
            </a:r>
            <a:br>
              <a:rPr lang="en-GB" sz="1800" b="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en-GB" sz="1800" b="0" dirty="0">
                <a:solidFill>
                  <a:schemeClr val="bg1">
                    <a:lumMod val="50000"/>
                  </a:schemeClr>
                </a:solidFill>
              </a:rPr>
              <a:t>(queries)</a:t>
            </a:r>
            <a:endParaRPr lang="en-US" sz="1800" b="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11990" name="Text Box 22"/>
          <p:cNvSpPr txBox="1">
            <a:spLocks noChangeArrowheads="1"/>
          </p:cNvSpPr>
          <p:nvPr/>
        </p:nvSpPr>
        <p:spPr bwMode="auto">
          <a:xfrm>
            <a:off x="1746845" y="2980903"/>
            <a:ext cx="5688013" cy="376237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GB" sz="1800" b="0" dirty="0">
                <a:solidFill>
                  <a:schemeClr val="bg1">
                    <a:lumMod val="50000"/>
                  </a:schemeClr>
                </a:solidFill>
              </a:rPr>
              <a:t>User Interface and Applications</a:t>
            </a:r>
            <a:endParaRPr lang="en-US" sz="1800" b="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5012" name="Rectangle 2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A knowledge </a:t>
            </a:r>
            <a:r>
              <a:rPr lang="en-GB" dirty="0"/>
              <a:t>r</a:t>
            </a:r>
            <a:r>
              <a:rPr lang="en-GB" dirty="0" smtClean="0"/>
              <a:t>epresentation </a:t>
            </a:r>
            <a:r>
              <a:rPr lang="en-GB" dirty="0"/>
              <a:t>l</a:t>
            </a:r>
            <a:r>
              <a:rPr lang="en-GB" dirty="0" smtClean="0"/>
              <a:t>anguage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RDF is used as the foundation for the other knowledge representation and ontology languages on the Semantic Web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9933418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Ntriples</a:t>
            </a:r>
            <a:r>
              <a:rPr lang="en-US" dirty="0" smtClean="0"/>
              <a:t>, N3 and Turtle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Simpler syntaxes than RDF/XML (hurrah!)</a:t>
            </a:r>
          </a:p>
          <a:p>
            <a:pPr lvl="1"/>
            <a:r>
              <a:rPr lang="en-US" dirty="0" err="1" smtClean="0"/>
              <a:t>Ntriples</a:t>
            </a:r>
            <a:r>
              <a:rPr lang="en-US" dirty="0" smtClean="0"/>
              <a:t> is the simplest (a subset of Turtle)</a:t>
            </a:r>
          </a:p>
          <a:p>
            <a:pPr lvl="1"/>
            <a:r>
              <a:rPr lang="en-US" dirty="0" smtClean="0"/>
              <a:t>N3 and Turtle are more concise</a:t>
            </a:r>
          </a:p>
          <a:p>
            <a:pPr lvl="1"/>
            <a:r>
              <a:rPr lang="en-US" dirty="0" smtClean="0"/>
              <a:t>Turtle is the standard version of N3</a:t>
            </a:r>
          </a:p>
          <a:p>
            <a:r>
              <a:rPr lang="en-US" dirty="0" smtClean="0"/>
              <a:t>General syntax for a triple:</a:t>
            </a:r>
            <a:endParaRPr lang="en-US" dirty="0"/>
          </a:p>
          <a:p>
            <a:pPr lvl="1"/>
            <a:r>
              <a:rPr lang="en-US" dirty="0" smtClean="0"/>
              <a:t>&lt;subject&gt; &lt;predicate&gt; &lt;object&gt; .</a:t>
            </a:r>
          </a:p>
          <a:p>
            <a:pPr lvl="1"/>
            <a:r>
              <a:rPr lang="en-US" dirty="0" smtClean="0"/>
              <a:t>Resources are indicated &lt;like this&gt;</a:t>
            </a:r>
          </a:p>
          <a:p>
            <a:pPr lvl="1"/>
            <a:r>
              <a:rPr lang="en-US" dirty="0" smtClean="0"/>
              <a:t>Literals are indicated “like this”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8191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anatomy of an NTriples file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19263"/>
            <a:ext cx="8458200" cy="2128837"/>
          </a:xfrm>
        </p:spPr>
        <p:txBody>
          <a:bodyPr/>
          <a:lstStyle/>
          <a:p>
            <a:pPr>
              <a:buFontTx/>
              <a:buNone/>
            </a:pPr>
            <a:r>
              <a:rPr lang="en-US" sz="1700"/>
              <a:t>&lt;http://www.sciam.com/&gt; </a:t>
            </a:r>
            <a:br>
              <a:rPr lang="en-US" sz="1700"/>
            </a:br>
            <a:r>
              <a:rPr lang="en-US" sz="1700"/>
              <a:t>&lt;http://purl.org/dc/elements/1.1/title&gt; “Scientific American”  .</a:t>
            </a:r>
          </a:p>
        </p:txBody>
      </p:sp>
      <p:cxnSp>
        <p:nvCxnSpPr>
          <p:cNvPr id="21508" name="AutoShape 4"/>
          <p:cNvCxnSpPr>
            <a:cxnSpLocks noChangeShapeType="1"/>
            <a:stCxn id="21511" idx="3"/>
            <a:endCxn id="21513" idx="1"/>
          </p:cNvCxnSpPr>
          <p:nvPr/>
        </p:nvCxnSpPr>
        <p:spPr bwMode="auto">
          <a:xfrm>
            <a:off x="3486150" y="4581525"/>
            <a:ext cx="2452688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3048000" y="5105400"/>
            <a:ext cx="3302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http://purl.org/dc/elements/1.1/title </a:t>
            </a:r>
          </a:p>
        </p:txBody>
      </p:sp>
      <p:grpSp>
        <p:nvGrpSpPr>
          <p:cNvPr id="21510" name="Group 6"/>
          <p:cNvGrpSpPr>
            <a:grpSpLocks/>
          </p:cNvGrpSpPr>
          <p:nvPr/>
        </p:nvGrpSpPr>
        <p:grpSpPr bwMode="auto">
          <a:xfrm>
            <a:off x="1198563" y="4292600"/>
            <a:ext cx="2287587" cy="576263"/>
            <a:chOff x="1882" y="3249"/>
            <a:chExt cx="1316" cy="363"/>
          </a:xfrm>
        </p:grpSpPr>
        <p:sp>
          <p:nvSpPr>
            <p:cNvPr id="21511" name="AutoShape 7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12" name="Text Box 8"/>
            <p:cNvSpPr txBox="1">
              <a:spLocks noChangeArrowheads="1"/>
            </p:cNvSpPr>
            <p:nvPr/>
          </p:nvSpPr>
          <p:spPr bwMode="auto">
            <a:xfrm>
              <a:off x="1910" y="3339"/>
              <a:ext cx="1267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http://www.sciam.com/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5938838" y="4365625"/>
            <a:ext cx="2305050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 anchorCtr="1">
            <a:prstTxWarp prst="textNoShape">
              <a:avLst/>
            </a:prstTxWarp>
          </a:bodyPr>
          <a:lstStyle/>
          <a:p>
            <a:r>
              <a:rPr lang="en-GB" sz="1600">
                <a:solidFill>
                  <a:schemeClr val="tx2"/>
                </a:solidFill>
                <a:ea typeface="Arial" charset="0"/>
                <a:cs typeface="Arial" charset="0"/>
              </a:rPr>
              <a:t>Scientific American</a:t>
            </a:r>
            <a:endParaRPr lang="en-US" sz="1600">
              <a:solidFill>
                <a:schemeClr val="tx2"/>
              </a:solidFill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anatomy of an Turtle/N3 file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19263"/>
            <a:ext cx="8458200" cy="2128837"/>
          </a:xfrm>
        </p:spPr>
        <p:txBody>
          <a:bodyPr/>
          <a:lstStyle/>
          <a:p>
            <a:pPr>
              <a:buFontTx/>
              <a:buNone/>
            </a:pPr>
            <a:r>
              <a:rPr lang="en-US" sz="1700" dirty="0"/>
              <a:t>&lt;http://</a:t>
            </a:r>
            <a:r>
              <a:rPr lang="en-US" sz="1700" dirty="0" err="1"/>
              <a:t>www.example.org</a:t>
            </a:r>
            <a:r>
              <a:rPr lang="en-US" sz="1700" dirty="0"/>
              <a:t>&gt; </a:t>
            </a:r>
            <a:br>
              <a:rPr lang="en-US" sz="1700" dirty="0"/>
            </a:br>
            <a:r>
              <a:rPr lang="en-US" sz="1700" dirty="0"/>
              <a:t>&lt;http://</a:t>
            </a:r>
            <a:r>
              <a:rPr lang="en-US" sz="1700" dirty="0" err="1"/>
              <a:t>purl.org</a:t>
            </a:r>
            <a:r>
              <a:rPr lang="en-US" sz="1700" dirty="0"/>
              <a:t>/dc/elements/1.1/creator&gt; &lt;</a:t>
            </a:r>
            <a:r>
              <a:rPr lang="en-US" sz="1700" dirty="0" err="1"/>
              <a:t>mailto:john@example.org</a:t>
            </a:r>
            <a:r>
              <a:rPr lang="en-US" sz="1700" dirty="0"/>
              <a:t>&gt; ;</a:t>
            </a:r>
            <a:br>
              <a:rPr lang="en-US" sz="1700" dirty="0"/>
            </a:br>
            <a:r>
              <a:rPr lang="en-US" sz="1700" dirty="0"/>
              <a:t>&lt;http://</a:t>
            </a:r>
            <a:r>
              <a:rPr lang="en-US" sz="1700" dirty="0" err="1"/>
              <a:t>purl.org</a:t>
            </a:r>
            <a:r>
              <a:rPr lang="en-US" sz="1700" dirty="0"/>
              <a:t>/dc/elements/1.1/title&gt; “Example Inc. Homepage” .</a:t>
            </a:r>
          </a:p>
          <a:p>
            <a:pPr>
              <a:buFontTx/>
              <a:buNone/>
            </a:pPr>
            <a:endParaRPr lang="en-US" sz="1700" dirty="0"/>
          </a:p>
          <a:p>
            <a:pPr marL="0" indent="0">
              <a:buNone/>
            </a:pPr>
            <a:r>
              <a:rPr lang="en-US" sz="2200" dirty="0" smtClean="0"/>
              <a:t>“;” allows </a:t>
            </a:r>
            <a:r>
              <a:rPr lang="en-US" sz="2200" dirty="0"/>
              <a:t>grouping of triples with common subject</a:t>
            </a:r>
          </a:p>
        </p:txBody>
      </p:sp>
      <p:cxnSp>
        <p:nvCxnSpPr>
          <p:cNvPr id="23556" name="AutoShape 4"/>
          <p:cNvCxnSpPr>
            <a:cxnSpLocks noChangeShapeType="1"/>
            <a:stCxn id="23559" idx="3"/>
            <a:endCxn id="23562" idx="1"/>
          </p:cNvCxnSpPr>
          <p:nvPr/>
        </p:nvCxnSpPr>
        <p:spPr bwMode="auto">
          <a:xfrm flipV="1">
            <a:off x="3322638" y="5013325"/>
            <a:ext cx="2620962" cy="2873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2286000" y="4659313"/>
            <a:ext cx="36179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http://purl.org/dc/elements/1.1/creator </a:t>
            </a:r>
          </a:p>
        </p:txBody>
      </p:sp>
      <p:grpSp>
        <p:nvGrpSpPr>
          <p:cNvPr id="23558" name="Group 6"/>
          <p:cNvGrpSpPr>
            <a:grpSpLocks/>
          </p:cNvGrpSpPr>
          <p:nvPr/>
        </p:nvGrpSpPr>
        <p:grpSpPr bwMode="auto">
          <a:xfrm>
            <a:off x="762000" y="5011738"/>
            <a:ext cx="2560638" cy="576262"/>
            <a:chOff x="1882" y="3249"/>
            <a:chExt cx="1316" cy="363"/>
          </a:xfrm>
        </p:grpSpPr>
        <p:sp>
          <p:nvSpPr>
            <p:cNvPr id="23559" name="AutoShape 7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60" name="Text Box 8"/>
            <p:cNvSpPr txBox="1">
              <a:spLocks noChangeArrowheads="1"/>
            </p:cNvSpPr>
            <p:nvPr/>
          </p:nvSpPr>
          <p:spPr bwMode="auto">
            <a:xfrm>
              <a:off x="1940" y="3339"/>
              <a:ext cx="1207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http://www.example.org/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grpSp>
        <p:nvGrpSpPr>
          <p:cNvPr id="23561" name="Group 9"/>
          <p:cNvGrpSpPr>
            <a:grpSpLocks/>
          </p:cNvGrpSpPr>
          <p:nvPr/>
        </p:nvGrpSpPr>
        <p:grpSpPr bwMode="auto">
          <a:xfrm>
            <a:off x="5943600" y="4724400"/>
            <a:ext cx="2728913" cy="576263"/>
            <a:chOff x="1882" y="3249"/>
            <a:chExt cx="1316" cy="363"/>
          </a:xfrm>
        </p:grpSpPr>
        <p:sp>
          <p:nvSpPr>
            <p:cNvPr id="23562" name="AutoShape 10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63" name="Text Box 11"/>
            <p:cNvSpPr txBox="1">
              <a:spLocks noChangeArrowheads="1"/>
            </p:cNvSpPr>
            <p:nvPr/>
          </p:nvSpPr>
          <p:spPr bwMode="auto">
            <a:xfrm>
              <a:off x="1943" y="3339"/>
              <a:ext cx="1201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mailto:john@example.org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cxnSp>
        <p:nvCxnSpPr>
          <p:cNvPr id="23564" name="AutoShape 12"/>
          <p:cNvCxnSpPr>
            <a:cxnSpLocks noChangeShapeType="1"/>
            <a:stCxn id="23559" idx="3"/>
            <a:endCxn id="23566" idx="1"/>
          </p:cNvCxnSpPr>
          <p:nvPr/>
        </p:nvCxnSpPr>
        <p:spPr bwMode="auto">
          <a:xfrm>
            <a:off x="3322638" y="5300663"/>
            <a:ext cx="2609850" cy="431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2514600" y="5726113"/>
            <a:ext cx="3302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http://purl.org/dc/elements/1.1/title </a:t>
            </a:r>
          </a:p>
        </p:txBody>
      </p:sp>
      <p:sp>
        <p:nvSpPr>
          <p:cNvPr id="23566" name="Text Box 14"/>
          <p:cNvSpPr txBox="1">
            <a:spLocks noChangeArrowheads="1"/>
          </p:cNvSpPr>
          <p:nvPr/>
        </p:nvSpPr>
        <p:spPr bwMode="auto">
          <a:xfrm>
            <a:off x="5932488" y="5516563"/>
            <a:ext cx="2736850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 anchorCtr="1">
            <a:prstTxWarp prst="textNoShape">
              <a:avLst/>
            </a:prstTxWarp>
          </a:bodyPr>
          <a:lstStyle/>
          <a:p>
            <a:r>
              <a:rPr lang="en-GB" sz="1600">
                <a:solidFill>
                  <a:schemeClr val="tx2"/>
                </a:solidFill>
                <a:ea typeface="Arial" charset="0"/>
                <a:cs typeface="Arial" charset="0"/>
              </a:rPr>
              <a:t>Example Inc. Homepage</a:t>
            </a:r>
            <a:endParaRPr lang="en-US" sz="1600">
              <a:solidFill>
                <a:schemeClr val="tx2"/>
              </a:solidFill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anatomy of </a:t>
            </a:r>
            <a:r>
              <a:rPr lang="en-US" dirty="0" smtClean="0"/>
              <a:t>a </a:t>
            </a:r>
            <a:r>
              <a:rPr lang="en-US" dirty="0"/>
              <a:t>Turtle/N3 file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19263"/>
            <a:ext cx="8458200" cy="2128837"/>
          </a:xfrm>
        </p:spPr>
        <p:txBody>
          <a:bodyPr/>
          <a:lstStyle/>
          <a:p>
            <a:pPr>
              <a:buFontTx/>
              <a:buNone/>
            </a:pPr>
            <a:r>
              <a:rPr lang="en-US" sz="1700" dirty="0"/>
              <a:t>&lt;http://</a:t>
            </a:r>
            <a:r>
              <a:rPr lang="en-US" sz="1700" dirty="0" err="1"/>
              <a:t>www.example.org</a:t>
            </a:r>
            <a:r>
              <a:rPr lang="en-US" sz="1700" dirty="0"/>
              <a:t>&gt; </a:t>
            </a:r>
            <a:br>
              <a:rPr lang="en-US" sz="1700" dirty="0"/>
            </a:br>
            <a:r>
              <a:rPr lang="en-US" sz="1700" dirty="0"/>
              <a:t>&lt;http://</a:t>
            </a:r>
            <a:r>
              <a:rPr lang="en-US" sz="1700" dirty="0" err="1"/>
              <a:t>purl.org</a:t>
            </a:r>
            <a:r>
              <a:rPr lang="en-US" sz="1700" dirty="0"/>
              <a:t>/dc/elements/1.1/creator</a:t>
            </a:r>
            <a:r>
              <a:rPr lang="en-US" sz="1700" dirty="0" smtClean="0"/>
              <a:t>&gt; 	&lt;</a:t>
            </a:r>
            <a:r>
              <a:rPr lang="en-US" sz="1700" dirty="0" err="1"/>
              <a:t>mailto:john@example.org</a:t>
            </a:r>
            <a:r>
              <a:rPr lang="en-US" sz="1700" dirty="0"/>
              <a:t>&gt; </a:t>
            </a:r>
            <a:r>
              <a:rPr lang="en-US" sz="1700" dirty="0" smtClean="0"/>
              <a:t>,</a:t>
            </a:r>
            <a:r>
              <a:rPr lang="en-US" sz="1700" dirty="0"/>
              <a:t/>
            </a:r>
            <a:br>
              <a:rPr lang="en-US" sz="1700" dirty="0"/>
            </a:br>
            <a:r>
              <a:rPr lang="en-US" sz="1700" dirty="0" smtClean="0"/>
              <a:t>					&lt;</a:t>
            </a:r>
            <a:r>
              <a:rPr lang="en-US" sz="1700" dirty="0" err="1" smtClean="0"/>
              <a:t>mailto:jill@example.org</a:t>
            </a:r>
            <a:r>
              <a:rPr lang="en-US" sz="1700" dirty="0" smtClean="0"/>
              <a:t>&gt; .</a:t>
            </a:r>
            <a:endParaRPr lang="en-US" sz="1700" dirty="0"/>
          </a:p>
          <a:p>
            <a:pPr>
              <a:buFontTx/>
              <a:buNone/>
            </a:pPr>
            <a:endParaRPr lang="en-US" sz="1700" dirty="0"/>
          </a:p>
          <a:p>
            <a:pPr marL="0" indent="0">
              <a:buNone/>
            </a:pPr>
            <a:r>
              <a:rPr lang="en-US" sz="2200" dirty="0" smtClean="0"/>
              <a:t>“,” allows </a:t>
            </a:r>
            <a:r>
              <a:rPr lang="en-US" sz="2200" dirty="0"/>
              <a:t>grouping of triples with common </a:t>
            </a:r>
            <a:r>
              <a:rPr lang="en-US" sz="2200" dirty="0" smtClean="0"/>
              <a:t>subject and predicate</a:t>
            </a:r>
            <a:endParaRPr lang="en-US" sz="2200" dirty="0"/>
          </a:p>
        </p:txBody>
      </p:sp>
      <p:cxnSp>
        <p:nvCxnSpPr>
          <p:cNvPr id="23556" name="AutoShape 4"/>
          <p:cNvCxnSpPr>
            <a:cxnSpLocks noChangeShapeType="1"/>
            <a:stCxn id="23559" idx="3"/>
            <a:endCxn id="23562" idx="1"/>
          </p:cNvCxnSpPr>
          <p:nvPr/>
        </p:nvCxnSpPr>
        <p:spPr bwMode="auto">
          <a:xfrm flipV="1">
            <a:off x="3322638" y="5013325"/>
            <a:ext cx="2620962" cy="2873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2286000" y="4659313"/>
            <a:ext cx="36179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http://purl.org/dc/elements/1.1/creator </a:t>
            </a:r>
          </a:p>
        </p:txBody>
      </p:sp>
      <p:grpSp>
        <p:nvGrpSpPr>
          <p:cNvPr id="23558" name="Group 6"/>
          <p:cNvGrpSpPr>
            <a:grpSpLocks/>
          </p:cNvGrpSpPr>
          <p:nvPr/>
        </p:nvGrpSpPr>
        <p:grpSpPr bwMode="auto">
          <a:xfrm>
            <a:off x="762000" y="5011738"/>
            <a:ext cx="2560638" cy="576262"/>
            <a:chOff x="1882" y="3249"/>
            <a:chExt cx="1316" cy="363"/>
          </a:xfrm>
        </p:grpSpPr>
        <p:sp>
          <p:nvSpPr>
            <p:cNvPr id="23559" name="AutoShape 7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60" name="Text Box 8"/>
            <p:cNvSpPr txBox="1">
              <a:spLocks noChangeArrowheads="1"/>
            </p:cNvSpPr>
            <p:nvPr/>
          </p:nvSpPr>
          <p:spPr bwMode="auto">
            <a:xfrm>
              <a:off x="1940" y="3339"/>
              <a:ext cx="1207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http://www.example.org/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grpSp>
        <p:nvGrpSpPr>
          <p:cNvPr id="23561" name="Group 9"/>
          <p:cNvGrpSpPr>
            <a:grpSpLocks/>
          </p:cNvGrpSpPr>
          <p:nvPr/>
        </p:nvGrpSpPr>
        <p:grpSpPr bwMode="auto">
          <a:xfrm>
            <a:off x="5943600" y="4724400"/>
            <a:ext cx="2728913" cy="576263"/>
            <a:chOff x="1882" y="3249"/>
            <a:chExt cx="1316" cy="363"/>
          </a:xfrm>
        </p:grpSpPr>
        <p:sp>
          <p:nvSpPr>
            <p:cNvPr id="23562" name="AutoShape 10"/>
            <p:cNvSpPr>
              <a:spLocks noChangeArrowheads="1"/>
            </p:cNvSpPr>
            <p:nvPr/>
          </p:nvSpPr>
          <p:spPr bwMode="auto">
            <a:xfrm>
              <a:off x="1882" y="3249"/>
              <a:ext cx="1316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63" name="Text Box 11"/>
            <p:cNvSpPr txBox="1">
              <a:spLocks noChangeArrowheads="1"/>
            </p:cNvSpPr>
            <p:nvPr/>
          </p:nvSpPr>
          <p:spPr bwMode="auto">
            <a:xfrm>
              <a:off x="1943" y="3339"/>
              <a:ext cx="1201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rIns="0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mailto:john@example.org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cxnSp>
        <p:nvCxnSpPr>
          <p:cNvPr id="23564" name="AutoShape 12"/>
          <p:cNvCxnSpPr>
            <a:cxnSpLocks noChangeShapeType="1"/>
            <a:stCxn id="23559" idx="3"/>
            <a:endCxn id="23566" idx="1"/>
          </p:cNvCxnSpPr>
          <p:nvPr/>
        </p:nvCxnSpPr>
        <p:spPr bwMode="auto">
          <a:xfrm>
            <a:off x="3322638" y="5300663"/>
            <a:ext cx="2609850" cy="431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2514600" y="5726113"/>
            <a:ext cx="3302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600">
                <a:ea typeface="Arial" charset="0"/>
                <a:cs typeface="Arial" charset="0"/>
              </a:rPr>
              <a:t>http://purl.org/dc/elements/1.1/title </a:t>
            </a:r>
          </a:p>
        </p:txBody>
      </p:sp>
      <p:sp>
        <p:nvSpPr>
          <p:cNvPr id="23566" name="Text Box 14"/>
          <p:cNvSpPr txBox="1">
            <a:spLocks noChangeArrowheads="1"/>
          </p:cNvSpPr>
          <p:nvPr/>
        </p:nvSpPr>
        <p:spPr bwMode="auto">
          <a:xfrm>
            <a:off x="5932488" y="5516563"/>
            <a:ext cx="2736850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 anchorCtr="1">
            <a:prstTxWarp prst="textNoShape">
              <a:avLst/>
            </a:prstTxWarp>
          </a:bodyPr>
          <a:lstStyle/>
          <a:p>
            <a:r>
              <a:rPr lang="en-GB" sz="1600">
                <a:solidFill>
                  <a:schemeClr val="tx2"/>
                </a:solidFill>
                <a:ea typeface="Arial" charset="0"/>
                <a:cs typeface="Arial" charset="0"/>
              </a:rPr>
              <a:t>Example Inc. Homepage</a:t>
            </a:r>
            <a:endParaRPr lang="en-US" sz="1600">
              <a:solidFill>
                <a:schemeClr val="tx2"/>
              </a:solidFill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35146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Common RDF/N3 idioms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@prefix used to introduce </a:t>
            </a:r>
            <a:r>
              <a:rPr lang="en-US" sz="2000" dirty="0" err="1"/>
              <a:t>QName</a:t>
            </a:r>
            <a:r>
              <a:rPr lang="en-US" sz="2000" dirty="0"/>
              <a:t> abbreviations to N3 and Turtle documents:</a:t>
            </a:r>
          </a:p>
          <a:p>
            <a:endParaRPr lang="en-US" sz="2000" dirty="0"/>
          </a:p>
          <a:p>
            <a:pPr marL="0" indent="0">
              <a:buFontTx/>
              <a:buNone/>
            </a:pPr>
            <a:r>
              <a:rPr lang="en-US" sz="1700" dirty="0"/>
              <a:t>@prefix </a:t>
            </a:r>
            <a:r>
              <a:rPr lang="en-US" sz="1700" dirty="0" err="1"/>
              <a:t>rdf</a:t>
            </a:r>
            <a:r>
              <a:rPr lang="en-US" sz="1700" dirty="0"/>
              <a:t>: &lt;http://www.w3.org/1999/02/22-rdf-syntax-ns#&gt; </a:t>
            </a:r>
            <a:r>
              <a:rPr lang="en-US" sz="1700" dirty="0" smtClean="0"/>
              <a:t>.</a:t>
            </a:r>
            <a:br>
              <a:rPr lang="en-US" sz="1700" dirty="0" smtClean="0"/>
            </a:br>
            <a:r>
              <a:rPr lang="en-US" sz="1700" dirty="0" smtClean="0"/>
              <a:t>@</a:t>
            </a:r>
            <a:r>
              <a:rPr lang="en-US" sz="1700" dirty="0"/>
              <a:t>prefix dc: &lt;http://</a:t>
            </a:r>
            <a:r>
              <a:rPr lang="en-US" sz="1700" dirty="0" err="1"/>
              <a:t>purl.org</a:t>
            </a:r>
            <a:r>
              <a:rPr lang="en-US" sz="1700" dirty="0"/>
              <a:t>/dc/elements/1.1/&gt; </a:t>
            </a:r>
            <a:r>
              <a:rPr lang="en-US" sz="1700" dirty="0" smtClean="0"/>
              <a:t>.</a:t>
            </a:r>
            <a:br>
              <a:rPr lang="en-US" sz="1700" dirty="0" smtClean="0"/>
            </a:br>
            <a:r>
              <a:rPr lang="en-US" sz="1700" dirty="0" smtClean="0"/>
              <a:t>@</a:t>
            </a:r>
            <a:r>
              <a:rPr lang="en-US" sz="1700" dirty="0"/>
              <a:t>prefix ex: &lt;http://</a:t>
            </a:r>
            <a:r>
              <a:rPr lang="en-US" sz="1700" dirty="0" err="1"/>
              <a:t>example.org</a:t>
            </a:r>
            <a:r>
              <a:rPr lang="en-US" sz="1700" dirty="0"/>
              <a:t>/ontology#&gt; </a:t>
            </a:r>
            <a:r>
              <a:rPr lang="en-US" sz="1700" dirty="0" smtClean="0"/>
              <a:t>.</a:t>
            </a:r>
            <a:br>
              <a:rPr lang="en-US" sz="1700" dirty="0" smtClean="0"/>
            </a:br>
            <a:r>
              <a:rPr lang="en-US" sz="1700" dirty="0" smtClean="0"/>
              <a:t/>
            </a:r>
            <a:br>
              <a:rPr lang="en-US" sz="1700" dirty="0" smtClean="0"/>
            </a:br>
            <a:r>
              <a:rPr lang="en-US" sz="1700" dirty="0" smtClean="0"/>
              <a:t>&lt;</a:t>
            </a:r>
            <a:r>
              <a:rPr lang="en-US" sz="1700" dirty="0"/>
              <a:t>http://</a:t>
            </a:r>
            <a:r>
              <a:rPr lang="en-US" sz="1700" dirty="0" err="1"/>
              <a:t>www.example.org</a:t>
            </a:r>
            <a:r>
              <a:rPr lang="en-US" sz="1700" dirty="0"/>
              <a:t>&gt; </a:t>
            </a:r>
            <a:r>
              <a:rPr lang="en-US" sz="1700" dirty="0" err="1"/>
              <a:t>dc:creator</a:t>
            </a:r>
            <a:r>
              <a:rPr lang="en-US" sz="1700" dirty="0"/>
              <a:t> &lt;</a:t>
            </a:r>
            <a:r>
              <a:rPr lang="en-US" sz="1700" dirty="0" err="1"/>
              <a:t>mailto:john@example.org</a:t>
            </a:r>
            <a:r>
              <a:rPr lang="en-US" sz="1700" dirty="0"/>
              <a:t>&gt; ;</a:t>
            </a:r>
            <a:br>
              <a:rPr lang="en-US" sz="1700" dirty="0"/>
            </a:br>
            <a:r>
              <a:rPr lang="en-US" sz="1700" dirty="0" err="1"/>
              <a:t>rdf:type</a:t>
            </a:r>
            <a:r>
              <a:rPr lang="en-US" sz="1700" dirty="0"/>
              <a:t> </a:t>
            </a:r>
            <a:r>
              <a:rPr lang="en-US" sz="1700" dirty="0" err="1"/>
              <a:t>ex:Website</a:t>
            </a:r>
            <a:r>
              <a:rPr lang="en-US" sz="1700" dirty="0"/>
              <a:t> .</a:t>
            </a:r>
          </a:p>
          <a:p>
            <a:pPr>
              <a:buFontTx/>
              <a:buNone/>
            </a:pPr>
            <a:endParaRPr lang="en-US" sz="1700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Common RDF/N3 idioms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 smtClean="0"/>
              <a:t>@base used to introduce a base URI relative to which all URI fragment identifiers are expanded (similar to use of </a:t>
            </a:r>
            <a:r>
              <a:rPr lang="en-US" sz="2000" dirty="0" err="1" smtClean="0"/>
              <a:t>xml:base</a:t>
            </a:r>
            <a:r>
              <a:rPr lang="en-US" sz="2000" dirty="0" smtClean="0"/>
              <a:t> in RDF/XML):</a:t>
            </a:r>
            <a:endParaRPr lang="en-US" sz="2000" dirty="0"/>
          </a:p>
          <a:p>
            <a:endParaRPr lang="en-US" sz="2000" dirty="0"/>
          </a:p>
          <a:p>
            <a:pPr marL="0" indent="0">
              <a:buFontTx/>
              <a:buNone/>
            </a:pPr>
            <a:r>
              <a:rPr lang="en-US" sz="1700" dirty="0" smtClean="0"/>
              <a:t>@base &lt;</a:t>
            </a:r>
            <a:r>
              <a:rPr lang="en-US" sz="1700" dirty="0"/>
              <a:t>http:/</a:t>
            </a:r>
            <a:r>
              <a:rPr lang="en-US" sz="1700" dirty="0" smtClean="0"/>
              <a:t>/</a:t>
            </a:r>
            <a:r>
              <a:rPr lang="en-US" sz="1700" dirty="0" err="1" smtClean="0"/>
              <a:t>example.org</a:t>
            </a:r>
            <a:r>
              <a:rPr lang="en-US" sz="1700" dirty="0" smtClean="0"/>
              <a:t>/data&gt; </a:t>
            </a:r>
            <a:r>
              <a:rPr lang="en-US" sz="1700" dirty="0" smtClean="0"/>
              <a:t>.</a:t>
            </a:r>
            <a:br>
              <a:rPr lang="en-US" sz="1700" dirty="0" smtClean="0"/>
            </a:br>
            <a:r>
              <a:rPr lang="en-US" sz="1700" dirty="0" smtClean="0"/>
              <a:t>@</a:t>
            </a:r>
            <a:r>
              <a:rPr lang="en-US" sz="1700" dirty="0"/>
              <a:t>prefix </a:t>
            </a:r>
            <a:r>
              <a:rPr lang="en-US" sz="1700" dirty="0" err="1" smtClean="0"/>
              <a:t>foaf</a:t>
            </a:r>
            <a:r>
              <a:rPr lang="en-US" sz="1700" dirty="0" smtClean="0"/>
              <a:t>: </a:t>
            </a:r>
            <a:r>
              <a:rPr lang="en-US" sz="1700" dirty="0"/>
              <a:t>&lt;http:/</a:t>
            </a:r>
            <a:r>
              <a:rPr lang="en-US" sz="1700" dirty="0" smtClean="0"/>
              <a:t>/</a:t>
            </a:r>
            <a:r>
              <a:rPr lang="en-US" sz="1700" dirty="0" err="1" smtClean="0"/>
              <a:t>xmlns.com</a:t>
            </a:r>
            <a:r>
              <a:rPr lang="en-US" sz="1700" dirty="0" smtClean="0"/>
              <a:t>/</a:t>
            </a:r>
            <a:r>
              <a:rPr lang="en-US" sz="1700" dirty="0" err="1" smtClean="0"/>
              <a:t>foaf</a:t>
            </a:r>
            <a:r>
              <a:rPr lang="en-US" sz="1700" dirty="0" smtClean="0"/>
              <a:t>/0.1/</a:t>
            </a:r>
            <a:r>
              <a:rPr lang="en-US" sz="1700" dirty="0"/>
              <a:t>&gt; </a:t>
            </a:r>
            <a:r>
              <a:rPr lang="en-US" sz="1700" dirty="0" smtClean="0"/>
              <a:t>.</a:t>
            </a:r>
            <a:br>
              <a:rPr lang="en-US" sz="1700" dirty="0" smtClean="0"/>
            </a:br>
            <a:r>
              <a:rPr lang="en-US" sz="1700" dirty="0" smtClean="0"/>
              <a:t/>
            </a:r>
            <a:br>
              <a:rPr lang="en-US" sz="1700" dirty="0" smtClean="0"/>
            </a:br>
            <a:r>
              <a:rPr lang="en-US" sz="1700" dirty="0" smtClean="0"/>
              <a:t>&lt;#john&gt; </a:t>
            </a:r>
            <a:r>
              <a:rPr lang="en-US" sz="1700" dirty="0" err="1" smtClean="0"/>
              <a:t>foaf:name</a:t>
            </a:r>
            <a:r>
              <a:rPr lang="en-US" sz="1700" dirty="0" smtClean="0"/>
              <a:t> “John Smith” .</a:t>
            </a:r>
          </a:p>
          <a:p>
            <a:pPr marL="0" indent="0">
              <a:buFontTx/>
              <a:buNone/>
            </a:pPr>
            <a:endParaRPr lang="en-US" sz="1700" dirty="0"/>
          </a:p>
          <a:p>
            <a:pPr marL="0" indent="0">
              <a:buFontTx/>
              <a:buNone/>
            </a:pPr>
            <a:r>
              <a:rPr lang="en-US" sz="1700" dirty="0" smtClean="0"/>
              <a:t>contains the triple:</a:t>
            </a:r>
          </a:p>
          <a:p>
            <a:pPr marL="0" indent="0">
              <a:buFontTx/>
              <a:buNone/>
            </a:pPr>
            <a:endParaRPr lang="en-US" sz="1700" smtClean="0"/>
          </a:p>
          <a:p>
            <a:pPr marL="0" indent="0">
              <a:buFontTx/>
              <a:buNone/>
            </a:pPr>
            <a:r>
              <a:rPr lang="en-US" sz="1700" smtClean="0"/>
              <a:t>&lt;</a:t>
            </a:r>
            <a:r>
              <a:rPr lang="en-US" sz="1700" dirty="0" smtClean="0"/>
              <a:t>http://</a:t>
            </a:r>
            <a:r>
              <a:rPr lang="en-US" sz="1700" dirty="0" err="1" smtClean="0"/>
              <a:t>example.org</a:t>
            </a:r>
            <a:r>
              <a:rPr lang="en-US" sz="1700" dirty="0" smtClean="0"/>
              <a:t>/</a:t>
            </a:r>
            <a:r>
              <a:rPr lang="en-US" sz="1700" dirty="0" err="1" smtClean="0"/>
              <a:t>data#john</a:t>
            </a:r>
            <a:r>
              <a:rPr lang="en-US" sz="1700" dirty="0" smtClean="0"/>
              <a:t>&gt; &lt;http://</a:t>
            </a:r>
            <a:r>
              <a:rPr lang="en-US" sz="1700" dirty="0" err="1" smtClean="0"/>
              <a:t>xmlns.com</a:t>
            </a:r>
            <a:r>
              <a:rPr lang="en-US" sz="1700" dirty="0" smtClean="0"/>
              <a:t>/</a:t>
            </a:r>
            <a:r>
              <a:rPr lang="en-US" sz="1700" dirty="0" err="1" smtClean="0"/>
              <a:t>foaf</a:t>
            </a:r>
            <a:r>
              <a:rPr lang="en-US" sz="1700" dirty="0" smtClean="0"/>
              <a:t>/0.1/name&gt; “John Smith” .</a:t>
            </a:r>
            <a:endParaRPr lang="en-US" sz="1700" dirty="0"/>
          </a:p>
          <a:p>
            <a:pPr>
              <a:buFontTx/>
              <a:buNone/>
            </a:pP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105794795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bNodes in N3 and Turtle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1700" dirty="0"/>
              <a:t>&lt;http://</a:t>
            </a:r>
            <a:r>
              <a:rPr lang="en-US" sz="1700" dirty="0" err="1"/>
              <a:t>www.example.org</a:t>
            </a:r>
            <a:r>
              <a:rPr lang="en-US" sz="1700" dirty="0"/>
              <a:t>/&gt; </a:t>
            </a:r>
            <a:r>
              <a:rPr lang="en-US" sz="1700" dirty="0" err="1"/>
              <a:t>dc:creator</a:t>
            </a:r>
            <a:r>
              <a:rPr lang="en-US" sz="1700" dirty="0"/>
              <a:t> [ </a:t>
            </a:r>
            <a:r>
              <a:rPr lang="en-US" sz="1700" dirty="0" err="1"/>
              <a:t>ex:name</a:t>
            </a:r>
            <a:r>
              <a:rPr lang="en-US" sz="1700" dirty="0"/>
              <a:t> “John Smith” ] .</a:t>
            </a:r>
          </a:p>
          <a:p>
            <a:pPr>
              <a:buFontTx/>
              <a:buNone/>
            </a:pPr>
            <a:endParaRPr lang="en-US" sz="1700" dirty="0"/>
          </a:p>
          <a:p>
            <a:r>
              <a:rPr lang="en-US" sz="1700" dirty="0"/>
              <a:t>Or with </a:t>
            </a:r>
            <a:r>
              <a:rPr lang="en-US" sz="1700" dirty="0" err="1"/>
              <a:t>nodeIDs</a:t>
            </a:r>
            <a:r>
              <a:rPr lang="en-US" sz="1700" dirty="0"/>
              <a:t>:</a:t>
            </a:r>
          </a:p>
          <a:p>
            <a:pPr>
              <a:buFontTx/>
              <a:buNone/>
            </a:pPr>
            <a:endParaRPr lang="en-US" sz="1700" dirty="0"/>
          </a:p>
          <a:p>
            <a:pPr marL="0" indent="0">
              <a:buFontTx/>
              <a:buNone/>
            </a:pPr>
            <a:r>
              <a:rPr lang="en-US" sz="1700" dirty="0"/>
              <a:t>&lt;http://</a:t>
            </a:r>
            <a:r>
              <a:rPr lang="en-US" sz="1700" dirty="0" err="1"/>
              <a:t>www.example.org</a:t>
            </a:r>
            <a:r>
              <a:rPr lang="en-US" sz="1700" dirty="0"/>
              <a:t>/&gt; </a:t>
            </a:r>
            <a:r>
              <a:rPr lang="en-US" sz="1700" dirty="0" err="1"/>
              <a:t>dc:creator</a:t>
            </a:r>
            <a:r>
              <a:rPr lang="en-US" sz="1700" dirty="0"/>
              <a:t> _:foo23 </a:t>
            </a:r>
            <a:r>
              <a:rPr lang="en-US" sz="1700" dirty="0" smtClean="0"/>
              <a:t>.</a:t>
            </a:r>
            <a:br>
              <a:rPr lang="en-US" sz="1700" dirty="0" smtClean="0"/>
            </a:br>
            <a:r>
              <a:rPr lang="en-US" sz="1700" dirty="0" smtClean="0"/>
              <a:t>&lt;</a:t>
            </a:r>
            <a:r>
              <a:rPr lang="en-US" sz="1700" dirty="0"/>
              <a:t>http://</a:t>
            </a:r>
            <a:r>
              <a:rPr lang="en-US" sz="1700" dirty="0" err="1"/>
              <a:t>test.example.org</a:t>
            </a:r>
            <a:r>
              <a:rPr lang="en-US" sz="1700" dirty="0"/>
              <a:t>/&gt; </a:t>
            </a:r>
            <a:r>
              <a:rPr lang="en-US" sz="1700" dirty="0" err="1"/>
              <a:t>dc:creator</a:t>
            </a:r>
            <a:r>
              <a:rPr lang="en-US" sz="1700" dirty="0"/>
              <a:t> _:foo23 </a:t>
            </a:r>
            <a:r>
              <a:rPr lang="en-US" sz="1700" dirty="0" smtClean="0"/>
              <a:t>.</a:t>
            </a:r>
            <a:br>
              <a:rPr lang="en-US" sz="1700" dirty="0" smtClean="0"/>
            </a:br>
            <a:r>
              <a:rPr lang="en-US" sz="1700" dirty="0" smtClean="0"/>
              <a:t>_</a:t>
            </a:r>
            <a:r>
              <a:rPr lang="en-US" sz="1700" dirty="0"/>
              <a:t>:foo23 </a:t>
            </a:r>
            <a:r>
              <a:rPr lang="en-US" sz="1700" dirty="0" err="1"/>
              <a:t>ex:name</a:t>
            </a:r>
            <a:r>
              <a:rPr lang="en-US" sz="1700" dirty="0"/>
              <a:t> “John Smith” .</a:t>
            </a:r>
          </a:p>
          <a:p>
            <a:pPr>
              <a:buFontTx/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Further Reading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33777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RDF Status</a:t>
            </a:r>
            <a:endParaRPr lang="en-GB"/>
          </a:p>
        </p:txBody>
      </p:sp>
      <p:sp>
        <p:nvSpPr>
          <p:cNvPr id="788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Original version published in 1999</a:t>
            </a:r>
          </a:p>
          <a:p>
            <a:r>
              <a:rPr lang="en-GB" dirty="0" smtClean="0"/>
              <a:t>Working group (RDF Core) formed in April 2001</a:t>
            </a:r>
          </a:p>
          <a:p>
            <a:r>
              <a:rPr lang="en-GB" dirty="0" smtClean="0"/>
              <a:t>Revised version published in early 2004</a:t>
            </a:r>
          </a:p>
          <a:p>
            <a:r>
              <a:rPr lang="en-GB" dirty="0" smtClean="0"/>
              <a:t>New RDF working group from </a:t>
            </a:r>
            <a:r>
              <a:rPr lang="en-GB" smtClean="0"/>
              <a:t>in 2011 until 2013</a:t>
            </a:r>
            <a:endParaRPr lang="en-GB" dirty="0" smtClean="0"/>
          </a:p>
          <a:p>
            <a:pPr lvl="1"/>
            <a:r>
              <a:rPr lang="en-US" dirty="0" smtClean="0"/>
              <a:t>New standard syntaxes (Turtle, JSON)</a:t>
            </a:r>
          </a:p>
          <a:p>
            <a:pPr lvl="1"/>
            <a:r>
              <a:rPr lang="en-US" dirty="0" smtClean="0"/>
              <a:t>Multiple graphs and graph stores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references</a:t>
            </a:r>
            <a:endParaRPr lang="en-US"/>
          </a:p>
        </p:txBody>
      </p:sp>
      <p:sp>
        <p:nvSpPr>
          <p:cNvPr id="808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dirty="0"/>
              <a:t>RDF homepage at W3C</a:t>
            </a:r>
          </a:p>
          <a:p>
            <a:pPr lvl="1">
              <a:lnSpc>
                <a:spcPct val="90000"/>
              </a:lnSpc>
            </a:pPr>
            <a:r>
              <a:rPr lang="en-GB" dirty="0"/>
              <a:t>http://www.w3.org/RDF/</a:t>
            </a:r>
          </a:p>
          <a:p>
            <a:pPr>
              <a:lnSpc>
                <a:spcPct val="90000"/>
              </a:lnSpc>
            </a:pPr>
            <a:r>
              <a:rPr lang="en-GB" dirty="0"/>
              <a:t>RDF Core </a:t>
            </a:r>
            <a:r>
              <a:rPr lang="en-GB" dirty="0" smtClean="0"/>
              <a:t>Working Group homepage</a:t>
            </a:r>
            <a:endParaRPr lang="en-GB" dirty="0"/>
          </a:p>
          <a:p>
            <a:pPr lvl="1">
              <a:lnSpc>
                <a:spcPct val="90000"/>
              </a:lnSpc>
            </a:pPr>
            <a:r>
              <a:rPr lang="en-GB" dirty="0"/>
              <a:t>http://www.w3.org/2001/</a:t>
            </a:r>
            <a:r>
              <a:rPr lang="en-GB" dirty="0" err="1"/>
              <a:t>sw</a:t>
            </a:r>
            <a:r>
              <a:rPr lang="en-GB" dirty="0"/>
              <a:t>/</a:t>
            </a:r>
            <a:r>
              <a:rPr lang="en-GB" dirty="0" err="1"/>
              <a:t>RDFCore</a:t>
            </a:r>
            <a:r>
              <a:rPr lang="en-GB" dirty="0" smtClean="0"/>
              <a:t>/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RDF Working Group homepage</a:t>
            </a:r>
          </a:p>
          <a:p>
            <a:pPr lvl="1">
              <a:lnSpc>
                <a:spcPct val="90000"/>
              </a:lnSpc>
            </a:pPr>
            <a:r>
              <a:rPr lang="en-GB" dirty="0" smtClean="0"/>
              <a:t>http://www.w3</a:t>
            </a:r>
            <a:r>
              <a:rPr lang="en-GB" dirty="0"/>
              <a:t>.org/2011/</a:t>
            </a:r>
            <a:r>
              <a:rPr lang="en-GB" dirty="0" err="1"/>
              <a:t>rdf-wg</a:t>
            </a:r>
            <a:r>
              <a:rPr lang="en-GB" dirty="0"/>
              <a:t>/</a:t>
            </a:r>
          </a:p>
          <a:p>
            <a:pPr>
              <a:lnSpc>
                <a:spcPct val="90000"/>
              </a:lnSpc>
            </a:pPr>
            <a:r>
              <a:rPr lang="en-GB" dirty="0"/>
              <a:t>RDF/N3 Primer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http://www.w3.org/2000/10/swap/</a:t>
            </a:r>
            <a:r>
              <a:rPr lang="en-US" dirty="0" err="1"/>
              <a:t>Primer.html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GB" dirty="0"/>
              <a:t>XML Schema Part 2: </a:t>
            </a:r>
            <a:r>
              <a:rPr lang="en-GB" dirty="0" err="1"/>
              <a:t>Datatypes</a:t>
            </a:r>
            <a:endParaRPr lang="en-GB" dirty="0"/>
          </a:p>
          <a:p>
            <a:pPr lvl="1">
              <a:lnSpc>
                <a:spcPct val="90000"/>
              </a:lnSpc>
            </a:pPr>
            <a:r>
              <a:rPr lang="en-US" dirty="0"/>
              <a:t>http://www.w3.org/TR/xmlschema-2/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A family of data formats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RDF/XML is the normative (standard) syntax</a:t>
            </a:r>
          </a:p>
          <a:p>
            <a:pPr lvl="1"/>
            <a:r>
              <a:rPr lang="en-GB" dirty="0" smtClean="0"/>
              <a:t>Supported by almost all tools</a:t>
            </a:r>
          </a:p>
          <a:p>
            <a:pPr lvl="1"/>
            <a:r>
              <a:rPr lang="en-GB" dirty="0" smtClean="0"/>
              <a:t>Not human-friendly</a:t>
            </a:r>
          </a:p>
          <a:p>
            <a:r>
              <a:rPr lang="en-GB" dirty="0" smtClean="0"/>
              <a:t>RDF/N3 family</a:t>
            </a:r>
          </a:p>
          <a:p>
            <a:pPr lvl="1"/>
            <a:r>
              <a:rPr lang="en-GB" dirty="0" smtClean="0"/>
              <a:t>Compact, human-friendly, non-XML syntaxes</a:t>
            </a:r>
          </a:p>
          <a:p>
            <a:pPr lvl="1"/>
            <a:r>
              <a:rPr lang="en-GB" dirty="0" smtClean="0"/>
              <a:t>Variable tool support</a:t>
            </a:r>
          </a:p>
          <a:p>
            <a:pPr lvl="1"/>
            <a:r>
              <a:rPr lang="en-GB" dirty="0" smtClean="0"/>
              <a:t>N3, Turtle, </a:t>
            </a:r>
            <a:r>
              <a:rPr lang="en-GB" dirty="0" err="1" smtClean="0"/>
              <a:t>Ntriples</a:t>
            </a:r>
            <a:endParaRPr lang="en-GB" dirty="0" smtClean="0"/>
          </a:p>
          <a:p>
            <a:r>
              <a:rPr lang="en-GB" dirty="0" smtClean="0"/>
              <a:t>Other XML and non-XML syntaxes exist:</a:t>
            </a:r>
          </a:p>
          <a:p>
            <a:pPr lvl="1"/>
            <a:r>
              <a:rPr lang="en-GB" dirty="0" err="1" smtClean="0"/>
              <a:t>TriX</a:t>
            </a:r>
            <a:r>
              <a:rPr lang="en-GB" dirty="0" smtClean="0"/>
              <a:t>, JSON-LD, </a:t>
            </a:r>
            <a:r>
              <a:rPr lang="en-GB" dirty="0" err="1" smtClean="0"/>
              <a:t>etc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RDF Requirements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68999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RDF requirements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means for identifying objects and vocabulary terms (URIs)</a:t>
            </a:r>
          </a:p>
          <a:p>
            <a:r>
              <a:rPr lang="en-US" dirty="0" smtClean="0"/>
              <a:t>A means for distinguishing between terms from different vocabularies (XML namespaces and qualified names)</a:t>
            </a:r>
          </a:p>
          <a:p>
            <a:r>
              <a:rPr lang="en-US" dirty="0" smtClean="0"/>
              <a:t>A means for </a:t>
            </a:r>
            <a:r>
              <a:rPr lang="en-US" dirty="0" err="1" smtClean="0"/>
              <a:t>serialising</a:t>
            </a:r>
            <a:r>
              <a:rPr lang="en-US" dirty="0" smtClean="0"/>
              <a:t> triples (XML)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173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URIs and </a:t>
            </a:r>
            <a:r>
              <a:rPr lang="en-GB" dirty="0" err="1"/>
              <a:t>URIrefs</a:t>
            </a: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Standard identifiers for the Semantic Web</a:t>
            </a:r>
          </a:p>
          <a:p>
            <a:r>
              <a:rPr lang="en-GB" dirty="0" smtClean="0"/>
              <a:t>Uniform </a:t>
            </a:r>
            <a:r>
              <a:rPr lang="en-GB" dirty="0"/>
              <a:t>Resource Identifiers are defined by RFC2396</a:t>
            </a:r>
          </a:p>
          <a:p>
            <a:pPr lvl="1"/>
            <a:r>
              <a:rPr lang="en-GB" dirty="0"/>
              <a:t>http://</a:t>
            </a:r>
            <a:r>
              <a:rPr lang="en-GB" dirty="0" err="1"/>
              <a:t>example.org</a:t>
            </a:r>
            <a:r>
              <a:rPr lang="en-GB" dirty="0"/>
              <a:t>/</a:t>
            </a:r>
          </a:p>
          <a:p>
            <a:pPr lvl="1"/>
            <a:r>
              <a:rPr lang="en-GB" dirty="0"/>
              <a:t>urn:isbn:0198537379</a:t>
            </a:r>
          </a:p>
          <a:p>
            <a:pPr lvl="1"/>
            <a:r>
              <a:rPr lang="en-GB" dirty="0" err="1"/>
              <a:t>mailto:nmg@ecs.soton.ac.uk</a:t>
            </a:r>
            <a:endParaRPr lang="en-GB" dirty="0"/>
          </a:p>
          <a:p>
            <a:r>
              <a:rPr lang="en-GB" dirty="0"/>
              <a:t>URI references (</a:t>
            </a:r>
            <a:r>
              <a:rPr lang="en-GB" dirty="0" err="1"/>
              <a:t>URIrefs</a:t>
            </a:r>
            <a:r>
              <a:rPr lang="en-GB" dirty="0"/>
              <a:t>) are URIs with optional fragment identifiers</a:t>
            </a:r>
          </a:p>
          <a:p>
            <a:pPr lvl="1"/>
            <a:r>
              <a:rPr lang="en-GB" dirty="0"/>
              <a:t>http://</a:t>
            </a:r>
            <a:r>
              <a:rPr lang="en-GB" dirty="0" err="1"/>
              <a:t>example.org</a:t>
            </a:r>
            <a:r>
              <a:rPr lang="en-GB" dirty="0"/>
              <a:t>/</a:t>
            </a:r>
            <a:r>
              <a:rPr lang="en-GB" dirty="0" err="1"/>
              <a:t>index.html#Introduction</a:t>
            </a:r>
            <a:endParaRPr lang="en-GB" dirty="0"/>
          </a:p>
          <a:p>
            <a:pPr lvl="1"/>
            <a:r>
              <a:rPr lang="en-GB" dirty="0"/>
              <a:t>http://www.w3.org/1999/02/22-rdf-syntax-ns#type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8" name="Rectangle 1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XML namespaces and qualified names</a:t>
            </a:r>
            <a:endParaRPr lang="en-US" dirty="0"/>
          </a:p>
        </p:txBody>
      </p:sp>
      <p:sp>
        <p:nvSpPr>
          <p:cNvPr id="11279" name="Rectangle 1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RDF uses XML namespaces to refer to elements of domain vocabularies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Namespaces used to abbreviate </a:t>
            </a:r>
            <a:r>
              <a:rPr lang="en-GB" dirty="0" err="1" smtClean="0"/>
              <a:t>URIrefs</a:t>
            </a:r>
            <a:r>
              <a:rPr lang="en-GB" dirty="0" smtClean="0"/>
              <a:t> to qualified names (</a:t>
            </a:r>
            <a:r>
              <a:rPr lang="en-GB" dirty="0" err="1" smtClean="0"/>
              <a:t>QNames</a:t>
            </a:r>
            <a:r>
              <a:rPr lang="en-GB" dirty="0" smtClean="0"/>
              <a:t>)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err="1" smtClean="0"/>
              <a:t>QNames</a:t>
            </a:r>
            <a:r>
              <a:rPr lang="en-GB" dirty="0" smtClean="0"/>
              <a:t> cannot be used in attribute values in RDF/XML</a:t>
            </a:r>
          </a:p>
          <a:p>
            <a:pPr lvl="1"/>
            <a:r>
              <a:rPr lang="en-GB" dirty="0" smtClean="0"/>
              <a:t>Use the </a:t>
            </a:r>
            <a:r>
              <a:rPr lang="en-GB" dirty="0" err="1" smtClean="0"/>
              <a:t>URIref</a:t>
            </a:r>
            <a:r>
              <a:rPr lang="en-GB" dirty="0" smtClean="0"/>
              <a:t> instead</a:t>
            </a:r>
            <a:endParaRPr lang="en-US" dirty="0"/>
          </a:p>
        </p:txBody>
      </p:sp>
      <p:grpSp>
        <p:nvGrpSpPr>
          <p:cNvPr id="11268" name="Group 4"/>
          <p:cNvGrpSpPr>
            <a:grpSpLocks/>
          </p:cNvGrpSpPr>
          <p:nvPr/>
        </p:nvGrpSpPr>
        <p:grpSpPr bwMode="auto">
          <a:xfrm>
            <a:off x="838200" y="2368996"/>
            <a:ext cx="7391400" cy="915988"/>
            <a:chOff x="975" y="1706"/>
            <a:chExt cx="4082" cy="577"/>
          </a:xfrm>
        </p:grpSpPr>
        <p:sp>
          <p:nvSpPr>
            <p:cNvPr id="11269" name="Text Box 5"/>
            <p:cNvSpPr txBox="1">
              <a:spLocks noChangeArrowheads="1"/>
            </p:cNvSpPr>
            <p:nvPr/>
          </p:nvSpPr>
          <p:spPr bwMode="auto">
            <a:xfrm>
              <a:off x="1247" y="1706"/>
              <a:ext cx="381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GB" sz="1600" b="1" dirty="0" err="1">
                  <a:latin typeface="Courier New" charset="0"/>
                  <a:ea typeface="Arial" charset="0"/>
                  <a:cs typeface="Arial" charset="0"/>
                </a:rPr>
                <a:t>xmlns:rdf</a:t>
              </a:r>
              <a:r>
                <a:rPr lang="en-GB" sz="1600" b="1" dirty="0">
                  <a:latin typeface="Courier New" charset="0"/>
                  <a:ea typeface="Arial" charset="0"/>
                  <a:cs typeface="Arial" charset="0"/>
                </a:rPr>
                <a:t>=“</a:t>
              </a:r>
              <a:r>
                <a:rPr lang="en-US" sz="1600" b="1" dirty="0">
                  <a:latin typeface="Courier New" charset="0"/>
                  <a:ea typeface="Arial" charset="0"/>
                  <a:cs typeface="Arial" charset="0"/>
                </a:rPr>
                <a:t>http://www.w3.org/1999/02/22-rdf-syntax-ns#”</a:t>
              </a:r>
            </a:p>
          </p:txBody>
        </p:sp>
        <p:sp>
          <p:nvSpPr>
            <p:cNvPr id="11270" name="Text Box 6"/>
            <p:cNvSpPr txBox="1">
              <a:spLocks noChangeArrowheads="1"/>
            </p:cNvSpPr>
            <p:nvPr/>
          </p:nvSpPr>
          <p:spPr bwMode="auto">
            <a:xfrm>
              <a:off x="3357" y="2129"/>
              <a:ext cx="1110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>
                  <a:ea typeface="Arial" charset="0"/>
                  <a:cs typeface="Arial" charset="0"/>
                </a:rPr>
                <a:t>namespace URI prefix</a:t>
              </a:r>
              <a:endParaRPr lang="en-US" sz="1600">
                <a:ea typeface="Arial" charset="0"/>
                <a:cs typeface="Arial" charset="0"/>
              </a:endParaRPr>
            </a:p>
          </p:txBody>
        </p:sp>
        <p:sp>
          <p:nvSpPr>
            <p:cNvPr id="11271" name="Text Box 7"/>
            <p:cNvSpPr txBox="1">
              <a:spLocks noChangeArrowheads="1"/>
            </p:cNvSpPr>
            <p:nvPr/>
          </p:nvSpPr>
          <p:spPr bwMode="auto">
            <a:xfrm>
              <a:off x="975" y="2115"/>
              <a:ext cx="1723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>
                  <a:ea typeface="Arial" charset="0"/>
                  <a:cs typeface="Arial" charset="0"/>
                </a:rPr>
                <a:t>namespace abbreviation</a:t>
              </a:r>
              <a:endParaRPr lang="en-US" sz="1600">
                <a:ea typeface="Arial" charset="0"/>
                <a:cs typeface="Arial" charset="0"/>
              </a:endParaRPr>
            </a:p>
          </p:txBody>
        </p:sp>
        <p:sp>
          <p:nvSpPr>
            <p:cNvPr id="11272" name="Line 8"/>
            <p:cNvSpPr>
              <a:spLocks noChangeShapeType="1"/>
            </p:cNvSpPr>
            <p:nvPr/>
          </p:nvSpPr>
          <p:spPr bwMode="auto">
            <a:xfrm flipV="1">
              <a:off x="1837" y="1887"/>
              <a:ext cx="0" cy="227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73" name="Line 9"/>
            <p:cNvSpPr>
              <a:spLocks noChangeShapeType="1"/>
            </p:cNvSpPr>
            <p:nvPr/>
          </p:nvSpPr>
          <p:spPr bwMode="auto">
            <a:xfrm flipH="1" flipV="1">
              <a:off x="3923" y="1887"/>
              <a:ext cx="0" cy="227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1274" name="Group 10"/>
          <p:cNvGrpSpPr>
            <a:grpSpLocks/>
          </p:cNvGrpSpPr>
          <p:nvPr/>
        </p:nvGrpSpPr>
        <p:grpSpPr bwMode="auto">
          <a:xfrm>
            <a:off x="1524000" y="4005064"/>
            <a:ext cx="6172200" cy="912813"/>
            <a:chOff x="1383" y="2795"/>
            <a:chExt cx="3266" cy="575"/>
          </a:xfrm>
        </p:grpSpPr>
        <p:sp>
          <p:nvSpPr>
            <p:cNvPr id="11275" name="Text Box 11"/>
            <p:cNvSpPr txBox="1">
              <a:spLocks noChangeArrowheads="1"/>
            </p:cNvSpPr>
            <p:nvPr/>
          </p:nvSpPr>
          <p:spPr bwMode="auto">
            <a:xfrm>
              <a:off x="1383" y="2795"/>
              <a:ext cx="326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600" b="1" dirty="0">
                  <a:latin typeface="Courier New" charset="0"/>
                  <a:ea typeface="Arial" charset="0"/>
                  <a:cs typeface="Arial" charset="0"/>
                </a:rPr>
                <a:t>http://www.w3.org/1999/02/22-rdf-syntax-ns#type</a:t>
              </a:r>
            </a:p>
          </p:txBody>
        </p:sp>
        <p:sp>
          <p:nvSpPr>
            <p:cNvPr id="11276" name="Text Box 12"/>
            <p:cNvSpPr txBox="1">
              <a:spLocks noChangeArrowheads="1"/>
            </p:cNvSpPr>
            <p:nvPr/>
          </p:nvSpPr>
          <p:spPr bwMode="auto">
            <a:xfrm>
              <a:off x="2562" y="3158"/>
              <a:ext cx="68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latin typeface="Courier New" charset="0"/>
                  <a:ea typeface="Arial" charset="0"/>
                  <a:cs typeface="Arial" charset="0"/>
                </a:rPr>
                <a:t>rdf:type</a:t>
              </a:r>
              <a:endParaRPr lang="en-US" sz="1600" b="1">
                <a:latin typeface="Courier New" charset="0"/>
                <a:ea typeface="Arial" charset="0"/>
                <a:cs typeface="Arial" charset="0"/>
              </a:endParaRPr>
            </a:p>
          </p:txBody>
        </p:sp>
        <p:sp>
          <p:nvSpPr>
            <p:cNvPr id="11277" name="Text Box 13"/>
            <p:cNvSpPr txBox="1">
              <a:spLocks noChangeArrowheads="1"/>
            </p:cNvSpPr>
            <p:nvPr/>
          </p:nvSpPr>
          <p:spPr bwMode="auto">
            <a:xfrm>
              <a:off x="2563" y="2931"/>
              <a:ext cx="5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800">
                  <a:ea typeface="Arial" charset="0"/>
                  <a:cs typeface="Arial" charset="0"/>
                </a:rPr>
                <a:t>becomes</a:t>
              </a:r>
              <a:endParaRPr lang="en-US" sz="1600">
                <a:ea typeface="Arial" charset="0"/>
                <a:cs typeface="Arial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ECS">
  <a:themeElements>
    <a:clrScheme name="uos_ppt__template_electronics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ECS.thmx</Template>
  <TotalTime>483</TotalTime>
  <Words>4323</Words>
  <Application>Microsoft Macintosh PowerPoint</Application>
  <PresentationFormat>On-screen Show (4:3)</PresentationFormat>
  <Paragraphs>590</Paragraphs>
  <Slides>49</Slides>
  <Notes>41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0" baseType="lpstr">
      <vt:lpstr>ECS</vt:lpstr>
      <vt:lpstr>Semantic Web  In Depth</vt:lpstr>
      <vt:lpstr>What is the Resource Description Framework?</vt:lpstr>
      <vt:lpstr>A data model</vt:lpstr>
      <vt:lpstr>A knowledge representation language</vt:lpstr>
      <vt:lpstr>A family of data formats</vt:lpstr>
      <vt:lpstr>RDF Requirements</vt:lpstr>
      <vt:lpstr>RDF requirements</vt:lpstr>
      <vt:lpstr>URIs and URIrefs</vt:lpstr>
      <vt:lpstr>XML namespaces and qualified names</vt:lpstr>
      <vt:lpstr>RDF/XML</vt:lpstr>
      <vt:lpstr>RDF/XML</vt:lpstr>
      <vt:lpstr>The anatomy of an RDF/XML file</vt:lpstr>
      <vt:lpstr>The anatomy of an RDF/XML file</vt:lpstr>
      <vt:lpstr>The anatomy of an RDF/XML file</vt:lpstr>
      <vt:lpstr>The anatomy of an RDF/XML file</vt:lpstr>
      <vt:lpstr>Class membership</vt:lpstr>
      <vt:lpstr>Abbreviated forms – class membership</vt:lpstr>
      <vt:lpstr>RDF/XML striped syntax</vt:lpstr>
      <vt:lpstr>RDF/XML striped syntax</vt:lpstr>
      <vt:lpstr>RDF/XML striped syntax</vt:lpstr>
      <vt:lpstr>RDF/XML striped syntax</vt:lpstr>
      <vt:lpstr>Common RDF/XML idioms</vt:lpstr>
      <vt:lpstr>Common RDF idioms</vt:lpstr>
      <vt:lpstr>Blank nodes (bNodes)</vt:lpstr>
      <vt:lpstr>Blank nodes (bNodes)</vt:lpstr>
      <vt:lpstr>Blank nodes (bNodes)</vt:lpstr>
      <vt:lpstr>Blank nodes (bNodes)</vt:lpstr>
      <vt:lpstr>Blank nodes and node IDs</vt:lpstr>
      <vt:lpstr>Blank nodes and node IDs</vt:lpstr>
      <vt:lpstr>rdf:about versus rdf:ID</vt:lpstr>
      <vt:lpstr>Datatypes</vt:lpstr>
      <vt:lpstr>Multilingual support</vt:lpstr>
      <vt:lpstr>Containers</vt:lpstr>
      <vt:lpstr>Containers</vt:lpstr>
      <vt:lpstr>Containers</vt:lpstr>
      <vt:lpstr>Collections</vt:lpstr>
      <vt:lpstr>Collections</vt:lpstr>
      <vt:lpstr>Collections</vt:lpstr>
      <vt:lpstr>The RDF/N3 family</vt:lpstr>
      <vt:lpstr>Ntriples, N3 and Turtle</vt:lpstr>
      <vt:lpstr>The anatomy of an NTriples file</vt:lpstr>
      <vt:lpstr>The anatomy of an Turtle/N3 file</vt:lpstr>
      <vt:lpstr>The anatomy of a Turtle/N3 file</vt:lpstr>
      <vt:lpstr>Common RDF/N3 idioms</vt:lpstr>
      <vt:lpstr>Common RDF/N3 idioms</vt:lpstr>
      <vt:lpstr>bNodes in N3 and Turtle</vt:lpstr>
      <vt:lpstr>Further Reading</vt:lpstr>
      <vt:lpstr>RDF Status</vt:lpstr>
      <vt:lpstr>RDF references</vt:lpstr>
    </vt:vector>
  </TitlesOfParts>
  <Company>Nicholas Gibbins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Semantic Web In Depth: Resource Description Framework</dc:title>
  <dc:creator>Nicholas Gibbins</dc:creator>
  <cp:lastModifiedBy>Nicholas Gibbins</cp:lastModifiedBy>
  <cp:revision>22</cp:revision>
  <dcterms:created xsi:type="dcterms:W3CDTF">2010-03-04T11:51:49Z</dcterms:created>
  <dcterms:modified xsi:type="dcterms:W3CDTF">2016-02-10T11:11:40Z</dcterms:modified>
</cp:coreProperties>
</file>