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5" r:id="rId1"/>
    <p:sldMasterId id="2147483688" r:id="rId2"/>
    <p:sldMasterId id="2147483815" r:id="rId3"/>
  </p:sldMasterIdLst>
  <p:notesMasterIdLst>
    <p:notesMasterId r:id="rId23"/>
  </p:notesMasterIdLst>
  <p:sldIdLst>
    <p:sldId id="305" r:id="rId4"/>
    <p:sldId id="293" r:id="rId5"/>
    <p:sldId id="295" r:id="rId6"/>
    <p:sldId id="294" r:id="rId7"/>
    <p:sldId id="276" r:id="rId8"/>
    <p:sldId id="277" r:id="rId9"/>
    <p:sldId id="279" r:id="rId10"/>
    <p:sldId id="280" r:id="rId11"/>
    <p:sldId id="281" r:id="rId12"/>
    <p:sldId id="282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22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4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1CA11CF-85C7-754B-83BB-EB830B4A8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08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ＭＳ Ｐゴシック" pitchFamily="-11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6CC35F-4062-BC4F-992D-884A24E3BE08}" type="slidenum">
              <a:rPr lang="en-US"/>
              <a:pPr/>
              <a:t>1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A9FA46-A4E9-354D-883B-2579FCD5A229}" type="slidenum">
              <a:rPr lang="en-US"/>
              <a:pPr/>
              <a:t>10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4E61C1-85FB-8F4C-B0AF-764FA372F2D6}" type="slidenum">
              <a:rPr lang="en-US"/>
              <a:pPr/>
              <a:t>11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C09D2E-8948-D94E-B5A6-168216C5328A}" type="slidenum">
              <a:rPr lang="en-US"/>
              <a:pPr/>
              <a:t>12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9F8256-AB58-EB4E-90E6-7693C85F54D1}" type="slidenum">
              <a:rPr lang="en-US"/>
              <a:pPr/>
              <a:t>13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0F927E-9A02-3740-9494-23EDCB7D8B83}" type="slidenum">
              <a:rPr lang="en-US"/>
              <a:pPr/>
              <a:t>14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B094AE-2826-0749-9266-40589714AA82}" type="slidenum">
              <a:rPr lang="en-US"/>
              <a:pPr/>
              <a:t>15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DD781A-B1E2-C24C-A489-FE4938F3600A}" type="slidenum">
              <a:rPr lang="en-US"/>
              <a:pPr/>
              <a:t>16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39C36F-DB77-5749-A555-A9D9B6B37C11}" type="slidenum">
              <a:rPr lang="en-US"/>
              <a:pPr/>
              <a:t>17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E39277-735D-7F45-B873-45908E2C076C}" type="slidenum">
              <a:rPr lang="en-US"/>
              <a:pPr/>
              <a:t>18</a:t>
            </a:fld>
            <a:endParaRPr lang="en-US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1B5A17-B853-5D43-A624-B0548B32ACBD}" type="slidenum">
              <a:rPr lang="en-US"/>
              <a:pPr/>
              <a:t>19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0CC4D9-AC7E-4D4E-B954-D5790954AD33}" type="slidenum">
              <a:rPr lang="en-US"/>
              <a:pPr/>
              <a:t>2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CBB31B-DDF4-684B-8D2C-7AEBD6706327}" type="slidenum">
              <a:rPr lang="en-US"/>
              <a:pPr/>
              <a:t>3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389610-1BCF-0948-841B-716F44D869F8}" type="slidenum">
              <a:rPr lang="en-US"/>
              <a:pPr/>
              <a:t>4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3A8E5F-9A69-AA46-9E37-FA64C2AA3FC7}" type="slidenum">
              <a:rPr lang="en-US"/>
              <a:pPr/>
              <a:t>5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FDE384-BD44-8C47-8DE3-902498A2EE2E}" type="slidenum">
              <a:rPr lang="en-US"/>
              <a:pPr/>
              <a:t>6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31C03F-788D-034F-A37A-3E70E309E1F6}" type="slidenum">
              <a:rPr lang="en-US"/>
              <a:pPr/>
              <a:t>7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DB2B66-AD5F-0E49-9E1D-9AE84424D82B}" type="slidenum">
              <a:rPr lang="en-US"/>
              <a:pPr/>
              <a:t>8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C1EC39-E631-8B40-B24C-D42378654DF0}" type="slidenum">
              <a:rPr lang="en-US"/>
              <a:pPr/>
              <a:t>9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Relationship Id="rId3" Type="http://schemas.openxmlformats.org/officeDocument/2006/relationships/image" Target="../media/image4.emf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e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e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e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eg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3953D65-95B9-2A4F-BAF1-69F0911672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9393F-6E99-C549-A8A0-A3747F9D9C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D78BE-079A-7647-BE3D-7B7D88126C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51217-BEAF-3644-BE3E-7A69C2DDFE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46B2C3A-D0B7-6A40-BDA5-82462C54E6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30FB4-641A-4745-9E27-DD556507EE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rotWithShape="1">
          <a:gsLst>
            <a:gs pos="0">
              <a:srgbClr val="007275"/>
            </a:gs>
            <a:gs pos="50000">
              <a:srgbClr val="007275"/>
            </a:gs>
            <a:gs pos="100000">
              <a:srgbClr val="008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BED3F7E-6097-2B48-B28D-132BF00DDA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083B0-72B2-8041-9E37-A5973DAED3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81890-DB5B-5F46-9100-68E99FFEF7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C6554-6BDE-FA4C-82B3-25666E1E5F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F40D1-DB33-9B4E-B7A3-0EE655FAA8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58E28-0B53-B74A-B318-796C0A8E47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B7615-6D46-1542-B801-7277B2B6D2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1AE7D-8ACB-1B49-89E7-04DA75E63C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4F852-3AC7-944D-879A-2AFEE5FF98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5A5D9-292B-3F44-8DAB-4AEF7533A5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F39FD-30E5-624E-9675-7EDE54BE54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EAABB-7BF1-ED42-8394-87DB1AC3E63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rotWithShape="1">
          <a:gsLst>
            <a:gs pos="0">
              <a:srgbClr val="007275"/>
            </a:gs>
            <a:gs pos="50000">
              <a:srgbClr val="007275"/>
            </a:gs>
            <a:gs pos="100000">
              <a:srgbClr val="008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D2CE69C-2C64-F846-8721-416A85ECA9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434B6D-2119-BB4B-862F-5A734C0CE9D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051217-BEAF-3644-BE3E-7A69C2DDFE9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BC538E-D856-A046-A0AA-4FF466A2786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3953D65-95B9-2A4F-BAF1-69F0911672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on Header">
    <p:bg>
      <p:bgPr>
        <a:gradFill rotWithShape="1">
          <a:gsLst>
            <a:gs pos="0">
              <a:srgbClr val="007275"/>
            </a:gs>
            <a:gs pos="50000">
              <a:srgbClr val="007275"/>
            </a:gs>
            <a:gs pos="100000">
              <a:srgbClr val="008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D2CE69C-2C64-F846-8721-416A85ECA9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EAABB-7BF1-ED42-8394-87DB1AC3E6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34B6D-2119-BB4B-862F-5A734C0CE9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3" y="260350"/>
            <a:ext cx="21669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C538E-D856-A046-A0AA-4FF466A278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42CFD-58B5-7443-8214-3C2FC8642E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9F1C9-90FF-064F-8ECC-706660B04F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A250D-40B5-784F-8E72-C568FA7775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 charset="0"/>
                <a:ea typeface="Georgia" charset="0"/>
                <a:cs typeface="Georgia" charset="0"/>
              </a:defRPr>
            </a:lvl1pPr>
          </a:lstStyle>
          <a:p>
            <a:pPr>
              <a:defRPr/>
            </a:pPr>
            <a:fld id="{34D46A73-0497-9E47-AE41-23B798FD5C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80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6987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0962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79500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4937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 charset="0"/>
                <a:ea typeface="Georgia" charset="0"/>
                <a:cs typeface="Georgia" charset="0"/>
              </a:defRPr>
            </a:lvl1pPr>
          </a:lstStyle>
          <a:p>
            <a:pPr>
              <a:defRPr/>
            </a:pPr>
            <a:fld id="{42AA4A54-50A2-704F-8F26-28C1D51B0B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1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6987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0962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79500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49375" indent="-179388" algn="l" rtl="0" eaLnBrk="0" fontAlgn="base" hangingPunct="0">
        <a:spcBef>
          <a:spcPct val="0"/>
        </a:spcBef>
        <a:spcAft>
          <a:spcPts val="30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pPr>
              <a:defRPr/>
            </a:pPr>
            <a:fld id="{34D46A73-0497-9E47-AE41-23B798FD5CE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Ontologies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COMP6215 Semantic Web Technologies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</a:t>
            </a:r>
            <a:r>
              <a:rPr lang="en-US" dirty="0" smtClean="0"/>
              <a:t>Gibbins - </a:t>
            </a:r>
            <a:r>
              <a:rPr lang="en-US" dirty="0" err="1" smtClean="0"/>
              <a:t>nmg</a:t>
            </a:r>
            <a:r>
              <a:rPr lang="en-US" dirty="0" err="1"/>
              <a:t>@ecs.soton.ac.uk</a:t>
            </a:r>
            <a:endParaRPr lang="en-US" dirty="0"/>
          </a:p>
          <a:p>
            <a:r>
              <a:rPr lang="en-US" dirty="0" smtClean="0"/>
              <a:t>2015-2016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Informal Usage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Informally, ‘ontology’ may also be used to describe a number of other types of conceptual specification:</a:t>
            </a:r>
          </a:p>
          <a:p>
            <a:pPr lvl="1"/>
            <a:r>
              <a:rPr lang="en-US" dirty="0" smtClean="0"/>
              <a:t>Controlled vocabulary</a:t>
            </a:r>
          </a:p>
          <a:p>
            <a:pPr lvl="1"/>
            <a:r>
              <a:rPr lang="en-US" dirty="0" smtClean="0"/>
              <a:t>Taxonomy</a:t>
            </a:r>
          </a:p>
          <a:p>
            <a:pPr lvl="1"/>
            <a:r>
              <a:rPr lang="en-US" dirty="0" smtClean="0"/>
              <a:t>Thesaurus</a:t>
            </a:r>
          </a:p>
          <a:p>
            <a:pPr marL="0" indent="0">
              <a:buNone/>
            </a:pPr>
            <a:r>
              <a:rPr lang="en-US" dirty="0" smtClean="0"/>
              <a:t>Study of ontology is not limited to computer scientists and philosophers</a:t>
            </a:r>
          </a:p>
          <a:p>
            <a:pPr lvl="1"/>
            <a:r>
              <a:rPr lang="en-US" dirty="0" smtClean="0"/>
              <a:t>Rich tradition of knowledge representation and ontology in library and information science…</a:t>
            </a:r>
          </a:p>
          <a:p>
            <a:pPr lvl="1"/>
            <a:r>
              <a:rPr lang="en-US" dirty="0" smtClean="0"/>
              <a:t>…but they talk about classification and metadata instead of ontologies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Controlled Vocabularies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 explicitly enumerated list of terms, each with an unambiguous, non-redundant definition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No structure exists between terms - a controlled vocabulary is a flat list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Examples: </a:t>
            </a:r>
          </a:p>
          <a:p>
            <a:pPr lvl="1"/>
            <a:r>
              <a:rPr lang="en-US" dirty="0" smtClean="0"/>
              <a:t>Library of Congress Subject Headings (LCSH)</a:t>
            </a:r>
          </a:p>
          <a:p>
            <a:pPr lvl="1"/>
            <a:r>
              <a:rPr lang="en-US" dirty="0" smtClean="0"/>
              <a:t>Medical Subject Headings (</a:t>
            </a:r>
            <a:r>
              <a:rPr lang="en-US" dirty="0" err="1" smtClean="0"/>
              <a:t>MeSH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Taxonomies</a:t>
            </a:r>
          </a:p>
        </p:txBody>
      </p:sp>
      <p:sp>
        <p:nvSpPr>
          <p:cNvPr id="5529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collection of controlled vocabulary terms </a:t>
            </a:r>
            <a:r>
              <a:rPr lang="en-US" dirty="0" err="1" smtClean="0"/>
              <a:t>organised</a:t>
            </a:r>
            <a:r>
              <a:rPr lang="en-US" dirty="0" smtClean="0"/>
              <a:t> into a hierarchical structure</a:t>
            </a:r>
          </a:p>
          <a:p>
            <a:pPr marL="0" indent="0">
              <a:buNone/>
            </a:pPr>
            <a:r>
              <a:rPr lang="en-US" dirty="0" smtClean="0"/>
              <a:t>Each term is in one or more parent-child relationships</a:t>
            </a:r>
          </a:p>
          <a:p>
            <a:pPr marL="0" indent="0">
              <a:buNone/>
            </a:pPr>
            <a:r>
              <a:rPr lang="en-US" dirty="0" smtClean="0"/>
              <a:t>May be several different types of parent-child relationship:</a:t>
            </a:r>
          </a:p>
          <a:p>
            <a:pPr lvl="1"/>
            <a:r>
              <a:rPr lang="en-US" dirty="0" smtClean="0"/>
              <a:t>Type-instance</a:t>
            </a:r>
          </a:p>
          <a:p>
            <a:pPr lvl="1"/>
            <a:r>
              <a:rPr lang="en-US" dirty="0" smtClean="0"/>
              <a:t>Genus-species</a:t>
            </a:r>
          </a:p>
          <a:p>
            <a:pPr lvl="1"/>
            <a:r>
              <a:rPr lang="en-US" dirty="0" smtClean="0"/>
              <a:t>Part-whole (referred to as </a:t>
            </a:r>
            <a:r>
              <a:rPr lang="en-US" dirty="0" err="1" smtClean="0"/>
              <a:t>meronymy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Taxonomy Examples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Library classification schemes</a:t>
            </a:r>
          </a:p>
          <a:p>
            <a:pPr lvl="1"/>
            <a:r>
              <a:rPr lang="en-US" dirty="0" smtClean="0"/>
              <a:t>Library of Congress</a:t>
            </a:r>
          </a:p>
          <a:p>
            <a:pPr lvl="1"/>
            <a:r>
              <a:rPr lang="en-US" dirty="0" smtClean="0"/>
              <a:t>Dewey Decimal</a:t>
            </a:r>
          </a:p>
          <a:p>
            <a:pPr lvl="1"/>
            <a:r>
              <a:rPr lang="en-US" dirty="0" smtClean="0"/>
              <a:t>UDC</a:t>
            </a:r>
          </a:p>
          <a:p>
            <a:pPr marL="0" indent="0">
              <a:buNone/>
            </a:pPr>
            <a:r>
              <a:rPr lang="en-US" dirty="0" err="1" smtClean="0"/>
              <a:t>Linnean</a:t>
            </a:r>
            <a:r>
              <a:rPr lang="en-US" dirty="0" smtClean="0"/>
              <a:t> Classification</a:t>
            </a:r>
          </a:p>
          <a:p>
            <a:pPr lvl="1"/>
            <a:r>
              <a:rPr lang="en-US" dirty="0" smtClean="0"/>
              <a:t>Kingdom, Phylum, Class, Order, Family, Genus, Species, Subspecies</a:t>
            </a:r>
          </a:p>
          <a:p>
            <a:pPr marL="0" indent="0">
              <a:buNone/>
            </a:pPr>
            <a:r>
              <a:rPr lang="en-US" dirty="0" err="1" smtClean="0"/>
              <a:t>MeSH</a:t>
            </a:r>
            <a:r>
              <a:rPr lang="en-US" dirty="0" smtClean="0"/>
              <a:t> Tree Structures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Taxonomy Examples</a:t>
            </a:r>
          </a:p>
        </p:txBody>
      </p:sp>
      <p:sp>
        <p:nvSpPr>
          <p:cNvPr id="5939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Dewey Decimal</a:t>
            </a:r>
          </a:p>
          <a:p>
            <a:pPr lvl="1"/>
            <a:r>
              <a:rPr lang="en-US" dirty="0" smtClean="0"/>
              <a:t>5xx - Natural Sciences and Mathematics</a:t>
            </a:r>
          </a:p>
          <a:p>
            <a:pPr lvl="1"/>
            <a:r>
              <a:rPr lang="en-US" dirty="0" smtClean="0"/>
              <a:t>53x - Physics</a:t>
            </a:r>
          </a:p>
          <a:p>
            <a:pPr lvl="1"/>
            <a:r>
              <a:rPr lang="en-US" dirty="0" smtClean="0"/>
              <a:t>537 - Electricity and Electronics</a:t>
            </a:r>
          </a:p>
          <a:p>
            <a:pPr marL="0" indent="0">
              <a:buNone/>
            </a:pPr>
            <a:r>
              <a:rPr lang="en-US" dirty="0" smtClean="0"/>
              <a:t>Library of Congress</a:t>
            </a:r>
          </a:p>
          <a:p>
            <a:pPr lvl="1"/>
            <a:r>
              <a:rPr lang="en-US" dirty="0" smtClean="0"/>
              <a:t>Q - Science</a:t>
            </a:r>
          </a:p>
          <a:p>
            <a:pPr lvl="1"/>
            <a:r>
              <a:rPr lang="en-US" dirty="0" smtClean="0"/>
              <a:t>QA - Mathematics</a:t>
            </a:r>
          </a:p>
          <a:p>
            <a:pPr lvl="1"/>
            <a:r>
              <a:rPr lang="en-US" dirty="0" smtClean="0"/>
              <a:t>QA71-90 - Instruments and machines</a:t>
            </a:r>
          </a:p>
          <a:p>
            <a:pPr lvl="1"/>
            <a:r>
              <a:rPr lang="en-US" dirty="0" smtClean="0"/>
              <a:t>QA75-76.95 - Calculating machines</a:t>
            </a:r>
          </a:p>
          <a:p>
            <a:pPr lvl="1"/>
            <a:r>
              <a:rPr lang="en-US" dirty="0" smtClean="0"/>
              <a:t>QA75.5-76.95 - Electronic computers and computer 	science</a:t>
            </a:r>
          </a:p>
          <a:p>
            <a:pPr lvl="1"/>
            <a:r>
              <a:rPr lang="en-US" dirty="0" smtClean="0"/>
              <a:t>QA76-76.765 - Computer software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Polyhierachical Taxonomies</a:t>
            </a:r>
          </a:p>
        </p:txBody>
      </p:sp>
      <p:sp>
        <p:nvSpPr>
          <p:cNvPr id="614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Define several orthogonal hierarchies</a:t>
            </a:r>
          </a:p>
          <a:p>
            <a:pPr lvl="1"/>
            <a:r>
              <a:rPr lang="en-US" dirty="0" smtClean="0"/>
              <a:t>Objects may be classified under multiple hierarchies</a:t>
            </a:r>
          </a:p>
          <a:p>
            <a:pPr lvl="1"/>
            <a:r>
              <a:rPr lang="en-US" dirty="0" smtClean="0"/>
              <a:t>Also known as faceted taxonomies</a:t>
            </a:r>
          </a:p>
          <a:p>
            <a:pPr marL="0" indent="0">
              <a:buNone/>
            </a:pPr>
            <a:r>
              <a:rPr lang="en-US" dirty="0" smtClean="0"/>
              <a:t>Example: Universal Decimal Classification</a:t>
            </a:r>
          </a:p>
          <a:p>
            <a:pPr lvl="1"/>
            <a:r>
              <a:rPr lang="en-US" dirty="0" smtClean="0"/>
              <a:t>Facets for language, relation to other subjects</a:t>
            </a:r>
          </a:p>
          <a:p>
            <a:pPr lvl="1"/>
            <a:r>
              <a:rPr lang="en-US" dirty="0" smtClean="0"/>
              <a:t>004.8 - artificial intelligence</a:t>
            </a:r>
          </a:p>
          <a:p>
            <a:pPr lvl="1"/>
            <a:r>
              <a:rPr lang="en-US" dirty="0" smtClean="0"/>
              <a:t>616 - clinical medicine</a:t>
            </a:r>
          </a:p>
          <a:p>
            <a:pPr lvl="1"/>
            <a:r>
              <a:rPr lang="en-US" dirty="0" smtClean="0"/>
              <a:t>004.8=20 - artificial intelligence in English</a:t>
            </a:r>
          </a:p>
          <a:p>
            <a:pPr lvl="1"/>
            <a:r>
              <a:rPr lang="en-US" dirty="0" smtClean="0"/>
              <a:t>004.8:616 - artificial intelligence and clinical medicine</a:t>
            </a:r>
          </a:p>
          <a:p>
            <a:pPr lvl="1"/>
            <a:r>
              <a:rPr lang="en-US" dirty="0" smtClean="0"/>
              <a:t>004.8:616=20 - AI and clinical medicine in English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Thesauri</a:t>
            </a:r>
          </a:p>
        </p:txBody>
      </p:sp>
      <p:sp>
        <p:nvSpPr>
          <p:cNvPr id="634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thesaurus is a taxonomy with additional relations showing lateral connections</a:t>
            </a:r>
          </a:p>
          <a:p>
            <a:pPr lvl="1"/>
            <a:r>
              <a:rPr lang="en-US" dirty="0" smtClean="0"/>
              <a:t>Related Term (RT)</a:t>
            </a:r>
          </a:p>
          <a:p>
            <a:pPr lvl="1"/>
            <a:r>
              <a:rPr lang="en-US" dirty="0" smtClean="0"/>
              <a:t>See Also</a:t>
            </a:r>
          </a:p>
          <a:p>
            <a:pPr marL="0" indent="0">
              <a:buNone/>
            </a:pPr>
            <a:r>
              <a:rPr lang="en-US" dirty="0" smtClean="0"/>
              <a:t>Parent-child relation usually described in terms of Broader Terms (BT) and Narrower Terms (NT)</a:t>
            </a:r>
          </a:p>
          <a:p>
            <a:pPr marL="0" indent="0">
              <a:buNone/>
            </a:pPr>
            <a:r>
              <a:rPr lang="en-US" dirty="0" smtClean="0"/>
              <a:t>Thesauri also typically contain scope notes which define the meaning of a term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Thesaurus Example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1800" b="1" i="1" dirty="0" smtClean="0"/>
              <a:t>Apples</a:t>
            </a:r>
            <a:endParaRPr lang="en-US" sz="1800" dirty="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1800" b="1" dirty="0" smtClean="0"/>
              <a:t>Scope notes</a:t>
            </a:r>
            <a:r>
              <a:rPr lang="en-US" sz="1800" dirty="0" smtClean="0"/>
              <a:t>:		The fruit of any member of the </a:t>
            </a:r>
            <a:br>
              <a:rPr lang="en-US" sz="1800" dirty="0" smtClean="0"/>
            </a:br>
            <a:r>
              <a:rPr lang="en-US" sz="1800" dirty="0" smtClean="0"/>
              <a:t>			species </a:t>
            </a:r>
            <a:r>
              <a:rPr lang="en-US" sz="1800" i="1" dirty="0" err="1" smtClean="0"/>
              <a:t>Malus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pumila</a:t>
            </a:r>
            <a:endParaRPr lang="en-US" sz="1800" dirty="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1800" b="1" dirty="0" smtClean="0"/>
              <a:t>Broader term</a:t>
            </a:r>
            <a:r>
              <a:rPr lang="en-US" sz="1800" dirty="0" smtClean="0"/>
              <a:t>: 		Foodstuffs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1800" b="1" dirty="0" smtClean="0"/>
              <a:t>Related terms</a:t>
            </a:r>
            <a:r>
              <a:rPr lang="en-US" sz="1800" dirty="0" smtClean="0"/>
              <a:t>: 		Cooking Ingredients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1800" dirty="0" smtClean="0"/>
              <a:t>			Taxable Foodstuffs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1800" dirty="0" smtClean="0"/>
              <a:t>			Horticulture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1800" b="1" dirty="0" smtClean="0"/>
              <a:t>Narrower terms</a:t>
            </a:r>
            <a:r>
              <a:rPr lang="en-US" sz="1800" dirty="0" smtClean="0"/>
              <a:t>: 	Granny Smiths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1800" b="1" dirty="0" smtClean="0"/>
              <a:t>See also</a:t>
            </a:r>
            <a:r>
              <a:rPr lang="en-US" sz="1800" dirty="0" smtClean="0"/>
              <a:t>: 		Apple Trees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1800" b="1" dirty="0" smtClean="0"/>
              <a:t>Use</a:t>
            </a:r>
            <a:r>
              <a:rPr lang="en-US" sz="1800" dirty="0" smtClean="0"/>
              <a:t>: 			For Apple computers use Personal</a:t>
            </a:r>
            <a:br>
              <a:rPr lang="en-US" sz="1800" dirty="0" smtClean="0"/>
            </a:br>
            <a:r>
              <a:rPr lang="en-US" sz="1800" dirty="0" smtClean="0"/>
              <a:t>			Computers (Apple)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Ontology</a:t>
            </a:r>
          </a:p>
        </p:txBody>
      </p:sp>
      <p:sp>
        <p:nvSpPr>
          <p:cNvPr id="675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 ontology further </a:t>
            </a:r>
            <a:r>
              <a:rPr lang="en-US" dirty="0" err="1" smtClean="0"/>
              <a:t>specialises</a:t>
            </a:r>
            <a:r>
              <a:rPr lang="en-US" dirty="0" smtClean="0"/>
              <a:t> types of relationships (particularly </a:t>
            </a:r>
            <a:r>
              <a:rPr lang="en-US" i="1" dirty="0" smtClean="0"/>
              <a:t>related term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A ontology typically includes:</a:t>
            </a:r>
          </a:p>
          <a:p>
            <a:pPr lvl="1"/>
            <a:r>
              <a:rPr lang="en-US" dirty="0" smtClean="0"/>
              <a:t>Class definitions and hierarchy</a:t>
            </a:r>
          </a:p>
          <a:p>
            <a:pPr lvl="1"/>
            <a:r>
              <a:rPr lang="en-US" dirty="0" smtClean="0"/>
              <a:t>Relation definitions and hierarchy</a:t>
            </a:r>
          </a:p>
          <a:p>
            <a:pPr marL="0" indent="0">
              <a:buNone/>
            </a:pPr>
            <a:r>
              <a:rPr lang="en-US" dirty="0" smtClean="0"/>
              <a:t>An ontology may also include the following:</a:t>
            </a:r>
          </a:p>
          <a:p>
            <a:pPr lvl="1"/>
            <a:r>
              <a:rPr lang="en-US" dirty="0" smtClean="0"/>
              <a:t>Constraints</a:t>
            </a:r>
          </a:p>
          <a:p>
            <a:pPr lvl="1"/>
            <a:r>
              <a:rPr lang="en-US" dirty="0" smtClean="0"/>
              <a:t>Axioms</a:t>
            </a:r>
          </a:p>
          <a:p>
            <a:pPr lvl="1"/>
            <a:r>
              <a:rPr lang="en-US" dirty="0" smtClean="0"/>
              <a:t>Rule-based knowledge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Summary</a:t>
            </a:r>
          </a:p>
        </p:txBody>
      </p:sp>
      <p:sp>
        <p:nvSpPr>
          <p:cNvPr id="696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69875" indent="-269875" eaLnBrk="1" hangingPunct="1">
              <a:buFontTx/>
              <a:buNone/>
              <a:tabLst>
                <a:tab pos="1905000" algn="l"/>
              </a:tabLst>
            </a:pPr>
            <a:r>
              <a:rPr lang="en-US" dirty="0"/>
              <a:t>Controlled Vocabulary + Hierarchy = Taxonomy</a:t>
            </a:r>
          </a:p>
          <a:p>
            <a:pPr marL="269875" indent="-269875" eaLnBrk="1" hangingPunct="1">
              <a:buFontTx/>
              <a:buNone/>
              <a:tabLst>
                <a:tab pos="1905000" algn="l"/>
              </a:tabLst>
            </a:pPr>
            <a:endParaRPr lang="en-US" dirty="0"/>
          </a:p>
          <a:p>
            <a:pPr marL="269875" indent="-269875" eaLnBrk="1" hangingPunct="1">
              <a:buFontTx/>
              <a:buNone/>
              <a:tabLst>
                <a:tab pos="1905000" algn="l"/>
              </a:tabLst>
            </a:pPr>
            <a:r>
              <a:rPr lang="en-US"/>
              <a:t>Taxonomy </a:t>
            </a:r>
            <a:r>
              <a:rPr lang="en-US" smtClean="0"/>
              <a:t>	+ </a:t>
            </a:r>
            <a:r>
              <a:rPr lang="en-US" dirty="0"/>
              <a:t>lateral relations = Thesaurus</a:t>
            </a:r>
          </a:p>
          <a:p>
            <a:pPr marL="269875" indent="-269875" eaLnBrk="1" hangingPunct="1">
              <a:buFontTx/>
              <a:buNone/>
              <a:tabLst>
                <a:tab pos="1905000" algn="l"/>
              </a:tabLst>
            </a:pPr>
            <a:endParaRPr lang="en-US" dirty="0"/>
          </a:p>
          <a:p>
            <a:pPr marL="269875" indent="-269875" eaLnBrk="1" hangingPunct="1">
              <a:buFontTx/>
              <a:buNone/>
              <a:tabLst>
                <a:tab pos="1905000" algn="l"/>
              </a:tabLst>
            </a:pPr>
            <a:r>
              <a:rPr lang="en-US" dirty="0"/>
              <a:t>Thesaurus </a:t>
            </a:r>
            <a:r>
              <a:rPr lang="en-US" dirty="0" smtClean="0"/>
              <a:t>	+ </a:t>
            </a:r>
            <a:r>
              <a:rPr lang="en-US" dirty="0"/>
              <a:t>typed </a:t>
            </a:r>
            <a:r>
              <a:rPr lang="en-US" dirty="0" smtClean="0"/>
              <a:t>relations</a:t>
            </a:r>
            <a:br>
              <a:rPr lang="en-US" dirty="0" smtClean="0"/>
            </a:br>
            <a:r>
              <a:rPr lang="en-US" dirty="0" smtClean="0"/>
              <a:t>	+ </a:t>
            </a:r>
            <a:r>
              <a:rPr lang="en-US" dirty="0"/>
              <a:t>constraints</a:t>
            </a:r>
            <a:br>
              <a:rPr lang="en-US" dirty="0"/>
            </a:br>
            <a:r>
              <a:rPr lang="en-US" dirty="0"/>
              <a:t>	+ rules</a:t>
            </a:r>
            <a:br>
              <a:rPr lang="en-US" dirty="0"/>
            </a:br>
            <a:r>
              <a:rPr lang="en-US" dirty="0"/>
              <a:t>	+ axioms = Ontology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Knowledge Representation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Knowledge representation is central to the Semantic Web</a:t>
            </a:r>
          </a:p>
          <a:p>
            <a:pPr lvl="1"/>
            <a:r>
              <a:rPr lang="en-US" dirty="0" smtClean="0"/>
              <a:t>Data published on the Semantic Web must be structured and </a:t>
            </a:r>
            <a:r>
              <a:rPr lang="en-US" dirty="0" err="1" smtClean="0"/>
              <a:t>organised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Long-standing concern in Artificial Intelligence</a:t>
            </a:r>
          </a:p>
          <a:p>
            <a:pPr lvl="1"/>
            <a:r>
              <a:rPr lang="en-US" dirty="0" smtClean="0"/>
              <a:t>A good knowledge representation ‘naturally’ represents a given problem domain</a:t>
            </a:r>
          </a:p>
          <a:p>
            <a:pPr lvl="1"/>
            <a:r>
              <a:rPr lang="en-US" dirty="0" smtClean="0"/>
              <a:t>A poor knowledge representation is </a:t>
            </a:r>
            <a:r>
              <a:rPr lang="en-US" dirty="0"/>
              <a:t>unintelligible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Knowledge Representation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Common KR approaches:</a:t>
            </a:r>
          </a:p>
          <a:p>
            <a:pPr lvl="1"/>
            <a:r>
              <a:rPr lang="en-US" dirty="0" smtClean="0"/>
              <a:t>Logic</a:t>
            </a:r>
          </a:p>
          <a:p>
            <a:pPr lvl="1"/>
            <a:r>
              <a:rPr lang="en-US" dirty="0" smtClean="0"/>
              <a:t>Production rules</a:t>
            </a:r>
          </a:p>
          <a:p>
            <a:pPr lvl="1"/>
            <a:r>
              <a:rPr lang="en-US" dirty="0" smtClean="0"/>
              <a:t>Semantic Networks</a:t>
            </a:r>
          </a:p>
          <a:p>
            <a:pPr lvl="1"/>
            <a:r>
              <a:rPr lang="en-US" dirty="0" smtClean="0"/>
              <a:t>Frames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Semantic Web combines aspects of all of these schemes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Knowledge Representation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Most AI systems (and therefore SW systems) consist </a:t>
            </a:r>
            <a:r>
              <a:rPr lang="en-US" dirty="0" smtClean="0"/>
              <a:t>of:</a:t>
            </a:r>
          </a:p>
          <a:p>
            <a:r>
              <a:rPr lang="en-US" dirty="0" smtClean="0"/>
              <a:t>A knowledge </a:t>
            </a:r>
            <a:r>
              <a:rPr lang="en-US" dirty="0"/>
              <a:t>b</a:t>
            </a:r>
            <a:r>
              <a:rPr lang="en-US" dirty="0" smtClean="0"/>
              <a:t>ase (KB)</a:t>
            </a:r>
          </a:p>
          <a:p>
            <a:pPr lvl="1"/>
            <a:r>
              <a:rPr lang="en-US" dirty="0" smtClean="0"/>
              <a:t>Forms the system's intelligence source</a:t>
            </a:r>
          </a:p>
          <a:p>
            <a:pPr lvl="1"/>
            <a:r>
              <a:rPr lang="en-US" dirty="0" smtClean="0"/>
              <a:t>Structured according to the knowledge representation approach taken</a:t>
            </a:r>
          </a:p>
          <a:p>
            <a:r>
              <a:rPr lang="en-US" dirty="0" smtClean="0"/>
              <a:t>An inference mechanism</a:t>
            </a:r>
          </a:p>
          <a:p>
            <a:pPr lvl="1"/>
            <a:r>
              <a:rPr lang="en-US" dirty="0" smtClean="0"/>
              <a:t>Set of procedures that are used to examine the knowledge base to answer questions, solve problems or make decisions within the domain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Ontologies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Defining the ‘O’ word</a:t>
            </a:r>
          </a:p>
        </p:txBody>
      </p:sp>
      <p:sp>
        <p:nvSpPr>
          <p:cNvPr id="38914" name="Rectangle 3"/>
          <p:cNvSpPr>
            <a:spLocks noGrp="1" noChangeArrowheads="1"/>
          </p:cNvSpPr>
          <p:nvPr>
            <p:ph idx="1"/>
          </p:nvPr>
        </p:nvSpPr>
        <p:spPr>
          <a:xfrm>
            <a:off x="324000" y="1692000"/>
            <a:ext cx="5904184" cy="446908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Ontology, n.</a:t>
            </a:r>
          </a:p>
          <a:p>
            <a:pPr marL="0" indent="0">
              <a:buNone/>
            </a:pPr>
            <a:r>
              <a:rPr lang="en-US" dirty="0" smtClean="0"/>
              <a:t>1. a. Philos. The science or study of being; that branch of metaphysics concerned with the nature or essence of being or existence.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457200" y="4800600"/>
            <a:ext cx="3041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/>
              <a:t>Oxford English Dictionary, 2004</a:t>
            </a:r>
          </a:p>
        </p:txBody>
      </p:sp>
      <p:pic>
        <p:nvPicPr>
          <p:cNvPr id="3891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2057400"/>
            <a:ext cx="25685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Defining the ‘O’ word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19263"/>
            <a:ext cx="8229600" cy="483393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An ontology is a </a:t>
            </a:r>
            <a:r>
              <a:rPr lang="en-US" b="1" dirty="0"/>
              <a:t>specification</a:t>
            </a:r>
            <a:r>
              <a:rPr lang="en-US" dirty="0"/>
              <a:t> of a </a:t>
            </a:r>
            <a:r>
              <a:rPr lang="en-US" b="1" dirty="0" err="1"/>
              <a:t>conceptualisation</a:t>
            </a:r>
            <a:endParaRPr lang="en-US" b="1" dirty="0"/>
          </a:p>
          <a:p>
            <a:pPr marL="269875" indent="-269875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b="1" dirty="0"/>
              <a:t>Specification</a:t>
            </a:r>
            <a:r>
              <a:rPr lang="en-US" dirty="0"/>
              <a:t>: A formal description</a:t>
            </a:r>
          </a:p>
          <a:p>
            <a:pPr marL="269875" indent="-269875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b="1" dirty="0" err="1"/>
              <a:t>Conceptualisation</a:t>
            </a:r>
            <a:r>
              <a:rPr lang="en-US" dirty="0"/>
              <a:t>: The objects, concepts, and other entities that are assumed to exist in some area of interest and the relationships that hold among them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/>
              <a:t>Referred to in the philosophical literature as </a:t>
            </a:r>
            <a:r>
              <a:rPr lang="en-US" b="1" dirty="0"/>
              <a:t>Formal Ontology</a:t>
            </a:r>
          </a:p>
          <a:p>
            <a:pPr marL="269875" indent="-269875" eaLnBrk="1" hangingPunct="1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sz="1300" dirty="0"/>
              <a:t>T. R. Gruber. A translation approach to portable ontologies. Knowledge Acquisition, 5(2):199-220, 1993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Ontology in Computer Science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Ontologies as engineered </a:t>
            </a:r>
            <a:r>
              <a:rPr lang="en-GB" dirty="0" err="1" smtClean="0"/>
              <a:t>artifacts</a:t>
            </a:r>
            <a:r>
              <a:rPr lang="en-GB" dirty="0" smtClean="0"/>
              <a:t>:</a:t>
            </a:r>
          </a:p>
          <a:p>
            <a:pPr lvl="1"/>
            <a:r>
              <a:rPr lang="de-DE" dirty="0" smtClean="0"/>
              <a:t>constituted by a specific vocabulary used to describe a certain reality, plus </a:t>
            </a:r>
          </a:p>
          <a:p>
            <a:pPr lvl="1"/>
            <a:r>
              <a:rPr lang="de-DE" dirty="0" smtClean="0"/>
              <a:t>a set of explicit assumptions regarding the intended meaning of the vocabulary</a:t>
            </a:r>
          </a:p>
          <a:p>
            <a:pPr marL="0" indent="0">
              <a:buNone/>
            </a:pPr>
            <a:r>
              <a:rPr lang="de-DE" dirty="0" smtClean="0"/>
              <a:t>Benefits:</a:t>
            </a:r>
            <a:endParaRPr lang="en-GB" dirty="0" smtClean="0"/>
          </a:p>
          <a:p>
            <a:pPr lvl="1"/>
            <a:r>
              <a:rPr lang="en-GB" dirty="0" smtClean="0"/>
              <a:t>Shared understanding</a:t>
            </a:r>
          </a:p>
          <a:p>
            <a:pPr lvl="1"/>
            <a:r>
              <a:rPr lang="en-GB" dirty="0" smtClean="0"/>
              <a:t>Facilitate communication</a:t>
            </a:r>
          </a:p>
          <a:p>
            <a:pPr lvl="1"/>
            <a:r>
              <a:rPr lang="en-GB" dirty="0" smtClean="0"/>
              <a:t>Establish a joint terminology for a community of interest</a:t>
            </a:r>
          </a:p>
          <a:p>
            <a:pPr lvl="1"/>
            <a:r>
              <a:rPr lang="en-GB" dirty="0" smtClean="0"/>
              <a:t>Normative models</a:t>
            </a:r>
          </a:p>
          <a:p>
            <a:pPr lvl="1"/>
            <a:r>
              <a:rPr lang="en-GB" dirty="0" smtClean="0"/>
              <a:t>Inter-operability: sharing and reuse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Ontology Structure</a:t>
            </a:r>
            <a:endParaRPr lang="en-US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Ontologies typically have two distinct components:</a:t>
            </a:r>
          </a:p>
          <a:p>
            <a:r>
              <a:rPr lang="en-GB" dirty="0" smtClean="0"/>
              <a:t>Names for important concepts in the domain</a:t>
            </a:r>
          </a:p>
          <a:p>
            <a:pPr lvl="1"/>
            <a:r>
              <a:rPr lang="en-GB" dirty="0" smtClean="0"/>
              <a:t>Elephant is a concept whose members are a kind of animal</a:t>
            </a:r>
          </a:p>
          <a:p>
            <a:pPr lvl="1"/>
            <a:r>
              <a:rPr lang="en-GB" dirty="0" smtClean="0"/>
              <a:t>Herbivore is a concept whose members are exactly those animals who eat only plants or parts of plants </a:t>
            </a:r>
          </a:p>
          <a:p>
            <a:pPr lvl="1"/>
            <a:r>
              <a:rPr lang="en-GB" dirty="0" err="1" smtClean="0"/>
              <a:t>Adult_Elephant</a:t>
            </a:r>
            <a:r>
              <a:rPr lang="en-GB" dirty="0" smtClean="0"/>
              <a:t> is a concept whose members are exactly those elephants whose age is greater than 20 years</a:t>
            </a:r>
          </a:p>
          <a:p>
            <a:r>
              <a:rPr lang="en-GB" dirty="0" smtClean="0"/>
              <a:t>Background knowledge/constraints on the domain</a:t>
            </a:r>
          </a:p>
          <a:p>
            <a:pPr lvl="1"/>
            <a:r>
              <a:rPr lang="en-GB" dirty="0" err="1" smtClean="0"/>
              <a:t>Adult_Elephants</a:t>
            </a:r>
            <a:r>
              <a:rPr lang="en-GB" dirty="0" smtClean="0"/>
              <a:t> weigh at least 2,000 kg</a:t>
            </a:r>
          </a:p>
          <a:p>
            <a:pPr lvl="1"/>
            <a:r>
              <a:rPr lang="en-GB" dirty="0" smtClean="0"/>
              <a:t>All Elephants are either </a:t>
            </a:r>
            <a:r>
              <a:rPr lang="en-GB" dirty="0" err="1" smtClean="0"/>
              <a:t>African_Elephants</a:t>
            </a:r>
            <a:r>
              <a:rPr lang="en-GB" dirty="0" smtClean="0"/>
              <a:t> or </a:t>
            </a:r>
            <a:r>
              <a:rPr lang="en-GB" dirty="0" err="1" smtClean="0"/>
              <a:t>Indian_Elephants</a:t>
            </a:r>
            <a:endParaRPr lang="en-GB" dirty="0" smtClean="0"/>
          </a:p>
          <a:p>
            <a:pPr lvl="1"/>
            <a:r>
              <a:rPr lang="en-GB" dirty="0" smtClean="0"/>
              <a:t>No individual can be both a Herbivore and a Carnivore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3814</TotalTime>
  <Words>820</Words>
  <Application>Microsoft Macintosh PowerPoint</Application>
  <PresentationFormat>On-screen Show (4:3)</PresentationFormat>
  <Paragraphs>161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ECS</vt:lpstr>
      <vt:lpstr>1_ECS</vt:lpstr>
      <vt:lpstr>2_ECS</vt:lpstr>
      <vt:lpstr>Ontologies </vt:lpstr>
      <vt:lpstr>Knowledge Representation</vt:lpstr>
      <vt:lpstr>Knowledge Representation</vt:lpstr>
      <vt:lpstr>Knowledge Representation</vt:lpstr>
      <vt:lpstr>Ontologies</vt:lpstr>
      <vt:lpstr>Defining the ‘O’ word</vt:lpstr>
      <vt:lpstr>Defining the ‘O’ word</vt:lpstr>
      <vt:lpstr>Ontology in Computer Science</vt:lpstr>
      <vt:lpstr>Ontology Structure</vt:lpstr>
      <vt:lpstr>Informal Usage</vt:lpstr>
      <vt:lpstr>Controlled Vocabularies</vt:lpstr>
      <vt:lpstr>Taxonomies</vt:lpstr>
      <vt:lpstr>Taxonomy Examples</vt:lpstr>
      <vt:lpstr>Taxonomy Examples</vt:lpstr>
      <vt:lpstr>Polyhierachical Taxonomies</vt:lpstr>
      <vt:lpstr>Thesauri</vt:lpstr>
      <vt:lpstr>Thesaurus Example</vt:lpstr>
      <vt:lpstr>Ontology</vt:lpstr>
      <vt:lpstr>Summary</vt:lpstr>
    </vt:vector>
  </TitlesOfParts>
  <Company>Nicholas Gibbins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 Representation</dc:title>
  <dc:creator>Nicholas Gibbins</dc:creator>
  <cp:lastModifiedBy>Nicholas Gibbins</cp:lastModifiedBy>
  <cp:revision>34</cp:revision>
  <dcterms:created xsi:type="dcterms:W3CDTF">2010-03-04T11:52:24Z</dcterms:created>
  <dcterms:modified xsi:type="dcterms:W3CDTF">2016-02-08T11:56:17Z</dcterms:modified>
</cp:coreProperties>
</file>