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14"/>
  </p:notesMasterIdLst>
  <p:sldIdLst>
    <p:sldId id="257" r:id="rId2"/>
    <p:sldId id="310" r:id="rId3"/>
    <p:sldId id="317" r:id="rId4"/>
    <p:sldId id="343" r:id="rId5"/>
    <p:sldId id="344" r:id="rId6"/>
    <p:sldId id="313" r:id="rId7"/>
    <p:sldId id="314" r:id="rId8"/>
    <p:sldId id="315" r:id="rId9"/>
    <p:sldId id="316" r:id="rId10"/>
    <p:sldId id="322" r:id="rId11"/>
    <p:sldId id="319" r:id="rId12"/>
    <p:sldId id="321" r:id="rId13"/>
    <p:sldId id="331" r:id="rId14"/>
    <p:sldId id="332" r:id="rId15"/>
    <p:sldId id="330" r:id="rId16"/>
    <p:sldId id="336" r:id="rId17"/>
    <p:sldId id="338" r:id="rId18"/>
    <p:sldId id="339" r:id="rId19"/>
    <p:sldId id="340" r:id="rId20"/>
    <p:sldId id="341" r:id="rId21"/>
    <p:sldId id="342" r:id="rId22"/>
    <p:sldId id="345" r:id="rId23"/>
    <p:sldId id="349" r:id="rId24"/>
    <p:sldId id="350" r:id="rId25"/>
    <p:sldId id="351" r:id="rId26"/>
    <p:sldId id="352" r:id="rId27"/>
    <p:sldId id="403" r:id="rId28"/>
    <p:sldId id="329" r:id="rId29"/>
    <p:sldId id="346" r:id="rId30"/>
    <p:sldId id="404" r:id="rId31"/>
    <p:sldId id="405" r:id="rId32"/>
    <p:sldId id="406" r:id="rId33"/>
    <p:sldId id="408" r:id="rId34"/>
    <p:sldId id="450" r:id="rId35"/>
    <p:sldId id="348" r:id="rId36"/>
    <p:sldId id="409" r:id="rId37"/>
    <p:sldId id="410" r:id="rId38"/>
    <p:sldId id="411" r:id="rId39"/>
    <p:sldId id="412" r:id="rId40"/>
    <p:sldId id="413" r:id="rId41"/>
    <p:sldId id="414" r:id="rId42"/>
    <p:sldId id="415" r:id="rId43"/>
    <p:sldId id="416" r:id="rId44"/>
    <p:sldId id="417" r:id="rId45"/>
    <p:sldId id="418" r:id="rId46"/>
    <p:sldId id="419" r:id="rId47"/>
    <p:sldId id="420" r:id="rId48"/>
    <p:sldId id="421" r:id="rId49"/>
    <p:sldId id="422" r:id="rId50"/>
    <p:sldId id="423" r:id="rId51"/>
    <p:sldId id="424" r:id="rId52"/>
    <p:sldId id="425" r:id="rId53"/>
    <p:sldId id="426" r:id="rId54"/>
    <p:sldId id="427" r:id="rId55"/>
    <p:sldId id="428" r:id="rId56"/>
    <p:sldId id="429" r:id="rId57"/>
    <p:sldId id="430" r:id="rId58"/>
    <p:sldId id="431" r:id="rId59"/>
    <p:sldId id="432" r:id="rId60"/>
    <p:sldId id="433" r:id="rId61"/>
    <p:sldId id="434" r:id="rId62"/>
    <p:sldId id="435" r:id="rId63"/>
    <p:sldId id="436" r:id="rId64"/>
    <p:sldId id="437" r:id="rId65"/>
    <p:sldId id="438" r:id="rId66"/>
    <p:sldId id="439" r:id="rId67"/>
    <p:sldId id="440" r:id="rId68"/>
    <p:sldId id="441" r:id="rId69"/>
    <p:sldId id="442" r:id="rId70"/>
    <p:sldId id="443" r:id="rId71"/>
    <p:sldId id="444" r:id="rId72"/>
    <p:sldId id="445" r:id="rId73"/>
    <p:sldId id="446" r:id="rId74"/>
    <p:sldId id="447" r:id="rId75"/>
    <p:sldId id="448" r:id="rId76"/>
    <p:sldId id="311" r:id="rId77"/>
    <p:sldId id="260" r:id="rId78"/>
    <p:sldId id="261" r:id="rId79"/>
    <p:sldId id="262" r:id="rId80"/>
    <p:sldId id="263" r:id="rId81"/>
    <p:sldId id="264" r:id="rId82"/>
    <p:sldId id="265" r:id="rId83"/>
    <p:sldId id="266" r:id="rId84"/>
    <p:sldId id="333" r:id="rId85"/>
    <p:sldId id="268" r:id="rId86"/>
    <p:sldId id="269" r:id="rId87"/>
    <p:sldId id="354" r:id="rId88"/>
    <p:sldId id="375" r:id="rId89"/>
    <p:sldId id="376" r:id="rId90"/>
    <p:sldId id="384" r:id="rId91"/>
    <p:sldId id="377" r:id="rId92"/>
    <p:sldId id="370" r:id="rId93"/>
    <p:sldId id="378" r:id="rId94"/>
    <p:sldId id="379" r:id="rId95"/>
    <p:sldId id="372" r:id="rId96"/>
    <p:sldId id="380" r:id="rId97"/>
    <p:sldId id="381" r:id="rId98"/>
    <p:sldId id="382" r:id="rId99"/>
    <p:sldId id="373" r:id="rId100"/>
    <p:sldId id="374" r:id="rId101"/>
    <p:sldId id="383" r:id="rId102"/>
    <p:sldId id="270" r:id="rId103"/>
    <p:sldId id="355" r:id="rId104"/>
    <p:sldId id="356" r:id="rId105"/>
    <p:sldId id="364" r:id="rId106"/>
    <p:sldId id="365" r:id="rId107"/>
    <p:sldId id="366" r:id="rId108"/>
    <p:sldId id="367" r:id="rId109"/>
    <p:sldId id="368" r:id="rId110"/>
    <p:sldId id="369" r:id="rId111"/>
    <p:sldId id="400" r:id="rId112"/>
    <p:sldId id="402" r:id="rId1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8212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1" d="100"/>
          <a:sy n="51" d="100"/>
        </p:scale>
        <p:origin x="-113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101" Type="http://schemas.openxmlformats.org/officeDocument/2006/relationships/slide" Target="slides/slide100.xml"/><Relationship Id="rId102" Type="http://schemas.openxmlformats.org/officeDocument/2006/relationships/slide" Target="slides/slide101.xml"/><Relationship Id="rId103" Type="http://schemas.openxmlformats.org/officeDocument/2006/relationships/slide" Target="slides/slide102.xml"/><Relationship Id="rId104" Type="http://schemas.openxmlformats.org/officeDocument/2006/relationships/slide" Target="slides/slide103.xml"/><Relationship Id="rId105" Type="http://schemas.openxmlformats.org/officeDocument/2006/relationships/slide" Target="slides/slide104.xml"/><Relationship Id="rId106" Type="http://schemas.openxmlformats.org/officeDocument/2006/relationships/slide" Target="slides/slide105.xml"/><Relationship Id="rId107" Type="http://schemas.openxmlformats.org/officeDocument/2006/relationships/slide" Target="slides/slide106.xml"/><Relationship Id="rId108" Type="http://schemas.openxmlformats.org/officeDocument/2006/relationships/slide" Target="slides/slide107.xml"/><Relationship Id="rId109" Type="http://schemas.openxmlformats.org/officeDocument/2006/relationships/slide" Target="slides/slide108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slide" Target="slides/slide98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00" Type="http://schemas.openxmlformats.org/officeDocument/2006/relationships/slide" Target="slides/slide99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110" Type="http://schemas.openxmlformats.org/officeDocument/2006/relationships/slide" Target="slides/slide109.xml"/><Relationship Id="rId111" Type="http://schemas.openxmlformats.org/officeDocument/2006/relationships/slide" Target="slides/slide110.xml"/><Relationship Id="rId112" Type="http://schemas.openxmlformats.org/officeDocument/2006/relationships/slide" Target="slides/slide111.xml"/><Relationship Id="rId113" Type="http://schemas.openxmlformats.org/officeDocument/2006/relationships/slide" Target="slides/slide112.xml"/><Relationship Id="rId114" Type="http://schemas.openxmlformats.org/officeDocument/2006/relationships/notesMaster" Target="notesMasters/notesMaster1.xml"/><Relationship Id="rId115" Type="http://schemas.openxmlformats.org/officeDocument/2006/relationships/printerSettings" Target="printerSettings/printerSettings1.bin"/><Relationship Id="rId116" Type="http://schemas.openxmlformats.org/officeDocument/2006/relationships/presProps" Target="presProps.xml"/><Relationship Id="rId117" Type="http://schemas.openxmlformats.org/officeDocument/2006/relationships/viewProps" Target="viewProps.xml"/><Relationship Id="rId118" Type="http://schemas.openxmlformats.org/officeDocument/2006/relationships/theme" Target="theme/theme1.xml"/><Relationship Id="rId119" Type="http://schemas.openxmlformats.org/officeDocument/2006/relationships/tableStyles" Target="tableStyles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443F5B-4734-954F-A7D5-1EDBA7F41D65}" type="datetimeFigureOut">
              <a:rPr lang="en-US" smtClean="0"/>
              <a:t>31/01/16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6070D7-0A01-EA46-9C36-1277CAAED1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6575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6070D7-0A01-EA46-9C36-1277CAAED1C9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2004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5DA9E8-AF93-1F4E-825F-AE963350FC63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2227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DBDC5-D97F-AC45-92DA-246A896D9F27}" type="slidenum">
              <a:rPr lang="en-US" smtClean="0"/>
              <a:t>102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8737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DBDC5-D97F-AC45-92DA-246A896D9F27}" type="slidenum">
              <a:rPr lang="en-US" smtClean="0"/>
              <a:t>103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8737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DBDC5-D97F-AC45-92DA-246A896D9F27}" type="slidenum">
              <a:rPr lang="en-US" smtClean="0"/>
              <a:t>104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873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ndara"/>
            </a:endParaRPr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2E2224"/>
              </a:solidFill>
              <a:latin typeface="Candar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8E80666-FB37-4B36-9149-507F3B0178E3}" type="datetimeFigureOut">
              <a:rPr lang="en-US" smtClean="0">
                <a:solidFill>
                  <a:srgbClr val="CBD8DD"/>
                </a:solidFill>
                <a:latin typeface="Candara"/>
              </a:rPr>
              <a:pPr/>
              <a:t>31/01/16</a:t>
            </a:fld>
            <a:endParaRPr lang="en-US">
              <a:solidFill>
                <a:srgbClr val="CBD8DD"/>
              </a:solidFill>
              <a:latin typeface="Candar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8231E"/>
              </a:solidFill>
              <a:latin typeface="Candar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D739C4FB-7D33-419B-8833-D1372BFD11C8}" type="slidenum">
              <a:rPr lang="en-US" smtClean="0">
                <a:solidFill>
                  <a:srgbClr val="48231E"/>
                </a:solidFill>
                <a:latin typeface="Candara"/>
              </a:rPr>
              <a:pPr/>
              <a:t>‹#›</a:t>
            </a:fld>
            <a:endParaRPr lang="en-US">
              <a:solidFill>
                <a:srgbClr val="48231E"/>
              </a:solidFill>
              <a:latin typeface="Candara"/>
            </a:endParaRPr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2E2224"/>
              </a:solidFill>
              <a:latin typeface="Candara"/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2E2224"/>
              </a:solidFill>
              <a:latin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2836667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>
                <a:solidFill>
                  <a:srgbClr val="48231E"/>
                </a:solidFill>
                <a:latin typeface="Candara"/>
              </a:rPr>
              <a:pPr/>
              <a:t>31/01/16</a:t>
            </a:fld>
            <a:endParaRPr lang="en-US">
              <a:solidFill>
                <a:srgbClr val="48231E"/>
              </a:solidFill>
              <a:latin typeface="Candar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8231E"/>
              </a:solidFill>
              <a:latin typeface="Candar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>
                <a:solidFill>
                  <a:srgbClr val="48231E"/>
                </a:solidFill>
                <a:latin typeface="Candara"/>
              </a:rPr>
              <a:pPr/>
              <a:t>‹#›</a:t>
            </a:fld>
            <a:endParaRPr lang="en-US">
              <a:solidFill>
                <a:srgbClr val="48231E"/>
              </a:solidFill>
              <a:latin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3402006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>
                <a:solidFill>
                  <a:srgbClr val="48231E"/>
                </a:solidFill>
                <a:latin typeface="Candara"/>
              </a:rPr>
              <a:pPr/>
              <a:t>31/01/16</a:t>
            </a:fld>
            <a:endParaRPr lang="en-US">
              <a:solidFill>
                <a:srgbClr val="48231E"/>
              </a:solidFill>
              <a:latin typeface="Candar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8231E"/>
              </a:solidFill>
              <a:latin typeface="Candar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>
                <a:solidFill>
                  <a:srgbClr val="48231E"/>
                </a:solidFill>
                <a:latin typeface="Candara"/>
              </a:rPr>
              <a:pPr/>
              <a:t>‹#›</a:t>
            </a:fld>
            <a:endParaRPr lang="en-US">
              <a:solidFill>
                <a:srgbClr val="48231E"/>
              </a:solidFill>
              <a:latin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2988546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2E2224"/>
              </a:solidFill>
              <a:latin typeface="Candara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>
                <a:solidFill>
                  <a:srgbClr val="48231E"/>
                </a:solidFill>
                <a:latin typeface="Candara"/>
              </a:rPr>
              <a:pPr/>
              <a:t>31/01/16</a:t>
            </a:fld>
            <a:endParaRPr lang="en-US">
              <a:solidFill>
                <a:srgbClr val="48231E"/>
              </a:solidFill>
              <a:latin typeface="Candar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8231E"/>
              </a:solidFill>
              <a:latin typeface="Candar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>
                <a:solidFill>
                  <a:srgbClr val="48231E"/>
                </a:solidFill>
                <a:latin typeface="Candara"/>
              </a:rPr>
              <a:pPr/>
              <a:t>‹#›</a:t>
            </a:fld>
            <a:endParaRPr lang="en-US">
              <a:solidFill>
                <a:srgbClr val="48231E"/>
              </a:solidFill>
              <a:latin typeface="Candara"/>
            </a:endParaRPr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835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ndara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8E80666-FB37-4B36-9149-507F3B0178E3}" type="datetimeFigureOut">
              <a:rPr lang="en-US" smtClean="0">
                <a:solidFill>
                  <a:srgbClr val="CBD8DD"/>
                </a:solidFill>
                <a:latin typeface="Candara"/>
              </a:rPr>
              <a:pPr/>
              <a:t>31/01/16</a:t>
            </a:fld>
            <a:endParaRPr lang="en-US">
              <a:solidFill>
                <a:srgbClr val="CBD8DD"/>
              </a:solidFill>
              <a:latin typeface="Candar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8231E"/>
              </a:solidFill>
              <a:latin typeface="Candar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>
                <a:solidFill>
                  <a:srgbClr val="48231E"/>
                </a:solidFill>
                <a:latin typeface="Candara"/>
              </a:rPr>
              <a:pPr/>
              <a:t>‹#›</a:t>
            </a:fld>
            <a:endParaRPr lang="en-US">
              <a:solidFill>
                <a:srgbClr val="48231E"/>
              </a:solidFill>
              <a:latin typeface="Candara"/>
            </a:endParaRPr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2E2224"/>
              </a:solidFill>
              <a:latin typeface="Candara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181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>
                <a:solidFill>
                  <a:srgbClr val="48231E"/>
                </a:solidFill>
                <a:latin typeface="Candara"/>
              </a:rPr>
              <a:pPr/>
              <a:t>31/01/16</a:t>
            </a:fld>
            <a:endParaRPr lang="en-US">
              <a:solidFill>
                <a:srgbClr val="48231E"/>
              </a:solidFill>
              <a:latin typeface="Candar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8231E"/>
              </a:solidFill>
              <a:latin typeface="Candar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>
                <a:solidFill>
                  <a:srgbClr val="48231E"/>
                </a:solidFill>
                <a:latin typeface="Candara"/>
              </a:rPr>
              <a:pPr/>
              <a:t>‹#›</a:t>
            </a:fld>
            <a:endParaRPr lang="en-US">
              <a:solidFill>
                <a:srgbClr val="48231E"/>
              </a:solidFill>
              <a:latin typeface="Candara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860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>
                <a:solidFill>
                  <a:srgbClr val="48231E"/>
                </a:solidFill>
                <a:latin typeface="Candara"/>
              </a:rPr>
              <a:pPr/>
              <a:t>31/01/16</a:t>
            </a:fld>
            <a:endParaRPr lang="en-US">
              <a:solidFill>
                <a:srgbClr val="48231E"/>
              </a:solidFill>
              <a:latin typeface="Candara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8231E"/>
              </a:solidFill>
              <a:latin typeface="Candara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>
                <a:solidFill>
                  <a:srgbClr val="48231E"/>
                </a:solidFill>
                <a:latin typeface="Candara"/>
              </a:rPr>
              <a:pPr/>
              <a:t>‹#›</a:t>
            </a:fld>
            <a:endParaRPr lang="en-US">
              <a:solidFill>
                <a:srgbClr val="48231E"/>
              </a:solidFill>
              <a:latin typeface="Candara"/>
            </a:endParaRPr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16890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36A696D-22F7-F041-970E-4294EE310222}" type="datetimeFigureOut">
              <a:rPr lang="en-US" smtClean="0">
                <a:solidFill>
                  <a:srgbClr val="48231E"/>
                </a:solidFill>
                <a:latin typeface="Candara"/>
              </a:rPr>
              <a:pPr/>
              <a:t>31/01/16</a:t>
            </a:fld>
            <a:endParaRPr lang="en-US">
              <a:solidFill>
                <a:srgbClr val="48231E"/>
              </a:solidFill>
              <a:latin typeface="Candara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8231E"/>
              </a:solidFill>
              <a:latin typeface="Candara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>
                <a:solidFill>
                  <a:srgbClr val="48231E"/>
                </a:solidFill>
                <a:latin typeface="Candara"/>
              </a:rPr>
              <a:pPr/>
              <a:t>‹#›</a:t>
            </a:fld>
            <a:endParaRPr lang="en-US">
              <a:solidFill>
                <a:srgbClr val="48231E"/>
              </a:solidFill>
              <a:latin typeface="Candara"/>
            </a:endParaRPr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671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>
                <a:solidFill>
                  <a:srgbClr val="48231E"/>
                </a:solidFill>
                <a:latin typeface="Candara"/>
              </a:rPr>
              <a:pPr/>
              <a:t>31/01/16</a:t>
            </a:fld>
            <a:endParaRPr lang="en-US">
              <a:solidFill>
                <a:srgbClr val="48231E"/>
              </a:solidFill>
              <a:latin typeface="Candara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8231E"/>
              </a:solidFill>
              <a:latin typeface="Candara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>
                <a:solidFill>
                  <a:srgbClr val="48231E"/>
                </a:solidFill>
                <a:latin typeface="Candara"/>
              </a:rPr>
              <a:pPr/>
              <a:t>‹#›</a:t>
            </a:fld>
            <a:endParaRPr lang="en-US">
              <a:solidFill>
                <a:srgbClr val="48231E"/>
              </a:solidFill>
              <a:latin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662372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ndara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36A696D-22F7-F041-970E-4294EE310222}" type="datetimeFigureOut">
              <a:rPr lang="en-US" smtClean="0">
                <a:solidFill>
                  <a:srgbClr val="CBD8DD"/>
                </a:solidFill>
                <a:latin typeface="Candara"/>
              </a:rPr>
              <a:pPr/>
              <a:t>31/01/16</a:t>
            </a:fld>
            <a:endParaRPr lang="en-US">
              <a:solidFill>
                <a:srgbClr val="CBD8DD"/>
              </a:solidFill>
              <a:latin typeface="Candar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8231E"/>
              </a:solidFill>
              <a:latin typeface="Candar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>
                <a:solidFill>
                  <a:srgbClr val="48231E"/>
                </a:solidFill>
                <a:latin typeface="Candara"/>
              </a:rPr>
              <a:pPr/>
              <a:t>‹#›</a:t>
            </a:fld>
            <a:endParaRPr lang="en-US">
              <a:solidFill>
                <a:srgbClr val="48231E"/>
              </a:solidFill>
              <a:latin typeface="Candara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5962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ndara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36A696D-22F7-F041-970E-4294EE310222}" type="datetimeFigureOut">
              <a:rPr lang="en-US" smtClean="0">
                <a:solidFill>
                  <a:srgbClr val="CBD8DD"/>
                </a:solidFill>
                <a:latin typeface="Candara"/>
              </a:rPr>
              <a:pPr/>
              <a:t>31/01/16</a:t>
            </a:fld>
            <a:endParaRPr lang="en-US">
              <a:solidFill>
                <a:srgbClr val="CBD8DD"/>
              </a:solidFill>
              <a:latin typeface="Candar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8231E"/>
              </a:solidFill>
              <a:latin typeface="Candar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>
                <a:solidFill>
                  <a:srgbClr val="48231E"/>
                </a:solidFill>
                <a:latin typeface="Candara"/>
              </a:rPr>
              <a:pPr/>
              <a:t>‹#›</a:t>
            </a:fld>
            <a:endParaRPr lang="en-US">
              <a:solidFill>
                <a:srgbClr val="48231E"/>
              </a:solidFill>
              <a:latin typeface="Candara"/>
            </a:endParaRPr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55243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6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A36A696D-22F7-F041-970E-4294EE310222}" type="datetimeFigureOut">
              <a:rPr lang="en-US" smtClean="0">
                <a:solidFill>
                  <a:srgbClr val="48231E"/>
                </a:solidFill>
                <a:latin typeface="Candara"/>
              </a:rPr>
              <a:pPr/>
              <a:t>31/01/16</a:t>
            </a:fld>
            <a:endParaRPr lang="en-US">
              <a:solidFill>
                <a:srgbClr val="48231E"/>
              </a:solidFill>
              <a:latin typeface="Candar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48231E"/>
              </a:solidFill>
              <a:latin typeface="Candar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183DC041-A041-8F4B-8E27-41918442D714}" type="slidenum">
              <a:rPr lang="en-US" smtClean="0">
                <a:solidFill>
                  <a:srgbClr val="48231E"/>
                </a:solidFill>
                <a:latin typeface="Candara"/>
              </a:rPr>
              <a:pPr/>
              <a:t>‹#›</a:t>
            </a:fld>
            <a:endParaRPr lang="en-US">
              <a:solidFill>
                <a:srgbClr val="48231E"/>
              </a:solidFill>
              <a:latin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781711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9.png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9.png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9.png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5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5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5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1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8.pn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21.png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21.png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921044"/>
            <a:ext cx="5120640" cy="158115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David Millard </a:t>
            </a:r>
          </a:p>
          <a:p>
            <a:r>
              <a:rPr lang="en-US" i="1" dirty="0" err="1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dem@</a:t>
            </a:r>
            <a:r>
              <a:rPr lang="en-US" i="1" dirty="0" err="1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soton.ac.uk</a:t>
            </a:r>
            <a:endParaRPr lang="en-US" i="1" dirty="0" smtClean="0">
              <a:solidFill>
                <a:schemeClr val="tx2">
                  <a:lumMod val="50000"/>
                  <a:lumOff val="50000"/>
                </a:schemeClr>
              </a:solidFill>
            </a:endParaRPr>
          </a:p>
          <a:p>
            <a:r>
              <a:rPr lang="en-US" i="1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@</a:t>
            </a:r>
            <a:r>
              <a:rPr lang="en-US" i="1" dirty="0" err="1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hoosfoos</a:t>
            </a:r>
            <a:endParaRPr lang="en-US" i="1" dirty="0" smtClean="0">
              <a:solidFill>
                <a:schemeClr val="tx2">
                  <a:lumMod val="50000"/>
                  <a:lumOff val="50000"/>
                </a:schemeClr>
              </a:solidFill>
            </a:endParaRPr>
          </a:p>
          <a:p>
            <a:r>
              <a:rPr lang="en-US" i="1" dirty="0" err="1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davidmillard.org</a:t>
            </a:r>
            <a:endParaRPr lang="en-US" i="1" dirty="0" smtClean="0">
              <a:solidFill>
                <a:schemeClr val="tx2">
                  <a:lumMod val="50000"/>
                  <a:lumOff val="50000"/>
                </a:schemeClr>
              </a:solidFill>
            </a:endParaRPr>
          </a:p>
          <a:p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9896" y="1353820"/>
            <a:ext cx="5120640" cy="2304288"/>
          </a:xfrm>
        </p:spPr>
        <p:txBody>
          <a:bodyPr>
            <a:normAutofit/>
          </a:bodyPr>
          <a:lstStyle/>
          <a:p>
            <a:r>
              <a:rPr lang="en-US" dirty="0" smtClean="0"/>
              <a:t>SOCIAL MEDIA ANALYTICS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872552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Think About Your Own Social Network</a:t>
            </a:r>
            <a:endParaRPr lang="en-US" dirty="0"/>
          </a:p>
        </p:txBody>
      </p:sp>
      <p:pic>
        <p:nvPicPr>
          <p:cNvPr id="4" name="Picture 3" descr="you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319" y="1890837"/>
            <a:ext cx="3237300" cy="3475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9858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Oval 67"/>
          <p:cNvSpPr/>
          <p:nvPr/>
        </p:nvSpPr>
        <p:spPr>
          <a:xfrm>
            <a:off x="2702077" y="4426050"/>
            <a:ext cx="1144210" cy="1067927"/>
          </a:xfrm>
          <a:prstGeom prst="ellipse">
            <a:avLst/>
          </a:prstGeom>
          <a:noFill/>
          <a:ln w="508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55" name="Oval 54"/>
          <p:cNvSpPr/>
          <p:nvPr/>
        </p:nvSpPr>
        <p:spPr>
          <a:xfrm>
            <a:off x="4743927" y="4205596"/>
            <a:ext cx="1144210" cy="1067927"/>
          </a:xfrm>
          <a:prstGeom prst="ellipse">
            <a:avLst/>
          </a:prstGeom>
          <a:noFill/>
          <a:ln w="508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cxnSp>
        <p:nvCxnSpPr>
          <p:cNvPr id="19" name="Straight Connector 18"/>
          <p:cNvCxnSpPr/>
          <p:nvPr/>
        </p:nvCxnSpPr>
        <p:spPr>
          <a:xfrm flipV="1">
            <a:off x="1233713" y="1193396"/>
            <a:ext cx="846667" cy="155222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2148113" y="874485"/>
            <a:ext cx="1422400" cy="31891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3570513" y="874486"/>
            <a:ext cx="868439" cy="18711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1657047" y="4022073"/>
            <a:ext cx="373742" cy="181266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5346095" y="3812420"/>
            <a:ext cx="1366762" cy="97729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030789" y="4022073"/>
            <a:ext cx="1318382" cy="102244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3314095" y="2745620"/>
            <a:ext cx="1124857" cy="229889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1995713" y="2745620"/>
            <a:ext cx="2443239" cy="129419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438952" y="2745619"/>
            <a:ext cx="2273905" cy="106680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4438952" y="1088572"/>
            <a:ext cx="1003905" cy="165704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V="1">
            <a:off x="3314095" y="4807857"/>
            <a:ext cx="1990876" cy="23666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H="1">
            <a:off x="7728857" y="520095"/>
            <a:ext cx="713619" cy="147561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 flipV="1">
            <a:off x="6712857" y="3812420"/>
            <a:ext cx="914400" cy="170301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H="1">
            <a:off x="4438952" y="2027163"/>
            <a:ext cx="3309257" cy="81521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V="1">
            <a:off x="4523619" y="4789714"/>
            <a:ext cx="822476" cy="125790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H="1">
            <a:off x="6712857" y="1995714"/>
            <a:ext cx="914400" cy="19691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/>
        </p:nvSpPr>
        <p:spPr>
          <a:xfrm>
            <a:off x="1657047" y="798286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Alice</a:t>
            </a:r>
            <a:endParaRPr lang="en-US" sz="1400" dirty="0"/>
          </a:p>
        </p:txBody>
      </p:sp>
      <p:sp>
        <p:nvSpPr>
          <p:cNvPr id="5" name="Oval 4"/>
          <p:cNvSpPr/>
          <p:nvPr/>
        </p:nvSpPr>
        <p:spPr>
          <a:xfrm>
            <a:off x="8026399" y="176591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Ellie</a:t>
            </a:r>
            <a:endParaRPr lang="en-US" sz="1400" dirty="0"/>
          </a:p>
        </p:txBody>
      </p:sp>
      <p:sp>
        <p:nvSpPr>
          <p:cNvPr id="6" name="Oval 5"/>
          <p:cNvSpPr/>
          <p:nvPr/>
        </p:nvSpPr>
        <p:spPr>
          <a:xfrm>
            <a:off x="7252304" y="5044519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Iris</a:t>
            </a:r>
            <a:endParaRPr lang="en-US" sz="1400" dirty="0"/>
          </a:p>
        </p:txBody>
      </p:sp>
      <p:sp>
        <p:nvSpPr>
          <p:cNvPr id="7" name="Oval 6"/>
          <p:cNvSpPr/>
          <p:nvPr/>
        </p:nvSpPr>
        <p:spPr>
          <a:xfrm>
            <a:off x="4146246" y="5609772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Jake</a:t>
            </a:r>
            <a:endParaRPr lang="en-US" sz="1400" dirty="0"/>
          </a:p>
        </p:txBody>
      </p:sp>
      <p:sp>
        <p:nvSpPr>
          <p:cNvPr id="8" name="Oval 7"/>
          <p:cNvSpPr/>
          <p:nvPr/>
        </p:nvSpPr>
        <p:spPr>
          <a:xfrm>
            <a:off x="4874381" y="4322839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sz="1400" dirty="0" smtClean="0"/>
              <a:t>Henry</a:t>
            </a:r>
            <a:endParaRPr lang="en-US" sz="1400" dirty="0"/>
          </a:p>
        </p:txBody>
      </p:sp>
      <p:sp>
        <p:nvSpPr>
          <p:cNvPr id="9" name="Oval 8"/>
          <p:cNvSpPr/>
          <p:nvPr/>
        </p:nvSpPr>
        <p:spPr>
          <a:xfrm>
            <a:off x="6216952" y="3374572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 smtClean="0"/>
              <a:t>Gemma</a:t>
            </a:r>
            <a:endParaRPr lang="en-US" sz="1400" dirty="0"/>
          </a:p>
        </p:txBody>
      </p:sp>
      <p:sp>
        <p:nvSpPr>
          <p:cNvPr id="10" name="Oval 9"/>
          <p:cNvSpPr/>
          <p:nvPr/>
        </p:nvSpPr>
        <p:spPr>
          <a:xfrm>
            <a:off x="7252304" y="1588507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Fred</a:t>
            </a:r>
            <a:endParaRPr lang="en-US" sz="1400" dirty="0"/>
          </a:p>
        </p:txBody>
      </p:sp>
      <p:sp>
        <p:nvSpPr>
          <p:cNvPr id="11" name="Oval 10"/>
          <p:cNvSpPr/>
          <p:nvPr/>
        </p:nvSpPr>
        <p:spPr>
          <a:xfrm>
            <a:off x="4027714" y="2387597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Dan</a:t>
            </a:r>
            <a:endParaRPr lang="en-US" sz="1400" dirty="0"/>
          </a:p>
        </p:txBody>
      </p:sp>
      <p:sp>
        <p:nvSpPr>
          <p:cNvPr id="12" name="Oval 11"/>
          <p:cNvSpPr/>
          <p:nvPr/>
        </p:nvSpPr>
        <p:spPr>
          <a:xfrm>
            <a:off x="4992913" y="703136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Clare</a:t>
            </a:r>
            <a:endParaRPr lang="en-US" sz="1400" dirty="0"/>
          </a:p>
        </p:txBody>
      </p:sp>
      <p:sp>
        <p:nvSpPr>
          <p:cNvPr id="13" name="Oval 12"/>
          <p:cNvSpPr/>
          <p:nvPr/>
        </p:nvSpPr>
        <p:spPr>
          <a:xfrm>
            <a:off x="2842380" y="4552648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Kelly</a:t>
            </a:r>
            <a:endParaRPr lang="en-US" sz="1400" dirty="0"/>
          </a:p>
        </p:txBody>
      </p:sp>
      <p:sp>
        <p:nvSpPr>
          <p:cNvPr id="14" name="Oval 13"/>
          <p:cNvSpPr/>
          <p:nvPr/>
        </p:nvSpPr>
        <p:spPr>
          <a:xfrm>
            <a:off x="1233713" y="5515429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Larry</a:t>
            </a:r>
            <a:endParaRPr lang="en-US" sz="1400" dirty="0"/>
          </a:p>
        </p:txBody>
      </p:sp>
      <p:sp>
        <p:nvSpPr>
          <p:cNvPr id="15" name="Oval 14"/>
          <p:cNvSpPr/>
          <p:nvPr/>
        </p:nvSpPr>
        <p:spPr>
          <a:xfrm>
            <a:off x="1572380" y="3647924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 smtClean="0"/>
              <a:t>Mavis</a:t>
            </a:r>
            <a:endParaRPr lang="en-US" sz="1400" dirty="0"/>
          </a:p>
        </p:txBody>
      </p:sp>
      <p:sp>
        <p:nvSpPr>
          <p:cNvPr id="16" name="Oval 15"/>
          <p:cNvSpPr/>
          <p:nvPr/>
        </p:nvSpPr>
        <p:spPr>
          <a:xfrm>
            <a:off x="810380" y="2352119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Ned</a:t>
            </a:r>
            <a:endParaRPr lang="en-US" sz="1400" dirty="0"/>
          </a:p>
        </p:txBody>
      </p:sp>
      <p:sp>
        <p:nvSpPr>
          <p:cNvPr id="17" name="Oval 16"/>
          <p:cNvSpPr/>
          <p:nvPr/>
        </p:nvSpPr>
        <p:spPr>
          <a:xfrm>
            <a:off x="3181047" y="403175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Bob</a:t>
            </a:r>
            <a:endParaRPr lang="en-US" sz="1400" dirty="0"/>
          </a:p>
        </p:txBody>
      </p:sp>
      <p:sp>
        <p:nvSpPr>
          <p:cNvPr id="64" name="Oval 63"/>
          <p:cNvSpPr/>
          <p:nvPr/>
        </p:nvSpPr>
        <p:spPr>
          <a:xfrm>
            <a:off x="3882572" y="2250196"/>
            <a:ext cx="1144210" cy="1067927"/>
          </a:xfrm>
          <a:prstGeom prst="ellipse">
            <a:avLst/>
          </a:prstGeom>
          <a:noFill/>
          <a:ln w="50800"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66" name="Oval 65"/>
          <p:cNvSpPr/>
          <p:nvPr/>
        </p:nvSpPr>
        <p:spPr>
          <a:xfrm>
            <a:off x="3729820" y="2250196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6</a:t>
            </a:r>
            <a:endParaRPr lang="en-US" sz="2000" dirty="0"/>
          </a:p>
        </p:txBody>
      </p:sp>
      <p:sp>
        <p:nvSpPr>
          <p:cNvPr id="69" name="Oval 68"/>
          <p:cNvSpPr/>
          <p:nvPr/>
        </p:nvSpPr>
        <p:spPr>
          <a:xfrm>
            <a:off x="590072" y="2173107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1</a:t>
            </a:r>
          </a:p>
        </p:txBody>
      </p:sp>
      <p:sp>
        <p:nvSpPr>
          <p:cNvPr id="70" name="Oval 69"/>
          <p:cNvSpPr/>
          <p:nvPr/>
        </p:nvSpPr>
        <p:spPr>
          <a:xfrm>
            <a:off x="1480104" y="592665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2</a:t>
            </a:r>
            <a:endParaRPr lang="en-US" sz="2000" dirty="0"/>
          </a:p>
        </p:txBody>
      </p:sp>
      <p:sp>
        <p:nvSpPr>
          <p:cNvPr id="71" name="Oval 70"/>
          <p:cNvSpPr/>
          <p:nvPr/>
        </p:nvSpPr>
        <p:spPr>
          <a:xfrm>
            <a:off x="3093787" y="108854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2</a:t>
            </a:r>
          </a:p>
        </p:txBody>
      </p:sp>
      <p:sp>
        <p:nvSpPr>
          <p:cNvPr id="72" name="Oval 71"/>
          <p:cNvSpPr/>
          <p:nvPr/>
        </p:nvSpPr>
        <p:spPr>
          <a:xfrm>
            <a:off x="4905479" y="455583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73" name="Oval 72"/>
          <p:cNvSpPr/>
          <p:nvPr/>
        </p:nvSpPr>
        <p:spPr>
          <a:xfrm>
            <a:off x="7806091" y="44342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74" name="Oval 73"/>
          <p:cNvSpPr/>
          <p:nvPr/>
        </p:nvSpPr>
        <p:spPr>
          <a:xfrm>
            <a:off x="7063619" y="1382886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3</a:t>
            </a:r>
            <a:endParaRPr lang="en-US" sz="2000" dirty="0"/>
          </a:p>
        </p:txBody>
      </p:sp>
      <p:sp>
        <p:nvSpPr>
          <p:cNvPr id="75" name="Oval 74"/>
          <p:cNvSpPr/>
          <p:nvPr/>
        </p:nvSpPr>
        <p:spPr>
          <a:xfrm>
            <a:off x="6166150" y="3112502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4</a:t>
            </a:r>
            <a:endParaRPr lang="en-US" sz="2000" dirty="0"/>
          </a:p>
        </p:txBody>
      </p:sp>
      <p:sp>
        <p:nvSpPr>
          <p:cNvPr id="76" name="Oval 75"/>
          <p:cNvSpPr/>
          <p:nvPr/>
        </p:nvSpPr>
        <p:spPr>
          <a:xfrm>
            <a:off x="1352072" y="3553579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3</a:t>
            </a:r>
            <a:endParaRPr lang="en-US" sz="2000" dirty="0"/>
          </a:p>
        </p:txBody>
      </p:sp>
      <p:sp>
        <p:nvSpPr>
          <p:cNvPr id="77" name="Oval 76"/>
          <p:cNvSpPr/>
          <p:nvPr/>
        </p:nvSpPr>
        <p:spPr>
          <a:xfrm>
            <a:off x="1013405" y="5404151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78" name="Oval 77"/>
          <p:cNvSpPr/>
          <p:nvPr/>
        </p:nvSpPr>
        <p:spPr>
          <a:xfrm>
            <a:off x="2873479" y="4322839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3</a:t>
            </a:r>
            <a:endParaRPr lang="en-US" sz="2000" dirty="0"/>
          </a:p>
        </p:txBody>
      </p:sp>
      <p:sp>
        <p:nvSpPr>
          <p:cNvPr id="79" name="Oval 78"/>
          <p:cNvSpPr/>
          <p:nvPr/>
        </p:nvSpPr>
        <p:spPr>
          <a:xfrm>
            <a:off x="4837743" y="4084158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3</a:t>
            </a:r>
            <a:endParaRPr lang="en-US" sz="2000" dirty="0"/>
          </a:p>
        </p:txBody>
      </p:sp>
      <p:sp>
        <p:nvSpPr>
          <p:cNvPr id="80" name="Oval 79"/>
          <p:cNvSpPr/>
          <p:nvPr/>
        </p:nvSpPr>
        <p:spPr>
          <a:xfrm>
            <a:off x="4020106" y="5387698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81" name="Oval 80"/>
          <p:cNvSpPr/>
          <p:nvPr/>
        </p:nvSpPr>
        <p:spPr>
          <a:xfrm>
            <a:off x="6930220" y="5044519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52" name="Oval 51"/>
          <p:cNvSpPr/>
          <p:nvPr/>
        </p:nvSpPr>
        <p:spPr>
          <a:xfrm>
            <a:off x="5125787" y="3992232"/>
            <a:ext cx="440616" cy="411241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4</a:t>
            </a:r>
          </a:p>
        </p:txBody>
      </p:sp>
      <p:sp>
        <p:nvSpPr>
          <p:cNvPr id="53" name="Oval 52"/>
          <p:cNvSpPr/>
          <p:nvPr/>
        </p:nvSpPr>
        <p:spPr>
          <a:xfrm>
            <a:off x="3464425" y="44342"/>
            <a:ext cx="440616" cy="411241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54" name="Oval 53"/>
          <p:cNvSpPr/>
          <p:nvPr/>
        </p:nvSpPr>
        <p:spPr>
          <a:xfrm>
            <a:off x="4303311" y="5309808"/>
            <a:ext cx="440616" cy="411241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2</a:t>
            </a:r>
            <a:endParaRPr lang="en-US" sz="2000" dirty="0"/>
          </a:p>
        </p:txBody>
      </p:sp>
      <p:sp>
        <p:nvSpPr>
          <p:cNvPr id="56" name="Oval 55"/>
          <p:cNvSpPr/>
          <p:nvPr/>
        </p:nvSpPr>
        <p:spPr>
          <a:xfrm>
            <a:off x="7406949" y="1287736"/>
            <a:ext cx="440616" cy="411241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3</a:t>
            </a:r>
            <a:endParaRPr lang="en-US" sz="2000" dirty="0"/>
          </a:p>
        </p:txBody>
      </p:sp>
      <p:sp>
        <p:nvSpPr>
          <p:cNvPr id="59" name="Oval 58"/>
          <p:cNvSpPr/>
          <p:nvPr/>
        </p:nvSpPr>
        <p:spPr>
          <a:xfrm>
            <a:off x="1860072" y="497515"/>
            <a:ext cx="440616" cy="411241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2</a:t>
            </a:r>
            <a:endParaRPr lang="en-US" sz="2000" dirty="0"/>
          </a:p>
        </p:txBody>
      </p:sp>
      <p:sp>
        <p:nvSpPr>
          <p:cNvPr id="60" name="Oval 59"/>
          <p:cNvSpPr/>
          <p:nvPr/>
        </p:nvSpPr>
        <p:spPr>
          <a:xfrm>
            <a:off x="3239279" y="4245913"/>
            <a:ext cx="440616" cy="411241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8</a:t>
            </a:r>
            <a:endParaRPr lang="en-US" sz="2000" dirty="0"/>
          </a:p>
        </p:txBody>
      </p:sp>
      <p:sp>
        <p:nvSpPr>
          <p:cNvPr id="61" name="Oval 60"/>
          <p:cNvSpPr/>
          <p:nvPr/>
        </p:nvSpPr>
        <p:spPr>
          <a:xfrm>
            <a:off x="4056568" y="2044575"/>
            <a:ext cx="440616" cy="411241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2</a:t>
            </a:r>
            <a:endParaRPr lang="en-US" sz="2000" dirty="0"/>
          </a:p>
        </p:txBody>
      </p:sp>
      <p:sp>
        <p:nvSpPr>
          <p:cNvPr id="62" name="Oval 61"/>
          <p:cNvSpPr/>
          <p:nvPr/>
        </p:nvSpPr>
        <p:spPr>
          <a:xfrm>
            <a:off x="3807756" y="221741"/>
            <a:ext cx="440616" cy="411241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63" name="Oval 62"/>
          <p:cNvSpPr/>
          <p:nvPr/>
        </p:nvSpPr>
        <p:spPr>
          <a:xfrm>
            <a:off x="1325637" y="5273523"/>
            <a:ext cx="440616" cy="411241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65" name="Oval 64"/>
          <p:cNvSpPr/>
          <p:nvPr/>
        </p:nvSpPr>
        <p:spPr>
          <a:xfrm>
            <a:off x="6492549" y="3076218"/>
            <a:ext cx="440616" cy="411241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67" name="Oval 66"/>
          <p:cNvSpPr/>
          <p:nvPr/>
        </p:nvSpPr>
        <p:spPr>
          <a:xfrm>
            <a:off x="5500740" y="4084158"/>
            <a:ext cx="440616" cy="411241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2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155059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Oval 67"/>
          <p:cNvSpPr/>
          <p:nvPr/>
        </p:nvSpPr>
        <p:spPr>
          <a:xfrm>
            <a:off x="2702077" y="4426050"/>
            <a:ext cx="1144210" cy="1067927"/>
          </a:xfrm>
          <a:prstGeom prst="ellipse">
            <a:avLst/>
          </a:prstGeom>
          <a:noFill/>
          <a:ln w="508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55" name="Oval 54"/>
          <p:cNvSpPr/>
          <p:nvPr/>
        </p:nvSpPr>
        <p:spPr>
          <a:xfrm>
            <a:off x="4743927" y="4205596"/>
            <a:ext cx="1144210" cy="1067927"/>
          </a:xfrm>
          <a:prstGeom prst="ellipse">
            <a:avLst/>
          </a:prstGeom>
          <a:noFill/>
          <a:ln w="508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cxnSp>
        <p:nvCxnSpPr>
          <p:cNvPr id="19" name="Straight Connector 18"/>
          <p:cNvCxnSpPr/>
          <p:nvPr/>
        </p:nvCxnSpPr>
        <p:spPr>
          <a:xfrm flipV="1">
            <a:off x="1233713" y="1193396"/>
            <a:ext cx="846667" cy="155222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2148113" y="874485"/>
            <a:ext cx="1422400" cy="31891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3570513" y="874486"/>
            <a:ext cx="868439" cy="18711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1657047" y="4022073"/>
            <a:ext cx="373742" cy="181266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5346095" y="3812420"/>
            <a:ext cx="1366762" cy="97729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030789" y="4022073"/>
            <a:ext cx="1318382" cy="102244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3314095" y="2745620"/>
            <a:ext cx="1124857" cy="229889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1995713" y="2745620"/>
            <a:ext cx="2443239" cy="129419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438952" y="2745619"/>
            <a:ext cx="2273905" cy="106680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4438952" y="1088572"/>
            <a:ext cx="1003905" cy="165704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V="1">
            <a:off x="3314095" y="4807857"/>
            <a:ext cx="1990876" cy="23666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H="1">
            <a:off x="7728857" y="520095"/>
            <a:ext cx="713619" cy="147561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 flipV="1">
            <a:off x="6712857" y="3812420"/>
            <a:ext cx="914400" cy="170301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H="1">
            <a:off x="4438952" y="2027163"/>
            <a:ext cx="3309257" cy="81521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V="1">
            <a:off x="4523619" y="4789714"/>
            <a:ext cx="822476" cy="125790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H="1">
            <a:off x="6712857" y="1995714"/>
            <a:ext cx="914400" cy="19691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/>
        </p:nvSpPr>
        <p:spPr>
          <a:xfrm>
            <a:off x="1657047" y="798286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Alice</a:t>
            </a:r>
            <a:endParaRPr lang="en-US" sz="1400" dirty="0"/>
          </a:p>
        </p:txBody>
      </p:sp>
      <p:sp>
        <p:nvSpPr>
          <p:cNvPr id="5" name="Oval 4"/>
          <p:cNvSpPr/>
          <p:nvPr/>
        </p:nvSpPr>
        <p:spPr>
          <a:xfrm>
            <a:off x="8026399" y="176591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Ellie</a:t>
            </a:r>
            <a:endParaRPr lang="en-US" sz="1400" dirty="0"/>
          </a:p>
        </p:txBody>
      </p:sp>
      <p:sp>
        <p:nvSpPr>
          <p:cNvPr id="6" name="Oval 5"/>
          <p:cNvSpPr/>
          <p:nvPr/>
        </p:nvSpPr>
        <p:spPr>
          <a:xfrm>
            <a:off x="7252304" y="5044519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Iris</a:t>
            </a:r>
            <a:endParaRPr lang="en-US" sz="1400" dirty="0"/>
          </a:p>
        </p:txBody>
      </p:sp>
      <p:sp>
        <p:nvSpPr>
          <p:cNvPr id="7" name="Oval 6"/>
          <p:cNvSpPr/>
          <p:nvPr/>
        </p:nvSpPr>
        <p:spPr>
          <a:xfrm>
            <a:off x="4146246" y="5609772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Jake</a:t>
            </a:r>
            <a:endParaRPr lang="en-US" sz="1400" dirty="0"/>
          </a:p>
        </p:txBody>
      </p:sp>
      <p:sp>
        <p:nvSpPr>
          <p:cNvPr id="8" name="Oval 7"/>
          <p:cNvSpPr/>
          <p:nvPr/>
        </p:nvSpPr>
        <p:spPr>
          <a:xfrm>
            <a:off x="4874381" y="4322839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sz="1400" dirty="0" smtClean="0"/>
              <a:t>Henry</a:t>
            </a:r>
            <a:endParaRPr lang="en-US" sz="1400" dirty="0"/>
          </a:p>
        </p:txBody>
      </p:sp>
      <p:sp>
        <p:nvSpPr>
          <p:cNvPr id="9" name="Oval 8"/>
          <p:cNvSpPr/>
          <p:nvPr/>
        </p:nvSpPr>
        <p:spPr>
          <a:xfrm>
            <a:off x="6216952" y="3374572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 smtClean="0"/>
              <a:t>Gemma</a:t>
            </a:r>
            <a:endParaRPr lang="en-US" sz="1400" dirty="0"/>
          </a:p>
        </p:txBody>
      </p:sp>
      <p:sp>
        <p:nvSpPr>
          <p:cNvPr id="10" name="Oval 9"/>
          <p:cNvSpPr/>
          <p:nvPr/>
        </p:nvSpPr>
        <p:spPr>
          <a:xfrm>
            <a:off x="7252304" y="1588507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Fred</a:t>
            </a:r>
            <a:endParaRPr lang="en-US" sz="1400" dirty="0"/>
          </a:p>
        </p:txBody>
      </p:sp>
      <p:sp>
        <p:nvSpPr>
          <p:cNvPr id="11" name="Oval 10"/>
          <p:cNvSpPr/>
          <p:nvPr/>
        </p:nvSpPr>
        <p:spPr>
          <a:xfrm>
            <a:off x="4027714" y="2387597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Dan</a:t>
            </a:r>
            <a:endParaRPr lang="en-US" sz="1400" dirty="0"/>
          </a:p>
        </p:txBody>
      </p:sp>
      <p:sp>
        <p:nvSpPr>
          <p:cNvPr id="12" name="Oval 11"/>
          <p:cNvSpPr/>
          <p:nvPr/>
        </p:nvSpPr>
        <p:spPr>
          <a:xfrm>
            <a:off x="4992913" y="703136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Clare</a:t>
            </a:r>
            <a:endParaRPr lang="en-US" sz="1400" dirty="0"/>
          </a:p>
        </p:txBody>
      </p:sp>
      <p:sp>
        <p:nvSpPr>
          <p:cNvPr id="13" name="Oval 12"/>
          <p:cNvSpPr/>
          <p:nvPr/>
        </p:nvSpPr>
        <p:spPr>
          <a:xfrm>
            <a:off x="2842380" y="4552648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Kelly</a:t>
            </a:r>
            <a:endParaRPr lang="en-US" sz="1400" dirty="0"/>
          </a:p>
        </p:txBody>
      </p:sp>
      <p:sp>
        <p:nvSpPr>
          <p:cNvPr id="14" name="Oval 13"/>
          <p:cNvSpPr/>
          <p:nvPr/>
        </p:nvSpPr>
        <p:spPr>
          <a:xfrm>
            <a:off x="1233713" y="5515429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Larry</a:t>
            </a:r>
            <a:endParaRPr lang="en-US" sz="1400" dirty="0"/>
          </a:p>
        </p:txBody>
      </p:sp>
      <p:sp>
        <p:nvSpPr>
          <p:cNvPr id="15" name="Oval 14"/>
          <p:cNvSpPr/>
          <p:nvPr/>
        </p:nvSpPr>
        <p:spPr>
          <a:xfrm>
            <a:off x="1572380" y="3647924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 smtClean="0"/>
              <a:t>Mavis</a:t>
            </a:r>
            <a:endParaRPr lang="en-US" sz="1400" dirty="0"/>
          </a:p>
        </p:txBody>
      </p:sp>
      <p:sp>
        <p:nvSpPr>
          <p:cNvPr id="16" name="Oval 15"/>
          <p:cNvSpPr/>
          <p:nvPr/>
        </p:nvSpPr>
        <p:spPr>
          <a:xfrm>
            <a:off x="810380" y="2352119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Ned</a:t>
            </a:r>
            <a:endParaRPr lang="en-US" sz="1400" dirty="0"/>
          </a:p>
        </p:txBody>
      </p:sp>
      <p:sp>
        <p:nvSpPr>
          <p:cNvPr id="17" name="Oval 16"/>
          <p:cNvSpPr/>
          <p:nvPr/>
        </p:nvSpPr>
        <p:spPr>
          <a:xfrm>
            <a:off x="3181047" y="403175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Bob</a:t>
            </a:r>
            <a:endParaRPr lang="en-US" sz="1400" dirty="0"/>
          </a:p>
        </p:txBody>
      </p:sp>
      <p:sp>
        <p:nvSpPr>
          <p:cNvPr id="64" name="Oval 63"/>
          <p:cNvSpPr/>
          <p:nvPr/>
        </p:nvSpPr>
        <p:spPr>
          <a:xfrm>
            <a:off x="3882572" y="2250196"/>
            <a:ext cx="1144210" cy="1067927"/>
          </a:xfrm>
          <a:prstGeom prst="ellipse">
            <a:avLst/>
          </a:prstGeom>
          <a:noFill/>
          <a:ln w="50800"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66" name="Oval 65"/>
          <p:cNvSpPr/>
          <p:nvPr/>
        </p:nvSpPr>
        <p:spPr>
          <a:xfrm>
            <a:off x="3729820" y="2250196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6</a:t>
            </a:r>
            <a:endParaRPr lang="en-US" sz="2000" dirty="0"/>
          </a:p>
        </p:txBody>
      </p:sp>
      <p:sp>
        <p:nvSpPr>
          <p:cNvPr id="69" name="Oval 68"/>
          <p:cNvSpPr/>
          <p:nvPr/>
        </p:nvSpPr>
        <p:spPr>
          <a:xfrm>
            <a:off x="590072" y="2173107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1</a:t>
            </a:r>
          </a:p>
        </p:txBody>
      </p:sp>
      <p:sp>
        <p:nvSpPr>
          <p:cNvPr id="70" name="Oval 69"/>
          <p:cNvSpPr/>
          <p:nvPr/>
        </p:nvSpPr>
        <p:spPr>
          <a:xfrm>
            <a:off x="1480104" y="592665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2</a:t>
            </a:r>
            <a:endParaRPr lang="en-US" sz="2000" dirty="0"/>
          </a:p>
        </p:txBody>
      </p:sp>
      <p:sp>
        <p:nvSpPr>
          <p:cNvPr id="71" name="Oval 70"/>
          <p:cNvSpPr/>
          <p:nvPr/>
        </p:nvSpPr>
        <p:spPr>
          <a:xfrm>
            <a:off x="3093787" y="108854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2</a:t>
            </a:r>
          </a:p>
        </p:txBody>
      </p:sp>
      <p:sp>
        <p:nvSpPr>
          <p:cNvPr id="72" name="Oval 71"/>
          <p:cNvSpPr/>
          <p:nvPr/>
        </p:nvSpPr>
        <p:spPr>
          <a:xfrm>
            <a:off x="4905479" y="455583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73" name="Oval 72"/>
          <p:cNvSpPr/>
          <p:nvPr/>
        </p:nvSpPr>
        <p:spPr>
          <a:xfrm>
            <a:off x="7806091" y="44342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74" name="Oval 73"/>
          <p:cNvSpPr/>
          <p:nvPr/>
        </p:nvSpPr>
        <p:spPr>
          <a:xfrm>
            <a:off x="7063619" y="1382886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3</a:t>
            </a:r>
            <a:endParaRPr lang="en-US" sz="2000" dirty="0"/>
          </a:p>
        </p:txBody>
      </p:sp>
      <p:sp>
        <p:nvSpPr>
          <p:cNvPr id="75" name="Oval 74"/>
          <p:cNvSpPr/>
          <p:nvPr/>
        </p:nvSpPr>
        <p:spPr>
          <a:xfrm>
            <a:off x="6166150" y="3112502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4</a:t>
            </a:r>
            <a:endParaRPr lang="en-US" sz="2000" dirty="0"/>
          </a:p>
        </p:txBody>
      </p:sp>
      <p:sp>
        <p:nvSpPr>
          <p:cNvPr id="76" name="Oval 75"/>
          <p:cNvSpPr/>
          <p:nvPr/>
        </p:nvSpPr>
        <p:spPr>
          <a:xfrm>
            <a:off x="1352072" y="3553579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3</a:t>
            </a:r>
            <a:endParaRPr lang="en-US" sz="2000" dirty="0"/>
          </a:p>
        </p:txBody>
      </p:sp>
      <p:sp>
        <p:nvSpPr>
          <p:cNvPr id="77" name="Oval 76"/>
          <p:cNvSpPr/>
          <p:nvPr/>
        </p:nvSpPr>
        <p:spPr>
          <a:xfrm>
            <a:off x="1013405" y="5404151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78" name="Oval 77"/>
          <p:cNvSpPr/>
          <p:nvPr/>
        </p:nvSpPr>
        <p:spPr>
          <a:xfrm>
            <a:off x="2873479" y="4322839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3</a:t>
            </a:r>
            <a:endParaRPr lang="en-US" sz="2000" dirty="0"/>
          </a:p>
        </p:txBody>
      </p:sp>
      <p:sp>
        <p:nvSpPr>
          <p:cNvPr id="79" name="Oval 78"/>
          <p:cNvSpPr/>
          <p:nvPr/>
        </p:nvSpPr>
        <p:spPr>
          <a:xfrm>
            <a:off x="4837743" y="4084158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3</a:t>
            </a:r>
            <a:endParaRPr lang="en-US" sz="2000" dirty="0"/>
          </a:p>
        </p:txBody>
      </p:sp>
      <p:sp>
        <p:nvSpPr>
          <p:cNvPr id="80" name="Oval 79"/>
          <p:cNvSpPr/>
          <p:nvPr/>
        </p:nvSpPr>
        <p:spPr>
          <a:xfrm>
            <a:off x="4020106" y="5387698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81" name="Oval 80"/>
          <p:cNvSpPr/>
          <p:nvPr/>
        </p:nvSpPr>
        <p:spPr>
          <a:xfrm>
            <a:off x="6930220" y="5044519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52" name="Oval 51"/>
          <p:cNvSpPr/>
          <p:nvPr/>
        </p:nvSpPr>
        <p:spPr>
          <a:xfrm>
            <a:off x="5125787" y="3992232"/>
            <a:ext cx="440616" cy="411241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4</a:t>
            </a:r>
          </a:p>
        </p:txBody>
      </p:sp>
      <p:sp>
        <p:nvSpPr>
          <p:cNvPr id="53" name="Oval 52"/>
          <p:cNvSpPr/>
          <p:nvPr/>
        </p:nvSpPr>
        <p:spPr>
          <a:xfrm>
            <a:off x="3464425" y="44342"/>
            <a:ext cx="440616" cy="411241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54" name="Oval 53"/>
          <p:cNvSpPr/>
          <p:nvPr/>
        </p:nvSpPr>
        <p:spPr>
          <a:xfrm>
            <a:off x="4303311" y="5309808"/>
            <a:ext cx="440616" cy="411241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2</a:t>
            </a:r>
            <a:endParaRPr lang="en-US" sz="2000" dirty="0"/>
          </a:p>
        </p:txBody>
      </p:sp>
      <p:sp>
        <p:nvSpPr>
          <p:cNvPr id="56" name="Oval 55"/>
          <p:cNvSpPr/>
          <p:nvPr/>
        </p:nvSpPr>
        <p:spPr>
          <a:xfrm>
            <a:off x="7406949" y="1287736"/>
            <a:ext cx="440616" cy="411241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3</a:t>
            </a:r>
            <a:endParaRPr lang="en-US" sz="2000" dirty="0"/>
          </a:p>
        </p:txBody>
      </p:sp>
      <p:sp>
        <p:nvSpPr>
          <p:cNvPr id="59" name="Oval 58"/>
          <p:cNvSpPr/>
          <p:nvPr/>
        </p:nvSpPr>
        <p:spPr>
          <a:xfrm>
            <a:off x="1860072" y="497515"/>
            <a:ext cx="440616" cy="411241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2</a:t>
            </a:r>
            <a:endParaRPr lang="en-US" sz="2000" dirty="0"/>
          </a:p>
        </p:txBody>
      </p:sp>
      <p:sp>
        <p:nvSpPr>
          <p:cNvPr id="60" name="Oval 59"/>
          <p:cNvSpPr/>
          <p:nvPr/>
        </p:nvSpPr>
        <p:spPr>
          <a:xfrm>
            <a:off x="3239279" y="4245913"/>
            <a:ext cx="440616" cy="411241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8</a:t>
            </a:r>
            <a:endParaRPr lang="en-US" sz="2000" dirty="0"/>
          </a:p>
        </p:txBody>
      </p:sp>
      <p:sp>
        <p:nvSpPr>
          <p:cNvPr id="61" name="Oval 60"/>
          <p:cNvSpPr/>
          <p:nvPr/>
        </p:nvSpPr>
        <p:spPr>
          <a:xfrm>
            <a:off x="4056568" y="2044575"/>
            <a:ext cx="440616" cy="411241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2</a:t>
            </a:r>
            <a:endParaRPr lang="en-US" sz="2000" dirty="0"/>
          </a:p>
        </p:txBody>
      </p:sp>
      <p:sp>
        <p:nvSpPr>
          <p:cNvPr id="62" name="Oval 61"/>
          <p:cNvSpPr/>
          <p:nvPr/>
        </p:nvSpPr>
        <p:spPr>
          <a:xfrm>
            <a:off x="3807756" y="221741"/>
            <a:ext cx="440616" cy="411241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63" name="Oval 62"/>
          <p:cNvSpPr/>
          <p:nvPr/>
        </p:nvSpPr>
        <p:spPr>
          <a:xfrm>
            <a:off x="1325637" y="5273523"/>
            <a:ext cx="440616" cy="411241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65" name="Oval 64"/>
          <p:cNvSpPr/>
          <p:nvPr/>
        </p:nvSpPr>
        <p:spPr>
          <a:xfrm>
            <a:off x="6492549" y="3076218"/>
            <a:ext cx="440616" cy="411241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67" name="Oval 66"/>
          <p:cNvSpPr/>
          <p:nvPr/>
        </p:nvSpPr>
        <p:spPr>
          <a:xfrm>
            <a:off x="5500740" y="4084158"/>
            <a:ext cx="440616" cy="411241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2</a:t>
            </a:r>
            <a:endParaRPr lang="en-US" sz="2000" dirty="0"/>
          </a:p>
        </p:txBody>
      </p:sp>
      <p:sp>
        <p:nvSpPr>
          <p:cNvPr id="3" name="Left Arrow 2"/>
          <p:cNvSpPr/>
          <p:nvPr/>
        </p:nvSpPr>
        <p:spPr>
          <a:xfrm>
            <a:off x="4798358" y="2584348"/>
            <a:ext cx="1579984" cy="417211"/>
          </a:xfrm>
          <a:prstGeom prst="leftArrow">
            <a:avLst>
              <a:gd name="adj1" fmla="val 100000"/>
              <a:gd name="adj2" fmla="val 50000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The Boss</a:t>
            </a:r>
            <a:endParaRPr lang="en-US" dirty="0"/>
          </a:p>
        </p:txBody>
      </p:sp>
      <p:sp>
        <p:nvSpPr>
          <p:cNvPr id="82" name="Left Arrow 81"/>
          <p:cNvSpPr/>
          <p:nvPr/>
        </p:nvSpPr>
        <p:spPr>
          <a:xfrm>
            <a:off x="5672320" y="4552648"/>
            <a:ext cx="1579984" cy="417211"/>
          </a:xfrm>
          <a:prstGeom prst="leftArrow">
            <a:avLst>
              <a:gd name="adj1" fmla="val 100000"/>
              <a:gd name="adj2" fmla="val 50000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The Joker</a:t>
            </a:r>
            <a:endParaRPr lang="en-US" dirty="0"/>
          </a:p>
        </p:txBody>
      </p:sp>
      <p:sp>
        <p:nvSpPr>
          <p:cNvPr id="18" name="Right Arrow 17"/>
          <p:cNvSpPr/>
          <p:nvPr/>
        </p:nvSpPr>
        <p:spPr>
          <a:xfrm>
            <a:off x="1233713" y="4734080"/>
            <a:ext cx="1704219" cy="417211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bg2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The Socialite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630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Working Definitions of Power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4320" y="1636180"/>
            <a:ext cx="3675818" cy="460002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In Social Networks we might interpret power as </a:t>
            </a:r>
            <a:r>
              <a:rPr lang="en-US" b="1" dirty="0" smtClean="0"/>
              <a:t>connection</a:t>
            </a:r>
          </a:p>
          <a:p>
            <a:pPr marL="342900" indent="-342900"/>
            <a:r>
              <a:rPr lang="en-US" dirty="0" smtClean="0"/>
              <a:t>We </a:t>
            </a:r>
            <a:r>
              <a:rPr lang="en-US" dirty="0"/>
              <a:t>can use network characteristics </a:t>
            </a:r>
            <a:r>
              <a:rPr lang="en-US"/>
              <a:t>like </a:t>
            </a:r>
            <a:r>
              <a:rPr lang="en-US" smtClean="0"/>
              <a:t>Betweenness</a:t>
            </a:r>
            <a:r>
              <a:rPr lang="en-US" dirty="0"/>
              <a:t>, Centrality and Hops to </a:t>
            </a:r>
            <a:r>
              <a:rPr lang="en-US" dirty="0" err="1"/>
              <a:t>analyse</a:t>
            </a:r>
            <a:r>
              <a:rPr lang="en-US" dirty="0"/>
              <a:t> a persons ability or </a:t>
            </a:r>
            <a:r>
              <a:rPr lang="en-US" i="1" dirty="0"/>
              <a:t>potential</a:t>
            </a:r>
            <a:r>
              <a:rPr lang="en-US" dirty="0"/>
              <a:t> to influence</a:t>
            </a:r>
          </a:p>
        </p:txBody>
      </p:sp>
      <p:sp>
        <p:nvSpPr>
          <p:cNvPr id="4" name="Rectangle 3"/>
          <p:cNvSpPr/>
          <p:nvPr/>
        </p:nvSpPr>
        <p:spPr>
          <a:xfrm>
            <a:off x="4624551" y="1636181"/>
            <a:ext cx="4243223" cy="1219129"/>
          </a:xfrm>
          <a:prstGeom prst="rect">
            <a:avLst/>
          </a:prstGeom>
          <a:solidFill>
            <a:schemeClr val="accent2"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Power as Action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624551" y="3007710"/>
            <a:ext cx="4243223" cy="1219129"/>
          </a:xfrm>
          <a:prstGeom prst="rect">
            <a:avLst/>
          </a:prstGeom>
          <a:solidFill>
            <a:schemeClr val="accent4">
              <a:lumMod val="75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Power as Influence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624551" y="4379239"/>
            <a:ext cx="1326305" cy="1219129"/>
          </a:xfrm>
          <a:prstGeom prst="rect">
            <a:avLst/>
          </a:prstGeom>
          <a:solidFill>
            <a:schemeClr val="bg2">
              <a:lumMod val="50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 smtClean="0"/>
              <a:t>Power as Connection </a:t>
            </a:r>
            <a:endParaRPr lang="en-US" sz="17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2787" y="4226839"/>
            <a:ext cx="547310" cy="547310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4854044" y="5839644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Dan</a:t>
            </a:r>
            <a:endParaRPr lang="en-US" sz="1400" dirty="0"/>
          </a:p>
        </p:txBody>
      </p:sp>
      <p:sp>
        <p:nvSpPr>
          <p:cNvPr id="11" name="Oval 10"/>
          <p:cNvSpPr/>
          <p:nvPr/>
        </p:nvSpPr>
        <p:spPr>
          <a:xfrm>
            <a:off x="4708902" y="5702243"/>
            <a:ext cx="1144210" cy="1067927"/>
          </a:xfrm>
          <a:prstGeom prst="ellipse">
            <a:avLst/>
          </a:prstGeom>
          <a:noFill/>
          <a:ln w="50800"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2" name="Oval 11"/>
          <p:cNvSpPr/>
          <p:nvPr/>
        </p:nvSpPr>
        <p:spPr>
          <a:xfrm>
            <a:off x="4556150" y="5702243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6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682749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Working Definitions of Power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4320" y="1636180"/>
            <a:ext cx="3675818" cy="507667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Or we </a:t>
            </a:r>
            <a:r>
              <a:rPr lang="en-US" dirty="0"/>
              <a:t>might interpret power as </a:t>
            </a:r>
            <a:r>
              <a:rPr lang="en-US" b="1" dirty="0" smtClean="0"/>
              <a:t>propagation</a:t>
            </a:r>
          </a:p>
          <a:p>
            <a:pPr marL="0" indent="0">
              <a:buNone/>
            </a:pPr>
            <a:endParaRPr lang="en-US" b="1" dirty="0"/>
          </a:p>
          <a:p>
            <a:pPr marL="342900" indent="-342900"/>
            <a:r>
              <a:rPr lang="en-US" dirty="0"/>
              <a:t>Propagation of Content (</a:t>
            </a:r>
            <a:r>
              <a:rPr lang="en-US" b="1" dirty="0"/>
              <a:t>URIs</a:t>
            </a:r>
            <a:r>
              <a:rPr lang="en-US" dirty="0"/>
              <a:t>) – we can trace a URI through Social Media and identify sources (originating posts)</a:t>
            </a:r>
          </a:p>
          <a:p>
            <a:pPr marL="342900" indent="-342900"/>
            <a:endParaRPr lang="en-US" dirty="0"/>
          </a:p>
          <a:p>
            <a:pPr marL="342900" indent="-342900"/>
            <a:r>
              <a:rPr lang="en-US" dirty="0"/>
              <a:t>Propagation of Content (</a:t>
            </a:r>
            <a:r>
              <a:rPr lang="en-US" b="1" dirty="0"/>
              <a:t>Concepts</a:t>
            </a:r>
            <a:r>
              <a:rPr lang="en-US" dirty="0"/>
              <a:t>) – we can trace concepts (terms) through Social Media and identify key sources whose concepts survive and are passed on the </a:t>
            </a:r>
            <a:r>
              <a:rPr lang="en-US" dirty="0" smtClean="0"/>
              <a:t>most</a:t>
            </a:r>
          </a:p>
          <a:p>
            <a:pPr marL="342900" indent="-342900"/>
            <a:endParaRPr lang="en-US" dirty="0"/>
          </a:p>
          <a:p>
            <a:pPr marL="342900" indent="-342900"/>
            <a:r>
              <a:rPr lang="en-US" dirty="0" smtClean="0"/>
              <a:t>Retweets are a good way to automatically trace either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624551" y="1636181"/>
            <a:ext cx="4243223" cy="1219129"/>
          </a:xfrm>
          <a:prstGeom prst="rect">
            <a:avLst/>
          </a:prstGeom>
          <a:solidFill>
            <a:schemeClr val="accent2"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Power as Action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624551" y="3007710"/>
            <a:ext cx="4243223" cy="1219129"/>
          </a:xfrm>
          <a:prstGeom prst="rect">
            <a:avLst/>
          </a:prstGeom>
          <a:solidFill>
            <a:schemeClr val="accent4">
              <a:lumMod val="75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Power as Influence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624551" y="4379239"/>
            <a:ext cx="1326305" cy="1219129"/>
          </a:xfrm>
          <a:prstGeom prst="rect">
            <a:avLst/>
          </a:prstGeom>
          <a:solidFill>
            <a:schemeClr val="bg2">
              <a:lumMod val="50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 smtClean="0"/>
              <a:t>Power as Connection </a:t>
            </a:r>
            <a:endParaRPr lang="en-US" sz="1700" dirty="0"/>
          </a:p>
        </p:txBody>
      </p:sp>
      <p:sp>
        <p:nvSpPr>
          <p:cNvPr id="7" name="Rectangle 6"/>
          <p:cNvSpPr/>
          <p:nvPr/>
        </p:nvSpPr>
        <p:spPr>
          <a:xfrm>
            <a:off x="6103256" y="4379239"/>
            <a:ext cx="1326305" cy="1219129"/>
          </a:xfrm>
          <a:prstGeom prst="rect">
            <a:avLst/>
          </a:prstGeom>
          <a:solidFill>
            <a:schemeClr val="bg2">
              <a:lumMod val="50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 smtClean="0"/>
              <a:t>Power as Propagation</a:t>
            </a:r>
            <a:endParaRPr lang="en-US" sz="17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2787" y="4226839"/>
            <a:ext cx="547310" cy="54731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3568" y="4226839"/>
            <a:ext cx="547310" cy="54731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6195355" y="5717501"/>
            <a:ext cx="1144210" cy="1067927"/>
          </a:xfrm>
          <a:prstGeom prst="ellipse">
            <a:avLst/>
          </a:prstGeom>
          <a:noFill/>
          <a:ln w="508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2" name="Oval 11"/>
          <p:cNvSpPr/>
          <p:nvPr/>
        </p:nvSpPr>
        <p:spPr>
          <a:xfrm>
            <a:off x="6325809" y="5834744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sz="1400" dirty="0" smtClean="0"/>
              <a:t>Henry</a:t>
            </a:r>
            <a:endParaRPr lang="en-US" sz="1400" dirty="0"/>
          </a:p>
        </p:txBody>
      </p:sp>
      <p:sp>
        <p:nvSpPr>
          <p:cNvPr id="13" name="Oval 12"/>
          <p:cNvSpPr/>
          <p:nvPr/>
        </p:nvSpPr>
        <p:spPr>
          <a:xfrm>
            <a:off x="6577215" y="5504137"/>
            <a:ext cx="440616" cy="411241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4</a:t>
            </a:r>
          </a:p>
        </p:txBody>
      </p:sp>
      <p:sp>
        <p:nvSpPr>
          <p:cNvPr id="14" name="Oval 13"/>
          <p:cNvSpPr/>
          <p:nvPr/>
        </p:nvSpPr>
        <p:spPr>
          <a:xfrm>
            <a:off x="4854044" y="5839644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Dan</a:t>
            </a:r>
            <a:endParaRPr lang="en-US" sz="1400" dirty="0"/>
          </a:p>
        </p:txBody>
      </p:sp>
      <p:sp>
        <p:nvSpPr>
          <p:cNvPr id="15" name="Oval 14"/>
          <p:cNvSpPr/>
          <p:nvPr/>
        </p:nvSpPr>
        <p:spPr>
          <a:xfrm>
            <a:off x="4708902" y="5702243"/>
            <a:ext cx="1144210" cy="1067927"/>
          </a:xfrm>
          <a:prstGeom prst="ellipse">
            <a:avLst/>
          </a:prstGeom>
          <a:noFill/>
          <a:ln w="50800"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6" name="Oval 15"/>
          <p:cNvSpPr/>
          <p:nvPr/>
        </p:nvSpPr>
        <p:spPr>
          <a:xfrm>
            <a:off x="4556150" y="5702243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6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333975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Working Definitions of Power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4320" y="1636180"/>
            <a:ext cx="3675818" cy="460002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In Social Networks we might interpret power as </a:t>
            </a:r>
            <a:r>
              <a:rPr lang="en-US" b="1" dirty="0" smtClean="0"/>
              <a:t>interaction</a:t>
            </a:r>
            <a:endParaRPr lang="en-US" b="1" dirty="0"/>
          </a:p>
          <a:p>
            <a:pPr marL="342900" indent="-342900"/>
            <a:r>
              <a:rPr lang="en-US" dirty="0" smtClean="0"/>
              <a:t>we </a:t>
            </a:r>
            <a:r>
              <a:rPr lang="en-US" dirty="0"/>
              <a:t>can look at audience reaction and can discover who engages most with </a:t>
            </a:r>
            <a:r>
              <a:rPr lang="en-US" dirty="0" smtClean="0"/>
              <a:t>others</a:t>
            </a:r>
          </a:p>
          <a:p>
            <a:pPr marL="342900" indent="-342900"/>
            <a:r>
              <a:rPr lang="en-US" dirty="0" smtClean="0"/>
              <a:t>replies, messages, sharing, joint activities, etc…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624551" y="1636181"/>
            <a:ext cx="4243223" cy="1219129"/>
          </a:xfrm>
          <a:prstGeom prst="rect">
            <a:avLst/>
          </a:prstGeom>
          <a:solidFill>
            <a:schemeClr val="accent2"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Power as Action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624551" y="3007710"/>
            <a:ext cx="4243223" cy="1219129"/>
          </a:xfrm>
          <a:prstGeom prst="rect">
            <a:avLst/>
          </a:prstGeom>
          <a:solidFill>
            <a:schemeClr val="accent4">
              <a:lumMod val="75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Power as Influence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624551" y="4379239"/>
            <a:ext cx="1326305" cy="1219129"/>
          </a:xfrm>
          <a:prstGeom prst="rect">
            <a:avLst/>
          </a:prstGeom>
          <a:solidFill>
            <a:schemeClr val="bg2">
              <a:lumMod val="50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 smtClean="0"/>
              <a:t>Power as Connection </a:t>
            </a:r>
            <a:endParaRPr lang="en-US" sz="1700" dirty="0"/>
          </a:p>
        </p:txBody>
      </p:sp>
      <p:sp>
        <p:nvSpPr>
          <p:cNvPr id="7" name="Rectangle 6"/>
          <p:cNvSpPr/>
          <p:nvPr/>
        </p:nvSpPr>
        <p:spPr>
          <a:xfrm>
            <a:off x="6103256" y="4379239"/>
            <a:ext cx="1326305" cy="1219129"/>
          </a:xfrm>
          <a:prstGeom prst="rect">
            <a:avLst/>
          </a:prstGeom>
          <a:solidFill>
            <a:schemeClr val="bg2">
              <a:lumMod val="50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 smtClean="0"/>
              <a:t>Power as Propagation</a:t>
            </a:r>
            <a:endParaRPr lang="en-US" sz="1700" dirty="0"/>
          </a:p>
        </p:txBody>
      </p:sp>
      <p:sp>
        <p:nvSpPr>
          <p:cNvPr id="8" name="Rectangle 7"/>
          <p:cNvSpPr/>
          <p:nvPr/>
        </p:nvSpPr>
        <p:spPr>
          <a:xfrm>
            <a:off x="7541470" y="4379239"/>
            <a:ext cx="1326305" cy="1219129"/>
          </a:xfrm>
          <a:prstGeom prst="rect">
            <a:avLst/>
          </a:prstGeom>
          <a:solidFill>
            <a:schemeClr val="bg2">
              <a:lumMod val="50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 smtClean="0"/>
              <a:t>Power as Interaction</a:t>
            </a:r>
            <a:endParaRPr lang="en-US" sz="17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2787" y="4226839"/>
            <a:ext cx="547310" cy="54731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3568" y="4226839"/>
            <a:ext cx="547310" cy="5473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2901" y="4226839"/>
            <a:ext cx="547310" cy="547310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6195355" y="5717501"/>
            <a:ext cx="1144210" cy="1067927"/>
          </a:xfrm>
          <a:prstGeom prst="ellipse">
            <a:avLst/>
          </a:prstGeom>
          <a:noFill/>
          <a:ln w="508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3" name="Oval 12"/>
          <p:cNvSpPr/>
          <p:nvPr/>
        </p:nvSpPr>
        <p:spPr>
          <a:xfrm>
            <a:off x="6325809" y="5834744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sz="1400" dirty="0" smtClean="0"/>
              <a:t>Henry</a:t>
            </a:r>
            <a:endParaRPr lang="en-US" sz="1400" dirty="0"/>
          </a:p>
        </p:txBody>
      </p:sp>
      <p:sp>
        <p:nvSpPr>
          <p:cNvPr id="14" name="Oval 13"/>
          <p:cNvSpPr/>
          <p:nvPr/>
        </p:nvSpPr>
        <p:spPr>
          <a:xfrm>
            <a:off x="6577215" y="5504137"/>
            <a:ext cx="440616" cy="411241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4</a:t>
            </a:r>
          </a:p>
        </p:txBody>
      </p:sp>
      <p:sp>
        <p:nvSpPr>
          <p:cNvPr id="15" name="Oval 14"/>
          <p:cNvSpPr/>
          <p:nvPr/>
        </p:nvSpPr>
        <p:spPr>
          <a:xfrm>
            <a:off x="4854044" y="5839644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Dan</a:t>
            </a:r>
            <a:endParaRPr lang="en-US" sz="1400" dirty="0"/>
          </a:p>
        </p:txBody>
      </p:sp>
      <p:sp>
        <p:nvSpPr>
          <p:cNvPr id="16" name="Oval 15"/>
          <p:cNvSpPr/>
          <p:nvPr/>
        </p:nvSpPr>
        <p:spPr>
          <a:xfrm>
            <a:off x="4708902" y="5702243"/>
            <a:ext cx="1144210" cy="1067927"/>
          </a:xfrm>
          <a:prstGeom prst="ellipse">
            <a:avLst/>
          </a:prstGeom>
          <a:noFill/>
          <a:ln w="50800"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7" name="Oval 16"/>
          <p:cNvSpPr/>
          <p:nvPr/>
        </p:nvSpPr>
        <p:spPr>
          <a:xfrm>
            <a:off x="4556150" y="5702243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6</a:t>
            </a:r>
            <a:endParaRPr lang="en-US" sz="2000" dirty="0"/>
          </a:p>
        </p:txBody>
      </p:sp>
      <p:sp>
        <p:nvSpPr>
          <p:cNvPr id="18" name="Oval 17"/>
          <p:cNvSpPr/>
          <p:nvPr/>
        </p:nvSpPr>
        <p:spPr>
          <a:xfrm>
            <a:off x="7650993" y="5702243"/>
            <a:ext cx="1144210" cy="1067927"/>
          </a:xfrm>
          <a:prstGeom prst="ellipse">
            <a:avLst/>
          </a:prstGeom>
          <a:noFill/>
          <a:ln w="508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9" name="Oval 18"/>
          <p:cNvSpPr/>
          <p:nvPr/>
        </p:nvSpPr>
        <p:spPr>
          <a:xfrm>
            <a:off x="7791296" y="5828841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Kelly</a:t>
            </a:r>
            <a:endParaRPr lang="en-US" sz="1400" dirty="0"/>
          </a:p>
        </p:txBody>
      </p:sp>
      <p:sp>
        <p:nvSpPr>
          <p:cNvPr id="20" name="Oval 19"/>
          <p:cNvSpPr/>
          <p:nvPr/>
        </p:nvSpPr>
        <p:spPr>
          <a:xfrm>
            <a:off x="8188195" y="5522106"/>
            <a:ext cx="440616" cy="411241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8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333975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Warning from Sociology…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9095" y="1566333"/>
            <a:ext cx="4094238" cy="40942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93947" y="5938762"/>
            <a:ext cx="59112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…these views of power may be a little naïve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436660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Deeper Dimensions of Power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2495" y="1413216"/>
            <a:ext cx="1588759" cy="20792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7052495" y="3647539"/>
            <a:ext cx="158875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Prof. Steven </a:t>
            </a:r>
            <a:r>
              <a:rPr lang="en-US" dirty="0" err="1" smtClean="0"/>
              <a:t>Lukes</a:t>
            </a:r>
            <a:endParaRPr lang="en-US" dirty="0"/>
          </a:p>
          <a:p>
            <a:r>
              <a:rPr lang="en-US" i="1" dirty="0" smtClean="0"/>
              <a:t>New York University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>
                <a:solidFill>
                  <a:srgbClr val="90463C"/>
                </a:solidFill>
              </a:rPr>
              <a:t>The Radical View of Power.</a:t>
            </a:r>
            <a:endParaRPr lang="en-US" dirty="0">
              <a:solidFill>
                <a:srgbClr val="90463C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82344" y="6472690"/>
            <a:ext cx="670034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Lukes</a:t>
            </a:r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, S., 2005. Power: A Radical View 2nd ed., Palgrave Macmillan</a:t>
            </a:r>
          </a:p>
        </p:txBody>
      </p:sp>
    </p:spTree>
    <p:extLst>
      <p:ext uri="{BB962C8B-B14F-4D97-AF65-F5344CB8AC3E}">
        <p14:creationId xmlns:p14="http://schemas.microsoft.com/office/powerpoint/2010/main" val="15763873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Deeper Dimensions of Power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2495" y="1413216"/>
            <a:ext cx="1588759" cy="20792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7052495" y="3647539"/>
            <a:ext cx="158875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Prof. Steven </a:t>
            </a:r>
            <a:r>
              <a:rPr lang="en-US" dirty="0" err="1" smtClean="0"/>
              <a:t>Lukes</a:t>
            </a:r>
            <a:endParaRPr lang="en-US" dirty="0"/>
          </a:p>
          <a:p>
            <a:r>
              <a:rPr lang="en-US" i="1" dirty="0" smtClean="0"/>
              <a:t>New York University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>
                <a:solidFill>
                  <a:srgbClr val="90463C"/>
                </a:solidFill>
              </a:rPr>
              <a:t>The Radical View of Power.</a:t>
            </a:r>
            <a:endParaRPr lang="en-US" dirty="0">
              <a:solidFill>
                <a:srgbClr val="90463C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82344" y="6472690"/>
            <a:ext cx="670034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Lukes</a:t>
            </a:r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, S., 2005. Power: A Radical View 2nd ed., Palgrave Macmillan</a:t>
            </a:r>
          </a:p>
        </p:txBody>
      </p:sp>
      <p:sp>
        <p:nvSpPr>
          <p:cNvPr id="13" name="Oval 12"/>
          <p:cNvSpPr/>
          <p:nvPr/>
        </p:nvSpPr>
        <p:spPr>
          <a:xfrm>
            <a:off x="2149365" y="1947918"/>
            <a:ext cx="1967187" cy="1896798"/>
          </a:xfrm>
          <a:prstGeom prst="ellipse">
            <a:avLst/>
          </a:prstGeom>
          <a:solidFill>
            <a:schemeClr val="accent2">
              <a:alpha val="22000"/>
            </a:schemeClr>
          </a:solidFill>
          <a:ln w="19050">
            <a:solidFill>
              <a:schemeClr val="accent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242206" y="2592550"/>
            <a:ext cx="18042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1</a:t>
            </a:r>
            <a:r>
              <a:rPr lang="en-US" sz="1600" baseline="30000" dirty="0" smtClean="0"/>
              <a:t>st</a:t>
            </a:r>
            <a:r>
              <a:rPr lang="en-US" sz="1600" dirty="0" smtClean="0"/>
              <a:t> Dimension:</a:t>
            </a:r>
          </a:p>
          <a:p>
            <a:pPr algn="ctr"/>
            <a:r>
              <a:rPr lang="en-US" sz="1600" i="1" dirty="0" smtClean="0"/>
              <a:t>Overt and Observable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37411699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Deeper Dimensions of Power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2495" y="1413216"/>
            <a:ext cx="1588759" cy="20792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7052495" y="3647539"/>
            <a:ext cx="158875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Prof. Steven </a:t>
            </a:r>
            <a:r>
              <a:rPr lang="en-US" dirty="0" err="1" smtClean="0"/>
              <a:t>Lukes</a:t>
            </a:r>
            <a:endParaRPr lang="en-US" dirty="0"/>
          </a:p>
          <a:p>
            <a:r>
              <a:rPr lang="en-US" i="1" dirty="0" smtClean="0"/>
              <a:t>New York University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>
                <a:solidFill>
                  <a:srgbClr val="90463C"/>
                </a:solidFill>
              </a:rPr>
              <a:t>The Radical View of Power.</a:t>
            </a:r>
            <a:endParaRPr lang="en-US" dirty="0">
              <a:solidFill>
                <a:srgbClr val="90463C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82344" y="6472690"/>
            <a:ext cx="670034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Lukes</a:t>
            </a:r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, S., 2005. Power: A Radical View 2nd ed., Palgrave Macmillan</a:t>
            </a:r>
          </a:p>
        </p:txBody>
      </p:sp>
      <p:sp>
        <p:nvSpPr>
          <p:cNvPr id="12" name="Oval 11"/>
          <p:cNvSpPr/>
          <p:nvPr/>
        </p:nvSpPr>
        <p:spPr>
          <a:xfrm>
            <a:off x="1524000" y="1693918"/>
            <a:ext cx="3284483" cy="3239562"/>
          </a:xfrm>
          <a:prstGeom prst="ellipse">
            <a:avLst/>
          </a:prstGeom>
          <a:solidFill>
            <a:schemeClr val="accent2">
              <a:alpha val="22000"/>
            </a:schemeClr>
          </a:solidFill>
          <a:ln w="19050">
            <a:solidFill>
              <a:schemeClr val="accent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2149365" y="1947918"/>
            <a:ext cx="1967187" cy="1896798"/>
          </a:xfrm>
          <a:prstGeom prst="ellipse">
            <a:avLst/>
          </a:prstGeom>
          <a:solidFill>
            <a:schemeClr val="accent2">
              <a:alpha val="22000"/>
            </a:schemeClr>
          </a:solidFill>
          <a:ln w="19050">
            <a:solidFill>
              <a:schemeClr val="accent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242206" y="2592550"/>
            <a:ext cx="18042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1</a:t>
            </a:r>
            <a:r>
              <a:rPr lang="en-US" sz="1600" baseline="30000" dirty="0" smtClean="0"/>
              <a:t>st</a:t>
            </a:r>
            <a:r>
              <a:rPr lang="en-US" sz="1600" dirty="0" smtClean="0"/>
              <a:t> Dimension:</a:t>
            </a:r>
          </a:p>
          <a:p>
            <a:pPr algn="ctr"/>
            <a:r>
              <a:rPr lang="en-US" sz="1600" i="1" dirty="0" smtClean="0"/>
              <a:t>Overt and Observable</a:t>
            </a:r>
            <a:endParaRPr lang="en-US" sz="1600" i="1" dirty="0"/>
          </a:p>
        </p:txBody>
      </p:sp>
      <p:sp>
        <p:nvSpPr>
          <p:cNvPr id="15" name="TextBox 14"/>
          <p:cNvSpPr txBox="1"/>
          <p:nvPr/>
        </p:nvSpPr>
        <p:spPr>
          <a:xfrm>
            <a:off x="2242206" y="3844716"/>
            <a:ext cx="18042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2</a:t>
            </a:r>
            <a:r>
              <a:rPr lang="en-US" sz="1600" baseline="30000" dirty="0" smtClean="0"/>
              <a:t>nd</a:t>
            </a:r>
            <a:r>
              <a:rPr lang="en-US" sz="1600" dirty="0" smtClean="0"/>
              <a:t> Dimension:</a:t>
            </a:r>
          </a:p>
          <a:p>
            <a:pPr algn="ctr"/>
            <a:r>
              <a:rPr lang="en-US" sz="1600" i="1" dirty="0" smtClean="0"/>
              <a:t>Covert, Controlling Agendas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6315034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Deeper Dimensions of Power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2495" y="1413216"/>
            <a:ext cx="1588759" cy="20792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7052495" y="3647539"/>
            <a:ext cx="158875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Prof. Steven </a:t>
            </a:r>
            <a:r>
              <a:rPr lang="en-US" dirty="0" err="1" smtClean="0"/>
              <a:t>Lukes</a:t>
            </a:r>
            <a:endParaRPr lang="en-US" dirty="0"/>
          </a:p>
          <a:p>
            <a:r>
              <a:rPr lang="en-US" i="1" dirty="0" smtClean="0"/>
              <a:t>New York University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>
                <a:solidFill>
                  <a:srgbClr val="90463C"/>
                </a:solidFill>
              </a:rPr>
              <a:t>The Radical View of Power.</a:t>
            </a:r>
            <a:endParaRPr lang="en-US" dirty="0">
              <a:solidFill>
                <a:srgbClr val="90463C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82344" y="6472690"/>
            <a:ext cx="670034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Lukes</a:t>
            </a:r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, S., 2005. Power: A Radical View 2nd ed., Palgrave Macmillan</a:t>
            </a:r>
          </a:p>
        </p:txBody>
      </p:sp>
      <p:sp>
        <p:nvSpPr>
          <p:cNvPr id="10" name="Oval 9"/>
          <p:cNvSpPr/>
          <p:nvPr/>
        </p:nvSpPr>
        <p:spPr>
          <a:xfrm>
            <a:off x="788275" y="1471448"/>
            <a:ext cx="4650828" cy="4484415"/>
          </a:xfrm>
          <a:prstGeom prst="ellipse">
            <a:avLst/>
          </a:prstGeom>
          <a:solidFill>
            <a:schemeClr val="accent2">
              <a:alpha val="22000"/>
            </a:schemeClr>
          </a:solidFill>
          <a:ln w="19050">
            <a:solidFill>
              <a:schemeClr val="accent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1524000" y="1693918"/>
            <a:ext cx="3284483" cy="3239562"/>
          </a:xfrm>
          <a:prstGeom prst="ellipse">
            <a:avLst/>
          </a:prstGeom>
          <a:solidFill>
            <a:schemeClr val="accent2">
              <a:alpha val="22000"/>
            </a:schemeClr>
          </a:solidFill>
          <a:ln w="19050">
            <a:solidFill>
              <a:schemeClr val="accent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2149365" y="1947918"/>
            <a:ext cx="1967187" cy="1896798"/>
          </a:xfrm>
          <a:prstGeom prst="ellipse">
            <a:avLst/>
          </a:prstGeom>
          <a:solidFill>
            <a:schemeClr val="accent2">
              <a:alpha val="22000"/>
            </a:schemeClr>
          </a:solidFill>
          <a:ln w="19050">
            <a:solidFill>
              <a:schemeClr val="accent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242206" y="2592550"/>
            <a:ext cx="18042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1</a:t>
            </a:r>
            <a:r>
              <a:rPr lang="en-US" sz="1600" baseline="30000" dirty="0" smtClean="0"/>
              <a:t>st</a:t>
            </a:r>
            <a:r>
              <a:rPr lang="en-US" sz="1600" dirty="0" smtClean="0"/>
              <a:t> Dimension:</a:t>
            </a:r>
          </a:p>
          <a:p>
            <a:pPr algn="ctr"/>
            <a:r>
              <a:rPr lang="en-US" sz="1600" i="1" dirty="0" smtClean="0"/>
              <a:t>Overt and Observable</a:t>
            </a:r>
            <a:endParaRPr lang="en-US" sz="1600" i="1" dirty="0"/>
          </a:p>
        </p:txBody>
      </p:sp>
      <p:sp>
        <p:nvSpPr>
          <p:cNvPr id="15" name="TextBox 14"/>
          <p:cNvSpPr txBox="1"/>
          <p:nvPr/>
        </p:nvSpPr>
        <p:spPr>
          <a:xfrm>
            <a:off x="2242206" y="3844716"/>
            <a:ext cx="18042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2</a:t>
            </a:r>
            <a:r>
              <a:rPr lang="en-US" sz="1600" baseline="30000" dirty="0" smtClean="0"/>
              <a:t>nd</a:t>
            </a:r>
            <a:r>
              <a:rPr lang="en-US" sz="1600" dirty="0" smtClean="0"/>
              <a:t> Dimension:</a:t>
            </a:r>
          </a:p>
          <a:p>
            <a:pPr algn="ctr"/>
            <a:r>
              <a:rPr lang="en-US" sz="1600" i="1" dirty="0" smtClean="0"/>
              <a:t>Covert, Controlling Agendas</a:t>
            </a:r>
            <a:endParaRPr lang="en-US" sz="1600" i="1" dirty="0"/>
          </a:p>
        </p:txBody>
      </p:sp>
      <p:sp>
        <p:nvSpPr>
          <p:cNvPr id="16" name="TextBox 15"/>
          <p:cNvSpPr txBox="1"/>
          <p:nvPr/>
        </p:nvSpPr>
        <p:spPr>
          <a:xfrm>
            <a:off x="2312275" y="5007051"/>
            <a:ext cx="18042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3</a:t>
            </a:r>
            <a:r>
              <a:rPr lang="en-US" sz="1600" baseline="30000" dirty="0" smtClean="0"/>
              <a:t>rd</a:t>
            </a:r>
            <a:r>
              <a:rPr lang="en-US" sz="1600" dirty="0" smtClean="0"/>
              <a:t> Dimension:</a:t>
            </a:r>
          </a:p>
          <a:p>
            <a:pPr algn="ctr"/>
            <a:r>
              <a:rPr lang="en-US" sz="1600" i="1" dirty="0" smtClean="0"/>
              <a:t>Shape Desires and Beliefs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22337152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Think About Your Own Social Network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5639093"/>
            <a:ext cx="9144000" cy="907093"/>
          </a:xfrm>
          <a:prstGeom prst="rect">
            <a:avLst/>
          </a:prstGeom>
          <a:solidFill>
            <a:schemeClr val="accent2">
              <a:alpha val="65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What Online Social Networks do you use?</a:t>
            </a:r>
            <a:endParaRPr lang="en-US" sz="2800" dirty="0"/>
          </a:p>
        </p:txBody>
      </p:sp>
      <p:cxnSp>
        <p:nvCxnSpPr>
          <p:cNvPr id="7" name="Straight Connector 6"/>
          <p:cNvCxnSpPr/>
          <p:nvPr/>
        </p:nvCxnSpPr>
        <p:spPr>
          <a:xfrm flipH="1" flipV="1">
            <a:off x="1829556" y="2231052"/>
            <a:ext cx="2676294" cy="1215901"/>
          </a:xfrm>
          <a:prstGeom prst="line">
            <a:avLst/>
          </a:prstGeom>
          <a:ln w="50800">
            <a:solidFill>
              <a:srgbClr val="8212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>
            <a:off x="937458" y="1671561"/>
            <a:ext cx="892098" cy="892098"/>
            <a:chOff x="876977" y="2418914"/>
            <a:chExt cx="892098" cy="892098"/>
          </a:xfrm>
        </p:grpSpPr>
        <p:sp>
          <p:nvSpPr>
            <p:cNvPr id="9" name="Oval 8"/>
            <p:cNvSpPr/>
            <p:nvPr/>
          </p:nvSpPr>
          <p:spPr>
            <a:xfrm>
              <a:off x="876977" y="2418914"/>
              <a:ext cx="892098" cy="892098"/>
            </a:xfrm>
            <a:prstGeom prst="ellipse">
              <a:avLst/>
            </a:prstGeom>
            <a:noFill/>
            <a:ln w="50800">
              <a:solidFill>
                <a:srgbClr val="82121A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984017" y="2525960"/>
              <a:ext cx="679218" cy="679218"/>
            </a:xfrm>
            <a:prstGeom prst="ellipse">
              <a:avLst/>
            </a:prstGeom>
            <a:solidFill>
              <a:srgbClr val="82121A"/>
            </a:solidFill>
            <a:ln w="508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3" descr="you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319" y="1890837"/>
            <a:ext cx="3237300" cy="3475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8065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4320" y="1516158"/>
            <a:ext cx="8595360" cy="493776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There are different types of power </a:t>
            </a:r>
          </a:p>
          <a:p>
            <a:pPr lvl="1"/>
            <a:r>
              <a:rPr lang="en-US" dirty="0" smtClean="0"/>
              <a:t>(reward, coercive, legitimate,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</a:p>
          <a:p>
            <a:r>
              <a:rPr lang="en-US" dirty="0" smtClean="0"/>
              <a:t>And different views of what power means</a:t>
            </a:r>
          </a:p>
          <a:p>
            <a:pPr lvl="1"/>
            <a:r>
              <a:rPr lang="en-US" dirty="0" smtClean="0"/>
              <a:t>Power as Action vs. Power as Influence</a:t>
            </a:r>
          </a:p>
          <a:p>
            <a:pPr lvl="1"/>
            <a:endParaRPr lang="en-US" dirty="0"/>
          </a:p>
          <a:p>
            <a:r>
              <a:rPr lang="en-US" dirty="0" smtClean="0"/>
              <a:t>In Social Media Analytics we typically take one of three views on how to measure power:</a:t>
            </a:r>
          </a:p>
          <a:p>
            <a:pPr lvl="1"/>
            <a:r>
              <a:rPr lang="en-US" dirty="0" smtClean="0"/>
              <a:t>By our connections to others (e.g. followers, friends)</a:t>
            </a:r>
          </a:p>
          <a:p>
            <a:pPr lvl="1"/>
            <a:r>
              <a:rPr lang="en-US" dirty="0" smtClean="0"/>
              <a:t>By the propagation of our views through the network (e.g. retweets)</a:t>
            </a:r>
          </a:p>
          <a:p>
            <a:pPr lvl="1"/>
            <a:r>
              <a:rPr lang="en-US" dirty="0" smtClean="0"/>
              <a:t>By our ability to inspire interaction (e.g. messages, replies)</a:t>
            </a:r>
          </a:p>
          <a:p>
            <a:pPr lvl="1"/>
            <a:endParaRPr lang="en-US" dirty="0"/>
          </a:p>
          <a:p>
            <a:r>
              <a:rPr lang="en-US" dirty="0" smtClean="0"/>
              <a:t>But!</a:t>
            </a:r>
          </a:p>
          <a:p>
            <a:pPr lvl="1"/>
            <a:r>
              <a:rPr lang="en-US" dirty="0" smtClean="0"/>
              <a:t>This is still a simplification</a:t>
            </a:r>
          </a:p>
          <a:p>
            <a:pPr lvl="1"/>
            <a:r>
              <a:rPr lang="en-US" dirty="0" smtClean="0"/>
              <a:t>And power is not always direct (Luke’s dimensions of power)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6122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32300" dirty="0" smtClean="0"/>
              <a:t>?</a:t>
            </a:r>
            <a:endParaRPr lang="en-US" dirty="0" smtClean="0"/>
          </a:p>
          <a:p>
            <a:pPr marL="0" indent="0" algn="r">
              <a:buNone/>
            </a:pPr>
            <a:endParaRPr lang="en-US" sz="1800" dirty="0" smtClean="0"/>
          </a:p>
          <a:p>
            <a:pPr marL="0" indent="0" algn="r">
              <a:buNone/>
            </a:pPr>
            <a:endParaRPr lang="en-US" sz="1800" dirty="0" smtClean="0">
              <a:solidFill>
                <a:schemeClr val="accent6"/>
              </a:solidFill>
            </a:endParaRPr>
          </a:p>
          <a:p>
            <a:pPr marL="0" indent="0" algn="r">
              <a:buNone/>
            </a:pPr>
            <a:r>
              <a:rPr lang="en-US" sz="1800" dirty="0" smtClean="0">
                <a:solidFill>
                  <a:schemeClr val="accent6"/>
                </a:solidFill>
              </a:rPr>
              <a:t>Dave Millard (</a:t>
            </a:r>
            <a:r>
              <a:rPr lang="en-US" sz="1800" dirty="0" err="1" smtClean="0">
                <a:solidFill>
                  <a:schemeClr val="accent6"/>
                </a:solidFill>
              </a:rPr>
              <a:t>dem@soton.ac.uk</a:t>
            </a:r>
            <a:r>
              <a:rPr lang="en-US" sz="1800" dirty="0" smtClean="0">
                <a:solidFill>
                  <a:schemeClr val="accent6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591619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32300" dirty="0" smtClean="0"/>
              <a:t>!</a:t>
            </a:r>
            <a:endParaRPr lang="en-US" dirty="0" smtClean="0"/>
          </a:p>
          <a:p>
            <a:pPr marL="0" indent="0" algn="r">
              <a:buNone/>
            </a:pPr>
            <a:endParaRPr lang="en-US" sz="1800" dirty="0" smtClean="0"/>
          </a:p>
          <a:p>
            <a:pPr marL="0" indent="0" algn="r">
              <a:buNone/>
            </a:pPr>
            <a:endParaRPr lang="en-US" sz="1800" dirty="0" smtClean="0">
              <a:solidFill>
                <a:schemeClr val="accent6"/>
              </a:solidFill>
            </a:endParaRPr>
          </a:p>
          <a:p>
            <a:pPr marL="0" indent="0" algn="r">
              <a:buNone/>
            </a:pPr>
            <a:r>
              <a:rPr lang="en-US" sz="1800" dirty="0" smtClean="0">
                <a:solidFill>
                  <a:schemeClr val="accent6"/>
                </a:solidFill>
              </a:rPr>
              <a:t>Dave Millard (</a:t>
            </a:r>
            <a:r>
              <a:rPr lang="en-US" sz="1800" dirty="0" err="1" smtClean="0">
                <a:solidFill>
                  <a:schemeClr val="accent6"/>
                </a:solidFill>
              </a:rPr>
              <a:t>dem@soton.ac.uk</a:t>
            </a:r>
            <a:r>
              <a:rPr lang="en-US" sz="1800" dirty="0" smtClean="0">
                <a:solidFill>
                  <a:schemeClr val="accent6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59984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Think About Your Own Social Network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5639093"/>
            <a:ext cx="9144000" cy="907093"/>
          </a:xfrm>
          <a:prstGeom prst="rect">
            <a:avLst/>
          </a:prstGeom>
          <a:solidFill>
            <a:schemeClr val="accent2">
              <a:alpha val="65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What could I find out about </a:t>
            </a:r>
            <a:r>
              <a:rPr lang="en-US" sz="2800" b="1" dirty="0" smtClean="0"/>
              <a:t>you</a:t>
            </a:r>
            <a:r>
              <a:rPr lang="en-US" sz="2800" dirty="0" smtClean="0"/>
              <a:t>?</a:t>
            </a:r>
            <a:endParaRPr lang="en-US" sz="2800" dirty="0"/>
          </a:p>
        </p:txBody>
      </p:sp>
      <p:cxnSp>
        <p:nvCxnSpPr>
          <p:cNvPr id="5" name="Straight Connector 4"/>
          <p:cNvCxnSpPr/>
          <p:nvPr/>
        </p:nvCxnSpPr>
        <p:spPr>
          <a:xfrm flipH="1" flipV="1">
            <a:off x="1829556" y="2231052"/>
            <a:ext cx="2676294" cy="1215901"/>
          </a:xfrm>
          <a:prstGeom prst="line">
            <a:avLst/>
          </a:prstGeom>
          <a:ln w="50800">
            <a:solidFill>
              <a:srgbClr val="8212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937458" y="1671561"/>
            <a:ext cx="892098" cy="892098"/>
            <a:chOff x="876977" y="2418914"/>
            <a:chExt cx="892098" cy="892098"/>
          </a:xfrm>
        </p:grpSpPr>
        <p:sp>
          <p:nvSpPr>
            <p:cNvPr id="8" name="Oval 7"/>
            <p:cNvSpPr/>
            <p:nvPr/>
          </p:nvSpPr>
          <p:spPr>
            <a:xfrm>
              <a:off x="876977" y="2418914"/>
              <a:ext cx="892098" cy="892098"/>
            </a:xfrm>
            <a:prstGeom prst="ellipse">
              <a:avLst/>
            </a:prstGeom>
            <a:noFill/>
            <a:ln w="50800">
              <a:solidFill>
                <a:srgbClr val="82121A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984017" y="2525960"/>
              <a:ext cx="679218" cy="679218"/>
            </a:xfrm>
            <a:prstGeom prst="ellipse">
              <a:avLst/>
            </a:prstGeom>
            <a:solidFill>
              <a:srgbClr val="82121A"/>
            </a:solidFill>
            <a:ln w="508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3" descr="you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319" y="1890837"/>
            <a:ext cx="3237300" cy="3475068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1829556" y="4363821"/>
            <a:ext cx="892098" cy="892098"/>
            <a:chOff x="876977" y="2418914"/>
            <a:chExt cx="892098" cy="892098"/>
          </a:xfrm>
        </p:grpSpPr>
        <p:sp>
          <p:nvSpPr>
            <p:cNvPr id="13" name="Oval 12"/>
            <p:cNvSpPr/>
            <p:nvPr/>
          </p:nvSpPr>
          <p:spPr>
            <a:xfrm>
              <a:off x="876977" y="2418914"/>
              <a:ext cx="892098" cy="892098"/>
            </a:xfrm>
            <a:prstGeom prst="ellipse">
              <a:avLst/>
            </a:prstGeom>
            <a:noFill/>
            <a:ln w="50800">
              <a:solidFill>
                <a:srgbClr val="82121A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984017" y="2525960"/>
              <a:ext cx="679218" cy="679218"/>
            </a:xfrm>
            <a:prstGeom prst="ellipse">
              <a:avLst/>
            </a:prstGeom>
            <a:solidFill>
              <a:srgbClr val="82121A"/>
            </a:solidFill>
            <a:ln w="508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5" name="Straight Connector 14"/>
          <p:cNvCxnSpPr/>
          <p:nvPr/>
        </p:nvCxnSpPr>
        <p:spPr>
          <a:xfrm>
            <a:off x="1542270" y="2563659"/>
            <a:ext cx="574572" cy="1800162"/>
          </a:xfrm>
          <a:prstGeom prst="line">
            <a:avLst/>
          </a:prstGeom>
          <a:ln w="50800">
            <a:solidFill>
              <a:srgbClr val="8212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43020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Think About Your Own Social Network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5639093"/>
            <a:ext cx="9144000" cy="907093"/>
          </a:xfrm>
          <a:prstGeom prst="rect">
            <a:avLst/>
          </a:prstGeom>
          <a:solidFill>
            <a:schemeClr val="accent2">
              <a:alpha val="65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What could I find out about </a:t>
            </a:r>
            <a:r>
              <a:rPr lang="en-US" sz="2800" b="1" dirty="0" smtClean="0"/>
              <a:t>your friends </a:t>
            </a:r>
          </a:p>
          <a:p>
            <a:pPr algn="ctr"/>
            <a:r>
              <a:rPr lang="en-US" sz="2800" dirty="0" smtClean="0"/>
              <a:t>from </a:t>
            </a:r>
            <a:r>
              <a:rPr lang="en-US" sz="2800" b="1" dirty="0" smtClean="0"/>
              <a:t>your network</a:t>
            </a:r>
            <a:r>
              <a:rPr lang="en-US" sz="2800" dirty="0" smtClean="0"/>
              <a:t>?</a:t>
            </a:r>
            <a:endParaRPr lang="en-US" sz="2800" dirty="0"/>
          </a:p>
        </p:txBody>
      </p:sp>
      <p:cxnSp>
        <p:nvCxnSpPr>
          <p:cNvPr id="5" name="Straight Connector 4"/>
          <p:cNvCxnSpPr/>
          <p:nvPr/>
        </p:nvCxnSpPr>
        <p:spPr>
          <a:xfrm flipH="1" flipV="1">
            <a:off x="1829556" y="2231052"/>
            <a:ext cx="2676294" cy="1215901"/>
          </a:xfrm>
          <a:prstGeom prst="line">
            <a:avLst/>
          </a:prstGeom>
          <a:ln w="50800">
            <a:solidFill>
              <a:srgbClr val="8212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937458" y="1671561"/>
            <a:ext cx="892098" cy="892098"/>
            <a:chOff x="876977" y="2418914"/>
            <a:chExt cx="892098" cy="892098"/>
          </a:xfrm>
        </p:grpSpPr>
        <p:sp>
          <p:nvSpPr>
            <p:cNvPr id="8" name="Oval 7"/>
            <p:cNvSpPr/>
            <p:nvPr/>
          </p:nvSpPr>
          <p:spPr>
            <a:xfrm>
              <a:off x="876977" y="2418914"/>
              <a:ext cx="892098" cy="892098"/>
            </a:xfrm>
            <a:prstGeom prst="ellipse">
              <a:avLst/>
            </a:prstGeom>
            <a:noFill/>
            <a:ln w="50800">
              <a:solidFill>
                <a:srgbClr val="82121A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984017" y="2525960"/>
              <a:ext cx="679218" cy="679218"/>
            </a:xfrm>
            <a:prstGeom prst="ellipse">
              <a:avLst/>
            </a:prstGeom>
            <a:solidFill>
              <a:srgbClr val="82121A"/>
            </a:solidFill>
            <a:ln w="508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829556" y="4363821"/>
            <a:ext cx="892098" cy="892098"/>
            <a:chOff x="876977" y="2418914"/>
            <a:chExt cx="892098" cy="892098"/>
          </a:xfrm>
        </p:grpSpPr>
        <p:sp>
          <p:nvSpPr>
            <p:cNvPr id="13" name="Oval 12"/>
            <p:cNvSpPr/>
            <p:nvPr/>
          </p:nvSpPr>
          <p:spPr>
            <a:xfrm>
              <a:off x="876977" y="2418914"/>
              <a:ext cx="892098" cy="892098"/>
            </a:xfrm>
            <a:prstGeom prst="ellipse">
              <a:avLst/>
            </a:prstGeom>
            <a:noFill/>
            <a:ln w="50800">
              <a:solidFill>
                <a:srgbClr val="82121A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984017" y="2525960"/>
              <a:ext cx="679218" cy="679218"/>
            </a:xfrm>
            <a:prstGeom prst="ellipse">
              <a:avLst/>
            </a:prstGeom>
            <a:solidFill>
              <a:srgbClr val="82121A"/>
            </a:solidFill>
            <a:ln w="508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5" name="Straight Connector 14"/>
          <p:cNvCxnSpPr/>
          <p:nvPr/>
        </p:nvCxnSpPr>
        <p:spPr>
          <a:xfrm>
            <a:off x="1542270" y="2563659"/>
            <a:ext cx="574572" cy="1800162"/>
          </a:xfrm>
          <a:prstGeom prst="line">
            <a:avLst/>
          </a:prstGeom>
          <a:ln w="50800">
            <a:solidFill>
              <a:srgbClr val="8212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>
            <a:off x="7848632" y="1757044"/>
            <a:ext cx="892098" cy="892098"/>
            <a:chOff x="876977" y="2418914"/>
            <a:chExt cx="892098" cy="892098"/>
          </a:xfrm>
        </p:grpSpPr>
        <p:sp>
          <p:nvSpPr>
            <p:cNvPr id="17" name="Oval 16"/>
            <p:cNvSpPr/>
            <p:nvPr/>
          </p:nvSpPr>
          <p:spPr>
            <a:xfrm>
              <a:off x="876977" y="2418914"/>
              <a:ext cx="892098" cy="892098"/>
            </a:xfrm>
            <a:prstGeom prst="ellipse">
              <a:avLst/>
            </a:prstGeom>
            <a:noFill/>
            <a:ln w="50800">
              <a:solidFill>
                <a:srgbClr val="82121A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984017" y="2525960"/>
              <a:ext cx="679218" cy="679218"/>
            </a:xfrm>
            <a:prstGeom prst="ellipse">
              <a:avLst/>
            </a:prstGeom>
            <a:solidFill>
              <a:srgbClr val="82121A"/>
            </a:solidFill>
            <a:ln w="508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9" name="Straight Connector 18"/>
          <p:cNvCxnSpPr>
            <a:endCxn id="17" idx="2"/>
          </p:cNvCxnSpPr>
          <p:nvPr/>
        </p:nvCxnSpPr>
        <p:spPr>
          <a:xfrm flipV="1">
            <a:off x="4687292" y="2203093"/>
            <a:ext cx="3161340" cy="1243860"/>
          </a:xfrm>
          <a:prstGeom prst="line">
            <a:avLst/>
          </a:prstGeom>
          <a:ln w="50800">
            <a:solidFill>
              <a:srgbClr val="8212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you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319" y="1890837"/>
            <a:ext cx="3237300" cy="3475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9383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Think About Your Own Social Network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5639093"/>
            <a:ext cx="9144000" cy="907093"/>
          </a:xfrm>
          <a:prstGeom prst="rect">
            <a:avLst/>
          </a:prstGeom>
          <a:solidFill>
            <a:schemeClr val="accent2">
              <a:alpha val="65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What could I find out about </a:t>
            </a:r>
            <a:r>
              <a:rPr lang="en-US" sz="2800" b="1" dirty="0" smtClean="0"/>
              <a:t>you </a:t>
            </a:r>
            <a:r>
              <a:rPr lang="en-US" sz="2800" dirty="0" smtClean="0"/>
              <a:t>from the </a:t>
            </a:r>
          </a:p>
          <a:p>
            <a:pPr algn="ctr"/>
            <a:r>
              <a:rPr lang="en-US" sz="2800" b="1" dirty="0" smtClean="0"/>
              <a:t>combined networks </a:t>
            </a:r>
            <a:r>
              <a:rPr lang="en-US" sz="2800" dirty="0" smtClean="0"/>
              <a:t>of your friends?</a:t>
            </a:r>
            <a:endParaRPr lang="en-US" sz="2800" dirty="0"/>
          </a:p>
        </p:txBody>
      </p:sp>
      <p:cxnSp>
        <p:nvCxnSpPr>
          <p:cNvPr id="5" name="Straight Connector 4"/>
          <p:cNvCxnSpPr/>
          <p:nvPr/>
        </p:nvCxnSpPr>
        <p:spPr>
          <a:xfrm flipH="1" flipV="1">
            <a:off x="1829556" y="2231052"/>
            <a:ext cx="2676294" cy="1215901"/>
          </a:xfrm>
          <a:prstGeom prst="line">
            <a:avLst/>
          </a:prstGeom>
          <a:ln w="50800">
            <a:solidFill>
              <a:srgbClr val="8212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937458" y="1671561"/>
            <a:ext cx="892098" cy="892098"/>
            <a:chOff x="876977" y="2418914"/>
            <a:chExt cx="892098" cy="892098"/>
          </a:xfrm>
        </p:grpSpPr>
        <p:sp>
          <p:nvSpPr>
            <p:cNvPr id="8" name="Oval 7"/>
            <p:cNvSpPr/>
            <p:nvPr/>
          </p:nvSpPr>
          <p:spPr>
            <a:xfrm>
              <a:off x="876977" y="2418914"/>
              <a:ext cx="892098" cy="892098"/>
            </a:xfrm>
            <a:prstGeom prst="ellipse">
              <a:avLst/>
            </a:prstGeom>
            <a:noFill/>
            <a:ln w="50800">
              <a:solidFill>
                <a:srgbClr val="82121A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984017" y="2525960"/>
              <a:ext cx="679218" cy="679218"/>
            </a:xfrm>
            <a:prstGeom prst="ellipse">
              <a:avLst/>
            </a:prstGeom>
            <a:solidFill>
              <a:srgbClr val="82121A"/>
            </a:solidFill>
            <a:ln w="508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829556" y="4363821"/>
            <a:ext cx="892098" cy="892098"/>
            <a:chOff x="876977" y="2418914"/>
            <a:chExt cx="892098" cy="892098"/>
          </a:xfrm>
        </p:grpSpPr>
        <p:sp>
          <p:nvSpPr>
            <p:cNvPr id="13" name="Oval 12"/>
            <p:cNvSpPr/>
            <p:nvPr/>
          </p:nvSpPr>
          <p:spPr>
            <a:xfrm>
              <a:off x="876977" y="2418914"/>
              <a:ext cx="892098" cy="892098"/>
            </a:xfrm>
            <a:prstGeom prst="ellipse">
              <a:avLst/>
            </a:prstGeom>
            <a:noFill/>
            <a:ln w="50800">
              <a:solidFill>
                <a:srgbClr val="82121A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984017" y="2525960"/>
              <a:ext cx="679218" cy="679218"/>
            </a:xfrm>
            <a:prstGeom prst="ellipse">
              <a:avLst/>
            </a:prstGeom>
            <a:solidFill>
              <a:srgbClr val="82121A"/>
            </a:solidFill>
            <a:ln w="508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5" name="Straight Connector 14"/>
          <p:cNvCxnSpPr/>
          <p:nvPr/>
        </p:nvCxnSpPr>
        <p:spPr>
          <a:xfrm>
            <a:off x="1542270" y="2563659"/>
            <a:ext cx="574572" cy="1800162"/>
          </a:xfrm>
          <a:prstGeom prst="line">
            <a:avLst/>
          </a:prstGeom>
          <a:ln w="50800">
            <a:solidFill>
              <a:srgbClr val="8212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>
            <a:off x="7848632" y="1757044"/>
            <a:ext cx="892098" cy="892098"/>
            <a:chOff x="876977" y="2418914"/>
            <a:chExt cx="892098" cy="892098"/>
          </a:xfrm>
        </p:grpSpPr>
        <p:sp>
          <p:nvSpPr>
            <p:cNvPr id="17" name="Oval 16"/>
            <p:cNvSpPr/>
            <p:nvPr/>
          </p:nvSpPr>
          <p:spPr>
            <a:xfrm>
              <a:off x="876977" y="2418914"/>
              <a:ext cx="892098" cy="892098"/>
            </a:xfrm>
            <a:prstGeom prst="ellipse">
              <a:avLst/>
            </a:prstGeom>
            <a:noFill/>
            <a:ln w="50800">
              <a:solidFill>
                <a:srgbClr val="82121A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984017" y="2525960"/>
              <a:ext cx="679218" cy="679218"/>
            </a:xfrm>
            <a:prstGeom prst="ellipse">
              <a:avLst/>
            </a:prstGeom>
            <a:solidFill>
              <a:srgbClr val="82121A"/>
            </a:solidFill>
            <a:ln w="508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9" name="Straight Connector 18"/>
          <p:cNvCxnSpPr>
            <a:endCxn id="17" idx="2"/>
          </p:cNvCxnSpPr>
          <p:nvPr/>
        </p:nvCxnSpPr>
        <p:spPr>
          <a:xfrm flipV="1">
            <a:off x="4687292" y="2203093"/>
            <a:ext cx="3161340" cy="1243860"/>
          </a:xfrm>
          <a:prstGeom prst="line">
            <a:avLst/>
          </a:prstGeom>
          <a:ln w="50800">
            <a:solidFill>
              <a:srgbClr val="8212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0" name="Group 19"/>
          <p:cNvGrpSpPr/>
          <p:nvPr/>
        </p:nvGrpSpPr>
        <p:grpSpPr>
          <a:xfrm>
            <a:off x="6534363" y="3708512"/>
            <a:ext cx="892098" cy="892098"/>
            <a:chOff x="876977" y="2418914"/>
            <a:chExt cx="892098" cy="892098"/>
          </a:xfrm>
        </p:grpSpPr>
        <p:sp>
          <p:nvSpPr>
            <p:cNvPr id="21" name="Oval 20"/>
            <p:cNvSpPr/>
            <p:nvPr/>
          </p:nvSpPr>
          <p:spPr>
            <a:xfrm>
              <a:off x="876977" y="2418914"/>
              <a:ext cx="892098" cy="892098"/>
            </a:xfrm>
            <a:prstGeom prst="ellipse">
              <a:avLst/>
            </a:prstGeom>
            <a:noFill/>
            <a:ln w="50800">
              <a:solidFill>
                <a:srgbClr val="82121A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984017" y="2525960"/>
              <a:ext cx="679218" cy="679218"/>
            </a:xfrm>
            <a:prstGeom prst="ellipse">
              <a:avLst/>
            </a:prstGeom>
            <a:solidFill>
              <a:srgbClr val="82121A"/>
            </a:solidFill>
            <a:ln w="508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3" name="Straight Connector 22"/>
          <p:cNvCxnSpPr>
            <a:endCxn id="21" idx="2"/>
          </p:cNvCxnSpPr>
          <p:nvPr/>
        </p:nvCxnSpPr>
        <p:spPr>
          <a:xfrm>
            <a:off x="6032999" y="3976090"/>
            <a:ext cx="501364" cy="178471"/>
          </a:xfrm>
          <a:prstGeom prst="line">
            <a:avLst/>
          </a:prstGeom>
          <a:ln w="50800">
            <a:solidFill>
              <a:srgbClr val="8212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you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319" y="1890837"/>
            <a:ext cx="3237300" cy="3475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1409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alphaModFix amt="9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783474" y="136064"/>
            <a:ext cx="3360525" cy="1904895"/>
          </a:xfrm>
          <a:prstGeom prst="rect">
            <a:avLst/>
          </a:prstGeom>
          <a:solidFill>
            <a:schemeClr val="accent4">
              <a:alpha val="72000"/>
            </a:scheme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800" dirty="0" smtClean="0"/>
              <a:t>You are not alone</a:t>
            </a:r>
          </a:p>
          <a:p>
            <a:pPr algn="r"/>
            <a:r>
              <a:rPr lang="en-US" sz="2400" i="1" dirty="0" smtClean="0"/>
              <a:t>So what might the </a:t>
            </a:r>
            <a:r>
              <a:rPr lang="en-US" sz="2400" b="1" i="1" dirty="0" smtClean="0"/>
              <a:t>whole network</a:t>
            </a:r>
            <a:r>
              <a:rPr lang="en-US" sz="2400" i="1" dirty="0" smtClean="0"/>
              <a:t> tell you about the </a:t>
            </a:r>
            <a:r>
              <a:rPr lang="en-US" sz="2400" b="1" i="1" dirty="0" smtClean="0"/>
              <a:t>whole world</a:t>
            </a:r>
            <a:r>
              <a:rPr lang="en-US" sz="2400" i="1" dirty="0" smtClean="0"/>
              <a:t>?</a:t>
            </a:r>
            <a:endParaRPr lang="en-US" sz="2400" i="1" dirty="0"/>
          </a:p>
        </p:txBody>
      </p:sp>
      <p:cxnSp>
        <p:nvCxnSpPr>
          <p:cNvPr id="23" name="Straight Connector 22"/>
          <p:cNvCxnSpPr/>
          <p:nvPr/>
        </p:nvCxnSpPr>
        <p:spPr>
          <a:xfrm flipH="1" flipV="1">
            <a:off x="1345706" y="937330"/>
            <a:ext cx="902221" cy="1375757"/>
          </a:xfrm>
          <a:prstGeom prst="line">
            <a:avLst/>
          </a:prstGeom>
          <a:ln w="50800">
            <a:solidFill>
              <a:srgbClr val="8212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 flipV="1">
            <a:off x="2247927" y="2313087"/>
            <a:ext cx="1253754" cy="852521"/>
          </a:xfrm>
          <a:prstGeom prst="line">
            <a:avLst/>
          </a:prstGeom>
          <a:ln w="50800">
            <a:solidFill>
              <a:srgbClr val="8212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2101721" y="2313087"/>
            <a:ext cx="146206" cy="1405608"/>
          </a:xfrm>
          <a:prstGeom prst="line">
            <a:avLst/>
          </a:prstGeom>
          <a:ln w="50800">
            <a:solidFill>
              <a:srgbClr val="8212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2247927" y="2313087"/>
            <a:ext cx="1253754" cy="1819027"/>
          </a:xfrm>
          <a:prstGeom prst="line">
            <a:avLst/>
          </a:prstGeom>
          <a:ln w="50800">
            <a:solidFill>
              <a:srgbClr val="8212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1705073" y="4387952"/>
            <a:ext cx="542854" cy="1190669"/>
          </a:xfrm>
          <a:prstGeom prst="line">
            <a:avLst/>
          </a:prstGeom>
          <a:ln w="50800">
            <a:solidFill>
              <a:srgbClr val="8212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1705073" y="5578621"/>
            <a:ext cx="2339464" cy="257010"/>
          </a:xfrm>
          <a:prstGeom prst="line">
            <a:avLst/>
          </a:prstGeom>
          <a:ln w="50800">
            <a:solidFill>
              <a:srgbClr val="8212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V="1">
            <a:off x="4367757" y="2161905"/>
            <a:ext cx="454839" cy="1556790"/>
          </a:xfrm>
          <a:prstGeom prst="line">
            <a:avLst/>
          </a:prstGeom>
          <a:ln w="50800">
            <a:solidFill>
              <a:srgbClr val="8212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>
            <a:off x="4822596" y="695438"/>
            <a:ext cx="409027" cy="1466467"/>
          </a:xfrm>
          <a:prstGeom prst="line">
            <a:avLst/>
          </a:prstGeom>
          <a:ln w="50800">
            <a:solidFill>
              <a:srgbClr val="8212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822596" y="2161905"/>
            <a:ext cx="2238583" cy="481418"/>
          </a:xfrm>
          <a:prstGeom prst="line">
            <a:avLst/>
          </a:prstGeom>
          <a:ln w="50800">
            <a:solidFill>
              <a:srgbClr val="8212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V="1">
            <a:off x="6123721" y="2643323"/>
            <a:ext cx="937458" cy="1302531"/>
          </a:xfrm>
          <a:prstGeom prst="line">
            <a:avLst/>
          </a:prstGeom>
          <a:ln w="50800">
            <a:solidFill>
              <a:srgbClr val="8212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5231623" y="4847691"/>
            <a:ext cx="1950518" cy="1124004"/>
          </a:xfrm>
          <a:prstGeom prst="line">
            <a:avLst/>
          </a:prstGeom>
          <a:ln w="50800">
            <a:solidFill>
              <a:srgbClr val="8212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H="1" flipV="1">
            <a:off x="6123721" y="3945854"/>
            <a:ext cx="1058420" cy="2025841"/>
          </a:xfrm>
          <a:prstGeom prst="line">
            <a:avLst/>
          </a:prstGeom>
          <a:ln w="50800">
            <a:solidFill>
              <a:srgbClr val="8212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H="1" flipV="1">
            <a:off x="4367757" y="3718695"/>
            <a:ext cx="1755964" cy="227160"/>
          </a:xfrm>
          <a:prstGeom prst="line">
            <a:avLst/>
          </a:prstGeom>
          <a:ln w="50800">
            <a:solidFill>
              <a:srgbClr val="8212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 flipH="1">
            <a:off x="5231623" y="3945855"/>
            <a:ext cx="892098" cy="901836"/>
          </a:xfrm>
          <a:prstGeom prst="line">
            <a:avLst/>
          </a:prstGeom>
          <a:ln w="50800">
            <a:solidFill>
              <a:srgbClr val="8212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3326465" y="2922556"/>
            <a:ext cx="1041292" cy="796139"/>
          </a:xfrm>
          <a:prstGeom prst="line">
            <a:avLst/>
          </a:prstGeom>
          <a:ln w="50800">
            <a:solidFill>
              <a:srgbClr val="8212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 flipV="1">
            <a:off x="4044537" y="3718695"/>
            <a:ext cx="323220" cy="2116936"/>
          </a:xfrm>
          <a:prstGeom prst="line">
            <a:avLst/>
          </a:prstGeom>
          <a:ln w="50800">
            <a:solidFill>
              <a:srgbClr val="8212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 flipV="1">
            <a:off x="3326465" y="3768892"/>
            <a:ext cx="1041292" cy="363222"/>
          </a:xfrm>
          <a:prstGeom prst="line">
            <a:avLst/>
          </a:prstGeom>
          <a:ln w="50800">
            <a:solidFill>
              <a:srgbClr val="8212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 flipV="1">
            <a:off x="2247927" y="4132114"/>
            <a:ext cx="1078538" cy="152400"/>
          </a:xfrm>
          <a:prstGeom prst="line">
            <a:avLst/>
          </a:prstGeom>
          <a:ln w="50800">
            <a:solidFill>
              <a:srgbClr val="8212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4" name="Group 23"/>
          <p:cNvGrpSpPr/>
          <p:nvPr/>
        </p:nvGrpSpPr>
        <p:grpSpPr>
          <a:xfrm>
            <a:off x="876200" y="298582"/>
            <a:ext cx="6695583" cy="6130043"/>
            <a:chOff x="876200" y="298582"/>
            <a:chExt cx="6695583" cy="6130043"/>
          </a:xfrm>
        </p:grpSpPr>
        <p:pic>
          <p:nvPicPr>
            <p:cNvPr id="7" name="Picture 6" descr="you1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1974" y="3206122"/>
              <a:ext cx="862635" cy="925992"/>
            </a:xfrm>
            <a:prstGeom prst="rect">
              <a:avLst/>
            </a:prstGeom>
          </p:spPr>
        </p:pic>
        <p:pic>
          <p:nvPicPr>
            <p:cNvPr id="8" name="Picture 7" descr="you1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66606">
              <a:off x="1761423" y="1895062"/>
              <a:ext cx="862635" cy="925992"/>
            </a:xfrm>
            <a:prstGeom prst="rect">
              <a:avLst/>
            </a:prstGeom>
          </p:spPr>
        </p:pic>
        <p:pic>
          <p:nvPicPr>
            <p:cNvPr id="9" name="Picture 8" descr="you1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922544">
              <a:off x="876200" y="465656"/>
              <a:ext cx="862635" cy="925992"/>
            </a:xfrm>
            <a:prstGeom prst="rect">
              <a:avLst/>
            </a:prstGeom>
          </p:spPr>
        </p:pic>
        <p:pic>
          <p:nvPicPr>
            <p:cNvPr id="11" name="Picture 10" descr="you1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2424" y="2313087"/>
              <a:ext cx="862635" cy="925992"/>
            </a:xfrm>
            <a:prstGeom prst="rect">
              <a:avLst/>
            </a:prstGeom>
          </p:spPr>
        </p:pic>
        <p:pic>
          <p:nvPicPr>
            <p:cNvPr id="12" name="Picture 11" descr="you1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66606">
              <a:off x="5680269" y="3502622"/>
              <a:ext cx="862635" cy="925992"/>
            </a:xfrm>
            <a:prstGeom prst="rect">
              <a:avLst/>
            </a:prstGeom>
          </p:spPr>
        </p:pic>
        <p:pic>
          <p:nvPicPr>
            <p:cNvPr id="13" name="Picture 12" descr="you1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922544">
              <a:off x="6709148" y="5502633"/>
              <a:ext cx="862635" cy="925992"/>
            </a:xfrm>
            <a:prstGeom prst="rect">
              <a:avLst/>
            </a:prstGeom>
          </p:spPr>
        </p:pic>
        <p:pic>
          <p:nvPicPr>
            <p:cNvPr id="14" name="Picture 13" descr="you1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31874" y="298582"/>
              <a:ext cx="862635" cy="925992"/>
            </a:xfrm>
            <a:prstGeom prst="rect">
              <a:avLst/>
            </a:prstGeom>
          </p:spPr>
        </p:pic>
        <p:pic>
          <p:nvPicPr>
            <p:cNvPr id="15" name="Picture 14" descr="you1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66606">
              <a:off x="4479294" y="1615829"/>
              <a:ext cx="862635" cy="925992"/>
            </a:xfrm>
            <a:prstGeom prst="rect">
              <a:avLst/>
            </a:prstGeom>
          </p:spPr>
        </p:pic>
        <p:pic>
          <p:nvPicPr>
            <p:cNvPr id="16" name="Picture 15" descr="you1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922544">
              <a:off x="4754115" y="4280290"/>
              <a:ext cx="862635" cy="925992"/>
            </a:xfrm>
            <a:prstGeom prst="rect">
              <a:avLst/>
            </a:prstGeom>
          </p:spPr>
        </p:pic>
        <p:pic>
          <p:nvPicPr>
            <p:cNvPr id="17" name="Picture 16" descr="you1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3745" y="3768891"/>
              <a:ext cx="862635" cy="925992"/>
            </a:xfrm>
            <a:prstGeom prst="rect">
              <a:avLst/>
            </a:prstGeom>
          </p:spPr>
        </p:pic>
        <p:pic>
          <p:nvPicPr>
            <p:cNvPr id="18" name="Picture 17" descr="you1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66606">
              <a:off x="3613218" y="5363575"/>
              <a:ext cx="862635" cy="925992"/>
            </a:xfrm>
            <a:prstGeom prst="rect">
              <a:avLst/>
            </a:prstGeom>
          </p:spPr>
        </p:pic>
        <p:pic>
          <p:nvPicPr>
            <p:cNvPr id="19" name="Picture 18" descr="you1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922544">
              <a:off x="3993104" y="3313784"/>
              <a:ext cx="862635" cy="925992"/>
            </a:xfrm>
            <a:prstGeom prst="rect">
              <a:avLst/>
            </a:prstGeom>
          </p:spPr>
        </p:pic>
        <p:pic>
          <p:nvPicPr>
            <p:cNvPr id="20" name="Picture 19" descr="you1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3745" y="2576215"/>
              <a:ext cx="862635" cy="925992"/>
            </a:xfrm>
            <a:prstGeom prst="rect">
              <a:avLst/>
            </a:prstGeom>
          </p:spPr>
        </p:pic>
        <p:pic>
          <p:nvPicPr>
            <p:cNvPr id="21" name="Picture 20" descr="you1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66606">
              <a:off x="1816610" y="3820197"/>
              <a:ext cx="862635" cy="925992"/>
            </a:xfrm>
            <a:prstGeom prst="rect">
              <a:avLst/>
            </a:prstGeom>
          </p:spPr>
        </p:pic>
        <p:pic>
          <p:nvPicPr>
            <p:cNvPr id="22" name="Picture 21" descr="you1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922544">
              <a:off x="1218568" y="5131699"/>
              <a:ext cx="862635" cy="9259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602263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34327"/>
            <a:ext cx="8591550" cy="675312"/>
          </a:xfrm>
        </p:spPr>
        <p:txBody>
          <a:bodyPr/>
          <a:lstStyle/>
          <a:p>
            <a:r>
              <a:rPr lang="en-US" dirty="0" smtClean="0"/>
              <a:t>Example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2415" y="938237"/>
            <a:ext cx="4738623" cy="5919763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smtClean="0"/>
              <a:t>Network analysis </a:t>
            </a:r>
            <a:r>
              <a:rPr lang="en-US" dirty="0" smtClean="0"/>
              <a:t>– look at the structures</a:t>
            </a:r>
          </a:p>
          <a:p>
            <a:pPr lvl="1"/>
            <a:r>
              <a:rPr lang="en-US" dirty="0" smtClean="0"/>
              <a:t>Example: Who are the </a:t>
            </a:r>
            <a:r>
              <a:rPr lang="en-US" i="1" dirty="0" smtClean="0"/>
              <a:t>connectors</a:t>
            </a:r>
            <a:r>
              <a:rPr lang="en-US" dirty="0" smtClean="0"/>
              <a:t> – people who bridge two or more networks?</a:t>
            </a:r>
          </a:p>
          <a:p>
            <a:pPr lvl="1"/>
            <a:r>
              <a:rPr lang="en-US" dirty="0" smtClean="0"/>
              <a:t>Example: Who are the </a:t>
            </a:r>
            <a:r>
              <a:rPr lang="en-US" i="1" dirty="0" smtClean="0"/>
              <a:t>core </a:t>
            </a:r>
            <a:r>
              <a:rPr lang="en-US" dirty="0" smtClean="0"/>
              <a:t>– people with high centrality?</a:t>
            </a:r>
          </a:p>
          <a:p>
            <a:pPr lvl="1"/>
            <a:endParaRPr lang="en-US" dirty="0" smtClean="0"/>
          </a:p>
          <a:p>
            <a:r>
              <a:rPr lang="en-US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Content Analysis</a:t>
            </a:r>
          </a:p>
          <a:p>
            <a:pPr lvl="1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Sentiment analysis – look at whether content is positive or negative</a:t>
            </a:r>
          </a:p>
          <a:p>
            <a:pPr lvl="2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Example: What was the </a:t>
            </a:r>
            <a:r>
              <a:rPr lang="en-US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public reaction 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to the Prime Ministers speech?</a:t>
            </a:r>
          </a:p>
          <a:p>
            <a:pPr lvl="1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Content Tracking – trace where information flows from and to</a:t>
            </a:r>
          </a:p>
          <a:p>
            <a:pPr lvl="2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Example: How did this news story </a:t>
            </a:r>
            <a:r>
              <a:rPr lang="en-US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spread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?</a:t>
            </a:r>
          </a:p>
          <a:p>
            <a:pPr lvl="1"/>
            <a:endParaRPr lang="en-US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en-US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Clustering</a:t>
            </a:r>
          </a:p>
          <a:p>
            <a:pPr lvl="1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Peak finding – look at how things cluster in time</a:t>
            </a:r>
          </a:p>
          <a:p>
            <a:pPr lvl="2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Example: When were the </a:t>
            </a:r>
            <a:r>
              <a:rPr lang="en-US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interesting moments 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in the football game?</a:t>
            </a:r>
          </a:p>
          <a:p>
            <a:pPr lvl="1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Location clustering – look at how things cluster in space</a:t>
            </a:r>
          </a:p>
          <a:p>
            <a:pPr lvl="2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Example: What are the </a:t>
            </a:r>
            <a:r>
              <a:rPr lang="en-US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interesting places 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that people photograph in London?</a:t>
            </a: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5395494" y="389025"/>
            <a:ext cx="743647" cy="54921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 flipV="1">
            <a:off x="6139142" y="389025"/>
            <a:ext cx="431076" cy="65219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6570218" y="709639"/>
            <a:ext cx="1048447" cy="33157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 flipV="1">
            <a:off x="7618665" y="709640"/>
            <a:ext cx="457200" cy="118971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7332218" y="709641"/>
            <a:ext cx="286447" cy="164739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7332218" y="1899359"/>
            <a:ext cx="743647" cy="45767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7618665" y="389025"/>
            <a:ext cx="457200" cy="32061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 flipV="1">
            <a:off x="7618665" y="709639"/>
            <a:ext cx="733065" cy="33157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 flipV="1">
            <a:off x="8351730" y="1041215"/>
            <a:ext cx="240255" cy="105265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8075865" y="1041215"/>
            <a:ext cx="275865" cy="85814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5395494" y="938237"/>
            <a:ext cx="1174725" cy="74372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5525871" y="1041215"/>
            <a:ext cx="1044347" cy="52632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V="1">
            <a:off x="5525871" y="389025"/>
            <a:ext cx="613272" cy="117851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 flipV="1">
            <a:off x="5525871" y="1567543"/>
            <a:ext cx="1044347" cy="11441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 flipV="1">
            <a:off x="5525871" y="1567544"/>
            <a:ext cx="411866" cy="7894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V="1">
            <a:off x="5937737" y="1681963"/>
            <a:ext cx="632482" cy="67507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011038" y="1567543"/>
            <a:ext cx="514833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Oval 59"/>
          <p:cNvSpPr/>
          <p:nvPr/>
        </p:nvSpPr>
        <p:spPr>
          <a:xfrm>
            <a:off x="4919502" y="1498891"/>
            <a:ext cx="183071" cy="1830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5468677" y="1498891"/>
            <a:ext cx="183071" cy="1830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5846201" y="2265499"/>
            <a:ext cx="183071" cy="1830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6478682" y="1605524"/>
            <a:ext cx="183071" cy="1830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/>
          <p:cNvSpPr/>
          <p:nvPr/>
        </p:nvSpPr>
        <p:spPr>
          <a:xfrm>
            <a:off x="5342800" y="846701"/>
            <a:ext cx="183071" cy="1830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>
            <a:off x="6047607" y="297489"/>
            <a:ext cx="183071" cy="1830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/>
          <p:nvPr/>
        </p:nvSpPr>
        <p:spPr>
          <a:xfrm>
            <a:off x="6478683" y="938237"/>
            <a:ext cx="183071" cy="1830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7527129" y="618105"/>
            <a:ext cx="183071" cy="1830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7984329" y="297489"/>
            <a:ext cx="183071" cy="1830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8260194" y="949679"/>
            <a:ext cx="183071" cy="1830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7275024" y="2223387"/>
            <a:ext cx="183071" cy="1830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7984329" y="1807823"/>
            <a:ext cx="183071" cy="1830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/>
          <p:cNvSpPr/>
          <p:nvPr/>
        </p:nvSpPr>
        <p:spPr>
          <a:xfrm>
            <a:off x="8500449" y="2002335"/>
            <a:ext cx="183071" cy="1830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0086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34327"/>
            <a:ext cx="8591550" cy="675312"/>
          </a:xfrm>
        </p:spPr>
        <p:txBody>
          <a:bodyPr/>
          <a:lstStyle/>
          <a:p>
            <a:r>
              <a:rPr lang="en-US" dirty="0" smtClean="0"/>
              <a:t>Example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2415" y="938237"/>
            <a:ext cx="4738623" cy="5919763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smtClean="0"/>
              <a:t>Network analysis </a:t>
            </a:r>
            <a:r>
              <a:rPr lang="en-US" dirty="0" smtClean="0"/>
              <a:t>– look at the structures</a:t>
            </a:r>
          </a:p>
          <a:p>
            <a:pPr lvl="1"/>
            <a:r>
              <a:rPr lang="en-US" dirty="0" smtClean="0"/>
              <a:t>Example: Who are the </a:t>
            </a:r>
            <a:r>
              <a:rPr lang="en-US" i="1" dirty="0" smtClean="0">
                <a:solidFill>
                  <a:srgbClr val="3366FF"/>
                </a:solidFill>
              </a:rPr>
              <a:t>connectors</a:t>
            </a:r>
            <a:r>
              <a:rPr lang="en-US" dirty="0" smtClean="0">
                <a:solidFill>
                  <a:srgbClr val="3366FF"/>
                </a:solidFill>
              </a:rPr>
              <a:t> </a:t>
            </a:r>
            <a:r>
              <a:rPr lang="en-US" dirty="0" smtClean="0"/>
              <a:t>– people who bridge two or more networks?</a:t>
            </a:r>
          </a:p>
          <a:p>
            <a:pPr lvl="1"/>
            <a:r>
              <a:rPr lang="en-US" dirty="0" smtClean="0"/>
              <a:t>Example: Who are the </a:t>
            </a:r>
            <a:r>
              <a:rPr lang="en-US" i="1" dirty="0" smtClean="0">
                <a:solidFill>
                  <a:srgbClr val="FF0000"/>
                </a:solidFill>
              </a:rPr>
              <a:t>core</a:t>
            </a:r>
            <a:r>
              <a:rPr lang="en-US" i="1" dirty="0" smtClean="0"/>
              <a:t> </a:t>
            </a:r>
            <a:r>
              <a:rPr lang="en-US" dirty="0" smtClean="0"/>
              <a:t>– people with high centrality?</a:t>
            </a:r>
          </a:p>
          <a:p>
            <a:pPr lvl="1"/>
            <a:endParaRPr lang="en-US" dirty="0" smtClean="0"/>
          </a:p>
          <a:p>
            <a:r>
              <a:rPr lang="en-US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Content Analysis</a:t>
            </a:r>
          </a:p>
          <a:p>
            <a:pPr lvl="1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Sentiment analysis – look at whether content is positive or negative</a:t>
            </a:r>
          </a:p>
          <a:p>
            <a:pPr lvl="2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Example: What was the </a:t>
            </a:r>
            <a:r>
              <a:rPr lang="en-US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public reaction 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to the Prime Ministers speech?</a:t>
            </a:r>
          </a:p>
          <a:p>
            <a:pPr lvl="1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Content Tracking – trace where information flows from and to</a:t>
            </a:r>
          </a:p>
          <a:p>
            <a:pPr lvl="2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Example: How did this news story </a:t>
            </a:r>
            <a:r>
              <a:rPr lang="en-US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spread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?</a:t>
            </a:r>
          </a:p>
          <a:p>
            <a:pPr lvl="1"/>
            <a:endParaRPr lang="en-US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en-US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Clustering</a:t>
            </a:r>
          </a:p>
          <a:p>
            <a:pPr lvl="1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Peak finding – look at how things cluster in time</a:t>
            </a:r>
          </a:p>
          <a:p>
            <a:pPr lvl="2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Example: When were the </a:t>
            </a:r>
            <a:r>
              <a:rPr lang="en-US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interesting moments 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in the football game?</a:t>
            </a:r>
          </a:p>
          <a:p>
            <a:pPr lvl="1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Location clustering – look at how things cluster in space</a:t>
            </a:r>
          </a:p>
          <a:p>
            <a:pPr lvl="2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Example: What are the </a:t>
            </a:r>
            <a:r>
              <a:rPr lang="en-US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interesting places 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that people photograph in London?</a:t>
            </a: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5395494" y="389025"/>
            <a:ext cx="743647" cy="54921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 flipV="1">
            <a:off x="6139142" y="389025"/>
            <a:ext cx="431076" cy="65219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6570218" y="709639"/>
            <a:ext cx="1048447" cy="33157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 flipV="1">
            <a:off x="7618665" y="709640"/>
            <a:ext cx="457200" cy="118971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7332218" y="709641"/>
            <a:ext cx="286447" cy="164739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7332218" y="1899359"/>
            <a:ext cx="743647" cy="45767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7618665" y="389025"/>
            <a:ext cx="457200" cy="32061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 flipV="1">
            <a:off x="7618665" y="709639"/>
            <a:ext cx="733065" cy="33157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 flipV="1">
            <a:off x="8351730" y="1041215"/>
            <a:ext cx="240255" cy="105265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8075865" y="1041215"/>
            <a:ext cx="275865" cy="85814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5395494" y="938237"/>
            <a:ext cx="1174725" cy="74372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5525871" y="1041215"/>
            <a:ext cx="1044347" cy="52632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V="1">
            <a:off x="5525871" y="389025"/>
            <a:ext cx="613272" cy="117851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 flipV="1">
            <a:off x="5525871" y="1567543"/>
            <a:ext cx="1044347" cy="11441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 flipV="1">
            <a:off x="5525871" y="1567544"/>
            <a:ext cx="411866" cy="7894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V="1">
            <a:off x="5937737" y="1681963"/>
            <a:ext cx="632482" cy="67507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011038" y="1567543"/>
            <a:ext cx="514833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Oval 59"/>
          <p:cNvSpPr/>
          <p:nvPr/>
        </p:nvSpPr>
        <p:spPr>
          <a:xfrm>
            <a:off x="4919502" y="1498891"/>
            <a:ext cx="183071" cy="1830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5468677" y="1498891"/>
            <a:ext cx="183071" cy="183071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5846201" y="2265499"/>
            <a:ext cx="183071" cy="1830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6478682" y="1605524"/>
            <a:ext cx="183071" cy="1830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/>
          <p:cNvSpPr/>
          <p:nvPr/>
        </p:nvSpPr>
        <p:spPr>
          <a:xfrm>
            <a:off x="5342800" y="846701"/>
            <a:ext cx="183071" cy="1830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>
            <a:off x="6047607" y="297489"/>
            <a:ext cx="183071" cy="1830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/>
          <p:nvPr/>
        </p:nvSpPr>
        <p:spPr>
          <a:xfrm>
            <a:off x="6478683" y="938237"/>
            <a:ext cx="183071" cy="183071"/>
          </a:xfrm>
          <a:prstGeom prst="ellipse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7527129" y="618105"/>
            <a:ext cx="183071" cy="183071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7984329" y="297489"/>
            <a:ext cx="183071" cy="1830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8260194" y="949679"/>
            <a:ext cx="183071" cy="1830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7275024" y="2223387"/>
            <a:ext cx="183071" cy="1830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7984329" y="1807823"/>
            <a:ext cx="183071" cy="1830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/>
          <p:cNvSpPr/>
          <p:nvPr/>
        </p:nvSpPr>
        <p:spPr>
          <a:xfrm>
            <a:off x="8500449" y="2002335"/>
            <a:ext cx="183071" cy="18307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5109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34327"/>
            <a:ext cx="8591550" cy="675312"/>
          </a:xfrm>
        </p:spPr>
        <p:txBody>
          <a:bodyPr/>
          <a:lstStyle/>
          <a:p>
            <a:r>
              <a:rPr lang="en-US" dirty="0" smtClean="0"/>
              <a:t>Example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2415" y="938237"/>
            <a:ext cx="4738623" cy="5919763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Network analysis 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– look at the structures</a:t>
            </a:r>
          </a:p>
          <a:p>
            <a:pPr lvl="1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Example: Who are the </a:t>
            </a:r>
            <a:r>
              <a:rPr lang="en-US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connectors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– people who bridge two or more networks?</a:t>
            </a:r>
          </a:p>
          <a:p>
            <a:pPr lvl="1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Example: Who are the </a:t>
            </a:r>
            <a:r>
              <a:rPr lang="en-US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core 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– people with high centrality?</a:t>
            </a:r>
          </a:p>
          <a:p>
            <a:pPr lvl="1"/>
            <a:endParaRPr lang="en-US" dirty="0" smtClean="0"/>
          </a:p>
          <a:p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</a:rPr>
              <a:t>Content Analysis</a:t>
            </a:r>
          </a:p>
          <a:p>
            <a:pPr lvl="1"/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Sentiment analysis – look at whether content is positive or negative</a:t>
            </a:r>
          </a:p>
          <a:p>
            <a:pPr lvl="2"/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Example: What was the </a:t>
            </a:r>
            <a:r>
              <a:rPr lang="en-US" i="1" dirty="0" smtClean="0">
                <a:solidFill>
                  <a:schemeClr val="accent4">
                    <a:lumMod val="50000"/>
                  </a:schemeClr>
                </a:solidFill>
              </a:rPr>
              <a:t>public reaction 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to the Prime Ministers speech?</a:t>
            </a:r>
          </a:p>
          <a:p>
            <a:pPr lvl="1"/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Content Tracking – trace where information flows from and to</a:t>
            </a:r>
          </a:p>
          <a:p>
            <a:pPr lvl="2"/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Example: How did this news story </a:t>
            </a:r>
            <a:r>
              <a:rPr lang="en-US" i="1" dirty="0" smtClean="0">
                <a:solidFill>
                  <a:schemeClr val="accent4">
                    <a:lumMod val="50000"/>
                  </a:schemeClr>
                </a:solidFill>
              </a:rPr>
              <a:t>spread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?</a:t>
            </a:r>
          </a:p>
          <a:p>
            <a:pPr lvl="1"/>
            <a:endParaRPr lang="en-US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en-US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Clustering</a:t>
            </a:r>
          </a:p>
          <a:p>
            <a:pPr lvl="1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Peak finding – look at how things cluster in time</a:t>
            </a:r>
          </a:p>
          <a:p>
            <a:pPr lvl="2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Example: When were the </a:t>
            </a:r>
            <a:r>
              <a:rPr lang="en-US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interesting moments 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in the football game?</a:t>
            </a:r>
          </a:p>
          <a:p>
            <a:pPr lvl="1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Location clustering – look at how things cluster in space</a:t>
            </a:r>
          </a:p>
          <a:p>
            <a:pPr lvl="2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Example: What are the </a:t>
            </a:r>
            <a:r>
              <a:rPr lang="en-US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interesting places 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that people photograph in London?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25870" y="2504185"/>
            <a:ext cx="918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rubbish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6444511" y="2287253"/>
            <a:ext cx="722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loved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5403692" y="3042609"/>
            <a:ext cx="1118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nonsense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6444511" y="2701411"/>
            <a:ext cx="705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great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5985190" y="3594822"/>
            <a:ext cx="845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foolish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6799461" y="3070743"/>
            <a:ext cx="1073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welcome</a:t>
            </a:r>
            <a:endParaRPr lang="en-US" dirty="0"/>
          </a:p>
        </p:txBody>
      </p:sp>
      <p:sp>
        <p:nvSpPr>
          <p:cNvPr id="47" name="TextBox 46"/>
          <p:cNvSpPr txBox="1"/>
          <p:nvPr/>
        </p:nvSpPr>
        <p:spPr>
          <a:xfrm>
            <a:off x="7588871" y="2383097"/>
            <a:ext cx="624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idiot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7910424" y="2792005"/>
            <a:ext cx="918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rubbish</a:t>
            </a:r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7588870" y="3440075"/>
            <a:ext cx="1342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opportunity</a:t>
            </a:r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5387863" y="3980846"/>
            <a:ext cx="1386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ill-conceived</a:t>
            </a:r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>
            <a:off x="6799461" y="3964154"/>
            <a:ext cx="694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good</a:t>
            </a:r>
            <a:endParaRPr lang="en-US" dirty="0"/>
          </a:p>
        </p:txBody>
      </p:sp>
      <p:sp>
        <p:nvSpPr>
          <p:cNvPr id="52" name="TextBox 51"/>
          <p:cNvSpPr txBox="1"/>
          <p:nvPr/>
        </p:nvSpPr>
        <p:spPr>
          <a:xfrm>
            <a:off x="7872967" y="3828159"/>
            <a:ext cx="12240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dangerous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9265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34327"/>
            <a:ext cx="8591550" cy="675312"/>
          </a:xfrm>
        </p:spPr>
        <p:txBody>
          <a:bodyPr/>
          <a:lstStyle/>
          <a:p>
            <a:r>
              <a:rPr lang="en-US" dirty="0" smtClean="0"/>
              <a:t>Example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2415" y="938237"/>
            <a:ext cx="4738623" cy="5919763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Network analysis 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– look at the structures</a:t>
            </a:r>
          </a:p>
          <a:p>
            <a:pPr lvl="1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Example: Who are the </a:t>
            </a:r>
            <a:r>
              <a:rPr lang="en-US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connectors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– people who bridge two or more networks?</a:t>
            </a:r>
          </a:p>
          <a:p>
            <a:pPr lvl="1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Example: Who are the </a:t>
            </a:r>
            <a:r>
              <a:rPr lang="en-US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core 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– people with high centrality?</a:t>
            </a:r>
          </a:p>
          <a:p>
            <a:pPr lvl="1"/>
            <a:endParaRPr lang="en-US" dirty="0" smtClean="0"/>
          </a:p>
          <a:p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</a:rPr>
              <a:t>Content Analysis</a:t>
            </a:r>
          </a:p>
          <a:p>
            <a:pPr lvl="1"/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Sentiment analysis – look at whether content is positive or negative</a:t>
            </a:r>
          </a:p>
          <a:p>
            <a:pPr lvl="2"/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Example: What was the </a:t>
            </a:r>
            <a:r>
              <a:rPr lang="en-US" i="1" dirty="0" smtClean="0">
                <a:solidFill>
                  <a:schemeClr val="accent4">
                    <a:lumMod val="50000"/>
                  </a:schemeClr>
                </a:solidFill>
              </a:rPr>
              <a:t>public reaction 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to the Prime Ministers speech?</a:t>
            </a:r>
          </a:p>
          <a:p>
            <a:pPr lvl="1"/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Content Tracking – trace where information flows from and to</a:t>
            </a:r>
          </a:p>
          <a:p>
            <a:pPr lvl="2"/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Example: How did this news story </a:t>
            </a:r>
            <a:r>
              <a:rPr lang="en-US" i="1" dirty="0" smtClean="0">
                <a:solidFill>
                  <a:schemeClr val="accent4">
                    <a:lumMod val="50000"/>
                  </a:schemeClr>
                </a:solidFill>
              </a:rPr>
              <a:t>spread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?</a:t>
            </a:r>
          </a:p>
          <a:p>
            <a:pPr lvl="1"/>
            <a:endParaRPr lang="en-US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en-US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Clustering</a:t>
            </a:r>
          </a:p>
          <a:p>
            <a:pPr lvl="1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Peak finding – look at how things cluster in time</a:t>
            </a:r>
          </a:p>
          <a:p>
            <a:pPr lvl="2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Example: When were the </a:t>
            </a:r>
            <a:r>
              <a:rPr lang="en-US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interesting moments 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in the football game?</a:t>
            </a:r>
          </a:p>
          <a:p>
            <a:pPr lvl="1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Location clustering – look at how things cluster in space</a:t>
            </a:r>
          </a:p>
          <a:p>
            <a:pPr lvl="2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Example: What are the </a:t>
            </a:r>
            <a:r>
              <a:rPr lang="en-US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interesting places 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that people photograph in London?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25870" y="2504185"/>
            <a:ext cx="918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rubbish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444511" y="2287253"/>
            <a:ext cx="722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loved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403692" y="3042609"/>
            <a:ext cx="1118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nonsense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444511" y="2701411"/>
            <a:ext cx="705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great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985190" y="3594822"/>
            <a:ext cx="845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foolish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799461" y="3070743"/>
            <a:ext cx="1073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welcome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588871" y="2383097"/>
            <a:ext cx="624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idiot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910424" y="2792005"/>
            <a:ext cx="918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rubbish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588870" y="3440075"/>
            <a:ext cx="1342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opportunity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387863" y="3980846"/>
            <a:ext cx="1386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ill-conceived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799461" y="3964154"/>
            <a:ext cx="694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good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872967" y="3828159"/>
            <a:ext cx="12240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dangerous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2159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6225" y="2214419"/>
            <a:ext cx="859155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PART I </a:t>
            </a:r>
            <a:br>
              <a:rPr lang="en-US" dirty="0" smtClean="0"/>
            </a:br>
            <a:r>
              <a:rPr lang="en-US" dirty="0" smtClean="0"/>
              <a:t>Analytics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9618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34327"/>
            <a:ext cx="8591550" cy="675312"/>
          </a:xfrm>
        </p:spPr>
        <p:txBody>
          <a:bodyPr/>
          <a:lstStyle/>
          <a:p>
            <a:r>
              <a:rPr lang="en-US" dirty="0" smtClean="0"/>
              <a:t>Example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2415" y="938237"/>
            <a:ext cx="4738623" cy="5919763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Network analysis 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– look at the structures</a:t>
            </a:r>
          </a:p>
          <a:p>
            <a:pPr lvl="1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Example: Who are the </a:t>
            </a:r>
            <a:r>
              <a:rPr lang="en-US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connectors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– people who bridge two or more networks?</a:t>
            </a:r>
          </a:p>
          <a:p>
            <a:pPr lvl="1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Example: Who are the </a:t>
            </a:r>
            <a:r>
              <a:rPr lang="en-US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core 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– people with high centrality?</a:t>
            </a:r>
          </a:p>
          <a:p>
            <a:pPr lvl="1"/>
            <a:endParaRPr lang="en-US" dirty="0" smtClean="0"/>
          </a:p>
          <a:p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</a:rPr>
              <a:t>Content Analysis</a:t>
            </a:r>
          </a:p>
          <a:p>
            <a:pPr lvl="1"/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Sentiment analysis – look at whether content is positive or negative</a:t>
            </a:r>
          </a:p>
          <a:p>
            <a:pPr lvl="2"/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Example: What was the </a:t>
            </a:r>
            <a:r>
              <a:rPr lang="en-US" i="1" dirty="0" smtClean="0">
                <a:solidFill>
                  <a:schemeClr val="accent4">
                    <a:lumMod val="50000"/>
                  </a:schemeClr>
                </a:solidFill>
              </a:rPr>
              <a:t>public reaction 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to the Prime Ministers speech?</a:t>
            </a:r>
          </a:p>
          <a:p>
            <a:pPr lvl="1"/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Content Tracking – trace where information flows from and to</a:t>
            </a:r>
          </a:p>
          <a:p>
            <a:pPr lvl="2"/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Example: How did this news story </a:t>
            </a:r>
            <a:r>
              <a:rPr lang="en-US" i="1" dirty="0" smtClean="0">
                <a:solidFill>
                  <a:schemeClr val="accent4">
                    <a:lumMod val="50000"/>
                  </a:schemeClr>
                </a:solidFill>
              </a:rPr>
              <a:t>spread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?</a:t>
            </a:r>
          </a:p>
          <a:p>
            <a:pPr lvl="1"/>
            <a:endParaRPr lang="en-US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en-US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Clustering</a:t>
            </a:r>
          </a:p>
          <a:p>
            <a:pPr lvl="1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Peak finding – look at how things cluster in time</a:t>
            </a:r>
          </a:p>
          <a:p>
            <a:pPr lvl="2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Example: When were the </a:t>
            </a:r>
            <a:r>
              <a:rPr lang="en-US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interesting moments 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in the football game?</a:t>
            </a:r>
          </a:p>
          <a:p>
            <a:pPr lvl="1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Location clustering – look at how things cluster in space</a:t>
            </a:r>
          </a:p>
          <a:p>
            <a:pPr lvl="2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Example: What are the </a:t>
            </a:r>
            <a:r>
              <a:rPr lang="en-US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interesting places 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that people photograph in London?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10424" y="2383097"/>
            <a:ext cx="918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rubbish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861034" y="2085595"/>
            <a:ext cx="722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loved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823704" y="2996841"/>
            <a:ext cx="1118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nonsense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861034" y="2361331"/>
            <a:ext cx="705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great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972020" y="3628206"/>
            <a:ext cx="845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foolish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725955" y="2653760"/>
            <a:ext cx="1073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welcome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8057940" y="2085595"/>
            <a:ext cx="624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idiot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910424" y="2676644"/>
            <a:ext cx="918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rubbish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598184" y="2927425"/>
            <a:ext cx="1342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opportunity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685473" y="3946521"/>
            <a:ext cx="1386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ill-conceived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861034" y="3235990"/>
            <a:ext cx="694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good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764309" y="3312142"/>
            <a:ext cx="12240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dangerous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5598184" y="4315853"/>
            <a:ext cx="121455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28082" y="4321758"/>
            <a:ext cx="121455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52144" y="4321758"/>
            <a:ext cx="4114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8000"/>
                </a:solidFill>
              </a:rPr>
              <a:t>5</a:t>
            </a:r>
            <a:endParaRPr lang="en-US" sz="3600" b="1" dirty="0">
              <a:solidFill>
                <a:srgbClr val="008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160908" y="4321758"/>
            <a:ext cx="4114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accent2"/>
                </a:solidFill>
              </a:rPr>
              <a:t>7</a:t>
            </a:r>
            <a:endParaRPr lang="en-US" sz="36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5534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34327"/>
            <a:ext cx="8591550" cy="675312"/>
          </a:xfrm>
        </p:spPr>
        <p:txBody>
          <a:bodyPr/>
          <a:lstStyle/>
          <a:p>
            <a:r>
              <a:rPr lang="en-US" dirty="0" smtClean="0"/>
              <a:t>Example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2415" y="938237"/>
            <a:ext cx="4738623" cy="5919763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Network analysis 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– look at the structures</a:t>
            </a:r>
          </a:p>
          <a:p>
            <a:pPr lvl="1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Example: Who are the </a:t>
            </a:r>
            <a:r>
              <a:rPr lang="en-US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connectors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– people who bridge two or more networks?</a:t>
            </a:r>
          </a:p>
          <a:p>
            <a:pPr lvl="1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Example: Who are the </a:t>
            </a:r>
            <a:r>
              <a:rPr lang="en-US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core 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– people with high centrality?</a:t>
            </a:r>
          </a:p>
          <a:p>
            <a:pPr lvl="1"/>
            <a:endParaRPr lang="en-US" dirty="0" smtClean="0"/>
          </a:p>
          <a:p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</a:rPr>
              <a:t>Content Analysis</a:t>
            </a:r>
          </a:p>
          <a:p>
            <a:pPr lvl="1"/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Sentiment analysis – look at whether content is positive or negative</a:t>
            </a:r>
          </a:p>
          <a:p>
            <a:pPr lvl="2"/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Example: What was the </a:t>
            </a:r>
            <a:r>
              <a:rPr lang="en-US" i="1" dirty="0" smtClean="0">
                <a:solidFill>
                  <a:schemeClr val="accent4">
                    <a:lumMod val="50000"/>
                  </a:schemeClr>
                </a:solidFill>
              </a:rPr>
              <a:t>public reaction 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to the Prime Ministers speech?</a:t>
            </a:r>
          </a:p>
          <a:p>
            <a:pPr lvl="1"/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Content Tracking – trace where information flows from and to</a:t>
            </a:r>
          </a:p>
          <a:p>
            <a:pPr lvl="2"/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Example: How did this news story </a:t>
            </a:r>
            <a:r>
              <a:rPr lang="en-US" i="1" dirty="0" smtClean="0">
                <a:solidFill>
                  <a:schemeClr val="accent4">
                    <a:lumMod val="50000"/>
                  </a:schemeClr>
                </a:solidFill>
              </a:rPr>
              <a:t>spread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?</a:t>
            </a:r>
          </a:p>
          <a:p>
            <a:pPr lvl="1"/>
            <a:endParaRPr lang="en-US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en-US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Clustering</a:t>
            </a:r>
          </a:p>
          <a:p>
            <a:pPr lvl="1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Peak finding – look at how things cluster in time</a:t>
            </a:r>
          </a:p>
          <a:p>
            <a:pPr lvl="2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Example: When were the </a:t>
            </a:r>
            <a:r>
              <a:rPr lang="en-US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interesting moments 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in the football game?</a:t>
            </a:r>
          </a:p>
          <a:p>
            <a:pPr lvl="1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Location clustering – look at how things cluster in space</a:t>
            </a:r>
          </a:p>
          <a:p>
            <a:pPr lvl="2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Example: What are the </a:t>
            </a:r>
            <a:r>
              <a:rPr lang="en-US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interesting places 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that people photograph in London?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10424" y="2383097"/>
            <a:ext cx="918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rubbish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861034" y="2085595"/>
            <a:ext cx="722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loved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823704" y="2996841"/>
            <a:ext cx="1118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nonsense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861034" y="2361331"/>
            <a:ext cx="705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great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972020" y="3628206"/>
            <a:ext cx="845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foolish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725955" y="2653760"/>
            <a:ext cx="1073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welcome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8057940" y="2085595"/>
            <a:ext cx="624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idiot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910424" y="2676644"/>
            <a:ext cx="918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rubbish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598184" y="2927425"/>
            <a:ext cx="1342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opportunity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685473" y="3946521"/>
            <a:ext cx="1386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ill-conceived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861034" y="3235990"/>
            <a:ext cx="694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good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764309" y="3312142"/>
            <a:ext cx="12240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dangerous</a:t>
            </a:r>
            <a:endParaRPr lang="en-US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5598184" y="4315853"/>
            <a:ext cx="3390213" cy="820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844607" y="4324054"/>
            <a:ext cx="8834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accent2"/>
                </a:solidFill>
              </a:rPr>
              <a:t>58%</a:t>
            </a:r>
            <a:endParaRPr lang="en-US" sz="36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6623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34327"/>
            <a:ext cx="8591550" cy="675312"/>
          </a:xfrm>
        </p:spPr>
        <p:txBody>
          <a:bodyPr/>
          <a:lstStyle/>
          <a:p>
            <a:r>
              <a:rPr lang="en-US" dirty="0" smtClean="0"/>
              <a:t>Example Methods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660571" y="302024"/>
            <a:ext cx="3035905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1500: </a:t>
            </a:r>
            <a:r>
              <a:rPr lang="en-US" sz="1100" b="1" dirty="0" smtClean="0">
                <a:solidFill>
                  <a:schemeClr val="tx1"/>
                </a:solidFill>
              </a:rPr>
              <a:t>Jack Jones (@</a:t>
            </a:r>
            <a:r>
              <a:rPr lang="en-US" sz="1100" b="1" dirty="0" err="1" smtClean="0">
                <a:solidFill>
                  <a:schemeClr val="tx1"/>
                </a:solidFill>
              </a:rPr>
              <a:t>jonesey</a:t>
            </a:r>
            <a:r>
              <a:rPr lang="en-US" sz="1100" b="1" dirty="0" smtClean="0">
                <a:solidFill>
                  <a:schemeClr val="tx1"/>
                </a:solidFill>
              </a:rPr>
              <a:t>) – </a:t>
            </a:r>
            <a:r>
              <a:rPr lang="en-US" sz="1100" dirty="0" smtClean="0">
                <a:solidFill>
                  <a:schemeClr val="tx1"/>
                </a:solidFill>
              </a:rPr>
              <a:t>And once again 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#</a:t>
            </a:r>
            <a:r>
              <a:rPr lang="en-US" sz="1100" dirty="0" err="1" smtClean="0">
                <a:solidFill>
                  <a:schemeClr val="bg2">
                    <a:lumMod val="50000"/>
                  </a:schemeClr>
                </a:solidFill>
              </a:rPr>
              <a:t>saintsfc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100" dirty="0" smtClean="0">
                <a:solidFill>
                  <a:schemeClr val="tx1"/>
                </a:solidFill>
              </a:rPr>
              <a:t>rumble into action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60571" y="722232"/>
            <a:ext cx="3035905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1501: </a:t>
            </a:r>
            <a:r>
              <a:rPr lang="en-US" sz="1100" b="1" dirty="0" smtClean="0">
                <a:solidFill>
                  <a:schemeClr val="tx1"/>
                </a:solidFill>
              </a:rPr>
              <a:t>Jamie Jameson (@</a:t>
            </a:r>
            <a:r>
              <a:rPr lang="en-US" sz="1100" b="1" dirty="0" err="1" smtClean="0">
                <a:solidFill>
                  <a:schemeClr val="tx1"/>
                </a:solidFill>
              </a:rPr>
              <a:t>northernlad</a:t>
            </a:r>
            <a:r>
              <a:rPr lang="en-US" sz="1100" b="1" dirty="0" smtClean="0">
                <a:solidFill>
                  <a:schemeClr val="tx1"/>
                </a:solidFill>
              </a:rPr>
              <a:t>) –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#MUFC </a:t>
            </a:r>
            <a:r>
              <a:rPr lang="en-US" sz="1100" dirty="0" err="1" smtClean="0">
                <a:solidFill>
                  <a:schemeClr val="tx1"/>
                </a:solidFill>
              </a:rPr>
              <a:t>gonna</a:t>
            </a:r>
            <a:r>
              <a:rPr lang="en-US" sz="1100" dirty="0" smtClean="0">
                <a:solidFill>
                  <a:schemeClr val="tx1"/>
                </a:solidFill>
              </a:rPr>
              <a:t> kick some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#</a:t>
            </a:r>
            <a:r>
              <a:rPr lang="en-US" sz="1100" dirty="0" err="1" smtClean="0">
                <a:solidFill>
                  <a:schemeClr val="bg2">
                    <a:lumMod val="50000"/>
                  </a:schemeClr>
                </a:solidFill>
              </a:rPr>
              <a:t>saintsfc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100" dirty="0" smtClean="0">
                <a:solidFill>
                  <a:schemeClr val="tx1"/>
                </a:solidFill>
              </a:rPr>
              <a:t>butt!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660571" y="1121675"/>
            <a:ext cx="3035905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1501: </a:t>
            </a:r>
            <a:r>
              <a:rPr lang="en-US" sz="1100" b="1" dirty="0" err="1" smtClean="0">
                <a:solidFill>
                  <a:schemeClr val="tx1"/>
                </a:solidFill>
              </a:rPr>
              <a:t>HarryRednapp</a:t>
            </a:r>
            <a:r>
              <a:rPr lang="en-US" sz="1100" b="1" dirty="0" smtClean="0">
                <a:solidFill>
                  <a:schemeClr val="tx1"/>
                </a:solidFill>
              </a:rPr>
              <a:t> (@</a:t>
            </a:r>
            <a:r>
              <a:rPr lang="en-US" sz="1100" b="1" dirty="0" err="1" smtClean="0">
                <a:solidFill>
                  <a:schemeClr val="tx1"/>
                </a:solidFill>
              </a:rPr>
              <a:t>knowwhatImeanharry</a:t>
            </a:r>
            <a:r>
              <a:rPr lang="en-US" sz="1100" b="1" dirty="0" smtClean="0">
                <a:solidFill>
                  <a:schemeClr val="tx1"/>
                </a:solidFill>
              </a:rPr>
              <a:t>) –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#</a:t>
            </a:r>
            <a:r>
              <a:rPr lang="en-US" sz="1100" dirty="0" err="1" smtClean="0">
                <a:solidFill>
                  <a:schemeClr val="bg2">
                    <a:lumMod val="50000"/>
                  </a:schemeClr>
                </a:solidFill>
              </a:rPr>
              <a:t>saintsfc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  </a:t>
            </a:r>
            <a:r>
              <a:rPr lang="en-US" sz="1100" dirty="0" smtClean="0">
                <a:solidFill>
                  <a:schemeClr val="tx1"/>
                </a:solidFill>
              </a:rPr>
              <a:t>I miss you guys!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660571" y="1542712"/>
            <a:ext cx="3035905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1515: </a:t>
            </a:r>
            <a:r>
              <a:rPr lang="en-US" sz="1100" b="1" dirty="0" smtClean="0">
                <a:solidFill>
                  <a:schemeClr val="tx1"/>
                </a:solidFill>
              </a:rPr>
              <a:t>Alice Bored (@</a:t>
            </a:r>
            <a:r>
              <a:rPr lang="en-US" sz="1100" b="1" dirty="0" err="1" smtClean="0">
                <a:solidFill>
                  <a:schemeClr val="tx1"/>
                </a:solidFill>
              </a:rPr>
              <a:t>reluctantWAG</a:t>
            </a:r>
            <a:r>
              <a:rPr lang="en-US" sz="1100" b="1" dirty="0" smtClean="0">
                <a:solidFill>
                  <a:schemeClr val="tx1"/>
                </a:solidFill>
              </a:rPr>
              <a:t>) </a:t>
            </a:r>
            <a:r>
              <a:rPr lang="en-US" sz="1100" dirty="0" smtClean="0">
                <a:solidFill>
                  <a:schemeClr val="tx1"/>
                </a:solidFill>
              </a:rPr>
              <a:t>– OH watching the horrible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#MUFC </a:t>
            </a:r>
            <a:r>
              <a:rPr lang="en-US" sz="1100" dirty="0" smtClean="0">
                <a:solidFill>
                  <a:schemeClr val="tx1"/>
                </a:solidFill>
              </a:rPr>
              <a:t>again :-(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660571" y="1958911"/>
            <a:ext cx="3035905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1538: </a:t>
            </a:r>
            <a:r>
              <a:rPr lang="en-US" sz="1100" b="1" dirty="0" smtClean="0">
                <a:solidFill>
                  <a:schemeClr val="tx1"/>
                </a:solidFill>
              </a:rPr>
              <a:t>Katie Fan (@</a:t>
            </a:r>
            <a:r>
              <a:rPr lang="en-US" sz="1100" b="1" dirty="0" err="1" smtClean="0">
                <a:solidFill>
                  <a:schemeClr val="tx1"/>
                </a:solidFill>
              </a:rPr>
              <a:t>MUTotalFan</a:t>
            </a:r>
            <a:r>
              <a:rPr lang="en-US" sz="1100" b="1" dirty="0" smtClean="0">
                <a:solidFill>
                  <a:schemeClr val="tx1"/>
                </a:solidFill>
              </a:rPr>
              <a:t>) </a:t>
            </a:r>
            <a:r>
              <a:rPr lang="en-US" sz="1100" dirty="0" smtClean="0">
                <a:solidFill>
                  <a:schemeClr val="tx1"/>
                </a:solidFill>
              </a:rPr>
              <a:t>– OH NO! Surely that was in!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#MUFC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660571" y="2364958"/>
            <a:ext cx="3035905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1538: </a:t>
            </a:r>
            <a:r>
              <a:rPr lang="en-US" sz="1100" b="1" dirty="0" smtClean="0">
                <a:solidFill>
                  <a:schemeClr val="tx1"/>
                </a:solidFill>
              </a:rPr>
              <a:t>Sammie South (@</a:t>
            </a:r>
            <a:r>
              <a:rPr lang="en-US" sz="1100" b="1" dirty="0" err="1" smtClean="0">
                <a:solidFill>
                  <a:schemeClr val="tx1"/>
                </a:solidFill>
              </a:rPr>
              <a:t>playitagain</a:t>
            </a:r>
            <a:r>
              <a:rPr lang="en-US" sz="1100" b="1" dirty="0" smtClean="0">
                <a:solidFill>
                  <a:schemeClr val="tx1"/>
                </a:solidFill>
              </a:rPr>
              <a:t>) </a:t>
            </a:r>
            <a:r>
              <a:rPr lang="en-US" sz="1100" dirty="0" smtClean="0">
                <a:solidFill>
                  <a:schemeClr val="tx1"/>
                </a:solidFill>
              </a:rPr>
              <a:t>– god that was a close one :-( 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#</a:t>
            </a:r>
            <a:r>
              <a:rPr lang="en-US" sz="1100" dirty="0" err="1" smtClean="0">
                <a:solidFill>
                  <a:schemeClr val="bg2">
                    <a:lumMod val="50000"/>
                  </a:schemeClr>
                </a:solidFill>
              </a:rPr>
              <a:t>saintsfc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660571" y="2771005"/>
            <a:ext cx="3035905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1539: </a:t>
            </a:r>
            <a:r>
              <a:rPr lang="en-US" sz="1100" b="1" dirty="0" smtClean="0">
                <a:solidFill>
                  <a:schemeClr val="tx1"/>
                </a:solidFill>
              </a:rPr>
              <a:t>Katie Fan (@</a:t>
            </a:r>
            <a:r>
              <a:rPr lang="en-US" sz="1100" b="1" dirty="0" err="1" smtClean="0">
                <a:solidFill>
                  <a:schemeClr val="tx1"/>
                </a:solidFill>
              </a:rPr>
              <a:t>MUTotalFan</a:t>
            </a:r>
            <a:r>
              <a:rPr lang="en-US" sz="1100" b="1" dirty="0" smtClean="0">
                <a:solidFill>
                  <a:schemeClr val="tx1"/>
                </a:solidFill>
              </a:rPr>
              <a:t>) </a:t>
            </a:r>
            <a:r>
              <a:rPr lang="en-US" sz="1100" dirty="0" smtClean="0">
                <a:solidFill>
                  <a:schemeClr val="tx1"/>
                </a:solidFill>
              </a:rPr>
              <a:t>– the ref is from </a:t>
            </a:r>
            <a:r>
              <a:rPr lang="en-US" sz="1100" dirty="0" err="1" smtClean="0">
                <a:solidFill>
                  <a:schemeClr val="tx1"/>
                </a:solidFill>
              </a:rPr>
              <a:t>Scumpton</a:t>
            </a:r>
            <a:r>
              <a:rPr lang="en-US" sz="1100" dirty="0" smtClean="0">
                <a:solidFill>
                  <a:schemeClr val="tx1"/>
                </a:solidFill>
              </a:rPr>
              <a:t>, I know it!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#MUFC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660571" y="3177052"/>
            <a:ext cx="3035905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1552: </a:t>
            </a:r>
            <a:r>
              <a:rPr lang="en-US" sz="1100" b="1" dirty="0" smtClean="0">
                <a:solidFill>
                  <a:schemeClr val="tx1"/>
                </a:solidFill>
              </a:rPr>
              <a:t>George </a:t>
            </a:r>
            <a:r>
              <a:rPr lang="en-US" sz="1100" b="1" dirty="0" err="1" smtClean="0">
                <a:solidFill>
                  <a:schemeClr val="tx1"/>
                </a:solidFill>
              </a:rPr>
              <a:t>Daws</a:t>
            </a:r>
            <a:r>
              <a:rPr lang="en-US" sz="1100" b="1" dirty="0" smtClean="0">
                <a:solidFill>
                  <a:schemeClr val="tx1"/>
                </a:solidFill>
              </a:rPr>
              <a:t> (@</a:t>
            </a:r>
            <a:r>
              <a:rPr lang="en-US" sz="1100" b="1" dirty="0" err="1" smtClean="0">
                <a:solidFill>
                  <a:schemeClr val="tx1"/>
                </a:solidFill>
              </a:rPr>
              <a:t>bigbaby</a:t>
            </a:r>
            <a:r>
              <a:rPr lang="en-US" sz="1100" b="1" dirty="0" smtClean="0">
                <a:solidFill>
                  <a:schemeClr val="tx1"/>
                </a:solidFill>
              </a:rPr>
              <a:t>) </a:t>
            </a:r>
            <a:r>
              <a:rPr lang="en-US" sz="1100" dirty="0" smtClean="0">
                <a:solidFill>
                  <a:schemeClr val="tx1"/>
                </a:solidFill>
              </a:rPr>
              <a:t>– I so need a beer after that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#MUFC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660571" y="3600171"/>
            <a:ext cx="3035905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1600: </a:t>
            </a:r>
            <a:r>
              <a:rPr lang="en-US" sz="1100" b="1" dirty="0" smtClean="0">
                <a:solidFill>
                  <a:schemeClr val="tx1"/>
                </a:solidFill>
              </a:rPr>
              <a:t>Sammie South (@</a:t>
            </a:r>
            <a:r>
              <a:rPr lang="en-US" sz="1100" b="1" dirty="0" err="1" smtClean="0">
                <a:solidFill>
                  <a:schemeClr val="tx1"/>
                </a:solidFill>
              </a:rPr>
              <a:t>playitagain</a:t>
            </a:r>
            <a:r>
              <a:rPr lang="en-US" sz="1100" b="1" dirty="0" smtClean="0">
                <a:solidFill>
                  <a:schemeClr val="tx1"/>
                </a:solidFill>
              </a:rPr>
              <a:t>) </a:t>
            </a:r>
            <a:r>
              <a:rPr lang="en-US" sz="1100" dirty="0" smtClean="0">
                <a:solidFill>
                  <a:schemeClr val="tx1"/>
                </a:solidFill>
              </a:rPr>
              <a:t>– here we go again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#</a:t>
            </a:r>
            <a:r>
              <a:rPr lang="en-US" sz="1100" dirty="0" err="1" smtClean="0">
                <a:solidFill>
                  <a:schemeClr val="bg2">
                    <a:lumMod val="50000"/>
                  </a:schemeClr>
                </a:solidFill>
              </a:rPr>
              <a:t>saintsfc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60571" y="4006218"/>
            <a:ext cx="3035905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1631: </a:t>
            </a:r>
            <a:r>
              <a:rPr lang="en-US" sz="1100" b="1" dirty="0" smtClean="0">
                <a:solidFill>
                  <a:schemeClr val="tx1"/>
                </a:solidFill>
              </a:rPr>
              <a:t>John Smith (@smithy) – </a:t>
            </a:r>
            <a:r>
              <a:rPr lang="en-US" sz="1100" dirty="0" smtClean="0">
                <a:solidFill>
                  <a:schemeClr val="tx1"/>
                </a:solidFill>
              </a:rPr>
              <a:t>GOAALLL!!!!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#</a:t>
            </a:r>
            <a:r>
              <a:rPr lang="en-US" sz="1100" dirty="0" err="1" smtClean="0">
                <a:solidFill>
                  <a:schemeClr val="bg2">
                    <a:lumMod val="50000"/>
                  </a:schemeClr>
                </a:solidFill>
              </a:rPr>
              <a:t>saintsfc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660571" y="4412265"/>
            <a:ext cx="3035905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>
                <a:solidFill>
                  <a:srgbClr val="547480"/>
                </a:solidFill>
              </a:rPr>
              <a:t>1631: </a:t>
            </a:r>
            <a:r>
              <a:rPr lang="en-US" sz="1100" b="1" dirty="0" smtClean="0">
                <a:solidFill>
                  <a:schemeClr val="tx1"/>
                </a:solidFill>
              </a:rPr>
              <a:t>Don </a:t>
            </a:r>
            <a:r>
              <a:rPr lang="en-US" sz="1100" b="1" dirty="0" err="1" smtClean="0">
                <a:solidFill>
                  <a:schemeClr val="tx1"/>
                </a:solidFill>
              </a:rPr>
              <a:t>Nutbeam</a:t>
            </a:r>
            <a:r>
              <a:rPr lang="en-US" sz="1100" b="1" dirty="0" smtClean="0">
                <a:solidFill>
                  <a:schemeClr val="tx1"/>
                </a:solidFill>
              </a:rPr>
              <a:t> (@</a:t>
            </a:r>
            <a:r>
              <a:rPr lang="en-US" sz="1100" b="1" dirty="0" err="1" smtClean="0">
                <a:solidFill>
                  <a:schemeClr val="tx1"/>
                </a:solidFill>
              </a:rPr>
              <a:t>vcsoton</a:t>
            </a:r>
            <a:r>
              <a:rPr lang="en-US" sz="1100" b="1" dirty="0" smtClean="0">
                <a:solidFill>
                  <a:schemeClr val="tx1"/>
                </a:solidFill>
              </a:rPr>
              <a:t>) – </a:t>
            </a:r>
            <a:r>
              <a:rPr lang="en-US" sz="1100" dirty="0" smtClean="0">
                <a:solidFill>
                  <a:schemeClr val="tx1"/>
                </a:solidFill>
              </a:rPr>
              <a:t>More proof Southampton is best!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#</a:t>
            </a:r>
            <a:r>
              <a:rPr lang="en-US" sz="1100" dirty="0" err="1" smtClean="0">
                <a:solidFill>
                  <a:schemeClr val="bg2">
                    <a:lumMod val="50000"/>
                  </a:schemeClr>
                </a:solidFill>
              </a:rPr>
              <a:t>saintsfc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60571" y="4818312"/>
            <a:ext cx="3035905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1631: </a:t>
            </a:r>
            <a:r>
              <a:rPr lang="en-US" sz="1100" b="1" dirty="0" smtClean="0">
                <a:solidFill>
                  <a:schemeClr val="tx1"/>
                </a:solidFill>
              </a:rPr>
              <a:t>Jamie Jameson (@</a:t>
            </a:r>
            <a:r>
              <a:rPr lang="en-US" sz="1100" b="1" dirty="0" err="1" smtClean="0">
                <a:solidFill>
                  <a:schemeClr val="tx1"/>
                </a:solidFill>
              </a:rPr>
              <a:t>northernlad</a:t>
            </a:r>
            <a:r>
              <a:rPr lang="en-US" sz="1100" b="1" dirty="0" smtClean="0">
                <a:solidFill>
                  <a:schemeClr val="tx1"/>
                </a:solidFill>
              </a:rPr>
              <a:t>) – </a:t>
            </a:r>
            <a:r>
              <a:rPr lang="en-US" sz="1100" dirty="0" smtClean="0">
                <a:solidFill>
                  <a:schemeClr val="tx1"/>
                </a:solidFill>
              </a:rPr>
              <a:t>Jesus we let one in from these turkeys?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#MUFC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660571" y="5224359"/>
            <a:ext cx="3035905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1632: </a:t>
            </a:r>
            <a:r>
              <a:rPr lang="en-US" sz="1100" b="1" dirty="0" smtClean="0">
                <a:solidFill>
                  <a:schemeClr val="tx1"/>
                </a:solidFill>
              </a:rPr>
              <a:t>John Smith (@smithy) – </a:t>
            </a:r>
            <a:r>
              <a:rPr lang="en-US" sz="1100" dirty="0" smtClean="0">
                <a:solidFill>
                  <a:schemeClr val="tx1"/>
                </a:solidFill>
              </a:rPr>
              <a:t>Is it me or was that a contender for goal of the year?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#</a:t>
            </a:r>
            <a:r>
              <a:rPr lang="en-US" sz="1100" dirty="0" err="1" smtClean="0">
                <a:solidFill>
                  <a:schemeClr val="bg2">
                    <a:lumMod val="50000"/>
                  </a:schemeClr>
                </a:solidFill>
              </a:rPr>
              <a:t>saintsfc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660571" y="5630406"/>
            <a:ext cx="3035905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1644:</a:t>
            </a:r>
            <a:r>
              <a:rPr lang="en-US" sz="1100" b="1" dirty="0" smtClean="0">
                <a:solidFill>
                  <a:schemeClr val="tx1"/>
                </a:solidFill>
              </a:rPr>
              <a:t> </a:t>
            </a:r>
            <a:r>
              <a:rPr lang="en-US" sz="1100" b="1" dirty="0">
                <a:solidFill>
                  <a:srgbClr val="547480"/>
                </a:solidFill>
              </a:rPr>
              <a:t>: </a:t>
            </a:r>
            <a:r>
              <a:rPr lang="en-US" sz="1100" b="1" dirty="0">
                <a:solidFill>
                  <a:schemeClr val="tx1"/>
                </a:solidFill>
              </a:rPr>
              <a:t>Katie Fan (@</a:t>
            </a:r>
            <a:r>
              <a:rPr lang="en-US" sz="1100" b="1" dirty="0" err="1">
                <a:solidFill>
                  <a:schemeClr val="tx1"/>
                </a:solidFill>
              </a:rPr>
              <a:t>MUTotalFan</a:t>
            </a:r>
            <a:r>
              <a:rPr lang="en-US" sz="1100" b="1" dirty="0">
                <a:solidFill>
                  <a:schemeClr val="tx1"/>
                </a:solidFill>
              </a:rPr>
              <a:t>) </a:t>
            </a:r>
            <a:r>
              <a:rPr lang="en-US" sz="1100" b="1" dirty="0" smtClean="0">
                <a:solidFill>
                  <a:schemeClr val="tx1"/>
                </a:solidFill>
              </a:rPr>
              <a:t> – </a:t>
            </a:r>
            <a:r>
              <a:rPr lang="en-US" sz="1100" dirty="0" smtClean="0">
                <a:solidFill>
                  <a:schemeClr val="tx1"/>
                </a:solidFill>
              </a:rPr>
              <a:t>damn timewasting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#</a:t>
            </a:r>
            <a:r>
              <a:rPr lang="en-US" sz="1100" dirty="0" err="1" smtClean="0">
                <a:solidFill>
                  <a:schemeClr val="bg2">
                    <a:lumMod val="50000"/>
                  </a:schemeClr>
                </a:solidFill>
              </a:rPr>
              <a:t>mufc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660571" y="6036453"/>
            <a:ext cx="3035905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1647:</a:t>
            </a:r>
            <a:r>
              <a:rPr lang="en-US" sz="1100" b="1" dirty="0" smtClean="0">
                <a:solidFill>
                  <a:schemeClr val="tx1"/>
                </a:solidFill>
              </a:rPr>
              <a:t> John Smith (@smithy) – </a:t>
            </a:r>
            <a:r>
              <a:rPr lang="en-US" sz="1100" dirty="0" err="1" smtClean="0">
                <a:solidFill>
                  <a:schemeClr val="tx1"/>
                </a:solidFill>
              </a:rPr>
              <a:t>omg</a:t>
            </a:r>
            <a:r>
              <a:rPr lang="en-US" sz="1100" dirty="0" smtClean="0">
                <a:solidFill>
                  <a:schemeClr val="tx1"/>
                </a:solidFill>
              </a:rPr>
              <a:t>, they only went and did it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#</a:t>
            </a:r>
            <a:r>
              <a:rPr lang="en-US" sz="1100" dirty="0" err="1" smtClean="0">
                <a:solidFill>
                  <a:schemeClr val="bg2">
                    <a:lumMod val="50000"/>
                  </a:schemeClr>
                </a:solidFill>
              </a:rPr>
              <a:t>saintsfc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2415" y="938237"/>
            <a:ext cx="4738623" cy="5919763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Network analysis 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– look at the structures</a:t>
            </a:r>
          </a:p>
          <a:p>
            <a:pPr lvl="1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Example: Who are the </a:t>
            </a:r>
            <a:r>
              <a:rPr lang="en-US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connectors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– people who bridge two or more networks?</a:t>
            </a:r>
          </a:p>
          <a:p>
            <a:pPr lvl="1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Example: Who are the </a:t>
            </a:r>
            <a:r>
              <a:rPr lang="en-US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core 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– people with high centrality?</a:t>
            </a:r>
          </a:p>
          <a:p>
            <a:pPr lvl="1"/>
            <a:endParaRPr lang="en-US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en-US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Content Analysis</a:t>
            </a:r>
          </a:p>
          <a:p>
            <a:pPr lvl="1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Sentiment analysis – look at whether content is positive or negative</a:t>
            </a:r>
          </a:p>
          <a:p>
            <a:pPr lvl="2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Example: What was the </a:t>
            </a:r>
            <a:r>
              <a:rPr lang="en-US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public reaction 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to the Prime Ministers speech?</a:t>
            </a:r>
          </a:p>
          <a:p>
            <a:pPr lvl="1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Content Tracking – trace where information flows from and to</a:t>
            </a:r>
          </a:p>
          <a:p>
            <a:pPr lvl="2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Example: How did this news story </a:t>
            </a:r>
            <a:r>
              <a:rPr lang="en-US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spread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?</a:t>
            </a:r>
          </a:p>
          <a:p>
            <a:pPr lvl="1"/>
            <a:endParaRPr lang="en-US" dirty="0" smtClean="0"/>
          </a:p>
          <a:p>
            <a:r>
              <a:rPr lang="en-US" b="1" dirty="0" smtClean="0"/>
              <a:t>Clustering</a:t>
            </a:r>
          </a:p>
          <a:p>
            <a:pPr lvl="1"/>
            <a:r>
              <a:rPr lang="en-US" dirty="0" smtClean="0"/>
              <a:t>Peak finding – look at how things cluster in time</a:t>
            </a:r>
          </a:p>
          <a:p>
            <a:pPr lvl="2"/>
            <a:r>
              <a:rPr lang="en-US" dirty="0" smtClean="0"/>
              <a:t>Example: When were the </a:t>
            </a:r>
            <a:r>
              <a:rPr lang="en-US" i="1" dirty="0" smtClean="0"/>
              <a:t>interesting moments </a:t>
            </a:r>
            <a:r>
              <a:rPr lang="en-US" dirty="0" smtClean="0"/>
              <a:t>in the football game?</a:t>
            </a:r>
          </a:p>
          <a:p>
            <a:pPr lvl="1"/>
            <a:r>
              <a:rPr lang="en-US" dirty="0" smtClean="0"/>
              <a:t>Location clustering – look at how things cluster in space</a:t>
            </a:r>
          </a:p>
          <a:p>
            <a:pPr lvl="2"/>
            <a:r>
              <a:rPr lang="en-US" dirty="0" smtClean="0"/>
              <a:t>Example: What are the </a:t>
            </a:r>
            <a:r>
              <a:rPr lang="en-US" i="1" dirty="0" smtClean="0"/>
              <a:t>interesting places </a:t>
            </a:r>
            <a:r>
              <a:rPr lang="en-US" dirty="0" smtClean="0"/>
              <a:t>that people photograph in London?</a:t>
            </a:r>
          </a:p>
        </p:txBody>
      </p:sp>
    </p:spTree>
    <p:extLst>
      <p:ext uri="{BB962C8B-B14F-4D97-AF65-F5344CB8AC3E}">
        <p14:creationId xmlns:p14="http://schemas.microsoft.com/office/powerpoint/2010/main" val="14752982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34327"/>
            <a:ext cx="8591550" cy="675312"/>
          </a:xfrm>
        </p:spPr>
        <p:txBody>
          <a:bodyPr/>
          <a:lstStyle/>
          <a:p>
            <a:r>
              <a:rPr lang="en-US" dirty="0" smtClean="0"/>
              <a:t>Example Methods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660571" y="117358"/>
            <a:ext cx="3035905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1500: </a:t>
            </a:r>
            <a:r>
              <a:rPr lang="en-US" sz="1100" b="1" dirty="0" smtClean="0">
                <a:solidFill>
                  <a:schemeClr val="tx1"/>
                </a:solidFill>
              </a:rPr>
              <a:t>Jack Jones (@</a:t>
            </a:r>
            <a:r>
              <a:rPr lang="en-US" sz="1100" b="1" dirty="0" err="1" smtClean="0">
                <a:solidFill>
                  <a:schemeClr val="tx1"/>
                </a:solidFill>
              </a:rPr>
              <a:t>jonesey</a:t>
            </a:r>
            <a:r>
              <a:rPr lang="en-US" sz="1100" b="1" dirty="0" smtClean="0">
                <a:solidFill>
                  <a:schemeClr val="tx1"/>
                </a:solidFill>
              </a:rPr>
              <a:t>) – </a:t>
            </a:r>
            <a:r>
              <a:rPr lang="en-US" sz="1100" dirty="0" smtClean="0">
                <a:solidFill>
                  <a:schemeClr val="tx1"/>
                </a:solidFill>
              </a:rPr>
              <a:t>And once again 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#</a:t>
            </a:r>
            <a:r>
              <a:rPr lang="en-US" sz="1100" dirty="0" err="1" smtClean="0">
                <a:solidFill>
                  <a:schemeClr val="bg2">
                    <a:lumMod val="50000"/>
                  </a:schemeClr>
                </a:solidFill>
              </a:rPr>
              <a:t>saintsfc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100" dirty="0" smtClean="0">
                <a:solidFill>
                  <a:schemeClr val="tx1"/>
                </a:solidFill>
              </a:rPr>
              <a:t>rumble into action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708952" y="383658"/>
            <a:ext cx="3035905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1501: </a:t>
            </a:r>
            <a:r>
              <a:rPr lang="en-US" sz="1100" b="1" dirty="0" smtClean="0">
                <a:solidFill>
                  <a:schemeClr val="tx1"/>
                </a:solidFill>
              </a:rPr>
              <a:t>Jamie Jameson (@</a:t>
            </a:r>
            <a:r>
              <a:rPr lang="en-US" sz="1100" b="1" dirty="0" err="1" smtClean="0">
                <a:solidFill>
                  <a:schemeClr val="tx1"/>
                </a:solidFill>
              </a:rPr>
              <a:t>northernlad</a:t>
            </a:r>
            <a:r>
              <a:rPr lang="en-US" sz="1100" b="1" dirty="0" smtClean="0">
                <a:solidFill>
                  <a:schemeClr val="tx1"/>
                </a:solidFill>
              </a:rPr>
              <a:t>) –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#MUFC </a:t>
            </a:r>
            <a:r>
              <a:rPr lang="en-US" sz="1100" dirty="0" err="1" smtClean="0">
                <a:solidFill>
                  <a:schemeClr val="tx1"/>
                </a:solidFill>
              </a:rPr>
              <a:t>gonna</a:t>
            </a:r>
            <a:r>
              <a:rPr lang="en-US" sz="1100" dirty="0" smtClean="0">
                <a:solidFill>
                  <a:schemeClr val="tx1"/>
                </a:solidFill>
              </a:rPr>
              <a:t> kick some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#</a:t>
            </a:r>
            <a:r>
              <a:rPr lang="en-US" sz="1100" dirty="0" err="1" smtClean="0">
                <a:solidFill>
                  <a:schemeClr val="bg2">
                    <a:lumMod val="50000"/>
                  </a:schemeClr>
                </a:solidFill>
              </a:rPr>
              <a:t>saintsfc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1100" dirty="0" smtClean="0">
                <a:solidFill>
                  <a:schemeClr val="tx1"/>
                </a:solidFill>
              </a:rPr>
              <a:t>butt!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831870" y="586681"/>
            <a:ext cx="3035905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1501: </a:t>
            </a:r>
            <a:r>
              <a:rPr lang="en-US" sz="1100" b="1" dirty="0" err="1" smtClean="0">
                <a:solidFill>
                  <a:schemeClr val="tx1"/>
                </a:solidFill>
              </a:rPr>
              <a:t>HarryRednapp</a:t>
            </a:r>
            <a:r>
              <a:rPr lang="en-US" sz="1100" b="1" dirty="0" smtClean="0">
                <a:solidFill>
                  <a:schemeClr val="tx1"/>
                </a:solidFill>
              </a:rPr>
              <a:t> (@</a:t>
            </a:r>
            <a:r>
              <a:rPr lang="en-US" sz="1100" b="1" dirty="0" err="1" smtClean="0">
                <a:solidFill>
                  <a:schemeClr val="tx1"/>
                </a:solidFill>
              </a:rPr>
              <a:t>knowwhatImeanharry</a:t>
            </a:r>
            <a:r>
              <a:rPr lang="en-US" sz="1100" b="1" dirty="0" smtClean="0">
                <a:solidFill>
                  <a:schemeClr val="tx1"/>
                </a:solidFill>
              </a:rPr>
              <a:t>) –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#</a:t>
            </a:r>
            <a:r>
              <a:rPr lang="en-US" sz="1100" dirty="0" err="1" smtClean="0">
                <a:solidFill>
                  <a:schemeClr val="bg2">
                    <a:lumMod val="50000"/>
                  </a:schemeClr>
                </a:solidFill>
              </a:rPr>
              <a:t>saintsfc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  </a:t>
            </a:r>
            <a:r>
              <a:rPr lang="en-US" sz="1100" dirty="0" smtClean="0">
                <a:solidFill>
                  <a:schemeClr val="tx1"/>
                </a:solidFill>
              </a:rPr>
              <a:t>I miss you guys!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660571" y="1136665"/>
            <a:ext cx="3035905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1515: </a:t>
            </a:r>
            <a:r>
              <a:rPr lang="en-US" sz="1100" b="1" dirty="0" smtClean="0">
                <a:solidFill>
                  <a:schemeClr val="tx1"/>
                </a:solidFill>
              </a:rPr>
              <a:t>Alice Bored (@</a:t>
            </a:r>
            <a:r>
              <a:rPr lang="en-US" sz="1100" b="1" dirty="0" err="1" smtClean="0">
                <a:solidFill>
                  <a:schemeClr val="tx1"/>
                </a:solidFill>
              </a:rPr>
              <a:t>reluctantWAG</a:t>
            </a:r>
            <a:r>
              <a:rPr lang="en-US" sz="1100" b="1" dirty="0" smtClean="0">
                <a:solidFill>
                  <a:schemeClr val="tx1"/>
                </a:solidFill>
              </a:rPr>
              <a:t>) </a:t>
            </a:r>
            <a:r>
              <a:rPr lang="en-US" sz="1100" dirty="0" smtClean="0">
                <a:solidFill>
                  <a:schemeClr val="tx1"/>
                </a:solidFill>
              </a:rPr>
              <a:t>– OH watching the horrible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#MUFC </a:t>
            </a:r>
            <a:r>
              <a:rPr lang="en-US" sz="1100" dirty="0" smtClean="0">
                <a:solidFill>
                  <a:schemeClr val="tx1"/>
                </a:solidFill>
              </a:rPr>
              <a:t>again :-(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660571" y="2337654"/>
            <a:ext cx="3035905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1538: </a:t>
            </a:r>
            <a:r>
              <a:rPr lang="en-US" sz="1100" b="1" dirty="0" smtClean="0">
                <a:solidFill>
                  <a:schemeClr val="tx1"/>
                </a:solidFill>
              </a:rPr>
              <a:t>Katie Fan (@</a:t>
            </a:r>
            <a:r>
              <a:rPr lang="en-US" sz="1100" b="1" dirty="0" err="1" smtClean="0">
                <a:solidFill>
                  <a:schemeClr val="tx1"/>
                </a:solidFill>
              </a:rPr>
              <a:t>MUTotalFan</a:t>
            </a:r>
            <a:r>
              <a:rPr lang="en-US" sz="1100" b="1" dirty="0" smtClean="0">
                <a:solidFill>
                  <a:schemeClr val="tx1"/>
                </a:solidFill>
              </a:rPr>
              <a:t>) </a:t>
            </a:r>
            <a:r>
              <a:rPr lang="en-US" sz="1100" dirty="0" smtClean="0">
                <a:solidFill>
                  <a:schemeClr val="tx1"/>
                </a:solidFill>
              </a:rPr>
              <a:t>– OH NO! Surely that was in!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#MUFC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745237" y="2540678"/>
            <a:ext cx="3035905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1538: </a:t>
            </a:r>
            <a:r>
              <a:rPr lang="en-US" sz="1100" b="1" dirty="0" smtClean="0">
                <a:solidFill>
                  <a:schemeClr val="tx1"/>
                </a:solidFill>
              </a:rPr>
              <a:t>Sammie South (@</a:t>
            </a:r>
            <a:r>
              <a:rPr lang="en-US" sz="1100" b="1" dirty="0" err="1" smtClean="0">
                <a:solidFill>
                  <a:schemeClr val="tx1"/>
                </a:solidFill>
              </a:rPr>
              <a:t>playitagain</a:t>
            </a:r>
            <a:r>
              <a:rPr lang="en-US" sz="1100" b="1" dirty="0" smtClean="0">
                <a:solidFill>
                  <a:schemeClr val="tx1"/>
                </a:solidFill>
              </a:rPr>
              <a:t>) </a:t>
            </a:r>
            <a:r>
              <a:rPr lang="en-US" sz="1100" dirty="0" smtClean="0">
                <a:solidFill>
                  <a:schemeClr val="tx1"/>
                </a:solidFill>
              </a:rPr>
              <a:t>– god that was a close one :-( 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#</a:t>
            </a:r>
            <a:r>
              <a:rPr lang="en-US" sz="1100" dirty="0" err="1" smtClean="0">
                <a:solidFill>
                  <a:schemeClr val="bg2">
                    <a:lumMod val="50000"/>
                  </a:schemeClr>
                </a:solidFill>
              </a:rPr>
              <a:t>saintsfc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831870" y="2743701"/>
            <a:ext cx="3035905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1539: </a:t>
            </a:r>
            <a:r>
              <a:rPr lang="en-US" sz="1100" b="1" dirty="0" smtClean="0">
                <a:solidFill>
                  <a:schemeClr val="tx1"/>
                </a:solidFill>
              </a:rPr>
              <a:t>Katie Fan (@</a:t>
            </a:r>
            <a:r>
              <a:rPr lang="en-US" sz="1100" b="1" dirty="0" err="1" smtClean="0">
                <a:solidFill>
                  <a:schemeClr val="tx1"/>
                </a:solidFill>
              </a:rPr>
              <a:t>MUTotalFan</a:t>
            </a:r>
            <a:r>
              <a:rPr lang="en-US" sz="1100" b="1" dirty="0" smtClean="0">
                <a:solidFill>
                  <a:schemeClr val="tx1"/>
                </a:solidFill>
              </a:rPr>
              <a:t>) </a:t>
            </a:r>
            <a:r>
              <a:rPr lang="en-US" sz="1100" dirty="0" smtClean="0">
                <a:solidFill>
                  <a:schemeClr val="tx1"/>
                </a:solidFill>
              </a:rPr>
              <a:t>– the ref is from </a:t>
            </a:r>
            <a:r>
              <a:rPr lang="en-US" sz="1100" dirty="0" err="1" smtClean="0">
                <a:solidFill>
                  <a:schemeClr val="tx1"/>
                </a:solidFill>
              </a:rPr>
              <a:t>Scumpton</a:t>
            </a:r>
            <a:r>
              <a:rPr lang="en-US" sz="1100" dirty="0" smtClean="0">
                <a:solidFill>
                  <a:schemeClr val="tx1"/>
                </a:solidFill>
              </a:rPr>
              <a:t>, I know it!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#MUFC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660571" y="3397147"/>
            <a:ext cx="3035905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1552: </a:t>
            </a:r>
            <a:r>
              <a:rPr lang="en-US" sz="1100" b="1" dirty="0" smtClean="0">
                <a:solidFill>
                  <a:schemeClr val="tx1"/>
                </a:solidFill>
              </a:rPr>
              <a:t>George </a:t>
            </a:r>
            <a:r>
              <a:rPr lang="en-US" sz="1100" b="1" dirty="0" err="1" smtClean="0">
                <a:solidFill>
                  <a:schemeClr val="tx1"/>
                </a:solidFill>
              </a:rPr>
              <a:t>Daws</a:t>
            </a:r>
            <a:r>
              <a:rPr lang="en-US" sz="1100" b="1" dirty="0" smtClean="0">
                <a:solidFill>
                  <a:schemeClr val="tx1"/>
                </a:solidFill>
              </a:rPr>
              <a:t> (@</a:t>
            </a:r>
            <a:r>
              <a:rPr lang="en-US" sz="1100" b="1" dirty="0" err="1" smtClean="0">
                <a:solidFill>
                  <a:schemeClr val="tx1"/>
                </a:solidFill>
              </a:rPr>
              <a:t>bigbaby</a:t>
            </a:r>
            <a:r>
              <a:rPr lang="en-US" sz="1100" b="1" dirty="0" smtClean="0">
                <a:solidFill>
                  <a:schemeClr val="tx1"/>
                </a:solidFill>
              </a:rPr>
              <a:t>) </a:t>
            </a:r>
            <a:r>
              <a:rPr lang="en-US" sz="1100" dirty="0" smtClean="0">
                <a:solidFill>
                  <a:schemeClr val="tx1"/>
                </a:solidFill>
              </a:rPr>
              <a:t>– I so need a beer after that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#MUFC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660571" y="3839578"/>
            <a:ext cx="3035905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1600: </a:t>
            </a:r>
            <a:r>
              <a:rPr lang="en-US" sz="1100" b="1" dirty="0" smtClean="0">
                <a:solidFill>
                  <a:schemeClr val="tx1"/>
                </a:solidFill>
              </a:rPr>
              <a:t>Sammie South (@</a:t>
            </a:r>
            <a:r>
              <a:rPr lang="en-US" sz="1100" b="1" dirty="0" err="1" smtClean="0">
                <a:solidFill>
                  <a:schemeClr val="tx1"/>
                </a:solidFill>
              </a:rPr>
              <a:t>playitagain</a:t>
            </a:r>
            <a:r>
              <a:rPr lang="en-US" sz="1100" b="1" dirty="0" smtClean="0">
                <a:solidFill>
                  <a:schemeClr val="tx1"/>
                </a:solidFill>
              </a:rPr>
              <a:t>) </a:t>
            </a:r>
            <a:r>
              <a:rPr lang="en-US" sz="1100" dirty="0" smtClean="0">
                <a:solidFill>
                  <a:schemeClr val="tx1"/>
                </a:solidFill>
              </a:rPr>
              <a:t>– here we go again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#</a:t>
            </a:r>
            <a:r>
              <a:rPr lang="en-US" sz="1100" dirty="0" err="1" smtClean="0">
                <a:solidFill>
                  <a:schemeClr val="bg2">
                    <a:lumMod val="50000"/>
                  </a:schemeClr>
                </a:solidFill>
              </a:rPr>
              <a:t>saintsfc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60571" y="4950000"/>
            <a:ext cx="3035905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1631: </a:t>
            </a:r>
            <a:r>
              <a:rPr lang="en-US" sz="1100" b="1" dirty="0" smtClean="0">
                <a:solidFill>
                  <a:schemeClr val="tx1"/>
                </a:solidFill>
              </a:rPr>
              <a:t>John Smith (@smithy) – </a:t>
            </a:r>
            <a:r>
              <a:rPr lang="en-US" sz="1100" dirty="0" smtClean="0">
                <a:solidFill>
                  <a:schemeClr val="tx1"/>
                </a:solidFill>
              </a:rPr>
              <a:t>GOAALLL!!!!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#</a:t>
            </a:r>
            <a:r>
              <a:rPr lang="en-US" sz="1100" dirty="0" err="1" smtClean="0">
                <a:solidFill>
                  <a:schemeClr val="bg2">
                    <a:lumMod val="50000"/>
                  </a:schemeClr>
                </a:solidFill>
              </a:rPr>
              <a:t>saintsfc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28508" y="5153024"/>
            <a:ext cx="3035905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>
                <a:solidFill>
                  <a:srgbClr val="547480"/>
                </a:solidFill>
              </a:rPr>
              <a:t>1631: </a:t>
            </a:r>
            <a:r>
              <a:rPr lang="en-US" sz="1100" b="1" dirty="0" smtClean="0">
                <a:solidFill>
                  <a:schemeClr val="tx1"/>
                </a:solidFill>
              </a:rPr>
              <a:t>Don </a:t>
            </a:r>
            <a:r>
              <a:rPr lang="en-US" sz="1100" b="1" dirty="0" err="1" smtClean="0">
                <a:solidFill>
                  <a:schemeClr val="tx1"/>
                </a:solidFill>
              </a:rPr>
              <a:t>Nutbeam</a:t>
            </a:r>
            <a:r>
              <a:rPr lang="en-US" sz="1100" b="1" dirty="0" smtClean="0">
                <a:solidFill>
                  <a:schemeClr val="tx1"/>
                </a:solidFill>
              </a:rPr>
              <a:t> (@</a:t>
            </a:r>
            <a:r>
              <a:rPr lang="en-US" sz="1100" b="1" dirty="0" err="1" smtClean="0">
                <a:solidFill>
                  <a:schemeClr val="tx1"/>
                </a:solidFill>
              </a:rPr>
              <a:t>vcsoton</a:t>
            </a:r>
            <a:r>
              <a:rPr lang="en-US" sz="1100" b="1" dirty="0" smtClean="0">
                <a:solidFill>
                  <a:schemeClr val="tx1"/>
                </a:solidFill>
              </a:rPr>
              <a:t>) – </a:t>
            </a:r>
            <a:r>
              <a:rPr lang="en-US" sz="1100" dirty="0" smtClean="0">
                <a:solidFill>
                  <a:schemeClr val="tx1"/>
                </a:solidFill>
              </a:rPr>
              <a:t>More proof Southampton is best!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#</a:t>
            </a:r>
            <a:r>
              <a:rPr lang="en-US" sz="1100" dirty="0" err="1" smtClean="0">
                <a:solidFill>
                  <a:schemeClr val="bg2">
                    <a:lumMod val="50000"/>
                  </a:schemeClr>
                </a:solidFill>
              </a:rPr>
              <a:t>saintsfc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831870" y="5356047"/>
            <a:ext cx="3035905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1631: </a:t>
            </a:r>
            <a:r>
              <a:rPr lang="en-US" sz="1100" b="1" dirty="0" smtClean="0">
                <a:solidFill>
                  <a:schemeClr val="tx1"/>
                </a:solidFill>
              </a:rPr>
              <a:t>Jamie Jameson (@</a:t>
            </a:r>
            <a:r>
              <a:rPr lang="en-US" sz="1100" b="1" dirty="0" err="1" smtClean="0">
                <a:solidFill>
                  <a:schemeClr val="tx1"/>
                </a:solidFill>
              </a:rPr>
              <a:t>northernlad</a:t>
            </a:r>
            <a:r>
              <a:rPr lang="en-US" sz="1100" b="1" dirty="0" smtClean="0">
                <a:solidFill>
                  <a:schemeClr val="tx1"/>
                </a:solidFill>
              </a:rPr>
              <a:t>) – </a:t>
            </a:r>
            <a:r>
              <a:rPr lang="en-US" sz="1100" dirty="0" smtClean="0">
                <a:solidFill>
                  <a:schemeClr val="tx1"/>
                </a:solidFill>
              </a:rPr>
              <a:t>Jesus we let one in from these turkeys?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#MUFC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950857" y="5519631"/>
            <a:ext cx="3035905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1632: </a:t>
            </a:r>
            <a:r>
              <a:rPr lang="en-US" sz="1100" b="1" dirty="0" smtClean="0">
                <a:solidFill>
                  <a:schemeClr val="tx1"/>
                </a:solidFill>
              </a:rPr>
              <a:t>John Smith (@smithy) – </a:t>
            </a:r>
            <a:r>
              <a:rPr lang="en-US" sz="1100" dirty="0" smtClean="0">
                <a:solidFill>
                  <a:schemeClr val="tx1"/>
                </a:solidFill>
              </a:rPr>
              <a:t>Is it me or was that a contender for goal of the year?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#</a:t>
            </a:r>
            <a:r>
              <a:rPr lang="en-US" sz="1100" dirty="0" err="1" smtClean="0">
                <a:solidFill>
                  <a:schemeClr val="bg2">
                    <a:lumMod val="50000"/>
                  </a:schemeClr>
                </a:solidFill>
              </a:rPr>
              <a:t>saintsfc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660571" y="5964620"/>
            <a:ext cx="3035905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1644:</a:t>
            </a:r>
            <a:r>
              <a:rPr lang="en-US" sz="1100" b="1" dirty="0" smtClean="0">
                <a:solidFill>
                  <a:schemeClr val="tx1"/>
                </a:solidFill>
              </a:rPr>
              <a:t> </a:t>
            </a:r>
            <a:r>
              <a:rPr lang="en-US" sz="1100" b="1" dirty="0">
                <a:solidFill>
                  <a:srgbClr val="547480"/>
                </a:solidFill>
              </a:rPr>
              <a:t>: </a:t>
            </a:r>
            <a:r>
              <a:rPr lang="en-US" sz="1100" b="1" dirty="0">
                <a:solidFill>
                  <a:schemeClr val="tx1"/>
                </a:solidFill>
              </a:rPr>
              <a:t>Katie Fan (@</a:t>
            </a:r>
            <a:r>
              <a:rPr lang="en-US" sz="1100" b="1" dirty="0" err="1">
                <a:solidFill>
                  <a:schemeClr val="tx1"/>
                </a:solidFill>
              </a:rPr>
              <a:t>MUTotalFan</a:t>
            </a:r>
            <a:r>
              <a:rPr lang="en-US" sz="1100" b="1" dirty="0">
                <a:solidFill>
                  <a:schemeClr val="tx1"/>
                </a:solidFill>
              </a:rPr>
              <a:t>) </a:t>
            </a:r>
            <a:r>
              <a:rPr lang="en-US" sz="1100" b="1" dirty="0" smtClean="0">
                <a:solidFill>
                  <a:schemeClr val="tx1"/>
                </a:solidFill>
              </a:rPr>
              <a:t> – </a:t>
            </a:r>
            <a:r>
              <a:rPr lang="en-US" sz="1100" dirty="0" smtClean="0">
                <a:solidFill>
                  <a:schemeClr val="tx1"/>
                </a:solidFill>
              </a:rPr>
              <a:t>damn timewasting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#</a:t>
            </a:r>
            <a:r>
              <a:rPr lang="en-US" sz="1100" dirty="0" err="1" smtClean="0">
                <a:solidFill>
                  <a:schemeClr val="bg2">
                    <a:lumMod val="50000"/>
                  </a:schemeClr>
                </a:solidFill>
              </a:rPr>
              <a:t>mufc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745237" y="6167643"/>
            <a:ext cx="3035905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1647:</a:t>
            </a:r>
            <a:r>
              <a:rPr lang="en-US" sz="1100" b="1" dirty="0" smtClean="0">
                <a:solidFill>
                  <a:schemeClr val="tx1"/>
                </a:solidFill>
              </a:rPr>
              <a:t> John Smith (@smithy) – </a:t>
            </a:r>
            <a:r>
              <a:rPr lang="en-US" sz="1100" dirty="0" err="1" smtClean="0">
                <a:solidFill>
                  <a:schemeClr val="tx1"/>
                </a:solidFill>
              </a:rPr>
              <a:t>omg</a:t>
            </a:r>
            <a:r>
              <a:rPr lang="en-US" sz="1100" dirty="0" smtClean="0">
                <a:solidFill>
                  <a:schemeClr val="tx1"/>
                </a:solidFill>
              </a:rPr>
              <a:t>, they only went and did it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#</a:t>
            </a:r>
            <a:r>
              <a:rPr lang="en-US" sz="1100" dirty="0" err="1" smtClean="0">
                <a:solidFill>
                  <a:schemeClr val="bg2">
                    <a:lumMod val="50000"/>
                  </a:schemeClr>
                </a:solidFill>
              </a:rPr>
              <a:t>saintsfc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2415" y="938237"/>
            <a:ext cx="4738623" cy="5919763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Network analysis 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– look at the structures</a:t>
            </a:r>
          </a:p>
          <a:p>
            <a:pPr lvl="1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Example: Who are the </a:t>
            </a:r>
            <a:r>
              <a:rPr lang="en-US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connectors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– people who bridge two or more networks?</a:t>
            </a:r>
          </a:p>
          <a:p>
            <a:pPr lvl="1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Example: Who are the </a:t>
            </a:r>
            <a:r>
              <a:rPr lang="en-US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core 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– people with high centrality?</a:t>
            </a:r>
          </a:p>
          <a:p>
            <a:pPr lvl="1"/>
            <a:endParaRPr lang="en-US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en-US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Content Analysis</a:t>
            </a:r>
          </a:p>
          <a:p>
            <a:pPr lvl="1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Sentiment analysis – look at whether content is positive or negative</a:t>
            </a:r>
          </a:p>
          <a:p>
            <a:pPr lvl="2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Example: What was the </a:t>
            </a:r>
            <a:r>
              <a:rPr lang="en-US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public reaction 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to the Prime Ministers speech?</a:t>
            </a:r>
          </a:p>
          <a:p>
            <a:pPr lvl="1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Content Tracking – trace where information flows from and to</a:t>
            </a:r>
          </a:p>
          <a:p>
            <a:pPr lvl="2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Example: How did this news story </a:t>
            </a:r>
            <a:r>
              <a:rPr lang="en-US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spread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?</a:t>
            </a:r>
          </a:p>
          <a:p>
            <a:pPr lvl="1"/>
            <a:endParaRPr lang="en-US" dirty="0" smtClean="0"/>
          </a:p>
          <a:p>
            <a:r>
              <a:rPr lang="en-US" b="1" dirty="0" smtClean="0"/>
              <a:t>Clustering</a:t>
            </a:r>
          </a:p>
          <a:p>
            <a:pPr lvl="1"/>
            <a:r>
              <a:rPr lang="en-US" dirty="0" smtClean="0"/>
              <a:t>Peak finding – look at how things cluster in time</a:t>
            </a:r>
          </a:p>
          <a:p>
            <a:pPr lvl="2"/>
            <a:r>
              <a:rPr lang="en-US" dirty="0" smtClean="0"/>
              <a:t>Example: When were the </a:t>
            </a:r>
            <a:r>
              <a:rPr lang="en-US" i="1" dirty="0" smtClean="0"/>
              <a:t>interesting moments </a:t>
            </a:r>
            <a:r>
              <a:rPr lang="en-US" dirty="0" smtClean="0"/>
              <a:t>in the football game?</a:t>
            </a:r>
          </a:p>
          <a:p>
            <a:pPr lvl="1"/>
            <a:r>
              <a:rPr lang="en-US" dirty="0" smtClean="0"/>
              <a:t>Location clustering – look at how things cluster in space</a:t>
            </a:r>
          </a:p>
          <a:p>
            <a:pPr lvl="2"/>
            <a:r>
              <a:rPr lang="en-US" dirty="0" smtClean="0"/>
              <a:t>Example: What are the </a:t>
            </a:r>
            <a:r>
              <a:rPr lang="en-US" i="1" dirty="0" smtClean="0"/>
              <a:t>interesting places </a:t>
            </a:r>
            <a:r>
              <a:rPr lang="en-US" dirty="0" smtClean="0"/>
              <a:t>that people photograph in London?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5536892" y="705635"/>
            <a:ext cx="0" cy="554135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977106" y="520969"/>
            <a:ext cx="5328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1500</a:t>
            </a:r>
            <a:endParaRPr lang="en-US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4954839" y="5535603"/>
            <a:ext cx="5304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1645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4966235" y="3800758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1600</a:t>
            </a:r>
            <a:endParaRPr lang="en-US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4963781" y="2218584"/>
            <a:ext cx="5214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1530</a:t>
            </a:r>
            <a:endParaRPr lang="en-US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4963781" y="4950000"/>
            <a:ext cx="5323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1630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5234605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34327"/>
            <a:ext cx="8591550" cy="675312"/>
          </a:xfrm>
        </p:spPr>
        <p:txBody>
          <a:bodyPr/>
          <a:lstStyle/>
          <a:p>
            <a:r>
              <a:rPr lang="en-US" dirty="0" smtClean="0"/>
              <a:t>Example Methods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660571" y="117358"/>
            <a:ext cx="3035905" cy="406047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solidFill>
              <a:schemeClr val="accent1">
                <a:alpha val="10000"/>
              </a:schemeClr>
            </a:solidFill>
          </a:ln>
          <a:effectLst>
            <a:outerShdw blurRad="50800" dist="38100" dir="2700000" algn="br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1500: Jack Jones (@</a:t>
            </a:r>
            <a:r>
              <a:rPr lang="en-US" sz="1100" b="1" dirty="0" err="1" smtClean="0">
                <a:solidFill>
                  <a:schemeClr val="bg1">
                    <a:lumMod val="65000"/>
                  </a:schemeClr>
                </a:solidFill>
              </a:rPr>
              <a:t>jonesey</a:t>
            </a:r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) –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And once again  #</a:t>
            </a:r>
            <a:r>
              <a:rPr lang="en-US" sz="1100" dirty="0" err="1" smtClean="0">
                <a:solidFill>
                  <a:schemeClr val="bg1">
                    <a:lumMod val="65000"/>
                  </a:schemeClr>
                </a:solidFill>
              </a:rPr>
              <a:t>saintsfc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 rumble into action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708952" y="383658"/>
            <a:ext cx="3035905" cy="406047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solidFill>
              <a:schemeClr val="accent1">
                <a:alpha val="10000"/>
              </a:schemeClr>
            </a:solidFill>
          </a:ln>
          <a:effectLst>
            <a:outerShdw blurRad="50800" dist="38100" dir="2700000" algn="br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1501: Jamie Jameson (@</a:t>
            </a:r>
            <a:r>
              <a:rPr lang="en-US" sz="1100" b="1" dirty="0" err="1" smtClean="0">
                <a:solidFill>
                  <a:schemeClr val="bg1">
                    <a:lumMod val="65000"/>
                  </a:schemeClr>
                </a:solidFill>
              </a:rPr>
              <a:t>northernlad</a:t>
            </a:r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) –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#MUFC </a:t>
            </a:r>
            <a:r>
              <a:rPr lang="en-US" sz="1100" dirty="0" err="1" smtClean="0">
                <a:solidFill>
                  <a:schemeClr val="bg1">
                    <a:lumMod val="65000"/>
                  </a:schemeClr>
                </a:solidFill>
              </a:rPr>
              <a:t>gonna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 kick some #</a:t>
            </a:r>
            <a:r>
              <a:rPr lang="en-US" sz="1100" dirty="0" err="1" smtClean="0">
                <a:solidFill>
                  <a:schemeClr val="bg1">
                    <a:lumMod val="65000"/>
                  </a:schemeClr>
                </a:solidFill>
              </a:rPr>
              <a:t>saintsfc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 butt!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831870" y="586681"/>
            <a:ext cx="3035905" cy="406047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solidFill>
              <a:schemeClr val="accent1">
                <a:alpha val="10000"/>
              </a:schemeClr>
            </a:solidFill>
          </a:ln>
          <a:effectLst>
            <a:outerShdw blurRad="50800" dist="38100" dir="2700000" algn="br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1501: </a:t>
            </a:r>
            <a:r>
              <a:rPr lang="en-US" sz="1100" b="1" dirty="0" err="1" smtClean="0">
                <a:solidFill>
                  <a:schemeClr val="bg1">
                    <a:lumMod val="65000"/>
                  </a:schemeClr>
                </a:solidFill>
              </a:rPr>
              <a:t>HarryRednapp</a:t>
            </a:r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 (@</a:t>
            </a:r>
            <a:r>
              <a:rPr lang="en-US" sz="1100" b="1" dirty="0" err="1" smtClean="0">
                <a:solidFill>
                  <a:schemeClr val="bg1">
                    <a:lumMod val="65000"/>
                  </a:schemeClr>
                </a:solidFill>
              </a:rPr>
              <a:t>knowwhatImeanharry</a:t>
            </a:r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) –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#</a:t>
            </a:r>
            <a:r>
              <a:rPr lang="en-US" sz="1100" dirty="0" err="1" smtClean="0">
                <a:solidFill>
                  <a:schemeClr val="bg1">
                    <a:lumMod val="65000"/>
                  </a:schemeClr>
                </a:solidFill>
              </a:rPr>
              <a:t>saintsfc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  I miss you guys!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660571" y="1136665"/>
            <a:ext cx="3035905" cy="406047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solidFill>
              <a:schemeClr val="accent1">
                <a:alpha val="10000"/>
              </a:schemeClr>
            </a:solidFill>
          </a:ln>
          <a:effectLst>
            <a:outerShdw blurRad="50800" dist="38100" dir="2700000" algn="br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1515: Alice Bored (@</a:t>
            </a:r>
            <a:r>
              <a:rPr lang="en-US" sz="1100" b="1" dirty="0" err="1" smtClean="0">
                <a:solidFill>
                  <a:schemeClr val="bg1">
                    <a:lumMod val="65000"/>
                  </a:schemeClr>
                </a:solidFill>
              </a:rPr>
              <a:t>reluctantWAG</a:t>
            </a:r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)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– OH watching the horrible #MUFC again :-(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660571" y="2337654"/>
            <a:ext cx="3035905" cy="406047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solidFill>
              <a:schemeClr val="accent1">
                <a:alpha val="10000"/>
              </a:schemeClr>
            </a:solidFill>
          </a:ln>
          <a:effectLst>
            <a:outerShdw blurRad="50800" dist="38100" dir="2700000" algn="br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1538: Katie Fan (@</a:t>
            </a:r>
            <a:r>
              <a:rPr lang="en-US" sz="1100" b="1" dirty="0" err="1" smtClean="0">
                <a:solidFill>
                  <a:schemeClr val="bg1">
                    <a:lumMod val="65000"/>
                  </a:schemeClr>
                </a:solidFill>
              </a:rPr>
              <a:t>MUTotalFan</a:t>
            </a:r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)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– OH NO! Surely that was in! #MUFC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745237" y="2540678"/>
            <a:ext cx="3035905" cy="406047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solidFill>
              <a:schemeClr val="accent1">
                <a:alpha val="10000"/>
              </a:schemeClr>
            </a:solidFill>
          </a:ln>
          <a:effectLst>
            <a:outerShdw blurRad="50800" dist="38100" dir="2700000" algn="br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1538: Sammie South (@</a:t>
            </a:r>
            <a:r>
              <a:rPr lang="en-US" sz="1100" b="1" dirty="0" err="1" smtClean="0">
                <a:solidFill>
                  <a:schemeClr val="bg1">
                    <a:lumMod val="65000"/>
                  </a:schemeClr>
                </a:solidFill>
              </a:rPr>
              <a:t>playitagain</a:t>
            </a:r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)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– god that was a close one :-(  #</a:t>
            </a:r>
            <a:r>
              <a:rPr lang="en-US" sz="1100" dirty="0" err="1" smtClean="0">
                <a:solidFill>
                  <a:schemeClr val="bg1">
                    <a:lumMod val="65000"/>
                  </a:schemeClr>
                </a:solidFill>
              </a:rPr>
              <a:t>saintsfc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831870" y="2743701"/>
            <a:ext cx="3035905" cy="406047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solidFill>
              <a:schemeClr val="accent1">
                <a:alpha val="10000"/>
              </a:schemeClr>
            </a:solidFill>
          </a:ln>
          <a:effectLst>
            <a:outerShdw blurRad="50800" dist="38100" dir="2700000" algn="br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1539: Katie Fan (@</a:t>
            </a:r>
            <a:r>
              <a:rPr lang="en-US" sz="1100" b="1" dirty="0" err="1" smtClean="0">
                <a:solidFill>
                  <a:schemeClr val="bg1">
                    <a:lumMod val="65000"/>
                  </a:schemeClr>
                </a:solidFill>
              </a:rPr>
              <a:t>MUTotalFan</a:t>
            </a:r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)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– the ref is from </a:t>
            </a:r>
            <a:r>
              <a:rPr lang="en-US" sz="1100" dirty="0" err="1" smtClean="0">
                <a:solidFill>
                  <a:schemeClr val="bg1">
                    <a:lumMod val="65000"/>
                  </a:schemeClr>
                </a:solidFill>
              </a:rPr>
              <a:t>Scumpton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, I know it! #MUFC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660571" y="3397147"/>
            <a:ext cx="3035905" cy="406047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solidFill>
              <a:schemeClr val="accent1">
                <a:alpha val="10000"/>
              </a:schemeClr>
            </a:solidFill>
          </a:ln>
          <a:effectLst>
            <a:outerShdw blurRad="50800" dist="38100" dir="2700000" algn="br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1552: George </a:t>
            </a:r>
            <a:r>
              <a:rPr lang="en-US" sz="1100" b="1" dirty="0" err="1" smtClean="0">
                <a:solidFill>
                  <a:schemeClr val="bg1">
                    <a:lumMod val="65000"/>
                  </a:schemeClr>
                </a:solidFill>
              </a:rPr>
              <a:t>Daws</a:t>
            </a:r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 (@</a:t>
            </a:r>
            <a:r>
              <a:rPr lang="en-US" sz="1100" b="1" dirty="0" err="1" smtClean="0">
                <a:solidFill>
                  <a:schemeClr val="bg1">
                    <a:lumMod val="65000"/>
                  </a:schemeClr>
                </a:solidFill>
              </a:rPr>
              <a:t>bigbaby</a:t>
            </a:r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)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– I so need a beer after that #MUFC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660571" y="3839578"/>
            <a:ext cx="3035905" cy="406047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solidFill>
              <a:schemeClr val="accent1">
                <a:alpha val="10000"/>
              </a:schemeClr>
            </a:solidFill>
          </a:ln>
          <a:effectLst>
            <a:outerShdw blurRad="50800" dist="38100" dir="2700000" algn="br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1600: Sammie South (@</a:t>
            </a:r>
            <a:r>
              <a:rPr lang="en-US" sz="1100" b="1" dirty="0" err="1" smtClean="0">
                <a:solidFill>
                  <a:schemeClr val="bg1">
                    <a:lumMod val="65000"/>
                  </a:schemeClr>
                </a:solidFill>
              </a:rPr>
              <a:t>playitagain</a:t>
            </a:r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)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– here we go again #</a:t>
            </a:r>
            <a:r>
              <a:rPr lang="en-US" sz="1100" dirty="0" err="1" smtClean="0">
                <a:solidFill>
                  <a:schemeClr val="bg1">
                    <a:lumMod val="65000"/>
                  </a:schemeClr>
                </a:solidFill>
              </a:rPr>
              <a:t>saintsfc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60571" y="4950000"/>
            <a:ext cx="3035905" cy="406047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solidFill>
              <a:schemeClr val="accent1">
                <a:alpha val="10000"/>
              </a:schemeClr>
            </a:solidFill>
          </a:ln>
          <a:effectLst>
            <a:outerShdw blurRad="50800" dist="38100" dir="2700000" algn="br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1631: John Smith (@smithy) –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GOAALLL!!!! #</a:t>
            </a:r>
            <a:r>
              <a:rPr lang="en-US" sz="1100" dirty="0" err="1" smtClean="0">
                <a:solidFill>
                  <a:schemeClr val="bg1">
                    <a:lumMod val="65000"/>
                  </a:schemeClr>
                </a:solidFill>
              </a:rPr>
              <a:t>saintsfc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28508" y="5153024"/>
            <a:ext cx="3035905" cy="406047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solidFill>
              <a:schemeClr val="accent1">
                <a:alpha val="10000"/>
              </a:schemeClr>
            </a:solidFill>
          </a:ln>
          <a:effectLst>
            <a:outerShdw blurRad="50800" dist="38100" dir="2700000" algn="br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>
                <a:solidFill>
                  <a:schemeClr val="bg1">
                    <a:lumMod val="65000"/>
                  </a:schemeClr>
                </a:solidFill>
              </a:rPr>
              <a:t>1631: </a:t>
            </a:r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Don </a:t>
            </a:r>
            <a:r>
              <a:rPr lang="en-US" sz="1100" b="1" dirty="0" err="1" smtClean="0">
                <a:solidFill>
                  <a:schemeClr val="bg1">
                    <a:lumMod val="65000"/>
                  </a:schemeClr>
                </a:solidFill>
              </a:rPr>
              <a:t>Nutbeam</a:t>
            </a:r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 (@</a:t>
            </a:r>
            <a:r>
              <a:rPr lang="en-US" sz="1100" b="1" dirty="0" err="1" smtClean="0">
                <a:solidFill>
                  <a:schemeClr val="bg1">
                    <a:lumMod val="65000"/>
                  </a:schemeClr>
                </a:solidFill>
              </a:rPr>
              <a:t>vcsoton</a:t>
            </a:r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) –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More proof Southampton is best! #</a:t>
            </a:r>
            <a:r>
              <a:rPr lang="en-US" sz="1100" dirty="0" err="1" smtClean="0">
                <a:solidFill>
                  <a:schemeClr val="bg1">
                    <a:lumMod val="65000"/>
                  </a:schemeClr>
                </a:solidFill>
              </a:rPr>
              <a:t>saintsfc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831870" y="5356047"/>
            <a:ext cx="3035905" cy="406047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solidFill>
              <a:schemeClr val="accent1">
                <a:alpha val="10000"/>
              </a:schemeClr>
            </a:solidFill>
          </a:ln>
          <a:effectLst>
            <a:outerShdw blurRad="50800" dist="38100" dir="2700000" algn="br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1631: Jamie Jameson (@</a:t>
            </a:r>
            <a:r>
              <a:rPr lang="en-US" sz="1100" b="1" dirty="0" err="1" smtClean="0">
                <a:solidFill>
                  <a:schemeClr val="bg1">
                    <a:lumMod val="65000"/>
                  </a:schemeClr>
                </a:solidFill>
              </a:rPr>
              <a:t>northernlad</a:t>
            </a:r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) –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Jesus we let one in from these turkeys? #MUFC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950857" y="5519631"/>
            <a:ext cx="3035905" cy="406047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solidFill>
              <a:schemeClr val="accent1">
                <a:alpha val="10000"/>
              </a:schemeClr>
            </a:solidFill>
          </a:ln>
          <a:effectLst>
            <a:outerShdw blurRad="50800" dist="38100" dir="2700000" algn="br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1632: John Smith (@smithy) –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Is it me or was that a contender for goal of the year? #</a:t>
            </a:r>
            <a:r>
              <a:rPr lang="en-US" sz="1100" dirty="0" err="1" smtClean="0">
                <a:solidFill>
                  <a:schemeClr val="bg1">
                    <a:lumMod val="65000"/>
                  </a:schemeClr>
                </a:solidFill>
              </a:rPr>
              <a:t>saintsfc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660571" y="5964620"/>
            <a:ext cx="3035905" cy="406047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solidFill>
              <a:schemeClr val="accent1">
                <a:alpha val="10000"/>
              </a:schemeClr>
            </a:solidFill>
          </a:ln>
          <a:effectLst>
            <a:outerShdw blurRad="50800" dist="38100" dir="2700000" algn="br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1644: </a:t>
            </a:r>
            <a:r>
              <a:rPr lang="en-US" sz="1100" b="1" dirty="0">
                <a:solidFill>
                  <a:schemeClr val="bg1">
                    <a:lumMod val="65000"/>
                  </a:schemeClr>
                </a:solidFill>
              </a:rPr>
              <a:t>: Katie Fan (@</a:t>
            </a:r>
            <a:r>
              <a:rPr lang="en-US" sz="1100" b="1" dirty="0" err="1">
                <a:solidFill>
                  <a:schemeClr val="bg1">
                    <a:lumMod val="65000"/>
                  </a:schemeClr>
                </a:solidFill>
              </a:rPr>
              <a:t>MUTotalFan</a:t>
            </a:r>
            <a:r>
              <a:rPr lang="en-US" sz="1100" b="1" dirty="0">
                <a:solidFill>
                  <a:schemeClr val="bg1">
                    <a:lumMod val="65000"/>
                  </a:schemeClr>
                </a:solidFill>
              </a:rPr>
              <a:t>) </a:t>
            </a:r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 –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damn timewasting #</a:t>
            </a:r>
            <a:r>
              <a:rPr lang="en-US" sz="1100" dirty="0" err="1" smtClean="0">
                <a:solidFill>
                  <a:schemeClr val="bg1">
                    <a:lumMod val="65000"/>
                  </a:schemeClr>
                </a:solidFill>
              </a:rPr>
              <a:t>mufc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745237" y="6167643"/>
            <a:ext cx="3035905" cy="406047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solidFill>
              <a:schemeClr val="accent1">
                <a:alpha val="10000"/>
              </a:schemeClr>
            </a:solidFill>
          </a:ln>
          <a:effectLst>
            <a:outerShdw blurRad="50800" dist="38100" dir="2700000" algn="br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1647: John Smith (@smithy) – </a:t>
            </a:r>
            <a:r>
              <a:rPr lang="en-US" sz="1100" dirty="0" err="1" smtClean="0">
                <a:solidFill>
                  <a:schemeClr val="bg1">
                    <a:lumMod val="65000"/>
                  </a:schemeClr>
                </a:solidFill>
              </a:rPr>
              <a:t>omg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, they only went and did it #</a:t>
            </a:r>
            <a:r>
              <a:rPr lang="en-US" sz="1100" dirty="0" err="1" smtClean="0">
                <a:solidFill>
                  <a:schemeClr val="bg1">
                    <a:lumMod val="65000"/>
                  </a:schemeClr>
                </a:solidFill>
              </a:rPr>
              <a:t>saintsfc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2415" y="938237"/>
            <a:ext cx="4738623" cy="5919763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Network analysis 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– look at the structures</a:t>
            </a:r>
          </a:p>
          <a:p>
            <a:pPr lvl="1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Example: Who are the </a:t>
            </a:r>
            <a:r>
              <a:rPr lang="en-US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connectors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– people who bridge two or more networks?</a:t>
            </a:r>
          </a:p>
          <a:p>
            <a:pPr lvl="1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Example: Who are the </a:t>
            </a:r>
            <a:r>
              <a:rPr lang="en-US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core 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– people with high centrality?</a:t>
            </a:r>
          </a:p>
          <a:p>
            <a:pPr lvl="1"/>
            <a:endParaRPr lang="en-US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en-US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Content Analysis</a:t>
            </a:r>
          </a:p>
          <a:p>
            <a:pPr lvl="1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Sentiment analysis – look at whether content is positive or negative</a:t>
            </a:r>
          </a:p>
          <a:p>
            <a:pPr lvl="2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Example: What was the </a:t>
            </a:r>
            <a:r>
              <a:rPr lang="en-US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public reaction 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to the Prime Ministers speech?</a:t>
            </a:r>
          </a:p>
          <a:p>
            <a:pPr lvl="1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Content Tracking – trace where information flows from and to</a:t>
            </a:r>
          </a:p>
          <a:p>
            <a:pPr lvl="2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Example: How did this news story </a:t>
            </a:r>
            <a:r>
              <a:rPr lang="en-US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spread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?</a:t>
            </a:r>
          </a:p>
          <a:p>
            <a:pPr lvl="1"/>
            <a:endParaRPr lang="en-US" dirty="0" smtClean="0"/>
          </a:p>
          <a:p>
            <a:r>
              <a:rPr lang="en-US" b="1" dirty="0" smtClean="0"/>
              <a:t>Clustering</a:t>
            </a:r>
          </a:p>
          <a:p>
            <a:pPr lvl="1"/>
            <a:r>
              <a:rPr lang="en-US" dirty="0" smtClean="0"/>
              <a:t>Peak finding – look at how things cluster in time</a:t>
            </a:r>
          </a:p>
          <a:p>
            <a:pPr lvl="2"/>
            <a:r>
              <a:rPr lang="en-US" dirty="0" smtClean="0"/>
              <a:t>Example: When were the </a:t>
            </a:r>
            <a:r>
              <a:rPr lang="en-US" i="1" dirty="0" smtClean="0"/>
              <a:t>interesting moments </a:t>
            </a:r>
            <a:r>
              <a:rPr lang="en-US" dirty="0" smtClean="0"/>
              <a:t>in the football game?</a:t>
            </a:r>
          </a:p>
          <a:p>
            <a:pPr lvl="1"/>
            <a:r>
              <a:rPr lang="en-US" dirty="0" smtClean="0"/>
              <a:t>Location clustering – look at how things cluster in space</a:t>
            </a:r>
          </a:p>
          <a:p>
            <a:pPr lvl="2"/>
            <a:r>
              <a:rPr lang="en-US" dirty="0" smtClean="0"/>
              <a:t>Example: What are the </a:t>
            </a:r>
            <a:r>
              <a:rPr lang="en-US" i="1" dirty="0" smtClean="0"/>
              <a:t>interesting places </a:t>
            </a:r>
            <a:r>
              <a:rPr lang="en-US" dirty="0" smtClean="0"/>
              <a:t>that people photograph in London?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5536892" y="705635"/>
            <a:ext cx="0" cy="554135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977106" y="520969"/>
            <a:ext cx="5328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1500</a:t>
            </a:r>
            <a:endParaRPr lang="en-US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4954839" y="5535603"/>
            <a:ext cx="5304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1645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4966235" y="3800758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1600</a:t>
            </a:r>
            <a:endParaRPr lang="en-US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4963781" y="2218584"/>
            <a:ext cx="5214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1530</a:t>
            </a:r>
            <a:endParaRPr lang="en-US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4963781" y="4950000"/>
            <a:ext cx="5323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1630</a:t>
            </a:r>
            <a:endParaRPr lang="en-US" sz="1400" dirty="0"/>
          </a:p>
        </p:txBody>
      </p:sp>
      <p:sp>
        <p:nvSpPr>
          <p:cNvPr id="19" name="Freeform 18"/>
          <p:cNvSpPr/>
          <p:nvPr/>
        </p:nvSpPr>
        <p:spPr>
          <a:xfrm>
            <a:off x="5660571" y="70956"/>
            <a:ext cx="2862240" cy="6652381"/>
          </a:xfrm>
          <a:custGeom>
            <a:avLst/>
            <a:gdLst>
              <a:gd name="connsiteX0" fmla="*/ 0 w 2862240"/>
              <a:gd name="connsiteY0" fmla="*/ 0 h 6652381"/>
              <a:gd name="connsiteX1" fmla="*/ 2527905 w 2862240"/>
              <a:gd name="connsiteY1" fmla="*/ 701524 h 6652381"/>
              <a:gd name="connsiteX2" fmla="*/ 483810 w 2862240"/>
              <a:gd name="connsiteY2" fmla="*/ 1741714 h 6652381"/>
              <a:gd name="connsiteX3" fmla="*/ 2358572 w 2862240"/>
              <a:gd name="connsiteY3" fmla="*/ 2612571 h 6652381"/>
              <a:gd name="connsiteX4" fmla="*/ 580572 w 2862240"/>
              <a:gd name="connsiteY4" fmla="*/ 3338285 h 6652381"/>
              <a:gd name="connsiteX5" fmla="*/ 737810 w 2862240"/>
              <a:gd name="connsiteY5" fmla="*/ 3894666 h 6652381"/>
              <a:gd name="connsiteX6" fmla="*/ 447524 w 2862240"/>
              <a:gd name="connsiteY6" fmla="*/ 4547809 h 6652381"/>
              <a:gd name="connsiteX7" fmla="*/ 2854476 w 2862240"/>
              <a:gd name="connsiteY7" fmla="*/ 5188857 h 6652381"/>
              <a:gd name="connsiteX8" fmla="*/ 1233714 w 2862240"/>
              <a:gd name="connsiteY8" fmla="*/ 5781524 h 6652381"/>
              <a:gd name="connsiteX9" fmla="*/ 1753810 w 2862240"/>
              <a:gd name="connsiteY9" fmla="*/ 6132285 h 6652381"/>
              <a:gd name="connsiteX10" fmla="*/ 435429 w 2862240"/>
              <a:gd name="connsiteY10" fmla="*/ 6652381 h 6652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62240" h="6652381">
                <a:moveTo>
                  <a:pt x="0" y="0"/>
                </a:moveTo>
                <a:cubicBezTo>
                  <a:pt x="1223635" y="205619"/>
                  <a:pt x="2447270" y="411238"/>
                  <a:pt x="2527905" y="701524"/>
                </a:cubicBezTo>
                <a:cubicBezTo>
                  <a:pt x="2608540" y="991810"/>
                  <a:pt x="512032" y="1423206"/>
                  <a:pt x="483810" y="1741714"/>
                </a:cubicBezTo>
                <a:cubicBezTo>
                  <a:pt x="455588" y="2060222"/>
                  <a:pt x="2342445" y="2346476"/>
                  <a:pt x="2358572" y="2612571"/>
                </a:cubicBezTo>
                <a:cubicBezTo>
                  <a:pt x="2374699" y="2878666"/>
                  <a:pt x="850699" y="3124603"/>
                  <a:pt x="580572" y="3338285"/>
                </a:cubicBezTo>
                <a:cubicBezTo>
                  <a:pt x="310445" y="3551967"/>
                  <a:pt x="759985" y="3693079"/>
                  <a:pt x="737810" y="3894666"/>
                </a:cubicBezTo>
                <a:cubicBezTo>
                  <a:pt x="715635" y="4096253"/>
                  <a:pt x="94746" y="4332111"/>
                  <a:pt x="447524" y="4547809"/>
                </a:cubicBezTo>
                <a:cubicBezTo>
                  <a:pt x="800302" y="4763507"/>
                  <a:pt x="2723444" y="4983238"/>
                  <a:pt x="2854476" y="5188857"/>
                </a:cubicBezTo>
                <a:cubicBezTo>
                  <a:pt x="2985508" y="5394476"/>
                  <a:pt x="1417158" y="5624286"/>
                  <a:pt x="1233714" y="5781524"/>
                </a:cubicBezTo>
                <a:cubicBezTo>
                  <a:pt x="1050270" y="5938762"/>
                  <a:pt x="1886857" y="5987142"/>
                  <a:pt x="1753810" y="6132285"/>
                </a:cubicBezTo>
                <a:cubicBezTo>
                  <a:pt x="1620763" y="6277428"/>
                  <a:pt x="669270" y="6587873"/>
                  <a:pt x="435429" y="6652381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3129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34327"/>
            <a:ext cx="8591550" cy="675312"/>
          </a:xfrm>
        </p:spPr>
        <p:txBody>
          <a:bodyPr/>
          <a:lstStyle/>
          <a:p>
            <a:r>
              <a:rPr lang="en-US" dirty="0" smtClean="0"/>
              <a:t>Example Methods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660571" y="117358"/>
            <a:ext cx="3035905" cy="406047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solidFill>
              <a:schemeClr val="accent1">
                <a:alpha val="10000"/>
              </a:schemeClr>
            </a:solidFill>
          </a:ln>
          <a:effectLst>
            <a:outerShdw blurRad="50800" dist="38100" dir="2700000" algn="br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1500: Jack Jones (@</a:t>
            </a:r>
            <a:r>
              <a:rPr lang="en-US" sz="1100" b="1" dirty="0" err="1" smtClean="0">
                <a:solidFill>
                  <a:schemeClr val="bg1">
                    <a:lumMod val="65000"/>
                  </a:schemeClr>
                </a:solidFill>
              </a:rPr>
              <a:t>jonesey</a:t>
            </a:r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) –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And once again  #</a:t>
            </a:r>
            <a:r>
              <a:rPr lang="en-US" sz="1100" dirty="0" err="1" smtClean="0">
                <a:solidFill>
                  <a:schemeClr val="bg1">
                    <a:lumMod val="65000"/>
                  </a:schemeClr>
                </a:solidFill>
              </a:rPr>
              <a:t>saintsfc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 rumble into action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708952" y="383658"/>
            <a:ext cx="3035905" cy="406047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solidFill>
              <a:schemeClr val="accent1">
                <a:alpha val="10000"/>
              </a:schemeClr>
            </a:solidFill>
          </a:ln>
          <a:effectLst>
            <a:outerShdw blurRad="50800" dist="38100" dir="2700000" algn="br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1501: Jamie Jameson (@</a:t>
            </a:r>
            <a:r>
              <a:rPr lang="en-US" sz="1100" b="1" dirty="0" err="1" smtClean="0">
                <a:solidFill>
                  <a:schemeClr val="bg1">
                    <a:lumMod val="65000"/>
                  </a:schemeClr>
                </a:solidFill>
              </a:rPr>
              <a:t>northernlad</a:t>
            </a:r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) –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#MUFC </a:t>
            </a:r>
            <a:r>
              <a:rPr lang="en-US" sz="1100" dirty="0" err="1" smtClean="0">
                <a:solidFill>
                  <a:schemeClr val="bg1">
                    <a:lumMod val="65000"/>
                  </a:schemeClr>
                </a:solidFill>
              </a:rPr>
              <a:t>gonna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 kick some #</a:t>
            </a:r>
            <a:r>
              <a:rPr lang="en-US" sz="1100" dirty="0" err="1" smtClean="0">
                <a:solidFill>
                  <a:schemeClr val="bg1">
                    <a:lumMod val="65000"/>
                  </a:schemeClr>
                </a:solidFill>
              </a:rPr>
              <a:t>saintsfc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 butt!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831870" y="586681"/>
            <a:ext cx="3035905" cy="406047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solidFill>
              <a:schemeClr val="accent1">
                <a:alpha val="10000"/>
              </a:schemeClr>
            </a:solidFill>
          </a:ln>
          <a:effectLst>
            <a:outerShdw blurRad="50800" dist="38100" dir="2700000" algn="br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1501: </a:t>
            </a:r>
            <a:r>
              <a:rPr lang="en-US" sz="1100" b="1" dirty="0" err="1" smtClean="0">
                <a:solidFill>
                  <a:schemeClr val="bg1">
                    <a:lumMod val="65000"/>
                  </a:schemeClr>
                </a:solidFill>
              </a:rPr>
              <a:t>HarryRednapp</a:t>
            </a:r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 (@</a:t>
            </a:r>
            <a:r>
              <a:rPr lang="en-US" sz="1100" b="1" dirty="0" err="1" smtClean="0">
                <a:solidFill>
                  <a:schemeClr val="bg1">
                    <a:lumMod val="65000"/>
                  </a:schemeClr>
                </a:solidFill>
              </a:rPr>
              <a:t>knowwhatImeanharry</a:t>
            </a:r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) –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#</a:t>
            </a:r>
            <a:r>
              <a:rPr lang="en-US" sz="1100" dirty="0" err="1" smtClean="0">
                <a:solidFill>
                  <a:schemeClr val="bg1">
                    <a:lumMod val="65000"/>
                  </a:schemeClr>
                </a:solidFill>
              </a:rPr>
              <a:t>saintsfc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  I miss you guys!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660571" y="1136665"/>
            <a:ext cx="3035905" cy="406047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solidFill>
              <a:schemeClr val="accent1">
                <a:alpha val="10000"/>
              </a:schemeClr>
            </a:solidFill>
          </a:ln>
          <a:effectLst>
            <a:outerShdw blurRad="50800" dist="38100" dir="2700000" algn="br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1515: Alice Bored (@</a:t>
            </a:r>
            <a:r>
              <a:rPr lang="en-US" sz="1100" b="1" dirty="0" err="1" smtClean="0">
                <a:solidFill>
                  <a:schemeClr val="bg1">
                    <a:lumMod val="65000"/>
                  </a:schemeClr>
                </a:solidFill>
              </a:rPr>
              <a:t>reluctantWAG</a:t>
            </a:r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)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– OH watching the horrible #MUFC again :-(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660571" y="2337654"/>
            <a:ext cx="3035905" cy="406047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solidFill>
              <a:schemeClr val="accent1">
                <a:alpha val="10000"/>
              </a:schemeClr>
            </a:solidFill>
          </a:ln>
          <a:effectLst>
            <a:outerShdw blurRad="50800" dist="38100" dir="2700000" algn="br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1538: Katie Fan (@</a:t>
            </a:r>
            <a:r>
              <a:rPr lang="en-US" sz="1100" b="1" dirty="0" err="1" smtClean="0">
                <a:solidFill>
                  <a:schemeClr val="bg1">
                    <a:lumMod val="65000"/>
                  </a:schemeClr>
                </a:solidFill>
              </a:rPr>
              <a:t>MUTotalFan</a:t>
            </a:r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)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– OH NO! Surely that was in! #MUFC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745237" y="2540678"/>
            <a:ext cx="3035905" cy="406047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solidFill>
              <a:schemeClr val="accent1">
                <a:alpha val="10000"/>
              </a:schemeClr>
            </a:solidFill>
          </a:ln>
          <a:effectLst>
            <a:outerShdw blurRad="50800" dist="38100" dir="2700000" algn="br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1538: Sammie South (@</a:t>
            </a:r>
            <a:r>
              <a:rPr lang="en-US" sz="1100" b="1" dirty="0" err="1" smtClean="0">
                <a:solidFill>
                  <a:schemeClr val="bg1">
                    <a:lumMod val="65000"/>
                  </a:schemeClr>
                </a:solidFill>
              </a:rPr>
              <a:t>playitagain</a:t>
            </a:r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)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– god that was a close one :-(  #</a:t>
            </a:r>
            <a:r>
              <a:rPr lang="en-US" sz="1100" dirty="0" err="1" smtClean="0">
                <a:solidFill>
                  <a:schemeClr val="bg1">
                    <a:lumMod val="65000"/>
                  </a:schemeClr>
                </a:solidFill>
              </a:rPr>
              <a:t>saintsfc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831870" y="2743701"/>
            <a:ext cx="3035905" cy="406047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solidFill>
              <a:schemeClr val="accent1">
                <a:alpha val="10000"/>
              </a:schemeClr>
            </a:solidFill>
          </a:ln>
          <a:effectLst>
            <a:outerShdw blurRad="50800" dist="38100" dir="2700000" algn="br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1539: Katie Fan (@</a:t>
            </a:r>
            <a:r>
              <a:rPr lang="en-US" sz="1100" b="1" dirty="0" err="1" smtClean="0">
                <a:solidFill>
                  <a:schemeClr val="bg1">
                    <a:lumMod val="65000"/>
                  </a:schemeClr>
                </a:solidFill>
              </a:rPr>
              <a:t>MUTotalFan</a:t>
            </a:r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)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– the ref is from </a:t>
            </a:r>
            <a:r>
              <a:rPr lang="en-US" sz="1100" dirty="0" err="1" smtClean="0">
                <a:solidFill>
                  <a:schemeClr val="bg1">
                    <a:lumMod val="65000"/>
                  </a:schemeClr>
                </a:solidFill>
              </a:rPr>
              <a:t>Scumpton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, I know it! #MUFC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660571" y="3397147"/>
            <a:ext cx="3035905" cy="406047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solidFill>
              <a:schemeClr val="accent1">
                <a:alpha val="10000"/>
              </a:schemeClr>
            </a:solidFill>
          </a:ln>
          <a:effectLst>
            <a:outerShdw blurRad="50800" dist="38100" dir="2700000" algn="br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1552: George </a:t>
            </a:r>
            <a:r>
              <a:rPr lang="en-US" sz="1100" b="1" dirty="0" err="1" smtClean="0">
                <a:solidFill>
                  <a:schemeClr val="bg1">
                    <a:lumMod val="65000"/>
                  </a:schemeClr>
                </a:solidFill>
              </a:rPr>
              <a:t>Daws</a:t>
            </a:r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 (@</a:t>
            </a:r>
            <a:r>
              <a:rPr lang="en-US" sz="1100" b="1" dirty="0" err="1" smtClean="0">
                <a:solidFill>
                  <a:schemeClr val="bg1">
                    <a:lumMod val="65000"/>
                  </a:schemeClr>
                </a:solidFill>
              </a:rPr>
              <a:t>bigbaby</a:t>
            </a:r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)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– I so need a beer after that #MUFC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660571" y="3839578"/>
            <a:ext cx="3035905" cy="406047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solidFill>
              <a:schemeClr val="accent1">
                <a:alpha val="10000"/>
              </a:schemeClr>
            </a:solidFill>
          </a:ln>
          <a:effectLst>
            <a:outerShdw blurRad="50800" dist="38100" dir="2700000" algn="br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1600: Sammie South (@</a:t>
            </a:r>
            <a:r>
              <a:rPr lang="en-US" sz="1100" b="1" dirty="0" err="1" smtClean="0">
                <a:solidFill>
                  <a:schemeClr val="bg1">
                    <a:lumMod val="65000"/>
                  </a:schemeClr>
                </a:solidFill>
              </a:rPr>
              <a:t>playitagain</a:t>
            </a:r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)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– here we go again #</a:t>
            </a:r>
            <a:r>
              <a:rPr lang="en-US" sz="1100" dirty="0" err="1" smtClean="0">
                <a:solidFill>
                  <a:schemeClr val="bg1">
                    <a:lumMod val="65000"/>
                  </a:schemeClr>
                </a:solidFill>
              </a:rPr>
              <a:t>saintsfc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60571" y="4950000"/>
            <a:ext cx="3035905" cy="406047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solidFill>
              <a:schemeClr val="accent1">
                <a:alpha val="10000"/>
              </a:schemeClr>
            </a:solidFill>
          </a:ln>
          <a:effectLst>
            <a:outerShdw blurRad="50800" dist="38100" dir="2700000" algn="br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1631: John Smith (@smithy) –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GOAALLL!!!! #</a:t>
            </a:r>
            <a:r>
              <a:rPr lang="en-US" sz="1100" dirty="0" err="1" smtClean="0">
                <a:solidFill>
                  <a:schemeClr val="bg1">
                    <a:lumMod val="65000"/>
                  </a:schemeClr>
                </a:solidFill>
              </a:rPr>
              <a:t>saintsfc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28508" y="5153024"/>
            <a:ext cx="3035905" cy="406047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solidFill>
              <a:schemeClr val="accent1">
                <a:alpha val="10000"/>
              </a:schemeClr>
            </a:solidFill>
          </a:ln>
          <a:effectLst>
            <a:outerShdw blurRad="50800" dist="38100" dir="2700000" algn="br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>
                <a:solidFill>
                  <a:schemeClr val="bg1">
                    <a:lumMod val="65000"/>
                  </a:schemeClr>
                </a:solidFill>
              </a:rPr>
              <a:t>1631: </a:t>
            </a:r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Don </a:t>
            </a:r>
            <a:r>
              <a:rPr lang="en-US" sz="1100" b="1" dirty="0" err="1" smtClean="0">
                <a:solidFill>
                  <a:schemeClr val="bg1">
                    <a:lumMod val="65000"/>
                  </a:schemeClr>
                </a:solidFill>
              </a:rPr>
              <a:t>Nutbeam</a:t>
            </a:r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 (@</a:t>
            </a:r>
            <a:r>
              <a:rPr lang="en-US" sz="1100" b="1" dirty="0" err="1" smtClean="0">
                <a:solidFill>
                  <a:schemeClr val="bg1">
                    <a:lumMod val="65000"/>
                  </a:schemeClr>
                </a:solidFill>
              </a:rPr>
              <a:t>vcsoton</a:t>
            </a:r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) –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More proof Southampton is best! #</a:t>
            </a:r>
            <a:r>
              <a:rPr lang="en-US" sz="1100" dirty="0" err="1" smtClean="0">
                <a:solidFill>
                  <a:schemeClr val="bg1">
                    <a:lumMod val="65000"/>
                  </a:schemeClr>
                </a:solidFill>
              </a:rPr>
              <a:t>saintsfc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831870" y="5356047"/>
            <a:ext cx="3035905" cy="406047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solidFill>
              <a:schemeClr val="accent1">
                <a:alpha val="10000"/>
              </a:schemeClr>
            </a:solidFill>
          </a:ln>
          <a:effectLst>
            <a:outerShdw blurRad="50800" dist="38100" dir="2700000" algn="br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1631: Jamie Jameson (@</a:t>
            </a:r>
            <a:r>
              <a:rPr lang="en-US" sz="1100" b="1" dirty="0" err="1" smtClean="0">
                <a:solidFill>
                  <a:schemeClr val="bg1">
                    <a:lumMod val="65000"/>
                  </a:schemeClr>
                </a:solidFill>
              </a:rPr>
              <a:t>northernlad</a:t>
            </a:r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) –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Jesus we let one in from these turkeys? #MUFC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950857" y="5519631"/>
            <a:ext cx="3035905" cy="406047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solidFill>
              <a:schemeClr val="accent1">
                <a:alpha val="10000"/>
              </a:schemeClr>
            </a:solidFill>
          </a:ln>
          <a:effectLst>
            <a:outerShdw blurRad="50800" dist="38100" dir="2700000" algn="br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1632: John Smith (@smithy) –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Is it me or was that a contender for goal of the year? #</a:t>
            </a:r>
            <a:r>
              <a:rPr lang="en-US" sz="1100" dirty="0" err="1" smtClean="0">
                <a:solidFill>
                  <a:schemeClr val="bg1">
                    <a:lumMod val="65000"/>
                  </a:schemeClr>
                </a:solidFill>
              </a:rPr>
              <a:t>saintsfc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660571" y="5964620"/>
            <a:ext cx="3035905" cy="406047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solidFill>
              <a:schemeClr val="accent1">
                <a:alpha val="10000"/>
              </a:schemeClr>
            </a:solidFill>
          </a:ln>
          <a:effectLst>
            <a:outerShdw blurRad="50800" dist="38100" dir="2700000" algn="br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1644: </a:t>
            </a:r>
            <a:r>
              <a:rPr lang="en-US" sz="1100" b="1" dirty="0">
                <a:solidFill>
                  <a:schemeClr val="bg1">
                    <a:lumMod val="65000"/>
                  </a:schemeClr>
                </a:solidFill>
              </a:rPr>
              <a:t>: Katie Fan (@</a:t>
            </a:r>
            <a:r>
              <a:rPr lang="en-US" sz="1100" b="1" dirty="0" err="1">
                <a:solidFill>
                  <a:schemeClr val="bg1">
                    <a:lumMod val="65000"/>
                  </a:schemeClr>
                </a:solidFill>
              </a:rPr>
              <a:t>MUTotalFan</a:t>
            </a:r>
            <a:r>
              <a:rPr lang="en-US" sz="1100" b="1" dirty="0">
                <a:solidFill>
                  <a:schemeClr val="bg1">
                    <a:lumMod val="65000"/>
                  </a:schemeClr>
                </a:solidFill>
              </a:rPr>
              <a:t>) </a:t>
            </a:r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 – 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damn timewasting #</a:t>
            </a:r>
            <a:r>
              <a:rPr lang="en-US" sz="1100" dirty="0" err="1" smtClean="0">
                <a:solidFill>
                  <a:schemeClr val="bg1">
                    <a:lumMod val="65000"/>
                  </a:schemeClr>
                </a:solidFill>
              </a:rPr>
              <a:t>mufc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745237" y="6167643"/>
            <a:ext cx="3035905" cy="406047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solidFill>
              <a:schemeClr val="accent1">
                <a:alpha val="10000"/>
              </a:schemeClr>
            </a:solidFill>
          </a:ln>
          <a:effectLst>
            <a:outerShdw blurRad="50800" dist="38100" dir="2700000" algn="br" rotWithShape="0">
              <a:srgbClr val="000000">
                <a:alpha val="2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chemeClr val="bg1">
                    <a:lumMod val="65000"/>
                  </a:schemeClr>
                </a:solidFill>
              </a:rPr>
              <a:t>1647: John Smith (@smithy) – </a:t>
            </a:r>
            <a:r>
              <a:rPr lang="en-US" sz="1100" dirty="0" err="1" smtClean="0">
                <a:solidFill>
                  <a:schemeClr val="bg1">
                    <a:lumMod val="65000"/>
                  </a:schemeClr>
                </a:solidFill>
              </a:rPr>
              <a:t>omg</a:t>
            </a: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, they only went and did it #</a:t>
            </a:r>
            <a:r>
              <a:rPr lang="en-US" sz="1100" dirty="0" err="1" smtClean="0">
                <a:solidFill>
                  <a:schemeClr val="bg1">
                    <a:lumMod val="65000"/>
                  </a:schemeClr>
                </a:solidFill>
              </a:rPr>
              <a:t>saintsfc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2415" y="938237"/>
            <a:ext cx="4738623" cy="5919763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Network analysis 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– look at the structures</a:t>
            </a:r>
          </a:p>
          <a:p>
            <a:pPr lvl="1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Example: Who are the </a:t>
            </a:r>
            <a:r>
              <a:rPr lang="en-US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connectors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– people who bridge two or more networks?</a:t>
            </a:r>
          </a:p>
          <a:p>
            <a:pPr lvl="1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Example: Who are the </a:t>
            </a:r>
            <a:r>
              <a:rPr lang="en-US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core 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– people with high centrality?</a:t>
            </a:r>
          </a:p>
          <a:p>
            <a:pPr lvl="1"/>
            <a:endParaRPr lang="en-US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en-US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Content Analysis</a:t>
            </a:r>
          </a:p>
          <a:p>
            <a:pPr lvl="1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Sentiment analysis – look at whether content is positive or negative</a:t>
            </a:r>
          </a:p>
          <a:p>
            <a:pPr lvl="2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Example: What was the </a:t>
            </a:r>
            <a:r>
              <a:rPr lang="en-US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public reaction 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to the Prime Ministers speech?</a:t>
            </a:r>
          </a:p>
          <a:p>
            <a:pPr lvl="1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Content Tracking – trace where information flows from and to</a:t>
            </a:r>
          </a:p>
          <a:p>
            <a:pPr lvl="2"/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Example: How did this news story </a:t>
            </a:r>
            <a:r>
              <a:rPr lang="en-US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spread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?</a:t>
            </a:r>
          </a:p>
          <a:p>
            <a:pPr lvl="1"/>
            <a:endParaRPr lang="en-US" dirty="0" smtClean="0"/>
          </a:p>
          <a:p>
            <a:r>
              <a:rPr lang="en-US" b="1" dirty="0" smtClean="0"/>
              <a:t>Clustering</a:t>
            </a:r>
          </a:p>
          <a:p>
            <a:pPr lvl="1"/>
            <a:r>
              <a:rPr lang="en-US" dirty="0" smtClean="0"/>
              <a:t>Peak finding – look at how things cluster in time</a:t>
            </a:r>
          </a:p>
          <a:p>
            <a:pPr lvl="2"/>
            <a:r>
              <a:rPr lang="en-US" dirty="0" smtClean="0"/>
              <a:t>Example: When were the </a:t>
            </a:r>
            <a:r>
              <a:rPr lang="en-US" i="1" dirty="0" smtClean="0"/>
              <a:t>interesting moments </a:t>
            </a:r>
            <a:r>
              <a:rPr lang="en-US" dirty="0" smtClean="0"/>
              <a:t>in the football game?</a:t>
            </a:r>
          </a:p>
          <a:p>
            <a:pPr lvl="1"/>
            <a:r>
              <a:rPr lang="en-US" dirty="0" smtClean="0"/>
              <a:t>Location clustering – look at how things cluster in space</a:t>
            </a:r>
          </a:p>
          <a:p>
            <a:pPr lvl="2"/>
            <a:r>
              <a:rPr lang="en-US" dirty="0" smtClean="0"/>
              <a:t>Example: What are the </a:t>
            </a:r>
            <a:r>
              <a:rPr lang="en-US" i="1" dirty="0" smtClean="0"/>
              <a:t>interesting places </a:t>
            </a:r>
            <a:r>
              <a:rPr lang="en-US" dirty="0" smtClean="0"/>
              <a:t>that people photograph in London?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5536892" y="705635"/>
            <a:ext cx="0" cy="554135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977106" y="520969"/>
            <a:ext cx="5328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1500</a:t>
            </a:r>
            <a:endParaRPr lang="en-US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4954839" y="5535603"/>
            <a:ext cx="5304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1645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4966235" y="3800758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1600</a:t>
            </a:r>
            <a:endParaRPr lang="en-US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4963781" y="2218584"/>
            <a:ext cx="5214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1530</a:t>
            </a:r>
            <a:endParaRPr lang="en-US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4963781" y="4950000"/>
            <a:ext cx="5323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1630</a:t>
            </a:r>
            <a:endParaRPr lang="en-US" sz="1400" dirty="0"/>
          </a:p>
        </p:txBody>
      </p:sp>
      <p:sp>
        <p:nvSpPr>
          <p:cNvPr id="19" name="Freeform 18"/>
          <p:cNvSpPr/>
          <p:nvPr/>
        </p:nvSpPr>
        <p:spPr>
          <a:xfrm>
            <a:off x="5660571" y="70956"/>
            <a:ext cx="2862240" cy="6652381"/>
          </a:xfrm>
          <a:custGeom>
            <a:avLst/>
            <a:gdLst>
              <a:gd name="connsiteX0" fmla="*/ 0 w 2862240"/>
              <a:gd name="connsiteY0" fmla="*/ 0 h 6652381"/>
              <a:gd name="connsiteX1" fmla="*/ 2527905 w 2862240"/>
              <a:gd name="connsiteY1" fmla="*/ 701524 h 6652381"/>
              <a:gd name="connsiteX2" fmla="*/ 483810 w 2862240"/>
              <a:gd name="connsiteY2" fmla="*/ 1741714 h 6652381"/>
              <a:gd name="connsiteX3" fmla="*/ 2358572 w 2862240"/>
              <a:gd name="connsiteY3" fmla="*/ 2612571 h 6652381"/>
              <a:gd name="connsiteX4" fmla="*/ 580572 w 2862240"/>
              <a:gd name="connsiteY4" fmla="*/ 3338285 h 6652381"/>
              <a:gd name="connsiteX5" fmla="*/ 737810 w 2862240"/>
              <a:gd name="connsiteY5" fmla="*/ 3894666 h 6652381"/>
              <a:gd name="connsiteX6" fmla="*/ 447524 w 2862240"/>
              <a:gd name="connsiteY6" fmla="*/ 4547809 h 6652381"/>
              <a:gd name="connsiteX7" fmla="*/ 2854476 w 2862240"/>
              <a:gd name="connsiteY7" fmla="*/ 5188857 h 6652381"/>
              <a:gd name="connsiteX8" fmla="*/ 1233714 w 2862240"/>
              <a:gd name="connsiteY8" fmla="*/ 5781524 h 6652381"/>
              <a:gd name="connsiteX9" fmla="*/ 1753810 w 2862240"/>
              <a:gd name="connsiteY9" fmla="*/ 6132285 h 6652381"/>
              <a:gd name="connsiteX10" fmla="*/ 435429 w 2862240"/>
              <a:gd name="connsiteY10" fmla="*/ 6652381 h 6652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62240" h="6652381">
                <a:moveTo>
                  <a:pt x="0" y="0"/>
                </a:moveTo>
                <a:cubicBezTo>
                  <a:pt x="1223635" y="205619"/>
                  <a:pt x="2447270" y="411238"/>
                  <a:pt x="2527905" y="701524"/>
                </a:cubicBezTo>
                <a:cubicBezTo>
                  <a:pt x="2608540" y="991810"/>
                  <a:pt x="512032" y="1423206"/>
                  <a:pt x="483810" y="1741714"/>
                </a:cubicBezTo>
                <a:cubicBezTo>
                  <a:pt x="455588" y="2060222"/>
                  <a:pt x="2342445" y="2346476"/>
                  <a:pt x="2358572" y="2612571"/>
                </a:cubicBezTo>
                <a:cubicBezTo>
                  <a:pt x="2374699" y="2878666"/>
                  <a:pt x="850699" y="3124603"/>
                  <a:pt x="580572" y="3338285"/>
                </a:cubicBezTo>
                <a:cubicBezTo>
                  <a:pt x="310445" y="3551967"/>
                  <a:pt x="759985" y="3693079"/>
                  <a:pt x="737810" y="3894666"/>
                </a:cubicBezTo>
                <a:cubicBezTo>
                  <a:pt x="715635" y="4096253"/>
                  <a:pt x="94746" y="4332111"/>
                  <a:pt x="447524" y="4547809"/>
                </a:cubicBezTo>
                <a:cubicBezTo>
                  <a:pt x="800302" y="4763507"/>
                  <a:pt x="2723444" y="4983238"/>
                  <a:pt x="2854476" y="5188857"/>
                </a:cubicBezTo>
                <a:cubicBezTo>
                  <a:pt x="2985508" y="5394476"/>
                  <a:pt x="1417158" y="5624286"/>
                  <a:pt x="1233714" y="5781524"/>
                </a:cubicBezTo>
                <a:cubicBezTo>
                  <a:pt x="1050270" y="5938762"/>
                  <a:pt x="1886857" y="5987142"/>
                  <a:pt x="1753810" y="6132285"/>
                </a:cubicBezTo>
                <a:cubicBezTo>
                  <a:pt x="1620763" y="6277428"/>
                  <a:pt x="669270" y="6587873"/>
                  <a:pt x="435429" y="6652381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664049" y="651144"/>
            <a:ext cx="858762" cy="287093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/>
              <a:t>KICK-OFF</a:t>
            </a:r>
            <a:endParaRPr lang="en-US" sz="1100" dirty="0"/>
          </a:p>
        </p:txBody>
      </p:sp>
      <p:sp>
        <p:nvSpPr>
          <p:cNvPr id="27" name="Rectangle 26"/>
          <p:cNvSpPr/>
          <p:nvPr/>
        </p:nvSpPr>
        <p:spPr>
          <a:xfrm>
            <a:off x="7664049" y="2494364"/>
            <a:ext cx="858762" cy="456876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/>
              <a:t>SHOT AT GOAL</a:t>
            </a:r>
            <a:endParaRPr lang="en-US" sz="1100" dirty="0"/>
          </a:p>
        </p:txBody>
      </p:sp>
      <p:sp>
        <p:nvSpPr>
          <p:cNvPr id="28" name="Rectangle 27"/>
          <p:cNvSpPr/>
          <p:nvPr/>
        </p:nvSpPr>
        <p:spPr>
          <a:xfrm>
            <a:off x="7886095" y="5139840"/>
            <a:ext cx="858762" cy="379791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/>
              <a:t>GOAL SCORED</a:t>
            </a:r>
            <a:endParaRPr lang="en-US" sz="1100" dirty="0"/>
          </a:p>
        </p:txBody>
      </p:sp>
      <p:sp>
        <p:nvSpPr>
          <p:cNvPr id="29" name="Rectangle 28"/>
          <p:cNvSpPr/>
          <p:nvPr/>
        </p:nvSpPr>
        <p:spPr>
          <a:xfrm>
            <a:off x="7234668" y="6028337"/>
            <a:ext cx="858762" cy="379791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/>
              <a:t>FINAL WHISTLE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5632541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207" y="149425"/>
            <a:ext cx="4593923" cy="1469350"/>
          </a:xfrm>
        </p:spPr>
        <p:txBody>
          <a:bodyPr>
            <a:normAutofit/>
          </a:bodyPr>
          <a:lstStyle/>
          <a:p>
            <a:r>
              <a:rPr lang="en-US" dirty="0" smtClean="0"/>
              <a:t>Using Patterns for Predictions…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50130" y="1855365"/>
            <a:ext cx="4020702" cy="44413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In 2013 researchers in Cambridge looked at the predictive power of Facebook likes…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20952" y="6334780"/>
            <a:ext cx="77046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accent6">
                    <a:lumMod val="75000"/>
                  </a:schemeClr>
                </a:solidFill>
              </a:rPr>
              <a:t>Michal </a:t>
            </a:r>
            <a:r>
              <a:rPr lang="en-US" sz="1200" dirty="0" err="1">
                <a:solidFill>
                  <a:schemeClr val="accent6">
                    <a:lumMod val="75000"/>
                  </a:schemeClr>
                </a:solidFill>
              </a:rPr>
              <a:t>Kosinski</a:t>
            </a:r>
            <a:r>
              <a:rPr lang="en-US" sz="1200" dirty="0">
                <a:solidFill>
                  <a:schemeClr val="accent6">
                    <a:lumMod val="75000"/>
                  </a:schemeClr>
                </a:solidFill>
              </a:rPr>
              <a:t>, David Stillwell, and </a:t>
            </a:r>
            <a:r>
              <a:rPr lang="en-US" sz="1200" dirty="0" err="1">
                <a:solidFill>
                  <a:schemeClr val="accent6">
                    <a:lumMod val="75000"/>
                  </a:schemeClr>
                </a:solidFill>
              </a:rPr>
              <a:t>Thore</a:t>
            </a:r>
            <a:r>
              <a:rPr lang="en-US" sz="12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1200" dirty="0" err="1" smtClean="0">
                <a:solidFill>
                  <a:schemeClr val="accent6">
                    <a:lumMod val="75000"/>
                  </a:schemeClr>
                </a:solidFill>
              </a:rPr>
              <a:t>Graepel</a:t>
            </a:r>
            <a:r>
              <a:rPr lang="en-US" sz="1200" dirty="0" smtClean="0">
                <a:solidFill>
                  <a:schemeClr val="accent6">
                    <a:lumMod val="75000"/>
                  </a:schemeClr>
                </a:solidFill>
              </a:rPr>
              <a:t>.  Private </a:t>
            </a:r>
            <a:r>
              <a:rPr lang="en-US" sz="1200" dirty="0">
                <a:solidFill>
                  <a:schemeClr val="accent6">
                    <a:lumMod val="75000"/>
                  </a:schemeClr>
                </a:solidFill>
              </a:rPr>
              <a:t>traits and attributes are predictable from digital records of human </a:t>
            </a:r>
            <a:r>
              <a:rPr lang="en-US" sz="1200" dirty="0" smtClean="0">
                <a:solidFill>
                  <a:schemeClr val="accent6">
                    <a:lumMod val="75000"/>
                  </a:schemeClr>
                </a:solidFill>
              </a:rPr>
              <a:t>behavior. Proceedings of the National Academy of Sciences. 2013 </a:t>
            </a:r>
            <a:r>
              <a:rPr lang="en-US" sz="1200" dirty="0">
                <a:solidFill>
                  <a:schemeClr val="accent6">
                    <a:lumMod val="75000"/>
                  </a:schemeClr>
                </a:solidFill>
              </a:rPr>
              <a:t>110 (15) 5802-5805;</a:t>
            </a:r>
          </a:p>
        </p:txBody>
      </p:sp>
    </p:spTree>
    <p:extLst>
      <p:ext uri="{BB962C8B-B14F-4D97-AF65-F5344CB8AC3E}">
        <p14:creationId xmlns:p14="http://schemas.microsoft.com/office/powerpoint/2010/main" val="10024799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207" y="149425"/>
            <a:ext cx="4593923" cy="1469350"/>
          </a:xfrm>
        </p:spPr>
        <p:txBody>
          <a:bodyPr>
            <a:normAutofit/>
          </a:bodyPr>
          <a:lstStyle/>
          <a:p>
            <a:r>
              <a:rPr lang="en-US" dirty="0" smtClean="0"/>
              <a:t>Using Patterns for Predictions…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50130" y="1855365"/>
            <a:ext cx="4020702" cy="44413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In 2013 researchers in Cambridge looked at the predictive power of Facebook likes…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20952" y="6334780"/>
            <a:ext cx="77046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accent6">
                    <a:lumMod val="75000"/>
                  </a:schemeClr>
                </a:solidFill>
              </a:rPr>
              <a:t>Michal </a:t>
            </a:r>
            <a:r>
              <a:rPr lang="en-US" sz="1200" dirty="0" err="1">
                <a:solidFill>
                  <a:schemeClr val="accent6">
                    <a:lumMod val="75000"/>
                  </a:schemeClr>
                </a:solidFill>
              </a:rPr>
              <a:t>Kosinski</a:t>
            </a:r>
            <a:r>
              <a:rPr lang="en-US" sz="1200" dirty="0">
                <a:solidFill>
                  <a:schemeClr val="accent6">
                    <a:lumMod val="75000"/>
                  </a:schemeClr>
                </a:solidFill>
              </a:rPr>
              <a:t>, David Stillwell, and </a:t>
            </a:r>
            <a:r>
              <a:rPr lang="en-US" sz="1200" dirty="0" err="1">
                <a:solidFill>
                  <a:schemeClr val="accent6">
                    <a:lumMod val="75000"/>
                  </a:schemeClr>
                </a:solidFill>
              </a:rPr>
              <a:t>Thore</a:t>
            </a:r>
            <a:r>
              <a:rPr lang="en-US" sz="12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1200" dirty="0" err="1" smtClean="0">
                <a:solidFill>
                  <a:schemeClr val="accent6">
                    <a:lumMod val="75000"/>
                  </a:schemeClr>
                </a:solidFill>
              </a:rPr>
              <a:t>Graepel</a:t>
            </a:r>
            <a:r>
              <a:rPr lang="en-US" sz="1200" dirty="0" smtClean="0">
                <a:solidFill>
                  <a:schemeClr val="accent6">
                    <a:lumMod val="75000"/>
                  </a:schemeClr>
                </a:solidFill>
              </a:rPr>
              <a:t>.  Private </a:t>
            </a:r>
            <a:r>
              <a:rPr lang="en-US" sz="1200" dirty="0">
                <a:solidFill>
                  <a:schemeClr val="accent6">
                    <a:lumMod val="75000"/>
                  </a:schemeClr>
                </a:solidFill>
              </a:rPr>
              <a:t>traits and attributes are predictable from digital records of human </a:t>
            </a:r>
            <a:r>
              <a:rPr lang="en-US" sz="1200" dirty="0" smtClean="0">
                <a:solidFill>
                  <a:schemeClr val="accent6">
                    <a:lumMod val="75000"/>
                  </a:schemeClr>
                </a:solidFill>
              </a:rPr>
              <a:t>behavior. Proceedings of the National Academy of Sciences. 2013 </a:t>
            </a:r>
            <a:r>
              <a:rPr lang="en-US" sz="1200" dirty="0">
                <a:solidFill>
                  <a:schemeClr val="accent6">
                    <a:lumMod val="75000"/>
                  </a:schemeClr>
                </a:solidFill>
              </a:rPr>
              <a:t>110 (15) 5802-5805;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75" y="635000"/>
            <a:ext cx="4152900" cy="55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2342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Riot – Big Brother is </a:t>
            </a:r>
            <a:r>
              <a:rPr lang="en-US" dirty="0" err="1" smtClean="0"/>
              <a:t>friending</a:t>
            </a:r>
            <a:r>
              <a:rPr lang="en-US" dirty="0" smtClean="0"/>
              <a:t> you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1295401"/>
            <a:ext cx="9144000" cy="5112073"/>
          </a:xfrm>
          <a:prstGeom prst="rect">
            <a:avLst/>
          </a:prstGeom>
          <a:solidFill>
            <a:schemeClr val="tx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2000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Riot – Big Brother is </a:t>
            </a:r>
            <a:r>
              <a:rPr lang="en-US" dirty="0" err="1" smtClean="0"/>
              <a:t>friending</a:t>
            </a:r>
            <a:r>
              <a:rPr lang="en-US" dirty="0" smtClean="0"/>
              <a:t> you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1295401"/>
            <a:ext cx="9144000" cy="5112073"/>
          </a:xfrm>
          <a:prstGeom prst="rect">
            <a:avLst/>
          </a:prstGeom>
          <a:solidFill>
            <a:schemeClr val="tx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creen Shot 2013-02-19 at 23.11.5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15">
            <a:off x="2307166" y="715433"/>
            <a:ext cx="7493000" cy="7858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5168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Surveillance – What technologies are used?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1295401"/>
            <a:ext cx="9144000" cy="5112073"/>
          </a:xfrm>
          <a:prstGeom prst="rect">
            <a:avLst/>
          </a:prstGeom>
          <a:solidFill>
            <a:schemeClr val="tx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8784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Riot – Big Brother is </a:t>
            </a:r>
            <a:r>
              <a:rPr lang="en-US" dirty="0" err="1" smtClean="0"/>
              <a:t>friending</a:t>
            </a:r>
            <a:r>
              <a:rPr lang="en-US" dirty="0" smtClean="0"/>
              <a:t> you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1295401"/>
            <a:ext cx="9144000" cy="5112073"/>
          </a:xfrm>
          <a:prstGeom prst="rect">
            <a:avLst/>
          </a:prstGeom>
          <a:solidFill>
            <a:schemeClr val="tx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creen Shot 2013-02-19 at 23.11.5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15">
            <a:off x="2307166" y="715433"/>
            <a:ext cx="7493000" cy="7858901"/>
          </a:xfrm>
          <a:prstGeom prst="rect">
            <a:avLst/>
          </a:prstGeom>
        </p:spPr>
      </p:pic>
      <p:pic>
        <p:nvPicPr>
          <p:cNvPr id="3" name="Picture 2" descr="Screen Shot 2014-02-27 at 20.49.0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532">
            <a:off x="1816100" y="188479"/>
            <a:ext cx="7543800" cy="9335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2550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Riot – Big Brother is </a:t>
            </a:r>
            <a:r>
              <a:rPr lang="en-US" dirty="0" err="1" smtClean="0"/>
              <a:t>friending</a:t>
            </a:r>
            <a:r>
              <a:rPr lang="en-US" dirty="0" smtClean="0"/>
              <a:t> you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1295401"/>
            <a:ext cx="9144000" cy="5112073"/>
          </a:xfrm>
          <a:prstGeom prst="rect">
            <a:avLst/>
          </a:prstGeom>
          <a:solidFill>
            <a:schemeClr val="tx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creen Shot 2013-02-19 at 23.11.5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15">
            <a:off x="2307166" y="715433"/>
            <a:ext cx="7493000" cy="7858901"/>
          </a:xfrm>
          <a:prstGeom prst="rect">
            <a:avLst/>
          </a:prstGeom>
        </p:spPr>
      </p:pic>
      <p:pic>
        <p:nvPicPr>
          <p:cNvPr id="3" name="Picture 2" descr="Screen Shot 2014-02-27 at 20.49.0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532">
            <a:off x="1816100" y="188479"/>
            <a:ext cx="7543800" cy="9335203"/>
          </a:xfrm>
          <a:prstGeom prst="rect">
            <a:avLst/>
          </a:prstGeom>
        </p:spPr>
      </p:pic>
      <p:pic>
        <p:nvPicPr>
          <p:cNvPr id="6" name="Picture 5" descr="Screen Shot 2014-02-27 at 20.49.5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10838"/>
            <a:ext cx="7289800" cy="9083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8348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Riot – Big Brother is </a:t>
            </a:r>
            <a:r>
              <a:rPr lang="en-US" dirty="0" err="1" smtClean="0"/>
              <a:t>friending</a:t>
            </a:r>
            <a:r>
              <a:rPr lang="en-US" dirty="0" smtClean="0"/>
              <a:t> you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1295401"/>
            <a:ext cx="9144000" cy="5112073"/>
          </a:xfrm>
          <a:prstGeom prst="rect">
            <a:avLst/>
          </a:prstGeom>
          <a:solidFill>
            <a:schemeClr val="tx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creen Shot 2013-02-19 at 23.11.5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15">
            <a:off x="2307166" y="715433"/>
            <a:ext cx="7493000" cy="7858901"/>
          </a:xfrm>
          <a:prstGeom prst="rect">
            <a:avLst/>
          </a:prstGeom>
        </p:spPr>
      </p:pic>
      <p:pic>
        <p:nvPicPr>
          <p:cNvPr id="3" name="Picture 2" descr="Screen Shot 2014-02-27 at 20.49.0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532">
            <a:off x="1816100" y="188479"/>
            <a:ext cx="7543800" cy="9335203"/>
          </a:xfrm>
          <a:prstGeom prst="rect">
            <a:avLst/>
          </a:prstGeom>
        </p:spPr>
      </p:pic>
      <p:pic>
        <p:nvPicPr>
          <p:cNvPr id="6" name="Picture 5" descr="Screen Shot 2014-02-27 at 20.49.5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10838"/>
            <a:ext cx="7289800" cy="9083322"/>
          </a:xfrm>
          <a:prstGeom prst="rect">
            <a:avLst/>
          </a:prstGeom>
        </p:spPr>
      </p:pic>
      <p:pic>
        <p:nvPicPr>
          <p:cNvPr id="7" name="Picture 6" descr="Screen Shot 2014-02-27 at 20.51.4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7675">
            <a:off x="684981" y="186546"/>
            <a:ext cx="6909619" cy="847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1265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Riot – Big Brother is </a:t>
            </a:r>
            <a:r>
              <a:rPr lang="en-US" dirty="0" err="1" smtClean="0"/>
              <a:t>friending</a:t>
            </a:r>
            <a:r>
              <a:rPr lang="en-US" dirty="0" smtClean="0"/>
              <a:t> you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1295401"/>
            <a:ext cx="9144000" cy="5112073"/>
          </a:xfrm>
          <a:prstGeom prst="rect">
            <a:avLst/>
          </a:prstGeom>
          <a:solidFill>
            <a:schemeClr val="tx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creen Shot 2013-02-19 at 23.11.5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15">
            <a:off x="2307166" y="715433"/>
            <a:ext cx="7493000" cy="7858901"/>
          </a:xfrm>
          <a:prstGeom prst="rect">
            <a:avLst/>
          </a:prstGeom>
        </p:spPr>
      </p:pic>
      <p:pic>
        <p:nvPicPr>
          <p:cNvPr id="3" name="Picture 2" descr="Screen Shot 2014-02-27 at 20.49.0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532">
            <a:off x="1816100" y="188479"/>
            <a:ext cx="7543800" cy="9335203"/>
          </a:xfrm>
          <a:prstGeom prst="rect">
            <a:avLst/>
          </a:prstGeom>
        </p:spPr>
      </p:pic>
      <p:pic>
        <p:nvPicPr>
          <p:cNvPr id="6" name="Picture 5" descr="Screen Shot 2014-02-27 at 20.49.5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10838"/>
            <a:ext cx="7289800" cy="9083322"/>
          </a:xfrm>
          <a:prstGeom prst="rect">
            <a:avLst/>
          </a:prstGeom>
        </p:spPr>
      </p:pic>
      <p:pic>
        <p:nvPicPr>
          <p:cNvPr id="7" name="Picture 6" descr="Screen Shot 2014-02-27 at 20.51.4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7675">
            <a:off x="684981" y="186546"/>
            <a:ext cx="6909619" cy="8477500"/>
          </a:xfrm>
          <a:prstGeom prst="rect">
            <a:avLst/>
          </a:prstGeom>
        </p:spPr>
      </p:pic>
      <p:pic>
        <p:nvPicPr>
          <p:cNvPr id="8" name="Picture 7" descr="Screen Shot 2015-10-11 at 21.38.19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9753">
            <a:off x="-238125" y="315010"/>
            <a:ext cx="7364018" cy="827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8618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Our data trails are subject to analytics</a:t>
            </a:r>
          </a:p>
          <a:p>
            <a:r>
              <a:rPr lang="en-US" dirty="0" smtClean="0"/>
              <a:t>The automatic discovery of patterns in trends that reveal information about ourselves</a:t>
            </a:r>
          </a:p>
          <a:p>
            <a:endParaRPr lang="en-US" dirty="0"/>
          </a:p>
          <a:p>
            <a:r>
              <a:rPr lang="en-US" dirty="0" smtClean="0"/>
              <a:t>We lay down our own digital footprints (data)</a:t>
            </a:r>
          </a:p>
          <a:p>
            <a:r>
              <a:rPr lang="en-US" dirty="0" smtClean="0"/>
              <a:t>But others also lay down information about us</a:t>
            </a:r>
          </a:p>
          <a:p>
            <a:r>
              <a:rPr lang="en-US" dirty="0" smtClean="0"/>
              <a:t>Mass analytics can reveal more about you than you believe you have revealed (e.g. network/sentiment/event analysis) </a:t>
            </a:r>
          </a:p>
          <a:p>
            <a:endParaRPr lang="en-US" dirty="0"/>
          </a:p>
          <a:p>
            <a:r>
              <a:rPr lang="en-US" dirty="0" smtClean="0"/>
              <a:t>Next we look at two examples of analytics:</a:t>
            </a:r>
          </a:p>
          <a:p>
            <a:pPr lvl="1"/>
            <a:r>
              <a:rPr lang="en-US" dirty="0" smtClean="0"/>
              <a:t>To calculate </a:t>
            </a:r>
            <a:r>
              <a:rPr lang="en-US" b="1" dirty="0" smtClean="0"/>
              <a:t>trust</a:t>
            </a:r>
            <a:r>
              <a:rPr lang="en-US" dirty="0" smtClean="0"/>
              <a:t> in a social network</a:t>
            </a:r>
          </a:p>
          <a:p>
            <a:pPr lvl="1"/>
            <a:r>
              <a:rPr lang="en-US" dirty="0" smtClean="0"/>
              <a:t>To identify </a:t>
            </a:r>
            <a:r>
              <a:rPr lang="en-US" b="1" dirty="0" smtClean="0"/>
              <a:t>powerful</a:t>
            </a:r>
            <a:r>
              <a:rPr lang="en-US" dirty="0" smtClean="0"/>
              <a:t> individuals in a social network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321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32300" dirty="0" smtClean="0"/>
              <a:t>?</a:t>
            </a:r>
            <a:endParaRPr lang="en-US" dirty="0" smtClean="0"/>
          </a:p>
          <a:p>
            <a:pPr marL="0" indent="0" algn="r">
              <a:buNone/>
            </a:pPr>
            <a:endParaRPr lang="en-US" sz="1800" dirty="0" smtClean="0"/>
          </a:p>
          <a:p>
            <a:pPr marL="0" indent="0" algn="r">
              <a:buNone/>
            </a:pPr>
            <a:endParaRPr lang="en-US" sz="1800" dirty="0" smtClean="0">
              <a:solidFill>
                <a:schemeClr val="accent6"/>
              </a:solidFill>
            </a:endParaRPr>
          </a:p>
          <a:p>
            <a:pPr marL="0" indent="0" algn="r">
              <a:buNone/>
            </a:pPr>
            <a:r>
              <a:rPr lang="en-US" sz="1800" dirty="0" smtClean="0">
                <a:solidFill>
                  <a:schemeClr val="accent6"/>
                </a:solidFill>
              </a:rPr>
              <a:t>Dave Millard (</a:t>
            </a:r>
            <a:r>
              <a:rPr lang="en-US" sz="1800" dirty="0" err="1" smtClean="0">
                <a:solidFill>
                  <a:schemeClr val="accent6"/>
                </a:solidFill>
              </a:rPr>
              <a:t>dem@soton.ac.uk</a:t>
            </a:r>
            <a:r>
              <a:rPr lang="en-US" sz="1800" dirty="0" smtClean="0">
                <a:solidFill>
                  <a:schemeClr val="accent6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638560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6225" y="2214419"/>
            <a:ext cx="859155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PART </a:t>
            </a:r>
            <a:r>
              <a:rPr lang="en-US" dirty="0" smtClean="0"/>
              <a:t>II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Trust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2487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2414814"/>
            <a:ext cx="8591550" cy="136797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This country has a dark future unless we can attract better people into politics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2005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2414814"/>
            <a:ext cx="8591550" cy="17399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Most people would be horrified if they knew how much news the public hears and sees is distorted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8854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2206171"/>
            <a:ext cx="8591550" cy="17399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It is safe to believe that in spite of what people say most people are primarily interested in their own welfare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800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Surveillance – What technologies are used?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295401"/>
            <a:ext cx="9157102" cy="5112073"/>
          </a:xfrm>
          <a:prstGeom prst="rect">
            <a:avLst/>
          </a:prstGeom>
          <a:solidFill>
            <a:schemeClr val="tx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stat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4328"/>
            <a:ext cx="9157102" cy="473851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76224" y="4574222"/>
            <a:ext cx="8591551" cy="1971936"/>
          </a:xfrm>
          <a:prstGeom prst="rect">
            <a:avLst/>
          </a:prstGeom>
          <a:solidFill>
            <a:schemeClr val="tx1">
              <a:alpha val="64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Was this realistic in 1998</a:t>
            </a:r>
            <a:r>
              <a:rPr lang="en-US" sz="3200" dirty="0" smtClean="0"/>
              <a:t>?</a:t>
            </a:r>
          </a:p>
          <a:p>
            <a:pPr algn="ctr"/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364772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Rotter ITS - first 10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69429">
            <a:off x="3856529" y="733694"/>
            <a:ext cx="5202048" cy="5559864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5" y="146957"/>
            <a:ext cx="8591550" cy="950435"/>
          </a:xfrm>
        </p:spPr>
        <p:txBody>
          <a:bodyPr/>
          <a:lstStyle/>
          <a:p>
            <a:r>
              <a:rPr lang="en-US" dirty="0" smtClean="0"/>
              <a:t>Generalized Trust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3681287" cy="4937760"/>
          </a:xfrm>
        </p:spPr>
        <p:txBody>
          <a:bodyPr>
            <a:normAutofit/>
          </a:bodyPr>
          <a:lstStyle/>
          <a:p>
            <a:r>
              <a:rPr lang="en-US" dirty="0" smtClean="0"/>
              <a:t>Rotter’s Interpersonal Trust Scale (ITS)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ITS measures an individual’s general tendency to trust different groups of </a:t>
            </a:r>
            <a:r>
              <a:rPr lang="en-US" dirty="0" smtClean="0"/>
              <a:t>people</a:t>
            </a:r>
          </a:p>
          <a:p>
            <a:pPr lvl="1"/>
            <a:r>
              <a:rPr lang="en-US" dirty="0" smtClean="0"/>
              <a:t>E.g</a:t>
            </a:r>
            <a:r>
              <a:rPr lang="en-US" dirty="0"/>
              <a:t>. teachers, parents, politicians, physicians, classmates, and friends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The </a:t>
            </a:r>
            <a:r>
              <a:rPr lang="en-US" dirty="0"/>
              <a:t>survey measures the individual’s “general optimism regarding the society”</a:t>
            </a:r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85286" y="6488668"/>
            <a:ext cx="845871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rgbClr val="964D2C"/>
                </a:solidFill>
              </a:rPr>
              <a:t>Rotter, J. B. 1967. A new scale for the measurement of inter- personal trust. Journal of Personality. 35; 615-665</a:t>
            </a:r>
          </a:p>
        </p:txBody>
      </p:sp>
    </p:spTree>
    <p:extLst>
      <p:ext uri="{BB962C8B-B14F-4D97-AF65-F5344CB8AC3E}">
        <p14:creationId xmlns:p14="http://schemas.microsoft.com/office/powerpoint/2010/main" val="38204337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5" y="146957"/>
            <a:ext cx="8591550" cy="950435"/>
          </a:xfrm>
        </p:spPr>
        <p:txBody>
          <a:bodyPr/>
          <a:lstStyle/>
          <a:p>
            <a:r>
              <a:rPr lang="en-US" dirty="0" smtClean="0"/>
              <a:t>Generalized Trust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3472180" cy="493776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Rotter </a:t>
            </a:r>
            <a:r>
              <a:rPr lang="en-US" dirty="0" err="1" smtClean="0"/>
              <a:t>summarised</a:t>
            </a:r>
            <a:r>
              <a:rPr lang="en-US" dirty="0" smtClean="0"/>
              <a:t> his 13 years of findings in 1980 </a:t>
            </a:r>
          </a:p>
          <a:p>
            <a:endParaRPr lang="en-US" dirty="0"/>
          </a:p>
          <a:p>
            <a:r>
              <a:rPr lang="en-US" dirty="0" smtClean="0"/>
              <a:t>Subjects that are high </a:t>
            </a:r>
            <a:r>
              <a:rPr lang="en-US" dirty="0"/>
              <a:t>in interpersonal trust tend to </a:t>
            </a:r>
            <a:r>
              <a:rPr lang="en-US" dirty="0" smtClean="0"/>
              <a:t>be:</a:t>
            </a:r>
          </a:p>
          <a:p>
            <a:pPr lvl="1"/>
            <a:r>
              <a:rPr lang="en-US" dirty="0" smtClean="0"/>
              <a:t>more trustworthy</a:t>
            </a:r>
            <a:endParaRPr lang="en-US" dirty="0"/>
          </a:p>
          <a:p>
            <a:pPr lvl="1"/>
            <a:r>
              <a:rPr lang="en-US" dirty="0" smtClean="0"/>
              <a:t>better liked</a:t>
            </a:r>
          </a:p>
          <a:p>
            <a:pPr lvl="1"/>
            <a:r>
              <a:rPr lang="en-US" dirty="0" smtClean="0"/>
              <a:t>happier </a:t>
            </a:r>
          </a:p>
          <a:p>
            <a:endParaRPr lang="en-US" dirty="0" smtClean="0"/>
          </a:p>
          <a:p>
            <a:r>
              <a:rPr lang="en-US" dirty="0"/>
              <a:t>S</a:t>
            </a:r>
            <a:r>
              <a:rPr lang="en-US" dirty="0" smtClean="0"/>
              <a:t>ubjects </a:t>
            </a:r>
            <a:r>
              <a:rPr lang="en-US" dirty="0"/>
              <a:t>low in interpersonal trust tend to exhibit untrustworthy </a:t>
            </a:r>
            <a:r>
              <a:rPr lang="en-US" dirty="0" smtClean="0"/>
              <a:t>behavior </a:t>
            </a:r>
            <a:r>
              <a:rPr lang="en-US" dirty="0"/>
              <a:t>(self-reported cheating and lying)</a:t>
            </a:r>
          </a:p>
        </p:txBody>
      </p:sp>
      <p:sp>
        <p:nvSpPr>
          <p:cNvPr id="7" name="Rectangle 6"/>
          <p:cNvSpPr/>
          <p:nvPr/>
        </p:nvSpPr>
        <p:spPr>
          <a:xfrm>
            <a:off x="685286" y="6488668"/>
            <a:ext cx="845871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rgbClr val="964D2C"/>
                </a:solidFill>
              </a:rPr>
              <a:t>Rotter, J. B. (1980). Interpersonal trust, trustworthiness, and gullibility. American Psychologist, 35(1), 1-7</a:t>
            </a:r>
          </a:p>
        </p:txBody>
      </p:sp>
      <p:pic>
        <p:nvPicPr>
          <p:cNvPr id="2" name="Picture 1" descr="Rotter ITS - 11-25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44802">
            <a:off x="3845568" y="144036"/>
            <a:ext cx="4954534" cy="6176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830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b="4458"/>
          <a:stretch/>
        </p:blipFill>
        <p:spPr>
          <a:xfrm>
            <a:off x="673705" y="401758"/>
            <a:ext cx="7896050" cy="5274733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76225" y="5924332"/>
            <a:ext cx="8591550" cy="761998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/>
              <a:t>Rotter is talking about Trust as a general disposition</a:t>
            </a:r>
            <a:br>
              <a:rPr lang="en-US" sz="2800" dirty="0" smtClean="0"/>
            </a:br>
            <a:r>
              <a:rPr lang="en-US" sz="2800" dirty="0" smtClean="0"/>
              <a:t>But what about </a:t>
            </a:r>
            <a:r>
              <a:rPr lang="en-US" sz="2800" b="1" dirty="0" smtClean="0"/>
              <a:t>Dyadic</a:t>
            </a:r>
            <a:r>
              <a:rPr lang="en-US" sz="2800" dirty="0" smtClean="0"/>
              <a:t> trust (between two people)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447890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Think About Your Own Social Network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5639093"/>
            <a:ext cx="9144000" cy="907093"/>
          </a:xfrm>
          <a:prstGeom prst="rect">
            <a:avLst/>
          </a:prstGeom>
          <a:solidFill>
            <a:schemeClr val="accent2">
              <a:alpha val="65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How might I use your network to identify </a:t>
            </a:r>
            <a:endParaRPr lang="en-US" sz="2800" dirty="0" smtClean="0"/>
          </a:p>
          <a:p>
            <a:pPr algn="ctr"/>
            <a:r>
              <a:rPr lang="en-US" sz="2800" dirty="0" smtClean="0"/>
              <a:t>the </a:t>
            </a:r>
            <a:r>
              <a:rPr lang="en-US" sz="2800" b="1" dirty="0"/>
              <a:t>most trusted </a:t>
            </a:r>
            <a:r>
              <a:rPr lang="en-US" sz="2800" dirty="0"/>
              <a:t>person</a:t>
            </a:r>
            <a:r>
              <a:rPr lang="en-US" sz="2800" dirty="0" smtClean="0"/>
              <a:t>?</a:t>
            </a:r>
            <a:endParaRPr lang="en-US" sz="2800" dirty="0"/>
          </a:p>
        </p:txBody>
      </p:sp>
      <p:cxnSp>
        <p:nvCxnSpPr>
          <p:cNvPr id="5" name="Straight Connector 4"/>
          <p:cNvCxnSpPr/>
          <p:nvPr/>
        </p:nvCxnSpPr>
        <p:spPr>
          <a:xfrm flipH="1" flipV="1">
            <a:off x="1829556" y="2231052"/>
            <a:ext cx="2676294" cy="1215901"/>
          </a:xfrm>
          <a:prstGeom prst="line">
            <a:avLst/>
          </a:prstGeom>
          <a:ln w="50800">
            <a:solidFill>
              <a:srgbClr val="8212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937458" y="1671561"/>
            <a:ext cx="892098" cy="892098"/>
            <a:chOff x="876977" y="2418914"/>
            <a:chExt cx="892098" cy="892098"/>
          </a:xfrm>
        </p:grpSpPr>
        <p:sp>
          <p:nvSpPr>
            <p:cNvPr id="8" name="Oval 7"/>
            <p:cNvSpPr/>
            <p:nvPr/>
          </p:nvSpPr>
          <p:spPr>
            <a:xfrm>
              <a:off x="876977" y="2418914"/>
              <a:ext cx="892098" cy="892098"/>
            </a:xfrm>
            <a:prstGeom prst="ellipse">
              <a:avLst/>
            </a:prstGeom>
            <a:noFill/>
            <a:ln w="50800">
              <a:solidFill>
                <a:srgbClr val="82121A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984017" y="2525960"/>
              <a:ext cx="679218" cy="679218"/>
            </a:xfrm>
            <a:prstGeom prst="ellipse">
              <a:avLst/>
            </a:prstGeom>
            <a:solidFill>
              <a:srgbClr val="82121A"/>
            </a:solidFill>
            <a:ln w="508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829556" y="4363821"/>
            <a:ext cx="892098" cy="892098"/>
            <a:chOff x="876977" y="2418914"/>
            <a:chExt cx="892098" cy="892098"/>
          </a:xfrm>
        </p:grpSpPr>
        <p:sp>
          <p:nvSpPr>
            <p:cNvPr id="13" name="Oval 12"/>
            <p:cNvSpPr/>
            <p:nvPr/>
          </p:nvSpPr>
          <p:spPr>
            <a:xfrm>
              <a:off x="876977" y="2418914"/>
              <a:ext cx="892098" cy="892098"/>
            </a:xfrm>
            <a:prstGeom prst="ellipse">
              <a:avLst/>
            </a:prstGeom>
            <a:noFill/>
            <a:ln w="50800">
              <a:solidFill>
                <a:srgbClr val="82121A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984017" y="2525960"/>
              <a:ext cx="679218" cy="679218"/>
            </a:xfrm>
            <a:prstGeom prst="ellipse">
              <a:avLst/>
            </a:prstGeom>
            <a:solidFill>
              <a:srgbClr val="82121A"/>
            </a:solidFill>
            <a:ln w="508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5" name="Straight Connector 14"/>
          <p:cNvCxnSpPr/>
          <p:nvPr/>
        </p:nvCxnSpPr>
        <p:spPr>
          <a:xfrm>
            <a:off x="1542270" y="2563659"/>
            <a:ext cx="574572" cy="1800162"/>
          </a:xfrm>
          <a:prstGeom prst="line">
            <a:avLst/>
          </a:prstGeom>
          <a:ln w="50800">
            <a:solidFill>
              <a:srgbClr val="8212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>
            <a:off x="7848632" y="1757044"/>
            <a:ext cx="892098" cy="892098"/>
            <a:chOff x="876977" y="2418914"/>
            <a:chExt cx="892098" cy="892098"/>
          </a:xfrm>
        </p:grpSpPr>
        <p:sp>
          <p:nvSpPr>
            <p:cNvPr id="17" name="Oval 16"/>
            <p:cNvSpPr/>
            <p:nvPr/>
          </p:nvSpPr>
          <p:spPr>
            <a:xfrm>
              <a:off x="876977" y="2418914"/>
              <a:ext cx="892098" cy="892098"/>
            </a:xfrm>
            <a:prstGeom prst="ellipse">
              <a:avLst/>
            </a:prstGeom>
            <a:noFill/>
            <a:ln w="50800">
              <a:solidFill>
                <a:srgbClr val="82121A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984017" y="2525960"/>
              <a:ext cx="679218" cy="679218"/>
            </a:xfrm>
            <a:prstGeom prst="ellipse">
              <a:avLst/>
            </a:prstGeom>
            <a:solidFill>
              <a:srgbClr val="82121A"/>
            </a:solidFill>
            <a:ln w="508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9" name="Straight Connector 18"/>
          <p:cNvCxnSpPr>
            <a:endCxn id="17" idx="2"/>
          </p:cNvCxnSpPr>
          <p:nvPr/>
        </p:nvCxnSpPr>
        <p:spPr>
          <a:xfrm flipV="1">
            <a:off x="4687292" y="2203093"/>
            <a:ext cx="3161340" cy="1243860"/>
          </a:xfrm>
          <a:prstGeom prst="line">
            <a:avLst/>
          </a:prstGeom>
          <a:ln w="50800">
            <a:solidFill>
              <a:srgbClr val="8212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you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319" y="1890837"/>
            <a:ext cx="3237300" cy="3475068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6534363" y="3708512"/>
            <a:ext cx="892098" cy="892098"/>
            <a:chOff x="876977" y="2418914"/>
            <a:chExt cx="892098" cy="892098"/>
          </a:xfrm>
        </p:grpSpPr>
        <p:sp>
          <p:nvSpPr>
            <p:cNvPr id="21" name="Oval 20"/>
            <p:cNvSpPr/>
            <p:nvPr/>
          </p:nvSpPr>
          <p:spPr>
            <a:xfrm>
              <a:off x="876977" y="2418914"/>
              <a:ext cx="892098" cy="892098"/>
            </a:xfrm>
            <a:prstGeom prst="ellipse">
              <a:avLst/>
            </a:prstGeom>
            <a:noFill/>
            <a:ln w="50800">
              <a:solidFill>
                <a:srgbClr val="82121A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984017" y="2525960"/>
              <a:ext cx="679218" cy="679218"/>
            </a:xfrm>
            <a:prstGeom prst="ellipse">
              <a:avLst/>
            </a:prstGeom>
            <a:solidFill>
              <a:srgbClr val="82121A"/>
            </a:solidFill>
            <a:ln w="508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3" name="Straight Connector 22"/>
          <p:cNvCxnSpPr>
            <a:endCxn id="21" idx="2"/>
          </p:cNvCxnSpPr>
          <p:nvPr/>
        </p:nvCxnSpPr>
        <p:spPr>
          <a:xfrm>
            <a:off x="6032999" y="3976090"/>
            <a:ext cx="501364" cy="178471"/>
          </a:xfrm>
          <a:prstGeom prst="line">
            <a:avLst/>
          </a:prstGeom>
          <a:ln w="50800">
            <a:solidFill>
              <a:srgbClr val="8212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34668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56470"/>
            <a:ext cx="8591550" cy="1066801"/>
          </a:xfrm>
        </p:spPr>
        <p:txBody>
          <a:bodyPr/>
          <a:lstStyle/>
          <a:p>
            <a:r>
              <a:rPr lang="en-US" dirty="0" smtClean="0"/>
              <a:t>How Might we Calculate Trust?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3650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56470"/>
            <a:ext cx="8591550" cy="1066801"/>
          </a:xfrm>
        </p:spPr>
        <p:txBody>
          <a:bodyPr/>
          <a:lstStyle/>
          <a:p>
            <a:r>
              <a:rPr lang="en-US" dirty="0" smtClean="0"/>
              <a:t>How Might we Calculate Trust?</a:t>
            </a:r>
            <a:endParaRPr lang="en-US" dirty="0"/>
          </a:p>
        </p:txBody>
      </p:sp>
      <p:sp>
        <p:nvSpPr>
          <p:cNvPr id="6" name="Smiley Face 5"/>
          <p:cNvSpPr/>
          <p:nvPr/>
        </p:nvSpPr>
        <p:spPr>
          <a:xfrm>
            <a:off x="7986534" y="4105113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Clare</a:t>
            </a:r>
            <a:endParaRPr lang="en-US" dirty="0">
              <a:solidFill>
                <a:srgbClr val="964D2C"/>
              </a:solidFill>
            </a:endParaRPr>
          </a:p>
        </p:txBody>
      </p:sp>
      <p:cxnSp>
        <p:nvCxnSpPr>
          <p:cNvPr id="18" name="Straight Arrow Connector 17"/>
          <p:cNvCxnSpPr>
            <a:stCxn id="6" idx="2"/>
          </p:cNvCxnSpPr>
          <p:nvPr/>
        </p:nvCxnSpPr>
        <p:spPr>
          <a:xfrm flipH="1">
            <a:off x="4447563" y="4583195"/>
            <a:ext cx="3538971" cy="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1941083" y="6275090"/>
            <a:ext cx="72029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 smtClean="0">
                <a:solidFill>
                  <a:srgbClr val="964D2C"/>
                </a:solidFill>
              </a:rPr>
              <a:t>Artz</a:t>
            </a:r>
            <a:r>
              <a:rPr lang="en-US" sz="1400" dirty="0" smtClean="0">
                <a:solidFill>
                  <a:srgbClr val="964D2C"/>
                </a:solidFill>
              </a:rPr>
              <a:t> and Gil.  </a:t>
            </a:r>
            <a:r>
              <a:rPr lang="en-US" sz="1400" dirty="0">
                <a:solidFill>
                  <a:srgbClr val="964D2C"/>
                </a:solidFill>
              </a:rPr>
              <a:t>A survey of trust in computer science and the semantic web. Web Semantics: Science, Services and Agents on the World Wide Web (2007) vol. 5 (2) pp. 58-71</a:t>
            </a:r>
          </a:p>
        </p:txBody>
      </p:sp>
      <p:sp>
        <p:nvSpPr>
          <p:cNvPr id="19" name="Smiley Face 18"/>
          <p:cNvSpPr/>
          <p:nvPr/>
        </p:nvSpPr>
        <p:spPr>
          <a:xfrm>
            <a:off x="856967" y="4906560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Alice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20" name="Smiley Face 19"/>
          <p:cNvSpPr/>
          <p:nvPr/>
        </p:nvSpPr>
        <p:spPr>
          <a:xfrm>
            <a:off x="3456371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Bob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21" name="Smiley Face 20"/>
          <p:cNvSpPr/>
          <p:nvPr/>
        </p:nvSpPr>
        <p:spPr>
          <a:xfrm>
            <a:off x="1081641" y="2606361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Dan</a:t>
            </a:r>
            <a:endParaRPr lang="en-US" dirty="0">
              <a:solidFill>
                <a:srgbClr val="964D2C"/>
              </a:solidFill>
            </a:endParaRPr>
          </a:p>
        </p:txBody>
      </p:sp>
      <p:cxnSp>
        <p:nvCxnSpPr>
          <p:cNvPr id="22" name="Straight Arrow Connector 21"/>
          <p:cNvCxnSpPr>
            <a:stCxn id="19" idx="6"/>
            <a:endCxn id="20" idx="3"/>
          </p:cNvCxnSpPr>
          <p:nvPr/>
        </p:nvCxnSpPr>
        <p:spPr>
          <a:xfrm flipV="1">
            <a:off x="1848159" y="4928450"/>
            <a:ext cx="1753369" cy="456192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21" idx="5"/>
            <a:endCxn id="20" idx="1"/>
          </p:cNvCxnSpPr>
          <p:nvPr/>
        </p:nvCxnSpPr>
        <p:spPr>
          <a:xfrm>
            <a:off x="1927676" y="3422497"/>
            <a:ext cx="1673852" cy="82984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10428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ight Arrow 33"/>
          <p:cNvSpPr/>
          <p:nvPr/>
        </p:nvSpPr>
        <p:spPr>
          <a:xfrm>
            <a:off x="4966282" y="4764559"/>
            <a:ext cx="2844728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56470"/>
            <a:ext cx="8591550" cy="1066801"/>
          </a:xfrm>
        </p:spPr>
        <p:txBody>
          <a:bodyPr/>
          <a:lstStyle/>
          <a:p>
            <a:r>
              <a:rPr lang="en-US" dirty="0" smtClean="0"/>
              <a:t>How Might we Calculate Trust?</a:t>
            </a:r>
            <a:endParaRPr lang="en-US" dirty="0"/>
          </a:p>
        </p:txBody>
      </p:sp>
      <p:sp>
        <p:nvSpPr>
          <p:cNvPr id="4" name="Smiley Face 3"/>
          <p:cNvSpPr/>
          <p:nvPr/>
        </p:nvSpPr>
        <p:spPr>
          <a:xfrm>
            <a:off x="856967" y="4906560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Alice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5" name="Smiley Face 4"/>
          <p:cNvSpPr/>
          <p:nvPr/>
        </p:nvSpPr>
        <p:spPr>
          <a:xfrm>
            <a:off x="3456371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Bob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6" name="Smiley Face 5"/>
          <p:cNvSpPr/>
          <p:nvPr/>
        </p:nvSpPr>
        <p:spPr>
          <a:xfrm>
            <a:off x="7986534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Clare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7" name="Smiley Face 6"/>
          <p:cNvSpPr/>
          <p:nvPr/>
        </p:nvSpPr>
        <p:spPr>
          <a:xfrm>
            <a:off x="1081641" y="2606361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Dan</a:t>
            </a:r>
            <a:endParaRPr lang="en-US" dirty="0">
              <a:solidFill>
                <a:srgbClr val="964D2C"/>
              </a:solidFill>
            </a:endParaRPr>
          </a:p>
        </p:txBody>
      </p:sp>
      <p:cxnSp>
        <p:nvCxnSpPr>
          <p:cNvPr id="9" name="Straight Arrow Connector 8"/>
          <p:cNvCxnSpPr>
            <a:stCxn id="4" idx="6"/>
            <a:endCxn id="5" idx="3"/>
          </p:cNvCxnSpPr>
          <p:nvPr/>
        </p:nvCxnSpPr>
        <p:spPr>
          <a:xfrm flipV="1">
            <a:off x="1848159" y="4928450"/>
            <a:ext cx="1753369" cy="456192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7" idx="5"/>
            <a:endCxn id="5" idx="1"/>
          </p:cNvCxnSpPr>
          <p:nvPr/>
        </p:nvCxnSpPr>
        <p:spPr>
          <a:xfrm>
            <a:off x="1927676" y="3422497"/>
            <a:ext cx="1673852" cy="82984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" idx="2"/>
            <a:endCxn id="5" idx="6"/>
          </p:cNvCxnSpPr>
          <p:nvPr/>
        </p:nvCxnSpPr>
        <p:spPr>
          <a:xfrm flipH="1">
            <a:off x="4447563" y="4590396"/>
            <a:ext cx="3538971" cy="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1941083" y="6275090"/>
            <a:ext cx="72029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 smtClean="0">
                <a:solidFill>
                  <a:srgbClr val="964D2C"/>
                </a:solidFill>
              </a:rPr>
              <a:t>Artz</a:t>
            </a:r>
            <a:r>
              <a:rPr lang="en-US" sz="1400" dirty="0" smtClean="0">
                <a:solidFill>
                  <a:srgbClr val="964D2C"/>
                </a:solidFill>
              </a:rPr>
              <a:t> and Gil.  </a:t>
            </a:r>
            <a:r>
              <a:rPr lang="en-US" sz="1400" dirty="0">
                <a:solidFill>
                  <a:srgbClr val="964D2C"/>
                </a:solidFill>
              </a:rPr>
              <a:t>A survey of trust in computer science and the semantic web. Web Semantics: Science, Services and Agents on the World Wide Web (2007) vol. 5 (2) pp. 58-71</a:t>
            </a:r>
          </a:p>
        </p:txBody>
      </p:sp>
      <p:sp>
        <p:nvSpPr>
          <p:cNvPr id="26" name="Content Placeholder 7"/>
          <p:cNvSpPr>
            <a:spLocks noGrp="1"/>
          </p:cNvSpPr>
          <p:nvPr>
            <p:ph sz="quarter" idx="13"/>
          </p:nvPr>
        </p:nvSpPr>
        <p:spPr>
          <a:xfrm>
            <a:off x="274319" y="1147723"/>
            <a:ext cx="8790954" cy="105138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Bob is selling Clare a car that used to belong to Alice</a:t>
            </a:r>
          </a:p>
          <a:p>
            <a:pPr marL="0" indent="0">
              <a:buNone/>
            </a:pPr>
            <a:r>
              <a:rPr lang="en-US" dirty="0" smtClean="0"/>
              <a:t>Dan has bought stuff from Bob before</a:t>
            </a:r>
          </a:p>
          <a:p>
            <a:pPr marL="0" indent="0">
              <a:buNone/>
            </a:pPr>
            <a:r>
              <a:rPr lang="en-US" dirty="0" smtClean="0"/>
              <a:t>Can Clare trust the info he gives her about the car?</a:t>
            </a:r>
          </a:p>
        </p:txBody>
      </p:sp>
      <p:sp>
        <p:nvSpPr>
          <p:cNvPr id="46" name="Rectangle 45"/>
          <p:cNvSpPr/>
          <p:nvPr/>
        </p:nvSpPr>
        <p:spPr>
          <a:xfrm rot="21152165">
            <a:off x="5413944" y="424074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Registration Info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…………</a:t>
            </a:r>
            <a:endParaRPr lang="en-US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7666" y="4410837"/>
            <a:ext cx="1451886" cy="1451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3055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56470"/>
            <a:ext cx="8591550" cy="1066801"/>
          </a:xfrm>
        </p:spPr>
        <p:txBody>
          <a:bodyPr/>
          <a:lstStyle/>
          <a:p>
            <a:r>
              <a:rPr lang="en-US" dirty="0" smtClean="0"/>
              <a:t>How Might we Calculate Trust?</a:t>
            </a:r>
            <a:endParaRPr lang="en-US" dirty="0"/>
          </a:p>
        </p:txBody>
      </p:sp>
      <p:sp>
        <p:nvSpPr>
          <p:cNvPr id="11" name="Content Placeholder 7"/>
          <p:cNvSpPr>
            <a:spLocks noGrp="1"/>
          </p:cNvSpPr>
          <p:nvPr>
            <p:ph sz="quarter" idx="13"/>
          </p:nvPr>
        </p:nvSpPr>
        <p:spPr>
          <a:xfrm>
            <a:off x="1632857" y="2479524"/>
            <a:ext cx="5863029" cy="3005453"/>
          </a:xfrm>
        </p:spPr>
        <p:txBody>
          <a:bodyPr>
            <a:normAutofit/>
          </a:bodyPr>
          <a:lstStyle/>
          <a:p>
            <a:pPr marL="457200" indent="-457200"/>
            <a:r>
              <a:rPr lang="en-US" sz="2800" dirty="0" smtClean="0">
                <a:solidFill>
                  <a:schemeClr val="tx1"/>
                </a:solidFill>
              </a:rPr>
              <a:t>Policy-Based Trust</a:t>
            </a:r>
          </a:p>
          <a:p>
            <a:pPr marL="457200" indent="-457200"/>
            <a:r>
              <a:rPr lang="en-US" sz="28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Provenance-Based Trust</a:t>
            </a:r>
          </a:p>
          <a:p>
            <a:pPr marL="457200" indent="-457200"/>
            <a:r>
              <a:rPr lang="en-US" sz="28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Reputation-Based Trust</a:t>
            </a:r>
          </a:p>
          <a:p>
            <a:pPr marL="630238" lvl="1" indent="-457200"/>
            <a:r>
              <a:rPr lang="en-US" sz="2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Global Trust</a:t>
            </a:r>
          </a:p>
          <a:p>
            <a:pPr marL="630238" lvl="1" indent="-457200"/>
            <a:r>
              <a:rPr lang="en-US" sz="2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Local Trust</a:t>
            </a:r>
          </a:p>
        </p:txBody>
      </p:sp>
    </p:spTree>
    <p:extLst>
      <p:ext uri="{BB962C8B-B14F-4D97-AF65-F5344CB8AC3E}">
        <p14:creationId xmlns:p14="http://schemas.microsoft.com/office/powerpoint/2010/main" val="25269937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6593458" y="1140764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Registration Info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…………</a:t>
            </a:r>
            <a:endParaRPr lang="en-US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4" name="Right Arrow 33"/>
          <p:cNvSpPr/>
          <p:nvPr/>
        </p:nvSpPr>
        <p:spPr>
          <a:xfrm>
            <a:off x="4966282" y="4757358"/>
            <a:ext cx="2844728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56470"/>
            <a:ext cx="8591550" cy="1066801"/>
          </a:xfrm>
        </p:spPr>
        <p:txBody>
          <a:bodyPr/>
          <a:lstStyle/>
          <a:p>
            <a:r>
              <a:rPr lang="en-US" dirty="0" smtClean="0"/>
              <a:t>Policy-Based Trust</a:t>
            </a:r>
            <a:endParaRPr lang="en-US" dirty="0"/>
          </a:p>
        </p:txBody>
      </p:sp>
      <p:sp>
        <p:nvSpPr>
          <p:cNvPr id="6" name="Smiley Face 5"/>
          <p:cNvSpPr/>
          <p:nvPr/>
        </p:nvSpPr>
        <p:spPr>
          <a:xfrm>
            <a:off x="7986534" y="4105113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Clare</a:t>
            </a:r>
            <a:endParaRPr lang="en-US" dirty="0">
              <a:solidFill>
                <a:srgbClr val="964D2C"/>
              </a:solidFill>
            </a:endParaRPr>
          </a:p>
        </p:txBody>
      </p:sp>
      <p:cxnSp>
        <p:nvCxnSpPr>
          <p:cNvPr id="18" name="Straight Arrow Connector 17"/>
          <p:cNvCxnSpPr>
            <a:stCxn id="6" idx="2"/>
          </p:cNvCxnSpPr>
          <p:nvPr/>
        </p:nvCxnSpPr>
        <p:spPr>
          <a:xfrm flipH="1">
            <a:off x="4447563" y="4583195"/>
            <a:ext cx="3538971" cy="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1941083" y="6275090"/>
            <a:ext cx="72029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 smtClean="0">
                <a:solidFill>
                  <a:srgbClr val="964D2C"/>
                </a:solidFill>
              </a:rPr>
              <a:t>Artz</a:t>
            </a:r>
            <a:r>
              <a:rPr lang="en-US" sz="1400" dirty="0" smtClean="0">
                <a:solidFill>
                  <a:srgbClr val="964D2C"/>
                </a:solidFill>
              </a:rPr>
              <a:t> and Gil.  </a:t>
            </a:r>
            <a:r>
              <a:rPr lang="en-US" sz="1400" dirty="0">
                <a:solidFill>
                  <a:srgbClr val="964D2C"/>
                </a:solidFill>
              </a:rPr>
              <a:t>A survey of trust in computer science and the semantic web. Web Semantics: Science, Services and Agents on the World Wide Web (2007) vol. 5 (2) pp. 58-71</a:t>
            </a:r>
          </a:p>
        </p:txBody>
      </p:sp>
      <p:sp>
        <p:nvSpPr>
          <p:cNvPr id="19" name="Smiley Face 18"/>
          <p:cNvSpPr/>
          <p:nvPr/>
        </p:nvSpPr>
        <p:spPr>
          <a:xfrm>
            <a:off x="856967" y="4906560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Alice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20" name="Smiley Face 19"/>
          <p:cNvSpPr/>
          <p:nvPr/>
        </p:nvSpPr>
        <p:spPr>
          <a:xfrm>
            <a:off x="3456371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Bob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21" name="Smiley Face 20"/>
          <p:cNvSpPr/>
          <p:nvPr/>
        </p:nvSpPr>
        <p:spPr>
          <a:xfrm>
            <a:off x="1081641" y="2606361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Dan</a:t>
            </a:r>
            <a:endParaRPr lang="en-US" dirty="0">
              <a:solidFill>
                <a:srgbClr val="964D2C"/>
              </a:solidFill>
            </a:endParaRPr>
          </a:p>
        </p:txBody>
      </p:sp>
      <p:cxnSp>
        <p:nvCxnSpPr>
          <p:cNvPr id="22" name="Straight Arrow Connector 21"/>
          <p:cNvCxnSpPr>
            <a:stCxn id="19" idx="6"/>
            <a:endCxn id="20" idx="3"/>
          </p:cNvCxnSpPr>
          <p:nvPr/>
        </p:nvCxnSpPr>
        <p:spPr>
          <a:xfrm flipV="1">
            <a:off x="1848159" y="4928450"/>
            <a:ext cx="1753369" cy="456192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21" idx="5"/>
            <a:endCxn id="20" idx="1"/>
          </p:cNvCxnSpPr>
          <p:nvPr/>
        </p:nvCxnSpPr>
        <p:spPr>
          <a:xfrm>
            <a:off x="1927676" y="3422497"/>
            <a:ext cx="1673852" cy="82984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5268" y="1555554"/>
            <a:ext cx="1487110" cy="1123078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 rot="21152165">
            <a:off x="5413944" y="424074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Registration Info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…………</a:t>
            </a:r>
            <a:endParaRPr lang="en-US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7666" y="4410837"/>
            <a:ext cx="1451886" cy="1451886"/>
          </a:xfrm>
          <a:prstGeom prst="rect">
            <a:avLst/>
          </a:prstGeom>
        </p:spPr>
      </p:pic>
      <p:sp>
        <p:nvSpPr>
          <p:cNvPr id="37" name="Content Placeholder 7"/>
          <p:cNvSpPr txBox="1">
            <a:spLocks/>
          </p:cNvSpPr>
          <p:nvPr/>
        </p:nvSpPr>
        <p:spPr>
          <a:xfrm>
            <a:off x="274319" y="1147722"/>
            <a:ext cx="5765754" cy="13390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dirty="0" smtClean="0"/>
              <a:t>Commute responsibility to </a:t>
            </a:r>
            <a:r>
              <a:rPr lang="en-US" b="1" dirty="0" smtClean="0"/>
              <a:t>a trusted 3</a:t>
            </a:r>
            <a:r>
              <a:rPr lang="en-US" b="1" baseline="30000" dirty="0" smtClean="0"/>
              <a:t>rd</a:t>
            </a:r>
            <a:r>
              <a:rPr lang="en-US" b="1" dirty="0" smtClean="0"/>
              <a:t> party</a:t>
            </a:r>
          </a:p>
          <a:p>
            <a:pPr marL="0" indent="0">
              <a:buFont typeface="Arial" pitchFamily="34" charset="0"/>
              <a:buNone/>
            </a:pPr>
            <a:r>
              <a:rPr lang="en-US" dirty="0" smtClean="0"/>
              <a:t>Use security protocols to </a:t>
            </a:r>
            <a:r>
              <a:rPr lang="en-US" b="1" dirty="0" smtClean="0"/>
              <a:t>verify credentials</a:t>
            </a:r>
          </a:p>
        </p:txBody>
      </p:sp>
    </p:spTree>
    <p:extLst>
      <p:ext uri="{BB962C8B-B14F-4D97-AF65-F5344CB8AC3E}">
        <p14:creationId xmlns:p14="http://schemas.microsoft.com/office/powerpoint/2010/main" val="17094977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6593458" y="1140764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Registration Info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…………</a:t>
            </a:r>
            <a:endParaRPr lang="en-US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4" name="Right Arrow 33"/>
          <p:cNvSpPr/>
          <p:nvPr/>
        </p:nvSpPr>
        <p:spPr>
          <a:xfrm>
            <a:off x="4966282" y="4757358"/>
            <a:ext cx="2844728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56470"/>
            <a:ext cx="8591550" cy="1066801"/>
          </a:xfrm>
        </p:spPr>
        <p:txBody>
          <a:bodyPr/>
          <a:lstStyle/>
          <a:p>
            <a:r>
              <a:rPr lang="en-US" dirty="0" smtClean="0"/>
              <a:t>Policy-Based Trust</a:t>
            </a:r>
            <a:endParaRPr lang="en-US" dirty="0"/>
          </a:p>
        </p:txBody>
      </p:sp>
      <p:sp>
        <p:nvSpPr>
          <p:cNvPr id="6" name="Smiley Face 5"/>
          <p:cNvSpPr/>
          <p:nvPr/>
        </p:nvSpPr>
        <p:spPr>
          <a:xfrm>
            <a:off x="7986534" y="4105113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Clare</a:t>
            </a:r>
            <a:endParaRPr lang="en-US" dirty="0">
              <a:solidFill>
                <a:srgbClr val="964D2C"/>
              </a:solidFill>
            </a:endParaRPr>
          </a:p>
        </p:txBody>
      </p:sp>
      <p:cxnSp>
        <p:nvCxnSpPr>
          <p:cNvPr id="18" name="Straight Arrow Connector 17"/>
          <p:cNvCxnSpPr>
            <a:stCxn id="6" idx="2"/>
          </p:cNvCxnSpPr>
          <p:nvPr/>
        </p:nvCxnSpPr>
        <p:spPr>
          <a:xfrm flipH="1">
            <a:off x="4447563" y="4583195"/>
            <a:ext cx="3538971" cy="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1941083" y="6275090"/>
            <a:ext cx="72029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 smtClean="0">
                <a:solidFill>
                  <a:srgbClr val="964D2C"/>
                </a:solidFill>
              </a:rPr>
              <a:t>Artz</a:t>
            </a:r>
            <a:r>
              <a:rPr lang="en-US" sz="1400" dirty="0" smtClean="0">
                <a:solidFill>
                  <a:srgbClr val="964D2C"/>
                </a:solidFill>
              </a:rPr>
              <a:t> and Gil.  </a:t>
            </a:r>
            <a:r>
              <a:rPr lang="en-US" sz="1400" dirty="0">
                <a:solidFill>
                  <a:srgbClr val="964D2C"/>
                </a:solidFill>
              </a:rPr>
              <a:t>A survey of trust in computer science and the semantic web. Web Semantics: Science, Services and Agents on the World Wide Web (2007) vol. 5 (2) pp. 58-71</a:t>
            </a:r>
          </a:p>
        </p:txBody>
      </p:sp>
      <p:sp>
        <p:nvSpPr>
          <p:cNvPr id="19" name="Smiley Face 18"/>
          <p:cNvSpPr/>
          <p:nvPr/>
        </p:nvSpPr>
        <p:spPr>
          <a:xfrm>
            <a:off x="856967" y="4906560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Alice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20" name="Smiley Face 19"/>
          <p:cNvSpPr/>
          <p:nvPr/>
        </p:nvSpPr>
        <p:spPr>
          <a:xfrm>
            <a:off x="3456371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Bob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21" name="Smiley Face 20"/>
          <p:cNvSpPr/>
          <p:nvPr/>
        </p:nvSpPr>
        <p:spPr>
          <a:xfrm>
            <a:off x="1081641" y="2606361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Dan</a:t>
            </a:r>
            <a:endParaRPr lang="en-US" dirty="0">
              <a:solidFill>
                <a:srgbClr val="964D2C"/>
              </a:solidFill>
            </a:endParaRPr>
          </a:p>
        </p:txBody>
      </p:sp>
      <p:cxnSp>
        <p:nvCxnSpPr>
          <p:cNvPr id="22" name="Straight Arrow Connector 21"/>
          <p:cNvCxnSpPr>
            <a:stCxn id="19" idx="6"/>
            <a:endCxn id="20" idx="3"/>
          </p:cNvCxnSpPr>
          <p:nvPr/>
        </p:nvCxnSpPr>
        <p:spPr>
          <a:xfrm flipV="1">
            <a:off x="1848159" y="4928450"/>
            <a:ext cx="1753369" cy="456192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21" idx="5"/>
            <a:endCxn id="20" idx="1"/>
          </p:cNvCxnSpPr>
          <p:nvPr/>
        </p:nvCxnSpPr>
        <p:spPr>
          <a:xfrm>
            <a:off x="1927676" y="3422497"/>
            <a:ext cx="1673852" cy="82984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5268" y="1555554"/>
            <a:ext cx="1487110" cy="1123078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 flipH="1">
            <a:off x="4284838" y="2606361"/>
            <a:ext cx="1577236" cy="1498752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4532635" y="2797919"/>
            <a:ext cx="931716" cy="62457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Token</a:t>
            </a:r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 rot="21152165">
            <a:off x="5413944" y="424074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Registration Info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…………</a:t>
            </a:r>
            <a:endParaRPr lang="en-US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7666" y="4410837"/>
            <a:ext cx="1451886" cy="1451886"/>
          </a:xfrm>
          <a:prstGeom prst="rect">
            <a:avLst/>
          </a:prstGeom>
        </p:spPr>
      </p:pic>
      <p:sp>
        <p:nvSpPr>
          <p:cNvPr id="40" name="Content Placeholder 7"/>
          <p:cNvSpPr>
            <a:spLocks noGrp="1"/>
          </p:cNvSpPr>
          <p:nvPr>
            <p:ph sz="quarter" idx="13"/>
          </p:nvPr>
        </p:nvSpPr>
        <p:spPr>
          <a:xfrm>
            <a:off x="274319" y="1147722"/>
            <a:ext cx="5765754" cy="13390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Commute responsibility to </a:t>
            </a:r>
            <a:r>
              <a:rPr lang="en-US" b="1" dirty="0" smtClean="0"/>
              <a:t>a trusted 3</a:t>
            </a:r>
            <a:r>
              <a:rPr lang="en-US" b="1" baseline="30000" dirty="0" smtClean="0"/>
              <a:t>rd</a:t>
            </a:r>
            <a:r>
              <a:rPr lang="en-US" b="1" dirty="0" smtClean="0"/>
              <a:t> party</a:t>
            </a:r>
          </a:p>
          <a:p>
            <a:pPr marL="0" indent="0">
              <a:buNone/>
            </a:pPr>
            <a:r>
              <a:rPr lang="en-US" dirty="0"/>
              <a:t>Use security protocols to </a:t>
            </a:r>
            <a:r>
              <a:rPr lang="en-US" b="1" dirty="0"/>
              <a:t>verify credentials</a:t>
            </a:r>
          </a:p>
        </p:txBody>
      </p:sp>
    </p:spTree>
    <p:extLst>
      <p:ext uri="{BB962C8B-B14F-4D97-AF65-F5344CB8AC3E}">
        <p14:creationId xmlns:p14="http://schemas.microsoft.com/office/powerpoint/2010/main" val="5315287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Surveillance – What technologies are used?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295401"/>
            <a:ext cx="9157102" cy="5112073"/>
          </a:xfrm>
          <a:prstGeom prst="rect">
            <a:avLst/>
          </a:prstGeom>
          <a:solidFill>
            <a:schemeClr val="tx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stat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4328"/>
            <a:ext cx="9157102" cy="473851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76224" y="4574222"/>
            <a:ext cx="8591551" cy="1971936"/>
          </a:xfrm>
          <a:prstGeom prst="rect">
            <a:avLst/>
          </a:prstGeom>
          <a:solidFill>
            <a:schemeClr val="tx1">
              <a:alpha val="64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Was this realistic in 1998?</a:t>
            </a:r>
            <a:endParaRPr lang="en-US" sz="3200" dirty="0"/>
          </a:p>
          <a:p>
            <a:pPr algn="ctr"/>
            <a:r>
              <a:rPr lang="en-US" sz="3200" dirty="0" smtClean="0"/>
              <a:t>Is it realistic in </a:t>
            </a:r>
            <a:r>
              <a:rPr lang="en-US" sz="3200" dirty="0" smtClean="0"/>
              <a:t>2016?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364772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6593458" y="1140764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Registration Info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…………</a:t>
            </a:r>
            <a:endParaRPr lang="en-US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4" name="Right Arrow 33"/>
          <p:cNvSpPr/>
          <p:nvPr/>
        </p:nvSpPr>
        <p:spPr>
          <a:xfrm>
            <a:off x="4966282" y="4757358"/>
            <a:ext cx="2844728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56470"/>
            <a:ext cx="8591550" cy="1066801"/>
          </a:xfrm>
        </p:spPr>
        <p:txBody>
          <a:bodyPr/>
          <a:lstStyle/>
          <a:p>
            <a:r>
              <a:rPr lang="en-US" dirty="0" smtClean="0"/>
              <a:t>Policy-Based Trust</a:t>
            </a:r>
            <a:endParaRPr lang="en-US" dirty="0"/>
          </a:p>
        </p:txBody>
      </p:sp>
      <p:sp>
        <p:nvSpPr>
          <p:cNvPr id="6" name="Smiley Face 5"/>
          <p:cNvSpPr/>
          <p:nvPr/>
        </p:nvSpPr>
        <p:spPr>
          <a:xfrm>
            <a:off x="7986534" y="4105113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Clare</a:t>
            </a:r>
            <a:endParaRPr lang="en-US" dirty="0">
              <a:solidFill>
                <a:srgbClr val="964D2C"/>
              </a:solidFill>
            </a:endParaRPr>
          </a:p>
        </p:txBody>
      </p:sp>
      <p:cxnSp>
        <p:nvCxnSpPr>
          <p:cNvPr id="18" name="Straight Arrow Connector 17"/>
          <p:cNvCxnSpPr>
            <a:stCxn id="6" idx="2"/>
          </p:cNvCxnSpPr>
          <p:nvPr/>
        </p:nvCxnSpPr>
        <p:spPr>
          <a:xfrm flipH="1">
            <a:off x="4447563" y="4583195"/>
            <a:ext cx="3538971" cy="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1941083" y="6275090"/>
            <a:ext cx="72029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 smtClean="0">
                <a:solidFill>
                  <a:srgbClr val="964D2C"/>
                </a:solidFill>
              </a:rPr>
              <a:t>Artz</a:t>
            </a:r>
            <a:r>
              <a:rPr lang="en-US" sz="1400" dirty="0" smtClean="0">
                <a:solidFill>
                  <a:srgbClr val="964D2C"/>
                </a:solidFill>
              </a:rPr>
              <a:t> and Gil.  </a:t>
            </a:r>
            <a:r>
              <a:rPr lang="en-US" sz="1400" dirty="0">
                <a:solidFill>
                  <a:srgbClr val="964D2C"/>
                </a:solidFill>
              </a:rPr>
              <a:t>A survey of trust in computer science and the semantic web. Web Semantics: Science, Services and Agents on the World Wide Web (2007) vol. 5 (2) pp. 58-71</a:t>
            </a:r>
          </a:p>
        </p:txBody>
      </p:sp>
      <p:sp>
        <p:nvSpPr>
          <p:cNvPr id="19" name="Smiley Face 18"/>
          <p:cNvSpPr/>
          <p:nvPr/>
        </p:nvSpPr>
        <p:spPr>
          <a:xfrm>
            <a:off x="856967" y="4906560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Alice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20" name="Smiley Face 19"/>
          <p:cNvSpPr/>
          <p:nvPr/>
        </p:nvSpPr>
        <p:spPr>
          <a:xfrm>
            <a:off x="3456371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Bob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21" name="Smiley Face 20"/>
          <p:cNvSpPr/>
          <p:nvPr/>
        </p:nvSpPr>
        <p:spPr>
          <a:xfrm>
            <a:off x="1081641" y="2606361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Dan</a:t>
            </a:r>
            <a:endParaRPr lang="en-US" dirty="0">
              <a:solidFill>
                <a:srgbClr val="964D2C"/>
              </a:solidFill>
            </a:endParaRPr>
          </a:p>
        </p:txBody>
      </p:sp>
      <p:cxnSp>
        <p:nvCxnSpPr>
          <p:cNvPr id="22" name="Straight Arrow Connector 21"/>
          <p:cNvCxnSpPr>
            <a:stCxn id="19" idx="6"/>
            <a:endCxn id="20" idx="3"/>
          </p:cNvCxnSpPr>
          <p:nvPr/>
        </p:nvCxnSpPr>
        <p:spPr>
          <a:xfrm flipV="1">
            <a:off x="1848159" y="4928450"/>
            <a:ext cx="1753369" cy="456192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21" idx="5"/>
            <a:endCxn id="20" idx="1"/>
          </p:cNvCxnSpPr>
          <p:nvPr/>
        </p:nvCxnSpPr>
        <p:spPr>
          <a:xfrm>
            <a:off x="1927676" y="3422497"/>
            <a:ext cx="1673852" cy="82984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5268" y="1555554"/>
            <a:ext cx="1487110" cy="1123078"/>
          </a:xfrm>
          <a:prstGeom prst="rect">
            <a:avLst/>
          </a:prstGeom>
        </p:spPr>
      </p:pic>
      <p:cxnSp>
        <p:nvCxnSpPr>
          <p:cNvPr id="33" name="Straight Arrow Connector 32"/>
          <p:cNvCxnSpPr/>
          <p:nvPr/>
        </p:nvCxnSpPr>
        <p:spPr>
          <a:xfrm>
            <a:off x="4532636" y="4112314"/>
            <a:ext cx="3453898" cy="0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5797666" y="3422497"/>
            <a:ext cx="931716" cy="62457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Token</a:t>
            </a:r>
            <a:endParaRPr lang="en-US" dirty="0"/>
          </a:p>
        </p:txBody>
      </p:sp>
      <p:sp>
        <p:nvSpPr>
          <p:cNvPr id="39" name="Rectangle 38"/>
          <p:cNvSpPr/>
          <p:nvPr/>
        </p:nvSpPr>
        <p:spPr>
          <a:xfrm rot="21152165">
            <a:off x="5413944" y="424074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Registration Info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…………</a:t>
            </a:r>
            <a:endParaRPr lang="en-US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7666" y="4410837"/>
            <a:ext cx="1451886" cy="1451886"/>
          </a:xfrm>
          <a:prstGeom prst="rect">
            <a:avLst/>
          </a:prstGeom>
        </p:spPr>
      </p:pic>
      <p:sp>
        <p:nvSpPr>
          <p:cNvPr id="41" name="Content Placeholder 7"/>
          <p:cNvSpPr>
            <a:spLocks noGrp="1"/>
          </p:cNvSpPr>
          <p:nvPr>
            <p:ph sz="quarter" idx="13"/>
          </p:nvPr>
        </p:nvSpPr>
        <p:spPr>
          <a:xfrm>
            <a:off x="274319" y="1147722"/>
            <a:ext cx="5765754" cy="13390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Commute responsibility to </a:t>
            </a:r>
            <a:r>
              <a:rPr lang="en-US" b="1" dirty="0" smtClean="0"/>
              <a:t>a trusted 3</a:t>
            </a:r>
            <a:r>
              <a:rPr lang="en-US" b="1" baseline="30000" dirty="0" smtClean="0"/>
              <a:t>rd</a:t>
            </a:r>
            <a:r>
              <a:rPr lang="en-US" b="1" dirty="0" smtClean="0"/>
              <a:t> party</a:t>
            </a:r>
          </a:p>
          <a:p>
            <a:pPr marL="0" indent="0">
              <a:buNone/>
            </a:pPr>
            <a:r>
              <a:rPr lang="en-US" dirty="0"/>
              <a:t>Use security protocols to </a:t>
            </a:r>
            <a:r>
              <a:rPr lang="en-US" b="1" dirty="0"/>
              <a:t>verify credentials</a:t>
            </a:r>
          </a:p>
        </p:txBody>
      </p:sp>
    </p:spTree>
    <p:extLst>
      <p:ext uri="{BB962C8B-B14F-4D97-AF65-F5344CB8AC3E}">
        <p14:creationId xmlns:p14="http://schemas.microsoft.com/office/powerpoint/2010/main" val="42094767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6593458" y="1140764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Registration Info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…………</a:t>
            </a:r>
            <a:endParaRPr lang="en-US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4" name="Right Arrow 33"/>
          <p:cNvSpPr/>
          <p:nvPr/>
        </p:nvSpPr>
        <p:spPr>
          <a:xfrm>
            <a:off x="4966282" y="4757358"/>
            <a:ext cx="2844728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56470"/>
            <a:ext cx="8591550" cy="1066801"/>
          </a:xfrm>
        </p:spPr>
        <p:txBody>
          <a:bodyPr/>
          <a:lstStyle/>
          <a:p>
            <a:r>
              <a:rPr lang="en-US" dirty="0" smtClean="0"/>
              <a:t>Policy-Based Trust</a:t>
            </a:r>
            <a:endParaRPr lang="en-US" dirty="0"/>
          </a:p>
        </p:txBody>
      </p:sp>
      <p:cxnSp>
        <p:nvCxnSpPr>
          <p:cNvPr id="18" name="Straight Arrow Connector 17"/>
          <p:cNvCxnSpPr>
            <a:stCxn id="6" idx="2"/>
          </p:cNvCxnSpPr>
          <p:nvPr/>
        </p:nvCxnSpPr>
        <p:spPr>
          <a:xfrm flipH="1">
            <a:off x="4447563" y="4583195"/>
            <a:ext cx="3538971" cy="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1941083" y="6275090"/>
            <a:ext cx="72029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 smtClean="0">
                <a:solidFill>
                  <a:srgbClr val="964D2C"/>
                </a:solidFill>
              </a:rPr>
              <a:t>Artz</a:t>
            </a:r>
            <a:r>
              <a:rPr lang="en-US" sz="1400" dirty="0" smtClean="0">
                <a:solidFill>
                  <a:srgbClr val="964D2C"/>
                </a:solidFill>
              </a:rPr>
              <a:t> and Gil.  </a:t>
            </a:r>
            <a:r>
              <a:rPr lang="en-US" sz="1400" dirty="0">
                <a:solidFill>
                  <a:srgbClr val="964D2C"/>
                </a:solidFill>
              </a:rPr>
              <a:t>A survey of trust in computer science and the semantic web. Web Semantics: Science, Services and Agents on the World Wide Web (2007) vol. 5 (2) pp. 58-71</a:t>
            </a:r>
          </a:p>
        </p:txBody>
      </p:sp>
      <p:sp>
        <p:nvSpPr>
          <p:cNvPr id="26" name="Content Placeholder 7"/>
          <p:cNvSpPr>
            <a:spLocks noGrp="1"/>
          </p:cNvSpPr>
          <p:nvPr>
            <p:ph sz="quarter" idx="13"/>
          </p:nvPr>
        </p:nvSpPr>
        <p:spPr>
          <a:xfrm>
            <a:off x="274319" y="1147722"/>
            <a:ext cx="5765754" cy="13390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Commute responsibility to </a:t>
            </a:r>
            <a:r>
              <a:rPr lang="en-US" b="1" dirty="0" smtClean="0"/>
              <a:t>a trusted 3</a:t>
            </a:r>
            <a:r>
              <a:rPr lang="en-US" b="1" baseline="30000" dirty="0" smtClean="0"/>
              <a:t>rd</a:t>
            </a:r>
            <a:r>
              <a:rPr lang="en-US" b="1" dirty="0" smtClean="0"/>
              <a:t> party</a:t>
            </a:r>
          </a:p>
          <a:p>
            <a:pPr marL="0" indent="0">
              <a:buNone/>
            </a:pPr>
            <a:r>
              <a:rPr lang="en-US" dirty="0"/>
              <a:t>Use security protocols to </a:t>
            </a:r>
            <a:r>
              <a:rPr lang="en-US" b="1" dirty="0"/>
              <a:t>verify credentials</a:t>
            </a:r>
          </a:p>
        </p:txBody>
      </p:sp>
      <p:sp>
        <p:nvSpPr>
          <p:cNvPr id="19" name="Smiley Face 18"/>
          <p:cNvSpPr/>
          <p:nvPr/>
        </p:nvSpPr>
        <p:spPr>
          <a:xfrm>
            <a:off x="856967" y="4906560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Alice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20" name="Smiley Face 19"/>
          <p:cNvSpPr/>
          <p:nvPr/>
        </p:nvSpPr>
        <p:spPr>
          <a:xfrm>
            <a:off x="3456371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Bob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21" name="Smiley Face 20"/>
          <p:cNvSpPr/>
          <p:nvPr/>
        </p:nvSpPr>
        <p:spPr>
          <a:xfrm>
            <a:off x="1081641" y="2606361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Dan</a:t>
            </a:r>
            <a:endParaRPr lang="en-US" dirty="0">
              <a:solidFill>
                <a:srgbClr val="964D2C"/>
              </a:solidFill>
            </a:endParaRPr>
          </a:p>
        </p:txBody>
      </p:sp>
      <p:cxnSp>
        <p:nvCxnSpPr>
          <p:cNvPr id="22" name="Straight Arrow Connector 21"/>
          <p:cNvCxnSpPr>
            <a:stCxn id="19" idx="6"/>
            <a:endCxn id="20" idx="3"/>
          </p:cNvCxnSpPr>
          <p:nvPr/>
        </p:nvCxnSpPr>
        <p:spPr>
          <a:xfrm flipV="1">
            <a:off x="1848159" y="4928450"/>
            <a:ext cx="1753369" cy="456192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21" idx="5"/>
            <a:endCxn id="20" idx="1"/>
          </p:cNvCxnSpPr>
          <p:nvPr/>
        </p:nvCxnSpPr>
        <p:spPr>
          <a:xfrm>
            <a:off x="1927676" y="3422497"/>
            <a:ext cx="1673852" cy="82984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5268" y="1555554"/>
            <a:ext cx="1487110" cy="1123078"/>
          </a:xfrm>
          <a:prstGeom prst="rect">
            <a:avLst/>
          </a:prstGeom>
        </p:spPr>
      </p:pic>
      <p:cxnSp>
        <p:nvCxnSpPr>
          <p:cNvPr id="33" name="Straight Arrow Connector 32"/>
          <p:cNvCxnSpPr/>
          <p:nvPr/>
        </p:nvCxnSpPr>
        <p:spPr>
          <a:xfrm flipH="1" flipV="1">
            <a:off x="7162378" y="2606361"/>
            <a:ext cx="1004627" cy="1378867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miley Face 5"/>
          <p:cNvSpPr/>
          <p:nvPr/>
        </p:nvSpPr>
        <p:spPr>
          <a:xfrm>
            <a:off x="7986534" y="4105113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Clare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14179" y="2486752"/>
            <a:ext cx="6298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547480"/>
                </a:solidFill>
              </a:rPr>
              <a:t>?</a:t>
            </a:r>
            <a:endParaRPr lang="en-US" sz="4400" b="1" dirty="0">
              <a:solidFill>
                <a:srgbClr val="54748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701147" y="2606361"/>
            <a:ext cx="931716" cy="62457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Token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 rot="21152165">
            <a:off x="5413944" y="424074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Registration Info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…………</a:t>
            </a:r>
            <a:endParaRPr lang="en-US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7666" y="4410837"/>
            <a:ext cx="1451886" cy="1451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3184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56470"/>
            <a:ext cx="8591550" cy="1066801"/>
          </a:xfrm>
        </p:spPr>
        <p:txBody>
          <a:bodyPr/>
          <a:lstStyle/>
          <a:p>
            <a:r>
              <a:rPr lang="en-US" dirty="0" smtClean="0"/>
              <a:t>How Might we Calculate Trust?</a:t>
            </a:r>
            <a:endParaRPr lang="en-US" dirty="0"/>
          </a:p>
        </p:txBody>
      </p:sp>
      <p:sp>
        <p:nvSpPr>
          <p:cNvPr id="11" name="Content Placeholder 7"/>
          <p:cNvSpPr>
            <a:spLocks noGrp="1"/>
          </p:cNvSpPr>
          <p:nvPr>
            <p:ph sz="quarter" idx="13"/>
          </p:nvPr>
        </p:nvSpPr>
        <p:spPr>
          <a:xfrm>
            <a:off x="1632857" y="2479524"/>
            <a:ext cx="5863029" cy="3005453"/>
          </a:xfrm>
        </p:spPr>
        <p:txBody>
          <a:bodyPr>
            <a:normAutofit/>
          </a:bodyPr>
          <a:lstStyle/>
          <a:p>
            <a:pPr marL="457200" indent="-457200"/>
            <a:r>
              <a:rPr lang="en-US" sz="2800" dirty="0" smtClean="0">
                <a:solidFill>
                  <a:srgbClr val="B9B697"/>
                </a:solidFill>
              </a:rPr>
              <a:t>Policy-Based Trust</a:t>
            </a:r>
          </a:p>
          <a:p>
            <a:pPr marL="457200" indent="-457200"/>
            <a:r>
              <a:rPr lang="en-US" sz="2800" dirty="0" smtClean="0">
                <a:solidFill>
                  <a:schemeClr val="accent4">
                    <a:lumMod val="50000"/>
                  </a:schemeClr>
                </a:solidFill>
              </a:rPr>
              <a:t>Provenance-Based Trust</a:t>
            </a:r>
          </a:p>
          <a:p>
            <a:pPr marL="457200" indent="-457200"/>
            <a:r>
              <a:rPr lang="en-US" sz="28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Reputation-Based Trust</a:t>
            </a:r>
          </a:p>
          <a:p>
            <a:pPr marL="630238" lvl="1" indent="-457200"/>
            <a:r>
              <a:rPr lang="en-US" sz="2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Global Trust</a:t>
            </a:r>
          </a:p>
          <a:p>
            <a:pPr marL="630238" lvl="1" indent="-457200"/>
            <a:r>
              <a:rPr lang="en-US" sz="2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Local Trust</a:t>
            </a:r>
          </a:p>
        </p:txBody>
      </p:sp>
    </p:spTree>
    <p:extLst>
      <p:ext uri="{BB962C8B-B14F-4D97-AF65-F5344CB8AC3E}">
        <p14:creationId xmlns:p14="http://schemas.microsoft.com/office/powerpoint/2010/main" val="3569501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ight Arrow 33"/>
          <p:cNvSpPr/>
          <p:nvPr/>
        </p:nvSpPr>
        <p:spPr>
          <a:xfrm>
            <a:off x="4966282" y="4764559"/>
            <a:ext cx="2844728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56470"/>
            <a:ext cx="8591550" cy="1066801"/>
          </a:xfrm>
        </p:spPr>
        <p:txBody>
          <a:bodyPr/>
          <a:lstStyle/>
          <a:p>
            <a:r>
              <a:rPr lang="en-US" dirty="0" smtClean="0"/>
              <a:t>Provenance-Based Trust</a:t>
            </a:r>
            <a:endParaRPr lang="en-US" dirty="0"/>
          </a:p>
        </p:txBody>
      </p:sp>
      <p:sp>
        <p:nvSpPr>
          <p:cNvPr id="4" name="Smiley Face 3"/>
          <p:cNvSpPr/>
          <p:nvPr/>
        </p:nvSpPr>
        <p:spPr>
          <a:xfrm>
            <a:off x="856967" y="4906560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Alice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5" name="Smiley Face 4"/>
          <p:cNvSpPr/>
          <p:nvPr/>
        </p:nvSpPr>
        <p:spPr>
          <a:xfrm>
            <a:off x="3456371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Bob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6" name="Smiley Face 5"/>
          <p:cNvSpPr/>
          <p:nvPr/>
        </p:nvSpPr>
        <p:spPr>
          <a:xfrm>
            <a:off x="7986534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Clare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7" name="Smiley Face 6"/>
          <p:cNvSpPr/>
          <p:nvPr/>
        </p:nvSpPr>
        <p:spPr>
          <a:xfrm>
            <a:off x="1081641" y="2606361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Dan</a:t>
            </a:r>
            <a:endParaRPr lang="en-US" dirty="0">
              <a:solidFill>
                <a:srgbClr val="964D2C"/>
              </a:solidFill>
            </a:endParaRPr>
          </a:p>
        </p:txBody>
      </p:sp>
      <p:cxnSp>
        <p:nvCxnSpPr>
          <p:cNvPr id="9" name="Straight Arrow Connector 8"/>
          <p:cNvCxnSpPr>
            <a:stCxn id="4" idx="6"/>
            <a:endCxn id="5" idx="3"/>
          </p:cNvCxnSpPr>
          <p:nvPr/>
        </p:nvCxnSpPr>
        <p:spPr>
          <a:xfrm flipV="1">
            <a:off x="1848159" y="4928450"/>
            <a:ext cx="1753369" cy="456192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7" idx="5"/>
            <a:endCxn id="5" idx="1"/>
          </p:cNvCxnSpPr>
          <p:nvPr/>
        </p:nvCxnSpPr>
        <p:spPr>
          <a:xfrm>
            <a:off x="1927676" y="3422497"/>
            <a:ext cx="1673852" cy="82984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" idx="2"/>
            <a:endCxn id="5" idx="6"/>
          </p:cNvCxnSpPr>
          <p:nvPr/>
        </p:nvCxnSpPr>
        <p:spPr>
          <a:xfrm flipH="1">
            <a:off x="4447563" y="4590396"/>
            <a:ext cx="3538971" cy="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1081641" y="6428978"/>
            <a:ext cx="80623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Moreau. The foundations for provenance on the web. Foundations and Trends in Web Science (2009)</a:t>
            </a:r>
          </a:p>
        </p:txBody>
      </p:sp>
      <p:sp>
        <p:nvSpPr>
          <p:cNvPr id="26" name="Content Placeholder 7"/>
          <p:cNvSpPr>
            <a:spLocks noGrp="1"/>
          </p:cNvSpPr>
          <p:nvPr>
            <p:ph sz="quarter" idx="13"/>
          </p:nvPr>
        </p:nvSpPr>
        <p:spPr>
          <a:xfrm>
            <a:off x="274319" y="1147723"/>
            <a:ext cx="8869682" cy="10513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The provenance of a piece of data is the process that led to that piece of data.</a:t>
            </a:r>
            <a:endParaRPr lang="en-US" sz="2000" dirty="0" smtClean="0"/>
          </a:p>
        </p:txBody>
      </p:sp>
      <p:sp>
        <p:nvSpPr>
          <p:cNvPr id="46" name="Rectangle 45"/>
          <p:cNvSpPr/>
          <p:nvPr/>
        </p:nvSpPr>
        <p:spPr>
          <a:xfrm rot="21152165">
            <a:off x="5413944" y="424074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Registration Info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…………</a:t>
            </a:r>
            <a:endParaRPr lang="en-US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7666" y="4410837"/>
            <a:ext cx="1451886" cy="1451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71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ight Arrow 33"/>
          <p:cNvSpPr/>
          <p:nvPr/>
        </p:nvSpPr>
        <p:spPr>
          <a:xfrm>
            <a:off x="4966282" y="4764559"/>
            <a:ext cx="2844728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56470"/>
            <a:ext cx="8591550" cy="1066801"/>
          </a:xfrm>
        </p:spPr>
        <p:txBody>
          <a:bodyPr/>
          <a:lstStyle/>
          <a:p>
            <a:r>
              <a:rPr lang="en-US" dirty="0" smtClean="0"/>
              <a:t>Provenance-Based Trust</a:t>
            </a:r>
            <a:endParaRPr lang="en-US" dirty="0"/>
          </a:p>
        </p:txBody>
      </p:sp>
      <p:sp>
        <p:nvSpPr>
          <p:cNvPr id="4" name="Smiley Face 3"/>
          <p:cNvSpPr/>
          <p:nvPr/>
        </p:nvSpPr>
        <p:spPr>
          <a:xfrm>
            <a:off x="856967" y="4906560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Alice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5" name="Smiley Face 4"/>
          <p:cNvSpPr/>
          <p:nvPr/>
        </p:nvSpPr>
        <p:spPr>
          <a:xfrm>
            <a:off x="3456371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Bob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6" name="Smiley Face 5"/>
          <p:cNvSpPr/>
          <p:nvPr/>
        </p:nvSpPr>
        <p:spPr>
          <a:xfrm>
            <a:off x="7986534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Clare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7" name="Smiley Face 6"/>
          <p:cNvSpPr/>
          <p:nvPr/>
        </p:nvSpPr>
        <p:spPr>
          <a:xfrm>
            <a:off x="1081641" y="2606361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Dan</a:t>
            </a:r>
            <a:endParaRPr lang="en-US" dirty="0">
              <a:solidFill>
                <a:srgbClr val="964D2C"/>
              </a:solidFill>
            </a:endParaRPr>
          </a:p>
        </p:txBody>
      </p:sp>
      <p:cxnSp>
        <p:nvCxnSpPr>
          <p:cNvPr id="9" name="Straight Arrow Connector 8"/>
          <p:cNvCxnSpPr>
            <a:stCxn id="4" idx="6"/>
            <a:endCxn id="5" idx="3"/>
          </p:cNvCxnSpPr>
          <p:nvPr/>
        </p:nvCxnSpPr>
        <p:spPr>
          <a:xfrm flipV="1">
            <a:off x="1848159" y="4928450"/>
            <a:ext cx="1753369" cy="456192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7" idx="5"/>
            <a:endCxn id="5" idx="1"/>
          </p:cNvCxnSpPr>
          <p:nvPr/>
        </p:nvCxnSpPr>
        <p:spPr>
          <a:xfrm>
            <a:off x="1927676" y="3422497"/>
            <a:ext cx="1673852" cy="82984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" idx="2"/>
            <a:endCxn id="5" idx="6"/>
          </p:cNvCxnSpPr>
          <p:nvPr/>
        </p:nvCxnSpPr>
        <p:spPr>
          <a:xfrm flipH="1">
            <a:off x="4447563" y="4590396"/>
            <a:ext cx="3538971" cy="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1081641" y="6428978"/>
            <a:ext cx="80623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Moreau. The foundations for provenance on the web. Foundations and Trends in Web Science (2009)</a:t>
            </a:r>
          </a:p>
        </p:txBody>
      </p:sp>
      <p:sp>
        <p:nvSpPr>
          <p:cNvPr id="46" name="Rectangle 45"/>
          <p:cNvSpPr/>
          <p:nvPr/>
        </p:nvSpPr>
        <p:spPr>
          <a:xfrm rot="21152165">
            <a:off x="5413944" y="424074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Registration Info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…………</a:t>
            </a:r>
            <a:endParaRPr lang="en-US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7666" y="4410837"/>
            <a:ext cx="1451886" cy="1451886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 rot="21152165">
            <a:off x="1735802" y="473107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Sold to Bob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2010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</a:t>
            </a:r>
            <a:endParaRPr lang="en-US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7" name="Freeform 16"/>
          <p:cNvSpPr/>
          <p:nvPr/>
        </p:nvSpPr>
        <p:spPr>
          <a:xfrm>
            <a:off x="2581228" y="5471946"/>
            <a:ext cx="2839351" cy="681292"/>
          </a:xfrm>
          <a:custGeom>
            <a:avLst/>
            <a:gdLst>
              <a:gd name="connsiteX0" fmla="*/ 2839351 w 2839351"/>
              <a:gd name="connsiteY0" fmla="*/ 0 h 681292"/>
              <a:gd name="connsiteX1" fmla="*/ 1528087 w 2839351"/>
              <a:gd name="connsiteY1" fmla="*/ 671087 h 681292"/>
              <a:gd name="connsiteX2" fmla="*/ 0 w 2839351"/>
              <a:gd name="connsiteY2" fmla="*/ 423301 h 681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39351" h="681292">
                <a:moveTo>
                  <a:pt x="2839351" y="0"/>
                </a:moveTo>
                <a:cubicBezTo>
                  <a:pt x="2420331" y="300268"/>
                  <a:pt x="2001312" y="600537"/>
                  <a:pt x="1528087" y="671087"/>
                </a:cubicBezTo>
                <a:cubicBezTo>
                  <a:pt x="1054862" y="741637"/>
                  <a:pt x="0" y="423301"/>
                  <a:pt x="0" y="423301"/>
                </a:cubicBezTo>
              </a:path>
            </a:pathLst>
          </a:custGeom>
          <a:ln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ontent Placeholder 7"/>
          <p:cNvSpPr txBox="1">
            <a:spLocks/>
          </p:cNvSpPr>
          <p:nvPr/>
        </p:nvSpPr>
        <p:spPr>
          <a:xfrm>
            <a:off x="274319" y="1147723"/>
            <a:ext cx="8869682" cy="1051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000" smtClean="0"/>
              <a:t>The provenance of a piece of data is the process that led to that piece of data.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40487614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ight Arrow 33"/>
          <p:cNvSpPr/>
          <p:nvPr/>
        </p:nvSpPr>
        <p:spPr>
          <a:xfrm>
            <a:off x="4966282" y="4764559"/>
            <a:ext cx="2844728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56470"/>
            <a:ext cx="8591550" cy="1066801"/>
          </a:xfrm>
        </p:spPr>
        <p:txBody>
          <a:bodyPr/>
          <a:lstStyle/>
          <a:p>
            <a:r>
              <a:rPr lang="en-US" dirty="0" smtClean="0"/>
              <a:t>Provenance-Based Trust</a:t>
            </a:r>
            <a:endParaRPr lang="en-US" dirty="0"/>
          </a:p>
        </p:txBody>
      </p:sp>
      <p:sp>
        <p:nvSpPr>
          <p:cNvPr id="4" name="Smiley Face 3"/>
          <p:cNvSpPr/>
          <p:nvPr/>
        </p:nvSpPr>
        <p:spPr>
          <a:xfrm>
            <a:off x="856967" y="4906560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Alice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5" name="Smiley Face 4"/>
          <p:cNvSpPr/>
          <p:nvPr/>
        </p:nvSpPr>
        <p:spPr>
          <a:xfrm>
            <a:off x="3456371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Bob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6" name="Smiley Face 5"/>
          <p:cNvSpPr/>
          <p:nvPr/>
        </p:nvSpPr>
        <p:spPr>
          <a:xfrm>
            <a:off x="7986534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Clare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7" name="Smiley Face 6"/>
          <p:cNvSpPr/>
          <p:nvPr/>
        </p:nvSpPr>
        <p:spPr>
          <a:xfrm>
            <a:off x="1081641" y="2606361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Dan</a:t>
            </a:r>
            <a:endParaRPr lang="en-US" dirty="0">
              <a:solidFill>
                <a:srgbClr val="964D2C"/>
              </a:solidFill>
            </a:endParaRPr>
          </a:p>
        </p:txBody>
      </p:sp>
      <p:cxnSp>
        <p:nvCxnSpPr>
          <p:cNvPr id="9" name="Straight Arrow Connector 8"/>
          <p:cNvCxnSpPr>
            <a:stCxn id="4" idx="6"/>
            <a:endCxn id="5" idx="3"/>
          </p:cNvCxnSpPr>
          <p:nvPr/>
        </p:nvCxnSpPr>
        <p:spPr>
          <a:xfrm flipV="1">
            <a:off x="1848159" y="4928450"/>
            <a:ext cx="1753369" cy="456192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7" idx="5"/>
            <a:endCxn id="5" idx="1"/>
          </p:cNvCxnSpPr>
          <p:nvPr/>
        </p:nvCxnSpPr>
        <p:spPr>
          <a:xfrm>
            <a:off x="1927676" y="3422497"/>
            <a:ext cx="1673852" cy="82984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" idx="2"/>
            <a:endCxn id="5" idx="6"/>
          </p:cNvCxnSpPr>
          <p:nvPr/>
        </p:nvCxnSpPr>
        <p:spPr>
          <a:xfrm flipH="1">
            <a:off x="4447563" y="4590396"/>
            <a:ext cx="3538971" cy="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1081641" y="6428978"/>
            <a:ext cx="80623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Moreau. The foundations for provenance on the web. Foundations and Trends in Web Science (2009)</a:t>
            </a:r>
          </a:p>
        </p:txBody>
      </p:sp>
      <p:sp>
        <p:nvSpPr>
          <p:cNvPr id="46" name="Rectangle 45"/>
          <p:cNvSpPr/>
          <p:nvPr/>
        </p:nvSpPr>
        <p:spPr>
          <a:xfrm rot="21152165">
            <a:off x="5413944" y="424074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Registration Info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…………</a:t>
            </a:r>
            <a:endParaRPr lang="en-US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7666" y="4410837"/>
            <a:ext cx="1451886" cy="1451886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 rot="21152165">
            <a:off x="1735802" y="473107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Sold to Bob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2010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</a:t>
            </a:r>
            <a:endParaRPr lang="en-US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7" name="Freeform 16"/>
          <p:cNvSpPr/>
          <p:nvPr/>
        </p:nvSpPr>
        <p:spPr>
          <a:xfrm>
            <a:off x="2581228" y="5471946"/>
            <a:ext cx="2839351" cy="681292"/>
          </a:xfrm>
          <a:custGeom>
            <a:avLst/>
            <a:gdLst>
              <a:gd name="connsiteX0" fmla="*/ 2839351 w 2839351"/>
              <a:gd name="connsiteY0" fmla="*/ 0 h 681292"/>
              <a:gd name="connsiteX1" fmla="*/ 1528087 w 2839351"/>
              <a:gd name="connsiteY1" fmla="*/ 671087 h 681292"/>
              <a:gd name="connsiteX2" fmla="*/ 0 w 2839351"/>
              <a:gd name="connsiteY2" fmla="*/ 423301 h 681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39351" h="681292">
                <a:moveTo>
                  <a:pt x="2839351" y="0"/>
                </a:moveTo>
                <a:cubicBezTo>
                  <a:pt x="2420331" y="300268"/>
                  <a:pt x="2001312" y="600537"/>
                  <a:pt x="1528087" y="671087"/>
                </a:cubicBezTo>
                <a:cubicBezTo>
                  <a:pt x="1054862" y="741637"/>
                  <a:pt x="0" y="423301"/>
                  <a:pt x="0" y="423301"/>
                </a:cubicBezTo>
              </a:path>
            </a:pathLst>
          </a:custGeom>
          <a:ln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 rot="21152165">
            <a:off x="3060824" y="174814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Sold to Alice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2008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</a:t>
            </a:r>
            <a:endParaRPr lang="en-US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5927" y="1674841"/>
            <a:ext cx="1394652" cy="1394652"/>
          </a:xfrm>
          <a:prstGeom prst="rect">
            <a:avLst/>
          </a:prstGeom>
        </p:spPr>
      </p:pic>
      <p:sp>
        <p:nvSpPr>
          <p:cNvPr id="21" name="Freeform 20"/>
          <p:cNvSpPr/>
          <p:nvPr/>
        </p:nvSpPr>
        <p:spPr>
          <a:xfrm>
            <a:off x="2389558" y="2312671"/>
            <a:ext cx="594342" cy="2209428"/>
          </a:xfrm>
          <a:custGeom>
            <a:avLst/>
            <a:gdLst>
              <a:gd name="connsiteX0" fmla="*/ 98746 w 594342"/>
              <a:gd name="connsiteY0" fmla="*/ 2209428 h 2209428"/>
              <a:gd name="connsiteX1" fmla="*/ 36796 w 594342"/>
              <a:gd name="connsiteY1" fmla="*/ 867252 h 2209428"/>
              <a:gd name="connsiteX2" fmla="*/ 594342 w 594342"/>
              <a:gd name="connsiteY2" fmla="*/ 0 h 2209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4342" h="2209428">
                <a:moveTo>
                  <a:pt x="98746" y="2209428"/>
                </a:moveTo>
                <a:cubicBezTo>
                  <a:pt x="26471" y="1722459"/>
                  <a:pt x="-45803" y="1235490"/>
                  <a:pt x="36796" y="867252"/>
                </a:cubicBezTo>
                <a:cubicBezTo>
                  <a:pt x="119395" y="499014"/>
                  <a:pt x="487651" y="158308"/>
                  <a:pt x="594342" y="0"/>
                </a:cubicBezTo>
              </a:path>
            </a:pathLst>
          </a:custGeom>
          <a:ln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Content Placeholder 7"/>
          <p:cNvSpPr>
            <a:spLocks noGrp="1"/>
          </p:cNvSpPr>
          <p:nvPr>
            <p:ph sz="quarter" idx="13"/>
          </p:nvPr>
        </p:nvSpPr>
        <p:spPr>
          <a:xfrm>
            <a:off x="274319" y="1147723"/>
            <a:ext cx="8869682" cy="10513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The provenance of a piece of data is the process that led to that piece of data.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11476392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ight Arrow 33"/>
          <p:cNvSpPr/>
          <p:nvPr/>
        </p:nvSpPr>
        <p:spPr>
          <a:xfrm>
            <a:off x="4966282" y="4764559"/>
            <a:ext cx="2844728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56470"/>
            <a:ext cx="8591550" cy="1066801"/>
          </a:xfrm>
        </p:spPr>
        <p:txBody>
          <a:bodyPr/>
          <a:lstStyle/>
          <a:p>
            <a:r>
              <a:rPr lang="en-US" dirty="0" smtClean="0"/>
              <a:t>Provenance-Based Trust</a:t>
            </a:r>
            <a:endParaRPr lang="en-US" dirty="0"/>
          </a:p>
        </p:txBody>
      </p:sp>
      <p:sp>
        <p:nvSpPr>
          <p:cNvPr id="4" name="Smiley Face 3"/>
          <p:cNvSpPr/>
          <p:nvPr/>
        </p:nvSpPr>
        <p:spPr>
          <a:xfrm>
            <a:off x="856967" y="4906560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Alice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5" name="Smiley Face 4"/>
          <p:cNvSpPr/>
          <p:nvPr/>
        </p:nvSpPr>
        <p:spPr>
          <a:xfrm>
            <a:off x="3456371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Bob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6" name="Smiley Face 5"/>
          <p:cNvSpPr/>
          <p:nvPr/>
        </p:nvSpPr>
        <p:spPr>
          <a:xfrm>
            <a:off x="7986534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Clare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7" name="Smiley Face 6"/>
          <p:cNvSpPr/>
          <p:nvPr/>
        </p:nvSpPr>
        <p:spPr>
          <a:xfrm>
            <a:off x="1081641" y="2606361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Dan</a:t>
            </a:r>
            <a:endParaRPr lang="en-US" dirty="0">
              <a:solidFill>
                <a:srgbClr val="964D2C"/>
              </a:solidFill>
            </a:endParaRPr>
          </a:p>
        </p:txBody>
      </p:sp>
      <p:cxnSp>
        <p:nvCxnSpPr>
          <p:cNvPr id="9" name="Straight Arrow Connector 8"/>
          <p:cNvCxnSpPr>
            <a:stCxn id="4" idx="6"/>
            <a:endCxn id="5" idx="3"/>
          </p:cNvCxnSpPr>
          <p:nvPr/>
        </p:nvCxnSpPr>
        <p:spPr>
          <a:xfrm flipV="1">
            <a:off x="1848159" y="4928450"/>
            <a:ext cx="1753369" cy="456192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7" idx="5"/>
            <a:endCxn id="5" idx="1"/>
          </p:cNvCxnSpPr>
          <p:nvPr/>
        </p:nvCxnSpPr>
        <p:spPr>
          <a:xfrm>
            <a:off x="1927676" y="3422497"/>
            <a:ext cx="1673852" cy="82984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" idx="2"/>
            <a:endCxn id="5" idx="6"/>
          </p:cNvCxnSpPr>
          <p:nvPr/>
        </p:nvCxnSpPr>
        <p:spPr>
          <a:xfrm flipH="1">
            <a:off x="4447563" y="4590396"/>
            <a:ext cx="3538971" cy="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1081641" y="6428978"/>
            <a:ext cx="80623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Moreau. The foundations for provenance on the web. Foundations and Trends in Web Science (2009)</a:t>
            </a:r>
          </a:p>
        </p:txBody>
      </p:sp>
      <p:sp>
        <p:nvSpPr>
          <p:cNvPr id="46" name="Rectangle 45"/>
          <p:cNvSpPr/>
          <p:nvPr/>
        </p:nvSpPr>
        <p:spPr>
          <a:xfrm rot="21152165">
            <a:off x="5413944" y="424074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Registration Info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…………</a:t>
            </a:r>
            <a:endParaRPr lang="en-US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7666" y="4410837"/>
            <a:ext cx="1451886" cy="1451886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 rot="21152165">
            <a:off x="1735802" y="473107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Sold to Bob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2010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</a:t>
            </a:r>
            <a:endParaRPr lang="en-US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7" name="Freeform 16"/>
          <p:cNvSpPr/>
          <p:nvPr/>
        </p:nvSpPr>
        <p:spPr>
          <a:xfrm>
            <a:off x="2581228" y="5471946"/>
            <a:ext cx="2839351" cy="681292"/>
          </a:xfrm>
          <a:custGeom>
            <a:avLst/>
            <a:gdLst>
              <a:gd name="connsiteX0" fmla="*/ 2839351 w 2839351"/>
              <a:gd name="connsiteY0" fmla="*/ 0 h 681292"/>
              <a:gd name="connsiteX1" fmla="*/ 1528087 w 2839351"/>
              <a:gd name="connsiteY1" fmla="*/ 671087 h 681292"/>
              <a:gd name="connsiteX2" fmla="*/ 0 w 2839351"/>
              <a:gd name="connsiteY2" fmla="*/ 423301 h 681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39351" h="681292">
                <a:moveTo>
                  <a:pt x="2839351" y="0"/>
                </a:moveTo>
                <a:cubicBezTo>
                  <a:pt x="2420331" y="300268"/>
                  <a:pt x="2001312" y="600537"/>
                  <a:pt x="1528087" y="671087"/>
                </a:cubicBezTo>
                <a:cubicBezTo>
                  <a:pt x="1054862" y="741637"/>
                  <a:pt x="0" y="423301"/>
                  <a:pt x="0" y="423301"/>
                </a:cubicBezTo>
              </a:path>
            </a:pathLst>
          </a:custGeom>
          <a:ln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 rot="21152165">
            <a:off x="3060824" y="174814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Sold to Alice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2008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</a:t>
            </a:r>
            <a:endParaRPr lang="en-US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5927" y="1674841"/>
            <a:ext cx="1394652" cy="1394652"/>
          </a:xfrm>
          <a:prstGeom prst="rect">
            <a:avLst/>
          </a:prstGeom>
        </p:spPr>
      </p:pic>
      <p:sp>
        <p:nvSpPr>
          <p:cNvPr id="21" name="Freeform 20"/>
          <p:cNvSpPr/>
          <p:nvPr/>
        </p:nvSpPr>
        <p:spPr>
          <a:xfrm>
            <a:off x="2389558" y="2312671"/>
            <a:ext cx="594342" cy="2209428"/>
          </a:xfrm>
          <a:custGeom>
            <a:avLst/>
            <a:gdLst>
              <a:gd name="connsiteX0" fmla="*/ 98746 w 594342"/>
              <a:gd name="connsiteY0" fmla="*/ 2209428 h 2209428"/>
              <a:gd name="connsiteX1" fmla="*/ 36796 w 594342"/>
              <a:gd name="connsiteY1" fmla="*/ 867252 h 2209428"/>
              <a:gd name="connsiteX2" fmla="*/ 594342 w 594342"/>
              <a:gd name="connsiteY2" fmla="*/ 0 h 2209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4342" h="2209428">
                <a:moveTo>
                  <a:pt x="98746" y="2209428"/>
                </a:moveTo>
                <a:cubicBezTo>
                  <a:pt x="26471" y="1722459"/>
                  <a:pt x="-45803" y="1235490"/>
                  <a:pt x="36796" y="867252"/>
                </a:cubicBezTo>
                <a:cubicBezTo>
                  <a:pt x="119395" y="499014"/>
                  <a:pt x="487651" y="158308"/>
                  <a:pt x="594342" y="0"/>
                </a:cubicBezTo>
              </a:path>
            </a:pathLst>
          </a:custGeom>
          <a:ln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 rot="21152165">
            <a:off x="6593994" y="1669934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Imported and Registered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2007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7455" y="2126832"/>
            <a:ext cx="1487110" cy="1123078"/>
          </a:xfrm>
          <a:prstGeom prst="rect">
            <a:avLst/>
          </a:prstGeom>
        </p:spPr>
      </p:pic>
      <p:sp>
        <p:nvSpPr>
          <p:cNvPr id="11" name="Freeform 10"/>
          <p:cNvSpPr/>
          <p:nvPr/>
        </p:nvSpPr>
        <p:spPr>
          <a:xfrm>
            <a:off x="5245055" y="1724150"/>
            <a:ext cx="1208015" cy="103273"/>
          </a:xfrm>
          <a:custGeom>
            <a:avLst/>
            <a:gdLst>
              <a:gd name="connsiteX0" fmla="*/ 0 w 1208015"/>
              <a:gd name="connsiteY0" fmla="*/ 103273 h 103273"/>
              <a:gd name="connsiteX1" fmla="*/ 671119 w 1208015"/>
              <a:gd name="connsiteY1" fmla="*/ 29 h 103273"/>
              <a:gd name="connsiteX2" fmla="*/ 1208015 w 1208015"/>
              <a:gd name="connsiteY2" fmla="*/ 92949 h 103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08015" h="103273">
                <a:moveTo>
                  <a:pt x="0" y="103273"/>
                </a:moveTo>
                <a:cubicBezTo>
                  <a:pt x="234891" y="52511"/>
                  <a:pt x="469783" y="1750"/>
                  <a:pt x="671119" y="29"/>
                </a:cubicBezTo>
                <a:cubicBezTo>
                  <a:pt x="872455" y="-1692"/>
                  <a:pt x="1109928" y="72300"/>
                  <a:pt x="1208015" y="92949"/>
                </a:cubicBezTo>
              </a:path>
            </a:pathLst>
          </a:custGeom>
          <a:ln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Content Placeholder 7"/>
          <p:cNvSpPr>
            <a:spLocks noGrp="1"/>
          </p:cNvSpPr>
          <p:nvPr>
            <p:ph sz="quarter" idx="13"/>
          </p:nvPr>
        </p:nvSpPr>
        <p:spPr>
          <a:xfrm>
            <a:off x="274319" y="1147723"/>
            <a:ext cx="8869682" cy="10513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The provenance of a piece of data is the process that led to that piece of data.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2161690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ight Arrow 33"/>
          <p:cNvSpPr/>
          <p:nvPr/>
        </p:nvSpPr>
        <p:spPr>
          <a:xfrm>
            <a:off x="4966282" y="4764559"/>
            <a:ext cx="2844728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56470"/>
            <a:ext cx="8591550" cy="1066801"/>
          </a:xfrm>
        </p:spPr>
        <p:txBody>
          <a:bodyPr/>
          <a:lstStyle/>
          <a:p>
            <a:r>
              <a:rPr lang="en-US" dirty="0" smtClean="0"/>
              <a:t>Provenance-Based Trust</a:t>
            </a:r>
            <a:endParaRPr lang="en-US" dirty="0"/>
          </a:p>
        </p:txBody>
      </p:sp>
      <p:sp>
        <p:nvSpPr>
          <p:cNvPr id="4" name="Smiley Face 3"/>
          <p:cNvSpPr/>
          <p:nvPr/>
        </p:nvSpPr>
        <p:spPr>
          <a:xfrm>
            <a:off x="856967" y="4906560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Alice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5" name="Smiley Face 4"/>
          <p:cNvSpPr/>
          <p:nvPr/>
        </p:nvSpPr>
        <p:spPr>
          <a:xfrm>
            <a:off x="3456371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Bob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6" name="Smiley Face 5"/>
          <p:cNvSpPr/>
          <p:nvPr/>
        </p:nvSpPr>
        <p:spPr>
          <a:xfrm>
            <a:off x="7986534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Clare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7" name="Smiley Face 6"/>
          <p:cNvSpPr/>
          <p:nvPr/>
        </p:nvSpPr>
        <p:spPr>
          <a:xfrm>
            <a:off x="1081641" y="2606361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Dan</a:t>
            </a:r>
            <a:endParaRPr lang="en-US" dirty="0">
              <a:solidFill>
                <a:srgbClr val="964D2C"/>
              </a:solidFill>
            </a:endParaRPr>
          </a:p>
        </p:txBody>
      </p:sp>
      <p:cxnSp>
        <p:nvCxnSpPr>
          <p:cNvPr id="9" name="Straight Arrow Connector 8"/>
          <p:cNvCxnSpPr>
            <a:stCxn id="4" idx="6"/>
            <a:endCxn id="5" idx="3"/>
          </p:cNvCxnSpPr>
          <p:nvPr/>
        </p:nvCxnSpPr>
        <p:spPr>
          <a:xfrm flipV="1">
            <a:off x="1848159" y="4928450"/>
            <a:ext cx="1753369" cy="456192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7" idx="5"/>
            <a:endCxn id="5" idx="1"/>
          </p:cNvCxnSpPr>
          <p:nvPr/>
        </p:nvCxnSpPr>
        <p:spPr>
          <a:xfrm>
            <a:off x="1927676" y="3422497"/>
            <a:ext cx="1673852" cy="82984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" idx="2"/>
            <a:endCxn id="5" idx="6"/>
          </p:cNvCxnSpPr>
          <p:nvPr/>
        </p:nvCxnSpPr>
        <p:spPr>
          <a:xfrm flipH="1">
            <a:off x="4447563" y="4590396"/>
            <a:ext cx="3538971" cy="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1081641" y="6428978"/>
            <a:ext cx="80623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Moreau. The foundations for provenance on the web. Foundations and Trends in Web Science (2009)</a:t>
            </a:r>
          </a:p>
        </p:txBody>
      </p:sp>
      <p:sp>
        <p:nvSpPr>
          <p:cNvPr id="29" name="Content Placeholder 7"/>
          <p:cNvSpPr>
            <a:spLocks noGrp="1"/>
          </p:cNvSpPr>
          <p:nvPr>
            <p:ph sz="quarter" idx="13"/>
          </p:nvPr>
        </p:nvSpPr>
        <p:spPr>
          <a:xfrm>
            <a:off x="274319" y="1147723"/>
            <a:ext cx="8869682" cy="10513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The provenance of a piece of data is the process that led to that piece of data.</a:t>
            </a:r>
            <a:endParaRPr lang="en-US" sz="2000" dirty="0" smtClean="0"/>
          </a:p>
        </p:txBody>
      </p:sp>
      <p:sp>
        <p:nvSpPr>
          <p:cNvPr id="22" name="Rectangle 21"/>
          <p:cNvSpPr/>
          <p:nvPr/>
        </p:nvSpPr>
        <p:spPr>
          <a:xfrm rot="21152165">
            <a:off x="5616063" y="2720741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Imported and Registered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2007</a:t>
            </a:r>
          </a:p>
        </p:txBody>
      </p:sp>
      <p:sp>
        <p:nvSpPr>
          <p:cNvPr id="28" name="Rectangle 27"/>
          <p:cNvSpPr/>
          <p:nvPr/>
        </p:nvSpPr>
        <p:spPr>
          <a:xfrm rot="21152165">
            <a:off x="5569777" y="3279191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Sold to Alice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2008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</a:t>
            </a:r>
            <a:endParaRPr lang="en-US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rot="21152165">
            <a:off x="5484244" y="3796804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Sold to Bob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2010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</a:t>
            </a:r>
            <a:endParaRPr lang="en-US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 rot="21152165">
            <a:off x="5413944" y="424074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Registration Info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…………</a:t>
            </a:r>
            <a:endParaRPr lang="en-US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7666" y="4410837"/>
            <a:ext cx="1451886" cy="14518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051915" y="2002938"/>
            <a:ext cx="192581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rgbClr val="90463C"/>
                </a:solidFill>
              </a:rPr>
              <a:t>Because provenance data is transparent, Clare is free to check with anyone named in the process.</a:t>
            </a:r>
            <a:endParaRPr lang="en-US" dirty="0">
              <a:solidFill>
                <a:srgbClr val="9046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8987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56470"/>
            <a:ext cx="8591550" cy="1066801"/>
          </a:xfrm>
        </p:spPr>
        <p:txBody>
          <a:bodyPr/>
          <a:lstStyle/>
          <a:p>
            <a:r>
              <a:rPr lang="en-US" dirty="0" smtClean="0"/>
              <a:t>How Might we Calculate Trust?</a:t>
            </a:r>
            <a:endParaRPr lang="en-US" dirty="0"/>
          </a:p>
        </p:txBody>
      </p:sp>
      <p:sp>
        <p:nvSpPr>
          <p:cNvPr id="11" name="Content Placeholder 7"/>
          <p:cNvSpPr>
            <a:spLocks noGrp="1"/>
          </p:cNvSpPr>
          <p:nvPr>
            <p:ph sz="quarter" idx="13"/>
          </p:nvPr>
        </p:nvSpPr>
        <p:spPr>
          <a:xfrm>
            <a:off x="1632857" y="2479524"/>
            <a:ext cx="5863029" cy="3005453"/>
          </a:xfrm>
        </p:spPr>
        <p:txBody>
          <a:bodyPr>
            <a:normAutofit/>
          </a:bodyPr>
          <a:lstStyle/>
          <a:p>
            <a:pPr marL="457200" indent="-457200"/>
            <a:r>
              <a:rPr lang="en-US" sz="2800" dirty="0" smtClean="0">
                <a:solidFill>
                  <a:srgbClr val="B9B697"/>
                </a:solidFill>
              </a:rPr>
              <a:t>Policy-Based Trust</a:t>
            </a:r>
          </a:p>
          <a:p>
            <a:pPr marL="457200" indent="-457200"/>
            <a:r>
              <a:rPr lang="en-US" sz="28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Provenance-Based Trust</a:t>
            </a:r>
          </a:p>
          <a:p>
            <a:pPr marL="457200" indent="-457200"/>
            <a:r>
              <a:rPr lang="en-US" sz="2800" dirty="0" smtClean="0">
                <a:solidFill>
                  <a:srgbClr val="42402C"/>
                </a:solidFill>
              </a:rPr>
              <a:t>Reputation-Based Trust</a:t>
            </a:r>
          </a:p>
          <a:p>
            <a:pPr marL="630238" lvl="1" indent="-457200"/>
            <a:r>
              <a:rPr lang="en-US" sz="2600" dirty="0" smtClean="0">
                <a:solidFill>
                  <a:srgbClr val="B9B697"/>
                </a:solidFill>
              </a:rPr>
              <a:t>Global Trust</a:t>
            </a:r>
          </a:p>
          <a:p>
            <a:pPr marL="630238" lvl="1" indent="-457200"/>
            <a:r>
              <a:rPr lang="en-US" sz="2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Local Trust</a:t>
            </a:r>
          </a:p>
        </p:txBody>
      </p:sp>
    </p:spTree>
    <p:extLst>
      <p:ext uri="{BB962C8B-B14F-4D97-AF65-F5344CB8AC3E}">
        <p14:creationId xmlns:p14="http://schemas.microsoft.com/office/powerpoint/2010/main" val="41309570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ight Arrow 33"/>
          <p:cNvSpPr/>
          <p:nvPr/>
        </p:nvSpPr>
        <p:spPr>
          <a:xfrm>
            <a:off x="4966282" y="4764559"/>
            <a:ext cx="2844728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56470"/>
            <a:ext cx="8591550" cy="1066801"/>
          </a:xfrm>
        </p:spPr>
        <p:txBody>
          <a:bodyPr/>
          <a:lstStyle/>
          <a:p>
            <a:r>
              <a:rPr lang="en-US" dirty="0" smtClean="0"/>
              <a:t>Reputation-Based Trust</a:t>
            </a:r>
            <a:endParaRPr lang="en-US" dirty="0"/>
          </a:p>
        </p:txBody>
      </p:sp>
      <p:sp>
        <p:nvSpPr>
          <p:cNvPr id="4" name="Smiley Face 3"/>
          <p:cNvSpPr/>
          <p:nvPr/>
        </p:nvSpPr>
        <p:spPr>
          <a:xfrm>
            <a:off x="856967" y="4906560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Alice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5" name="Smiley Face 4"/>
          <p:cNvSpPr/>
          <p:nvPr/>
        </p:nvSpPr>
        <p:spPr>
          <a:xfrm>
            <a:off x="3456371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Bob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6" name="Smiley Face 5"/>
          <p:cNvSpPr/>
          <p:nvPr/>
        </p:nvSpPr>
        <p:spPr>
          <a:xfrm>
            <a:off x="7986534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Clare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7" name="Smiley Face 6"/>
          <p:cNvSpPr/>
          <p:nvPr/>
        </p:nvSpPr>
        <p:spPr>
          <a:xfrm>
            <a:off x="1081641" y="2606361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Dan</a:t>
            </a:r>
            <a:endParaRPr lang="en-US" dirty="0">
              <a:solidFill>
                <a:srgbClr val="964D2C"/>
              </a:solidFill>
            </a:endParaRPr>
          </a:p>
        </p:txBody>
      </p:sp>
      <p:cxnSp>
        <p:nvCxnSpPr>
          <p:cNvPr id="9" name="Straight Arrow Connector 8"/>
          <p:cNvCxnSpPr>
            <a:stCxn id="4" idx="6"/>
            <a:endCxn id="5" idx="3"/>
          </p:cNvCxnSpPr>
          <p:nvPr/>
        </p:nvCxnSpPr>
        <p:spPr>
          <a:xfrm flipV="1">
            <a:off x="1848159" y="4928450"/>
            <a:ext cx="1753369" cy="456192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7" idx="5"/>
            <a:endCxn id="5" idx="1"/>
          </p:cNvCxnSpPr>
          <p:nvPr/>
        </p:nvCxnSpPr>
        <p:spPr>
          <a:xfrm>
            <a:off x="1927676" y="3422497"/>
            <a:ext cx="1673852" cy="82984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" idx="2"/>
            <a:endCxn id="5" idx="6"/>
          </p:cNvCxnSpPr>
          <p:nvPr/>
        </p:nvCxnSpPr>
        <p:spPr>
          <a:xfrm flipH="1">
            <a:off x="4447563" y="4590396"/>
            <a:ext cx="3538971" cy="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1081641" y="6428978"/>
            <a:ext cx="80623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Moreau. The foundations for provenance on the web. Foundations and Trends in Web Science (2009)</a:t>
            </a:r>
          </a:p>
        </p:txBody>
      </p:sp>
      <p:sp>
        <p:nvSpPr>
          <p:cNvPr id="26" name="Content Placeholder 7"/>
          <p:cNvSpPr>
            <a:spLocks noGrp="1"/>
          </p:cNvSpPr>
          <p:nvPr>
            <p:ph sz="quarter" idx="13"/>
          </p:nvPr>
        </p:nvSpPr>
        <p:spPr>
          <a:xfrm>
            <a:off x="274319" y="1147723"/>
            <a:ext cx="8869682" cy="10513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Trust based on </a:t>
            </a:r>
            <a:r>
              <a:rPr lang="en-US" sz="2000" dirty="0"/>
              <a:t>personal experience or the </a:t>
            </a:r>
            <a:r>
              <a:rPr lang="en-US" sz="2000" dirty="0" smtClean="0"/>
              <a:t>experiences </a:t>
            </a:r>
            <a:r>
              <a:rPr lang="en-US" sz="2000" dirty="0"/>
              <a:t>of others</a:t>
            </a:r>
            <a:endParaRPr lang="en-US" sz="2000" dirty="0" smtClean="0"/>
          </a:p>
        </p:txBody>
      </p:sp>
      <p:sp>
        <p:nvSpPr>
          <p:cNvPr id="46" name="Rectangle 45"/>
          <p:cNvSpPr/>
          <p:nvPr/>
        </p:nvSpPr>
        <p:spPr>
          <a:xfrm rot="21152165">
            <a:off x="5413944" y="424074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Registration Info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…………</a:t>
            </a:r>
            <a:endParaRPr lang="en-US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7666" y="4410837"/>
            <a:ext cx="1451886" cy="1451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9838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274320" y="531091"/>
            <a:ext cx="8595360" cy="570511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“Analytics </a:t>
            </a:r>
            <a:r>
              <a:rPr lang="en-US" dirty="0"/>
              <a:t>is the discovery and communication of meaningful patterns in data. </a:t>
            </a:r>
            <a:r>
              <a:rPr lang="en-US" dirty="0" smtClean="0"/>
              <a:t>[It] relies </a:t>
            </a:r>
            <a:r>
              <a:rPr lang="en-US" dirty="0"/>
              <a:t>on the simultaneous application of statistics, computer programming and operations research to quantify performance. Analytics often favors data visualization to communicate insight</a:t>
            </a:r>
            <a:r>
              <a:rPr lang="en-US" dirty="0" smtClean="0"/>
              <a:t>.”</a:t>
            </a:r>
          </a:p>
          <a:p>
            <a:pPr marL="342900" indent="-342900" algn="r">
              <a:buFontTx/>
              <a:buChar char="-"/>
            </a:pPr>
            <a:r>
              <a:rPr lang="en-US" dirty="0" err="1" smtClean="0"/>
              <a:t>Wikipedia.org</a:t>
            </a:r>
            <a:endParaRPr lang="en-US" dirty="0" smtClean="0"/>
          </a:p>
          <a:p>
            <a:pPr marL="342900" indent="-342900">
              <a:buFontTx/>
              <a:buChar char="-"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“</a:t>
            </a:r>
            <a:r>
              <a:rPr lang="en-US" dirty="0"/>
              <a:t>the systematic computational analysis of data or </a:t>
            </a:r>
            <a:r>
              <a:rPr lang="en-US" dirty="0" smtClean="0"/>
              <a:t>statistics”</a:t>
            </a:r>
          </a:p>
          <a:p>
            <a:pPr marL="342900" indent="-342900" algn="r">
              <a:buFontTx/>
              <a:buChar char="-"/>
            </a:pPr>
            <a:r>
              <a:rPr lang="en-US" dirty="0" smtClean="0"/>
              <a:t>Oxford English Dictionary</a:t>
            </a:r>
          </a:p>
          <a:p>
            <a:pPr marL="342900" indent="-342900">
              <a:buFontTx/>
              <a:buChar char="-"/>
            </a:pPr>
            <a:endParaRPr lang="en-US" dirty="0"/>
          </a:p>
          <a:p>
            <a:pPr marL="0" indent="0">
              <a:buNone/>
            </a:pPr>
            <a:r>
              <a:rPr lang="en-US" dirty="0"/>
              <a:t>“Studying the past data to predict trends, evaluate performance, and manage </a:t>
            </a:r>
            <a:r>
              <a:rPr lang="en-US" dirty="0" smtClean="0"/>
              <a:t>effects”</a:t>
            </a:r>
          </a:p>
          <a:p>
            <a:pPr marL="0" indent="0" algn="r">
              <a:buNone/>
            </a:pPr>
            <a:r>
              <a:rPr lang="en-US" dirty="0" smtClean="0"/>
              <a:t>- Black’s Law Dictionary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5874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ight Arrow 33"/>
          <p:cNvSpPr/>
          <p:nvPr/>
        </p:nvSpPr>
        <p:spPr>
          <a:xfrm>
            <a:off x="4966282" y="4764559"/>
            <a:ext cx="2844728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56470"/>
            <a:ext cx="8591550" cy="1066801"/>
          </a:xfrm>
        </p:spPr>
        <p:txBody>
          <a:bodyPr/>
          <a:lstStyle/>
          <a:p>
            <a:r>
              <a:rPr lang="en-US" dirty="0" smtClean="0"/>
              <a:t>Reputation-Based Trust</a:t>
            </a:r>
            <a:endParaRPr lang="en-US" dirty="0"/>
          </a:p>
        </p:txBody>
      </p:sp>
      <p:sp>
        <p:nvSpPr>
          <p:cNvPr id="4" name="Smiley Face 3"/>
          <p:cNvSpPr/>
          <p:nvPr/>
        </p:nvSpPr>
        <p:spPr>
          <a:xfrm>
            <a:off x="856967" y="4906560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Alice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5" name="Smiley Face 4"/>
          <p:cNvSpPr/>
          <p:nvPr/>
        </p:nvSpPr>
        <p:spPr>
          <a:xfrm>
            <a:off x="3456371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Bob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6" name="Smiley Face 5"/>
          <p:cNvSpPr/>
          <p:nvPr/>
        </p:nvSpPr>
        <p:spPr>
          <a:xfrm>
            <a:off x="7986534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Clare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7" name="Smiley Face 6"/>
          <p:cNvSpPr/>
          <p:nvPr/>
        </p:nvSpPr>
        <p:spPr>
          <a:xfrm>
            <a:off x="1081641" y="2606361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Dan</a:t>
            </a:r>
            <a:endParaRPr lang="en-US" dirty="0">
              <a:solidFill>
                <a:srgbClr val="964D2C"/>
              </a:solidFill>
            </a:endParaRPr>
          </a:p>
        </p:txBody>
      </p:sp>
      <p:cxnSp>
        <p:nvCxnSpPr>
          <p:cNvPr id="9" name="Straight Arrow Connector 8"/>
          <p:cNvCxnSpPr>
            <a:stCxn id="4" idx="6"/>
            <a:endCxn id="5" idx="3"/>
          </p:cNvCxnSpPr>
          <p:nvPr/>
        </p:nvCxnSpPr>
        <p:spPr>
          <a:xfrm flipV="1">
            <a:off x="1848159" y="4928450"/>
            <a:ext cx="1753369" cy="456192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7" idx="5"/>
            <a:endCxn id="5" idx="1"/>
          </p:cNvCxnSpPr>
          <p:nvPr/>
        </p:nvCxnSpPr>
        <p:spPr>
          <a:xfrm>
            <a:off x="1927676" y="3422497"/>
            <a:ext cx="1673852" cy="82984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" idx="2"/>
            <a:endCxn id="5" idx="6"/>
          </p:cNvCxnSpPr>
          <p:nvPr/>
        </p:nvCxnSpPr>
        <p:spPr>
          <a:xfrm flipH="1">
            <a:off x="4447563" y="4590396"/>
            <a:ext cx="3538971" cy="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1081641" y="6428978"/>
            <a:ext cx="80623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Moreau. The foundations for provenance on the web. Foundations and Trends in Web Science (2009)</a:t>
            </a:r>
          </a:p>
        </p:txBody>
      </p:sp>
      <p:sp>
        <p:nvSpPr>
          <p:cNvPr id="26" name="Content Placeholder 7"/>
          <p:cNvSpPr>
            <a:spLocks noGrp="1"/>
          </p:cNvSpPr>
          <p:nvPr>
            <p:ph sz="quarter" idx="13"/>
          </p:nvPr>
        </p:nvSpPr>
        <p:spPr>
          <a:xfrm>
            <a:off x="274319" y="1147723"/>
            <a:ext cx="8869682" cy="10513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Trust based on </a:t>
            </a:r>
            <a:r>
              <a:rPr lang="en-US" sz="2000" dirty="0"/>
              <a:t>personal experience or the </a:t>
            </a:r>
            <a:r>
              <a:rPr lang="en-US" sz="2000" dirty="0" smtClean="0"/>
              <a:t>experiences </a:t>
            </a:r>
            <a:r>
              <a:rPr lang="en-US" sz="2000" dirty="0"/>
              <a:t>of others</a:t>
            </a:r>
            <a:endParaRPr lang="en-US" sz="2000" dirty="0" smtClean="0"/>
          </a:p>
        </p:txBody>
      </p:sp>
      <p:sp>
        <p:nvSpPr>
          <p:cNvPr id="46" name="Rectangle 45"/>
          <p:cNvSpPr/>
          <p:nvPr/>
        </p:nvSpPr>
        <p:spPr>
          <a:xfrm rot="21152165">
            <a:off x="5413944" y="424074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Registration Info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…………</a:t>
            </a:r>
            <a:endParaRPr lang="en-US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7666" y="4410837"/>
            <a:ext cx="1451886" cy="1451886"/>
          </a:xfrm>
          <a:prstGeom prst="rect">
            <a:avLst/>
          </a:prstGeom>
        </p:spPr>
      </p:pic>
      <p:sp>
        <p:nvSpPr>
          <p:cNvPr id="3" name="Cloud Callout 2"/>
          <p:cNvSpPr/>
          <p:nvPr/>
        </p:nvSpPr>
        <p:spPr>
          <a:xfrm>
            <a:off x="1848159" y="1765477"/>
            <a:ext cx="1528695" cy="867252"/>
          </a:xfrm>
          <a:prstGeom prst="cloudCallout">
            <a:avLst>
              <a:gd name="adj1" fmla="val -35017"/>
              <a:gd name="adj2" fmla="val 76786"/>
            </a:avLst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2">
                    <a:lumMod val="50000"/>
                  </a:schemeClr>
                </a:solidFill>
              </a:rPr>
              <a:t>Bob is 100% trustworthy</a:t>
            </a:r>
            <a:endParaRPr lang="en-US" sz="1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6" name="Cloud Callout 15"/>
          <p:cNvSpPr/>
          <p:nvPr/>
        </p:nvSpPr>
        <p:spPr>
          <a:xfrm>
            <a:off x="1525613" y="3897307"/>
            <a:ext cx="1528695" cy="867252"/>
          </a:xfrm>
          <a:prstGeom prst="cloudCallout">
            <a:avLst>
              <a:gd name="adj1" fmla="val -35017"/>
              <a:gd name="adj2" fmla="val 76786"/>
            </a:avLst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2">
                    <a:lumMod val="50000"/>
                  </a:schemeClr>
                </a:solidFill>
              </a:rPr>
              <a:t>Bob is 50% trustworthy</a:t>
            </a:r>
            <a:endParaRPr lang="en-US" sz="1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7" name="Cloud Callout 16"/>
          <p:cNvSpPr/>
          <p:nvPr/>
        </p:nvSpPr>
        <p:spPr>
          <a:xfrm flipH="1">
            <a:off x="6855742" y="2888373"/>
            <a:ext cx="1515289" cy="867252"/>
          </a:xfrm>
          <a:prstGeom prst="cloudCallout">
            <a:avLst>
              <a:gd name="adj1" fmla="val -35017"/>
              <a:gd name="adj2" fmla="val 76786"/>
            </a:avLst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2">
                    <a:lumMod val="50000"/>
                  </a:schemeClr>
                </a:solidFill>
              </a:rPr>
              <a:t>Bob is 90% trustworthy</a:t>
            </a:r>
            <a:endParaRPr lang="en-US" sz="12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5555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ight Arrow 33"/>
          <p:cNvSpPr/>
          <p:nvPr/>
        </p:nvSpPr>
        <p:spPr>
          <a:xfrm>
            <a:off x="4966282" y="4764559"/>
            <a:ext cx="2844728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56470"/>
            <a:ext cx="8591550" cy="1066801"/>
          </a:xfrm>
        </p:spPr>
        <p:txBody>
          <a:bodyPr/>
          <a:lstStyle/>
          <a:p>
            <a:r>
              <a:rPr lang="en-US" dirty="0" smtClean="0"/>
              <a:t>Reputation-Based Trust</a:t>
            </a:r>
            <a:endParaRPr lang="en-US" dirty="0"/>
          </a:p>
        </p:txBody>
      </p:sp>
      <p:sp>
        <p:nvSpPr>
          <p:cNvPr id="4" name="Smiley Face 3"/>
          <p:cNvSpPr/>
          <p:nvPr/>
        </p:nvSpPr>
        <p:spPr>
          <a:xfrm>
            <a:off x="856967" y="4906560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Alice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5" name="Smiley Face 4"/>
          <p:cNvSpPr/>
          <p:nvPr/>
        </p:nvSpPr>
        <p:spPr>
          <a:xfrm>
            <a:off x="3456371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Bob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6" name="Smiley Face 5"/>
          <p:cNvSpPr/>
          <p:nvPr/>
        </p:nvSpPr>
        <p:spPr>
          <a:xfrm>
            <a:off x="7986534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Clare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7" name="Smiley Face 6"/>
          <p:cNvSpPr/>
          <p:nvPr/>
        </p:nvSpPr>
        <p:spPr>
          <a:xfrm>
            <a:off x="1081641" y="2606361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Dan</a:t>
            </a:r>
            <a:endParaRPr lang="en-US" dirty="0">
              <a:solidFill>
                <a:srgbClr val="964D2C"/>
              </a:solidFill>
            </a:endParaRPr>
          </a:p>
        </p:txBody>
      </p:sp>
      <p:cxnSp>
        <p:nvCxnSpPr>
          <p:cNvPr id="9" name="Straight Arrow Connector 8"/>
          <p:cNvCxnSpPr>
            <a:stCxn id="4" idx="6"/>
            <a:endCxn id="5" idx="3"/>
          </p:cNvCxnSpPr>
          <p:nvPr/>
        </p:nvCxnSpPr>
        <p:spPr>
          <a:xfrm flipV="1">
            <a:off x="1848159" y="4928450"/>
            <a:ext cx="1753369" cy="456192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7" idx="5"/>
            <a:endCxn id="5" idx="1"/>
          </p:cNvCxnSpPr>
          <p:nvPr/>
        </p:nvCxnSpPr>
        <p:spPr>
          <a:xfrm>
            <a:off x="1927676" y="3422497"/>
            <a:ext cx="1673852" cy="82984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" idx="2"/>
            <a:endCxn id="5" idx="6"/>
          </p:cNvCxnSpPr>
          <p:nvPr/>
        </p:nvCxnSpPr>
        <p:spPr>
          <a:xfrm flipH="1">
            <a:off x="4447563" y="4590396"/>
            <a:ext cx="3538971" cy="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1081641" y="6428978"/>
            <a:ext cx="80623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Moreau. The foundations for provenance on the web. Foundations and Trends in Web Science (2009)</a:t>
            </a:r>
          </a:p>
        </p:txBody>
      </p:sp>
      <p:sp>
        <p:nvSpPr>
          <p:cNvPr id="26" name="Content Placeholder 7"/>
          <p:cNvSpPr>
            <a:spLocks noGrp="1"/>
          </p:cNvSpPr>
          <p:nvPr>
            <p:ph sz="quarter" idx="13"/>
          </p:nvPr>
        </p:nvSpPr>
        <p:spPr>
          <a:xfrm>
            <a:off x="274319" y="1147723"/>
            <a:ext cx="8869682" cy="10513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Trust based on </a:t>
            </a:r>
            <a:r>
              <a:rPr lang="en-US" sz="2000" dirty="0"/>
              <a:t>personal experience or the </a:t>
            </a:r>
            <a:r>
              <a:rPr lang="en-US" sz="2000" dirty="0" smtClean="0"/>
              <a:t>experiences </a:t>
            </a:r>
            <a:r>
              <a:rPr lang="en-US" sz="2000" dirty="0"/>
              <a:t>of others</a:t>
            </a:r>
            <a:endParaRPr lang="en-US" sz="2000" dirty="0" smtClean="0"/>
          </a:p>
        </p:txBody>
      </p:sp>
      <p:sp>
        <p:nvSpPr>
          <p:cNvPr id="46" name="Rectangle 45"/>
          <p:cNvSpPr/>
          <p:nvPr/>
        </p:nvSpPr>
        <p:spPr>
          <a:xfrm rot="21152165">
            <a:off x="5413944" y="424074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Registration Info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…………</a:t>
            </a:r>
            <a:endParaRPr lang="en-US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7666" y="4410837"/>
            <a:ext cx="1451886" cy="1451886"/>
          </a:xfrm>
          <a:prstGeom prst="rect">
            <a:avLst/>
          </a:prstGeom>
        </p:spPr>
      </p:pic>
      <p:sp>
        <p:nvSpPr>
          <p:cNvPr id="3" name="Cloud Callout 2"/>
          <p:cNvSpPr/>
          <p:nvPr/>
        </p:nvSpPr>
        <p:spPr>
          <a:xfrm>
            <a:off x="1848159" y="1765477"/>
            <a:ext cx="1528695" cy="867252"/>
          </a:xfrm>
          <a:prstGeom prst="cloudCallout">
            <a:avLst>
              <a:gd name="adj1" fmla="val -35017"/>
              <a:gd name="adj2" fmla="val 76786"/>
            </a:avLst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2">
                    <a:lumMod val="50000"/>
                  </a:schemeClr>
                </a:solidFill>
              </a:rPr>
              <a:t>Bob is 100% trustworthy</a:t>
            </a:r>
            <a:endParaRPr lang="en-US" sz="1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6" name="Cloud Callout 15"/>
          <p:cNvSpPr/>
          <p:nvPr/>
        </p:nvSpPr>
        <p:spPr>
          <a:xfrm>
            <a:off x="1525613" y="3897307"/>
            <a:ext cx="1528695" cy="867252"/>
          </a:xfrm>
          <a:prstGeom prst="cloudCallout">
            <a:avLst>
              <a:gd name="adj1" fmla="val -35017"/>
              <a:gd name="adj2" fmla="val 76786"/>
            </a:avLst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2">
                    <a:lumMod val="50000"/>
                  </a:schemeClr>
                </a:solidFill>
              </a:rPr>
              <a:t>Bob is 50% trustworthy</a:t>
            </a:r>
            <a:endParaRPr lang="en-US" sz="1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7" name="Cloud Callout 16"/>
          <p:cNvSpPr/>
          <p:nvPr/>
        </p:nvSpPr>
        <p:spPr>
          <a:xfrm flipH="1">
            <a:off x="6855742" y="2888373"/>
            <a:ext cx="1515289" cy="867252"/>
          </a:xfrm>
          <a:prstGeom prst="cloudCallout">
            <a:avLst>
              <a:gd name="adj1" fmla="val -35017"/>
              <a:gd name="adj2" fmla="val 76786"/>
            </a:avLst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2">
                    <a:lumMod val="50000"/>
                  </a:schemeClr>
                </a:solidFill>
              </a:rPr>
              <a:t>Bob is 90% trustworthy</a:t>
            </a:r>
            <a:endParaRPr lang="en-US" sz="1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rot="1699863">
            <a:off x="2299336" y="3453962"/>
            <a:ext cx="1311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Weight = 5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20552817">
            <a:off x="2130837" y="5126096"/>
            <a:ext cx="1311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Weight = 2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593920" y="4128934"/>
            <a:ext cx="1311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Weight = 10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7833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ight Arrow 33"/>
          <p:cNvSpPr/>
          <p:nvPr/>
        </p:nvSpPr>
        <p:spPr>
          <a:xfrm>
            <a:off x="4966282" y="4764559"/>
            <a:ext cx="2844728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56470"/>
            <a:ext cx="8591550" cy="1066801"/>
          </a:xfrm>
        </p:spPr>
        <p:txBody>
          <a:bodyPr/>
          <a:lstStyle/>
          <a:p>
            <a:r>
              <a:rPr lang="en-US" dirty="0" smtClean="0"/>
              <a:t>Reputation-Based Trust</a:t>
            </a:r>
            <a:endParaRPr lang="en-US" dirty="0"/>
          </a:p>
        </p:txBody>
      </p:sp>
      <p:sp>
        <p:nvSpPr>
          <p:cNvPr id="4" name="Smiley Face 3"/>
          <p:cNvSpPr/>
          <p:nvPr/>
        </p:nvSpPr>
        <p:spPr>
          <a:xfrm>
            <a:off x="856967" y="4906560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Alice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5" name="Smiley Face 4"/>
          <p:cNvSpPr/>
          <p:nvPr/>
        </p:nvSpPr>
        <p:spPr>
          <a:xfrm>
            <a:off x="3456371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Bob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6" name="Smiley Face 5"/>
          <p:cNvSpPr/>
          <p:nvPr/>
        </p:nvSpPr>
        <p:spPr>
          <a:xfrm>
            <a:off x="7986534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Clare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7" name="Smiley Face 6"/>
          <p:cNvSpPr/>
          <p:nvPr/>
        </p:nvSpPr>
        <p:spPr>
          <a:xfrm>
            <a:off x="1081641" y="2606361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Dan</a:t>
            </a:r>
            <a:endParaRPr lang="en-US" dirty="0">
              <a:solidFill>
                <a:srgbClr val="964D2C"/>
              </a:solidFill>
            </a:endParaRPr>
          </a:p>
        </p:txBody>
      </p:sp>
      <p:cxnSp>
        <p:nvCxnSpPr>
          <p:cNvPr id="9" name="Straight Arrow Connector 8"/>
          <p:cNvCxnSpPr>
            <a:stCxn id="4" idx="6"/>
            <a:endCxn id="5" idx="3"/>
          </p:cNvCxnSpPr>
          <p:nvPr/>
        </p:nvCxnSpPr>
        <p:spPr>
          <a:xfrm flipV="1">
            <a:off x="1848159" y="4928450"/>
            <a:ext cx="1753369" cy="456192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7" idx="5"/>
            <a:endCxn id="5" idx="1"/>
          </p:cNvCxnSpPr>
          <p:nvPr/>
        </p:nvCxnSpPr>
        <p:spPr>
          <a:xfrm>
            <a:off x="1927676" y="3422497"/>
            <a:ext cx="1673852" cy="82984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" idx="2"/>
            <a:endCxn id="5" idx="6"/>
          </p:cNvCxnSpPr>
          <p:nvPr/>
        </p:nvCxnSpPr>
        <p:spPr>
          <a:xfrm flipH="1">
            <a:off x="4447563" y="4590396"/>
            <a:ext cx="3538971" cy="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1081641" y="6428978"/>
            <a:ext cx="80623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Moreau. The foundations for provenance on the web. Foundations and Trends in Web Science (2009)</a:t>
            </a:r>
          </a:p>
        </p:txBody>
      </p:sp>
      <p:sp>
        <p:nvSpPr>
          <p:cNvPr id="26" name="Content Placeholder 7"/>
          <p:cNvSpPr>
            <a:spLocks noGrp="1"/>
          </p:cNvSpPr>
          <p:nvPr>
            <p:ph sz="quarter" idx="13"/>
          </p:nvPr>
        </p:nvSpPr>
        <p:spPr>
          <a:xfrm>
            <a:off x="274319" y="1147723"/>
            <a:ext cx="8869682" cy="10513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Trust based on </a:t>
            </a:r>
            <a:r>
              <a:rPr lang="en-US" sz="2000" dirty="0"/>
              <a:t>personal experience or the </a:t>
            </a:r>
            <a:r>
              <a:rPr lang="en-US" sz="2000" dirty="0" smtClean="0"/>
              <a:t>experiences </a:t>
            </a:r>
            <a:r>
              <a:rPr lang="en-US" sz="2000" dirty="0"/>
              <a:t>of others</a:t>
            </a:r>
            <a:endParaRPr lang="en-US" sz="2000" dirty="0" smtClean="0"/>
          </a:p>
        </p:txBody>
      </p:sp>
      <p:sp>
        <p:nvSpPr>
          <p:cNvPr id="46" name="Rectangle 45"/>
          <p:cNvSpPr/>
          <p:nvPr/>
        </p:nvSpPr>
        <p:spPr>
          <a:xfrm rot="21152165">
            <a:off x="5413944" y="424074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Registration Info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…………</a:t>
            </a:r>
            <a:endParaRPr lang="en-US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7666" y="4410837"/>
            <a:ext cx="1451886" cy="1451886"/>
          </a:xfrm>
          <a:prstGeom prst="rect">
            <a:avLst/>
          </a:prstGeom>
        </p:spPr>
      </p:pic>
      <p:sp>
        <p:nvSpPr>
          <p:cNvPr id="3" name="Cloud Callout 2"/>
          <p:cNvSpPr/>
          <p:nvPr/>
        </p:nvSpPr>
        <p:spPr>
          <a:xfrm>
            <a:off x="1848159" y="1765477"/>
            <a:ext cx="1528695" cy="867252"/>
          </a:xfrm>
          <a:prstGeom prst="cloudCallout">
            <a:avLst>
              <a:gd name="adj1" fmla="val -35017"/>
              <a:gd name="adj2" fmla="val 76786"/>
            </a:avLst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2">
                    <a:lumMod val="50000"/>
                  </a:schemeClr>
                </a:solidFill>
              </a:rPr>
              <a:t>Bob is 100% trustworthy</a:t>
            </a:r>
            <a:endParaRPr lang="en-US" sz="1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6" name="Cloud Callout 15"/>
          <p:cNvSpPr/>
          <p:nvPr/>
        </p:nvSpPr>
        <p:spPr>
          <a:xfrm>
            <a:off x="1525613" y="3897307"/>
            <a:ext cx="1528695" cy="867252"/>
          </a:xfrm>
          <a:prstGeom prst="cloudCallout">
            <a:avLst>
              <a:gd name="adj1" fmla="val -35017"/>
              <a:gd name="adj2" fmla="val 76786"/>
            </a:avLst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2">
                    <a:lumMod val="50000"/>
                  </a:schemeClr>
                </a:solidFill>
              </a:rPr>
              <a:t>Bob is 50% trustworthy</a:t>
            </a:r>
            <a:endParaRPr lang="en-US" sz="1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7" name="Cloud Callout 16"/>
          <p:cNvSpPr/>
          <p:nvPr/>
        </p:nvSpPr>
        <p:spPr>
          <a:xfrm flipH="1">
            <a:off x="6855742" y="2888373"/>
            <a:ext cx="1515289" cy="867252"/>
          </a:xfrm>
          <a:prstGeom prst="cloudCallout">
            <a:avLst>
              <a:gd name="adj1" fmla="val -35017"/>
              <a:gd name="adj2" fmla="val 76786"/>
            </a:avLst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2">
                    <a:lumMod val="50000"/>
                  </a:schemeClr>
                </a:solidFill>
              </a:rPr>
              <a:t>Bob is 90% trustworthy</a:t>
            </a:r>
            <a:endParaRPr lang="en-US" sz="1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2" name="Cloud Callout 21"/>
          <p:cNvSpPr/>
          <p:nvPr/>
        </p:nvSpPr>
        <p:spPr>
          <a:xfrm flipH="1">
            <a:off x="7466417" y="2021121"/>
            <a:ext cx="1511309" cy="867252"/>
          </a:xfrm>
          <a:prstGeom prst="cloudCallout">
            <a:avLst>
              <a:gd name="adj1" fmla="val -20670"/>
              <a:gd name="adj2" fmla="val 95834"/>
            </a:avLst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2">
                    <a:lumMod val="50000"/>
                  </a:schemeClr>
                </a:solidFill>
              </a:rPr>
              <a:t>Dan is 60% trustworthy</a:t>
            </a:r>
            <a:endParaRPr lang="en-US" sz="1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3" name="Cloud Callout 22"/>
          <p:cNvSpPr/>
          <p:nvPr/>
        </p:nvSpPr>
        <p:spPr>
          <a:xfrm flipH="1">
            <a:off x="7809686" y="1153869"/>
            <a:ext cx="1511309" cy="867252"/>
          </a:xfrm>
          <a:prstGeom prst="cloudCallout">
            <a:avLst>
              <a:gd name="adj1" fmla="val -20670"/>
              <a:gd name="adj2" fmla="val 95834"/>
            </a:avLst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2">
                    <a:lumMod val="50000"/>
                  </a:schemeClr>
                </a:solidFill>
              </a:rPr>
              <a:t>Alice is 80% trustworthy</a:t>
            </a:r>
            <a:endParaRPr lang="en-US" sz="1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 rot="1699863">
            <a:off x="2299336" y="3453962"/>
            <a:ext cx="1311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Weight = 5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552817">
            <a:off x="2130837" y="5126096"/>
            <a:ext cx="1311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Weight = 2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593920" y="4128934"/>
            <a:ext cx="1311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Weight = 10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4012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ight Arrow 33"/>
          <p:cNvSpPr/>
          <p:nvPr/>
        </p:nvSpPr>
        <p:spPr>
          <a:xfrm>
            <a:off x="4966282" y="4764559"/>
            <a:ext cx="2844728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56470"/>
            <a:ext cx="8591550" cy="1066801"/>
          </a:xfrm>
        </p:spPr>
        <p:txBody>
          <a:bodyPr/>
          <a:lstStyle/>
          <a:p>
            <a:r>
              <a:rPr lang="en-US" dirty="0" smtClean="0"/>
              <a:t>Reputation-Based Trust</a:t>
            </a:r>
            <a:endParaRPr lang="en-US" dirty="0"/>
          </a:p>
        </p:txBody>
      </p:sp>
      <p:sp>
        <p:nvSpPr>
          <p:cNvPr id="4" name="Smiley Face 3"/>
          <p:cNvSpPr/>
          <p:nvPr/>
        </p:nvSpPr>
        <p:spPr>
          <a:xfrm>
            <a:off x="856967" y="4906560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Alice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5" name="Smiley Face 4"/>
          <p:cNvSpPr/>
          <p:nvPr/>
        </p:nvSpPr>
        <p:spPr>
          <a:xfrm>
            <a:off x="3456371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Bob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6" name="Smiley Face 5"/>
          <p:cNvSpPr/>
          <p:nvPr/>
        </p:nvSpPr>
        <p:spPr>
          <a:xfrm>
            <a:off x="7986534" y="4112314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Clare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7" name="Smiley Face 6"/>
          <p:cNvSpPr/>
          <p:nvPr/>
        </p:nvSpPr>
        <p:spPr>
          <a:xfrm>
            <a:off x="1081641" y="2606361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>
              <a:solidFill>
                <a:srgbClr val="964D2C"/>
              </a:solidFill>
            </a:endParaRPr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Dan</a:t>
            </a:r>
            <a:endParaRPr lang="en-US" dirty="0">
              <a:solidFill>
                <a:srgbClr val="964D2C"/>
              </a:solidFill>
            </a:endParaRPr>
          </a:p>
        </p:txBody>
      </p:sp>
      <p:cxnSp>
        <p:nvCxnSpPr>
          <p:cNvPr id="9" name="Straight Arrow Connector 8"/>
          <p:cNvCxnSpPr>
            <a:stCxn id="4" idx="6"/>
            <a:endCxn id="5" idx="3"/>
          </p:cNvCxnSpPr>
          <p:nvPr/>
        </p:nvCxnSpPr>
        <p:spPr>
          <a:xfrm flipV="1">
            <a:off x="1848159" y="4928450"/>
            <a:ext cx="1753369" cy="456192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7" idx="5"/>
            <a:endCxn id="5" idx="1"/>
          </p:cNvCxnSpPr>
          <p:nvPr/>
        </p:nvCxnSpPr>
        <p:spPr>
          <a:xfrm>
            <a:off x="1927676" y="3422497"/>
            <a:ext cx="1673852" cy="82984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" idx="2"/>
            <a:endCxn id="5" idx="6"/>
          </p:cNvCxnSpPr>
          <p:nvPr/>
        </p:nvCxnSpPr>
        <p:spPr>
          <a:xfrm flipH="1">
            <a:off x="4447563" y="4590396"/>
            <a:ext cx="3538971" cy="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1081641" y="6428978"/>
            <a:ext cx="80623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Moreau. The foundations for provenance on the web. Foundations and Trends in Web Science (2009)</a:t>
            </a:r>
          </a:p>
        </p:txBody>
      </p:sp>
      <p:sp>
        <p:nvSpPr>
          <p:cNvPr id="26" name="Content Placeholder 7"/>
          <p:cNvSpPr>
            <a:spLocks noGrp="1"/>
          </p:cNvSpPr>
          <p:nvPr>
            <p:ph sz="quarter" idx="13"/>
          </p:nvPr>
        </p:nvSpPr>
        <p:spPr>
          <a:xfrm>
            <a:off x="274319" y="1147723"/>
            <a:ext cx="8869682" cy="10513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Trust based on </a:t>
            </a:r>
            <a:r>
              <a:rPr lang="en-US" sz="2000" dirty="0"/>
              <a:t>personal experience or the </a:t>
            </a:r>
            <a:r>
              <a:rPr lang="en-US" sz="2000" dirty="0" smtClean="0"/>
              <a:t>experiences </a:t>
            </a:r>
            <a:r>
              <a:rPr lang="en-US" sz="2000" dirty="0"/>
              <a:t>of others</a:t>
            </a:r>
            <a:endParaRPr lang="en-US" sz="2000" dirty="0" smtClean="0"/>
          </a:p>
        </p:txBody>
      </p:sp>
      <p:sp>
        <p:nvSpPr>
          <p:cNvPr id="46" name="Rectangle 45"/>
          <p:cNvSpPr/>
          <p:nvPr/>
        </p:nvSpPr>
        <p:spPr>
          <a:xfrm rot="21152165">
            <a:off x="5413944" y="424074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Registration Info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 smtClean="0">
                <a:solidFill>
                  <a:schemeClr val="bg2">
                    <a:lumMod val="50000"/>
                  </a:schemeClr>
                </a:solidFill>
              </a:rPr>
              <a:t>…………</a:t>
            </a:r>
            <a:endParaRPr lang="en-US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7666" y="4410837"/>
            <a:ext cx="1451886" cy="1451886"/>
          </a:xfrm>
          <a:prstGeom prst="rect">
            <a:avLst/>
          </a:prstGeom>
        </p:spPr>
      </p:pic>
      <p:sp>
        <p:nvSpPr>
          <p:cNvPr id="3" name="Cloud Callout 2"/>
          <p:cNvSpPr/>
          <p:nvPr/>
        </p:nvSpPr>
        <p:spPr>
          <a:xfrm>
            <a:off x="1848159" y="1765477"/>
            <a:ext cx="1528695" cy="867252"/>
          </a:xfrm>
          <a:prstGeom prst="cloudCallout">
            <a:avLst>
              <a:gd name="adj1" fmla="val -35017"/>
              <a:gd name="adj2" fmla="val 76786"/>
            </a:avLst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2">
                    <a:lumMod val="50000"/>
                  </a:schemeClr>
                </a:solidFill>
              </a:rPr>
              <a:t>Bob is 100% trustworthy</a:t>
            </a:r>
            <a:endParaRPr lang="en-US" sz="1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6" name="Cloud Callout 15"/>
          <p:cNvSpPr/>
          <p:nvPr/>
        </p:nvSpPr>
        <p:spPr>
          <a:xfrm>
            <a:off x="1525613" y="3897307"/>
            <a:ext cx="1528695" cy="867252"/>
          </a:xfrm>
          <a:prstGeom prst="cloudCallout">
            <a:avLst>
              <a:gd name="adj1" fmla="val -35017"/>
              <a:gd name="adj2" fmla="val 76786"/>
            </a:avLst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2">
                    <a:lumMod val="50000"/>
                  </a:schemeClr>
                </a:solidFill>
              </a:rPr>
              <a:t>Bob is 50% trustworthy</a:t>
            </a:r>
            <a:endParaRPr lang="en-US" sz="1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7" name="Cloud Callout 16"/>
          <p:cNvSpPr/>
          <p:nvPr/>
        </p:nvSpPr>
        <p:spPr>
          <a:xfrm flipH="1">
            <a:off x="6855742" y="2888373"/>
            <a:ext cx="1515289" cy="867252"/>
          </a:xfrm>
          <a:prstGeom prst="cloudCallout">
            <a:avLst>
              <a:gd name="adj1" fmla="val -35017"/>
              <a:gd name="adj2" fmla="val 76786"/>
            </a:avLst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2">
                    <a:lumMod val="50000"/>
                  </a:schemeClr>
                </a:solidFill>
              </a:rPr>
              <a:t>Bob is 90% trustworthy</a:t>
            </a:r>
            <a:endParaRPr lang="en-US" sz="1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2" name="Cloud Callout 21"/>
          <p:cNvSpPr/>
          <p:nvPr/>
        </p:nvSpPr>
        <p:spPr>
          <a:xfrm flipH="1">
            <a:off x="7466417" y="2021121"/>
            <a:ext cx="1511309" cy="867252"/>
          </a:xfrm>
          <a:prstGeom prst="cloudCallout">
            <a:avLst>
              <a:gd name="adj1" fmla="val -20670"/>
              <a:gd name="adj2" fmla="val 95834"/>
            </a:avLst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2">
                    <a:lumMod val="50000"/>
                  </a:schemeClr>
                </a:solidFill>
              </a:rPr>
              <a:t>Dan is 60% trustworthy</a:t>
            </a:r>
            <a:endParaRPr lang="en-US" sz="1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3" name="Cloud Callout 22"/>
          <p:cNvSpPr/>
          <p:nvPr/>
        </p:nvSpPr>
        <p:spPr>
          <a:xfrm flipH="1">
            <a:off x="7809686" y="1153869"/>
            <a:ext cx="1511309" cy="867252"/>
          </a:xfrm>
          <a:prstGeom prst="cloudCallout">
            <a:avLst>
              <a:gd name="adj1" fmla="val -20670"/>
              <a:gd name="adj2" fmla="val 95834"/>
            </a:avLst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bg2">
                    <a:lumMod val="50000"/>
                  </a:schemeClr>
                </a:solidFill>
              </a:rPr>
              <a:t>Alice is 80% trustworthy</a:t>
            </a:r>
            <a:endParaRPr lang="en-US" sz="1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498705" y="1897435"/>
            <a:ext cx="31387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This is the favoured approach in social networks, so how do we combine these in a meaningful way?!</a:t>
            </a:r>
            <a:endParaRPr lang="en-US" sz="24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1699863">
            <a:off x="2299336" y="3453962"/>
            <a:ext cx="1311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Weight = 5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20552817">
            <a:off x="2130837" y="5126096"/>
            <a:ext cx="1311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Weight = 2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593920" y="4128934"/>
            <a:ext cx="1311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Weight = 10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5584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56470"/>
            <a:ext cx="8591550" cy="1066801"/>
          </a:xfrm>
        </p:spPr>
        <p:txBody>
          <a:bodyPr/>
          <a:lstStyle/>
          <a:p>
            <a:r>
              <a:rPr lang="en-US" dirty="0" smtClean="0"/>
              <a:t>How Might we Calculate Trust?</a:t>
            </a:r>
            <a:endParaRPr lang="en-US" dirty="0"/>
          </a:p>
        </p:txBody>
      </p:sp>
      <p:sp>
        <p:nvSpPr>
          <p:cNvPr id="11" name="Content Placeholder 7"/>
          <p:cNvSpPr>
            <a:spLocks noGrp="1"/>
          </p:cNvSpPr>
          <p:nvPr>
            <p:ph sz="quarter" idx="13"/>
          </p:nvPr>
        </p:nvSpPr>
        <p:spPr>
          <a:xfrm>
            <a:off x="1632857" y="2479524"/>
            <a:ext cx="5863029" cy="3005453"/>
          </a:xfrm>
        </p:spPr>
        <p:txBody>
          <a:bodyPr>
            <a:normAutofit/>
          </a:bodyPr>
          <a:lstStyle/>
          <a:p>
            <a:pPr marL="457200" indent="-457200"/>
            <a:r>
              <a:rPr lang="en-US" sz="2800" dirty="0" smtClean="0">
                <a:solidFill>
                  <a:srgbClr val="B9B697"/>
                </a:solidFill>
              </a:rPr>
              <a:t>Policy-Based Trust</a:t>
            </a:r>
          </a:p>
          <a:p>
            <a:pPr marL="457200" indent="-457200"/>
            <a:r>
              <a:rPr lang="en-US" sz="28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Provenance-Based Trust</a:t>
            </a:r>
          </a:p>
          <a:p>
            <a:pPr marL="457200" indent="-457200"/>
            <a:r>
              <a:rPr lang="en-US" sz="2800" dirty="0" smtClean="0">
                <a:solidFill>
                  <a:srgbClr val="42402C"/>
                </a:solidFill>
              </a:rPr>
              <a:t>Reputation-Based Trust</a:t>
            </a:r>
          </a:p>
          <a:p>
            <a:pPr marL="630238" lvl="1" indent="-457200"/>
            <a:r>
              <a:rPr lang="en-US" sz="2600" dirty="0" smtClean="0">
                <a:solidFill>
                  <a:schemeClr val="accent4">
                    <a:lumMod val="75000"/>
                  </a:schemeClr>
                </a:solidFill>
              </a:rPr>
              <a:t>Global Trust</a:t>
            </a:r>
          </a:p>
          <a:p>
            <a:pPr marL="630238" lvl="1" indent="-457200"/>
            <a:r>
              <a:rPr lang="en-US" sz="2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Local Trust</a:t>
            </a:r>
          </a:p>
        </p:txBody>
      </p:sp>
    </p:spTree>
    <p:extLst>
      <p:ext uri="{BB962C8B-B14F-4D97-AF65-F5344CB8AC3E}">
        <p14:creationId xmlns:p14="http://schemas.microsoft.com/office/powerpoint/2010/main" val="27451943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Global Trust: The </a:t>
            </a:r>
            <a:r>
              <a:rPr lang="en-US" dirty="0" err="1" smtClean="0"/>
              <a:t>Ebay</a:t>
            </a:r>
            <a:r>
              <a:rPr lang="en-US" dirty="0" smtClean="0"/>
              <a:t> Example</a:t>
            </a:r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3174825" y="6334780"/>
            <a:ext cx="5969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Resnick</a:t>
            </a:r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et al. The value of reputation on eBay: A controlled experiment. Experimental Economics (2006) vol. 9 (2) pp. 79-101</a:t>
            </a:r>
          </a:p>
        </p:txBody>
      </p:sp>
      <p:sp>
        <p:nvSpPr>
          <p:cNvPr id="34" name="Smiley Face 33"/>
          <p:cNvSpPr/>
          <p:nvPr/>
        </p:nvSpPr>
        <p:spPr>
          <a:xfrm>
            <a:off x="625066" y="2525723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A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35" name="Smiley Face 34"/>
          <p:cNvSpPr/>
          <p:nvPr/>
        </p:nvSpPr>
        <p:spPr>
          <a:xfrm>
            <a:off x="2450549" y="1906569"/>
            <a:ext cx="631757" cy="619154"/>
          </a:xfrm>
          <a:prstGeom prst="smileyFace">
            <a:avLst/>
          </a:prstGeom>
          <a:solidFill>
            <a:schemeClr val="bg2">
              <a:lumMod val="50000"/>
              <a:alpha val="59000"/>
            </a:schemeClr>
          </a:solidFill>
          <a:ln>
            <a:solidFill>
              <a:schemeClr val="bg2">
                <a:lumMod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B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36" name="Smiley Face 35"/>
          <p:cNvSpPr/>
          <p:nvPr/>
        </p:nvSpPr>
        <p:spPr>
          <a:xfrm>
            <a:off x="1553534" y="4694070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F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37" name="Smiley Face 36"/>
          <p:cNvSpPr/>
          <p:nvPr/>
        </p:nvSpPr>
        <p:spPr>
          <a:xfrm>
            <a:off x="4798911" y="1967048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C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38" name="Smiley Face 37"/>
          <p:cNvSpPr/>
          <p:nvPr/>
        </p:nvSpPr>
        <p:spPr>
          <a:xfrm>
            <a:off x="3881739" y="5333384"/>
            <a:ext cx="631757" cy="619154"/>
          </a:xfrm>
          <a:prstGeom prst="smileyFace">
            <a:avLst/>
          </a:prstGeom>
          <a:solidFill>
            <a:schemeClr val="tx1">
              <a:lumMod val="75000"/>
              <a:lumOff val="25000"/>
              <a:alpha val="59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E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39" name="Smiley Face 38"/>
          <p:cNvSpPr/>
          <p:nvPr/>
        </p:nvSpPr>
        <p:spPr>
          <a:xfrm>
            <a:off x="5736240" y="4074916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D</a:t>
            </a:r>
            <a:endParaRPr lang="en-US" dirty="0">
              <a:solidFill>
                <a:srgbClr val="964D2C"/>
              </a:solidFill>
            </a:endParaRPr>
          </a:p>
        </p:txBody>
      </p:sp>
      <p:cxnSp>
        <p:nvCxnSpPr>
          <p:cNvPr id="40" name="Straight Arrow Connector 39"/>
          <p:cNvCxnSpPr>
            <a:stCxn id="34" idx="6"/>
            <a:endCxn id="35" idx="3"/>
          </p:cNvCxnSpPr>
          <p:nvPr/>
        </p:nvCxnSpPr>
        <p:spPr>
          <a:xfrm flipV="1">
            <a:off x="1256823" y="2435050"/>
            <a:ext cx="1286245" cy="40025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36" idx="0"/>
            <a:endCxn id="35" idx="4"/>
          </p:cNvCxnSpPr>
          <p:nvPr/>
        </p:nvCxnSpPr>
        <p:spPr>
          <a:xfrm flipV="1">
            <a:off x="1869413" y="2525723"/>
            <a:ext cx="897015" cy="2168347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38" idx="1"/>
            <a:endCxn id="35" idx="5"/>
          </p:cNvCxnSpPr>
          <p:nvPr/>
        </p:nvCxnSpPr>
        <p:spPr>
          <a:xfrm flipH="1" flipV="1">
            <a:off x="2989787" y="2435050"/>
            <a:ext cx="984471" cy="2989007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37" idx="2"/>
            <a:endCxn id="35" idx="6"/>
          </p:cNvCxnSpPr>
          <p:nvPr/>
        </p:nvCxnSpPr>
        <p:spPr>
          <a:xfrm flipH="1" flipV="1">
            <a:off x="3082306" y="2216146"/>
            <a:ext cx="1716605" cy="6047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37" idx="4"/>
            <a:endCxn id="38" idx="0"/>
          </p:cNvCxnSpPr>
          <p:nvPr/>
        </p:nvCxnSpPr>
        <p:spPr>
          <a:xfrm flipH="1">
            <a:off x="4197618" y="2586202"/>
            <a:ext cx="917172" cy="2747182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39" idx="3"/>
            <a:endCxn id="38" idx="7"/>
          </p:cNvCxnSpPr>
          <p:nvPr/>
        </p:nvCxnSpPr>
        <p:spPr>
          <a:xfrm flipH="1">
            <a:off x="4420977" y="4603397"/>
            <a:ext cx="1407782" cy="82066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55667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Global Trust: The </a:t>
            </a:r>
            <a:r>
              <a:rPr lang="en-US" dirty="0" err="1" smtClean="0"/>
              <a:t>Ebay</a:t>
            </a:r>
            <a:r>
              <a:rPr lang="en-US" dirty="0" smtClean="0"/>
              <a:t> Example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3174825" y="6334780"/>
            <a:ext cx="5969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Resnick</a:t>
            </a:r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et al. The value of reputation on eBay: A controlled experiment. Experimental Economics (2006) vol. 9 (2) pp. 79-101</a:t>
            </a:r>
          </a:p>
        </p:txBody>
      </p:sp>
      <p:sp>
        <p:nvSpPr>
          <p:cNvPr id="27" name="Smiley Face 26"/>
          <p:cNvSpPr/>
          <p:nvPr/>
        </p:nvSpPr>
        <p:spPr>
          <a:xfrm>
            <a:off x="625066" y="2525723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A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28" name="Smiley Face 27"/>
          <p:cNvSpPr/>
          <p:nvPr/>
        </p:nvSpPr>
        <p:spPr>
          <a:xfrm>
            <a:off x="2450549" y="1906569"/>
            <a:ext cx="631757" cy="619154"/>
          </a:xfrm>
          <a:prstGeom prst="smileyFace">
            <a:avLst/>
          </a:prstGeom>
          <a:solidFill>
            <a:schemeClr val="bg2">
              <a:lumMod val="50000"/>
              <a:alpha val="59000"/>
            </a:schemeClr>
          </a:solidFill>
          <a:ln>
            <a:solidFill>
              <a:schemeClr val="bg2">
                <a:lumMod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B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29" name="Smiley Face 28"/>
          <p:cNvSpPr/>
          <p:nvPr/>
        </p:nvSpPr>
        <p:spPr>
          <a:xfrm>
            <a:off x="1553534" y="4694070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F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30" name="Smiley Face 29"/>
          <p:cNvSpPr/>
          <p:nvPr/>
        </p:nvSpPr>
        <p:spPr>
          <a:xfrm>
            <a:off x="4798911" y="1967048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C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31" name="Smiley Face 30"/>
          <p:cNvSpPr/>
          <p:nvPr/>
        </p:nvSpPr>
        <p:spPr>
          <a:xfrm>
            <a:off x="3881739" y="5333384"/>
            <a:ext cx="631757" cy="619154"/>
          </a:xfrm>
          <a:prstGeom prst="smileyFace">
            <a:avLst/>
          </a:prstGeom>
          <a:solidFill>
            <a:schemeClr val="tx1">
              <a:lumMod val="75000"/>
              <a:lumOff val="25000"/>
              <a:alpha val="59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E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32" name="Smiley Face 31"/>
          <p:cNvSpPr/>
          <p:nvPr/>
        </p:nvSpPr>
        <p:spPr>
          <a:xfrm>
            <a:off x="5736240" y="4074916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D</a:t>
            </a:r>
            <a:endParaRPr lang="en-US" dirty="0">
              <a:solidFill>
                <a:srgbClr val="964D2C"/>
              </a:solidFill>
            </a:endParaRPr>
          </a:p>
        </p:txBody>
      </p:sp>
      <p:cxnSp>
        <p:nvCxnSpPr>
          <p:cNvPr id="33" name="Straight Arrow Connector 32"/>
          <p:cNvCxnSpPr>
            <a:stCxn id="27" idx="6"/>
            <a:endCxn id="28" idx="3"/>
          </p:cNvCxnSpPr>
          <p:nvPr/>
        </p:nvCxnSpPr>
        <p:spPr>
          <a:xfrm flipV="1">
            <a:off x="1256823" y="2435050"/>
            <a:ext cx="1286245" cy="40025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29" idx="0"/>
            <a:endCxn id="28" idx="4"/>
          </p:cNvCxnSpPr>
          <p:nvPr/>
        </p:nvCxnSpPr>
        <p:spPr>
          <a:xfrm flipV="1">
            <a:off x="1869413" y="2525723"/>
            <a:ext cx="897015" cy="2168347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31" idx="1"/>
            <a:endCxn id="28" idx="5"/>
          </p:cNvCxnSpPr>
          <p:nvPr/>
        </p:nvCxnSpPr>
        <p:spPr>
          <a:xfrm flipH="1" flipV="1">
            <a:off x="2989787" y="2435050"/>
            <a:ext cx="984471" cy="2989007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30" idx="2"/>
            <a:endCxn id="28" idx="6"/>
          </p:cNvCxnSpPr>
          <p:nvPr/>
        </p:nvCxnSpPr>
        <p:spPr>
          <a:xfrm flipH="1" flipV="1">
            <a:off x="3082306" y="2216146"/>
            <a:ext cx="1716605" cy="6047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30" idx="4"/>
            <a:endCxn id="31" idx="0"/>
          </p:cNvCxnSpPr>
          <p:nvPr/>
        </p:nvCxnSpPr>
        <p:spPr>
          <a:xfrm flipH="1">
            <a:off x="4197618" y="2586202"/>
            <a:ext cx="917172" cy="2747182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32" idx="3"/>
            <a:endCxn id="31" idx="7"/>
          </p:cNvCxnSpPr>
          <p:nvPr/>
        </p:nvCxnSpPr>
        <p:spPr>
          <a:xfrm flipH="1">
            <a:off x="4420977" y="4603397"/>
            <a:ext cx="1407782" cy="82066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553534" y="2276625"/>
            <a:ext cx="511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+3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1809435" y="3376520"/>
            <a:ext cx="511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+2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2254626" y="3561186"/>
            <a:ext cx="511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-1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3341909" y="3376520"/>
            <a:ext cx="511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+3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3843632" y="1848314"/>
            <a:ext cx="511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- 1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4798911" y="3392871"/>
            <a:ext cx="511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+6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5216568" y="4858241"/>
            <a:ext cx="511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91877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Global Trust: The </a:t>
            </a:r>
            <a:r>
              <a:rPr lang="en-US" dirty="0" err="1" smtClean="0"/>
              <a:t>Ebay</a:t>
            </a:r>
            <a:r>
              <a:rPr lang="en-US" dirty="0" smtClean="0"/>
              <a:t> Example</a:t>
            </a:r>
            <a:endParaRPr lang="en-US" dirty="0"/>
          </a:p>
        </p:txBody>
      </p:sp>
      <p:sp>
        <p:nvSpPr>
          <p:cNvPr id="4" name="Smiley Face 3"/>
          <p:cNvSpPr/>
          <p:nvPr/>
        </p:nvSpPr>
        <p:spPr>
          <a:xfrm>
            <a:off x="625066" y="2525723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A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5" name="Smiley Face 4"/>
          <p:cNvSpPr/>
          <p:nvPr/>
        </p:nvSpPr>
        <p:spPr>
          <a:xfrm>
            <a:off x="2450549" y="1906569"/>
            <a:ext cx="631757" cy="619154"/>
          </a:xfrm>
          <a:prstGeom prst="smileyFace">
            <a:avLst/>
          </a:prstGeom>
          <a:solidFill>
            <a:schemeClr val="bg2">
              <a:lumMod val="50000"/>
              <a:alpha val="59000"/>
            </a:schemeClr>
          </a:solidFill>
          <a:ln>
            <a:solidFill>
              <a:schemeClr val="bg2">
                <a:lumMod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B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6" name="Smiley Face 5"/>
          <p:cNvSpPr/>
          <p:nvPr/>
        </p:nvSpPr>
        <p:spPr>
          <a:xfrm>
            <a:off x="1553534" y="4694070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F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7" name="Smiley Face 6"/>
          <p:cNvSpPr/>
          <p:nvPr/>
        </p:nvSpPr>
        <p:spPr>
          <a:xfrm>
            <a:off x="4798911" y="1967048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C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8" name="Smiley Face 7"/>
          <p:cNvSpPr/>
          <p:nvPr/>
        </p:nvSpPr>
        <p:spPr>
          <a:xfrm>
            <a:off x="3881739" y="5333384"/>
            <a:ext cx="631757" cy="619154"/>
          </a:xfrm>
          <a:prstGeom prst="smileyFace">
            <a:avLst/>
          </a:prstGeom>
          <a:solidFill>
            <a:schemeClr val="tx1">
              <a:lumMod val="75000"/>
              <a:lumOff val="25000"/>
              <a:alpha val="59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E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9" name="Smiley Face 8"/>
          <p:cNvSpPr/>
          <p:nvPr/>
        </p:nvSpPr>
        <p:spPr>
          <a:xfrm>
            <a:off x="5736240" y="4074916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D</a:t>
            </a:r>
            <a:endParaRPr lang="en-US" dirty="0">
              <a:solidFill>
                <a:srgbClr val="964D2C"/>
              </a:solidFill>
            </a:endParaRPr>
          </a:p>
        </p:txBody>
      </p:sp>
      <p:cxnSp>
        <p:nvCxnSpPr>
          <p:cNvPr id="12" name="Straight Arrow Connector 11"/>
          <p:cNvCxnSpPr>
            <a:stCxn id="4" idx="6"/>
            <a:endCxn id="5" idx="3"/>
          </p:cNvCxnSpPr>
          <p:nvPr/>
        </p:nvCxnSpPr>
        <p:spPr>
          <a:xfrm flipV="1">
            <a:off x="1256823" y="2435050"/>
            <a:ext cx="1286245" cy="40025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6" idx="0"/>
            <a:endCxn id="5" idx="4"/>
          </p:cNvCxnSpPr>
          <p:nvPr/>
        </p:nvCxnSpPr>
        <p:spPr>
          <a:xfrm flipV="1">
            <a:off x="1869413" y="2525723"/>
            <a:ext cx="897015" cy="2168347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8" idx="1"/>
            <a:endCxn id="5" idx="5"/>
          </p:cNvCxnSpPr>
          <p:nvPr/>
        </p:nvCxnSpPr>
        <p:spPr>
          <a:xfrm flipH="1" flipV="1">
            <a:off x="2989787" y="2435050"/>
            <a:ext cx="984471" cy="2989007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7" idx="2"/>
            <a:endCxn id="5" idx="6"/>
          </p:cNvCxnSpPr>
          <p:nvPr/>
        </p:nvCxnSpPr>
        <p:spPr>
          <a:xfrm flipH="1" flipV="1">
            <a:off x="3082306" y="2216146"/>
            <a:ext cx="1716605" cy="6047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7" idx="4"/>
            <a:endCxn id="8" idx="0"/>
          </p:cNvCxnSpPr>
          <p:nvPr/>
        </p:nvCxnSpPr>
        <p:spPr>
          <a:xfrm flipH="1">
            <a:off x="4197618" y="2586202"/>
            <a:ext cx="917172" cy="2747182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9" idx="3"/>
            <a:endCxn id="8" idx="7"/>
          </p:cNvCxnSpPr>
          <p:nvPr/>
        </p:nvCxnSpPr>
        <p:spPr>
          <a:xfrm flipH="1">
            <a:off x="4420977" y="4603397"/>
            <a:ext cx="1407782" cy="82066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553534" y="2276625"/>
            <a:ext cx="511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+3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809435" y="3376520"/>
            <a:ext cx="511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+2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254626" y="3561186"/>
            <a:ext cx="511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-1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3341909" y="3376520"/>
            <a:ext cx="511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+3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3843632" y="1848314"/>
            <a:ext cx="511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- 1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798911" y="3392871"/>
            <a:ext cx="511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+6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216568" y="4858241"/>
            <a:ext cx="511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- 2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1965766" y="1478982"/>
            <a:ext cx="17468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2">
                    <a:lumMod val="50000"/>
                  </a:schemeClr>
                </a:solidFill>
              </a:rPr>
              <a:t>+8, -2 = 80%</a:t>
            </a:r>
            <a:endParaRPr lang="en-US"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343147" y="5721705"/>
            <a:ext cx="17468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2">
                    <a:lumMod val="50000"/>
                  </a:schemeClr>
                </a:solidFill>
              </a:rPr>
              <a:t>+6, -2 = 75%</a:t>
            </a:r>
            <a:endParaRPr lang="en-US"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581463" y="939474"/>
            <a:ext cx="244029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2">
                    <a:lumMod val="25000"/>
                  </a:schemeClr>
                </a:solidFill>
              </a:rPr>
              <a:t>Global</a:t>
            </a:r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 means the </a:t>
            </a:r>
            <a:r>
              <a:rPr lang="en-US" sz="2000" b="1" dirty="0" smtClean="0">
                <a:solidFill>
                  <a:schemeClr val="bg2">
                    <a:lumMod val="25000"/>
                  </a:schemeClr>
                </a:solidFill>
              </a:rPr>
              <a:t>whole network </a:t>
            </a:r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is used to calculate a </a:t>
            </a:r>
            <a:r>
              <a:rPr lang="en-US" sz="2000" b="1" dirty="0" smtClean="0">
                <a:solidFill>
                  <a:schemeClr val="bg2">
                    <a:lumMod val="25000"/>
                  </a:schemeClr>
                </a:solidFill>
              </a:rPr>
              <a:t>single trust value </a:t>
            </a:r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for each node</a:t>
            </a:r>
          </a:p>
          <a:p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sz="2000" dirty="0" err="1" smtClean="0">
                <a:solidFill>
                  <a:schemeClr val="bg2">
                    <a:lumMod val="25000"/>
                  </a:schemeClr>
                </a:solidFill>
              </a:rPr>
              <a:t>Resnick</a:t>
            </a:r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 et al. show buyers will pay a </a:t>
            </a:r>
            <a:r>
              <a:rPr lang="en-US" sz="2000" dirty="0" smtClean="0"/>
              <a:t>STRONG</a:t>
            </a:r>
            <a:r>
              <a:rPr lang="en-US" sz="2000" dirty="0"/>
              <a:t>-reputation seller </a:t>
            </a:r>
            <a:r>
              <a:rPr lang="en-US" sz="2000" b="1" dirty="0"/>
              <a:t>8.1% more </a:t>
            </a:r>
            <a:r>
              <a:rPr lang="en-US" sz="2000" dirty="0"/>
              <a:t>on average than a NEW </a:t>
            </a:r>
            <a:r>
              <a:rPr lang="en-US" sz="2000" dirty="0" smtClean="0"/>
              <a:t>seller</a:t>
            </a:r>
          </a:p>
          <a:p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A Pretty Poor system that is easy to exploit - Example of </a:t>
            </a:r>
            <a:r>
              <a:rPr lang="en-US" sz="2000" b="1" dirty="0" err="1" smtClean="0">
                <a:solidFill>
                  <a:schemeClr val="bg2">
                    <a:lumMod val="25000"/>
                  </a:schemeClr>
                </a:solidFill>
              </a:rPr>
              <a:t>Yhprum’s</a:t>
            </a:r>
            <a:r>
              <a:rPr lang="en-US" sz="2000" b="1" dirty="0" smtClean="0">
                <a:solidFill>
                  <a:schemeClr val="bg2">
                    <a:lumMod val="25000"/>
                  </a:schemeClr>
                </a:solidFill>
              </a:rPr>
              <a:t> Law</a:t>
            </a:r>
            <a:r>
              <a:rPr lang="en-US" sz="2000" dirty="0" smtClean="0">
                <a:solidFill>
                  <a:schemeClr val="bg2">
                    <a:lumMod val="25000"/>
                  </a:schemeClr>
                </a:solidFill>
              </a:rPr>
              <a:t>?</a:t>
            </a:r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174825" y="6334780"/>
            <a:ext cx="5969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Resnick</a:t>
            </a:r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et al. The value of reputation on eBay: A controlled experiment. Experimental Economics (2006) vol. 9 (2) pp. 79-101</a:t>
            </a:r>
          </a:p>
        </p:txBody>
      </p:sp>
    </p:spTree>
    <p:extLst>
      <p:ext uri="{BB962C8B-B14F-4D97-AF65-F5344CB8AC3E}">
        <p14:creationId xmlns:p14="http://schemas.microsoft.com/office/powerpoint/2010/main" val="25653261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56470"/>
            <a:ext cx="8591550" cy="1066801"/>
          </a:xfrm>
        </p:spPr>
        <p:txBody>
          <a:bodyPr/>
          <a:lstStyle/>
          <a:p>
            <a:r>
              <a:rPr lang="en-US" dirty="0" smtClean="0"/>
              <a:t>How Might we Calculate Trust?</a:t>
            </a:r>
            <a:endParaRPr lang="en-US" dirty="0"/>
          </a:p>
        </p:txBody>
      </p:sp>
      <p:sp>
        <p:nvSpPr>
          <p:cNvPr id="11" name="Content Placeholder 7"/>
          <p:cNvSpPr>
            <a:spLocks noGrp="1"/>
          </p:cNvSpPr>
          <p:nvPr>
            <p:ph sz="quarter" idx="13"/>
          </p:nvPr>
        </p:nvSpPr>
        <p:spPr>
          <a:xfrm>
            <a:off x="1632857" y="2479524"/>
            <a:ext cx="5863029" cy="3005453"/>
          </a:xfrm>
        </p:spPr>
        <p:txBody>
          <a:bodyPr>
            <a:normAutofit/>
          </a:bodyPr>
          <a:lstStyle/>
          <a:p>
            <a:pPr marL="457200" indent="-457200"/>
            <a:r>
              <a:rPr lang="en-US" sz="2800" dirty="0" smtClean="0">
                <a:solidFill>
                  <a:srgbClr val="B9B697"/>
                </a:solidFill>
              </a:rPr>
              <a:t>Policy-Based Trust</a:t>
            </a:r>
          </a:p>
          <a:p>
            <a:pPr marL="457200" indent="-457200"/>
            <a:r>
              <a:rPr lang="en-US" sz="28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Provenance-Based Trust</a:t>
            </a:r>
          </a:p>
          <a:p>
            <a:pPr marL="457200" indent="-457200"/>
            <a:r>
              <a:rPr lang="en-US" sz="2800" dirty="0" smtClean="0">
                <a:solidFill>
                  <a:srgbClr val="42402C"/>
                </a:solidFill>
              </a:rPr>
              <a:t>Reputation-Based Trust</a:t>
            </a:r>
          </a:p>
          <a:p>
            <a:pPr marL="630238" lvl="1" indent="-457200"/>
            <a:r>
              <a:rPr lang="en-US" sz="2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Global Trust</a:t>
            </a:r>
          </a:p>
          <a:p>
            <a:pPr marL="630238" lvl="1" indent="-457200"/>
            <a:r>
              <a:rPr lang="en-US" sz="2600" dirty="0" smtClean="0">
                <a:solidFill>
                  <a:schemeClr val="accent4">
                    <a:lumMod val="75000"/>
                  </a:schemeClr>
                </a:solidFill>
              </a:rPr>
              <a:t>Local Trust</a:t>
            </a:r>
          </a:p>
        </p:txBody>
      </p:sp>
    </p:spTree>
    <p:extLst>
      <p:ext uri="{BB962C8B-B14F-4D97-AF65-F5344CB8AC3E}">
        <p14:creationId xmlns:p14="http://schemas.microsoft.com/office/powerpoint/2010/main" val="2793227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Local Trust: The </a:t>
            </a:r>
            <a:r>
              <a:rPr lang="en-US" dirty="0" err="1" smtClean="0"/>
              <a:t>Filmtrust</a:t>
            </a:r>
            <a:r>
              <a:rPr lang="en-US" dirty="0" smtClean="0"/>
              <a:t> Example</a:t>
            </a:r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2146786" y="6334780"/>
            <a:ext cx="69972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Golbeck</a:t>
            </a:r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14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Filmtrust</a:t>
            </a:r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: movie recommendations from semantic web-based social networks. Consumer Communications and Networking Conference (2006) pp. 282-268</a:t>
            </a:r>
          </a:p>
        </p:txBody>
      </p:sp>
      <p:sp>
        <p:nvSpPr>
          <p:cNvPr id="34" name="Smiley Face 33"/>
          <p:cNvSpPr/>
          <p:nvPr/>
        </p:nvSpPr>
        <p:spPr>
          <a:xfrm>
            <a:off x="3583222" y="3558186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A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36" name="Smiley Face 35"/>
          <p:cNvSpPr/>
          <p:nvPr/>
        </p:nvSpPr>
        <p:spPr>
          <a:xfrm>
            <a:off x="4543917" y="1999944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B</a:t>
            </a:r>
            <a:endParaRPr lang="en-US" dirty="0">
              <a:solidFill>
                <a:srgbClr val="964D2C"/>
              </a:solidFill>
            </a:endParaRPr>
          </a:p>
        </p:txBody>
      </p:sp>
      <p:cxnSp>
        <p:nvCxnSpPr>
          <p:cNvPr id="40" name="Straight Arrow Connector 39"/>
          <p:cNvCxnSpPr>
            <a:stCxn id="34" idx="7"/>
            <a:endCxn id="36" idx="3"/>
          </p:cNvCxnSpPr>
          <p:nvPr/>
        </p:nvCxnSpPr>
        <p:spPr>
          <a:xfrm flipV="1">
            <a:off x="4122460" y="2528425"/>
            <a:ext cx="513976" cy="112043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34" idx="5"/>
            <a:endCxn id="16" idx="2"/>
          </p:cNvCxnSpPr>
          <p:nvPr/>
        </p:nvCxnSpPr>
        <p:spPr>
          <a:xfrm>
            <a:off x="4122460" y="4086667"/>
            <a:ext cx="813801" cy="74123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miley Face 15"/>
          <p:cNvSpPr/>
          <p:nvPr/>
        </p:nvSpPr>
        <p:spPr>
          <a:xfrm>
            <a:off x="4936261" y="4518324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C</a:t>
            </a:r>
            <a:endParaRPr lang="en-US" dirty="0">
              <a:solidFill>
                <a:srgbClr val="964D2C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4072" y="1952839"/>
            <a:ext cx="1143212" cy="104050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339798" y="2969950"/>
            <a:ext cx="986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Jaws</a:t>
            </a:r>
            <a:endParaRPr lang="en-US" dirty="0"/>
          </a:p>
        </p:txBody>
      </p:sp>
      <p:cxnSp>
        <p:nvCxnSpPr>
          <p:cNvPr id="29" name="Straight Arrow Connector 28"/>
          <p:cNvCxnSpPr>
            <a:stCxn id="36" idx="6"/>
            <a:endCxn id="13" idx="1"/>
          </p:cNvCxnSpPr>
          <p:nvPr/>
        </p:nvCxnSpPr>
        <p:spPr>
          <a:xfrm>
            <a:off x="5175674" y="2309521"/>
            <a:ext cx="1088398" cy="16356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prstDash val="dash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6" idx="7"/>
            <a:endCxn id="14" idx="1"/>
          </p:cNvCxnSpPr>
          <p:nvPr/>
        </p:nvCxnSpPr>
        <p:spPr>
          <a:xfrm flipV="1">
            <a:off x="5475499" y="3154616"/>
            <a:ext cx="864299" cy="1454381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prstDash val="dash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3903934" y="2735607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9</a:t>
            </a:r>
            <a:endParaRPr lang="en-US" dirty="0"/>
          </a:p>
        </p:txBody>
      </p:sp>
      <p:sp>
        <p:nvSpPr>
          <p:cNvPr id="65" name="TextBox 64"/>
          <p:cNvSpPr txBox="1"/>
          <p:nvPr/>
        </p:nvSpPr>
        <p:spPr>
          <a:xfrm>
            <a:off x="4412163" y="3992674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68" name="TextBox 67"/>
          <p:cNvSpPr txBox="1"/>
          <p:nvPr/>
        </p:nvSpPr>
        <p:spPr>
          <a:xfrm>
            <a:off x="5459630" y="1985524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4*</a:t>
            </a:r>
            <a:endParaRPr lang="en-US" dirty="0"/>
          </a:p>
        </p:txBody>
      </p:sp>
      <p:sp>
        <p:nvSpPr>
          <p:cNvPr id="69" name="TextBox 68"/>
          <p:cNvSpPr txBox="1"/>
          <p:nvPr/>
        </p:nvSpPr>
        <p:spPr>
          <a:xfrm>
            <a:off x="5568018" y="3498431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2*</a:t>
            </a:r>
            <a:endParaRPr lang="en-US" dirty="0"/>
          </a:p>
        </p:txBody>
      </p:sp>
      <p:sp>
        <p:nvSpPr>
          <p:cNvPr id="25" name="Content Placeholder 2"/>
          <p:cNvSpPr>
            <a:spLocks noGrp="1"/>
          </p:cNvSpPr>
          <p:nvPr>
            <p:ph sz="quarter" idx="13"/>
          </p:nvPr>
        </p:nvSpPr>
        <p:spPr>
          <a:xfrm>
            <a:off x="274319" y="1298448"/>
            <a:ext cx="3308903" cy="2788219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Imagine a Network of People and Films where people trust people and people rate films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Q: How much should Alice like Jaws?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342900" indent="-34290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1501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274320" y="531091"/>
            <a:ext cx="8595360" cy="570511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“Analytics </a:t>
            </a:r>
            <a:r>
              <a:rPr lang="en-US" dirty="0"/>
              <a:t>is the discovery and communication of meaningful patterns in </a:t>
            </a:r>
            <a:r>
              <a:rPr lang="en-US" dirty="0">
                <a:solidFill>
                  <a:srgbClr val="FF0000"/>
                </a:solidFill>
              </a:rPr>
              <a:t>data</a:t>
            </a:r>
            <a:r>
              <a:rPr lang="en-US" dirty="0"/>
              <a:t>. </a:t>
            </a:r>
            <a:r>
              <a:rPr lang="en-US" dirty="0" smtClean="0"/>
              <a:t>[It] relies </a:t>
            </a:r>
            <a:r>
              <a:rPr lang="en-US" dirty="0"/>
              <a:t>on the simultaneous application of statistics, computer programming and operations research to quantify performance. Analytics often favors data visualization to communicate insight</a:t>
            </a:r>
            <a:r>
              <a:rPr lang="en-US" dirty="0" smtClean="0"/>
              <a:t>.”</a:t>
            </a:r>
          </a:p>
          <a:p>
            <a:pPr marL="342900" indent="-342900" algn="r">
              <a:buFontTx/>
              <a:buChar char="-"/>
            </a:pPr>
            <a:r>
              <a:rPr lang="en-US" dirty="0" err="1" smtClean="0"/>
              <a:t>Wikipedia.org</a:t>
            </a:r>
            <a:endParaRPr lang="en-US" dirty="0" smtClean="0"/>
          </a:p>
          <a:p>
            <a:pPr marL="342900" indent="-342900">
              <a:buFontTx/>
              <a:buChar char="-"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“</a:t>
            </a:r>
            <a:r>
              <a:rPr lang="en-US" dirty="0"/>
              <a:t>the systematic computational analysis of </a:t>
            </a:r>
            <a:r>
              <a:rPr lang="en-US" dirty="0">
                <a:solidFill>
                  <a:srgbClr val="FF0000"/>
                </a:solidFill>
              </a:rPr>
              <a:t>data</a:t>
            </a:r>
            <a:r>
              <a:rPr lang="en-US" dirty="0"/>
              <a:t> or </a:t>
            </a:r>
            <a:r>
              <a:rPr lang="en-US" dirty="0" smtClean="0"/>
              <a:t>statistics”</a:t>
            </a:r>
          </a:p>
          <a:p>
            <a:pPr marL="342900" indent="-342900" algn="r">
              <a:buFontTx/>
              <a:buChar char="-"/>
            </a:pPr>
            <a:r>
              <a:rPr lang="en-US" dirty="0" smtClean="0"/>
              <a:t>Oxford English Dictionary</a:t>
            </a:r>
          </a:p>
          <a:p>
            <a:pPr marL="342900" indent="-342900">
              <a:buFontTx/>
              <a:buChar char="-"/>
            </a:pPr>
            <a:endParaRPr lang="en-US" dirty="0"/>
          </a:p>
          <a:p>
            <a:pPr marL="0" indent="0">
              <a:buNone/>
            </a:pPr>
            <a:r>
              <a:rPr lang="en-US" dirty="0"/>
              <a:t>“Studying the past </a:t>
            </a:r>
            <a:r>
              <a:rPr lang="en-US" dirty="0">
                <a:solidFill>
                  <a:srgbClr val="FF0000"/>
                </a:solidFill>
              </a:rPr>
              <a:t>data</a:t>
            </a:r>
            <a:r>
              <a:rPr lang="en-US" dirty="0"/>
              <a:t> to predict trends, evaluate performance, and manage </a:t>
            </a:r>
            <a:r>
              <a:rPr lang="en-US" dirty="0" smtClean="0"/>
              <a:t>effects”</a:t>
            </a:r>
          </a:p>
          <a:p>
            <a:pPr marL="0" indent="0" algn="r">
              <a:buNone/>
            </a:pPr>
            <a:r>
              <a:rPr lang="en-US" dirty="0" smtClean="0"/>
              <a:t>- Black’s Law Dictionary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6659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Local Trust: The </a:t>
            </a:r>
            <a:r>
              <a:rPr lang="en-US" dirty="0" err="1" smtClean="0"/>
              <a:t>Filmtrust</a:t>
            </a:r>
            <a:r>
              <a:rPr lang="en-US" dirty="0" smtClean="0"/>
              <a:t> Example</a:t>
            </a:r>
            <a:endParaRPr lang="en-US" dirty="0"/>
          </a:p>
        </p:txBody>
      </p:sp>
      <p:sp>
        <p:nvSpPr>
          <p:cNvPr id="34" name="Smiley Face 33"/>
          <p:cNvSpPr/>
          <p:nvPr/>
        </p:nvSpPr>
        <p:spPr>
          <a:xfrm>
            <a:off x="3583222" y="3558186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A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36" name="Smiley Face 35"/>
          <p:cNvSpPr/>
          <p:nvPr/>
        </p:nvSpPr>
        <p:spPr>
          <a:xfrm>
            <a:off x="4543917" y="1999944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B</a:t>
            </a:r>
            <a:endParaRPr lang="en-US" dirty="0">
              <a:solidFill>
                <a:srgbClr val="964D2C"/>
              </a:solidFill>
            </a:endParaRPr>
          </a:p>
        </p:txBody>
      </p:sp>
      <p:cxnSp>
        <p:nvCxnSpPr>
          <p:cNvPr id="40" name="Straight Arrow Connector 39"/>
          <p:cNvCxnSpPr>
            <a:stCxn id="34" idx="7"/>
            <a:endCxn id="36" idx="3"/>
          </p:cNvCxnSpPr>
          <p:nvPr/>
        </p:nvCxnSpPr>
        <p:spPr>
          <a:xfrm flipV="1">
            <a:off x="4122460" y="2528425"/>
            <a:ext cx="513976" cy="112043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34" idx="5"/>
            <a:endCxn id="16" idx="2"/>
          </p:cNvCxnSpPr>
          <p:nvPr/>
        </p:nvCxnSpPr>
        <p:spPr>
          <a:xfrm>
            <a:off x="4122460" y="4086667"/>
            <a:ext cx="813801" cy="74123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miley Face 15"/>
          <p:cNvSpPr/>
          <p:nvPr/>
        </p:nvSpPr>
        <p:spPr>
          <a:xfrm>
            <a:off x="4936261" y="4518324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C</a:t>
            </a:r>
            <a:endParaRPr lang="en-US" dirty="0">
              <a:solidFill>
                <a:srgbClr val="964D2C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4072" y="1952839"/>
            <a:ext cx="1143212" cy="104050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339798" y="2969950"/>
            <a:ext cx="986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Jaws</a:t>
            </a:r>
            <a:endParaRPr lang="en-US" dirty="0"/>
          </a:p>
        </p:txBody>
      </p:sp>
      <p:cxnSp>
        <p:nvCxnSpPr>
          <p:cNvPr id="29" name="Straight Arrow Connector 28"/>
          <p:cNvCxnSpPr>
            <a:stCxn id="36" idx="6"/>
            <a:endCxn id="13" idx="1"/>
          </p:cNvCxnSpPr>
          <p:nvPr/>
        </p:nvCxnSpPr>
        <p:spPr>
          <a:xfrm>
            <a:off x="5175674" y="2309521"/>
            <a:ext cx="1088398" cy="16356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prstDash val="dash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6" idx="7"/>
            <a:endCxn id="14" idx="1"/>
          </p:cNvCxnSpPr>
          <p:nvPr/>
        </p:nvCxnSpPr>
        <p:spPr>
          <a:xfrm flipV="1">
            <a:off x="5475499" y="3154616"/>
            <a:ext cx="864299" cy="1454381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prstDash val="dash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3903934" y="2735607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9</a:t>
            </a:r>
            <a:endParaRPr lang="en-US" dirty="0"/>
          </a:p>
        </p:txBody>
      </p:sp>
      <p:sp>
        <p:nvSpPr>
          <p:cNvPr id="65" name="TextBox 64"/>
          <p:cNvSpPr txBox="1"/>
          <p:nvPr/>
        </p:nvSpPr>
        <p:spPr>
          <a:xfrm>
            <a:off x="4412163" y="3992674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68" name="TextBox 67"/>
          <p:cNvSpPr txBox="1"/>
          <p:nvPr/>
        </p:nvSpPr>
        <p:spPr>
          <a:xfrm>
            <a:off x="5459630" y="1985524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4*</a:t>
            </a:r>
            <a:endParaRPr lang="en-US" dirty="0"/>
          </a:p>
        </p:txBody>
      </p:sp>
      <p:sp>
        <p:nvSpPr>
          <p:cNvPr id="69" name="TextBox 68"/>
          <p:cNvSpPr txBox="1"/>
          <p:nvPr/>
        </p:nvSpPr>
        <p:spPr>
          <a:xfrm>
            <a:off x="5568018" y="3498431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2*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78131" y="4086667"/>
            <a:ext cx="32189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t(A-&gt;B) * r(B-&gt;Jaws) + t(A-&gt;C) * r(C-&gt;Jaws)</a:t>
            </a:r>
          </a:p>
          <a:p>
            <a:pPr algn="ctr"/>
            <a:endParaRPr lang="en-US" sz="1200" dirty="0"/>
          </a:p>
        </p:txBody>
      </p:sp>
      <p:sp>
        <p:nvSpPr>
          <p:cNvPr id="21" name="Rectangle 20"/>
          <p:cNvSpPr/>
          <p:nvPr/>
        </p:nvSpPr>
        <p:spPr>
          <a:xfrm>
            <a:off x="278131" y="4354754"/>
            <a:ext cx="32189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 smtClean="0"/>
              <a:t>t(A-&gt;B) + t(A-&gt;C)</a:t>
            </a:r>
            <a:endParaRPr lang="en-US" sz="1200" dirty="0"/>
          </a:p>
          <a:p>
            <a:pPr algn="ctr"/>
            <a:endParaRPr lang="en-US" sz="1200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417810" y="4354754"/>
            <a:ext cx="2983328" cy="0"/>
          </a:xfrm>
          <a:prstGeom prst="line">
            <a:avLst/>
          </a:prstGeom>
          <a:ln w="127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276225" y="4987684"/>
            <a:ext cx="32189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 smtClean="0"/>
              <a:t>9 * 4 + 3 *2</a:t>
            </a:r>
            <a:endParaRPr lang="en-US" sz="1200" dirty="0"/>
          </a:p>
          <a:p>
            <a:pPr algn="ctr"/>
            <a:endParaRPr lang="en-US" sz="1200" dirty="0"/>
          </a:p>
        </p:txBody>
      </p:sp>
      <p:sp>
        <p:nvSpPr>
          <p:cNvPr id="26" name="Rectangle 25"/>
          <p:cNvSpPr/>
          <p:nvPr/>
        </p:nvSpPr>
        <p:spPr>
          <a:xfrm>
            <a:off x="276225" y="5255771"/>
            <a:ext cx="32189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 smtClean="0"/>
              <a:t>9 + 3</a:t>
            </a:r>
            <a:endParaRPr lang="en-US" sz="1200" dirty="0"/>
          </a:p>
          <a:p>
            <a:pPr algn="ctr"/>
            <a:endParaRPr lang="en-US" sz="1200" dirty="0"/>
          </a:p>
        </p:txBody>
      </p:sp>
      <p:cxnSp>
        <p:nvCxnSpPr>
          <p:cNvPr id="27" name="Straight Connector 26"/>
          <p:cNvCxnSpPr/>
          <p:nvPr/>
        </p:nvCxnSpPr>
        <p:spPr>
          <a:xfrm>
            <a:off x="1321748" y="5255771"/>
            <a:ext cx="1108669" cy="0"/>
          </a:xfrm>
          <a:prstGeom prst="line">
            <a:avLst/>
          </a:prstGeom>
          <a:ln w="127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Down Arrow 8"/>
          <p:cNvSpPr/>
          <p:nvPr/>
        </p:nvSpPr>
        <p:spPr>
          <a:xfrm>
            <a:off x="1716071" y="4676597"/>
            <a:ext cx="362837" cy="311087"/>
          </a:xfrm>
          <a:prstGeom prst="downArrow">
            <a:avLst/>
          </a:prstGeom>
          <a:solidFill>
            <a:schemeClr val="bg2">
              <a:lumMod val="25000"/>
              <a:alpha val="2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Down Arrow 29"/>
          <p:cNvSpPr/>
          <p:nvPr/>
        </p:nvSpPr>
        <p:spPr>
          <a:xfrm>
            <a:off x="1716071" y="5604837"/>
            <a:ext cx="362837" cy="311087"/>
          </a:xfrm>
          <a:prstGeom prst="downArrow">
            <a:avLst/>
          </a:prstGeom>
          <a:solidFill>
            <a:schemeClr val="bg2">
              <a:lumMod val="25000"/>
              <a:alpha val="2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276225" y="5915924"/>
            <a:ext cx="32189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3.5*</a:t>
            </a:r>
            <a:endParaRPr lang="en-US" sz="2400" dirty="0"/>
          </a:p>
          <a:p>
            <a:pPr algn="ctr"/>
            <a:endParaRPr lang="en-US" sz="1200" dirty="0"/>
          </a:p>
        </p:txBody>
      </p:sp>
      <p:sp>
        <p:nvSpPr>
          <p:cNvPr id="35" name="Content Placeholder 2"/>
          <p:cNvSpPr>
            <a:spLocks noGrp="1"/>
          </p:cNvSpPr>
          <p:nvPr>
            <p:ph sz="quarter" idx="13"/>
          </p:nvPr>
        </p:nvSpPr>
        <p:spPr>
          <a:xfrm>
            <a:off x="274319" y="1298448"/>
            <a:ext cx="3308903" cy="2788219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Imagine a Network of People and Films where people trust people and people rate films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Q: How much should Alice like Jaws?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342900" indent="-342900"/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2146786" y="6334780"/>
            <a:ext cx="69972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Golbeck</a:t>
            </a:r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14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Filmtrust</a:t>
            </a:r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: movie recommendations from semantic web-based social networks. Consumer Communications and Networking Conference (2006) pp. 282-268</a:t>
            </a:r>
          </a:p>
        </p:txBody>
      </p:sp>
    </p:spTree>
    <p:extLst>
      <p:ext uri="{BB962C8B-B14F-4D97-AF65-F5344CB8AC3E}">
        <p14:creationId xmlns:p14="http://schemas.microsoft.com/office/powerpoint/2010/main" val="18779985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Local Trust: The </a:t>
            </a:r>
            <a:r>
              <a:rPr lang="en-US" dirty="0" err="1" smtClean="0"/>
              <a:t>Filmtrust</a:t>
            </a:r>
            <a:r>
              <a:rPr lang="en-US" dirty="0" smtClean="0"/>
              <a:t> Example</a:t>
            </a:r>
            <a:endParaRPr lang="en-US" dirty="0"/>
          </a:p>
        </p:txBody>
      </p:sp>
      <p:sp>
        <p:nvSpPr>
          <p:cNvPr id="34" name="Smiley Face 33"/>
          <p:cNvSpPr/>
          <p:nvPr/>
        </p:nvSpPr>
        <p:spPr>
          <a:xfrm>
            <a:off x="3583222" y="3558186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A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36" name="Smiley Face 35"/>
          <p:cNvSpPr/>
          <p:nvPr/>
        </p:nvSpPr>
        <p:spPr>
          <a:xfrm>
            <a:off x="4543917" y="1999944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B</a:t>
            </a:r>
            <a:endParaRPr lang="en-US" dirty="0">
              <a:solidFill>
                <a:srgbClr val="964D2C"/>
              </a:solidFill>
            </a:endParaRPr>
          </a:p>
        </p:txBody>
      </p:sp>
      <p:cxnSp>
        <p:nvCxnSpPr>
          <p:cNvPr id="40" name="Straight Arrow Connector 39"/>
          <p:cNvCxnSpPr>
            <a:stCxn id="34" idx="7"/>
            <a:endCxn id="36" idx="3"/>
          </p:cNvCxnSpPr>
          <p:nvPr/>
        </p:nvCxnSpPr>
        <p:spPr>
          <a:xfrm flipV="1">
            <a:off x="4122460" y="2528425"/>
            <a:ext cx="513976" cy="112043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34" idx="5"/>
            <a:endCxn id="16" idx="2"/>
          </p:cNvCxnSpPr>
          <p:nvPr/>
        </p:nvCxnSpPr>
        <p:spPr>
          <a:xfrm>
            <a:off x="4122460" y="4086667"/>
            <a:ext cx="813801" cy="74123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miley Face 15"/>
          <p:cNvSpPr/>
          <p:nvPr/>
        </p:nvSpPr>
        <p:spPr>
          <a:xfrm>
            <a:off x="4936261" y="4518324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C</a:t>
            </a:r>
            <a:endParaRPr lang="en-US" dirty="0">
              <a:solidFill>
                <a:srgbClr val="964D2C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4072" y="1952839"/>
            <a:ext cx="1143212" cy="104050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339798" y="2969950"/>
            <a:ext cx="986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Jaws</a:t>
            </a:r>
            <a:endParaRPr lang="en-US" dirty="0"/>
          </a:p>
        </p:txBody>
      </p:sp>
      <p:cxnSp>
        <p:nvCxnSpPr>
          <p:cNvPr id="29" name="Straight Arrow Connector 28"/>
          <p:cNvCxnSpPr>
            <a:stCxn id="36" idx="6"/>
            <a:endCxn id="13" idx="1"/>
          </p:cNvCxnSpPr>
          <p:nvPr/>
        </p:nvCxnSpPr>
        <p:spPr>
          <a:xfrm>
            <a:off x="5175674" y="2309521"/>
            <a:ext cx="1088398" cy="16356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prstDash val="dash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6" idx="7"/>
            <a:endCxn id="14" idx="1"/>
          </p:cNvCxnSpPr>
          <p:nvPr/>
        </p:nvCxnSpPr>
        <p:spPr>
          <a:xfrm flipV="1">
            <a:off x="5475499" y="3154616"/>
            <a:ext cx="864299" cy="1454381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prstDash val="dash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Smiley Face 45"/>
          <p:cNvSpPr/>
          <p:nvPr/>
        </p:nvSpPr>
        <p:spPr>
          <a:xfrm>
            <a:off x="8363013" y="3339282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E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47" name="Smiley Face 46"/>
          <p:cNvSpPr/>
          <p:nvPr/>
        </p:nvSpPr>
        <p:spPr>
          <a:xfrm>
            <a:off x="6916630" y="4918574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D</a:t>
            </a:r>
            <a:endParaRPr lang="en-US" dirty="0">
              <a:solidFill>
                <a:srgbClr val="964D2C"/>
              </a:solidFill>
            </a:endParaRPr>
          </a:p>
        </p:txBody>
      </p:sp>
      <p:cxnSp>
        <p:nvCxnSpPr>
          <p:cNvPr id="49" name="Straight Arrow Connector 48"/>
          <p:cNvCxnSpPr>
            <a:stCxn id="46" idx="2"/>
            <a:endCxn id="13" idx="3"/>
          </p:cNvCxnSpPr>
          <p:nvPr/>
        </p:nvCxnSpPr>
        <p:spPr>
          <a:xfrm flipH="1" flipV="1">
            <a:off x="7407284" y="2473090"/>
            <a:ext cx="955729" cy="117576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prstDash val="dash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stCxn id="47" idx="2"/>
            <a:endCxn id="16" idx="6"/>
          </p:cNvCxnSpPr>
          <p:nvPr/>
        </p:nvCxnSpPr>
        <p:spPr>
          <a:xfrm flipH="1" flipV="1">
            <a:off x="5568018" y="4827901"/>
            <a:ext cx="1348612" cy="40025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47" idx="7"/>
            <a:endCxn id="46" idx="3"/>
          </p:cNvCxnSpPr>
          <p:nvPr/>
        </p:nvCxnSpPr>
        <p:spPr>
          <a:xfrm flipV="1">
            <a:off x="7455868" y="3867763"/>
            <a:ext cx="999664" cy="114148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3903934" y="2735607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9</a:t>
            </a:r>
            <a:endParaRPr lang="en-US" dirty="0"/>
          </a:p>
        </p:txBody>
      </p:sp>
      <p:sp>
        <p:nvSpPr>
          <p:cNvPr id="65" name="TextBox 64"/>
          <p:cNvSpPr txBox="1"/>
          <p:nvPr/>
        </p:nvSpPr>
        <p:spPr>
          <a:xfrm>
            <a:off x="4412163" y="3992674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66" name="TextBox 65"/>
          <p:cNvSpPr txBox="1"/>
          <p:nvPr/>
        </p:nvSpPr>
        <p:spPr>
          <a:xfrm>
            <a:off x="6264072" y="4657660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67" name="TextBox 66"/>
          <p:cNvSpPr txBox="1"/>
          <p:nvPr/>
        </p:nvSpPr>
        <p:spPr>
          <a:xfrm>
            <a:off x="7795572" y="4458569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68" name="TextBox 67"/>
          <p:cNvSpPr txBox="1"/>
          <p:nvPr/>
        </p:nvSpPr>
        <p:spPr>
          <a:xfrm>
            <a:off x="5459630" y="1985524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4*</a:t>
            </a:r>
            <a:endParaRPr lang="en-US" dirty="0"/>
          </a:p>
        </p:txBody>
      </p:sp>
      <p:sp>
        <p:nvSpPr>
          <p:cNvPr id="69" name="TextBox 68"/>
          <p:cNvSpPr txBox="1"/>
          <p:nvPr/>
        </p:nvSpPr>
        <p:spPr>
          <a:xfrm>
            <a:off x="5568018" y="3498431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2*</a:t>
            </a:r>
            <a:endParaRPr lang="en-US" dirty="0"/>
          </a:p>
        </p:txBody>
      </p:sp>
      <p:sp>
        <p:nvSpPr>
          <p:cNvPr id="70" name="TextBox 69"/>
          <p:cNvSpPr txBox="1"/>
          <p:nvPr/>
        </p:nvSpPr>
        <p:spPr>
          <a:xfrm>
            <a:off x="7785493" y="2703341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5*</a:t>
            </a:r>
            <a:endParaRPr lang="en-US" dirty="0"/>
          </a:p>
        </p:txBody>
      </p:sp>
      <p:sp>
        <p:nvSpPr>
          <p:cNvPr id="71" name="Content Placeholder 2"/>
          <p:cNvSpPr>
            <a:spLocks noGrp="1"/>
          </p:cNvSpPr>
          <p:nvPr>
            <p:ph sz="quarter" idx="13"/>
          </p:nvPr>
        </p:nvSpPr>
        <p:spPr>
          <a:xfrm>
            <a:off x="274319" y="1298448"/>
            <a:ext cx="3308903" cy="858615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Alice’s view is 3.5* but what about Dan?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342900" indent="-342900"/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2146786" y="6334780"/>
            <a:ext cx="69972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Golbeck</a:t>
            </a:r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14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Filmtrust</a:t>
            </a:r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: movie recommendations from semantic web-based social networks. Consumer Communications and Networking Conference (2006) pp. 282-268</a:t>
            </a:r>
          </a:p>
        </p:txBody>
      </p:sp>
    </p:spTree>
    <p:extLst>
      <p:ext uri="{BB962C8B-B14F-4D97-AF65-F5344CB8AC3E}">
        <p14:creationId xmlns:p14="http://schemas.microsoft.com/office/powerpoint/2010/main" val="39324696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Local Trust: The </a:t>
            </a:r>
            <a:r>
              <a:rPr lang="en-US" dirty="0" err="1" smtClean="0"/>
              <a:t>Filmtrust</a:t>
            </a:r>
            <a:r>
              <a:rPr lang="en-US" dirty="0" smtClean="0"/>
              <a:t> Example</a:t>
            </a:r>
            <a:endParaRPr lang="en-US" dirty="0"/>
          </a:p>
        </p:txBody>
      </p:sp>
      <p:sp>
        <p:nvSpPr>
          <p:cNvPr id="34" name="Smiley Face 33"/>
          <p:cNvSpPr/>
          <p:nvPr/>
        </p:nvSpPr>
        <p:spPr>
          <a:xfrm>
            <a:off x="3583222" y="3558186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A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36" name="Smiley Face 35"/>
          <p:cNvSpPr/>
          <p:nvPr/>
        </p:nvSpPr>
        <p:spPr>
          <a:xfrm>
            <a:off x="4543917" y="1999944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B</a:t>
            </a:r>
            <a:endParaRPr lang="en-US" dirty="0">
              <a:solidFill>
                <a:srgbClr val="964D2C"/>
              </a:solidFill>
            </a:endParaRPr>
          </a:p>
        </p:txBody>
      </p:sp>
      <p:cxnSp>
        <p:nvCxnSpPr>
          <p:cNvPr id="40" name="Straight Arrow Connector 39"/>
          <p:cNvCxnSpPr>
            <a:stCxn id="34" idx="7"/>
            <a:endCxn id="36" idx="3"/>
          </p:cNvCxnSpPr>
          <p:nvPr/>
        </p:nvCxnSpPr>
        <p:spPr>
          <a:xfrm flipV="1">
            <a:off x="4122460" y="2528425"/>
            <a:ext cx="513976" cy="112043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34" idx="5"/>
            <a:endCxn id="16" idx="2"/>
          </p:cNvCxnSpPr>
          <p:nvPr/>
        </p:nvCxnSpPr>
        <p:spPr>
          <a:xfrm>
            <a:off x="4122460" y="4086667"/>
            <a:ext cx="813801" cy="74123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miley Face 15"/>
          <p:cNvSpPr/>
          <p:nvPr/>
        </p:nvSpPr>
        <p:spPr>
          <a:xfrm>
            <a:off x="4936261" y="4518324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C</a:t>
            </a:r>
            <a:endParaRPr lang="en-US" dirty="0">
              <a:solidFill>
                <a:srgbClr val="964D2C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4072" y="1952839"/>
            <a:ext cx="1143212" cy="104050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339798" y="2969950"/>
            <a:ext cx="986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Jaws</a:t>
            </a:r>
            <a:endParaRPr lang="en-US" dirty="0"/>
          </a:p>
        </p:txBody>
      </p:sp>
      <p:cxnSp>
        <p:nvCxnSpPr>
          <p:cNvPr id="29" name="Straight Arrow Connector 28"/>
          <p:cNvCxnSpPr>
            <a:stCxn id="36" idx="6"/>
            <a:endCxn id="13" idx="1"/>
          </p:cNvCxnSpPr>
          <p:nvPr/>
        </p:nvCxnSpPr>
        <p:spPr>
          <a:xfrm>
            <a:off x="5175674" y="2309521"/>
            <a:ext cx="1088398" cy="16356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prstDash val="dash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6" idx="7"/>
            <a:endCxn id="14" idx="1"/>
          </p:cNvCxnSpPr>
          <p:nvPr/>
        </p:nvCxnSpPr>
        <p:spPr>
          <a:xfrm flipV="1">
            <a:off x="5475499" y="3154616"/>
            <a:ext cx="864299" cy="1454381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prstDash val="dash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Smiley Face 45"/>
          <p:cNvSpPr/>
          <p:nvPr/>
        </p:nvSpPr>
        <p:spPr>
          <a:xfrm>
            <a:off x="8363013" y="3339282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E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47" name="Smiley Face 46"/>
          <p:cNvSpPr/>
          <p:nvPr/>
        </p:nvSpPr>
        <p:spPr>
          <a:xfrm>
            <a:off x="6916630" y="4918574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D</a:t>
            </a:r>
            <a:endParaRPr lang="en-US" dirty="0">
              <a:solidFill>
                <a:srgbClr val="964D2C"/>
              </a:solidFill>
            </a:endParaRPr>
          </a:p>
        </p:txBody>
      </p:sp>
      <p:cxnSp>
        <p:nvCxnSpPr>
          <p:cNvPr id="49" name="Straight Arrow Connector 48"/>
          <p:cNvCxnSpPr>
            <a:stCxn id="46" idx="2"/>
            <a:endCxn id="13" idx="3"/>
          </p:cNvCxnSpPr>
          <p:nvPr/>
        </p:nvCxnSpPr>
        <p:spPr>
          <a:xfrm flipH="1" flipV="1">
            <a:off x="7407284" y="2473090"/>
            <a:ext cx="955729" cy="117576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prstDash val="dash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stCxn id="47" idx="2"/>
            <a:endCxn id="16" idx="6"/>
          </p:cNvCxnSpPr>
          <p:nvPr/>
        </p:nvCxnSpPr>
        <p:spPr>
          <a:xfrm flipH="1" flipV="1">
            <a:off x="5568018" y="4827901"/>
            <a:ext cx="1348612" cy="40025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47" idx="7"/>
            <a:endCxn id="46" idx="3"/>
          </p:cNvCxnSpPr>
          <p:nvPr/>
        </p:nvCxnSpPr>
        <p:spPr>
          <a:xfrm flipV="1">
            <a:off x="7455868" y="3867763"/>
            <a:ext cx="999664" cy="114148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3903934" y="2735607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9</a:t>
            </a:r>
            <a:endParaRPr lang="en-US" dirty="0"/>
          </a:p>
        </p:txBody>
      </p:sp>
      <p:sp>
        <p:nvSpPr>
          <p:cNvPr id="65" name="TextBox 64"/>
          <p:cNvSpPr txBox="1"/>
          <p:nvPr/>
        </p:nvSpPr>
        <p:spPr>
          <a:xfrm>
            <a:off x="4412163" y="3992674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66" name="TextBox 65"/>
          <p:cNvSpPr txBox="1"/>
          <p:nvPr/>
        </p:nvSpPr>
        <p:spPr>
          <a:xfrm>
            <a:off x="6264072" y="4657660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67" name="TextBox 66"/>
          <p:cNvSpPr txBox="1"/>
          <p:nvPr/>
        </p:nvSpPr>
        <p:spPr>
          <a:xfrm>
            <a:off x="7795572" y="4458569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68" name="TextBox 67"/>
          <p:cNvSpPr txBox="1"/>
          <p:nvPr/>
        </p:nvSpPr>
        <p:spPr>
          <a:xfrm>
            <a:off x="5459630" y="1985524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4*</a:t>
            </a:r>
            <a:endParaRPr lang="en-US" dirty="0"/>
          </a:p>
        </p:txBody>
      </p:sp>
      <p:sp>
        <p:nvSpPr>
          <p:cNvPr id="69" name="TextBox 68"/>
          <p:cNvSpPr txBox="1"/>
          <p:nvPr/>
        </p:nvSpPr>
        <p:spPr>
          <a:xfrm>
            <a:off x="5568018" y="3498431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2*</a:t>
            </a:r>
            <a:endParaRPr lang="en-US" dirty="0"/>
          </a:p>
        </p:txBody>
      </p:sp>
      <p:sp>
        <p:nvSpPr>
          <p:cNvPr id="70" name="TextBox 69"/>
          <p:cNvSpPr txBox="1"/>
          <p:nvPr/>
        </p:nvSpPr>
        <p:spPr>
          <a:xfrm>
            <a:off x="7785493" y="2703341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5*</a:t>
            </a:r>
            <a:endParaRPr lang="en-US" dirty="0"/>
          </a:p>
        </p:txBody>
      </p:sp>
      <p:sp>
        <p:nvSpPr>
          <p:cNvPr id="71" name="Content Placeholder 2"/>
          <p:cNvSpPr>
            <a:spLocks noGrp="1"/>
          </p:cNvSpPr>
          <p:nvPr>
            <p:ph sz="quarter" idx="13"/>
          </p:nvPr>
        </p:nvSpPr>
        <p:spPr>
          <a:xfrm>
            <a:off x="274319" y="1298448"/>
            <a:ext cx="3308903" cy="858615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Alice’s view is 3.5* but what about Dan?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342900" indent="-342900"/>
            <a:endParaRPr lang="en-US" dirty="0"/>
          </a:p>
        </p:txBody>
      </p:sp>
      <p:sp>
        <p:nvSpPr>
          <p:cNvPr id="72" name="Rectangle 71"/>
          <p:cNvSpPr/>
          <p:nvPr/>
        </p:nvSpPr>
        <p:spPr>
          <a:xfrm>
            <a:off x="274319" y="2297592"/>
            <a:ext cx="32189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t</a:t>
            </a:r>
            <a:r>
              <a:rPr lang="en-US" sz="1200" dirty="0" smtClean="0"/>
              <a:t>(D-&gt;C) </a:t>
            </a:r>
            <a:r>
              <a:rPr lang="en-US" sz="1200" dirty="0"/>
              <a:t>* r</a:t>
            </a:r>
            <a:r>
              <a:rPr lang="en-US" sz="1200" dirty="0" smtClean="0"/>
              <a:t>(C-</a:t>
            </a:r>
            <a:r>
              <a:rPr lang="en-US" sz="1200" dirty="0"/>
              <a:t>&gt;Jaws) + t</a:t>
            </a:r>
            <a:r>
              <a:rPr lang="en-US" sz="1200" dirty="0" smtClean="0"/>
              <a:t>(D-&gt;E) </a:t>
            </a:r>
            <a:r>
              <a:rPr lang="en-US" sz="1200" dirty="0"/>
              <a:t>* r</a:t>
            </a:r>
            <a:r>
              <a:rPr lang="en-US" sz="1200" dirty="0" smtClean="0"/>
              <a:t>(E-</a:t>
            </a:r>
            <a:r>
              <a:rPr lang="en-US" sz="1200" dirty="0"/>
              <a:t>&gt;Jaws)</a:t>
            </a:r>
          </a:p>
          <a:p>
            <a:pPr algn="ctr"/>
            <a:endParaRPr lang="en-US" sz="1200" dirty="0"/>
          </a:p>
        </p:txBody>
      </p:sp>
      <p:sp>
        <p:nvSpPr>
          <p:cNvPr id="73" name="Rectangle 72"/>
          <p:cNvSpPr/>
          <p:nvPr/>
        </p:nvSpPr>
        <p:spPr>
          <a:xfrm>
            <a:off x="274319" y="2565679"/>
            <a:ext cx="32189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 smtClean="0"/>
              <a:t>t(D-&gt;C) + t(D-&gt;E)</a:t>
            </a:r>
            <a:endParaRPr lang="en-US" sz="1200" dirty="0"/>
          </a:p>
          <a:p>
            <a:pPr algn="ctr"/>
            <a:endParaRPr lang="en-US" sz="1200" dirty="0"/>
          </a:p>
        </p:txBody>
      </p:sp>
      <p:cxnSp>
        <p:nvCxnSpPr>
          <p:cNvPr id="74" name="Straight Connector 73"/>
          <p:cNvCxnSpPr/>
          <p:nvPr/>
        </p:nvCxnSpPr>
        <p:spPr>
          <a:xfrm>
            <a:off x="413998" y="2565679"/>
            <a:ext cx="2983328" cy="0"/>
          </a:xfrm>
          <a:prstGeom prst="line">
            <a:avLst/>
          </a:prstGeom>
          <a:ln w="127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272413" y="3198609"/>
            <a:ext cx="32189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 smtClean="0"/>
              <a:t>7 * 2 + 4 *5</a:t>
            </a:r>
            <a:endParaRPr lang="en-US" sz="1200" dirty="0"/>
          </a:p>
          <a:p>
            <a:pPr algn="ctr"/>
            <a:endParaRPr lang="en-US" sz="1200" dirty="0"/>
          </a:p>
        </p:txBody>
      </p:sp>
      <p:sp>
        <p:nvSpPr>
          <p:cNvPr id="76" name="Rectangle 75"/>
          <p:cNvSpPr/>
          <p:nvPr/>
        </p:nvSpPr>
        <p:spPr>
          <a:xfrm>
            <a:off x="272413" y="3466696"/>
            <a:ext cx="32189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 smtClean="0"/>
              <a:t>7 + 4</a:t>
            </a:r>
            <a:endParaRPr lang="en-US" sz="1200" dirty="0"/>
          </a:p>
          <a:p>
            <a:pPr algn="ctr"/>
            <a:endParaRPr lang="en-US" sz="1200" dirty="0"/>
          </a:p>
        </p:txBody>
      </p:sp>
      <p:cxnSp>
        <p:nvCxnSpPr>
          <p:cNvPr id="77" name="Straight Connector 76"/>
          <p:cNvCxnSpPr/>
          <p:nvPr/>
        </p:nvCxnSpPr>
        <p:spPr>
          <a:xfrm>
            <a:off x="1317936" y="3466696"/>
            <a:ext cx="1108669" cy="0"/>
          </a:xfrm>
          <a:prstGeom prst="line">
            <a:avLst/>
          </a:prstGeom>
          <a:ln w="127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Down Arrow 77"/>
          <p:cNvSpPr/>
          <p:nvPr/>
        </p:nvSpPr>
        <p:spPr>
          <a:xfrm>
            <a:off x="1712259" y="2887522"/>
            <a:ext cx="362837" cy="311087"/>
          </a:xfrm>
          <a:prstGeom prst="downArrow">
            <a:avLst/>
          </a:prstGeom>
          <a:solidFill>
            <a:schemeClr val="bg2">
              <a:lumMod val="25000"/>
              <a:alpha val="2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Down Arrow 78"/>
          <p:cNvSpPr/>
          <p:nvPr/>
        </p:nvSpPr>
        <p:spPr>
          <a:xfrm>
            <a:off x="1712259" y="3815762"/>
            <a:ext cx="362837" cy="311087"/>
          </a:xfrm>
          <a:prstGeom prst="downArrow">
            <a:avLst/>
          </a:prstGeom>
          <a:solidFill>
            <a:schemeClr val="bg2">
              <a:lumMod val="25000"/>
              <a:alpha val="2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/>
          <p:cNvSpPr/>
          <p:nvPr/>
        </p:nvSpPr>
        <p:spPr>
          <a:xfrm>
            <a:off x="272413" y="4126849"/>
            <a:ext cx="32189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3.1*</a:t>
            </a:r>
            <a:endParaRPr lang="en-US" sz="2400" dirty="0"/>
          </a:p>
          <a:p>
            <a:pPr algn="ctr"/>
            <a:endParaRPr lang="en-US" sz="1200" dirty="0"/>
          </a:p>
        </p:txBody>
      </p:sp>
      <p:sp>
        <p:nvSpPr>
          <p:cNvPr id="82" name="Rectangle 81"/>
          <p:cNvSpPr/>
          <p:nvPr/>
        </p:nvSpPr>
        <p:spPr>
          <a:xfrm>
            <a:off x="2146786" y="6334780"/>
            <a:ext cx="69972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Golbeck</a:t>
            </a:r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14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Filmtrust</a:t>
            </a:r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: movie recommendations from semantic web-based social networks. Consumer Communications and Networking Conference (2006) pp. 282-268</a:t>
            </a:r>
          </a:p>
        </p:txBody>
      </p:sp>
    </p:spTree>
    <p:extLst>
      <p:ext uri="{BB962C8B-B14F-4D97-AF65-F5344CB8AC3E}">
        <p14:creationId xmlns:p14="http://schemas.microsoft.com/office/powerpoint/2010/main" val="3071204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Local Trust: The </a:t>
            </a:r>
            <a:r>
              <a:rPr lang="en-US" dirty="0" err="1" smtClean="0"/>
              <a:t>Filmtrust</a:t>
            </a:r>
            <a:r>
              <a:rPr lang="en-US" dirty="0" smtClean="0"/>
              <a:t> Example</a:t>
            </a:r>
            <a:endParaRPr lang="en-US" dirty="0"/>
          </a:p>
        </p:txBody>
      </p:sp>
      <p:sp>
        <p:nvSpPr>
          <p:cNvPr id="34" name="Smiley Face 33"/>
          <p:cNvSpPr/>
          <p:nvPr/>
        </p:nvSpPr>
        <p:spPr>
          <a:xfrm>
            <a:off x="3583222" y="3558186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A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36" name="Smiley Face 35"/>
          <p:cNvSpPr/>
          <p:nvPr/>
        </p:nvSpPr>
        <p:spPr>
          <a:xfrm>
            <a:off x="4543917" y="1999944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B</a:t>
            </a:r>
            <a:endParaRPr lang="en-US" dirty="0">
              <a:solidFill>
                <a:srgbClr val="964D2C"/>
              </a:solidFill>
            </a:endParaRPr>
          </a:p>
        </p:txBody>
      </p:sp>
      <p:cxnSp>
        <p:nvCxnSpPr>
          <p:cNvPr id="40" name="Straight Arrow Connector 39"/>
          <p:cNvCxnSpPr>
            <a:stCxn id="34" idx="7"/>
            <a:endCxn id="36" idx="3"/>
          </p:cNvCxnSpPr>
          <p:nvPr/>
        </p:nvCxnSpPr>
        <p:spPr>
          <a:xfrm flipV="1">
            <a:off x="4122460" y="2528425"/>
            <a:ext cx="513976" cy="112043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34" idx="5"/>
            <a:endCxn id="16" idx="2"/>
          </p:cNvCxnSpPr>
          <p:nvPr/>
        </p:nvCxnSpPr>
        <p:spPr>
          <a:xfrm>
            <a:off x="4122460" y="4086667"/>
            <a:ext cx="813801" cy="74123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miley Face 15"/>
          <p:cNvSpPr/>
          <p:nvPr/>
        </p:nvSpPr>
        <p:spPr>
          <a:xfrm>
            <a:off x="4936261" y="4518324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C</a:t>
            </a:r>
            <a:endParaRPr lang="en-US" dirty="0">
              <a:solidFill>
                <a:srgbClr val="964D2C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4072" y="1952839"/>
            <a:ext cx="1143212" cy="104050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339798" y="2969950"/>
            <a:ext cx="986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Jaws</a:t>
            </a:r>
            <a:endParaRPr lang="en-US" dirty="0"/>
          </a:p>
        </p:txBody>
      </p:sp>
      <p:cxnSp>
        <p:nvCxnSpPr>
          <p:cNvPr id="29" name="Straight Arrow Connector 28"/>
          <p:cNvCxnSpPr>
            <a:stCxn id="36" idx="6"/>
            <a:endCxn id="13" idx="1"/>
          </p:cNvCxnSpPr>
          <p:nvPr/>
        </p:nvCxnSpPr>
        <p:spPr>
          <a:xfrm>
            <a:off x="5175674" y="2309521"/>
            <a:ext cx="1088398" cy="16356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prstDash val="dash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6" idx="7"/>
            <a:endCxn id="14" idx="1"/>
          </p:cNvCxnSpPr>
          <p:nvPr/>
        </p:nvCxnSpPr>
        <p:spPr>
          <a:xfrm flipV="1">
            <a:off x="5475499" y="3154616"/>
            <a:ext cx="864299" cy="1454381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prstDash val="dash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Smiley Face 45"/>
          <p:cNvSpPr/>
          <p:nvPr/>
        </p:nvSpPr>
        <p:spPr>
          <a:xfrm>
            <a:off x="8363013" y="3339282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E</a:t>
            </a:r>
            <a:endParaRPr lang="en-US" dirty="0">
              <a:solidFill>
                <a:srgbClr val="964D2C"/>
              </a:solidFill>
            </a:endParaRPr>
          </a:p>
        </p:txBody>
      </p:sp>
      <p:sp>
        <p:nvSpPr>
          <p:cNvPr id="47" name="Smiley Face 46"/>
          <p:cNvSpPr/>
          <p:nvPr/>
        </p:nvSpPr>
        <p:spPr>
          <a:xfrm>
            <a:off x="6916630" y="4918574"/>
            <a:ext cx="631757" cy="619154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dirty="0" smtClean="0">
                <a:solidFill>
                  <a:srgbClr val="964D2C"/>
                </a:solidFill>
              </a:rPr>
              <a:t>D</a:t>
            </a:r>
            <a:endParaRPr lang="en-US" dirty="0">
              <a:solidFill>
                <a:srgbClr val="964D2C"/>
              </a:solidFill>
            </a:endParaRPr>
          </a:p>
        </p:txBody>
      </p:sp>
      <p:cxnSp>
        <p:nvCxnSpPr>
          <p:cNvPr id="49" name="Straight Arrow Connector 48"/>
          <p:cNvCxnSpPr>
            <a:stCxn id="46" idx="2"/>
            <a:endCxn id="13" idx="3"/>
          </p:cNvCxnSpPr>
          <p:nvPr/>
        </p:nvCxnSpPr>
        <p:spPr>
          <a:xfrm flipH="1" flipV="1">
            <a:off x="7407284" y="2473090"/>
            <a:ext cx="955729" cy="117576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prstDash val="dash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stCxn id="47" idx="2"/>
            <a:endCxn id="16" idx="6"/>
          </p:cNvCxnSpPr>
          <p:nvPr/>
        </p:nvCxnSpPr>
        <p:spPr>
          <a:xfrm flipH="1" flipV="1">
            <a:off x="5568018" y="4827901"/>
            <a:ext cx="1348612" cy="40025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47" idx="7"/>
            <a:endCxn id="46" idx="3"/>
          </p:cNvCxnSpPr>
          <p:nvPr/>
        </p:nvCxnSpPr>
        <p:spPr>
          <a:xfrm flipV="1">
            <a:off x="7455868" y="3867763"/>
            <a:ext cx="999664" cy="114148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3903934" y="2735607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9</a:t>
            </a:r>
            <a:endParaRPr lang="en-US" dirty="0"/>
          </a:p>
        </p:txBody>
      </p:sp>
      <p:sp>
        <p:nvSpPr>
          <p:cNvPr id="65" name="TextBox 64"/>
          <p:cNvSpPr txBox="1"/>
          <p:nvPr/>
        </p:nvSpPr>
        <p:spPr>
          <a:xfrm>
            <a:off x="4412163" y="3992674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66" name="TextBox 65"/>
          <p:cNvSpPr txBox="1"/>
          <p:nvPr/>
        </p:nvSpPr>
        <p:spPr>
          <a:xfrm>
            <a:off x="6264072" y="4657660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67" name="TextBox 66"/>
          <p:cNvSpPr txBox="1"/>
          <p:nvPr/>
        </p:nvSpPr>
        <p:spPr>
          <a:xfrm>
            <a:off x="7795572" y="4458569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68" name="TextBox 67"/>
          <p:cNvSpPr txBox="1"/>
          <p:nvPr/>
        </p:nvSpPr>
        <p:spPr>
          <a:xfrm>
            <a:off x="5459630" y="1985524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4*</a:t>
            </a:r>
            <a:endParaRPr lang="en-US" dirty="0"/>
          </a:p>
        </p:txBody>
      </p:sp>
      <p:sp>
        <p:nvSpPr>
          <p:cNvPr id="69" name="TextBox 68"/>
          <p:cNvSpPr txBox="1"/>
          <p:nvPr/>
        </p:nvSpPr>
        <p:spPr>
          <a:xfrm>
            <a:off x="5568018" y="3498431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2*</a:t>
            </a:r>
            <a:endParaRPr lang="en-US" dirty="0"/>
          </a:p>
        </p:txBody>
      </p:sp>
      <p:sp>
        <p:nvSpPr>
          <p:cNvPr id="70" name="TextBox 69"/>
          <p:cNvSpPr txBox="1"/>
          <p:nvPr/>
        </p:nvSpPr>
        <p:spPr>
          <a:xfrm>
            <a:off x="7785493" y="2703341"/>
            <a:ext cx="473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5*</a:t>
            </a:r>
            <a:endParaRPr lang="en-US" dirty="0"/>
          </a:p>
        </p:txBody>
      </p:sp>
      <p:sp>
        <p:nvSpPr>
          <p:cNvPr id="71" name="Content Placeholder 2"/>
          <p:cNvSpPr>
            <a:spLocks noGrp="1"/>
          </p:cNvSpPr>
          <p:nvPr>
            <p:ph sz="quarter" idx="13"/>
          </p:nvPr>
        </p:nvSpPr>
        <p:spPr>
          <a:xfrm>
            <a:off x="274319" y="1487714"/>
            <a:ext cx="3308903" cy="50641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Local Trust is therefore…</a:t>
            </a:r>
          </a:p>
          <a:p>
            <a:pPr marL="0" indent="0">
              <a:buNone/>
            </a:pPr>
            <a:endParaRPr lang="en-US" dirty="0"/>
          </a:p>
          <a:p>
            <a:pPr marL="342900" indent="-342900"/>
            <a:r>
              <a:rPr lang="en-GB" dirty="0" smtClean="0"/>
              <a:t>Based on trust paths, from one node in the network to another</a:t>
            </a:r>
          </a:p>
          <a:p>
            <a:pPr marL="342900" indent="-342900"/>
            <a:endParaRPr lang="en-GB" dirty="0" smtClean="0"/>
          </a:p>
          <a:p>
            <a:pPr marL="342900" indent="-342900"/>
            <a:r>
              <a:rPr lang="en-GB" dirty="0" smtClean="0"/>
              <a:t>Each node has its own trust values for every other node in the network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342900" indent="-342900"/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2146786" y="6334780"/>
            <a:ext cx="69972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Golbeck</a:t>
            </a:r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14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Filmtrust</a:t>
            </a:r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: movie recommendations from semantic web-based social networks. Consumer Communications and Networking Conference (2006) pp. 282-268</a:t>
            </a:r>
          </a:p>
        </p:txBody>
      </p:sp>
    </p:spTree>
    <p:extLst>
      <p:ext uri="{BB962C8B-B14F-4D97-AF65-F5344CB8AC3E}">
        <p14:creationId xmlns:p14="http://schemas.microsoft.com/office/powerpoint/2010/main" val="30015301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4320" y="1516158"/>
            <a:ext cx="8595360" cy="493776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Trust is </a:t>
            </a:r>
            <a:r>
              <a:rPr lang="en-US" dirty="0" smtClean="0"/>
              <a:t>can be thought of as a general view/value</a:t>
            </a:r>
            <a:endParaRPr lang="en-US" dirty="0" smtClean="0"/>
          </a:p>
          <a:p>
            <a:pPr lvl="1"/>
            <a:r>
              <a:rPr lang="en-US" dirty="0" smtClean="0"/>
              <a:t>But in computing we typically are talking about </a:t>
            </a:r>
            <a:r>
              <a:rPr lang="en-US" b="1" dirty="0" smtClean="0"/>
              <a:t>dyadic trust </a:t>
            </a:r>
            <a:r>
              <a:rPr lang="en-US" dirty="0" smtClean="0"/>
              <a:t>(between two people)</a:t>
            </a:r>
            <a:endParaRPr lang="en-US" dirty="0" smtClean="0"/>
          </a:p>
          <a:p>
            <a:pPr lvl="1"/>
            <a:endParaRPr lang="en-US" dirty="0"/>
          </a:p>
          <a:p>
            <a:r>
              <a:rPr lang="en-US" dirty="0" smtClean="0"/>
              <a:t>In </a:t>
            </a:r>
            <a:r>
              <a:rPr lang="en-US" dirty="0" smtClean="0"/>
              <a:t>our software we </a:t>
            </a:r>
            <a:r>
              <a:rPr lang="en-US" dirty="0" smtClean="0"/>
              <a:t>typically take one of three views on how to manage trust:</a:t>
            </a:r>
          </a:p>
          <a:p>
            <a:pPr lvl="1"/>
            <a:r>
              <a:rPr lang="en-US" dirty="0" smtClean="0"/>
              <a:t>Through policy (requires a secure 3</a:t>
            </a:r>
            <a:r>
              <a:rPr lang="en-US" baseline="30000" dirty="0" smtClean="0"/>
              <a:t>rd</a:t>
            </a:r>
            <a:r>
              <a:rPr lang="en-US" dirty="0" smtClean="0"/>
              <a:t> party)</a:t>
            </a:r>
          </a:p>
          <a:p>
            <a:pPr lvl="1"/>
            <a:r>
              <a:rPr lang="en-US" dirty="0" smtClean="0"/>
              <a:t>Through provenance (requires records and transparency)</a:t>
            </a:r>
          </a:p>
          <a:p>
            <a:pPr lvl="1"/>
            <a:r>
              <a:rPr lang="en-US" dirty="0" smtClean="0"/>
              <a:t>Through </a:t>
            </a:r>
            <a:r>
              <a:rPr lang="en-US" b="1" dirty="0" smtClean="0"/>
              <a:t>reputation</a:t>
            </a:r>
            <a:r>
              <a:rPr lang="en-US" dirty="0" smtClean="0"/>
              <a:t> (where reputation is a proxy for trust)</a:t>
            </a:r>
          </a:p>
          <a:p>
            <a:pPr lvl="1"/>
            <a:endParaRPr lang="en-US" dirty="0"/>
          </a:p>
          <a:p>
            <a:r>
              <a:rPr lang="en-US" dirty="0" smtClean="0"/>
              <a:t>In Social Media Analytics we tend to use reputation</a:t>
            </a:r>
          </a:p>
          <a:p>
            <a:pPr lvl="1"/>
            <a:r>
              <a:rPr lang="en-US" b="1" dirty="0" smtClean="0"/>
              <a:t>Global Trust</a:t>
            </a:r>
          </a:p>
          <a:p>
            <a:pPr lvl="2"/>
            <a:r>
              <a:rPr lang="en-US" dirty="0" smtClean="0"/>
              <a:t>uses all the values in the network</a:t>
            </a:r>
          </a:p>
          <a:p>
            <a:pPr lvl="2"/>
            <a:r>
              <a:rPr lang="en-US" dirty="0" smtClean="0"/>
              <a:t>assigns one trust value to each node (person in the network)</a:t>
            </a:r>
          </a:p>
          <a:p>
            <a:pPr lvl="1"/>
            <a:r>
              <a:rPr lang="en-US" b="1" dirty="0" smtClean="0"/>
              <a:t>Local Trust</a:t>
            </a:r>
          </a:p>
          <a:p>
            <a:pPr lvl="2"/>
            <a:r>
              <a:rPr lang="en-US" dirty="0" smtClean="0"/>
              <a:t>when we are members of the network</a:t>
            </a:r>
          </a:p>
          <a:p>
            <a:pPr lvl="2"/>
            <a:r>
              <a:rPr lang="en-US" dirty="0" smtClean="0"/>
              <a:t>uses trust paths (routes from us to them)</a:t>
            </a:r>
          </a:p>
          <a:p>
            <a:pPr lvl="2"/>
            <a:r>
              <a:rPr lang="en-US" dirty="0" smtClean="0"/>
              <a:t>thus each node can have multiple trust values for every other node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642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32300" dirty="0" smtClean="0"/>
              <a:t>?</a:t>
            </a:r>
            <a:endParaRPr lang="en-US" dirty="0" smtClean="0"/>
          </a:p>
          <a:p>
            <a:pPr marL="0" indent="0" algn="r">
              <a:buNone/>
            </a:pPr>
            <a:endParaRPr lang="en-US" sz="1800" dirty="0" smtClean="0"/>
          </a:p>
          <a:p>
            <a:pPr marL="0" indent="0" algn="r">
              <a:buNone/>
            </a:pPr>
            <a:endParaRPr lang="en-US" sz="1800" dirty="0" smtClean="0">
              <a:solidFill>
                <a:schemeClr val="accent6"/>
              </a:solidFill>
            </a:endParaRPr>
          </a:p>
          <a:p>
            <a:pPr marL="0" indent="0" algn="r">
              <a:buNone/>
            </a:pPr>
            <a:r>
              <a:rPr lang="en-US" sz="1800" dirty="0" smtClean="0">
                <a:solidFill>
                  <a:schemeClr val="accent6"/>
                </a:solidFill>
              </a:rPr>
              <a:t>Dave Millard (</a:t>
            </a:r>
            <a:r>
              <a:rPr lang="en-US" sz="1800" dirty="0" err="1" smtClean="0">
                <a:solidFill>
                  <a:schemeClr val="accent6"/>
                </a:solidFill>
              </a:rPr>
              <a:t>dem@soton.ac.uk</a:t>
            </a:r>
            <a:r>
              <a:rPr lang="en-US" sz="1800" dirty="0" smtClean="0">
                <a:solidFill>
                  <a:schemeClr val="accent6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724895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6225" y="2214419"/>
            <a:ext cx="859155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PART </a:t>
            </a:r>
            <a:r>
              <a:rPr lang="en-US" dirty="0" smtClean="0"/>
              <a:t>III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Power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9290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779517"/>
            <a:ext cx="9144000" cy="6078482"/>
          </a:xfrm>
          <a:prstGeom prst="rect">
            <a:avLst/>
          </a:prstGeom>
          <a:solidFill>
            <a:schemeClr val="accent2"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9635"/>
            <a:ext cx="8591550" cy="769882"/>
          </a:xfrm>
        </p:spPr>
        <p:txBody>
          <a:bodyPr/>
          <a:lstStyle/>
          <a:p>
            <a:pPr algn="ctr"/>
            <a:r>
              <a:rPr lang="en-US" i="1" dirty="0" smtClean="0"/>
              <a:t>Who</a:t>
            </a:r>
            <a:r>
              <a:rPr lang="en-US" dirty="0" smtClean="0"/>
              <a:t> has </a:t>
            </a:r>
            <a:r>
              <a:rPr lang="en-US" i="1" dirty="0" smtClean="0"/>
              <a:t>What</a:t>
            </a:r>
            <a:r>
              <a:rPr lang="en-US" dirty="0" smtClean="0"/>
              <a:t> Power?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9955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Power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382344" y="6236208"/>
            <a:ext cx="67003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French, J.R.P., &amp; Raven, B. (1959). 'The bases of social power,' in D. Cartwright (ed.) Studies in Social Power. Ann Arbor, MI: University of Michigan Press.</a:t>
            </a:r>
          </a:p>
        </p:txBody>
      </p:sp>
      <p:sp>
        <p:nvSpPr>
          <p:cNvPr id="7" name="Cube 6"/>
          <p:cNvSpPr/>
          <p:nvPr/>
        </p:nvSpPr>
        <p:spPr>
          <a:xfrm>
            <a:off x="329219" y="3411777"/>
            <a:ext cx="1778001" cy="1164897"/>
          </a:xfrm>
          <a:prstGeom prst="cube">
            <a:avLst/>
          </a:prstGeom>
          <a:noFill/>
          <a:ln w="19050">
            <a:solidFill>
              <a:schemeClr val="bg2">
                <a:lumMod val="25000"/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Cube 7"/>
          <p:cNvSpPr/>
          <p:nvPr/>
        </p:nvSpPr>
        <p:spPr>
          <a:xfrm>
            <a:off x="2022370" y="3411777"/>
            <a:ext cx="1778001" cy="1164897"/>
          </a:xfrm>
          <a:prstGeom prst="cube">
            <a:avLst/>
          </a:prstGeom>
          <a:noFill/>
          <a:ln w="19050">
            <a:solidFill>
              <a:schemeClr val="bg2">
                <a:lumMod val="25000"/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Cube 8"/>
          <p:cNvSpPr/>
          <p:nvPr/>
        </p:nvSpPr>
        <p:spPr>
          <a:xfrm>
            <a:off x="3703166" y="3411777"/>
            <a:ext cx="1778001" cy="1164897"/>
          </a:xfrm>
          <a:prstGeom prst="cube">
            <a:avLst/>
          </a:prstGeom>
          <a:noFill/>
          <a:ln w="19050">
            <a:solidFill>
              <a:schemeClr val="bg2">
                <a:lumMod val="25000"/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Cube 9"/>
          <p:cNvSpPr/>
          <p:nvPr/>
        </p:nvSpPr>
        <p:spPr>
          <a:xfrm>
            <a:off x="5406598" y="3411777"/>
            <a:ext cx="1778001" cy="1164897"/>
          </a:xfrm>
          <a:prstGeom prst="cube">
            <a:avLst/>
          </a:prstGeom>
          <a:noFill/>
          <a:ln w="19050">
            <a:solidFill>
              <a:schemeClr val="bg2">
                <a:lumMod val="25000"/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ube 10"/>
          <p:cNvSpPr/>
          <p:nvPr/>
        </p:nvSpPr>
        <p:spPr>
          <a:xfrm>
            <a:off x="7089774" y="3411777"/>
            <a:ext cx="1778001" cy="1164897"/>
          </a:xfrm>
          <a:prstGeom prst="cube">
            <a:avLst/>
          </a:prstGeom>
          <a:noFill/>
          <a:ln w="19050">
            <a:solidFill>
              <a:schemeClr val="bg2">
                <a:lumMod val="25000"/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ube 11"/>
          <p:cNvSpPr/>
          <p:nvPr/>
        </p:nvSpPr>
        <p:spPr>
          <a:xfrm>
            <a:off x="329219" y="2378260"/>
            <a:ext cx="8538556" cy="1164897"/>
          </a:xfrm>
          <a:prstGeom prst="cube">
            <a:avLst/>
          </a:prstGeom>
          <a:solidFill>
            <a:schemeClr val="accent2">
              <a:lumMod val="75000"/>
              <a:alpha val="71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Power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8725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be 12"/>
          <p:cNvSpPr/>
          <p:nvPr/>
        </p:nvSpPr>
        <p:spPr>
          <a:xfrm>
            <a:off x="329219" y="3411777"/>
            <a:ext cx="1778001" cy="1164897"/>
          </a:xfrm>
          <a:prstGeom prst="cub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Reward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Power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382344" y="6236208"/>
            <a:ext cx="67003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French, J.R.P., &amp; Raven, B. (1959). 'The bases of social power,' in D. Cartwright (ed.) Studies in Social Power. Ann Arbor, MI: University of Michigan Press.</a:t>
            </a:r>
          </a:p>
        </p:txBody>
      </p:sp>
      <p:sp>
        <p:nvSpPr>
          <p:cNvPr id="8" name="Cube 7"/>
          <p:cNvSpPr/>
          <p:nvPr/>
        </p:nvSpPr>
        <p:spPr>
          <a:xfrm>
            <a:off x="2022370" y="3411777"/>
            <a:ext cx="1778001" cy="1164897"/>
          </a:xfrm>
          <a:prstGeom prst="cube">
            <a:avLst/>
          </a:prstGeom>
          <a:noFill/>
          <a:ln w="19050">
            <a:solidFill>
              <a:schemeClr val="bg2">
                <a:lumMod val="25000"/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Cube 8"/>
          <p:cNvSpPr/>
          <p:nvPr/>
        </p:nvSpPr>
        <p:spPr>
          <a:xfrm>
            <a:off x="3703166" y="3411777"/>
            <a:ext cx="1778001" cy="1164897"/>
          </a:xfrm>
          <a:prstGeom prst="cube">
            <a:avLst/>
          </a:prstGeom>
          <a:noFill/>
          <a:ln w="19050">
            <a:solidFill>
              <a:schemeClr val="bg2">
                <a:lumMod val="25000"/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Cube 9"/>
          <p:cNvSpPr/>
          <p:nvPr/>
        </p:nvSpPr>
        <p:spPr>
          <a:xfrm>
            <a:off x="5406598" y="3411777"/>
            <a:ext cx="1778001" cy="1164897"/>
          </a:xfrm>
          <a:prstGeom prst="cube">
            <a:avLst/>
          </a:prstGeom>
          <a:noFill/>
          <a:ln w="19050">
            <a:solidFill>
              <a:schemeClr val="bg2">
                <a:lumMod val="25000"/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ube 10"/>
          <p:cNvSpPr/>
          <p:nvPr/>
        </p:nvSpPr>
        <p:spPr>
          <a:xfrm>
            <a:off x="7089774" y="3411777"/>
            <a:ext cx="1778001" cy="1164897"/>
          </a:xfrm>
          <a:prstGeom prst="cube">
            <a:avLst/>
          </a:prstGeom>
          <a:noFill/>
          <a:ln w="19050">
            <a:solidFill>
              <a:schemeClr val="bg2">
                <a:lumMod val="25000"/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ube 11"/>
          <p:cNvSpPr/>
          <p:nvPr/>
        </p:nvSpPr>
        <p:spPr>
          <a:xfrm>
            <a:off x="329219" y="2378260"/>
            <a:ext cx="8538556" cy="1164897"/>
          </a:xfrm>
          <a:prstGeom prst="cube">
            <a:avLst/>
          </a:prstGeom>
          <a:solidFill>
            <a:schemeClr val="accent2">
              <a:lumMod val="75000"/>
              <a:alpha val="71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Power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29219" y="4764690"/>
            <a:ext cx="177800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Positive: The granting of a good</a:t>
            </a:r>
          </a:p>
          <a:p>
            <a:endParaRPr lang="en-US" sz="1400" dirty="0" smtClean="0"/>
          </a:p>
          <a:p>
            <a:r>
              <a:rPr lang="en-US" sz="1400" dirty="0" smtClean="0"/>
              <a:t>Negative: The removal of a bad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1937992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274320" y="531091"/>
            <a:ext cx="8595360" cy="570511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“Analytics </a:t>
            </a:r>
            <a:r>
              <a:rPr lang="en-US" dirty="0"/>
              <a:t>is the discovery and communication of meaningful patterns in </a:t>
            </a:r>
            <a:r>
              <a:rPr lang="en-US" dirty="0">
                <a:solidFill>
                  <a:srgbClr val="FF0000"/>
                </a:solidFill>
              </a:rPr>
              <a:t>data</a:t>
            </a:r>
            <a:r>
              <a:rPr lang="en-US" dirty="0"/>
              <a:t>. </a:t>
            </a:r>
            <a:r>
              <a:rPr lang="en-US" dirty="0" smtClean="0"/>
              <a:t>[It] relies </a:t>
            </a:r>
            <a:r>
              <a:rPr lang="en-US" dirty="0"/>
              <a:t>on the simultaneous application of </a:t>
            </a:r>
            <a:r>
              <a:rPr lang="en-US" dirty="0">
                <a:solidFill>
                  <a:srgbClr val="0000FF"/>
                </a:solidFill>
              </a:rPr>
              <a:t>statistics</a:t>
            </a:r>
            <a:r>
              <a:rPr lang="en-US" dirty="0"/>
              <a:t>, computer programming and operations research to quantify performance. Analytics often favors data visualization to communicate insight</a:t>
            </a:r>
            <a:r>
              <a:rPr lang="en-US" dirty="0" smtClean="0"/>
              <a:t>.”</a:t>
            </a:r>
          </a:p>
          <a:p>
            <a:pPr marL="342900" indent="-342900" algn="r">
              <a:buFontTx/>
              <a:buChar char="-"/>
            </a:pPr>
            <a:r>
              <a:rPr lang="en-US" dirty="0" err="1" smtClean="0"/>
              <a:t>Wikipedia.org</a:t>
            </a:r>
            <a:endParaRPr lang="en-US" dirty="0" smtClean="0"/>
          </a:p>
          <a:p>
            <a:pPr marL="342900" indent="-342900">
              <a:buFontTx/>
              <a:buChar char="-"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“</a:t>
            </a:r>
            <a:r>
              <a:rPr lang="en-US" dirty="0"/>
              <a:t>the systematic </a:t>
            </a:r>
            <a:r>
              <a:rPr lang="en-US" dirty="0">
                <a:solidFill>
                  <a:srgbClr val="0000FF"/>
                </a:solidFill>
              </a:rPr>
              <a:t>computational analysis</a:t>
            </a:r>
            <a:r>
              <a:rPr lang="en-US" dirty="0"/>
              <a:t> of </a:t>
            </a:r>
            <a:r>
              <a:rPr lang="en-US" dirty="0">
                <a:solidFill>
                  <a:srgbClr val="FF0000"/>
                </a:solidFill>
              </a:rPr>
              <a:t>data</a:t>
            </a:r>
            <a:r>
              <a:rPr lang="en-US" dirty="0"/>
              <a:t> or </a:t>
            </a:r>
            <a:r>
              <a:rPr lang="en-US" dirty="0" smtClean="0">
                <a:solidFill>
                  <a:srgbClr val="0000FF"/>
                </a:solidFill>
              </a:rPr>
              <a:t>statistics</a:t>
            </a:r>
            <a:r>
              <a:rPr lang="en-US" dirty="0" smtClean="0"/>
              <a:t>”</a:t>
            </a:r>
          </a:p>
          <a:p>
            <a:pPr marL="342900" indent="-342900" algn="r">
              <a:buFontTx/>
              <a:buChar char="-"/>
            </a:pPr>
            <a:r>
              <a:rPr lang="en-US" dirty="0" smtClean="0"/>
              <a:t>Oxford English Dictionary</a:t>
            </a:r>
          </a:p>
          <a:p>
            <a:pPr marL="342900" indent="-342900">
              <a:buFontTx/>
              <a:buChar char="-"/>
            </a:pPr>
            <a:endParaRPr lang="en-US" dirty="0"/>
          </a:p>
          <a:p>
            <a:pPr marL="0" indent="0">
              <a:buNone/>
            </a:pPr>
            <a:r>
              <a:rPr lang="en-US" dirty="0"/>
              <a:t>“</a:t>
            </a:r>
            <a:r>
              <a:rPr lang="en-US" dirty="0">
                <a:solidFill>
                  <a:srgbClr val="0000FF"/>
                </a:solidFill>
              </a:rPr>
              <a:t>Studying</a:t>
            </a:r>
            <a:r>
              <a:rPr lang="en-US" dirty="0"/>
              <a:t> the past </a:t>
            </a:r>
            <a:r>
              <a:rPr lang="en-US" dirty="0">
                <a:solidFill>
                  <a:srgbClr val="FF0000"/>
                </a:solidFill>
              </a:rPr>
              <a:t>data</a:t>
            </a:r>
            <a:r>
              <a:rPr lang="en-US" dirty="0"/>
              <a:t> to predict trends, evaluate performance, and manage </a:t>
            </a:r>
            <a:r>
              <a:rPr lang="en-US" dirty="0" smtClean="0"/>
              <a:t>effects”</a:t>
            </a:r>
          </a:p>
          <a:p>
            <a:pPr marL="0" indent="0" algn="r">
              <a:buNone/>
            </a:pPr>
            <a:r>
              <a:rPr lang="en-US" dirty="0" smtClean="0"/>
              <a:t>- Black’s Law Dictionary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2895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be 12"/>
          <p:cNvSpPr/>
          <p:nvPr/>
        </p:nvSpPr>
        <p:spPr>
          <a:xfrm>
            <a:off x="329219" y="3411777"/>
            <a:ext cx="1778001" cy="1164897"/>
          </a:xfrm>
          <a:prstGeom prst="cub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Reward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Power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382344" y="6236208"/>
            <a:ext cx="67003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French, J.R.P., &amp; Raven, B. (1959). 'The bases of social power,' in D. Cartwright (ed.) Studies in Social Power. Ann Arbor, MI: University of Michigan Press.</a:t>
            </a:r>
          </a:p>
        </p:txBody>
      </p:sp>
      <p:sp>
        <p:nvSpPr>
          <p:cNvPr id="14" name="Cube 13"/>
          <p:cNvSpPr/>
          <p:nvPr/>
        </p:nvSpPr>
        <p:spPr>
          <a:xfrm>
            <a:off x="2022370" y="3411777"/>
            <a:ext cx="1778001" cy="1164897"/>
          </a:xfrm>
          <a:prstGeom prst="cub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Coercive</a:t>
            </a:r>
            <a:endParaRPr lang="en-US" dirty="0"/>
          </a:p>
        </p:txBody>
      </p:sp>
      <p:sp>
        <p:nvSpPr>
          <p:cNvPr id="12" name="Cube 11"/>
          <p:cNvSpPr/>
          <p:nvPr/>
        </p:nvSpPr>
        <p:spPr>
          <a:xfrm>
            <a:off x="329219" y="2378260"/>
            <a:ext cx="8538556" cy="1164897"/>
          </a:xfrm>
          <a:prstGeom prst="cube">
            <a:avLst/>
          </a:prstGeom>
          <a:solidFill>
            <a:schemeClr val="accent2">
              <a:lumMod val="75000"/>
              <a:alpha val="71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Power</a:t>
            </a:r>
            <a:endParaRPr lang="en-US" dirty="0"/>
          </a:p>
        </p:txBody>
      </p:sp>
      <p:sp>
        <p:nvSpPr>
          <p:cNvPr id="9" name="Cube 8"/>
          <p:cNvSpPr/>
          <p:nvPr/>
        </p:nvSpPr>
        <p:spPr>
          <a:xfrm>
            <a:off x="3703166" y="3411777"/>
            <a:ext cx="1778001" cy="1164897"/>
          </a:xfrm>
          <a:prstGeom prst="cube">
            <a:avLst/>
          </a:prstGeom>
          <a:noFill/>
          <a:ln w="19050">
            <a:solidFill>
              <a:schemeClr val="bg2">
                <a:lumMod val="25000"/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Cube 9"/>
          <p:cNvSpPr/>
          <p:nvPr/>
        </p:nvSpPr>
        <p:spPr>
          <a:xfrm>
            <a:off x="5406598" y="3411777"/>
            <a:ext cx="1778001" cy="1164897"/>
          </a:xfrm>
          <a:prstGeom prst="cube">
            <a:avLst/>
          </a:prstGeom>
          <a:noFill/>
          <a:ln w="19050">
            <a:solidFill>
              <a:schemeClr val="bg2">
                <a:lumMod val="25000"/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ube 10"/>
          <p:cNvSpPr/>
          <p:nvPr/>
        </p:nvSpPr>
        <p:spPr>
          <a:xfrm>
            <a:off x="7089774" y="3411777"/>
            <a:ext cx="1778001" cy="1164897"/>
          </a:xfrm>
          <a:prstGeom prst="cube">
            <a:avLst/>
          </a:prstGeom>
          <a:noFill/>
          <a:ln w="19050">
            <a:solidFill>
              <a:schemeClr val="bg2">
                <a:lumMod val="25000"/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022370" y="4764690"/>
            <a:ext cx="17780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The threat of something negative</a:t>
            </a:r>
          </a:p>
          <a:p>
            <a:endParaRPr lang="en-US" sz="1400" dirty="0"/>
          </a:p>
          <a:p>
            <a:r>
              <a:rPr lang="en-US" sz="1400" dirty="0" smtClean="0"/>
              <a:t>Is the withdrawal of punishment a reward?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3726090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be 12"/>
          <p:cNvSpPr/>
          <p:nvPr/>
        </p:nvSpPr>
        <p:spPr>
          <a:xfrm>
            <a:off x="329219" y="3411777"/>
            <a:ext cx="1778001" cy="1164897"/>
          </a:xfrm>
          <a:prstGeom prst="cub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Reward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Power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382344" y="6236208"/>
            <a:ext cx="67003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French, J.R.P., &amp; Raven, B. (1959). 'The bases of social power,' in D. Cartwright (ed.) Studies in Social Power. Ann Arbor, MI: University of Michigan Press.</a:t>
            </a:r>
          </a:p>
        </p:txBody>
      </p:sp>
      <p:sp>
        <p:nvSpPr>
          <p:cNvPr id="14" name="Cube 13"/>
          <p:cNvSpPr/>
          <p:nvPr/>
        </p:nvSpPr>
        <p:spPr>
          <a:xfrm>
            <a:off x="2022370" y="3411777"/>
            <a:ext cx="1778001" cy="1164897"/>
          </a:xfrm>
          <a:prstGeom prst="cub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Coercive</a:t>
            </a:r>
            <a:endParaRPr lang="en-US" dirty="0"/>
          </a:p>
        </p:txBody>
      </p:sp>
      <p:sp>
        <p:nvSpPr>
          <p:cNvPr id="15" name="Cube 14"/>
          <p:cNvSpPr/>
          <p:nvPr/>
        </p:nvSpPr>
        <p:spPr>
          <a:xfrm>
            <a:off x="3703166" y="3411777"/>
            <a:ext cx="1778001" cy="1164897"/>
          </a:xfrm>
          <a:prstGeom prst="cub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Legitimate</a:t>
            </a:r>
            <a:endParaRPr lang="en-US" dirty="0"/>
          </a:p>
        </p:txBody>
      </p:sp>
      <p:sp>
        <p:nvSpPr>
          <p:cNvPr id="12" name="Cube 11"/>
          <p:cNvSpPr/>
          <p:nvPr/>
        </p:nvSpPr>
        <p:spPr>
          <a:xfrm>
            <a:off x="329219" y="2378260"/>
            <a:ext cx="8538556" cy="1164897"/>
          </a:xfrm>
          <a:prstGeom prst="cube">
            <a:avLst/>
          </a:prstGeom>
          <a:solidFill>
            <a:schemeClr val="accent2">
              <a:lumMod val="75000"/>
              <a:alpha val="71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Power</a:t>
            </a:r>
            <a:endParaRPr lang="en-US" dirty="0"/>
          </a:p>
        </p:txBody>
      </p:sp>
      <p:sp>
        <p:nvSpPr>
          <p:cNvPr id="10" name="Cube 9"/>
          <p:cNvSpPr/>
          <p:nvPr/>
        </p:nvSpPr>
        <p:spPr>
          <a:xfrm>
            <a:off x="5406598" y="3411777"/>
            <a:ext cx="1778001" cy="1164897"/>
          </a:xfrm>
          <a:prstGeom prst="cube">
            <a:avLst/>
          </a:prstGeom>
          <a:noFill/>
          <a:ln w="19050">
            <a:solidFill>
              <a:schemeClr val="bg2">
                <a:lumMod val="25000"/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ube 10"/>
          <p:cNvSpPr/>
          <p:nvPr/>
        </p:nvSpPr>
        <p:spPr>
          <a:xfrm>
            <a:off x="7089774" y="3411777"/>
            <a:ext cx="1778001" cy="1164897"/>
          </a:xfrm>
          <a:prstGeom prst="cube">
            <a:avLst/>
          </a:prstGeom>
          <a:noFill/>
          <a:ln w="19050">
            <a:solidFill>
              <a:schemeClr val="bg2">
                <a:lumMod val="25000"/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703166" y="4764690"/>
            <a:ext cx="19023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Power from position in culture/society/group.</a:t>
            </a:r>
          </a:p>
          <a:p>
            <a:endParaRPr lang="en-US" sz="1400" dirty="0"/>
          </a:p>
          <a:p>
            <a:r>
              <a:rPr lang="en-US" sz="1400" dirty="0" smtClean="0"/>
              <a:t>Stems from authority but also norms and values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0893067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be 12"/>
          <p:cNvSpPr/>
          <p:nvPr/>
        </p:nvSpPr>
        <p:spPr>
          <a:xfrm>
            <a:off x="329219" y="3411777"/>
            <a:ext cx="1778001" cy="1164897"/>
          </a:xfrm>
          <a:prstGeom prst="cub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Reward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Power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382344" y="6236208"/>
            <a:ext cx="67003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French, J.R.P., &amp; Raven, B. (1959). 'The bases of social power,' in D. Cartwright (ed.) Studies in Social Power. Ann Arbor, MI: University of Michigan Press.</a:t>
            </a:r>
          </a:p>
        </p:txBody>
      </p:sp>
      <p:sp>
        <p:nvSpPr>
          <p:cNvPr id="14" name="Cube 13"/>
          <p:cNvSpPr/>
          <p:nvPr/>
        </p:nvSpPr>
        <p:spPr>
          <a:xfrm>
            <a:off x="2022370" y="3411777"/>
            <a:ext cx="1778001" cy="1164897"/>
          </a:xfrm>
          <a:prstGeom prst="cub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Coercive</a:t>
            </a:r>
            <a:endParaRPr lang="en-US" dirty="0"/>
          </a:p>
        </p:txBody>
      </p:sp>
      <p:sp>
        <p:nvSpPr>
          <p:cNvPr id="16" name="Cube 15"/>
          <p:cNvSpPr/>
          <p:nvPr/>
        </p:nvSpPr>
        <p:spPr>
          <a:xfrm>
            <a:off x="3703166" y="3411777"/>
            <a:ext cx="1778001" cy="1164897"/>
          </a:xfrm>
          <a:prstGeom prst="cub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Legitimate</a:t>
            </a:r>
            <a:endParaRPr lang="en-US" dirty="0"/>
          </a:p>
        </p:txBody>
      </p:sp>
      <p:sp>
        <p:nvSpPr>
          <p:cNvPr id="17" name="Cube 16"/>
          <p:cNvSpPr/>
          <p:nvPr/>
        </p:nvSpPr>
        <p:spPr>
          <a:xfrm>
            <a:off x="5406598" y="3411777"/>
            <a:ext cx="1778001" cy="1164897"/>
          </a:xfrm>
          <a:prstGeom prst="cub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Referent</a:t>
            </a:r>
            <a:endParaRPr lang="en-US" dirty="0"/>
          </a:p>
        </p:txBody>
      </p:sp>
      <p:sp>
        <p:nvSpPr>
          <p:cNvPr id="12" name="Cube 11"/>
          <p:cNvSpPr/>
          <p:nvPr/>
        </p:nvSpPr>
        <p:spPr>
          <a:xfrm>
            <a:off x="329219" y="2378260"/>
            <a:ext cx="8538556" cy="1164897"/>
          </a:xfrm>
          <a:prstGeom prst="cube">
            <a:avLst/>
          </a:prstGeom>
          <a:solidFill>
            <a:schemeClr val="accent2">
              <a:lumMod val="75000"/>
              <a:alpha val="71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Power</a:t>
            </a:r>
            <a:endParaRPr lang="en-US" dirty="0"/>
          </a:p>
        </p:txBody>
      </p:sp>
      <p:sp>
        <p:nvSpPr>
          <p:cNvPr id="11" name="Cube 10"/>
          <p:cNvSpPr/>
          <p:nvPr/>
        </p:nvSpPr>
        <p:spPr>
          <a:xfrm>
            <a:off x="7089774" y="3411777"/>
            <a:ext cx="1778001" cy="1164897"/>
          </a:xfrm>
          <a:prstGeom prst="cube">
            <a:avLst/>
          </a:prstGeom>
          <a:noFill/>
          <a:ln w="19050">
            <a:solidFill>
              <a:schemeClr val="bg2">
                <a:lumMod val="25000"/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406598" y="4764690"/>
            <a:ext cx="215209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Power from charisma, attraction and a sense of ‘oneness’</a:t>
            </a:r>
          </a:p>
          <a:p>
            <a:endParaRPr lang="en-US" sz="1400" dirty="0"/>
          </a:p>
          <a:p>
            <a:r>
              <a:rPr lang="en-US" sz="1400" dirty="0" smtClean="0"/>
              <a:t>Referent Power is not mediated by the powerful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8661248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Power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382344" y="6236208"/>
            <a:ext cx="67003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French, J.R.P., &amp; Raven, B. (1959). 'The bases of social power,' in D. Cartwright (ed.) Studies in Social Power. Ann Arbor, MI: University of Michigan Press.</a:t>
            </a:r>
          </a:p>
        </p:txBody>
      </p:sp>
      <p:sp>
        <p:nvSpPr>
          <p:cNvPr id="7" name="Cube 6"/>
          <p:cNvSpPr/>
          <p:nvPr/>
        </p:nvSpPr>
        <p:spPr>
          <a:xfrm>
            <a:off x="329219" y="3411777"/>
            <a:ext cx="1778001" cy="1164897"/>
          </a:xfrm>
          <a:prstGeom prst="cub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Reward</a:t>
            </a:r>
            <a:endParaRPr lang="en-US" dirty="0"/>
          </a:p>
        </p:txBody>
      </p:sp>
      <p:sp>
        <p:nvSpPr>
          <p:cNvPr id="8" name="Cube 7"/>
          <p:cNvSpPr/>
          <p:nvPr/>
        </p:nvSpPr>
        <p:spPr>
          <a:xfrm>
            <a:off x="2022370" y="3411777"/>
            <a:ext cx="1778001" cy="1164897"/>
          </a:xfrm>
          <a:prstGeom prst="cub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Coercive</a:t>
            </a:r>
            <a:endParaRPr lang="en-US" dirty="0"/>
          </a:p>
        </p:txBody>
      </p:sp>
      <p:sp>
        <p:nvSpPr>
          <p:cNvPr id="9" name="Cube 8"/>
          <p:cNvSpPr/>
          <p:nvPr/>
        </p:nvSpPr>
        <p:spPr>
          <a:xfrm>
            <a:off x="3703166" y="3411777"/>
            <a:ext cx="1778001" cy="1164897"/>
          </a:xfrm>
          <a:prstGeom prst="cub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Legitimate</a:t>
            </a:r>
            <a:endParaRPr lang="en-US" dirty="0"/>
          </a:p>
        </p:txBody>
      </p:sp>
      <p:sp>
        <p:nvSpPr>
          <p:cNvPr id="10" name="Cube 9"/>
          <p:cNvSpPr/>
          <p:nvPr/>
        </p:nvSpPr>
        <p:spPr>
          <a:xfrm>
            <a:off x="5406598" y="3411777"/>
            <a:ext cx="1778001" cy="1164897"/>
          </a:xfrm>
          <a:prstGeom prst="cub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Referent</a:t>
            </a:r>
            <a:endParaRPr lang="en-US" dirty="0"/>
          </a:p>
        </p:txBody>
      </p:sp>
      <p:sp>
        <p:nvSpPr>
          <p:cNvPr id="11" name="Cube 10"/>
          <p:cNvSpPr/>
          <p:nvPr/>
        </p:nvSpPr>
        <p:spPr>
          <a:xfrm>
            <a:off x="7089774" y="3411777"/>
            <a:ext cx="1778001" cy="1164897"/>
          </a:xfrm>
          <a:prstGeom prst="cube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Expert</a:t>
            </a:r>
            <a:endParaRPr lang="en-US" dirty="0"/>
          </a:p>
        </p:txBody>
      </p:sp>
      <p:sp>
        <p:nvSpPr>
          <p:cNvPr id="12" name="Cube 11"/>
          <p:cNvSpPr/>
          <p:nvPr/>
        </p:nvSpPr>
        <p:spPr>
          <a:xfrm>
            <a:off x="329219" y="2378260"/>
            <a:ext cx="8538556" cy="1164897"/>
          </a:xfrm>
          <a:prstGeom prst="cube">
            <a:avLst/>
          </a:prstGeom>
          <a:solidFill>
            <a:schemeClr val="accent2">
              <a:lumMod val="75000"/>
              <a:alpha val="71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Power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089774" y="4764690"/>
            <a:ext cx="19929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Power based on the </a:t>
            </a:r>
            <a:r>
              <a:rPr lang="en-US" sz="1400" i="1" dirty="0" smtClean="0"/>
              <a:t>perception</a:t>
            </a:r>
            <a:r>
              <a:rPr lang="en-US" sz="1400" dirty="0" smtClean="0"/>
              <a:t> of knowledge.</a:t>
            </a:r>
          </a:p>
          <a:p>
            <a:endParaRPr lang="en-US" sz="1400" dirty="0"/>
          </a:p>
          <a:p>
            <a:r>
              <a:rPr lang="en-US" sz="1400" dirty="0" smtClean="0"/>
              <a:t>Credibility vs. Self-evident facts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410619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Think About Your Own Social Network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5639093"/>
            <a:ext cx="9144000" cy="907093"/>
          </a:xfrm>
          <a:prstGeom prst="rect">
            <a:avLst/>
          </a:prstGeom>
          <a:solidFill>
            <a:schemeClr val="accent2">
              <a:alpha val="65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How might I discover the </a:t>
            </a:r>
            <a:r>
              <a:rPr lang="en-US" sz="2800" b="1" dirty="0"/>
              <a:t>most </a:t>
            </a:r>
            <a:r>
              <a:rPr lang="en-US" sz="2800" b="1" dirty="0" smtClean="0"/>
              <a:t>powerful </a:t>
            </a:r>
            <a:r>
              <a:rPr lang="en-US" sz="2800" dirty="0" smtClean="0"/>
              <a:t>person </a:t>
            </a:r>
          </a:p>
          <a:p>
            <a:pPr algn="ctr"/>
            <a:r>
              <a:rPr lang="en-US" sz="2800" dirty="0" smtClean="0"/>
              <a:t>in </a:t>
            </a:r>
            <a:r>
              <a:rPr lang="en-US" sz="2800" dirty="0"/>
              <a:t>your network?</a:t>
            </a:r>
          </a:p>
        </p:txBody>
      </p:sp>
      <p:cxnSp>
        <p:nvCxnSpPr>
          <p:cNvPr id="5" name="Straight Connector 4"/>
          <p:cNvCxnSpPr/>
          <p:nvPr/>
        </p:nvCxnSpPr>
        <p:spPr>
          <a:xfrm flipH="1" flipV="1">
            <a:off x="1829556" y="2231052"/>
            <a:ext cx="2676294" cy="1215901"/>
          </a:xfrm>
          <a:prstGeom prst="line">
            <a:avLst/>
          </a:prstGeom>
          <a:ln w="50800">
            <a:solidFill>
              <a:srgbClr val="8212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937458" y="1671561"/>
            <a:ext cx="892098" cy="892098"/>
            <a:chOff x="876977" y="2418914"/>
            <a:chExt cx="892098" cy="892098"/>
          </a:xfrm>
        </p:grpSpPr>
        <p:sp>
          <p:nvSpPr>
            <p:cNvPr id="8" name="Oval 7"/>
            <p:cNvSpPr/>
            <p:nvPr/>
          </p:nvSpPr>
          <p:spPr>
            <a:xfrm>
              <a:off x="876977" y="2418914"/>
              <a:ext cx="892098" cy="892098"/>
            </a:xfrm>
            <a:prstGeom prst="ellipse">
              <a:avLst/>
            </a:prstGeom>
            <a:noFill/>
            <a:ln w="50800">
              <a:solidFill>
                <a:srgbClr val="82121A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984017" y="2525960"/>
              <a:ext cx="679218" cy="679218"/>
            </a:xfrm>
            <a:prstGeom prst="ellipse">
              <a:avLst/>
            </a:prstGeom>
            <a:solidFill>
              <a:srgbClr val="82121A"/>
            </a:solidFill>
            <a:ln w="508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829556" y="4363821"/>
            <a:ext cx="892098" cy="892098"/>
            <a:chOff x="876977" y="2418914"/>
            <a:chExt cx="892098" cy="892098"/>
          </a:xfrm>
        </p:grpSpPr>
        <p:sp>
          <p:nvSpPr>
            <p:cNvPr id="13" name="Oval 12"/>
            <p:cNvSpPr/>
            <p:nvPr/>
          </p:nvSpPr>
          <p:spPr>
            <a:xfrm>
              <a:off x="876977" y="2418914"/>
              <a:ext cx="892098" cy="892098"/>
            </a:xfrm>
            <a:prstGeom prst="ellipse">
              <a:avLst/>
            </a:prstGeom>
            <a:noFill/>
            <a:ln w="50800">
              <a:solidFill>
                <a:srgbClr val="82121A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984017" y="2525960"/>
              <a:ext cx="679218" cy="679218"/>
            </a:xfrm>
            <a:prstGeom prst="ellipse">
              <a:avLst/>
            </a:prstGeom>
            <a:solidFill>
              <a:srgbClr val="82121A"/>
            </a:solidFill>
            <a:ln w="508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5" name="Straight Connector 14"/>
          <p:cNvCxnSpPr/>
          <p:nvPr/>
        </p:nvCxnSpPr>
        <p:spPr>
          <a:xfrm>
            <a:off x="1542270" y="2563659"/>
            <a:ext cx="574572" cy="1800162"/>
          </a:xfrm>
          <a:prstGeom prst="line">
            <a:avLst/>
          </a:prstGeom>
          <a:ln w="50800">
            <a:solidFill>
              <a:srgbClr val="8212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>
            <a:off x="7848632" y="1757044"/>
            <a:ext cx="892098" cy="892098"/>
            <a:chOff x="876977" y="2418914"/>
            <a:chExt cx="892098" cy="892098"/>
          </a:xfrm>
        </p:grpSpPr>
        <p:sp>
          <p:nvSpPr>
            <p:cNvPr id="17" name="Oval 16"/>
            <p:cNvSpPr/>
            <p:nvPr/>
          </p:nvSpPr>
          <p:spPr>
            <a:xfrm>
              <a:off x="876977" y="2418914"/>
              <a:ext cx="892098" cy="892098"/>
            </a:xfrm>
            <a:prstGeom prst="ellipse">
              <a:avLst/>
            </a:prstGeom>
            <a:noFill/>
            <a:ln w="50800">
              <a:solidFill>
                <a:srgbClr val="82121A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984017" y="2525960"/>
              <a:ext cx="679218" cy="679218"/>
            </a:xfrm>
            <a:prstGeom prst="ellipse">
              <a:avLst/>
            </a:prstGeom>
            <a:solidFill>
              <a:srgbClr val="82121A"/>
            </a:solidFill>
            <a:ln w="508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9" name="Straight Connector 18"/>
          <p:cNvCxnSpPr>
            <a:endCxn id="17" idx="2"/>
          </p:cNvCxnSpPr>
          <p:nvPr/>
        </p:nvCxnSpPr>
        <p:spPr>
          <a:xfrm flipV="1">
            <a:off x="4687292" y="2203093"/>
            <a:ext cx="3161340" cy="1243860"/>
          </a:xfrm>
          <a:prstGeom prst="line">
            <a:avLst/>
          </a:prstGeom>
          <a:ln w="50800">
            <a:solidFill>
              <a:srgbClr val="8212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you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319" y="1890837"/>
            <a:ext cx="3237300" cy="3475068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6534363" y="3708512"/>
            <a:ext cx="892098" cy="892098"/>
            <a:chOff x="876977" y="2418914"/>
            <a:chExt cx="892098" cy="892098"/>
          </a:xfrm>
        </p:grpSpPr>
        <p:sp>
          <p:nvSpPr>
            <p:cNvPr id="21" name="Oval 20"/>
            <p:cNvSpPr/>
            <p:nvPr/>
          </p:nvSpPr>
          <p:spPr>
            <a:xfrm>
              <a:off x="876977" y="2418914"/>
              <a:ext cx="892098" cy="892098"/>
            </a:xfrm>
            <a:prstGeom prst="ellipse">
              <a:avLst/>
            </a:prstGeom>
            <a:noFill/>
            <a:ln w="50800">
              <a:solidFill>
                <a:srgbClr val="82121A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984017" y="2525960"/>
              <a:ext cx="679218" cy="679218"/>
            </a:xfrm>
            <a:prstGeom prst="ellipse">
              <a:avLst/>
            </a:prstGeom>
            <a:solidFill>
              <a:srgbClr val="82121A"/>
            </a:solidFill>
            <a:ln w="508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3" name="Straight Connector 22"/>
          <p:cNvCxnSpPr>
            <a:endCxn id="21" idx="2"/>
          </p:cNvCxnSpPr>
          <p:nvPr/>
        </p:nvCxnSpPr>
        <p:spPr>
          <a:xfrm>
            <a:off x="6032999" y="3976090"/>
            <a:ext cx="501364" cy="178471"/>
          </a:xfrm>
          <a:prstGeom prst="line">
            <a:avLst/>
          </a:prstGeom>
          <a:ln w="50800">
            <a:solidFill>
              <a:srgbClr val="8212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94820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Working Definitions of Power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4320" y="1636180"/>
            <a:ext cx="3675818" cy="460002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In Political Philosophy:</a:t>
            </a:r>
          </a:p>
          <a:p>
            <a:pPr lvl="1"/>
            <a:r>
              <a:rPr lang="en-US" dirty="0" smtClean="0"/>
              <a:t>Power is “the production of intended effects”</a:t>
            </a:r>
          </a:p>
          <a:p>
            <a:pPr lvl="2"/>
            <a:r>
              <a:rPr lang="en-GB" i="1" dirty="0"/>
              <a:t>Russell, B., 1948. Power - A New Social Analysis Sixth., London: </a:t>
            </a:r>
            <a:r>
              <a:rPr lang="en-GB" i="1" dirty="0" err="1"/>
              <a:t>Unwin</a:t>
            </a:r>
            <a:r>
              <a:rPr lang="en-GB" i="1" dirty="0"/>
              <a:t> Brothers </a:t>
            </a:r>
            <a:endParaRPr lang="en-US" i="1" dirty="0"/>
          </a:p>
        </p:txBody>
      </p:sp>
      <p:sp>
        <p:nvSpPr>
          <p:cNvPr id="4" name="Rectangle 3"/>
          <p:cNvSpPr/>
          <p:nvPr/>
        </p:nvSpPr>
        <p:spPr>
          <a:xfrm>
            <a:off x="4624552" y="1636181"/>
            <a:ext cx="4099034" cy="1219129"/>
          </a:xfrm>
          <a:prstGeom prst="rect">
            <a:avLst/>
          </a:prstGeom>
          <a:solidFill>
            <a:schemeClr val="accent2"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Power as Action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3985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Working Definitions of Power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4319" y="1636180"/>
            <a:ext cx="3938577" cy="48977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In Communication Theory:</a:t>
            </a:r>
          </a:p>
          <a:p>
            <a:pPr lvl="1"/>
            <a:r>
              <a:rPr lang="en-US" dirty="0" smtClean="0"/>
              <a:t>Power is </a:t>
            </a:r>
            <a:r>
              <a:rPr lang="en-GB" dirty="0" smtClean="0"/>
              <a:t>"</a:t>
            </a:r>
            <a:r>
              <a:rPr lang="en-GB" dirty="0"/>
              <a:t>relational capacity that enables a social actor to influence asymmetrically the decisions of other social actor(s) in ways that </a:t>
            </a:r>
            <a:r>
              <a:rPr lang="en-GB" dirty="0" err="1"/>
              <a:t>favor</a:t>
            </a:r>
            <a:r>
              <a:rPr lang="en-GB" dirty="0"/>
              <a:t> the empowered actor's will, interests, and values</a:t>
            </a:r>
            <a:r>
              <a:rPr lang="en-GB" dirty="0" smtClean="0"/>
              <a:t>.”</a:t>
            </a:r>
          </a:p>
          <a:p>
            <a:pPr lvl="2"/>
            <a:r>
              <a:rPr lang="en-GB" i="1" dirty="0"/>
              <a:t>Castells, M., 2009. Communication Power, OUP Oxford </a:t>
            </a:r>
            <a:endParaRPr lang="en-GB" i="1" dirty="0" smtClean="0"/>
          </a:p>
          <a:p>
            <a:pPr lvl="1"/>
            <a:r>
              <a:rPr lang="en-US" dirty="0" smtClean="0"/>
              <a:t>Critical people: Connectors, Mavens and Salesmen</a:t>
            </a:r>
          </a:p>
          <a:p>
            <a:pPr lvl="2"/>
            <a:r>
              <a:rPr lang="en-US" i="1" dirty="0" err="1"/>
              <a:t>Gladwell</a:t>
            </a:r>
            <a:r>
              <a:rPr lang="en-US" i="1" dirty="0"/>
              <a:t>, M. 2002. The Tipping Point: How Little Things Can Make a Big Difference. Back Bay Books.</a:t>
            </a:r>
          </a:p>
        </p:txBody>
      </p:sp>
      <p:sp>
        <p:nvSpPr>
          <p:cNvPr id="4" name="Rectangle 3"/>
          <p:cNvSpPr/>
          <p:nvPr/>
        </p:nvSpPr>
        <p:spPr>
          <a:xfrm>
            <a:off x="4624552" y="1636181"/>
            <a:ext cx="4099034" cy="1219129"/>
          </a:xfrm>
          <a:prstGeom prst="rect">
            <a:avLst/>
          </a:prstGeom>
          <a:solidFill>
            <a:schemeClr val="accent2"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Power as Action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624552" y="3007710"/>
            <a:ext cx="4099034" cy="1219129"/>
          </a:xfrm>
          <a:prstGeom prst="rect">
            <a:avLst/>
          </a:prstGeom>
          <a:solidFill>
            <a:schemeClr val="accent4">
              <a:lumMod val="75000"/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Power as Influence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8000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Analysing Power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4320" y="1802190"/>
            <a:ext cx="8595360" cy="4434018"/>
          </a:xfrm>
        </p:spPr>
        <p:txBody>
          <a:bodyPr>
            <a:normAutofit/>
          </a:bodyPr>
          <a:lstStyle/>
          <a:p>
            <a:r>
              <a:rPr lang="en-US" dirty="0" smtClean="0"/>
              <a:t>Split into three groups</a:t>
            </a:r>
          </a:p>
          <a:p>
            <a:endParaRPr lang="en-US" dirty="0"/>
          </a:p>
          <a:p>
            <a:r>
              <a:rPr lang="en-US" dirty="0" smtClean="0"/>
              <a:t>As a group consider the following network</a:t>
            </a:r>
          </a:p>
          <a:p>
            <a:pPr lvl="1"/>
            <a:r>
              <a:rPr lang="en-US" dirty="0" smtClean="0"/>
              <a:t>It represents people working in a small company</a:t>
            </a:r>
          </a:p>
          <a:p>
            <a:endParaRPr lang="en-US" dirty="0"/>
          </a:p>
          <a:p>
            <a:r>
              <a:rPr lang="en-US" dirty="0" smtClean="0"/>
              <a:t>Consider each person in the network, who is the most powerful?</a:t>
            </a:r>
          </a:p>
          <a:p>
            <a:pPr lvl="1"/>
            <a:r>
              <a:rPr lang="en-US" dirty="0" smtClean="0"/>
              <a:t>You will be given some written guidance to help you decide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404" y="4656665"/>
            <a:ext cx="1847547" cy="18475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8614" y="4656665"/>
            <a:ext cx="1847547" cy="184754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4043" y="4656665"/>
            <a:ext cx="1847547" cy="1847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7663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387046" y="308025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Alice</a:t>
            </a:r>
            <a:endParaRPr lang="en-US" sz="1400" dirty="0"/>
          </a:p>
        </p:txBody>
      </p:sp>
      <p:sp>
        <p:nvSpPr>
          <p:cNvPr id="5" name="Oval 4"/>
          <p:cNvSpPr/>
          <p:nvPr/>
        </p:nvSpPr>
        <p:spPr>
          <a:xfrm>
            <a:off x="387046" y="3927728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Ellie</a:t>
            </a:r>
            <a:endParaRPr lang="en-US" sz="1400" dirty="0"/>
          </a:p>
        </p:txBody>
      </p:sp>
      <p:sp>
        <p:nvSpPr>
          <p:cNvPr id="6" name="Oval 5"/>
          <p:cNvSpPr/>
          <p:nvPr/>
        </p:nvSpPr>
        <p:spPr>
          <a:xfrm>
            <a:off x="4569579" y="1215975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Iris</a:t>
            </a:r>
            <a:endParaRPr lang="en-US" sz="1400" dirty="0"/>
          </a:p>
        </p:txBody>
      </p:sp>
      <p:sp>
        <p:nvSpPr>
          <p:cNvPr id="7" name="Oval 6"/>
          <p:cNvSpPr/>
          <p:nvPr/>
        </p:nvSpPr>
        <p:spPr>
          <a:xfrm>
            <a:off x="4569579" y="2146499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Jake</a:t>
            </a:r>
            <a:endParaRPr lang="en-US" sz="1400" dirty="0"/>
          </a:p>
        </p:txBody>
      </p:sp>
      <p:sp>
        <p:nvSpPr>
          <p:cNvPr id="8" name="Oval 7"/>
          <p:cNvSpPr/>
          <p:nvPr/>
        </p:nvSpPr>
        <p:spPr>
          <a:xfrm>
            <a:off x="4569579" y="308025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sz="1400" dirty="0" smtClean="0"/>
              <a:t>Henry</a:t>
            </a:r>
            <a:endParaRPr lang="en-US" sz="1400" dirty="0"/>
          </a:p>
        </p:txBody>
      </p:sp>
      <p:sp>
        <p:nvSpPr>
          <p:cNvPr id="9" name="Oval 8"/>
          <p:cNvSpPr/>
          <p:nvPr/>
        </p:nvSpPr>
        <p:spPr>
          <a:xfrm>
            <a:off x="387046" y="5716210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 smtClean="0"/>
              <a:t>Gemma</a:t>
            </a:r>
            <a:endParaRPr lang="en-US" sz="1400" dirty="0"/>
          </a:p>
        </p:txBody>
      </p:sp>
      <p:sp>
        <p:nvSpPr>
          <p:cNvPr id="10" name="Oval 9"/>
          <p:cNvSpPr/>
          <p:nvPr/>
        </p:nvSpPr>
        <p:spPr>
          <a:xfrm>
            <a:off x="387046" y="4819551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Fred</a:t>
            </a:r>
            <a:endParaRPr lang="en-US" sz="1400" dirty="0"/>
          </a:p>
        </p:txBody>
      </p:sp>
      <p:sp>
        <p:nvSpPr>
          <p:cNvPr id="11" name="Oval 10"/>
          <p:cNvSpPr/>
          <p:nvPr/>
        </p:nvSpPr>
        <p:spPr>
          <a:xfrm>
            <a:off x="387046" y="3024613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Dan</a:t>
            </a:r>
            <a:endParaRPr lang="en-US" sz="1400" dirty="0"/>
          </a:p>
        </p:txBody>
      </p:sp>
      <p:sp>
        <p:nvSpPr>
          <p:cNvPr id="12" name="Oval 11"/>
          <p:cNvSpPr/>
          <p:nvPr/>
        </p:nvSpPr>
        <p:spPr>
          <a:xfrm>
            <a:off x="387046" y="2094089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Clare</a:t>
            </a:r>
            <a:endParaRPr lang="en-US" sz="1400" dirty="0"/>
          </a:p>
        </p:txBody>
      </p:sp>
      <p:sp>
        <p:nvSpPr>
          <p:cNvPr id="13" name="Oval 12"/>
          <p:cNvSpPr/>
          <p:nvPr/>
        </p:nvSpPr>
        <p:spPr>
          <a:xfrm>
            <a:off x="4569579" y="3049614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Kelly</a:t>
            </a:r>
            <a:endParaRPr lang="en-US" sz="1400" dirty="0"/>
          </a:p>
        </p:txBody>
      </p:sp>
      <p:sp>
        <p:nvSpPr>
          <p:cNvPr id="14" name="Oval 13"/>
          <p:cNvSpPr/>
          <p:nvPr/>
        </p:nvSpPr>
        <p:spPr>
          <a:xfrm>
            <a:off x="4569579" y="3941437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Larry</a:t>
            </a:r>
            <a:endParaRPr lang="en-US" sz="1400" dirty="0"/>
          </a:p>
        </p:txBody>
      </p:sp>
      <p:sp>
        <p:nvSpPr>
          <p:cNvPr id="15" name="Oval 14"/>
          <p:cNvSpPr/>
          <p:nvPr/>
        </p:nvSpPr>
        <p:spPr>
          <a:xfrm>
            <a:off x="4569579" y="4838096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 smtClean="0"/>
              <a:t>Mavis</a:t>
            </a:r>
            <a:endParaRPr lang="en-US" sz="1400" dirty="0"/>
          </a:p>
        </p:txBody>
      </p:sp>
      <p:sp>
        <p:nvSpPr>
          <p:cNvPr id="16" name="Oval 15"/>
          <p:cNvSpPr/>
          <p:nvPr/>
        </p:nvSpPr>
        <p:spPr>
          <a:xfrm>
            <a:off x="4569579" y="5716210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Ned</a:t>
            </a:r>
            <a:endParaRPr lang="en-US" sz="1400" dirty="0"/>
          </a:p>
        </p:txBody>
      </p:sp>
      <p:sp>
        <p:nvSpPr>
          <p:cNvPr id="17" name="Oval 16"/>
          <p:cNvSpPr/>
          <p:nvPr/>
        </p:nvSpPr>
        <p:spPr>
          <a:xfrm>
            <a:off x="387046" y="1193396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Bob</a:t>
            </a:r>
            <a:endParaRPr lang="en-US" sz="1400" dirty="0"/>
          </a:p>
        </p:txBody>
      </p:sp>
      <p:sp>
        <p:nvSpPr>
          <p:cNvPr id="2" name="TextBox 1"/>
          <p:cNvSpPr txBox="1"/>
          <p:nvPr/>
        </p:nvSpPr>
        <p:spPr>
          <a:xfrm>
            <a:off x="1403047" y="320120"/>
            <a:ext cx="24553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Is connected to both Ned and Bob</a:t>
            </a:r>
            <a:endParaRPr lang="en-US" sz="1400" dirty="0"/>
          </a:p>
        </p:txBody>
      </p:sp>
      <p:sp>
        <p:nvSpPr>
          <p:cNvPr id="82" name="TextBox 81"/>
          <p:cNvSpPr txBox="1"/>
          <p:nvPr/>
        </p:nvSpPr>
        <p:spPr>
          <a:xfrm>
            <a:off x="1403047" y="1215975"/>
            <a:ext cx="24553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Is connected to both Alice and Dan</a:t>
            </a:r>
            <a:endParaRPr lang="en-US" sz="1400" dirty="0"/>
          </a:p>
        </p:txBody>
      </p:sp>
      <p:sp>
        <p:nvSpPr>
          <p:cNvPr id="83" name="TextBox 82"/>
          <p:cNvSpPr txBox="1"/>
          <p:nvPr/>
        </p:nvSpPr>
        <p:spPr>
          <a:xfrm>
            <a:off x="1403047" y="2048024"/>
            <a:ext cx="24553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Is connected to Dan</a:t>
            </a:r>
            <a:endParaRPr lang="en-US" sz="1400" dirty="0"/>
          </a:p>
        </p:txBody>
      </p:sp>
      <p:sp>
        <p:nvSpPr>
          <p:cNvPr id="84" name="TextBox 83"/>
          <p:cNvSpPr txBox="1"/>
          <p:nvPr/>
        </p:nvSpPr>
        <p:spPr>
          <a:xfrm>
            <a:off x="1403047" y="3024613"/>
            <a:ext cx="24553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Is connected to Bob, Clare, Fred, Gemma, Kelly and Mavis </a:t>
            </a:r>
            <a:endParaRPr lang="en-US" sz="1400" dirty="0"/>
          </a:p>
        </p:txBody>
      </p:sp>
      <p:sp>
        <p:nvSpPr>
          <p:cNvPr id="85" name="TextBox 84"/>
          <p:cNvSpPr txBox="1"/>
          <p:nvPr/>
        </p:nvSpPr>
        <p:spPr>
          <a:xfrm>
            <a:off x="1403047" y="3941437"/>
            <a:ext cx="24553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Is connected Fred</a:t>
            </a:r>
            <a:endParaRPr lang="en-US" sz="1400" dirty="0"/>
          </a:p>
        </p:txBody>
      </p:sp>
      <p:sp>
        <p:nvSpPr>
          <p:cNvPr id="86" name="TextBox 85"/>
          <p:cNvSpPr txBox="1"/>
          <p:nvPr/>
        </p:nvSpPr>
        <p:spPr>
          <a:xfrm>
            <a:off x="1403047" y="4830736"/>
            <a:ext cx="24553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Is connected to Dan, Ellie and Gemma</a:t>
            </a:r>
            <a:endParaRPr lang="en-US" sz="1400" dirty="0"/>
          </a:p>
        </p:txBody>
      </p:sp>
      <p:sp>
        <p:nvSpPr>
          <p:cNvPr id="87" name="TextBox 86"/>
          <p:cNvSpPr txBox="1"/>
          <p:nvPr/>
        </p:nvSpPr>
        <p:spPr>
          <a:xfrm>
            <a:off x="1403047" y="5716210"/>
            <a:ext cx="24553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Is connected to Dan, Fred, Henry and Iris</a:t>
            </a:r>
            <a:endParaRPr lang="en-US" sz="1400" dirty="0"/>
          </a:p>
        </p:txBody>
      </p:sp>
      <p:sp>
        <p:nvSpPr>
          <p:cNvPr id="88" name="TextBox 87"/>
          <p:cNvSpPr txBox="1"/>
          <p:nvPr/>
        </p:nvSpPr>
        <p:spPr>
          <a:xfrm>
            <a:off x="5667827" y="308025"/>
            <a:ext cx="24553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Is connected to Kelly, Gemma and Jake</a:t>
            </a:r>
            <a:endParaRPr lang="en-US" sz="1400" dirty="0"/>
          </a:p>
        </p:txBody>
      </p:sp>
      <p:sp>
        <p:nvSpPr>
          <p:cNvPr id="89" name="TextBox 88"/>
          <p:cNvSpPr txBox="1"/>
          <p:nvPr/>
        </p:nvSpPr>
        <p:spPr>
          <a:xfrm>
            <a:off x="5667827" y="1227160"/>
            <a:ext cx="24553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Is connected to Gemma</a:t>
            </a:r>
            <a:endParaRPr lang="en-US" sz="1400" dirty="0"/>
          </a:p>
        </p:txBody>
      </p:sp>
      <p:sp>
        <p:nvSpPr>
          <p:cNvPr id="90" name="TextBox 89"/>
          <p:cNvSpPr txBox="1"/>
          <p:nvPr/>
        </p:nvSpPr>
        <p:spPr>
          <a:xfrm>
            <a:off x="5667827" y="2181875"/>
            <a:ext cx="24553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Is connected to Henry</a:t>
            </a:r>
            <a:endParaRPr lang="en-US" sz="1400" dirty="0"/>
          </a:p>
        </p:txBody>
      </p:sp>
      <p:sp>
        <p:nvSpPr>
          <p:cNvPr id="91" name="TextBox 90"/>
          <p:cNvSpPr txBox="1"/>
          <p:nvPr/>
        </p:nvSpPr>
        <p:spPr>
          <a:xfrm>
            <a:off x="5655732" y="3084180"/>
            <a:ext cx="24553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Is connected to Mavis, Dan and Henry</a:t>
            </a:r>
            <a:endParaRPr lang="en-US" sz="1400" dirty="0"/>
          </a:p>
        </p:txBody>
      </p:sp>
      <p:sp>
        <p:nvSpPr>
          <p:cNvPr id="92" name="TextBox 91"/>
          <p:cNvSpPr txBox="1"/>
          <p:nvPr/>
        </p:nvSpPr>
        <p:spPr>
          <a:xfrm>
            <a:off x="5655732" y="3987604"/>
            <a:ext cx="24553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Is connected to Mavis</a:t>
            </a:r>
            <a:endParaRPr lang="en-US" sz="1400" dirty="0"/>
          </a:p>
        </p:txBody>
      </p:sp>
      <p:sp>
        <p:nvSpPr>
          <p:cNvPr id="93" name="TextBox 92"/>
          <p:cNvSpPr txBox="1"/>
          <p:nvPr/>
        </p:nvSpPr>
        <p:spPr>
          <a:xfrm>
            <a:off x="5655732" y="4819551"/>
            <a:ext cx="24553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Is connected to Larry, Kelly and Dan</a:t>
            </a:r>
            <a:endParaRPr lang="en-US" sz="1400" dirty="0"/>
          </a:p>
        </p:txBody>
      </p:sp>
      <p:sp>
        <p:nvSpPr>
          <p:cNvPr id="94" name="TextBox 93"/>
          <p:cNvSpPr txBox="1"/>
          <p:nvPr/>
        </p:nvSpPr>
        <p:spPr>
          <a:xfrm>
            <a:off x="5655732" y="5716210"/>
            <a:ext cx="24553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Is connected to Alice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641215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480" y="156884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0900: </a:t>
            </a:r>
            <a:r>
              <a:rPr lang="en-US" sz="1100" b="1" dirty="0" smtClean="0">
                <a:solidFill>
                  <a:schemeClr val="tx1"/>
                </a:solidFill>
              </a:rPr>
              <a:t>Dan – </a:t>
            </a:r>
            <a:r>
              <a:rPr lang="en-US" sz="1100" dirty="0" smtClean="0">
                <a:solidFill>
                  <a:schemeClr val="tx1"/>
                </a:solidFill>
              </a:rPr>
              <a:t>Back to work… again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20577" y="156884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1011: </a:t>
            </a:r>
            <a:r>
              <a:rPr lang="en-US" sz="1100" b="1" dirty="0" smtClean="0">
                <a:solidFill>
                  <a:schemeClr val="tx1"/>
                </a:solidFill>
              </a:rPr>
              <a:t>Mavis – </a:t>
            </a:r>
            <a:r>
              <a:rPr lang="en-US" sz="1100" dirty="0" smtClean="0">
                <a:solidFill>
                  <a:srgbClr val="547480"/>
                </a:solidFill>
              </a:rPr>
              <a:t>@Dan @Kelly </a:t>
            </a:r>
            <a:r>
              <a:rPr lang="en-US" sz="1100" dirty="0" smtClean="0">
                <a:solidFill>
                  <a:schemeClr val="tx1"/>
                </a:solidFill>
              </a:rPr>
              <a:t>they ran out of storylines long ago!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68574" y="156884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1245: </a:t>
            </a:r>
            <a:r>
              <a:rPr lang="en-US" sz="1100" b="1" dirty="0" smtClean="0">
                <a:solidFill>
                  <a:schemeClr val="tx1"/>
                </a:solidFill>
              </a:rPr>
              <a:t>Henry – </a:t>
            </a:r>
            <a:r>
              <a:rPr lang="en-US" sz="1100" dirty="0" smtClean="0">
                <a:solidFill>
                  <a:schemeClr val="tx1"/>
                </a:solidFill>
              </a:rPr>
              <a:t>I think I just wet myself: </a:t>
            </a:r>
            <a:r>
              <a:rPr lang="en-US" sz="1100" dirty="0" smtClean="0">
                <a:solidFill>
                  <a:srgbClr val="547480"/>
                </a:solidFill>
              </a:rPr>
              <a:t>http://</a:t>
            </a:r>
            <a:r>
              <a:rPr lang="en-US" sz="1100" dirty="0" err="1" smtClean="0">
                <a:solidFill>
                  <a:srgbClr val="547480"/>
                </a:solidFill>
              </a:rPr>
              <a:t>peoplefallingontheirface.com</a:t>
            </a:r>
            <a:r>
              <a:rPr lang="en-US" sz="1100" dirty="0" smtClean="0">
                <a:solidFill>
                  <a:srgbClr val="547480"/>
                </a:solidFill>
              </a:rPr>
              <a:t> </a:t>
            </a:r>
            <a:endParaRPr lang="en-US" sz="1100" dirty="0">
              <a:solidFill>
                <a:srgbClr val="54748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480" y="613021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0910: </a:t>
            </a:r>
            <a:r>
              <a:rPr lang="en-US" sz="1100" b="1" dirty="0" smtClean="0">
                <a:solidFill>
                  <a:schemeClr val="tx1"/>
                </a:solidFill>
              </a:rPr>
              <a:t>Alice – </a:t>
            </a:r>
            <a:r>
              <a:rPr lang="en-US" sz="1100" dirty="0" smtClean="0">
                <a:solidFill>
                  <a:schemeClr val="tx1"/>
                </a:solidFill>
              </a:rPr>
              <a:t>Is it too early for a coffee?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480" y="1077771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0911: </a:t>
            </a:r>
            <a:r>
              <a:rPr lang="en-US" sz="1100" b="1" dirty="0" smtClean="0">
                <a:solidFill>
                  <a:schemeClr val="tx1"/>
                </a:solidFill>
              </a:rPr>
              <a:t>Henry– </a:t>
            </a:r>
            <a:r>
              <a:rPr lang="en-US" sz="1100" dirty="0" smtClean="0">
                <a:solidFill>
                  <a:schemeClr val="tx1"/>
                </a:solidFill>
              </a:rPr>
              <a:t>Morning all! This should cheer you up!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http://</a:t>
            </a:r>
            <a:r>
              <a:rPr lang="en-US" sz="1100" dirty="0" err="1" smtClean="0">
                <a:solidFill>
                  <a:schemeClr val="bg2">
                    <a:lumMod val="50000"/>
                  </a:schemeClr>
                </a:solidFill>
              </a:rPr>
              <a:t>www.LOLcats.com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480" y="1535556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0912: </a:t>
            </a:r>
            <a:r>
              <a:rPr lang="en-US" sz="1100" b="1" dirty="0" smtClean="0">
                <a:solidFill>
                  <a:schemeClr val="tx1"/>
                </a:solidFill>
              </a:rPr>
              <a:t>Fred– </a:t>
            </a:r>
            <a:r>
              <a:rPr lang="en-US" sz="1100" dirty="0" smtClean="0">
                <a:solidFill>
                  <a:schemeClr val="tx1"/>
                </a:solidFill>
              </a:rPr>
              <a:t>Do we have that accounts meeting this morning?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480" y="1991508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0913: </a:t>
            </a:r>
            <a:r>
              <a:rPr lang="en-US" sz="1100" b="1" dirty="0" smtClean="0">
                <a:solidFill>
                  <a:schemeClr val="tx1"/>
                </a:solidFill>
              </a:rPr>
              <a:t>Kelly – </a:t>
            </a:r>
            <a:r>
              <a:rPr lang="en-US" sz="1100" dirty="0" smtClean="0">
                <a:solidFill>
                  <a:schemeClr val="tx1"/>
                </a:solidFill>
              </a:rPr>
              <a:t>RT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@Henry</a:t>
            </a:r>
            <a:r>
              <a:rPr lang="en-US" sz="1100" dirty="0" smtClean="0">
                <a:solidFill>
                  <a:schemeClr val="tx1"/>
                </a:solidFill>
              </a:rPr>
              <a:t>:</a:t>
            </a:r>
            <a:r>
              <a:rPr lang="en-US" sz="1100" b="1" dirty="0" smtClean="0">
                <a:solidFill>
                  <a:schemeClr val="tx1"/>
                </a:solidFill>
              </a:rPr>
              <a:t> </a:t>
            </a:r>
            <a:r>
              <a:rPr lang="en-US" sz="1100" dirty="0" smtClean="0">
                <a:solidFill>
                  <a:schemeClr val="tx1"/>
                </a:solidFill>
              </a:rPr>
              <a:t>This should cheer you up!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http://</a:t>
            </a:r>
            <a:r>
              <a:rPr lang="en-US" sz="1100" dirty="0" err="1" smtClean="0">
                <a:solidFill>
                  <a:schemeClr val="bg2">
                    <a:lumMod val="50000"/>
                  </a:schemeClr>
                </a:solidFill>
              </a:rPr>
              <a:t>www.LOLcats.com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0480" y="2930221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0917: </a:t>
            </a:r>
            <a:r>
              <a:rPr lang="en-US" sz="1100" b="1" dirty="0" smtClean="0">
                <a:solidFill>
                  <a:schemeClr val="tx1"/>
                </a:solidFill>
              </a:rPr>
              <a:t>Mavis – </a:t>
            </a:r>
            <a:r>
              <a:rPr lang="en-US" sz="1100" dirty="0">
                <a:solidFill>
                  <a:schemeClr val="tx1"/>
                </a:solidFill>
              </a:rPr>
              <a:t>RT 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</a:rPr>
              <a:t>@Henry</a:t>
            </a:r>
            <a:r>
              <a:rPr lang="en-US" sz="1100" dirty="0">
                <a:solidFill>
                  <a:schemeClr val="tx1"/>
                </a:solidFill>
              </a:rPr>
              <a:t>:</a:t>
            </a:r>
            <a:r>
              <a:rPr lang="en-US" sz="1100" b="1" dirty="0">
                <a:solidFill>
                  <a:schemeClr val="tx1"/>
                </a:solidFill>
              </a:rPr>
              <a:t> </a:t>
            </a:r>
            <a:r>
              <a:rPr lang="en-US" sz="1100" dirty="0" smtClean="0">
                <a:solidFill>
                  <a:schemeClr val="tx1"/>
                </a:solidFill>
              </a:rPr>
              <a:t>This should cheer you up!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http://</a:t>
            </a:r>
            <a:r>
              <a:rPr lang="en-US" sz="1100" dirty="0" err="1" smtClean="0">
                <a:solidFill>
                  <a:schemeClr val="bg2">
                    <a:lumMod val="50000"/>
                  </a:schemeClr>
                </a:solidFill>
              </a:rPr>
              <a:t>www.LOLcats.com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0480" y="3907361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0925: </a:t>
            </a:r>
            <a:r>
              <a:rPr lang="en-US" sz="1100" b="1" dirty="0" smtClean="0">
                <a:solidFill>
                  <a:schemeClr val="tx1"/>
                </a:solidFill>
              </a:rPr>
              <a:t>Gemma– </a:t>
            </a:r>
            <a:r>
              <a:rPr lang="en-US" sz="1100" dirty="0">
                <a:solidFill>
                  <a:schemeClr val="tx1"/>
                </a:solidFill>
              </a:rPr>
              <a:t>RT 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</a:rPr>
              <a:t>@Henry</a:t>
            </a:r>
            <a:r>
              <a:rPr lang="en-US" sz="1100" dirty="0">
                <a:solidFill>
                  <a:schemeClr val="tx1"/>
                </a:solidFill>
              </a:rPr>
              <a:t>:</a:t>
            </a:r>
            <a:r>
              <a:rPr lang="en-US" sz="1100" b="1" dirty="0">
                <a:solidFill>
                  <a:schemeClr val="tx1"/>
                </a:solidFill>
              </a:rPr>
              <a:t>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http://www.LOLcats.com </a:t>
            </a:r>
            <a:r>
              <a:rPr lang="en-US" sz="1100" dirty="0" smtClean="0">
                <a:solidFill>
                  <a:schemeClr val="tx1"/>
                </a:solidFill>
              </a:rPr>
              <a:t>&lt;- Brilliant! 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0480" y="3420978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0925: </a:t>
            </a:r>
            <a:r>
              <a:rPr lang="en-US" sz="1100" b="1" dirty="0" smtClean="0">
                <a:solidFill>
                  <a:schemeClr val="tx1"/>
                </a:solidFill>
              </a:rPr>
              <a:t>Bob – </a:t>
            </a:r>
            <a:r>
              <a:rPr lang="en-US" sz="1100" dirty="0">
                <a:solidFill>
                  <a:srgbClr val="547480"/>
                </a:solidFill>
              </a:rPr>
              <a:t>@Alice </a:t>
            </a:r>
            <a:r>
              <a:rPr lang="en-US" sz="1100" dirty="0" smtClean="0">
                <a:solidFill>
                  <a:schemeClr val="tx1"/>
                </a:solidFill>
              </a:rPr>
              <a:t>it’s never to early for a coffee! 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0480" y="2455888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0910: </a:t>
            </a:r>
            <a:r>
              <a:rPr lang="en-US" sz="1100" b="1" dirty="0" smtClean="0">
                <a:solidFill>
                  <a:schemeClr val="tx1"/>
                </a:solidFill>
              </a:rPr>
              <a:t>Dan – 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</a:rPr>
              <a:t>@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Fred </a:t>
            </a:r>
            <a:r>
              <a:rPr lang="en-US" sz="1100" dirty="0" smtClean="0">
                <a:solidFill>
                  <a:schemeClr val="tx1"/>
                </a:solidFill>
              </a:rPr>
              <a:t>Yes, its at 1100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480" y="4393238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0945: </a:t>
            </a:r>
            <a:r>
              <a:rPr lang="en-US" sz="1100" b="1" dirty="0" smtClean="0">
                <a:solidFill>
                  <a:schemeClr val="tx1"/>
                </a:solidFill>
              </a:rPr>
              <a:t>Ellie: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@Fred </a:t>
            </a:r>
            <a:r>
              <a:rPr lang="en-US" sz="1100" dirty="0" smtClean="0">
                <a:solidFill>
                  <a:srgbClr val="2E2224"/>
                </a:solidFill>
              </a:rPr>
              <a:t>Sorry, missed your  message – its at 11am!</a:t>
            </a:r>
            <a:endParaRPr lang="en-US" sz="1100" dirty="0">
              <a:solidFill>
                <a:srgbClr val="2E2224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0480" y="4893380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1010: </a:t>
            </a:r>
            <a:r>
              <a:rPr lang="en-US" sz="1100" b="1" dirty="0" smtClean="0">
                <a:solidFill>
                  <a:schemeClr val="tx1"/>
                </a:solidFill>
              </a:rPr>
              <a:t>Kelly – </a:t>
            </a:r>
            <a:r>
              <a:rPr lang="en-US" sz="1100" dirty="0" smtClean="0">
                <a:solidFill>
                  <a:schemeClr val="tx1"/>
                </a:solidFill>
              </a:rPr>
              <a:t>anyone see </a:t>
            </a:r>
            <a:r>
              <a:rPr lang="en-US" sz="1100" dirty="0" err="1" smtClean="0">
                <a:solidFill>
                  <a:schemeClr val="tx1"/>
                </a:solidFill>
              </a:rPr>
              <a:t>Eastenders</a:t>
            </a:r>
            <a:r>
              <a:rPr lang="en-US" sz="1100" dirty="0" smtClean="0">
                <a:solidFill>
                  <a:schemeClr val="tx1"/>
                </a:solidFill>
              </a:rPr>
              <a:t> Street last night?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0480" y="5356775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1010: </a:t>
            </a:r>
            <a:r>
              <a:rPr lang="en-US" sz="1100" b="1" dirty="0" smtClean="0">
                <a:solidFill>
                  <a:schemeClr val="tx1"/>
                </a:solidFill>
              </a:rPr>
              <a:t>Kelly – </a:t>
            </a:r>
            <a:r>
              <a:rPr lang="en-US" sz="1100" dirty="0" smtClean="0">
                <a:solidFill>
                  <a:schemeClr val="tx1"/>
                </a:solidFill>
              </a:rPr>
              <a:t>Steve and Larry had a big fight – they broke the bust of Queen Liz! 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0480" y="5823945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1010: </a:t>
            </a:r>
            <a:r>
              <a:rPr lang="en-US" sz="1100" b="1" dirty="0" smtClean="0">
                <a:solidFill>
                  <a:schemeClr val="tx1"/>
                </a:solidFill>
              </a:rPr>
              <a:t>Mavis– </a:t>
            </a:r>
            <a:r>
              <a:rPr lang="en-US" sz="1100" dirty="0" smtClean="0">
                <a:solidFill>
                  <a:srgbClr val="547480"/>
                </a:solidFill>
              </a:rPr>
              <a:t>@Kelly </a:t>
            </a:r>
            <a:r>
              <a:rPr lang="en-US" sz="1100" dirty="0" smtClean="0">
                <a:solidFill>
                  <a:schemeClr val="tx1"/>
                </a:solidFill>
              </a:rPr>
              <a:t>that was really fake, you could see the punches missing!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0480" y="6306813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1010: </a:t>
            </a:r>
            <a:r>
              <a:rPr lang="en-US" sz="1100" b="1" dirty="0" smtClean="0">
                <a:solidFill>
                  <a:schemeClr val="tx1"/>
                </a:solidFill>
              </a:rPr>
              <a:t>Dan – </a:t>
            </a:r>
            <a:r>
              <a:rPr lang="en-US" sz="1100" dirty="0" smtClean="0">
                <a:solidFill>
                  <a:srgbClr val="547480"/>
                </a:solidFill>
              </a:rPr>
              <a:t>@Kelly</a:t>
            </a:r>
            <a:r>
              <a:rPr lang="en-US" sz="1100" b="1" dirty="0" smtClean="0">
                <a:solidFill>
                  <a:schemeClr val="tx1"/>
                </a:solidFill>
              </a:rPr>
              <a:t> </a:t>
            </a:r>
            <a:r>
              <a:rPr lang="en-US" sz="1100" dirty="0" smtClean="0">
                <a:solidFill>
                  <a:schemeClr val="tx1"/>
                </a:solidFill>
              </a:rPr>
              <a:t>That bust has been in the show from day one </a:t>
            </a:r>
            <a:r>
              <a:rPr lang="en-US" sz="1100" dirty="0" smtClean="0">
                <a:solidFill>
                  <a:srgbClr val="547480"/>
                </a:solidFill>
              </a:rPr>
              <a:t>#</a:t>
            </a:r>
            <a:r>
              <a:rPr lang="en-US" sz="1100" dirty="0" err="1" smtClean="0">
                <a:solidFill>
                  <a:srgbClr val="547480"/>
                </a:solidFill>
              </a:rPr>
              <a:t>jumptheshark</a:t>
            </a:r>
            <a:r>
              <a:rPr lang="en-US" sz="1100" dirty="0" smtClean="0">
                <a:solidFill>
                  <a:schemeClr val="tx1"/>
                </a:solidFill>
              </a:rPr>
              <a:t> !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120577" y="626828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1050: </a:t>
            </a:r>
            <a:r>
              <a:rPr lang="en-US" sz="1100" b="1" dirty="0" smtClean="0">
                <a:solidFill>
                  <a:schemeClr val="tx1"/>
                </a:solidFill>
              </a:rPr>
              <a:t>Bob – </a:t>
            </a:r>
            <a:r>
              <a:rPr lang="en-US" sz="1100" dirty="0" smtClean="0">
                <a:solidFill>
                  <a:schemeClr val="tx1"/>
                </a:solidFill>
              </a:rPr>
              <a:t>found this last night – horrible animal abuse! 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</a:rPr>
              <a:t>http://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</a:rPr>
              <a:t>www.LOLcats.com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  <a:p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120577" y="1077771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1055: </a:t>
            </a:r>
            <a:r>
              <a:rPr lang="en-US" sz="1100" b="1" dirty="0" smtClean="0">
                <a:solidFill>
                  <a:schemeClr val="tx1"/>
                </a:solidFill>
              </a:rPr>
              <a:t>Alice– </a:t>
            </a:r>
            <a:r>
              <a:rPr lang="en-US" sz="1100" dirty="0" smtClean="0">
                <a:solidFill>
                  <a:schemeClr val="tx1"/>
                </a:solidFill>
              </a:rPr>
              <a:t>RT</a:t>
            </a:r>
            <a:r>
              <a:rPr lang="en-US" sz="1100" dirty="0" smtClean="0">
                <a:solidFill>
                  <a:srgbClr val="547480"/>
                </a:solidFill>
              </a:rPr>
              <a:t> @Bob </a:t>
            </a:r>
            <a:r>
              <a:rPr lang="en-US" sz="1100" b="1" dirty="0" smtClean="0">
                <a:solidFill>
                  <a:schemeClr val="tx1"/>
                </a:solidFill>
              </a:rPr>
              <a:t>-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http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</a:rPr>
              <a:t>://</a:t>
            </a:r>
            <a:r>
              <a:rPr lang="en-US" sz="1100" dirty="0" err="1" smtClean="0">
                <a:solidFill>
                  <a:schemeClr val="bg2">
                    <a:lumMod val="50000"/>
                  </a:schemeClr>
                </a:solidFill>
              </a:rPr>
              <a:t>www.LOLcats.com</a:t>
            </a:r>
            <a:r>
              <a:rPr lang="en-US" sz="1100" dirty="0" smtClean="0">
                <a:solidFill>
                  <a:schemeClr val="tx1"/>
                </a:solidFill>
              </a:rPr>
              <a:t> &lt;- eek, poor cats!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120577" y="1536541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1055: </a:t>
            </a:r>
            <a:r>
              <a:rPr lang="en-US" sz="1100" b="1" dirty="0" smtClean="0">
                <a:solidFill>
                  <a:schemeClr val="tx1"/>
                </a:solidFill>
              </a:rPr>
              <a:t>Iris – </a:t>
            </a:r>
            <a:r>
              <a:rPr lang="en-US" sz="1100" dirty="0" smtClean="0">
                <a:solidFill>
                  <a:schemeClr val="tx1"/>
                </a:solidFill>
              </a:rPr>
              <a:t>Damn – printer is out of paper again!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120577" y="1991508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1107: </a:t>
            </a:r>
            <a:r>
              <a:rPr lang="en-US" sz="1100" b="1" dirty="0" smtClean="0">
                <a:solidFill>
                  <a:schemeClr val="tx1"/>
                </a:solidFill>
              </a:rPr>
              <a:t>Alice – </a:t>
            </a:r>
            <a:r>
              <a:rPr lang="en-US" sz="1100" dirty="0" err="1" smtClean="0">
                <a:solidFill>
                  <a:schemeClr val="tx1"/>
                </a:solidFill>
              </a:rPr>
              <a:t>Erm</a:t>
            </a:r>
            <a:r>
              <a:rPr lang="en-US" sz="1100" dirty="0" smtClean="0">
                <a:solidFill>
                  <a:schemeClr val="tx1"/>
                </a:solidFill>
              </a:rPr>
              <a:t>… just back from loo, where is everyone?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120577" y="2455888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1107: </a:t>
            </a:r>
            <a:r>
              <a:rPr lang="en-US" sz="1100" b="1" dirty="0" smtClean="0">
                <a:solidFill>
                  <a:schemeClr val="tx1"/>
                </a:solidFill>
              </a:rPr>
              <a:t>Bob – 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</a:rPr>
              <a:t>@Alic</a:t>
            </a:r>
            <a:r>
              <a:rPr lang="en-US" sz="1100" dirty="0">
                <a:solidFill>
                  <a:srgbClr val="547480"/>
                </a:solidFill>
              </a:rPr>
              <a:t>e</a:t>
            </a:r>
            <a:r>
              <a:rPr lang="en-US" sz="1100" b="1" dirty="0">
                <a:solidFill>
                  <a:schemeClr val="tx1"/>
                </a:solidFill>
              </a:rPr>
              <a:t> </a:t>
            </a:r>
            <a:r>
              <a:rPr lang="en-US" sz="1100" dirty="0" smtClean="0">
                <a:solidFill>
                  <a:schemeClr val="tx1"/>
                </a:solidFill>
              </a:rPr>
              <a:t>We’re in the accounts meeting you duffer!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115736" y="2930221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1203: </a:t>
            </a:r>
            <a:r>
              <a:rPr lang="en-US" sz="1100" b="1" dirty="0" smtClean="0">
                <a:solidFill>
                  <a:schemeClr val="tx1"/>
                </a:solidFill>
              </a:rPr>
              <a:t>Fred– </a:t>
            </a:r>
            <a:r>
              <a:rPr lang="en-US" sz="1100" dirty="0" smtClean="0">
                <a:solidFill>
                  <a:schemeClr val="tx1"/>
                </a:solidFill>
              </a:rPr>
              <a:t>God – that was the dullest meeting of all time!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120577" y="3420978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1203: </a:t>
            </a:r>
            <a:r>
              <a:rPr lang="en-US" sz="1100" b="1" dirty="0" smtClean="0">
                <a:solidFill>
                  <a:schemeClr val="tx1"/>
                </a:solidFill>
              </a:rPr>
              <a:t>Gemma</a:t>
            </a:r>
            <a:r>
              <a:rPr lang="en-US" sz="1100" dirty="0" smtClean="0">
                <a:solidFill>
                  <a:schemeClr val="tx1"/>
                </a:solidFill>
              </a:rPr>
              <a:t> </a:t>
            </a:r>
            <a:r>
              <a:rPr lang="en-US" sz="1100" dirty="0" smtClean="0">
                <a:solidFill>
                  <a:srgbClr val="547480"/>
                </a:solidFill>
              </a:rPr>
              <a:t>@Fred </a:t>
            </a:r>
            <a:r>
              <a:rPr lang="en-US" sz="1100" dirty="0" smtClean="0">
                <a:solidFill>
                  <a:schemeClr val="tx1"/>
                </a:solidFill>
              </a:rPr>
              <a:t>– you’re right, time for lunch?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120577" y="3907361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1205: </a:t>
            </a:r>
            <a:r>
              <a:rPr lang="en-US" sz="1100" b="1" dirty="0" smtClean="0">
                <a:solidFill>
                  <a:schemeClr val="tx1"/>
                </a:solidFill>
              </a:rPr>
              <a:t>Bob – </a:t>
            </a:r>
            <a:r>
              <a:rPr lang="en-US" sz="1100" dirty="0" smtClean="0">
                <a:solidFill>
                  <a:schemeClr val="tx1"/>
                </a:solidFill>
              </a:rPr>
              <a:t>Fred and Gemma off to lunch again – get a room!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120577" y="4393238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1205: </a:t>
            </a:r>
            <a:r>
              <a:rPr lang="en-US" sz="1100" b="1" dirty="0" smtClean="0">
                <a:solidFill>
                  <a:schemeClr val="tx1"/>
                </a:solidFill>
              </a:rPr>
              <a:t>Dan – </a:t>
            </a:r>
            <a:r>
              <a:rPr lang="en-US" sz="1100" dirty="0" smtClean="0">
                <a:solidFill>
                  <a:srgbClr val="547480"/>
                </a:solidFill>
              </a:rPr>
              <a:t>@Bob </a:t>
            </a:r>
            <a:r>
              <a:rPr lang="en-US" sz="1100" dirty="0" smtClean="0">
                <a:solidFill>
                  <a:schemeClr val="tx1"/>
                </a:solidFill>
              </a:rPr>
              <a:t>Oh to be young again :-)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115736" y="4881285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1230: </a:t>
            </a:r>
            <a:r>
              <a:rPr lang="en-US" sz="1100" b="1" dirty="0" smtClean="0">
                <a:solidFill>
                  <a:schemeClr val="tx1"/>
                </a:solidFill>
              </a:rPr>
              <a:t>Kelly – </a:t>
            </a:r>
            <a:r>
              <a:rPr lang="en-US" sz="1100" dirty="0" smtClean="0">
                <a:solidFill>
                  <a:schemeClr val="tx1"/>
                </a:solidFill>
              </a:rPr>
              <a:t>Anyone fancy lunch from the breakfast van – I could murder a burger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115736" y="5356775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1231: </a:t>
            </a:r>
            <a:r>
              <a:rPr lang="en-US" sz="1100" b="1" dirty="0" smtClean="0">
                <a:solidFill>
                  <a:schemeClr val="tx1"/>
                </a:solidFill>
              </a:rPr>
              <a:t>Mavis– </a:t>
            </a:r>
            <a:r>
              <a:rPr lang="en-US" sz="1100" dirty="0" smtClean="0">
                <a:solidFill>
                  <a:srgbClr val="547480"/>
                </a:solidFill>
              </a:rPr>
              <a:t>@Kelly </a:t>
            </a:r>
            <a:r>
              <a:rPr lang="en-US" sz="1100" dirty="0" smtClean="0">
                <a:solidFill>
                  <a:schemeClr val="tx1"/>
                </a:solidFill>
              </a:rPr>
              <a:t>you are on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3115736" y="5846291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1231: </a:t>
            </a:r>
            <a:r>
              <a:rPr lang="en-US" sz="1100" b="1" dirty="0" smtClean="0">
                <a:solidFill>
                  <a:schemeClr val="tx1"/>
                </a:solidFill>
              </a:rPr>
              <a:t>Mavis– </a:t>
            </a:r>
            <a:r>
              <a:rPr lang="en-US" sz="1100" dirty="0" smtClean="0">
                <a:solidFill>
                  <a:srgbClr val="547480"/>
                </a:solidFill>
              </a:rPr>
              <a:t>@Larry </a:t>
            </a:r>
            <a:r>
              <a:rPr lang="en-US" sz="1100" dirty="0" smtClean="0">
                <a:solidFill>
                  <a:schemeClr val="tx1"/>
                </a:solidFill>
              </a:rPr>
              <a:t>you fancy some lunch with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@Kelly</a:t>
            </a:r>
            <a:r>
              <a:rPr lang="en-US" sz="1100" dirty="0" smtClean="0">
                <a:solidFill>
                  <a:schemeClr val="tx1"/>
                </a:solidFill>
              </a:rPr>
              <a:t> and me?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3115736" y="6316624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1231: </a:t>
            </a:r>
            <a:r>
              <a:rPr lang="en-US" sz="1100" b="1" dirty="0" smtClean="0">
                <a:solidFill>
                  <a:schemeClr val="tx1"/>
                </a:solidFill>
              </a:rPr>
              <a:t>Henry– </a:t>
            </a:r>
            <a:r>
              <a:rPr lang="en-US" sz="1100" dirty="0" smtClean="0">
                <a:solidFill>
                  <a:srgbClr val="547480"/>
                </a:solidFill>
              </a:rPr>
              <a:t>@Kelly </a:t>
            </a:r>
            <a:r>
              <a:rPr lang="en-US" sz="1100" dirty="0" smtClean="0">
                <a:solidFill>
                  <a:schemeClr val="tx1"/>
                </a:solidFill>
              </a:rPr>
              <a:t>sorry, got some research to do here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168574" y="625055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1310: </a:t>
            </a:r>
            <a:r>
              <a:rPr lang="en-US" sz="1100" b="1" dirty="0" smtClean="0">
                <a:solidFill>
                  <a:schemeClr val="tx1"/>
                </a:solidFill>
              </a:rPr>
              <a:t>Gemma– </a:t>
            </a:r>
            <a:r>
              <a:rPr lang="en-US" sz="1100" dirty="0">
                <a:solidFill>
                  <a:schemeClr val="tx1"/>
                </a:solidFill>
              </a:rPr>
              <a:t>RT 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</a:rPr>
              <a:t>@Henry</a:t>
            </a:r>
            <a:r>
              <a:rPr lang="en-US" sz="1100" dirty="0">
                <a:solidFill>
                  <a:schemeClr val="tx1"/>
                </a:solidFill>
              </a:rPr>
              <a:t>:</a:t>
            </a:r>
            <a:r>
              <a:rPr lang="en-US" sz="1100" b="1" dirty="0">
                <a:solidFill>
                  <a:schemeClr val="tx1"/>
                </a:solidFill>
              </a:rPr>
              <a:t> </a:t>
            </a:r>
            <a:r>
              <a:rPr lang="en-US" sz="1100" dirty="0" smtClean="0">
                <a:solidFill>
                  <a:schemeClr val="tx1"/>
                </a:solidFill>
              </a:rPr>
              <a:t>I think I just wet myself: </a:t>
            </a:r>
            <a:r>
              <a:rPr lang="en-US" sz="1100" dirty="0" smtClean="0">
                <a:solidFill>
                  <a:srgbClr val="547480"/>
                </a:solidFill>
              </a:rPr>
              <a:t>http://</a:t>
            </a:r>
            <a:r>
              <a:rPr lang="en-US" sz="1100" dirty="0" err="1" smtClean="0">
                <a:solidFill>
                  <a:srgbClr val="547480"/>
                </a:solidFill>
              </a:rPr>
              <a:t>peoplefallingontheirface.com</a:t>
            </a:r>
            <a:r>
              <a:rPr lang="en-US" sz="1100" dirty="0" smtClean="0">
                <a:solidFill>
                  <a:srgbClr val="547480"/>
                </a:solidFill>
              </a:rPr>
              <a:t> </a:t>
            </a:r>
            <a:endParaRPr lang="en-US" sz="1100" dirty="0">
              <a:solidFill>
                <a:srgbClr val="547480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6168574" y="1081129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1310: </a:t>
            </a:r>
            <a:r>
              <a:rPr lang="en-US" sz="1100" b="1" dirty="0" smtClean="0">
                <a:solidFill>
                  <a:schemeClr val="tx1"/>
                </a:solidFill>
              </a:rPr>
              <a:t>Henry –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@Gemma</a:t>
            </a:r>
            <a:r>
              <a:rPr lang="en-US" sz="1100" dirty="0" smtClean="0">
                <a:solidFill>
                  <a:schemeClr val="tx1"/>
                </a:solidFill>
              </a:rPr>
              <a:t>:</a:t>
            </a:r>
            <a:r>
              <a:rPr lang="en-US" sz="1100" b="1" dirty="0" smtClean="0">
                <a:solidFill>
                  <a:schemeClr val="tx1"/>
                </a:solidFill>
              </a:rPr>
              <a:t> </a:t>
            </a:r>
            <a:r>
              <a:rPr lang="en-US" sz="1100" dirty="0" smtClean="0">
                <a:solidFill>
                  <a:schemeClr val="tx1"/>
                </a:solidFill>
              </a:rPr>
              <a:t>back so soon!</a:t>
            </a:r>
            <a:endParaRPr lang="en-US" sz="1100" dirty="0">
              <a:solidFill>
                <a:srgbClr val="547480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6168574" y="1530179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1313: </a:t>
            </a:r>
            <a:r>
              <a:rPr lang="en-US" sz="1100" b="1" dirty="0" smtClean="0">
                <a:solidFill>
                  <a:schemeClr val="tx1"/>
                </a:solidFill>
              </a:rPr>
              <a:t>Jake –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@Henry</a:t>
            </a:r>
            <a:r>
              <a:rPr lang="en-US" sz="1100" dirty="0" smtClean="0">
                <a:solidFill>
                  <a:schemeClr val="tx1"/>
                </a:solidFill>
              </a:rPr>
              <a:t>:</a:t>
            </a:r>
            <a:r>
              <a:rPr lang="en-US" sz="1100" b="1" dirty="0" smtClean="0">
                <a:solidFill>
                  <a:schemeClr val="tx1"/>
                </a:solidFill>
              </a:rPr>
              <a:t> </a:t>
            </a:r>
            <a:r>
              <a:rPr lang="en-US" sz="1100" dirty="0" smtClean="0">
                <a:solidFill>
                  <a:schemeClr val="tx1"/>
                </a:solidFill>
              </a:rPr>
              <a:t>you are a sick man</a:t>
            </a:r>
            <a:endParaRPr lang="en-US" sz="1100" dirty="0">
              <a:solidFill>
                <a:srgbClr val="54748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6168574" y="1999753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1320: </a:t>
            </a:r>
            <a:r>
              <a:rPr lang="en-US" sz="1100" b="1" dirty="0" smtClean="0">
                <a:solidFill>
                  <a:schemeClr val="tx1"/>
                </a:solidFill>
              </a:rPr>
              <a:t>Jake – </a:t>
            </a:r>
            <a:r>
              <a:rPr lang="en-US" sz="1100" dirty="0" smtClean="0">
                <a:solidFill>
                  <a:schemeClr val="tx1"/>
                </a:solidFill>
              </a:rPr>
              <a:t>have you seen this one: </a:t>
            </a:r>
            <a:r>
              <a:rPr lang="en-US" sz="1100" dirty="0">
                <a:solidFill>
                  <a:srgbClr val="547480"/>
                </a:solidFill>
              </a:rPr>
              <a:t>http:/</a:t>
            </a:r>
            <a:r>
              <a:rPr lang="en-US" sz="1100" dirty="0" smtClean="0">
                <a:solidFill>
                  <a:srgbClr val="547480"/>
                </a:solidFill>
              </a:rPr>
              <a:t>/</a:t>
            </a:r>
            <a:r>
              <a:rPr lang="en-US" sz="1100" dirty="0" err="1" smtClean="0">
                <a:solidFill>
                  <a:srgbClr val="547480"/>
                </a:solidFill>
              </a:rPr>
              <a:t>extremeiironing.com</a:t>
            </a:r>
            <a:r>
              <a:rPr lang="en-US" sz="1100" dirty="0" smtClean="0">
                <a:solidFill>
                  <a:srgbClr val="547480"/>
                </a:solidFill>
              </a:rPr>
              <a:t> </a:t>
            </a:r>
            <a:r>
              <a:rPr lang="en-US" sz="1100" dirty="0" smtClean="0">
                <a:solidFill>
                  <a:schemeClr val="tx1"/>
                </a:solidFill>
              </a:rPr>
              <a:t> </a:t>
            </a:r>
            <a:endParaRPr lang="en-US" sz="1100" dirty="0">
              <a:solidFill>
                <a:srgbClr val="547480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168574" y="2455888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1310: </a:t>
            </a:r>
            <a:r>
              <a:rPr lang="en-US" sz="1100" b="1" dirty="0" smtClean="0">
                <a:solidFill>
                  <a:schemeClr val="tx1"/>
                </a:solidFill>
              </a:rPr>
              <a:t>Henry – </a:t>
            </a:r>
            <a:r>
              <a:rPr lang="en-US" sz="1100" dirty="0">
                <a:solidFill>
                  <a:schemeClr val="tx1"/>
                </a:solidFill>
              </a:rPr>
              <a:t>RT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@Jake </a:t>
            </a:r>
            <a:r>
              <a:rPr lang="en-US" sz="1100" dirty="0" smtClean="0">
                <a:solidFill>
                  <a:schemeClr val="tx1"/>
                </a:solidFill>
              </a:rPr>
              <a:t>have </a:t>
            </a:r>
            <a:r>
              <a:rPr lang="en-US" sz="1100" dirty="0">
                <a:solidFill>
                  <a:schemeClr val="tx1"/>
                </a:solidFill>
              </a:rPr>
              <a:t>you seen this one: </a:t>
            </a:r>
            <a:r>
              <a:rPr lang="en-US" sz="1100" dirty="0">
                <a:solidFill>
                  <a:srgbClr val="547480"/>
                </a:solidFill>
              </a:rPr>
              <a:t>http://</a:t>
            </a:r>
            <a:r>
              <a:rPr lang="en-US" sz="1100" dirty="0" err="1">
                <a:solidFill>
                  <a:srgbClr val="547480"/>
                </a:solidFill>
              </a:rPr>
              <a:t>extremeiironing.com</a:t>
            </a:r>
            <a:r>
              <a:rPr lang="en-US" sz="1100" dirty="0">
                <a:solidFill>
                  <a:srgbClr val="547480"/>
                </a:solidFill>
              </a:rPr>
              <a:t> 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endParaRPr lang="en-US" sz="1100" dirty="0">
              <a:solidFill>
                <a:srgbClr val="547480"/>
              </a:solidFill>
            </a:endParaRPr>
          </a:p>
          <a:p>
            <a:endParaRPr lang="en-US" sz="1100" dirty="0">
              <a:solidFill>
                <a:srgbClr val="547480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168574" y="2930820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1312: </a:t>
            </a:r>
            <a:r>
              <a:rPr lang="en-US" sz="1100" b="1" dirty="0" smtClean="0">
                <a:solidFill>
                  <a:schemeClr val="tx1"/>
                </a:solidFill>
              </a:rPr>
              <a:t>Gemma - </a:t>
            </a:r>
            <a:r>
              <a:rPr lang="en-US" sz="1100" dirty="0">
                <a:solidFill>
                  <a:schemeClr val="tx1"/>
                </a:solidFill>
              </a:rPr>
              <a:t>RT 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</a:rPr>
              <a:t>@Jake </a:t>
            </a:r>
            <a:r>
              <a:rPr lang="en-US" sz="1100" dirty="0">
                <a:solidFill>
                  <a:schemeClr val="tx1"/>
                </a:solidFill>
              </a:rPr>
              <a:t>have you seen this one: </a:t>
            </a:r>
            <a:r>
              <a:rPr lang="en-US" sz="1100" dirty="0">
                <a:solidFill>
                  <a:srgbClr val="547480"/>
                </a:solidFill>
              </a:rPr>
              <a:t>http://</a:t>
            </a:r>
            <a:r>
              <a:rPr lang="en-US" sz="1100" dirty="0" err="1">
                <a:solidFill>
                  <a:srgbClr val="547480"/>
                </a:solidFill>
              </a:rPr>
              <a:t>extremeiironing.com</a:t>
            </a:r>
            <a:r>
              <a:rPr lang="en-US" sz="1100" dirty="0">
                <a:solidFill>
                  <a:srgbClr val="547480"/>
                </a:solidFill>
              </a:rPr>
              <a:t> 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endParaRPr lang="en-US" sz="1100" dirty="0">
              <a:solidFill>
                <a:srgbClr val="547480"/>
              </a:solidFill>
            </a:endParaRPr>
          </a:p>
          <a:p>
            <a:endParaRPr lang="en-US" sz="1100" dirty="0">
              <a:solidFill>
                <a:srgbClr val="547480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6168574" y="3420978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1320: </a:t>
            </a:r>
            <a:r>
              <a:rPr lang="en-US" sz="1100" b="1" dirty="0" smtClean="0">
                <a:solidFill>
                  <a:schemeClr val="tx1"/>
                </a:solidFill>
              </a:rPr>
              <a:t>Dan – </a:t>
            </a:r>
            <a:r>
              <a:rPr lang="en-US" sz="1100" dirty="0" smtClean="0">
                <a:solidFill>
                  <a:srgbClr val="547480"/>
                </a:solidFill>
              </a:rPr>
              <a:t>@Kelly </a:t>
            </a:r>
            <a:r>
              <a:rPr lang="en-US" sz="1100" dirty="0" smtClean="0">
                <a:solidFill>
                  <a:schemeClr val="tx1"/>
                </a:solidFill>
              </a:rPr>
              <a:t>any chance you could get Henry to focus on his work?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168574" y="3907361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1320: </a:t>
            </a:r>
            <a:r>
              <a:rPr lang="en-US" sz="1100" b="1" dirty="0" smtClean="0">
                <a:solidFill>
                  <a:schemeClr val="tx1"/>
                </a:solidFill>
              </a:rPr>
              <a:t>Kelly – </a:t>
            </a:r>
            <a:r>
              <a:rPr lang="en-US" sz="1100" dirty="0" smtClean="0">
                <a:solidFill>
                  <a:srgbClr val="547480"/>
                </a:solidFill>
              </a:rPr>
              <a:t>@Henry </a:t>
            </a:r>
            <a:r>
              <a:rPr lang="en-US" sz="1100" dirty="0" err="1" smtClean="0">
                <a:solidFill>
                  <a:schemeClr val="tx1"/>
                </a:solidFill>
              </a:rPr>
              <a:t>Erm</a:t>
            </a:r>
            <a:r>
              <a:rPr lang="en-US" sz="1100" dirty="0" smtClean="0">
                <a:solidFill>
                  <a:schemeClr val="tx1"/>
                </a:solidFill>
              </a:rPr>
              <a:t>.. Dan is not impressed with your browsing habits!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6168574" y="4393238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1320: </a:t>
            </a:r>
            <a:r>
              <a:rPr lang="en-US" sz="1100" b="1" dirty="0" smtClean="0">
                <a:solidFill>
                  <a:schemeClr val="tx1"/>
                </a:solidFill>
              </a:rPr>
              <a:t>Henry – </a:t>
            </a:r>
            <a:r>
              <a:rPr lang="en-US" sz="1100" dirty="0" smtClean="0">
                <a:solidFill>
                  <a:srgbClr val="547480"/>
                </a:solidFill>
              </a:rPr>
              <a:t>@Kelly </a:t>
            </a:r>
            <a:r>
              <a:rPr lang="en-US" sz="1100" dirty="0" smtClean="0">
                <a:solidFill>
                  <a:srgbClr val="2E2224"/>
                </a:solidFill>
              </a:rPr>
              <a:t>Oops </a:t>
            </a:r>
            <a:r>
              <a:rPr lang="en-US" sz="1100" dirty="0" smtClean="0">
                <a:solidFill>
                  <a:srgbClr val="2E2224"/>
                </a:solidFill>
                <a:sym typeface="Wingdings"/>
              </a:rPr>
              <a:t>:-( Thanks for the heads up!</a:t>
            </a:r>
            <a:endParaRPr lang="en-US" sz="1100" dirty="0">
              <a:solidFill>
                <a:srgbClr val="2E2224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6168574" y="4876093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1350: </a:t>
            </a:r>
            <a:r>
              <a:rPr lang="en-US" sz="1100" b="1" dirty="0" smtClean="0">
                <a:solidFill>
                  <a:schemeClr val="tx1"/>
                </a:solidFill>
              </a:rPr>
              <a:t>Clare – </a:t>
            </a:r>
            <a:r>
              <a:rPr lang="en-US" sz="1100" dirty="0" smtClean="0">
                <a:solidFill>
                  <a:srgbClr val="547480"/>
                </a:solidFill>
              </a:rPr>
              <a:t>@Dan </a:t>
            </a:r>
            <a:r>
              <a:rPr lang="en-US" sz="1100" dirty="0" smtClean="0">
                <a:solidFill>
                  <a:srgbClr val="2E2224"/>
                </a:solidFill>
              </a:rPr>
              <a:t>I’m back from the sales pitch, when can I update you?</a:t>
            </a:r>
            <a:endParaRPr lang="en-US" sz="1100" dirty="0">
              <a:solidFill>
                <a:srgbClr val="2E2224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6168574" y="5356775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1350: </a:t>
            </a:r>
            <a:r>
              <a:rPr lang="en-US" sz="1100" b="1" dirty="0" smtClean="0">
                <a:solidFill>
                  <a:schemeClr val="tx1"/>
                </a:solidFill>
              </a:rPr>
              <a:t>Larry – </a:t>
            </a:r>
            <a:r>
              <a:rPr lang="en-US" sz="1100" dirty="0" smtClean="0">
                <a:solidFill>
                  <a:srgbClr val="2E2224"/>
                </a:solidFill>
              </a:rPr>
              <a:t>Oh bugger it – how does this social network thing work again?</a:t>
            </a:r>
            <a:endParaRPr lang="en-US" sz="1100" dirty="0">
              <a:solidFill>
                <a:srgbClr val="2E22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917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274320" y="531091"/>
            <a:ext cx="8595360" cy="570511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“Analytics </a:t>
            </a:r>
            <a:r>
              <a:rPr lang="en-US" dirty="0"/>
              <a:t>is the discovery and communication of meaningful </a:t>
            </a:r>
            <a:r>
              <a:rPr lang="en-US" dirty="0">
                <a:solidFill>
                  <a:srgbClr val="008000"/>
                </a:solidFill>
              </a:rPr>
              <a:t>patterns</a:t>
            </a:r>
            <a:r>
              <a:rPr lang="en-US" dirty="0"/>
              <a:t> in </a:t>
            </a:r>
            <a:r>
              <a:rPr lang="en-US" dirty="0">
                <a:solidFill>
                  <a:srgbClr val="FF0000"/>
                </a:solidFill>
              </a:rPr>
              <a:t>data</a:t>
            </a:r>
            <a:r>
              <a:rPr lang="en-US" dirty="0"/>
              <a:t>. </a:t>
            </a:r>
            <a:r>
              <a:rPr lang="en-US" dirty="0" smtClean="0"/>
              <a:t>[It] relies </a:t>
            </a:r>
            <a:r>
              <a:rPr lang="en-US" dirty="0"/>
              <a:t>on the simultaneous application of </a:t>
            </a:r>
            <a:r>
              <a:rPr lang="en-US" dirty="0">
                <a:solidFill>
                  <a:srgbClr val="0000FF"/>
                </a:solidFill>
              </a:rPr>
              <a:t>statistics</a:t>
            </a:r>
            <a:r>
              <a:rPr lang="en-US" dirty="0"/>
              <a:t>, computer programming and operations research to quantify performance. Analytics often favors data visualization to communicate insight</a:t>
            </a:r>
            <a:r>
              <a:rPr lang="en-US" dirty="0" smtClean="0"/>
              <a:t>.”</a:t>
            </a:r>
          </a:p>
          <a:p>
            <a:pPr marL="342900" indent="-342900" algn="r">
              <a:buFontTx/>
              <a:buChar char="-"/>
            </a:pPr>
            <a:r>
              <a:rPr lang="en-US" dirty="0" err="1" smtClean="0"/>
              <a:t>Wikipedia.org</a:t>
            </a:r>
            <a:endParaRPr lang="en-US" dirty="0" smtClean="0"/>
          </a:p>
          <a:p>
            <a:pPr marL="342900" indent="-342900">
              <a:buFontTx/>
              <a:buChar char="-"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“</a:t>
            </a:r>
            <a:r>
              <a:rPr lang="en-US" dirty="0"/>
              <a:t>the systematic </a:t>
            </a:r>
            <a:r>
              <a:rPr lang="en-US" dirty="0">
                <a:solidFill>
                  <a:srgbClr val="0000FF"/>
                </a:solidFill>
              </a:rPr>
              <a:t>computational analysis</a:t>
            </a:r>
            <a:r>
              <a:rPr lang="en-US" dirty="0"/>
              <a:t> of </a:t>
            </a:r>
            <a:r>
              <a:rPr lang="en-US" dirty="0">
                <a:solidFill>
                  <a:srgbClr val="FF0000"/>
                </a:solidFill>
              </a:rPr>
              <a:t>data</a:t>
            </a:r>
            <a:r>
              <a:rPr lang="en-US" dirty="0"/>
              <a:t> or </a:t>
            </a:r>
            <a:r>
              <a:rPr lang="en-US" dirty="0" smtClean="0">
                <a:solidFill>
                  <a:srgbClr val="0000FF"/>
                </a:solidFill>
              </a:rPr>
              <a:t>statistics</a:t>
            </a:r>
            <a:r>
              <a:rPr lang="en-US" dirty="0" smtClean="0"/>
              <a:t>”</a:t>
            </a:r>
          </a:p>
          <a:p>
            <a:pPr marL="342900" indent="-342900" algn="r">
              <a:buFontTx/>
              <a:buChar char="-"/>
            </a:pPr>
            <a:r>
              <a:rPr lang="en-US" dirty="0" smtClean="0"/>
              <a:t>Oxford English Dictionary</a:t>
            </a:r>
          </a:p>
          <a:p>
            <a:pPr marL="342900" indent="-342900">
              <a:buFontTx/>
              <a:buChar char="-"/>
            </a:pPr>
            <a:endParaRPr lang="en-US" dirty="0"/>
          </a:p>
          <a:p>
            <a:pPr marL="0" indent="0">
              <a:buNone/>
            </a:pPr>
            <a:r>
              <a:rPr lang="en-US" dirty="0"/>
              <a:t>“</a:t>
            </a:r>
            <a:r>
              <a:rPr lang="en-US" dirty="0">
                <a:solidFill>
                  <a:srgbClr val="0000FF"/>
                </a:solidFill>
              </a:rPr>
              <a:t>Studying</a:t>
            </a:r>
            <a:r>
              <a:rPr lang="en-US" dirty="0"/>
              <a:t> the past </a:t>
            </a:r>
            <a:r>
              <a:rPr lang="en-US" dirty="0">
                <a:solidFill>
                  <a:srgbClr val="FF0000"/>
                </a:solidFill>
              </a:rPr>
              <a:t>data</a:t>
            </a:r>
            <a:r>
              <a:rPr lang="en-US" dirty="0"/>
              <a:t> to predict </a:t>
            </a:r>
            <a:r>
              <a:rPr lang="en-US" dirty="0">
                <a:solidFill>
                  <a:srgbClr val="008000"/>
                </a:solidFill>
              </a:rPr>
              <a:t>trends</a:t>
            </a:r>
            <a:r>
              <a:rPr lang="en-US" dirty="0"/>
              <a:t>, evaluate performance, and manage </a:t>
            </a:r>
            <a:r>
              <a:rPr lang="en-US" dirty="0" smtClean="0"/>
              <a:t>effects”</a:t>
            </a:r>
          </a:p>
          <a:p>
            <a:pPr marL="0" indent="0" algn="r">
              <a:buNone/>
            </a:pPr>
            <a:r>
              <a:rPr lang="en-US" dirty="0" smtClean="0"/>
              <a:t>- Black’s Law Dictionary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554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Analysing Power – Go! You have 10 min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4320" y="1802190"/>
            <a:ext cx="8595360" cy="4434018"/>
          </a:xfrm>
        </p:spPr>
        <p:txBody>
          <a:bodyPr>
            <a:normAutofit/>
          </a:bodyPr>
          <a:lstStyle/>
          <a:p>
            <a:r>
              <a:rPr lang="en-US" dirty="0" smtClean="0"/>
              <a:t>Split into three groups</a:t>
            </a:r>
          </a:p>
          <a:p>
            <a:endParaRPr lang="en-US" dirty="0"/>
          </a:p>
          <a:p>
            <a:r>
              <a:rPr lang="en-US" dirty="0" smtClean="0"/>
              <a:t>As a group consider the following network</a:t>
            </a:r>
          </a:p>
          <a:p>
            <a:pPr marL="342900" lvl="2"/>
            <a:r>
              <a:rPr lang="en-US" sz="2000" dirty="0"/>
              <a:t>It represents people working in a small </a:t>
            </a:r>
            <a:r>
              <a:rPr lang="en-US" sz="2000" dirty="0" smtClean="0"/>
              <a:t>company</a:t>
            </a:r>
          </a:p>
          <a:p>
            <a:endParaRPr lang="en-US" dirty="0"/>
          </a:p>
          <a:p>
            <a:r>
              <a:rPr lang="en-US" dirty="0" smtClean="0"/>
              <a:t>Consider each person in the network, who is the most powerful?</a:t>
            </a:r>
          </a:p>
          <a:p>
            <a:pPr lvl="1"/>
            <a:r>
              <a:rPr lang="en-US" dirty="0" smtClean="0"/>
              <a:t>You will be given some written guidance to help you decide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404" y="4656665"/>
            <a:ext cx="1847547" cy="18475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8614" y="4656665"/>
            <a:ext cx="1847547" cy="184754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4043" y="4656665"/>
            <a:ext cx="1847547" cy="1847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7648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47175"/>
            <a:ext cx="8591550" cy="1066801"/>
          </a:xfrm>
        </p:spPr>
        <p:txBody>
          <a:bodyPr/>
          <a:lstStyle/>
          <a:p>
            <a:r>
              <a:rPr lang="en-US" dirty="0" smtClean="0"/>
              <a:t>Group 1: Feedback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1738" y="328859"/>
            <a:ext cx="831549" cy="831549"/>
          </a:xfrm>
          <a:prstGeom prst="rect">
            <a:avLst/>
          </a:prstGeom>
        </p:spPr>
      </p:pic>
      <p:pic>
        <p:nvPicPr>
          <p:cNvPr id="5" name="Picture 4" descr="network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406" y="1386319"/>
            <a:ext cx="6538345" cy="5312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7811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/>
          <p:cNvCxnSpPr/>
          <p:nvPr/>
        </p:nvCxnSpPr>
        <p:spPr>
          <a:xfrm flipV="1">
            <a:off x="1233713" y="1193396"/>
            <a:ext cx="846667" cy="155222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2148113" y="874485"/>
            <a:ext cx="1422400" cy="31891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3570513" y="874486"/>
            <a:ext cx="868439" cy="18711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1657047" y="4022073"/>
            <a:ext cx="373742" cy="181266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5346095" y="3812420"/>
            <a:ext cx="1366762" cy="97729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030789" y="4022073"/>
            <a:ext cx="1318382" cy="102244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3314095" y="2745620"/>
            <a:ext cx="1124857" cy="229889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1995713" y="2745620"/>
            <a:ext cx="2443239" cy="129419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438952" y="2745619"/>
            <a:ext cx="2273905" cy="106680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4438952" y="1088572"/>
            <a:ext cx="1003905" cy="165704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V="1">
            <a:off x="3314095" y="4807857"/>
            <a:ext cx="1990876" cy="23666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H="1">
            <a:off x="7728857" y="520095"/>
            <a:ext cx="713619" cy="147561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 flipV="1">
            <a:off x="6712857" y="3812420"/>
            <a:ext cx="914400" cy="170301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H="1">
            <a:off x="4438952" y="2027163"/>
            <a:ext cx="3309257" cy="81521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V="1">
            <a:off x="4523619" y="4789714"/>
            <a:ext cx="822476" cy="125790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H="1">
            <a:off x="6712857" y="1995714"/>
            <a:ext cx="914400" cy="19691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/>
        </p:nvSpPr>
        <p:spPr>
          <a:xfrm>
            <a:off x="1657047" y="798286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Alice</a:t>
            </a:r>
            <a:endParaRPr lang="en-US" sz="1400" dirty="0"/>
          </a:p>
        </p:txBody>
      </p:sp>
      <p:sp>
        <p:nvSpPr>
          <p:cNvPr id="5" name="Oval 4"/>
          <p:cNvSpPr/>
          <p:nvPr/>
        </p:nvSpPr>
        <p:spPr>
          <a:xfrm>
            <a:off x="8026399" y="176591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Ellie</a:t>
            </a:r>
            <a:endParaRPr lang="en-US" sz="1400" dirty="0"/>
          </a:p>
        </p:txBody>
      </p:sp>
      <p:sp>
        <p:nvSpPr>
          <p:cNvPr id="6" name="Oval 5"/>
          <p:cNvSpPr/>
          <p:nvPr/>
        </p:nvSpPr>
        <p:spPr>
          <a:xfrm>
            <a:off x="7252304" y="5044519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Iris</a:t>
            </a:r>
            <a:endParaRPr lang="en-US" sz="1400" dirty="0"/>
          </a:p>
        </p:txBody>
      </p:sp>
      <p:sp>
        <p:nvSpPr>
          <p:cNvPr id="7" name="Oval 6"/>
          <p:cNvSpPr/>
          <p:nvPr/>
        </p:nvSpPr>
        <p:spPr>
          <a:xfrm>
            <a:off x="4146246" y="5609772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Jake</a:t>
            </a:r>
            <a:endParaRPr lang="en-US" sz="1400" dirty="0"/>
          </a:p>
        </p:txBody>
      </p:sp>
      <p:sp>
        <p:nvSpPr>
          <p:cNvPr id="8" name="Oval 7"/>
          <p:cNvSpPr/>
          <p:nvPr/>
        </p:nvSpPr>
        <p:spPr>
          <a:xfrm>
            <a:off x="4874381" y="4322839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sz="1400" dirty="0" smtClean="0"/>
              <a:t>Henry</a:t>
            </a:r>
            <a:endParaRPr lang="en-US" sz="1400" dirty="0"/>
          </a:p>
        </p:txBody>
      </p:sp>
      <p:sp>
        <p:nvSpPr>
          <p:cNvPr id="9" name="Oval 8"/>
          <p:cNvSpPr/>
          <p:nvPr/>
        </p:nvSpPr>
        <p:spPr>
          <a:xfrm>
            <a:off x="6216952" y="3374572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 smtClean="0"/>
              <a:t>Gemma</a:t>
            </a:r>
            <a:endParaRPr lang="en-US" sz="1400" dirty="0"/>
          </a:p>
        </p:txBody>
      </p:sp>
      <p:sp>
        <p:nvSpPr>
          <p:cNvPr id="10" name="Oval 9"/>
          <p:cNvSpPr/>
          <p:nvPr/>
        </p:nvSpPr>
        <p:spPr>
          <a:xfrm>
            <a:off x="7252304" y="1588507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Fred</a:t>
            </a:r>
            <a:endParaRPr lang="en-US" sz="1400" dirty="0"/>
          </a:p>
        </p:txBody>
      </p:sp>
      <p:sp>
        <p:nvSpPr>
          <p:cNvPr id="11" name="Oval 10"/>
          <p:cNvSpPr/>
          <p:nvPr/>
        </p:nvSpPr>
        <p:spPr>
          <a:xfrm>
            <a:off x="4027714" y="2387597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Dan</a:t>
            </a:r>
            <a:endParaRPr lang="en-US" sz="1400" dirty="0"/>
          </a:p>
        </p:txBody>
      </p:sp>
      <p:sp>
        <p:nvSpPr>
          <p:cNvPr id="12" name="Oval 11"/>
          <p:cNvSpPr/>
          <p:nvPr/>
        </p:nvSpPr>
        <p:spPr>
          <a:xfrm>
            <a:off x="4992913" y="703136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Clare</a:t>
            </a:r>
            <a:endParaRPr lang="en-US" sz="1400" dirty="0"/>
          </a:p>
        </p:txBody>
      </p:sp>
      <p:sp>
        <p:nvSpPr>
          <p:cNvPr id="13" name="Oval 12"/>
          <p:cNvSpPr/>
          <p:nvPr/>
        </p:nvSpPr>
        <p:spPr>
          <a:xfrm>
            <a:off x="2842380" y="4552648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Kelly</a:t>
            </a:r>
            <a:endParaRPr lang="en-US" sz="1400" dirty="0"/>
          </a:p>
        </p:txBody>
      </p:sp>
      <p:sp>
        <p:nvSpPr>
          <p:cNvPr id="14" name="Oval 13"/>
          <p:cNvSpPr/>
          <p:nvPr/>
        </p:nvSpPr>
        <p:spPr>
          <a:xfrm>
            <a:off x="1233713" y="5515429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Larry</a:t>
            </a:r>
            <a:endParaRPr lang="en-US" sz="1400" dirty="0"/>
          </a:p>
        </p:txBody>
      </p:sp>
      <p:sp>
        <p:nvSpPr>
          <p:cNvPr id="15" name="Oval 14"/>
          <p:cNvSpPr/>
          <p:nvPr/>
        </p:nvSpPr>
        <p:spPr>
          <a:xfrm>
            <a:off x="1572380" y="3647924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 smtClean="0"/>
              <a:t>Mavis</a:t>
            </a:r>
            <a:endParaRPr lang="en-US" sz="1400" dirty="0"/>
          </a:p>
        </p:txBody>
      </p:sp>
      <p:sp>
        <p:nvSpPr>
          <p:cNvPr id="16" name="Oval 15"/>
          <p:cNvSpPr/>
          <p:nvPr/>
        </p:nvSpPr>
        <p:spPr>
          <a:xfrm>
            <a:off x="810380" y="2352119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Ned</a:t>
            </a:r>
            <a:endParaRPr lang="en-US" sz="1400" dirty="0"/>
          </a:p>
        </p:txBody>
      </p:sp>
      <p:sp>
        <p:nvSpPr>
          <p:cNvPr id="17" name="Oval 16"/>
          <p:cNvSpPr/>
          <p:nvPr/>
        </p:nvSpPr>
        <p:spPr>
          <a:xfrm>
            <a:off x="3181047" y="403175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Bob</a:t>
            </a:r>
            <a:endParaRPr lang="en-US" sz="1400" dirty="0"/>
          </a:p>
        </p:txBody>
      </p:sp>
      <p:sp>
        <p:nvSpPr>
          <p:cNvPr id="64" name="Oval 63"/>
          <p:cNvSpPr/>
          <p:nvPr/>
        </p:nvSpPr>
        <p:spPr>
          <a:xfrm>
            <a:off x="3882572" y="2250196"/>
            <a:ext cx="1144210" cy="1067927"/>
          </a:xfrm>
          <a:prstGeom prst="ellipse">
            <a:avLst/>
          </a:prstGeom>
          <a:noFill/>
          <a:ln w="50800"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66" name="Oval 65"/>
          <p:cNvSpPr/>
          <p:nvPr/>
        </p:nvSpPr>
        <p:spPr>
          <a:xfrm>
            <a:off x="3729820" y="2250196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6</a:t>
            </a:r>
            <a:endParaRPr lang="en-US" sz="2000" dirty="0"/>
          </a:p>
        </p:txBody>
      </p:sp>
      <p:sp>
        <p:nvSpPr>
          <p:cNvPr id="69" name="Oval 68"/>
          <p:cNvSpPr/>
          <p:nvPr/>
        </p:nvSpPr>
        <p:spPr>
          <a:xfrm>
            <a:off x="590072" y="2173107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1</a:t>
            </a:r>
          </a:p>
        </p:txBody>
      </p:sp>
      <p:sp>
        <p:nvSpPr>
          <p:cNvPr id="70" name="Oval 69"/>
          <p:cNvSpPr/>
          <p:nvPr/>
        </p:nvSpPr>
        <p:spPr>
          <a:xfrm>
            <a:off x="1480104" y="592665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2</a:t>
            </a:r>
            <a:endParaRPr lang="en-US" sz="2000" dirty="0"/>
          </a:p>
        </p:txBody>
      </p:sp>
      <p:sp>
        <p:nvSpPr>
          <p:cNvPr id="71" name="Oval 70"/>
          <p:cNvSpPr/>
          <p:nvPr/>
        </p:nvSpPr>
        <p:spPr>
          <a:xfrm>
            <a:off x="3093787" y="108854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2</a:t>
            </a:r>
          </a:p>
        </p:txBody>
      </p:sp>
      <p:sp>
        <p:nvSpPr>
          <p:cNvPr id="72" name="Oval 71"/>
          <p:cNvSpPr/>
          <p:nvPr/>
        </p:nvSpPr>
        <p:spPr>
          <a:xfrm>
            <a:off x="4905479" y="455583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73" name="Oval 72"/>
          <p:cNvSpPr/>
          <p:nvPr/>
        </p:nvSpPr>
        <p:spPr>
          <a:xfrm>
            <a:off x="7806091" y="44342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74" name="Oval 73"/>
          <p:cNvSpPr/>
          <p:nvPr/>
        </p:nvSpPr>
        <p:spPr>
          <a:xfrm>
            <a:off x="7063619" y="1382886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3</a:t>
            </a:r>
            <a:endParaRPr lang="en-US" sz="2000" dirty="0"/>
          </a:p>
        </p:txBody>
      </p:sp>
      <p:sp>
        <p:nvSpPr>
          <p:cNvPr id="75" name="Oval 74"/>
          <p:cNvSpPr/>
          <p:nvPr/>
        </p:nvSpPr>
        <p:spPr>
          <a:xfrm>
            <a:off x="6166150" y="3112502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4</a:t>
            </a:r>
            <a:endParaRPr lang="en-US" sz="2000" dirty="0"/>
          </a:p>
        </p:txBody>
      </p:sp>
      <p:sp>
        <p:nvSpPr>
          <p:cNvPr id="76" name="Oval 75"/>
          <p:cNvSpPr/>
          <p:nvPr/>
        </p:nvSpPr>
        <p:spPr>
          <a:xfrm>
            <a:off x="1352072" y="3553579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3</a:t>
            </a:r>
            <a:endParaRPr lang="en-US" sz="2000" dirty="0"/>
          </a:p>
        </p:txBody>
      </p:sp>
      <p:sp>
        <p:nvSpPr>
          <p:cNvPr id="77" name="Oval 76"/>
          <p:cNvSpPr/>
          <p:nvPr/>
        </p:nvSpPr>
        <p:spPr>
          <a:xfrm>
            <a:off x="1013405" y="5404151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78" name="Oval 77"/>
          <p:cNvSpPr/>
          <p:nvPr/>
        </p:nvSpPr>
        <p:spPr>
          <a:xfrm>
            <a:off x="2873479" y="4322839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3</a:t>
            </a:r>
            <a:endParaRPr lang="en-US" sz="2000" dirty="0"/>
          </a:p>
        </p:txBody>
      </p:sp>
      <p:sp>
        <p:nvSpPr>
          <p:cNvPr id="79" name="Oval 78"/>
          <p:cNvSpPr/>
          <p:nvPr/>
        </p:nvSpPr>
        <p:spPr>
          <a:xfrm>
            <a:off x="4837743" y="4084158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3</a:t>
            </a:r>
            <a:endParaRPr lang="en-US" sz="2000" dirty="0"/>
          </a:p>
        </p:txBody>
      </p:sp>
      <p:sp>
        <p:nvSpPr>
          <p:cNvPr id="80" name="Oval 79"/>
          <p:cNvSpPr/>
          <p:nvPr/>
        </p:nvSpPr>
        <p:spPr>
          <a:xfrm>
            <a:off x="4020106" y="5387698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81" name="Oval 80"/>
          <p:cNvSpPr/>
          <p:nvPr/>
        </p:nvSpPr>
        <p:spPr>
          <a:xfrm>
            <a:off x="6930220" y="5044519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1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399740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47175"/>
            <a:ext cx="8591550" cy="1066801"/>
          </a:xfrm>
        </p:spPr>
        <p:txBody>
          <a:bodyPr/>
          <a:lstStyle/>
          <a:p>
            <a:r>
              <a:rPr lang="en-US" dirty="0" smtClean="0"/>
              <a:t>Group 2: Feedback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1738" y="328859"/>
            <a:ext cx="831549" cy="8315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948" y="328859"/>
            <a:ext cx="831549" cy="831549"/>
          </a:xfrm>
          <a:prstGeom prst="rect">
            <a:avLst/>
          </a:prstGeom>
        </p:spPr>
      </p:pic>
      <p:pic>
        <p:nvPicPr>
          <p:cNvPr id="3" name="Picture 2" descr="tweet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519" y="1124266"/>
            <a:ext cx="7728481" cy="5658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9970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480" y="156884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0900: </a:t>
            </a:r>
            <a:r>
              <a:rPr lang="en-US" sz="1100" b="1" dirty="0" smtClean="0">
                <a:solidFill>
                  <a:schemeClr val="tx1"/>
                </a:solidFill>
              </a:rPr>
              <a:t>Dan – </a:t>
            </a:r>
            <a:r>
              <a:rPr lang="en-US" sz="1100" dirty="0" smtClean="0">
                <a:solidFill>
                  <a:schemeClr val="tx1"/>
                </a:solidFill>
              </a:rPr>
              <a:t>Back to work… again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20577" y="156884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1011: </a:t>
            </a:r>
            <a:r>
              <a:rPr lang="en-US" sz="1100" b="1" dirty="0" smtClean="0">
                <a:solidFill>
                  <a:schemeClr val="tx1"/>
                </a:solidFill>
              </a:rPr>
              <a:t>Mavis – </a:t>
            </a:r>
            <a:r>
              <a:rPr lang="en-US" sz="1100" dirty="0" smtClean="0">
                <a:solidFill>
                  <a:srgbClr val="547480"/>
                </a:solidFill>
              </a:rPr>
              <a:t>@Dan @Kelly </a:t>
            </a:r>
            <a:r>
              <a:rPr lang="en-US" sz="1100" dirty="0" smtClean="0">
                <a:solidFill>
                  <a:schemeClr val="tx1"/>
                </a:solidFill>
              </a:rPr>
              <a:t>they ran out of storylines long ago!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68574" y="156884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1245: </a:t>
            </a:r>
            <a:r>
              <a:rPr lang="en-US" sz="1100" b="1" dirty="0" smtClean="0">
                <a:solidFill>
                  <a:schemeClr val="tx1"/>
                </a:solidFill>
              </a:rPr>
              <a:t>Henry – </a:t>
            </a:r>
            <a:r>
              <a:rPr lang="en-US" sz="1100" dirty="0" smtClean="0">
                <a:solidFill>
                  <a:schemeClr val="tx1"/>
                </a:solidFill>
              </a:rPr>
              <a:t>I think I just wet myself: </a:t>
            </a:r>
            <a:r>
              <a:rPr lang="en-US" sz="1100" dirty="0" smtClean="0">
                <a:solidFill>
                  <a:srgbClr val="547480"/>
                </a:solidFill>
              </a:rPr>
              <a:t>http://</a:t>
            </a:r>
            <a:r>
              <a:rPr lang="en-US" sz="1100" dirty="0" err="1" smtClean="0">
                <a:solidFill>
                  <a:srgbClr val="547480"/>
                </a:solidFill>
              </a:rPr>
              <a:t>peoplefallingontheirface.com</a:t>
            </a:r>
            <a:r>
              <a:rPr lang="en-US" sz="1100" dirty="0" smtClean="0">
                <a:solidFill>
                  <a:srgbClr val="547480"/>
                </a:solidFill>
              </a:rPr>
              <a:t> </a:t>
            </a:r>
            <a:endParaRPr lang="en-US" sz="1100" dirty="0">
              <a:solidFill>
                <a:srgbClr val="54748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480" y="613021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0910: </a:t>
            </a:r>
            <a:r>
              <a:rPr lang="en-US" sz="1100" b="1" dirty="0" smtClean="0">
                <a:solidFill>
                  <a:schemeClr val="tx1"/>
                </a:solidFill>
              </a:rPr>
              <a:t>Alice – </a:t>
            </a:r>
            <a:r>
              <a:rPr lang="en-US" sz="1100" dirty="0" smtClean="0">
                <a:solidFill>
                  <a:schemeClr val="tx1"/>
                </a:solidFill>
              </a:rPr>
              <a:t>Is it too early for a coffee?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480" y="1077771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0911: </a:t>
            </a:r>
            <a:r>
              <a:rPr lang="en-US" sz="1100" b="1" dirty="0" smtClean="0">
                <a:solidFill>
                  <a:schemeClr val="tx1"/>
                </a:solidFill>
              </a:rPr>
              <a:t>Henry– </a:t>
            </a:r>
            <a:r>
              <a:rPr lang="en-US" sz="1100" dirty="0" smtClean="0">
                <a:solidFill>
                  <a:schemeClr val="tx1"/>
                </a:solidFill>
              </a:rPr>
              <a:t>Morning all! This should cheer you up!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http://</a:t>
            </a:r>
            <a:r>
              <a:rPr lang="en-US" sz="1100" dirty="0" err="1" smtClean="0">
                <a:solidFill>
                  <a:schemeClr val="bg2">
                    <a:lumMod val="50000"/>
                  </a:schemeClr>
                </a:solidFill>
              </a:rPr>
              <a:t>www.LOLcats.com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480" y="1535556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0912: </a:t>
            </a:r>
            <a:r>
              <a:rPr lang="en-US" sz="1100" b="1" dirty="0" smtClean="0">
                <a:solidFill>
                  <a:schemeClr val="tx1"/>
                </a:solidFill>
              </a:rPr>
              <a:t>Fred– </a:t>
            </a:r>
            <a:r>
              <a:rPr lang="en-US" sz="1100" dirty="0" smtClean="0">
                <a:solidFill>
                  <a:schemeClr val="tx1"/>
                </a:solidFill>
              </a:rPr>
              <a:t>Do we have that accounts meeting this morning?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480" y="1991508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0913: </a:t>
            </a:r>
            <a:r>
              <a:rPr lang="en-US" sz="1100" b="1" dirty="0" smtClean="0">
                <a:solidFill>
                  <a:schemeClr val="tx1"/>
                </a:solidFill>
              </a:rPr>
              <a:t>Kelly – </a:t>
            </a:r>
            <a:r>
              <a:rPr lang="en-US" sz="1100" dirty="0" smtClean="0">
                <a:solidFill>
                  <a:schemeClr val="tx1"/>
                </a:solidFill>
              </a:rPr>
              <a:t>RT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@Henry</a:t>
            </a:r>
            <a:r>
              <a:rPr lang="en-US" sz="1100" dirty="0" smtClean="0">
                <a:solidFill>
                  <a:schemeClr val="tx1"/>
                </a:solidFill>
              </a:rPr>
              <a:t>:</a:t>
            </a:r>
            <a:r>
              <a:rPr lang="en-US" sz="1100" b="1" dirty="0" smtClean="0">
                <a:solidFill>
                  <a:schemeClr val="tx1"/>
                </a:solidFill>
              </a:rPr>
              <a:t> </a:t>
            </a:r>
            <a:r>
              <a:rPr lang="en-US" sz="1100" dirty="0" smtClean="0">
                <a:solidFill>
                  <a:schemeClr val="tx1"/>
                </a:solidFill>
              </a:rPr>
              <a:t>This should cheer you up!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http://</a:t>
            </a:r>
            <a:r>
              <a:rPr lang="en-US" sz="1100" dirty="0" err="1" smtClean="0">
                <a:solidFill>
                  <a:schemeClr val="bg2">
                    <a:lumMod val="50000"/>
                  </a:schemeClr>
                </a:solidFill>
              </a:rPr>
              <a:t>www.LOLcats.com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0480" y="2930221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0917: </a:t>
            </a:r>
            <a:r>
              <a:rPr lang="en-US" sz="1100" b="1" dirty="0" smtClean="0">
                <a:solidFill>
                  <a:schemeClr val="tx1"/>
                </a:solidFill>
              </a:rPr>
              <a:t>Mavis – </a:t>
            </a:r>
            <a:r>
              <a:rPr lang="en-US" sz="1100" dirty="0">
                <a:solidFill>
                  <a:schemeClr val="tx1"/>
                </a:solidFill>
              </a:rPr>
              <a:t>RT 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</a:rPr>
              <a:t>@Henry</a:t>
            </a:r>
            <a:r>
              <a:rPr lang="en-US" sz="1100" dirty="0">
                <a:solidFill>
                  <a:schemeClr val="tx1"/>
                </a:solidFill>
              </a:rPr>
              <a:t>:</a:t>
            </a:r>
            <a:r>
              <a:rPr lang="en-US" sz="1100" b="1" dirty="0">
                <a:solidFill>
                  <a:schemeClr val="tx1"/>
                </a:solidFill>
              </a:rPr>
              <a:t> </a:t>
            </a:r>
            <a:r>
              <a:rPr lang="en-US" sz="1100" dirty="0" smtClean="0">
                <a:solidFill>
                  <a:schemeClr val="tx1"/>
                </a:solidFill>
              </a:rPr>
              <a:t>This should cheer you up!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http://</a:t>
            </a:r>
            <a:r>
              <a:rPr lang="en-US" sz="1100" dirty="0" err="1" smtClean="0">
                <a:solidFill>
                  <a:schemeClr val="bg2">
                    <a:lumMod val="50000"/>
                  </a:schemeClr>
                </a:solidFill>
              </a:rPr>
              <a:t>www.LOLcats.com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0480" y="3907361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0925: </a:t>
            </a:r>
            <a:r>
              <a:rPr lang="en-US" sz="1100" b="1" dirty="0" smtClean="0">
                <a:solidFill>
                  <a:schemeClr val="tx1"/>
                </a:solidFill>
              </a:rPr>
              <a:t>Gemma– </a:t>
            </a:r>
            <a:r>
              <a:rPr lang="en-US" sz="1100" dirty="0">
                <a:solidFill>
                  <a:schemeClr val="tx1"/>
                </a:solidFill>
              </a:rPr>
              <a:t>RT 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</a:rPr>
              <a:t>@Henry</a:t>
            </a:r>
            <a:r>
              <a:rPr lang="en-US" sz="1100" dirty="0">
                <a:solidFill>
                  <a:schemeClr val="tx1"/>
                </a:solidFill>
              </a:rPr>
              <a:t>:</a:t>
            </a:r>
            <a:r>
              <a:rPr lang="en-US" sz="1100" b="1" dirty="0">
                <a:solidFill>
                  <a:schemeClr val="tx1"/>
                </a:solidFill>
              </a:rPr>
              <a:t>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http://www.LOLcats.com </a:t>
            </a:r>
            <a:r>
              <a:rPr lang="en-US" sz="1100" dirty="0" smtClean="0">
                <a:solidFill>
                  <a:schemeClr val="tx1"/>
                </a:solidFill>
              </a:rPr>
              <a:t>&lt;- Brilliant! 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0480" y="3420978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0925: </a:t>
            </a:r>
            <a:r>
              <a:rPr lang="en-US" sz="1100" b="1" dirty="0" smtClean="0">
                <a:solidFill>
                  <a:schemeClr val="tx1"/>
                </a:solidFill>
              </a:rPr>
              <a:t>Bob – </a:t>
            </a:r>
            <a:r>
              <a:rPr lang="en-US" sz="1100" dirty="0" smtClean="0">
                <a:solidFill>
                  <a:srgbClr val="547480"/>
                </a:solidFill>
              </a:rPr>
              <a:t>@Alice </a:t>
            </a:r>
            <a:r>
              <a:rPr lang="en-US" sz="1100" dirty="0" smtClean="0">
                <a:solidFill>
                  <a:schemeClr val="tx1"/>
                </a:solidFill>
              </a:rPr>
              <a:t>it’s never to early for a coffee! 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0480" y="2455888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0910: </a:t>
            </a:r>
            <a:r>
              <a:rPr lang="en-US" sz="1100" b="1" dirty="0" smtClean="0">
                <a:solidFill>
                  <a:schemeClr val="tx1"/>
                </a:solidFill>
              </a:rPr>
              <a:t>Dan – 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</a:rPr>
              <a:t>@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Fred </a:t>
            </a:r>
            <a:r>
              <a:rPr lang="en-US" sz="1100" dirty="0" smtClean="0">
                <a:solidFill>
                  <a:schemeClr val="tx1"/>
                </a:solidFill>
              </a:rPr>
              <a:t>Yes, its at 1100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480" y="4393238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0945: </a:t>
            </a:r>
            <a:r>
              <a:rPr lang="en-US" sz="1100" b="1" dirty="0" smtClean="0">
                <a:solidFill>
                  <a:schemeClr val="tx1"/>
                </a:solidFill>
              </a:rPr>
              <a:t>Ellie: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@Fred </a:t>
            </a:r>
            <a:r>
              <a:rPr lang="en-US" sz="1100" dirty="0" smtClean="0">
                <a:solidFill>
                  <a:srgbClr val="2E2224"/>
                </a:solidFill>
              </a:rPr>
              <a:t>Sorry, missed your  message – its at 11am!</a:t>
            </a:r>
            <a:endParaRPr lang="en-US" sz="1100" dirty="0">
              <a:solidFill>
                <a:srgbClr val="2E2224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0480" y="4893380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1010: </a:t>
            </a:r>
            <a:r>
              <a:rPr lang="en-US" sz="1100" b="1" dirty="0" smtClean="0">
                <a:solidFill>
                  <a:schemeClr val="tx1"/>
                </a:solidFill>
              </a:rPr>
              <a:t>Kelly – </a:t>
            </a:r>
            <a:r>
              <a:rPr lang="en-US" sz="1100" dirty="0" smtClean="0">
                <a:solidFill>
                  <a:schemeClr val="tx1"/>
                </a:solidFill>
              </a:rPr>
              <a:t>anyone see </a:t>
            </a:r>
            <a:r>
              <a:rPr lang="en-US" sz="1100" dirty="0" err="1" smtClean="0">
                <a:solidFill>
                  <a:schemeClr val="tx1"/>
                </a:solidFill>
              </a:rPr>
              <a:t>Eastenders</a:t>
            </a:r>
            <a:r>
              <a:rPr lang="en-US" sz="1100" dirty="0" smtClean="0">
                <a:solidFill>
                  <a:schemeClr val="tx1"/>
                </a:solidFill>
              </a:rPr>
              <a:t> Street last night?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0480" y="5356775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1010: </a:t>
            </a:r>
            <a:r>
              <a:rPr lang="en-US" sz="1100" b="1" dirty="0" smtClean="0">
                <a:solidFill>
                  <a:schemeClr val="tx1"/>
                </a:solidFill>
              </a:rPr>
              <a:t>Kelly – </a:t>
            </a:r>
            <a:r>
              <a:rPr lang="en-US" sz="1100" dirty="0" smtClean="0">
                <a:solidFill>
                  <a:schemeClr val="tx1"/>
                </a:solidFill>
              </a:rPr>
              <a:t>Steve and Larry had a big fight – they broke the bust of Queen Liz! 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0480" y="5823945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1010: </a:t>
            </a:r>
            <a:r>
              <a:rPr lang="en-US" sz="1100" b="1" dirty="0" smtClean="0">
                <a:solidFill>
                  <a:schemeClr val="tx1"/>
                </a:solidFill>
              </a:rPr>
              <a:t>Mavis– </a:t>
            </a:r>
            <a:r>
              <a:rPr lang="en-US" sz="1100" dirty="0" smtClean="0">
                <a:solidFill>
                  <a:srgbClr val="547480"/>
                </a:solidFill>
              </a:rPr>
              <a:t>@Kelly </a:t>
            </a:r>
            <a:r>
              <a:rPr lang="en-US" sz="1100" dirty="0" smtClean="0">
                <a:solidFill>
                  <a:schemeClr val="tx1"/>
                </a:solidFill>
              </a:rPr>
              <a:t>that was really fake, you could see the punches missing!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0480" y="6306813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1010: </a:t>
            </a:r>
            <a:r>
              <a:rPr lang="en-US" sz="1100" b="1" dirty="0" smtClean="0">
                <a:solidFill>
                  <a:schemeClr val="tx1"/>
                </a:solidFill>
              </a:rPr>
              <a:t>Dan – </a:t>
            </a:r>
            <a:r>
              <a:rPr lang="en-US" sz="1100" dirty="0" smtClean="0">
                <a:solidFill>
                  <a:srgbClr val="547480"/>
                </a:solidFill>
              </a:rPr>
              <a:t>@Kelly</a:t>
            </a:r>
            <a:r>
              <a:rPr lang="en-US" sz="1100" b="1" dirty="0" smtClean="0">
                <a:solidFill>
                  <a:schemeClr val="tx1"/>
                </a:solidFill>
              </a:rPr>
              <a:t> </a:t>
            </a:r>
            <a:r>
              <a:rPr lang="en-US" sz="1100" dirty="0" smtClean="0">
                <a:solidFill>
                  <a:schemeClr val="tx1"/>
                </a:solidFill>
              </a:rPr>
              <a:t>That bust has been in the show from day one </a:t>
            </a:r>
            <a:r>
              <a:rPr lang="en-US" sz="1100" dirty="0" smtClean="0">
                <a:solidFill>
                  <a:srgbClr val="547480"/>
                </a:solidFill>
              </a:rPr>
              <a:t>#</a:t>
            </a:r>
            <a:r>
              <a:rPr lang="en-US" sz="1100" dirty="0" err="1" smtClean="0">
                <a:solidFill>
                  <a:srgbClr val="547480"/>
                </a:solidFill>
              </a:rPr>
              <a:t>jumptheshark</a:t>
            </a:r>
            <a:r>
              <a:rPr lang="en-US" sz="1100" dirty="0" smtClean="0">
                <a:solidFill>
                  <a:schemeClr val="tx1"/>
                </a:solidFill>
              </a:rPr>
              <a:t> !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120577" y="626828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1050: </a:t>
            </a:r>
            <a:r>
              <a:rPr lang="en-US" sz="1100" b="1" dirty="0" smtClean="0">
                <a:solidFill>
                  <a:schemeClr val="tx1"/>
                </a:solidFill>
              </a:rPr>
              <a:t>Bob – </a:t>
            </a:r>
            <a:r>
              <a:rPr lang="en-US" sz="1100" dirty="0" smtClean="0">
                <a:solidFill>
                  <a:schemeClr val="tx1"/>
                </a:solidFill>
              </a:rPr>
              <a:t>found this last night – horrible animal abuse! 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</a:rPr>
              <a:t>http://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</a:rPr>
              <a:t>www.LOLcats.com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  <a:p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120577" y="1077771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1055: </a:t>
            </a:r>
            <a:r>
              <a:rPr lang="en-US" sz="1100" b="1" dirty="0" smtClean="0">
                <a:solidFill>
                  <a:schemeClr val="tx1"/>
                </a:solidFill>
              </a:rPr>
              <a:t>Alice– </a:t>
            </a:r>
            <a:r>
              <a:rPr lang="en-US" sz="1100" dirty="0" smtClean="0">
                <a:solidFill>
                  <a:schemeClr val="tx1"/>
                </a:solidFill>
              </a:rPr>
              <a:t>RT</a:t>
            </a:r>
            <a:r>
              <a:rPr lang="en-US" sz="1100" dirty="0" smtClean="0">
                <a:solidFill>
                  <a:srgbClr val="547480"/>
                </a:solidFill>
              </a:rPr>
              <a:t> @Bob </a:t>
            </a:r>
            <a:r>
              <a:rPr lang="en-US" sz="1100" b="1" dirty="0" smtClean="0">
                <a:solidFill>
                  <a:schemeClr val="tx1"/>
                </a:solidFill>
              </a:rPr>
              <a:t>-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http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</a:rPr>
              <a:t>://</a:t>
            </a:r>
            <a:r>
              <a:rPr lang="en-US" sz="1100" dirty="0" err="1" smtClean="0">
                <a:solidFill>
                  <a:schemeClr val="bg2">
                    <a:lumMod val="50000"/>
                  </a:schemeClr>
                </a:solidFill>
              </a:rPr>
              <a:t>www.LOLcats.com</a:t>
            </a:r>
            <a:r>
              <a:rPr lang="en-US" sz="1100" dirty="0" smtClean="0">
                <a:solidFill>
                  <a:schemeClr val="tx1"/>
                </a:solidFill>
              </a:rPr>
              <a:t> &lt;- eek, poor cats!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120577" y="1536541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1055: </a:t>
            </a:r>
            <a:r>
              <a:rPr lang="en-US" sz="1100" b="1" dirty="0" smtClean="0">
                <a:solidFill>
                  <a:schemeClr val="tx1"/>
                </a:solidFill>
              </a:rPr>
              <a:t>Iris – </a:t>
            </a:r>
            <a:r>
              <a:rPr lang="en-US" sz="1100" dirty="0" smtClean="0">
                <a:solidFill>
                  <a:schemeClr val="tx1"/>
                </a:solidFill>
              </a:rPr>
              <a:t>Damn – printer is out of paper again!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180671" y="5844146"/>
            <a:ext cx="907143" cy="406047"/>
          </a:xfrm>
          <a:prstGeom prst="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RT</a:t>
            </a:r>
            <a:endParaRPr lang="en-US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7087814" y="5880431"/>
            <a:ext cx="17659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Retweets – propagation </a:t>
            </a:r>
            <a:endParaRPr lang="en-US" sz="1200" dirty="0"/>
          </a:p>
        </p:txBody>
      </p:sp>
      <p:sp>
        <p:nvSpPr>
          <p:cNvPr id="27" name="Rectangle 26"/>
          <p:cNvSpPr/>
          <p:nvPr/>
        </p:nvSpPr>
        <p:spPr>
          <a:xfrm>
            <a:off x="3120577" y="1991508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1107: </a:t>
            </a:r>
            <a:r>
              <a:rPr lang="en-US" sz="1100" b="1" dirty="0" smtClean="0">
                <a:solidFill>
                  <a:schemeClr val="tx1"/>
                </a:solidFill>
              </a:rPr>
              <a:t>Alice – </a:t>
            </a:r>
            <a:r>
              <a:rPr lang="en-US" sz="1100" dirty="0" err="1" smtClean="0">
                <a:solidFill>
                  <a:schemeClr val="tx1"/>
                </a:solidFill>
              </a:rPr>
              <a:t>Erm</a:t>
            </a:r>
            <a:r>
              <a:rPr lang="en-US" sz="1100" dirty="0" smtClean="0">
                <a:solidFill>
                  <a:schemeClr val="tx1"/>
                </a:solidFill>
              </a:rPr>
              <a:t>… just back from loo, where is everyone?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120577" y="2455888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1107: </a:t>
            </a:r>
            <a:r>
              <a:rPr lang="en-US" sz="1100" b="1" dirty="0" smtClean="0">
                <a:solidFill>
                  <a:schemeClr val="tx1"/>
                </a:solidFill>
              </a:rPr>
              <a:t>Bob – 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</a:rPr>
              <a:t>@Alic</a:t>
            </a:r>
            <a:r>
              <a:rPr lang="en-US" sz="1100" dirty="0">
                <a:solidFill>
                  <a:srgbClr val="547480"/>
                </a:solidFill>
              </a:rPr>
              <a:t>e</a:t>
            </a:r>
            <a:r>
              <a:rPr lang="en-US" sz="1100" b="1" dirty="0">
                <a:solidFill>
                  <a:schemeClr val="tx1"/>
                </a:solidFill>
              </a:rPr>
              <a:t> </a:t>
            </a:r>
            <a:r>
              <a:rPr lang="en-US" sz="1100" dirty="0" smtClean="0">
                <a:solidFill>
                  <a:schemeClr val="tx1"/>
                </a:solidFill>
              </a:rPr>
              <a:t>We’re in the accounts meeting you duffer!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115736" y="2930221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1203: </a:t>
            </a:r>
            <a:r>
              <a:rPr lang="en-US" sz="1100" b="1" dirty="0" smtClean="0">
                <a:solidFill>
                  <a:schemeClr val="tx1"/>
                </a:solidFill>
              </a:rPr>
              <a:t>Fred– </a:t>
            </a:r>
            <a:r>
              <a:rPr lang="en-US" sz="1100" dirty="0" smtClean="0">
                <a:solidFill>
                  <a:schemeClr val="tx1"/>
                </a:solidFill>
              </a:rPr>
              <a:t>God – that was the dullest meeting of all time!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120577" y="3420978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1203: </a:t>
            </a:r>
            <a:r>
              <a:rPr lang="en-US" sz="1100" b="1" dirty="0" smtClean="0">
                <a:solidFill>
                  <a:schemeClr val="tx1"/>
                </a:solidFill>
              </a:rPr>
              <a:t>Gemma</a:t>
            </a:r>
            <a:r>
              <a:rPr lang="en-US" sz="1100" dirty="0" smtClean="0">
                <a:solidFill>
                  <a:schemeClr val="tx1"/>
                </a:solidFill>
              </a:rPr>
              <a:t> </a:t>
            </a:r>
            <a:r>
              <a:rPr lang="en-US" sz="1100" dirty="0" smtClean="0">
                <a:solidFill>
                  <a:srgbClr val="547480"/>
                </a:solidFill>
              </a:rPr>
              <a:t>@Fred </a:t>
            </a:r>
            <a:r>
              <a:rPr lang="en-US" sz="1100" dirty="0" smtClean="0">
                <a:solidFill>
                  <a:schemeClr val="tx1"/>
                </a:solidFill>
              </a:rPr>
              <a:t>– you’re right, time for lunch?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120577" y="3907361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1205: </a:t>
            </a:r>
            <a:r>
              <a:rPr lang="en-US" sz="1100" b="1" dirty="0" smtClean="0">
                <a:solidFill>
                  <a:schemeClr val="tx1"/>
                </a:solidFill>
              </a:rPr>
              <a:t>Bob – </a:t>
            </a:r>
            <a:r>
              <a:rPr lang="en-US" sz="1100" dirty="0" smtClean="0">
                <a:solidFill>
                  <a:schemeClr val="tx1"/>
                </a:solidFill>
              </a:rPr>
              <a:t>Fred and Gemma off to lunch again – get a room!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120577" y="4393238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1205: </a:t>
            </a:r>
            <a:r>
              <a:rPr lang="en-US" sz="1100" b="1" dirty="0" smtClean="0">
                <a:solidFill>
                  <a:schemeClr val="tx1"/>
                </a:solidFill>
              </a:rPr>
              <a:t>Dan – </a:t>
            </a:r>
            <a:r>
              <a:rPr lang="en-US" sz="1100" dirty="0" smtClean="0">
                <a:solidFill>
                  <a:srgbClr val="547480"/>
                </a:solidFill>
              </a:rPr>
              <a:t>@Bob </a:t>
            </a:r>
            <a:r>
              <a:rPr lang="en-US" sz="1100" dirty="0" smtClean="0">
                <a:solidFill>
                  <a:schemeClr val="tx1"/>
                </a:solidFill>
              </a:rPr>
              <a:t>Oh to be young again :-)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115736" y="4881285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1230: </a:t>
            </a:r>
            <a:r>
              <a:rPr lang="en-US" sz="1100" b="1" dirty="0" smtClean="0">
                <a:solidFill>
                  <a:schemeClr val="tx1"/>
                </a:solidFill>
              </a:rPr>
              <a:t>Kelly – </a:t>
            </a:r>
            <a:r>
              <a:rPr lang="en-US" sz="1100" dirty="0" smtClean="0">
                <a:solidFill>
                  <a:schemeClr val="tx1"/>
                </a:solidFill>
              </a:rPr>
              <a:t>Anyone fancy lunch from the breakfast van – I could murder a burger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115736" y="5356775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1231: </a:t>
            </a:r>
            <a:r>
              <a:rPr lang="en-US" sz="1100" b="1" dirty="0" smtClean="0">
                <a:solidFill>
                  <a:schemeClr val="tx1"/>
                </a:solidFill>
              </a:rPr>
              <a:t>Mavis– </a:t>
            </a:r>
            <a:r>
              <a:rPr lang="en-US" sz="1100" dirty="0" smtClean="0">
                <a:solidFill>
                  <a:srgbClr val="547480"/>
                </a:solidFill>
              </a:rPr>
              <a:t>@Kelly </a:t>
            </a:r>
            <a:r>
              <a:rPr lang="en-US" sz="1100" dirty="0" smtClean="0">
                <a:solidFill>
                  <a:schemeClr val="tx1"/>
                </a:solidFill>
              </a:rPr>
              <a:t>you are on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3115736" y="5846291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1231: </a:t>
            </a:r>
            <a:r>
              <a:rPr lang="en-US" sz="1100" b="1" dirty="0" smtClean="0">
                <a:solidFill>
                  <a:schemeClr val="tx1"/>
                </a:solidFill>
              </a:rPr>
              <a:t>Mavis– </a:t>
            </a:r>
            <a:r>
              <a:rPr lang="en-US" sz="1100" dirty="0" smtClean="0">
                <a:solidFill>
                  <a:srgbClr val="547480"/>
                </a:solidFill>
              </a:rPr>
              <a:t>@Larry </a:t>
            </a:r>
            <a:r>
              <a:rPr lang="en-US" sz="1100" dirty="0" smtClean="0">
                <a:solidFill>
                  <a:schemeClr val="tx1"/>
                </a:solidFill>
              </a:rPr>
              <a:t>you fancy some lunch with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@Kelly</a:t>
            </a:r>
            <a:r>
              <a:rPr lang="en-US" sz="1100" dirty="0" smtClean="0">
                <a:solidFill>
                  <a:schemeClr val="tx1"/>
                </a:solidFill>
              </a:rPr>
              <a:t> and me?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3115736" y="6316624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1231: </a:t>
            </a:r>
            <a:r>
              <a:rPr lang="en-US" sz="1100" b="1" dirty="0" smtClean="0">
                <a:solidFill>
                  <a:schemeClr val="tx1"/>
                </a:solidFill>
              </a:rPr>
              <a:t>Henry– </a:t>
            </a:r>
            <a:r>
              <a:rPr lang="en-US" sz="1100" dirty="0" smtClean="0">
                <a:solidFill>
                  <a:srgbClr val="547480"/>
                </a:solidFill>
              </a:rPr>
              <a:t>@Kelly </a:t>
            </a:r>
            <a:r>
              <a:rPr lang="en-US" sz="1100" dirty="0" smtClean="0">
                <a:solidFill>
                  <a:schemeClr val="tx1"/>
                </a:solidFill>
              </a:rPr>
              <a:t>sorry, got some research to do here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168574" y="625055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1310: </a:t>
            </a:r>
            <a:r>
              <a:rPr lang="en-US" sz="1100" b="1" dirty="0" smtClean="0">
                <a:solidFill>
                  <a:schemeClr val="tx1"/>
                </a:solidFill>
              </a:rPr>
              <a:t>Gemma– </a:t>
            </a:r>
            <a:r>
              <a:rPr lang="en-US" sz="1100" dirty="0">
                <a:solidFill>
                  <a:schemeClr val="tx1"/>
                </a:solidFill>
              </a:rPr>
              <a:t>RT 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</a:rPr>
              <a:t>@Henry</a:t>
            </a:r>
            <a:r>
              <a:rPr lang="en-US" sz="1100" dirty="0">
                <a:solidFill>
                  <a:schemeClr val="tx1"/>
                </a:solidFill>
              </a:rPr>
              <a:t>:</a:t>
            </a:r>
            <a:r>
              <a:rPr lang="en-US" sz="1100" b="1" dirty="0">
                <a:solidFill>
                  <a:schemeClr val="tx1"/>
                </a:solidFill>
              </a:rPr>
              <a:t> </a:t>
            </a:r>
            <a:r>
              <a:rPr lang="en-US" sz="1100" dirty="0" smtClean="0">
                <a:solidFill>
                  <a:schemeClr val="tx1"/>
                </a:solidFill>
              </a:rPr>
              <a:t>I think I just wet myself: </a:t>
            </a:r>
            <a:r>
              <a:rPr lang="en-US" sz="1100" dirty="0" smtClean="0">
                <a:solidFill>
                  <a:srgbClr val="547480"/>
                </a:solidFill>
              </a:rPr>
              <a:t>http://</a:t>
            </a:r>
            <a:r>
              <a:rPr lang="en-US" sz="1100" dirty="0" err="1" smtClean="0">
                <a:solidFill>
                  <a:srgbClr val="547480"/>
                </a:solidFill>
              </a:rPr>
              <a:t>peoplefallingontheirface.com</a:t>
            </a:r>
            <a:r>
              <a:rPr lang="en-US" sz="1100" dirty="0" smtClean="0">
                <a:solidFill>
                  <a:srgbClr val="547480"/>
                </a:solidFill>
              </a:rPr>
              <a:t> </a:t>
            </a:r>
            <a:endParaRPr lang="en-US" sz="1100" dirty="0">
              <a:solidFill>
                <a:srgbClr val="547480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6168574" y="1081129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1310: </a:t>
            </a:r>
            <a:r>
              <a:rPr lang="en-US" sz="1100" b="1" dirty="0" smtClean="0">
                <a:solidFill>
                  <a:schemeClr val="tx1"/>
                </a:solidFill>
              </a:rPr>
              <a:t>Henry –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@Gemma</a:t>
            </a:r>
            <a:r>
              <a:rPr lang="en-US" sz="1100" dirty="0" smtClean="0">
                <a:solidFill>
                  <a:schemeClr val="tx1"/>
                </a:solidFill>
              </a:rPr>
              <a:t>:</a:t>
            </a:r>
            <a:r>
              <a:rPr lang="en-US" sz="1100" b="1" dirty="0" smtClean="0">
                <a:solidFill>
                  <a:schemeClr val="tx1"/>
                </a:solidFill>
              </a:rPr>
              <a:t> </a:t>
            </a:r>
            <a:r>
              <a:rPr lang="en-US" sz="1100" dirty="0" smtClean="0">
                <a:solidFill>
                  <a:schemeClr val="tx1"/>
                </a:solidFill>
              </a:rPr>
              <a:t>back so soon!</a:t>
            </a:r>
            <a:endParaRPr lang="en-US" sz="1100" dirty="0">
              <a:solidFill>
                <a:srgbClr val="547480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6168574" y="1530179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1313: </a:t>
            </a:r>
            <a:r>
              <a:rPr lang="en-US" sz="1100" b="1" dirty="0" smtClean="0">
                <a:solidFill>
                  <a:schemeClr val="tx1"/>
                </a:solidFill>
              </a:rPr>
              <a:t>Jake –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@Henry</a:t>
            </a:r>
            <a:r>
              <a:rPr lang="en-US" sz="1100" dirty="0" smtClean="0">
                <a:solidFill>
                  <a:schemeClr val="tx1"/>
                </a:solidFill>
              </a:rPr>
              <a:t>:</a:t>
            </a:r>
            <a:r>
              <a:rPr lang="en-US" sz="1100" b="1" dirty="0" smtClean="0">
                <a:solidFill>
                  <a:schemeClr val="tx1"/>
                </a:solidFill>
              </a:rPr>
              <a:t> </a:t>
            </a:r>
            <a:r>
              <a:rPr lang="en-US" sz="1100" dirty="0" smtClean="0">
                <a:solidFill>
                  <a:schemeClr val="tx1"/>
                </a:solidFill>
              </a:rPr>
              <a:t>you are a sick man</a:t>
            </a:r>
            <a:endParaRPr lang="en-US" sz="1100" dirty="0">
              <a:solidFill>
                <a:srgbClr val="54748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6168574" y="1999753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1320: </a:t>
            </a:r>
            <a:r>
              <a:rPr lang="en-US" sz="1100" b="1" dirty="0" smtClean="0">
                <a:solidFill>
                  <a:schemeClr val="tx1"/>
                </a:solidFill>
              </a:rPr>
              <a:t>Jake – </a:t>
            </a:r>
            <a:r>
              <a:rPr lang="en-US" sz="1100" dirty="0" smtClean="0">
                <a:solidFill>
                  <a:schemeClr val="tx1"/>
                </a:solidFill>
              </a:rPr>
              <a:t>have you seen this one: </a:t>
            </a:r>
            <a:r>
              <a:rPr lang="en-US" sz="1100" dirty="0">
                <a:solidFill>
                  <a:srgbClr val="547480"/>
                </a:solidFill>
              </a:rPr>
              <a:t>http:/</a:t>
            </a:r>
            <a:r>
              <a:rPr lang="en-US" sz="1100" dirty="0" smtClean="0">
                <a:solidFill>
                  <a:srgbClr val="547480"/>
                </a:solidFill>
              </a:rPr>
              <a:t>/</a:t>
            </a:r>
            <a:r>
              <a:rPr lang="en-US" sz="1100" dirty="0" err="1" smtClean="0">
                <a:solidFill>
                  <a:srgbClr val="547480"/>
                </a:solidFill>
              </a:rPr>
              <a:t>extremeiironing.com</a:t>
            </a:r>
            <a:r>
              <a:rPr lang="en-US" sz="1100" dirty="0" smtClean="0">
                <a:solidFill>
                  <a:srgbClr val="547480"/>
                </a:solidFill>
              </a:rPr>
              <a:t> </a:t>
            </a:r>
            <a:r>
              <a:rPr lang="en-US" sz="1100" dirty="0" smtClean="0">
                <a:solidFill>
                  <a:schemeClr val="tx1"/>
                </a:solidFill>
              </a:rPr>
              <a:t> </a:t>
            </a:r>
            <a:endParaRPr lang="en-US" sz="1100" dirty="0">
              <a:solidFill>
                <a:srgbClr val="547480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168574" y="2455888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1310: </a:t>
            </a:r>
            <a:r>
              <a:rPr lang="en-US" sz="1100" b="1" dirty="0" smtClean="0">
                <a:solidFill>
                  <a:schemeClr val="tx1"/>
                </a:solidFill>
              </a:rPr>
              <a:t>Henry – </a:t>
            </a:r>
            <a:r>
              <a:rPr lang="en-US" sz="1100" dirty="0">
                <a:solidFill>
                  <a:schemeClr val="tx1"/>
                </a:solidFill>
              </a:rPr>
              <a:t>RT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@Jake </a:t>
            </a:r>
            <a:r>
              <a:rPr lang="en-US" sz="1100" dirty="0" smtClean="0">
                <a:solidFill>
                  <a:schemeClr val="tx1"/>
                </a:solidFill>
              </a:rPr>
              <a:t>have </a:t>
            </a:r>
            <a:r>
              <a:rPr lang="en-US" sz="1100" dirty="0">
                <a:solidFill>
                  <a:schemeClr val="tx1"/>
                </a:solidFill>
              </a:rPr>
              <a:t>you seen this one: </a:t>
            </a:r>
            <a:r>
              <a:rPr lang="en-US" sz="1100" dirty="0">
                <a:solidFill>
                  <a:srgbClr val="547480"/>
                </a:solidFill>
              </a:rPr>
              <a:t>http://</a:t>
            </a:r>
            <a:r>
              <a:rPr lang="en-US" sz="1100" dirty="0" err="1">
                <a:solidFill>
                  <a:srgbClr val="547480"/>
                </a:solidFill>
              </a:rPr>
              <a:t>extremeiironing.com</a:t>
            </a:r>
            <a:r>
              <a:rPr lang="en-US" sz="1100" dirty="0">
                <a:solidFill>
                  <a:srgbClr val="547480"/>
                </a:solidFill>
              </a:rPr>
              <a:t> 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endParaRPr lang="en-US" sz="1100" dirty="0">
              <a:solidFill>
                <a:srgbClr val="547480"/>
              </a:solidFill>
            </a:endParaRPr>
          </a:p>
          <a:p>
            <a:endParaRPr lang="en-US" sz="1100" dirty="0">
              <a:solidFill>
                <a:srgbClr val="547480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168574" y="2930820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1312: </a:t>
            </a:r>
            <a:r>
              <a:rPr lang="en-US" sz="1100" b="1" dirty="0" smtClean="0">
                <a:solidFill>
                  <a:schemeClr val="tx1"/>
                </a:solidFill>
              </a:rPr>
              <a:t>Gemma - </a:t>
            </a:r>
            <a:r>
              <a:rPr lang="en-US" sz="1100" dirty="0">
                <a:solidFill>
                  <a:schemeClr val="tx1"/>
                </a:solidFill>
              </a:rPr>
              <a:t>RT 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</a:rPr>
              <a:t>@Jake </a:t>
            </a:r>
            <a:r>
              <a:rPr lang="en-US" sz="1100" dirty="0">
                <a:solidFill>
                  <a:schemeClr val="tx1"/>
                </a:solidFill>
              </a:rPr>
              <a:t>have you seen this one: </a:t>
            </a:r>
            <a:r>
              <a:rPr lang="en-US" sz="1100" dirty="0">
                <a:solidFill>
                  <a:srgbClr val="547480"/>
                </a:solidFill>
              </a:rPr>
              <a:t>http://</a:t>
            </a:r>
            <a:r>
              <a:rPr lang="en-US" sz="1100" dirty="0" err="1">
                <a:solidFill>
                  <a:srgbClr val="547480"/>
                </a:solidFill>
              </a:rPr>
              <a:t>extremeiironing.com</a:t>
            </a:r>
            <a:r>
              <a:rPr lang="en-US" sz="1100" dirty="0">
                <a:solidFill>
                  <a:srgbClr val="547480"/>
                </a:solidFill>
              </a:rPr>
              <a:t> 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endParaRPr lang="en-US" sz="1100" dirty="0">
              <a:solidFill>
                <a:srgbClr val="547480"/>
              </a:solidFill>
            </a:endParaRPr>
          </a:p>
          <a:p>
            <a:endParaRPr lang="en-US" sz="1100" dirty="0">
              <a:solidFill>
                <a:srgbClr val="547480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6168574" y="3420978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1320: </a:t>
            </a:r>
            <a:r>
              <a:rPr lang="en-US" sz="1100" b="1" dirty="0" smtClean="0">
                <a:solidFill>
                  <a:schemeClr val="tx1"/>
                </a:solidFill>
              </a:rPr>
              <a:t>Dan – </a:t>
            </a:r>
            <a:r>
              <a:rPr lang="en-US" sz="1100" dirty="0" smtClean="0">
                <a:solidFill>
                  <a:srgbClr val="547480"/>
                </a:solidFill>
              </a:rPr>
              <a:t>@Kelly </a:t>
            </a:r>
            <a:r>
              <a:rPr lang="en-US" sz="1100" dirty="0" smtClean="0">
                <a:solidFill>
                  <a:schemeClr val="tx1"/>
                </a:solidFill>
              </a:rPr>
              <a:t>any chance you could get Henry to focus on his work?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168574" y="3907361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1320: </a:t>
            </a:r>
            <a:r>
              <a:rPr lang="en-US" sz="1100" b="1" dirty="0" smtClean="0">
                <a:solidFill>
                  <a:schemeClr val="tx1"/>
                </a:solidFill>
              </a:rPr>
              <a:t>Kelly – </a:t>
            </a:r>
            <a:r>
              <a:rPr lang="en-US" sz="1100" dirty="0" smtClean="0">
                <a:solidFill>
                  <a:srgbClr val="547480"/>
                </a:solidFill>
              </a:rPr>
              <a:t>@Henry </a:t>
            </a:r>
            <a:r>
              <a:rPr lang="en-US" sz="1100" dirty="0" err="1" smtClean="0">
                <a:solidFill>
                  <a:schemeClr val="tx1"/>
                </a:solidFill>
              </a:rPr>
              <a:t>Erm</a:t>
            </a:r>
            <a:r>
              <a:rPr lang="en-US" sz="1100" dirty="0" smtClean="0">
                <a:solidFill>
                  <a:schemeClr val="tx1"/>
                </a:solidFill>
              </a:rPr>
              <a:t>.. Dan is not impressed with your browsing habits!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6168574" y="4393238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1320: </a:t>
            </a:r>
            <a:r>
              <a:rPr lang="en-US" sz="1100" b="1" dirty="0" smtClean="0">
                <a:solidFill>
                  <a:schemeClr val="tx1"/>
                </a:solidFill>
              </a:rPr>
              <a:t>Henry – </a:t>
            </a:r>
            <a:r>
              <a:rPr lang="en-US" sz="1100" dirty="0" smtClean="0">
                <a:solidFill>
                  <a:srgbClr val="547480"/>
                </a:solidFill>
              </a:rPr>
              <a:t>@Kelly </a:t>
            </a:r>
            <a:r>
              <a:rPr lang="en-US" sz="1100" dirty="0" smtClean="0">
                <a:solidFill>
                  <a:srgbClr val="2E2224"/>
                </a:solidFill>
              </a:rPr>
              <a:t>Oops </a:t>
            </a:r>
            <a:r>
              <a:rPr lang="en-US" sz="1100" dirty="0" smtClean="0">
                <a:solidFill>
                  <a:srgbClr val="2E2224"/>
                </a:solidFill>
                <a:sym typeface="Wingdings"/>
              </a:rPr>
              <a:t>:-( Thanks for the heads up!</a:t>
            </a:r>
            <a:endParaRPr lang="en-US" sz="1100" dirty="0">
              <a:solidFill>
                <a:srgbClr val="2E2224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6168574" y="4876093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1350: </a:t>
            </a:r>
            <a:r>
              <a:rPr lang="en-US" sz="1100" b="1" dirty="0" smtClean="0">
                <a:solidFill>
                  <a:schemeClr val="tx1"/>
                </a:solidFill>
              </a:rPr>
              <a:t>Clare – </a:t>
            </a:r>
            <a:r>
              <a:rPr lang="en-US" sz="1100" dirty="0" smtClean="0">
                <a:solidFill>
                  <a:srgbClr val="547480"/>
                </a:solidFill>
              </a:rPr>
              <a:t>@Dan </a:t>
            </a:r>
            <a:r>
              <a:rPr lang="en-US" sz="1100" dirty="0" smtClean="0">
                <a:solidFill>
                  <a:srgbClr val="2E2224"/>
                </a:solidFill>
              </a:rPr>
              <a:t>I’m back from the sales pitch, when can I update you?</a:t>
            </a:r>
            <a:endParaRPr lang="en-US" sz="1100" dirty="0">
              <a:solidFill>
                <a:srgbClr val="2E2224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6168574" y="5356775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1350: </a:t>
            </a:r>
            <a:r>
              <a:rPr lang="en-US" sz="1100" b="1" dirty="0" smtClean="0">
                <a:solidFill>
                  <a:schemeClr val="tx1"/>
                </a:solidFill>
              </a:rPr>
              <a:t>Larry – </a:t>
            </a:r>
            <a:r>
              <a:rPr lang="en-US" sz="1100" dirty="0" smtClean="0">
                <a:solidFill>
                  <a:srgbClr val="2E2224"/>
                </a:solidFill>
              </a:rPr>
              <a:t>Oh bugger it – how does this social network thing work again?</a:t>
            </a:r>
            <a:endParaRPr lang="en-US" sz="1100" dirty="0">
              <a:solidFill>
                <a:srgbClr val="2E22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6356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480" y="156884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0900: </a:t>
            </a:r>
            <a:r>
              <a:rPr lang="en-US" sz="1100" b="1" dirty="0" smtClean="0">
                <a:solidFill>
                  <a:schemeClr val="tx1"/>
                </a:solidFill>
              </a:rPr>
              <a:t>Dan – </a:t>
            </a:r>
            <a:r>
              <a:rPr lang="en-US" sz="1100" dirty="0" smtClean="0">
                <a:solidFill>
                  <a:schemeClr val="tx1"/>
                </a:solidFill>
              </a:rPr>
              <a:t>Back to work… again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20577" y="156884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1011: </a:t>
            </a:r>
            <a:r>
              <a:rPr lang="en-US" sz="1100" b="1" dirty="0" smtClean="0">
                <a:solidFill>
                  <a:schemeClr val="tx1"/>
                </a:solidFill>
              </a:rPr>
              <a:t>Mavis – </a:t>
            </a:r>
            <a:r>
              <a:rPr lang="en-US" sz="1100" dirty="0" smtClean="0">
                <a:solidFill>
                  <a:srgbClr val="547480"/>
                </a:solidFill>
              </a:rPr>
              <a:t>@Dan @Kelly </a:t>
            </a:r>
            <a:r>
              <a:rPr lang="en-US" sz="1100" dirty="0" smtClean="0">
                <a:solidFill>
                  <a:schemeClr val="tx1"/>
                </a:solidFill>
              </a:rPr>
              <a:t>they ran out of storylines long ago!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68574" y="156884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1245: </a:t>
            </a:r>
            <a:r>
              <a:rPr lang="en-US" sz="1100" b="1" dirty="0" smtClean="0">
                <a:solidFill>
                  <a:schemeClr val="tx1"/>
                </a:solidFill>
              </a:rPr>
              <a:t>Henry – </a:t>
            </a:r>
            <a:r>
              <a:rPr lang="en-US" sz="1100" dirty="0" smtClean="0">
                <a:solidFill>
                  <a:schemeClr val="tx1"/>
                </a:solidFill>
              </a:rPr>
              <a:t>I think I just wet myself: </a:t>
            </a:r>
            <a:r>
              <a:rPr lang="en-US" sz="1100" dirty="0" smtClean="0">
                <a:solidFill>
                  <a:srgbClr val="547480"/>
                </a:solidFill>
              </a:rPr>
              <a:t>http://</a:t>
            </a:r>
            <a:r>
              <a:rPr lang="en-US" sz="1100" dirty="0" err="1" smtClean="0">
                <a:solidFill>
                  <a:srgbClr val="547480"/>
                </a:solidFill>
              </a:rPr>
              <a:t>peoplefallingontheirface.com</a:t>
            </a:r>
            <a:r>
              <a:rPr lang="en-US" sz="1100" dirty="0" smtClean="0">
                <a:solidFill>
                  <a:srgbClr val="547480"/>
                </a:solidFill>
              </a:rPr>
              <a:t> </a:t>
            </a:r>
            <a:endParaRPr lang="en-US" sz="1100" dirty="0">
              <a:solidFill>
                <a:srgbClr val="54748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480" y="613021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0910: </a:t>
            </a:r>
            <a:r>
              <a:rPr lang="en-US" sz="1100" b="1" dirty="0" smtClean="0">
                <a:solidFill>
                  <a:schemeClr val="tx1"/>
                </a:solidFill>
              </a:rPr>
              <a:t>Alice – </a:t>
            </a:r>
            <a:r>
              <a:rPr lang="en-US" sz="1100" dirty="0" smtClean="0">
                <a:solidFill>
                  <a:schemeClr val="tx1"/>
                </a:solidFill>
              </a:rPr>
              <a:t>Is it too early for a coffee?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480" y="1077771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0911: </a:t>
            </a:r>
            <a:r>
              <a:rPr lang="en-US" sz="1100" b="1" dirty="0" smtClean="0">
                <a:solidFill>
                  <a:schemeClr val="tx1"/>
                </a:solidFill>
              </a:rPr>
              <a:t>Henry– </a:t>
            </a:r>
            <a:r>
              <a:rPr lang="en-US" sz="1100" dirty="0" smtClean="0">
                <a:solidFill>
                  <a:schemeClr val="tx1"/>
                </a:solidFill>
              </a:rPr>
              <a:t>Morning all! This should cheer you up!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http://</a:t>
            </a:r>
            <a:r>
              <a:rPr lang="en-US" sz="1100" dirty="0" err="1" smtClean="0">
                <a:solidFill>
                  <a:schemeClr val="bg2">
                    <a:lumMod val="50000"/>
                  </a:schemeClr>
                </a:solidFill>
              </a:rPr>
              <a:t>www.LOLcats.com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480" y="1535556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0912: </a:t>
            </a:r>
            <a:r>
              <a:rPr lang="en-US" sz="1100" b="1" dirty="0" smtClean="0">
                <a:solidFill>
                  <a:schemeClr val="tx1"/>
                </a:solidFill>
              </a:rPr>
              <a:t>Fred– </a:t>
            </a:r>
            <a:r>
              <a:rPr lang="en-US" sz="1100" dirty="0" smtClean="0">
                <a:solidFill>
                  <a:schemeClr val="tx1"/>
                </a:solidFill>
              </a:rPr>
              <a:t>Do we have that accounts meeting this morning?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480" y="1991508"/>
            <a:ext cx="2902856" cy="4060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0913: </a:t>
            </a:r>
            <a:r>
              <a:rPr lang="en-US" sz="1100" b="1" dirty="0" smtClean="0">
                <a:solidFill>
                  <a:schemeClr val="tx1"/>
                </a:solidFill>
              </a:rPr>
              <a:t>Kelly – </a:t>
            </a:r>
            <a:r>
              <a:rPr lang="en-US" sz="1100" dirty="0" smtClean="0">
                <a:solidFill>
                  <a:schemeClr val="tx1"/>
                </a:solidFill>
              </a:rPr>
              <a:t>RT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@Henry</a:t>
            </a:r>
            <a:r>
              <a:rPr lang="en-US" sz="1100" dirty="0" smtClean="0">
                <a:solidFill>
                  <a:schemeClr val="tx1"/>
                </a:solidFill>
              </a:rPr>
              <a:t>:</a:t>
            </a:r>
            <a:r>
              <a:rPr lang="en-US" sz="1100" b="1" dirty="0" smtClean="0">
                <a:solidFill>
                  <a:schemeClr val="tx1"/>
                </a:solidFill>
              </a:rPr>
              <a:t> </a:t>
            </a:r>
            <a:r>
              <a:rPr lang="en-US" sz="1100" dirty="0" smtClean="0">
                <a:solidFill>
                  <a:schemeClr val="tx1"/>
                </a:solidFill>
              </a:rPr>
              <a:t>This should cheer you up!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http://</a:t>
            </a:r>
            <a:r>
              <a:rPr lang="en-US" sz="1100" dirty="0" err="1" smtClean="0">
                <a:solidFill>
                  <a:schemeClr val="bg2">
                    <a:lumMod val="50000"/>
                  </a:schemeClr>
                </a:solidFill>
              </a:rPr>
              <a:t>www.LOLcats.com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0480" y="2930221"/>
            <a:ext cx="2902856" cy="4060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0917: </a:t>
            </a:r>
            <a:r>
              <a:rPr lang="en-US" sz="1100" b="1" dirty="0" smtClean="0">
                <a:solidFill>
                  <a:schemeClr val="tx1"/>
                </a:solidFill>
              </a:rPr>
              <a:t>Mavis – </a:t>
            </a:r>
            <a:r>
              <a:rPr lang="en-US" sz="1100" dirty="0">
                <a:solidFill>
                  <a:schemeClr val="tx1"/>
                </a:solidFill>
              </a:rPr>
              <a:t>RT 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</a:rPr>
              <a:t>@Henry</a:t>
            </a:r>
            <a:r>
              <a:rPr lang="en-US" sz="1100" dirty="0">
                <a:solidFill>
                  <a:schemeClr val="tx1"/>
                </a:solidFill>
              </a:rPr>
              <a:t>:</a:t>
            </a:r>
            <a:r>
              <a:rPr lang="en-US" sz="1100" b="1" dirty="0">
                <a:solidFill>
                  <a:schemeClr val="tx1"/>
                </a:solidFill>
              </a:rPr>
              <a:t> </a:t>
            </a:r>
            <a:r>
              <a:rPr lang="en-US" sz="1100" dirty="0" smtClean="0">
                <a:solidFill>
                  <a:schemeClr val="tx1"/>
                </a:solidFill>
              </a:rPr>
              <a:t>This should cheer you up!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http://</a:t>
            </a:r>
            <a:r>
              <a:rPr lang="en-US" sz="1100" dirty="0" err="1" smtClean="0">
                <a:solidFill>
                  <a:schemeClr val="bg2">
                    <a:lumMod val="50000"/>
                  </a:schemeClr>
                </a:solidFill>
              </a:rPr>
              <a:t>www.LOLcats.com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0480" y="3907361"/>
            <a:ext cx="2902856" cy="4060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0925: </a:t>
            </a:r>
            <a:r>
              <a:rPr lang="en-US" sz="1100" b="1" dirty="0" smtClean="0">
                <a:solidFill>
                  <a:schemeClr val="tx1"/>
                </a:solidFill>
              </a:rPr>
              <a:t>Gemma– </a:t>
            </a:r>
            <a:r>
              <a:rPr lang="en-US" sz="1100" dirty="0">
                <a:solidFill>
                  <a:schemeClr val="tx1"/>
                </a:solidFill>
              </a:rPr>
              <a:t>RT 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</a:rPr>
              <a:t>@Henry</a:t>
            </a:r>
            <a:r>
              <a:rPr lang="en-US" sz="1100" dirty="0">
                <a:solidFill>
                  <a:schemeClr val="tx1"/>
                </a:solidFill>
              </a:rPr>
              <a:t>:</a:t>
            </a:r>
            <a:r>
              <a:rPr lang="en-US" sz="1100" b="1" dirty="0">
                <a:solidFill>
                  <a:schemeClr val="tx1"/>
                </a:solidFill>
              </a:rPr>
              <a:t>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http://www.LOLcats.com </a:t>
            </a:r>
            <a:r>
              <a:rPr lang="en-US" sz="1100" dirty="0" smtClean="0">
                <a:solidFill>
                  <a:schemeClr val="tx1"/>
                </a:solidFill>
              </a:rPr>
              <a:t>&lt;- Brilliant! 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0480" y="3420978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0925: </a:t>
            </a:r>
            <a:r>
              <a:rPr lang="en-US" sz="1100" b="1" dirty="0" smtClean="0">
                <a:solidFill>
                  <a:schemeClr val="tx1"/>
                </a:solidFill>
              </a:rPr>
              <a:t>Bob – </a:t>
            </a:r>
            <a:r>
              <a:rPr lang="en-US" sz="1100" dirty="0">
                <a:solidFill>
                  <a:srgbClr val="547480"/>
                </a:solidFill>
              </a:rPr>
              <a:t>@Alice </a:t>
            </a:r>
            <a:r>
              <a:rPr lang="en-US" sz="1100" dirty="0" smtClean="0">
                <a:solidFill>
                  <a:schemeClr val="tx1"/>
                </a:solidFill>
              </a:rPr>
              <a:t>it’s never to early for a coffee! 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0480" y="2455888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0910: </a:t>
            </a:r>
            <a:r>
              <a:rPr lang="en-US" sz="1100" b="1" dirty="0" smtClean="0">
                <a:solidFill>
                  <a:schemeClr val="tx1"/>
                </a:solidFill>
              </a:rPr>
              <a:t>Dan – 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</a:rPr>
              <a:t>@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Fred </a:t>
            </a:r>
            <a:r>
              <a:rPr lang="en-US" sz="1100" dirty="0" smtClean="0">
                <a:solidFill>
                  <a:schemeClr val="tx1"/>
                </a:solidFill>
              </a:rPr>
              <a:t>Yes, its at 1100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480" y="4393238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0945: </a:t>
            </a:r>
            <a:r>
              <a:rPr lang="en-US" sz="1100" b="1" dirty="0" smtClean="0">
                <a:solidFill>
                  <a:schemeClr val="tx1"/>
                </a:solidFill>
              </a:rPr>
              <a:t>Ellie: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@Fred </a:t>
            </a:r>
            <a:r>
              <a:rPr lang="en-US" sz="1100" dirty="0" smtClean="0">
                <a:solidFill>
                  <a:srgbClr val="2E2224"/>
                </a:solidFill>
              </a:rPr>
              <a:t>Sorry, missed your  message – its at 11am!</a:t>
            </a:r>
            <a:endParaRPr lang="en-US" sz="1100" dirty="0">
              <a:solidFill>
                <a:srgbClr val="2E2224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0480" y="4893380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1010: </a:t>
            </a:r>
            <a:r>
              <a:rPr lang="en-US" sz="1100" b="1" dirty="0" smtClean="0">
                <a:solidFill>
                  <a:schemeClr val="tx1"/>
                </a:solidFill>
              </a:rPr>
              <a:t>Kelly – </a:t>
            </a:r>
            <a:r>
              <a:rPr lang="en-US" sz="1100" dirty="0" smtClean="0">
                <a:solidFill>
                  <a:schemeClr val="tx1"/>
                </a:solidFill>
              </a:rPr>
              <a:t>anyone see </a:t>
            </a:r>
            <a:r>
              <a:rPr lang="en-US" sz="1100" dirty="0" err="1" smtClean="0">
                <a:solidFill>
                  <a:schemeClr val="tx1"/>
                </a:solidFill>
              </a:rPr>
              <a:t>Eastenders</a:t>
            </a:r>
            <a:r>
              <a:rPr lang="en-US" sz="1100" dirty="0" smtClean="0">
                <a:solidFill>
                  <a:schemeClr val="tx1"/>
                </a:solidFill>
              </a:rPr>
              <a:t> Street last night?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0480" y="5356775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1010: </a:t>
            </a:r>
            <a:r>
              <a:rPr lang="en-US" sz="1100" b="1" dirty="0" smtClean="0">
                <a:solidFill>
                  <a:schemeClr val="tx1"/>
                </a:solidFill>
              </a:rPr>
              <a:t>Kelly – </a:t>
            </a:r>
            <a:r>
              <a:rPr lang="en-US" sz="1100" dirty="0" smtClean="0">
                <a:solidFill>
                  <a:schemeClr val="tx1"/>
                </a:solidFill>
              </a:rPr>
              <a:t>Steve and Larry had a big fight – they broke the bust of Queen Liz! 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0480" y="5823945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1010: </a:t>
            </a:r>
            <a:r>
              <a:rPr lang="en-US" sz="1100" b="1" dirty="0" smtClean="0">
                <a:solidFill>
                  <a:schemeClr val="tx1"/>
                </a:solidFill>
              </a:rPr>
              <a:t>Mavis– </a:t>
            </a:r>
            <a:r>
              <a:rPr lang="en-US" sz="1100" dirty="0" smtClean="0">
                <a:solidFill>
                  <a:srgbClr val="547480"/>
                </a:solidFill>
              </a:rPr>
              <a:t>@Kelly </a:t>
            </a:r>
            <a:r>
              <a:rPr lang="en-US" sz="1100" dirty="0" smtClean="0">
                <a:solidFill>
                  <a:schemeClr val="tx1"/>
                </a:solidFill>
              </a:rPr>
              <a:t>that was really fake, you could see the punches missing!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0480" y="6306813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1010: </a:t>
            </a:r>
            <a:r>
              <a:rPr lang="en-US" sz="1100" b="1" dirty="0" smtClean="0">
                <a:solidFill>
                  <a:schemeClr val="tx1"/>
                </a:solidFill>
              </a:rPr>
              <a:t>Dan – </a:t>
            </a:r>
            <a:r>
              <a:rPr lang="en-US" sz="1100" dirty="0" smtClean="0">
                <a:solidFill>
                  <a:srgbClr val="547480"/>
                </a:solidFill>
              </a:rPr>
              <a:t>@Kelly</a:t>
            </a:r>
            <a:r>
              <a:rPr lang="en-US" sz="1100" b="1" dirty="0" smtClean="0">
                <a:solidFill>
                  <a:schemeClr val="tx1"/>
                </a:solidFill>
              </a:rPr>
              <a:t> </a:t>
            </a:r>
            <a:r>
              <a:rPr lang="en-US" sz="1100" dirty="0" smtClean="0">
                <a:solidFill>
                  <a:schemeClr val="tx1"/>
                </a:solidFill>
              </a:rPr>
              <a:t>That bust has been in the show from day one </a:t>
            </a:r>
            <a:r>
              <a:rPr lang="en-US" sz="1100" dirty="0" smtClean="0">
                <a:solidFill>
                  <a:srgbClr val="547480"/>
                </a:solidFill>
              </a:rPr>
              <a:t>#</a:t>
            </a:r>
            <a:r>
              <a:rPr lang="en-US" sz="1100" dirty="0" err="1" smtClean="0">
                <a:solidFill>
                  <a:srgbClr val="547480"/>
                </a:solidFill>
              </a:rPr>
              <a:t>jumptheshark</a:t>
            </a:r>
            <a:r>
              <a:rPr lang="en-US" sz="1100" dirty="0" smtClean="0">
                <a:solidFill>
                  <a:schemeClr val="tx1"/>
                </a:solidFill>
              </a:rPr>
              <a:t> !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120577" y="626828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1050: </a:t>
            </a:r>
            <a:r>
              <a:rPr lang="en-US" sz="1100" b="1" dirty="0" smtClean="0">
                <a:solidFill>
                  <a:schemeClr val="tx1"/>
                </a:solidFill>
              </a:rPr>
              <a:t>Bob – </a:t>
            </a:r>
            <a:r>
              <a:rPr lang="en-US" sz="1100" dirty="0" smtClean="0">
                <a:solidFill>
                  <a:schemeClr val="tx1"/>
                </a:solidFill>
              </a:rPr>
              <a:t>found this last night – horrible animal abuse! 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</a:rPr>
              <a:t>http://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</a:rPr>
              <a:t>www.LOLcats.com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  <a:p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120577" y="1077771"/>
            <a:ext cx="2902856" cy="4060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1055: </a:t>
            </a:r>
            <a:r>
              <a:rPr lang="en-US" sz="1100" b="1" dirty="0" smtClean="0">
                <a:solidFill>
                  <a:schemeClr val="tx1"/>
                </a:solidFill>
              </a:rPr>
              <a:t>Alice– </a:t>
            </a:r>
            <a:r>
              <a:rPr lang="en-US" sz="1100" dirty="0" smtClean="0">
                <a:solidFill>
                  <a:schemeClr val="tx1"/>
                </a:solidFill>
              </a:rPr>
              <a:t>RT</a:t>
            </a:r>
            <a:r>
              <a:rPr lang="en-US" sz="1100" dirty="0" smtClean="0">
                <a:solidFill>
                  <a:srgbClr val="547480"/>
                </a:solidFill>
              </a:rPr>
              <a:t> @Bob </a:t>
            </a:r>
            <a:r>
              <a:rPr lang="en-US" sz="1100" b="1" dirty="0" smtClean="0">
                <a:solidFill>
                  <a:schemeClr val="tx1"/>
                </a:solidFill>
              </a:rPr>
              <a:t>-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http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</a:rPr>
              <a:t>://</a:t>
            </a:r>
            <a:r>
              <a:rPr lang="en-US" sz="1100" dirty="0" err="1" smtClean="0">
                <a:solidFill>
                  <a:schemeClr val="bg2">
                    <a:lumMod val="50000"/>
                  </a:schemeClr>
                </a:solidFill>
              </a:rPr>
              <a:t>www.LOLcats.com</a:t>
            </a:r>
            <a:r>
              <a:rPr lang="en-US" sz="1100" dirty="0" smtClean="0">
                <a:solidFill>
                  <a:schemeClr val="tx1"/>
                </a:solidFill>
              </a:rPr>
              <a:t> &lt;- eek, poor cats!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120577" y="1536541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1055: </a:t>
            </a:r>
            <a:r>
              <a:rPr lang="en-US" sz="1100" b="1" dirty="0" smtClean="0">
                <a:solidFill>
                  <a:schemeClr val="tx1"/>
                </a:solidFill>
              </a:rPr>
              <a:t>Iris – </a:t>
            </a:r>
            <a:r>
              <a:rPr lang="en-US" sz="1100" dirty="0" smtClean="0">
                <a:solidFill>
                  <a:schemeClr val="tx1"/>
                </a:solidFill>
              </a:rPr>
              <a:t>Damn – printer is out of paper again!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180671" y="5844146"/>
            <a:ext cx="907143" cy="406047"/>
          </a:xfrm>
          <a:prstGeom prst="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RT</a:t>
            </a:r>
            <a:endParaRPr lang="en-US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7087814" y="5880431"/>
            <a:ext cx="17659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Retweets – propagation </a:t>
            </a:r>
            <a:endParaRPr lang="en-US" sz="1200" dirty="0"/>
          </a:p>
        </p:txBody>
      </p:sp>
      <p:sp>
        <p:nvSpPr>
          <p:cNvPr id="27" name="Rectangle 26"/>
          <p:cNvSpPr/>
          <p:nvPr/>
        </p:nvSpPr>
        <p:spPr>
          <a:xfrm>
            <a:off x="3120577" y="1991508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1107: </a:t>
            </a:r>
            <a:r>
              <a:rPr lang="en-US" sz="1100" b="1" dirty="0" smtClean="0">
                <a:solidFill>
                  <a:schemeClr val="tx1"/>
                </a:solidFill>
              </a:rPr>
              <a:t>Alice – </a:t>
            </a:r>
            <a:r>
              <a:rPr lang="en-US" sz="1100" dirty="0" err="1" smtClean="0">
                <a:solidFill>
                  <a:schemeClr val="tx1"/>
                </a:solidFill>
              </a:rPr>
              <a:t>Erm</a:t>
            </a:r>
            <a:r>
              <a:rPr lang="en-US" sz="1100" dirty="0" smtClean="0">
                <a:solidFill>
                  <a:schemeClr val="tx1"/>
                </a:solidFill>
              </a:rPr>
              <a:t>… just back from loo, where is everyone?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120577" y="2455888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1107: </a:t>
            </a:r>
            <a:r>
              <a:rPr lang="en-US" sz="1100" b="1" dirty="0" smtClean="0">
                <a:solidFill>
                  <a:schemeClr val="tx1"/>
                </a:solidFill>
              </a:rPr>
              <a:t>Bob – 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</a:rPr>
              <a:t>@Alic</a:t>
            </a:r>
            <a:r>
              <a:rPr lang="en-US" sz="1100" dirty="0">
                <a:solidFill>
                  <a:srgbClr val="547480"/>
                </a:solidFill>
              </a:rPr>
              <a:t>e</a:t>
            </a:r>
            <a:r>
              <a:rPr lang="en-US" sz="1100" b="1" dirty="0">
                <a:solidFill>
                  <a:schemeClr val="tx1"/>
                </a:solidFill>
              </a:rPr>
              <a:t> </a:t>
            </a:r>
            <a:r>
              <a:rPr lang="en-US" sz="1100" dirty="0" smtClean="0">
                <a:solidFill>
                  <a:schemeClr val="tx1"/>
                </a:solidFill>
              </a:rPr>
              <a:t>We’re in the accounts meeting you duffer!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115736" y="2930221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1203: </a:t>
            </a:r>
            <a:r>
              <a:rPr lang="en-US" sz="1100" b="1" dirty="0" smtClean="0">
                <a:solidFill>
                  <a:schemeClr val="tx1"/>
                </a:solidFill>
              </a:rPr>
              <a:t>Fred– </a:t>
            </a:r>
            <a:r>
              <a:rPr lang="en-US" sz="1100" dirty="0" smtClean="0">
                <a:solidFill>
                  <a:schemeClr val="tx1"/>
                </a:solidFill>
              </a:rPr>
              <a:t>God – that was the dullest meeting of all time!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120577" y="3420978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1203: </a:t>
            </a:r>
            <a:r>
              <a:rPr lang="en-US" sz="1100" b="1" dirty="0" smtClean="0">
                <a:solidFill>
                  <a:schemeClr val="tx1"/>
                </a:solidFill>
              </a:rPr>
              <a:t>Gemma</a:t>
            </a:r>
            <a:r>
              <a:rPr lang="en-US" sz="1100" dirty="0" smtClean="0">
                <a:solidFill>
                  <a:schemeClr val="tx1"/>
                </a:solidFill>
              </a:rPr>
              <a:t> </a:t>
            </a:r>
            <a:r>
              <a:rPr lang="en-US" sz="1100" dirty="0" smtClean="0">
                <a:solidFill>
                  <a:srgbClr val="547480"/>
                </a:solidFill>
              </a:rPr>
              <a:t>@Fred </a:t>
            </a:r>
            <a:r>
              <a:rPr lang="en-US" sz="1100" dirty="0" smtClean="0">
                <a:solidFill>
                  <a:schemeClr val="tx1"/>
                </a:solidFill>
              </a:rPr>
              <a:t>– you’re right, time for lunch?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120577" y="3907361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1205: </a:t>
            </a:r>
            <a:r>
              <a:rPr lang="en-US" sz="1100" b="1" dirty="0" smtClean="0">
                <a:solidFill>
                  <a:schemeClr val="tx1"/>
                </a:solidFill>
              </a:rPr>
              <a:t>Bob – </a:t>
            </a:r>
            <a:r>
              <a:rPr lang="en-US" sz="1100" dirty="0" smtClean="0">
                <a:solidFill>
                  <a:schemeClr val="tx1"/>
                </a:solidFill>
              </a:rPr>
              <a:t>Fred and Gemma off to lunch again – get a room!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120577" y="4393238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1205: </a:t>
            </a:r>
            <a:r>
              <a:rPr lang="en-US" sz="1100" b="1" dirty="0" smtClean="0">
                <a:solidFill>
                  <a:schemeClr val="tx1"/>
                </a:solidFill>
              </a:rPr>
              <a:t>Dan – </a:t>
            </a:r>
            <a:r>
              <a:rPr lang="en-US" sz="1100" dirty="0" smtClean="0">
                <a:solidFill>
                  <a:srgbClr val="547480"/>
                </a:solidFill>
              </a:rPr>
              <a:t>@Bob </a:t>
            </a:r>
            <a:r>
              <a:rPr lang="en-US" sz="1100" dirty="0" smtClean="0">
                <a:solidFill>
                  <a:schemeClr val="tx1"/>
                </a:solidFill>
              </a:rPr>
              <a:t>Oh to be young again :-)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115736" y="4881285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1230: </a:t>
            </a:r>
            <a:r>
              <a:rPr lang="en-US" sz="1100" b="1" dirty="0" smtClean="0">
                <a:solidFill>
                  <a:schemeClr val="tx1"/>
                </a:solidFill>
              </a:rPr>
              <a:t>Kelly – </a:t>
            </a:r>
            <a:r>
              <a:rPr lang="en-US" sz="1100" dirty="0" smtClean="0">
                <a:solidFill>
                  <a:schemeClr val="tx1"/>
                </a:solidFill>
              </a:rPr>
              <a:t>Anyone fancy lunch from the breakfast van – I could murder a burger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115736" y="5356775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1231: </a:t>
            </a:r>
            <a:r>
              <a:rPr lang="en-US" sz="1100" b="1" dirty="0" smtClean="0">
                <a:solidFill>
                  <a:schemeClr val="tx1"/>
                </a:solidFill>
              </a:rPr>
              <a:t>Mavis– </a:t>
            </a:r>
            <a:r>
              <a:rPr lang="en-US" sz="1100" dirty="0" smtClean="0">
                <a:solidFill>
                  <a:srgbClr val="547480"/>
                </a:solidFill>
              </a:rPr>
              <a:t>@Kelly </a:t>
            </a:r>
            <a:r>
              <a:rPr lang="en-US" sz="1100" dirty="0" smtClean="0">
                <a:solidFill>
                  <a:schemeClr val="tx1"/>
                </a:solidFill>
              </a:rPr>
              <a:t>you are on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3115736" y="5846291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1231: </a:t>
            </a:r>
            <a:r>
              <a:rPr lang="en-US" sz="1100" b="1" dirty="0" smtClean="0">
                <a:solidFill>
                  <a:schemeClr val="tx1"/>
                </a:solidFill>
              </a:rPr>
              <a:t>Mavis– </a:t>
            </a:r>
            <a:r>
              <a:rPr lang="en-US" sz="1100" dirty="0" smtClean="0">
                <a:solidFill>
                  <a:srgbClr val="547480"/>
                </a:solidFill>
              </a:rPr>
              <a:t>@Larry </a:t>
            </a:r>
            <a:r>
              <a:rPr lang="en-US" sz="1100" dirty="0" smtClean="0">
                <a:solidFill>
                  <a:schemeClr val="tx1"/>
                </a:solidFill>
              </a:rPr>
              <a:t>you fancy some lunch with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@Kelly</a:t>
            </a:r>
            <a:r>
              <a:rPr lang="en-US" sz="1100" dirty="0" smtClean="0">
                <a:solidFill>
                  <a:schemeClr val="tx1"/>
                </a:solidFill>
              </a:rPr>
              <a:t> and me?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3115736" y="6316624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1231: </a:t>
            </a:r>
            <a:r>
              <a:rPr lang="en-US" sz="1100" b="1" dirty="0" smtClean="0">
                <a:solidFill>
                  <a:schemeClr val="tx1"/>
                </a:solidFill>
              </a:rPr>
              <a:t>Henry– </a:t>
            </a:r>
            <a:r>
              <a:rPr lang="en-US" sz="1100" dirty="0" smtClean="0">
                <a:solidFill>
                  <a:srgbClr val="547480"/>
                </a:solidFill>
              </a:rPr>
              <a:t>@Kelly </a:t>
            </a:r>
            <a:r>
              <a:rPr lang="en-US" sz="1100" dirty="0" smtClean="0">
                <a:solidFill>
                  <a:schemeClr val="tx1"/>
                </a:solidFill>
              </a:rPr>
              <a:t>sorry, got some research to do here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168574" y="625055"/>
            <a:ext cx="2902856" cy="4060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1310: </a:t>
            </a:r>
            <a:r>
              <a:rPr lang="en-US" sz="1100" b="1" dirty="0" smtClean="0">
                <a:solidFill>
                  <a:schemeClr val="tx1"/>
                </a:solidFill>
              </a:rPr>
              <a:t>Gemma– </a:t>
            </a:r>
            <a:r>
              <a:rPr lang="en-US" sz="1100" dirty="0">
                <a:solidFill>
                  <a:schemeClr val="tx1"/>
                </a:solidFill>
              </a:rPr>
              <a:t>RT 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</a:rPr>
              <a:t>@Henry</a:t>
            </a:r>
            <a:r>
              <a:rPr lang="en-US" sz="1100" dirty="0">
                <a:solidFill>
                  <a:schemeClr val="tx1"/>
                </a:solidFill>
              </a:rPr>
              <a:t>:</a:t>
            </a:r>
            <a:r>
              <a:rPr lang="en-US" sz="1100" b="1" dirty="0">
                <a:solidFill>
                  <a:schemeClr val="tx1"/>
                </a:solidFill>
              </a:rPr>
              <a:t> </a:t>
            </a:r>
            <a:r>
              <a:rPr lang="en-US" sz="1100" dirty="0" smtClean="0">
                <a:solidFill>
                  <a:schemeClr val="tx1"/>
                </a:solidFill>
              </a:rPr>
              <a:t>I think I just wet myself: </a:t>
            </a:r>
            <a:r>
              <a:rPr lang="en-US" sz="1100" dirty="0" smtClean="0">
                <a:solidFill>
                  <a:srgbClr val="547480"/>
                </a:solidFill>
              </a:rPr>
              <a:t>http://</a:t>
            </a:r>
            <a:r>
              <a:rPr lang="en-US" sz="1100" dirty="0" err="1" smtClean="0">
                <a:solidFill>
                  <a:srgbClr val="547480"/>
                </a:solidFill>
              </a:rPr>
              <a:t>peoplefallingontheirface.com</a:t>
            </a:r>
            <a:r>
              <a:rPr lang="en-US" sz="1100" dirty="0" smtClean="0">
                <a:solidFill>
                  <a:srgbClr val="547480"/>
                </a:solidFill>
              </a:rPr>
              <a:t> </a:t>
            </a:r>
            <a:endParaRPr lang="en-US" sz="1100" dirty="0">
              <a:solidFill>
                <a:srgbClr val="547480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6168574" y="1081129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1310: </a:t>
            </a:r>
            <a:r>
              <a:rPr lang="en-US" sz="1100" b="1" dirty="0" smtClean="0">
                <a:solidFill>
                  <a:schemeClr val="tx1"/>
                </a:solidFill>
              </a:rPr>
              <a:t>Henry –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@Gemma</a:t>
            </a:r>
            <a:r>
              <a:rPr lang="en-US" sz="1100" dirty="0" smtClean="0">
                <a:solidFill>
                  <a:schemeClr val="tx1"/>
                </a:solidFill>
              </a:rPr>
              <a:t>:</a:t>
            </a:r>
            <a:r>
              <a:rPr lang="en-US" sz="1100" b="1" dirty="0" smtClean="0">
                <a:solidFill>
                  <a:schemeClr val="tx1"/>
                </a:solidFill>
              </a:rPr>
              <a:t> </a:t>
            </a:r>
            <a:r>
              <a:rPr lang="en-US" sz="1100" dirty="0" smtClean="0">
                <a:solidFill>
                  <a:schemeClr val="tx1"/>
                </a:solidFill>
              </a:rPr>
              <a:t>back so soon!</a:t>
            </a:r>
            <a:endParaRPr lang="en-US" sz="1100" dirty="0">
              <a:solidFill>
                <a:srgbClr val="547480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6168574" y="1530179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1313: </a:t>
            </a:r>
            <a:r>
              <a:rPr lang="en-US" sz="1100" b="1" dirty="0" smtClean="0">
                <a:solidFill>
                  <a:schemeClr val="tx1"/>
                </a:solidFill>
              </a:rPr>
              <a:t>Jake –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@Henry</a:t>
            </a:r>
            <a:r>
              <a:rPr lang="en-US" sz="1100" dirty="0" smtClean="0">
                <a:solidFill>
                  <a:schemeClr val="tx1"/>
                </a:solidFill>
              </a:rPr>
              <a:t>:</a:t>
            </a:r>
            <a:r>
              <a:rPr lang="en-US" sz="1100" b="1" dirty="0" smtClean="0">
                <a:solidFill>
                  <a:schemeClr val="tx1"/>
                </a:solidFill>
              </a:rPr>
              <a:t> </a:t>
            </a:r>
            <a:r>
              <a:rPr lang="en-US" sz="1100" dirty="0" smtClean="0">
                <a:solidFill>
                  <a:schemeClr val="tx1"/>
                </a:solidFill>
              </a:rPr>
              <a:t>you are a sick man</a:t>
            </a:r>
            <a:endParaRPr lang="en-US" sz="1100" dirty="0">
              <a:solidFill>
                <a:srgbClr val="54748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6168574" y="1999753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1320: </a:t>
            </a:r>
            <a:r>
              <a:rPr lang="en-US" sz="1100" b="1" dirty="0" smtClean="0">
                <a:solidFill>
                  <a:schemeClr val="tx1"/>
                </a:solidFill>
              </a:rPr>
              <a:t>Jake – </a:t>
            </a:r>
            <a:r>
              <a:rPr lang="en-US" sz="1100" dirty="0" smtClean="0">
                <a:solidFill>
                  <a:schemeClr val="tx1"/>
                </a:solidFill>
              </a:rPr>
              <a:t>have you seen this one: </a:t>
            </a:r>
            <a:r>
              <a:rPr lang="en-US" sz="1100" dirty="0">
                <a:solidFill>
                  <a:srgbClr val="547480"/>
                </a:solidFill>
              </a:rPr>
              <a:t>http:/</a:t>
            </a:r>
            <a:r>
              <a:rPr lang="en-US" sz="1100" dirty="0" smtClean="0">
                <a:solidFill>
                  <a:srgbClr val="547480"/>
                </a:solidFill>
              </a:rPr>
              <a:t>/</a:t>
            </a:r>
            <a:r>
              <a:rPr lang="en-US" sz="1100" dirty="0" err="1" smtClean="0">
                <a:solidFill>
                  <a:srgbClr val="547480"/>
                </a:solidFill>
              </a:rPr>
              <a:t>extremeiironing.com</a:t>
            </a:r>
            <a:r>
              <a:rPr lang="en-US" sz="1100" dirty="0" smtClean="0">
                <a:solidFill>
                  <a:srgbClr val="547480"/>
                </a:solidFill>
              </a:rPr>
              <a:t> </a:t>
            </a:r>
            <a:r>
              <a:rPr lang="en-US" sz="1100" dirty="0" smtClean="0">
                <a:solidFill>
                  <a:schemeClr val="tx1"/>
                </a:solidFill>
              </a:rPr>
              <a:t> </a:t>
            </a:r>
            <a:endParaRPr lang="en-US" sz="1100" dirty="0">
              <a:solidFill>
                <a:srgbClr val="547480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168574" y="2455888"/>
            <a:ext cx="2902856" cy="4060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1310: </a:t>
            </a:r>
            <a:r>
              <a:rPr lang="en-US" sz="1100" b="1" dirty="0" smtClean="0">
                <a:solidFill>
                  <a:schemeClr val="tx1"/>
                </a:solidFill>
              </a:rPr>
              <a:t>Henry – </a:t>
            </a:r>
            <a:r>
              <a:rPr lang="en-US" sz="1100" dirty="0">
                <a:solidFill>
                  <a:schemeClr val="tx1"/>
                </a:solidFill>
              </a:rPr>
              <a:t>RT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@Jake </a:t>
            </a:r>
            <a:r>
              <a:rPr lang="en-US" sz="1100" dirty="0" smtClean="0">
                <a:solidFill>
                  <a:schemeClr val="tx1"/>
                </a:solidFill>
              </a:rPr>
              <a:t>have </a:t>
            </a:r>
            <a:r>
              <a:rPr lang="en-US" sz="1100" dirty="0">
                <a:solidFill>
                  <a:schemeClr val="tx1"/>
                </a:solidFill>
              </a:rPr>
              <a:t>you seen this one: </a:t>
            </a:r>
            <a:r>
              <a:rPr lang="en-US" sz="1100" dirty="0">
                <a:solidFill>
                  <a:srgbClr val="547480"/>
                </a:solidFill>
              </a:rPr>
              <a:t>http://</a:t>
            </a:r>
            <a:r>
              <a:rPr lang="en-US" sz="1100" dirty="0" err="1">
                <a:solidFill>
                  <a:srgbClr val="547480"/>
                </a:solidFill>
              </a:rPr>
              <a:t>extremeiironing.com</a:t>
            </a:r>
            <a:r>
              <a:rPr lang="en-US" sz="1100" dirty="0">
                <a:solidFill>
                  <a:srgbClr val="547480"/>
                </a:solidFill>
              </a:rPr>
              <a:t> 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endParaRPr lang="en-US" sz="1100" dirty="0">
              <a:solidFill>
                <a:srgbClr val="547480"/>
              </a:solidFill>
            </a:endParaRPr>
          </a:p>
          <a:p>
            <a:endParaRPr lang="en-US" sz="1100" dirty="0">
              <a:solidFill>
                <a:srgbClr val="547480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168574" y="2930820"/>
            <a:ext cx="2902856" cy="4060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1312: </a:t>
            </a:r>
            <a:r>
              <a:rPr lang="en-US" sz="1100" b="1" dirty="0" smtClean="0">
                <a:solidFill>
                  <a:schemeClr val="tx1"/>
                </a:solidFill>
              </a:rPr>
              <a:t>Gemma - </a:t>
            </a:r>
            <a:r>
              <a:rPr lang="en-US" sz="1100" dirty="0">
                <a:solidFill>
                  <a:schemeClr val="tx1"/>
                </a:solidFill>
              </a:rPr>
              <a:t>RT 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</a:rPr>
              <a:t>@Jake </a:t>
            </a:r>
            <a:r>
              <a:rPr lang="en-US" sz="1100" dirty="0">
                <a:solidFill>
                  <a:schemeClr val="tx1"/>
                </a:solidFill>
              </a:rPr>
              <a:t>have you seen this one: </a:t>
            </a:r>
            <a:r>
              <a:rPr lang="en-US" sz="1100" dirty="0">
                <a:solidFill>
                  <a:srgbClr val="547480"/>
                </a:solidFill>
              </a:rPr>
              <a:t>http://</a:t>
            </a:r>
            <a:r>
              <a:rPr lang="en-US" sz="1100" dirty="0" err="1">
                <a:solidFill>
                  <a:srgbClr val="547480"/>
                </a:solidFill>
              </a:rPr>
              <a:t>extremeiironing.com</a:t>
            </a:r>
            <a:r>
              <a:rPr lang="en-US" sz="1100" dirty="0">
                <a:solidFill>
                  <a:srgbClr val="547480"/>
                </a:solidFill>
              </a:rPr>
              <a:t> 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endParaRPr lang="en-US" sz="1100" dirty="0">
              <a:solidFill>
                <a:srgbClr val="547480"/>
              </a:solidFill>
            </a:endParaRPr>
          </a:p>
          <a:p>
            <a:endParaRPr lang="en-US" sz="1100" dirty="0">
              <a:solidFill>
                <a:srgbClr val="547480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6168574" y="3420978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1320: </a:t>
            </a:r>
            <a:r>
              <a:rPr lang="en-US" sz="1100" b="1" dirty="0" smtClean="0">
                <a:solidFill>
                  <a:schemeClr val="tx1"/>
                </a:solidFill>
              </a:rPr>
              <a:t>Dan – </a:t>
            </a:r>
            <a:r>
              <a:rPr lang="en-US" sz="1100" dirty="0" smtClean="0">
                <a:solidFill>
                  <a:srgbClr val="547480"/>
                </a:solidFill>
              </a:rPr>
              <a:t>@Kelly </a:t>
            </a:r>
            <a:r>
              <a:rPr lang="en-US" sz="1100" dirty="0" smtClean="0">
                <a:solidFill>
                  <a:schemeClr val="tx1"/>
                </a:solidFill>
              </a:rPr>
              <a:t>any chance you could get Henry to focus on his work?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168574" y="3907361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1320: </a:t>
            </a:r>
            <a:r>
              <a:rPr lang="en-US" sz="1100" b="1" dirty="0" smtClean="0">
                <a:solidFill>
                  <a:schemeClr val="tx1"/>
                </a:solidFill>
              </a:rPr>
              <a:t>Kelly – </a:t>
            </a:r>
            <a:r>
              <a:rPr lang="en-US" sz="1100" dirty="0" smtClean="0">
                <a:solidFill>
                  <a:srgbClr val="547480"/>
                </a:solidFill>
              </a:rPr>
              <a:t>@Henry </a:t>
            </a:r>
            <a:r>
              <a:rPr lang="en-US" sz="1100" dirty="0" err="1" smtClean="0">
                <a:solidFill>
                  <a:schemeClr val="tx1"/>
                </a:solidFill>
              </a:rPr>
              <a:t>Erm</a:t>
            </a:r>
            <a:r>
              <a:rPr lang="en-US" sz="1100" dirty="0" smtClean="0">
                <a:solidFill>
                  <a:schemeClr val="tx1"/>
                </a:solidFill>
              </a:rPr>
              <a:t>.. Dan is not impressed with your browsing habits!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6168574" y="4393238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1320: </a:t>
            </a:r>
            <a:r>
              <a:rPr lang="en-US" sz="1100" b="1" dirty="0" smtClean="0">
                <a:solidFill>
                  <a:schemeClr val="tx1"/>
                </a:solidFill>
              </a:rPr>
              <a:t>Henry – </a:t>
            </a:r>
            <a:r>
              <a:rPr lang="en-US" sz="1100" dirty="0" smtClean="0">
                <a:solidFill>
                  <a:srgbClr val="547480"/>
                </a:solidFill>
              </a:rPr>
              <a:t>@Kelly </a:t>
            </a:r>
            <a:r>
              <a:rPr lang="en-US" sz="1100" dirty="0" smtClean="0">
                <a:solidFill>
                  <a:srgbClr val="2E2224"/>
                </a:solidFill>
              </a:rPr>
              <a:t>Oops </a:t>
            </a:r>
            <a:r>
              <a:rPr lang="en-US" sz="1100" dirty="0" smtClean="0">
                <a:solidFill>
                  <a:srgbClr val="2E2224"/>
                </a:solidFill>
                <a:sym typeface="Wingdings"/>
              </a:rPr>
              <a:t>:-( Thanks for the heads up!</a:t>
            </a:r>
            <a:endParaRPr lang="en-US" sz="1100" dirty="0">
              <a:solidFill>
                <a:srgbClr val="2E2224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6168574" y="4876093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1350: </a:t>
            </a:r>
            <a:r>
              <a:rPr lang="en-US" sz="1100" b="1" dirty="0" smtClean="0">
                <a:solidFill>
                  <a:schemeClr val="tx1"/>
                </a:solidFill>
              </a:rPr>
              <a:t>Clare – </a:t>
            </a:r>
            <a:r>
              <a:rPr lang="en-US" sz="1100" dirty="0" smtClean="0">
                <a:solidFill>
                  <a:srgbClr val="547480"/>
                </a:solidFill>
              </a:rPr>
              <a:t>@Dan </a:t>
            </a:r>
            <a:r>
              <a:rPr lang="en-US" sz="1100" dirty="0" smtClean="0">
                <a:solidFill>
                  <a:srgbClr val="2E2224"/>
                </a:solidFill>
              </a:rPr>
              <a:t>I’m back from the sales pitch, when can I update you?</a:t>
            </a:r>
            <a:endParaRPr lang="en-US" sz="1100" dirty="0">
              <a:solidFill>
                <a:srgbClr val="2E2224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6168574" y="5356775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1350: </a:t>
            </a:r>
            <a:r>
              <a:rPr lang="en-US" sz="1100" b="1" dirty="0" smtClean="0">
                <a:solidFill>
                  <a:schemeClr val="tx1"/>
                </a:solidFill>
              </a:rPr>
              <a:t>Larry – </a:t>
            </a:r>
            <a:r>
              <a:rPr lang="en-US" sz="1100" dirty="0" smtClean="0">
                <a:solidFill>
                  <a:srgbClr val="2E2224"/>
                </a:solidFill>
              </a:rPr>
              <a:t>Oh bugger it – how does this social network thing work again?</a:t>
            </a:r>
            <a:endParaRPr lang="en-US" sz="1100" dirty="0">
              <a:solidFill>
                <a:srgbClr val="2E22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7197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Oval 54"/>
          <p:cNvSpPr/>
          <p:nvPr/>
        </p:nvSpPr>
        <p:spPr>
          <a:xfrm>
            <a:off x="4743927" y="4205596"/>
            <a:ext cx="1144210" cy="1067927"/>
          </a:xfrm>
          <a:prstGeom prst="ellipse">
            <a:avLst/>
          </a:prstGeom>
          <a:noFill/>
          <a:ln w="508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cxnSp>
        <p:nvCxnSpPr>
          <p:cNvPr id="19" name="Straight Connector 18"/>
          <p:cNvCxnSpPr/>
          <p:nvPr/>
        </p:nvCxnSpPr>
        <p:spPr>
          <a:xfrm flipV="1">
            <a:off x="1233713" y="1193396"/>
            <a:ext cx="846667" cy="155222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2148113" y="874485"/>
            <a:ext cx="1422400" cy="31891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3570513" y="874486"/>
            <a:ext cx="868439" cy="18711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1657047" y="4022073"/>
            <a:ext cx="373742" cy="181266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5346095" y="3812420"/>
            <a:ext cx="1366762" cy="97729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030789" y="4022073"/>
            <a:ext cx="1318382" cy="102244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3314095" y="2745620"/>
            <a:ext cx="1124857" cy="229889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1995713" y="2745620"/>
            <a:ext cx="2443239" cy="129419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438952" y="2745619"/>
            <a:ext cx="2273905" cy="106680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4438952" y="1088572"/>
            <a:ext cx="1003905" cy="165704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V="1">
            <a:off x="3314095" y="4807857"/>
            <a:ext cx="1990876" cy="23666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H="1">
            <a:off x="7728857" y="520095"/>
            <a:ext cx="713619" cy="147561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 flipV="1">
            <a:off x="6712857" y="3812420"/>
            <a:ext cx="914400" cy="170301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H="1">
            <a:off x="4438952" y="2027163"/>
            <a:ext cx="3309257" cy="81521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V="1">
            <a:off x="4523619" y="4789714"/>
            <a:ext cx="822476" cy="125790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H="1">
            <a:off x="6712857" y="1995714"/>
            <a:ext cx="914400" cy="19691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/>
        </p:nvSpPr>
        <p:spPr>
          <a:xfrm>
            <a:off x="1657047" y="798286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Alice</a:t>
            </a:r>
            <a:endParaRPr lang="en-US" sz="1400" dirty="0"/>
          </a:p>
        </p:txBody>
      </p:sp>
      <p:sp>
        <p:nvSpPr>
          <p:cNvPr id="5" name="Oval 4"/>
          <p:cNvSpPr/>
          <p:nvPr/>
        </p:nvSpPr>
        <p:spPr>
          <a:xfrm>
            <a:off x="8026399" y="176591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Ellie</a:t>
            </a:r>
            <a:endParaRPr lang="en-US" sz="1400" dirty="0"/>
          </a:p>
        </p:txBody>
      </p:sp>
      <p:sp>
        <p:nvSpPr>
          <p:cNvPr id="6" name="Oval 5"/>
          <p:cNvSpPr/>
          <p:nvPr/>
        </p:nvSpPr>
        <p:spPr>
          <a:xfrm>
            <a:off x="7252304" y="5044519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Iris</a:t>
            </a:r>
            <a:endParaRPr lang="en-US" sz="1400" dirty="0"/>
          </a:p>
        </p:txBody>
      </p:sp>
      <p:sp>
        <p:nvSpPr>
          <p:cNvPr id="7" name="Oval 6"/>
          <p:cNvSpPr/>
          <p:nvPr/>
        </p:nvSpPr>
        <p:spPr>
          <a:xfrm>
            <a:off x="4146246" y="5609772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Jake</a:t>
            </a:r>
            <a:endParaRPr lang="en-US" sz="1400" dirty="0"/>
          </a:p>
        </p:txBody>
      </p:sp>
      <p:sp>
        <p:nvSpPr>
          <p:cNvPr id="8" name="Oval 7"/>
          <p:cNvSpPr/>
          <p:nvPr/>
        </p:nvSpPr>
        <p:spPr>
          <a:xfrm>
            <a:off x="4874381" y="4322839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sz="1400" dirty="0" smtClean="0"/>
              <a:t>Henry</a:t>
            </a:r>
            <a:endParaRPr lang="en-US" sz="1400" dirty="0"/>
          </a:p>
        </p:txBody>
      </p:sp>
      <p:sp>
        <p:nvSpPr>
          <p:cNvPr id="9" name="Oval 8"/>
          <p:cNvSpPr/>
          <p:nvPr/>
        </p:nvSpPr>
        <p:spPr>
          <a:xfrm>
            <a:off x="6216952" y="3374572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 smtClean="0"/>
              <a:t>Gemma</a:t>
            </a:r>
            <a:endParaRPr lang="en-US" sz="1400" dirty="0"/>
          </a:p>
        </p:txBody>
      </p:sp>
      <p:sp>
        <p:nvSpPr>
          <p:cNvPr id="10" name="Oval 9"/>
          <p:cNvSpPr/>
          <p:nvPr/>
        </p:nvSpPr>
        <p:spPr>
          <a:xfrm>
            <a:off x="7252304" y="1588507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Fred</a:t>
            </a:r>
            <a:endParaRPr lang="en-US" sz="1400" dirty="0"/>
          </a:p>
        </p:txBody>
      </p:sp>
      <p:sp>
        <p:nvSpPr>
          <p:cNvPr id="11" name="Oval 10"/>
          <p:cNvSpPr/>
          <p:nvPr/>
        </p:nvSpPr>
        <p:spPr>
          <a:xfrm>
            <a:off x="4027714" y="2387597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Dan</a:t>
            </a:r>
            <a:endParaRPr lang="en-US" sz="1400" dirty="0"/>
          </a:p>
        </p:txBody>
      </p:sp>
      <p:sp>
        <p:nvSpPr>
          <p:cNvPr id="12" name="Oval 11"/>
          <p:cNvSpPr/>
          <p:nvPr/>
        </p:nvSpPr>
        <p:spPr>
          <a:xfrm>
            <a:off x="4992913" y="703136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Clare</a:t>
            </a:r>
            <a:endParaRPr lang="en-US" sz="1400" dirty="0"/>
          </a:p>
        </p:txBody>
      </p:sp>
      <p:sp>
        <p:nvSpPr>
          <p:cNvPr id="13" name="Oval 12"/>
          <p:cNvSpPr/>
          <p:nvPr/>
        </p:nvSpPr>
        <p:spPr>
          <a:xfrm>
            <a:off x="2842380" y="4552648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Kelly</a:t>
            </a:r>
            <a:endParaRPr lang="en-US" sz="1400" dirty="0"/>
          </a:p>
        </p:txBody>
      </p:sp>
      <p:sp>
        <p:nvSpPr>
          <p:cNvPr id="14" name="Oval 13"/>
          <p:cNvSpPr/>
          <p:nvPr/>
        </p:nvSpPr>
        <p:spPr>
          <a:xfrm>
            <a:off x="1233713" y="5515429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Larry</a:t>
            </a:r>
            <a:endParaRPr lang="en-US" sz="1400" dirty="0"/>
          </a:p>
        </p:txBody>
      </p:sp>
      <p:sp>
        <p:nvSpPr>
          <p:cNvPr id="15" name="Oval 14"/>
          <p:cNvSpPr/>
          <p:nvPr/>
        </p:nvSpPr>
        <p:spPr>
          <a:xfrm>
            <a:off x="1572380" y="3647924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 smtClean="0"/>
              <a:t>Mavis</a:t>
            </a:r>
            <a:endParaRPr lang="en-US" sz="1400" dirty="0"/>
          </a:p>
        </p:txBody>
      </p:sp>
      <p:sp>
        <p:nvSpPr>
          <p:cNvPr id="16" name="Oval 15"/>
          <p:cNvSpPr/>
          <p:nvPr/>
        </p:nvSpPr>
        <p:spPr>
          <a:xfrm>
            <a:off x="810380" y="2352119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Ned</a:t>
            </a:r>
            <a:endParaRPr lang="en-US" sz="1400" dirty="0"/>
          </a:p>
        </p:txBody>
      </p:sp>
      <p:sp>
        <p:nvSpPr>
          <p:cNvPr id="17" name="Oval 16"/>
          <p:cNvSpPr/>
          <p:nvPr/>
        </p:nvSpPr>
        <p:spPr>
          <a:xfrm>
            <a:off x="3181047" y="403175"/>
            <a:ext cx="846667" cy="79022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Bob</a:t>
            </a:r>
            <a:endParaRPr lang="en-US" sz="1400" dirty="0"/>
          </a:p>
        </p:txBody>
      </p:sp>
      <p:sp>
        <p:nvSpPr>
          <p:cNvPr id="64" name="Oval 63"/>
          <p:cNvSpPr/>
          <p:nvPr/>
        </p:nvSpPr>
        <p:spPr>
          <a:xfrm>
            <a:off x="3882572" y="2250196"/>
            <a:ext cx="1144210" cy="1067927"/>
          </a:xfrm>
          <a:prstGeom prst="ellipse">
            <a:avLst/>
          </a:prstGeom>
          <a:noFill/>
          <a:ln w="50800"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66" name="Oval 65"/>
          <p:cNvSpPr/>
          <p:nvPr/>
        </p:nvSpPr>
        <p:spPr>
          <a:xfrm>
            <a:off x="3729820" y="2250196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6</a:t>
            </a:r>
            <a:endParaRPr lang="en-US" sz="2000" dirty="0"/>
          </a:p>
        </p:txBody>
      </p:sp>
      <p:sp>
        <p:nvSpPr>
          <p:cNvPr id="69" name="Oval 68"/>
          <p:cNvSpPr/>
          <p:nvPr/>
        </p:nvSpPr>
        <p:spPr>
          <a:xfrm>
            <a:off x="590072" y="2173107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1</a:t>
            </a:r>
          </a:p>
        </p:txBody>
      </p:sp>
      <p:sp>
        <p:nvSpPr>
          <p:cNvPr id="70" name="Oval 69"/>
          <p:cNvSpPr/>
          <p:nvPr/>
        </p:nvSpPr>
        <p:spPr>
          <a:xfrm>
            <a:off x="1480104" y="592665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2</a:t>
            </a:r>
            <a:endParaRPr lang="en-US" sz="2000" dirty="0"/>
          </a:p>
        </p:txBody>
      </p:sp>
      <p:sp>
        <p:nvSpPr>
          <p:cNvPr id="71" name="Oval 70"/>
          <p:cNvSpPr/>
          <p:nvPr/>
        </p:nvSpPr>
        <p:spPr>
          <a:xfrm>
            <a:off x="3093787" y="108854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2</a:t>
            </a:r>
          </a:p>
        </p:txBody>
      </p:sp>
      <p:sp>
        <p:nvSpPr>
          <p:cNvPr id="72" name="Oval 71"/>
          <p:cNvSpPr/>
          <p:nvPr/>
        </p:nvSpPr>
        <p:spPr>
          <a:xfrm>
            <a:off x="4905479" y="455583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73" name="Oval 72"/>
          <p:cNvSpPr/>
          <p:nvPr/>
        </p:nvSpPr>
        <p:spPr>
          <a:xfrm>
            <a:off x="7806091" y="44342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74" name="Oval 73"/>
          <p:cNvSpPr/>
          <p:nvPr/>
        </p:nvSpPr>
        <p:spPr>
          <a:xfrm>
            <a:off x="7063619" y="1382886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3</a:t>
            </a:r>
            <a:endParaRPr lang="en-US" sz="2000" dirty="0"/>
          </a:p>
        </p:txBody>
      </p:sp>
      <p:sp>
        <p:nvSpPr>
          <p:cNvPr id="75" name="Oval 74"/>
          <p:cNvSpPr/>
          <p:nvPr/>
        </p:nvSpPr>
        <p:spPr>
          <a:xfrm>
            <a:off x="6166150" y="3112502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4</a:t>
            </a:r>
            <a:endParaRPr lang="en-US" sz="2000" dirty="0"/>
          </a:p>
        </p:txBody>
      </p:sp>
      <p:sp>
        <p:nvSpPr>
          <p:cNvPr id="76" name="Oval 75"/>
          <p:cNvSpPr/>
          <p:nvPr/>
        </p:nvSpPr>
        <p:spPr>
          <a:xfrm>
            <a:off x="1352072" y="3553579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3</a:t>
            </a:r>
            <a:endParaRPr lang="en-US" sz="2000" dirty="0"/>
          </a:p>
        </p:txBody>
      </p:sp>
      <p:sp>
        <p:nvSpPr>
          <p:cNvPr id="77" name="Oval 76"/>
          <p:cNvSpPr/>
          <p:nvPr/>
        </p:nvSpPr>
        <p:spPr>
          <a:xfrm>
            <a:off x="1013405" y="5404151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78" name="Oval 77"/>
          <p:cNvSpPr/>
          <p:nvPr/>
        </p:nvSpPr>
        <p:spPr>
          <a:xfrm>
            <a:off x="2873479" y="4322839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3</a:t>
            </a:r>
            <a:endParaRPr lang="en-US" sz="2000" dirty="0"/>
          </a:p>
        </p:txBody>
      </p:sp>
      <p:sp>
        <p:nvSpPr>
          <p:cNvPr id="79" name="Oval 78"/>
          <p:cNvSpPr/>
          <p:nvPr/>
        </p:nvSpPr>
        <p:spPr>
          <a:xfrm>
            <a:off x="4837743" y="4084158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3</a:t>
            </a:r>
            <a:endParaRPr lang="en-US" sz="2000" dirty="0"/>
          </a:p>
        </p:txBody>
      </p:sp>
      <p:sp>
        <p:nvSpPr>
          <p:cNvPr id="80" name="Oval 79"/>
          <p:cNvSpPr/>
          <p:nvPr/>
        </p:nvSpPr>
        <p:spPr>
          <a:xfrm>
            <a:off x="4020106" y="5387698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81" name="Oval 80"/>
          <p:cNvSpPr/>
          <p:nvPr/>
        </p:nvSpPr>
        <p:spPr>
          <a:xfrm>
            <a:off x="6930220" y="5044519"/>
            <a:ext cx="440616" cy="41124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52" name="Oval 51"/>
          <p:cNvSpPr/>
          <p:nvPr/>
        </p:nvSpPr>
        <p:spPr>
          <a:xfrm>
            <a:off x="5125787" y="3992232"/>
            <a:ext cx="440616" cy="411241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4</a:t>
            </a:r>
          </a:p>
        </p:txBody>
      </p:sp>
      <p:sp>
        <p:nvSpPr>
          <p:cNvPr id="53" name="Oval 52"/>
          <p:cNvSpPr/>
          <p:nvPr/>
        </p:nvSpPr>
        <p:spPr>
          <a:xfrm>
            <a:off x="3464425" y="44342"/>
            <a:ext cx="440616" cy="411241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54" name="Oval 53"/>
          <p:cNvSpPr/>
          <p:nvPr/>
        </p:nvSpPr>
        <p:spPr>
          <a:xfrm>
            <a:off x="4303311" y="5309808"/>
            <a:ext cx="440616" cy="411241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5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2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006687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47175"/>
            <a:ext cx="8591550" cy="1066801"/>
          </a:xfrm>
        </p:spPr>
        <p:txBody>
          <a:bodyPr/>
          <a:lstStyle/>
          <a:p>
            <a:r>
              <a:rPr lang="en-US" dirty="0" smtClean="0"/>
              <a:t>Group 3: Feedback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1738" y="328859"/>
            <a:ext cx="831549" cy="8315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948" y="328859"/>
            <a:ext cx="831549" cy="831549"/>
          </a:xfrm>
          <a:prstGeom prst="rect">
            <a:avLst/>
          </a:prstGeom>
        </p:spPr>
      </p:pic>
      <p:pic>
        <p:nvPicPr>
          <p:cNvPr id="3" name="Picture 2" descr="tweet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519" y="1124266"/>
            <a:ext cx="7728481" cy="56582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2253" y="328859"/>
            <a:ext cx="831549" cy="831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320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480" y="156884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0900: </a:t>
            </a:r>
            <a:r>
              <a:rPr lang="en-US" sz="1100" b="1" dirty="0" smtClean="0">
                <a:solidFill>
                  <a:schemeClr val="tx1"/>
                </a:solidFill>
              </a:rPr>
              <a:t>Dan – </a:t>
            </a:r>
            <a:r>
              <a:rPr lang="en-US" sz="1100" dirty="0" smtClean="0">
                <a:solidFill>
                  <a:schemeClr val="tx1"/>
                </a:solidFill>
              </a:rPr>
              <a:t>Back to work… again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20577" y="156884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1011: </a:t>
            </a:r>
            <a:r>
              <a:rPr lang="en-US" sz="1100" b="1" dirty="0" smtClean="0">
                <a:solidFill>
                  <a:schemeClr val="tx1"/>
                </a:solidFill>
              </a:rPr>
              <a:t>Mavis – </a:t>
            </a:r>
            <a:r>
              <a:rPr lang="en-US" sz="1100" dirty="0" smtClean="0">
                <a:solidFill>
                  <a:srgbClr val="547480"/>
                </a:solidFill>
              </a:rPr>
              <a:t>@Dan @Kelly </a:t>
            </a:r>
            <a:r>
              <a:rPr lang="en-US" sz="1100" dirty="0" smtClean="0">
                <a:solidFill>
                  <a:schemeClr val="tx1"/>
                </a:solidFill>
              </a:rPr>
              <a:t>they ran out of storylines long ago!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68574" y="156884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1245: </a:t>
            </a:r>
            <a:r>
              <a:rPr lang="en-US" sz="1100" b="1" dirty="0" smtClean="0">
                <a:solidFill>
                  <a:schemeClr val="tx1"/>
                </a:solidFill>
              </a:rPr>
              <a:t>Henry – </a:t>
            </a:r>
            <a:r>
              <a:rPr lang="en-US" sz="1100" dirty="0" smtClean="0">
                <a:solidFill>
                  <a:schemeClr val="tx1"/>
                </a:solidFill>
              </a:rPr>
              <a:t>I think I just wet myself: </a:t>
            </a:r>
            <a:r>
              <a:rPr lang="en-US" sz="1100" dirty="0" smtClean="0">
                <a:solidFill>
                  <a:srgbClr val="547480"/>
                </a:solidFill>
              </a:rPr>
              <a:t>http://</a:t>
            </a:r>
            <a:r>
              <a:rPr lang="en-US" sz="1100" dirty="0" err="1" smtClean="0">
                <a:solidFill>
                  <a:srgbClr val="547480"/>
                </a:solidFill>
              </a:rPr>
              <a:t>peoplefallingontheirface.com</a:t>
            </a:r>
            <a:r>
              <a:rPr lang="en-US" sz="1100" dirty="0" smtClean="0">
                <a:solidFill>
                  <a:srgbClr val="547480"/>
                </a:solidFill>
              </a:rPr>
              <a:t> </a:t>
            </a:r>
            <a:endParaRPr lang="en-US" sz="1100" dirty="0">
              <a:solidFill>
                <a:srgbClr val="54748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480" y="613021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0910: </a:t>
            </a:r>
            <a:r>
              <a:rPr lang="en-US" sz="1100" b="1" dirty="0" smtClean="0">
                <a:solidFill>
                  <a:schemeClr val="tx1"/>
                </a:solidFill>
              </a:rPr>
              <a:t>Alice – </a:t>
            </a:r>
            <a:r>
              <a:rPr lang="en-US" sz="1100" dirty="0" smtClean="0">
                <a:solidFill>
                  <a:schemeClr val="tx1"/>
                </a:solidFill>
              </a:rPr>
              <a:t>Is it too early for a coffee?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480" y="1077771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0911: </a:t>
            </a:r>
            <a:r>
              <a:rPr lang="en-US" sz="1100" b="1" dirty="0" smtClean="0">
                <a:solidFill>
                  <a:schemeClr val="tx1"/>
                </a:solidFill>
              </a:rPr>
              <a:t>Henry– </a:t>
            </a:r>
            <a:r>
              <a:rPr lang="en-US" sz="1100" dirty="0" smtClean="0">
                <a:solidFill>
                  <a:schemeClr val="tx1"/>
                </a:solidFill>
              </a:rPr>
              <a:t>Morning all! This should cheer you up!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http://</a:t>
            </a:r>
            <a:r>
              <a:rPr lang="en-US" sz="1100" dirty="0" err="1" smtClean="0">
                <a:solidFill>
                  <a:schemeClr val="bg2">
                    <a:lumMod val="50000"/>
                  </a:schemeClr>
                </a:solidFill>
              </a:rPr>
              <a:t>www.LOLcats.com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480" y="1535556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0912: </a:t>
            </a:r>
            <a:r>
              <a:rPr lang="en-US" sz="1100" b="1" dirty="0" smtClean="0">
                <a:solidFill>
                  <a:schemeClr val="tx1"/>
                </a:solidFill>
              </a:rPr>
              <a:t>Fred– </a:t>
            </a:r>
            <a:r>
              <a:rPr lang="en-US" sz="1100" dirty="0" smtClean="0">
                <a:solidFill>
                  <a:schemeClr val="tx1"/>
                </a:solidFill>
              </a:rPr>
              <a:t>Do we have that accounts meeting this morning?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480" y="1991508"/>
            <a:ext cx="2902856" cy="4060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0913: </a:t>
            </a:r>
            <a:r>
              <a:rPr lang="en-US" sz="1100" b="1" dirty="0" smtClean="0">
                <a:solidFill>
                  <a:schemeClr val="tx1"/>
                </a:solidFill>
              </a:rPr>
              <a:t>Kelly – </a:t>
            </a:r>
            <a:r>
              <a:rPr lang="en-US" sz="1100" dirty="0" smtClean="0">
                <a:solidFill>
                  <a:schemeClr val="tx1"/>
                </a:solidFill>
              </a:rPr>
              <a:t>RT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@Henry</a:t>
            </a:r>
            <a:r>
              <a:rPr lang="en-US" sz="1100" dirty="0" smtClean="0">
                <a:solidFill>
                  <a:schemeClr val="tx1"/>
                </a:solidFill>
              </a:rPr>
              <a:t>:</a:t>
            </a:r>
            <a:r>
              <a:rPr lang="en-US" sz="1100" b="1" dirty="0" smtClean="0">
                <a:solidFill>
                  <a:schemeClr val="tx1"/>
                </a:solidFill>
              </a:rPr>
              <a:t> </a:t>
            </a:r>
            <a:r>
              <a:rPr lang="en-US" sz="1100" dirty="0" smtClean="0">
                <a:solidFill>
                  <a:schemeClr val="tx1"/>
                </a:solidFill>
              </a:rPr>
              <a:t>This should cheer you up!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http://</a:t>
            </a:r>
            <a:r>
              <a:rPr lang="en-US" sz="1100" dirty="0" err="1" smtClean="0">
                <a:solidFill>
                  <a:schemeClr val="bg2">
                    <a:lumMod val="50000"/>
                  </a:schemeClr>
                </a:solidFill>
              </a:rPr>
              <a:t>www.LOLcats.com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0480" y="2930221"/>
            <a:ext cx="2902856" cy="4060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0917: </a:t>
            </a:r>
            <a:r>
              <a:rPr lang="en-US" sz="1100" b="1" dirty="0" smtClean="0">
                <a:solidFill>
                  <a:schemeClr val="tx1"/>
                </a:solidFill>
              </a:rPr>
              <a:t>Mavis – </a:t>
            </a:r>
            <a:r>
              <a:rPr lang="en-US" sz="1100" dirty="0">
                <a:solidFill>
                  <a:schemeClr val="tx1"/>
                </a:solidFill>
              </a:rPr>
              <a:t>RT 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</a:rPr>
              <a:t>@Henry</a:t>
            </a:r>
            <a:r>
              <a:rPr lang="en-US" sz="1100" dirty="0">
                <a:solidFill>
                  <a:schemeClr val="tx1"/>
                </a:solidFill>
              </a:rPr>
              <a:t>:</a:t>
            </a:r>
            <a:r>
              <a:rPr lang="en-US" sz="1100" b="1" dirty="0">
                <a:solidFill>
                  <a:schemeClr val="tx1"/>
                </a:solidFill>
              </a:rPr>
              <a:t> </a:t>
            </a:r>
            <a:r>
              <a:rPr lang="en-US" sz="1100" dirty="0" smtClean="0">
                <a:solidFill>
                  <a:schemeClr val="tx1"/>
                </a:solidFill>
              </a:rPr>
              <a:t>This should cheer you up!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http://</a:t>
            </a:r>
            <a:r>
              <a:rPr lang="en-US" sz="1100" dirty="0" err="1" smtClean="0">
                <a:solidFill>
                  <a:schemeClr val="bg2">
                    <a:lumMod val="50000"/>
                  </a:schemeClr>
                </a:solidFill>
              </a:rPr>
              <a:t>www.LOLcats.com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0480" y="3907361"/>
            <a:ext cx="2902856" cy="4060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0925: </a:t>
            </a:r>
            <a:r>
              <a:rPr lang="en-US" sz="1100" b="1" dirty="0" smtClean="0">
                <a:solidFill>
                  <a:schemeClr val="tx1"/>
                </a:solidFill>
              </a:rPr>
              <a:t>Gemma– </a:t>
            </a:r>
            <a:r>
              <a:rPr lang="en-US" sz="1100" dirty="0">
                <a:solidFill>
                  <a:schemeClr val="tx1"/>
                </a:solidFill>
              </a:rPr>
              <a:t>RT 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</a:rPr>
              <a:t>@Henry</a:t>
            </a:r>
            <a:r>
              <a:rPr lang="en-US" sz="1100" dirty="0">
                <a:solidFill>
                  <a:schemeClr val="tx1"/>
                </a:solidFill>
              </a:rPr>
              <a:t>:</a:t>
            </a:r>
            <a:r>
              <a:rPr lang="en-US" sz="1100" b="1" dirty="0">
                <a:solidFill>
                  <a:schemeClr val="tx1"/>
                </a:solidFill>
              </a:rPr>
              <a:t>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http://www.LOLcats.com </a:t>
            </a:r>
            <a:r>
              <a:rPr lang="en-US" sz="1100" dirty="0" smtClean="0">
                <a:solidFill>
                  <a:schemeClr val="tx1"/>
                </a:solidFill>
              </a:rPr>
              <a:t>&lt;- Brilliant! 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0480" y="3420978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0925: </a:t>
            </a:r>
            <a:r>
              <a:rPr lang="en-US" sz="1100" b="1" dirty="0" smtClean="0">
                <a:solidFill>
                  <a:schemeClr val="tx1"/>
                </a:solidFill>
              </a:rPr>
              <a:t>Bob – @Alive </a:t>
            </a:r>
            <a:r>
              <a:rPr lang="en-US" sz="1100" dirty="0" smtClean="0">
                <a:solidFill>
                  <a:schemeClr val="tx1"/>
                </a:solidFill>
              </a:rPr>
              <a:t>it’s never to early for a coffee! 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0480" y="2455888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0910: </a:t>
            </a:r>
            <a:r>
              <a:rPr lang="en-US" sz="1100" b="1" dirty="0" smtClean="0">
                <a:solidFill>
                  <a:schemeClr val="tx1"/>
                </a:solidFill>
              </a:rPr>
              <a:t>Dan – 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</a:rPr>
              <a:t>@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Fred </a:t>
            </a:r>
            <a:r>
              <a:rPr lang="en-US" sz="1100" dirty="0" smtClean="0">
                <a:solidFill>
                  <a:schemeClr val="tx1"/>
                </a:solidFill>
              </a:rPr>
              <a:t>Yes, its at 1100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480" y="4393238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0945: </a:t>
            </a:r>
            <a:r>
              <a:rPr lang="en-US" sz="1100" b="1" dirty="0" smtClean="0">
                <a:solidFill>
                  <a:schemeClr val="tx1"/>
                </a:solidFill>
              </a:rPr>
              <a:t>Ellie: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@Fred </a:t>
            </a:r>
            <a:r>
              <a:rPr lang="en-US" sz="1100" dirty="0" smtClean="0">
                <a:solidFill>
                  <a:srgbClr val="2E2224"/>
                </a:solidFill>
              </a:rPr>
              <a:t>Sorry, missed your  message – its at 11am!</a:t>
            </a:r>
            <a:endParaRPr lang="en-US" sz="1100" dirty="0">
              <a:solidFill>
                <a:srgbClr val="2E2224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0480" y="4893380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1010: </a:t>
            </a:r>
            <a:r>
              <a:rPr lang="en-US" sz="1100" b="1" dirty="0" smtClean="0">
                <a:solidFill>
                  <a:schemeClr val="tx1"/>
                </a:solidFill>
              </a:rPr>
              <a:t>Kelly – </a:t>
            </a:r>
            <a:r>
              <a:rPr lang="en-US" sz="1100" dirty="0" smtClean="0">
                <a:solidFill>
                  <a:schemeClr val="tx1"/>
                </a:solidFill>
              </a:rPr>
              <a:t>anyone see </a:t>
            </a:r>
            <a:r>
              <a:rPr lang="en-US" sz="1100" dirty="0" err="1" smtClean="0">
                <a:solidFill>
                  <a:schemeClr val="tx1"/>
                </a:solidFill>
              </a:rPr>
              <a:t>Eastenders</a:t>
            </a:r>
            <a:r>
              <a:rPr lang="en-US" sz="1100" dirty="0" smtClean="0">
                <a:solidFill>
                  <a:schemeClr val="tx1"/>
                </a:solidFill>
              </a:rPr>
              <a:t> Street last night?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0480" y="5356775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1010: </a:t>
            </a:r>
            <a:r>
              <a:rPr lang="en-US" sz="1100" b="1" dirty="0" smtClean="0">
                <a:solidFill>
                  <a:schemeClr val="tx1"/>
                </a:solidFill>
              </a:rPr>
              <a:t>Kelly – </a:t>
            </a:r>
            <a:r>
              <a:rPr lang="en-US" sz="1100" dirty="0" smtClean="0">
                <a:solidFill>
                  <a:schemeClr val="tx1"/>
                </a:solidFill>
              </a:rPr>
              <a:t>Steve and Larry had a big fight – they broke the bust of Queen Liz! 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0480" y="5823945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1010: </a:t>
            </a:r>
            <a:r>
              <a:rPr lang="en-US" sz="1100" b="1" dirty="0" smtClean="0">
                <a:solidFill>
                  <a:schemeClr val="tx1"/>
                </a:solidFill>
              </a:rPr>
              <a:t>Mavis– </a:t>
            </a:r>
            <a:r>
              <a:rPr lang="en-US" sz="1100" dirty="0" smtClean="0">
                <a:solidFill>
                  <a:srgbClr val="547480"/>
                </a:solidFill>
              </a:rPr>
              <a:t>@Kelly </a:t>
            </a:r>
            <a:r>
              <a:rPr lang="en-US" sz="1100" dirty="0" smtClean="0">
                <a:solidFill>
                  <a:schemeClr val="tx1"/>
                </a:solidFill>
              </a:rPr>
              <a:t>that was really fake, you could see the punches missing!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0480" y="6306813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1010: </a:t>
            </a:r>
            <a:r>
              <a:rPr lang="en-US" sz="1100" b="1" dirty="0" smtClean="0">
                <a:solidFill>
                  <a:schemeClr val="tx1"/>
                </a:solidFill>
              </a:rPr>
              <a:t>Dan – </a:t>
            </a:r>
            <a:r>
              <a:rPr lang="en-US" sz="1100" dirty="0" smtClean="0">
                <a:solidFill>
                  <a:srgbClr val="547480"/>
                </a:solidFill>
              </a:rPr>
              <a:t>@Kelly</a:t>
            </a:r>
            <a:r>
              <a:rPr lang="en-US" sz="1100" b="1" dirty="0" smtClean="0">
                <a:solidFill>
                  <a:schemeClr val="tx1"/>
                </a:solidFill>
              </a:rPr>
              <a:t> </a:t>
            </a:r>
            <a:r>
              <a:rPr lang="en-US" sz="1100" dirty="0" smtClean="0">
                <a:solidFill>
                  <a:schemeClr val="tx1"/>
                </a:solidFill>
              </a:rPr>
              <a:t>That bust has been in the show from day one </a:t>
            </a:r>
            <a:r>
              <a:rPr lang="en-US" sz="1100" dirty="0" smtClean="0">
                <a:solidFill>
                  <a:srgbClr val="547480"/>
                </a:solidFill>
              </a:rPr>
              <a:t>#</a:t>
            </a:r>
            <a:r>
              <a:rPr lang="en-US" sz="1100" dirty="0" err="1" smtClean="0">
                <a:solidFill>
                  <a:srgbClr val="547480"/>
                </a:solidFill>
              </a:rPr>
              <a:t>jumptheshark</a:t>
            </a:r>
            <a:r>
              <a:rPr lang="en-US" sz="1100" dirty="0" smtClean="0">
                <a:solidFill>
                  <a:schemeClr val="tx1"/>
                </a:solidFill>
              </a:rPr>
              <a:t> !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120577" y="626828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1050: </a:t>
            </a:r>
            <a:r>
              <a:rPr lang="en-US" sz="1100" b="1" dirty="0" smtClean="0">
                <a:solidFill>
                  <a:schemeClr val="tx1"/>
                </a:solidFill>
              </a:rPr>
              <a:t>Bob – </a:t>
            </a:r>
            <a:r>
              <a:rPr lang="en-US" sz="1100" dirty="0" smtClean="0">
                <a:solidFill>
                  <a:schemeClr val="tx1"/>
                </a:solidFill>
              </a:rPr>
              <a:t>found this last night – horrible animal abuse! 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</a:rPr>
              <a:t>http://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</a:rPr>
              <a:t>www.LOLcats.com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  <a:p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120577" y="1077771"/>
            <a:ext cx="2902856" cy="4060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1055: </a:t>
            </a:r>
            <a:r>
              <a:rPr lang="en-US" sz="1100" b="1" dirty="0" smtClean="0">
                <a:solidFill>
                  <a:schemeClr val="tx1"/>
                </a:solidFill>
              </a:rPr>
              <a:t>Alice– </a:t>
            </a:r>
            <a:r>
              <a:rPr lang="en-US" sz="1100" dirty="0" smtClean="0">
                <a:solidFill>
                  <a:schemeClr val="tx1"/>
                </a:solidFill>
              </a:rPr>
              <a:t>RT</a:t>
            </a:r>
            <a:r>
              <a:rPr lang="en-US" sz="1100" dirty="0" smtClean="0">
                <a:solidFill>
                  <a:srgbClr val="547480"/>
                </a:solidFill>
              </a:rPr>
              <a:t> @Bob </a:t>
            </a:r>
            <a:r>
              <a:rPr lang="en-US" sz="1100" b="1" dirty="0" smtClean="0">
                <a:solidFill>
                  <a:schemeClr val="tx1"/>
                </a:solidFill>
              </a:rPr>
              <a:t>-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http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</a:rPr>
              <a:t>://</a:t>
            </a:r>
            <a:r>
              <a:rPr lang="en-US" sz="1100" dirty="0" err="1" smtClean="0">
                <a:solidFill>
                  <a:schemeClr val="bg2">
                    <a:lumMod val="50000"/>
                  </a:schemeClr>
                </a:solidFill>
              </a:rPr>
              <a:t>www.LOLcats.com</a:t>
            </a:r>
            <a:r>
              <a:rPr lang="en-US" sz="1100" dirty="0" smtClean="0">
                <a:solidFill>
                  <a:schemeClr val="tx1"/>
                </a:solidFill>
              </a:rPr>
              <a:t> &lt;- eek, poor cats!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120577" y="1536541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1055: </a:t>
            </a:r>
            <a:r>
              <a:rPr lang="en-US" sz="1100" b="1" dirty="0" smtClean="0">
                <a:solidFill>
                  <a:schemeClr val="tx1"/>
                </a:solidFill>
              </a:rPr>
              <a:t>Iris – </a:t>
            </a:r>
            <a:r>
              <a:rPr lang="en-US" sz="1100" dirty="0" smtClean="0">
                <a:solidFill>
                  <a:schemeClr val="tx1"/>
                </a:solidFill>
              </a:rPr>
              <a:t>Damn – printer is out of paper again!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180671" y="5844146"/>
            <a:ext cx="907143" cy="406047"/>
          </a:xfrm>
          <a:prstGeom prst="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RT</a:t>
            </a:r>
            <a:endParaRPr lang="en-US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7087814" y="5880431"/>
            <a:ext cx="17659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Retweets – propagation </a:t>
            </a:r>
            <a:endParaRPr lang="en-US" sz="1200" dirty="0"/>
          </a:p>
        </p:txBody>
      </p:sp>
      <p:sp>
        <p:nvSpPr>
          <p:cNvPr id="27" name="Rectangle 26"/>
          <p:cNvSpPr/>
          <p:nvPr/>
        </p:nvSpPr>
        <p:spPr>
          <a:xfrm>
            <a:off x="3120577" y="1991508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1107: </a:t>
            </a:r>
            <a:r>
              <a:rPr lang="en-US" sz="1100" b="1" dirty="0" smtClean="0">
                <a:solidFill>
                  <a:schemeClr val="tx1"/>
                </a:solidFill>
              </a:rPr>
              <a:t>Alice – </a:t>
            </a:r>
            <a:r>
              <a:rPr lang="en-US" sz="1100" dirty="0" err="1" smtClean="0">
                <a:solidFill>
                  <a:schemeClr val="tx1"/>
                </a:solidFill>
              </a:rPr>
              <a:t>Erm</a:t>
            </a:r>
            <a:r>
              <a:rPr lang="en-US" sz="1100" dirty="0" smtClean="0">
                <a:solidFill>
                  <a:schemeClr val="tx1"/>
                </a:solidFill>
              </a:rPr>
              <a:t>… just back from loo, where is everyone?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120577" y="2455888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1107: </a:t>
            </a:r>
            <a:r>
              <a:rPr lang="en-US" sz="1100" b="1" dirty="0" smtClean="0">
                <a:solidFill>
                  <a:schemeClr val="tx1"/>
                </a:solidFill>
              </a:rPr>
              <a:t>Bob – 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</a:rPr>
              <a:t>@Alic</a:t>
            </a:r>
            <a:r>
              <a:rPr lang="en-US" sz="1100" dirty="0">
                <a:solidFill>
                  <a:srgbClr val="547480"/>
                </a:solidFill>
              </a:rPr>
              <a:t>e</a:t>
            </a:r>
            <a:r>
              <a:rPr lang="en-US" sz="1100" b="1" dirty="0">
                <a:solidFill>
                  <a:schemeClr val="tx1"/>
                </a:solidFill>
              </a:rPr>
              <a:t> </a:t>
            </a:r>
            <a:r>
              <a:rPr lang="en-US" sz="1100" dirty="0" smtClean="0">
                <a:solidFill>
                  <a:schemeClr val="tx1"/>
                </a:solidFill>
              </a:rPr>
              <a:t>We’re in the accounts meeting you duffer!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115736" y="2930221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1203: </a:t>
            </a:r>
            <a:r>
              <a:rPr lang="en-US" sz="1100" b="1" dirty="0" smtClean="0">
                <a:solidFill>
                  <a:schemeClr val="tx1"/>
                </a:solidFill>
              </a:rPr>
              <a:t>Fred– </a:t>
            </a:r>
            <a:r>
              <a:rPr lang="en-US" sz="1100" dirty="0" smtClean="0">
                <a:solidFill>
                  <a:schemeClr val="tx1"/>
                </a:solidFill>
              </a:rPr>
              <a:t>God – that was the dullest meeting of all time!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120577" y="3420978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1203: </a:t>
            </a:r>
            <a:r>
              <a:rPr lang="en-US" sz="1100" b="1" dirty="0" smtClean="0">
                <a:solidFill>
                  <a:schemeClr val="tx1"/>
                </a:solidFill>
              </a:rPr>
              <a:t>Gemma</a:t>
            </a:r>
            <a:r>
              <a:rPr lang="en-US" sz="1100" dirty="0" smtClean="0">
                <a:solidFill>
                  <a:schemeClr val="tx1"/>
                </a:solidFill>
              </a:rPr>
              <a:t> </a:t>
            </a:r>
            <a:r>
              <a:rPr lang="en-US" sz="1100" dirty="0" smtClean="0">
                <a:solidFill>
                  <a:srgbClr val="547480"/>
                </a:solidFill>
              </a:rPr>
              <a:t>@Fred </a:t>
            </a:r>
            <a:r>
              <a:rPr lang="en-US" sz="1100" dirty="0" smtClean="0">
                <a:solidFill>
                  <a:schemeClr val="tx1"/>
                </a:solidFill>
              </a:rPr>
              <a:t>– you’re right, time for lunch?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120577" y="3907361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1205: </a:t>
            </a:r>
            <a:r>
              <a:rPr lang="en-US" sz="1100" b="1" dirty="0" smtClean="0">
                <a:solidFill>
                  <a:schemeClr val="tx1"/>
                </a:solidFill>
              </a:rPr>
              <a:t>Bob – </a:t>
            </a:r>
            <a:r>
              <a:rPr lang="en-US" sz="1100" dirty="0" smtClean="0">
                <a:solidFill>
                  <a:schemeClr val="tx1"/>
                </a:solidFill>
              </a:rPr>
              <a:t>Fred and Gemma off to lunch again – get a room!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120577" y="4393238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1205: </a:t>
            </a:r>
            <a:r>
              <a:rPr lang="en-US" sz="1100" b="1" dirty="0" smtClean="0">
                <a:solidFill>
                  <a:schemeClr val="tx1"/>
                </a:solidFill>
              </a:rPr>
              <a:t>Dan – </a:t>
            </a:r>
            <a:r>
              <a:rPr lang="en-US" sz="1100" dirty="0" smtClean="0">
                <a:solidFill>
                  <a:srgbClr val="547480"/>
                </a:solidFill>
              </a:rPr>
              <a:t>@Bob </a:t>
            </a:r>
            <a:r>
              <a:rPr lang="en-US" sz="1100" dirty="0" smtClean="0">
                <a:solidFill>
                  <a:schemeClr val="tx1"/>
                </a:solidFill>
              </a:rPr>
              <a:t>Oh to be young again :-)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115736" y="4881285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1230: </a:t>
            </a:r>
            <a:r>
              <a:rPr lang="en-US" sz="1100" b="1" dirty="0" smtClean="0">
                <a:solidFill>
                  <a:schemeClr val="tx1"/>
                </a:solidFill>
              </a:rPr>
              <a:t>Kelly – </a:t>
            </a:r>
            <a:r>
              <a:rPr lang="en-US" sz="1100" dirty="0" smtClean="0">
                <a:solidFill>
                  <a:schemeClr val="tx1"/>
                </a:solidFill>
              </a:rPr>
              <a:t>Anyone fancy lunch from the breakfast van – I could murder a burger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115736" y="5356775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1231: </a:t>
            </a:r>
            <a:r>
              <a:rPr lang="en-US" sz="1100" b="1" dirty="0" smtClean="0">
                <a:solidFill>
                  <a:schemeClr val="tx1"/>
                </a:solidFill>
              </a:rPr>
              <a:t>Mavis– </a:t>
            </a:r>
            <a:r>
              <a:rPr lang="en-US" sz="1100" dirty="0" smtClean="0">
                <a:solidFill>
                  <a:srgbClr val="547480"/>
                </a:solidFill>
              </a:rPr>
              <a:t>@Kelly </a:t>
            </a:r>
            <a:r>
              <a:rPr lang="en-US" sz="1100" dirty="0" smtClean="0">
                <a:solidFill>
                  <a:schemeClr val="tx1"/>
                </a:solidFill>
              </a:rPr>
              <a:t>you are on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3115736" y="5846291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1231: </a:t>
            </a:r>
            <a:r>
              <a:rPr lang="en-US" sz="1100" b="1" dirty="0" smtClean="0">
                <a:solidFill>
                  <a:schemeClr val="tx1"/>
                </a:solidFill>
              </a:rPr>
              <a:t>Mavis– </a:t>
            </a:r>
            <a:r>
              <a:rPr lang="en-US" sz="1100" dirty="0" smtClean="0">
                <a:solidFill>
                  <a:srgbClr val="547480"/>
                </a:solidFill>
              </a:rPr>
              <a:t>@Larry </a:t>
            </a:r>
            <a:r>
              <a:rPr lang="en-US" sz="1100" dirty="0" smtClean="0">
                <a:solidFill>
                  <a:schemeClr val="tx1"/>
                </a:solidFill>
              </a:rPr>
              <a:t>you fancy some lunch with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@Kelly</a:t>
            </a:r>
            <a:r>
              <a:rPr lang="en-US" sz="1100" dirty="0" smtClean="0">
                <a:solidFill>
                  <a:schemeClr val="tx1"/>
                </a:solidFill>
              </a:rPr>
              <a:t> and me?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3115736" y="6316624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1231: </a:t>
            </a:r>
            <a:r>
              <a:rPr lang="en-US" sz="1100" b="1" dirty="0" smtClean="0">
                <a:solidFill>
                  <a:schemeClr val="tx1"/>
                </a:solidFill>
              </a:rPr>
              <a:t>Henry– </a:t>
            </a:r>
            <a:r>
              <a:rPr lang="en-US" sz="1100" dirty="0" smtClean="0">
                <a:solidFill>
                  <a:srgbClr val="547480"/>
                </a:solidFill>
              </a:rPr>
              <a:t>@Kelly </a:t>
            </a:r>
            <a:r>
              <a:rPr lang="en-US" sz="1100" dirty="0" smtClean="0">
                <a:solidFill>
                  <a:schemeClr val="tx1"/>
                </a:solidFill>
              </a:rPr>
              <a:t>sorry, got some research to do here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168574" y="625055"/>
            <a:ext cx="2902856" cy="4060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1310: </a:t>
            </a:r>
            <a:r>
              <a:rPr lang="en-US" sz="1100" b="1" dirty="0" smtClean="0">
                <a:solidFill>
                  <a:schemeClr val="tx1"/>
                </a:solidFill>
              </a:rPr>
              <a:t>Gemma– </a:t>
            </a:r>
            <a:r>
              <a:rPr lang="en-US" sz="1100" dirty="0">
                <a:solidFill>
                  <a:schemeClr val="tx1"/>
                </a:solidFill>
              </a:rPr>
              <a:t>RT 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</a:rPr>
              <a:t>@Henry</a:t>
            </a:r>
            <a:r>
              <a:rPr lang="en-US" sz="1100" dirty="0">
                <a:solidFill>
                  <a:schemeClr val="tx1"/>
                </a:solidFill>
              </a:rPr>
              <a:t>:</a:t>
            </a:r>
            <a:r>
              <a:rPr lang="en-US" sz="1100" b="1" dirty="0">
                <a:solidFill>
                  <a:schemeClr val="tx1"/>
                </a:solidFill>
              </a:rPr>
              <a:t> </a:t>
            </a:r>
            <a:r>
              <a:rPr lang="en-US" sz="1100" dirty="0" smtClean="0">
                <a:solidFill>
                  <a:schemeClr val="tx1"/>
                </a:solidFill>
              </a:rPr>
              <a:t>I think I just wet myself: </a:t>
            </a:r>
            <a:r>
              <a:rPr lang="en-US" sz="1100" dirty="0" smtClean="0">
                <a:solidFill>
                  <a:srgbClr val="547480"/>
                </a:solidFill>
              </a:rPr>
              <a:t>http://</a:t>
            </a:r>
            <a:r>
              <a:rPr lang="en-US" sz="1100" dirty="0" err="1" smtClean="0">
                <a:solidFill>
                  <a:srgbClr val="547480"/>
                </a:solidFill>
              </a:rPr>
              <a:t>peoplefallingontheirface.com</a:t>
            </a:r>
            <a:r>
              <a:rPr lang="en-US" sz="1100" dirty="0" smtClean="0">
                <a:solidFill>
                  <a:srgbClr val="547480"/>
                </a:solidFill>
              </a:rPr>
              <a:t> </a:t>
            </a:r>
            <a:endParaRPr lang="en-US" sz="1100" dirty="0">
              <a:solidFill>
                <a:srgbClr val="547480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6168574" y="1081129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1310: </a:t>
            </a:r>
            <a:r>
              <a:rPr lang="en-US" sz="1100" b="1" dirty="0" smtClean="0">
                <a:solidFill>
                  <a:schemeClr val="tx1"/>
                </a:solidFill>
              </a:rPr>
              <a:t>Henry –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@Gemma</a:t>
            </a:r>
            <a:r>
              <a:rPr lang="en-US" sz="1100" dirty="0" smtClean="0">
                <a:solidFill>
                  <a:schemeClr val="tx1"/>
                </a:solidFill>
              </a:rPr>
              <a:t>:</a:t>
            </a:r>
            <a:r>
              <a:rPr lang="en-US" sz="1100" b="1" dirty="0" smtClean="0">
                <a:solidFill>
                  <a:schemeClr val="tx1"/>
                </a:solidFill>
              </a:rPr>
              <a:t> </a:t>
            </a:r>
            <a:r>
              <a:rPr lang="en-US" sz="1100" dirty="0" smtClean="0">
                <a:solidFill>
                  <a:schemeClr val="tx1"/>
                </a:solidFill>
              </a:rPr>
              <a:t>back so soon!</a:t>
            </a:r>
            <a:endParaRPr lang="en-US" sz="1100" dirty="0">
              <a:solidFill>
                <a:srgbClr val="547480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6168574" y="1530179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1313: </a:t>
            </a:r>
            <a:r>
              <a:rPr lang="en-US" sz="1100" b="1" dirty="0" smtClean="0">
                <a:solidFill>
                  <a:schemeClr val="tx1"/>
                </a:solidFill>
              </a:rPr>
              <a:t>Jake –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@Henry</a:t>
            </a:r>
            <a:r>
              <a:rPr lang="en-US" sz="1100" dirty="0" smtClean="0">
                <a:solidFill>
                  <a:schemeClr val="tx1"/>
                </a:solidFill>
              </a:rPr>
              <a:t>:</a:t>
            </a:r>
            <a:r>
              <a:rPr lang="en-US" sz="1100" b="1" dirty="0" smtClean="0">
                <a:solidFill>
                  <a:schemeClr val="tx1"/>
                </a:solidFill>
              </a:rPr>
              <a:t> </a:t>
            </a:r>
            <a:r>
              <a:rPr lang="en-US" sz="1100" dirty="0" smtClean="0">
                <a:solidFill>
                  <a:schemeClr val="tx1"/>
                </a:solidFill>
              </a:rPr>
              <a:t>you are a sick man</a:t>
            </a:r>
            <a:endParaRPr lang="en-US" sz="1100" dirty="0">
              <a:solidFill>
                <a:srgbClr val="54748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6168574" y="1999753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1320: </a:t>
            </a:r>
            <a:r>
              <a:rPr lang="en-US" sz="1100" b="1" dirty="0" smtClean="0">
                <a:solidFill>
                  <a:schemeClr val="tx1"/>
                </a:solidFill>
              </a:rPr>
              <a:t>Jake – </a:t>
            </a:r>
            <a:r>
              <a:rPr lang="en-US" sz="1100" dirty="0" smtClean="0">
                <a:solidFill>
                  <a:schemeClr val="tx1"/>
                </a:solidFill>
              </a:rPr>
              <a:t>have you seen this one: </a:t>
            </a:r>
            <a:r>
              <a:rPr lang="en-US" sz="1100" dirty="0">
                <a:solidFill>
                  <a:srgbClr val="547480"/>
                </a:solidFill>
              </a:rPr>
              <a:t>http:/</a:t>
            </a:r>
            <a:r>
              <a:rPr lang="en-US" sz="1100" dirty="0" smtClean="0">
                <a:solidFill>
                  <a:srgbClr val="547480"/>
                </a:solidFill>
              </a:rPr>
              <a:t>/</a:t>
            </a:r>
            <a:r>
              <a:rPr lang="en-US" sz="1100" dirty="0" err="1" smtClean="0">
                <a:solidFill>
                  <a:srgbClr val="547480"/>
                </a:solidFill>
              </a:rPr>
              <a:t>extremeiironing.com</a:t>
            </a:r>
            <a:r>
              <a:rPr lang="en-US" sz="1100" dirty="0" smtClean="0">
                <a:solidFill>
                  <a:srgbClr val="547480"/>
                </a:solidFill>
              </a:rPr>
              <a:t> </a:t>
            </a:r>
            <a:r>
              <a:rPr lang="en-US" sz="1100" dirty="0" smtClean="0">
                <a:solidFill>
                  <a:schemeClr val="tx1"/>
                </a:solidFill>
              </a:rPr>
              <a:t> </a:t>
            </a:r>
            <a:endParaRPr lang="en-US" sz="1100" dirty="0">
              <a:solidFill>
                <a:srgbClr val="547480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168574" y="2455888"/>
            <a:ext cx="2902856" cy="4060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1310: </a:t>
            </a:r>
            <a:r>
              <a:rPr lang="en-US" sz="1100" b="1" dirty="0" smtClean="0">
                <a:solidFill>
                  <a:schemeClr val="tx1"/>
                </a:solidFill>
              </a:rPr>
              <a:t>Henry – </a:t>
            </a:r>
            <a:r>
              <a:rPr lang="en-US" sz="1100" dirty="0">
                <a:solidFill>
                  <a:schemeClr val="tx1"/>
                </a:solidFill>
              </a:rPr>
              <a:t>RT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@Jake </a:t>
            </a:r>
            <a:r>
              <a:rPr lang="en-US" sz="1100" dirty="0" smtClean="0">
                <a:solidFill>
                  <a:schemeClr val="tx1"/>
                </a:solidFill>
              </a:rPr>
              <a:t>have </a:t>
            </a:r>
            <a:r>
              <a:rPr lang="en-US" sz="1100" dirty="0">
                <a:solidFill>
                  <a:schemeClr val="tx1"/>
                </a:solidFill>
              </a:rPr>
              <a:t>you seen this one: </a:t>
            </a:r>
            <a:r>
              <a:rPr lang="en-US" sz="1100" dirty="0">
                <a:solidFill>
                  <a:srgbClr val="547480"/>
                </a:solidFill>
              </a:rPr>
              <a:t>http://</a:t>
            </a:r>
            <a:r>
              <a:rPr lang="en-US" sz="1100" dirty="0" err="1">
                <a:solidFill>
                  <a:srgbClr val="547480"/>
                </a:solidFill>
              </a:rPr>
              <a:t>extremeiironing.com</a:t>
            </a:r>
            <a:r>
              <a:rPr lang="en-US" sz="1100" dirty="0">
                <a:solidFill>
                  <a:srgbClr val="547480"/>
                </a:solidFill>
              </a:rPr>
              <a:t> 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endParaRPr lang="en-US" sz="1100" dirty="0">
              <a:solidFill>
                <a:srgbClr val="547480"/>
              </a:solidFill>
            </a:endParaRPr>
          </a:p>
          <a:p>
            <a:endParaRPr lang="en-US" sz="1100" dirty="0">
              <a:solidFill>
                <a:srgbClr val="547480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168574" y="2930820"/>
            <a:ext cx="2902856" cy="4060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1312: </a:t>
            </a:r>
            <a:r>
              <a:rPr lang="en-US" sz="1100" b="1" dirty="0" smtClean="0">
                <a:solidFill>
                  <a:schemeClr val="tx1"/>
                </a:solidFill>
              </a:rPr>
              <a:t>Gemma - </a:t>
            </a:r>
            <a:r>
              <a:rPr lang="en-US" sz="1100" dirty="0">
                <a:solidFill>
                  <a:schemeClr val="tx1"/>
                </a:solidFill>
              </a:rPr>
              <a:t>RT 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</a:rPr>
              <a:t>@Jake </a:t>
            </a:r>
            <a:r>
              <a:rPr lang="en-US" sz="1100" dirty="0">
                <a:solidFill>
                  <a:schemeClr val="tx1"/>
                </a:solidFill>
              </a:rPr>
              <a:t>have you seen this one: </a:t>
            </a:r>
            <a:r>
              <a:rPr lang="en-US" sz="1100" dirty="0">
                <a:solidFill>
                  <a:srgbClr val="547480"/>
                </a:solidFill>
              </a:rPr>
              <a:t>http://</a:t>
            </a:r>
            <a:r>
              <a:rPr lang="en-US" sz="1100" dirty="0" err="1">
                <a:solidFill>
                  <a:srgbClr val="547480"/>
                </a:solidFill>
              </a:rPr>
              <a:t>extremeiironing.com</a:t>
            </a:r>
            <a:r>
              <a:rPr lang="en-US" sz="1100" dirty="0">
                <a:solidFill>
                  <a:srgbClr val="547480"/>
                </a:solidFill>
              </a:rPr>
              <a:t> 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endParaRPr lang="en-US" sz="1100" dirty="0">
              <a:solidFill>
                <a:srgbClr val="547480"/>
              </a:solidFill>
            </a:endParaRPr>
          </a:p>
          <a:p>
            <a:endParaRPr lang="en-US" sz="1100" dirty="0">
              <a:solidFill>
                <a:srgbClr val="547480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6168574" y="3420978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1320: </a:t>
            </a:r>
            <a:r>
              <a:rPr lang="en-US" sz="1100" b="1" dirty="0" smtClean="0">
                <a:solidFill>
                  <a:schemeClr val="tx1"/>
                </a:solidFill>
              </a:rPr>
              <a:t>Dan – </a:t>
            </a:r>
            <a:r>
              <a:rPr lang="en-US" sz="1100" dirty="0" smtClean="0">
                <a:solidFill>
                  <a:srgbClr val="547480"/>
                </a:solidFill>
              </a:rPr>
              <a:t>@Kelly </a:t>
            </a:r>
            <a:r>
              <a:rPr lang="en-US" sz="1100" dirty="0" smtClean="0">
                <a:solidFill>
                  <a:schemeClr val="tx1"/>
                </a:solidFill>
              </a:rPr>
              <a:t>any chance you could get Henry to focus on his work?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168574" y="3907361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1320: </a:t>
            </a:r>
            <a:r>
              <a:rPr lang="en-US" sz="1100" b="1" dirty="0" smtClean="0">
                <a:solidFill>
                  <a:schemeClr val="tx1"/>
                </a:solidFill>
              </a:rPr>
              <a:t>Kelly – </a:t>
            </a:r>
            <a:r>
              <a:rPr lang="en-US" sz="1100" dirty="0" smtClean="0">
                <a:solidFill>
                  <a:srgbClr val="547480"/>
                </a:solidFill>
              </a:rPr>
              <a:t>@Henry </a:t>
            </a:r>
            <a:r>
              <a:rPr lang="en-US" sz="1100" dirty="0" err="1" smtClean="0">
                <a:solidFill>
                  <a:schemeClr val="tx1"/>
                </a:solidFill>
              </a:rPr>
              <a:t>Erm</a:t>
            </a:r>
            <a:r>
              <a:rPr lang="en-US" sz="1100" dirty="0" smtClean="0">
                <a:solidFill>
                  <a:schemeClr val="tx1"/>
                </a:solidFill>
              </a:rPr>
              <a:t>.. Dan is not impressed with your browsing habits!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6168574" y="4393238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1320: </a:t>
            </a:r>
            <a:r>
              <a:rPr lang="en-US" sz="1100" b="1" dirty="0" smtClean="0">
                <a:solidFill>
                  <a:schemeClr val="tx1"/>
                </a:solidFill>
              </a:rPr>
              <a:t>Henry – </a:t>
            </a:r>
            <a:r>
              <a:rPr lang="en-US" sz="1100" dirty="0" smtClean="0">
                <a:solidFill>
                  <a:srgbClr val="547480"/>
                </a:solidFill>
              </a:rPr>
              <a:t>@Kelly </a:t>
            </a:r>
            <a:r>
              <a:rPr lang="en-US" sz="1100" dirty="0" smtClean="0">
                <a:solidFill>
                  <a:srgbClr val="2E2224"/>
                </a:solidFill>
              </a:rPr>
              <a:t>Oops </a:t>
            </a:r>
            <a:r>
              <a:rPr lang="en-US" sz="1100" dirty="0" smtClean="0">
                <a:solidFill>
                  <a:srgbClr val="2E2224"/>
                </a:solidFill>
                <a:sym typeface="Wingdings"/>
              </a:rPr>
              <a:t>:-( Thanks for the heads up!</a:t>
            </a:r>
            <a:endParaRPr lang="en-US" sz="1100" dirty="0">
              <a:solidFill>
                <a:srgbClr val="2E2224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6168574" y="4876093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1350: </a:t>
            </a:r>
            <a:r>
              <a:rPr lang="en-US" sz="1100" b="1" dirty="0" smtClean="0">
                <a:solidFill>
                  <a:schemeClr val="tx1"/>
                </a:solidFill>
              </a:rPr>
              <a:t>Clare – </a:t>
            </a:r>
            <a:r>
              <a:rPr lang="en-US" sz="1100" dirty="0" smtClean="0">
                <a:solidFill>
                  <a:srgbClr val="547480"/>
                </a:solidFill>
              </a:rPr>
              <a:t>@Dan </a:t>
            </a:r>
            <a:r>
              <a:rPr lang="en-US" sz="1100" dirty="0" smtClean="0">
                <a:solidFill>
                  <a:srgbClr val="2E2224"/>
                </a:solidFill>
              </a:rPr>
              <a:t>I’m back from the sales pitch, when can I update you?</a:t>
            </a:r>
            <a:endParaRPr lang="en-US" sz="1100" dirty="0">
              <a:solidFill>
                <a:srgbClr val="2E2224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6168574" y="5356775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1350: </a:t>
            </a:r>
            <a:r>
              <a:rPr lang="en-US" sz="1100" b="1" dirty="0" smtClean="0">
                <a:solidFill>
                  <a:schemeClr val="tx1"/>
                </a:solidFill>
              </a:rPr>
              <a:t>Larry – </a:t>
            </a:r>
            <a:r>
              <a:rPr lang="en-US" sz="1100" dirty="0" smtClean="0">
                <a:solidFill>
                  <a:srgbClr val="2E2224"/>
                </a:solidFill>
              </a:rPr>
              <a:t>Oh bugger it – how does this social network thing work again?</a:t>
            </a:r>
            <a:endParaRPr lang="en-US" sz="1100" dirty="0">
              <a:solidFill>
                <a:srgbClr val="2E22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495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480" y="156884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0900: </a:t>
            </a:r>
            <a:r>
              <a:rPr lang="en-US" sz="1100" b="1" dirty="0" smtClean="0">
                <a:solidFill>
                  <a:schemeClr val="tx1"/>
                </a:solidFill>
              </a:rPr>
              <a:t>Dan – </a:t>
            </a:r>
            <a:r>
              <a:rPr lang="en-US" sz="1100" dirty="0" smtClean="0">
                <a:solidFill>
                  <a:schemeClr val="tx1"/>
                </a:solidFill>
              </a:rPr>
              <a:t>Back to work… again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20577" y="156884"/>
            <a:ext cx="2902856" cy="406047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1011: </a:t>
            </a:r>
            <a:r>
              <a:rPr lang="en-US" sz="1100" b="1" dirty="0" smtClean="0">
                <a:solidFill>
                  <a:schemeClr val="tx1"/>
                </a:solidFill>
              </a:rPr>
              <a:t>Mavis – </a:t>
            </a:r>
            <a:r>
              <a:rPr lang="en-US" sz="1100" dirty="0" smtClean="0">
                <a:solidFill>
                  <a:srgbClr val="547480"/>
                </a:solidFill>
              </a:rPr>
              <a:t>@Dan @Kelly </a:t>
            </a:r>
            <a:r>
              <a:rPr lang="en-US" sz="1100" dirty="0" smtClean="0">
                <a:solidFill>
                  <a:schemeClr val="tx1"/>
                </a:solidFill>
              </a:rPr>
              <a:t>they ran out of storylines long ago!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68574" y="156884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1245: </a:t>
            </a:r>
            <a:r>
              <a:rPr lang="en-US" sz="1100" b="1" dirty="0" smtClean="0">
                <a:solidFill>
                  <a:schemeClr val="tx1"/>
                </a:solidFill>
              </a:rPr>
              <a:t>Henry – </a:t>
            </a:r>
            <a:r>
              <a:rPr lang="en-US" sz="1100" dirty="0" smtClean="0">
                <a:solidFill>
                  <a:schemeClr val="tx1"/>
                </a:solidFill>
              </a:rPr>
              <a:t>I think I just wet myself: </a:t>
            </a:r>
            <a:r>
              <a:rPr lang="en-US" sz="1100" dirty="0" smtClean="0">
                <a:solidFill>
                  <a:srgbClr val="547480"/>
                </a:solidFill>
              </a:rPr>
              <a:t>http://</a:t>
            </a:r>
            <a:r>
              <a:rPr lang="en-US" sz="1100" dirty="0" err="1" smtClean="0">
                <a:solidFill>
                  <a:srgbClr val="547480"/>
                </a:solidFill>
              </a:rPr>
              <a:t>peoplefallingontheirface.com</a:t>
            </a:r>
            <a:r>
              <a:rPr lang="en-US" sz="1100" dirty="0" smtClean="0">
                <a:solidFill>
                  <a:srgbClr val="547480"/>
                </a:solidFill>
              </a:rPr>
              <a:t> </a:t>
            </a:r>
            <a:endParaRPr lang="en-US" sz="1100" dirty="0">
              <a:solidFill>
                <a:srgbClr val="54748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480" y="613021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0910: </a:t>
            </a:r>
            <a:r>
              <a:rPr lang="en-US" sz="1100" b="1" dirty="0" smtClean="0">
                <a:solidFill>
                  <a:schemeClr val="tx1"/>
                </a:solidFill>
              </a:rPr>
              <a:t>Alice – </a:t>
            </a:r>
            <a:r>
              <a:rPr lang="en-US" sz="1100" dirty="0" smtClean="0">
                <a:solidFill>
                  <a:schemeClr val="tx1"/>
                </a:solidFill>
              </a:rPr>
              <a:t>Is it too early for a coffee?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480" y="1077771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0911: </a:t>
            </a:r>
            <a:r>
              <a:rPr lang="en-US" sz="1100" b="1" dirty="0" smtClean="0">
                <a:solidFill>
                  <a:schemeClr val="tx1"/>
                </a:solidFill>
              </a:rPr>
              <a:t>Henry– </a:t>
            </a:r>
            <a:r>
              <a:rPr lang="en-US" sz="1100" dirty="0" smtClean="0">
                <a:solidFill>
                  <a:schemeClr val="tx1"/>
                </a:solidFill>
              </a:rPr>
              <a:t>Morning all! This should cheer you up!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http://</a:t>
            </a:r>
            <a:r>
              <a:rPr lang="en-US" sz="1100" dirty="0" err="1" smtClean="0">
                <a:solidFill>
                  <a:schemeClr val="bg2">
                    <a:lumMod val="50000"/>
                  </a:schemeClr>
                </a:solidFill>
              </a:rPr>
              <a:t>www.LOLcats.com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480" y="1535556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0912: </a:t>
            </a:r>
            <a:r>
              <a:rPr lang="en-US" sz="1100" b="1" dirty="0" smtClean="0">
                <a:solidFill>
                  <a:schemeClr val="tx1"/>
                </a:solidFill>
              </a:rPr>
              <a:t>Fred– </a:t>
            </a:r>
            <a:r>
              <a:rPr lang="en-US" sz="1100" dirty="0" smtClean="0">
                <a:solidFill>
                  <a:schemeClr val="tx1"/>
                </a:solidFill>
              </a:rPr>
              <a:t>Do we have that accounts meeting this morning?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480" y="1991508"/>
            <a:ext cx="2902856" cy="4060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0913: </a:t>
            </a:r>
            <a:r>
              <a:rPr lang="en-US" sz="1100" b="1" dirty="0" smtClean="0">
                <a:solidFill>
                  <a:schemeClr val="tx1"/>
                </a:solidFill>
              </a:rPr>
              <a:t>Kelly – </a:t>
            </a:r>
            <a:r>
              <a:rPr lang="en-US" sz="1100" dirty="0" smtClean="0">
                <a:solidFill>
                  <a:schemeClr val="tx1"/>
                </a:solidFill>
              </a:rPr>
              <a:t>RT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@Henry</a:t>
            </a:r>
            <a:r>
              <a:rPr lang="en-US" sz="1100" dirty="0" smtClean="0">
                <a:solidFill>
                  <a:schemeClr val="tx1"/>
                </a:solidFill>
              </a:rPr>
              <a:t>:</a:t>
            </a:r>
            <a:r>
              <a:rPr lang="en-US" sz="1100" b="1" dirty="0" smtClean="0">
                <a:solidFill>
                  <a:schemeClr val="tx1"/>
                </a:solidFill>
              </a:rPr>
              <a:t> </a:t>
            </a:r>
            <a:r>
              <a:rPr lang="en-US" sz="1100" dirty="0" smtClean="0">
                <a:solidFill>
                  <a:schemeClr val="tx1"/>
                </a:solidFill>
              </a:rPr>
              <a:t>This should cheer you up!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http://</a:t>
            </a:r>
            <a:r>
              <a:rPr lang="en-US" sz="1100" dirty="0" err="1" smtClean="0">
                <a:solidFill>
                  <a:schemeClr val="bg2">
                    <a:lumMod val="50000"/>
                  </a:schemeClr>
                </a:solidFill>
              </a:rPr>
              <a:t>www.LOLcats.com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0480" y="2930221"/>
            <a:ext cx="2902856" cy="4060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0917: </a:t>
            </a:r>
            <a:r>
              <a:rPr lang="en-US" sz="1100" b="1" dirty="0" smtClean="0">
                <a:solidFill>
                  <a:schemeClr val="tx1"/>
                </a:solidFill>
              </a:rPr>
              <a:t>Mavis – </a:t>
            </a:r>
            <a:r>
              <a:rPr lang="en-US" sz="1100" dirty="0">
                <a:solidFill>
                  <a:schemeClr val="tx1"/>
                </a:solidFill>
              </a:rPr>
              <a:t>RT 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</a:rPr>
              <a:t>@Henry</a:t>
            </a:r>
            <a:r>
              <a:rPr lang="en-US" sz="1100" dirty="0">
                <a:solidFill>
                  <a:schemeClr val="tx1"/>
                </a:solidFill>
              </a:rPr>
              <a:t>:</a:t>
            </a:r>
            <a:r>
              <a:rPr lang="en-US" sz="1100" b="1" dirty="0">
                <a:solidFill>
                  <a:schemeClr val="tx1"/>
                </a:solidFill>
              </a:rPr>
              <a:t> </a:t>
            </a:r>
            <a:r>
              <a:rPr lang="en-US" sz="1100" dirty="0" smtClean="0">
                <a:solidFill>
                  <a:schemeClr val="tx1"/>
                </a:solidFill>
              </a:rPr>
              <a:t>This should cheer you up!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http://</a:t>
            </a:r>
            <a:r>
              <a:rPr lang="en-US" sz="1100" dirty="0" err="1" smtClean="0">
                <a:solidFill>
                  <a:schemeClr val="bg2">
                    <a:lumMod val="50000"/>
                  </a:schemeClr>
                </a:solidFill>
              </a:rPr>
              <a:t>www.LOLcats.com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0480" y="3907361"/>
            <a:ext cx="2902856" cy="4060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0925: </a:t>
            </a:r>
            <a:r>
              <a:rPr lang="en-US" sz="1100" b="1" dirty="0" smtClean="0">
                <a:solidFill>
                  <a:schemeClr val="tx1"/>
                </a:solidFill>
              </a:rPr>
              <a:t>Gemma– </a:t>
            </a:r>
            <a:r>
              <a:rPr lang="en-US" sz="1100" dirty="0">
                <a:solidFill>
                  <a:schemeClr val="tx1"/>
                </a:solidFill>
              </a:rPr>
              <a:t>RT 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</a:rPr>
              <a:t>@Henry</a:t>
            </a:r>
            <a:r>
              <a:rPr lang="en-US" sz="1100" dirty="0">
                <a:solidFill>
                  <a:schemeClr val="tx1"/>
                </a:solidFill>
              </a:rPr>
              <a:t>:</a:t>
            </a:r>
            <a:r>
              <a:rPr lang="en-US" sz="1100" b="1" dirty="0">
                <a:solidFill>
                  <a:schemeClr val="tx1"/>
                </a:solidFill>
              </a:rPr>
              <a:t>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http://www.LOLcats.com </a:t>
            </a:r>
            <a:r>
              <a:rPr lang="en-US" sz="1100" dirty="0" smtClean="0">
                <a:solidFill>
                  <a:schemeClr val="tx1"/>
                </a:solidFill>
              </a:rPr>
              <a:t>&lt;- Brilliant! 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0480" y="3420978"/>
            <a:ext cx="2902856" cy="406047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0925: </a:t>
            </a:r>
            <a:r>
              <a:rPr lang="en-US" sz="1100" b="1" dirty="0" smtClean="0">
                <a:solidFill>
                  <a:schemeClr val="tx1"/>
                </a:solidFill>
              </a:rPr>
              <a:t>Bob –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@Alice </a:t>
            </a:r>
            <a:r>
              <a:rPr lang="en-US" sz="1100" dirty="0" smtClean="0">
                <a:solidFill>
                  <a:schemeClr val="tx1"/>
                </a:solidFill>
              </a:rPr>
              <a:t>it’s never to early for a coffee! 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0480" y="2455888"/>
            <a:ext cx="2902856" cy="406047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0910: </a:t>
            </a:r>
            <a:r>
              <a:rPr lang="en-US" sz="1100" b="1" dirty="0" smtClean="0">
                <a:solidFill>
                  <a:schemeClr val="tx1"/>
                </a:solidFill>
              </a:rPr>
              <a:t>Dan – 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</a:rPr>
              <a:t>@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Fred </a:t>
            </a:r>
            <a:r>
              <a:rPr lang="en-US" sz="1100" dirty="0" smtClean="0">
                <a:solidFill>
                  <a:schemeClr val="tx1"/>
                </a:solidFill>
              </a:rPr>
              <a:t>Yes, its at 1100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480" y="4393238"/>
            <a:ext cx="2902856" cy="406047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0945: </a:t>
            </a:r>
            <a:r>
              <a:rPr lang="en-US" sz="1100" b="1" dirty="0" smtClean="0">
                <a:solidFill>
                  <a:schemeClr val="tx1"/>
                </a:solidFill>
              </a:rPr>
              <a:t>Ellie: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@Fred </a:t>
            </a:r>
            <a:r>
              <a:rPr lang="en-US" sz="1100" dirty="0" smtClean="0">
                <a:solidFill>
                  <a:srgbClr val="2E2224"/>
                </a:solidFill>
              </a:rPr>
              <a:t>Sorry, missed your  message – its at 11am!</a:t>
            </a:r>
            <a:endParaRPr lang="en-US" sz="1100" dirty="0">
              <a:solidFill>
                <a:srgbClr val="2E2224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0480" y="4893380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1010: </a:t>
            </a:r>
            <a:r>
              <a:rPr lang="en-US" sz="1100" b="1" dirty="0" smtClean="0">
                <a:solidFill>
                  <a:schemeClr val="tx1"/>
                </a:solidFill>
              </a:rPr>
              <a:t>Kelly – </a:t>
            </a:r>
            <a:r>
              <a:rPr lang="en-US" sz="1100" dirty="0" smtClean="0">
                <a:solidFill>
                  <a:schemeClr val="tx1"/>
                </a:solidFill>
              </a:rPr>
              <a:t>anyone see </a:t>
            </a:r>
            <a:r>
              <a:rPr lang="en-US" sz="1100" dirty="0" err="1" smtClean="0">
                <a:solidFill>
                  <a:schemeClr val="tx1"/>
                </a:solidFill>
              </a:rPr>
              <a:t>Eastenders</a:t>
            </a:r>
            <a:r>
              <a:rPr lang="en-US" sz="1100" dirty="0" smtClean="0">
                <a:solidFill>
                  <a:schemeClr val="tx1"/>
                </a:solidFill>
              </a:rPr>
              <a:t> Street last night?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0480" y="5356775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1010: </a:t>
            </a:r>
            <a:r>
              <a:rPr lang="en-US" sz="1100" b="1" dirty="0" smtClean="0">
                <a:solidFill>
                  <a:schemeClr val="tx1"/>
                </a:solidFill>
              </a:rPr>
              <a:t>Kelly – </a:t>
            </a:r>
            <a:r>
              <a:rPr lang="en-US" sz="1100" dirty="0" smtClean="0">
                <a:solidFill>
                  <a:schemeClr val="tx1"/>
                </a:solidFill>
              </a:rPr>
              <a:t>Steve and Larry had a big fight – they broke the bust of Queen Liz! 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0480" y="5823945"/>
            <a:ext cx="2902856" cy="406047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1010: </a:t>
            </a:r>
            <a:r>
              <a:rPr lang="en-US" sz="1100" b="1" dirty="0" smtClean="0">
                <a:solidFill>
                  <a:schemeClr val="tx1"/>
                </a:solidFill>
              </a:rPr>
              <a:t>Mavis– </a:t>
            </a:r>
            <a:r>
              <a:rPr lang="en-US" sz="1100" dirty="0" smtClean="0">
                <a:solidFill>
                  <a:srgbClr val="547480"/>
                </a:solidFill>
              </a:rPr>
              <a:t>@Kelly </a:t>
            </a:r>
            <a:r>
              <a:rPr lang="en-US" sz="1100" dirty="0" smtClean="0">
                <a:solidFill>
                  <a:schemeClr val="tx1"/>
                </a:solidFill>
              </a:rPr>
              <a:t>that was really fake, you could see the punches missing!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0480" y="6306813"/>
            <a:ext cx="2902856" cy="406047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1010: </a:t>
            </a:r>
            <a:r>
              <a:rPr lang="en-US" sz="1100" b="1" dirty="0" smtClean="0">
                <a:solidFill>
                  <a:schemeClr val="tx1"/>
                </a:solidFill>
              </a:rPr>
              <a:t>Dan – </a:t>
            </a:r>
            <a:r>
              <a:rPr lang="en-US" sz="1100" dirty="0" smtClean="0">
                <a:solidFill>
                  <a:srgbClr val="547480"/>
                </a:solidFill>
              </a:rPr>
              <a:t>@Kelly</a:t>
            </a:r>
            <a:r>
              <a:rPr lang="en-US" sz="1100" b="1" dirty="0" smtClean="0">
                <a:solidFill>
                  <a:schemeClr val="tx1"/>
                </a:solidFill>
              </a:rPr>
              <a:t> </a:t>
            </a:r>
            <a:r>
              <a:rPr lang="en-US" sz="1100" dirty="0" smtClean="0">
                <a:solidFill>
                  <a:schemeClr val="tx1"/>
                </a:solidFill>
              </a:rPr>
              <a:t>That bust has been in the show from day one </a:t>
            </a:r>
            <a:r>
              <a:rPr lang="en-US" sz="1100" dirty="0" smtClean="0">
                <a:solidFill>
                  <a:srgbClr val="547480"/>
                </a:solidFill>
              </a:rPr>
              <a:t>#</a:t>
            </a:r>
            <a:r>
              <a:rPr lang="en-US" sz="1100" dirty="0" err="1" smtClean="0">
                <a:solidFill>
                  <a:srgbClr val="547480"/>
                </a:solidFill>
              </a:rPr>
              <a:t>jumptheshark</a:t>
            </a:r>
            <a:r>
              <a:rPr lang="en-US" sz="1100" dirty="0" smtClean="0">
                <a:solidFill>
                  <a:schemeClr val="tx1"/>
                </a:solidFill>
              </a:rPr>
              <a:t> !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120577" y="626828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1050: </a:t>
            </a:r>
            <a:r>
              <a:rPr lang="en-US" sz="1100" b="1" dirty="0" smtClean="0">
                <a:solidFill>
                  <a:schemeClr val="tx1"/>
                </a:solidFill>
              </a:rPr>
              <a:t>Bob – </a:t>
            </a:r>
            <a:r>
              <a:rPr lang="en-US" sz="1100" dirty="0" smtClean="0">
                <a:solidFill>
                  <a:schemeClr val="tx1"/>
                </a:solidFill>
              </a:rPr>
              <a:t>found this last night – horrible animal abuse! 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</a:rPr>
              <a:t>http://</a:t>
            </a:r>
            <a:r>
              <a:rPr lang="en-US" sz="1100" dirty="0" err="1">
                <a:solidFill>
                  <a:schemeClr val="bg2">
                    <a:lumMod val="50000"/>
                  </a:schemeClr>
                </a:solidFill>
              </a:rPr>
              <a:t>www.LOLcats.com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  <a:p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120577" y="1077771"/>
            <a:ext cx="2902856" cy="4060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1055: </a:t>
            </a:r>
            <a:r>
              <a:rPr lang="en-US" sz="1100" b="1" dirty="0" smtClean="0">
                <a:solidFill>
                  <a:schemeClr val="tx1"/>
                </a:solidFill>
              </a:rPr>
              <a:t>Alice– </a:t>
            </a:r>
            <a:r>
              <a:rPr lang="en-US" sz="1100" dirty="0" smtClean="0">
                <a:solidFill>
                  <a:schemeClr val="tx1"/>
                </a:solidFill>
              </a:rPr>
              <a:t>RT</a:t>
            </a:r>
            <a:r>
              <a:rPr lang="en-US" sz="1100" dirty="0" smtClean="0">
                <a:solidFill>
                  <a:srgbClr val="547480"/>
                </a:solidFill>
              </a:rPr>
              <a:t> @Bob </a:t>
            </a:r>
            <a:r>
              <a:rPr lang="en-US" sz="1100" b="1" dirty="0" smtClean="0">
                <a:solidFill>
                  <a:schemeClr val="tx1"/>
                </a:solidFill>
              </a:rPr>
              <a:t>-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http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</a:rPr>
              <a:t>://</a:t>
            </a:r>
            <a:r>
              <a:rPr lang="en-US" sz="1100" dirty="0" err="1" smtClean="0">
                <a:solidFill>
                  <a:schemeClr val="bg2">
                    <a:lumMod val="50000"/>
                  </a:schemeClr>
                </a:solidFill>
              </a:rPr>
              <a:t>www.LOLcats.com</a:t>
            </a:r>
            <a:r>
              <a:rPr lang="en-US" sz="1100" dirty="0" smtClean="0">
                <a:solidFill>
                  <a:schemeClr val="tx1"/>
                </a:solidFill>
              </a:rPr>
              <a:t> &lt;- eek, poor cats!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120577" y="1536541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1055: </a:t>
            </a:r>
            <a:r>
              <a:rPr lang="en-US" sz="1100" b="1" dirty="0" smtClean="0">
                <a:solidFill>
                  <a:schemeClr val="tx1"/>
                </a:solidFill>
              </a:rPr>
              <a:t>Iris – </a:t>
            </a:r>
            <a:r>
              <a:rPr lang="en-US" sz="1100" dirty="0" smtClean="0">
                <a:solidFill>
                  <a:schemeClr val="tx1"/>
                </a:solidFill>
              </a:rPr>
              <a:t>Damn – printer is out of paper again!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180671" y="5844146"/>
            <a:ext cx="907143" cy="406047"/>
          </a:xfrm>
          <a:prstGeom prst="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RT</a:t>
            </a:r>
            <a:endParaRPr lang="en-US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7087814" y="5880431"/>
            <a:ext cx="17659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Retweets – propagation </a:t>
            </a:r>
            <a:endParaRPr lang="en-US" sz="1200" dirty="0"/>
          </a:p>
        </p:txBody>
      </p:sp>
      <p:sp>
        <p:nvSpPr>
          <p:cNvPr id="25" name="Rectangle 24"/>
          <p:cNvSpPr/>
          <p:nvPr/>
        </p:nvSpPr>
        <p:spPr>
          <a:xfrm>
            <a:off x="6180671" y="6326574"/>
            <a:ext cx="907143" cy="40604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@name</a:t>
            </a:r>
            <a:endParaRPr lang="en-US" sz="1400" dirty="0"/>
          </a:p>
        </p:txBody>
      </p:sp>
      <p:sp>
        <p:nvSpPr>
          <p:cNvPr id="26" name="TextBox 25"/>
          <p:cNvSpPr txBox="1"/>
          <p:nvPr/>
        </p:nvSpPr>
        <p:spPr>
          <a:xfrm>
            <a:off x="7087814" y="6362859"/>
            <a:ext cx="17659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Replies – conversation </a:t>
            </a:r>
            <a:endParaRPr lang="en-US" sz="1200" dirty="0"/>
          </a:p>
        </p:txBody>
      </p:sp>
      <p:sp>
        <p:nvSpPr>
          <p:cNvPr id="27" name="Rectangle 26"/>
          <p:cNvSpPr/>
          <p:nvPr/>
        </p:nvSpPr>
        <p:spPr>
          <a:xfrm>
            <a:off x="3120577" y="1991508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1107: </a:t>
            </a:r>
            <a:r>
              <a:rPr lang="en-US" sz="1100" b="1" dirty="0" smtClean="0">
                <a:solidFill>
                  <a:schemeClr val="tx1"/>
                </a:solidFill>
              </a:rPr>
              <a:t>Alice – </a:t>
            </a:r>
            <a:r>
              <a:rPr lang="en-US" sz="1100" dirty="0" err="1" smtClean="0">
                <a:solidFill>
                  <a:schemeClr val="tx1"/>
                </a:solidFill>
              </a:rPr>
              <a:t>Erm</a:t>
            </a:r>
            <a:r>
              <a:rPr lang="en-US" sz="1100" dirty="0" smtClean="0">
                <a:solidFill>
                  <a:schemeClr val="tx1"/>
                </a:solidFill>
              </a:rPr>
              <a:t>… just back from loo, where is everyone?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120577" y="2455888"/>
            <a:ext cx="2902856" cy="406047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1107: </a:t>
            </a:r>
            <a:r>
              <a:rPr lang="en-US" sz="1100" b="1" dirty="0" smtClean="0">
                <a:solidFill>
                  <a:schemeClr val="tx1"/>
                </a:solidFill>
              </a:rPr>
              <a:t>Bob –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@Alic</a:t>
            </a:r>
            <a:r>
              <a:rPr lang="en-US" sz="1100" dirty="0" smtClean="0">
                <a:solidFill>
                  <a:srgbClr val="547480"/>
                </a:solidFill>
              </a:rPr>
              <a:t>e</a:t>
            </a:r>
            <a:r>
              <a:rPr lang="en-US" sz="1100" b="1" dirty="0" smtClean="0">
                <a:solidFill>
                  <a:schemeClr val="tx1"/>
                </a:solidFill>
              </a:rPr>
              <a:t> </a:t>
            </a:r>
            <a:r>
              <a:rPr lang="en-US" sz="1100" dirty="0" smtClean="0">
                <a:solidFill>
                  <a:schemeClr val="tx1"/>
                </a:solidFill>
              </a:rPr>
              <a:t>We’re in the accounts meeting you duffer!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115736" y="2930221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1203: </a:t>
            </a:r>
            <a:r>
              <a:rPr lang="en-US" sz="1100" b="1" dirty="0" smtClean="0">
                <a:solidFill>
                  <a:schemeClr val="tx1"/>
                </a:solidFill>
              </a:rPr>
              <a:t>Fred– </a:t>
            </a:r>
            <a:r>
              <a:rPr lang="en-US" sz="1100" dirty="0" smtClean="0">
                <a:solidFill>
                  <a:schemeClr val="tx1"/>
                </a:solidFill>
              </a:rPr>
              <a:t>God – that was the dullest meeting of all time!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120577" y="3420978"/>
            <a:ext cx="2902856" cy="406047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1203: </a:t>
            </a:r>
            <a:r>
              <a:rPr lang="en-US" sz="1100" b="1" dirty="0" smtClean="0">
                <a:solidFill>
                  <a:schemeClr val="tx1"/>
                </a:solidFill>
              </a:rPr>
              <a:t>Gemma</a:t>
            </a:r>
            <a:r>
              <a:rPr lang="en-US" sz="1100" dirty="0" smtClean="0">
                <a:solidFill>
                  <a:schemeClr val="tx1"/>
                </a:solidFill>
              </a:rPr>
              <a:t> </a:t>
            </a:r>
            <a:r>
              <a:rPr lang="en-US" sz="1100" dirty="0" smtClean="0">
                <a:solidFill>
                  <a:srgbClr val="547480"/>
                </a:solidFill>
              </a:rPr>
              <a:t>@Fred </a:t>
            </a:r>
            <a:r>
              <a:rPr lang="en-US" sz="1100" dirty="0" smtClean="0">
                <a:solidFill>
                  <a:schemeClr val="tx1"/>
                </a:solidFill>
              </a:rPr>
              <a:t>– you’re right, time for lunch?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120577" y="3907361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1205: </a:t>
            </a:r>
            <a:r>
              <a:rPr lang="en-US" sz="1100" b="1" dirty="0" smtClean="0">
                <a:solidFill>
                  <a:schemeClr val="tx1"/>
                </a:solidFill>
              </a:rPr>
              <a:t>Bob – </a:t>
            </a:r>
            <a:r>
              <a:rPr lang="en-US" sz="1100" dirty="0" smtClean="0">
                <a:solidFill>
                  <a:schemeClr val="tx1"/>
                </a:solidFill>
              </a:rPr>
              <a:t>Fred and Gemma off to lunch again – get a room!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120577" y="4393238"/>
            <a:ext cx="2902856" cy="406047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1205: </a:t>
            </a:r>
            <a:r>
              <a:rPr lang="en-US" sz="1100" b="1" dirty="0" smtClean="0">
                <a:solidFill>
                  <a:schemeClr val="tx1"/>
                </a:solidFill>
              </a:rPr>
              <a:t>Dan – </a:t>
            </a:r>
            <a:r>
              <a:rPr lang="en-US" sz="1100" dirty="0" smtClean="0">
                <a:solidFill>
                  <a:srgbClr val="547480"/>
                </a:solidFill>
              </a:rPr>
              <a:t>@Bob </a:t>
            </a:r>
            <a:r>
              <a:rPr lang="en-US" sz="1100" dirty="0" smtClean="0">
                <a:solidFill>
                  <a:schemeClr val="tx1"/>
                </a:solidFill>
              </a:rPr>
              <a:t>Oh to be young again :-)</a:t>
            </a:r>
            <a:endParaRPr lang="en-US" sz="11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115736" y="4881285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1230: </a:t>
            </a:r>
            <a:r>
              <a:rPr lang="en-US" sz="1100" b="1" dirty="0" smtClean="0">
                <a:solidFill>
                  <a:schemeClr val="tx1"/>
                </a:solidFill>
              </a:rPr>
              <a:t>Kelly – </a:t>
            </a:r>
            <a:r>
              <a:rPr lang="en-US" sz="1100" dirty="0" smtClean="0">
                <a:solidFill>
                  <a:schemeClr val="tx1"/>
                </a:solidFill>
              </a:rPr>
              <a:t>Anyone fancy lunch from the breakfast van – I could murder a burger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115736" y="5356775"/>
            <a:ext cx="2902856" cy="406047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1231: </a:t>
            </a:r>
            <a:r>
              <a:rPr lang="en-US" sz="1100" b="1" dirty="0" smtClean="0">
                <a:solidFill>
                  <a:schemeClr val="tx1"/>
                </a:solidFill>
              </a:rPr>
              <a:t>Mavis– </a:t>
            </a:r>
            <a:r>
              <a:rPr lang="en-US" sz="1100" dirty="0" smtClean="0">
                <a:solidFill>
                  <a:srgbClr val="547480"/>
                </a:solidFill>
              </a:rPr>
              <a:t>@Kelly </a:t>
            </a:r>
            <a:r>
              <a:rPr lang="en-US" sz="1100" dirty="0" smtClean="0">
                <a:solidFill>
                  <a:schemeClr val="tx1"/>
                </a:solidFill>
              </a:rPr>
              <a:t>you are on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3115736" y="5846291"/>
            <a:ext cx="2902856" cy="406047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1231: </a:t>
            </a:r>
            <a:r>
              <a:rPr lang="en-US" sz="1100" b="1" dirty="0" smtClean="0">
                <a:solidFill>
                  <a:schemeClr val="tx1"/>
                </a:solidFill>
              </a:rPr>
              <a:t>Mavis– </a:t>
            </a:r>
            <a:r>
              <a:rPr lang="en-US" sz="1100" dirty="0" smtClean="0">
                <a:solidFill>
                  <a:srgbClr val="547480"/>
                </a:solidFill>
              </a:rPr>
              <a:t>@Larry </a:t>
            </a:r>
            <a:r>
              <a:rPr lang="en-US" sz="1100" dirty="0" smtClean="0">
                <a:solidFill>
                  <a:schemeClr val="tx1"/>
                </a:solidFill>
              </a:rPr>
              <a:t>you fancy some lunch with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@Kelly</a:t>
            </a:r>
            <a:r>
              <a:rPr lang="en-US" sz="1100" dirty="0" smtClean="0">
                <a:solidFill>
                  <a:schemeClr val="tx1"/>
                </a:solidFill>
              </a:rPr>
              <a:t> and me?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3115736" y="6316624"/>
            <a:ext cx="2902856" cy="406047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1231: </a:t>
            </a:r>
            <a:r>
              <a:rPr lang="en-US" sz="1100" b="1" dirty="0" smtClean="0">
                <a:solidFill>
                  <a:schemeClr val="tx1"/>
                </a:solidFill>
              </a:rPr>
              <a:t>Henry– </a:t>
            </a:r>
            <a:r>
              <a:rPr lang="en-US" sz="1100" dirty="0" smtClean="0">
                <a:solidFill>
                  <a:srgbClr val="547480"/>
                </a:solidFill>
              </a:rPr>
              <a:t>@Kelly </a:t>
            </a:r>
            <a:r>
              <a:rPr lang="en-US" sz="1100" dirty="0" smtClean="0">
                <a:solidFill>
                  <a:schemeClr val="tx1"/>
                </a:solidFill>
              </a:rPr>
              <a:t>sorry, got some research to do here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168574" y="625055"/>
            <a:ext cx="2902856" cy="4060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1310: </a:t>
            </a:r>
            <a:r>
              <a:rPr lang="en-US" sz="1100" b="1" dirty="0" smtClean="0">
                <a:solidFill>
                  <a:schemeClr val="tx1"/>
                </a:solidFill>
              </a:rPr>
              <a:t>Gemma– </a:t>
            </a:r>
            <a:r>
              <a:rPr lang="en-US" sz="1100" dirty="0">
                <a:solidFill>
                  <a:schemeClr val="tx1"/>
                </a:solidFill>
              </a:rPr>
              <a:t>RT 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</a:rPr>
              <a:t>@Henry</a:t>
            </a:r>
            <a:r>
              <a:rPr lang="en-US" sz="1100" dirty="0">
                <a:solidFill>
                  <a:schemeClr val="tx1"/>
                </a:solidFill>
              </a:rPr>
              <a:t>:</a:t>
            </a:r>
            <a:r>
              <a:rPr lang="en-US" sz="1100" b="1" dirty="0">
                <a:solidFill>
                  <a:schemeClr val="tx1"/>
                </a:solidFill>
              </a:rPr>
              <a:t> </a:t>
            </a:r>
            <a:r>
              <a:rPr lang="en-US" sz="1100" dirty="0" smtClean="0">
                <a:solidFill>
                  <a:schemeClr val="tx1"/>
                </a:solidFill>
              </a:rPr>
              <a:t>I think I just wet myself: </a:t>
            </a:r>
            <a:r>
              <a:rPr lang="en-US" sz="1100" dirty="0" smtClean="0">
                <a:solidFill>
                  <a:srgbClr val="547480"/>
                </a:solidFill>
              </a:rPr>
              <a:t>http://</a:t>
            </a:r>
            <a:r>
              <a:rPr lang="en-US" sz="1100" dirty="0" err="1" smtClean="0">
                <a:solidFill>
                  <a:srgbClr val="547480"/>
                </a:solidFill>
              </a:rPr>
              <a:t>peoplefallingontheirface.com</a:t>
            </a:r>
            <a:r>
              <a:rPr lang="en-US" sz="1100" dirty="0" smtClean="0">
                <a:solidFill>
                  <a:srgbClr val="547480"/>
                </a:solidFill>
              </a:rPr>
              <a:t> </a:t>
            </a:r>
            <a:endParaRPr lang="en-US" sz="1100" dirty="0">
              <a:solidFill>
                <a:srgbClr val="547480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6168574" y="1081129"/>
            <a:ext cx="2902856" cy="406047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1310: </a:t>
            </a:r>
            <a:r>
              <a:rPr lang="en-US" sz="1100" b="1" dirty="0" smtClean="0">
                <a:solidFill>
                  <a:schemeClr val="tx1"/>
                </a:solidFill>
              </a:rPr>
              <a:t>Henry –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@Gemma</a:t>
            </a:r>
            <a:r>
              <a:rPr lang="en-US" sz="1100" dirty="0" smtClean="0">
                <a:solidFill>
                  <a:schemeClr val="tx1"/>
                </a:solidFill>
              </a:rPr>
              <a:t>:</a:t>
            </a:r>
            <a:r>
              <a:rPr lang="en-US" sz="1100" b="1" dirty="0" smtClean="0">
                <a:solidFill>
                  <a:schemeClr val="tx1"/>
                </a:solidFill>
              </a:rPr>
              <a:t> </a:t>
            </a:r>
            <a:r>
              <a:rPr lang="en-US" sz="1100" dirty="0" smtClean="0">
                <a:solidFill>
                  <a:schemeClr val="tx1"/>
                </a:solidFill>
              </a:rPr>
              <a:t>back so soon!</a:t>
            </a:r>
            <a:endParaRPr lang="en-US" sz="1100" dirty="0">
              <a:solidFill>
                <a:srgbClr val="547480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6168574" y="1530179"/>
            <a:ext cx="2902856" cy="406047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1313: </a:t>
            </a:r>
            <a:r>
              <a:rPr lang="en-US" sz="1100" b="1" dirty="0" smtClean="0">
                <a:solidFill>
                  <a:schemeClr val="tx1"/>
                </a:solidFill>
              </a:rPr>
              <a:t>Jake –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@Henry</a:t>
            </a:r>
            <a:r>
              <a:rPr lang="en-US" sz="1100" dirty="0" smtClean="0">
                <a:solidFill>
                  <a:schemeClr val="tx1"/>
                </a:solidFill>
              </a:rPr>
              <a:t>:</a:t>
            </a:r>
            <a:r>
              <a:rPr lang="en-US" sz="1100" b="1" dirty="0" smtClean="0">
                <a:solidFill>
                  <a:schemeClr val="tx1"/>
                </a:solidFill>
              </a:rPr>
              <a:t> </a:t>
            </a:r>
            <a:r>
              <a:rPr lang="en-US" sz="1100" dirty="0" smtClean="0">
                <a:solidFill>
                  <a:schemeClr val="tx1"/>
                </a:solidFill>
              </a:rPr>
              <a:t>you are a sick man</a:t>
            </a:r>
            <a:endParaRPr lang="en-US" sz="1100" dirty="0">
              <a:solidFill>
                <a:srgbClr val="54748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6168574" y="1999753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1320: </a:t>
            </a:r>
            <a:r>
              <a:rPr lang="en-US" sz="1100" b="1" dirty="0" smtClean="0">
                <a:solidFill>
                  <a:schemeClr val="tx1"/>
                </a:solidFill>
              </a:rPr>
              <a:t>Jake – </a:t>
            </a:r>
            <a:r>
              <a:rPr lang="en-US" sz="1100" dirty="0" smtClean="0">
                <a:solidFill>
                  <a:schemeClr val="tx1"/>
                </a:solidFill>
              </a:rPr>
              <a:t>have you seen this one: </a:t>
            </a:r>
            <a:r>
              <a:rPr lang="en-US" sz="1100" dirty="0">
                <a:solidFill>
                  <a:srgbClr val="547480"/>
                </a:solidFill>
              </a:rPr>
              <a:t>http:/</a:t>
            </a:r>
            <a:r>
              <a:rPr lang="en-US" sz="1100" dirty="0" smtClean="0">
                <a:solidFill>
                  <a:srgbClr val="547480"/>
                </a:solidFill>
              </a:rPr>
              <a:t>/</a:t>
            </a:r>
            <a:r>
              <a:rPr lang="en-US" sz="1100" dirty="0" err="1" smtClean="0">
                <a:solidFill>
                  <a:srgbClr val="547480"/>
                </a:solidFill>
              </a:rPr>
              <a:t>extremeiironing.com</a:t>
            </a:r>
            <a:r>
              <a:rPr lang="en-US" sz="1100" dirty="0" smtClean="0">
                <a:solidFill>
                  <a:srgbClr val="547480"/>
                </a:solidFill>
              </a:rPr>
              <a:t> </a:t>
            </a:r>
            <a:r>
              <a:rPr lang="en-US" sz="1100" dirty="0" smtClean="0">
                <a:solidFill>
                  <a:schemeClr val="tx1"/>
                </a:solidFill>
              </a:rPr>
              <a:t> </a:t>
            </a:r>
            <a:endParaRPr lang="en-US" sz="1100" dirty="0">
              <a:solidFill>
                <a:srgbClr val="547480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168574" y="2455888"/>
            <a:ext cx="2902856" cy="4060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1310: </a:t>
            </a:r>
            <a:r>
              <a:rPr lang="en-US" sz="1100" b="1" dirty="0" smtClean="0">
                <a:solidFill>
                  <a:schemeClr val="tx1"/>
                </a:solidFill>
              </a:rPr>
              <a:t>Henry – </a:t>
            </a:r>
            <a:r>
              <a:rPr lang="en-US" sz="1100" dirty="0">
                <a:solidFill>
                  <a:schemeClr val="tx1"/>
                </a:solidFill>
              </a:rPr>
              <a:t>RT </a:t>
            </a:r>
            <a:r>
              <a:rPr lang="en-US" sz="1100" dirty="0" smtClean="0">
                <a:solidFill>
                  <a:schemeClr val="bg2">
                    <a:lumMod val="50000"/>
                  </a:schemeClr>
                </a:solidFill>
              </a:rPr>
              <a:t>@Jake </a:t>
            </a:r>
            <a:r>
              <a:rPr lang="en-US" sz="1100" dirty="0" smtClean="0">
                <a:solidFill>
                  <a:schemeClr val="tx1"/>
                </a:solidFill>
              </a:rPr>
              <a:t>have </a:t>
            </a:r>
            <a:r>
              <a:rPr lang="en-US" sz="1100" dirty="0">
                <a:solidFill>
                  <a:schemeClr val="tx1"/>
                </a:solidFill>
              </a:rPr>
              <a:t>you seen this one: </a:t>
            </a:r>
            <a:r>
              <a:rPr lang="en-US" sz="1100" dirty="0">
                <a:solidFill>
                  <a:srgbClr val="547480"/>
                </a:solidFill>
              </a:rPr>
              <a:t>http://</a:t>
            </a:r>
            <a:r>
              <a:rPr lang="en-US" sz="1100" dirty="0" err="1">
                <a:solidFill>
                  <a:srgbClr val="547480"/>
                </a:solidFill>
              </a:rPr>
              <a:t>extremeiironing.com</a:t>
            </a:r>
            <a:r>
              <a:rPr lang="en-US" sz="1100" dirty="0">
                <a:solidFill>
                  <a:srgbClr val="547480"/>
                </a:solidFill>
              </a:rPr>
              <a:t> 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endParaRPr lang="en-US" sz="1100" dirty="0">
              <a:solidFill>
                <a:srgbClr val="547480"/>
              </a:solidFill>
            </a:endParaRPr>
          </a:p>
          <a:p>
            <a:endParaRPr lang="en-US" sz="1100" dirty="0">
              <a:solidFill>
                <a:srgbClr val="547480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168574" y="2930820"/>
            <a:ext cx="2902856" cy="4060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1312: </a:t>
            </a:r>
            <a:r>
              <a:rPr lang="en-US" sz="1100" b="1" dirty="0" smtClean="0">
                <a:solidFill>
                  <a:schemeClr val="tx1"/>
                </a:solidFill>
              </a:rPr>
              <a:t>Gemma - </a:t>
            </a:r>
            <a:r>
              <a:rPr lang="en-US" sz="1100" dirty="0">
                <a:solidFill>
                  <a:schemeClr val="tx1"/>
                </a:solidFill>
              </a:rPr>
              <a:t>RT 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</a:rPr>
              <a:t>@Jake </a:t>
            </a:r>
            <a:r>
              <a:rPr lang="en-US" sz="1100" dirty="0">
                <a:solidFill>
                  <a:schemeClr val="tx1"/>
                </a:solidFill>
              </a:rPr>
              <a:t>have you seen this one: </a:t>
            </a:r>
            <a:r>
              <a:rPr lang="en-US" sz="1100" dirty="0">
                <a:solidFill>
                  <a:srgbClr val="547480"/>
                </a:solidFill>
              </a:rPr>
              <a:t>http://</a:t>
            </a:r>
            <a:r>
              <a:rPr lang="en-US" sz="1100" dirty="0" err="1">
                <a:solidFill>
                  <a:srgbClr val="547480"/>
                </a:solidFill>
              </a:rPr>
              <a:t>extremeiironing.com</a:t>
            </a:r>
            <a:r>
              <a:rPr lang="en-US" sz="1100" dirty="0">
                <a:solidFill>
                  <a:srgbClr val="547480"/>
                </a:solidFill>
              </a:rPr>
              <a:t> 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endParaRPr lang="en-US" sz="1100" dirty="0">
              <a:solidFill>
                <a:srgbClr val="547480"/>
              </a:solidFill>
            </a:endParaRPr>
          </a:p>
          <a:p>
            <a:endParaRPr lang="en-US" sz="1100" dirty="0">
              <a:solidFill>
                <a:srgbClr val="547480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6168574" y="3420978"/>
            <a:ext cx="2902856" cy="406047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1320: </a:t>
            </a:r>
            <a:r>
              <a:rPr lang="en-US" sz="1100" b="1" dirty="0" smtClean="0">
                <a:solidFill>
                  <a:schemeClr val="tx1"/>
                </a:solidFill>
              </a:rPr>
              <a:t>Dan – </a:t>
            </a:r>
            <a:r>
              <a:rPr lang="en-US" sz="1100" dirty="0" smtClean="0">
                <a:solidFill>
                  <a:srgbClr val="547480"/>
                </a:solidFill>
              </a:rPr>
              <a:t>@Kelly </a:t>
            </a:r>
            <a:r>
              <a:rPr lang="en-US" sz="1100" dirty="0" smtClean="0">
                <a:solidFill>
                  <a:schemeClr val="tx1"/>
                </a:solidFill>
              </a:rPr>
              <a:t>any chance you could get Henry to focus on his work?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168574" y="3907361"/>
            <a:ext cx="2902856" cy="406047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1320: </a:t>
            </a:r>
            <a:r>
              <a:rPr lang="en-US" sz="1100" b="1" dirty="0" smtClean="0">
                <a:solidFill>
                  <a:schemeClr val="tx1"/>
                </a:solidFill>
              </a:rPr>
              <a:t>Kelly – </a:t>
            </a:r>
            <a:r>
              <a:rPr lang="en-US" sz="1100" dirty="0" smtClean="0">
                <a:solidFill>
                  <a:srgbClr val="547480"/>
                </a:solidFill>
              </a:rPr>
              <a:t>@Henry </a:t>
            </a:r>
            <a:r>
              <a:rPr lang="en-US" sz="1100" dirty="0" err="1" smtClean="0">
                <a:solidFill>
                  <a:schemeClr val="tx1"/>
                </a:solidFill>
              </a:rPr>
              <a:t>Erm</a:t>
            </a:r>
            <a:r>
              <a:rPr lang="en-US" sz="1100" dirty="0" smtClean="0">
                <a:solidFill>
                  <a:schemeClr val="tx1"/>
                </a:solidFill>
              </a:rPr>
              <a:t>.. Dan is not impressed with your browsing habits!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6168574" y="4393238"/>
            <a:ext cx="2902856" cy="406047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1320: </a:t>
            </a:r>
            <a:r>
              <a:rPr lang="en-US" sz="1100" b="1" dirty="0" smtClean="0">
                <a:solidFill>
                  <a:schemeClr val="tx1"/>
                </a:solidFill>
              </a:rPr>
              <a:t>Henry – </a:t>
            </a:r>
            <a:r>
              <a:rPr lang="en-US" sz="1100" dirty="0" smtClean="0">
                <a:solidFill>
                  <a:srgbClr val="547480"/>
                </a:solidFill>
              </a:rPr>
              <a:t>@Kelly </a:t>
            </a:r>
            <a:r>
              <a:rPr lang="en-US" sz="1100" dirty="0" smtClean="0">
                <a:solidFill>
                  <a:srgbClr val="2E2224"/>
                </a:solidFill>
              </a:rPr>
              <a:t>Oops </a:t>
            </a:r>
            <a:r>
              <a:rPr lang="en-US" sz="1100" dirty="0" smtClean="0">
                <a:solidFill>
                  <a:srgbClr val="2E2224"/>
                </a:solidFill>
                <a:sym typeface="Wingdings"/>
              </a:rPr>
              <a:t>:-( Thanks for the heads up!</a:t>
            </a:r>
            <a:endParaRPr lang="en-US" sz="1100" dirty="0">
              <a:solidFill>
                <a:srgbClr val="2E2224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6168574" y="4876093"/>
            <a:ext cx="2902856" cy="406047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1350: </a:t>
            </a:r>
            <a:r>
              <a:rPr lang="en-US" sz="1100" b="1" dirty="0" smtClean="0">
                <a:solidFill>
                  <a:schemeClr val="tx1"/>
                </a:solidFill>
              </a:rPr>
              <a:t>Clare – </a:t>
            </a:r>
            <a:r>
              <a:rPr lang="en-US" sz="1100" dirty="0" smtClean="0">
                <a:solidFill>
                  <a:srgbClr val="547480"/>
                </a:solidFill>
              </a:rPr>
              <a:t>@Dan </a:t>
            </a:r>
            <a:r>
              <a:rPr lang="en-US" sz="1100" dirty="0" smtClean="0">
                <a:solidFill>
                  <a:srgbClr val="2E2224"/>
                </a:solidFill>
              </a:rPr>
              <a:t>I’m back from the sales pitch, when can I update you?</a:t>
            </a:r>
            <a:endParaRPr lang="en-US" sz="1100" dirty="0">
              <a:solidFill>
                <a:srgbClr val="2E2224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6168574" y="5356775"/>
            <a:ext cx="2902856" cy="40604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 smtClean="0">
                <a:solidFill>
                  <a:srgbClr val="547480"/>
                </a:solidFill>
              </a:rPr>
              <a:t>1350: </a:t>
            </a:r>
            <a:r>
              <a:rPr lang="en-US" sz="1100" b="1" dirty="0" smtClean="0">
                <a:solidFill>
                  <a:schemeClr val="tx1"/>
                </a:solidFill>
              </a:rPr>
              <a:t>Ned – </a:t>
            </a:r>
            <a:r>
              <a:rPr lang="en-US" sz="1100" dirty="0" smtClean="0">
                <a:solidFill>
                  <a:srgbClr val="2E2224"/>
                </a:solidFill>
              </a:rPr>
              <a:t>Oh bugger it – how does this social network thing work again?</a:t>
            </a:r>
            <a:endParaRPr lang="en-US" sz="1100" dirty="0">
              <a:solidFill>
                <a:srgbClr val="2E22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3180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6699</TotalTime>
  <Words>10113</Words>
  <Application>Microsoft Macintosh PowerPoint</Application>
  <PresentationFormat>On-screen Show (4:3)</PresentationFormat>
  <Paragraphs>1887</Paragraphs>
  <Slides>112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112</vt:i4>
      </vt:variant>
    </vt:vector>
  </HeadingPairs>
  <TitlesOfParts>
    <vt:vector size="113" baseType="lpstr">
      <vt:lpstr>Soho</vt:lpstr>
      <vt:lpstr>SOCIAL MEDIA ANALYTICS</vt:lpstr>
      <vt:lpstr>PART I  Analytics</vt:lpstr>
      <vt:lpstr>Surveillance – What technologies are used?</vt:lpstr>
      <vt:lpstr>Surveillance – What technologies are used?</vt:lpstr>
      <vt:lpstr>Surveillance – What technologies are used?</vt:lpstr>
      <vt:lpstr>PowerPoint Presentation</vt:lpstr>
      <vt:lpstr>PowerPoint Presentation</vt:lpstr>
      <vt:lpstr>PowerPoint Presentation</vt:lpstr>
      <vt:lpstr>PowerPoint Presentation</vt:lpstr>
      <vt:lpstr>Think About Your Own Social Network</vt:lpstr>
      <vt:lpstr>Think About Your Own Social Network</vt:lpstr>
      <vt:lpstr>Think About Your Own Social Network</vt:lpstr>
      <vt:lpstr>Think About Your Own Social Network</vt:lpstr>
      <vt:lpstr>Think About Your Own Social Network</vt:lpstr>
      <vt:lpstr>PowerPoint Presentation</vt:lpstr>
      <vt:lpstr>Example Methods</vt:lpstr>
      <vt:lpstr>Example Methods</vt:lpstr>
      <vt:lpstr>Example Methods</vt:lpstr>
      <vt:lpstr>Example Methods</vt:lpstr>
      <vt:lpstr>Example Methods</vt:lpstr>
      <vt:lpstr>Example Methods</vt:lpstr>
      <vt:lpstr>Example Methods</vt:lpstr>
      <vt:lpstr>Example Methods</vt:lpstr>
      <vt:lpstr>Example Methods</vt:lpstr>
      <vt:lpstr>Example Methods</vt:lpstr>
      <vt:lpstr>Using Patterns for Predictions…</vt:lpstr>
      <vt:lpstr>Using Patterns for Predictions…</vt:lpstr>
      <vt:lpstr>Riot – Big Brother is friending you</vt:lpstr>
      <vt:lpstr>Riot – Big Brother is friending you</vt:lpstr>
      <vt:lpstr>Riot – Big Brother is friending you</vt:lpstr>
      <vt:lpstr>Riot – Big Brother is friending you</vt:lpstr>
      <vt:lpstr>Riot – Big Brother is friending you</vt:lpstr>
      <vt:lpstr>Riot – Big Brother is friending you</vt:lpstr>
      <vt:lpstr>Summary</vt:lpstr>
      <vt:lpstr>Questions…</vt:lpstr>
      <vt:lpstr>PART II Trust</vt:lpstr>
      <vt:lpstr>This country has a dark future unless we can attract better people into politics</vt:lpstr>
      <vt:lpstr>Most people would be horrified if they knew how much news the public hears and sees is distorted</vt:lpstr>
      <vt:lpstr>It is safe to believe that in spite of what people say most people are primarily interested in their own welfare</vt:lpstr>
      <vt:lpstr>Generalized Trust</vt:lpstr>
      <vt:lpstr>Generalized Trust</vt:lpstr>
      <vt:lpstr>Rotter is talking about Trust as a general disposition But what about Dyadic trust (between two people)</vt:lpstr>
      <vt:lpstr>Think About Your Own Social Network</vt:lpstr>
      <vt:lpstr>How Might we Calculate Trust?</vt:lpstr>
      <vt:lpstr>How Might we Calculate Trust?</vt:lpstr>
      <vt:lpstr>How Might we Calculate Trust?</vt:lpstr>
      <vt:lpstr>How Might we Calculate Trust?</vt:lpstr>
      <vt:lpstr>Policy-Based Trust</vt:lpstr>
      <vt:lpstr>Policy-Based Trust</vt:lpstr>
      <vt:lpstr>Policy-Based Trust</vt:lpstr>
      <vt:lpstr>Policy-Based Trust</vt:lpstr>
      <vt:lpstr>How Might we Calculate Trust?</vt:lpstr>
      <vt:lpstr>Provenance-Based Trust</vt:lpstr>
      <vt:lpstr>Provenance-Based Trust</vt:lpstr>
      <vt:lpstr>Provenance-Based Trust</vt:lpstr>
      <vt:lpstr>Provenance-Based Trust</vt:lpstr>
      <vt:lpstr>Provenance-Based Trust</vt:lpstr>
      <vt:lpstr>How Might we Calculate Trust?</vt:lpstr>
      <vt:lpstr>Reputation-Based Trust</vt:lpstr>
      <vt:lpstr>Reputation-Based Trust</vt:lpstr>
      <vt:lpstr>Reputation-Based Trust</vt:lpstr>
      <vt:lpstr>Reputation-Based Trust</vt:lpstr>
      <vt:lpstr>Reputation-Based Trust</vt:lpstr>
      <vt:lpstr>How Might we Calculate Trust?</vt:lpstr>
      <vt:lpstr>Global Trust: The Ebay Example</vt:lpstr>
      <vt:lpstr>Global Trust: The Ebay Example</vt:lpstr>
      <vt:lpstr>Global Trust: The Ebay Example</vt:lpstr>
      <vt:lpstr>How Might we Calculate Trust?</vt:lpstr>
      <vt:lpstr>Local Trust: The Filmtrust Example</vt:lpstr>
      <vt:lpstr>Local Trust: The Filmtrust Example</vt:lpstr>
      <vt:lpstr>Local Trust: The Filmtrust Example</vt:lpstr>
      <vt:lpstr>Local Trust: The Filmtrust Example</vt:lpstr>
      <vt:lpstr>Local Trust: The Filmtrust Example</vt:lpstr>
      <vt:lpstr>Summary</vt:lpstr>
      <vt:lpstr>Questions…</vt:lpstr>
      <vt:lpstr>PART III  Power</vt:lpstr>
      <vt:lpstr>Who has What Power?</vt:lpstr>
      <vt:lpstr>Types of Power</vt:lpstr>
      <vt:lpstr>Types of Power</vt:lpstr>
      <vt:lpstr>Types of Power</vt:lpstr>
      <vt:lpstr>Types of Power</vt:lpstr>
      <vt:lpstr>Types of Power</vt:lpstr>
      <vt:lpstr>Types of Power</vt:lpstr>
      <vt:lpstr>Think About Your Own Social Network</vt:lpstr>
      <vt:lpstr>Working Definitions of Power</vt:lpstr>
      <vt:lpstr>Working Definitions of Power</vt:lpstr>
      <vt:lpstr>Analysing Power</vt:lpstr>
      <vt:lpstr>PowerPoint Presentation</vt:lpstr>
      <vt:lpstr>PowerPoint Presentation</vt:lpstr>
      <vt:lpstr>Analysing Power – Go! You have 10 min</vt:lpstr>
      <vt:lpstr>Group 1: Feedback</vt:lpstr>
      <vt:lpstr>PowerPoint Presentation</vt:lpstr>
      <vt:lpstr>Group 2: Feedback</vt:lpstr>
      <vt:lpstr>PowerPoint Presentation</vt:lpstr>
      <vt:lpstr>PowerPoint Presentation</vt:lpstr>
      <vt:lpstr>PowerPoint Presentation</vt:lpstr>
      <vt:lpstr>Group 3: Feedback</vt:lpstr>
      <vt:lpstr>PowerPoint Presentation</vt:lpstr>
      <vt:lpstr>PowerPoint Presentation</vt:lpstr>
      <vt:lpstr>PowerPoint Presentation</vt:lpstr>
      <vt:lpstr>PowerPoint Presentation</vt:lpstr>
      <vt:lpstr>Working Definitions of Power</vt:lpstr>
      <vt:lpstr>Working Definitions of Power</vt:lpstr>
      <vt:lpstr>Working Definitions of Power</vt:lpstr>
      <vt:lpstr>A Warning from Sociology…</vt:lpstr>
      <vt:lpstr>Deeper Dimensions of Power</vt:lpstr>
      <vt:lpstr>Deeper Dimensions of Power</vt:lpstr>
      <vt:lpstr>Deeper Dimensions of Power</vt:lpstr>
      <vt:lpstr>Deeper Dimensions of Power</vt:lpstr>
      <vt:lpstr>Summary</vt:lpstr>
      <vt:lpstr>Questions…</vt:lpstr>
      <vt:lpstr>Thank You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 MEDIA ANALYTICS:  Trust and POWer</dc:title>
  <dc:creator>David Millard</dc:creator>
  <cp:lastModifiedBy>David Millard</cp:lastModifiedBy>
  <cp:revision>77</cp:revision>
  <cp:lastPrinted>2016-02-01T13:19:27Z</cp:lastPrinted>
  <dcterms:created xsi:type="dcterms:W3CDTF">2013-02-06T16:28:31Z</dcterms:created>
  <dcterms:modified xsi:type="dcterms:W3CDTF">2016-02-01T16:14:25Z</dcterms:modified>
</cp:coreProperties>
</file>