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4"/>
  </p:notesMasterIdLst>
  <p:sldIdLst>
    <p:sldId id="257" r:id="rId2"/>
    <p:sldId id="310" r:id="rId3"/>
    <p:sldId id="317" r:id="rId4"/>
    <p:sldId id="343" r:id="rId5"/>
    <p:sldId id="344" r:id="rId6"/>
    <p:sldId id="313" r:id="rId7"/>
    <p:sldId id="314" r:id="rId8"/>
    <p:sldId id="315" r:id="rId9"/>
    <p:sldId id="316" r:id="rId10"/>
    <p:sldId id="322" r:id="rId11"/>
    <p:sldId id="319" r:id="rId12"/>
    <p:sldId id="321" r:id="rId13"/>
    <p:sldId id="331" r:id="rId14"/>
    <p:sldId id="332" r:id="rId15"/>
    <p:sldId id="330" r:id="rId16"/>
    <p:sldId id="336" r:id="rId17"/>
    <p:sldId id="338" r:id="rId18"/>
    <p:sldId id="339" r:id="rId19"/>
    <p:sldId id="340" r:id="rId20"/>
    <p:sldId id="341" r:id="rId21"/>
    <p:sldId id="342" r:id="rId22"/>
    <p:sldId id="345" r:id="rId23"/>
    <p:sldId id="349" r:id="rId24"/>
    <p:sldId id="350" r:id="rId25"/>
    <p:sldId id="351" r:id="rId26"/>
    <p:sldId id="352" r:id="rId27"/>
    <p:sldId id="403" r:id="rId28"/>
    <p:sldId id="329" r:id="rId29"/>
    <p:sldId id="346" r:id="rId30"/>
    <p:sldId id="404" r:id="rId31"/>
    <p:sldId id="405" r:id="rId32"/>
    <p:sldId id="406" r:id="rId33"/>
    <p:sldId id="408" r:id="rId34"/>
    <p:sldId id="450" r:id="rId35"/>
    <p:sldId id="348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32" r:id="rId60"/>
    <p:sldId id="433" r:id="rId61"/>
    <p:sldId id="434" r:id="rId62"/>
    <p:sldId id="435" r:id="rId63"/>
    <p:sldId id="436" r:id="rId64"/>
    <p:sldId id="437" r:id="rId65"/>
    <p:sldId id="438" r:id="rId66"/>
    <p:sldId id="439" r:id="rId67"/>
    <p:sldId id="440" r:id="rId68"/>
    <p:sldId id="441" r:id="rId69"/>
    <p:sldId id="442" r:id="rId70"/>
    <p:sldId id="443" r:id="rId71"/>
    <p:sldId id="444" r:id="rId72"/>
    <p:sldId id="445" r:id="rId73"/>
    <p:sldId id="446" r:id="rId74"/>
    <p:sldId id="447" r:id="rId75"/>
    <p:sldId id="448" r:id="rId76"/>
    <p:sldId id="311" r:id="rId77"/>
    <p:sldId id="260" r:id="rId78"/>
    <p:sldId id="261" r:id="rId79"/>
    <p:sldId id="262" r:id="rId80"/>
    <p:sldId id="263" r:id="rId81"/>
    <p:sldId id="264" r:id="rId82"/>
    <p:sldId id="265" r:id="rId83"/>
    <p:sldId id="266" r:id="rId84"/>
    <p:sldId id="333" r:id="rId85"/>
    <p:sldId id="268" r:id="rId86"/>
    <p:sldId id="269" r:id="rId87"/>
    <p:sldId id="354" r:id="rId88"/>
    <p:sldId id="375" r:id="rId89"/>
    <p:sldId id="376" r:id="rId90"/>
    <p:sldId id="384" r:id="rId91"/>
    <p:sldId id="377" r:id="rId92"/>
    <p:sldId id="370" r:id="rId93"/>
    <p:sldId id="378" r:id="rId94"/>
    <p:sldId id="379" r:id="rId95"/>
    <p:sldId id="372" r:id="rId96"/>
    <p:sldId id="380" r:id="rId97"/>
    <p:sldId id="381" r:id="rId98"/>
    <p:sldId id="382" r:id="rId99"/>
    <p:sldId id="373" r:id="rId100"/>
    <p:sldId id="374" r:id="rId101"/>
    <p:sldId id="383" r:id="rId102"/>
    <p:sldId id="270" r:id="rId103"/>
    <p:sldId id="355" r:id="rId104"/>
    <p:sldId id="356" r:id="rId105"/>
    <p:sldId id="364" r:id="rId106"/>
    <p:sldId id="365" r:id="rId107"/>
    <p:sldId id="366" r:id="rId108"/>
    <p:sldId id="367" r:id="rId109"/>
    <p:sldId id="368" r:id="rId110"/>
    <p:sldId id="369" r:id="rId111"/>
    <p:sldId id="400" r:id="rId112"/>
    <p:sldId id="402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21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1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notesMaster" Target="notesMasters/notes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43F5B-4734-954F-A7D5-1EDBA7F41D65}" type="datetimeFigureOut">
              <a:rPr lang="en-US" smtClean="0"/>
              <a:t>31/01/16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070D7-0A01-EA46-9C36-1277CAAED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57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070D7-0A01-EA46-9C36-1277CAAED1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0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DA9E8-AF93-1F4E-825F-AE963350FC6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DBDC5-D97F-AC45-92DA-246A896D9F2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3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DBDC5-D97F-AC45-92DA-246A896D9F2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DBDC5-D97F-AC45-92DA-246A896D9F2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D739C4FB-7D33-419B-8833-D1372BFD11C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3666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40200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98854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3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89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7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6237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6A696D-22F7-F041-970E-4294EE310222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96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6A696D-22F7-F041-970E-4294EE310222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243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A36A696D-22F7-F041-970E-4294EE310222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31/01/16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183DC041-A041-8F4B-8E27-41918442D714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8171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921044"/>
            <a:ext cx="5120640" cy="15811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David Millard </a:t>
            </a:r>
          </a:p>
          <a:p>
            <a:r>
              <a:rPr lang="en-US" i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dem@</a:t>
            </a:r>
            <a:r>
              <a:rPr lang="en-US" i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soton.ac.uk</a:t>
            </a:r>
            <a:endParaRPr lang="en-US" i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@</a:t>
            </a:r>
            <a:r>
              <a:rPr lang="en-US" i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hoosfoos</a:t>
            </a:r>
            <a:endParaRPr lang="en-US" i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i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davidmillard.org</a:t>
            </a:r>
            <a:endParaRPr lang="en-US" i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896" y="1353820"/>
            <a:ext cx="5120640" cy="2304288"/>
          </a:xfrm>
        </p:spPr>
        <p:txBody>
          <a:bodyPr>
            <a:normAutofit/>
          </a:bodyPr>
          <a:lstStyle/>
          <a:p>
            <a:r>
              <a:rPr lang="en-US" dirty="0" smtClean="0"/>
              <a:t>SOCIAL MEDIA ANALYTICS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725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Own Social Network</a:t>
            </a:r>
            <a:endParaRPr lang="en-US" dirty="0"/>
          </a:p>
        </p:txBody>
      </p:sp>
      <p:pic>
        <p:nvPicPr>
          <p:cNvPr id="4" name="Picture 3" descr="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19" y="1890837"/>
            <a:ext cx="3237300" cy="34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8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/>
          <p:cNvSpPr/>
          <p:nvPr/>
        </p:nvSpPr>
        <p:spPr>
          <a:xfrm>
            <a:off x="2702077" y="4426050"/>
            <a:ext cx="1144210" cy="1067927"/>
          </a:xfrm>
          <a:prstGeom prst="ellipse">
            <a:avLst/>
          </a:prstGeom>
          <a:noFill/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Oval 54"/>
          <p:cNvSpPr/>
          <p:nvPr/>
        </p:nvSpPr>
        <p:spPr>
          <a:xfrm>
            <a:off x="4743927" y="4205596"/>
            <a:ext cx="1144210" cy="1067927"/>
          </a:xfrm>
          <a:prstGeom prst="ellipse">
            <a:avLst/>
          </a:prstGeom>
          <a:noFill/>
          <a:ln w="508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233713" y="1193396"/>
            <a:ext cx="846667" cy="1552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148113" y="874485"/>
            <a:ext cx="1422400" cy="3189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70513" y="874486"/>
            <a:ext cx="868439" cy="1871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57047" y="4022073"/>
            <a:ext cx="373742" cy="1812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46095" y="3812420"/>
            <a:ext cx="1366762" cy="977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30789" y="4022073"/>
            <a:ext cx="1318382" cy="10224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314095" y="2745620"/>
            <a:ext cx="1124857" cy="22988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995713" y="2745620"/>
            <a:ext cx="2443239" cy="1294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38952" y="2745619"/>
            <a:ext cx="2273905" cy="1066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38952" y="1088572"/>
            <a:ext cx="1003905" cy="1657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314095" y="4807857"/>
            <a:ext cx="1990876" cy="236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728857" y="520095"/>
            <a:ext cx="713619" cy="1475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712857" y="3812420"/>
            <a:ext cx="914400" cy="17030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438952" y="2027163"/>
            <a:ext cx="3309257" cy="8152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523619" y="4789714"/>
            <a:ext cx="822476" cy="1257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712857" y="1995714"/>
            <a:ext cx="914400" cy="19691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657047" y="79828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Alice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8026399" y="176591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Ellie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7252304" y="50445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Iris</a:t>
            </a:r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4146246" y="56097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Jake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874381" y="432283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Henry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6216952" y="33745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Gemma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7252304" y="158850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Fred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4027714" y="238759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4992913" y="70313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Clare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2842380" y="4552648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Kelly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1233713" y="551542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Larry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1572380" y="364792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Mavis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810380" y="23521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Ned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3181047" y="403175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Bob</a:t>
            </a:r>
            <a:endParaRPr lang="en-US" sz="1400" dirty="0"/>
          </a:p>
        </p:txBody>
      </p:sp>
      <p:sp>
        <p:nvSpPr>
          <p:cNvPr id="64" name="Oval 63"/>
          <p:cNvSpPr/>
          <p:nvPr/>
        </p:nvSpPr>
        <p:spPr>
          <a:xfrm>
            <a:off x="3882572" y="2250196"/>
            <a:ext cx="1144210" cy="106792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Oval 65"/>
          <p:cNvSpPr/>
          <p:nvPr/>
        </p:nvSpPr>
        <p:spPr>
          <a:xfrm>
            <a:off x="3729820" y="225019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6</a:t>
            </a:r>
            <a:endParaRPr lang="en-US" sz="2000" dirty="0"/>
          </a:p>
        </p:txBody>
      </p:sp>
      <p:sp>
        <p:nvSpPr>
          <p:cNvPr id="69" name="Oval 68"/>
          <p:cNvSpPr/>
          <p:nvPr/>
        </p:nvSpPr>
        <p:spPr>
          <a:xfrm>
            <a:off x="590072" y="2173107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1480104" y="592665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71" name="Oval 70"/>
          <p:cNvSpPr/>
          <p:nvPr/>
        </p:nvSpPr>
        <p:spPr>
          <a:xfrm>
            <a:off x="3093787" y="108854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72" name="Oval 71"/>
          <p:cNvSpPr/>
          <p:nvPr/>
        </p:nvSpPr>
        <p:spPr>
          <a:xfrm>
            <a:off x="4905479" y="455583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3" name="Oval 72"/>
          <p:cNvSpPr/>
          <p:nvPr/>
        </p:nvSpPr>
        <p:spPr>
          <a:xfrm>
            <a:off x="7806091" y="4434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4" name="Oval 73"/>
          <p:cNvSpPr/>
          <p:nvPr/>
        </p:nvSpPr>
        <p:spPr>
          <a:xfrm>
            <a:off x="7063619" y="138288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5" name="Oval 74"/>
          <p:cNvSpPr/>
          <p:nvPr/>
        </p:nvSpPr>
        <p:spPr>
          <a:xfrm>
            <a:off x="6166150" y="311250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76" name="Oval 75"/>
          <p:cNvSpPr/>
          <p:nvPr/>
        </p:nvSpPr>
        <p:spPr>
          <a:xfrm>
            <a:off x="1352072" y="355357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7" name="Oval 76"/>
          <p:cNvSpPr/>
          <p:nvPr/>
        </p:nvSpPr>
        <p:spPr>
          <a:xfrm>
            <a:off x="1013405" y="5404151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8" name="Oval 77"/>
          <p:cNvSpPr/>
          <p:nvPr/>
        </p:nvSpPr>
        <p:spPr>
          <a:xfrm>
            <a:off x="2873479" y="432283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9" name="Oval 78"/>
          <p:cNvSpPr/>
          <p:nvPr/>
        </p:nvSpPr>
        <p:spPr>
          <a:xfrm>
            <a:off x="4837743" y="408415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80" name="Oval 79"/>
          <p:cNvSpPr/>
          <p:nvPr/>
        </p:nvSpPr>
        <p:spPr>
          <a:xfrm>
            <a:off x="4020106" y="538769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81" name="Oval 80"/>
          <p:cNvSpPr/>
          <p:nvPr/>
        </p:nvSpPr>
        <p:spPr>
          <a:xfrm>
            <a:off x="6930220" y="504451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2" name="Oval 51"/>
          <p:cNvSpPr/>
          <p:nvPr/>
        </p:nvSpPr>
        <p:spPr>
          <a:xfrm>
            <a:off x="5125787" y="3992232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53" name="Oval 52"/>
          <p:cNvSpPr/>
          <p:nvPr/>
        </p:nvSpPr>
        <p:spPr>
          <a:xfrm>
            <a:off x="3464425" y="44342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4" name="Oval 53"/>
          <p:cNvSpPr/>
          <p:nvPr/>
        </p:nvSpPr>
        <p:spPr>
          <a:xfrm>
            <a:off x="4303311" y="5309808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56" name="Oval 55"/>
          <p:cNvSpPr/>
          <p:nvPr/>
        </p:nvSpPr>
        <p:spPr>
          <a:xfrm>
            <a:off x="7406949" y="1287736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59" name="Oval 58"/>
          <p:cNvSpPr/>
          <p:nvPr/>
        </p:nvSpPr>
        <p:spPr>
          <a:xfrm>
            <a:off x="1860072" y="497515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60" name="Oval 59"/>
          <p:cNvSpPr/>
          <p:nvPr/>
        </p:nvSpPr>
        <p:spPr>
          <a:xfrm>
            <a:off x="3239279" y="4245913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8</a:t>
            </a:r>
            <a:endParaRPr lang="en-US" sz="2000" dirty="0"/>
          </a:p>
        </p:txBody>
      </p:sp>
      <p:sp>
        <p:nvSpPr>
          <p:cNvPr id="61" name="Oval 60"/>
          <p:cNvSpPr/>
          <p:nvPr/>
        </p:nvSpPr>
        <p:spPr>
          <a:xfrm>
            <a:off x="4056568" y="2044575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62" name="Oval 61"/>
          <p:cNvSpPr/>
          <p:nvPr/>
        </p:nvSpPr>
        <p:spPr>
          <a:xfrm>
            <a:off x="3807756" y="221741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3" name="Oval 62"/>
          <p:cNvSpPr/>
          <p:nvPr/>
        </p:nvSpPr>
        <p:spPr>
          <a:xfrm>
            <a:off x="1325637" y="5273523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5" name="Oval 64"/>
          <p:cNvSpPr/>
          <p:nvPr/>
        </p:nvSpPr>
        <p:spPr>
          <a:xfrm>
            <a:off x="6492549" y="3076218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7" name="Oval 66"/>
          <p:cNvSpPr/>
          <p:nvPr/>
        </p:nvSpPr>
        <p:spPr>
          <a:xfrm>
            <a:off x="5500740" y="4084158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55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/>
          <p:cNvSpPr/>
          <p:nvPr/>
        </p:nvSpPr>
        <p:spPr>
          <a:xfrm>
            <a:off x="2702077" y="4426050"/>
            <a:ext cx="1144210" cy="1067927"/>
          </a:xfrm>
          <a:prstGeom prst="ellipse">
            <a:avLst/>
          </a:prstGeom>
          <a:noFill/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Oval 54"/>
          <p:cNvSpPr/>
          <p:nvPr/>
        </p:nvSpPr>
        <p:spPr>
          <a:xfrm>
            <a:off x="4743927" y="4205596"/>
            <a:ext cx="1144210" cy="1067927"/>
          </a:xfrm>
          <a:prstGeom prst="ellipse">
            <a:avLst/>
          </a:prstGeom>
          <a:noFill/>
          <a:ln w="508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233713" y="1193396"/>
            <a:ext cx="846667" cy="1552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148113" y="874485"/>
            <a:ext cx="1422400" cy="3189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70513" y="874486"/>
            <a:ext cx="868439" cy="1871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57047" y="4022073"/>
            <a:ext cx="373742" cy="1812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46095" y="3812420"/>
            <a:ext cx="1366762" cy="977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30789" y="4022073"/>
            <a:ext cx="1318382" cy="10224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314095" y="2745620"/>
            <a:ext cx="1124857" cy="22988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995713" y="2745620"/>
            <a:ext cx="2443239" cy="1294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38952" y="2745619"/>
            <a:ext cx="2273905" cy="1066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38952" y="1088572"/>
            <a:ext cx="1003905" cy="1657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314095" y="4807857"/>
            <a:ext cx="1990876" cy="236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728857" y="520095"/>
            <a:ext cx="713619" cy="1475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712857" y="3812420"/>
            <a:ext cx="914400" cy="17030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438952" y="2027163"/>
            <a:ext cx="3309257" cy="8152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523619" y="4789714"/>
            <a:ext cx="822476" cy="1257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712857" y="1995714"/>
            <a:ext cx="914400" cy="19691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657047" y="79828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Alice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8026399" y="176591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Ellie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7252304" y="50445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Iris</a:t>
            </a:r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4146246" y="56097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Jake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874381" y="432283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Henry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6216952" y="33745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Gemma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7252304" y="158850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Fred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4027714" y="238759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4992913" y="70313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Clare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2842380" y="4552648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Kelly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1233713" y="551542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Larry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1572380" y="364792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Mavis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810380" y="23521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Ned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3181047" y="403175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Bob</a:t>
            </a:r>
            <a:endParaRPr lang="en-US" sz="1400" dirty="0"/>
          </a:p>
        </p:txBody>
      </p:sp>
      <p:sp>
        <p:nvSpPr>
          <p:cNvPr id="64" name="Oval 63"/>
          <p:cNvSpPr/>
          <p:nvPr/>
        </p:nvSpPr>
        <p:spPr>
          <a:xfrm>
            <a:off x="3882572" y="2250196"/>
            <a:ext cx="1144210" cy="106792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Oval 65"/>
          <p:cNvSpPr/>
          <p:nvPr/>
        </p:nvSpPr>
        <p:spPr>
          <a:xfrm>
            <a:off x="3729820" y="225019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6</a:t>
            </a:r>
            <a:endParaRPr lang="en-US" sz="2000" dirty="0"/>
          </a:p>
        </p:txBody>
      </p:sp>
      <p:sp>
        <p:nvSpPr>
          <p:cNvPr id="69" name="Oval 68"/>
          <p:cNvSpPr/>
          <p:nvPr/>
        </p:nvSpPr>
        <p:spPr>
          <a:xfrm>
            <a:off x="590072" y="2173107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1480104" y="592665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71" name="Oval 70"/>
          <p:cNvSpPr/>
          <p:nvPr/>
        </p:nvSpPr>
        <p:spPr>
          <a:xfrm>
            <a:off x="3093787" y="108854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72" name="Oval 71"/>
          <p:cNvSpPr/>
          <p:nvPr/>
        </p:nvSpPr>
        <p:spPr>
          <a:xfrm>
            <a:off x="4905479" y="455583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3" name="Oval 72"/>
          <p:cNvSpPr/>
          <p:nvPr/>
        </p:nvSpPr>
        <p:spPr>
          <a:xfrm>
            <a:off x="7806091" y="4434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4" name="Oval 73"/>
          <p:cNvSpPr/>
          <p:nvPr/>
        </p:nvSpPr>
        <p:spPr>
          <a:xfrm>
            <a:off x="7063619" y="138288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5" name="Oval 74"/>
          <p:cNvSpPr/>
          <p:nvPr/>
        </p:nvSpPr>
        <p:spPr>
          <a:xfrm>
            <a:off x="6166150" y="311250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76" name="Oval 75"/>
          <p:cNvSpPr/>
          <p:nvPr/>
        </p:nvSpPr>
        <p:spPr>
          <a:xfrm>
            <a:off x="1352072" y="355357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7" name="Oval 76"/>
          <p:cNvSpPr/>
          <p:nvPr/>
        </p:nvSpPr>
        <p:spPr>
          <a:xfrm>
            <a:off x="1013405" y="5404151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8" name="Oval 77"/>
          <p:cNvSpPr/>
          <p:nvPr/>
        </p:nvSpPr>
        <p:spPr>
          <a:xfrm>
            <a:off x="2873479" y="432283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9" name="Oval 78"/>
          <p:cNvSpPr/>
          <p:nvPr/>
        </p:nvSpPr>
        <p:spPr>
          <a:xfrm>
            <a:off x="4837743" y="408415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80" name="Oval 79"/>
          <p:cNvSpPr/>
          <p:nvPr/>
        </p:nvSpPr>
        <p:spPr>
          <a:xfrm>
            <a:off x="4020106" y="538769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81" name="Oval 80"/>
          <p:cNvSpPr/>
          <p:nvPr/>
        </p:nvSpPr>
        <p:spPr>
          <a:xfrm>
            <a:off x="6930220" y="504451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2" name="Oval 51"/>
          <p:cNvSpPr/>
          <p:nvPr/>
        </p:nvSpPr>
        <p:spPr>
          <a:xfrm>
            <a:off x="5125787" y="3992232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53" name="Oval 52"/>
          <p:cNvSpPr/>
          <p:nvPr/>
        </p:nvSpPr>
        <p:spPr>
          <a:xfrm>
            <a:off x="3464425" y="44342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4" name="Oval 53"/>
          <p:cNvSpPr/>
          <p:nvPr/>
        </p:nvSpPr>
        <p:spPr>
          <a:xfrm>
            <a:off x="4303311" y="5309808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56" name="Oval 55"/>
          <p:cNvSpPr/>
          <p:nvPr/>
        </p:nvSpPr>
        <p:spPr>
          <a:xfrm>
            <a:off x="7406949" y="1287736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59" name="Oval 58"/>
          <p:cNvSpPr/>
          <p:nvPr/>
        </p:nvSpPr>
        <p:spPr>
          <a:xfrm>
            <a:off x="1860072" y="497515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60" name="Oval 59"/>
          <p:cNvSpPr/>
          <p:nvPr/>
        </p:nvSpPr>
        <p:spPr>
          <a:xfrm>
            <a:off x="3239279" y="4245913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8</a:t>
            </a:r>
            <a:endParaRPr lang="en-US" sz="2000" dirty="0"/>
          </a:p>
        </p:txBody>
      </p:sp>
      <p:sp>
        <p:nvSpPr>
          <p:cNvPr id="61" name="Oval 60"/>
          <p:cNvSpPr/>
          <p:nvPr/>
        </p:nvSpPr>
        <p:spPr>
          <a:xfrm>
            <a:off x="4056568" y="2044575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62" name="Oval 61"/>
          <p:cNvSpPr/>
          <p:nvPr/>
        </p:nvSpPr>
        <p:spPr>
          <a:xfrm>
            <a:off x="3807756" y="221741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3" name="Oval 62"/>
          <p:cNvSpPr/>
          <p:nvPr/>
        </p:nvSpPr>
        <p:spPr>
          <a:xfrm>
            <a:off x="1325637" y="5273523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5" name="Oval 64"/>
          <p:cNvSpPr/>
          <p:nvPr/>
        </p:nvSpPr>
        <p:spPr>
          <a:xfrm>
            <a:off x="6492549" y="3076218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7" name="Oval 66"/>
          <p:cNvSpPr/>
          <p:nvPr/>
        </p:nvSpPr>
        <p:spPr>
          <a:xfrm>
            <a:off x="5500740" y="4084158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3" name="Left Arrow 2"/>
          <p:cNvSpPr/>
          <p:nvPr/>
        </p:nvSpPr>
        <p:spPr>
          <a:xfrm>
            <a:off x="4798358" y="2584348"/>
            <a:ext cx="1579984" cy="417211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Boss</a:t>
            </a:r>
            <a:endParaRPr lang="en-US" dirty="0"/>
          </a:p>
        </p:txBody>
      </p:sp>
      <p:sp>
        <p:nvSpPr>
          <p:cNvPr id="82" name="Left Arrow 81"/>
          <p:cNvSpPr/>
          <p:nvPr/>
        </p:nvSpPr>
        <p:spPr>
          <a:xfrm>
            <a:off x="5672320" y="4552648"/>
            <a:ext cx="1579984" cy="417211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Joker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1233713" y="4734080"/>
            <a:ext cx="1704219" cy="417211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Socialite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6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Definitions of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36180"/>
            <a:ext cx="3675818" cy="4600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Social Networks we might interpret power as </a:t>
            </a:r>
            <a:r>
              <a:rPr lang="en-US" b="1" dirty="0" smtClean="0"/>
              <a:t>connection</a:t>
            </a:r>
          </a:p>
          <a:p>
            <a:pPr marL="342900" indent="-342900"/>
            <a:r>
              <a:rPr lang="en-US" dirty="0" smtClean="0"/>
              <a:t>We </a:t>
            </a:r>
            <a:r>
              <a:rPr lang="en-US" dirty="0"/>
              <a:t>can use network characteristics </a:t>
            </a:r>
            <a:r>
              <a:rPr lang="en-US"/>
              <a:t>like </a:t>
            </a:r>
            <a:r>
              <a:rPr lang="en-US" smtClean="0"/>
              <a:t>Betweenness</a:t>
            </a:r>
            <a:r>
              <a:rPr lang="en-US" dirty="0"/>
              <a:t>, Centrality and Hops to </a:t>
            </a:r>
            <a:r>
              <a:rPr lang="en-US" dirty="0" err="1"/>
              <a:t>analyse</a:t>
            </a:r>
            <a:r>
              <a:rPr lang="en-US" dirty="0"/>
              <a:t> a persons ability or </a:t>
            </a:r>
            <a:r>
              <a:rPr lang="en-US" i="1" dirty="0"/>
              <a:t>potential</a:t>
            </a:r>
            <a:r>
              <a:rPr lang="en-US" dirty="0"/>
              <a:t> to influence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624551" y="1636181"/>
            <a:ext cx="4243223" cy="1219129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24551" y="3007710"/>
            <a:ext cx="4243223" cy="1219129"/>
          </a:xfrm>
          <a:prstGeom prst="rect">
            <a:avLst/>
          </a:prstGeom>
          <a:solidFill>
            <a:schemeClr val="accent4">
              <a:lumMod val="75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Influence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24551" y="4379239"/>
            <a:ext cx="1326305" cy="121912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Power as Connection </a:t>
            </a:r>
            <a:endParaRPr lang="en-US" sz="1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87" y="4226839"/>
            <a:ext cx="547310" cy="547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854044" y="583964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4708902" y="5702243"/>
            <a:ext cx="1144210" cy="106792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4556150" y="5702243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827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Definitions of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36180"/>
            <a:ext cx="3675818" cy="50766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Or we </a:t>
            </a:r>
            <a:r>
              <a:rPr lang="en-US" dirty="0"/>
              <a:t>might interpret power as </a:t>
            </a:r>
            <a:r>
              <a:rPr lang="en-US" b="1" dirty="0" smtClean="0"/>
              <a:t>propagation</a:t>
            </a:r>
          </a:p>
          <a:p>
            <a:pPr marL="0" indent="0">
              <a:buNone/>
            </a:pPr>
            <a:endParaRPr lang="en-US" b="1" dirty="0"/>
          </a:p>
          <a:p>
            <a:pPr marL="342900" indent="-342900"/>
            <a:r>
              <a:rPr lang="en-US" dirty="0"/>
              <a:t>Propagation of Content (</a:t>
            </a:r>
            <a:r>
              <a:rPr lang="en-US" b="1" dirty="0"/>
              <a:t>URIs</a:t>
            </a:r>
            <a:r>
              <a:rPr lang="en-US" dirty="0"/>
              <a:t>) – we can trace a URI through Social Media and identify sources (originating posts)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Propagation of Content (</a:t>
            </a:r>
            <a:r>
              <a:rPr lang="en-US" b="1" dirty="0"/>
              <a:t>Concepts</a:t>
            </a:r>
            <a:r>
              <a:rPr lang="en-US" dirty="0"/>
              <a:t>) – we can trace concepts (terms) through Social Media and identify key sources whose concepts survive and are passed on the </a:t>
            </a:r>
            <a:r>
              <a:rPr lang="en-US" dirty="0" smtClean="0"/>
              <a:t>most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/>
              <a:t>Retweets are a good way to automatically trace either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24551" y="1636181"/>
            <a:ext cx="4243223" cy="1219129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24551" y="3007710"/>
            <a:ext cx="4243223" cy="1219129"/>
          </a:xfrm>
          <a:prstGeom prst="rect">
            <a:avLst/>
          </a:prstGeom>
          <a:solidFill>
            <a:schemeClr val="accent4">
              <a:lumMod val="75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Influence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24551" y="4379239"/>
            <a:ext cx="1326305" cy="121912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Power as Connection </a:t>
            </a:r>
            <a:endParaRPr lang="en-US" sz="1700" dirty="0"/>
          </a:p>
        </p:txBody>
      </p:sp>
      <p:sp>
        <p:nvSpPr>
          <p:cNvPr id="7" name="Rectangle 6"/>
          <p:cNvSpPr/>
          <p:nvPr/>
        </p:nvSpPr>
        <p:spPr>
          <a:xfrm>
            <a:off x="6103256" y="4379239"/>
            <a:ext cx="1326305" cy="121912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Power as Propagation</a:t>
            </a:r>
            <a:endParaRPr lang="en-US" sz="1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87" y="4226839"/>
            <a:ext cx="547310" cy="547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568" y="4226839"/>
            <a:ext cx="547310" cy="54731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195355" y="5717501"/>
            <a:ext cx="1144210" cy="1067927"/>
          </a:xfrm>
          <a:prstGeom prst="ellipse">
            <a:avLst/>
          </a:prstGeom>
          <a:noFill/>
          <a:ln w="508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6325809" y="583474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Henry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6577215" y="5504137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4854044" y="583964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4708902" y="5702243"/>
            <a:ext cx="1144210" cy="106792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4556150" y="5702243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339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Definitions of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36180"/>
            <a:ext cx="3675818" cy="4600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Social Networks we might interpret power as </a:t>
            </a:r>
            <a:r>
              <a:rPr lang="en-US" b="1" dirty="0" smtClean="0"/>
              <a:t>interaction</a:t>
            </a:r>
            <a:endParaRPr lang="en-US" b="1" dirty="0"/>
          </a:p>
          <a:p>
            <a:pPr marL="342900" indent="-342900"/>
            <a:r>
              <a:rPr lang="en-US" dirty="0" smtClean="0"/>
              <a:t>we </a:t>
            </a:r>
            <a:r>
              <a:rPr lang="en-US" dirty="0"/>
              <a:t>can look at audience reaction and can discover who engages most with </a:t>
            </a:r>
            <a:r>
              <a:rPr lang="en-US" dirty="0" smtClean="0"/>
              <a:t>others</a:t>
            </a:r>
          </a:p>
          <a:p>
            <a:pPr marL="342900" indent="-342900"/>
            <a:r>
              <a:rPr lang="en-US" dirty="0" smtClean="0"/>
              <a:t>replies, messages, sharing, joint activities, etc…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24551" y="1636181"/>
            <a:ext cx="4243223" cy="1219129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24551" y="3007710"/>
            <a:ext cx="4243223" cy="1219129"/>
          </a:xfrm>
          <a:prstGeom prst="rect">
            <a:avLst/>
          </a:prstGeom>
          <a:solidFill>
            <a:schemeClr val="accent4">
              <a:lumMod val="75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Influence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24551" y="4379239"/>
            <a:ext cx="1326305" cy="121912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Power as Connection </a:t>
            </a:r>
            <a:endParaRPr lang="en-US" sz="1700" dirty="0"/>
          </a:p>
        </p:txBody>
      </p:sp>
      <p:sp>
        <p:nvSpPr>
          <p:cNvPr id="7" name="Rectangle 6"/>
          <p:cNvSpPr/>
          <p:nvPr/>
        </p:nvSpPr>
        <p:spPr>
          <a:xfrm>
            <a:off x="6103256" y="4379239"/>
            <a:ext cx="1326305" cy="121912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Power as Propagation</a:t>
            </a:r>
            <a:endParaRPr lang="en-US" sz="1700" dirty="0"/>
          </a:p>
        </p:txBody>
      </p:sp>
      <p:sp>
        <p:nvSpPr>
          <p:cNvPr id="8" name="Rectangle 7"/>
          <p:cNvSpPr/>
          <p:nvPr/>
        </p:nvSpPr>
        <p:spPr>
          <a:xfrm>
            <a:off x="7541470" y="4379239"/>
            <a:ext cx="1326305" cy="121912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Power as Interaction</a:t>
            </a:r>
            <a:endParaRPr lang="en-US" sz="1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87" y="4226839"/>
            <a:ext cx="547310" cy="547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568" y="4226839"/>
            <a:ext cx="547310" cy="547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1" y="4226839"/>
            <a:ext cx="547310" cy="5473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195355" y="5717501"/>
            <a:ext cx="1144210" cy="1067927"/>
          </a:xfrm>
          <a:prstGeom prst="ellipse">
            <a:avLst/>
          </a:prstGeom>
          <a:noFill/>
          <a:ln w="508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6325809" y="583474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Henry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6577215" y="5504137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854044" y="583964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4708902" y="5702243"/>
            <a:ext cx="1144210" cy="106792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4556150" y="5702243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6</a:t>
            </a:r>
            <a:endParaRPr lang="en-US" sz="2000" dirty="0"/>
          </a:p>
        </p:txBody>
      </p:sp>
      <p:sp>
        <p:nvSpPr>
          <p:cNvPr id="18" name="Oval 17"/>
          <p:cNvSpPr/>
          <p:nvPr/>
        </p:nvSpPr>
        <p:spPr>
          <a:xfrm>
            <a:off x="7650993" y="5702243"/>
            <a:ext cx="1144210" cy="1067927"/>
          </a:xfrm>
          <a:prstGeom prst="ellipse">
            <a:avLst/>
          </a:prstGeom>
          <a:noFill/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9" name="Oval 18"/>
          <p:cNvSpPr/>
          <p:nvPr/>
        </p:nvSpPr>
        <p:spPr>
          <a:xfrm>
            <a:off x="7791296" y="5828841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Kelly</a:t>
            </a:r>
            <a:endParaRPr lang="en-US" sz="1400" dirty="0"/>
          </a:p>
        </p:txBody>
      </p:sp>
      <p:sp>
        <p:nvSpPr>
          <p:cNvPr id="20" name="Oval 19"/>
          <p:cNvSpPr/>
          <p:nvPr/>
        </p:nvSpPr>
        <p:spPr>
          <a:xfrm>
            <a:off x="8188195" y="5522106"/>
            <a:ext cx="440616" cy="41124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339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Warning from Sociology…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095" y="1566333"/>
            <a:ext cx="4094238" cy="4094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3947" y="5938762"/>
            <a:ext cx="5911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…these views of power may be a little naïve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366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Deeper Dimensions of Power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495" y="1413216"/>
            <a:ext cx="1588759" cy="2079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052495" y="3647539"/>
            <a:ext cx="1588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Steven </a:t>
            </a:r>
            <a:r>
              <a:rPr lang="en-US" dirty="0" err="1" smtClean="0"/>
              <a:t>Lukes</a:t>
            </a:r>
            <a:endParaRPr lang="en-US" dirty="0"/>
          </a:p>
          <a:p>
            <a:r>
              <a:rPr lang="en-US" i="1" dirty="0" smtClean="0"/>
              <a:t>New York University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90463C"/>
                </a:solidFill>
              </a:rPr>
              <a:t>The Radical View of Power.</a:t>
            </a:r>
            <a:endParaRPr lang="en-US" dirty="0">
              <a:solidFill>
                <a:srgbClr val="9046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2344" y="6472690"/>
            <a:ext cx="6700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Lukes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S., 2005. Power: A Radical View 2nd ed., Palgrave Macmillan</a:t>
            </a:r>
          </a:p>
        </p:txBody>
      </p:sp>
    </p:spTree>
    <p:extLst>
      <p:ext uri="{BB962C8B-B14F-4D97-AF65-F5344CB8AC3E}">
        <p14:creationId xmlns:p14="http://schemas.microsoft.com/office/powerpoint/2010/main" val="157638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Deeper Dimensions of Power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495" y="1413216"/>
            <a:ext cx="1588759" cy="2079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052495" y="3647539"/>
            <a:ext cx="1588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Steven </a:t>
            </a:r>
            <a:r>
              <a:rPr lang="en-US" dirty="0" err="1" smtClean="0"/>
              <a:t>Lukes</a:t>
            </a:r>
            <a:endParaRPr lang="en-US" dirty="0"/>
          </a:p>
          <a:p>
            <a:r>
              <a:rPr lang="en-US" i="1" dirty="0" smtClean="0"/>
              <a:t>New York University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90463C"/>
                </a:solidFill>
              </a:rPr>
              <a:t>The Radical View of Power.</a:t>
            </a:r>
            <a:endParaRPr lang="en-US" dirty="0">
              <a:solidFill>
                <a:srgbClr val="9046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2344" y="6472690"/>
            <a:ext cx="6700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Lukes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S., 2005. Power: A Radical View 2nd ed., Palgrave Macmillan</a:t>
            </a:r>
          </a:p>
        </p:txBody>
      </p:sp>
      <p:sp>
        <p:nvSpPr>
          <p:cNvPr id="13" name="Oval 12"/>
          <p:cNvSpPr/>
          <p:nvPr/>
        </p:nvSpPr>
        <p:spPr>
          <a:xfrm>
            <a:off x="2149365" y="1947918"/>
            <a:ext cx="1967187" cy="1896798"/>
          </a:xfrm>
          <a:prstGeom prst="ellipse">
            <a:avLst/>
          </a:prstGeom>
          <a:solidFill>
            <a:schemeClr val="accent2">
              <a:alpha val="22000"/>
            </a:schemeClr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42206" y="2592550"/>
            <a:ext cx="180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Dimension:</a:t>
            </a:r>
          </a:p>
          <a:p>
            <a:pPr algn="ctr"/>
            <a:r>
              <a:rPr lang="en-US" sz="1600" i="1" dirty="0" smtClean="0"/>
              <a:t>Overt and Observable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4116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Deeper Dimensions of Power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495" y="1413216"/>
            <a:ext cx="1588759" cy="2079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052495" y="3647539"/>
            <a:ext cx="1588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Steven </a:t>
            </a:r>
            <a:r>
              <a:rPr lang="en-US" dirty="0" err="1" smtClean="0"/>
              <a:t>Lukes</a:t>
            </a:r>
            <a:endParaRPr lang="en-US" dirty="0"/>
          </a:p>
          <a:p>
            <a:r>
              <a:rPr lang="en-US" i="1" dirty="0" smtClean="0"/>
              <a:t>New York University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90463C"/>
                </a:solidFill>
              </a:rPr>
              <a:t>The Radical View of Power.</a:t>
            </a:r>
            <a:endParaRPr lang="en-US" dirty="0">
              <a:solidFill>
                <a:srgbClr val="9046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2344" y="6472690"/>
            <a:ext cx="6700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Lukes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S., 2005. Power: A Radical View 2nd ed., Palgrave Macmillan</a:t>
            </a:r>
          </a:p>
        </p:txBody>
      </p:sp>
      <p:sp>
        <p:nvSpPr>
          <p:cNvPr id="12" name="Oval 11"/>
          <p:cNvSpPr/>
          <p:nvPr/>
        </p:nvSpPr>
        <p:spPr>
          <a:xfrm>
            <a:off x="1524000" y="1693918"/>
            <a:ext cx="3284483" cy="3239562"/>
          </a:xfrm>
          <a:prstGeom prst="ellipse">
            <a:avLst/>
          </a:prstGeom>
          <a:solidFill>
            <a:schemeClr val="accent2">
              <a:alpha val="22000"/>
            </a:schemeClr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149365" y="1947918"/>
            <a:ext cx="1967187" cy="1896798"/>
          </a:xfrm>
          <a:prstGeom prst="ellipse">
            <a:avLst/>
          </a:prstGeom>
          <a:solidFill>
            <a:schemeClr val="accent2">
              <a:alpha val="22000"/>
            </a:schemeClr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42206" y="2592550"/>
            <a:ext cx="180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Dimension:</a:t>
            </a:r>
          </a:p>
          <a:p>
            <a:pPr algn="ctr"/>
            <a:r>
              <a:rPr lang="en-US" sz="1600" i="1" dirty="0" smtClean="0"/>
              <a:t>Overt and Observable</a:t>
            </a:r>
            <a:endParaRPr lang="en-US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42206" y="3844716"/>
            <a:ext cx="180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Dimension:</a:t>
            </a:r>
          </a:p>
          <a:p>
            <a:pPr algn="ctr"/>
            <a:r>
              <a:rPr lang="en-US" sz="1600" i="1" dirty="0" smtClean="0"/>
              <a:t>Covert, Controlling Agendas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3150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Deeper Dimensions of Power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495" y="1413216"/>
            <a:ext cx="1588759" cy="2079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052495" y="3647539"/>
            <a:ext cx="1588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Steven </a:t>
            </a:r>
            <a:r>
              <a:rPr lang="en-US" dirty="0" err="1" smtClean="0"/>
              <a:t>Lukes</a:t>
            </a:r>
            <a:endParaRPr lang="en-US" dirty="0"/>
          </a:p>
          <a:p>
            <a:r>
              <a:rPr lang="en-US" i="1" dirty="0" smtClean="0"/>
              <a:t>New York University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90463C"/>
                </a:solidFill>
              </a:rPr>
              <a:t>The Radical View of Power.</a:t>
            </a:r>
            <a:endParaRPr lang="en-US" dirty="0">
              <a:solidFill>
                <a:srgbClr val="9046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2344" y="6472690"/>
            <a:ext cx="6700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Lukes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S., 2005. Power: A Radical View 2nd ed., Palgrave Macmillan</a:t>
            </a:r>
          </a:p>
        </p:txBody>
      </p:sp>
      <p:sp>
        <p:nvSpPr>
          <p:cNvPr id="10" name="Oval 9"/>
          <p:cNvSpPr/>
          <p:nvPr/>
        </p:nvSpPr>
        <p:spPr>
          <a:xfrm>
            <a:off x="788275" y="1471448"/>
            <a:ext cx="4650828" cy="4484415"/>
          </a:xfrm>
          <a:prstGeom prst="ellipse">
            <a:avLst/>
          </a:prstGeom>
          <a:solidFill>
            <a:schemeClr val="accent2">
              <a:alpha val="22000"/>
            </a:schemeClr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524000" y="1693918"/>
            <a:ext cx="3284483" cy="3239562"/>
          </a:xfrm>
          <a:prstGeom prst="ellipse">
            <a:avLst/>
          </a:prstGeom>
          <a:solidFill>
            <a:schemeClr val="accent2">
              <a:alpha val="22000"/>
            </a:schemeClr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149365" y="1947918"/>
            <a:ext cx="1967187" cy="1896798"/>
          </a:xfrm>
          <a:prstGeom prst="ellipse">
            <a:avLst/>
          </a:prstGeom>
          <a:solidFill>
            <a:schemeClr val="accent2">
              <a:alpha val="22000"/>
            </a:schemeClr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42206" y="2592550"/>
            <a:ext cx="180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Dimension:</a:t>
            </a:r>
          </a:p>
          <a:p>
            <a:pPr algn="ctr"/>
            <a:r>
              <a:rPr lang="en-US" sz="1600" i="1" dirty="0" smtClean="0"/>
              <a:t>Overt and Observable</a:t>
            </a:r>
            <a:endParaRPr lang="en-US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42206" y="3844716"/>
            <a:ext cx="180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Dimension:</a:t>
            </a:r>
          </a:p>
          <a:p>
            <a:pPr algn="ctr"/>
            <a:r>
              <a:rPr lang="en-US" sz="1600" i="1" dirty="0" smtClean="0"/>
              <a:t>Covert, Controlling Agendas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12275" y="5007051"/>
            <a:ext cx="180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Dimension:</a:t>
            </a:r>
          </a:p>
          <a:p>
            <a:pPr algn="ctr"/>
            <a:r>
              <a:rPr lang="en-US" sz="1600" i="1" dirty="0" smtClean="0"/>
              <a:t>Shape Desires and Beliefs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3371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Own Social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9093"/>
            <a:ext cx="9144000" cy="907093"/>
          </a:xfrm>
          <a:prstGeom prst="rect">
            <a:avLst/>
          </a:prstGeom>
          <a:solidFill>
            <a:schemeClr val="accent2">
              <a:alpha val="6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Online Social Networks do you use?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829556" y="2231052"/>
            <a:ext cx="2676294" cy="121590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937458" y="1671561"/>
            <a:ext cx="892098" cy="892098"/>
            <a:chOff x="876977" y="2418914"/>
            <a:chExt cx="892098" cy="892098"/>
          </a:xfrm>
        </p:grpSpPr>
        <p:sp>
          <p:nvSpPr>
            <p:cNvPr id="9" name="Oval 8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19" y="1890837"/>
            <a:ext cx="3237300" cy="34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0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16158"/>
            <a:ext cx="859536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 are different types of power </a:t>
            </a:r>
          </a:p>
          <a:p>
            <a:pPr lvl="1"/>
            <a:r>
              <a:rPr lang="en-US" dirty="0" smtClean="0"/>
              <a:t>(reward, coercive, legitimate,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And different views of what power means</a:t>
            </a:r>
          </a:p>
          <a:p>
            <a:pPr lvl="1"/>
            <a:r>
              <a:rPr lang="en-US" dirty="0" smtClean="0"/>
              <a:t>Power as Action vs. Power as Influence</a:t>
            </a:r>
          </a:p>
          <a:p>
            <a:pPr lvl="1"/>
            <a:endParaRPr lang="en-US" dirty="0"/>
          </a:p>
          <a:p>
            <a:r>
              <a:rPr lang="en-US" dirty="0" smtClean="0"/>
              <a:t>In Social Media Analytics we typically take one of three views on how to measure power:</a:t>
            </a:r>
          </a:p>
          <a:p>
            <a:pPr lvl="1"/>
            <a:r>
              <a:rPr lang="en-US" dirty="0" smtClean="0"/>
              <a:t>By our connections to others (e.g. followers, friends)</a:t>
            </a:r>
          </a:p>
          <a:p>
            <a:pPr lvl="1"/>
            <a:r>
              <a:rPr lang="en-US" dirty="0" smtClean="0"/>
              <a:t>By the propagation of our views through the network (e.g. retweets)</a:t>
            </a:r>
          </a:p>
          <a:p>
            <a:pPr lvl="1"/>
            <a:r>
              <a:rPr lang="en-US" dirty="0" smtClean="0"/>
              <a:t>By our ability to inspire interaction (e.g. messages, replies)</a:t>
            </a:r>
          </a:p>
          <a:p>
            <a:pPr lvl="1"/>
            <a:endParaRPr lang="en-US" dirty="0"/>
          </a:p>
          <a:p>
            <a:r>
              <a:rPr lang="en-US" dirty="0" smtClean="0"/>
              <a:t>But!</a:t>
            </a:r>
          </a:p>
          <a:p>
            <a:pPr lvl="1"/>
            <a:r>
              <a:rPr lang="en-US" dirty="0" smtClean="0"/>
              <a:t>This is still a simplification</a:t>
            </a:r>
          </a:p>
          <a:p>
            <a:pPr lvl="1"/>
            <a:r>
              <a:rPr lang="en-US" dirty="0" smtClean="0"/>
              <a:t>And power is not always direct (Luke’s dimensions of power)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1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300" dirty="0" smtClean="0"/>
              <a:t>?</a:t>
            </a:r>
            <a:endParaRPr lang="en-US" dirty="0" smtClean="0"/>
          </a:p>
          <a:p>
            <a:pPr marL="0" indent="0" algn="r">
              <a:buNone/>
            </a:pPr>
            <a:endParaRPr lang="en-US" sz="1800" dirty="0" smtClean="0"/>
          </a:p>
          <a:p>
            <a:pPr marL="0" indent="0" algn="r">
              <a:buNone/>
            </a:pPr>
            <a:endParaRPr lang="en-US" sz="1800" dirty="0" smtClean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accent6"/>
                </a:solidFill>
              </a:rPr>
              <a:t>Dave Millard (</a:t>
            </a:r>
            <a:r>
              <a:rPr lang="en-US" sz="1800" dirty="0" err="1" smtClean="0">
                <a:solidFill>
                  <a:schemeClr val="accent6"/>
                </a:solidFill>
              </a:rPr>
              <a:t>dem@soton.ac.uk</a:t>
            </a:r>
            <a:r>
              <a:rPr lang="en-US" sz="1800" dirty="0" smtClean="0">
                <a:solidFill>
                  <a:schemeClr val="accent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916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300" dirty="0" smtClean="0"/>
              <a:t>!</a:t>
            </a:r>
            <a:endParaRPr lang="en-US" dirty="0" smtClean="0"/>
          </a:p>
          <a:p>
            <a:pPr marL="0" indent="0" algn="r">
              <a:buNone/>
            </a:pPr>
            <a:endParaRPr lang="en-US" sz="1800" dirty="0" smtClean="0"/>
          </a:p>
          <a:p>
            <a:pPr marL="0" indent="0" algn="r">
              <a:buNone/>
            </a:pPr>
            <a:endParaRPr lang="en-US" sz="1800" dirty="0" smtClean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accent6"/>
                </a:solidFill>
              </a:rPr>
              <a:t>Dave Millard (</a:t>
            </a:r>
            <a:r>
              <a:rPr lang="en-US" sz="1800" dirty="0" err="1" smtClean="0">
                <a:solidFill>
                  <a:schemeClr val="accent6"/>
                </a:solidFill>
              </a:rPr>
              <a:t>dem@soton.ac.uk</a:t>
            </a:r>
            <a:r>
              <a:rPr lang="en-US" sz="1800" dirty="0" smtClean="0">
                <a:solidFill>
                  <a:schemeClr val="accent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998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Own Social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9093"/>
            <a:ext cx="9144000" cy="907093"/>
          </a:xfrm>
          <a:prstGeom prst="rect">
            <a:avLst/>
          </a:prstGeom>
          <a:solidFill>
            <a:schemeClr val="accent2">
              <a:alpha val="6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could I find out about </a:t>
            </a:r>
            <a:r>
              <a:rPr lang="en-US" sz="2800" b="1" dirty="0" smtClean="0"/>
              <a:t>you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1829556" y="2231052"/>
            <a:ext cx="2676294" cy="121590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37458" y="1671561"/>
            <a:ext cx="892098" cy="892098"/>
            <a:chOff x="876977" y="2418914"/>
            <a:chExt cx="892098" cy="892098"/>
          </a:xfrm>
        </p:grpSpPr>
        <p:sp>
          <p:nvSpPr>
            <p:cNvPr id="8" name="Oval 7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19" y="1890837"/>
            <a:ext cx="3237300" cy="347506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29556" y="4363821"/>
            <a:ext cx="892098" cy="892098"/>
            <a:chOff x="876977" y="2418914"/>
            <a:chExt cx="892098" cy="892098"/>
          </a:xfrm>
        </p:grpSpPr>
        <p:sp>
          <p:nvSpPr>
            <p:cNvPr id="13" name="Oval 12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542270" y="2563659"/>
            <a:ext cx="574572" cy="1800162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30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Own Social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9093"/>
            <a:ext cx="9144000" cy="907093"/>
          </a:xfrm>
          <a:prstGeom prst="rect">
            <a:avLst/>
          </a:prstGeom>
          <a:solidFill>
            <a:schemeClr val="accent2">
              <a:alpha val="6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could I find out about </a:t>
            </a:r>
            <a:r>
              <a:rPr lang="en-US" sz="2800" b="1" dirty="0" smtClean="0"/>
              <a:t>your friends </a:t>
            </a:r>
          </a:p>
          <a:p>
            <a:pPr algn="ctr"/>
            <a:r>
              <a:rPr lang="en-US" sz="2800" dirty="0" smtClean="0"/>
              <a:t>from </a:t>
            </a:r>
            <a:r>
              <a:rPr lang="en-US" sz="2800" b="1" dirty="0" smtClean="0"/>
              <a:t>your network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1829556" y="2231052"/>
            <a:ext cx="2676294" cy="121590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37458" y="1671561"/>
            <a:ext cx="892098" cy="892098"/>
            <a:chOff x="876977" y="2418914"/>
            <a:chExt cx="892098" cy="892098"/>
          </a:xfrm>
        </p:grpSpPr>
        <p:sp>
          <p:nvSpPr>
            <p:cNvPr id="8" name="Oval 7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9556" y="4363821"/>
            <a:ext cx="892098" cy="892098"/>
            <a:chOff x="876977" y="2418914"/>
            <a:chExt cx="892098" cy="892098"/>
          </a:xfrm>
        </p:grpSpPr>
        <p:sp>
          <p:nvSpPr>
            <p:cNvPr id="13" name="Oval 12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542270" y="2563659"/>
            <a:ext cx="574572" cy="1800162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848632" y="1757044"/>
            <a:ext cx="892098" cy="892098"/>
            <a:chOff x="876977" y="2418914"/>
            <a:chExt cx="892098" cy="892098"/>
          </a:xfrm>
        </p:grpSpPr>
        <p:sp>
          <p:nvSpPr>
            <p:cNvPr id="17" name="Oval 16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>
            <a:endCxn id="17" idx="2"/>
          </p:cNvCxnSpPr>
          <p:nvPr/>
        </p:nvCxnSpPr>
        <p:spPr>
          <a:xfrm flipV="1">
            <a:off x="4687292" y="2203093"/>
            <a:ext cx="3161340" cy="124386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19" y="1890837"/>
            <a:ext cx="3237300" cy="34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3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Own Social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9093"/>
            <a:ext cx="9144000" cy="907093"/>
          </a:xfrm>
          <a:prstGeom prst="rect">
            <a:avLst/>
          </a:prstGeom>
          <a:solidFill>
            <a:schemeClr val="accent2">
              <a:alpha val="6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could I find out about </a:t>
            </a:r>
            <a:r>
              <a:rPr lang="en-US" sz="2800" b="1" dirty="0" smtClean="0"/>
              <a:t>you </a:t>
            </a:r>
            <a:r>
              <a:rPr lang="en-US" sz="2800" dirty="0" smtClean="0"/>
              <a:t>from the </a:t>
            </a:r>
          </a:p>
          <a:p>
            <a:pPr algn="ctr"/>
            <a:r>
              <a:rPr lang="en-US" sz="2800" b="1" dirty="0" smtClean="0"/>
              <a:t>combined networks </a:t>
            </a:r>
            <a:r>
              <a:rPr lang="en-US" sz="2800" dirty="0" smtClean="0"/>
              <a:t>of your friends?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1829556" y="2231052"/>
            <a:ext cx="2676294" cy="121590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37458" y="1671561"/>
            <a:ext cx="892098" cy="892098"/>
            <a:chOff x="876977" y="2418914"/>
            <a:chExt cx="892098" cy="892098"/>
          </a:xfrm>
        </p:grpSpPr>
        <p:sp>
          <p:nvSpPr>
            <p:cNvPr id="8" name="Oval 7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9556" y="4363821"/>
            <a:ext cx="892098" cy="892098"/>
            <a:chOff x="876977" y="2418914"/>
            <a:chExt cx="892098" cy="892098"/>
          </a:xfrm>
        </p:grpSpPr>
        <p:sp>
          <p:nvSpPr>
            <p:cNvPr id="13" name="Oval 12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542270" y="2563659"/>
            <a:ext cx="574572" cy="1800162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848632" y="1757044"/>
            <a:ext cx="892098" cy="892098"/>
            <a:chOff x="876977" y="2418914"/>
            <a:chExt cx="892098" cy="892098"/>
          </a:xfrm>
        </p:grpSpPr>
        <p:sp>
          <p:nvSpPr>
            <p:cNvPr id="17" name="Oval 16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>
            <a:endCxn id="17" idx="2"/>
          </p:cNvCxnSpPr>
          <p:nvPr/>
        </p:nvCxnSpPr>
        <p:spPr>
          <a:xfrm flipV="1">
            <a:off x="4687292" y="2203093"/>
            <a:ext cx="3161340" cy="124386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534363" y="3708512"/>
            <a:ext cx="892098" cy="892098"/>
            <a:chOff x="876977" y="2418914"/>
            <a:chExt cx="892098" cy="892098"/>
          </a:xfrm>
        </p:grpSpPr>
        <p:sp>
          <p:nvSpPr>
            <p:cNvPr id="21" name="Oval 20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>
            <a:endCxn id="21" idx="2"/>
          </p:cNvCxnSpPr>
          <p:nvPr/>
        </p:nvCxnSpPr>
        <p:spPr>
          <a:xfrm>
            <a:off x="6032999" y="3976090"/>
            <a:ext cx="501364" cy="17847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19" y="1890837"/>
            <a:ext cx="3237300" cy="34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83474" y="136064"/>
            <a:ext cx="3360525" cy="1904895"/>
          </a:xfrm>
          <a:prstGeom prst="rect">
            <a:avLst/>
          </a:prstGeom>
          <a:solidFill>
            <a:schemeClr val="accent4">
              <a:alpha val="72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 smtClean="0"/>
              <a:t>You are not alone</a:t>
            </a:r>
          </a:p>
          <a:p>
            <a:pPr algn="r"/>
            <a:r>
              <a:rPr lang="en-US" sz="2400" i="1" dirty="0" smtClean="0"/>
              <a:t>So what might the </a:t>
            </a:r>
            <a:r>
              <a:rPr lang="en-US" sz="2400" b="1" i="1" dirty="0" smtClean="0"/>
              <a:t>whole network</a:t>
            </a:r>
            <a:r>
              <a:rPr lang="en-US" sz="2400" i="1" dirty="0" smtClean="0"/>
              <a:t> tell you about the </a:t>
            </a:r>
            <a:r>
              <a:rPr lang="en-US" sz="2400" b="1" i="1" dirty="0" smtClean="0"/>
              <a:t>whole world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1345706" y="937330"/>
            <a:ext cx="902221" cy="1375757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247927" y="2313087"/>
            <a:ext cx="1253754" cy="85252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101721" y="2313087"/>
            <a:ext cx="146206" cy="1405608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47927" y="2313087"/>
            <a:ext cx="1253754" cy="1819027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705073" y="4387952"/>
            <a:ext cx="542854" cy="1190669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05073" y="5578621"/>
            <a:ext cx="2339464" cy="25701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367757" y="2161905"/>
            <a:ext cx="454839" cy="155679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822596" y="695438"/>
            <a:ext cx="409027" cy="1466467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22596" y="2161905"/>
            <a:ext cx="2238583" cy="481418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123721" y="2643323"/>
            <a:ext cx="937458" cy="130253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31623" y="4847691"/>
            <a:ext cx="1950518" cy="1124004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6123721" y="3945854"/>
            <a:ext cx="1058420" cy="202584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4367757" y="3718695"/>
            <a:ext cx="1755964" cy="22716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5231623" y="3945855"/>
            <a:ext cx="892098" cy="901836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26465" y="2922556"/>
            <a:ext cx="1041292" cy="796139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044537" y="3718695"/>
            <a:ext cx="323220" cy="2116936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326465" y="3768892"/>
            <a:ext cx="1041292" cy="363222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2247927" y="4132114"/>
            <a:ext cx="1078538" cy="15240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76200" y="298582"/>
            <a:ext cx="6695583" cy="6130043"/>
            <a:chOff x="876200" y="298582"/>
            <a:chExt cx="6695583" cy="6130043"/>
          </a:xfrm>
        </p:grpSpPr>
        <p:pic>
          <p:nvPicPr>
            <p:cNvPr id="7" name="Picture 6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974" y="3206122"/>
              <a:ext cx="862635" cy="925992"/>
            </a:xfrm>
            <a:prstGeom prst="rect">
              <a:avLst/>
            </a:prstGeom>
          </p:spPr>
        </p:pic>
        <p:pic>
          <p:nvPicPr>
            <p:cNvPr id="8" name="Picture 7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6606">
              <a:off x="1761423" y="1895062"/>
              <a:ext cx="862635" cy="925992"/>
            </a:xfrm>
            <a:prstGeom prst="rect">
              <a:avLst/>
            </a:prstGeom>
          </p:spPr>
        </p:pic>
        <p:pic>
          <p:nvPicPr>
            <p:cNvPr id="9" name="Picture 8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2544">
              <a:off x="876200" y="465656"/>
              <a:ext cx="862635" cy="925992"/>
            </a:xfrm>
            <a:prstGeom prst="rect">
              <a:avLst/>
            </a:prstGeom>
          </p:spPr>
        </p:pic>
        <p:pic>
          <p:nvPicPr>
            <p:cNvPr id="11" name="Picture 10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424" y="2313087"/>
              <a:ext cx="862635" cy="925992"/>
            </a:xfrm>
            <a:prstGeom prst="rect">
              <a:avLst/>
            </a:prstGeom>
          </p:spPr>
        </p:pic>
        <p:pic>
          <p:nvPicPr>
            <p:cNvPr id="12" name="Picture 11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6606">
              <a:off x="5680269" y="3502622"/>
              <a:ext cx="862635" cy="925992"/>
            </a:xfrm>
            <a:prstGeom prst="rect">
              <a:avLst/>
            </a:prstGeom>
          </p:spPr>
        </p:pic>
        <p:pic>
          <p:nvPicPr>
            <p:cNvPr id="13" name="Picture 12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2544">
              <a:off x="6709148" y="5502633"/>
              <a:ext cx="862635" cy="925992"/>
            </a:xfrm>
            <a:prstGeom prst="rect">
              <a:avLst/>
            </a:prstGeom>
          </p:spPr>
        </p:pic>
        <p:pic>
          <p:nvPicPr>
            <p:cNvPr id="14" name="Picture 13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874" y="298582"/>
              <a:ext cx="862635" cy="925992"/>
            </a:xfrm>
            <a:prstGeom prst="rect">
              <a:avLst/>
            </a:prstGeom>
          </p:spPr>
        </p:pic>
        <p:pic>
          <p:nvPicPr>
            <p:cNvPr id="15" name="Picture 14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6606">
              <a:off x="4479294" y="1615829"/>
              <a:ext cx="862635" cy="925992"/>
            </a:xfrm>
            <a:prstGeom prst="rect">
              <a:avLst/>
            </a:prstGeom>
          </p:spPr>
        </p:pic>
        <p:pic>
          <p:nvPicPr>
            <p:cNvPr id="16" name="Picture 15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2544">
              <a:off x="4754115" y="4280290"/>
              <a:ext cx="862635" cy="925992"/>
            </a:xfrm>
            <a:prstGeom prst="rect">
              <a:avLst/>
            </a:prstGeom>
          </p:spPr>
        </p:pic>
        <p:pic>
          <p:nvPicPr>
            <p:cNvPr id="17" name="Picture 16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745" y="3768891"/>
              <a:ext cx="862635" cy="925992"/>
            </a:xfrm>
            <a:prstGeom prst="rect">
              <a:avLst/>
            </a:prstGeom>
          </p:spPr>
        </p:pic>
        <p:pic>
          <p:nvPicPr>
            <p:cNvPr id="18" name="Picture 17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6606">
              <a:off x="3613218" y="5363575"/>
              <a:ext cx="862635" cy="925992"/>
            </a:xfrm>
            <a:prstGeom prst="rect">
              <a:avLst/>
            </a:prstGeom>
          </p:spPr>
        </p:pic>
        <p:pic>
          <p:nvPicPr>
            <p:cNvPr id="19" name="Picture 18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2544">
              <a:off x="3993104" y="3313784"/>
              <a:ext cx="862635" cy="925992"/>
            </a:xfrm>
            <a:prstGeom prst="rect">
              <a:avLst/>
            </a:prstGeom>
          </p:spPr>
        </p:pic>
        <p:pic>
          <p:nvPicPr>
            <p:cNvPr id="20" name="Picture 19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745" y="2576215"/>
              <a:ext cx="862635" cy="925992"/>
            </a:xfrm>
            <a:prstGeom prst="rect">
              <a:avLst/>
            </a:prstGeom>
          </p:spPr>
        </p:pic>
        <p:pic>
          <p:nvPicPr>
            <p:cNvPr id="21" name="Picture 20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6606">
              <a:off x="1816610" y="3820197"/>
              <a:ext cx="862635" cy="925992"/>
            </a:xfrm>
            <a:prstGeom prst="rect">
              <a:avLst/>
            </a:prstGeom>
          </p:spPr>
        </p:pic>
        <p:pic>
          <p:nvPicPr>
            <p:cNvPr id="22" name="Picture 21" descr="you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2544">
              <a:off x="1218568" y="5131699"/>
              <a:ext cx="862635" cy="9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022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Network analysis </a:t>
            </a:r>
            <a:r>
              <a:rPr lang="en-US" dirty="0" smtClean="0"/>
              <a:t>– look at the structures</a:t>
            </a:r>
          </a:p>
          <a:p>
            <a:pPr lvl="1"/>
            <a:r>
              <a:rPr lang="en-US" dirty="0" smtClean="0"/>
              <a:t>Example: Who are the </a:t>
            </a:r>
            <a:r>
              <a:rPr lang="en-US" i="1" dirty="0" smtClean="0"/>
              <a:t>connectors</a:t>
            </a:r>
            <a:r>
              <a:rPr lang="en-US" dirty="0" smtClean="0"/>
              <a:t> – people who bridge two or more networks?</a:t>
            </a:r>
          </a:p>
          <a:p>
            <a:pPr lvl="1"/>
            <a:r>
              <a:rPr lang="en-US" dirty="0" smtClean="0"/>
              <a:t>Example: Who are the </a:t>
            </a:r>
            <a:r>
              <a:rPr lang="en-US" i="1" dirty="0" smtClean="0"/>
              <a:t>core </a:t>
            </a:r>
            <a:r>
              <a:rPr lang="en-US" dirty="0" smtClean="0"/>
              <a:t>– people with high centrality?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Clustering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Peak finding – look at how things cluster in time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When were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moments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football game?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 clustering – look at how things cluster in space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places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that people photograph in London?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95494" y="389025"/>
            <a:ext cx="743647" cy="5492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6139142" y="389025"/>
            <a:ext cx="431076" cy="652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570218" y="709639"/>
            <a:ext cx="1048447" cy="331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618665" y="709640"/>
            <a:ext cx="457200" cy="1189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332218" y="709641"/>
            <a:ext cx="286447" cy="1647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332218" y="1899359"/>
            <a:ext cx="743647" cy="4576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618665" y="389025"/>
            <a:ext cx="457200" cy="320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618665" y="709639"/>
            <a:ext cx="733065" cy="331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351730" y="1041215"/>
            <a:ext cx="240255" cy="1052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075865" y="1041215"/>
            <a:ext cx="275865" cy="858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95494" y="938237"/>
            <a:ext cx="1174725" cy="743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25871" y="1041215"/>
            <a:ext cx="1044347" cy="526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525871" y="389025"/>
            <a:ext cx="613272" cy="1178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525871" y="1567543"/>
            <a:ext cx="1044347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5525871" y="1567544"/>
            <a:ext cx="411866" cy="789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937737" y="1681963"/>
            <a:ext cx="632482" cy="675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011038" y="1567543"/>
            <a:ext cx="51483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919502" y="1498891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468677" y="1498891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846201" y="226549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478682" y="1605524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342800" y="846701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047607" y="29748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478683" y="938237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527129" y="618105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984329" y="29748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260194" y="94967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275024" y="2223387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984329" y="1807823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500449" y="2002335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0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Network analysis </a:t>
            </a:r>
            <a:r>
              <a:rPr lang="en-US" dirty="0" smtClean="0"/>
              <a:t>– look at the structures</a:t>
            </a:r>
          </a:p>
          <a:p>
            <a:pPr lvl="1"/>
            <a:r>
              <a:rPr lang="en-US" dirty="0" smtClean="0"/>
              <a:t>Example: Who are the </a:t>
            </a:r>
            <a:r>
              <a:rPr lang="en-US" i="1" dirty="0" smtClean="0">
                <a:solidFill>
                  <a:srgbClr val="3366FF"/>
                </a:solidFill>
              </a:rPr>
              <a:t>connectors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– people who bridge two or more networks?</a:t>
            </a:r>
          </a:p>
          <a:p>
            <a:pPr lvl="1"/>
            <a:r>
              <a:rPr lang="en-US" dirty="0" smtClean="0"/>
              <a:t>Example: Who are the </a:t>
            </a:r>
            <a:r>
              <a:rPr lang="en-US" i="1" dirty="0" smtClean="0">
                <a:solidFill>
                  <a:srgbClr val="FF0000"/>
                </a:solidFill>
              </a:rPr>
              <a:t>core</a:t>
            </a:r>
            <a:r>
              <a:rPr lang="en-US" i="1" dirty="0" smtClean="0"/>
              <a:t> </a:t>
            </a:r>
            <a:r>
              <a:rPr lang="en-US" dirty="0" smtClean="0"/>
              <a:t>– people with high centrality?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Clustering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Peak finding – look at how things cluster in time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When were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moments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football game?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 clustering – look at how things cluster in space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places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that people photograph in London?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95494" y="389025"/>
            <a:ext cx="743647" cy="5492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6139142" y="389025"/>
            <a:ext cx="431076" cy="652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570218" y="709639"/>
            <a:ext cx="1048447" cy="331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618665" y="709640"/>
            <a:ext cx="457200" cy="1189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332218" y="709641"/>
            <a:ext cx="286447" cy="1647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332218" y="1899359"/>
            <a:ext cx="743647" cy="4576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618665" y="389025"/>
            <a:ext cx="457200" cy="320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618665" y="709639"/>
            <a:ext cx="733065" cy="331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351730" y="1041215"/>
            <a:ext cx="240255" cy="1052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075865" y="1041215"/>
            <a:ext cx="275865" cy="858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95494" y="938237"/>
            <a:ext cx="1174725" cy="743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25871" y="1041215"/>
            <a:ext cx="1044347" cy="526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525871" y="389025"/>
            <a:ext cx="613272" cy="1178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525871" y="1567543"/>
            <a:ext cx="1044347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5525871" y="1567544"/>
            <a:ext cx="411866" cy="789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937737" y="1681963"/>
            <a:ext cx="632482" cy="675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011038" y="1567543"/>
            <a:ext cx="51483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919502" y="1498891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468677" y="1498891"/>
            <a:ext cx="183071" cy="1830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846201" y="226549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478682" y="1605524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342800" y="846701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047607" y="29748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478683" y="938237"/>
            <a:ext cx="183071" cy="183071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527129" y="618105"/>
            <a:ext cx="183071" cy="1830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984329" y="29748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260194" y="949679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275024" y="2223387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984329" y="1807823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500449" y="2002335"/>
            <a:ext cx="183071" cy="183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1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Clustering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Peak finding – look at how things cluster in time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When were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moments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football game?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 clustering – look at how things cluster in space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places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that people photograph in London?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25870" y="2504185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rubbish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444511" y="2287253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loved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03692" y="3042609"/>
            <a:ext cx="111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nonsense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444511" y="2701411"/>
            <a:ext cx="70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985190" y="3594822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foolish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799461" y="3070743"/>
            <a:ext cx="107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588871" y="2383097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idiot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910424" y="2792005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rubbish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588870" y="3440075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opportunity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387863" y="3980846"/>
            <a:ext cx="138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ill-conceived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799461" y="3964154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872967" y="3828159"/>
            <a:ext cx="12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dangerous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2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Clustering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Peak finding – look at how things cluster in time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When were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moments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football game?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 clustering – look at how things cluster in space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places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that people photograph in London?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25870" y="2504185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rubbish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44511" y="2287253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loved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03692" y="3042609"/>
            <a:ext cx="111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nonsense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44511" y="2701411"/>
            <a:ext cx="70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great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85190" y="3594822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foolish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99461" y="3070743"/>
            <a:ext cx="107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welcome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88871" y="2383097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idiot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10424" y="2792005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rubbish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88870" y="3440075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opportunity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87863" y="3980846"/>
            <a:ext cx="138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ill-conceived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99461" y="3964154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good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72967" y="3828159"/>
            <a:ext cx="12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dangerous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1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225" y="2214419"/>
            <a:ext cx="859155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PART I </a:t>
            </a:r>
            <a:br>
              <a:rPr lang="en-US" dirty="0" smtClean="0"/>
            </a:br>
            <a:r>
              <a:rPr lang="en-US" dirty="0" smtClean="0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6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Clustering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Peak finding – look at how things cluster in time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When were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moments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football game?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 clustering – look at how things cluster in space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places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that people photograph in London?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0424" y="2383097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rubbish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61034" y="2085595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loved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23704" y="2996841"/>
            <a:ext cx="111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nonsense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61034" y="2361331"/>
            <a:ext cx="70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great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72020" y="3628206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foolish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25955" y="2653760"/>
            <a:ext cx="107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welcome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57940" y="2085595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idiot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10424" y="2676644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rubbish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98184" y="2927425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opportunity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85473" y="3946521"/>
            <a:ext cx="138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ill-conceived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61034" y="3235990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good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64309" y="3312142"/>
            <a:ext cx="12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dangerous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98184" y="4315853"/>
            <a:ext cx="12145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28082" y="4321758"/>
            <a:ext cx="12145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52144" y="4321758"/>
            <a:ext cx="4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5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60908" y="4321758"/>
            <a:ext cx="4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7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5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Clustering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Peak finding – look at how things cluster in time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When were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moments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football game?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 clustering – look at how things cluster in space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interesting places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that people photograph in London?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0424" y="2383097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rubbish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61034" y="2085595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loved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23704" y="2996841"/>
            <a:ext cx="111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nonsense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61034" y="2361331"/>
            <a:ext cx="70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great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72020" y="3628206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foolish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25955" y="2653760"/>
            <a:ext cx="107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welcome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57940" y="2085595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idiot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10424" y="2676644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rubbish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98184" y="2927425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opportunity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85473" y="3946521"/>
            <a:ext cx="138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ill-conceived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61034" y="3235990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good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64309" y="3312142"/>
            <a:ext cx="12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dangerous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98184" y="4315853"/>
            <a:ext cx="3390213" cy="82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44607" y="4324054"/>
            <a:ext cx="883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58%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6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0571" y="302024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1500: </a:t>
            </a:r>
            <a:r>
              <a:rPr lang="en-US" sz="1100" b="1" dirty="0" smtClean="0">
                <a:solidFill>
                  <a:schemeClr val="tx1"/>
                </a:solidFill>
              </a:rPr>
              <a:t>Jack Jones (@</a:t>
            </a:r>
            <a:r>
              <a:rPr lang="en-US" sz="1100" b="1" dirty="0" err="1" smtClean="0">
                <a:solidFill>
                  <a:schemeClr val="tx1"/>
                </a:solidFill>
              </a:rPr>
              <a:t>jonesey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tx1"/>
                </a:solidFill>
              </a:rPr>
              <a:t>And once again 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rumble into action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0571" y="722232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1501: </a:t>
            </a:r>
            <a:r>
              <a:rPr lang="en-US" sz="1100" b="1" dirty="0" smtClean="0">
                <a:solidFill>
                  <a:schemeClr val="tx1"/>
                </a:solidFill>
              </a:rPr>
              <a:t>Jamie Jameson (@</a:t>
            </a:r>
            <a:r>
              <a:rPr lang="en-US" sz="1100" b="1" dirty="0" err="1" smtClean="0">
                <a:solidFill>
                  <a:schemeClr val="tx1"/>
                </a:solidFill>
              </a:rPr>
              <a:t>northernlad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 </a:t>
            </a:r>
            <a:r>
              <a:rPr lang="en-US" sz="1100" dirty="0" err="1" smtClean="0">
                <a:solidFill>
                  <a:schemeClr val="tx1"/>
                </a:solidFill>
              </a:rPr>
              <a:t>gonna</a:t>
            </a:r>
            <a:r>
              <a:rPr lang="en-US" sz="1100" dirty="0" smtClean="0">
                <a:solidFill>
                  <a:schemeClr val="tx1"/>
                </a:solidFill>
              </a:rPr>
              <a:t> kick some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butt!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0571" y="1121675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1501: </a:t>
            </a:r>
            <a:r>
              <a:rPr lang="en-US" sz="1100" b="1" dirty="0" err="1" smtClean="0">
                <a:solidFill>
                  <a:schemeClr val="tx1"/>
                </a:solidFill>
              </a:rPr>
              <a:t>HarryRednapp</a:t>
            </a:r>
            <a:r>
              <a:rPr lang="en-US" sz="1100" b="1" dirty="0" smtClean="0">
                <a:solidFill>
                  <a:schemeClr val="tx1"/>
                </a:solidFill>
              </a:rPr>
              <a:t> (@</a:t>
            </a:r>
            <a:r>
              <a:rPr lang="en-US" sz="1100" b="1" dirty="0" err="1" smtClean="0">
                <a:solidFill>
                  <a:schemeClr val="tx1"/>
                </a:solidFill>
              </a:rPr>
              <a:t>knowwhatImeanharry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sz="1100" dirty="0" smtClean="0">
                <a:solidFill>
                  <a:schemeClr val="tx1"/>
                </a:solidFill>
              </a:rPr>
              <a:t>I miss you guys!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0571" y="1542712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1515: </a:t>
            </a:r>
            <a:r>
              <a:rPr lang="en-US" sz="1100" b="1" dirty="0" smtClean="0">
                <a:solidFill>
                  <a:schemeClr val="tx1"/>
                </a:solidFill>
              </a:rPr>
              <a:t>Alice Bored (@</a:t>
            </a:r>
            <a:r>
              <a:rPr lang="en-US" sz="1100" b="1" dirty="0" err="1" smtClean="0">
                <a:solidFill>
                  <a:schemeClr val="tx1"/>
                </a:solidFill>
              </a:rPr>
              <a:t>reluctantWAG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OH watching the horrible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 </a:t>
            </a:r>
            <a:r>
              <a:rPr lang="en-US" sz="1100" dirty="0" smtClean="0">
                <a:solidFill>
                  <a:schemeClr val="tx1"/>
                </a:solidFill>
              </a:rPr>
              <a:t>again :-(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0571" y="1958911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1538: </a:t>
            </a:r>
            <a:r>
              <a:rPr lang="en-US" sz="1100" b="1" dirty="0" smtClean="0">
                <a:solidFill>
                  <a:schemeClr val="tx1"/>
                </a:solidFill>
              </a:rPr>
              <a:t>Katie Fan (@</a:t>
            </a:r>
            <a:r>
              <a:rPr lang="en-US" sz="1100" b="1" dirty="0" err="1" smtClean="0">
                <a:solidFill>
                  <a:schemeClr val="tx1"/>
                </a:solidFill>
              </a:rPr>
              <a:t>MUTotalFan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OH NO! Surely that was in!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60571" y="2364958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1538: </a:t>
            </a:r>
            <a:r>
              <a:rPr lang="en-US" sz="1100" b="1" dirty="0" smtClean="0">
                <a:solidFill>
                  <a:schemeClr val="tx1"/>
                </a:solidFill>
              </a:rPr>
              <a:t>Sammie South (@</a:t>
            </a:r>
            <a:r>
              <a:rPr lang="en-US" sz="1100" b="1" dirty="0" err="1" smtClean="0">
                <a:solidFill>
                  <a:schemeClr val="tx1"/>
                </a:solidFill>
              </a:rPr>
              <a:t>playitagain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god that was a close one :-( 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60571" y="2771005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1539: </a:t>
            </a:r>
            <a:r>
              <a:rPr lang="en-US" sz="1100" b="1" dirty="0" smtClean="0">
                <a:solidFill>
                  <a:schemeClr val="tx1"/>
                </a:solidFill>
              </a:rPr>
              <a:t>Katie Fan (@</a:t>
            </a:r>
            <a:r>
              <a:rPr lang="en-US" sz="1100" b="1" dirty="0" err="1" smtClean="0">
                <a:solidFill>
                  <a:schemeClr val="tx1"/>
                </a:solidFill>
              </a:rPr>
              <a:t>MUTotalFan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the ref is from </a:t>
            </a:r>
            <a:r>
              <a:rPr lang="en-US" sz="1100" dirty="0" err="1" smtClean="0">
                <a:solidFill>
                  <a:schemeClr val="tx1"/>
                </a:solidFill>
              </a:rPr>
              <a:t>Scumpton</a:t>
            </a:r>
            <a:r>
              <a:rPr lang="en-US" sz="1100" dirty="0" smtClean="0">
                <a:solidFill>
                  <a:schemeClr val="tx1"/>
                </a:solidFill>
              </a:rPr>
              <a:t>, I know it!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0571" y="3177052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1552: </a:t>
            </a:r>
            <a:r>
              <a:rPr lang="en-US" sz="1100" b="1" dirty="0" smtClean="0">
                <a:solidFill>
                  <a:schemeClr val="tx1"/>
                </a:solidFill>
              </a:rPr>
              <a:t>George </a:t>
            </a:r>
            <a:r>
              <a:rPr lang="en-US" sz="1100" b="1" dirty="0" err="1" smtClean="0">
                <a:solidFill>
                  <a:schemeClr val="tx1"/>
                </a:solidFill>
              </a:rPr>
              <a:t>Daws</a:t>
            </a:r>
            <a:r>
              <a:rPr lang="en-US" sz="1100" b="1" dirty="0" smtClean="0">
                <a:solidFill>
                  <a:schemeClr val="tx1"/>
                </a:solidFill>
              </a:rPr>
              <a:t> (@</a:t>
            </a:r>
            <a:r>
              <a:rPr lang="en-US" sz="1100" b="1" dirty="0" err="1" smtClean="0">
                <a:solidFill>
                  <a:schemeClr val="tx1"/>
                </a:solidFill>
              </a:rPr>
              <a:t>bigbaby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I so need a beer after that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60571" y="3600171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1600: </a:t>
            </a:r>
            <a:r>
              <a:rPr lang="en-US" sz="1100" b="1" dirty="0" smtClean="0">
                <a:solidFill>
                  <a:schemeClr val="tx1"/>
                </a:solidFill>
              </a:rPr>
              <a:t>Sammie South (@</a:t>
            </a:r>
            <a:r>
              <a:rPr lang="en-US" sz="1100" b="1" dirty="0" err="1" smtClean="0">
                <a:solidFill>
                  <a:schemeClr val="tx1"/>
                </a:solidFill>
              </a:rPr>
              <a:t>playitagain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here we go again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0571" y="4006218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1631: </a:t>
            </a:r>
            <a:r>
              <a:rPr lang="en-US" sz="1100" b="1" dirty="0" smtClean="0">
                <a:solidFill>
                  <a:schemeClr val="tx1"/>
                </a:solidFill>
              </a:rPr>
              <a:t>John Smith (@smithy) – </a:t>
            </a:r>
            <a:r>
              <a:rPr lang="en-US" sz="1100" dirty="0" smtClean="0">
                <a:solidFill>
                  <a:schemeClr val="tx1"/>
                </a:solidFill>
              </a:rPr>
              <a:t>GOAALLL!!!!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0571" y="4412265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rgbClr val="547480"/>
                </a:solidFill>
              </a:rPr>
              <a:t>1631: </a:t>
            </a:r>
            <a:r>
              <a:rPr lang="en-US" sz="1100" b="1" dirty="0" smtClean="0">
                <a:solidFill>
                  <a:schemeClr val="tx1"/>
                </a:solidFill>
              </a:rPr>
              <a:t>Don </a:t>
            </a:r>
            <a:r>
              <a:rPr lang="en-US" sz="1100" b="1" dirty="0" err="1" smtClean="0">
                <a:solidFill>
                  <a:schemeClr val="tx1"/>
                </a:solidFill>
              </a:rPr>
              <a:t>Nutbeam</a:t>
            </a:r>
            <a:r>
              <a:rPr lang="en-US" sz="1100" b="1" dirty="0" smtClean="0">
                <a:solidFill>
                  <a:schemeClr val="tx1"/>
                </a:solidFill>
              </a:rPr>
              <a:t> (@</a:t>
            </a:r>
            <a:r>
              <a:rPr lang="en-US" sz="1100" b="1" dirty="0" err="1" smtClean="0">
                <a:solidFill>
                  <a:schemeClr val="tx1"/>
                </a:solidFill>
              </a:rPr>
              <a:t>vcsoton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tx1"/>
                </a:solidFill>
              </a:rPr>
              <a:t>More proof Southampton is best!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60571" y="4818312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1631: </a:t>
            </a:r>
            <a:r>
              <a:rPr lang="en-US" sz="1100" b="1" dirty="0" smtClean="0">
                <a:solidFill>
                  <a:schemeClr val="tx1"/>
                </a:solidFill>
              </a:rPr>
              <a:t>Jamie Jameson (@</a:t>
            </a:r>
            <a:r>
              <a:rPr lang="en-US" sz="1100" b="1" dirty="0" err="1" smtClean="0">
                <a:solidFill>
                  <a:schemeClr val="tx1"/>
                </a:solidFill>
              </a:rPr>
              <a:t>northernlad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tx1"/>
                </a:solidFill>
              </a:rPr>
              <a:t>Jesus we let one in from these turkeys?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0571" y="5224359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1632: </a:t>
            </a:r>
            <a:r>
              <a:rPr lang="en-US" sz="1100" b="1" dirty="0" smtClean="0">
                <a:solidFill>
                  <a:schemeClr val="tx1"/>
                </a:solidFill>
              </a:rPr>
              <a:t>John Smith (@smithy) – </a:t>
            </a:r>
            <a:r>
              <a:rPr lang="en-US" sz="1100" dirty="0" smtClean="0">
                <a:solidFill>
                  <a:schemeClr val="tx1"/>
                </a:solidFill>
              </a:rPr>
              <a:t>Is it me or was that a contender for goal of the year?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0571" y="5630406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1644: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b="1" dirty="0">
                <a:solidFill>
                  <a:srgbClr val="547480"/>
                </a:solidFill>
              </a:rPr>
              <a:t>: </a:t>
            </a:r>
            <a:r>
              <a:rPr lang="en-US" sz="1100" b="1" dirty="0">
                <a:solidFill>
                  <a:schemeClr val="tx1"/>
                </a:solidFill>
              </a:rPr>
              <a:t>Katie Fan (@</a:t>
            </a:r>
            <a:r>
              <a:rPr lang="en-US" sz="1100" b="1" dirty="0" err="1">
                <a:solidFill>
                  <a:schemeClr val="tx1"/>
                </a:solidFill>
              </a:rPr>
              <a:t>MUTotalFan</a:t>
            </a:r>
            <a:r>
              <a:rPr lang="en-US" sz="1100" b="1" dirty="0">
                <a:solidFill>
                  <a:schemeClr val="tx1"/>
                </a:solidFill>
              </a:rPr>
              <a:t>) </a:t>
            </a:r>
            <a:r>
              <a:rPr lang="en-US" sz="1100" b="1" dirty="0" smtClean="0">
                <a:solidFill>
                  <a:schemeClr val="tx1"/>
                </a:solidFill>
              </a:rPr>
              <a:t> – </a:t>
            </a:r>
            <a:r>
              <a:rPr lang="en-US" sz="1100" dirty="0" smtClean="0">
                <a:solidFill>
                  <a:schemeClr val="tx1"/>
                </a:solidFill>
              </a:rPr>
              <a:t>damn timewasting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mufc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0571" y="6036453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1647:</a:t>
            </a:r>
            <a:r>
              <a:rPr lang="en-US" sz="1100" b="1" dirty="0" smtClean="0">
                <a:solidFill>
                  <a:schemeClr val="tx1"/>
                </a:solidFill>
              </a:rPr>
              <a:t> John Smith (@smithy) – </a:t>
            </a:r>
            <a:r>
              <a:rPr lang="en-US" sz="1100" dirty="0" err="1" smtClean="0">
                <a:solidFill>
                  <a:schemeClr val="tx1"/>
                </a:solidFill>
              </a:rPr>
              <a:t>omg</a:t>
            </a:r>
            <a:r>
              <a:rPr lang="en-US" sz="1100" dirty="0" smtClean="0">
                <a:solidFill>
                  <a:schemeClr val="tx1"/>
                </a:solidFill>
              </a:rPr>
              <a:t>, they only went and did it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Clustering</a:t>
            </a:r>
          </a:p>
          <a:p>
            <a:pPr lvl="1"/>
            <a:r>
              <a:rPr lang="en-US" dirty="0" smtClean="0"/>
              <a:t>Peak finding – look at how things cluster in time</a:t>
            </a:r>
          </a:p>
          <a:p>
            <a:pPr lvl="2"/>
            <a:r>
              <a:rPr lang="en-US" dirty="0" smtClean="0"/>
              <a:t>Example: When were the </a:t>
            </a:r>
            <a:r>
              <a:rPr lang="en-US" i="1" dirty="0" smtClean="0"/>
              <a:t>interesting moments </a:t>
            </a:r>
            <a:r>
              <a:rPr lang="en-US" dirty="0" smtClean="0"/>
              <a:t>in the football game?</a:t>
            </a:r>
          </a:p>
          <a:p>
            <a:pPr lvl="1"/>
            <a:r>
              <a:rPr lang="en-US" dirty="0" smtClean="0"/>
              <a:t>Location clustering – look at how things cluster in space</a:t>
            </a:r>
          </a:p>
          <a:p>
            <a:pPr lvl="2"/>
            <a:r>
              <a:rPr lang="en-US" dirty="0" smtClean="0"/>
              <a:t>Example: What are the </a:t>
            </a:r>
            <a:r>
              <a:rPr lang="en-US" i="1" dirty="0" smtClean="0"/>
              <a:t>interesting places </a:t>
            </a:r>
            <a:r>
              <a:rPr lang="en-US" dirty="0" smtClean="0"/>
              <a:t>that people photograph in London?</a:t>
            </a:r>
          </a:p>
        </p:txBody>
      </p:sp>
    </p:spTree>
    <p:extLst>
      <p:ext uri="{BB962C8B-B14F-4D97-AF65-F5344CB8AC3E}">
        <p14:creationId xmlns:p14="http://schemas.microsoft.com/office/powerpoint/2010/main" val="147529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0571" y="117358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1500: </a:t>
            </a:r>
            <a:r>
              <a:rPr lang="en-US" sz="1100" b="1" dirty="0" smtClean="0">
                <a:solidFill>
                  <a:schemeClr val="tx1"/>
                </a:solidFill>
              </a:rPr>
              <a:t>Jack Jones (@</a:t>
            </a:r>
            <a:r>
              <a:rPr lang="en-US" sz="1100" b="1" dirty="0" err="1" smtClean="0">
                <a:solidFill>
                  <a:schemeClr val="tx1"/>
                </a:solidFill>
              </a:rPr>
              <a:t>jonesey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tx1"/>
                </a:solidFill>
              </a:rPr>
              <a:t>And once again 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rumble into action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8952" y="383658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1501: </a:t>
            </a:r>
            <a:r>
              <a:rPr lang="en-US" sz="1100" b="1" dirty="0" smtClean="0">
                <a:solidFill>
                  <a:schemeClr val="tx1"/>
                </a:solidFill>
              </a:rPr>
              <a:t>Jamie Jameson (@</a:t>
            </a:r>
            <a:r>
              <a:rPr lang="en-US" sz="1100" b="1" dirty="0" err="1" smtClean="0">
                <a:solidFill>
                  <a:schemeClr val="tx1"/>
                </a:solidFill>
              </a:rPr>
              <a:t>northernlad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 </a:t>
            </a:r>
            <a:r>
              <a:rPr lang="en-US" sz="1100" dirty="0" err="1" smtClean="0">
                <a:solidFill>
                  <a:schemeClr val="tx1"/>
                </a:solidFill>
              </a:rPr>
              <a:t>gonna</a:t>
            </a:r>
            <a:r>
              <a:rPr lang="en-US" sz="1100" dirty="0" smtClean="0">
                <a:solidFill>
                  <a:schemeClr val="tx1"/>
                </a:solidFill>
              </a:rPr>
              <a:t> kick some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butt!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1870" y="586681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1501: </a:t>
            </a:r>
            <a:r>
              <a:rPr lang="en-US" sz="1100" b="1" dirty="0" err="1" smtClean="0">
                <a:solidFill>
                  <a:schemeClr val="tx1"/>
                </a:solidFill>
              </a:rPr>
              <a:t>HarryRednapp</a:t>
            </a:r>
            <a:r>
              <a:rPr lang="en-US" sz="1100" b="1" dirty="0" smtClean="0">
                <a:solidFill>
                  <a:schemeClr val="tx1"/>
                </a:solidFill>
              </a:rPr>
              <a:t> (@</a:t>
            </a:r>
            <a:r>
              <a:rPr lang="en-US" sz="1100" b="1" dirty="0" err="1" smtClean="0">
                <a:solidFill>
                  <a:schemeClr val="tx1"/>
                </a:solidFill>
              </a:rPr>
              <a:t>knowwhatImeanharry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sz="1100" dirty="0" smtClean="0">
                <a:solidFill>
                  <a:schemeClr val="tx1"/>
                </a:solidFill>
              </a:rPr>
              <a:t>I miss you guys!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0571" y="1136665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1515: </a:t>
            </a:r>
            <a:r>
              <a:rPr lang="en-US" sz="1100" b="1" dirty="0" smtClean="0">
                <a:solidFill>
                  <a:schemeClr val="tx1"/>
                </a:solidFill>
              </a:rPr>
              <a:t>Alice Bored (@</a:t>
            </a:r>
            <a:r>
              <a:rPr lang="en-US" sz="1100" b="1" dirty="0" err="1" smtClean="0">
                <a:solidFill>
                  <a:schemeClr val="tx1"/>
                </a:solidFill>
              </a:rPr>
              <a:t>reluctantWAG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OH watching the horrible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 </a:t>
            </a:r>
            <a:r>
              <a:rPr lang="en-US" sz="1100" dirty="0" smtClean="0">
                <a:solidFill>
                  <a:schemeClr val="tx1"/>
                </a:solidFill>
              </a:rPr>
              <a:t>again :-(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0571" y="2337654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1538: </a:t>
            </a:r>
            <a:r>
              <a:rPr lang="en-US" sz="1100" b="1" dirty="0" smtClean="0">
                <a:solidFill>
                  <a:schemeClr val="tx1"/>
                </a:solidFill>
              </a:rPr>
              <a:t>Katie Fan (@</a:t>
            </a:r>
            <a:r>
              <a:rPr lang="en-US" sz="1100" b="1" dirty="0" err="1" smtClean="0">
                <a:solidFill>
                  <a:schemeClr val="tx1"/>
                </a:solidFill>
              </a:rPr>
              <a:t>MUTotalFan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OH NO! Surely that was in!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5237" y="2540678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1538: </a:t>
            </a:r>
            <a:r>
              <a:rPr lang="en-US" sz="1100" b="1" dirty="0" smtClean="0">
                <a:solidFill>
                  <a:schemeClr val="tx1"/>
                </a:solidFill>
              </a:rPr>
              <a:t>Sammie South (@</a:t>
            </a:r>
            <a:r>
              <a:rPr lang="en-US" sz="1100" b="1" dirty="0" err="1" smtClean="0">
                <a:solidFill>
                  <a:schemeClr val="tx1"/>
                </a:solidFill>
              </a:rPr>
              <a:t>playitagain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god that was a close one :-( 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1870" y="2743701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1539: </a:t>
            </a:r>
            <a:r>
              <a:rPr lang="en-US" sz="1100" b="1" dirty="0" smtClean="0">
                <a:solidFill>
                  <a:schemeClr val="tx1"/>
                </a:solidFill>
              </a:rPr>
              <a:t>Katie Fan (@</a:t>
            </a:r>
            <a:r>
              <a:rPr lang="en-US" sz="1100" b="1" dirty="0" err="1" smtClean="0">
                <a:solidFill>
                  <a:schemeClr val="tx1"/>
                </a:solidFill>
              </a:rPr>
              <a:t>MUTotalFan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the ref is from </a:t>
            </a:r>
            <a:r>
              <a:rPr lang="en-US" sz="1100" dirty="0" err="1" smtClean="0">
                <a:solidFill>
                  <a:schemeClr val="tx1"/>
                </a:solidFill>
              </a:rPr>
              <a:t>Scumpton</a:t>
            </a:r>
            <a:r>
              <a:rPr lang="en-US" sz="1100" dirty="0" smtClean="0">
                <a:solidFill>
                  <a:schemeClr val="tx1"/>
                </a:solidFill>
              </a:rPr>
              <a:t>, I know it!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0571" y="3397147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1552: </a:t>
            </a:r>
            <a:r>
              <a:rPr lang="en-US" sz="1100" b="1" dirty="0" smtClean="0">
                <a:solidFill>
                  <a:schemeClr val="tx1"/>
                </a:solidFill>
              </a:rPr>
              <a:t>George </a:t>
            </a:r>
            <a:r>
              <a:rPr lang="en-US" sz="1100" b="1" dirty="0" err="1" smtClean="0">
                <a:solidFill>
                  <a:schemeClr val="tx1"/>
                </a:solidFill>
              </a:rPr>
              <a:t>Daws</a:t>
            </a:r>
            <a:r>
              <a:rPr lang="en-US" sz="1100" b="1" dirty="0" smtClean="0">
                <a:solidFill>
                  <a:schemeClr val="tx1"/>
                </a:solidFill>
              </a:rPr>
              <a:t> (@</a:t>
            </a:r>
            <a:r>
              <a:rPr lang="en-US" sz="1100" b="1" dirty="0" err="1" smtClean="0">
                <a:solidFill>
                  <a:schemeClr val="tx1"/>
                </a:solidFill>
              </a:rPr>
              <a:t>bigbaby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I so need a beer after that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60571" y="3839578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1600: </a:t>
            </a:r>
            <a:r>
              <a:rPr lang="en-US" sz="1100" b="1" dirty="0" smtClean="0">
                <a:solidFill>
                  <a:schemeClr val="tx1"/>
                </a:solidFill>
              </a:rPr>
              <a:t>Sammie South (@</a:t>
            </a:r>
            <a:r>
              <a:rPr lang="en-US" sz="1100" b="1" dirty="0" err="1" smtClean="0">
                <a:solidFill>
                  <a:schemeClr val="tx1"/>
                </a:solidFill>
              </a:rPr>
              <a:t>playitagain</a:t>
            </a:r>
            <a:r>
              <a:rPr lang="en-US" sz="1100" b="1" dirty="0" smtClean="0">
                <a:solidFill>
                  <a:schemeClr val="tx1"/>
                </a:solidFill>
              </a:rPr>
              <a:t>) </a:t>
            </a:r>
            <a:r>
              <a:rPr lang="en-US" sz="1100" dirty="0" smtClean="0">
                <a:solidFill>
                  <a:schemeClr val="tx1"/>
                </a:solidFill>
              </a:rPr>
              <a:t>– here we go again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0571" y="4950000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1631: </a:t>
            </a:r>
            <a:r>
              <a:rPr lang="en-US" sz="1100" b="1" dirty="0" smtClean="0">
                <a:solidFill>
                  <a:schemeClr val="tx1"/>
                </a:solidFill>
              </a:rPr>
              <a:t>John Smith (@smithy) – </a:t>
            </a:r>
            <a:r>
              <a:rPr lang="en-US" sz="1100" dirty="0" smtClean="0">
                <a:solidFill>
                  <a:schemeClr val="tx1"/>
                </a:solidFill>
              </a:rPr>
              <a:t>GOAALLL!!!!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8508" y="5153024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rgbClr val="547480"/>
                </a:solidFill>
              </a:rPr>
              <a:t>1631: </a:t>
            </a:r>
            <a:r>
              <a:rPr lang="en-US" sz="1100" b="1" dirty="0" smtClean="0">
                <a:solidFill>
                  <a:schemeClr val="tx1"/>
                </a:solidFill>
              </a:rPr>
              <a:t>Don </a:t>
            </a:r>
            <a:r>
              <a:rPr lang="en-US" sz="1100" b="1" dirty="0" err="1" smtClean="0">
                <a:solidFill>
                  <a:schemeClr val="tx1"/>
                </a:solidFill>
              </a:rPr>
              <a:t>Nutbeam</a:t>
            </a:r>
            <a:r>
              <a:rPr lang="en-US" sz="1100" b="1" dirty="0" smtClean="0">
                <a:solidFill>
                  <a:schemeClr val="tx1"/>
                </a:solidFill>
              </a:rPr>
              <a:t> (@</a:t>
            </a:r>
            <a:r>
              <a:rPr lang="en-US" sz="1100" b="1" dirty="0" err="1" smtClean="0">
                <a:solidFill>
                  <a:schemeClr val="tx1"/>
                </a:solidFill>
              </a:rPr>
              <a:t>vcsoton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tx1"/>
                </a:solidFill>
              </a:rPr>
              <a:t>More proof Southampton is best!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870" y="5356047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1631: </a:t>
            </a:r>
            <a:r>
              <a:rPr lang="en-US" sz="1100" b="1" dirty="0" smtClean="0">
                <a:solidFill>
                  <a:schemeClr val="tx1"/>
                </a:solidFill>
              </a:rPr>
              <a:t>Jamie Jameson (@</a:t>
            </a:r>
            <a:r>
              <a:rPr lang="en-US" sz="1100" b="1" dirty="0" err="1" smtClean="0">
                <a:solidFill>
                  <a:schemeClr val="tx1"/>
                </a:solidFill>
              </a:rPr>
              <a:t>northernlad</a:t>
            </a:r>
            <a:r>
              <a:rPr lang="en-US" sz="1100" b="1" dirty="0" smtClean="0">
                <a:solidFill>
                  <a:schemeClr val="tx1"/>
                </a:solidFill>
              </a:rPr>
              <a:t>) – </a:t>
            </a:r>
            <a:r>
              <a:rPr lang="en-US" sz="1100" dirty="0" smtClean="0">
                <a:solidFill>
                  <a:schemeClr val="tx1"/>
                </a:solidFill>
              </a:rPr>
              <a:t>Jesus we let one in from these turkeys?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#MUFC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0857" y="5519631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1632: </a:t>
            </a:r>
            <a:r>
              <a:rPr lang="en-US" sz="1100" b="1" dirty="0" smtClean="0">
                <a:solidFill>
                  <a:schemeClr val="tx1"/>
                </a:solidFill>
              </a:rPr>
              <a:t>John Smith (@smithy) – </a:t>
            </a:r>
            <a:r>
              <a:rPr lang="en-US" sz="1100" dirty="0" smtClean="0">
                <a:solidFill>
                  <a:schemeClr val="tx1"/>
                </a:solidFill>
              </a:rPr>
              <a:t>Is it me or was that a contender for goal of the year?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0571" y="5964620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1644: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b="1" dirty="0">
                <a:solidFill>
                  <a:srgbClr val="547480"/>
                </a:solidFill>
              </a:rPr>
              <a:t>: </a:t>
            </a:r>
            <a:r>
              <a:rPr lang="en-US" sz="1100" b="1" dirty="0">
                <a:solidFill>
                  <a:schemeClr val="tx1"/>
                </a:solidFill>
              </a:rPr>
              <a:t>Katie Fan (@</a:t>
            </a:r>
            <a:r>
              <a:rPr lang="en-US" sz="1100" b="1" dirty="0" err="1">
                <a:solidFill>
                  <a:schemeClr val="tx1"/>
                </a:solidFill>
              </a:rPr>
              <a:t>MUTotalFan</a:t>
            </a:r>
            <a:r>
              <a:rPr lang="en-US" sz="1100" b="1" dirty="0">
                <a:solidFill>
                  <a:schemeClr val="tx1"/>
                </a:solidFill>
              </a:rPr>
              <a:t>) </a:t>
            </a:r>
            <a:r>
              <a:rPr lang="en-US" sz="1100" b="1" dirty="0" smtClean="0">
                <a:solidFill>
                  <a:schemeClr val="tx1"/>
                </a:solidFill>
              </a:rPr>
              <a:t> – </a:t>
            </a:r>
            <a:r>
              <a:rPr lang="en-US" sz="1100" dirty="0" smtClean="0">
                <a:solidFill>
                  <a:schemeClr val="tx1"/>
                </a:solidFill>
              </a:rPr>
              <a:t>damn timewasting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mufc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5237" y="6167643"/>
            <a:ext cx="3035905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1647:</a:t>
            </a:r>
            <a:r>
              <a:rPr lang="en-US" sz="1100" b="1" dirty="0" smtClean="0">
                <a:solidFill>
                  <a:schemeClr val="tx1"/>
                </a:solidFill>
              </a:rPr>
              <a:t> John Smith (@smithy) – </a:t>
            </a:r>
            <a:r>
              <a:rPr lang="en-US" sz="1100" dirty="0" err="1" smtClean="0">
                <a:solidFill>
                  <a:schemeClr val="tx1"/>
                </a:solidFill>
              </a:rPr>
              <a:t>omg</a:t>
            </a:r>
            <a:r>
              <a:rPr lang="en-US" sz="1100" dirty="0" smtClean="0">
                <a:solidFill>
                  <a:schemeClr val="tx1"/>
                </a:solidFill>
              </a:rPr>
              <a:t>, they only went and did it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saintsfc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Clustering</a:t>
            </a:r>
          </a:p>
          <a:p>
            <a:pPr lvl="1"/>
            <a:r>
              <a:rPr lang="en-US" dirty="0" smtClean="0"/>
              <a:t>Peak finding – look at how things cluster in time</a:t>
            </a:r>
          </a:p>
          <a:p>
            <a:pPr lvl="2"/>
            <a:r>
              <a:rPr lang="en-US" dirty="0" smtClean="0"/>
              <a:t>Example: When were the </a:t>
            </a:r>
            <a:r>
              <a:rPr lang="en-US" i="1" dirty="0" smtClean="0"/>
              <a:t>interesting moments </a:t>
            </a:r>
            <a:r>
              <a:rPr lang="en-US" dirty="0" smtClean="0"/>
              <a:t>in the football game?</a:t>
            </a:r>
          </a:p>
          <a:p>
            <a:pPr lvl="1"/>
            <a:r>
              <a:rPr lang="en-US" dirty="0" smtClean="0"/>
              <a:t>Location clustering – look at how things cluster in space</a:t>
            </a:r>
          </a:p>
          <a:p>
            <a:pPr lvl="2"/>
            <a:r>
              <a:rPr lang="en-US" dirty="0" smtClean="0"/>
              <a:t>Example: What are the </a:t>
            </a:r>
            <a:r>
              <a:rPr lang="en-US" i="1" dirty="0" smtClean="0"/>
              <a:t>interesting places </a:t>
            </a:r>
            <a:r>
              <a:rPr lang="en-US" dirty="0" smtClean="0"/>
              <a:t>that people photograph in London?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536892" y="705635"/>
            <a:ext cx="0" cy="55413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77106" y="520969"/>
            <a:ext cx="532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1500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954839" y="5535603"/>
            <a:ext cx="53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1645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966235" y="38007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1600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963781" y="2218584"/>
            <a:ext cx="521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1530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963781" y="4950000"/>
            <a:ext cx="532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1630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346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0571" y="11735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1500: Jack Jones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jonesey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And once again 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rumble into action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8952" y="38365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1501: Jamie Jameson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northernlad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#MUFC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gonna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kick some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butt!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1870" y="586681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1501: 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HarryRednapp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knowwhatImeanharry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 I miss you guys!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0571" y="1136665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1515: Alice Bored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reluctantWAG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OH watching the horrible #MUFC again :-(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0571" y="2337654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1538: Katie Fan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MUTotalFan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OH NO! Surely that was in!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5237" y="254067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1538: Sammie South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playitagain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god that was a close one :-( 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1870" y="2743701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1539: Katie Fan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MUTotalFan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the ref is from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Scumpton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, I know it!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0571" y="3397147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1552: George 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Daws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bigbaby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I so need a beer after that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60571" y="383957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1600: Sammie South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playitagain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here we go again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0571" y="4950000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1631: John Smith (@smithy)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GOAALLL!!!!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8508" y="5153024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1631: 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Don 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Nutbeam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vcsoton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More proof Southampton is best!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870" y="5356047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1631: Jamie Jameson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northernlad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Jesus we let one in from these turkeys?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0857" y="5519631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1632: John Smith (@smithy)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Is it me or was that a contender for goal of the year?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0571" y="5964620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1644: 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: Katie Fan (@</a:t>
            </a:r>
            <a:r>
              <a:rPr lang="en-US" sz="1100" b="1" dirty="0" err="1">
                <a:solidFill>
                  <a:schemeClr val="bg1">
                    <a:lumMod val="65000"/>
                  </a:schemeClr>
                </a:solidFill>
              </a:rPr>
              <a:t>MUTotalFan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damn timewasting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5237" y="6167643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1647: John Smith (@smithy) –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omg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, they only went and did it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Clustering</a:t>
            </a:r>
          </a:p>
          <a:p>
            <a:pPr lvl="1"/>
            <a:r>
              <a:rPr lang="en-US" dirty="0" smtClean="0"/>
              <a:t>Peak finding – look at how things cluster in time</a:t>
            </a:r>
          </a:p>
          <a:p>
            <a:pPr lvl="2"/>
            <a:r>
              <a:rPr lang="en-US" dirty="0" smtClean="0"/>
              <a:t>Example: When were the </a:t>
            </a:r>
            <a:r>
              <a:rPr lang="en-US" i="1" dirty="0" smtClean="0"/>
              <a:t>interesting moments </a:t>
            </a:r>
            <a:r>
              <a:rPr lang="en-US" dirty="0" smtClean="0"/>
              <a:t>in the football game?</a:t>
            </a:r>
          </a:p>
          <a:p>
            <a:pPr lvl="1"/>
            <a:r>
              <a:rPr lang="en-US" dirty="0" smtClean="0"/>
              <a:t>Location clustering – look at how things cluster in space</a:t>
            </a:r>
          </a:p>
          <a:p>
            <a:pPr lvl="2"/>
            <a:r>
              <a:rPr lang="en-US" dirty="0" smtClean="0"/>
              <a:t>Example: What are the </a:t>
            </a:r>
            <a:r>
              <a:rPr lang="en-US" i="1" dirty="0" smtClean="0"/>
              <a:t>interesting places </a:t>
            </a:r>
            <a:r>
              <a:rPr lang="en-US" dirty="0" smtClean="0"/>
              <a:t>that people photograph in London?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536892" y="705635"/>
            <a:ext cx="0" cy="55413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77106" y="520969"/>
            <a:ext cx="532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1500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954839" y="5535603"/>
            <a:ext cx="53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1645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966235" y="38007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1600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963781" y="2218584"/>
            <a:ext cx="521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1530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963781" y="4950000"/>
            <a:ext cx="532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1630</a:t>
            </a:r>
            <a:endParaRPr lang="en-US" sz="1400" dirty="0"/>
          </a:p>
        </p:txBody>
      </p:sp>
      <p:sp>
        <p:nvSpPr>
          <p:cNvPr id="19" name="Freeform 18"/>
          <p:cNvSpPr/>
          <p:nvPr/>
        </p:nvSpPr>
        <p:spPr>
          <a:xfrm>
            <a:off x="5660571" y="70956"/>
            <a:ext cx="2862240" cy="6652381"/>
          </a:xfrm>
          <a:custGeom>
            <a:avLst/>
            <a:gdLst>
              <a:gd name="connsiteX0" fmla="*/ 0 w 2862240"/>
              <a:gd name="connsiteY0" fmla="*/ 0 h 6652381"/>
              <a:gd name="connsiteX1" fmla="*/ 2527905 w 2862240"/>
              <a:gd name="connsiteY1" fmla="*/ 701524 h 6652381"/>
              <a:gd name="connsiteX2" fmla="*/ 483810 w 2862240"/>
              <a:gd name="connsiteY2" fmla="*/ 1741714 h 6652381"/>
              <a:gd name="connsiteX3" fmla="*/ 2358572 w 2862240"/>
              <a:gd name="connsiteY3" fmla="*/ 2612571 h 6652381"/>
              <a:gd name="connsiteX4" fmla="*/ 580572 w 2862240"/>
              <a:gd name="connsiteY4" fmla="*/ 3338285 h 6652381"/>
              <a:gd name="connsiteX5" fmla="*/ 737810 w 2862240"/>
              <a:gd name="connsiteY5" fmla="*/ 3894666 h 6652381"/>
              <a:gd name="connsiteX6" fmla="*/ 447524 w 2862240"/>
              <a:gd name="connsiteY6" fmla="*/ 4547809 h 6652381"/>
              <a:gd name="connsiteX7" fmla="*/ 2854476 w 2862240"/>
              <a:gd name="connsiteY7" fmla="*/ 5188857 h 6652381"/>
              <a:gd name="connsiteX8" fmla="*/ 1233714 w 2862240"/>
              <a:gd name="connsiteY8" fmla="*/ 5781524 h 6652381"/>
              <a:gd name="connsiteX9" fmla="*/ 1753810 w 2862240"/>
              <a:gd name="connsiteY9" fmla="*/ 6132285 h 6652381"/>
              <a:gd name="connsiteX10" fmla="*/ 435429 w 2862240"/>
              <a:gd name="connsiteY10" fmla="*/ 6652381 h 665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62240" h="6652381">
                <a:moveTo>
                  <a:pt x="0" y="0"/>
                </a:moveTo>
                <a:cubicBezTo>
                  <a:pt x="1223635" y="205619"/>
                  <a:pt x="2447270" y="411238"/>
                  <a:pt x="2527905" y="701524"/>
                </a:cubicBezTo>
                <a:cubicBezTo>
                  <a:pt x="2608540" y="991810"/>
                  <a:pt x="512032" y="1423206"/>
                  <a:pt x="483810" y="1741714"/>
                </a:cubicBezTo>
                <a:cubicBezTo>
                  <a:pt x="455588" y="2060222"/>
                  <a:pt x="2342445" y="2346476"/>
                  <a:pt x="2358572" y="2612571"/>
                </a:cubicBezTo>
                <a:cubicBezTo>
                  <a:pt x="2374699" y="2878666"/>
                  <a:pt x="850699" y="3124603"/>
                  <a:pt x="580572" y="3338285"/>
                </a:cubicBezTo>
                <a:cubicBezTo>
                  <a:pt x="310445" y="3551967"/>
                  <a:pt x="759985" y="3693079"/>
                  <a:pt x="737810" y="3894666"/>
                </a:cubicBezTo>
                <a:cubicBezTo>
                  <a:pt x="715635" y="4096253"/>
                  <a:pt x="94746" y="4332111"/>
                  <a:pt x="447524" y="4547809"/>
                </a:cubicBezTo>
                <a:cubicBezTo>
                  <a:pt x="800302" y="4763507"/>
                  <a:pt x="2723444" y="4983238"/>
                  <a:pt x="2854476" y="5188857"/>
                </a:cubicBezTo>
                <a:cubicBezTo>
                  <a:pt x="2985508" y="5394476"/>
                  <a:pt x="1417158" y="5624286"/>
                  <a:pt x="1233714" y="5781524"/>
                </a:cubicBezTo>
                <a:cubicBezTo>
                  <a:pt x="1050270" y="5938762"/>
                  <a:pt x="1886857" y="5987142"/>
                  <a:pt x="1753810" y="6132285"/>
                </a:cubicBezTo>
                <a:cubicBezTo>
                  <a:pt x="1620763" y="6277428"/>
                  <a:pt x="669270" y="6587873"/>
                  <a:pt x="435429" y="665238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1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327"/>
            <a:ext cx="8591550" cy="675312"/>
          </a:xfrm>
        </p:spPr>
        <p:txBody>
          <a:bodyPr/>
          <a:lstStyle/>
          <a:p>
            <a:r>
              <a:rPr lang="en-US" dirty="0" smtClean="0"/>
              <a:t>Example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0571" y="11735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1500: Jack Jones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jonesey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And once again 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rumble into action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8952" y="38365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1501: Jamie Jameson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northernlad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#MUFC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gonna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kick some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butt!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1870" y="586681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1501: 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HarryRednapp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knowwhatImeanharry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 I miss you guys!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0571" y="1136665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1515: Alice Bored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reluctantWAG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OH watching the horrible #MUFC again :-(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0571" y="2337654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1538: Katie Fan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MUTotalFan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OH NO! Surely that was in!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5237" y="254067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1538: Sammie South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playitagain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god that was a close one :-( 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1870" y="2743701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1539: Katie Fan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MUTotalFan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the ref is from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Scumpton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, I know it!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0571" y="3397147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1552: George 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Daws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bigbaby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I so need a beer after that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60571" y="3839578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1600: Sammie South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playitagain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– here we go again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0571" y="4950000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1631: John Smith (@smithy)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GOAALLL!!!!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8508" y="5153024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1631: 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Don 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Nutbeam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vcsoton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More proof Southampton is best!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870" y="5356047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1631: Jamie Jameson (@</a:t>
            </a:r>
            <a:r>
              <a:rPr lang="en-US" sz="1100" b="1" dirty="0" err="1" smtClean="0">
                <a:solidFill>
                  <a:schemeClr val="bg1">
                    <a:lumMod val="65000"/>
                  </a:schemeClr>
                </a:solidFill>
              </a:rPr>
              <a:t>northernlad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Jesus we let one in from these turkeys? #MUFC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0857" y="5519631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1632: John Smith (@smithy)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Is it me or was that a contender for goal of the year?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0571" y="5964620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1644: 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: Katie Fan (@</a:t>
            </a:r>
            <a:r>
              <a:rPr lang="en-US" sz="1100" b="1" dirty="0" err="1">
                <a:solidFill>
                  <a:schemeClr val="bg1">
                    <a:lumMod val="65000"/>
                  </a:schemeClr>
                </a:solidFill>
              </a:rPr>
              <a:t>MUTotalFan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damn timewasting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mufc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5237" y="6167643"/>
            <a:ext cx="3035905" cy="40604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b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1647: John Smith (@smithy) –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omg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, they only went and did it #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saintsfc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415" y="938237"/>
            <a:ext cx="4738623" cy="59197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Network analysis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look at the structures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people who bridge two or more networks?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Who are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people with high centrality?</a:t>
            </a:r>
          </a:p>
          <a:p>
            <a:pPr lvl="1"/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Analysis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Sentiment analysis – look at whether content is positive or negative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What was the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public reaction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 the Prime Ministers speech?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Content Tracking – trace where information flows from and to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How did this news story </a:t>
            </a:r>
            <a:r>
              <a:rPr lang="en-US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Clustering</a:t>
            </a:r>
          </a:p>
          <a:p>
            <a:pPr lvl="1"/>
            <a:r>
              <a:rPr lang="en-US" dirty="0" smtClean="0"/>
              <a:t>Peak finding – look at how things cluster in time</a:t>
            </a:r>
          </a:p>
          <a:p>
            <a:pPr lvl="2"/>
            <a:r>
              <a:rPr lang="en-US" dirty="0" smtClean="0"/>
              <a:t>Example: When were the </a:t>
            </a:r>
            <a:r>
              <a:rPr lang="en-US" i="1" dirty="0" smtClean="0"/>
              <a:t>interesting moments </a:t>
            </a:r>
            <a:r>
              <a:rPr lang="en-US" dirty="0" smtClean="0"/>
              <a:t>in the football game?</a:t>
            </a:r>
          </a:p>
          <a:p>
            <a:pPr lvl="1"/>
            <a:r>
              <a:rPr lang="en-US" dirty="0" smtClean="0"/>
              <a:t>Location clustering – look at how things cluster in space</a:t>
            </a:r>
          </a:p>
          <a:p>
            <a:pPr lvl="2"/>
            <a:r>
              <a:rPr lang="en-US" dirty="0" smtClean="0"/>
              <a:t>Example: What are the </a:t>
            </a:r>
            <a:r>
              <a:rPr lang="en-US" i="1" dirty="0" smtClean="0"/>
              <a:t>interesting places </a:t>
            </a:r>
            <a:r>
              <a:rPr lang="en-US" dirty="0" smtClean="0"/>
              <a:t>that people photograph in London?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536892" y="705635"/>
            <a:ext cx="0" cy="55413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77106" y="520969"/>
            <a:ext cx="532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1500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954839" y="5535603"/>
            <a:ext cx="53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1645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966235" y="38007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1600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963781" y="2218584"/>
            <a:ext cx="521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1530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963781" y="4950000"/>
            <a:ext cx="532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1630</a:t>
            </a:r>
            <a:endParaRPr lang="en-US" sz="1400" dirty="0"/>
          </a:p>
        </p:txBody>
      </p:sp>
      <p:sp>
        <p:nvSpPr>
          <p:cNvPr id="19" name="Freeform 18"/>
          <p:cNvSpPr/>
          <p:nvPr/>
        </p:nvSpPr>
        <p:spPr>
          <a:xfrm>
            <a:off x="5660571" y="70956"/>
            <a:ext cx="2862240" cy="6652381"/>
          </a:xfrm>
          <a:custGeom>
            <a:avLst/>
            <a:gdLst>
              <a:gd name="connsiteX0" fmla="*/ 0 w 2862240"/>
              <a:gd name="connsiteY0" fmla="*/ 0 h 6652381"/>
              <a:gd name="connsiteX1" fmla="*/ 2527905 w 2862240"/>
              <a:gd name="connsiteY1" fmla="*/ 701524 h 6652381"/>
              <a:gd name="connsiteX2" fmla="*/ 483810 w 2862240"/>
              <a:gd name="connsiteY2" fmla="*/ 1741714 h 6652381"/>
              <a:gd name="connsiteX3" fmla="*/ 2358572 w 2862240"/>
              <a:gd name="connsiteY3" fmla="*/ 2612571 h 6652381"/>
              <a:gd name="connsiteX4" fmla="*/ 580572 w 2862240"/>
              <a:gd name="connsiteY4" fmla="*/ 3338285 h 6652381"/>
              <a:gd name="connsiteX5" fmla="*/ 737810 w 2862240"/>
              <a:gd name="connsiteY5" fmla="*/ 3894666 h 6652381"/>
              <a:gd name="connsiteX6" fmla="*/ 447524 w 2862240"/>
              <a:gd name="connsiteY6" fmla="*/ 4547809 h 6652381"/>
              <a:gd name="connsiteX7" fmla="*/ 2854476 w 2862240"/>
              <a:gd name="connsiteY7" fmla="*/ 5188857 h 6652381"/>
              <a:gd name="connsiteX8" fmla="*/ 1233714 w 2862240"/>
              <a:gd name="connsiteY8" fmla="*/ 5781524 h 6652381"/>
              <a:gd name="connsiteX9" fmla="*/ 1753810 w 2862240"/>
              <a:gd name="connsiteY9" fmla="*/ 6132285 h 6652381"/>
              <a:gd name="connsiteX10" fmla="*/ 435429 w 2862240"/>
              <a:gd name="connsiteY10" fmla="*/ 6652381 h 665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62240" h="6652381">
                <a:moveTo>
                  <a:pt x="0" y="0"/>
                </a:moveTo>
                <a:cubicBezTo>
                  <a:pt x="1223635" y="205619"/>
                  <a:pt x="2447270" y="411238"/>
                  <a:pt x="2527905" y="701524"/>
                </a:cubicBezTo>
                <a:cubicBezTo>
                  <a:pt x="2608540" y="991810"/>
                  <a:pt x="512032" y="1423206"/>
                  <a:pt x="483810" y="1741714"/>
                </a:cubicBezTo>
                <a:cubicBezTo>
                  <a:pt x="455588" y="2060222"/>
                  <a:pt x="2342445" y="2346476"/>
                  <a:pt x="2358572" y="2612571"/>
                </a:cubicBezTo>
                <a:cubicBezTo>
                  <a:pt x="2374699" y="2878666"/>
                  <a:pt x="850699" y="3124603"/>
                  <a:pt x="580572" y="3338285"/>
                </a:cubicBezTo>
                <a:cubicBezTo>
                  <a:pt x="310445" y="3551967"/>
                  <a:pt x="759985" y="3693079"/>
                  <a:pt x="737810" y="3894666"/>
                </a:cubicBezTo>
                <a:cubicBezTo>
                  <a:pt x="715635" y="4096253"/>
                  <a:pt x="94746" y="4332111"/>
                  <a:pt x="447524" y="4547809"/>
                </a:cubicBezTo>
                <a:cubicBezTo>
                  <a:pt x="800302" y="4763507"/>
                  <a:pt x="2723444" y="4983238"/>
                  <a:pt x="2854476" y="5188857"/>
                </a:cubicBezTo>
                <a:cubicBezTo>
                  <a:pt x="2985508" y="5394476"/>
                  <a:pt x="1417158" y="5624286"/>
                  <a:pt x="1233714" y="5781524"/>
                </a:cubicBezTo>
                <a:cubicBezTo>
                  <a:pt x="1050270" y="5938762"/>
                  <a:pt x="1886857" y="5987142"/>
                  <a:pt x="1753810" y="6132285"/>
                </a:cubicBezTo>
                <a:cubicBezTo>
                  <a:pt x="1620763" y="6277428"/>
                  <a:pt x="669270" y="6587873"/>
                  <a:pt x="435429" y="665238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64049" y="651144"/>
            <a:ext cx="858762" cy="28709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KICK-OFF</a:t>
            </a:r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7664049" y="2494364"/>
            <a:ext cx="858762" cy="45687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SHOT AT GOAL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7886095" y="5139840"/>
            <a:ext cx="858762" cy="37979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GOAL SCORED</a:t>
            </a:r>
            <a:endParaRPr lang="en-US" sz="1100" dirty="0"/>
          </a:p>
        </p:txBody>
      </p:sp>
      <p:sp>
        <p:nvSpPr>
          <p:cNvPr id="29" name="Rectangle 28"/>
          <p:cNvSpPr/>
          <p:nvPr/>
        </p:nvSpPr>
        <p:spPr>
          <a:xfrm>
            <a:off x="7234668" y="6028337"/>
            <a:ext cx="858762" cy="37979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FINAL WHISTLE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6325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07" y="149425"/>
            <a:ext cx="4593923" cy="1469350"/>
          </a:xfrm>
        </p:spPr>
        <p:txBody>
          <a:bodyPr>
            <a:normAutofit/>
          </a:bodyPr>
          <a:lstStyle/>
          <a:p>
            <a:r>
              <a:rPr lang="en-US" dirty="0" smtClean="0"/>
              <a:t>Using Patterns for Predictions…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130" y="1855365"/>
            <a:ext cx="4020702" cy="4441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2013 researchers in Cambridge looked at the predictive power of Facebook likes…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0952" y="6334780"/>
            <a:ext cx="7704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Michal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Kosinski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, David Stillwell, and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Thore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Graepel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.  Private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traits and attributes are predictable from digital records of human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behavior. Proceedings of the National Academy of Sciences. 2013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110 (15) 5802-5805;</a:t>
            </a:r>
          </a:p>
        </p:txBody>
      </p:sp>
    </p:spTree>
    <p:extLst>
      <p:ext uri="{BB962C8B-B14F-4D97-AF65-F5344CB8AC3E}">
        <p14:creationId xmlns:p14="http://schemas.microsoft.com/office/powerpoint/2010/main" val="100247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07" y="149425"/>
            <a:ext cx="4593923" cy="1469350"/>
          </a:xfrm>
        </p:spPr>
        <p:txBody>
          <a:bodyPr>
            <a:normAutofit/>
          </a:bodyPr>
          <a:lstStyle/>
          <a:p>
            <a:r>
              <a:rPr lang="en-US" dirty="0" smtClean="0"/>
              <a:t>Using Patterns for Predictions…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130" y="1855365"/>
            <a:ext cx="4020702" cy="4441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2013 researchers in Cambridge looked at the predictive power of Facebook likes…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0952" y="6334780"/>
            <a:ext cx="7704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Michal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Kosinski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, David Stillwell, and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Thore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Graepel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.  Private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traits and attributes are predictable from digital records of human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behavior. Proceedings of the National Academy of Sciences. 2013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110 (15) 5802-5805;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635000"/>
            <a:ext cx="4152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3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Riot – Big Brother is </a:t>
            </a:r>
            <a:r>
              <a:rPr lang="en-US" dirty="0" err="1" smtClean="0"/>
              <a:t>friending</a:t>
            </a:r>
            <a:r>
              <a:rPr lang="en-US" dirty="0" smtClean="0"/>
              <a:t> you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95401"/>
            <a:ext cx="9144000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0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Riot – Big Brother is </a:t>
            </a:r>
            <a:r>
              <a:rPr lang="en-US" dirty="0" err="1" smtClean="0"/>
              <a:t>friending</a:t>
            </a:r>
            <a:r>
              <a:rPr lang="en-US" dirty="0" smtClean="0"/>
              <a:t> you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95401"/>
            <a:ext cx="9144000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2-19 at 23.1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5">
            <a:off x="2307166" y="715433"/>
            <a:ext cx="7493000" cy="78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1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 – What technologies are used?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295401"/>
            <a:ext cx="9144000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7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Riot – Big Brother is </a:t>
            </a:r>
            <a:r>
              <a:rPr lang="en-US" dirty="0" err="1" smtClean="0"/>
              <a:t>friending</a:t>
            </a:r>
            <a:r>
              <a:rPr lang="en-US" dirty="0" smtClean="0"/>
              <a:t> you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95401"/>
            <a:ext cx="9144000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2-19 at 23.1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5">
            <a:off x="2307166" y="715433"/>
            <a:ext cx="7493000" cy="7858901"/>
          </a:xfrm>
          <a:prstGeom prst="rect">
            <a:avLst/>
          </a:prstGeom>
        </p:spPr>
      </p:pic>
      <p:pic>
        <p:nvPicPr>
          <p:cNvPr id="3" name="Picture 2" descr="Screen Shot 2014-02-27 at 20.4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">
            <a:off x="1816100" y="188479"/>
            <a:ext cx="7543800" cy="933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5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Riot – Big Brother is </a:t>
            </a:r>
            <a:r>
              <a:rPr lang="en-US" dirty="0" err="1" smtClean="0"/>
              <a:t>friending</a:t>
            </a:r>
            <a:r>
              <a:rPr lang="en-US" dirty="0" smtClean="0"/>
              <a:t> you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95401"/>
            <a:ext cx="9144000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2-19 at 23.1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5">
            <a:off x="2307166" y="715433"/>
            <a:ext cx="7493000" cy="7858901"/>
          </a:xfrm>
          <a:prstGeom prst="rect">
            <a:avLst/>
          </a:prstGeom>
        </p:spPr>
      </p:pic>
      <p:pic>
        <p:nvPicPr>
          <p:cNvPr id="3" name="Picture 2" descr="Screen Shot 2014-02-27 at 20.4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">
            <a:off x="1816100" y="188479"/>
            <a:ext cx="7543800" cy="9335203"/>
          </a:xfrm>
          <a:prstGeom prst="rect">
            <a:avLst/>
          </a:prstGeom>
        </p:spPr>
      </p:pic>
      <p:pic>
        <p:nvPicPr>
          <p:cNvPr id="6" name="Picture 5" descr="Screen Shot 2014-02-27 at 20.49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838"/>
            <a:ext cx="7289800" cy="90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3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Riot – Big Brother is </a:t>
            </a:r>
            <a:r>
              <a:rPr lang="en-US" dirty="0" err="1" smtClean="0"/>
              <a:t>friending</a:t>
            </a:r>
            <a:r>
              <a:rPr lang="en-US" dirty="0" smtClean="0"/>
              <a:t> you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95401"/>
            <a:ext cx="9144000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2-19 at 23.1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5">
            <a:off x="2307166" y="715433"/>
            <a:ext cx="7493000" cy="7858901"/>
          </a:xfrm>
          <a:prstGeom prst="rect">
            <a:avLst/>
          </a:prstGeom>
        </p:spPr>
      </p:pic>
      <p:pic>
        <p:nvPicPr>
          <p:cNvPr id="3" name="Picture 2" descr="Screen Shot 2014-02-27 at 20.4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">
            <a:off x="1816100" y="188479"/>
            <a:ext cx="7543800" cy="9335203"/>
          </a:xfrm>
          <a:prstGeom prst="rect">
            <a:avLst/>
          </a:prstGeom>
        </p:spPr>
      </p:pic>
      <p:pic>
        <p:nvPicPr>
          <p:cNvPr id="6" name="Picture 5" descr="Screen Shot 2014-02-27 at 20.49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838"/>
            <a:ext cx="7289800" cy="9083322"/>
          </a:xfrm>
          <a:prstGeom prst="rect">
            <a:avLst/>
          </a:prstGeom>
        </p:spPr>
      </p:pic>
      <p:pic>
        <p:nvPicPr>
          <p:cNvPr id="7" name="Picture 6" descr="Screen Shot 2014-02-27 at 20.51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675">
            <a:off x="684981" y="186546"/>
            <a:ext cx="6909619" cy="8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Riot – Big Brother is </a:t>
            </a:r>
            <a:r>
              <a:rPr lang="en-US" dirty="0" err="1" smtClean="0"/>
              <a:t>friending</a:t>
            </a:r>
            <a:r>
              <a:rPr lang="en-US" dirty="0" smtClean="0"/>
              <a:t> you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95401"/>
            <a:ext cx="9144000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2-19 at 23.1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5">
            <a:off x="2307166" y="715433"/>
            <a:ext cx="7493000" cy="7858901"/>
          </a:xfrm>
          <a:prstGeom prst="rect">
            <a:avLst/>
          </a:prstGeom>
        </p:spPr>
      </p:pic>
      <p:pic>
        <p:nvPicPr>
          <p:cNvPr id="3" name="Picture 2" descr="Screen Shot 2014-02-27 at 20.4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">
            <a:off x="1816100" y="188479"/>
            <a:ext cx="7543800" cy="9335203"/>
          </a:xfrm>
          <a:prstGeom prst="rect">
            <a:avLst/>
          </a:prstGeom>
        </p:spPr>
      </p:pic>
      <p:pic>
        <p:nvPicPr>
          <p:cNvPr id="6" name="Picture 5" descr="Screen Shot 2014-02-27 at 20.49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838"/>
            <a:ext cx="7289800" cy="9083322"/>
          </a:xfrm>
          <a:prstGeom prst="rect">
            <a:avLst/>
          </a:prstGeom>
        </p:spPr>
      </p:pic>
      <p:pic>
        <p:nvPicPr>
          <p:cNvPr id="7" name="Picture 6" descr="Screen Shot 2014-02-27 at 20.51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675">
            <a:off x="684981" y="186546"/>
            <a:ext cx="6909619" cy="8477500"/>
          </a:xfrm>
          <a:prstGeom prst="rect">
            <a:avLst/>
          </a:prstGeom>
        </p:spPr>
      </p:pic>
      <p:pic>
        <p:nvPicPr>
          <p:cNvPr id="8" name="Picture 7" descr="Screen Shot 2015-10-11 at 21.38.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753">
            <a:off x="-238125" y="315010"/>
            <a:ext cx="7364018" cy="82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Our data trails are subject to analytics</a:t>
            </a:r>
          </a:p>
          <a:p>
            <a:r>
              <a:rPr lang="en-US" dirty="0" smtClean="0"/>
              <a:t>The automatic discovery of patterns in trends that reveal information about ourselves</a:t>
            </a:r>
          </a:p>
          <a:p>
            <a:endParaRPr lang="en-US" dirty="0"/>
          </a:p>
          <a:p>
            <a:r>
              <a:rPr lang="en-US" dirty="0" smtClean="0"/>
              <a:t>We lay down our own digital footprints (data)</a:t>
            </a:r>
          </a:p>
          <a:p>
            <a:r>
              <a:rPr lang="en-US" dirty="0" smtClean="0"/>
              <a:t>But others also lay down information about us</a:t>
            </a:r>
          </a:p>
          <a:p>
            <a:r>
              <a:rPr lang="en-US" dirty="0" smtClean="0"/>
              <a:t>Mass analytics can reveal more about you than you believe you have revealed (e.g. network/sentiment/event analysis) </a:t>
            </a:r>
          </a:p>
          <a:p>
            <a:endParaRPr lang="en-US" dirty="0"/>
          </a:p>
          <a:p>
            <a:r>
              <a:rPr lang="en-US" dirty="0" smtClean="0"/>
              <a:t>Next we look at two examples of analytics:</a:t>
            </a:r>
          </a:p>
          <a:p>
            <a:pPr lvl="1"/>
            <a:r>
              <a:rPr lang="en-US" dirty="0" smtClean="0"/>
              <a:t>To calculate </a:t>
            </a:r>
            <a:r>
              <a:rPr lang="en-US" b="1" dirty="0" smtClean="0"/>
              <a:t>trust</a:t>
            </a:r>
            <a:r>
              <a:rPr lang="en-US" dirty="0" smtClean="0"/>
              <a:t> in a social network</a:t>
            </a:r>
          </a:p>
          <a:p>
            <a:pPr lvl="1"/>
            <a:r>
              <a:rPr lang="en-US" dirty="0" smtClean="0"/>
              <a:t>To identify </a:t>
            </a:r>
            <a:r>
              <a:rPr lang="en-US" b="1" dirty="0" smtClean="0"/>
              <a:t>powerful</a:t>
            </a:r>
            <a:r>
              <a:rPr lang="en-US" dirty="0" smtClean="0"/>
              <a:t> individuals in a social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300" dirty="0" smtClean="0"/>
              <a:t>?</a:t>
            </a:r>
            <a:endParaRPr lang="en-US" dirty="0" smtClean="0"/>
          </a:p>
          <a:p>
            <a:pPr marL="0" indent="0" algn="r">
              <a:buNone/>
            </a:pPr>
            <a:endParaRPr lang="en-US" sz="1800" dirty="0" smtClean="0"/>
          </a:p>
          <a:p>
            <a:pPr marL="0" indent="0" algn="r">
              <a:buNone/>
            </a:pPr>
            <a:endParaRPr lang="en-US" sz="1800" dirty="0" smtClean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accent6"/>
                </a:solidFill>
              </a:rPr>
              <a:t>Dave Millard (</a:t>
            </a:r>
            <a:r>
              <a:rPr lang="en-US" sz="1800" dirty="0" err="1" smtClean="0">
                <a:solidFill>
                  <a:schemeClr val="accent6"/>
                </a:solidFill>
              </a:rPr>
              <a:t>dem@soton.ac.uk</a:t>
            </a:r>
            <a:r>
              <a:rPr lang="en-US" sz="1800" dirty="0" smtClean="0">
                <a:solidFill>
                  <a:schemeClr val="accent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385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225" y="2214419"/>
            <a:ext cx="859155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PART </a:t>
            </a:r>
            <a:r>
              <a:rPr lang="en-US" dirty="0" smtClean="0"/>
              <a:t>II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4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414814"/>
            <a:ext cx="8591550" cy="136797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This country has a dark future unless we can attract better people into politics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0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414814"/>
            <a:ext cx="8591550" cy="17399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Most people would be horrified if they knew how much news the public hears and sees is distorted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06171"/>
            <a:ext cx="8591550" cy="17399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It is safe to believe that in spite of what people say most people are primarily interested in their own welfare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 – What technologies are used?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95401"/>
            <a:ext cx="9157102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328"/>
            <a:ext cx="9157102" cy="47385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224" y="4574222"/>
            <a:ext cx="8591551" cy="1971936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Was this realistic in 1998</a:t>
            </a:r>
            <a:r>
              <a:rPr lang="en-US" sz="3200" dirty="0" smtClean="0"/>
              <a:t>?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647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tter ITS - first 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9429">
            <a:off x="3856529" y="733694"/>
            <a:ext cx="5202048" cy="55598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225" y="146957"/>
            <a:ext cx="8591550" cy="950435"/>
          </a:xfrm>
        </p:spPr>
        <p:txBody>
          <a:bodyPr/>
          <a:lstStyle/>
          <a:p>
            <a:r>
              <a:rPr lang="en-US" dirty="0" smtClean="0"/>
              <a:t>Generalized Trust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3681287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Rotter’s Interpersonal Trust Scale (ITS)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ITS measures an individual’s general tendency to trust different groups of </a:t>
            </a:r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 teachers, parents, politicians, physicians, classmates, and friends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survey measures the individual’s “general optimism regarding the society”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286" y="6488668"/>
            <a:ext cx="8458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964D2C"/>
                </a:solidFill>
              </a:rPr>
              <a:t>Rotter, J. B. 1967. A new scale for the measurement of inter- personal trust. Journal of Personality. 35; 615-665</a:t>
            </a:r>
          </a:p>
        </p:txBody>
      </p:sp>
    </p:spTree>
    <p:extLst>
      <p:ext uri="{BB962C8B-B14F-4D97-AF65-F5344CB8AC3E}">
        <p14:creationId xmlns:p14="http://schemas.microsoft.com/office/powerpoint/2010/main" val="382043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225" y="146957"/>
            <a:ext cx="8591550" cy="950435"/>
          </a:xfrm>
        </p:spPr>
        <p:txBody>
          <a:bodyPr/>
          <a:lstStyle/>
          <a:p>
            <a:r>
              <a:rPr lang="en-US" dirty="0" smtClean="0"/>
              <a:t>Generalized Trust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347218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Rotter </a:t>
            </a:r>
            <a:r>
              <a:rPr lang="en-US" dirty="0" err="1" smtClean="0"/>
              <a:t>summarised</a:t>
            </a:r>
            <a:r>
              <a:rPr lang="en-US" dirty="0" smtClean="0"/>
              <a:t> his 13 years of findings in 1980 </a:t>
            </a:r>
          </a:p>
          <a:p>
            <a:endParaRPr lang="en-US" dirty="0"/>
          </a:p>
          <a:p>
            <a:r>
              <a:rPr lang="en-US" dirty="0" smtClean="0"/>
              <a:t>Subjects that are high </a:t>
            </a:r>
            <a:r>
              <a:rPr lang="en-US" dirty="0"/>
              <a:t>in interpersonal trust tend to </a:t>
            </a:r>
            <a:r>
              <a:rPr lang="en-US" dirty="0" smtClean="0"/>
              <a:t>be:</a:t>
            </a:r>
          </a:p>
          <a:p>
            <a:pPr lvl="1"/>
            <a:r>
              <a:rPr lang="en-US" dirty="0" smtClean="0"/>
              <a:t>more trustworthy</a:t>
            </a:r>
            <a:endParaRPr lang="en-US" dirty="0"/>
          </a:p>
          <a:p>
            <a:pPr lvl="1"/>
            <a:r>
              <a:rPr lang="en-US" dirty="0" smtClean="0"/>
              <a:t>better liked</a:t>
            </a:r>
          </a:p>
          <a:p>
            <a:pPr lvl="1"/>
            <a:r>
              <a:rPr lang="en-US" dirty="0" smtClean="0"/>
              <a:t>happier </a:t>
            </a:r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ubjects </a:t>
            </a:r>
            <a:r>
              <a:rPr lang="en-US" dirty="0"/>
              <a:t>low in interpersonal trust tend to exhibit untrustworthy </a:t>
            </a:r>
            <a:r>
              <a:rPr lang="en-US" dirty="0" smtClean="0"/>
              <a:t>behavior </a:t>
            </a:r>
            <a:r>
              <a:rPr lang="en-US" dirty="0"/>
              <a:t>(self-reported cheating and lying)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286" y="6488668"/>
            <a:ext cx="8458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964D2C"/>
                </a:solidFill>
              </a:rPr>
              <a:t>Rotter, J. B. (1980). Interpersonal trust, trustworthiness, and gullibility. American Psychologist, 35(1), 1-7</a:t>
            </a:r>
          </a:p>
        </p:txBody>
      </p:sp>
      <p:pic>
        <p:nvPicPr>
          <p:cNvPr id="2" name="Picture 1" descr="Rotter ITS - 11-2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02">
            <a:off x="3845568" y="144036"/>
            <a:ext cx="4954534" cy="61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458"/>
          <a:stretch/>
        </p:blipFill>
        <p:spPr>
          <a:xfrm>
            <a:off x="673705" y="401758"/>
            <a:ext cx="7896050" cy="527473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225" y="5924332"/>
            <a:ext cx="8591550" cy="76199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Rotter is talking about Trust as a general disposition</a:t>
            </a:r>
            <a:br>
              <a:rPr lang="en-US" sz="2800" dirty="0" smtClean="0"/>
            </a:br>
            <a:r>
              <a:rPr lang="en-US" sz="2800" dirty="0" smtClean="0"/>
              <a:t>But what about </a:t>
            </a:r>
            <a:r>
              <a:rPr lang="en-US" sz="2800" b="1" dirty="0" smtClean="0"/>
              <a:t>Dyadic</a:t>
            </a:r>
            <a:r>
              <a:rPr lang="en-US" sz="2800" dirty="0" smtClean="0"/>
              <a:t> trust (between two people)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478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Own Social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9093"/>
            <a:ext cx="9144000" cy="907093"/>
          </a:xfrm>
          <a:prstGeom prst="rect">
            <a:avLst/>
          </a:prstGeom>
          <a:solidFill>
            <a:schemeClr val="accent2">
              <a:alpha val="6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might I use your network to identify </a:t>
            </a:r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b="1" dirty="0"/>
              <a:t>most trusted </a:t>
            </a:r>
            <a:r>
              <a:rPr lang="en-US" sz="2800" dirty="0"/>
              <a:t>person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1829556" y="2231052"/>
            <a:ext cx="2676294" cy="121590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37458" y="1671561"/>
            <a:ext cx="892098" cy="892098"/>
            <a:chOff x="876977" y="2418914"/>
            <a:chExt cx="892098" cy="892098"/>
          </a:xfrm>
        </p:grpSpPr>
        <p:sp>
          <p:nvSpPr>
            <p:cNvPr id="8" name="Oval 7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9556" y="4363821"/>
            <a:ext cx="892098" cy="892098"/>
            <a:chOff x="876977" y="2418914"/>
            <a:chExt cx="892098" cy="892098"/>
          </a:xfrm>
        </p:grpSpPr>
        <p:sp>
          <p:nvSpPr>
            <p:cNvPr id="13" name="Oval 12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542270" y="2563659"/>
            <a:ext cx="574572" cy="1800162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848632" y="1757044"/>
            <a:ext cx="892098" cy="892098"/>
            <a:chOff x="876977" y="2418914"/>
            <a:chExt cx="892098" cy="892098"/>
          </a:xfrm>
        </p:grpSpPr>
        <p:sp>
          <p:nvSpPr>
            <p:cNvPr id="17" name="Oval 16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>
            <a:endCxn id="17" idx="2"/>
          </p:cNvCxnSpPr>
          <p:nvPr/>
        </p:nvCxnSpPr>
        <p:spPr>
          <a:xfrm flipV="1">
            <a:off x="4687292" y="2203093"/>
            <a:ext cx="3161340" cy="124386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19" y="1890837"/>
            <a:ext cx="3237300" cy="34750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534363" y="3708512"/>
            <a:ext cx="892098" cy="892098"/>
            <a:chOff x="876977" y="2418914"/>
            <a:chExt cx="892098" cy="892098"/>
          </a:xfrm>
        </p:grpSpPr>
        <p:sp>
          <p:nvSpPr>
            <p:cNvPr id="21" name="Oval 20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>
            <a:endCxn id="21" idx="2"/>
          </p:cNvCxnSpPr>
          <p:nvPr/>
        </p:nvCxnSpPr>
        <p:spPr>
          <a:xfrm>
            <a:off x="6032999" y="3976090"/>
            <a:ext cx="501364" cy="17847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46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6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7986534" y="4105113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 flipH="1">
            <a:off x="4447563" y="4583195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41083" y="6275090"/>
            <a:ext cx="72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964D2C"/>
                </a:solidFill>
              </a:rPr>
              <a:t>Artz</a:t>
            </a:r>
            <a:r>
              <a:rPr lang="en-US" sz="1400" dirty="0" smtClean="0">
                <a:solidFill>
                  <a:srgbClr val="964D2C"/>
                </a:solidFill>
              </a:rPr>
              <a:t> and Gil.  </a:t>
            </a:r>
            <a:r>
              <a:rPr lang="en-US" sz="1400" dirty="0">
                <a:solidFill>
                  <a:srgbClr val="964D2C"/>
                </a:solidFill>
              </a:rPr>
              <a:t>A survey of trust in computer science and the semantic web. Web Semantics: Science, Services and Agents on the World Wide Web (2007) vol. 5 (2) pp. 58-71</a:t>
            </a:r>
          </a:p>
        </p:txBody>
      </p:sp>
      <p:sp>
        <p:nvSpPr>
          <p:cNvPr id="19" name="Smiley Face 18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22" name="Straight Arrow Connector 21"/>
          <p:cNvCxnSpPr>
            <a:stCxn id="19" idx="6"/>
            <a:endCxn id="20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5"/>
            <a:endCxn id="20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04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41083" y="6275090"/>
            <a:ext cx="72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964D2C"/>
                </a:solidFill>
              </a:rPr>
              <a:t>Artz</a:t>
            </a:r>
            <a:r>
              <a:rPr lang="en-US" sz="1400" dirty="0" smtClean="0">
                <a:solidFill>
                  <a:srgbClr val="964D2C"/>
                </a:solidFill>
              </a:rPr>
              <a:t> and Gil.  </a:t>
            </a:r>
            <a:r>
              <a:rPr lang="en-US" sz="1400" dirty="0">
                <a:solidFill>
                  <a:srgbClr val="964D2C"/>
                </a:solidFill>
              </a:rPr>
              <a:t>A survey of trust in computer science and the semantic web. Web Semantics: Science, Services and Agents on the World Wide Web (2007) vol. 5 (2) pp. 58-71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790954" cy="10513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Bob is selling Clare a car that used to belong to Alice</a:t>
            </a:r>
          </a:p>
          <a:p>
            <a:pPr marL="0" indent="0">
              <a:buNone/>
            </a:pPr>
            <a:r>
              <a:rPr lang="en-US" dirty="0" smtClean="0"/>
              <a:t>Dan has bought stuff from Bob before</a:t>
            </a:r>
          </a:p>
          <a:p>
            <a:pPr marL="0" indent="0">
              <a:buNone/>
            </a:pPr>
            <a:r>
              <a:rPr lang="en-US" dirty="0" smtClean="0"/>
              <a:t>Can Clare trust the info he gives her about the car?</a:t>
            </a:r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0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/>
          </p:nvPr>
        </p:nvSpPr>
        <p:spPr>
          <a:xfrm>
            <a:off x="1632857" y="2479524"/>
            <a:ext cx="5863029" cy="3005453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 smtClean="0">
                <a:solidFill>
                  <a:schemeClr val="tx1"/>
                </a:solidFill>
              </a:rPr>
              <a:t>Policy-Based Trust</a:t>
            </a:r>
          </a:p>
          <a:p>
            <a:pPr marL="457200" indent="-457200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Provenance-Based Trust</a:t>
            </a:r>
          </a:p>
          <a:p>
            <a:pPr marL="457200" indent="-457200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Reputation-Based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Global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 Trust</a:t>
            </a:r>
          </a:p>
        </p:txBody>
      </p:sp>
    </p:spTree>
    <p:extLst>
      <p:ext uri="{BB962C8B-B14F-4D97-AF65-F5344CB8AC3E}">
        <p14:creationId xmlns:p14="http://schemas.microsoft.com/office/powerpoint/2010/main" val="252699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93458" y="1140764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966282" y="4757358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Policy-Based Trust</a:t>
            </a:r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7986534" y="4105113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 flipH="1">
            <a:off x="4447563" y="4583195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41083" y="6275090"/>
            <a:ext cx="72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964D2C"/>
                </a:solidFill>
              </a:rPr>
              <a:t>Artz</a:t>
            </a:r>
            <a:r>
              <a:rPr lang="en-US" sz="1400" dirty="0" smtClean="0">
                <a:solidFill>
                  <a:srgbClr val="964D2C"/>
                </a:solidFill>
              </a:rPr>
              <a:t> and Gil.  </a:t>
            </a:r>
            <a:r>
              <a:rPr lang="en-US" sz="1400" dirty="0">
                <a:solidFill>
                  <a:srgbClr val="964D2C"/>
                </a:solidFill>
              </a:rPr>
              <a:t>A survey of trust in computer science and the semantic web. Web Semantics: Science, Services and Agents on the World Wide Web (2007) vol. 5 (2) pp. 58-71</a:t>
            </a:r>
          </a:p>
        </p:txBody>
      </p:sp>
      <p:sp>
        <p:nvSpPr>
          <p:cNvPr id="19" name="Smiley Face 18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22" name="Straight Arrow Connector 21"/>
          <p:cNvCxnSpPr>
            <a:stCxn id="19" idx="6"/>
            <a:endCxn id="20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5"/>
            <a:endCxn id="20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268" y="1555554"/>
            <a:ext cx="1487110" cy="112307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37" name="Content Placeholder 7"/>
          <p:cNvSpPr txBox="1">
            <a:spLocks/>
          </p:cNvSpPr>
          <p:nvPr/>
        </p:nvSpPr>
        <p:spPr>
          <a:xfrm>
            <a:off x="274319" y="1147722"/>
            <a:ext cx="5765754" cy="133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Commute responsibility to </a:t>
            </a:r>
            <a:r>
              <a:rPr lang="en-US" b="1" dirty="0" smtClean="0"/>
              <a:t>a trusted 3</a:t>
            </a:r>
            <a:r>
              <a:rPr lang="en-US" b="1" baseline="30000" dirty="0" smtClean="0"/>
              <a:t>rd</a:t>
            </a:r>
            <a:r>
              <a:rPr lang="en-US" b="1" dirty="0" smtClean="0"/>
              <a:t> party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Use security protocols to </a:t>
            </a:r>
            <a:r>
              <a:rPr lang="en-US" b="1" dirty="0" smtClean="0"/>
              <a:t>verify credentials</a:t>
            </a:r>
          </a:p>
        </p:txBody>
      </p:sp>
    </p:spTree>
    <p:extLst>
      <p:ext uri="{BB962C8B-B14F-4D97-AF65-F5344CB8AC3E}">
        <p14:creationId xmlns:p14="http://schemas.microsoft.com/office/powerpoint/2010/main" val="170949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93458" y="1140764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966282" y="4757358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Policy-Based Trust</a:t>
            </a:r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7986534" y="4105113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 flipH="1">
            <a:off x="4447563" y="4583195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41083" y="6275090"/>
            <a:ext cx="72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964D2C"/>
                </a:solidFill>
              </a:rPr>
              <a:t>Artz</a:t>
            </a:r>
            <a:r>
              <a:rPr lang="en-US" sz="1400" dirty="0" smtClean="0">
                <a:solidFill>
                  <a:srgbClr val="964D2C"/>
                </a:solidFill>
              </a:rPr>
              <a:t> and Gil.  </a:t>
            </a:r>
            <a:r>
              <a:rPr lang="en-US" sz="1400" dirty="0">
                <a:solidFill>
                  <a:srgbClr val="964D2C"/>
                </a:solidFill>
              </a:rPr>
              <a:t>A survey of trust in computer science and the semantic web. Web Semantics: Science, Services and Agents on the World Wide Web (2007) vol. 5 (2) pp. 58-71</a:t>
            </a:r>
          </a:p>
        </p:txBody>
      </p:sp>
      <p:sp>
        <p:nvSpPr>
          <p:cNvPr id="19" name="Smiley Face 18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22" name="Straight Arrow Connector 21"/>
          <p:cNvCxnSpPr>
            <a:stCxn id="19" idx="6"/>
            <a:endCxn id="20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5"/>
            <a:endCxn id="20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268" y="1555554"/>
            <a:ext cx="1487110" cy="112307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4284838" y="2606361"/>
            <a:ext cx="1577236" cy="1498752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32635" y="2797919"/>
            <a:ext cx="931716" cy="624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Token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40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2"/>
            <a:ext cx="5765754" cy="1339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Commute responsibility to </a:t>
            </a:r>
            <a:r>
              <a:rPr lang="en-US" b="1" dirty="0" smtClean="0"/>
              <a:t>a trusted 3</a:t>
            </a:r>
            <a:r>
              <a:rPr lang="en-US" b="1" baseline="30000" dirty="0" smtClean="0"/>
              <a:t>rd</a:t>
            </a:r>
            <a:r>
              <a:rPr lang="en-US" b="1" dirty="0" smtClean="0"/>
              <a:t> party</a:t>
            </a:r>
          </a:p>
          <a:p>
            <a:pPr marL="0" indent="0">
              <a:buNone/>
            </a:pPr>
            <a:r>
              <a:rPr lang="en-US" dirty="0"/>
              <a:t>Use security protocols to </a:t>
            </a:r>
            <a:r>
              <a:rPr lang="en-US" b="1" dirty="0"/>
              <a:t>verify credentials</a:t>
            </a:r>
          </a:p>
        </p:txBody>
      </p:sp>
    </p:spTree>
    <p:extLst>
      <p:ext uri="{BB962C8B-B14F-4D97-AF65-F5344CB8AC3E}">
        <p14:creationId xmlns:p14="http://schemas.microsoft.com/office/powerpoint/2010/main" val="53152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 – What technologies are used?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95401"/>
            <a:ext cx="9157102" cy="511207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328"/>
            <a:ext cx="9157102" cy="47385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224" y="4574222"/>
            <a:ext cx="8591551" cy="1971936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Was this realistic in 1998?</a:t>
            </a:r>
            <a:endParaRPr lang="en-US" sz="3200" dirty="0"/>
          </a:p>
          <a:p>
            <a:pPr algn="ctr"/>
            <a:r>
              <a:rPr lang="en-US" sz="3200" dirty="0" smtClean="0"/>
              <a:t>Is it realistic in </a:t>
            </a:r>
            <a:r>
              <a:rPr lang="en-US" sz="3200" dirty="0" smtClean="0"/>
              <a:t>2016?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647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93458" y="1140764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966282" y="4757358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Policy-Based Trust</a:t>
            </a:r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7986534" y="4105113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 flipH="1">
            <a:off x="4447563" y="4583195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41083" y="6275090"/>
            <a:ext cx="72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964D2C"/>
                </a:solidFill>
              </a:rPr>
              <a:t>Artz</a:t>
            </a:r>
            <a:r>
              <a:rPr lang="en-US" sz="1400" dirty="0" smtClean="0">
                <a:solidFill>
                  <a:srgbClr val="964D2C"/>
                </a:solidFill>
              </a:rPr>
              <a:t> and Gil.  </a:t>
            </a:r>
            <a:r>
              <a:rPr lang="en-US" sz="1400" dirty="0">
                <a:solidFill>
                  <a:srgbClr val="964D2C"/>
                </a:solidFill>
              </a:rPr>
              <a:t>A survey of trust in computer science and the semantic web. Web Semantics: Science, Services and Agents on the World Wide Web (2007) vol. 5 (2) pp. 58-71</a:t>
            </a:r>
          </a:p>
        </p:txBody>
      </p:sp>
      <p:sp>
        <p:nvSpPr>
          <p:cNvPr id="19" name="Smiley Face 18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22" name="Straight Arrow Connector 21"/>
          <p:cNvCxnSpPr>
            <a:stCxn id="19" idx="6"/>
            <a:endCxn id="20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5"/>
            <a:endCxn id="20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268" y="1555554"/>
            <a:ext cx="1487110" cy="1123078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4532636" y="4112314"/>
            <a:ext cx="3453898" cy="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797666" y="3422497"/>
            <a:ext cx="931716" cy="624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Token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41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2"/>
            <a:ext cx="5765754" cy="1339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Commute responsibility to </a:t>
            </a:r>
            <a:r>
              <a:rPr lang="en-US" b="1" dirty="0" smtClean="0"/>
              <a:t>a trusted 3</a:t>
            </a:r>
            <a:r>
              <a:rPr lang="en-US" b="1" baseline="30000" dirty="0" smtClean="0"/>
              <a:t>rd</a:t>
            </a:r>
            <a:r>
              <a:rPr lang="en-US" b="1" dirty="0" smtClean="0"/>
              <a:t> party</a:t>
            </a:r>
          </a:p>
          <a:p>
            <a:pPr marL="0" indent="0">
              <a:buNone/>
            </a:pPr>
            <a:r>
              <a:rPr lang="en-US" dirty="0"/>
              <a:t>Use security protocols to </a:t>
            </a:r>
            <a:r>
              <a:rPr lang="en-US" b="1" dirty="0"/>
              <a:t>verify credentials</a:t>
            </a:r>
          </a:p>
        </p:txBody>
      </p:sp>
    </p:spTree>
    <p:extLst>
      <p:ext uri="{BB962C8B-B14F-4D97-AF65-F5344CB8AC3E}">
        <p14:creationId xmlns:p14="http://schemas.microsoft.com/office/powerpoint/2010/main" val="420947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93458" y="1140764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966282" y="4757358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Policy-Based Trust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 flipH="1">
            <a:off x="4447563" y="4583195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41083" y="6275090"/>
            <a:ext cx="72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964D2C"/>
                </a:solidFill>
              </a:rPr>
              <a:t>Artz</a:t>
            </a:r>
            <a:r>
              <a:rPr lang="en-US" sz="1400" dirty="0" smtClean="0">
                <a:solidFill>
                  <a:srgbClr val="964D2C"/>
                </a:solidFill>
              </a:rPr>
              <a:t> and Gil.  </a:t>
            </a:r>
            <a:r>
              <a:rPr lang="en-US" sz="1400" dirty="0">
                <a:solidFill>
                  <a:srgbClr val="964D2C"/>
                </a:solidFill>
              </a:rPr>
              <a:t>A survey of trust in computer science and the semantic web. Web Semantics: Science, Services and Agents on the World Wide Web (2007) vol. 5 (2) pp. 58-71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2"/>
            <a:ext cx="5765754" cy="1339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Commute responsibility to </a:t>
            </a:r>
            <a:r>
              <a:rPr lang="en-US" b="1" dirty="0" smtClean="0"/>
              <a:t>a trusted 3</a:t>
            </a:r>
            <a:r>
              <a:rPr lang="en-US" b="1" baseline="30000" dirty="0" smtClean="0"/>
              <a:t>rd</a:t>
            </a:r>
            <a:r>
              <a:rPr lang="en-US" b="1" dirty="0" smtClean="0"/>
              <a:t> party</a:t>
            </a:r>
          </a:p>
          <a:p>
            <a:pPr marL="0" indent="0">
              <a:buNone/>
            </a:pPr>
            <a:r>
              <a:rPr lang="en-US" dirty="0"/>
              <a:t>Use security protocols to </a:t>
            </a:r>
            <a:r>
              <a:rPr lang="en-US" b="1" dirty="0"/>
              <a:t>verify credentials</a:t>
            </a:r>
          </a:p>
        </p:txBody>
      </p:sp>
      <p:sp>
        <p:nvSpPr>
          <p:cNvPr id="19" name="Smiley Face 18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22" name="Straight Arrow Connector 21"/>
          <p:cNvCxnSpPr>
            <a:stCxn id="19" idx="6"/>
            <a:endCxn id="20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5"/>
            <a:endCxn id="20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268" y="1555554"/>
            <a:ext cx="1487110" cy="1123078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7162378" y="2606361"/>
            <a:ext cx="1004627" cy="137886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miley Face 5"/>
          <p:cNvSpPr/>
          <p:nvPr/>
        </p:nvSpPr>
        <p:spPr>
          <a:xfrm>
            <a:off x="7986534" y="4105113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4179" y="2486752"/>
            <a:ext cx="629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47480"/>
                </a:solidFill>
              </a:rPr>
              <a:t>?</a:t>
            </a:r>
            <a:endParaRPr lang="en-US" sz="4400" b="1" dirty="0">
              <a:solidFill>
                <a:srgbClr val="54748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01147" y="2606361"/>
            <a:ext cx="931716" cy="624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Token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/>
          </p:nvPr>
        </p:nvSpPr>
        <p:spPr>
          <a:xfrm>
            <a:off x="1632857" y="2479524"/>
            <a:ext cx="5863029" cy="3005453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 smtClean="0">
                <a:solidFill>
                  <a:srgbClr val="B9B697"/>
                </a:solidFill>
              </a:rPr>
              <a:t>Policy-Based Trust</a:t>
            </a:r>
          </a:p>
          <a:p>
            <a:pPr marL="457200" indent="-457200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Provenance-Based Trust</a:t>
            </a:r>
          </a:p>
          <a:p>
            <a:pPr marL="457200" indent="-457200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Reputation-Based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Global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 Trust</a:t>
            </a:r>
          </a:p>
        </p:txBody>
      </p:sp>
    </p:spTree>
    <p:extLst>
      <p:ext uri="{BB962C8B-B14F-4D97-AF65-F5344CB8AC3E}">
        <p14:creationId xmlns:p14="http://schemas.microsoft.com/office/powerpoint/2010/main" val="356950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Provenance-Based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provenance of a piece of data is the process that led to that piece of data.</a:t>
            </a:r>
            <a:endParaRPr lang="en-US" sz="2000" dirty="0" smtClean="0"/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Provenance-Based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1152165">
            <a:off x="1735802" y="473107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Sold to Bob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2010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581228" y="5471946"/>
            <a:ext cx="2839351" cy="681292"/>
          </a:xfrm>
          <a:custGeom>
            <a:avLst/>
            <a:gdLst>
              <a:gd name="connsiteX0" fmla="*/ 2839351 w 2839351"/>
              <a:gd name="connsiteY0" fmla="*/ 0 h 681292"/>
              <a:gd name="connsiteX1" fmla="*/ 1528087 w 2839351"/>
              <a:gd name="connsiteY1" fmla="*/ 671087 h 681292"/>
              <a:gd name="connsiteX2" fmla="*/ 0 w 2839351"/>
              <a:gd name="connsiteY2" fmla="*/ 423301 h 68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351" h="681292">
                <a:moveTo>
                  <a:pt x="2839351" y="0"/>
                </a:moveTo>
                <a:cubicBezTo>
                  <a:pt x="2420331" y="300268"/>
                  <a:pt x="2001312" y="600537"/>
                  <a:pt x="1528087" y="671087"/>
                </a:cubicBezTo>
                <a:cubicBezTo>
                  <a:pt x="1054862" y="741637"/>
                  <a:pt x="0" y="423301"/>
                  <a:pt x="0" y="423301"/>
                </a:cubicBezTo>
              </a:path>
            </a:pathLst>
          </a:cu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274319" y="1147723"/>
            <a:ext cx="8869682" cy="105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smtClean="0"/>
              <a:t>The provenance of a piece of data is the process that led to that piece of data.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4876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Provenance-Based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1152165">
            <a:off x="1735802" y="473107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Sold to Bob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2010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581228" y="5471946"/>
            <a:ext cx="2839351" cy="681292"/>
          </a:xfrm>
          <a:custGeom>
            <a:avLst/>
            <a:gdLst>
              <a:gd name="connsiteX0" fmla="*/ 2839351 w 2839351"/>
              <a:gd name="connsiteY0" fmla="*/ 0 h 681292"/>
              <a:gd name="connsiteX1" fmla="*/ 1528087 w 2839351"/>
              <a:gd name="connsiteY1" fmla="*/ 671087 h 681292"/>
              <a:gd name="connsiteX2" fmla="*/ 0 w 2839351"/>
              <a:gd name="connsiteY2" fmla="*/ 423301 h 68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351" h="681292">
                <a:moveTo>
                  <a:pt x="2839351" y="0"/>
                </a:moveTo>
                <a:cubicBezTo>
                  <a:pt x="2420331" y="300268"/>
                  <a:pt x="2001312" y="600537"/>
                  <a:pt x="1528087" y="671087"/>
                </a:cubicBezTo>
                <a:cubicBezTo>
                  <a:pt x="1054862" y="741637"/>
                  <a:pt x="0" y="423301"/>
                  <a:pt x="0" y="423301"/>
                </a:cubicBezTo>
              </a:path>
            </a:pathLst>
          </a:cu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1152165">
            <a:off x="3060824" y="17481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Sold to Alice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2008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27" y="1674841"/>
            <a:ext cx="1394652" cy="1394652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2389558" y="2312671"/>
            <a:ext cx="594342" cy="2209428"/>
          </a:xfrm>
          <a:custGeom>
            <a:avLst/>
            <a:gdLst>
              <a:gd name="connsiteX0" fmla="*/ 98746 w 594342"/>
              <a:gd name="connsiteY0" fmla="*/ 2209428 h 2209428"/>
              <a:gd name="connsiteX1" fmla="*/ 36796 w 594342"/>
              <a:gd name="connsiteY1" fmla="*/ 867252 h 2209428"/>
              <a:gd name="connsiteX2" fmla="*/ 594342 w 594342"/>
              <a:gd name="connsiteY2" fmla="*/ 0 h 220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42" h="2209428">
                <a:moveTo>
                  <a:pt x="98746" y="2209428"/>
                </a:moveTo>
                <a:cubicBezTo>
                  <a:pt x="26471" y="1722459"/>
                  <a:pt x="-45803" y="1235490"/>
                  <a:pt x="36796" y="867252"/>
                </a:cubicBezTo>
                <a:cubicBezTo>
                  <a:pt x="119395" y="499014"/>
                  <a:pt x="487651" y="158308"/>
                  <a:pt x="594342" y="0"/>
                </a:cubicBezTo>
              </a:path>
            </a:pathLst>
          </a:cu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provenance of a piece of data is the process that led to that piece of data.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4763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Provenance-Based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1152165">
            <a:off x="1735802" y="473107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Sold to Bob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2010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581228" y="5471946"/>
            <a:ext cx="2839351" cy="681292"/>
          </a:xfrm>
          <a:custGeom>
            <a:avLst/>
            <a:gdLst>
              <a:gd name="connsiteX0" fmla="*/ 2839351 w 2839351"/>
              <a:gd name="connsiteY0" fmla="*/ 0 h 681292"/>
              <a:gd name="connsiteX1" fmla="*/ 1528087 w 2839351"/>
              <a:gd name="connsiteY1" fmla="*/ 671087 h 681292"/>
              <a:gd name="connsiteX2" fmla="*/ 0 w 2839351"/>
              <a:gd name="connsiteY2" fmla="*/ 423301 h 68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351" h="681292">
                <a:moveTo>
                  <a:pt x="2839351" y="0"/>
                </a:moveTo>
                <a:cubicBezTo>
                  <a:pt x="2420331" y="300268"/>
                  <a:pt x="2001312" y="600537"/>
                  <a:pt x="1528087" y="671087"/>
                </a:cubicBezTo>
                <a:cubicBezTo>
                  <a:pt x="1054862" y="741637"/>
                  <a:pt x="0" y="423301"/>
                  <a:pt x="0" y="423301"/>
                </a:cubicBezTo>
              </a:path>
            </a:pathLst>
          </a:cu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1152165">
            <a:off x="3060824" y="17481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Sold to Alice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2008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27" y="1674841"/>
            <a:ext cx="1394652" cy="1394652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2389558" y="2312671"/>
            <a:ext cx="594342" cy="2209428"/>
          </a:xfrm>
          <a:custGeom>
            <a:avLst/>
            <a:gdLst>
              <a:gd name="connsiteX0" fmla="*/ 98746 w 594342"/>
              <a:gd name="connsiteY0" fmla="*/ 2209428 h 2209428"/>
              <a:gd name="connsiteX1" fmla="*/ 36796 w 594342"/>
              <a:gd name="connsiteY1" fmla="*/ 867252 h 2209428"/>
              <a:gd name="connsiteX2" fmla="*/ 594342 w 594342"/>
              <a:gd name="connsiteY2" fmla="*/ 0 h 220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42" h="2209428">
                <a:moveTo>
                  <a:pt x="98746" y="2209428"/>
                </a:moveTo>
                <a:cubicBezTo>
                  <a:pt x="26471" y="1722459"/>
                  <a:pt x="-45803" y="1235490"/>
                  <a:pt x="36796" y="867252"/>
                </a:cubicBezTo>
                <a:cubicBezTo>
                  <a:pt x="119395" y="499014"/>
                  <a:pt x="487651" y="158308"/>
                  <a:pt x="594342" y="0"/>
                </a:cubicBezTo>
              </a:path>
            </a:pathLst>
          </a:cu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21152165">
            <a:off x="6593994" y="1669934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Imported and Registered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2007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455" y="2126832"/>
            <a:ext cx="1487110" cy="112307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245055" y="1724150"/>
            <a:ext cx="1208015" cy="103273"/>
          </a:xfrm>
          <a:custGeom>
            <a:avLst/>
            <a:gdLst>
              <a:gd name="connsiteX0" fmla="*/ 0 w 1208015"/>
              <a:gd name="connsiteY0" fmla="*/ 103273 h 103273"/>
              <a:gd name="connsiteX1" fmla="*/ 671119 w 1208015"/>
              <a:gd name="connsiteY1" fmla="*/ 29 h 103273"/>
              <a:gd name="connsiteX2" fmla="*/ 1208015 w 1208015"/>
              <a:gd name="connsiteY2" fmla="*/ 92949 h 10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8015" h="103273">
                <a:moveTo>
                  <a:pt x="0" y="103273"/>
                </a:moveTo>
                <a:cubicBezTo>
                  <a:pt x="234891" y="52511"/>
                  <a:pt x="469783" y="1750"/>
                  <a:pt x="671119" y="29"/>
                </a:cubicBezTo>
                <a:cubicBezTo>
                  <a:pt x="872455" y="-1692"/>
                  <a:pt x="1109928" y="72300"/>
                  <a:pt x="1208015" y="92949"/>
                </a:cubicBezTo>
              </a:path>
            </a:pathLst>
          </a:cu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provenance of a piece of data is the process that led to that piece of data.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1616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Provenance-Based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29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provenance of a piece of data is the process that led to that piece of data.</a:t>
            </a:r>
            <a:endParaRPr lang="en-US" sz="2000" dirty="0" smtClean="0"/>
          </a:p>
        </p:txBody>
      </p:sp>
      <p:sp>
        <p:nvSpPr>
          <p:cNvPr id="22" name="Rectangle 21"/>
          <p:cNvSpPr/>
          <p:nvPr/>
        </p:nvSpPr>
        <p:spPr>
          <a:xfrm rot="21152165">
            <a:off x="5616063" y="2720741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Imported and Registered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2007</a:t>
            </a:r>
          </a:p>
        </p:txBody>
      </p:sp>
      <p:sp>
        <p:nvSpPr>
          <p:cNvPr id="28" name="Rectangle 27"/>
          <p:cNvSpPr/>
          <p:nvPr/>
        </p:nvSpPr>
        <p:spPr>
          <a:xfrm rot="21152165">
            <a:off x="5569777" y="3279191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Sold to Alice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2008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21152165">
            <a:off x="5484244" y="3796804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Sold to Bob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2010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1915" y="2002938"/>
            <a:ext cx="19258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90463C"/>
                </a:solidFill>
              </a:rPr>
              <a:t>Because provenance data is transparent, Clare is free to check with anyone named in the process.</a:t>
            </a:r>
            <a:endParaRPr lang="en-US" dirty="0">
              <a:solidFill>
                <a:srgbClr val="904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9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/>
          </p:nvPr>
        </p:nvSpPr>
        <p:spPr>
          <a:xfrm>
            <a:off x="1632857" y="2479524"/>
            <a:ext cx="5863029" cy="3005453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 smtClean="0">
                <a:solidFill>
                  <a:srgbClr val="B9B697"/>
                </a:solidFill>
              </a:rPr>
              <a:t>Policy-Based Trust</a:t>
            </a:r>
          </a:p>
          <a:p>
            <a:pPr marL="457200" indent="-457200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Provenance-Based Trust</a:t>
            </a:r>
          </a:p>
          <a:p>
            <a:pPr marL="457200" indent="-457200"/>
            <a:r>
              <a:rPr lang="en-US" sz="2800" dirty="0" smtClean="0">
                <a:solidFill>
                  <a:srgbClr val="42402C"/>
                </a:solidFill>
              </a:rPr>
              <a:t>Reputation-Based Trust</a:t>
            </a:r>
          </a:p>
          <a:p>
            <a:pPr marL="630238" lvl="1" indent="-457200"/>
            <a:r>
              <a:rPr lang="en-US" sz="2600" dirty="0" smtClean="0">
                <a:solidFill>
                  <a:srgbClr val="B9B697"/>
                </a:solidFill>
              </a:rPr>
              <a:t>Global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 Trust</a:t>
            </a:r>
          </a:p>
        </p:txBody>
      </p:sp>
    </p:spTree>
    <p:extLst>
      <p:ext uri="{BB962C8B-B14F-4D97-AF65-F5344CB8AC3E}">
        <p14:creationId xmlns:p14="http://schemas.microsoft.com/office/powerpoint/2010/main" val="413095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Reputation-Based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Trust based on </a:t>
            </a:r>
            <a:r>
              <a:rPr lang="en-US" sz="2000" dirty="0"/>
              <a:t>personal experience or the </a:t>
            </a:r>
            <a:r>
              <a:rPr lang="en-US" sz="2000" dirty="0" smtClean="0"/>
              <a:t>experiences </a:t>
            </a:r>
            <a:r>
              <a:rPr lang="en-US" sz="2000" dirty="0"/>
              <a:t>of others</a:t>
            </a:r>
            <a:endParaRPr lang="en-US" sz="2000" dirty="0" smtClean="0"/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8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4320" y="531091"/>
            <a:ext cx="8595360" cy="5705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“Analytics </a:t>
            </a:r>
            <a:r>
              <a:rPr lang="en-US" dirty="0"/>
              <a:t>is the discovery and communication of meaningful patterns in data. </a:t>
            </a:r>
            <a:r>
              <a:rPr lang="en-US" dirty="0" smtClean="0"/>
              <a:t>[It] relies </a:t>
            </a:r>
            <a:r>
              <a:rPr lang="en-US" dirty="0"/>
              <a:t>on the simultaneous application of statistics, computer programming and operations research to quantify performance. Analytics often favors data visualization to communicate insight</a:t>
            </a:r>
            <a:r>
              <a:rPr lang="en-US" dirty="0" smtClean="0"/>
              <a:t>.”</a:t>
            </a:r>
          </a:p>
          <a:p>
            <a:pPr marL="342900" indent="-342900" algn="r">
              <a:buFontTx/>
              <a:buChar char="-"/>
            </a:pPr>
            <a:r>
              <a:rPr lang="en-US" dirty="0" err="1" smtClean="0"/>
              <a:t>Wikipedia.org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 systematic computational analysis of data or </a:t>
            </a:r>
            <a:r>
              <a:rPr lang="en-US" dirty="0" smtClean="0"/>
              <a:t>statistics”</a:t>
            </a:r>
          </a:p>
          <a:p>
            <a:pPr marL="342900" indent="-342900" algn="r">
              <a:buFontTx/>
              <a:buChar char="-"/>
            </a:pPr>
            <a:r>
              <a:rPr lang="en-US" dirty="0" smtClean="0"/>
              <a:t>Oxford English Dictionary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“Studying the past data to predict trends, evaluate performance, and manage </a:t>
            </a:r>
            <a:r>
              <a:rPr lang="en-US" dirty="0" smtClean="0"/>
              <a:t>effects”</a:t>
            </a:r>
          </a:p>
          <a:p>
            <a:pPr marL="0" indent="0" algn="r">
              <a:buNone/>
            </a:pPr>
            <a:r>
              <a:rPr lang="en-US" dirty="0" smtClean="0"/>
              <a:t>- Black’s Law Dictionary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8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Reputation-Based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Trust based on </a:t>
            </a:r>
            <a:r>
              <a:rPr lang="en-US" sz="2000" dirty="0"/>
              <a:t>personal experience or the </a:t>
            </a:r>
            <a:r>
              <a:rPr lang="en-US" sz="2000" dirty="0" smtClean="0"/>
              <a:t>experiences </a:t>
            </a:r>
            <a:r>
              <a:rPr lang="en-US" sz="2000" dirty="0"/>
              <a:t>of others</a:t>
            </a:r>
            <a:endParaRPr lang="en-US" sz="2000" dirty="0" smtClean="0"/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848159" y="176547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100%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1525613" y="389730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50%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 flipH="1">
            <a:off x="6855742" y="2888373"/>
            <a:ext cx="1515289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90%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5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Reputation-Based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Trust based on </a:t>
            </a:r>
            <a:r>
              <a:rPr lang="en-US" sz="2000" dirty="0"/>
              <a:t>personal experience or the </a:t>
            </a:r>
            <a:r>
              <a:rPr lang="en-US" sz="2000" dirty="0" smtClean="0"/>
              <a:t>experiences </a:t>
            </a:r>
            <a:r>
              <a:rPr lang="en-US" sz="2000" dirty="0"/>
              <a:t>of others</a:t>
            </a:r>
            <a:endParaRPr lang="en-US" sz="2000" dirty="0" smtClean="0"/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848159" y="176547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100%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1525613" y="389730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50%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 flipH="1">
            <a:off x="6855742" y="2888373"/>
            <a:ext cx="1515289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90%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99863">
            <a:off x="2299336" y="3453962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5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552817">
            <a:off x="2130837" y="5126096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3920" y="4128934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10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8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Reputation-Based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Trust based on </a:t>
            </a:r>
            <a:r>
              <a:rPr lang="en-US" sz="2000" dirty="0"/>
              <a:t>personal experience or the </a:t>
            </a:r>
            <a:r>
              <a:rPr lang="en-US" sz="2000" dirty="0" smtClean="0"/>
              <a:t>experiences </a:t>
            </a:r>
            <a:r>
              <a:rPr lang="en-US" sz="2000" dirty="0"/>
              <a:t>of others</a:t>
            </a:r>
            <a:endParaRPr lang="en-US" sz="2000" dirty="0" smtClean="0"/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848159" y="176547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100%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1525613" y="389730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50%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 flipH="1">
            <a:off x="6855742" y="2888373"/>
            <a:ext cx="1515289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90%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 flipH="1">
            <a:off x="7466417" y="2021121"/>
            <a:ext cx="1511309" cy="867252"/>
          </a:xfrm>
          <a:prstGeom prst="cloudCallout">
            <a:avLst>
              <a:gd name="adj1" fmla="val -20670"/>
              <a:gd name="adj2" fmla="val 95834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Dan is 60%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Cloud Callout 22"/>
          <p:cNvSpPr/>
          <p:nvPr/>
        </p:nvSpPr>
        <p:spPr>
          <a:xfrm flipH="1">
            <a:off x="7809686" y="1153869"/>
            <a:ext cx="1511309" cy="867252"/>
          </a:xfrm>
          <a:prstGeom prst="cloudCallout">
            <a:avLst>
              <a:gd name="adj1" fmla="val -20670"/>
              <a:gd name="adj2" fmla="val 95834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Alice is 80%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99863">
            <a:off x="2299336" y="3453962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5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552817">
            <a:off x="2130837" y="5126096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93920" y="4128934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10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0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966282" y="4764559"/>
            <a:ext cx="2844728" cy="607836"/>
          </a:xfrm>
          <a:prstGeom prst="rightArrow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Reputation-Based Trust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856967" y="4906560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Alice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56371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Bob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7986534" y="4112314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Clare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1081641" y="2606361"/>
            <a:ext cx="991192" cy="956163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964D2C"/>
              </a:solidFill>
            </a:endParaRPr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Dan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5" idx="3"/>
          </p:cNvCxnSpPr>
          <p:nvPr/>
        </p:nvCxnSpPr>
        <p:spPr>
          <a:xfrm flipV="1">
            <a:off x="1848159" y="4928450"/>
            <a:ext cx="1753369" cy="4561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5" idx="1"/>
          </p:cNvCxnSpPr>
          <p:nvPr/>
        </p:nvCxnSpPr>
        <p:spPr>
          <a:xfrm>
            <a:off x="1927676" y="3422497"/>
            <a:ext cx="1673852" cy="82984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5" idx="6"/>
          </p:cNvCxnSpPr>
          <p:nvPr/>
        </p:nvCxnSpPr>
        <p:spPr>
          <a:xfrm flipH="1">
            <a:off x="4447563" y="4590396"/>
            <a:ext cx="353897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81641" y="6428978"/>
            <a:ext cx="8062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Moreau. The foundations for provenance on the web. Foundations and Trends in Web Science (2009)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274319" y="1147723"/>
            <a:ext cx="8869682" cy="105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Trust based on </a:t>
            </a:r>
            <a:r>
              <a:rPr lang="en-US" sz="2000" dirty="0"/>
              <a:t>personal experience or the </a:t>
            </a:r>
            <a:r>
              <a:rPr lang="en-US" sz="2000" dirty="0" smtClean="0"/>
              <a:t>experiences </a:t>
            </a:r>
            <a:r>
              <a:rPr lang="en-US" sz="2000" dirty="0"/>
              <a:t>of others</a:t>
            </a:r>
            <a:endParaRPr lang="en-US" sz="2000" dirty="0" smtClean="0"/>
          </a:p>
        </p:txBody>
      </p:sp>
      <p:sp>
        <p:nvSpPr>
          <p:cNvPr id="46" name="Rectangle 45"/>
          <p:cNvSpPr/>
          <p:nvPr/>
        </p:nvSpPr>
        <p:spPr>
          <a:xfrm rot="21152165">
            <a:off x="5413944" y="4240748"/>
            <a:ext cx="1197690" cy="1058339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Registration Info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…………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6" y="4410837"/>
            <a:ext cx="1451886" cy="145188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848159" y="176547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100%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1525613" y="3897307"/>
            <a:ext cx="1528695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50%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 flipH="1">
            <a:off x="6855742" y="2888373"/>
            <a:ext cx="1515289" cy="867252"/>
          </a:xfrm>
          <a:prstGeom prst="cloudCallout">
            <a:avLst>
              <a:gd name="adj1" fmla="val -35017"/>
              <a:gd name="adj2" fmla="val 7678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Bob is 90%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 flipH="1">
            <a:off x="7466417" y="2021121"/>
            <a:ext cx="1511309" cy="867252"/>
          </a:xfrm>
          <a:prstGeom prst="cloudCallout">
            <a:avLst>
              <a:gd name="adj1" fmla="val -20670"/>
              <a:gd name="adj2" fmla="val 95834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Dan is 60%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Cloud Callout 22"/>
          <p:cNvSpPr/>
          <p:nvPr/>
        </p:nvSpPr>
        <p:spPr>
          <a:xfrm flipH="1">
            <a:off x="7809686" y="1153869"/>
            <a:ext cx="1511309" cy="867252"/>
          </a:xfrm>
          <a:prstGeom prst="cloudCallout">
            <a:avLst>
              <a:gd name="adj1" fmla="val -20670"/>
              <a:gd name="adj2" fmla="val 95834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Alice is 80% trustworthy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8705" y="1897435"/>
            <a:ext cx="3138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This is the favoured approach in social networks, so how do we combine these in a meaningful way?!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99863">
            <a:off x="2299336" y="3453962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5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552817">
            <a:off x="2130837" y="5126096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93920" y="4128934"/>
            <a:ext cx="13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Weight = 10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5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/>
          </p:nvPr>
        </p:nvSpPr>
        <p:spPr>
          <a:xfrm>
            <a:off x="1632857" y="2479524"/>
            <a:ext cx="5863029" cy="3005453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 smtClean="0">
                <a:solidFill>
                  <a:srgbClr val="B9B697"/>
                </a:solidFill>
              </a:rPr>
              <a:t>Policy-Based Trust</a:t>
            </a:r>
          </a:p>
          <a:p>
            <a:pPr marL="457200" indent="-457200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Provenance-Based Trust</a:t>
            </a:r>
          </a:p>
          <a:p>
            <a:pPr marL="457200" indent="-457200"/>
            <a:r>
              <a:rPr lang="en-US" sz="2800" dirty="0" smtClean="0">
                <a:solidFill>
                  <a:srgbClr val="42402C"/>
                </a:solidFill>
              </a:rPr>
              <a:t>Reputation-Based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</a:rPr>
              <a:t>Global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 Trust</a:t>
            </a:r>
          </a:p>
        </p:txBody>
      </p:sp>
    </p:spTree>
    <p:extLst>
      <p:ext uri="{BB962C8B-B14F-4D97-AF65-F5344CB8AC3E}">
        <p14:creationId xmlns:p14="http://schemas.microsoft.com/office/powerpoint/2010/main" val="274519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Trust: The </a:t>
            </a:r>
            <a:r>
              <a:rPr lang="en-US" dirty="0" err="1" smtClean="0"/>
              <a:t>Ebay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174825" y="6334780"/>
            <a:ext cx="596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Resnick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et al. The value of reputation on eBay: A controlled experiment. Experimental Economics (2006) vol. 9 (2) pp. 79-101</a:t>
            </a:r>
          </a:p>
        </p:txBody>
      </p:sp>
      <p:sp>
        <p:nvSpPr>
          <p:cNvPr id="34" name="Smiley Face 33"/>
          <p:cNvSpPr/>
          <p:nvPr/>
        </p:nvSpPr>
        <p:spPr>
          <a:xfrm>
            <a:off x="625066" y="2525723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5" name="Smiley Face 34"/>
          <p:cNvSpPr/>
          <p:nvPr/>
        </p:nvSpPr>
        <p:spPr>
          <a:xfrm>
            <a:off x="2450549" y="1906569"/>
            <a:ext cx="631757" cy="619154"/>
          </a:xfrm>
          <a:prstGeom prst="smileyFace">
            <a:avLst/>
          </a:prstGeom>
          <a:solidFill>
            <a:schemeClr val="bg2">
              <a:lumMod val="50000"/>
              <a:alpha val="59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6" name="Smiley Face 35"/>
          <p:cNvSpPr/>
          <p:nvPr/>
        </p:nvSpPr>
        <p:spPr>
          <a:xfrm>
            <a:off x="1553534" y="4694070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F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7" name="Smiley Face 36"/>
          <p:cNvSpPr/>
          <p:nvPr/>
        </p:nvSpPr>
        <p:spPr>
          <a:xfrm>
            <a:off x="4798911" y="1967048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8" name="Smiley Face 37"/>
          <p:cNvSpPr/>
          <p:nvPr/>
        </p:nvSpPr>
        <p:spPr>
          <a:xfrm>
            <a:off x="3881739" y="5333384"/>
            <a:ext cx="631757" cy="619154"/>
          </a:xfrm>
          <a:prstGeom prst="smileyFace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9" name="Smiley Face 38"/>
          <p:cNvSpPr/>
          <p:nvPr/>
        </p:nvSpPr>
        <p:spPr>
          <a:xfrm>
            <a:off x="5736240" y="407491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0" name="Straight Arrow Connector 39"/>
          <p:cNvCxnSpPr>
            <a:stCxn id="34" idx="6"/>
            <a:endCxn id="35" idx="3"/>
          </p:cNvCxnSpPr>
          <p:nvPr/>
        </p:nvCxnSpPr>
        <p:spPr>
          <a:xfrm flipV="1">
            <a:off x="1256823" y="2435050"/>
            <a:ext cx="1286245" cy="40025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6" idx="0"/>
            <a:endCxn id="35" idx="4"/>
          </p:cNvCxnSpPr>
          <p:nvPr/>
        </p:nvCxnSpPr>
        <p:spPr>
          <a:xfrm flipV="1">
            <a:off x="1869413" y="2525723"/>
            <a:ext cx="897015" cy="216834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8" idx="1"/>
            <a:endCxn id="35" idx="5"/>
          </p:cNvCxnSpPr>
          <p:nvPr/>
        </p:nvCxnSpPr>
        <p:spPr>
          <a:xfrm flipH="1" flipV="1">
            <a:off x="2989787" y="2435050"/>
            <a:ext cx="984471" cy="298900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7" idx="2"/>
            <a:endCxn id="35" idx="6"/>
          </p:cNvCxnSpPr>
          <p:nvPr/>
        </p:nvCxnSpPr>
        <p:spPr>
          <a:xfrm flipH="1" flipV="1">
            <a:off x="3082306" y="2216146"/>
            <a:ext cx="1716605" cy="6047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7" idx="4"/>
            <a:endCxn id="38" idx="0"/>
          </p:cNvCxnSpPr>
          <p:nvPr/>
        </p:nvCxnSpPr>
        <p:spPr>
          <a:xfrm flipH="1">
            <a:off x="4197618" y="2586202"/>
            <a:ext cx="917172" cy="27471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9" idx="3"/>
            <a:endCxn id="38" idx="7"/>
          </p:cNvCxnSpPr>
          <p:nvPr/>
        </p:nvCxnSpPr>
        <p:spPr>
          <a:xfrm flipH="1">
            <a:off x="4420977" y="4603397"/>
            <a:ext cx="1407782" cy="82066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56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Trust: The </a:t>
            </a:r>
            <a:r>
              <a:rPr lang="en-US" dirty="0" err="1" smtClean="0"/>
              <a:t>Ebay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174825" y="6334780"/>
            <a:ext cx="596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Resnick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et al. The value of reputation on eBay: A controlled experiment. Experimental Economics (2006) vol. 9 (2) pp. 79-101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625066" y="2525723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8" name="Smiley Face 27"/>
          <p:cNvSpPr/>
          <p:nvPr/>
        </p:nvSpPr>
        <p:spPr>
          <a:xfrm>
            <a:off x="2450549" y="1906569"/>
            <a:ext cx="631757" cy="619154"/>
          </a:xfrm>
          <a:prstGeom prst="smileyFace">
            <a:avLst/>
          </a:prstGeom>
          <a:solidFill>
            <a:schemeClr val="bg2">
              <a:lumMod val="50000"/>
              <a:alpha val="59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29" name="Smiley Face 28"/>
          <p:cNvSpPr/>
          <p:nvPr/>
        </p:nvSpPr>
        <p:spPr>
          <a:xfrm>
            <a:off x="1553534" y="4694070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F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0" name="Smiley Face 29"/>
          <p:cNvSpPr/>
          <p:nvPr/>
        </p:nvSpPr>
        <p:spPr>
          <a:xfrm>
            <a:off x="4798911" y="1967048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1" name="Smiley Face 30"/>
          <p:cNvSpPr/>
          <p:nvPr/>
        </p:nvSpPr>
        <p:spPr>
          <a:xfrm>
            <a:off x="3881739" y="5333384"/>
            <a:ext cx="631757" cy="619154"/>
          </a:xfrm>
          <a:prstGeom prst="smileyFace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2" name="Smiley Face 31"/>
          <p:cNvSpPr/>
          <p:nvPr/>
        </p:nvSpPr>
        <p:spPr>
          <a:xfrm>
            <a:off x="5736240" y="407491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33" name="Straight Arrow Connector 32"/>
          <p:cNvCxnSpPr>
            <a:stCxn id="27" idx="6"/>
            <a:endCxn id="28" idx="3"/>
          </p:cNvCxnSpPr>
          <p:nvPr/>
        </p:nvCxnSpPr>
        <p:spPr>
          <a:xfrm flipV="1">
            <a:off x="1256823" y="2435050"/>
            <a:ext cx="1286245" cy="40025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9" idx="0"/>
            <a:endCxn id="28" idx="4"/>
          </p:cNvCxnSpPr>
          <p:nvPr/>
        </p:nvCxnSpPr>
        <p:spPr>
          <a:xfrm flipV="1">
            <a:off x="1869413" y="2525723"/>
            <a:ext cx="897015" cy="216834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1" idx="1"/>
            <a:endCxn id="28" idx="5"/>
          </p:cNvCxnSpPr>
          <p:nvPr/>
        </p:nvCxnSpPr>
        <p:spPr>
          <a:xfrm flipH="1" flipV="1">
            <a:off x="2989787" y="2435050"/>
            <a:ext cx="984471" cy="298900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0" idx="2"/>
            <a:endCxn id="28" idx="6"/>
          </p:cNvCxnSpPr>
          <p:nvPr/>
        </p:nvCxnSpPr>
        <p:spPr>
          <a:xfrm flipH="1" flipV="1">
            <a:off x="3082306" y="2216146"/>
            <a:ext cx="1716605" cy="6047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4"/>
            <a:endCxn id="31" idx="0"/>
          </p:cNvCxnSpPr>
          <p:nvPr/>
        </p:nvCxnSpPr>
        <p:spPr>
          <a:xfrm flipH="1">
            <a:off x="4197618" y="2586202"/>
            <a:ext cx="917172" cy="27471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3"/>
            <a:endCxn id="31" idx="7"/>
          </p:cNvCxnSpPr>
          <p:nvPr/>
        </p:nvCxnSpPr>
        <p:spPr>
          <a:xfrm flipH="1">
            <a:off x="4420977" y="4603397"/>
            <a:ext cx="1407782" cy="82066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553534" y="2276625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+3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809435" y="3376520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+2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254626" y="3561186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341909" y="3376520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843632" y="1848314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798911" y="3392871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+6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216568" y="4858241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8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Trust: The </a:t>
            </a:r>
            <a:r>
              <a:rPr lang="en-US" dirty="0" err="1" smtClean="0"/>
              <a:t>Ebay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625066" y="2525723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2450549" y="1906569"/>
            <a:ext cx="631757" cy="619154"/>
          </a:xfrm>
          <a:prstGeom prst="smileyFace">
            <a:avLst/>
          </a:prstGeom>
          <a:solidFill>
            <a:schemeClr val="bg2">
              <a:lumMod val="50000"/>
              <a:alpha val="59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1553534" y="4694070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F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4798911" y="1967048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3881739" y="5333384"/>
            <a:ext cx="631757" cy="619154"/>
          </a:xfrm>
          <a:prstGeom prst="smileyFace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9" name="Smiley Face 8"/>
          <p:cNvSpPr/>
          <p:nvPr/>
        </p:nvSpPr>
        <p:spPr>
          <a:xfrm>
            <a:off x="5736240" y="407491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12" name="Straight Arrow Connector 11"/>
          <p:cNvCxnSpPr>
            <a:stCxn id="4" idx="6"/>
            <a:endCxn id="5" idx="3"/>
          </p:cNvCxnSpPr>
          <p:nvPr/>
        </p:nvCxnSpPr>
        <p:spPr>
          <a:xfrm flipV="1">
            <a:off x="1256823" y="2435050"/>
            <a:ext cx="1286245" cy="40025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5" idx="4"/>
          </p:cNvCxnSpPr>
          <p:nvPr/>
        </p:nvCxnSpPr>
        <p:spPr>
          <a:xfrm flipV="1">
            <a:off x="1869413" y="2525723"/>
            <a:ext cx="897015" cy="216834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1"/>
            <a:endCxn id="5" idx="5"/>
          </p:cNvCxnSpPr>
          <p:nvPr/>
        </p:nvCxnSpPr>
        <p:spPr>
          <a:xfrm flipH="1" flipV="1">
            <a:off x="2989787" y="2435050"/>
            <a:ext cx="984471" cy="298900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  <a:endCxn id="5" idx="6"/>
          </p:cNvCxnSpPr>
          <p:nvPr/>
        </p:nvCxnSpPr>
        <p:spPr>
          <a:xfrm flipH="1" flipV="1">
            <a:off x="3082306" y="2216146"/>
            <a:ext cx="1716605" cy="6047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4"/>
            <a:endCxn id="8" idx="0"/>
          </p:cNvCxnSpPr>
          <p:nvPr/>
        </p:nvCxnSpPr>
        <p:spPr>
          <a:xfrm flipH="1">
            <a:off x="4197618" y="2586202"/>
            <a:ext cx="917172" cy="27471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3"/>
            <a:endCxn id="8" idx="7"/>
          </p:cNvCxnSpPr>
          <p:nvPr/>
        </p:nvCxnSpPr>
        <p:spPr>
          <a:xfrm flipH="1">
            <a:off x="4420977" y="4603397"/>
            <a:ext cx="1407782" cy="82066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53534" y="2276625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09435" y="3376520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54626" y="3561186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41909" y="3376520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43632" y="1848314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98911" y="3392871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+6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16568" y="4858241"/>
            <a:ext cx="5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965766" y="1478982"/>
            <a:ext cx="174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+8, -2 = 80%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43147" y="5721705"/>
            <a:ext cx="174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+6, -2 = 75%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81463" y="939474"/>
            <a:ext cx="24402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Global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means the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whole network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is used to calculate a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single trust value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for each node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Resnick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et al. show buyers will pay a </a:t>
            </a:r>
            <a:r>
              <a:rPr lang="en-US" sz="2000" dirty="0" smtClean="0"/>
              <a:t>STRONG</a:t>
            </a:r>
            <a:r>
              <a:rPr lang="en-US" sz="2000" dirty="0"/>
              <a:t>-reputation seller </a:t>
            </a:r>
            <a:r>
              <a:rPr lang="en-US" sz="2000" b="1" dirty="0"/>
              <a:t>8.1% more </a:t>
            </a:r>
            <a:r>
              <a:rPr lang="en-US" sz="2000" dirty="0"/>
              <a:t>on average than a NEW </a:t>
            </a:r>
            <a:r>
              <a:rPr lang="en-US" sz="2000" dirty="0" smtClean="0"/>
              <a:t>seller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A Pretty Poor system that is easy to exploit - Example of </a:t>
            </a: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</a:rPr>
              <a:t>Yhprum’s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 Law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74825" y="6334780"/>
            <a:ext cx="596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Resnick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et al. The value of reputation on eBay: A controlled experiment. Experimental Economics (2006) vol. 9 (2) pp. 79-101</a:t>
            </a:r>
          </a:p>
        </p:txBody>
      </p:sp>
    </p:spTree>
    <p:extLst>
      <p:ext uri="{BB962C8B-B14F-4D97-AF65-F5344CB8AC3E}">
        <p14:creationId xmlns:p14="http://schemas.microsoft.com/office/powerpoint/2010/main" val="256532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56470"/>
            <a:ext cx="8591550" cy="1066801"/>
          </a:xfrm>
        </p:spPr>
        <p:txBody>
          <a:bodyPr/>
          <a:lstStyle/>
          <a:p>
            <a:r>
              <a:rPr lang="en-US" dirty="0" smtClean="0"/>
              <a:t>How Might we Calculate Trust?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/>
          </p:nvPr>
        </p:nvSpPr>
        <p:spPr>
          <a:xfrm>
            <a:off x="1632857" y="2479524"/>
            <a:ext cx="5863029" cy="3005453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 smtClean="0">
                <a:solidFill>
                  <a:srgbClr val="B9B697"/>
                </a:solidFill>
              </a:rPr>
              <a:t>Policy-Based Trust</a:t>
            </a:r>
          </a:p>
          <a:p>
            <a:pPr marL="457200" indent="-457200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Provenance-Based Trust</a:t>
            </a:r>
          </a:p>
          <a:p>
            <a:pPr marL="457200" indent="-457200"/>
            <a:r>
              <a:rPr lang="en-US" sz="2800" dirty="0" smtClean="0">
                <a:solidFill>
                  <a:srgbClr val="42402C"/>
                </a:solidFill>
              </a:rPr>
              <a:t>Reputation-Based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Global Trust</a:t>
            </a:r>
          </a:p>
          <a:p>
            <a:pPr marL="630238" lvl="1" indent="-457200"/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</a:rPr>
              <a:t>Local Trust</a:t>
            </a:r>
          </a:p>
        </p:txBody>
      </p:sp>
    </p:spTree>
    <p:extLst>
      <p:ext uri="{BB962C8B-B14F-4D97-AF65-F5344CB8AC3E}">
        <p14:creationId xmlns:p14="http://schemas.microsoft.com/office/powerpoint/2010/main" val="279322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Trust: The </a:t>
            </a:r>
            <a:r>
              <a:rPr lang="en-US" dirty="0" err="1" smtClean="0"/>
              <a:t>Filmtrust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146786" y="6334780"/>
            <a:ext cx="6997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Golbeck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Filmtrust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movie recommendations from semantic web-based social networks. Consumer Communications and Networking Conference (2006) pp. 282-268</a:t>
            </a:r>
          </a:p>
        </p:txBody>
      </p:sp>
      <p:sp>
        <p:nvSpPr>
          <p:cNvPr id="34" name="Smiley Face 33"/>
          <p:cNvSpPr/>
          <p:nvPr/>
        </p:nvSpPr>
        <p:spPr>
          <a:xfrm>
            <a:off x="3583222" y="355818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6" name="Smiley Face 35"/>
          <p:cNvSpPr/>
          <p:nvPr/>
        </p:nvSpPr>
        <p:spPr>
          <a:xfrm>
            <a:off x="4543917" y="199994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0" name="Straight Arrow Connector 39"/>
          <p:cNvCxnSpPr>
            <a:stCxn id="34" idx="7"/>
            <a:endCxn id="36" idx="3"/>
          </p:cNvCxnSpPr>
          <p:nvPr/>
        </p:nvCxnSpPr>
        <p:spPr>
          <a:xfrm flipV="1">
            <a:off x="4122460" y="2528425"/>
            <a:ext cx="513976" cy="11204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5"/>
            <a:endCxn id="16" idx="2"/>
          </p:cNvCxnSpPr>
          <p:nvPr/>
        </p:nvCxnSpPr>
        <p:spPr>
          <a:xfrm>
            <a:off x="4122460" y="4086667"/>
            <a:ext cx="813801" cy="7412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miley Face 15"/>
          <p:cNvSpPr/>
          <p:nvPr/>
        </p:nvSpPr>
        <p:spPr>
          <a:xfrm>
            <a:off x="4936261" y="451832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72" y="1952839"/>
            <a:ext cx="1143212" cy="1040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9798" y="2969950"/>
            <a:ext cx="98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Jaws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36" idx="6"/>
            <a:endCxn id="13" idx="1"/>
          </p:cNvCxnSpPr>
          <p:nvPr/>
        </p:nvCxnSpPr>
        <p:spPr>
          <a:xfrm>
            <a:off x="5175674" y="2309521"/>
            <a:ext cx="1088398" cy="1635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14" idx="1"/>
          </p:cNvCxnSpPr>
          <p:nvPr/>
        </p:nvCxnSpPr>
        <p:spPr>
          <a:xfrm flipV="1">
            <a:off x="5475499" y="3154616"/>
            <a:ext cx="864299" cy="14543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03934" y="2735607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12163" y="399267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459630" y="198552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4*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568018" y="349843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2*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quarter" idx="13"/>
          </p:nvPr>
        </p:nvSpPr>
        <p:spPr>
          <a:xfrm>
            <a:off x="274319" y="1298448"/>
            <a:ext cx="3308903" cy="27882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Imagine a Network of People and Films where people trust people and people rate films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Q: How much should Alice like Jaws?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4320" y="531091"/>
            <a:ext cx="8595360" cy="5705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“Analytics </a:t>
            </a:r>
            <a:r>
              <a:rPr lang="en-US" dirty="0"/>
              <a:t>is the discovery and communication of meaningful patterns in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. </a:t>
            </a:r>
            <a:r>
              <a:rPr lang="en-US" dirty="0" smtClean="0"/>
              <a:t>[It] relies </a:t>
            </a:r>
            <a:r>
              <a:rPr lang="en-US" dirty="0"/>
              <a:t>on the simultaneous application of statistics, computer programming and operations research to quantify performance. Analytics often favors data visualization to communicate insight</a:t>
            </a:r>
            <a:r>
              <a:rPr lang="en-US" dirty="0" smtClean="0"/>
              <a:t>.”</a:t>
            </a:r>
          </a:p>
          <a:p>
            <a:pPr marL="342900" indent="-342900" algn="r">
              <a:buFontTx/>
              <a:buChar char="-"/>
            </a:pPr>
            <a:r>
              <a:rPr lang="en-US" dirty="0" err="1" smtClean="0"/>
              <a:t>Wikipedia.org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 systematic computational analysis of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or </a:t>
            </a:r>
            <a:r>
              <a:rPr lang="en-US" dirty="0" smtClean="0"/>
              <a:t>statistics”</a:t>
            </a:r>
          </a:p>
          <a:p>
            <a:pPr marL="342900" indent="-342900" algn="r">
              <a:buFontTx/>
              <a:buChar char="-"/>
            </a:pPr>
            <a:r>
              <a:rPr lang="en-US" dirty="0" smtClean="0"/>
              <a:t>Oxford English Dictionary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“Studying the past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to predict trends, evaluate performance, and manage </a:t>
            </a:r>
            <a:r>
              <a:rPr lang="en-US" dirty="0" smtClean="0"/>
              <a:t>effects”</a:t>
            </a:r>
          </a:p>
          <a:p>
            <a:pPr marL="0" indent="0" algn="r">
              <a:buNone/>
            </a:pPr>
            <a:r>
              <a:rPr lang="en-US" dirty="0" smtClean="0"/>
              <a:t>- Black’s Law Dictionary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6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Trust: The </a:t>
            </a:r>
            <a:r>
              <a:rPr lang="en-US" dirty="0" err="1" smtClean="0"/>
              <a:t>Filmtrust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4" name="Smiley Face 33"/>
          <p:cNvSpPr/>
          <p:nvPr/>
        </p:nvSpPr>
        <p:spPr>
          <a:xfrm>
            <a:off x="3583222" y="355818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6" name="Smiley Face 35"/>
          <p:cNvSpPr/>
          <p:nvPr/>
        </p:nvSpPr>
        <p:spPr>
          <a:xfrm>
            <a:off x="4543917" y="199994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0" name="Straight Arrow Connector 39"/>
          <p:cNvCxnSpPr>
            <a:stCxn id="34" idx="7"/>
            <a:endCxn id="36" idx="3"/>
          </p:cNvCxnSpPr>
          <p:nvPr/>
        </p:nvCxnSpPr>
        <p:spPr>
          <a:xfrm flipV="1">
            <a:off x="4122460" y="2528425"/>
            <a:ext cx="513976" cy="11204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5"/>
            <a:endCxn id="16" idx="2"/>
          </p:cNvCxnSpPr>
          <p:nvPr/>
        </p:nvCxnSpPr>
        <p:spPr>
          <a:xfrm>
            <a:off x="4122460" y="4086667"/>
            <a:ext cx="813801" cy="7412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miley Face 15"/>
          <p:cNvSpPr/>
          <p:nvPr/>
        </p:nvSpPr>
        <p:spPr>
          <a:xfrm>
            <a:off x="4936261" y="451832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072" y="1952839"/>
            <a:ext cx="1143212" cy="1040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9798" y="2969950"/>
            <a:ext cx="98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Jaws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36" idx="6"/>
            <a:endCxn id="13" idx="1"/>
          </p:cNvCxnSpPr>
          <p:nvPr/>
        </p:nvCxnSpPr>
        <p:spPr>
          <a:xfrm>
            <a:off x="5175674" y="2309521"/>
            <a:ext cx="1088398" cy="1635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14" idx="1"/>
          </p:cNvCxnSpPr>
          <p:nvPr/>
        </p:nvCxnSpPr>
        <p:spPr>
          <a:xfrm flipV="1">
            <a:off x="5475499" y="3154616"/>
            <a:ext cx="864299" cy="14543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03934" y="2735607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12163" y="399267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459630" y="198552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4*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568018" y="349843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2*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8131" y="4086667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t(A-&gt;B) * r(B-&gt;Jaws) + t(A-&gt;C) * r(C-&gt;Jaws)</a:t>
            </a:r>
          </a:p>
          <a:p>
            <a:pPr algn="ctr"/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278131" y="4354754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t(A-&gt;B) + t(A-&gt;C)</a:t>
            </a:r>
            <a:endParaRPr lang="en-US" sz="1200" dirty="0"/>
          </a:p>
          <a:p>
            <a:pPr algn="ctr"/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17810" y="4354754"/>
            <a:ext cx="2983328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6225" y="4987684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9 * 4 + 3 *2</a:t>
            </a:r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276225" y="5255771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9 + 3</a:t>
            </a:r>
            <a:endParaRPr lang="en-US" sz="1200" dirty="0"/>
          </a:p>
          <a:p>
            <a:pPr algn="ctr"/>
            <a:endParaRPr lang="en-US" sz="12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321748" y="5255771"/>
            <a:ext cx="1108669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own Arrow 8"/>
          <p:cNvSpPr/>
          <p:nvPr/>
        </p:nvSpPr>
        <p:spPr>
          <a:xfrm>
            <a:off x="1716071" y="4676597"/>
            <a:ext cx="362837" cy="311087"/>
          </a:xfrm>
          <a:prstGeom prst="downArrow">
            <a:avLst/>
          </a:prstGeom>
          <a:solidFill>
            <a:schemeClr val="bg2">
              <a:lumMod val="25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1716071" y="5604837"/>
            <a:ext cx="362837" cy="311087"/>
          </a:xfrm>
          <a:prstGeom prst="downArrow">
            <a:avLst/>
          </a:prstGeom>
          <a:solidFill>
            <a:schemeClr val="bg2">
              <a:lumMod val="25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6225" y="5915924"/>
            <a:ext cx="3218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3.5*</a:t>
            </a:r>
            <a:endParaRPr lang="en-US" sz="2400" dirty="0"/>
          </a:p>
          <a:p>
            <a:pPr algn="ctr"/>
            <a:endParaRPr lang="en-US" sz="1200" dirty="0"/>
          </a:p>
        </p:txBody>
      </p:sp>
      <p:sp>
        <p:nvSpPr>
          <p:cNvPr id="35" name="Content Placeholder 2"/>
          <p:cNvSpPr>
            <a:spLocks noGrp="1"/>
          </p:cNvSpPr>
          <p:nvPr>
            <p:ph sz="quarter" idx="13"/>
          </p:nvPr>
        </p:nvSpPr>
        <p:spPr>
          <a:xfrm>
            <a:off x="274319" y="1298448"/>
            <a:ext cx="3308903" cy="27882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Imagine a Network of People and Films where people trust people and people rate films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Q: How much should Alice like Jaws?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146786" y="6334780"/>
            <a:ext cx="6997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Golbeck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Filmtrust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movie recommendations from semantic web-based social networks. Consumer Communications and Networking Conference (2006) pp. 282-268</a:t>
            </a:r>
          </a:p>
        </p:txBody>
      </p:sp>
    </p:spTree>
    <p:extLst>
      <p:ext uri="{BB962C8B-B14F-4D97-AF65-F5344CB8AC3E}">
        <p14:creationId xmlns:p14="http://schemas.microsoft.com/office/powerpoint/2010/main" val="187799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Trust: The </a:t>
            </a:r>
            <a:r>
              <a:rPr lang="en-US" dirty="0" err="1" smtClean="0"/>
              <a:t>Filmtrust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4" name="Smiley Face 33"/>
          <p:cNvSpPr/>
          <p:nvPr/>
        </p:nvSpPr>
        <p:spPr>
          <a:xfrm>
            <a:off x="3583222" y="355818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6" name="Smiley Face 35"/>
          <p:cNvSpPr/>
          <p:nvPr/>
        </p:nvSpPr>
        <p:spPr>
          <a:xfrm>
            <a:off x="4543917" y="199994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0" name="Straight Arrow Connector 39"/>
          <p:cNvCxnSpPr>
            <a:stCxn id="34" idx="7"/>
            <a:endCxn id="36" idx="3"/>
          </p:cNvCxnSpPr>
          <p:nvPr/>
        </p:nvCxnSpPr>
        <p:spPr>
          <a:xfrm flipV="1">
            <a:off x="4122460" y="2528425"/>
            <a:ext cx="513976" cy="11204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5"/>
            <a:endCxn id="16" idx="2"/>
          </p:cNvCxnSpPr>
          <p:nvPr/>
        </p:nvCxnSpPr>
        <p:spPr>
          <a:xfrm>
            <a:off x="4122460" y="4086667"/>
            <a:ext cx="813801" cy="7412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miley Face 15"/>
          <p:cNvSpPr/>
          <p:nvPr/>
        </p:nvSpPr>
        <p:spPr>
          <a:xfrm>
            <a:off x="4936261" y="451832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72" y="1952839"/>
            <a:ext cx="1143212" cy="1040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9798" y="2969950"/>
            <a:ext cx="98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Jaws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36" idx="6"/>
            <a:endCxn id="13" idx="1"/>
          </p:cNvCxnSpPr>
          <p:nvPr/>
        </p:nvCxnSpPr>
        <p:spPr>
          <a:xfrm>
            <a:off x="5175674" y="2309521"/>
            <a:ext cx="1088398" cy="1635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14" idx="1"/>
          </p:cNvCxnSpPr>
          <p:nvPr/>
        </p:nvCxnSpPr>
        <p:spPr>
          <a:xfrm flipV="1">
            <a:off x="5475499" y="3154616"/>
            <a:ext cx="864299" cy="14543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miley Face 45"/>
          <p:cNvSpPr/>
          <p:nvPr/>
        </p:nvSpPr>
        <p:spPr>
          <a:xfrm>
            <a:off x="8363013" y="3339282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47" name="Smiley Face 46"/>
          <p:cNvSpPr/>
          <p:nvPr/>
        </p:nvSpPr>
        <p:spPr>
          <a:xfrm>
            <a:off x="6916630" y="491857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9" name="Straight Arrow Connector 48"/>
          <p:cNvCxnSpPr>
            <a:stCxn id="46" idx="2"/>
            <a:endCxn id="13" idx="3"/>
          </p:cNvCxnSpPr>
          <p:nvPr/>
        </p:nvCxnSpPr>
        <p:spPr>
          <a:xfrm flipH="1" flipV="1">
            <a:off x="7407284" y="2473090"/>
            <a:ext cx="955729" cy="11757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7" idx="2"/>
            <a:endCxn id="16" idx="6"/>
          </p:cNvCxnSpPr>
          <p:nvPr/>
        </p:nvCxnSpPr>
        <p:spPr>
          <a:xfrm flipH="1" flipV="1">
            <a:off x="5568018" y="4827901"/>
            <a:ext cx="1348612" cy="40025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7"/>
            <a:endCxn id="46" idx="3"/>
          </p:cNvCxnSpPr>
          <p:nvPr/>
        </p:nvCxnSpPr>
        <p:spPr>
          <a:xfrm flipV="1">
            <a:off x="7455868" y="3867763"/>
            <a:ext cx="999664" cy="114148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03934" y="2735607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12163" y="399267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264072" y="4657660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795572" y="4458569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459630" y="198552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4*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568018" y="349843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2*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785493" y="270334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5*</a:t>
            </a:r>
            <a:endParaRPr lang="en-US" dirty="0"/>
          </a:p>
        </p:txBody>
      </p:sp>
      <p:sp>
        <p:nvSpPr>
          <p:cNvPr id="71" name="Content Placeholder 2"/>
          <p:cNvSpPr>
            <a:spLocks noGrp="1"/>
          </p:cNvSpPr>
          <p:nvPr>
            <p:ph sz="quarter" idx="13"/>
          </p:nvPr>
        </p:nvSpPr>
        <p:spPr>
          <a:xfrm>
            <a:off x="274319" y="1298448"/>
            <a:ext cx="3308903" cy="8586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Alice’s view is 3.5* but what about Dan?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146786" y="6334780"/>
            <a:ext cx="6997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Golbeck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Filmtrust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movie recommendations from semantic web-based social networks. Consumer Communications and Networking Conference (2006) pp. 282-268</a:t>
            </a:r>
          </a:p>
        </p:txBody>
      </p:sp>
    </p:spTree>
    <p:extLst>
      <p:ext uri="{BB962C8B-B14F-4D97-AF65-F5344CB8AC3E}">
        <p14:creationId xmlns:p14="http://schemas.microsoft.com/office/powerpoint/2010/main" val="393246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Trust: The </a:t>
            </a:r>
            <a:r>
              <a:rPr lang="en-US" dirty="0" err="1" smtClean="0"/>
              <a:t>Filmtrust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4" name="Smiley Face 33"/>
          <p:cNvSpPr/>
          <p:nvPr/>
        </p:nvSpPr>
        <p:spPr>
          <a:xfrm>
            <a:off x="3583222" y="355818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6" name="Smiley Face 35"/>
          <p:cNvSpPr/>
          <p:nvPr/>
        </p:nvSpPr>
        <p:spPr>
          <a:xfrm>
            <a:off x="4543917" y="199994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0" name="Straight Arrow Connector 39"/>
          <p:cNvCxnSpPr>
            <a:stCxn id="34" idx="7"/>
            <a:endCxn id="36" idx="3"/>
          </p:cNvCxnSpPr>
          <p:nvPr/>
        </p:nvCxnSpPr>
        <p:spPr>
          <a:xfrm flipV="1">
            <a:off x="4122460" y="2528425"/>
            <a:ext cx="513976" cy="11204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5"/>
            <a:endCxn id="16" idx="2"/>
          </p:cNvCxnSpPr>
          <p:nvPr/>
        </p:nvCxnSpPr>
        <p:spPr>
          <a:xfrm>
            <a:off x="4122460" y="4086667"/>
            <a:ext cx="813801" cy="7412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miley Face 15"/>
          <p:cNvSpPr/>
          <p:nvPr/>
        </p:nvSpPr>
        <p:spPr>
          <a:xfrm>
            <a:off x="4936261" y="451832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72" y="1952839"/>
            <a:ext cx="1143212" cy="1040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9798" y="2969950"/>
            <a:ext cx="98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Jaws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36" idx="6"/>
            <a:endCxn id="13" idx="1"/>
          </p:cNvCxnSpPr>
          <p:nvPr/>
        </p:nvCxnSpPr>
        <p:spPr>
          <a:xfrm>
            <a:off x="5175674" y="2309521"/>
            <a:ext cx="1088398" cy="1635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14" idx="1"/>
          </p:cNvCxnSpPr>
          <p:nvPr/>
        </p:nvCxnSpPr>
        <p:spPr>
          <a:xfrm flipV="1">
            <a:off x="5475499" y="3154616"/>
            <a:ext cx="864299" cy="14543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miley Face 45"/>
          <p:cNvSpPr/>
          <p:nvPr/>
        </p:nvSpPr>
        <p:spPr>
          <a:xfrm>
            <a:off x="8363013" y="3339282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47" name="Smiley Face 46"/>
          <p:cNvSpPr/>
          <p:nvPr/>
        </p:nvSpPr>
        <p:spPr>
          <a:xfrm>
            <a:off x="6916630" y="491857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9" name="Straight Arrow Connector 48"/>
          <p:cNvCxnSpPr>
            <a:stCxn id="46" idx="2"/>
            <a:endCxn id="13" idx="3"/>
          </p:cNvCxnSpPr>
          <p:nvPr/>
        </p:nvCxnSpPr>
        <p:spPr>
          <a:xfrm flipH="1" flipV="1">
            <a:off x="7407284" y="2473090"/>
            <a:ext cx="955729" cy="11757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7" idx="2"/>
            <a:endCxn id="16" idx="6"/>
          </p:cNvCxnSpPr>
          <p:nvPr/>
        </p:nvCxnSpPr>
        <p:spPr>
          <a:xfrm flipH="1" flipV="1">
            <a:off x="5568018" y="4827901"/>
            <a:ext cx="1348612" cy="40025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7"/>
            <a:endCxn id="46" idx="3"/>
          </p:cNvCxnSpPr>
          <p:nvPr/>
        </p:nvCxnSpPr>
        <p:spPr>
          <a:xfrm flipV="1">
            <a:off x="7455868" y="3867763"/>
            <a:ext cx="999664" cy="114148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03934" y="2735607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12163" y="399267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264072" y="4657660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795572" y="4458569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459630" y="198552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4*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568018" y="349843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2*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785493" y="270334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5*</a:t>
            </a:r>
            <a:endParaRPr lang="en-US" dirty="0"/>
          </a:p>
        </p:txBody>
      </p:sp>
      <p:sp>
        <p:nvSpPr>
          <p:cNvPr id="71" name="Content Placeholder 2"/>
          <p:cNvSpPr>
            <a:spLocks noGrp="1"/>
          </p:cNvSpPr>
          <p:nvPr>
            <p:ph sz="quarter" idx="13"/>
          </p:nvPr>
        </p:nvSpPr>
        <p:spPr>
          <a:xfrm>
            <a:off x="274319" y="1298448"/>
            <a:ext cx="3308903" cy="8586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Alice’s view is 3.5* but what about Dan?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274319" y="2297592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</a:t>
            </a:r>
            <a:r>
              <a:rPr lang="en-US" sz="1200" dirty="0" smtClean="0"/>
              <a:t>(D-&gt;C) </a:t>
            </a:r>
            <a:r>
              <a:rPr lang="en-US" sz="1200" dirty="0"/>
              <a:t>* r</a:t>
            </a:r>
            <a:r>
              <a:rPr lang="en-US" sz="1200" dirty="0" smtClean="0"/>
              <a:t>(C-</a:t>
            </a:r>
            <a:r>
              <a:rPr lang="en-US" sz="1200" dirty="0"/>
              <a:t>&gt;Jaws) + t</a:t>
            </a:r>
            <a:r>
              <a:rPr lang="en-US" sz="1200" dirty="0" smtClean="0"/>
              <a:t>(D-&gt;E) </a:t>
            </a:r>
            <a:r>
              <a:rPr lang="en-US" sz="1200" dirty="0"/>
              <a:t>* r</a:t>
            </a:r>
            <a:r>
              <a:rPr lang="en-US" sz="1200" dirty="0" smtClean="0"/>
              <a:t>(E-</a:t>
            </a:r>
            <a:r>
              <a:rPr lang="en-US" sz="1200" dirty="0"/>
              <a:t>&gt;Jaws)</a:t>
            </a:r>
          </a:p>
          <a:p>
            <a:pPr algn="ctr"/>
            <a:endParaRPr lang="en-US" sz="1200" dirty="0"/>
          </a:p>
        </p:txBody>
      </p:sp>
      <p:sp>
        <p:nvSpPr>
          <p:cNvPr id="73" name="Rectangle 72"/>
          <p:cNvSpPr/>
          <p:nvPr/>
        </p:nvSpPr>
        <p:spPr>
          <a:xfrm>
            <a:off x="274319" y="2565679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t(D-&gt;C) + t(D-&gt;E)</a:t>
            </a:r>
            <a:endParaRPr lang="en-US" sz="1200" dirty="0"/>
          </a:p>
          <a:p>
            <a:pPr algn="ctr"/>
            <a:endParaRPr lang="en-US" sz="1200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413998" y="2565679"/>
            <a:ext cx="2983328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72413" y="3198609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7 * 2 + 4 *5</a:t>
            </a:r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76" name="Rectangle 75"/>
          <p:cNvSpPr/>
          <p:nvPr/>
        </p:nvSpPr>
        <p:spPr>
          <a:xfrm>
            <a:off x="272413" y="3466696"/>
            <a:ext cx="321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7 + 4</a:t>
            </a:r>
            <a:endParaRPr lang="en-US" sz="1200" dirty="0"/>
          </a:p>
          <a:p>
            <a:pPr algn="ctr"/>
            <a:endParaRPr lang="en-US" sz="1200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1317936" y="3466696"/>
            <a:ext cx="1108669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Down Arrow 77"/>
          <p:cNvSpPr/>
          <p:nvPr/>
        </p:nvSpPr>
        <p:spPr>
          <a:xfrm>
            <a:off x="1712259" y="2887522"/>
            <a:ext cx="362837" cy="311087"/>
          </a:xfrm>
          <a:prstGeom prst="downArrow">
            <a:avLst/>
          </a:prstGeom>
          <a:solidFill>
            <a:schemeClr val="bg2">
              <a:lumMod val="25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/>
          <p:cNvSpPr/>
          <p:nvPr/>
        </p:nvSpPr>
        <p:spPr>
          <a:xfrm>
            <a:off x="1712259" y="3815762"/>
            <a:ext cx="362837" cy="311087"/>
          </a:xfrm>
          <a:prstGeom prst="downArrow">
            <a:avLst/>
          </a:prstGeom>
          <a:solidFill>
            <a:schemeClr val="bg2">
              <a:lumMod val="25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72413" y="4126849"/>
            <a:ext cx="3218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3.1*</a:t>
            </a:r>
            <a:endParaRPr lang="en-US" sz="2400" dirty="0"/>
          </a:p>
          <a:p>
            <a:pPr algn="ctr"/>
            <a:endParaRPr lang="en-US" sz="1200" dirty="0"/>
          </a:p>
        </p:txBody>
      </p:sp>
      <p:sp>
        <p:nvSpPr>
          <p:cNvPr id="82" name="Rectangle 81"/>
          <p:cNvSpPr/>
          <p:nvPr/>
        </p:nvSpPr>
        <p:spPr>
          <a:xfrm>
            <a:off x="2146786" y="6334780"/>
            <a:ext cx="6997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Golbeck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Filmtrust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movie recommendations from semantic web-based social networks. Consumer Communications and Networking Conference (2006) pp. 282-268</a:t>
            </a:r>
          </a:p>
        </p:txBody>
      </p:sp>
    </p:spTree>
    <p:extLst>
      <p:ext uri="{BB962C8B-B14F-4D97-AF65-F5344CB8AC3E}">
        <p14:creationId xmlns:p14="http://schemas.microsoft.com/office/powerpoint/2010/main" val="30712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Trust: The </a:t>
            </a:r>
            <a:r>
              <a:rPr lang="en-US" dirty="0" err="1" smtClean="0"/>
              <a:t>Filmtrust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4" name="Smiley Face 33"/>
          <p:cNvSpPr/>
          <p:nvPr/>
        </p:nvSpPr>
        <p:spPr>
          <a:xfrm>
            <a:off x="3583222" y="3558186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A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36" name="Smiley Face 35"/>
          <p:cNvSpPr/>
          <p:nvPr/>
        </p:nvSpPr>
        <p:spPr>
          <a:xfrm>
            <a:off x="4543917" y="199994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B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0" name="Straight Arrow Connector 39"/>
          <p:cNvCxnSpPr>
            <a:stCxn id="34" idx="7"/>
            <a:endCxn id="36" idx="3"/>
          </p:cNvCxnSpPr>
          <p:nvPr/>
        </p:nvCxnSpPr>
        <p:spPr>
          <a:xfrm flipV="1">
            <a:off x="4122460" y="2528425"/>
            <a:ext cx="513976" cy="11204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5"/>
            <a:endCxn id="16" idx="2"/>
          </p:cNvCxnSpPr>
          <p:nvPr/>
        </p:nvCxnSpPr>
        <p:spPr>
          <a:xfrm>
            <a:off x="4122460" y="4086667"/>
            <a:ext cx="813801" cy="7412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miley Face 15"/>
          <p:cNvSpPr/>
          <p:nvPr/>
        </p:nvSpPr>
        <p:spPr>
          <a:xfrm>
            <a:off x="4936261" y="451832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C</a:t>
            </a:r>
            <a:endParaRPr lang="en-US" dirty="0">
              <a:solidFill>
                <a:srgbClr val="964D2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72" y="1952839"/>
            <a:ext cx="1143212" cy="1040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9798" y="2969950"/>
            <a:ext cx="98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Jaws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36" idx="6"/>
            <a:endCxn id="13" idx="1"/>
          </p:cNvCxnSpPr>
          <p:nvPr/>
        </p:nvCxnSpPr>
        <p:spPr>
          <a:xfrm>
            <a:off x="5175674" y="2309521"/>
            <a:ext cx="1088398" cy="1635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14" idx="1"/>
          </p:cNvCxnSpPr>
          <p:nvPr/>
        </p:nvCxnSpPr>
        <p:spPr>
          <a:xfrm flipV="1">
            <a:off x="5475499" y="3154616"/>
            <a:ext cx="864299" cy="14543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miley Face 45"/>
          <p:cNvSpPr/>
          <p:nvPr/>
        </p:nvSpPr>
        <p:spPr>
          <a:xfrm>
            <a:off x="8363013" y="3339282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E</a:t>
            </a:r>
            <a:endParaRPr lang="en-US" dirty="0">
              <a:solidFill>
                <a:srgbClr val="964D2C"/>
              </a:solidFill>
            </a:endParaRPr>
          </a:p>
        </p:txBody>
      </p:sp>
      <p:sp>
        <p:nvSpPr>
          <p:cNvPr id="47" name="Smiley Face 46"/>
          <p:cNvSpPr/>
          <p:nvPr/>
        </p:nvSpPr>
        <p:spPr>
          <a:xfrm>
            <a:off x="6916630" y="4918574"/>
            <a:ext cx="631757" cy="619154"/>
          </a:xfrm>
          <a:prstGeom prst="smileyFace">
            <a:avLst/>
          </a:prstGeom>
          <a:solidFill>
            <a:schemeClr val="tx2">
              <a:lumMod val="50000"/>
              <a:lumOff val="50000"/>
              <a:alpha val="59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964D2C"/>
                </a:solidFill>
              </a:rPr>
              <a:t>D</a:t>
            </a:r>
            <a:endParaRPr lang="en-US" dirty="0">
              <a:solidFill>
                <a:srgbClr val="964D2C"/>
              </a:solidFill>
            </a:endParaRPr>
          </a:p>
        </p:txBody>
      </p:sp>
      <p:cxnSp>
        <p:nvCxnSpPr>
          <p:cNvPr id="49" name="Straight Arrow Connector 48"/>
          <p:cNvCxnSpPr>
            <a:stCxn id="46" idx="2"/>
            <a:endCxn id="13" idx="3"/>
          </p:cNvCxnSpPr>
          <p:nvPr/>
        </p:nvCxnSpPr>
        <p:spPr>
          <a:xfrm flipH="1" flipV="1">
            <a:off x="7407284" y="2473090"/>
            <a:ext cx="955729" cy="117576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7" idx="2"/>
            <a:endCxn id="16" idx="6"/>
          </p:cNvCxnSpPr>
          <p:nvPr/>
        </p:nvCxnSpPr>
        <p:spPr>
          <a:xfrm flipH="1" flipV="1">
            <a:off x="5568018" y="4827901"/>
            <a:ext cx="1348612" cy="40025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7"/>
            <a:endCxn id="46" idx="3"/>
          </p:cNvCxnSpPr>
          <p:nvPr/>
        </p:nvCxnSpPr>
        <p:spPr>
          <a:xfrm flipV="1">
            <a:off x="7455868" y="3867763"/>
            <a:ext cx="999664" cy="114148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03934" y="2735607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12163" y="399267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264072" y="4657660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795572" y="4458569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459630" y="1985524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4*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568018" y="349843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2*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785493" y="2703341"/>
            <a:ext cx="47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5*</a:t>
            </a:r>
            <a:endParaRPr lang="en-US" dirty="0"/>
          </a:p>
        </p:txBody>
      </p:sp>
      <p:sp>
        <p:nvSpPr>
          <p:cNvPr id="71" name="Content Placeholder 2"/>
          <p:cNvSpPr>
            <a:spLocks noGrp="1"/>
          </p:cNvSpPr>
          <p:nvPr>
            <p:ph sz="quarter" idx="13"/>
          </p:nvPr>
        </p:nvSpPr>
        <p:spPr>
          <a:xfrm>
            <a:off x="274319" y="1487714"/>
            <a:ext cx="3308903" cy="5064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Local Trust is therefore…</a:t>
            </a:r>
          </a:p>
          <a:p>
            <a:pPr marL="0" indent="0">
              <a:buNone/>
            </a:pPr>
            <a:endParaRPr lang="en-US" dirty="0"/>
          </a:p>
          <a:p>
            <a:pPr marL="342900" indent="-342900"/>
            <a:r>
              <a:rPr lang="en-GB" dirty="0" smtClean="0"/>
              <a:t>Based on trust paths, from one node in the network to another</a:t>
            </a:r>
          </a:p>
          <a:p>
            <a:pPr marL="342900" indent="-342900"/>
            <a:endParaRPr lang="en-GB" dirty="0" smtClean="0"/>
          </a:p>
          <a:p>
            <a:pPr marL="342900" indent="-342900"/>
            <a:r>
              <a:rPr lang="en-GB" dirty="0" smtClean="0"/>
              <a:t>Each node has its own trust values for every other node in the network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146786" y="6334780"/>
            <a:ext cx="6997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Golbeck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Filmtrust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movie recommendations from semantic web-based social networks. Consumer Communications and Networking Conference (2006) pp. 282-268</a:t>
            </a:r>
          </a:p>
        </p:txBody>
      </p:sp>
    </p:spTree>
    <p:extLst>
      <p:ext uri="{BB962C8B-B14F-4D97-AF65-F5344CB8AC3E}">
        <p14:creationId xmlns:p14="http://schemas.microsoft.com/office/powerpoint/2010/main" val="300153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16158"/>
            <a:ext cx="8595360" cy="49377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Trust is </a:t>
            </a:r>
            <a:r>
              <a:rPr lang="en-US" dirty="0" smtClean="0"/>
              <a:t>can be thought of as a general view/value</a:t>
            </a:r>
            <a:endParaRPr lang="en-US" dirty="0" smtClean="0"/>
          </a:p>
          <a:p>
            <a:pPr lvl="1"/>
            <a:r>
              <a:rPr lang="en-US" dirty="0" smtClean="0"/>
              <a:t>But in computing we typically are talking about </a:t>
            </a:r>
            <a:r>
              <a:rPr lang="en-US" b="1" dirty="0" smtClean="0"/>
              <a:t>dyadic trust </a:t>
            </a:r>
            <a:r>
              <a:rPr lang="en-US" dirty="0" smtClean="0"/>
              <a:t>(between two people)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In </a:t>
            </a:r>
            <a:r>
              <a:rPr lang="en-US" dirty="0" smtClean="0"/>
              <a:t>our software we </a:t>
            </a:r>
            <a:r>
              <a:rPr lang="en-US" dirty="0" smtClean="0"/>
              <a:t>typically take one of three views on how to manage trust:</a:t>
            </a:r>
          </a:p>
          <a:p>
            <a:pPr lvl="1"/>
            <a:r>
              <a:rPr lang="en-US" dirty="0" smtClean="0"/>
              <a:t>Through policy (requires a secure 3</a:t>
            </a:r>
            <a:r>
              <a:rPr lang="en-US" baseline="30000" dirty="0" smtClean="0"/>
              <a:t>rd</a:t>
            </a:r>
            <a:r>
              <a:rPr lang="en-US" dirty="0" smtClean="0"/>
              <a:t> party)</a:t>
            </a:r>
          </a:p>
          <a:p>
            <a:pPr lvl="1"/>
            <a:r>
              <a:rPr lang="en-US" dirty="0" smtClean="0"/>
              <a:t>Through provenance (requires records and transparency)</a:t>
            </a:r>
          </a:p>
          <a:p>
            <a:pPr lvl="1"/>
            <a:r>
              <a:rPr lang="en-US" dirty="0" smtClean="0"/>
              <a:t>Through </a:t>
            </a:r>
            <a:r>
              <a:rPr lang="en-US" b="1" dirty="0" smtClean="0"/>
              <a:t>reputation</a:t>
            </a:r>
            <a:r>
              <a:rPr lang="en-US" dirty="0" smtClean="0"/>
              <a:t> (where reputation is a proxy for trust)</a:t>
            </a:r>
          </a:p>
          <a:p>
            <a:pPr lvl="1"/>
            <a:endParaRPr lang="en-US" dirty="0"/>
          </a:p>
          <a:p>
            <a:r>
              <a:rPr lang="en-US" dirty="0" smtClean="0"/>
              <a:t>In Social Media Analytics we tend to use reputation</a:t>
            </a:r>
          </a:p>
          <a:p>
            <a:pPr lvl="1"/>
            <a:r>
              <a:rPr lang="en-US" b="1" dirty="0" smtClean="0"/>
              <a:t>Global Trust</a:t>
            </a:r>
          </a:p>
          <a:p>
            <a:pPr lvl="2"/>
            <a:r>
              <a:rPr lang="en-US" dirty="0" smtClean="0"/>
              <a:t>uses all the values in the network</a:t>
            </a:r>
          </a:p>
          <a:p>
            <a:pPr lvl="2"/>
            <a:r>
              <a:rPr lang="en-US" dirty="0" smtClean="0"/>
              <a:t>assigns one trust value to each node (person in the network)</a:t>
            </a:r>
          </a:p>
          <a:p>
            <a:pPr lvl="1"/>
            <a:r>
              <a:rPr lang="en-US" b="1" dirty="0" smtClean="0"/>
              <a:t>Local Trust</a:t>
            </a:r>
          </a:p>
          <a:p>
            <a:pPr lvl="2"/>
            <a:r>
              <a:rPr lang="en-US" dirty="0" smtClean="0"/>
              <a:t>when we are members of the network</a:t>
            </a:r>
          </a:p>
          <a:p>
            <a:pPr lvl="2"/>
            <a:r>
              <a:rPr lang="en-US" dirty="0" smtClean="0"/>
              <a:t>uses trust paths (routes from us to them)</a:t>
            </a:r>
          </a:p>
          <a:p>
            <a:pPr lvl="2"/>
            <a:r>
              <a:rPr lang="en-US" dirty="0" smtClean="0"/>
              <a:t>thus each node can have multiple trust values for every other node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300" dirty="0" smtClean="0"/>
              <a:t>?</a:t>
            </a:r>
            <a:endParaRPr lang="en-US" dirty="0" smtClean="0"/>
          </a:p>
          <a:p>
            <a:pPr marL="0" indent="0" algn="r">
              <a:buNone/>
            </a:pPr>
            <a:endParaRPr lang="en-US" sz="1800" dirty="0" smtClean="0"/>
          </a:p>
          <a:p>
            <a:pPr marL="0" indent="0" algn="r">
              <a:buNone/>
            </a:pPr>
            <a:endParaRPr lang="en-US" sz="1800" dirty="0" smtClean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accent6"/>
                </a:solidFill>
              </a:rPr>
              <a:t>Dave Millard (</a:t>
            </a:r>
            <a:r>
              <a:rPr lang="en-US" sz="1800" dirty="0" err="1" smtClean="0">
                <a:solidFill>
                  <a:schemeClr val="accent6"/>
                </a:solidFill>
              </a:rPr>
              <a:t>dem@soton.ac.uk</a:t>
            </a:r>
            <a:r>
              <a:rPr lang="en-US" sz="1800" dirty="0" smtClean="0">
                <a:solidFill>
                  <a:schemeClr val="accent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248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225" y="2214419"/>
            <a:ext cx="859155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PART </a:t>
            </a:r>
            <a:r>
              <a:rPr lang="en-US" dirty="0" smtClean="0"/>
              <a:t>III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2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79517"/>
            <a:ext cx="9144000" cy="6078482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9635"/>
            <a:ext cx="8591550" cy="769882"/>
          </a:xfrm>
        </p:spPr>
        <p:txBody>
          <a:bodyPr/>
          <a:lstStyle/>
          <a:p>
            <a:pPr algn="ctr"/>
            <a:r>
              <a:rPr lang="en-US" i="1" dirty="0" smtClean="0"/>
              <a:t>Who</a:t>
            </a:r>
            <a:r>
              <a:rPr lang="en-US" dirty="0" smtClean="0"/>
              <a:t> has </a:t>
            </a:r>
            <a:r>
              <a:rPr lang="en-US" i="1" dirty="0" smtClean="0"/>
              <a:t>What</a:t>
            </a:r>
            <a:r>
              <a:rPr lang="en-US" dirty="0" smtClean="0"/>
              <a:t> Power?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9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Power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82344" y="6236208"/>
            <a:ext cx="670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French, J.R.P., &amp; Raven, B. (1959). 'The bases of social power,' in D. Cartwright (ed.) Studies in Social Power. Ann Arbor, MI: University of Michigan Press.</a:t>
            </a:r>
          </a:p>
        </p:txBody>
      </p:sp>
      <p:sp>
        <p:nvSpPr>
          <p:cNvPr id="7" name="Cube 6"/>
          <p:cNvSpPr/>
          <p:nvPr/>
        </p:nvSpPr>
        <p:spPr>
          <a:xfrm>
            <a:off x="329219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/>
          <p:cNvSpPr/>
          <p:nvPr/>
        </p:nvSpPr>
        <p:spPr>
          <a:xfrm>
            <a:off x="2022370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/>
          <p:cNvSpPr/>
          <p:nvPr/>
        </p:nvSpPr>
        <p:spPr>
          <a:xfrm>
            <a:off x="3703166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be 9"/>
          <p:cNvSpPr/>
          <p:nvPr/>
        </p:nvSpPr>
        <p:spPr>
          <a:xfrm>
            <a:off x="5406598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ube 10"/>
          <p:cNvSpPr/>
          <p:nvPr/>
        </p:nvSpPr>
        <p:spPr>
          <a:xfrm>
            <a:off x="7089774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ube 11"/>
          <p:cNvSpPr/>
          <p:nvPr/>
        </p:nvSpPr>
        <p:spPr>
          <a:xfrm>
            <a:off x="329219" y="2378260"/>
            <a:ext cx="8538556" cy="1164897"/>
          </a:xfrm>
          <a:prstGeom prst="cube">
            <a:avLst/>
          </a:prstGeom>
          <a:solidFill>
            <a:schemeClr val="accent2">
              <a:lumMod val="75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7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>
            <a:off x="329219" y="3411777"/>
            <a:ext cx="1778001" cy="1164897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Power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82344" y="6236208"/>
            <a:ext cx="670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French, J.R.P., &amp; Raven, B. (1959). 'The bases of social power,' in D. Cartwright (ed.) Studies in Social Power. Ann Arbor, MI: University of Michigan Press.</a:t>
            </a:r>
          </a:p>
        </p:txBody>
      </p:sp>
      <p:sp>
        <p:nvSpPr>
          <p:cNvPr id="8" name="Cube 7"/>
          <p:cNvSpPr/>
          <p:nvPr/>
        </p:nvSpPr>
        <p:spPr>
          <a:xfrm>
            <a:off x="2022370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/>
          <p:cNvSpPr/>
          <p:nvPr/>
        </p:nvSpPr>
        <p:spPr>
          <a:xfrm>
            <a:off x="3703166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be 9"/>
          <p:cNvSpPr/>
          <p:nvPr/>
        </p:nvSpPr>
        <p:spPr>
          <a:xfrm>
            <a:off x="5406598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ube 10"/>
          <p:cNvSpPr/>
          <p:nvPr/>
        </p:nvSpPr>
        <p:spPr>
          <a:xfrm>
            <a:off x="7089774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ube 11"/>
          <p:cNvSpPr/>
          <p:nvPr/>
        </p:nvSpPr>
        <p:spPr>
          <a:xfrm>
            <a:off x="329219" y="2378260"/>
            <a:ext cx="8538556" cy="1164897"/>
          </a:xfrm>
          <a:prstGeom prst="cube">
            <a:avLst/>
          </a:prstGeom>
          <a:solidFill>
            <a:schemeClr val="accent2">
              <a:lumMod val="75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9219" y="4764690"/>
            <a:ext cx="17780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Positive: The granting of a good</a:t>
            </a:r>
          </a:p>
          <a:p>
            <a:endParaRPr lang="en-US" sz="1400" dirty="0" smtClean="0"/>
          </a:p>
          <a:p>
            <a:r>
              <a:rPr lang="en-US" sz="1400" dirty="0" smtClean="0"/>
              <a:t>Negative: The removal of a bad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379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4320" y="531091"/>
            <a:ext cx="8595360" cy="5705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“Analytics </a:t>
            </a:r>
            <a:r>
              <a:rPr lang="en-US" dirty="0"/>
              <a:t>is the discovery and communication of meaningful patterns in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. </a:t>
            </a:r>
            <a:r>
              <a:rPr lang="en-US" dirty="0" smtClean="0"/>
              <a:t>[It] relies </a:t>
            </a:r>
            <a:r>
              <a:rPr lang="en-US" dirty="0"/>
              <a:t>on the simultaneous application of </a:t>
            </a:r>
            <a:r>
              <a:rPr lang="en-US" dirty="0">
                <a:solidFill>
                  <a:srgbClr val="0000FF"/>
                </a:solidFill>
              </a:rPr>
              <a:t>statistics</a:t>
            </a:r>
            <a:r>
              <a:rPr lang="en-US" dirty="0"/>
              <a:t>, computer programming and operations research to quantify performance. Analytics often favors data visualization to communicate insight</a:t>
            </a:r>
            <a:r>
              <a:rPr lang="en-US" dirty="0" smtClean="0"/>
              <a:t>.”</a:t>
            </a:r>
          </a:p>
          <a:p>
            <a:pPr marL="342900" indent="-342900" algn="r">
              <a:buFontTx/>
              <a:buChar char="-"/>
            </a:pPr>
            <a:r>
              <a:rPr lang="en-US" dirty="0" err="1" smtClean="0"/>
              <a:t>Wikipedia.org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 systematic </a:t>
            </a:r>
            <a:r>
              <a:rPr lang="en-US" dirty="0">
                <a:solidFill>
                  <a:srgbClr val="0000FF"/>
                </a:solidFill>
              </a:rPr>
              <a:t>computational analysis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or </a:t>
            </a:r>
            <a:r>
              <a:rPr lang="en-US" dirty="0" smtClean="0">
                <a:solidFill>
                  <a:srgbClr val="0000FF"/>
                </a:solidFill>
              </a:rPr>
              <a:t>statistics</a:t>
            </a:r>
            <a:r>
              <a:rPr lang="en-US" dirty="0" smtClean="0"/>
              <a:t>”</a:t>
            </a:r>
          </a:p>
          <a:p>
            <a:pPr marL="342900" indent="-342900" algn="r">
              <a:buFontTx/>
              <a:buChar char="-"/>
            </a:pPr>
            <a:r>
              <a:rPr lang="en-US" dirty="0" smtClean="0"/>
              <a:t>Oxford English Dictionary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>
                <a:solidFill>
                  <a:srgbClr val="0000FF"/>
                </a:solidFill>
              </a:rPr>
              <a:t>Studying</a:t>
            </a:r>
            <a:r>
              <a:rPr lang="en-US" dirty="0"/>
              <a:t> the past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to predict trends, evaluate performance, and manage </a:t>
            </a:r>
            <a:r>
              <a:rPr lang="en-US" dirty="0" smtClean="0"/>
              <a:t>effects”</a:t>
            </a:r>
          </a:p>
          <a:p>
            <a:pPr marL="0" indent="0" algn="r">
              <a:buNone/>
            </a:pPr>
            <a:r>
              <a:rPr lang="en-US" dirty="0" smtClean="0"/>
              <a:t>- Black’s Law Dictionary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28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>
            <a:off x="329219" y="3411777"/>
            <a:ext cx="1778001" cy="1164897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Power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82344" y="6236208"/>
            <a:ext cx="670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French, J.R.P., &amp; Raven, B. (1959). 'The bases of social power,' in D. Cartwright (ed.) Studies in Social Power. Ann Arbor, MI: University of Michigan Press.</a:t>
            </a:r>
          </a:p>
        </p:txBody>
      </p:sp>
      <p:sp>
        <p:nvSpPr>
          <p:cNvPr id="14" name="Cube 13"/>
          <p:cNvSpPr/>
          <p:nvPr/>
        </p:nvSpPr>
        <p:spPr>
          <a:xfrm>
            <a:off x="2022370" y="3411777"/>
            <a:ext cx="1778001" cy="1164897"/>
          </a:xfrm>
          <a:prstGeom prst="cub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Coercive</a:t>
            </a:r>
            <a:endParaRPr lang="en-US" dirty="0"/>
          </a:p>
        </p:txBody>
      </p:sp>
      <p:sp>
        <p:nvSpPr>
          <p:cNvPr id="12" name="Cube 11"/>
          <p:cNvSpPr/>
          <p:nvPr/>
        </p:nvSpPr>
        <p:spPr>
          <a:xfrm>
            <a:off x="329219" y="2378260"/>
            <a:ext cx="8538556" cy="1164897"/>
          </a:xfrm>
          <a:prstGeom prst="cube">
            <a:avLst/>
          </a:prstGeom>
          <a:solidFill>
            <a:schemeClr val="accent2">
              <a:lumMod val="75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9" name="Cube 8"/>
          <p:cNvSpPr/>
          <p:nvPr/>
        </p:nvSpPr>
        <p:spPr>
          <a:xfrm>
            <a:off x="3703166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be 9"/>
          <p:cNvSpPr/>
          <p:nvPr/>
        </p:nvSpPr>
        <p:spPr>
          <a:xfrm>
            <a:off x="5406598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ube 10"/>
          <p:cNvSpPr/>
          <p:nvPr/>
        </p:nvSpPr>
        <p:spPr>
          <a:xfrm>
            <a:off x="7089774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22370" y="4764690"/>
            <a:ext cx="1778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threat of something negative</a:t>
            </a:r>
          </a:p>
          <a:p>
            <a:endParaRPr lang="en-US" sz="1400" dirty="0"/>
          </a:p>
          <a:p>
            <a:r>
              <a:rPr lang="en-US" sz="1400" dirty="0" smtClean="0"/>
              <a:t>Is the withdrawal of punishment a reward?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260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>
            <a:off x="329219" y="3411777"/>
            <a:ext cx="1778001" cy="1164897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Power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82344" y="6236208"/>
            <a:ext cx="670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French, J.R.P., &amp; Raven, B. (1959). 'The bases of social power,' in D. Cartwright (ed.) Studies in Social Power. Ann Arbor, MI: University of Michigan Press.</a:t>
            </a:r>
          </a:p>
        </p:txBody>
      </p:sp>
      <p:sp>
        <p:nvSpPr>
          <p:cNvPr id="14" name="Cube 13"/>
          <p:cNvSpPr/>
          <p:nvPr/>
        </p:nvSpPr>
        <p:spPr>
          <a:xfrm>
            <a:off x="2022370" y="3411777"/>
            <a:ext cx="1778001" cy="1164897"/>
          </a:xfrm>
          <a:prstGeom prst="cub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Coercive</a:t>
            </a:r>
            <a:endParaRPr lang="en-US" dirty="0"/>
          </a:p>
        </p:txBody>
      </p:sp>
      <p:sp>
        <p:nvSpPr>
          <p:cNvPr id="15" name="Cube 14"/>
          <p:cNvSpPr/>
          <p:nvPr/>
        </p:nvSpPr>
        <p:spPr>
          <a:xfrm>
            <a:off x="3703166" y="3411777"/>
            <a:ext cx="1778001" cy="1164897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Legitimate</a:t>
            </a:r>
            <a:endParaRPr lang="en-US" dirty="0"/>
          </a:p>
        </p:txBody>
      </p:sp>
      <p:sp>
        <p:nvSpPr>
          <p:cNvPr id="12" name="Cube 11"/>
          <p:cNvSpPr/>
          <p:nvPr/>
        </p:nvSpPr>
        <p:spPr>
          <a:xfrm>
            <a:off x="329219" y="2378260"/>
            <a:ext cx="8538556" cy="1164897"/>
          </a:xfrm>
          <a:prstGeom prst="cube">
            <a:avLst/>
          </a:prstGeom>
          <a:solidFill>
            <a:schemeClr val="accent2">
              <a:lumMod val="75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0" name="Cube 9"/>
          <p:cNvSpPr/>
          <p:nvPr/>
        </p:nvSpPr>
        <p:spPr>
          <a:xfrm>
            <a:off x="5406598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ube 10"/>
          <p:cNvSpPr/>
          <p:nvPr/>
        </p:nvSpPr>
        <p:spPr>
          <a:xfrm>
            <a:off x="7089774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03166" y="4764690"/>
            <a:ext cx="1902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Power from position in culture/society/group.</a:t>
            </a:r>
          </a:p>
          <a:p>
            <a:endParaRPr lang="en-US" sz="1400" dirty="0"/>
          </a:p>
          <a:p>
            <a:r>
              <a:rPr lang="en-US" sz="1400" dirty="0" smtClean="0"/>
              <a:t>Stems from authority but also norms and values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930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>
            <a:off x="329219" y="3411777"/>
            <a:ext cx="1778001" cy="1164897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Power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82344" y="6236208"/>
            <a:ext cx="670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French, J.R.P., &amp; Raven, B. (1959). 'The bases of social power,' in D. Cartwright (ed.) Studies in Social Power. Ann Arbor, MI: University of Michigan Press.</a:t>
            </a:r>
          </a:p>
        </p:txBody>
      </p:sp>
      <p:sp>
        <p:nvSpPr>
          <p:cNvPr id="14" name="Cube 13"/>
          <p:cNvSpPr/>
          <p:nvPr/>
        </p:nvSpPr>
        <p:spPr>
          <a:xfrm>
            <a:off x="2022370" y="3411777"/>
            <a:ext cx="1778001" cy="1164897"/>
          </a:xfrm>
          <a:prstGeom prst="cub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Coercive</a:t>
            </a:r>
            <a:endParaRPr lang="en-US" dirty="0"/>
          </a:p>
        </p:txBody>
      </p:sp>
      <p:sp>
        <p:nvSpPr>
          <p:cNvPr id="16" name="Cube 15"/>
          <p:cNvSpPr/>
          <p:nvPr/>
        </p:nvSpPr>
        <p:spPr>
          <a:xfrm>
            <a:off x="3703166" y="3411777"/>
            <a:ext cx="1778001" cy="1164897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Legitimate</a:t>
            </a:r>
            <a:endParaRPr lang="en-US" dirty="0"/>
          </a:p>
        </p:txBody>
      </p:sp>
      <p:sp>
        <p:nvSpPr>
          <p:cNvPr id="17" name="Cube 16"/>
          <p:cNvSpPr/>
          <p:nvPr/>
        </p:nvSpPr>
        <p:spPr>
          <a:xfrm>
            <a:off x="5406598" y="3411777"/>
            <a:ext cx="1778001" cy="1164897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Referent</a:t>
            </a:r>
            <a:endParaRPr lang="en-US" dirty="0"/>
          </a:p>
        </p:txBody>
      </p:sp>
      <p:sp>
        <p:nvSpPr>
          <p:cNvPr id="12" name="Cube 11"/>
          <p:cNvSpPr/>
          <p:nvPr/>
        </p:nvSpPr>
        <p:spPr>
          <a:xfrm>
            <a:off x="329219" y="2378260"/>
            <a:ext cx="8538556" cy="1164897"/>
          </a:xfrm>
          <a:prstGeom prst="cube">
            <a:avLst/>
          </a:prstGeom>
          <a:solidFill>
            <a:schemeClr val="accent2">
              <a:lumMod val="75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1" name="Cube 10"/>
          <p:cNvSpPr/>
          <p:nvPr/>
        </p:nvSpPr>
        <p:spPr>
          <a:xfrm>
            <a:off x="7089774" y="3411777"/>
            <a:ext cx="1778001" cy="1164897"/>
          </a:xfrm>
          <a:prstGeom prst="cube">
            <a:avLst/>
          </a:prstGeom>
          <a:noFill/>
          <a:ln w="19050">
            <a:solidFill>
              <a:schemeClr val="bg2">
                <a:lumMod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06598" y="4764690"/>
            <a:ext cx="2152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Power from charisma, attraction and a sense of ‘oneness’</a:t>
            </a:r>
          </a:p>
          <a:p>
            <a:endParaRPr lang="en-US" sz="1400" dirty="0"/>
          </a:p>
          <a:p>
            <a:r>
              <a:rPr lang="en-US" sz="1400" dirty="0" smtClean="0"/>
              <a:t>Referent Power is not mediated by the powerful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612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Power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82344" y="6236208"/>
            <a:ext cx="670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French, J.R.P., &amp; Raven, B. (1959). 'The bases of social power,' in D. Cartwright (ed.) Studies in Social Power. Ann Arbor, MI: University of Michigan Press.</a:t>
            </a:r>
          </a:p>
        </p:txBody>
      </p:sp>
      <p:sp>
        <p:nvSpPr>
          <p:cNvPr id="7" name="Cube 6"/>
          <p:cNvSpPr/>
          <p:nvPr/>
        </p:nvSpPr>
        <p:spPr>
          <a:xfrm>
            <a:off x="329219" y="3411777"/>
            <a:ext cx="1778001" cy="1164897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8" name="Cube 7"/>
          <p:cNvSpPr/>
          <p:nvPr/>
        </p:nvSpPr>
        <p:spPr>
          <a:xfrm>
            <a:off x="2022370" y="3411777"/>
            <a:ext cx="1778001" cy="1164897"/>
          </a:xfrm>
          <a:prstGeom prst="cub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Coercive</a:t>
            </a:r>
            <a:endParaRPr lang="en-US" dirty="0"/>
          </a:p>
        </p:txBody>
      </p:sp>
      <p:sp>
        <p:nvSpPr>
          <p:cNvPr id="9" name="Cube 8"/>
          <p:cNvSpPr/>
          <p:nvPr/>
        </p:nvSpPr>
        <p:spPr>
          <a:xfrm>
            <a:off x="3703166" y="3411777"/>
            <a:ext cx="1778001" cy="1164897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Legitimate</a:t>
            </a:r>
            <a:endParaRPr lang="en-US" dirty="0"/>
          </a:p>
        </p:txBody>
      </p:sp>
      <p:sp>
        <p:nvSpPr>
          <p:cNvPr id="10" name="Cube 9"/>
          <p:cNvSpPr/>
          <p:nvPr/>
        </p:nvSpPr>
        <p:spPr>
          <a:xfrm>
            <a:off x="5406598" y="3411777"/>
            <a:ext cx="1778001" cy="1164897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Referent</a:t>
            </a:r>
            <a:endParaRPr lang="en-US" dirty="0"/>
          </a:p>
        </p:txBody>
      </p:sp>
      <p:sp>
        <p:nvSpPr>
          <p:cNvPr id="11" name="Cube 10"/>
          <p:cNvSpPr/>
          <p:nvPr/>
        </p:nvSpPr>
        <p:spPr>
          <a:xfrm>
            <a:off x="7089774" y="3411777"/>
            <a:ext cx="1778001" cy="1164897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Expert</a:t>
            </a:r>
            <a:endParaRPr lang="en-US" dirty="0"/>
          </a:p>
        </p:txBody>
      </p:sp>
      <p:sp>
        <p:nvSpPr>
          <p:cNvPr id="12" name="Cube 11"/>
          <p:cNvSpPr/>
          <p:nvPr/>
        </p:nvSpPr>
        <p:spPr>
          <a:xfrm>
            <a:off x="329219" y="2378260"/>
            <a:ext cx="8538556" cy="1164897"/>
          </a:xfrm>
          <a:prstGeom prst="cube">
            <a:avLst/>
          </a:prstGeom>
          <a:solidFill>
            <a:schemeClr val="accent2">
              <a:lumMod val="75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89774" y="4764690"/>
            <a:ext cx="1992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Power based on the </a:t>
            </a:r>
            <a:r>
              <a:rPr lang="en-US" sz="1400" i="1" dirty="0" smtClean="0"/>
              <a:t>perception</a:t>
            </a:r>
            <a:r>
              <a:rPr lang="en-US" sz="1400" dirty="0" smtClean="0"/>
              <a:t> of knowledge.</a:t>
            </a:r>
          </a:p>
          <a:p>
            <a:endParaRPr lang="en-US" sz="1400" dirty="0"/>
          </a:p>
          <a:p>
            <a:r>
              <a:rPr lang="en-US" sz="1400" dirty="0" smtClean="0"/>
              <a:t>Credibility vs. Self-evident facts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10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Own Social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9093"/>
            <a:ext cx="9144000" cy="907093"/>
          </a:xfrm>
          <a:prstGeom prst="rect">
            <a:avLst/>
          </a:prstGeom>
          <a:solidFill>
            <a:schemeClr val="accent2">
              <a:alpha val="6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might I discover the </a:t>
            </a:r>
            <a:r>
              <a:rPr lang="en-US" sz="2800" b="1" dirty="0"/>
              <a:t>most </a:t>
            </a:r>
            <a:r>
              <a:rPr lang="en-US" sz="2800" b="1" dirty="0" smtClean="0"/>
              <a:t>powerful </a:t>
            </a:r>
            <a:r>
              <a:rPr lang="en-US" sz="2800" dirty="0" smtClean="0"/>
              <a:t>person </a:t>
            </a:r>
          </a:p>
          <a:p>
            <a:pPr algn="ctr"/>
            <a:r>
              <a:rPr lang="en-US" sz="2800" dirty="0" smtClean="0"/>
              <a:t>in </a:t>
            </a:r>
            <a:r>
              <a:rPr lang="en-US" sz="2800" dirty="0"/>
              <a:t>your network?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1829556" y="2231052"/>
            <a:ext cx="2676294" cy="121590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37458" y="1671561"/>
            <a:ext cx="892098" cy="892098"/>
            <a:chOff x="876977" y="2418914"/>
            <a:chExt cx="892098" cy="892098"/>
          </a:xfrm>
        </p:grpSpPr>
        <p:sp>
          <p:nvSpPr>
            <p:cNvPr id="8" name="Oval 7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9556" y="4363821"/>
            <a:ext cx="892098" cy="892098"/>
            <a:chOff x="876977" y="2418914"/>
            <a:chExt cx="892098" cy="892098"/>
          </a:xfrm>
        </p:grpSpPr>
        <p:sp>
          <p:nvSpPr>
            <p:cNvPr id="13" name="Oval 12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542270" y="2563659"/>
            <a:ext cx="574572" cy="1800162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848632" y="1757044"/>
            <a:ext cx="892098" cy="892098"/>
            <a:chOff x="876977" y="2418914"/>
            <a:chExt cx="892098" cy="892098"/>
          </a:xfrm>
        </p:grpSpPr>
        <p:sp>
          <p:nvSpPr>
            <p:cNvPr id="17" name="Oval 16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>
            <a:endCxn id="17" idx="2"/>
          </p:cNvCxnSpPr>
          <p:nvPr/>
        </p:nvCxnSpPr>
        <p:spPr>
          <a:xfrm flipV="1">
            <a:off x="4687292" y="2203093"/>
            <a:ext cx="3161340" cy="1243860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19" y="1890837"/>
            <a:ext cx="3237300" cy="34750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534363" y="3708512"/>
            <a:ext cx="892098" cy="892098"/>
            <a:chOff x="876977" y="2418914"/>
            <a:chExt cx="892098" cy="892098"/>
          </a:xfrm>
        </p:grpSpPr>
        <p:sp>
          <p:nvSpPr>
            <p:cNvPr id="21" name="Oval 20"/>
            <p:cNvSpPr/>
            <p:nvPr/>
          </p:nvSpPr>
          <p:spPr>
            <a:xfrm>
              <a:off x="876977" y="2418914"/>
              <a:ext cx="892098" cy="892098"/>
            </a:xfrm>
            <a:prstGeom prst="ellipse">
              <a:avLst/>
            </a:prstGeom>
            <a:noFill/>
            <a:ln w="50800">
              <a:solidFill>
                <a:srgbClr val="8212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984017" y="2525960"/>
              <a:ext cx="679218" cy="679218"/>
            </a:xfrm>
            <a:prstGeom prst="ellipse">
              <a:avLst/>
            </a:prstGeom>
            <a:solidFill>
              <a:srgbClr val="82121A"/>
            </a:solidFill>
            <a:ln w="508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>
            <a:endCxn id="21" idx="2"/>
          </p:cNvCxnSpPr>
          <p:nvPr/>
        </p:nvCxnSpPr>
        <p:spPr>
          <a:xfrm>
            <a:off x="6032999" y="3976090"/>
            <a:ext cx="501364" cy="178471"/>
          </a:xfrm>
          <a:prstGeom prst="line">
            <a:avLst/>
          </a:prstGeom>
          <a:ln w="50800">
            <a:solidFill>
              <a:srgbClr val="821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48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Definitions of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36180"/>
            <a:ext cx="3675818" cy="4600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Political Philosophy:</a:t>
            </a:r>
          </a:p>
          <a:p>
            <a:pPr lvl="1"/>
            <a:r>
              <a:rPr lang="en-US" dirty="0" smtClean="0"/>
              <a:t>Power is “the production of intended effects”</a:t>
            </a:r>
          </a:p>
          <a:p>
            <a:pPr lvl="2"/>
            <a:r>
              <a:rPr lang="en-GB" i="1" dirty="0"/>
              <a:t>Russell, B., 1948. Power - A New Social Analysis Sixth., London: </a:t>
            </a:r>
            <a:r>
              <a:rPr lang="en-GB" i="1" dirty="0" err="1"/>
              <a:t>Unwin</a:t>
            </a:r>
            <a:r>
              <a:rPr lang="en-GB" i="1" dirty="0"/>
              <a:t> Brothers 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4624552" y="1636181"/>
            <a:ext cx="4099034" cy="1219129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9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Definitions of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19" y="1636180"/>
            <a:ext cx="3938577" cy="4897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Communication Theory:</a:t>
            </a:r>
          </a:p>
          <a:p>
            <a:pPr lvl="1"/>
            <a:r>
              <a:rPr lang="en-US" dirty="0" smtClean="0"/>
              <a:t>Power is </a:t>
            </a:r>
            <a:r>
              <a:rPr lang="en-GB" dirty="0" smtClean="0"/>
              <a:t>"</a:t>
            </a:r>
            <a:r>
              <a:rPr lang="en-GB" dirty="0"/>
              <a:t>relational capacity that enables a social actor to influence asymmetrically the decisions of other social actor(s) in ways that </a:t>
            </a:r>
            <a:r>
              <a:rPr lang="en-GB" dirty="0" err="1"/>
              <a:t>favor</a:t>
            </a:r>
            <a:r>
              <a:rPr lang="en-GB" dirty="0"/>
              <a:t> the empowered actor's will, interests, and values</a:t>
            </a:r>
            <a:r>
              <a:rPr lang="en-GB" dirty="0" smtClean="0"/>
              <a:t>.”</a:t>
            </a:r>
          </a:p>
          <a:p>
            <a:pPr lvl="2"/>
            <a:r>
              <a:rPr lang="en-GB" i="1" dirty="0"/>
              <a:t>Castells, M., 2009. Communication Power, OUP Oxford </a:t>
            </a:r>
            <a:endParaRPr lang="en-GB" i="1" dirty="0" smtClean="0"/>
          </a:p>
          <a:p>
            <a:pPr lvl="1"/>
            <a:r>
              <a:rPr lang="en-US" dirty="0" smtClean="0"/>
              <a:t>Critical people: Connectors, Mavens and Salesmen</a:t>
            </a:r>
          </a:p>
          <a:p>
            <a:pPr lvl="2"/>
            <a:r>
              <a:rPr lang="en-US" i="1" dirty="0" err="1"/>
              <a:t>Gladwell</a:t>
            </a:r>
            <a:r>
              <a:rPr lang="en-US" i="1" dirty="0"/>
              <a:t>, M. 2002. The Tipping Point: How Little Things Can Make a Big Difference. Back Bay Books.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24552" y="1636181"/>
            <a:ext cx="4099034" cy="1219129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24552" y="3007710"/>
            <a:ext cx="4099034" cy="1219129"/>
          </a:xfrm>
          <a:prstGeom prst="rect">
            <a:avLst/>
          </a:prstGeom>
          <a:solidFill>
            <a:schemeClr val="accent4">
              <a:lumMod val="75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as Influence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0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Analysing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802190"/>
            <a:ext cx="8595360" cy="4434018"/>
          </a:xfrm>
        </p:spPr>
        <p:txBody>
          <a:bodyPr>
            <a:normAutofit/>
          </a:bodyPr>
          <a:lstStyle/>
          <a:p>
            <a:r>
              <a:rPr lang="en-US" dirty="0" smtClean="0"/>
              <a:t>Split into three groups</a:t>
            </a:r>
          </a:p>
          <a:p>
            <a:endParaRPr lang="en-US" dirty="0"/>
          </a:p>
          <a:p>
            <a:r>
              <a:rPr lang="en-US" dirty="0" smtClean="0"/>
              <a:t>As a group consider the following network</a:t>
            </a:r>
          </a:p>
          <a:p>
            <a:pPr lvl="1"/>
            <a:r>
              <a:rPr lang="en-US" dirty="0" smtClean="0"/>
              <a:t>It represents people working in a small company</a:t>
            </a:r>
          </a:p>
          <a:p>
            <a:endParaRPr lang="en-US" dirty="0"/>
          </a:p>
          <a:p>
            <a:r>
              <a:rPr lang="en-US" dirty="0" smtClean="0"/>
              <a:t>Consider each person in the network, who is the most powerful?</a:t>
            </a:r>
          </a:p>
          <a:p>
            <a:pPr lvl="1"/>
            <a:r>
              <a:rPr lang="en-US" dirty="0" smtClean="0"/>
              <a:t>You will be given some written guidance to help you decide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04" y="4656665"/>
            <a:ext cx="1847547" cy="1847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4" y="4656665"/>
            <a:ext cx="1847547" cy="1847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043" y="4656665"/>
            <a:ext cx="1847547" cy="1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6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7046" y="308025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Alice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387046" y="3927728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Ellie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4569579" y="1215975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Iris</a:t>
            </a:r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4569579" y="214649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Jake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569579" y="308025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Henry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387046" y="5716210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Gemma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387046" y="4819551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Fred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387046" y="3024613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387046" y="209408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Clare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4569579" y="304961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Kelly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4569579" y="394143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Larry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4569579" y="483809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Mavis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4569579" y="5716210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Ned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387046" y="119339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Bob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403047" y="320120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both Ned and Bob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03047" y="1215975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both Alice and Dan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1403047" y="2048024"/>
            <a:ext cx="24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Dan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03047" y="3024613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Bob, Clare, Fred, Gemma, Kelly and Mavis 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1403047" y="3941437"/>
            <a:ext cx="24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Fred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1403047" y="4830736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Dan, Ellie and Gemma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1403047" y="5716210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Dan, Fred, Henry and Iris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5667827" y="308025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Kelly, Gemma and Jake</a:t>
            </a:r>
            <a:endParaRPr lang="en-US" sz="1400" dirty="0"/>
          </a:p>
        </p:txBody>
      </p:sp>
      <p:sp>
        <p:nvSpPr>
          <p:cNvPr id="89" name="TextBox 88"/>
          <p:cNvSpPr txBox="1"/>
          <p:nvPr/>
        </p:nvSpPr>
        <p:spPr>
          <a:xfrm>
            <a:off x="5667827" y="1227160"/>
            <a:ext cx="24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Gemma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5667827" y="2181875"/>
            <a:ext cx="24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Henry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5655732" y="3084180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Mavis, Dan and Henry</a:t>
            </a:r>
            <a:endParaRPr lang="en-US" sz="1400" dirty="0"/>
          </a:p>
        </p:txBody>
      </p:sp>
      <p:sp>
        <p:nvSpPr>
          <p:cNvPr id="92" name="TextBox 91"/>
          <p:cNvSpPr txBox="1"/>
          <p:nvPr/>
        </p:nvSpPr>
        <p:spPr>
          <a:xfrm>
            <a:off x="5655732" y="3987604"/>
            <a:ext cx="24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Mavis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5655732" y="4819551"/>
            <a:ext cx="24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Larry, Kelly and Dan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655732" y="5716210"/>
            <a:ext cx="24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connected to Alice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12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80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0900: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chemeClr val="tx1"/>
                </a:solidFill>
              </a:rPr>
              <a:t>Back to work… again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577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1011: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 smtClean="0">
                <a:solidFill>
                  <a:srgbClr val="547480"/>
                </a:solidFill>
              </a:rPr>
              <a:t>@Dan @Kelly </a:t>
            </a:r>
            <a:r>
              <a:rPr lang="en-US" sz="1100" dirty="0" smtClean="0">
                <a:solidFill>
                  <a:schemeClr val="tx1"/>
                </a:solidFill>
              </a:rPr>
              <a:t>they ran out of storylines long ago!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8574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1245: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80" y="6130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smtClean="0">
                <a:solidFill>
                  <a:schemeClr val="tx1"/>
                </a:solidFill>
              </a:rPr>
              <a:t>Is it too early for a coffee?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80" y="107777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chemeClr val="tx1"/>
                </a:solidFill>
              </a:rPr>
              <a:t>Morning all! 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80" y="1535556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0912: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Do we have that accounts meeting this morning?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0" y="199150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0913: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80" y="29302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0917: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0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http://www.LOLcats.com </a:t>
            </a:r>
            <a:r>
              <a:rPr lang="en-US" sz="1100" dirty="0" smtClean="0">
                <a:solidFill>
                  <a:schemeClr val="tx1"/>
                </a:solidFill>
              </a:rPr>
              <a:t>&lt;- Brilliant!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80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>
                <a:solidFill>
                  <a:srgbClr val="547480"/>
                </a:solidFill>
              </a:rPr>
              <a:t>@Alice </a:t>
            </a:r>
            <a:r>
              <a:rPr lang="en-US" sz="1100" dirty="0" smtClean="0">
                <a:solidFill>
                  <a:schemeClr val="tx1"/>
                </a:solidFill>
              </a:rPr>
              <a:t>it’s never to early for a coffee!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80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Fred </a:t>
            </a:r>
            <a:r>
              <a:rPr lang="en-US" sz="1100" dirty="0" smtClean="0">
                <a:solidFill>
                  <a:schemeClr val="tx1"/>
                </a:solidFill>
              </a:rPr>
              <a:t>Yes, its at 1100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80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0945: </a:t>
            </a:r>
            <a:r>
              <a:rPr lang="en-US" sz="1100" b="1" dirty="0" smtClean="0">
                <a:solidFill>
                  <a:schemeClr val="tx1"/>
                </a:solidFill>
              </a:rPr>
              <a:t>Ellie: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@Fred </a:t>
            </a:r>
            <a:r>
              <a:rPr lang="en-US" sz="1100" dirty="0" smtClean="0">
                <a:solidFill>
                  <a:srgbClr val="2E2224"/>
                </a:solidFill>
              </a:rPr>
              <a:t>Sorry, missed your  message – its at 11am!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80" y="4893380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see </a:t>
            </a:r>
            <a:r>
              <a:rPr lang="en-US" sz="1100" dirty="0" err="1" smtClean="0">
                <a:solidFill>
                  <a:schemeClr val="tx1"/>
                </a:solidFill>
              </a:rPr>
              <a:t>Eastenders</a:t>
            </a:r>
            <a:r>
              <a:rPr lang="en-US" sz="1100" dirty="0" smtClean="0">
                <a:solidFill>
                  <a:schemeClr val="tx1"/>
                </a:solidFill>
              </a:rPr>
              <a:t> Street last night?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80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Steve and Larry had a big fight – they broke the bust of Queen Liz!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480" y="582394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that was really fake, you could see the punches missing!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480" y="630681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That bust has been in the show from day one </a:t>
            </a:r>
            <a:r>
              <a:rPr lang="en-US" sz="1100" dirty="0" smtClean="0">
                <a:solidFill>
                  <a:srgbClr val="547480"/>
                </a:solidFill>
              </a:rPr>
              <a:t>#</a:t>
            </a:r>
            <a:r>
              <a:rPr lang="en-US" sz="1100" dirty="0" err="1" smtClean="0">
                <a:solidFill>
                  <a:srgbClr val="547480"/>
                </a:solidFill>
              </a:rPr>
              <a:t>jumptheshark</a:t>
            </a:r>
            <a:r>
              <a:rPr lang="en-US" sz="1100" dirty="0" smtClean="0">
                <a:solidFill>
                  <a:schemeClr val="tx1"/>
                </a:solidFill>
              </a:rPr>
              <a:t> 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0577" y="62682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1050: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found this last night – horrible animal abuse!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0577" y="107777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Alice– </a:t>
            </a:r>
            <a:r>
              <a:rPr lang="en-US" sz="1100" dirty="0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rgbClr val="547480"/>
                </a:solidFill>
              </a:rPr>
              <a:t> @Bob </a:t>
            </a:r>
            <a:r>
              <a:rPr lang="en-US" sz="1100" b="1" dirty="0" smtClean="0">
                <a:solidFill>
                  <a:schemeClr val="tx1"/>
                </a:solidFill>
              </a:rPr>
              <a:t>-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r>
              <a:rPr lang="en-US" sz="1100" dirty="0" smtClean="0">
                <a:solidFill>
                  <a:schemeClr val="tx1"/>
                </a:solidFill>
              </a:rPr>
              <a:t> &lt;- eek, poor cats!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0577" y="153654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Iris – </a:t>
            </a:r>
            <a:r>
              <a:rPr lang="en-US" sz="1100" dirty="0" smtClean="0">
                <a:solidFill>
                  <a:schemeClr val="tx1"/>
                </a:solidFill>
              </a:rPr>
              <a:t>Damn – printer is out of paper again!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20577" y="199150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… just back from loo, where is everyone?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20577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@Alic</a:t>
            </a:r>
            <a:r>
              <a:rPr lang="en-US" sz="1100" dirty="0">
                <a:solidFill>
                  <a:srgbClr val="547480"/>
                </a:solidFill>
              </a:rPr>
              <a:t>e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We’re in the accounts meeting you duffer!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5736" y="29302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God – that was the dullest meeting of all time!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0577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Gemma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rgbClr val="547480"/>
                </a:solidFill>
              </a:rPr>
              <a:t>@Fred </a:t>
            </a:r>
            <a:r>
              <a:rPr lang="en-US" sz="1100" dirty="0" smtClean="0">
                <a:solidFill>
                  <a:schemeClr val="tx1"/>
                </a:solidFill>
              </a:rPr>
              <a:t>– you’re right, time for lunch?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20577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Fred and Gemma off to lunch again – get a room!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0577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@Bob </a:t>
            </a:r>
            <a:r>
              <a:rPr lang="en-US" sz="1100" dirty="0" smtClean="0">
                <a:solidFill>
                  <a:schemeClr val="tx1"/>
                </a:solidFill>
              </a:rPr>
              <a:t>Oh to be young again :-)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5736" y="488128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fancy lunch from the breakfast van – I could murder a burger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15736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you are 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15736" y="584629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@Larry </a:t>
            </a:r>
            <a:r>
              <a:rPr lang="en-US" sz="1100" dirty="0" smtClean="0">
                <a:solidFill>
                  <a:schemeClr val="tx1"/>
                </a:solidFill>
              </a:rPr>
              <a:t>you fancy some lunch with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@Kelly</a:t>
            </a:r>
            <a:r>
              <a:rPr lang="en-US" sz="1100" dirty="0" smtClean="0">
                <a:solidFill>
                  <a:schemeClr val="tx1"/>
                </a:solidFill>
              </a:rPr>
              <a:t> and me?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15736" y="631662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sorry, got some research to do here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574" y="62505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68574" y="108112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@Gemma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back so soon!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68574" y="153017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1313: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you are a sick man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68574" y="199975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</a:t>
            </a:r>
            <a:r>
              <a:rPr lang="en-US" sz="1100" dirty="0" smtClean="0">
                <a:solidFill>
                  <a:srgbClr val="547480"/>
                </a:solidFill>
              </a:rPr>
              <a:t>/</a:t>
            </a:r>
            <a:r>
              <a:rPr lang="en-US" sz="1100" dirty="0" err="1" smtClean="0">
                <a:solidFill>
                  <a:srgbClr val="547480"/>
                </a:solidFill>
              </a:rPr>
              <a:t>extremeiironing.com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8574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 smtClean="0">
                <a:solidFill>
                  <a:schemeClr val="tx1"/>
                </a:solidFill>
              </a:rPr>
              <a:t>have </a:t>
            </a:r>
            <a:r>
              <a:rPr lang="en-US" sz="1100" dirty="0">
                <a:solidFill>
                  <a:schemeClr val="tx1"/>
                </a:solidFill>
              </a:rPr>
              <a:t>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8574" y="2930820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1312: </a:t>
            </a:r>
            <a:r>
              <a:rPr lang="en-US" sz="1100" b="1" dirty="0" smtClean="0">
                <a:solidFill>
                  <a:schemeClr val="tx1"/>
                </a:solidFill>
              </a:rPr>
              <a:t>Gemma -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68574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any chance you could get Henry to focus on his work?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574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rgbClr val="547480"/>
                </a:solidFill>
              </a:rPr>
              <a:t>@Henry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.. Dan is not impressed with your browsing habits!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68574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rgbClr val="2E2224"/>
                </a:solidFill>
              </a:rPr>
              <a:t>Oops </a:t>
            </a:r>
            <a:r>
              <a:rPr lang="en-US" sz="1100" dirty="0" smtClean="0">
                <a:solidFill>
                  <a:srgbClr val="2E2224"/>
                </a:solidFill>
                <a:sym typeface="Wingdings"/>
              </a:rPr>
              <a:t>:-( Thanks for the heads up!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8574" y="487609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Clare – </a:t>
            </a:r>
            <a:r>
              <a:rPr lang="en-US" sz="1100" dirty="0" smtClean="0">
                <a:solidFill>
                  <a:srgbClr val="547480"/>
                </a:solidFill>
              </a:rPr>
              <a:t>@Dan </a:t>
            </a:r>
            <a:r>
              <a:rPr lang="en-US" sz="1100" dirty="0" smtClean="0">
                <a:solidFill>
                  <a:srgbClr val="2E2224"/>
                </a:solidFill>
              </a:rPr>
              <a:t>I’m back from the sales pitch, when can I update you?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68574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Larry – </a:t>
            </a:r>
            <a:r>
              <a:rPr lang="en-US" sz="1100" dirty="0" smtClean="0">
                <a:solidFill>
                  <a:srgbClr val="2E2224"/>
                </a:solidFill>
              </a:rPr>
              <a:t>Oh bugger it – how does this social network thing work again?</a:t>
            </a:r>
            <a:endParaRPr lang="en-US" sz="11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4320" y="531091"/>
            <a:ext cx="8595360" cy="5705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“Analytics </a:t>
            </a:r>
            <a:r>
              <a:rPr lang="en-US" dirty="0"/>
              <a:t>is the discovery and communication of meaningful </a:t>
            </a:r>
            <a:r>
              <a:rPr lang="en-US" dirty="0">
                <a:solidFill>
                  <a:srgbClr val="008000"/>
                </a:solidFill>
              </a:rPr>
              <a:t>patterns</a:t>
            </a:r>
            <a:r>
              <a:rPr lang="en-US" dirty="0"/>
              <a:t> in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. </a:t>
            </a:r>
            <a:r>
              <a:rPr lang="en-US" dirty="0" smtClean="0"/>
              <a:t>[It] relies </a:t>
            </a:r>
            <a:r>
              <a:rPr lang="en-US" dirty="0"/>
              <a:t>on the simultaneous application of </a:t>
            </a:r>
            <a:r>
              <a:rPr lang="en-US" dirty="0">
                <a:solidFill>
                  <a:srgbClr val="0000FF"/>
                </a:solidFill>
              </a:rPr>
              <a:t>statistics</a:t>
            </a:r>
            <a:r>
              <a:rPr lang="en-US" dirty="0"/>
              <a:t>, computer programming and operations research to quantify performance. Analytics often favors data visualization to communicate insight</a:t>
            </a:r>
            <a:r>
              <a:rPr lang="en-US" dirty="0" smtClean="0"/>
              <a:t>.”</a:t>
            </a:r>
          </a:p>
          <a:p>
            <a:pPr marL="342900" indent="-342900" algn="r">
              <a:buFontTx/>
              <a:buChar char="-"/>
            </a:pPr>
            <a:r>
              <a:rPr lang="en-US" dirty="0" err="1" smtClean="0"/>
              <a:t>Wikipedia.org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 systematic </a:t>
            </a:r>
            <a:r>
              <a:rPr lang="en-US" dirty="0">
                <a:solidFill>
                  <a:srgbClr val="0000FF"/>
                </a:solidFill>
              </a:rPr>
              <a:t>computational analysis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or </a:t>
            </a:r>
            <a:r>
              <a:rPr lang="en-US" dirty="0" smtClean="0">
                <a:solidFill>
                  <a:srgbClr val="0000FF"/>
                </a:solidFill>
              </a:rPr>
              <a:t>statistics</a:t>
            </a:r>
            <a:r>
              <a:rPr lang="en-US" dirty="0" smtClean="0"/>
              <a:t>”</a:t>
            </a:r>
          </a:p>
          <a:p>
            <a:pPr marL="342900" indent="-342900" algn="r">
              <a:buFontTx/>
              <a:buChar char="-"/>
            </a:pPr>
            <a:r>
              <a:rPr lang="en-US" dirty="0" smtClean="0"/>
              <a:t>Oxford English Dictionary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>
                <a:solidFill>
                  <a:srgbClr val="0000FF"/>
                </a:solidFill>
              </a:rPr>
              <a:t>Studying</a:t>
            </a:r>
            <a:r>
              <a:rPr lang="en-US" dirty="0"/>
              <a:t> the past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to predict </a:t>
            </a:r>
            <a:r>
              <a:rPr lang="en-US" dirty="0">
                <a:solidFill>
                  <a:srgbClr val="008000"/>
                </a:solidFill>
              </a:rPr>
              <a:t>trends</a:t>
            </a:r>
            <a:r>
              <a:rPr lang="en-US" dirty="0"/>
              <a:t>, evaluate performance, and manage </a:t>
            </a:r>
            <a:r>
              <a:rPr lang="en-US" dirty="0" smtClean="0"/>
              <a:t>effects”</a:t>
            </a:r>
          </a:p>
          <a:p>
            <a:pPr marL="0" indent="0" algn="r">
              <a:buNone/>
            </a:pPr>
            <a:r>
              <a:rPr lang="en-US" dirty="0" smtClean="0"/>
              <a:t>- Black’s Law Dictionary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Analysing Power – Go! You have 10 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802190"/>
            <a:ext cx="8595360" cy="4434018"/>
          </a:xfrm>
        </p:spPr>
        <p:txBody>
          <a:bodyPr>
            <a:normAutofit/>
          </a:bodyPr>
          <a:lstStyle/>
          <a:p>
            <a:r>
              <a:rPr lang="en-US" dirty="0" smtClean="0"/>
              <a:t>Split into three groups</a:t>
            </a:r>
          </a:p>
          <a:p>
            <a:endParaRPr lang="en-US" dirty="0"/>
          </a:p>
          <a:p>
            <a:r>
              <a:rPr lang="en-US" dirty="0" smtClean="0"/>
              <a:t>As a group consider the following network</a:t>
            </a:r>
          </a:p>
          <a:p>
            <a:pPr marL="342900" lvl="2"/>
            <a:r>
              <a:rPr lang="en-US" sz="2000" dirty="0"/>
              <a:t>It represents people working in a small </a:t>
            </a:r>
            <a:r>
              <a:rPr lang="en-US" sz="2000" dirty="0" smtClean="0"/>
              <a:t>company</a:t>
            </a:r>
          </a:p>
          <a:p>
            <a:endParaRPr lang="en-US" dirty="0"/>
          </a:p>
          <a:p>
            <a:r>
              <a:rPr lang="en-US" dirty="0" smtClean="0"/>
              <a:t>Consider each person in the network, who is the most powerful?</a:t>
            </a:r>
          </a:p>
          <a:p>
            <a:pPr lvl="1"/>
            <a:r>
              <a:rPr lang="en-US" dirty="0" smtClean="0"/>
              <a:t>You will be given some written guidance to help you decide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04" y="4656665"/>
            <a:ext cx="1847547" cy="1847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4" y="4656665"/>
            <a:ext cx="1847547" cy="1847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043" y="4656665"/>
            <a:ext cx="1847547" cy="1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47175"/>
            <a:ext cx="8591550" cy="1066801"/>
          </a:xfrm>
        </p:spPr>
        <p:txBody>
          <a:bodyPr/>
          <a:lstStyle/>
          <a:p>
            <a:r>
              <a:rPr lang="en-US" dirty="0" smtClean="0"/>
              <a:t>Group 1: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738" y="328859"/>
            <a:ext cx="831549" cy="831549"/>
          </a:xfrm>
          <a:prstGeom prst="rect">
            <a:avLst/>
          </a:prstGeom>
        </p:spPr>
      </p:pic>
      <p:pic>
        <p:nvPicPr>
          <p:cNvPr id="5" name="Picture 4" descr="netwo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06" y="1386319"/>
            <a:ext cx="6538345" cy="53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8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V="1">
            <a:off x="1233713" y="1193396"/>
            <a:ext cx="846667" cy="1552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148113" y="874485"/>
            <a:ext cx="1422400" cy="3189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70513" y="874486"/>
            <a:ext cx="868439" cy="1871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57047" y="4022073"/>
            <a:ext cx="373742" cy="1812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46095" y="3812420"/>
            <a:ext cx="1366762" cy="977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30789" y="4022073"/>
            <a:ext cx="1318382" cy="10224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314095" y="2745620"/>
            <a:ext cx="1124857" cy="22988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995713" y="2745620"/>
            <a:ext cx="2443239" cy="1294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38952" y="2745619"/>
            <a:ext cx="2273905" cy="1066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38952" y="1088572"/>
            <a:ext cx="1003905" cy="1657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314095" y="4807857"/>
            <a:ext cx="1990876" cy="236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728857" y="520095"/>
            <a:ext cx="713619" cy="1475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712857" y="3812420"/>
            <a:ext cx="914400" cy="17030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438952" y="2027163"/>
            <a:ext cx="3309257" cy="8152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523619" y="4789714"/>
            <a:ext cx="822476" cy="1257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712857" y="1995714"/>
            <a:ext cx="914400" cy="19691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657047" y="79828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Alice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8026399" y="176591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Ellie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7252304" y="50445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Iris</a:t>
            </a:r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4146246" y="56097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Jake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874381" y="432283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Henry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6216952" y="33745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Gemma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7252304" y="158850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Fred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4027714" y="238759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4992913" y="70313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Clare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2842380" y="4552648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Kelly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1233713" y="551542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Larry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1572380" y="364792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Mavis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810380" y="23521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Ned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3181047" y="403175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Bob</a:t>
            </a:r>
            <a:endParaRPr lang="en-US" sz="1400" dirty="0"/>
          </a:p>
        </p:txBody>
      </p:sp>
      <p:sp>
        <p:nvSpPr>
          <p:cNvPr id="64" name="Oval 63"/>
          <p:cNvSpPr/>
          <p:nvPr/>
        </p:nvSpPr>
        <p:spPr>
          <a:xfrm>
            <a:off x="3882572" y="2250196"/>
            <a:ext cx="1144210" cy="106792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Oval 65"/>
          <p:cNvSpPr/>
          <p:nvPr/>
        </p:nvSpPr>
        <p:spPr>
          <a:xfrm>
            <a:off x="3729820" y="225019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6</a:t>
            </a:r>
            <a:endParaRPr lang="en-US" sz="2000" dirty="0"/>
          </a:p>
        </p:txBody>
      </p:sp>
      <p:sp>
        <p:nvSpPr>
          <p:cNvPr id="69" name="Oval 68"/>
          <p:cNvSpPr/>
          <p:nvPr/>
        </p:nvSpPr>
        <p:spPr>
          <a:xfrm>
            <a:off x="590072" y="2173107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1480104" y="592665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71" name="Oval 70"/>
          <p:cNvSpPr/>
          <p:nvPr/>
        </p:nvSpPr>
        <p:spPr>
          <a:xfrm>
            <a:off x="3093787" y="108854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72" name="Oval 71"/>
          <p:cNvSpPr/>
          <p:nvPr/>
        </p:nvSpPr>
        <p:spPr>
          <a:xfrm>
            <a:off x="4905479" y="455583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3" name="Oval 72"/>
          <p:cNvSpPr/>
          <p:nvPr/>
        </p:nvSpPr>
        <p:spPr>
          <a:xfrm>
            <a:off x="7806091" y="4434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4" name="Oval 73"/>
          <p:cNvSpPr/>
          <p:nvPr/>
        </p:nvSpPr>
        <p:spPr>
          <a:xfrm>
            <a:off x="7063619" y="138288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5" name="Oval 74"/>
          <p:cNvSpPr/>
          <p:nvPr/>
        </p:nvSpPr>
        <p:spPr>
          <a:xfrm>
            <a:off x="6166150" y="311250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76" name="Oval 75"/>
          <p:cNvSpPr/>
          <p:nvPr/>
        </p:nvSpPr>
        <p:spPr>
          <a:xfrm>
            <a:off x="1352072" y="355357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7" name="Oval 76"/>
          <p:cNvSpPr/>
          <p:nvPr/>
        </p:nvSpPr>
        <p:spPr>
          <a:xfrm>
            <a:off x="1013405" y="5404151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8" name="Oval 77"/>
          <p:cNvSpPr/>
          <p:nvPr/>
        </p:nvSpPr>
        <p:spPr>
          <a:xfrm>
            <a:off x="2873479" y="432283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9" name="Oval 78"/>
          <p:cNvSpPr/>
          <p:nvPr/>
        </p:nvSpPr>
        <p:spPr>
          <a:xfrm>
            <a:off x="4837743" y="408415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80" name="Oval 79"/>
          <p:cNvSpPr/>
          <p:nvPr/>
        </p:nvSpPr>
        <p:spPr>
          <a:xfrm>
            <a:off x="4020106" y="538769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81" name="Oval 80"/>
          <p:cNvSpPr/>
          <p:nvPr/>
        </p:nvSpPr>
        <p:spPr>
          <a:xfrm>
            <a:off x="6930220" y="504451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997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47175"/>
            <a:ext cx="8591550" cy="1066801"/>
          </a:xfrm>
        </p:spPr>
        <p:txBody>
          <a:bodyPr/>
          <a:lstStyle/>
          <a:p>
            <a:r>
              <a:rPr lang="en-US" dirty="0" smtClean="0"/>
              <a:t>Group 2: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738" y="328859"/>
            <a:ext cx="831549" cy="831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948" y="328859"/>
            <a:ext cx="831549" cy="831549"/>
          </a:xfrm>
          <a:prstGeom prst="rect">
            <a:avLst/>
          </a:prstGeom>
        </p:spPr>
      </p:pic>
      <p:pic>
        <p:nvPicPr>
          <p:cNvPr id="3" name="Picture 2" descr="twe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9" y="1124266"/>
            <a:ext cx="7728481" cy="56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9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80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0900: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chemeClr val="tx1"/>
                </a:solidFill>
              </a:rPr>
              <a:t>Back to work… again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577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1011: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 smtClean="0">
                <a:solidFill>
                  <a:srgbClr val="547480"/>
                </a:solidFill>
              </a:rPr>
              <a:t>@Dan @Kelly </a:t>
            </a:r>
            <a:r>
              <a:rPr lang="en-US" sz="1100" dirty="0" smtClean="0">
                <a:solidFill>
                  <a:schemeClr val="tx1"/>
                </a:solidFill>
              </a:rPr>
              <a:t>they ran out of storylines long ago!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8574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1245: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80" y="6130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smtClean="0">
                <a:solidFill>
                  <a:schemeClr val="tx1"/>
                </a:solidFill>
              </a:rPr>
              <a:t>Is it too early for a coffee?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80" y="107777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chemeClr val="tx1"/>
                </a:solidFill>
              </a:rPr>
              <a:t>Morning all! 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80" y="1535556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0912: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Do we have that accounts meeting this morning?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0" y="199150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0913: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80" y="29302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0917: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0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http://www.LOLcats.com </a:t>
            </a:r>
            <a:r>
              <a:rPr lang="en-US" sz="1100" dirty="0" smtClean="0">
                <a:solidFill>
                  <a:schemeClr val="tx1"/>
                </a:solidFill>
              </a:rPr>
              <a:t>&lt;- Brilliant!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80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rgbClr val="547480"/>
                </a:solidFill>
              </a:rPr>
              <a:t>@Alice </a:t>
            </a:r>
            <a:r>
              <a:rPr lang="en-US" sz="1100" dirty="0" smtClean="0">
                <a:solidFill>
                  <a:schemeClr val="tx1"/>
                </a:solidFill>
              </a:rPr>
              <a:t>it’s never to early for a coffee!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80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Fred </a:t>
            </a:r>
            <a:r>
              <a:rPr lang="en-US" sz="1100" dirty="0" smtClean="0">
                <a:solidFill>
                  <a:schemeClr val="tx1"/>
                </a:solidFill>
              </a:rPr>
              <a:t>Yes, its at 1100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80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0945: </a:t>
            </a:r>
            <a:r>
              <a:rPr lang="en-US" sz="1100" b="1" dirty="0" smtClean="0">
                <a:solidFill>
                  <a:schemeClr val="tx1"/>
                </a:solidFill>
              </a:rPr>
              <a:t>Ellie: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@Fred </a:t>
            </a:r>
            <a:r>
              <a:rPr lang="en-US" sz="1100" dirty="0" smtClean="0">
                <a:solidFill>
                  <a:srgbClr val="2E2224"/>
                </a:solidFill>
              </a:rPr>
              <a:t>Sorry, missed your  message – its at 11am!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80" y="4893380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see </a:t>
            </a:r>
            <a:r>
              <a:rPr lang="en-US" sz="1100" dirty="0" err="1" smtClean="0">
                <a:solidFill>
                  <a:schemeClr val="tx1"/>
                </a:solidFill>
              </a:rPr>
              <a:t>Eastenders</a:t>
            </a:r>
            <a:r>
              <a:rPr lang="en-US" sz="1100" dirty="0" smtClean="0">
                <a:solidFill>
                  <a:schemeClr val="tx1"/>
                </a:solidFill>
              </a:rPr>
              <a:t> Street last night?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80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Steve and Larry had a big fight – they broke the bust of Queen Liz!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480" y="582394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that was really fake, you could see the punches missing!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480" y="630681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That bust has been in the show from day one </a:t>
            </a:r>
            <a:r>
              <a:rPr lang="en-US" sz="1100" dirty="0" smtClean="0">
                <a:solidFill>
                  <a:srgbClr val="547480"/>
                </a:solidFill>
              </a:rPr>
              <a:t>#</a:t>
            </a:r>
            <a:r>
              <a:rPr lang="en-US" sz="1100" dirty="0" err="1" smtClean="0">
                <a:solidFill>
                  <a:srgbClr val="547480"/>
                </a:solidFill>
              </a:rPr>
              <a:t>jumptheshark</a:t>
            </a:r>
            <a:r>
              <a:rPr lang="en-US" sz="1100" dirty="0" smtClean="0">
                <a:solidFill>
                  <a:schemeClr val="tx1"/>
                </a:solidFill>
              </a:rPr>
              <a:t> 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0577" y="62682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1050: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found this last night – horrible animal abuse!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0577" y="107777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Alice– </a:t>
            </a:r>
            <a:r>
              <a:rPr lang="en-US" sz="1100" dirty="0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rgbClr val="547480"/>
                </a:solidFill>
              </a:rPr>
              <a:t> @Bob </a:t>
            </a:r>
            <a:r>
              <a:rPr lang="en-US" sz="1100" b="1" dirty="0" smtClean="0">
                <a:solidFill>
                  <a:schemeClr val="tx1"/>
                </a:solidFill>
              </a:rPr>
              <a:t>-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r>
              <a:rPr lang="en-US" sz="1100" dirty="0" smtClean="0">
                <a:solidFill>
                  <a:schemeClr val="tx1"/>
                </a:solidFill>
              </a:rPr>
              <a:t> &lt;- eek, poor cats!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0577" y="153654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Iris – </a:t>
            </a:r>
            <a:r>
              <a:rPr lang="en-US" sz="1100" dirty="0" smtClean="0">
                <a:solidFill>
                  <a:schemeClr val="tx1"/>
                </a:solidFill>
              </a:rPr>
              <a:t>Damn – printer is out of paper again!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80671" y="5844146"/>
            <a:ext cx="907143" cy="40604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RT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87814" y="5880431"/>
            <a:ext cx="176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Retweets – propagation 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3120577" y="199150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… just back from loo, where is everyone?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20577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@Alic</a:t>
            </a:r>
            <a:r>
              <a:rPr lang="en-US" sz="1100" dirty="0">
                <a:solidFill>
                  <a:srgbClr val="547480"/>
                </a:solidFill>
              </a:rPr>
              <a:t>e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We’re in the accounts meeting you duffer!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5736" y="29302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God – that was the dullest meeting of all time!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0577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Gemma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rgbClr val="547480"/>
                </a:solidFill>
              </a:rPr>
              <a:t>@Fred </a:t>
            </a:r>
            <a:r>
              <a:rPr lang="en-US" sz="1100" dirty="0" smtClean="0">
                <a:solidFill>
                  <a:schemeClr val="tx1"/>
                </a:solidFill>
              </a:rPr>
              <a:t>– you’re right, time for lunch?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20577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Fred and Gemma off to lunch again – get a room!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0577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@Bob </a:t>
            </a:r>
            <a:r>
              <a:rPr lang="en-US" sz="1100" dirty="0" smtClean="0">
                <a:solidFill>
                  <a:schemeClr val="tx1"/>
                </a:solidFill>
              </a:rPr>
              <a:t>Oh to be young again :-)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5736" y="488128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fancy lunch from the breakfast van – I could murder a burger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15736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you are 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15736" y="584629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@Larry </a:t>
            </a:r>
            <a:r>
              <a:rPr lang="en-US" sz="1100" dirty="0" smtClean="0">
                <a:solidFill>
                  <a:schemeClr val="tx1"/>
                </a:solidFill>
              </a:rPr>
              <a:t>you fancy some lunch with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@Kelly</a:t>
            </a:r>
            <a:r>
              <a:rPr lang="en-US" sz="1100" dirty="0" smtClean="0">
                <a:solidFill>
                  <a:schemeClr val="tx1"/>
                </a:solidFill>
              </a:rPr>
              <a:t> and me?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15736" y="631662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sorry, got some research to do here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574" y="62505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68574" y="108112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@Gemma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back so soon!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68574" y="153017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1313: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you are a sick man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68574" y="199975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</a:t>
            </a:r>
            <a:r>
              <a:rPr lang="en-US" sz="1100" dirty="0" smtClean="0">
                <a:solidFill>
                  <a:srgbClr val="547480"/>
                </a:solidFill>
              </a:rPr>
              <a:t>/</a:t>
            </a:r>
            <a:r>
              <a:rPr lang="en-US" sz="1100" dirty="0" err="1" smtClean="0">
                <a:solidFill>
                  <a:srgbClr val="547480"/>
                </a:solidFill>
              </a:rPr>
              <a:t>extremeiironing.com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8574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 smtClean="0">
                <a:solidFill>
                  <a:schemeClr val="tx1"/>
                </a:solidFill>
              </a:rPr>
              <a:t>have </a:t>
            </a:r>
            <a:r>
              <a:rPr lang="en-US" sz="1100" dirty="0">
                <a:solidFill>
                  <a:schemeClr val="tx1"/>
                </a:solidFill>
              </a:rPr>
              <a:t>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8574" y="2930820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1312: </a:t>
            </a:r>
            <a:r>
              <a:rPr lang="en-US" sz="1100" b="1" dirty="0" smtClean="0">
                <a:solidFill>
                  <a:schemeClr val="tx1"/>
                </a:solidFill>
              </a:rPr>
              <a:t>Gemma -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68574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any chance you could get Henry to focus on his work?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574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rgbClr val="547480"/>
                </a:solidFill>
              </a:rPr>
              <a:t>@Henry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.. Dan is not impressed with your browsing habits!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68574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rgbClr val="2E2224"/>
                </a:solidFill>
              </a:rPr>
              <a:t>Oops </a:t>
            </a:r>
            <a:r>
              <a:rPr lang="en-US" sz="1100" dirty="0" smtClean="0">
                <a:solidFill>
                  <a:srgbClr val="2E2224"/>
                </a:solidFill>
                <a:sym typeface="Wingdings"/>
              </a:rPr>
              <a:t>:-( Thanks for the heads up!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8574" y="487609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Clare – </a:t>
            </a:r>
            <a:r>
              <a:rPr lang="en-US" sz="1100" dirty="0" smtClean="0">
                <a:solidFill>
                  <a:srgbClr val="547480"/>
                </a:solidFill>
              </a:rPr>
              <a:t>@Dan </a:t>
            </a:r>
            <a:r>
              <a:rPr lang="en-US" sz="1100" dirty="0" smtClean="0">
                <a:solidFill>
                  <a:srgbClr val="2E2224"/>
                </a:solidFill>
              </a:rPr>
              <a:t>I’m back from the sales pitch, when can I update you?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68574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Larry – </a:t>
            </a:r>
            <a:r>
              <a:rPr lang="en-US" sz="1100" dirty="0" smtClean="0">
                <a:solidFill>
                  <a:srgbClr val="2E2224"/>
                </a:solidFill>
              </a:rPr>
              <a:t>Oh bugger it – how does this social network thing work again?</a:t>
            </a:r>
            <a:endParaRPr lang="en-US" sz="11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3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80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0900: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chemeClr val="tx1"/>
                </a:solidFill>
              </a:rPr>
              <a:t>Back to work… again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577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1011: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 smtClean="0">
                <a:solidFill>
                  <a:srgbClr val="547480"/>
                </a:solidFill>
              </a:rPr>
              <a:t>@Dan @Kelly </a:t>
            </a:r>
            <a:r>
              <a:rPr lang="en-US" sz="1100" dirty="0" smtClean="0">
                <a:solidFill>
                  <a:schemeClr val="tx1"/>
                </a:solidFill>
              </a:rPr>
              <a:t>they ran out of storylines long ago!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8574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1245: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80" y="6130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smtClean="0">
                <a:solidFill>
                  <a:schemeClr val="tx1"/>
                </a:solidFill>
              </a:rPr>
              <a:t>Is it too early for a coffee?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80" y="107777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chemeClr val="tx1"/>
                </a:solidFill>
              </a:rPr>
              <a:t>Morning all! 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80" y="1535556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0912: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Do we have that accounts meeting this morning?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0" y="1991508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0913: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80" y="293022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0917: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0" y="390736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http://www.LOLcats.com </a:t>
            </a:r>
            <a:r>
              <a:rPr lang="en-US" sz="1100" dirty="0" smtClean="0">
                <a:solidFill>
                  <a:schemeClr val="tx1"/>
                </a:solidFill>
              </a:rPr>
              <a:t>&lt;- Brilliant!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80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>
                <a:solidFill>
                  <a:srgbClr val="547480"/>
                </a:solidFill>
              </a:rPr>
              <a:t>@Alice </a:t>
            </a:r>
            <a:r>
              <a:rPr lang="en-US" sz="1100" dirty="0" smtClean="0">
                <a:solidFill>
                  <a:schemeClr val="tx1"/>
                </a:solidFill>
              </a:rPr>
              <a:t>it’s never to early for a coffee!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80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Fred </a:t>
            </a:r>
            <a:r>
              <a:rPr lang="en-US" sz="1100" dirty="0" smtClean="0">
                <a:solidFill>
                  <a:schemeClr val="tx1"/>
                </a:solidFill>
              </a:rPr>
              <a:t>Yes, its at 1100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80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0945: </a:t>
            </a:r>
            <a:r>
              <a:rPr lang="en-US" sz="1100" b="1" dirty="0" smtClean="0">
                <a:solidFill>
                  <a:schemeClr val="tx1"/>
                </a:solidFill>
              </a:rPr>
              <a:t>Ellie: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@Fred </a:t>
            </a:r>
            <a:r>
              <a:rPr lang="en-US" sz="1100" dirty="0" smtClean="0">
                <a:solidFill>
                  <a:srgbClr val="2E2224"/>
                </a:solidFill>
              </a:rPr>
              <a:t>Sorry, missed your  message – its at 11am!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80" y="4893380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see </a:t>
            </a:r>
            <a:r>
              <a:rPr lang="en-US" sz="1100" dirty="0" err="1" smtClean="0">
                <a:solidFill>
                  <a:schemeClr val="tx1"/>
                </a:solidFill>
              </a:rPr>
              <a:t>Eastenders</a:t>
            </a:r>
            <a:r>
              <a:rPr lang="en-US" sz="1100" dirty="0" smtClean="0">
                <a:solidFill>
                  <a:schemeClr val="tx1"/>
                </a:solidFill>
              </a:rPr>
              <a:t> Street last night?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80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Steve and Larry had a big fight – they broke the bust of Queen Liz!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480" y="582394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that was really fake, you could see the punches missing!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480" y="630681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That bust has been in the show from day one </a:t>
            </a:r>
            <a:r>
              <a:rPr lang="en-US" sz="1100" dirty="0" smtClean="0">
                <a:solidFill>
                  <a:srgbClr val="547480"/>
                </a:solidFill>
              </a:rPr>
              <a:t>#</a:t>
            </a:r>
            <a:r>
              <a:rPr lang="en-US" sz="1100" dirty="0" err="1" smtClean="0">
                <a:solidFill>
                  <a:srgbClr val="547480"/>
                </a:solidFill>
              </a:rPr>
              <a:t>jumptheshark</a:t>
            </a:r>
            <a:r>
              <a:rPr lang="en-US" sz="1100" dirty="0" smtClean="0">
                <a:solidFill>
                  <a:schemeClr val="tx1"/>
                </a:solidFill>
              </a:rPr>
              <a:t> 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0577" y="62682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1050: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found this last night – horrible animal abuse!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0577" y="107777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Alice– </a:t>
            </a:r>
            <a:r>
              <a:rPr lang="en-US" sz="1100" dirty="0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rgbClr val="547480"/>
                </a:solidFill>
              </a:rPr>
              <a:t> @Bob </a:t>
            </a:r>
            <a:r>
              <a:rPr lang="en-US" sz="1100" b="1" dirty="0" smtClean="0">
                <a:solidFill>
                  <a:schemeClr val="tx1"/>
                </a:solidFill>
              </a:rPr>
              <a:t>-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r>
              <a:rPr lang="en-US" sz="1100" dirty="0" smtClean="0">
                <a:solidFill>
                  <a:schemeClr val="tx1"/>
                </a:solidFill>
              </a:rPr>
              <a:t> &lt;- eek, poor cats!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0577" y="153654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Iris – </a:t>
            </a:r>
            <a:r>
              <a:rPr lang="en-US" sz="1100" dirty="0" smtClean="0">
                <a:solidFill>
                  <a:schemeClr val="tx1"/>
                </a:solidFill>
              </a:rPr>
              <a:t>Damn – printer is out of paper again!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80671" y="5844146"/>
            <a:ext cx="907143" cy="40604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RT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87814" y="5880431"/>
            <a:ext cx="176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Retweets – propagation 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3120577" y="199150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… just back from loo, where is everyone?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20577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@Alic</a:t>
            </a:r>
            <a:r>
              <a:rPr lang="en-US" sz="1100" dirty="0">
                <a:solidFill>
                  <a:srgbClr val="547480"/>
                </a:solidFill>
              </a:rPr>
              <a:t>e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We’re in the accounts meeting you duffer!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5736" y="29302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God – that was the dullest meeting of all time!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0577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Gemma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rgbClr val="547480"/>
                </a:solidFill>
              </a:rPr>
              <a:t>@Fred </a:t>
            </a:r>
            <a:r>
              <a:rPr lang="en-US" sz="1100" dirty="0" smtClean="0">
                <a:solidFill>
                  <a:schemeClr val="tx1"/>
                </a:solidFill>
              </a:rPr>
              <a:t>– you’re right, time for lunch?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20577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Fred and Gemma off to lunch again – get a room!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0577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@Bob </a:t>
            </a:r>
            <a:r>
              <a:rPr lang="en-US" sz="1100" dirty="0" smtClean="0">
                <a:solidFill>
                  <a:schemeClr val="tx1"/>
                </a:solidFill>
              </a:rPr>
              <a:t>Oh to be young again :-)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5736" y="488128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fancy lunch from the breakfast van – I could murder a burger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15736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you are 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15736" y="584629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@Larry </a:t>
            </a:r>
            <a:r>
              <a:rPr lang="en-US" sz="1100" dirty="0" smtClean="0">
                <a:solidFill>
                  <a:schemeClr val="tx1"/>
                </a:solidFill>
              </a:rPr>
              <a:t>you fancy some lunch with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@Kelly</a:t>
            </a:r>
            <a:r>
              <a:rPr lang="en-US" sz="1100" dirty="0" smtClean="0">
                <a:solidFill>
                  <a:schemeClr val="tx1"/>
                </a:solidFill>
              </a:rPr>
              <a:t> and me?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15736" y="631662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sorry, got some research to do here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574" y="625055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68574" y="108112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@Gemma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back so soon!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68574" y="153017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1313: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you are a sick man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68574" y="199975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</a:t>
            </a:r>
            <a:r>
              <a:rPr lang="en-US" sz="1100" dirty="0" smtClean="0">
                <a:solidFill>
                  <a:srgbClr val="547480"/>
                </a:solidFill>
              </a:rPr>
              <a:t>/</a:t>
            </a:r>
            <a:r>
              <a:rPr lang="en-US" sz="1100" dirty="0" err="1" smtClean="0">
                <a:solidFill>
                  <a:srgbClr val="547480"/>
                </a:solidFill>
              </a:rPr>
              <a:t>extremeiironing.com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8574" y="2455888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 smtClean="0">
                <a:solidFill>
                  <a:schemeClr val="tx1"/>
                </a:solidFill>
              </a:rPr>
              <a:t>have </a:t>
            </a:r>
            <a:r>
              <a:rPr lang="en-US" sz="1100" dirty="0">
                <a:solidFill>
                  <a:schemeClr val="tx1"/>
                </a:solidFill>
              </a:rPr>
              <a:t>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8574" y="2930820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1312: </a:t>
            </a:r>
            <a:r>
              <a:rPr lang="en-US" sz="1100" b="1" dirty="0" smtClean="0">
                <a:solidFill>
                  <a:schemeClr val="tx1"/>
                </a:solidFill>
              </a:rPr>
              <a:t>Gemma -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68574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any chance you could get Henry to focus on his work?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574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rgbClr val="547480"/>
                </a:solidFill>
              </a:rPr>
              <a:t>@Henry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.. Dan is not impressed with your browsing habits!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68574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rgbClr val="2E2224"/>
                </a:solidFill>
              </a:rPr>
              <a:t>Oops </a:t>
            </a:r>
            <a:r>
              <a:rPr lang="en-US" sz="1100" dirty="0" smtClean="0">
                <a:solidFill>
                  <a:srgbClr val="2E2224"/>
                </a:solidFill>
                <a:sym typeface="Wingdings"/>
              </a:rPr>
              <a:t>:-( Thanks for the heads up!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8574" y="487609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Clare – </a:t>
            </a:r>
            <a:r>
              <a:rPr lang="en-US" sz="1100" dirty="0" smtClean="0">
                <a:solidFill>
                  <a:srgbClr val="547480"/>
                </a:solidFill>
              </a:rPr>
              <a:t>@Dan </a:t>
            </a:r>
            <a:r>
              <a:rPr lang="en-US" sz="1100" dirty="0" smtClean="0">
                <a:solidFill>
                  <a:srgbClr val="2E2224"/>
                </a:solidFill>
              </a:rPr>
              <a:t>I’m back from the sales pitch, when can I update you?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68574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Larry – </a:t>
            </a:r>
            <a:r>
              <a:rPr lang="en-US" sz="1100" dirty="0" smtClean="0">
                <a:solidFill>
                  <a:srgbClr val="2E2224"/>
                </a:solidFill>
              </a:rPr>
              <a:t>Oh bugger it – how does this social network thing work again?</a:t>
            </a:r>
            <a:endParaRPr lang="en-US" sz="11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1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/>
          <p:cNvSpPr/>
          <p:nvPr/>
        </p:nvSpPr>
        <p:spPr>
          <a:xfrm>
            <a:off x="4743927" y="4205596"/>
            <a:ext cx="1144210" cy="1067927"/>
          </a:xfrm>
          <a:prstGeom prst="ellipse">
            <a:avLst/>
          </a:prstGeom>
          <a:noFill/>
          <a:ln w="508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233713" y="1193396"/>
            <a:ext cx="846667" cy="1552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148113" y="874485"/>
            <a:ext cx="1422400" cy="3189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70513" y="874486"/>
            <a:ext cx="868439" cy="1871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57047" y="4022073"/>
            <a:ext cx="373742" cy="1812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46095" y="3812420"/>
            <a:ext cx="1366762" cy="977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30789" y="4022073"/>
            <a:ext cx="1318382" cy="10224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314095" y="2745620"/>
            <a:ext cx="1124857" cy="22988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995713" y="2745620"/>
            <a:ext cx="2443239" cy="1294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38952" y="2745619"/>
            <a:ext cx="2273905" cy="1066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38952" y="1088572"/>
            <a:ext cx="1003905" cy="1657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314095" y="4807857"/>
            <a:ext cx="1990876" cy="236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728857" y="520095"/>
            <a:ext cx="713619" cy="1475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712857" y="3812420"/>
            <a:ext cx="914400" cy="17030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438952" y="2027163"/>
            <a:ext cx="3309257" cy="8152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523619" y="4789714"/>
            <a:ext cx="822476" cy="1257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712857" y="1995714"/>
            <a:ext cx="914400" cy="19691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657047" y="79828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Alice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8026399" y="176591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Ellie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7252304" y="50445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Iris</a:t>
            </a:r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4146246" y="56097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Jake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874381" y="432283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Henry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6216952" y="3374572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Gemma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7252304" y="158850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Fred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4027714" y="2387597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4992913" y="703136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Clare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2842380" y="4552648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Kelly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1233713" y="551542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Larry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1572380" y="3647924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Mavis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810380" y="2352119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Ned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3181047" y="403175"/>
            <a:ext cx="846667" cy="79022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Bob</a:t>
            </a:r>
            <a:endParaRPr lang="en-US" sz="1400" dirty="0"/>
          </a:p>
        </p:txBody>
      </p:sp>
      <p:sp>
        <p:nvSpPr>
          <p:cNvPr id="64" name="Oval 63"/>
          <p:cNvSpPr/>
          <p:nvPr/>
        </p:nvSpPr>
        <p:spPr>
          <a:xfrm>
            <a:off x="3882572" y="2250196"/>
            <a:ext cx="1144210" cy="106792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Oval 65"/>
          <p:cNvSpPr/>
          <p:nvPr/>
        </p:nvSpPr>
        <p:spPr>
          <a:xfrm>
            <a:off x="3729820" y="225019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6</a:t>
            </a:r>
            <a:endParaRPr lang="en-US" sz="2000" dirty="0"/>
          </a:p>
        </p:txBody>
      </p:sp>
      <p:sp>
        <p:nvSpPr>
          <p:cNvPr id="69" name="Oval 68"/>
          <p:cNvSpPr/>
          <p:nvPr/>
        </p:nvSpPr>
        <p:spPr>
          <a:xfrm>
            <a:off x="590072" y="2173107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1480104" y="592665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71" name="Oval 70"/>
          <p:cNvSpPr/>
          <p:nvPr/>
        </p:nvSpPr>
        <p:spPr>
          <a:xfrm>
            <a:off x="3093787" y="108854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72" name="Oval 71"/>
          <p:cNvSpPr/>
          <p:nvPr/>
        </p:nvSpPr>
        <p:spPr>
          <a:xfrm>
            <a:off x="4905479" y="455583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3" name="Oval 72"/>
          <p:cNvSpPr/>
          <p:nvPr/>
        </p:nvSpPr>
        <p:spPr>
          <a:xfrm>
            <a:off x="7806091" y="4434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4" name="Oval 73"/>
          <p:cNvSpPr/>
          <p:nvPr/>
        </p:nvSpPr>
        <p:spPr>
          <a:xfrm>
            <a:off x="7063619" y="1382886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5" name="Oval 74"/>
          <p:cNvSpPr/>
          <p:nvPr/>
        </p:nvSpPr>
        <p:spPr>
          <a:xfrm>
            <a:off x="6166150" y="3112502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76" name="Oval 75"/>
          <p:cNvSpPr/>
          <p:nvPr/>
        </p:nvSpPr>
        <p:spPr>
          <a:xfrm>
            <a:off x="1352072" y="355357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7" name="Oval 76"/>
          <p:cNvSpPr/>
          <p:nvPr/>
        </p:nvSpPr>
        <p:spPr>
          <a:xfrm>
            <a:off x="1013405" y="5404151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8" name="Oval 77"/>
          <p:cNvSpPr/>
          <p:nvPr/>
        </p:nvSpPr>
        <p:spPr>
          <a:xfrm>
            <a:off x="2873479" y="432283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79" name="Oval 78"/>
          <p:cNvSpPr/>
          <p:nvPr/>
        </p:nvSpPr>
        <p:spPr>
          <a:xfrm>
            <a:off x="4837743" y="408415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80" name="Oval 79"/>
          <p:cNvSpPr/>
          <p:nvPr/>
        </p:nvSpPr>
        <p:spPr>
          <a:xfrm>
            <a:off x="4020106" y="5387698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81" name="Oval 80"/>
          <p:cNvSpPr/>
          <p:nvPr/>
        </p:nvSpPr>
        <p:spPr>
          <a:xfrm>
            <a:off x="6930220" y="5044519"/>
            <a:ext cx="440616" cy="4112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2" name="Oval 51"/>
          <p:cNvSpPr/>
          <p:nvPr/>
        </p:nvSpPr>
        <p:spPr>
          <a:xfrm>
            <a:off x="5125787" y="3992232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53" name="Oval 52"/>
          <p:cNvSpPr/>
          <p:nvPr/>
        </p:nvSpPr>
        <p:spPr>
          <a:xfrm>
            <a:off x="3464425" y="44342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4" name="Oval 53"/>
          <p:cNvSpPr/>
          <p:nvPr/>
        </p:nvSpPr>
        <p:spPr>
          <a:xfrm>
            <a:off x="4303311" y="5309808"/>
            <a:ext cx="440616" cy="41124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066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47175"/>
            <a:ext cx="8591550" cy="1066801"/>
          </a:xfrm>
        </p:spPr>
        <p:txBody>
          <a:bodyPr/>
          <a:lstStyle/>
          <a:p>
            <a:r>
              <a:rPr lang="en-US" dirty="0" smtClean="0"/>
              <a:t>Group 3: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738" y="328859"/>
            <a:ext cx="831549" cy="831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948" y="328859"/>
            <a:ext cx="831549" cy="831549"/>
          </a:xfrm>
          <a:prstGeom prst="rect">
            <a:avLst/>
          </a:prstGeom>
        </p:spPr>
      </p:pic>
      <p:pic>
        <p:nvPicPr>
          <p:cNvPr id="3" name="Picture 2" descr="twe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9" y="1124266"/>
            <a:ext cx="7728481" cy="5658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253" y="328859"/>
            <a:ext cx="831549" cy="83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80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0900: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chemeClr val="tx1"/>
                </a:solidFill>
              </a:rPr>
              <a:t>Back to work… again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577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1011: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 smtClean="0">
                <a:solidFill>
                  <a:srgbClr val="547480"/>
                </a:solidFill>
              </a:rPr>
              <a:t>@Dan @Kelly </a:t>
            </a:r>
            <a:r>
              <a:rPr lang="en-US" sz="1100" dirty="0" smtClean="0">
                <a:solidFill>
                  <a:schemeClr val="tx1"/>
                </a:solidFill>
              </a:rPr>
              <a:t>they ran out of storylines long ago!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8574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1245: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80" y="6130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smtClean="0">
                <a:solidFill>
                  <a:schemeClr val="tx1"/>
                </a:solidFill>
              </a:rPr>
              <a:t>Is it too early for a coffee?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80" y="107777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chemeClr val="tx1"/>
                </a:solidFill>
              </a:rPr>
              <a:t>Morning all! 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80" y="1535556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0912: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Do we have that accounts meeting this morning?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0" y="1991508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0913: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80" y="293022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0917: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0" y="390736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http://www.LOLcats.com </a:t>
            </a:r>
            <a:r>
              <a:rPr lang="en-US" sz="1100" dirty="0" smtClean="0">
                <a:solidFill>
                  <a:schemeClr val="tx1"/>
                </a:solidFill>
              </a:rPr>
              <a:t>&lt;- Brilliant!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80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Bob – @Alive </a:t>
            </a:r>
            <a:r>
              <a:rPr lang="en-US" sz="1100" dirty="0" smtClean="0">
                <a:solidFill>
                  <a:schemeClr val="tx1"/>
                </a:solidFill>
              </a:rPr>
              <a:t>it’s never to early for a coffee!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80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Fred </a:t>
            </a:r>
            <a:r>
              <a:rPr lang="en-US" sz="1100" dirty="0" smtClean="0">
                <a:solidFill>
                  <a:schemeClr val="tx1"/>
                </a:solidFill>
              </a:rPr>
              <a:t>Yes, its at 1100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80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0945: </a:t>
            </a:r>
            <a:r>
              <a:rPr lang="en-US" sz="1100" b="1" dirty="0" smtClean="0">
                <a:solidFill>
                  <a:schemeClr val="tx1"/>
                </a:solidFill>
              </a:rPr>
              <a:t>Ellie: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@Fred </a:t>
            </a:r>
            <a:r>
              <a:rPr lang="en-US" sz="1100" dirty="0" smtClean="0">
                <a:solidFill>
                  <a:srgbClr val="2E2224"/>
                </a:solidFill>
              </a:rPr>
              <a:t>Sorry, missed your  message – its at 11am!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80" y="4893380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see </a:t>
            </a:r>
            <a:r>
              <a:rPr lang="en-US" sz="1100" dirty="0" err="1" smtClean="0">
                <a:solidFill>
                  <a:schemeClr val="tx1"/>
                </a:solidFill>
              </a:rPr>
              <a:t>Eastenders</a:t>
            </a:r>
            <a:r>
              <a:rPr lang="en-US" sz="1100" dirty="0" smtClean="0">
                <a:solidFill>
                  <a:schemeClr val="tx1"/>
                </a:solidFill>
              </a:rPr>
              <a:t> Street last night?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80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Steve and Larry had a big fight – they broke the bust of Queen Liz!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480" y="582394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that was really fake, you could see the punches missing!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480" y="630681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That bust has been in the show from day one </a:t>
            </a:r>
            <a:r>
              <a:rPr lang="en-US" sz="1100" dirty="0" smtClean="0">
                <a:solidFill>
                  <a:srgbClr val="547480"/>
                </a:solidFill>
              </a:rPr>
              <a:t>#</a:t>
            </a:r>
            <a:r>
              <a:rPr lang="en-US" sz="1100" dirty="0" err="1" smtClean="0">
                <a:solidFill>
                  <a:srgbClr val="547480"/>
                </a:solidFill>
              </a:rPr>
              <a:t>jumptheshark</a:t>
            </a:r>
            <a:r>
              <a:rPr lang="en-US" sz="1100" dirty="0" smtClean="0">
                <a:solidFill>
                  <a:schemeClr val="tx1"/>
                </a:solidFill>
              </a:rPr>
              <a:t> 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0577" y="62682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1050: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found this last night – horrible animal abuse!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0577" y="107777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Alice– </a:t>
            </a:r>
            <a:r>
              <a:rPr lang="en-US" sz="1100" dirty="0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rgbClr val="547480"/>
                </a:solidFill>
              </a:rPr>
              <a:t> @Bob </a:t>
            </a:r>
            <a:r>
              <a:rPr lang="en-US" sz="1100" b="1" dirty="0" smtClean="0">
                <a:solidFill>
                  <a:schemeClr val="tx1"/>
                </a:solidFill>
              </a:rPr>
              <a:t>-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r>
              <a:rPr lang="en-US" sz="1100" dirty="0" smtClean="0">
                <a:solidFill>
                  <a:schemeClr val="tx1"/>
                </a:solidFill>
              </a:rPr>
              <a:t> &lt;- eek, poor cats!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0577" y="153654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Iris – </a:t>
            </a:r>
            <a:r>
              <a:rPr lang="en-US" sz="1100" dirty="0" smtClean="0">
                <a:solidFill>
                  <a:schemeClr val="tx1"/>
                </a:solidFill>
              </a:rPr>
              <a:t>Damn – printer is out of paper again!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80671" y="5844146"/>
            <a:ext cx="907143" cy="40604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RT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87814" y="5880431"/>
            <a:ext cx="176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Retweets – propagation 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3120577" y="199150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… just back from loo, where is everyone?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20577" y="245588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@Alic</a:t>
            </a:r>
            <a:r>
              <a:rPr lang="en-US" sz="1100" dirty="0">
                <a:solidFill>
                  <a:srgbClr val="547480"/>
                </a:solidFill>
              </a:rPr>
              <a:t>e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We’re in the accounts meeting you duffer!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5736" y="29302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God – that was the dullest meeting of all time!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0577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Gemma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rgbClr val="547480"/>
                </a:solidFill>
              </a:rPr>
              <a:t>@Fred </a:t>
            </a:r>
            <a:r>
              <a:rPr lang="en-US" sz="1100" dirty="0" smtClean="0">
                <a:solidFill>
                  <a:schemeClr val="tx1"/>
                </a:solidFill>
              </a:rPr>
              <a:t>– you’re right, time for lunch?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20577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Fred and Gemma off to lunch again – get a room!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0577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@Bob </a:t>
            </a:r>
            <a:r>
              <a:rPr lang="en-US" sz="1100" dirty="0" smtClean="0">
                <a:solidFill>
                  <a:schemeClr val="tx1"/>
                </a:solidFill>
              </a:rPr>
              <a:t>Oh to be young again :-)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5736" y="488128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fancy lunch from the breakfast van – I could murder a burger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15736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you are 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15736" y="584629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@Larry </a:t>
            </a:r>
            <a:r>
              <a:rPr lang="en-US" sz="1100" dirty="0" smtClean="0">
                <a:solidFill>
                  <a:schemeClr val="tx1"/>
                </a:solidFill>
              </a:rPr>
              <a:t>you fancy some lunch with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@Kelly</a:t>
            </a:r>
            <a:r>
              <a:rPr lang="en-US" sz="1100" dirty="0" smtClean="0">
                <a:solidFill>
                  <a:schemeClr val="tx1"/>
                </a:solidFill>
              </a:rPr>
              <a:t> and me?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15736" y="631662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sorry, got some research to do here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574" y="625055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68574" y="108112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@Gemma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back so soon!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68574" y="1530179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1313: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you are a sick man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68574" y="199975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</a:t>
            </a:r>
            <a:r>
              <a:rPr lang="en-US" sz="1100" dirty="0" smtClean="0">
                <a:solidFill>
                  <a:srgbClr val="547480"/>
                </a:solidFill>
              </a:rPr>
              <a:t>/</a:t>
            </a:r>
            <a:r>
              <a:rPr lang="en-US" sz="1100" dirty="0" err="1" smtClean="0">
                <a:solidFill>
                  <a:srgbClr val="547480"/>
                </a:solidFill>
              </a:rPr>
              <a:t>extremeiironing.com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8574" y="2455888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 smtClean="0">
                <a:solidFill>
                  <a:schemeClr val="tx1"/>
                </a:solidFill>
              </a:rPr>
              <a:t>have </a:t>
            </a:r>
            <a:r>
              <a:rPr lang="en-US" sz="1100" dirty="0">
                <a:solidFill>
                  <a:schemeClr val="tx1"/>
                </a:solidFill>
              </a:rPr>
              <a:t>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8574" y="2930820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1312: </a:t>
            </a:r>
            <a:r>
              <a:rPr lang="en-US" sz="1100" b="1" dirty="0" smtClean="0">
                <a:solidFill>
                  <a:schemeClr val="tx1"/>
                </a:solidFill>
              </a:rPr>
              <a:t>Gemma -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68574" y="342097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any chance you could get Henry to focus on his work?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574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rgbClr val="547480"/>
                </a:solidFill>
              </a:rPr>
              <a:t>@Henry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.. Dan is not impressed with your browsing habits!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68574" y="439323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rgbClr val="2E2224"/>
                </a:solidFill>
              </a:rPr>
              <a:t>Oops </a:t>
            </a:r>
            <a:r>
              <a:rPr lang="en-US" sz="1100" dirty="0" smtClean="0">
                <a:solidFill>
                  <a:srgbClr val="2E2224"/>
                </a:solidFill>
                <a:sym typeface="Wingdings"/>
              </a:rPr>
              <a:t>:-( Thanks for the heads up!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8574" y="487609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Clare – </a:t>
            </a:r>
            <a:r>
              <a:rPr lang="en-US" sz="1100" dirty="0" smtClean="0">
                <a:solidFill>
                  <a:srgbClr val="547480"/>
                </a:solidFill>
              </a:rPr>
              <a:t>@Dan </a:t>
            </a:r>
            <a:r>
              <a:rPr lang="en-US" sz="1100" dirty="0" smtClean="0">
                <a:solidFill>
                  <a:srgbClr val="2E2224"/>
                </a:solidFill>
              </a:rPr>
              <a:t>I’m back from the sales pitch, when can I update you?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68574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Larry – </a:t>
            </a:r>
            <a:r>
              <a:rPr lang="en-US" sz="1100" dirty="0" smtClean="0">
                <a:solidFill>
                  <a:srgbClr val="2E2224"/>
                </a:solidFill>
              </a:rPr>
              <a:t>Oh bugger it – how does this social network thing work again?</a:t>
            </a:r>
            <a:endParaRPr lang="en-US" sz="11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80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0900: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chemeClr val="tx1"/>
                </a:solidFill>
              </a:rPr>
              <a:t>Back to work… again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577" y="156884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1011: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 smtClean="0">
                <a:solidFill>
                  <a:srgbClr val="547480"/>
                </a:solidFill>
              </a:rPr>
              <a:t>@Dan @Kelly </a:t>
            </a:r>
            <a:r>
              <a:rPr lang="en-US" sz="1100" dirty="0" smtClean="0">
                <a:solidFill>
                  <a:schemeClr val="tx1"/>
                </a:solidFill>
              </a:rPr>
              <a:t>they ran out of storylines long ago!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8574" y="156884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1245: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80" y="6130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smtClean="0">
                <a:solidFill>
                  <a:schemeClr val="tx1"/>
                </a:solidFill>
              </a:rPr>
              <a:t>Is it too early for a coffee?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80" y="107777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chemeClr val="tx1"/>
                </a:solidFill>
              </a:rPr>
              <a:t>Morning all! 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80" y="1535556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0912: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Do we have that accounts meeting this morning?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0" y="1991508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0913: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80" y="293022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0917: </a:t>
            </a:r>
            <a:r>
              <a:rPr lang="en-US" sz="1100" b="1" dirty="0" smtClean="0">
                <a:solidFill>
                  <a:schemeClr val="tx1"/>
                </a:solidFill>
              </a:rPr>
              <a:t>Mavis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This should cheer you up!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0" y="390736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http://www.LOLcats.com </a:t>
            </a:r>
            <a:r>
              <a:rPr lang="en-US" sz="1100" dirty="0" smtClean="0">
                <a:solidFill>
                  <a:schemeClr val="tx1"/>
                </a:solidFill>
              </a:rPr>
              <a:t>&lt;- Brilliant!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80" y="342097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0925: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@Alice </a:t>
            </a:r>
            <a:r>
              <a:rPr lang="en-US" sz="1100" dirty="0" smtClean="0">
                <a:solidFill>
                  <a:schemeClr val="tx1"/>
                </a:solidFill>
              </a:rPr>
              <a:t>it’s never to early for a coffee!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80" y="245588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Fred </a:t>
            </a:r>
            <a:r>
              <a:rPr lang="en-US" sz="1100" dirty="0" smtClean="0">
                <a:solidFill>
                  <a:schemeClr val="tx1"/>
                </a:solidFill>
              </a:rPr>
              <a:t>Yes, its at 1100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80" y="439323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0945: </a:t>
            </a:r>
            <a:r>
              <a:rPr lang="en-US" sz="1100" b="1" dirty="0" smtClean="0">
                <a:solidFill>
                  <a:schemeClr val="tx1"/>
                </a:solidFill>
              </a:rPr>
              <a:t>Ellie: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@Fred </a:t>
            </a:r>
            <a:r>
              <a:rPr lang="en-US" sz="1100" dirty="0" smtClean="0">
                <a:solidFill>
                  <a:srgbClr val="2E2224"/>
                </a:solidFill>
              </a:rPr>
              <a:t>Sorry, missed your  message – its at 11am!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80" y="4893380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see </a:t>
            </a:r>
            <a:r>
              <a:rPr lang="en-US" sz="1100" dirty="0" err="1" smtClean="0">
                <a:solidFill>
                  <a:schemeClr val="tx1"/>
                </a:solidFill>
              </a:rPr>
              <a:t>Eastenders</a:t>
            </a:r>
            <a:r>
              <a:rPr lang="en-US" sz="1100" dirty="0" smtClean="0">
                <a:solidFill>
                  <a:schemeClr val="tx1"/>
                </a:solidFill>
              </a:rPr>
              <a:t> Street last night?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80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Steve and Larry had a big fight – they broke the bust of Queen Liz! 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480" y="5823945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that was really fake, you could see the punches missing!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480" y="6306813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1010: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That bust has been in the show from day one </a:t>
            </a:r>
            <a:r>
              <a:rPr lang="en-US" sz="1100" dirty="0" smtClean="0">
                <a:solidFill>
                  <a:srgbClr val="547480"/>
                </a:solidFill>
              </a:rPr>
              <a:t>#</a:t>
            </a:r>
            <a:r>
              <a:rPr lang="en-US" sz="1100" dirty="0" err="1" smtClean="0">
                <a:solidFill>
                  <a:srgbClr val="547480"/>
                </a:solidFill>
              </a:rPr>
              <a:t>jumptheshark</a:t>
            </a:r>
            <a:r>
              <a:rPr lang="en-US" sz="1100" dirty="0" smtClean="0">
                <a:solidFill>
                  <a:schemeClr val="tx1"/>
                </a:solidFill>
              </a:rPr>
              <a:t> 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0577" y="62682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1050: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found this last night – horrible animal abuse!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0577" y="1077771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Alice– </a:t>
            </a:r>
            <a:r>
              <a:rPr lang="en-US" sz="1100" dirty="0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rgbClr val="547480"/>
                </a:solidFill>
              </a:rPr>
              <a:t> @Bob </a:t>
            </a:r>
            <a:r>
              <a:rPr lang="en-US" sz="1100" b="1" dirty="0" smtClean="0">
                <a:solidFill>
                  <a:schemeClr val="tx1"/>
                </a:solidFill>
              </a:rPr>
              <a:t>-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http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en-US" sz="1100" dirty="0" err="1" smtClean="0">
                <a:solidFill>
                  <a:schemeClr val="bg2">
                    <a:lumMod val="50000"/>
                  </a:schemeClr>
                </a:solidFill>
              </a:rPr>
              <a:t>www.LOLcats.com</a:t>
            </a:r>
            <a:r>
              <a:rPr lang="en-US" sz="1100" dirty="0" smtClean="0">
                <a:solidFill>
                  <a:schemeClr val="tx1"/>
                </a:solidFill>
              </a:rPr>
              <a:t> &lt;- eek, poor cats!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0577" y="153654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1055: </a:t>
            </a:r>
            <a:r>
              <a:rPr lang="en-US" sz="1100" b="1" dirty="0" smtClean="0">
                <a:solidFill>
                  <a:schemeClr val="tx1"/>
                </a:solidFill>
              </a:rPr>
              <a:t>Iris – </a:t>
            </a:r>
            <a:r>
              <a:rPr lang="en-US" sz="1100" dirty="0" smtClean="0">
                <a:solidFill>
                  <a:schemeClr val="tx1"/>
                </a:solidFill>
              </a:rPr>
              <a:t>Damn – printer is out of paper again!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80671" y="5844146"/>
            <a:ext cx="907143" cy="40604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RT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87814" y="5880431"/>
            <a:ext cx="176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Retweets – propagation 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6180671" y="6326574"/>
            <a:ext cx="907143" cy="40604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@name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087814" y="6362859"/>
            <a:ext cx="176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Replies – conversation 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3120577" y="1991508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Alice –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… just back from loo, where is everyone?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20577" y="245588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1107: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@Alic</a:t>
            </a:r>
            <a:r>
              <a:rPr lang="en-US" sz="1100" dirty="0" smtClean="0">
                <a:solidFill>
                  <a:srgbClr val="547480"/>
                </a:solidFill>
              </a:rPr>
              <a:t>e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We’re in the accounts meeting you duffer!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5736" y="293022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Fred– </a:t>
            </a:r>
            <a:r>
              <a:rPr lang="en-US" sz="1100" dirty="0" smtClean="0">
                <a:solidFill>
                  <a:schemeClr val="tx1"/>
                </a:solidFill>
              </a:rPr>
              <a:t>God – that was the dullest meeting of all time!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0577" y="342097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1203: </a:t>
            </a:r>
            <a:r>
              <a:rPr lang="en-US" sz="1100" b="1" dirty="0" smtClean="0">
                <a:solidFill>
                  <a:schemeClr val="tx1"/>
                </a:solidFill>
              </a:rPr>
              <a:t>Gemma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rgbClr val="547480"/>
                </a:solidFill>
              </a:rPr>
              <a:t>@Fred </a:t>
            </a:r>
            <a:r>
              <a:rPr lang="en-US" sz="1100" dirty="0" smtClean="0">
                <a:solidFill>
                  <a:schemeClr val="tx1"/>
                </a:solidFill>
              </a:rPr>
              <a:t>– you’re right, time for lunch?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20577" y="3907361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Bob – </a:t>
            </a:r>
            <a:r>
              <a:rPr lang="en-US" sz="1100" dirty="0" smtClean="0">
                <a:solidFill>
                  <a:schemeClr val="tx1"/>
                </a:solidFill>
              </a:rPr>
              <a:t>Fred and Gemma off to lunch again – get a room!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0577" y="439323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1205: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@Bob </a:t>
            </a:r>
            <a:r>
              <a:rPr lang="en-US" sz="1100" dirty="0" smtClean="0">
                <a:solidFill>
                  <a:schemeClr val="tx1"/>
                </a:solidFill>
              </a:rPr>
              <a:t>Oh to be young again :-)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5736" y="488128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chemeClr val="tx1"/>
                </a:solidFill>
              </a:rPr>
              <a:t>Anyone fancy lunch from the breakfast van – I could murder a burger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15736" y="5356775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you are 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15736" y="5846291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Mavis– </a:t>
            </a:r>
            <a:r>
              <a:rPr lang="en-US" sz="1100" dirty="0" smtClean="0">
                <a:solidFill>
                  <a:srgbClr val="547480"/>
                </a:solidFill>
              </a:rPr>
              <a:t>@Larry </a:t>
            </a:r>
            <a:r>
              <a:rPr lang="en-US" sz="1100" dirty="0" smtClean="0">
                <a:solidFill>
                  <a:schemeClr val="tx1"/>
                </a:solidFill>
              </a:rPr>
              <a:t>you fancy some lunch with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@Kelly</a:t>
            </a:r>
            <a:r>
              <a:rPr lang="en-US" sz="1100" dirty="0" smtClean="0">
                <a:solidFill>
                  <a:schemeClr val="tx1"/>
                </a:solidFill>
              </a:rPr>
              <a:t> and me?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15736" y="6316624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1231: </a:t>
            </a:r>
            <a:r>
              <a:rPr lang="en-US" sz="1100" b="1" dirty="0" smtClean="0">
                <a:solidFill>
                  <a:schemeClr val="tx1"/>
                </a:solidFill>
              </a:rPr>
              <a:t>Henry–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sorry, got some research to do here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574" y="625055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Gemma–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I think I just wet myself: </a:t>
            </a:r>
            <a:r>
              <a:rPr lang="en-US" sz="1100" dirty="0" smtClean="0">
                <a:solidFill>
                  <a:srgbClr val="547480"/>
                </a:solidFill>
              </a:rPr>
              <a:t>http://</a:t>
            </a:r>
            <a:r>
              <a:rPr lang="en-US" sz="1100" dirty="0" err="1" smtClean="0">
                <a:solidFill>
                  <a:srgbClr val="547480"/>
                </a:solidFill>
              </a:rPr>
              <a:t>peoplefallingontheirface.com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68574" y="1081129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@Gemma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back so soon!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68574" y="1530179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1313: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@Henry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you are a sick man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68574" y="1999753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Jake – </a:t>
            </a:r>
            <a:r>
              <a:rPr lang="en-US" sz="1100" dirty="0" smtClean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</a:t>
            </a:r>
            <a:r>
              <a:rPr lang="en-US" sz="1100" dirty="0" smtClean="0">
                <a:solidFill>
                  <a:srgbClr val="547480"/>
                </a:solidFill>
              </a:rPr>
              <a:t>/</a:t>
            </a:r>
            <a:r>
              <a:rPr lang="en-US" sz="1100" dirty="0" err="1" smtClean="0">
                <a:solidFill>
                  <a:srgbClr val="547480"/>
                </a:solidFill>
              </a:rPr>
              <a:t>extremeiironing.com</a:t>
            </a:r>
            <a:r>
              <a:rPr lang="en-US" sz="1100" dirty="0" smtClean="0">
                <a:solidFill>
                  <a:srgbClr val="547480"/>
                </a:solidFill>
              </a:rPr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8574" y="2455888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 smtClean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 smtClean="0">
                <a:solidFill>
                  <a:schemeClr val="tx1"/>
                </a:solidFill>
              </a:rPr>
              <a:t>have </a:t>
            </a:r>
            <a:r>
              <a:rPr lang="en-US" sz="1100" dirty="0">
                <a:solidFill>
                  <a:schemeClr val="tx1"/>
                </a:solidFill>
              </a:rPr>
              <a:t>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8574" y="2930820"/>
            <a:ext cx="2902856" cy="406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1312: </a:t>
            </a:r>
            <a:r>
              <a:rPr lang="en-US" sz="1100" b="1" dirty="0" smtClean="0">
                <a:solidFill>
                  <a:schemeClr val="tx1"/>
                </a:solidFill>
              </a:rPr>
              <a:t>Gemma - </a:t>
            </a:r>
            <a:r>
              <a:rPr lang="en-US" sz="1100" dirty="0">
                <a:solidFill>
                  <a:schemeClr val="tx1"/>
                </a:solidFill>
              </a:rPr>
              <a:t>RT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@Jake </a:t>
            </a:r>
            <a:r>
              <a:rPr lang="en-US" sz="1100" dirty="0">
                <a:solidFill>
                  <a:schemeClr val="tx1"/>
                </a:solidFill>
              </a:rPr>
              <a:t>have you seen this one: </a:t>
            </a:r>
            <a:r>
              <a:rPr lang="en-US" sz="1100" dirty="0">
                <a:solidFill>
                  <a:srgbClr val="547480"/>
                </a:solidFill>
              </a:rPr>
              <a:t>http://</a:t>
            </a:r>
            <a:r>
              <a:rPr lang="en-US" sz="1100" dirty="0" err="1">
                <a:solidFill>
                  <a:srgbClr val="547480"/>
                </a:solidFill>
              </a:rPr>
              <a:t>extremeiironing.com</a:t>
            </a:r>
            <a:r>
              <a:rPr lang="en-US" sz="1100" dirty="0">
                <a:solidFill>
                  <a:srgbClr val="54748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rgbClr val="547480"/>
              </a:solidFill>
            </a:endParaRPr>
          </a:p>
          <a:p>
            <a:endParaRPr lang="en-US" sz="1100" dirty="0">
              <a:solidFill>
                <a:srgbClr val="54748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68574" y="342097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Dan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chemeClr val="tx1"/>
                </a:solidFill>
              </a:rPr>
              <a:t>any chance you could get Henry to focus on his work?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574" y="3907361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Kelly – </a:t>
            </a:r>
            <a:r>
              <a:rPr lang="en-US" sz="1100" dirty="0" smtClean="0">
                <a:solidFill>
                  <a:srgbClr val="547480"/>
                </a:solidFill>
              </a:rPr>
              <a:t>@Henry </a:t>
            </a:r>
            <a:r>
              <a:rPr lang="en-US" sz="1100" dirty="0" err="1" smtClean="0">
                <a:solidFill>
                  <a:schemeClr val="tx1"/>
                </a:solidFill>
              </a:rPr>
              <a:t>Erm</a:t>
            </a:r>
            <a:r>
              <a:rPr lang="en-US" sz="1100" dirty="0" smtClean="0">
                <a:solidFill>
                  <a:schemeClr val="tx1"/>
                </a:solidFill>
              </a:rPr>
              <a:t>.. Dan is not impressed with your browsing habits!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68574" y="4393238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1320: </a:t>
            </a:r>
            <a:r>
              <a:rPr lang="en-US" sz="1100" b="1" dirty="0" smtClean="0">
                <a:solidFill>
                  <a:schemeClr val="tx1"/>
                </a:solidFill>
              </a:rPr>
              <a:t>Henry – </a:t>
            </a:r>
            <a:r>
              <a:rPr lang="en-US" sz="1100" dirty="0" smtClean="0">
                <a:solidFill>
                  <a:srgbClr val="547480"/>
                </a:solidFill>
              </a:rPr>
              <a:t>@Kelly </a:t>
            </a:r>
            <a:r>
              <a:rPr lang="en-US" sz="1100" dirty="0" smtClean="0">
                <a:solidFill>
                  <a:srgbClr val="2E2224"/>
                </a:solidFill>
              </a:rPr>
              <a:t>Oops </a:t>
            </a:r>
            <a:r>
              <a:rPr lang="en-US" sz="1100" dirty="0" smtClean="0">
                <a:solidFill>
                  <a:srgbClr val="2E2224"/>
                </a:solidFill>
                <a:sym typeface="Wingdings"/>
              </a:rPr>
              <a:t>:-( Thanks for the heads up!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8574" y="4876093"/>
            <a:ext cx="2902856" cy="40604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Clare – </a:t>
            </a:r>
            <a:r>
              <a:rPr lang="en-US" sz="1100" dirty="0" smtClean="0">
                <a:solidFill>
                  <a:srgbClr val="547480"/>
                </a:solidFill>
              </a:rPr>
              <a:t>@Dan </a:t>
            </a:r>
            <a:r>
              <a:rPr lang="en-US" sz="1100" dirty="0" smtClean="0">
                <a:solidFill>
                  <a:srgbClr val="2E2224"/>
                </a:solidFill>
              </a:rPr>
              <a:t>I’m back from the sales pitch, when can I update you?</a:t>
            </a:r>
            <a:endParaRPr lang="en-US" sz="1100" dirty="0">
              <a:solidFill>
                <a:srgbClr val="2E2224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68574" y="5356775"/>
            <a:ext cx="2902856" cy="4060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>
                <a:solidFill>
                  <a:srgbClr val="547480"/>
                </a:solidFill>
              </a:rPr>
              <a:t>1350: </a:t>
            </a:r>
            <a:r>
              <a:rPr lang="en-US" sz="1100" b="1" dirty="0" smtClean="0">
                <a:solidFill>
                  <a:schemeClr val="tx1"/>
                </a:solidFill>
              </a:rPr>
              <a:t>Ned – </a:t>
            </a:r>
            <a:r>
              <a:rPr lang="en-US" sz="1100" dirty="0" smtClean="0">
                <a:solidFill>
                  <a:srgbClr val="2E2224"/>
                </a:solidFill>
              </a:rPr>
              <a:t>Oh bugger it – how does this social network thing work again?</a:t>
            </a:r>
            <a:endParaRPr lang="en-US" sz="11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1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6699</TotalTime>
  <Words>10113</Words>
  <Application>Microsoft Macintosh PowerPoint</Application>
  <PresentationFormat>On-screen Show (4:3)</PresentationFormat>
  <Paragraphs>1887</Paragraphs>
  <Slides>112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Soho</vt:lpstr>
      <vt:lpstr>SOCIAL MEDIA ANALYTICS</vt:lpstr>
      <vt:lpstr>PART I  Analytics</vt:lpstr>
      <vt:lpstr>Surveillance – What technologies are used?</vt:lpstr>
      <vt:lpstr>Surveillance – What technologies are used?</vt:lpstr>
      <vt:lpstr>Surveillance – What technologies are used?</vt:lpstr>
      <vt:lpstr>PowerPoint Presentation</vt:lpstr>
      <vt:lpstr>PowerPoint Presentation</vt:lpstr>
      <vt:lpstr>PowerPoint Presentation</vt:lpstr>
      <vt:lpstr>PowerPoint Presentation</vt:lpstr>
      <vt:lpstr>Think About Your Own Social Network</vt:lpstr>
      <vt:lpstr>Think About Your Own Social Network</vt:lpstr>
      <vt:lpstr>Think About Your Own Social Network</vt:lpstr>
      <vt:lpstr>Think About Your Own Social Network</vt:lpstr>
      <vt:lpstr>Think About Your Own Social Network</vt:lpstr>
      <vt:lpstr>PowerPoint Presentation</vt:lpstr>
      <vt:lpstr>Example Methods</vt:lpstr>
      <vt:lpstr>Example Methods</vt:lpstr>
      <vt:lpstr>Example Methods</vt:lpstr>
      <vt:lpstr>Example Methods</vt:lpstr>
      <vt:lpstr>Example Methods</vt:lpstr>
      <vt:lpstr>Example Methods</vt:lpstr>
      <vt:lpstr>Example Methods</vt:lpstr>
      <vt:lpstr>Example Methods</vt:lpstr>
      <vt:lpstr>Example Methods</vt:lpstr>
      <vt:lpstr>Example Methods</vt:lpstr>
      <vt:lpstr>Using Patterns for Predictions…</vt:lpstr>
      <vt:lpstr>Using Patterns for Predictions…</vt:lpstr>
      <vt:lpstr>Riot – Big Brother is friending you</vt:lpstr>
      <vt:lpstr>Riot – Big Brother is friending you</vt:lpstr>
      <vt:lpstr>Riot – Big Brother is friending you</vt:lpstr>
      <vt:lpstr>Riot – Big Brother is friending you</vt:lpstr>
      <vt:lpstr>Riot – Big Brother is friending you</vt:lpstr>
      <vt:lpstr>Riot – Big Brother is friending you</vt:lpstr>
      <vt:lpstr>Summary</vt:lpstr>
      <vt:lpstr>Questions…</vt:lpstr>
      <vt:lpstr>PART II Trust</vt:lpstr>
      <vt:lpstr>This country has a dark future unless we can attract better people into politics</vt:lpstr>
      <vt:lpstr>Most people would be horrified if they knew how much news the public hears and sees is distorted</vt:lpstr>
      <vt:lpstr>It is safe to believe that in spite of what people say most people are primarily interested in their own welfare</vt:lpstr>
      <vt:lpstr>Generalized Trust</vt:lpstr>
      <vt:lpstr>Generalized Trust</vt:lpstr>
      <vt:lpstr>Rotter is talking about Trust as a general disposition But what about Dyadic trust (between two people)</vt:lpstr>
      <vt:lpstr>Think About Your Own Social Network</vt:lpstr>
      <vt:lpstr>How Might we Calculate Trust?</vt:lpstr>
      <vt:lpstr>How Might we Calculate Trust?</vt:lpstr>
      <vt:lpstr>How Might we Calculate Trust?</vt:lpstr>
      <vt:lpstr>How Might we Calculate Trust?</vt:lpstr>
      <vt:lpstr>Policy-Based Trust</vt:lpstr>
      <vt:lpstr>Policy-Based Trust</vt:lpstr>
      <vt:lpstr>Policy-Based Trust</vt:lpstr>
      <vt:lpstr>Policy-Based Trust</vt:lpstr>
      <vt:lpstr>How Might we Calculate Trust?</vt:lpstr>
      <vt:lpstr>Provenance-Based Trust</vt:lpstr>
      <vt:lpstr>Provenance-Based Trust</vt:lpstr>
      <vt:lpstr>Provenance-Based Trust</vt:lpstr>
      <vt:lpstr>Provenance-Based Trust</vt:lpstr>
      <vt:lpstr>Provenance-Based Trust</vt:lpstr>
      <vt:lpstr>How Might we Calculate Trust?</vt:lpstr>
      <vt:lpstr>Reputation-Based Trust</vt:lpstr>
      <vt:lpstr>Reputation-Based Trust</vt:lpstr>
      <vt:lpstr>Reputation-Based Trust</vt:lpstr>
      <vt:lpstr>Reputation-Based Trust</vt:lpstr>
      <vt:lpstr>Reputation-Based Trust</vt:lpstr>
      <vt:lpstr>How Might we Calculate Trust?</vt:lpstr>
      <vt:lpstr>Global Trust: The Ebay Example</vt:lpstr>
      <vt:lpstr>Global Trust: The Ebay Example</vt:lpstr>
      <vt:lpstr>Global Trust: The Ebay Example</vt:lpstr>
      <vt:lpstr>How Might we Calculate Trust?</vt:lpstr>
      <vt:lpstr>Local Trust: The Filmtrust Example</vt:lpstr>
      <vt:lpstr>Local Trust: The Filmtrust Example</vt:lpstr>
      <vt:lpstr>Local Trust: The Filmtrust Example</vt:lpstr>
      <vt:lpstr>Local Trust: The Filmtrust Example</vt:lpstr>
      <vt:lpstr>Local Trust: The Filmtrust Example</vt:lpstr>
      <vt:lpstr>Summary</vt:lpstr>
      <vt:lpstr>Questions…</vt:lpstr>
      <vt:lpstr>PART III  Power</vt:lpstr>
      <vt:lpstr>Who has What Power?</vt:lpstr>
      <vt:lpstr>Types of Power</vt:lpstr>
      <vt:lpstr>Types of Power</vt:lpstr>
      <vt:lpstr>Types of Power</vt:lpstr>
      <vt:lpstr>Types of Power</vt:lpstr>
      <vt:lpstr>Types of Power</vt:lpstr>
      <vt:lpstr>Types of Power</vt:lpstr>
      <vt:lpstr>Think About Your Own Social Network</vt:lpstr>
      <vt:lpstr>Working Definitions of Power</vt:lpstr>
      <vt:lpstr>Working Definitions of Power</vt:lpstr>
      <vt:lpstr>Analysing Power</vt:lpstr>
      <vt:lpstr>PowerPoint Presentation</vt:lpstr>
      <vt:lpstr>PowerPoint Presentation</vt:lpstr>
      <vt:lpstr>Analysing Power – Go! You have 10 min</vt:lpstr>
      <vt:lpstr>Group 1: Feedback</vt:lpstr>
      <vt:lpstr>PowerPoint Presentation</vt:lpstr>
      <vt:lpstr>Group 2: Feedback</vt:lpstr>
      <vt:lpstr>PowerPoint Presentation</vt:lpstr>
      <vt:lpstr>PowerPoint Presentation</vt:lpstr>
      <vt:lpstr>PowerPoint Presentation</vt:lpstr>
      <vt:lpstr>Group 3: Feedback</vt:lpstr>
      <vt:lpstr>PowerPoint Presentation</vt:lpstr>
      <vt:lpstr>PowerPoint Presentation</vt:lpstr>
      <vt:lpstr>PowerPoint Presentation</vt:lpstr>
      <vt:lpstr>PowerPoint Presentation</vt:lpstr>
      <vt:lpstr>Working Definitions of Power</vt:lpstr>
      <vt:lpstr>Working Definitions of Power</vt:lpstr>
      <vt:lpstr>Working Definitions of Power</vt:lpstr>
      <vt:lpstr>A Warning from Sociology…</vt:lpstr>
      <vt:lpstr>Deeper Dimensions of Power</vt:lpstr>
      <vt:lpstr>Deeper Dimensions of Power</vt:lpstr>
      <vt:lpstr>Deeper Dimensions of Power</vt:lpstr>
      <vt:lpstr>Deeper Dimensions of Power</vt:lpstr>
      <vt:lpstr>Summary</vt:lpstr>
      <vt:lpstr>Questions…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ANALYTICS:  Trust and POWer</dc:title>
  <dc:creator>David Millard</dc:creator>
  <cp:lastModifiedBy>David Millard</cp:lastModifiedBy>
  <cp:revision>77</cp:revision>
  <cp:lastPrinted>2016-02-01T13:19:27Z</cp:lastPrinted>
  <dcterms:created xsi:type="dcterms:W3CDTF">2013-02-06T16:28:31Z</dcterms:created>
  <dcterms:modified xsi:type="dcterms:W3CDTF">2016-02-01T16:14:25Z</dcterms:modified>
</cp:coreProperties>
</file>