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89" r:id="rId3"/>
    <p:sldId id="291" r:id="rId4"/>
    <p:sldId id="290" r:id="rId5"/>
    <p:sldId id="309" r:id="rId6"/>
    <p:sldId id="294" r:id="rId7"/>
    <p:sldId id="302" r:id="rId8"/>
    <p:sldId id="303" r:id="rId9"/>
    <p:sldId id="310" r:id="rId10"/>
    <p:sldId id="311" r:id="rId11"/>
    <p:sldId id="312" r:id="rId12"/>
    <p:sldId id="319" r:id="rId13"/>
    <p:sldId id="31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5673" autoAdjust="0"/>
  </p:normalViewPr>
  <p:slideViewPr>
    <p:cSldViewPr>
      <p:cViewPr varScale="1">
        <p:scale>
          <a:sx n="103" d="100"/>
          <a:sy n="103" d="100"/>
        </p:scale>
        <p:origin x="1344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8EDC2D-C230-AB42-806E-5ADE0EAF363D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84C0D6-226B-BB47-BE47-3EB31A60B68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211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84C0D6-226B-BB47-BE47-3EB31A60B680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25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GB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4838" cy="1138237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>
          <a:xfrm>
            <a:off x="457200" y="6245225"/>
            <a:ext cx="2128838" cy="471488"/>
          </a:xfrm>
        </p:spPr>
        <p:txBody>
          <a:bodyPr/>
          <a:lstStyle>
            <a:lvl1pPr>
              <a:defRPr/>
            </a:lvl1pPr>
          </a:lstStyle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>
          <a:xfrm>
            <a:off x="3124200" y="6245225"/>
            <a:ext cx="2890838" cy="471488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>
          <a:xfrm>
            <a:off x="6553200" y="6245225"/>
            <a:ext cx="2128838" cy="471488"/>
          </a:xfrm>
        </p:spPr>
        <p:txBody>
          <a:bodyPr/>
          <a:lstStyle>
            <a:lvl1pPr>
              <a:defRPr/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GB" smtClean="0"/>
              <a:t>Click to edit Master text styles</a:t>
            </a:r>
          </a:p>
          <a:p>
            <a:pPr lvl="1" eaLnBrk="1" latinLnBrk="0" hangingPunct="1"/>
            <a:r>
              <a:rPr lang="en-GB" smtClean="0"/>
              <a:t>Second level</a:t>
            </a:r>
          </a:p>
          <a:p>
            <a:pPr lvl="2" eaLnBrk="1" latinLnBrk="0" hangingPunct="1"/>
            <a:r>
              <a:rPr lang="en-GB" smtClean="0"/>
              <a:t>Third level</a:t>
            </a:r>
          </a:p>
          <a:p>
            <a:pPr lvl="3" eaLnBrk="1" latinLnBrk="0" hangingPunct="1"/>
            <a:r>
              <a:rPr lang="en-GB" smtClean="0"/>
              <a:t>Fourth level</a:t>
            </a:r>
          </a:p>
          <a:p>
            <a:pPr lvl="4" eaLnBrk="1" latinLnBrk="0" hangingPunct="1"/>
            <a:r>
              <a:rPr lang="en-GB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GB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GB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GB" dirty="0" smtClean="0"/>
              <a:t>Click to edit Master text styles</a:t>
            </a:r>
          </a:p>
          <a:p>
            <a:pPr lvl="1" eaLnBrk="1" latinLnBrk="0" hangingPunct="1"/>
            <a:r>
              <a:rPr kumimoji="0" lang="en-GB" dirty="0" smtClean="0"/>
              <a:t>Second level</a:t>
            </a:r>
          </a:p>
          <a:p>
            <a:pPr lvl="2" eaLnBrk="1" latinLnBrk="0" hangingPunct="1"/>
            <a:r>
              <a:rPr kumimoji="0" lang="en-GB" dirty="0" smtClean="0"/>
              <a:t>Third level</a:t>
            </a:r>
          </a:p>
          <a:p>
            <a:pPr lvl="3" eaLnBrk="1" latinLnBrk="0" hangingPunct="1"/>
            <a:r>
              <a:rPr kumimoji="0" lang="en-GB" dirty="0" smtClean="0"/>
              <a:t>Fourth level</a:t>
            </a:r>
          </a:p>
          <a:p>
            <a:pPr lvl="4" eaLnBrk="1" latinLnBrk="0" hangingPunct="1"/>
            <a:r>
              <a:rPr kumimoji="0" lang="en-GB" dirty="0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ffbot.org/tkinterbook/canvas.htm" TargetMode="External"/><Relationship Id="rId3" Type="http://schemas.openxmlformats.org/officeDocument/2006/relationships/hyperlink" Target="http://www.tutorialspoint.com/python/tk_canvas.htm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Applications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" y="3899938"/>
            <a:ext cx="5334000" cy="900662"/>
          </a:xfrm>
        </p:spPr>
        <p:txBody>
          <a:bodyPr>
            <a:noAutofit/>
          </a:bodyPr>
          <a:lstStyle/>
          <a:p>
            <a:r>
              <a:rPr lang="en-US" sz="2800" dirty="0" smtClean="0"/>
              <a:t>Introduction to Graphics in Python</a:t>
            </a:r>
            <a:endParaRPr lang="en-US" sz="28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457200" y="5029200"/>
            <a:ext cx="6172200" cy="748262"/>
          </a:xfrm>
          <a:prstGeom prst="rect">
            <a:avLst/>
          </a:prstGeom>
        </p:spPr>
        <p:txBody>
          <a:bodyPr vert="horz">
            <a:normAutofit fontScale="85000" lnSpcReduction="20000"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i="1" dirty="0" err="1" smtClean="0"/>
              <a:t>Rikki</a:t>
            </a:r>
            <a:r>
              <a:rPr lang="en-US" sz="2800" i="1" dirty="0" smtClean="0"/>
              <a:t> Prince </a:t>
            </a:r>
            <a:r>
              <a:rPr lang="en-US" sz="2800" i="1" dirty="0" err="1" smtClean="0"/>
              <a:t>rfp@ecs.soton.ac.uk</a:t>
            </a:r>
            <a:endParaRPr lang="en-US" sz="2800" i="1" dirty="0" smtClean="0"/>
          </a:p>
          <a:p>
            <a:r>
              <a:rPr lang="en-US" sz="2800" i="1" dirty="0" smtClean="0"/>
              <a:t>Yvonne Howard </a:t>
            </a:r>
            <a:r>
              <a:rPr lang="en-US" sz="2800" i="1" dirty="0" err="1" smtClean="0"/>
              <a:t>ymh</a:t>
            </a:r>
            <a:r>
              <a:rPr lang="en-US" sz="2800" i="1" dirty="0" err="1" smtClean="0"/>
              <a:t>@ecs.soton.ac.uk</a:t>
            </a:r>
            <a:endParaRPr lang="en-US" sz="2800" i="1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5943600"/>
            <a:ext cx="8077200" cy="748262"/>
          </a:xfrm>
          <a:prstGeom prst="rect">
            <a:avLst/>
          </a:prstGeom>
        </p:spPr>
        <p:txBody>
          <a:bodyPr vert="horz">
            <a:normAutofit/>
          </a:bodyPr>
          <a:lstStyle>
            <a:lvl1pPr marL="64008" indent="0" algn="l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300"/>
              </a:spcBef>
              <a:buClr>
                <a:schemeClr val="accent2"/>
              </a:buClr>
              <a:buFont typeface="Georgia"/>
              <a:buNone/>
              <a:defRPr kumimoji="0" sz="26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300"/>
              </a:spcBef>
              <a:buClr>
                <a:schemeClr val="accent1"/>
              </a:buClr>
              <a:buFont typeface="Wingdings 2"/>
              <a:buNone/>
              <a:defRPr kumimoji="0"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20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8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6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500" kern="120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ts val="300"/>
              </a:spcBef>
              <a:buClr>
                <a:schemeClr val="accent3"/>
              </a:buClr>
              <a:buFont typeface="Georgia"/>
              <a:buNone/>
              <a:defRPr kumimoji="0" sz="1400" kern="1200" baseline="0">
                <a:solidFill>
                  <a:schemeClr val="accent3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 smtClean="0"/>
              <a:t>And </a:t>
            </a:r>
            <a:r>
              <a:rPr lang="en-US" i="1" dirty="0" err="1" smtClean="0"/>
              <a:t>Aristea</a:t>
            </a:r>
            <a:r>
              <a:rPr lang="en-US" i="1" dirty="0" smtClean="0"/>
              <a:t>, </a:t>
            </a:r>
            <a:r>
              <a:rPr lang="en-US" i="1" dirty="0" err="1" smtClean="0"/>
              <a:t>Huw</a:t>
            </a:r>
            <a:r>
              <a:rPr lang="en-US" i="1" dirty="0" smtClean="0"/>
              <a:t>, </a:t>
            </a:r>
            <a:r>
              <a:rPr lang="en-US" i="1" dirty="0" err="1" smtClean="0"/>
              <a:t>Jian</a:t>
            </a:r>
            <a:r>
              <a:rPr lang="en-US" i="1" dirty="0" smtClean="0"/>
              <a:t>, Jordi, </a:t>
            </a:r>
            <a:r>
              <a:rPr lang="en-US" i="1" dirty="0" err="1" smtClean="0"/>
              <a:t>Nawar</a:t>
            </a:r>
            <a:r>
              <a:rPr lang="en-US" i="1" dirty="0" smtClean="0"/>
              <a:t>, </a:t>
            </a:r>
            <a:r>
              <a:rPr lang="en-US" i="1" dirty="0" err="1" smtClean="0"/>
              <a:t>Pla</a:t>
            </a:r>
            <a:r>
              <a:rPr lang="en-US" i="1" dirty="0" smtClean="0"/>
              <a:t>, </a:t>
            </a:r>
            <a:r>
              <a:rPr lang="en-US" i="1" dirty="0" err="1" smtClean="0"/>
              <a:t>Priyanka</a:t>
            </a:r>
            <a:r>
              <a:rPr lang="en-US" i="1" dirty="0" smtClean="0"/>
              <a:t> and Tom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01433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Clearing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325112"/>
          </a:xfrm>
        </p:spPr>
        <p:txBody>
          <a:bodyPr>
            <a:normAutofit/>
          </a:bodyPr>
          <a:lstStyle/>
          <a:p>
            <a:r>
              <a:rPr lang="en-US" dirty="0" smtClean="0"/>
              <a:t>If you want to change what is drawn, you can either: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Try to draw over what is there (messy)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Clear the canvas and redraw everything</a:t>
            </a:r>
          </a:p>
          <a:p>
            <a:pPr lvl="1"/>
            <a:endParaRPr lang="en-US" dirty="0" smtClean="0">
              <a:cs typeface="Courier New" pitchFamily="49" charset="0"/>
            </a:endParaRPr>
          </a:p>
          <a:p>
            <a:r>
              <a:rPr lang="en-US" dirty="0" smtClean="0">
                <a:cs typeface="Courier New" pitchFamily="49" charset="0"/>
              </a:rPr>
              <a:t>Clear the canvas with: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canvas.delete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Tkinter.ALL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endParaRPr lang="en-US" dirty="0" smtClean="0">
              <a:cs typeface="Courier New" pitchFamily="49" charset="0"/>
            </a:endParaRPr>
          </a:p>
          <a:p>
            <a:r>
              <a:rPr lang="en-US" dirty="0" smtClean="0">
                <a:cs typeface="Courier New" pitchFamily="49" charset="0"/>
              </a:rPr>
              <a:t>Will be important for animating…</a:t>
            </a:r>
          </a:p>
        </p:txBody>
      </p:sp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Timers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325112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Courier New" pitchFamily="49" charset="0"/>
              </a:rPr>
              <a:t>To animate, you need to redraw, with slight changes, many times per second.</a:t>
            </a:r>
          </a:p>
          <a:p>
            <a:r>
              <a:rPr lang="en-US" dirty="0" err="1" smtClean="0">
                <a:cs typeface="Courier New" pitchFamily="49" charset="0"/>
              </a:rPr>
              <a:t>Tkinter</a:t>
            </a:r>
            <a:r>
              <a:rPr lang="en-US" dirty="0" smtClean="0">
                <a:cs typeface="Courier New" pitchFamily="49" charset="0"/>
              </a:rPr>
              <a:t> supports doing things at intervals</a:t>
            </a:r>
          </a:p>
          <a:p>
            <a:endParaRPr lang="en-US" dirty="0" smtClean="0">
              <a:cs typeface="Courier New" pitchFamily="49" charset="0"/>
            </a:endParaRP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repeat_me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():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print “again”</a:t>
            </a: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main_window.after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(100,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repeat_me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0" y="5943600"/>
            <a:ext cx="19754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milliseconds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Animate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325112"/>
          </a:xfrm>
        </p:spPr>
        <p:txBody>
          <a:bodyPr>
            <a:normAutofit/>
          </a:bodyPr>
          <a:lstStyle/>
          <a:p>
            <a:r>
              <a:rPr lang="en-US" dirty="0" smtClean="0">
                <a:cs typeface="Courier New" pitchFamily="49" charset="0"/>
              </a:rPr>
              <a:t>Each interval expires, so part of callback needs to reset timer!</a:t>
            </a:r>
          </a:p>
          <a:p>
            <a:endParaRPr lang="en-US" dirty="0" smtClean="0">
              <a:cs typeface="Courier New" pitchFamily="49" charset="0"/>
            </a:endParaRP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def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repeat_me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():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print “again”</a:t>
            </a:r>
          </a:p>
          <a:p>
            <a:pPr lvl="1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main_window.after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(100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repeat_me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lvl="1"/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main_window.after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(100,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repeat_me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810000" y="5943600"/>
            <a:ext cx="197547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/>
              <a:t>milliseconds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Canvas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Using </a:t>
            </a:r>
            <a:r>
              <a:rPr lang="en-GB" dirty="0" err="1" smtClean="0"/>
              <a:t>Tkinter</a:t>
            </a:r>
            <a:r>
              <a:rPr lang="en-GB" dirty="0" smtClean="0"/>
              <a:t> (import, create instance, </a:t>
            </a:r>
            <a:r>
              <a:rPr lang="en-GB" dirty="0" err="1" smtClean="0"/>
              <a:t>mainloop</a:t>
            </a:r>
            <a:r>
              <a:rPr lang="en-GB" dirty="0" smtClean="0"/>
              <a:t>() )</a:t>
            </a:r>
          </a:p>
          <a:p>
            <a:r>
              <a:rPr lang="en-GB" dirty="0" smtClean="0"/>
              <a:t>Type of control</a:t>
            </a:r>
          </a:p>
          <a:p>
            <a:r>
              <a:rPr lang="en-GB" dirty="0" smtClean="0"/>
              <a:t>Draw different shapes</a:t>
            </a:r>
          </a:p>
          <a:p>
            <a:r>
              <a:rPr lang="en-GB" dirty="0" smtClean="0"/>
              <a:t>Use .after() to trigger interval timer</a:t>
            </a:r>
          </a:p>
          <a:p>
            <a:pPr lvl="1"/>
            <a:r>
              <a:rPr lang="en-GB" dirty="0" smtClean="0"/>
              <a:t>On interval clear</a:t>
            </a:r>
          </a:p>
          <a:p>
            <a:pPr lvl="1"/>
            <a:r>
              <a:rPr lang="en-GB" dirty="0" smtClean="0"/>
              <a:t>Redraw</a:t>
            </a:r>
          </a:p>
          <a:p>
            <a:r>
              <a:rPr lang="en-GB" dirty="0" smtClean="0"/>
              <a:t>The lab has practice of all these points!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229600" cy="106680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Python lessons and labs plan</a:t>
            </a:r>
            <a:endParaRPr lang="en-US" sz="32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6640314"/>
              </p:ext>
            </p:extLst>
          </p:nvPr>
        </p:nvGraphicFramePr>
        <p:xfrm>
          <a:off x="381000" y="1295400"/>
          <a:ext cx="8229600" cy="5440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/>
                <a:gridCol w="3733800"/>
                <a:gridCol w="28194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Week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Topics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Python 1 (5)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Introduction to programming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Intro to Python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Python syntax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Using Python as a calculator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Variables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Python 2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dirty="0" smtClean="0"/>
                        <a:t> 6)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User interaction + Conditionals</a:t>
                      </a:r>
                      <a:br>
                        <a:rPr lang="en-US" dirty="0" smtClean="0"/>
                      </a:br>
                      <a:r>
                        <a:rPr lang="en-US" dirty="0" smtClean="0"/>
                        <a:t>- user input, putting in variables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Python 3 (7)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Conditionals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Python 4 (8)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Loops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Assess previous 3 weeks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Python 5 (9)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Loops + Functions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Python 6 (10)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Encapsulation + Algorithms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Python 7 (11)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File reading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Assess previous 3 weeks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Python 8 (12)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More Algorithms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Python 9 (13)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GUIs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Python </a:t>
                      </a:r>
                      <a:r>
                        <a:rPr lang="en-US" smtClean="0"/>
                        <a:t>10 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Graphics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Assess previous 3 weeks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56529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09600"/>
            <a:ext cx="8229600" cy="1066800"/>
          </a:xfrm>
        </p:spPr>
        <p:txBody>
          <a:bodyPr/>
          <a:lstStyle/>
          <a:p>
            <a:r>
              <a:rPr lang="en-US" dirty="0" smtClean="0"/>
              <a:t>This week: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Canvas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759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 smtClean="0"/>
              <a:t>Cartesian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On computer 0,0 is top left</a:t>
            </a:r>
          </a:p>
          <a:p>
            <a:r>
              <a:rPr lang="en-US" dirty="0" smtClean="0"/>
              <a:t>Horizontal – x – increasing right</a:t>
            </a:r>
          </a:p>
          <a:p>
            <a:r>
              <a:rPr lang="en-US" dirty="0" smtClean="0">
                <a:effectLst/>
              </a:rPr>
              <a:t>Vertical – y – increasing down</a:t>
            </a:r>
          </a:p>
        </p:txBody>
      </p:sp>
      <p:sp>
        <p:nvSpPr>
          <p:cNvPr id="5" name="Rectangle 4"/>
          <p:cNvSpPr/>
          <p:nvPr/>
        </p:nvSpPr>
        <p:spPr>
          <a:xfrm>
            <a:off x="4479667" y="3244334"/>
            <a:ext cx="18466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 </a:t>
            </a:r>
          </a:p>
        </p:txBody>
      </p:sp>
      <p:sp>
        <p:nvSpPr>
          <p:cNvPr id="7" name="Rectangle 6"/>
          <p:cNvSpPr/>
          <p:nvPr/>
        </p:nvSpPr>
        <p:spPr>
          <a:xfrm>
            <a:off x="2819400" y="3886200"/>
            <a:ext cx="2971800" cy="27432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2971800" y="4038600"/>
            <a:ext cx="2590800" cy="0"/>
          </a:xfrm>
          <a:prstGeom prst="straightConnector1">
            <a:avLst/>
          </a:prstGeom>
          <a:ln w="508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>
            <a:off x="2971800" y="4038600"/>
            <a:ext cx="0" cy="2438400"/>
          </a:xfrm>
          <a:prstGeom prst="straightConnector1">
            <a:avLst/>
          </a:prstGeom>
          <a:ln w="508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2953561" y="3962400"/>
            <a:ext cx="7040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0,0</a:t>
            </a:r>
            <a:endParaRPr lang="en-GB" sz="3200" dirty="0"/>
          </a:p>
        </p:txBody>
      </p:sp>
      <p:sp>
        <p:nvSpPr>
          <p:cNvPr id="13" name="TextBox 12"/>
          <p:cNvSpPr txBox="1"/>
          <p:nvPr/>
        </p:nvSpPr>
        <p:spPr>
          <a:xfrm>
            <a:off x="2372586" y="5968425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y</a:t>
            </a:r>
            <a:endParaRPr lang="en-GB" sz="3200" dirty="0"/>
          </a:p>
        </p:txBody>
      </p:sp>
      <p:sp>
        <p:nvSpPr>
          <p:cNvPr id="14" name="TextBox 13"/>
          <p:cNvSpPr txBox="1"/>
          <p:nvPr/>
        </p:nvSpPr>
        <p:spPr>
          <a:xfrm>
            <a:off x="5496786" y="3733800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x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181057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rfp07r\Dropbox\Screenshots\Screenshot 2014-02-03 02.30.5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05200" y="-228600"/>
            <a:ext cx="2057400" cy="7722296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76200" y="685800"/>
            <a:ext cx="17661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/>
              <a:t>create_line</a:t>
            </a:r>
            <a:r>
              <a:rPr lang="en-GB" sz="2400" dirty="0" smtClean="0"/>
              <a:t>()</a:t>
            </a:r>
            <a:endParaRPr lang="en-GB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6477000" y="1600200"/>
            <a:ext cx="247330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/>
              <a:t>create_rectangle</a:t>
            </a:r>
            <a:r>
              <a:rPr lang="en-GB" sz="2400" dirty="0" smtClean="0"/>
              <a:t>()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6200" y="2814935"/>
            <a:ext cx="182287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/>
              <a:t>create_oval</a:t>
            </a:r>
            <a:r>
              <a:rPr lang="en-GB" sz="2400" dirty="0" smtClean="0"/>
              <a:t>()</a:t>
            </a:r>
            <a:endParaRPr lang="en-GB" sz="2400" dirty="0"/>
          </a:p>
        </p:txBody>
      </p:sp>
      <p:sp>
        <p:nvSpPr>
          <p:cNvPr id="11" name="TextBox 10"/>
          <p:cNvSpPr txBox="1"/>
          <p:nvPr/>
        </p:nvSpPr>
        <p:spPr>
          <a:xfrm>
            <a:off x="6844537" y="5862935"/>
            <a:ext cx="16895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/>
              <a:t>create_arc</a:t>
            </a:r>
            <a:r>
              <a:rPr lang="en-GB" sz="2400" dirty="0" smtClean="0"/>
              <a:t>()</a:t>
            </a:r>
            <a:endParaRPr lang="en-GB" sz="2400" dirty="0"/>
          </a:p>
        </p:txBody>
      </p:sp>
      <p:sp>
        <p:nvSpPr>
          <p:cNvPr id="12" name="TextBox 11"/>
          <p:cNvSpPr txBox="1"/>
          <p:nvPr/>
        </p:nvSpPr>
        <p:spPr>
          <a:xfrm>
            <a:off x="76200" y="4796135"/>
            <a:ext cx="160838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/>
              <a:t>create_text</a:t>
            </a:r>
            <a:endParaRPr lang="en-GB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629400" y="4034135"/>
            <a:ext cx="23051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dirty="0" err="1" smtClean="0"/>
              <a:t>create_polygon</a:t>
            </a:r>
            <a:r>
              <a:rPr lang="en-GB" sz="2400" dirty="0" smtClean="0"/>
              <a:t>()</a:t>
            </a:r>
            <a:endParaRPr lang="en-GB" sz="2400" dirty="0"/>
          </a:p>
        </p:txBody>
      </p:sp>
      <p:cxnSp>
        <p:nvCxnSpPr>
          <p:cNvPr id="15" name="Straight Arrow Connector 14"/>
          <p:cNvCxnSpPr>
            <a:stCxn id="7" idx="3"/>
          </p:cNvCxnSpPr>
          <p:nvPr/>
        </p:nvCxnSpPr>
        <p:spPr>
          <a:xfrm flipV="1">
            <a:off x="1842389" y="914401"/>
            <a:ext cx="2272411" cy="223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>
            <a:stCxn id="8" idx="1"/>
          </p:cNvCxnSpPr>
          <p:nvPr/>
        </p:nvCxnSpPr>
        <p:spPr>
          <a:xfrm flipH="1" flipV="1">
            <a:off x="4724400" y="1828800"/>
            <a:ext cx="1752600" cy="2233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V="1">
            <a:off x="2961349" y="1982345"/>
            <a:ext cx="848651" cy="12756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0" idx="3"/>
          </p:cNvCxnSpPr>
          <p:nvPr/>
        </p:nvCxnSpPr>
        <p:spPr>
          <a:xfrm>
            <a:off x="1899071" y="3045768"/>
            <a:ext cx="2368129" cy="223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11" idx="1"/>
          </p:cNvCxnSpPr>
          <p:nvPr/>
        </p:nvCxnSpPr>
        <p:spPr>
          <a:xfrm flipH="1" flipV="1">
            <a:off x="4953001" y="6091536"/>
            <a:ext cx="1891536" cy="223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12" idx="3"/>
          </p:cNvCxnSpPr>
          <p:nvPr/>
        </p:nvCxnSpPr>
        <p:spPr>
          <a:xfrm>
            <a:off x="1684589" y="5026968"/>
            <a:ext cx="2354011" cy="223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stCxn id="13" idx="1"/>
          </p:cNvCxnSpPr>
          <p:nvPr/>
        </p:nvCxnSpPr>
        <p:spPr>
          <a:xfrm flipH="1">
            <a:off x="4648200" y="4264968"/>
            <a:ext cx="1981200" cy="2232"/>
          </a:xfrm>
          <a:prstGeom prst="straightConnector1">
            <a:avLst/>
          </a:prstGeom>
          <a:ln w="38100"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A </a:t>
            </a:r>
            <a:r>
              <a:rPr lang="en-US" sz="2400" dirty="0" err="1" smtClean="0"/>
              <a:t>Tkinter</a:t>
            </a:r>
            <a:r>
              <a:rPr lang="en-US" sz="2400" dirty="0" smtClean="0"/>
              <a:t> control</a:t>
            </a:r>
          </a:p>
          <a:p>
            <a:r>
              <a:rPr lang="en-US" sz="2400" dirty="0" smtClean="0"/>
              <a:t>Allows drawing of shapes to it</a:t>
            </a:r>
          </a:p>
          <a:p>
            <a:endParaRPr lang="en-US" sz="2400" dirty="0" smtClean="0"/>
          </a:p>
          <a:p>
            <a:r>
              <a:rPr lang="en-US" sz="2400" dirty="0" smtClean="0"/>
              <a:t>Good tutorials:</a:t>
            </a:r>
            <a:endParaRPr lang="en-US" sz="2200" dirty="0" smtClean="0"/>
          </a:p>
          <a:p>
            <a:pPr lvl="1"/>
            <a:r>
              <a:rPr lang="en-US" sz="2200" dirty="0" smtClean="0">
                <a:hlinkClick r:id="rId2"/>
              </a:rPr>
              <a:t>http://effbot.org/tkinterbook/canvas.htm</a:t>
            </a:r>
            <a:endParaRPr lang="en-US" sz="2200" dirty="0" smtClean="0"/>
          </a:p>
          <a:p>
            <a:pPr lvl="1"/>
            <a:r>
              <a:rPr lang="en-US" sz="2200" dirty="0" smtClean="0">
                <a:hlinkClick r:id="rId3"/>
              </a:rPr>
              <a:t>http://www.tutorialspoint.com/python/tk_canvas.htm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807351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Tkinter</a:t>
            </a:r>
            <a:r>
              <a:rPr lang="en-US" dirty="0" smtClean="0"/>
              <a:t>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Tkinter</a:t>
            </a:r>
            <a:endParaRPr lang="en-GB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endParaRPr lang="en-GB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# Create window</a:t>
            </a:r>
          </a:p>
          <a:p>
            <a:pPr>
              <a:buNone/>
            </a:pP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main_window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Tkinter.Tk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endParaRPr lang="en-GB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# add widgets</a:t>
            </a: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# ...</a:t>
            </a:r>
          </a:p>
          <a:p>
            <a:pPr>
              <a:buNone/>
            </a:pPr>
            <a:endParaRPr lang="en-GB" sz="24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# Display window</a:t>
            </a:r>
          </a:p>
          <a:p>
            <a:pPr>
              <a:buNone/>
            </a:pPr>
            <a:r>
              <a:rPr lang="en-GB" sz="2400" dirty="0" err="1" smtClean="0">
                <a:latin typeface="Courier New" pitchFamily="49" charset="0"/>
                <a:cs typeface="Courier New" pitchFamily="49" charset="0"/>
              </a:rPr>
              <a:t>main_window.mainloop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()</a:t>
            </a:r>
          </a:p>
        </p:txBody>
      </p:sp>
      <p:pic>
        <p:nvPicPr>
          <p:cNvPr id="12289" name="Picture 1" descr="C:\Users\rfp07r\Dropbox\Screenshots\Screenshot 2014-01-26 23.32.04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88000" y="2286000"/>
            <a:ext cx="3556000" cy="38354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6170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325112"/>
          </a:xfrm>
        </p:spPr>
        <p:txBody>
          <a:bodyPr>
            <a:normAutofit/>
          </a:bodyPr>
          <a:lstStyle/>
          <a:p>
            <a:r>
              <a:rPr lang="en-US" dirty="0" smtClean="0"/>
              <a:t>Input and output</a:t>
            </a:r>
          </a:p>
          <a:p>
            <a:endParaRPr lang="en-US" dirty="0" smtClean="0"/>
          </a:p>
          <a:p>
            <a:r>
              <a:rPr lang="en-US" dirty="0" smtClean="0"/>
              <a:t>2 important lines:</a:t>
            </a:r>
          </a:p>
          <a:p>
            <a:endParaRPr lang="en-US" dirty="0" smtClean="0"/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button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Tkinter.</a:t>
            </a:r>
            <a:r>
              <a:rPr lang="en-US" b="1" dirty="0" err="1" smtClean="0">
                <a:latin typeface="Courier New" pitchFamily="49" charset="0"/>
                <a:cs typeface="Courier New" pitchFamily="49" charset="0"/>
              </a:rPr>
              <a:t>Button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main_window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button.pack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endParaRPr lang="en-US" dirty="0" smtClean="0">
              <a:cs typeface="Courier New" pitchFamily="49" charset="0"/>
            </a:endParaRPr>
          </a:p>
          <a:p>
            <a:r>
              <a:rPr lang="en-US" dirty="0" smtClean="0">
                <a:cs typeface="Courier New" pitchFamily="49" charset="0"/>
              </a:rPr>
              <a:t>Create and display</a:t>
            </a:r>
          </a:p>
        </p:txBody>
      </p:sp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066800"/>
          </a:xfrm>
        </p:spPr>
        <p:txBody>
          <a:bodyPr/>
          <a:lstStyle/>
          <a:p>
            <a:r>
              <a:rPr lang="en-US" dirty="0" smtClean="0"/>
              <a:t>Canvas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534400" cy="432511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canvas =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Tkinter.Canvas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main_window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width=500, height=500)</a:t>
            </a: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canvas.pack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canvas.create_line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(0,0, 250,250)</a:t>
            </a:r>
          </a:p>
        </p:txBody>
      </p:sp>
    </p:spTree>
    <p:extLst>
      <p:ext uri="{BB962C8B-B14F-4D97-AF65-F5344CB8AC3E}">
        <p14:creationId xmlns:p14="http://schemas.microsoft.com/office/powerpoint/2010/main" val="185673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fo1008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672</TotalTime>
  <Words>368</Words>
  <Application>Microsoft Macintosh PowerPoint</Application>
  <PresentationFormat>On-screen Show (4:3)</PresentationFormat>
  <Paragraphs>115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Courier New</vt:lpstr>
      <vt:lpstr>Georgia</vt:lpstr>
      <vt:lpstr>Wingdings 2</vt:lpstr>
      <vt:lpstr>info1008</vt:lpstr>
      <vt:lpstr>Computer Applications</vt:lpstr>
      <vt:lpstr>Python lessons and labs plan</vt:lpstr>
      <vt:lpstr>This week:</vt:lpstr>
      <vt:lpstr>Cartesian Space</vt:lpstr>
      <vt:lpstr>PowerPoint Presentation</vt:lpstr>
      <vt:lpstr>Canvas</vt:lpstr>
      <vt:lpstr>Tkinter basics</vt:lpstr>
      <vt:lpstr>Controls</vt:lpstr>
      <vt:lpstr>Canvas</vt:lpstr>
      <vt:lpstr>Clearing</vt:lpstr>
      <vt:lpstr>Timers</vt:lpstr>
      <vt:lpstr>Animate</vt:lpstr>
      <vt:lpstr>Canvas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Applications</dc:title>
  <dc:creator>rfp07r</dc:creator>
  <cp:lastModifiedBy>Microsoft Office User</cp:lastModifiedBy>
  <cp:revision>114</cp:revision>
  <dcterms:created xsi:type="dcterms:W3CDTF">2006-08-16T00:00:00Z</dcterms:created>
  <dcterms:modified xsi:type="dcterms:W3CDTF">2016-01-22T15:20:07Z</dcterms:modified>
</cp:coreProperties>
</file>