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0"/>
  </p:notesMasterIdLst>
  <p:sldIdLst>
    <p:sldId id="257" r:id="rId2"/>
    <p:sldId id="279" r:id="rId3"/>
    <p:sldId id="277" r:id="rId4"/>
    <p:sldId id="276" r:id="rId5"/>
    <p:sldId id="278" r:id="rId6"/>
    <p:sldId id="280" r:id="rId7"/>
    <p:sldId id="286" r:id="rId8"/>
    <p:sldId id="268" r:id="rId9"/>
    <p:sldId id="284" r:id="rId10"/>
    <p:sldId id="264" r:id="rId11"/>
    <p:sldId id="285" r:id="rId12"/>
    <p:sldId id="290" r:id="rId13"/>
    <p:sldId id="283" r:id="rId14"/>
    <p:sldId id="293" r:id="rId15"/>
    <p:sldId id="292" r:id="rId16"/>
    <p:sldId id="288" r:id="rId17"/>
    <p:sldId id="289" r:id="rId18"/>
    <p:sldId id="287" r:id="rId19"/>
    <p:sldId id="273" r:id="rId20"/>
    <p:sldId id="275" r:id="rId21"/>
    <p:sldId id="282" r:id="rId22"/>
    <p:sldId id="260" r:id="rId23"/>
    <p:sldId id="281" r:id="rId24"/>
    <p:sldId id="294" r:id="rId25"/>
    <p:sldId id="296" r:id="rId26"/>
    <p:sldId id="297" r:id="rId27"/>
    <p:sldId id="295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F67"/>
    <a:srgbClr val="FFC125"/>
    <a:srgbClr val="CD9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37" autoAdjust="0"/>
  </p:normalViewPr>
  <p:slideViewPr>
    <p:cSldViewPr snapToGrid="0" snapToObjects="1" showGuides="1">
      <p:cViewPr>
        <p:scale>
          <a:sx n="85" d="100"/>
          <a:sy n="85" d="100"/>
        </p:scale>
        <p:origin x="-1328" y="-984"/>
      </p:cViewPr>
      <p:guideLst>
        <p:guide orient="horz" pos="941"/>
        <p:guide pos="46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FFF0-6FAE-7B4E-B2DF-E8110DF69B6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05D10-06F6-604D-98A4-136F46A55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Formed in 1986</a:t>
            </a:r>
          </a:p>
          <a:p>
            <a:r>
              <a:rPr lang="en-US" dirty="0" smtClean="0"/>
              <a:t>Consensus</a:t>
            </a:r>
            <a:r>
              <a:rPr lang="en-US" baseline="0" dirty="0" smtClean="0"/>
              <a:t> driven</a:t>
            </a:r>
          </a:p>
          <a:p>
            <a:r>
              <a:rPr lang="en-US" baseline="0" dirty="0" smtClean="0"/>
              <a:t>Typical </a:t>
            </a:r>
            <a:r>
              <a:rPr lang="en-US" baseline="0" dirty="0" err="1" smtClean="0"/>
              <a:t>attendence</a:t>
            </a:r>
            <a:r>
              <a:rPr lang="en-US" baseline="0" dirty="0" smtClean="0"/>
              <a:t> at IETF meetings c. 1200 (from a maximum of ~2800 in 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 1991 HTML Tags</a:t>
            </a:r>
          </a:p>
          <a:p>
            <a:r>
              <a:rPr lang="en-US" dirty="0" smtClean="0"/>
              <a:t>Jun</a:t>
            </a:r>
            <a:r>
              <a:rPr lang="en-US" baseline="0" dirty="0" smtClean="0"/>
              <a:t> 1992 HTML DTD first draft, 1.1 in Nov</a:t>
            </a:r>
          </a:p>
          <a:p>
            <a:r>
              <a:rPr lang="en-US" baseline="0" dirty="0" smtClean="0"/>
              <a:t>Jan 1993 Mosaic released</a:t>
            </a:r>
          </a:p>
          <a:p>
            <a:r>
              <a:rPr lang="en-US" baseline="0" dirty="0" smtClean="0"/>
              <a:t>Jun 1993 Hypertext Markup Language (Internet Draft)</a:t>
            </a:r>
          </a:p>
          <a:p>
            <a:r>
              <a:rPr lang="en-US" baseline="0" dirty="0" smtClean="0"/>
              <a:t>Nov 1993 HTML+ (Internet Draft)</a:t>
            </a:r>
          </a:p>
          <a:p>
            <a:r>
              <a:rPr lang="en-US" baseline="0" dirty="0" smtClean="0"/>
              <a:t>Sep 1994 IETF HTML WG founded</a:t>
            </a:r>
          </a:p>
          <a:p>
            <a:r>
              <a:rPr lang="en-US" baseline="0" dirty="0" smtClean="0"/>
              <a:t>Oct 1994 W3C founded</a:t>
            </a:r>
          </a:p>
          <a:p>
            <a:r>
              <a:rPr lang="en-US" baseline="0" dirty="0" smtClean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Apr 1995 HTML 3.0 (Internet Draft)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Aug 1995 IE released</a:t>
            </a:r>
            <a:endParaRPr lang="en-US" baseline="0" dirty="0" smtClean="0"/>
          </a:p>
          <a:p>
            <a:r>
              <a:rPr lang="en-US" baseline="0" dirty="0" smtClean="0"/>
              <a:t>Nov 1995 HTML 2.0 (RFC1866)</a:t>
            </a:r>
          </a:p>
          <a:p>
            <a:r>
              <a:rPr lang="en-US" baseline="0" dirty="0" smtClean="0"/>
              <a:t>Nov 1995 HTML Forms (RFC1867)</a:t>
            </a:r>
          </a:p>
          <a:p>
            <a:r>
              <a:rPr lang="en-US" baseline="0" dirty="0" smtClean="0"/>
              <a:t>Dec 1995 IETF HTML WG disbanded</a:t>
            </a:r>
          </a:p>
          <a:p>
            <a:r>
              <a:rPr lang="en-US" baseline="0" dirty="0" smtClean="0"/>
              <a:t>May 1996 HTML Tables (RFC1942)</a:t>
            </a:r>
          </a:p>
          <a:p>
            <a:r>
              <a:rPr lang="en-US" baseline="0" dirty="0" smtClean="0"/>
              <a:t>Aug 1996 HTML Client-side Image Maps (RFC1980)</a:t>
            </a:r>
          </a:p>
          <a:p>
            <a:r>
              <a:rPr lang="en-US" baseline="0" dirty="0" smtClean="0"/>
              <a:t>Jan 1997 HTML I18N (RFC2070)</a:t>
            </a:r>
          </a:p>
          <a:p>
            <a:r>
              <a:rPr lang="en-US" baseline="0" dirty="0" smtClean="0"/>
              <a:t>Jan 1997 HTML 3.2 (W3C REC)</a:t>
            </a:r>
          </a:p>
          <a:p>
            <a:r>
              <a:rPr lang="en-US" baseline="0" dirty="0" smtClean="0"/>
              <a:t>Dec 1997 HTML 4.0 (W3C REC)</a:t>
            </a:r>
          </a:p>
          <a:p>
            <a:r>
              <a:rPr lang="en-US" baseline="0" dirty="0" smtClean="0"/>
              <a:t>Dec 1999 HTML 4.01 (W3C REC)</a:t>
            </a:r>
          </a:p>
          <a:p>
            <a:r>
              <a:rPr lang="en-US" baseline="0" dirty="0" smtClean="0"/>
              <a:t>May 2000 ISO HTML (</a:t>
            </a:r>
            <a:r>
              <a:rPr lang="is-IS" dirty="0" smtClean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 1991 HTML Tags</a:t>
            </a:r>
          </a:p>
          <a:p>
            <a:r>
              <a:rPr lang="en-US" dirty="0" smtClean="0"/>
              <a:t>Jun</a:t>
            </a:r>
            <a:r>
              <a:rPr lang="en-US" baseline="0" dirty="0" smtClean="0"/>
              <a:t> 1992 HTML DTD first draft, 1.1 in Nov</a:t>
            </a:r>
          </a:p>
          <a:p>
            <a:r>
              <a:rPr lang="en-US" baseline="0" dirty="0" smtClean="0"/>
              <a:t>Jan 1993 Mosaic released</a:t>
            </a:r>
          </a:p>
          <a:p>
            <a:r>
              <a:rPr lang="en-US" baseline="0" dirty="0" smtClean="0"/>
              <a:t>Jun 1993 Hypertext Markup Language (Internet Draft)</a:t>
            </a:r>
          </a:p>
          <a:p>
            <a:r>
              <a:rPr lang="en-US" baseline="0" dirty="0" smtClean="0"/>
              <a:t>Nov 1993 HTML+ (Internet Draft)</a:t>
            </a:r>
          </a:p>
          <a:p>
            <a:r>
              <a:rPr lang="en-US" baseline="0" dirty="0" smtClean="0"/>
              <a:t>Sep 1994 IETF HTML WG founded</a:t>
            </a:r>
          </a:p>
          <a:p>
            <a:r>
              <a:rPr lang="en-US" baseline="0" dirty="0" smtClean="0"/>
              <a:t>Oct 1994 W3C founded</a:t>
            </a:r>
          </a:p>
          <a:p>
            <a:r>
              <a:rPr lang="en-US" baseline="0" dirty="0" smtClean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Apr 1995 HTML 3.0 (Internet Draft)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Aug 1995 IE released</a:t>
            </a:r>
            <a:endParaRPr lang="en-US" baseline="0" dirty="0" smtClean="0"/>
          </a:p>
          <a:p>
            <a:r>
              <a:rPr lang="en-US" baseline="0" dirty="0" smtClean="0"/>
              <a:t>Nov 1995 HTML 2.0 (RFC1866)</a:t>
            </a:r>
          </a:p>
          <a:p>
            <a:r>
              <a:rPr lang="en-US" baseline="0" dirty="0" smtClean="0"/>
              <a:t>Nov 1995 HTML Forms (RFC1867)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Dec 1995 IETF HTML WG disbanded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Feb 1996 HTML ERB/WG formed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May 1996 HTML Tables (RFC1942)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Aug 1996 HTML Client-side Image Maps (RFC1980)</a:t>
            </a:r>
          </a:p>
          <a:p>
            <a:r>
              <a:rPr lang="en-US" baseline="0" dirty="0" smtClean="0"/>
              <a:t>Nov 1996 XML WD</a:t>
            </a:r>
          </a:p>
          <a:p>
            <a:r>
              <a:rPr lang="en-US" baseline="0" dirty="0" smtClean="0"/>
              <a:t>Jan 1997 HTML I18N (RFC2070)</a:t>
            </a:r>
          </a:p>
          <a:p>
            <a:r>
              <a:rPr lang="en-US" baseline="0" dirty="0" smtClean="0"/>
              <a:t>Jan 1997 HTML 3.2 (W3C REC)</a:t>
            </a:r>
          </a:p>
          <a:p>
            <a:r>
              <a:rPr lang="en-US" baseline="0" dirty="0" smtClean="0"/>
              <a:t>Dec 1997 HTML 4.0 (W3C REC)</a:t>
            </a:r>
          </a:p>
          <a:p>
            <a:r>
              <a:rPr lang="en-US" baseline="0" dirty="0" smtClean="0"/>
              <a:t>Feb 1998 XML 1.0 W3C REC</a:t>
            </a:r>
          </a:p>
          <a:p>
            <a:r>
              <a:rPr lang="en-US" baseline="0" dirty="0" smtClean="0"/>
              <a:t>Dec 1998 Reformulating HTML in XML</a:t>
            </a:r>
          </a:p>
          <a:p>
            <a:r>
              <a:rPr lang="en-US" baseline="0" dirty="0" smtClean="0"/>
              <a:t>Dec 1999 HTML 4.01 (W3C REC)</a:t>
            </a:r>
          </a:p>
          <a:p>
            <a:r>
              <a:rPr lang="en-US" baseline="0" dirty="0" smtClean="0"/>
              <a:t>Jan 2000 XHTML 1.0</a:t>
            </a:r>
          </a:p>
          <a:p>
            <a:r>
              <a:rPr lang="en-US" baseline="0" dirty="0" smtClean="0"/>
              <a:t>May 2000 ISO HTML (</a:t>
            </a:r>
            <a:r>
              <a:rPr lang="is-IS" dirty="0" smtClean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2002 XHTML</a:t>
            </a:r>
            <a:r>
              <a:rPr lang="en-US" baseline="0" dirty="0" smtClean="0"/>
              <a:t> 2.0 FPWD</a:t>
            </a:r>
            <a:endParaRPr lang="en-US" dirty="0" smtClean="0"/>
          </a:p>
          <a:p>
            <a:r>
              <a:rPr lang="en-US" dirty="0" smtClean="0"/>
              <a:t>Jun 2004 Opera/Mozilla position</a:t>
            </a:r>
            <a:r>
              <a:rPr lang="en-US" baseline="0" dirty="0" smtClean="0"/>
              <a:t> paper on HTML voted down by W3C</a:t>
            </a:r>
            <a:endParaRPr lang="en-US" dirty="0" smtClean="0"/>
          </a:p>
          <a:p>
            <a:r>
              <a:rPr lang="en-US" dirty="0" smtClean="0"/>
              <a:t>Jun 2004</a:t>
            </a:r>
            <a:r>
              <a:rPr lang="en-US" baseline="0" dirty="0" smtClean="0"/>
              <a:t> WHAT 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6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2002 XHTML</a:t>
            </a:r>
            <a:r>
              <a:rPr lang="en-US" baseline="0" dirty="0" smtClean="0"/>
              <a:t> 2.0 FPWD</a:t>
            </a:r>
            <a:endParaRPr lang="en-US" dirty="0" smtClean="0"/>
          </a:p>
          <a:p>
            <a:r>
              <a:rPr lang="en-US" dirty="0" smtClean="0"/>
              <a:t>Jun 2004 Opera/Mozilla position</a:t>
            </a:r>
            <a:r>
              <a:rPr lang="en-US" baseline="0" dirty="0" smtClean="0"/>
              <a:t> paper on HTML voted down by W3C</a:t>
            </a:r>
            <a:endParaRPr lang="en-US" dirty="0" smtClean="0"/>
          </a:p>
          <a:p>
            <a:r>
              <a:rPr lang="en-US" dirty="0" smtClean="0"/>
              <a:t>Jun 2004</a:t>
            </a:r>
            <a:r>
              <a:rPr lang="en-US" baseline="0" dirty="0" smtClean="0"/>
              <a:t> WHAT 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2002 XHTML</a:t>
            </a:r>
            <a:r>
              <a:rPr lang="en-US" baseline="0" dirty="0" smtClean="0"/>
              <a:t> 2.0 FPWD</a:t>
            </a:r>
            <a:endParaRPr lang="en-US" dirty="0" smtClean="0"/>
          </a:p>
          <a:p>
            <a:r>
              <a:rPr lang="en-US" dirty="0" smtClean="0"/>
              <a:t>Jun 2004 Opera/Mozilla position</a:t>
            </a:r>
            <a:r>
              <a:rPr lang="en-US" baseline="0" dirty="0" smtClean="0"/>
              <a:t> paper on HTML voted down by W3C</a:t>
            </a:r>
            <a:endParaRPr lang="en-US" dirty="0" smtClean="0"/>
          </a:p>
          <a:p>
            <a:r>
              <a:rPr lang="en-US" dirty="0" smtClean="0"/>
              <a:t>Jun 2004</a:t>
            </a:r>
            <a:r>
              <a:rPr lang="en-US" baseline="0" dirty="0" smtClean="0"/>
              <a:t> WHATWG 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44" r:id="rId10"/>
    <p:sldLayoutId id="214748374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Web Standards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COMP6218 Web 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–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4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Engineering Task Force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reject: kings, presidents and voting. </a:t>
            </a:r>
            <a:br>
              <a:rPr lang="en-US" dirty="0"/>
            </a:br>
            <a:r>
              <a:rPr lang="en-US" dirty="0" smtClean="0"/>
              <a:t>We </a:t>
            </a:r>
            <a:r>
              <a:rPr lang="en-US" dirty="0"/>
              <a:t>believe in: rough consensus and running code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en-US" i="1" dirty="0" smtClean="0"/>
              <a:t>David Clark</a:t>
            </a:r>
          </a:p>
          <a:p>
            <a:pPr marL="0" indent="0">
              <a:buNone/>
            </a:pPr>
            <a:r>
              <a:rPr lang="en-US" dirty="0"/>
              <a:t>Be conservative in what you send and liberal in what you </a:t>
            </a:r>
            <a:r>
              <a:rPr lang="en-US" dirty="0" smtClean="0"/>
              <a:t>accept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en-US" i="1" dirty="0" smtClean="0"/>
              <a:t>Jon </a:t>
            </a:r>
            <a:r>
              <a:rPr lang="en-US" i="1" dirty="0" err="1" smtClean="0"/>
              <a:t>Postel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711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a membership </a:t>
            </a:r>
            <a:r>
              <a:rPr lang="en-US" dirty="0" err="1" smtClean="0"/>
              <a:t>organisation</a:t>
            </a:r>
            <a:r>
              <a:rPr lang="en-US" dirty="0" smtClean="0"/>
              <a:t> – anyone can become involved</a:t>
            </a:r>
          </a:p>
          <a:p>
            <a:pPr marL="0" indent="0">
              <a:buNone/>
            </a:pPr>
            <a:r>
              <a:rPr lang="en-US" dirty="0" smtClean="0"/>
              <a:t>Formed in 1986</a:t>
            </a:r>
          </a:p>
          <a:p>
            <a:pPr marL="0" indent="0">
              <a:buNone/>
            </a:pPr>
            <a:r>
              <a:rPr lang="en-US" dirty="0" smtClean="0"/>
              <a:t>Overseen by the Internet Architecture Board (IAB)</a:t>
            </a:r>
          </a:p>
          <a:p>
            <a:pPr marL="0" indent="0">
              <a:buNone/>
            </a:pPr>
            <a:r>
              <a:rPr lang="en-US" dirty="0" smtClean="0"/>
              <a:t>Standards reviewed by the Internet Engineering Steering Group</a:t>
            </a:r>
          </a:p>
          <a:p>
            <a:pPr marL="0" indent="0">
              <a:buNone/>
            </a:pPr>
            <a:r>
              <a:rPr lang="en-US" dirty="0" smtClean="0"/>
              <a:t>Structured into:</a:t>
            </a:r>
          </a:p>
          <a:p>
            <a:pPr lvl="1"/>
            <a:r>
              <a:rPr lang="en-US" dirty="0" smtClean="0"/>
              <a:t>Working Groups: Chartered groups which are working towards the production of a standard)</a:t>
            </a:r>
          </a:p>
          <a:p>
            <a:pPr lvl="1"/>
            <a:r>
              <a:rPr lang="en-US" dirty="0" smtClean="0"/>
              <a:t>Birds of a Feather Groups (</a:t>
            </a:r>
            <a:r>
              <a:rPr lang="en-US" dirty="0" err="1" smtClean="0"/>
              <a:t>BoF</a:t>
            </a:r>
            <a:r>
              <a:rPr lang="en-US" dirty="0" smtClean="0"/>
              <a:t>): Informal discussion groups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1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Document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Requests for Comments (RFC)</a:t>
            </a:r>
          </a:p>
          <a:p>
            <a:pPr lvl="1"/>
            <a:r>
              <a:rPr lang="en-US" dirty="0" smtClean="0"/>
              <a:t>Started as informal notes, have since become official Internet standards documents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Internet Drafts</a:t>
            </a:r>
            <a:endParaRPr lang="en-US" dirty="0"/>
          </a:p>
          <a:p>
            <a:pPr lvl="1"/>
            <a:r>
              <a:rPr lang="en-US" dirty="0" smtClean="0"/>
              <a:t>Preliminary technical specifications</a:t>
            </a:r>
          </a:p>
          <a:p>
            <a:pPr lvl="1"/>
            <a:r>
              <a:rPr lang="en-US" dirty="0" smtClean="0"/>
              <a:t>Only valid for six months, unless updated</a:t>
            </a:r>
          </a:p>
          <a:p>
            <a:pPr lvl="1"/>
            <a:r>
              <a:rPr lang="en-US" dirty="0" smtClean="0"/>
              <a:t>Removed from official repository on expiry</a:t>
            </a:r>
          </a:p>
        </p:txBody>
      </p:sp>
    </p:spTree>
    <p:extLst>
      <p:ext uri="{BB962C8B-B14F-4D97-AF65-F5344CB8AC3E}">
        <p14:creationId xmlns:p14="http://schemas.microsoft.com/office/powerpoint/2010/main" val="406059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Structure </a:t>
            </a:r>
            <a:br>
              <a:rPr lang="en-US" dirty="0" smtClean="0"/>
            </a:br>
            <a:r>
              <a:rPr lang="en-US" dirty="0" smtClean="0"/>
              <a:t>and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1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 Consortium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membership </a:t>
            </a:r>
            <a:r>
              <a:rPr lang="en-US" dirty="0" err="1" smtClean="0"/>
              <a:t>organisation</a:t>
            </a:r>
            <a:r>
              <a:rPr lang="en-US" dirty="0"/>
              <a:t> </a:t>
            </a:r>
            <a:r>
              <a:rPr lang="en-US" dirty="0" smtClean="0"/>
              <a:t>- must join in order to participate*</a:t>
            </a:r>
          </a:p>
          <a:p>
            <a:pPr marL="0" indent="0">
              <a:buNone/>
            </a:pPr>
            <a:r>
              <a:rPr lang="en-US" dirty="0" smtClean="0"/>
              <a:t>Key players:</a:t>
            </a:r>
          </a:p>
          <a:p>
            <a:pPr lvl="1"/>
            <a:r>
              <a:rPr lang="en-US" dirty="0" smtClean="0"/>
              <a:t>Director (</a:t>
            </a:r>
            <a:r>
              <a:rPr lang="en-US" dirty="0" err="1" smtClean="0"/>
              <a:t>TimBL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Team: Permanent staff, support workings of W3C</a:t>
            </a:r>
          </a:p>
          <a:p>
            <a:pPr lvl="1"/>
            <a:r>
              <a:rPr lang="en-US" dirty="0" smtClean="0"/>
              <a:t>Advisory Committee (AC): Contains a representative from each member </a:t>
            </a:r>
            <a:r>
              <a:rPr lang="en-US" dirty="0" err="1" smtClean="0"/>
              <a:t>organisation</a:t>
            </a:r>
            <a:r>
              <a:rPr lang="en-US" dirty="0" smtClean="0"/>
              <a:t>. Reviews proposals from Director</a:t>
            </a:r>
          </a:p>
          <a:p>
            <a:pPr lvl="1"/>
            <a:r>
              <a:rPr lang="en-US" dirty="0" smtClean="0"/>
              <a:t>Advisory Board (AB): Guides W3C in non-technical matters</a:t>
            </a:r>
          </a:p>
          <a:p>
            <a:pPr lvl="1"/>
            <a:r>
              <a:rPr lang="en-US" dirty="0" smtClean="0"/>
              <a:t>Technical Architecture Group (TAG): Coordinates cross-technology architecture developments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000" y="6309374"/>
            <a:ext cx="259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With some 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0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Working Group</a:t>
            </a:r>
          </a:p>
          <a:p>
            <a:pPr lvl="1"/>
            <a:r>
              <a:rPr lang="en-US" dirty="0" smtClean="0"/>
              <a:t>Chartered for a specific duration to deliver a particular standard</a:t>
            </a:r>
          </a:p>
          <a:p>
            <a:pPr marL="0" indent="0">
              <a:buNone/>
            </a:pPr>
            <a:r>
              <a:rPr lang="en-US" dirty="0" smtClean="0"/>
              <a:t>Interest Group</a:t>
            </a:r>
          </a:p>
          <a:p>
            <a:pPr lvl="1"/>
            <a:r>
              <a:rPr lang="en-US" dirty="0" smtClean="0"/>
              <a:t>Chartered discussion forum</a:t>
            </a:r>
          </a:p>
          <a:p>
            <a:pPr marL="0" indent="0">
              <a:buNone/>
            </a:pPr>
            <a:r>
              <a:rPr lang="en-US" dirty="0" smtClean="0"/>
              <a:t>Community Group</a:t>
            </a:r>
          </a:p>
          <a:p>
            <a:pPr lvl="1"/>
            <a:r>
              <a:rPr lang="en-US" dirty="0" smtClean="0"/>
              <a:t>Discussion forum open to non-members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6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Technical Report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</a:p>
          <a:p>
            <a:r>
              <a:rPr lang="en-US" dirty="0" smtClean="0"/>
              <a:t>Proposed Recommendation</a:t>
            </a:r>
          </a:p>
          <a:p>
            <a:r>
              <a:rPr lang="en-US" dirty="0" smtClean="0"/>
              <a:t>Candidate Recommendation</a:t>
            </a:r>
          </a:p>
          <a:p>
            <a:r>
              <a:rPr lang="en-US" dirty="0" smtClean="0"/>
              <a:t>Working Draft</a:t>
            </a:r>
          </a:p>
          <a:p>
            <a:pPr lvl="1"/>
            <a:r>
              <a:rPr lang="en-US" dirty="0" smtClean="0"/>
              <a:t>First Public Working Draft</a:t>
            </a:r>
          </a:p>
          <a:p>
            <a:pPr lvl="1"/>
            <a:r>
              <a:rPr lang="en-US" dirty="0" smtClean="0"/>
              <a:t>Last Call Working Draft</a:t>
            </a:r>
          </a:p>
          <a:p>
            <a:r>
              <a:rPr lang="en-US" dirty="0" smtClean="0"/>
              <a:t>Note</a:t>
            </a:r>
          </a:p>
          <a:p>
            <a:pPr lvl="1"/>
            <a:r>
              <a:rPr lang="en-US" dirty="0" smtClean="0"/>
              <a:t>Member Note</a:t>
            </a:r>
          </a:p>
          <a:p>
            <a:pPr lvl="1"/>
            <a:r>
              <a:rPr lang="en-US" dirty="0" smtClean="0"/>
              <a:t>Working Group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5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Technical Report Lifecycle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 bwMode="auto">
          <a:xfrm>
            <a:off x="2002118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8" name="Snip Single Corner Rectangle 7"/>
          <p:cNvSpPr/>
          <p:nvPr/>
        </p:nvSpPr>
        <p:spPr bwMode="auto">
          <a:xfrm>
            <a:off x="4779929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CR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9" name="Snip Single Corner Rectangle 8"/>
          <p:cNvSpPr/>
          <p:nvPr/>
        </p:nvSpPr>
        <p:spPr bwMode="auto">
          <a:xfrm>
            <a:off x="6160870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PR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0" name="Snip Single Corner Rectangle 9"/>
          <p:cNvSpPr/>
          <p:nvPr/>
        </p:nvSpPr>
        <p:spPr bwMode="auto">
          <a:xfrm>
            <a:off x="7545765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REC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1" name="Snip Single Corner Rectangle 10"/>
          <p:cNvSpPr/>
          <p:nvPr/>
        </p:nvSpPr>
        <p:spPr bwMode="auto">
          <a:xfrm>
            <a:off x="570754" y="2715350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FPWD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2" name="Snip Single Corner Rectangle 11"/>
          <p:cNvSpPr/>
          <p:nvPr/>
        </p:nvSpPr>
        <p:spPr bwMode="auto">
          <a:xfrm>
            <a:off x="3391153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LCWD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14" name="Straight Arrow Connector 13"/>
          <p:cNvCxnSpPr>
            <a:stCxn id="7" idx="0"/>
            <a:endCxn id="12" idx="2"/>
          </p:cNvCxnSpPr>
          <p:nvPr/>
        </p:nvCxnSpPr>
        <p:spPr bwMode="auto">
          <a:xfrm>
            <a:off x="3082118" y="3439294"/>
            <a:ext cx="3090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0"/>
            <a:endCxn id="7" idx="2"/>
          </p:cNvCxnSpPr>
          <p:nvPr/>
        </p:nvCxnSpPr>
        <p:spPr bwMode="auto">
          <a:xfrm>
            <a:off x="1650754" y="3435350"/>
            <a:ext cx="351364" cy="39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2" idx="0"/>
            <a:endCxn id="8" idx="2"/>
          </p:cNvCxnSpPr>
          <p:nvPr/>
        </p:nvCxnSpPr>
        <p:spPr bwMode="auto">
          <a:xfrm>
            <a:off x="4471153" y="3439294"/>
            <a:ext cx="30877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0"/>
            <a:endCxn id="9" idx="2"/>
          </p:cNvCxnSpPr>
          <p:nvPr/>
        </p:nvCxnSpPr>
        <p:spPr bwMode="auto">
          <a:xfrm>
            <a:off x="5859929" y="3439294"/>
            <a:ext cx="30094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9" idx="0"/>
            <a:endCxn id="10" idx="2"/>
          </p:cNvCxnSpPr>
          <p:nvPr/>
        </p:nvCxnSpPr>
        <p:spPr bwMode="auto">
          <a:xfrm>
            <a:off x="7240870" y="3439294"/>
            <a:ext cx="3048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urved Connector 44"/>
          <p:cNvCxnSpPr>
            <a:stCxn id="7" idx="0"/>
            <a:endCxn id="7" idx="2"/>
          </p:cNvCxnSpPr>
          <p:nvPr/>
        </p:nvCxnSpPr>
        <p:spPr bwMode="auto">
          <a:xfrm flipH="1">
            <a:off x="2002118" y="3439294"/>
            <a:ext cx="1080000" cy="12700"/>
          </a:xfrm>
          <a:prstGeom prst="curvedConnector5">
            <a:avLst>
              <a:gd name="adj1" fmla="val -21167"/>
              <a:gd name="adj2" fmla="val 14175173"/>
              <a:gd name="adj3" fmla="val 121167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Curved Connector 47"/>
          <p:cNvCxnSpPr>
            <a:stCxn id="8" idx="3"/>
            <a:endCxn id="7" idx="3"/>
          </p:cNvCxnSpPr>
          <p:nvPr/>
        </p:nvCxnSpPr>
        <p:spPr bwMode="auto">
          <a:xfrm rot="16200000" flipV="1">
            <a:off x="3931024" y="1330388"/>
            <a:ext cx="12700" cy="2777811"/>
          </a:xfrm>
          <a:prstGeom prst="curvedConnector3">
            <a:avLst>
              <a:gd name="adj1" fmla="val 5917646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Curved Connector 53"/>
          <p:cNvCxnSpPr>
            <a:stCxn id="8" idx="0"/>
            <a:endCxn id="8" idx="2"/>
          </p:cNvCxnSpPr>
          <p:nvPr/>
        </p:nvCxnSpPr>
        <p:spPr bwMode="auto">
          <a:xfrm flipH="1">
            <a:off x="4779929" y="3439294"/>
            <a:ext cx="1080000" cy="12700"/>
          </a:xfrm>
          <a:prstGeom prst="curvedConnector5">
            <a:avLst>
              <a:gd name="adj1" fmla="val -21167"/>
              <a:gd name="adj2" fmla="val 13586937"/>
              <a:gd name="adj3" fmla="val 121167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Curved Connector 56"/>
          <p:cNvCxnSpPr>
            <a:stCxn id="9" idx="3"/>
            <a:endCxn id="8" idx="3"/>
          </p:cNvCxnSpPr>
          <p:nvPr/>
        </p:nvCxnSpPr>
        <p:spPr bwMode="auto">
          <a:xfrm rot="16200000" flipV="1">
            <a:off x="6010400" y="2028823"/>
            <a:ext cx="12700" cy="1380941"/>
          </a:xfrm>
          <a:prstGeom prst="curvedConnector3">
            <a:avLst>
              <a:gd name="adj1" fmla="val 5682354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119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1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1991-1995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68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66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7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900000" y="218348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Tags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00000" y="254348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DTD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82119" y="290348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62119" y="290348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HTML+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142119" y="3622236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3.0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302119" y="6133006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ISO Standard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958360" y="3263482"/>
            <a:ext cx="18616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Netscape 0.9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958360" y="2902236"/>
            <a:ext cx="186164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NCSA Mosaic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958360" y="3623482"/>
            <a:ext cx="186164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Explorer 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224086" y="3265988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founded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02119" y="3275944"/>
            <a:ext cx="216568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IETF HTML WG founded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82119" y="3622236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2048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web standards made?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the Working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IETF HTML WG formed in September 1994</a:t>
            </a:r>
          </a:p>
          <a:p>
            <a:pPr marL="0" indent="0">
              <a:buNone/>
            </a:pPr>
            <a:r>
              <a:rPr lang="en-US" dirty="0" smtClean="0"/>
              <a:t>By 1995, the IETF HTML WG had grown unwieldy</a:t>
            </a:r>
          </a:p>
          <a:p>
            <a:pPr lvl="1"/>
            <a:r>
              <a:rPr lang="en-US" dirty="0" smtClean="0"/>
              <a:t>Over 100 members in the group</a:t>
            </a:r>
          </a:p>
          <a:p>
            <a:pPr lvl="1"/>
            <a:r>
              <a:rPr lang="en-US" dirty="0"/>
              <a:t>“I came back after just three days away to find over 2000 messages </a:t>
            </a:r>
            <a:r>
              <a:rPr lang="en-US" dirty="0" smtClean="0"/>
              <a:t>waiting”</a:t>
            </a:r>
          </a:p>
          <a:p>
            <a:pPr marL="0" indent="0">
              <a:buNone/>
            </a:pPr>
            <a:r>
              <a:rPr lang="en-US" dirty="0" smtClean="0"/>
              <a:t>Disbanded in December 1995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W3C HTML Editorial Review Board formed in February 1996</a:t>
            </a:r>
          </a:p>
          <a:p>
            <a:pPr lvl="1"/>
            <a:r>
              <a:rPr lang="en-US" dirty="0" smtClean="0"/>
              <a:t>Became W3C HTML WG in December 1996</a:t>
            </a:r>
          </a:p>
        </p:txBody>
      </p:sp>
    </p:spTree>
    <p:extLst>
      <p:ext uri="{BB962C8B-B14F-4D97-AF65-F5344CB8AC3E}">
        <p14:creationId xmlns:p14="http://schemas.microsoft.com/office/powerpoint/2010/main" val="28149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Embrace and Extend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“To </a:t>
            </a:r>
            <a:r>
              <a:rPr lang="en-US" dirty="0"/>
              <a:t>a certain extent, Microsoft built its business on the Web by extending HTML </a:t>
            </a:r>
            <a:r>
              <a:rPr lang="en-US" dirty="0" smtClean="0"/>
              <a:t>features.”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en-US" i="1" dirty="0" smtClean="0"/>
              <a:t>Dave </a:t>
            </a:r>
            <a:r>
              <a:rPr lang="en-US" i="1" dirty="0" err="1" smtClean="0"/>
              <a:t>Raggett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By the mid-90s, Netscape and Microsoft were creating their own proprietary extensions to HTML</a:t>
            </a:r>
          </a:p>
          <a:p>
            <a:pPr lvl="1"/>
            <a:r>
              <a:rPr lang="en-US" b="1" dirty="0" smtClean="0">
                <a:latin typeface="Lucida Sans Typewriter"/>
                <a:cs typeface="Lucida Sans Typewriter"/>
              </a:rPr>
              <a:t>&lt;blink&gt;</a:t>
            </a:r>
          </a:p>
          <a:p>
            <a:pPr lvl="1"/>
            <a:r>
              <a:rPr lang="en-US" b="1" dirty="0" smtClean="0">
                <a:latin typeface="Lucida Sans Typewriter"/>
                <a:cs typeface="Lucida Sans Typewriter"/>
              </a:rPr>
              <a:t>&lt;marquee&gt;</a:t>
            </a:r>
          </a:p>
          <a:p>
            <a:pPr lvl="1"/>
            <a:r>
              <a:rPr lang="en-US" b="1" dirty="0" smtClean="0">
                <a:latin typeface="Lucida Sans Typewriter"/>
                <a:cs typeface="Lucida Sans Typewriter"/>
              </a:rPr>
              <a:t>&lt;font&gt;</a:t>
            </a:r>
          </a:p>
          <a:p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“This page is best viewed in browser X.”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7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Jure versus De Facto Standards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 Jure: “according to law”</a:t>
            </a:r>
          </a:p>
          <a:p>
            <a:pPr lvl="1"/>
            <a:r>
              <a:rPr lang="en-US" dirty="0" smtClean="0"/>
              <a:t>De jure standards created to </a:t>
            </a:r>
            <a:r>
              <a:rPr lang="en-US" i="1" dirty="0" smtClean="0"/>
              <a:t>extend</a:t>
            </a:r>
            <a:r>
              <a:rPr lang="en-US" dirty="0" smtClean="0"/>
              <a:t> existing practice</a:t>
            </a:r>
          </a:p>
          <a:p>
            <a:pPr lvl="1"/>
            <a:r>
              <a:rPr lang="en-US" dirty="0" smtClean="0"/>
              <a:t>HTML 3.0, HTML 4.0, XHTML 1.0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 Facto: “as a matter of fact”</a:t>
            </a:r>
          </a:p>
          <a:p>
            <a:pPr lvl="1"/>
            <a:r>
              <a:rPr lang="en-US" dirty="0" smtClean="0"/>
              <a:t>De facto standards created to </a:t>
            </a:r>
            <a:r>
              <a:rPr lang="en-US" i="1" dirty="0" smtClean="0"/>
              <a:t>codify</a:t>
            </a:r>
            <a:r>
              <a:rPr lang="en-US" dirty="0" smtClean="0"/>
              <a:t> existing practice</a:t>
            </a:r>
          </a:p>
          <a:p>
            <a:pPr lvl="1"/>
            <a:r>
              <a:rPr lang="en-US" dirty="0" smtClean="0"/>
              <a:t>HTML 2.0, HTML 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2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1995-2000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68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66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7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900000" y="218348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Tags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00000" y="254348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DTD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82119" y="290348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62119" y="290348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HTML+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142119" y="3622236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3.0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82119" y="3982236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+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tables, forms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22119" y="4347349"/>
            <a:ext cx="1080000" cy="360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3.2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222119" y="4707349"/>
            <a:ext cx="1080000" cy="360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4.0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222119" y="5062683"/>
            <a:ext cx="1080000" cy="360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4.01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222119" y="5422683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ISO HTML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302119" y="6133006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ISO Standard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86205" y="5432015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1.0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386205" y="4707349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 in XML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306205" y="4707349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XML 1.0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958360" y="3263482"/>
            <a:ext cx="18616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Netscape 0.9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958360" y="2902236"/>
            <a:ext cx="186164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NCSA Mosaic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958360" y="3623482"/>
            <a:ext cx="186164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Explorer 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224086" y="3265988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founded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02119" y="3275944"/>
            <a:ext cx="216568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IETF HTML WG founded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02119" y="3584863"/>
            <a:ext cx="1077881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IETF WG ends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111194" y="3987349"/>
            <a:ext cx="119092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HTML 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82119" y="3622236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06205" y="3982236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9173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9" grpId="0" animBg="1"/>
      <p:bldP spid="41" grpId="0" animBg="1"/>
      <p:bldP spid="42" grpId="0" animBg="1"/>
      <p:bldP spid="49" grpId="0" animBg="1"/>
      <p:bldP spid="50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2000-2010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7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71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69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02119" y="1630694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HTML4.01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82119" y="1810694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1.0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982119" y="2543648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900000" y="3262236"/>
            <a:ext cx="1475647" cy="3226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Opera/Mozilla Paper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372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Hypertext Application Technology WG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Formed in 2004 in response to perceived slow HTML standards development in W3C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Founder members: Apple, Mozilla and Opera</a:t>
            </a:r>
          </a:p>
          <a:p>
            <a:pPr lvl="1"/>
            <a:r>
              <a:rPr lang="en-US" dirty="0" smtClean="0"/>
              <a:t>Now includes Google (with move of HTML5 editor Ian </a:t>
            </a:r>
            <a:r>
              <a:rPr lang="en-US" dirty="0" err="1" smtClean="0"/>
              <a:t>Hickson</a:t>
            </a:r>
            <a:r>
              <a:rPr lang="en-US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Treats HTML 5 as a “living standard”, maintained by an “informed editor”</a:t>
            </a:r>
          </a:p>
          <a:p>
            <a:pPr marL="0" indent="0">
              <a:buNone/>
            </a:pPr>
            <a:r>
              <a:rPr lang="en-US" dirty="0" smtClean="0"/>
              <a:t>Membership types:</a:t>
            </a:r>
          </a:p>
          <a:p>
            <a:pPr lvl="1"/>
            <a:r>
              <a:rPr lang="en-US" dirty="0" smtClean="0"/>
              <a:t>Invitation-only Members</a:t>
            </a:r>
          </a:p>
          <a:p>
            <a:pPr lvl="1"/>
            <a:r>
              <a:rPr lang="en-US" dirty="0" smtClean="0"/>
              <a:t>Open Contributors</a:t>
            </a:r>
          </a:p>
        </p:txBody>
      </p:sp>
    </p:spTree>
    <p:extLst>
      <p:ext uri="{BB962C8B-B14F-4D97-AF65-F5344CB8AC3E}">
        <p14:creationId xmlns:p14="http://schemas.microsoft.com/office/powerpoint/2010/main" val="2648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2000-2010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7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71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69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02119" y="1630694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HTML4.01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002355" y="3262236"/>
            <a:ext cx="1375410" cy="3226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 formed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82119" y="1810694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1.0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982119" y="2543648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982119" y="3954195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382119" y="6136662"/>
            <a:ext cx="1080000" cy="360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902119" y="4366035"/>
            <a:ext cx="1807446" cy="3226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HTML WG formed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73938" y="6136662"/>
            <a:ext cx="1080000" cy="360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302119" y="6136662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062119" y="3584863"/>
            <a:ext cx="1080000" cy="2022486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12276" y="5026883"/>
            <a:ext cx="2113010" cy="36891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XHTML 2.0 WG disbanded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900000" y="3262236"/>
            <a:ext cx="1475647" cy="3226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Opera/Mozilla Paper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142119" y="4707349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5220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2010-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69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67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382119" y="6136662"/>
            <a:ext cx="1080000" cy="360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73938" y="6136662"/>
            <a:ext cx="1080000" cy="360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302119" y="6136662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42119" y="218348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 LCWD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142119" y="2543648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 CR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142119" y="3262236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42119" y="3982236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HTML5.1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060000" y="2003481"/>
            <a:ext cx="1080000" cy="1950713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87177" y="2543482"/>
            <a:ext cx="2157881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WHATWG CG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 formed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272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Tao </a:t>
            </a:r>
            <a:r>
              <a:rPr lang="en-US" dirty="0"/>
              <a:t>of IETF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  <a:r>
              <a:rPr lang="en-US" dirty="0" err="1"/>
              <a:t>tao.html</a:t>
            </a:r>
            <a:endParaRPr lang="en-US" dirty="0" smtClean="0"/>
          </a:p>
          <a:p>
            <a:r>
              <a:rPr lang="en-US" dirty="0" smtClean="0"/>
              <a:t>W3C Consortium </a:t>
            </a:r>
            <a:r>
              <a:rPr lang="en-US" dirty="0"/>
              <a:t>Process Document</a:t>
            </a:r>
            <a:br>
              <a:rPr lang="en-US" dirty="0"/>
            </a:br>
            <a:r>
              <a:rPr lang="en-US" dirty="0"/>
              <a:t>http://www.w3.org/2015/Process-20150901</a:t>
            </a:r>
            <a:r>
              <a:rPr lang="en-US" dirty="0" smtClean="0"/>
              <a:t>/</a:t>
            </a:r>
            <a:endParaRPr lang="en-US" dirty="0"/>
          </a:p>
          <a:p>
            <a:r>
              <a:rPr lang="en-US" dirty="0" smtClean="0"/>
              <a:t>A History of HTML (1998). From </a:t>
            </a:r>
            <a:r>
              <a:rPr lang="en-US" i="1" dirty="0" err="1" smtClean="0"/>
              <a:t>Raggett</a:t>
            </a:r>
            <a:r>
              <a:rPr lang="en-US" i="1" dirty="0"/>
              <a:t> on HTML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http://www.w3.org/People/</a:t>
            </a:r>
            <a:r>
              <a:rPr lang="en-US" dirty="0" err="1"/>
              <a:t>Raggett</a:t>
            </a:r>
            <a:r>
              <a:rPr lang="en-US" dirty="0"/>
              <a:t>/book4/ch02.</a:t>
            </a:r>
            <a:r>
              <a:rPr lang="en-US" dirty="0" smtClean="0"/>
              <a:t>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45" r="2468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3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5" t="6390" r="3100" b="9810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401"/>
          <a:stretch/>
        </p:blipFill>
        <p:spPr>
          <a:xfrm>
            <a:off x="-4169" y="0"/>
            <a:ext cx="914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9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makes web standards?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1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What counts as a Web standards </a:t>
            </a:r>
            <a:r>
              <a:rPr lang="en-US" sz="3200" dirty="0" err="1" smtClean="0"/>
              <a:t>organisation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322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Standards </a:t>
            </a:r>
            <a:r>
              <a:rPr lang="en-US" dirty="0" err="1" smtClean="0"/>
              <a:t>Organisations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66" y="2147541"/>
            <a:ext cx="2682688" cy="1430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225" y="2147541"/>
            <a:ext cx="2493875" cy="1700370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4198600"/>
            <a:ext cx="2730500" cy="546100"/>
          </a:xfrm>
          <a:prstGeom prst="rect">
            <a:avLst/>
          </a:prstGeom>
        </p:spPr>
      </p:pic>
      <p:pic>
        <p:nvPicPr>
          <p:cNvPr id="12" name="Picture 11" descr="500px-ISO_english_log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89" y="4198600"/>
            <a:ext cx="1790533" cy="1664712"/>
          </a:xfrm>
          <a:prstGeom prst="rect">
            <a:avLst/>
          </a:prstGeom>
        </p:spPr>
      </p:pic>
      <p:pic>
        <p:nvPicPr>
          <p:cNvPr id="13" name="Picture 12" descr="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5301075"/>
            <a:ext cx="2480459" cy="11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Structure </a:t>
            </a:r>
            <a:br>
              <a:rPr lang="en-US" dirty="0" smtClean="0"/>
            </a:br>
            <a:r>
              <a:rPr lang="en-US" dirty="0" smtClean="0"/>
              <a:t>and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ECS.pptx</Template>
  <TotalTime>14526</TotalTime>
  <Words>1161</Words>
  <Application>Microsoft Macintosh PowerPoint</Application>
  <PresentationFormat>On-screen Show (4:3)</PresentationFormat>
  <Paragraphs>290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ECS</vt:lpstr>
      <vt:lpstr>The Web Standards Process</vt:lpstr>
      <vt:lpstr>How are web standards made?</vt:lpstr>
      <vt:lpstr>PowerPoint Presentation</vt:lpstr>
      <vt:lpstr>PowerPoint Presentation</vt:lpstr>
      <vt:lpstr>PowerPoint Presentation</vt:lpstr>
      <vt:lpstr>Who makes web standards?</vt:lpstr>
      <vt:lpstr>PowerPoint Presentation</vt:lpstr>
      <vt:lpstr>Web Standards Organisations</vt:lpstr>
      <vt:lpstr>IETF Structure  and Process</vt:lpstr>
      <vt:lpstr>The Internet Engineering Task Force</vt:lpstr>
      <vt:lpstr>IETF Structure</vt:lpstr>
      <vt:lpstr>IETF Document Types</vt:lpstr>
      <vt:lpstr>W3C Structure  and Process</vt:lpstr>
      <vt:lpstr>The World Wide Web Consortium</vt:lpstr>
      <vt:lpstr>W3C Structure</vt:lpstr>
      <vt:lpstr>W3C Technical Report Type</vt:lpstr>
      <vt:lpstr>W3C Technical Report Lifecycle</vt:lpstr>
      <vt:lpstr>Case Study: HTML</vt:lpstr>
      <vt:lpstr>The Evolution of HTML: 1991-1995</vt:lpstr>
      <vt:lpstr>Trouble in the Working Group</vt:lpstr>
      <vt:lpstr>Embrace and Extend</vt:lpstr>
      <vt:lpstr>De Jure versus De Facto Standards</vt:lpstr>
      <vt:lpstr>The Evolution of HTML: 1995-2000</vt:lpstr>
      <vt:lpstr>The Evolution of HTML: 2000-2010</vt:lpstr>
      <vt:lpstr>Web Hypertext Application Technology WG</vt:lpstr>
      <vt:lpstr>The Evolution of HTML: 2000-2010</vt:lpstr>
      <vt:lpstr>The Evolution of HTML: 2010-</vt:lpstr>
      <vt:lpstr>Further Reading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33</cp:revision>
  <dcterms:created xsi:type="dcterms:W3CDTF">2013-04-26T10:42:41Z</dcterms:created>
  <dcterms:modified xsi:type="dcterms:W3CDTF">2015-12-04T14:40:38Z</dcterms:modified>
</cp:coreProperties>
</file>