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1" r:id="rId6"/>
    <p:sldId id="262" r:id="rId7"/>
    <p:sldId id="263" r:id="rId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3901" autoAdjust="0"/>
  </p:normalViewPr>
  <p:slideViewPr>
    <p:cSldViewPr>
      <p:cViewPr varScale="1">
        <p:scale>
          <a:sx n="95" d="100"/>
          <a:sy n="95" d="100"/>
        </p:scale>
        <p:origin x="2664"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5C753A3-A01F-431D-A7D9-F0B796E24A1E}" type="datetimeFigureOut">
              <a:rPr lang="en-GB" smtClean="0"/>
              <a:t>03/12/2015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F3F4639-3729-4DDD-90F9-149E1A05956E}" type="slidenum">
              <a:rPr lang="en-GB" smtClean="0"/>
              <a:t>‹#›</a:t>
            </a:fld>
            <a:endParaRPr lang="en-GB"/>
          </a:p>
        </p:txBody>
      </p:sp>
    </p:spTree>
    <p:extLst>
      <p:ext uri="{BB962C8B-B14F-4D97-AF65-F5344CB8AC3E}">
        <p14:creationId xmlns:p14="http://schemas.microsoft.com/office/powerpoint/2010/main" val="2893992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F3F4639-3729-4DDD-90F9-149E1A05956E}" type="slidenum">
              <a:rPr lang="en-GB" smtClean="0"/>
              <a:t>1</a:t>
            </a:fld>
            <a:endParaRPr lang="en-GB"/>
          </a:p>
        </p:txBody>
      </p:sp>
    </p:spTree>
    <p:extLst>
      <p:ext uri="{BB962C8B-B14F-4D97-AF65-F5344CB8AC3E}">
        <p14:creationId xmlns:p14="http://schemas.microsoft.com/office/powerpoint/2010/main" val="2415194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p:spPr>
        <p:txBody>
          <a:bodyPr/>
          <a:lstStyle/>
          <a:p>
            <a:endParaRPr lang="en-US" altLang="en-US" b="1" smtClean="0">
              <a:latin typeface="Arial" pitchFamily="34" charset="0"/>
            </a:endParaRPr>
          </a:p>
        </p:txBody>
      </p:sp>
    </p:spTree>
    <p:extLst>
      <p:ext uri="{BB962C8B-B14F-4D97-AF65-F5344CB8AC3E}">
        <p14:creationId xmlns:p14="http://schemas.microsoft.com/office/powerpoint/2010/main" val="154157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how technology and social change has impacted on collective groupings of people – from place based community to cities – </a:t>
            </a:r>
            <a:r>
              <a:rPr lang="en-GB" baseline="0" dirty="0" err="1" smtClean="0"/>
              <a:t>gemeinschaft</a:t>
            </a:r>
            <a:r>
              <a:rPr lang="en-GB" baseline="0" dirty="0" smtClean="0"/>
              <a:t> and </a:t>
            </a:r>
            <a:r>
              <a:rPr lang="en-GB" baseline="0" dirty="0" err="1" smtClean="0"/>
              <a:t>gesellschaft</a:t>
            </a:r>
            <a:r>
              <a:rPr lang="en-GB" baseline="0" dirty="0" smtClean="0"/>
              <a:t> – </a:t>
            </a:r>
            <a:r>
              <a:rPr lang="en-GB" baseline="0" dirty="0" err="1" smtClean="0"/>
              <a:t>commuinities</a:t>
            </a:r>
            <a:r>
              <a:rPr lang="en-GB" baseline="0" dirty="0" smtClean="0"/>
              <a:t> of interest – solidarities/alienation? Meaning of community – real friends?</a:t>
            </a:r>
          </a:p>
          <a:p>
            <a:endParaRPr lang="en-GB" baseline="0" dirty="0" smtClean="0"/>
          </a:p>
          <a:p>
            <a:r>
              <a:rPr lang="en-GB" baseline="0" dirty="0" smtClean="0"/>
              <a:t>end of the body – in cyberspace no-one knows you’re a dog – who we can be – questions about stability and coherence; multiplicity and authenticity – debates in sociology about identity what it is – not self-evident </a:t>
            </a:r>
          </a:p>
          <a:p>
            <a:endParaRPr lang="en-GB" baseline="0" dirty="0" smtClean="0"/>
          </a:p>
          <a:p>
            <a:r>
              <a:rPr lang="en-GB" baseline="0" dirty="0" smtClean="0"/>
              <a:t>De=</a:t>
            </a:r>
            <a:r>
              <a:rPr lang="en-GB" baseline="0" dirty="0" err="1" smtClean="0"/>
              <a:t>spatialisation</a:t>
            </a:r>
            <a:r>
              <a:rPr lang="en-GB" baseline="0" dirty="0" smtClean="0"/>
              <a:t> of work – working at home; working in remote teams; new forms of work in the digital economy – occupations, skills, practices, expectations; digital labour – mechanical </a:t>
            </a:r>
            <a:r>
              <a:rPr lang="en-GB" baseline="0" dirty="0" err="1" smtClean="0"/>
              <a:t>turk</a:t>
            </a:r>
            <a:r>
              <a:rPr lang="en-GB" baseline="0" dirty="0" smtClean="0"/>
              <a:t>; working for free – crowdsourcing or </a:t>
            </a:r>
            <a:r>
              <a:rPr lang="en-GB" baseline="0" dirty="0" err="1" smtClean="0"/>
              <a:t>github</a:t>
            </a:r>
            <a:r>
              <a:rPr lang="en-GB" baseline="0" dirty="0" smtClean="0"/>
              <a:t> to learn skills promote self </a:t>
            </a:r>
          </a:p>
          <a:p>
            <a:endParaRPr lang="en-GB" baseline="0" dirty="0" smtClean="0"/>
          </a:p>
          <a:p>
            <a:r>
              <a:rPr lang="en-GB" baseline="0" dirty="0" smtClean="0"/>
              <a:t>Healthcare – </a:t>
            </a:r>
            <a:r>
              <a:rPr lang="en-GB" baseline="0" dirty="0" err="1" smtClean="0"/>
              <a:t>sarah</a:t>
            </a:r>
            <a:r>
              <a:rPr lang="en-GB" baseline="0" dirty="0" smtClean="0"/>
              <a:t> – changing professional practice – no longer the doctor who knows from experience – access to a world of information point increasingly ins to be able to access this information; escaped knowledge and information</a:t>
            </a:r>
          </a:p>
          <a:p>
            <a:endParaRPr lang="en-GB" baseline="0" dirty="0" smtClean="0"/>
          </a:p>
          <a:p>
            <a:pPr rtl="0"/>
            <a:r>
              <a:rPr lang="en-GB" baseline="0" dirty="0" smtClean="0"/>
              <a:t>Globalisation – pre web – changed the pace of globalisation? Cultural globalisation – consumption of films/</a:t>
            </a:r>
            <a:r>
              <a:rPr lang="en-GB" baseline="0" dirty="0" err="1" smtClean="0"/>
              <a:t>tv</a:t>
            </a:r>
            <a:r>
              <a:rPr lang="en-GB" baseline="0" dirty="0" smtClean="0"/>
              <a:t> – homogenisation? Or opportunities to spread diversity?</a:t>
            </a:r>
          </a:p>
          <a:p>
            <a:pPr rtl="0"/>
            <a:endParaRPr lang="en-GB" baseline="0" dirty="0" smtClean="0"/>
          </a:p>
          <a:p>
            <a:pPr rtl="0"/>
            <a:r>
              <a:rPr lang="en-GB" baseline="0" dirty="0" smtClean="0"/>
              <a:t>How are life experiences and life chances shaped by the Web?  Access to use </a:t>
            </a:r>
            <a:endParaRPr lang="en-GB" dirty="0"/>
          </a:p>
        </p:txBody>
      </p:sp>
      <p:sp>
        <p:nvSpPr>
          <p:cNvPr id="4" name="Slide Number Placeholder 3"/>
          <p:cNvSpPr>
            <a:spLocks noGrp="1"/>
          </p:cNvSpPr>
          <p:nvPr>
            <p:ph type="sldNum" sz="quarter" idx="10"/>
          </p:nvPr>
        </p:nvSpPr>
        <p:spPr/>
        <p:txBody>
          <a:bodyPr/>
          <a:lstStyle/>
          <a:p>
            <a:fld id="{3F3F4639-3729-4DDD-90F9-149E1A05956E}" type="slidenum">
              <a:rPr lang="en-GB" smtClean="0"/>
              <a:t>3</a:t>
            </a:fld>
            <a:endParaRPr lang="en-GB"/>
          </a:p>
        </p:txBody>
      </p:sp>
    </p:spTree>
    <p:extLst>
      <p:ext uri="{BB962C8B-B14F-4D97-AF65-F5344CB8AC3E}">
        <p14:creationId xmlns:p14="http://schemas.microsoft.com/office/powerpoint/2010/main" val="360017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know all about this … from</a:t>
            </a:r>
            <a:r>
              <a:rPr lang="en-GB" baseline="0" dirty="0" smtClean="0"/>
              <a:t> technological determinism – whereby tech proceeds along a neat and predefined path of scientific discovery -&gt; contingent sociotechnical outcomes as the social and the technical shape each other. The sociological argument pre-dates the Web by many years, centuries even if we claim Marx for Sociology; but the evolution of the Web gave sociology a lot more to think about --- how social processes shaped the direction of the web – some claim to map the spread of the web in china by the growth of porn sites; secure payment attributed to porn; alternatively or as well – </a:t>
            </a:r>
            <a:r>
              <a:rPr lang="en-GB" baseline="0" dirty="0" err="1" smtClean="0"/>
              <a:t>facebook</a:t>
            </a:r>
            <a:r>
              <a:rPr lang="en-GB" baseline="0" dirty="0" smtClean="0"/>
              <a:t> has driven the growth of the web – we all know its origins, hasn’t stayed the same over time --- constant battles over if and how the web is being changed by cybercrime and anti-terrorism measures - Cameron’s attempts to ban encryption;</a:t>
            </a:r>
          </a:p>
          <a:p>
            <a:endParaRPr lang="en-GB" dirty="0"/>
          </a:p>
        </p:txBody>
      </p:sp>
      <p:sp>
        <p:nvSpPr>
          <p:cNvPr id="4" name="Slide Number Placeholder 3"/>
          <p:cNvSpPr>
            <a:spLocks noGrp="1"/>
          </p:cNvSpPr>
          <p:nvPr>
            <p:ph type="sldNum" sz="quarter" idx="10"/>
          </p:nvPr>
        </p:nvSpPr>
        <p:spPr/>
        <p:txBody>
          <a:bodyPr/>
          <a:lstStyle/>
          <a:p>
            <a:fld id="{3F3F4639-3729-4DDD-90F9-149E1A05956E}" type="slidenum">
              <a:rPr lang="en-GB" smtClean="0"/>
              <a:t>4</a:t>
            </a:fld>
            <a:endParaRPr lang="en-GB"/>
          </a:p>
        </p:txBody>
      </p:sp>
    </p:spTree>
    <p:extLst>
      <p:ext uri="{BB962C8B-B14F-4D97-AF65-F5344CB8AC3E}">
        <p14:creationId xmlns:p14="http://schemas.microsoft.com/office/powerpoint/2010/main" val="1541051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Uneven</a:t>
            </a:r>
            <a:r>
              <a:rPr lang="en-GB" baseline="0" dirty="0" smtClean="0"/>
              <a:t> across the world</a:t>
            </a:r>
          </a:p>
          <a:p>
            <a:r>
              <a:rPr lang="en-GB" baseline="0" dirty="0" smtClean="0"/>
              <a:t>And also within countries 12m in UK</a:t>
            </a:r>
          </a:p>
          <a:p>
            <a:r>
              <a:rPr lang="en-GB" baseline="0" dirty="0" smtClean="0"/>
              <a:t>In whose image has the web been shaped? Increasing concern about the centralisation of the Web in the hands of a few powerful organizations </a:t>
            </a:r>
          </a:p>
          <a:p>
            <a:r>
              <a:rPr lang="en-GB" baseline="0" dirty="0" smtClean="0"/>
              <a:t>Facebook, Google, the big media corporations for instance: in terms of content, driving technologies and – increasingly – data ownership</a:t>
            </a:r>
          </a:p>
          <a:p>
            <a:endParaRPr lang="en-GB" baseline="0" dirty="0" smtClean="0"/>
          </a:p>
          <a:p>
            <a:r>
              <a:rPr lang="en-GB" baseline="0" dirty="0" smtClean="0"/>
              <a:t>Questions of power, discourse</a:t>
            </a:r>
          </a:p>
        </p:txBody>
      </p:sp>
      <p:sp>
        <p:nvSpPr>
          <p:cNvPr id="4" name="Slide Number Placeholder 3"/>
          <p:cNvSpPr>
            <a:spLocks noGrp="1"/>
          </p:cNvSpPr>
          <p:nvPr>
            <p:ph type="sldNum" sz="quarter" idx="10"/>
          </p:nvPr>
        </p:nvSpPr>
        <p:spPr/>
        <p:txBody>
          <a:bodyPr/>
          <a:lstStyle/>
          <a:p>
            <a:fld id="{3F3F4639-3729-4DDD-90F9-149E1A05956E}" type="slidenum">
              <a:rPr lang="en-GB" smtClean="0"/>
              <a:t>5</a:t>
            </a:fld>
            <a:endParaRPr lang="en-GB"/>
          </a:p>
        </p:txBody>
      </p:sp>
    </p:spTree>
    <p:extLst>
      <p:ext uri="{BB962C8B-B14F-4D97-AF65-F5344CB8AC3E}">
        <p14:creationId xmlns:p14="http://schemas.microsoft.com/office/powerpoint/2010/main" val="2423023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history of </a:t>
            </a:r>
            <a:r>
              <a:rPr lang="en-GB" baseline="0" dirty="0" err="1" smtClean="0"/>
              <a:t>discplines</a:t>
            </a:r>
            <a:r>
              <a:rPr lang="en-GB" baseline="0" dirty="0" smtClean="0"/>
              <a:t> – emergence of sociology </a:t>
            </a:r>
            <a:r>
              <a:rPr lang="en-GB" baseline="0" dirty="0" err="1" smtClean="0"/>
              <a:t>esp</a:t>
            </a:r>
            <a:r>
              <a:rPr lang="en-GB" baseline="0" dirty="0" smtClean="0"/>
              <a:t> post ww2 in UK – primary claim was access to ‘the social’ - In 2007, Savage and Burrows opened up what turned out to be a highly controversial debate about digital data and the future of empirical Sociology. The focus of their concern was a growing awareness of the scale and scope of social data being routinely generated outside the academy, for example by large retail corporations, administrative organizations, market research companies and the mass media using digital technologies to record routine transactions and circulate data. They compare, for instance, an ESRC funded research project on social networks – the ‘most detailed study [of social ties] ever carried out in the UK’ (Savage and Burrows 2009; 886) – which generated questionnaire data from a sample of 320 individuals and interview data from 30 participants, with the 7bn records of every single telephone call made over several years, held by a large telecommunications company. Similarly, they question the significance of the sociological interview – which aims to elicit life-stories, values and meanings – in a context where such narratives now saturate the mass media via confessional interviews, reality TV and Web 2.0 applications such as You Tube and Facebook. </a:t>
            </a:r>
          </a:p>
          <a:p>
            <a:endParaRPr lang="en-GB" baseline="0" dirty="0" smtClean="0"/>
          </a:p>
          <a:p>
            <a:r>
              <a:rPr lang="en-GB" baseline="0" dirty="0" smtClean="0"/>
              <a:t>In his history of the discipline, Savage (2010) describes how social changes following World War II prompted new concerns with the everyday lives of ‘ordinary’ people. Distinct from historical concern with the past, the zeitgeist of the early 1960s emphasised social change in the present, change that could only be accessed and understood by a specialist discipline – not history, philosophy or economics but sociology – with the ‘right’ methodological tools. In the 1960s these tools were understood to be, primarily, the sample survey and the in-depth interview. Through ownership of these tools, sociologists (and the emergent social sciences more broadly) could claim privileged access to ongoing realities. Thus, the politics of method provided the foundation for claims to disciplinary expertise and status, opening up a new space in the historical disciplinary settlement between the natural sciences and the humanities, a home for the social sciences and for sociology in particular. </a:t>
            </a:r>
          </a:p>
          <a:p>
            <a:endParaRPr lang="en-GB" baseline="0" dirty="0" smtClean="0"/>
          </a:p>
          <a:p>
            <a:r>
              <a:rPr lang="en-GB" baseline="0" dirty="0" smtClean="0"/>
              <a:t>But Savage’s (2010) point is this: the strategies of occupational closure that led to the formation of post-war British sociology have been weakened. Neither sociology – nor social science more generally – can convincingly continue to claim privileged access to reality through particular methodological expertise and the generation of empirical data. To the contrary, Savage and Burrows (2009) argue ‘…we, as sociologists, are losing whatever jurisdiction we once had over the study of the social as the generation, mobilization and analysis of social data become ubiquitous’ (Savage and Burrows 2009; 763) </a:t>
            </a:r>
          </a:p>
          <a:p>
            <a:endParaRPr lang="en-GB" baseline="0" dirty="0" smtClean="0"/>
          </a:p>
          <a:p>
            <a:r>
              <a:rPr lang="en-GB" baseline="0" dirty="0" smtClean="0"/>
              <a:t>Provoked all kinds of controversies – deliberately so – what was the future of sociology – (i) disciplinary disputes &amp; </a:t>
            </a:r>
            <a:r>
              <a:rPr lang="en-GB" baseline="0" dirty="0" err="1" smtClean="0"/>
              <a:t>occ</a:t>
            </a:r>
            <a:r>
              <a:rPr lang="en-GB" baseline="0" dirty="0" smtClean="0"/>
              <a:t> closure (ii) a sociological response </a:t>
            </a:r>
          </a:p>
          <a:p>
            <a:endParaRPr lang="en-GB" baseline="0" dirty="0" smtClean="0"/>
          </a:p>
        </p:txBody>
      </p:sp>
      <p:sp>
        <p:nvSpPr>
          <p:cNvPr id="4" name="Slide Number Placeholder 3"/>
          <p:cNvSpPr>
            <a:spLocks noGrp="1"/>
          </p:cNvSpPr>
          <p:nvPr>
            <p:ph type="sldNum" sz="quarter" idx="10"/>
          </p:nvPr>
        </p:nvSpPr>
        <p:spPr/>
        <p:txBody>
          <a:bodyPr/>
          <a:lstStyle/>
          <a:p>
            <a:fld id="{3F3F4639-3729-4DDD-90F9-149E1A05956E}" type="slidenum">
              <a:rPr lang="en-GB" smtClean="0"/>
              <a:t>6</a:t>
            </a:fld>
            <a:endParaRPr lang="en-GB"/>
          </a:p>
        </p:txBody>
      </p:sp>
    </p:spTree>
    <p:extLst>
      <p:ext uri="{BB962C8B-B14F-4D97-AF65-F5344CB8AC3E}">
        <p14:creationId xmlns:p14="http://schemas.microsoft.com/office/powerpoint/2010/main" val="2342890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31C22BF-C8E2-4F93-9C7F-3BF289847F85}" type="datetimeFigureOut">
              <a:rPr lang="en-GB" smtClean="0"/>
              <a:t>03/12/2015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7A6DFB-D364-4799-9BB7-7020CB1EF2BD}" type="slidenum">
              <a:rPr lang="en-GB" smtClean="0"/>
              <a:t>‹#›</a:t>
            </a:fld>
            <a:endParaRPr lang="en-GB"/>
          </a:p>
        </p:txBody>
      </p:sp>
    </p:spTree>
    <p:extLst>
      <p:ext uri="{BB962C8B-B14F-4D97-AF65-F5344CB8AC3E}">
        <p14:creationId xmlns:p14="http://schemas.microsoft.com/office/powerpoint/2010/main" val="3350243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1C22BF-C8E2-4F93-9C7F-3BF289847F85}" type="datetimeFigureOut">
              <a:rPr lang="en-GB" smtClean="0"/>
              <a:t>03/12/2015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7A6DFB-D364-4799-9BB7-7020CB1EF2BD}" type="slidenum">
              <a:rPr lang="en-GB" smtClean="0"/>
              <a:t>‹#›</a:t>
            </a:fld>
            <a:endParaRPr lang="en-GB"/>
          </a:p>
        </p:txBody>
      </p:sp>
    </p:spTree>
    <p:extLst>
      <p:ext uri="{BB962C8B-B14F-4D97-AF65-F5344CB8AC3E}">
        <p14:creationId xmlns:p14="http://schemas.microsoft.com/office/powerpoint/2010/main" val="2255159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1C22BF-C8E2-4F93-9C7F-3BF289847F85}" type="datetimeFigureOut">
              <a:rPr lang="en-GB" smtClean="0"/>
              <a:t>03/12/2015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7A6DFB-D364-4799-9BB7-7020CB1EF2BD}" type="slidenum">
              <a:rPr lang="en-GB" smtClean="0"/>
              <a:t>‹#›</a:t>
            </a:fld>
            <a:endParaRPr lang="en-GB"/>
          </a:p>
        </p:txBody>
      </p:sp>
    </p:spTree>
    <p:extLst>
      <p:ext uri="{BB962C8B-B14F-4D97-AF65-F5344CB8AC3E}">
        <p14:creationId xmlns:p14="http://schemas.microsoft.com/office/powerpoint/2010/main" val="287181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1C22BF-C8E2-4F93-9C7F-3BF289847F85}" type="datetimeFigureOut">
              <a:rPr lang="en-GB" smtClean="0"/>
              <a:t>03/12/2015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7A6DFB-D364-4799-9BB7-7020CB1EF2BD}" type="slidenum">
              <a:rPr lang="en-GB" smtClean="0"/>
              <a:t>‹#›</a:t>
            </a:fld>
            <a:endParaRPr lang="en-GB"/>
          </a:p>
        </p:txBody>
      </p:sp>
    </p:spTree>
    <p:extLst>
      <p:ext uri="{BB962C8B-B14F-4D97-AF65-F5344CB8AC3E}">
        <p14:creationId xmlns:p14="http://schemas.microsoft.com/office/powerpoint/2010/main" val="4030712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1C22BF-C8E2-4F93-9C7F-3BF289847F85}" type="datetimeFigureOut">
              <a:rPr lang="en-GB" smtClean="0"/>
              <a:t>03/12/2015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7A6DFB-D364-4799-9BB7-7020CB1EF2BD}" type="slidenum">
              <a:rPr lang="en-GB" smtClean="0"/>
              <a:t>‹#›</a:t>
            </a:fld>
            <a:endParaRPr lang="en-GB"/>
          </a:p>
        </p:txBody>
      </p:sp>
    </p:spTree>
    <p:extLst>
      <p:ext uri="{BB962C8B-B14F-4D97-AF65-F5344CB8AC3E}">
        <p14:creationId xmlns:p14="http://schemas.microsoft.com/office/powerpoint/2010/main" val="2321845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31C22BF-C8E2-4F93-9C7F-3BF289847F85}" type="datetimeFigureOut">
              <a:rPr lang="en-GB" smtClean="0"/>
              <a:t>03/12/2015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7A6DFB-D364-4799-9BB7-7020CB1EF2BD}" type="slidenum">
              <a:rPr lang="en-GB" smtClean="0"/>
              <a:t>‹#›</a:t>
            </a:fld>
            <a:endParaRPr lang="en-GB"/>
          </a:p>
        </p:txBody>
      </p:sp>
    </p:spTree>
    <p:extLst>
      <p:ext uri="{BB962C8B-B14F-4D97-AF65-F5344CB8AC3E}">
        <p14:creationId xmlns:p14="http://schemas.microsoft.com/office/powerpoint/2010/main" val="2294651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31C22BF-C8E2-4F93-9C7F-3BF289847F85}" type="datetimeFigureOut">
              <a:rPr lang="en-GB" smtClean="0"/>
              <a:t>03/12/2015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17A6DFB-D364-4799-9BB7-7020CB1EF2BD}" type="slidenum">
              <a:rPr lang="en-GB" smtClean="0"/>
              <a:t>‹#›</a:t>
            </a:fld>
            <a:endParaRPr lang="en-GB"/>
          </a:p>
        </p:txBody>
      </p:sp>
    </p:spTree>
    <p:extLst>
      <p:ext uri="{BB962C8B-B14F-4D97-AF65-F5344CB8AC3E}">
        <p14:creationId xmlns:p14="http://schemas.microsoft.com/office/powerpoint/2010/main" val="3459256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31C22BF-C8E2-4F93-9C7F-3BF289847F85}" type="datetimeFigureOut">
              <a:rPr lang="en-GB" smtClean="0"/>
              <a:t>03/12/2015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17A6DFB-D364-4799-9BB7-7020CB1EF2BD}" type="slidenum">
              <a:rPr lang="en-GB" smtClean="0"/>
              <a:t>‹#›</a:t>
            </a:fld>
            <a:endParaRPr lang="en-GB"/>
          </a:p>
        </p:txBody>
      </p:sp>
    </p:spTree>
    <p:extLst>
      <p:ext uri="{BB962C8B-B14F-4D97-AF65-F5344CB8AC3E}">
        <p14:creationId xmlns:p14="http://schemas.microsoft.com/office/powerpoint/2010/main" val="2615105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1C22BF-C8E2-4F93-9C7F-3BF289847F85}" type="datetimeFigureOut">
              <a:rPr lang="en-GB" smtClean="0"/>
              <a:t>03/12/2015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17A6DFB-D364-4799-9BB7-7020CB1EF2BD}" type="slidenum">
              <a:rPr lang="en-GB" smtClean="0"/>
              <a:t>‹#›</a:t>
            </a:fld>
            <a:endParaRPr lang="en-GB"/>
          </a:p>
        </p:txBody>
      </p:sp>
    </p:spTree>
    <p:extLst>
      <p:ext uri="{BB962C8B-B14F-4D97-AF65-F5344CB8AC3E}">
        <p14:creationId xmlns:p14="http://schemas.microsoft.com/office/powerpoint/2010/main" val="4159887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1C22BF-C8E2-4F93-9C7F-3BF289847F85}" type="datetimeFigureOut">
              <a:rPr lang="en-GB" smtClean="0"/>
              <a:t>03/12/2015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7A6DFB-D364-4799-9BB7-7020CB1EF2BD}" type="slidenum">
              <a:rPr lang="en-GB" smtClean="0"/>
              <a:t>‹#›</a:t>
            </a:fld>
            <a:endParaRPr lang="en-GB"/>
          </a:p>
        </p:txBody>
      </p:sp>
    </p:spTree>
    <p:extLst>
      <p:ext uri="{BB962C8B-B14F-4D97-AF65-F5344CB8AC3E}">
        <p14:creationId xmlns:p14="http://schemas.microsoft.com/office/powerpoint/2010/main" val="2949444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1C22BF-C8E2-4F93-9C7F-3BF289847F85}" type="datetimeFigureOut">
              <a:rPr lang="en-GB" smtClean="0"/>
              <a:t>03/12/2015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7A6DFB-D364-4799-9BB7-7020CB1EF2BD}" type="slidenum">
              <a:rPr lang="en-GB" smtClean="0"/>
              <a:t>‹#›</a:t>
            </a:fld>
            <a:endParaRPr lang="en-GB"/>
          </a:p>
        </p:txBody>
      </p:sp>
    </p:spTree>
    <p:extLst>
      <p:ext uri="{BB962C8B-B14F-4D97-AF65-F5344CB8AC3E}">
        <p14:creationId xmlns:p14="http://schemas.microsoft.com/office/powerpoint/2010/main" val="26825327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1C22BF-C8E2-4F93-9C7F-3BF289847F85}" type="datetimeFigureOut">
              <a:rPr lang="en-GB" smtClean="0"/>
              <a:t>03/12/2015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7A6DFB-D364-4799-9BB7-7020CB1EF2BD}" type="slidenum">
              <a:rPr lang="en-GB" smtClean="0"/>
              <a:t>‹#›</a:t>
            </a:fld>
            <a:endParaRPr lang="en-GB"/>
          </a:p>
        </p:txBody>
      </p:sp>
    </p:spTree>
    <p:extLst>
      <p:ext uri="{BB962C8B-B14F-4D97-AF65-F5344CB8AC3E}">
        <p14:creationId xmlns:p14="http://schemas.microsoft.com/office/powerpoint/2010/main" val="3071844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Foundations in Web Science</a:t>
            </a:r>
            <a:endParaRPr lang="en-GB" dirty="0"/>
          </a:p>
        </p:txBody>
      </p:sp>
      <p:sp>
        <p:nvSpPr>
          <p:cNvPr id="3" name="Subtitle 2"/>
          <p:cNvSpPr>
            <a:spLocks noGrp="1"/>
          </p:cNvSpPr>
          <p:nvPr>
            <p:ph type="subTitle" idx="1"/>
          </p:nvPr>
        </p:nvSpPr>
        <p:spPr/>
        <p:txBody>
          <a:bodyPr/>
          <a:lstStyle/>
          <a:p>
            <a:r>
              <a:rPr lang="en-GB" dirty="0" smtClean="0"/>
              <a:t>How has the Web impacted on Sociology? </a:t>
            </a:r>
            <a:endParaRPr lang="en-GB" dirty="0"/>
          </a:p>
        </p:txBody>
      </p:sp>
    </p:spTree>
    <p:extLst>
      <p:ext uri="{BB962C8B-B14F-4D97-AF65-F5344CB8AC3E}">
        <p14:creationId xmlns:p14="http://schemas.microsoft.com/office/powerpoint/2010/main" val="372849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lvl1pPr algn="l">
              <a:spcAft>
                <a:spcPct val="70000"/>
              </a:spcAft>
              <a:buChar char="•"/>
              <a:defRPr sz="2400">
                <a:solidFill>
                  <a:schemeClr val="tx1"/>
                </a:solidFill>
                <a:latin typeface="Georgia" pitchFamily="18" charset="0"/>
                <a:ea typeface="MS PGothic" pitchFamily="34" charset="-128"/>
              </a:defRPr>
            </a:lvl1pPr>
            <a:lvl2pPr marL="742950" indent="-285750" algn="l">
              <a:lnSpc>
                <a:spcPct val="90000"/>
              </a:lnSpc>
              <a:spcAft>
                <a:spcPct val="50000"/>
              </a:spcAft>
              <a:buChar char="–"/>
              <a:defRPr sz="2400">
                <a:solidFill>
                  <a:schemeClr val="tx1"/>
                </a:solidFill>
                <a:latin typeface="Georgia" pitchFamily="18" charset="0"/>
                <a:ea typeface="MS PGothic" pitchFamily="34" charset="-128"/>
              </a:defRPr>
            </a:lvl2pPr>
            <a:lvl3pPr marL="1143000" indent="-228600" algn="l">
              <a:lnSpc>
                <a:spcPct val="90000"/>
              </a:lnSpc>
              <a:spcBef>
                <a:spcPct val="20000"/>
              </a:spcBef>
              <a:buChar char="•"/>
              <a:defRPr sz="2400">
                <a:solidFill>
                  <a:schemeClr val="tx1"/>
                </a:solidFill>
                <a:latin typeface="Georgia" pitchFamily="18" charset="0"/>
                <a:ea typeface="MS PGothic" pitchFamily="34" charset="-128"/>
              </a:defRPr>
            </a:lvl3pPr>
            <a:lvl4pPr marL="1600200" indent="-228600" algn="l">
              <a:lnSpc>
                <a:spcPct val="90000"/>
              </a:lnSpc>
              <a:spcBef>
                <a:spcPct val="20000"/>
              </a:spcBef>
              <a:buChar char="–"/>
              <a:defRPr sz="2400">
                <a:solidFill>
                  <a:schemeClr val="tx1"/>
                </a:solidFill>
                <a:latin typeface="Georgia" pitchFamily="18" charset="0"/>
                <a:ea typeface="MS PGothic" pitchFamily="34" charset="-128"/>
              </a:defRPr>
            </a:lvl4pPr>
            <a:lvl5pPr marL="2057400" indent="-228600" algn="l">
              <a:lnSpc>
                <a:spcPct val="90000"/>
              </a:lnSpc>
              <a:spcBef>
                <a:spcPct val="20000"/>
              </a:spcBef>
              <a:buChar char="»"/>
              <a:defRPr sz="2400">
                <a:solidFill>
                  <a:schemeClr val="tx1"/>
                </a:solidFill>
                <a:latin typeface="Georgia" pitchFamily="18" charset="0"/>
                <a:ea typeface="MS PGothic" pitchFamily="34" charset="-128"/>
              </a:defRPr>
            </a:lvl5pPr>
            <a:lvl6pPr marL="2514600" indent="-228600" eaLnBrk="0" fontAlgn="base" hangingPunct="0">
              <a:lnSpc>
                <a:spcPct val="90000"/>
              </a:lnSpc>
              <a:spcBef>
                <a:spcPct val="20000"/>
              </a:spcBef>
              <a:spcAft>
                <a:spcPct val="0"/>
              </a:spcAft>
              <a:buChar char="»"/>
              <a:defRPr sz="2400">
                <a:solidFill>
                  <a:schemeClr val="tx1"/>
                </a:solidFill>
                <a:latin typeface="Georgia" pitchFamily="18" charset="0"/>
                <a:ea typeface="MS PGothic" pitchFamily="34" charset="-128"/>
              </a:defRPr>
            </a:lvl6pPr>
            <a:lvl7pPr marL="2971800" indent="-228600" eaLnBrk="0" fontAlgn="base" hangingPunct="0">
              <a:lnSpc>
                <a:spcPct val="90000"/>
              </a:lnSpc>
              <a:spcBef>
                <a:spcPct val="20000"/>
              </a:spcBef>
              <a:spcAft>
                <a:spcPct val="0"/>
              </a:spcAft>
              <a:buChar char="»"/>
              <a:defRPr sz="2400">
                <a:solidFill>
                  <a:schemeClr val="tx1"/>
                </a:solidFill>
                <a:latin typeface="Georgia" pitchFamily="18" charset="0"/>
                <a:ea typeface="MS PGothic" pitchFamily="34" charset="-128"/>
              </a:defRPr>
            </a:lvl7pPr>
            <a:lvl8pPr marL="3429000" indent="-228600" eaLnBrk="0" fontAlgn="base" hangingPunct="0">
              <a:lnSpc>
                <a:spcPct val="90000"/>
              </a:lnSpc>
              <a:spcBef>
                <a:spcPct val="20000"/>
              </a:spcBef>
              <a:spcAft>
                <a:spcPct val="0"/>
              </a:spcAft>
              <a:buChar char="»"/>
              <a:defRPr sz="2400">
                <a:solidFill>
                  <a:schemeClr val="tx1"/>
                </a:solidFill>
                <a:latin typeface="Georgia" pitchFamily="18" charset="0"/>
                <a:ea typeface="MS PGothic" pitchFamily="34" charset="-128"/>
              </a:defRPr>
            </a:lvl8pPr>
            <a:lvl9pPr marL="3886200" indent="-228600" eaLnBrk="0" fontAlgn="base" hangingPunct="0">
              <a:lnSpc>
                <a:spcPct val="90000"/>
              </a:lnSpc>
              <a:spcBef>
                <a:spcPct val="20000"/>
              </a:spcBef>
              <a:spcAft>
                <a:spcPct val="0"/>
              </a:spcAft>
              <a:buChar char="»"/>
              <a:defRPr sz="2400">
                <a:solidFill>
                  <a:schemeClr val="tx1"/>
                </a:solidFill>
                <a:latin typeface="Georgia" pitchFamily="18" charset="0"/>
                <a:ea typeface="MS PGothic" pitchFamily="34" charset="-128"/>
              </a:defRPr>
            </a:lvl9pPr>
          </a:lstStyle>
          <a:p>
            <a:pPr algn="r">
              <a:spcAft>
                <a:spcPct val="0"/>
              </a:spcAft>
              <a:buFontTx/>
              <a:buNone/>
            </a:pPr>
            <a:fld id="{68436887-EDF3-49EF-B6DF-3367E1656773}" type="slidenum">
              <a:rPr lang="en-GB" altLang="en-US" sz="1400" smtClean="0"/>
              <a:pPr algn="r">
                <a:spcAft>
                  <a:spcPct val="0"/>
                </a:spcAft>
                <a:buFontTx/>
                <a:buNone/>
              </a:pPr>
              <a:t>2</a:t>
            </a:fld>
            <a:endParaRPr lang="en-GB" altLang="en-US" sz="1400" smtClean="0"/>
          </a:p>
        </p:txBody>
      </p:sp>
      <p:sp>
        <p:nvSpPr>
          <p:cNvPr id="9219" name="Rectangle 2"/>
          <p:cNvSpPr>
            <a:spLocks noGrp="1" noChangeArrowheads="1"/>
          </p:cNvSpPr>
          <p:nvPr>
            <p:ph type="title"/>
          </p:nvPr>
        </p:nvSpPr>
        <p:spPr>
          <a:xfrm>
            <a:off x="467544" y="115888"/>
            <a:ext cx="5976938" cy="1152525"/>
          </a:xfrm>
        </p:spPr>
        <p:txBody>
          <a:bodyPr>
            <a:normAutofit/>
          </a:bodyPr>
          <a:lstStyle/>
          <a:p>
            <a:pPr eaLnBrk="1" hangingPunct="1"/>
            <a:r>
              <a:rPr lang="en-GB" altLang="en-US" sz="4000" dirty="0" smtClean="0"/>
              <a:t>Sociology</a:t>
            </a:r>
          </a:p>
        </p:txBody>
      </p:sp>
      <p:sp>
        <p:nvSpPr>
          <p:cNvPr id="9220" name="Rectangle 3"/>
          <p:cNvSpPr>
            <a:spLocks noGrp="1" noChangeArrowheads="1"/>
          </p:cNvSpPr>
          <p:nvPr>
            <p:ph type="body" idx="1"/>
          </p:nvPr>
        </p:nvSpPr>
        <p:spPr>
          <a:xfrm>
            <a:off x="323850" y="1484313"/>
            <a:ext cx="6264275" cy="5186362"/>
          </a:xfrm>
        </p:spPr>
        <p:txBody>
          <a:bodyPr>
            <a:normAutofit fontScale="92500"/>
          </a:bodyPr>
          <a:lstStyle/>
          <a:p>
            <a:pPr marL="0" indent="0" eaLnBrk="1" hangingPunct="1">
              <a:buNone/>
            </a:pPr>
            <a:endParaRPr lang="en-GB" altLang="en-US" sz="2000" dirty="0" smtClean="0"/>
          </a:p>
          <a:p>
            <a:pPr eaLnBrk="1" hangingPunct="1"/>
            <a:r>
              <a:rPr lang="en-GB" altLang="en-US" sz="2400" dirty="0" smtClean="0"/>
              <a:t>Understanding society</a:t>
            </a:r>
          </a:p>
          <a:p>
            <a:pPr eaLnBrk="1" hangingPunct="1"/>
            <a:r>
              <a:rPr lang="en-GB" altLang="en-US" sz="2400" dirty="0" smtClean="0"/>
              <a:t>The study of people &amp; the world we make</a:t>
            </a:r>
          </a:p>
          <a:p>
            <a:pPr eaLnBrk="1" hangingPunct="1"/>
            <a:r>
              <a:rPr lang="en-GB" altLang="en-US" sz="2400" dirty="0" smtClean="0"/>
              <a:t>How we live together … and sometimes, don’t</a:t>
            </a:r>
          </a:p>
          <a:p>
            <a:pPr eaLnBrk="1" hangingPunct="1"/>
            <a:r>
              <a:rPr lang="en-GB" altLang="en-US" sz="2400" dirty="0" smtClean="0"/>
              <a:t>The relationships we have: as families, communities, workers &amp; citizens</a:t>
            </a:r>
          </a:p>
          <a:p>
            <a:pPr eaLnBrk="1" hangingPunct="1"/>
            <a:r>
              <a:rPr lang="en-GB" altLang="en-US" sz="2400" dirty="0" smtClean="0"/>
              <a:t>The institutions we build – police, education, mass- media, religions, governments, economies</a:t>
            </a:r>
          </a:p>
          <a:p>
            <a:pPr eaLnBrk="1" hangingPunct="1"/>
            <a:r>
              <a:rPr lang="en-GB" altLang="en-US" sz="2400" dirty="0" smtClean="0"/>
              <a:t>Cultures, values, meanings and practices</a:t>
            </a:r>
          </a:p>
          <a:p>
            <a:pPr eaLnBrk="1" hangingPunct="1"/>
            <a:r>
              <a:rPr lang="en-GB" altLang="en-US" sz="2400" dirty="0" smtClean="0"/>
              <a:t>How we live as individuals in this wider social context</a:t>
            </a:r>
          </a:p>
          <a:p>
            <a:pPr eaLnBrk="1" hangingPunct="1"/>
            <a:r>
              <a:rPr lang="en-GB" altLang="en-US" sz="2400" dirty="0" smtClean="0"/>
              <a:t>And how this changes over time and between places</a:t>
            </a:r>
          </a:p>
        </p:txBody>
      </p:sp>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7932" y="5085184"/>
            <a:ext cx="2263775" cy="160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5870" y="1268760"/>
            <a:ext cx="2255837" cy="158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2057" y="3067051"/>
            <a:ext cx="2279650" cy="180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1282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has the Web Changed the Social World? </a:t>
            </a:r>
            <a:endParaRPr lang="en-GB" dirty="0"/>
          </a:p>
        </p:txBody>
      </p:sp>
      <p:sp>
        <p:nvSpPr>
          <p:cNvPr id="3" name="Content Placeholder 2"/>
          <p:cNvSpPr>
            <a:spLocks noGrp="1"/>
          </p:cNvSpPr>
          <p:nvPr>
            <p:ph idx="1"/>
          </p:nvPr>
        </p:nvSpPr>
        <p:spPr>
          <a:xfrm>
            <a:off x="457200" y="1600200"/>
            <a:ext cx="8507288" cy="4525963"/>
          </a:xfrm>
        </p:spPr>
        <p:txBody>
          <a:bodyPr>
            <a:normAutofit/>
          </a:bodyPr>
          <a:lstStyle/>
          <a:p>
            <a:r>
              <a:rPr lang="en-GB" dirty="0" smtClean="0"/>
              <a:t>Communities</a:t>
            </a:r>
          </a:p>
          <a:p>
            <a:r>
              <a:rPr lang="en-GB" dirty="0" smtClean="0"/>
              <a:t>Identities</a:t>
            </a:r>
          </a:p>
          <a:p>
            <a:r>
              <a:rPr lang="en-GB" dirty="0" smtClean="0"/>
              <a:t>Work </a:t>
            </a:r>
          </a:p>
          <a:p>
            <a:r>
              <a:rPr lang="en-GB" dirty="0" smtClean="0"/>
              <a:t>Healthcare </a:t>
            </a:r>
            <a:r>
              <a:rPr lang="en-GB" sz="2000" dirty="0" smtClean="0"/>
              <a:t>Nettleton, S., (2006) The Emergence of E-</a:t>
            </a:r>
            <a:r>
              <a:rPr lang="en-GB" sz="2000" dirty="0" err="1" smtClean="0"/>
              <a:t>Scaped</a:t>
            </a:r>
            <a:r>
              <a:rPr lang="en-GB" sz="2000" dirty="0" smtClean="0"/>
              <a:t> Medicine?</a:t>
            </a:r>
          </a:p>
          <a:p>
            <a:r>
              <a:rPr lang="en-GB" dirty="0" smtClean="0"/>
              <a:t>Globalisation </a:t>
            </a:r>
            <a:r>
              <a:rPr lang="en-GB" sz="2000" dirty="0" smtClean="0"/>
              <a:t>Castells, M.  (1997) The Rise of Network Society</a:t>
            </a:r>
          </a:p>
          <a:p>
            <a:r>
              <a:rPr lang="en-GB" dirty="0" smtClean="0"/>
              <a:t>Inequality </a:t>
            </a:r>
            <a:r>
              <a:rPr lang="en-GB" sz="2000" dirty="0" smtClean="0"/>
              <a:t>Halford, S., and Savage, M. (2010) </a:t>
            </a:r>
            <a:r>
              <a:rPr lang="en-GB" sz="2000" dirty="0" err="1" smtClean="0"/>
              <a:t>Retheorising</a:t>
            </a:r>
            <a:r>
              <a:rPr lang="en-GB" sz="2000" dirty="0" smtClean="0"/>
              <a:t> digital Social Inequality</a:t>
            </a:r>
          </a:p>
          <a:p>
            <a:endParaRPr lang="en-GB" sz="2000" dirty="0" smtClean="0"/>
          </a:p>
          <a:p>
            <a:pPr marL="0" indent="0">
              <a:buNone/>
            </a:pPr>
            <a:endParaRPr lang="en-GB" dirty="0" smtClean="0"/>
          </a:p>
        </p:txBody>
      </p:sp>
    </p:spTree>
    <p:extLst>
      <p:ext uri="{BB962C8B-B14F-4D97-AF65-F5344CB8AC3E}">
        <p14:creationId xmlns:p14="http://schemas.microsoft.com/office/powerpoint/2010/main" val="974010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has the Social World Changed the Web? </a:t>
            </a:r>
            <a:endParaRPr lang="en-GB" dirty="0"/>
          </a:p>
        </p:txBody>
      </p:sp>
      <p:sp>
        <p:nvSpPr>
          <p:cNvPr id="3" name="Content Placeholder 2"/>
          <p:cNvSpPr>
            <a:spLocks noGrp="1"/>
          </p:cNvSpPr>
          <p:nvPr>
            <p:ph idx="1"/>
          </p:nvPr>
        </p:nvSpPr>
        <p:spPr>
          <a:xfrm>
            <a:off x="405184" y="1772816"/>
            <a:ext cx="8229600" cy="4525963"/>
          </a:xfrm>
        </p:spPr>
        <p:txBody>
          <a:bodyPr>
            <a:normAutofit lnSpcReduction="10000"/>
          </a:bodyPr>
          <a:lstStyle/>
          <a:p>
            <a:r>
              <a:rPr lang="en-GB" dirty="0" smtClean="0"/>
              <a:t>Facebook</a:t>
            </a:r>
          </a:p>
          <a:p>
            <a:r>
              <a:rPr lang="en-GB" dirty="0" smtClean="0"/>
              <a:t>Pornography</a:t>
            </a:r>
          </a:p>
          <a:p>
            <a:r>
              <a:rPr lang="en-GB" dirty="0" smtClean="0"/>
              <a:t>Cybercrime</a:t>
            </a:r>
          </a:p>
          <a:p>
            <a:r>
              <a:rPr lang="en-GB" dirty="0" smtClean="0"/>
              <a:t>Consumerism</a:t>
            </a:r>
          </a:p>
          <a:p>
            <a:r>
              <a:rPr lang="en-GB" dirty="0" smtClean="0"/>
              <a:t>Diaspora</a:t>
            </a:r>
            <a:endParaRPr lang="en-GB" dirty="0"/>
          </a:p>
          <a:p>
            <a:endParaRPr lang="en-GB" dirty="0" smtClean="0"/>
          </a:p>
          <a:p>
            <a:pPr marL="0" indent="0">
              <a:buNone/>
            </a:pPr>
            <a:endParaRPr lang="en-GB" dirty="0" smtClean="0"/>
          </a:p>
          <a:p>
            <a:r>
              <a:rPr lang="en-GB" dirty="0" smtClean="0"/>
              <a:t>‘the world’?</a:t>
            </a:r>
          </a:p>
        </p:txBody>
      </p:sp>
    </p:spTree>
    <p:extLst>
      <p:ext uri="{BB962C8B-B14F-4D97-AF65-F5344CB8AC3E}">
        <p14:creationId xmlns:p14="http://schemas.microsoft.com/office/powerpoint/2010/main" val="3916705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geonet.oii.ox.ac.uk/wp-content/uploads/2015/07/OII-Internet_population_cartogra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7374699" cy="68917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543800" y="6338170"/>
            <a:ext cx="1493728" cy="400110"/>
          </a:xfrm>
          <a:prstGeom prst="rect">
            <a:avLst/>
          </a:prstGeom>
          <a:noFill/>
        </p:spPr>
        <p:txBody>
          <a:bodyPr wrap="square" rtlCol="0">
            <a:spAutoFit/>
          </a:bodyPr>
          <a:lstStyle/>
          <a:p>
            <a:r>
              <a:rPr lang="en-GB" sz="1000" dirty="0"/>
              <a:t>http://geonet.oii.ox.ac.uk/blog/the-world-online/</a:t>
            </a:r>
          </a:p>
        </p:txBody>
      </p:sp>
    </p:spTree>
    <p:extLst>
      <p:ext uri="{BB962C8B-B14F-4D97-AF65-F5344CB8AC3E}">
        <p14:creationId xmlns:p14="http://schemas.microsoft.com/office/powerpoint/2010/main" val="3083060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has the Web Changed Sociology</a:t>
            </a:r>
            <a:endParaRPr lang="en-GB" dirty="0"/>
          </a:p>
        </p:txBody>
      </p:sp>
      <p:sp>
        <p:nvSpPr>
          <p:cNvPr id="3" name="Content Placeholder 2"/>
          <p:cNvSpPr>
            <a:spLocks noGrp="1"/>
          </p:cNvSpPr>
          <p:nvPr>
            <p:ph idx="1"/>
          </p:nvPr>
        </p:nvSpPr>
        <p:spPr>
          <a:xfrm>
            <a:off x="457200" y="1600200"/>
            <a:ext cx="8229600" cy="4853136"/>
          </a:xfrm>
        </p:spPr>
        <p:txBody>
          <a:bodyPr>
            <a:normAutofit fontScale="85000" lnSpcReduction="20000"/>
          </a:bodyPr>
          <a:lstStyle/>
          <a:p>
            <a:r>
              <a:rPr lang="en-GB" dirty="0" smtClean="0"/>
              <a:t>Changed the questions that we ask</a:t>
            </a:r>
          </a:p>
          <a:p>
            <a:r>
              <a:rPr lang="en-GB" dirty="0" smtClean="0"/>
              <a:t>Supported new theoretical approaches e.g. mobilities paradigm; re-assembling the social; performative sociological perspectives</a:t>
            </a:r>
          </a:p>
          <a:p>
            <a:r>
              <a:rPr lang="en-GB" dirty="0" smtClean="0"/>
              <a:t>Savage, M., and Burrows, R., (2007) ‘The coming crisis of empirical sociology’ </a:t>
            </a:r>
            <a:r>
              <a:rPr lang="en-GB" sz="2000" dirty="0" smtClean="0"/>
              <a:t>Sociology, 41(5) pp.885-899</a:t>
            </a:r>
          </a:p>
          <a:p>
            <a:r>
              <a:rPr lang="en-GB" dirty="0" smtClean="0"/>
              <a:t>The e-</a:t>
            </a:r>
            <a:r>
              <a:rPr lang="en-GB" dirty="0" err="1" smtClean="0"/>
              <a:t>scaped</a:t>
            </a:r>
            <a:r>
              <a:rPr lang="en-GB" dirty="0" smtClean="0"/>
              <a:t> social</a:t>
            </a:r>
          </a:p>
          <a:p>
            <a:r>
              <a:rPr lang="en-GB" dirty="0" smtClean="0"/>
              <a:t>Disciplinary disputes and occupational closure</a:t>
            </a:r>
          </a:p>
          <a:p>
            <a:r>
              <a:rPr lang="en-GB" dirty="0" smtClean="0"/>
              <a:t>Sociology of data and artefacts</a:t>
            </a:r>
          </a:p>
          <a:p>
            <a:r>
              <a:rPr lang="en-GB" dirty="0" smtClean="0"/>
              <a:t>Towards Big Data sociology? </a:t>
            </a:r>
            <a:r>
              <a:rPr lang="en-GB" sz="2000" dirty="0" smtClean="0"/>
              <a:t>https://www.youtube.com/watch?v=9urYbd_rVoc</a:t>
            </a:r>
          </a:p>
          <a:p>
            <a:r>
              <a:rPr lang="en-GB" dirty="0" smtClean="0"/>
              <a:t>Public Sociology</a:t>
            </a:r>
            <a:endParaRPr lang="en-GB" dirty="0"/>
          </a:p>
        </p:txBody>
      </p:sp>
    </p:spTree>
    <p:extLst>
      <p:ext uri="{BB962C8B-B14F-4D97-AF65-F5344CB8AC3E}">
        <p14:creationId xmlns:p14="http://schemas.microsoft.com/office/powerpoint/2010/main" val="8120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Sources</a:t>
            </a:r>
            <a:endParaRPr lang="en-US" dirty="0"/>
          </a:p>
        </p:txBody>
      </p:sp>
      <p:sp>
        <p:nvSpPr>
          <p:cNvPr id="3" name="Content Placeholder 2"/>
          <p:cNvSpPr>
            <a:spLocks noGrp="1"/>
          </p:cNvSpPr>
          <p:nvPr>
            <p:ph idx="1"/>
          </p:nvPr>
        </p:nvSpPr>
        <p:spPr/>
        <p:txBody>
          <a:bodyPr/>
          <a:lstStyle/>
          <a:p>
            <a:r>
              <a:rPr lang="en-US" dirty="0"/>
              <a:t>Deborah Lupton's book Digital Sociology (</a:t>
            </a:r>
            <a:r>
              <a:rPr lang="en-US" dirty="0" smtClean="0"/>
              <a:t>2014)</a:t>
            </a:r>
          </a:p>
          <a:p>
            <a:r>
              <a:rPr lang="en-US" dirty="0" smtClean="0"/>
              <a:t>Orton-Johnson </a:t>
            </a:r>
            <a:r>
              <a:rPr lang="en-US" dirty="0"/>
              <a:t>and Prior's 2013 book of the same title</a:t>
            </a:r>
          </a:p>
          <a:p>
            <a:endParaRPr lang="en-US" dirty="0"/>
          </a:p>
        </p:txBody>
      </p:sp>
    </p:spTree>
    <p:extLst>
      <p:ext uri="{BB962C8B-B14F-4D97-AF65-F5344CB8AC3E}">
        <p14:creationId xmlns:p14="http://schemas.microsoft.com/office/powerpoint/2010/main" val="10283034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1232</Words>
  <Application>Microsoft Macintosh PowerPoint</Application>
  <PresentationFormat>On-screen Show (4:3)</PresentationFormat>
  <Paragraphs>72</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Calibri</vt:lpstr>
      <vt:lpstr>Georgia</vt:lpstr>
      <vt:lpstr>MS PGothic</vt:lpstr>
      <vt:lpstr>Arial</vt:lpstr>
      <vt:lpstr>Office Theme</vt:lpstr>
      <vt:lpstr>Foundations in Web Science</vt:lpstr>
      <vt:lpstr>Sociology</vt:lpstr>
      <vt:lpstr>How has the Web Changed the Social World? </vt:lpstr>
      <vt:lpstr>How has the Social World Changed the Web? </vt:lpstr>
      <vt:lpstr>PowerPoint Presentation</vt:lpstr>
      <vt:lpstr>How has the Web Changed Sociology</vt:lpstr>
      <vt:lpstr>Potential Sources</vt:lpstr>
    </vt:vector>
  </TitlesOfParts>
  <Company>University of Southampton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Foundations in Web Science</dc:title>
  <dc:creator>Halford S.J.</dc:creator>
  <cp:lastModifiedBy>Leslie Carr</cp:lastModifiedBy>
  <cp:revision>10</cp:revision>
  <cp:lastPrinted>2015-12-02T08:25:30Z</cp:lastPrinted>
  <dcterms:created xsi:type="dcterms:W3CDTF">2015-12-02T07:26:54Z</dcterms:created>
  <dcterms:modified xsi:type="dcterms:W3CDTF">2015-12-03T01:02:54Z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1786754770</vt:i4>
  </property>
  <property fmtid="{D5CDD505-2E9C-101B-9397-08002B2CF9AE}" pid="3" name="_NewReviewCycle">
    <vt:lpwstr/>
  </property>
  <property fmtid="{D5CDD505-2E9C-101B-9397-08002B2CF9AE}" pid="4" name="_EmailSubject">
    <vt:lpwstr/>
  </property>
  <property fmtid="{D5CDD505-2E9C-101B-9397-08002B2CF9AE}" pid="5" name="_AuthorEmail">
    <vt:lpwstr>Susan.Halford@soton.ac.uk</vt:lpwstr>
  </property>
  <property fmtid="{D5CDD505-2E9C-101B-9397-08002B2CF9AE}" pid="6" name="_AuthorEmailDisplayName">
    <vt:lpwstr>Halford S.J.</vt:lpwstr>
  </property>
</Properties>
</file>