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35" r:id="rId1"/>
  </p:sldMasterIdLst>
  <p:notesMasterIdLst>
    <p:notesMasterId r:id="rId41"/>
  </p:notesMasterIdLst>
  <p:sldIdLst>
    <p:sldId id="256" r:id="rId2"/>
    <p:sldId id="287" r:id="rId3"/>
    <p:sldId id="313" r:id="rId4"/>
    <p:sldId id="314" r:id="rId5"/>
    <p:sldId id="315" r:id="rId6"/>
    <p:sldId id="316" r:id="rId7"/>
    <p:sldId id="317" r:id="rId8"/>
    <p:sldId id="288" r:id="rId9"/>
    <p:sldId id="289" r:id="rId10"/>
    <p:sldId id="290" r:id="rId11"/>
    <p:sldId id="291" r:id="rId12"/>
    <p:sldId id="320" r:id="rId13"/>
    <p:sldId id="350" r:id="rId14"/>
    <p:sldId id="321" r:id="rId15"/>
    <p:sldId id="322" r:id="rId16"/>
    <p:sldId id="323" r:id="rId17"/>
    <p:sldId id="324" r:id="rId18"/>
    <p:sldId id="325" r:id="rId19"/>
    <p:sldId id="326" r:id="rId20"/>
    <p:sldId id="327" r:id="rId21"/>
    <p:sldId id="328" r:id="rId22"/>
    <p:sldId id="329" r:id="rId23"/>
    <p:sldId id="330" r:id="rId24"/>
    <p:sldId id="331" r:id="rId25"/>
    <p:sldId id="349" r:id="rId26"/>
    <p:sldId id="332" r:id="rId27"/>
    <p:sldId id="336" r:id="rId28"/>
    <p:sldId id="296" r:id="rId29"/>
    <p:sldId id="337" r:id="rId30"/>
    <p:sldId id="338" r:id="rId31"/>
    <p:sldId id="339" r:id="rId32"/>
    <p:sldId id="340" r:id="rId33"/>
    <p:sldId id="341" r:id="rId34"/>
    <p:sldId id="342" r:id="rId35"/>
    <p:sldId id="343" r:id="rId36"/>
    <p:sldId id="351" r:id="rId37"/>
    <p:sldId id="345" r:id="rId38"/>
    <p:sldId id="346" r:id="rId39"/>
    <p:sldId id="348"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31"/>
  </p:normalViewPr>
  <p:slideViewPr>
    <p:cSldViewPr snapToObjects="1">
      <p:cViewPr varScale="1">
        <p:scale>
          <a:sx n="101" d="100"/>
          <a:sy n="101" d="100"/>
        </p:scale>
        <p:origin x="1424"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11/30/15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extLst>
      <p:ext uri="{BB962C8B-B14F-4D97-AF65-F5344CB8AC3E}">
        <p14:creationId xmlns:p14="http://schemas.microsoft.com/office/powerpoint/2010/main" val="20733981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41A703-8F20-7349-BA2A-5D82EE328CF1}" type="slidenum">
              <a:rPr lang="en-US"/>
              <a:pPr/>
              <a:t>17</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95142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D4EF17-8D58-8446-9F0C-B1663282CE31}" type="slidenum">
              <a:rPr lang="en-US"/>
              <a:pPr/>
              <a:t>32</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13871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1DDD64-E92B-0343-B7A7-3F292D891F74}" type="slidenum">
              <a:rPr lang="en-US"/>
              <a:pPr/>
              <a:t>33</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33954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E9C7BF-9478-2F4E-A5C7-0FA58139A75B}" type="slidenum">
              <a:rPr lang="en-US"/>
              <a:pPr/>
              <a:t>34</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06330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0088CC-C1E6-214A-A0B8-DA3B2E220C65}" type="slidenum">
              <a:rPr lang="en-US"/>
              <a:pPr/>
              <a:t>35</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90758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8E087-E475-6C41-9867-E302B33758FE}" type="slidenum">
              <a:rPr lang="en-US"/>
              <a:pPr/>
              <a:t>37</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43083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8E087-E475-6C41-9867-E302B33758FE}" type="slidenum">
              <a:rPr lang="en-US"/>
              <a:pPr/>
              <a:t>38</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08369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AD75F-56AE-DA49-8FBB-BEC18BCFBEAC}" type="slidenum">
              <a:rPr lang="en-US"/>
              <a:pPr/>
              <a:t>20</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66289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22C7D4-6504-A546-9A3D-BDF89A6D3C6F}" type="slidenum">
              <a:rPr lang="en-US"/>
              <a:pPr/>
              <a:t>23</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24763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A2D874-8517-5D49-8370-128C0F5FE5A8}" type="slidenum">
              <a:rPr lang="en-US"/>
              <a:pPr/>
              <a:t>25</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7301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B0531-7756-464F-A54A-44ABCA4F610E}" type="slidenum">
              <a:rPr lang="en-US"/>
              <a:pPr/>
              <a:t>26</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6754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A2D874-8517-5D49-8370-128C0F5FE5A8}" type="slidenum">
              <a:rPr lang="en-US"/>
              <a:pPr/>
              <a:t>27</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9495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EA72E8-AE4B-2547-BC7C-FC755A76FC8D}" type="slidenum">
              <a:rPr lang="en-US"/>
              <a:pPr/>
              <a:t>29</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16608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6BF1E9-DC72-944B-9B94-AED6E0067BB1}" type="slidenum">
              <a:rPr lang="en-US"/>
              <a:pPr/>
              <a:t>30</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7523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204847-F7D7-444F-8E16-E62DDF2BD9F3}" type="slidenum">
              <a:rPr lang="en-US"/>
              <a:pPr/>
              <a:t>31</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2433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11/30/15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11/30/15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11/30/15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11/30/15</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11/30/15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11/30/15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11/30/15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11/30/15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09800"/>
            <a:ext cx="8686800" cy="1470025"/>
          </a:xfrm>
        </p:spPr>
        <p:txBody>
          <a:bodyPr>
            <a:normAutofit/>
          </a:bodyPr>
          <a:lstStyle/>
          <a:p>
            <a:r>
              <a:rPr lang="en-US" dirty="0" smtClean="0"/>
              <a:t>Algorithms 1:</a:t>
            </a:r>
            <a:br>
              <a:rPr lang="en-US" dirty="0" smtClean="0"/>
            </a:br>
            <a:r>
              <a:rPr lang="en-US" dirty="0" smtClean="0"/>
              <a:t>Sequences and Modules</a:t>
            </a:r>
            <a:endParaRPr lang="en-US" dirty="0"/>
          </a:p>
        </p:txBody>
      </p:sp>
      <p:sp>
        <p:nvSpPr>
          <p:cNvPr id="4" name="TextBox 3"/>
          <p:cNvSpPr txBox="1"/>
          <p:nvPr/>
        </p:nvSpPr>
        <p:spPr>
          <a:xfrm>
            <a:off x="1181101" y="5212650"/>
            <a:ext cx="6858000" cy="830997"/>
          </a:xfrm>
          <a:prstGeom prst="rect">
            <a:avLst/>
          </a:prstGeom>
          <a:noFill/>
        </p:spPr>
        <p:txBody>
          <a:bodyPr wrap="square" rtlCol="0">
            <a:spAutoFit/>
          </a:bodyPr>
          <a:lstStyle/>
          <a:p>
            <a:pPr algn="ctr"/>
            <a:r>
              <a:rPr lang="en-US" sz="2400" dirty="0" smtClean="0">
                <a:solidFill>
                  <a:schemeClr val="accent2">
                    <a:lumMod val="50000"/>
                  </a:schemeClr>
                </a:solidFill>
                <a:latin typeface="+mj-lt"/>
              </a:rPr>
              <a:t>Yvonne Howard &amp; </a:t>
            </a:r>
            <a:r>
              <a:rPr lang="en-US" sz="2400" dirty="0" err="1" smtClean="0">
                <a:solidFill>
                  <a:schemeClr val="accent2">
                    <a:lumMod val="50000"/>
                  </a:schemeClr>
                </a:solidFill>
                <a:latin typeface="+mj-lt"/>
              </a:rPr>
              <a:t>Rikki</a:t>
            </a:r>
            <a:r>
              <a:rPr lang="en-US" sz="2400" dirty="0" smtClean="0">
                <a:solidFill>
                  <a:schemeClr val="accent2">
                    <a:lumMod val="50000"/>
                  </a:schemeClr>
                </a:solidFill>
                <a:latin typeface="+mj-lt"/>
              </a:rPr>
              <a:t> Prince</a:t>
            </a:r>
          </a:p>
          <a:p>
            <a:pPr algn="ctr"/>
            <a:r>
              <a:rPr lang="en-US" sz="2400" dirty="0" err="1" smtClean="0">
                <a:solidFill>
                  <a:schemeClr val="accent2">
                    <a:lumMod val="50000"/>
                  </a:schemeClr>
                </a:solidFill>
                <a:latin typeface="+mj-lt"/>
              </a:rPr>
              <a:t>ymh@ecs.soton.ac.uk</a:t>
            </a:r>
            <a:r>
              <a:rPr lang="en-US" sz="2400" dirty="0" smtClean="0">
                <a:solidFill>
                  <a:schemeClr val="accent2">
                    <a:lumMod val="50000"/>
                  </a:schemeClr>
                </a:solidFill>
                <a:latin typeface="+mj-lt"/>
              </a:rPr>
              <a:t>, </a:t>
            </a:r>
            <a:r>
              <a:rPr lang="en-US" sz="2400" dirty="0" err="1" smtClean="0">
                <a:solidFill>
                  <a:schemeClr val="accent2">
                    <a:lumMod val="50000"/>
                  </a:schemeClr>
                </a:solidFill>
                <a:latin typeface="+mj-lt"/>
              </a:rPr>
              <a:t>rfp</a:t>
            </a:r>
            <a:r>
              <a:rPr lang="en-US" sz="2400" dirty="0" err="1">
                <a:solidFill>
                  <a:schemeClr val="accent2">
                    <a:lumMod val="50000"/>
                  </a:schemeClr>
                </a:solidFill>
              </a:rPr>
              <a:t>@ecs.soton.ac.uk</a:t>
            </a:r>
            <a:endParaRPr lang="en-US" sz="2400" dirty="0">
              <a:solidFill>
                <a:schemeClr val="accent2">
                  <a:lumMod val="50000"/>
                </a:schemeClr>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Pseudocode</a:t>
            </a:r>
            <a:endParaRPr lang="en-US" dirty="0"/>
          </a:p>
        </p:txBody>
      </p:sp>
      <p:sp>
        <p:nvSpPr>
          <p:cNvPr id="3" name="Content Placeholder 2"/>
          <p:cNvSpPr>
            <a:spLocks noGrp="1"/>
          </p:cNvSpPr>
          <p:nvPr>
            <p:ph idx="1"/>
          </p:nvPr>
        </p:nvSpPr>
        <p:spPr>
          <a:xfrm>
            <a:off x="457200" y="2133600"/>
            <a:ext cx="8229600" cy="4325112"/>
          </a:xfrm>
        </p:spPr>
        <p:txBody>
          <a:bodyPr>
            <a:normAutofit fontScale="77500" lnSpcReduction="20000"/>
          </a:bodyPr>
          <a:lstStyle/>
          <a:p>
            <a:pPr>
              <a:buNone/>
            </a:pPr>
            <a:r>
              <a:rPr lang="en-US" dirty="0" smtClean="0">
                <a:solidFill>
                  <a:srgbClr val="7F7F7F"/>
                </a:solidFill>
                <a:latin typeface="+mj-lt"/>
              </a:rPr>
              <a:t>“Pseudocode is a compact and </a:t>
            </a:r>
            <a:r>
              <a:rPr lang="en-US" dirty="0" smtClean="0">
                <a:solidFill>
                  <a:srgbClr val="FF0000"/>
                </a:solidFill>
                <a:latin typeface="+mj-lt"/>
              </a:rPr>
              <a:t>informal high-level description </a:t>
            </a:r>
            <a:r>
              <a:rPr lang="en-US" dirty="0" smtClean="0">
                <a:solidFill>
                  <a:srgbClr val="7F7F7F"/>
                </a:solidFill>
                <a:latin typeface="+mj-lt"/>
              </a:rPr>
              <a:t>of a computer programming algorithm that uses the structural conventions of some programming language, but is </a:t>
            </a:r>
            <a:r>
              <a:rPr lang="en-US" dirty="0" smtClean="0">
                <a:solidFill>
                  <a:srgbClr val="0000FF"/>
                </a:solidFill>
                <a:latin typeface="+mj-lt"/>
              </a:rPr>
              <a:t>intended for human reading</a:t>
            </a:r>
            <a:r>
              <a:rPr lang="en-US" dirty="0" smtClean="0">
                <a:latin typeface="+mj-lt"/>
              </a:rPr>
              <a:t> </a:t>
            </a:r>
            <a:r>
              <a:rPr lang="en-US" dirty="0" smtClean="0">
                <a:solidFill>
                  <a:srgbClr val="7F7F7F"/>
                </a:solidFill>
                <a:latin typeface="+mj-lt"/>
              </a:rPr>
              <a:t>rather than machine reading”</a:t>
            </a:r>
          </a:p>
          <a:p>
            <a:pPr>
              <a:buNone/>
            </a:pPr>
            <a:endParaRPr lang="en-US" dirty="0" smtClean="0">
              <a:solidFill>
                <a:srgbClr val="7F7F7F"/>
              </a:solidFill>
              <a:latin typeface="+mj-lt"/>
            </a:endParaRPr>
          </a:p>
          <a:p>
            <a:pPr algn="r">
              <a:buNone/>
            </a:pPr>
            <a:r>
              <a:rPr lang="en-US" dirty="0" smtClean="0">
                <a:solidFill>
                  <a:srgbClr val="7F7F7F"/>
                </a:solidFill>
                <a:latin typeface="+mj-lt"/>
              </a:rPr>
              <a:t> - Wikipedia</a:t>
            </a:r>
          </a:p>
          <a:p>
            <a:pPr algn="r">
              <a:buNone/>
            </a:pPr>
            <a:endParaRPr lang="en-US" dirty="0" smtClean="0">
              <a:solidFill>
                <a:srgbClr val="7F7F7F"/>
              </a:solidFill>
              <a:latin typeface="+mj-lt"/>
            </a:endParaRPr>
          </a:p>
          <a:p>
            <a:pPr>
              <a:buNone/>
            </a:pPr>
            <a:r>
              <a:rPr lang="en-US" dirty="0" smtClean="0">
                <a:solidFill>
                  <a:srgbClr val="7F7F7F"/>
                </a:solidFill>
                <a:latin typeface="+mj-lt"/>
              </a:rPr>
              <a:t>“A notation resembling a </a:t>
            </a:r>
            <a:r>
              <a:rPr lang="en-US" dirty="0" smtClean="0">
                <a:solidFill>
                  <a:srgbClr val="FF0000"/>
                </a:solidFill>
                <a:latin typeface="+mj-lt"/>
              </a:rPr>
              <a:t>simplified programming language</a:t>
            </a:r>
            <a:r>
              <a:rPr lang="en-US" dirty="0" smtClean="0">
                <a:solidFill>
                  <a:srgbClr val="7F7F7F"/>
                </a:solidFill>
                <a:latin typeface="+mj-lt"/>
              </a:rPr>
              <a:t>, used in program design; esp. one consisting of </a:t>
            </a:r>
            <a:r>
              <a:rPr lang="en-US" dirty="0" smtClean="0">
                <a:solidFill>
                  <a:srgbClr val="0000FF"/>
                </a:solidFill>
                <a:latin typeface="+mj-lt"/>
              </a:rPr>
              <a:t>expressions in natural language</a:t>
            </a:r>
            <a:r>
              <a:rPr lang="en-US" dirty="0" smtClean="0">
                <a:latin typeface="+mj-lt"/>
              </a:rPr>
              <a:t> </a:t>
            </a:r>
            <a:r>
              <a:rPr lang="en-US" dirty="0" smtClean="0">
                <a:solidFill>
                  <a:srgbClr val="7F7F7F"/>
                </a:solidFill>
                <a:latin typeface="+mj-lt"/>
              </a:rPr>
              <a:t>syntactically structured like a programming language”</a:t>
            </a:r>
          </a:p>
          <a:p>
            <a:pPr algn="r">
              <a:buNone/>
            </a:pPr>
            <a:endParaRPr lang="en-US" dirty="0" smtClean="0">
              <a:solidFill>
                <a:srgbClr val="7F7F7F"/>
              </a:solidFill>
              <a:latin typeface="+mj-lt"/>
            </a:endParaRPr>
          </a:p>
          <a:p>
            <a:pPr algn="r">
              <a:buNone/>
            </a:pPr>
            <a:r>
              <a:rPr lang="en-US" dirty="0" smtClean="0">
                <a:solidFill>
                  <a:srgbClr val="7F7F7F"/>
                </a:solidFill>
                <a:latin typeface="+mj-lt"/>
              </a:rPr>
              <a:t>- Oxford English Dictionary</a:t>
            </a:r>
            <a:endParaRPr lang="en-US" dirty="0">
              <a:solidFill>
                <a:srgbClr val="7F7F7F"/>
              </a:solidFill>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Pseudocode</a:t>
            </a:r>
            <a:endParaRPr lang="en-US" dirty="0"/>
          </a:p>
        </p:txBody>
      </p:sp>
      <p:sp>
        <p:nvSpPr>
          <p:cNvPr id="3" name="Content Placeholder 2"/>
          <p:cNvSpPr>
            <a:spLocks noGrp="1"/>
          </p:cNvSpPr>
          <p:nvPr>
            <p:ph idx="1"/>
          </p:nvPr>
        </p:nvSpPr>
        <p:spPr>
          <a:xfrm>
            <a:off x="457200" y="2133600"/>
            <a:ext cx="8229600" cy="4325112"/>
          </a:xfrm>
        </p:spPr>
        <p:txBody>
          <a:bodyPr>
            <a:normAutofit fontScale="77500" lnSpcReduction="20000"/>
          </a:bodyPr>
          <a:lstStyle/>
          <a:p>
            <a:pPr>
              <a:buNone/>
            </a:pPr>
            <a:r>
              <a:rPr lang="en-US" dirty="0" smtClean="0">
                <a:solidFill>
                  <a:srgbClr val="7F7F7F"/>
                </a:solidFill>
                <a:latin typeface="+mj-lt"/>
              </a:rPr>
              <a:t>“Pseudocode is a compact and </a:t>
            </a:r>
            <a:r>
              <a:rPr lang="en-US" dirty="0" smtClean="0">
                <a:solidFill>
                  <a:srgbClr val="FF0000"/>
                </a:solidFill>
                <a:latin typeface="+mj-lt"/>
              </a:rPr>
              <a:t>informal high-level description </a:t>
            </a:r>
            <a:r>
              <a:rPr lang="en-US" dirty="0" smtClean="0">
                <a:solidFill>
                  <a:srgbClr val="7F7F7F"/>
                </a:solidFill>
                <a:latin typeface="+mj-lt"/>
              </a:rPr>
              <a:t>of a computer programming algorithm that uses the </a:t>
            </a:r>
            <a:r>
              <a:rPr lang="en-US" dirty="0" smtClean="0">
                <a:solidFill>
                  <a:srgbClr val="008000"/>
                </a:solidFill>
                <a:latin typeface="+mj-lt"/>
              </a:rPr>
              <a:t>structural conventions of some programming language</a:t>
            </a:r>
            <a:r>
              <a:rPr lang="en-US" dirty="0" smtClean="0">
                <a:solidFill>
                  <a:srgbClr val="7F7F7F"/>
                </a:solidFill>
                <a:latin typeface="+mj-lt"/>
              </a:rPr>
              <a:t>, but is </a:t>
            </a:r>
            <a:r>
              <a:rPr lang="en-US" dirty="0" smtClean="0">
                <a:solidFill>
                  <a:srgbClr val="0000FF"/>
                </a:solidFill>
                <a:latin typeface="+mj-lt"/>
              </a:rPr>
              <a:t>intended for human reading</a:t>
            </a:r>
            <a:r>
              <a:rPr lang="en-US" dirty="0" smtClean="0">
                <a:latin typeface="+mj-lt"/>
              </a:rPr>
              <a:t> </a:t>
            </a:r>
            <a:r>
              <a:rPr lang="en-US" dirty="0" smtClean="0">
                <a:solidFill>
                  <a:srgbClr val="7F7F7F"/>
                </a:solidFill>
                <a:latin typeface="+mj-lt"/>
              </a:rPr>
              <a:t>rather than machine reading”</a:t>
            </a:r>
          </a:p>
          <a:p>
            <a:pPr>
              <a:buNone/>
            </a:pPr>
            <a:endParaRPr lang="en-US" dirty="0" smtClean="0">
              <a:solidFill>
                <a:srgbClr val="7F7F7F"/>
              </a:solidFill>
              <a:latin typeface="+mj-lt"/>
            </a:endParaRPr>
          </a:p>
          <a:p>
            <a:pPr algn="r">
              <a:buNone/>
            </a:pPr>
            <a:r>
              <a:rPr lang="en-US" dirty="0" smtClean="0">
                <a:solidFill>
                  <a:srgbClr val="7F7F7F"/>
                </a:solidFill>
                <a:latin typeface="+mj-lt"/>
              </a:rPr>
              <a:t> - Wikipedia</a:t>
            </a:r>
          </a:p>
          <a:p>
            <a:pPr algn="r">
              <a:buNone/>
            </a:pPr>
            <a:endParaRPr lang="en-US" dirty="0" smtClean="0">
              <a:latin typeface="+mj-lt"/>
            </a:endParaRPr>
          </a:p>
          <a:p>
            <a:pPr>
              <a:buNone/>
            </a:pPr>
            <a:r>
              <a:rPr lang="en-US" dirty="0" smtClean="0">
                <a:solidFill>
                  <a:srgbClr val="7F7F7F"/>
                </a:solidFill>
                <a:latin typeface="+mj-lt"/>
              </a:rPr>
              <a:t>“A notation resembling a </a:t>
            </a:r>
            <a:r>
              <a:rPr lang="en-US" dirty="0" smtClean="0">
                <a:solidFill>
                  <a:srgbClr val="FF0000"/>
                </a:solidFill>
                <a:latin typeface="+mj-lt"/>
              </a:rPr>
              <a:t>simplified programming language</a:t>
            </a:r>
            <a:r>
              <a:rPr lang="en-US" dirty="0" smtClean="0">
                <a:solidFill>
                  <a:srgbClr val="7F7F7F"/>
                </a:solidFill>
                <a:latin typeface="+mj-lt"/>
              </a:rPr>
              <a:t>, used in program design; esp. one consisting of </a:t>
            </a:r>
            <a:r>
              <a:rPr lang="en-US" dirty="0" smtClean="0">
                <a:solidFill>
                  <a:srgbClr val="0000FF"/>
                </a:solidFill>
                <a:latin typeface="+mj-lt"/>
              </a:rPr>
              <a:t>expressions in natural language</a:t>
            </a:r>
            <a:r>
              <a:rPr lang="en-US" dirty="0" smtClean="0">
                <a:latin typeface="+mj-lt"/>
              </a:rPr>
              <a:t> </a:t>
            </a:r>
            <a:r>
              <a:rPr lang="en-US" dirty="0" smtClean="0">
                <a:solidFill>
                  <a:srgbClr val="7F7F7F"/>
                </a:solidFill>
                <a:latin typeface="+mj-lt"/>
              </a:rPr>
              <a:t>syntactically</a:t>
            </a:r>
            <a:r>
              <a:rPr lang="en-US" dirty="0" smtClean="0">
                <a:latin typeface="+mj-lt"/>
              </a:rPr>
              <a:t> </a:t>
            </a:r>
            <a:r>
              <a:rPr lang="en-US" dirty="0" smtClean="0">
                <a:solidFill>
                  <a:srgbClr val="008000"/>
                </a:solidFill>
                <a:latin typeface="+mj-lt"/>
              </a:rPr>
              <a:t>structured like a programming language</a:t>
            </a:r>
            <a:r>
              <a:rPr lang="en-US" dirty="0" smtClean="0">
                <a:solidFill>
                  <a:srgbClr val="7F7F7F"/>
                </a:solidFill>
                <a:latin typeface="+mj-lt"/>
              </a:rPr>
              <a:t>”</a:t>
            </a:r>
          </a:p>
          <a:p>
            <a:pPr algn="r">
              <a:buNone/>
            </a:pPr>
            <a:endParaRPr lang="en-US" dirty="0" smtClean="0">
              <a:solidFill>
                <a:srgbClr val="7F7F7F"/>
              </a:solidFill>
            </a:endParaRPr>
          </a:p>
          <a:p>
            <a:pPr algn="r">
              <a:buNone/>
            </a:pPr>
            <a:r>
              <a:rPr lang="en-US" dirty="0" smtClean="0">
                <a:solidFill>
                  <a:srgbClr val="7F7F7F"/>
                </a:solidFill>
              </a:rPr>
              <a:t>- Oxford English Dictionary</a:t>
            </a:r>
            <a:endParaRPr lang="en-US" dirty="0">
              <a:solidFill>
                <a:srgbClr val="7F7F7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café wants to build an automated system to provide breakfasts. The robot waiter greets people before taking their order by name. </a:t>
            </a:r>
          </a:p>
          <a:p>
            <a:pPr>
              <a:lnSpc>
                <a:spcPct val="90000"/>
              </a:lnSpc>
              <a:buFontTx/>
              <a:buNone/>
            </a:pPr>
            <a:endParaRPr lang="en-GB" sz="2200"/>
          </a:p>
          <a:p>
            <a:pPr>
              <a:lnSpc>
                <a:spcPct val="90000"/>
              </a:lnSpc>
              <a:buFontTx/>
              <a:buNone/>
            </a:pPr>
            <a:r>
              <a:rPr lang="en-GB" sz="2200"/>
              <a:t>Customers can order different combinations of ingredients for their meal, and also ask for one drink. The system then cooks the breakfast. It must be able to fry sausages, bacon, eggs and mushrooms; toast bread, waffles and muffins; and pour their orange juice or coffee. </a:t>
            </a:r>
          </a:p>
          <a:p>
            <a:pPr>
              <a:lnSpc>
                <a:spcPct val="90000"/>
              </a:lnSpc>
              <a:buFontTx/>
              <a:buNone/>
            </a:pPr>
            <a:endParaRPr lang="en-GB" sz="2200"/>
          </a:p>
          <a:p>
            <a:pPr>
              <a:lnSpc>
                <a:spcPct val="90000"/>
              </a:lnSpc>
              <a:buFontTx/>
              <a:buNone/>
            </a:pPr>
            <a:r>
              <a:rPr lang="en-GB" sz="2200"/>
              <a:t>    The waiter then serves the breakfast.</a:t>
            </a:r>
            <a:endParaRPr lang="en-US" sz="2200"/>
          </a:p>
        </p:txBody>
      </p:sp>
    </p:spTree>
    <p:extLst>
      <p:ext uri="{BB962C8B-B14F-4D97-AF65-F5344CB8AC3E}">
        <p14:creationId xmlns:p14="http://schemas.microsoft.com/office/powerpoint/2010/main" val="1821725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474" y="764704"/>
            <a:ext cx="8229600" cy="1066800"/>
          </a:xfrm>
        </p:spPr>
        <p:txBody>
          <a:bodyPr>
            <a:normAutofit/>
          </a:bodyPr>
          <a:lstStyle/>
          <a:p>
            <a:r>
              <a:rPr lang="en-US" dirty="0" smtClean="0"/>
              <a:t>Where can we start?</a:t>
            </a:r>
            <a:endParaRPr lang="en-US" dirty="0"/>
          </a:p>
        </p:txBody>
      </p:sp>
      <p:sp>
        <p:nvSpPr>
          <p:cNvPr id="3" name="Content Placeholder 2"/>
          <p:cNvSpPr>
            <a:spLocks noGrp="1"/>
          </p:cNvSpPr>
          <p:nvPr>
            <p:ph idx="1"/>
          </p:nvPr>
        </p:nvSpPr>
        <p:spPr>
          <a:xfrm>
            <a:off x="453474" y="1988840"/>
            <a:ext cx="8229600" cy="4325112"/>
          </a:xfrm>
        </p:spPr>
        <p:txBody>
          <a:bodyPr/>
          <a:lstStyle/>
          <a:p>
            <a:endParaRPr lang="en-US" dirty="0"/>
          </a:p>
        </p:txBody>
      </p:sp>
    </p:spTree>
    <p:extLst>
      <p:ext uri="{BB962C8B-B14F-4D97-AF65-F5344CB8AC3E}">
        <p14:creationId xmlns:p14="http://schemas.microsoft.com/office/powerpoint/2010/main" val="4257510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Noun Phrase Parsing</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GB" dirty="0" smtClean="0"/>
              <a:t>In order to find the key </a:t>
            </a:r>
            <a:r>
              <a:rPr lang="en-GB" i="1" dirty="0" smtClean="0">
                <a:solidFill>
                  <a:srgbClr val="0000FF"/>
                </a:solidFill>
              </a:rPr>
              <a:t>objects</a:t>
            </a:r>
            <a:r>
              <a:rPr lang="en-GB" dirty="0" smtClean="0"/>
              <a:t> and </a:t>
            </a:r>
            <a:r>
              <a:rPr lang="en-GB" i="1" dirty="0" smtClean="0">
                <a:solidFill>
                  <a:srgbClr val="FF0000"/>
                </a:solidFill>
              </a:rPr>
              <a:t>actions</a:t>
            </a:r>
          </a:p>
          <a:p>
            <a:pPr lvl="1">
              <a:lnSpc>
                <a:spcPct val="90000"/>
              </a:lnSpc>
            </a:pPr>
            <a:r>
              <a:rPr lang="en-GB" sz="2400" dirty="0" smtClean="0"/>
              <a:t>search through the problem definition and </a:t>
            </a:r>
          </a:p>
          <a:p>
            <a:pPr lvl="1">
              <a:lnSpc>
                <a:spcPct val="90000"/>
              </a:lnSpc>
            </a:pPr>
            <a:r>
              <a:rPr lang="en-GB" sz="2400" dirty="0" smtClean="0"/>
              <a:t>extract all the </a:t>
            </a:r>
            <a:r>
              <a:rPr lang="en-GB" sz="2400" i="1" dirty="0" smtClean="0">
                <a:solidFill>
                  <a:srgbClr val="0000FF"/>
                </a:solidFill>
              </a:rPr>
              <a:t>noun</a:t>
            </a:r>
            <a:r>
              <a:rPr lang="en-GB" sz="2400" dirty="0" smtClean="0"/>
              <a:t> phrases</a:t>
            </a:r>
          </a:p>
          <a:p>
            <a:pPr>
              <a:lnSpc>
                <a:spcPct val="90000"/>
              </a:lnSpc>
            </a:pPr>
            <a:endParaRPr lang="en-GB" sz="2400" dirty="0" smtClean="0"/>
          </a:p>
          <a:p>
            <a:pPr>
              <a:lnSpc>
                <a:spcPct val="90000"/>
              </a:lnSpc>
            </a:pPr>
            <a:r>
              <a:rPr lang="en-GB" dirty="0" smtClean="0"/>
              <a:t>Noun phrases are phrases which describe, individuate or pick-out things in the world</a:t>
            </a:r>
          </a:p>
          <a:p>
            <a:pPr lvl="1">
              <a:lnSpc>
                <a:spcPct val="90000"/>
              </a:lnSpc>
            </a:pPr>
            <a:r>
              <a:rPr lang="en-GB" sz="2400" dirty="0" smtClean="0"/>
              <a:t>for example "customer" individuates an entity which will be represented in the system</a:t>
            </a:r>
          </a:p>
          <a:p>
            <a:pPr lvl="2">
              <a:lnSpc>
                <a:spcPct val="90000"/>
              </a:lnSpc>
              <a:buNone/>
            </a:pPr>
            <a:r>
              <a:rPr lang="en-GB" sz="2200" dirty="0" smtClean="0"/>
              <a:t> </a:t>
            </a:r>
          </a:p>
          <a:p>
            <a:pPr>
              <a:lnSpc>
                <a:spcPct val="90000"/>
              </a:lnSpc>
            </a:pPr>
            <a:r>
              <a:rPr lang="en-GB" dirty="0" smtClean="0"/>
              <a:t>Don't worry about whether or not the noun phrases should be part of the final solution, just meticulously list the noun phrases. </a:t>
            </a:r>
            <a:endParaRPr lang="en-US" dirty="0" smtClean="0"/>
          </a:p>
          <a:p>
            <a:pPr>
              <a:buNone/>
            </a:pPr>
            <a:endParaRPr lang="en-US" dirty="0"/>
          </a:p>
        </p:txBody>
      </p:sp>
    </p:spTree>
    <p:extLst>
      <p:ext uri="{BB962C8B-B14F-4D97-AF65-F5344CB8AC3E}">
        <p14:creationId xmlns:p14="http://schemas.microsoft.com/office/powerpoint/2010/main" val="4114858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6" name="Picture 4"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4034" name="Rectangle 2"/>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4035" name="Rectangle 3"/>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café wants to build an automated system to provide breakfasts. The robot waiter greets people before taking their order by name. </a:t>
            </a:r>
          </a:p>
          <a:p>
            <a:pPr>
              <a:lnSpc>
                <a:spcPct val="90000"/>
              </a:lnSpc>
              <a:buFontTx/>
              <a:buNone/>
            </a:pPr>
            <a:endParaRPr lang="en-GB" sz="2200"/>
          </a:p>
          <a:p>
            <a:pPr>
              <a:lnSpc>
                <a:spcPct val="90000"/>
              </a:lnSpc>
              <a:buFontTx/>
              <a:buNone/>
            </a:pPr>
            <a:r>
              <a:rPr lang="en-GB" sz="2200"/>
              <a:t>Customers can order different combinations of ingredients for their meal, and also ask for one drink. The system then cooks the breakfast. It must be able to fry sausages, bacon, eggs and mushrooms; toast bread, waffles and muffins; and pour their orange juice or coffee. </a:t>
            </a:r>
          </a:p>
          <a:p>
            <a:pPr>
              <a:lnSpc>
                <a:spcPct val="90000"/>
              </a:lnSpc>
              <a:buFontTx/>
              <a:buNone/>
            </a:pPr>
            <a:endParaRPr lang="en-GB" sz="2200"/>
          </a:p>
          <a:p>
            <a:pPr>
              <a:lnSpc>
                <a:spcPct val="90000"/>
              </a:lnSpc>
              <a:buFontTx/>
              <a:buNone/>
            </a:pPr>
            <a:r>
              <a:rPr lang="en-GB" sz="2200"/>
              <a:t>    The waiter then serves the breakfast.</a:t>
            </a:r>
            <a:endParaRPr lang="en-US" sz="2200"/>
          </a:p>
        </p:txBody>
      </p:sp>
    </p:spTree>
    <p:extLst>
      <p:ext uri="{BB962C8B-B14F-4D97-AF65-F5344CB8AC3E}">
        <p14:creationId xmlns:p14="http://schemas.microsoft.com/office/powerpoint/2010/main" val="29820047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build an </a:t>
            </a:r>
            <a:r>
              <a:rPr lang="en-GB" sz="2200">
                <a:solidFill>
                  <a:srgbClr val="0000FF"/>
                </a:solidFill>
              </a:rPr>
              <a:t>automated system</a:t>
            </a:r>
            <a:r>
              <a:rPr lang="en-GB" sz="2200"/>
              <a:t> to provide </a:t>
            </a:r>
            <a:r>
              <a:rPr lang="en-GB" sz="2200">
                <a:solidFill>
                  <a:srgbClr val="0000FF"/>
                </a:solidFill>
              </a:rPr>
              <a:t>breakfasts</a:t>
            </a:r>
            <a:r>
              <a:rPr lang="en-GB" sz="2200"/>
              <a:t>. The </a:t>
            </a:r>
            <a:r>
              <a:rPr lang="en-GB" sz="2200">
                <a:solidFill>
                  <a:srgbClr val="0000FF"/>
                </a:solidFill>
              </a:rPr>
              <a:t>robot waiter</a:t>
            </a:r>
            <a:r>
              <a:rPr lang="en-GB" sz="2200"/>
              <a:t> greets </a:t>
            </a:r>
            <a:r>
              <a:rPr lang="en-GB" sz="2200">
                <a:solidFill>
                  <a:srgbClr val="0000FF"/>
                </a:solidFill>
              </a:rPr>
              <a:t>people</a:t>
            </a:r>
            <a:r>
              <a:rPr lang="en-GB" sz="2200"/>
              <a:t> before taking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order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ask for one </a:t>
            </a:r>
            <a:r>
              <a:rPr lang="en-GB" sz="2200">
                <a:solidFill>
                  <a:srgbClr val="0000FF"/>
                </a:solidFill>
              </a:rPr>
              <a:t>drink</a:t>
            </a:r>
            <a:r>
              <a:rPr lang="en-GB" sz="2200"/>
              <a:t>. The </a:t>
            </a:r>
            <a:r>
              <a:rPr lang="en-GB" sz="2200">
                <a:solidFill>
                  <a:srgbClr val="0000FF"/>
                </a:solidFill>
              </a:rPr>
              <a:t>system</a:t>
            </a:r>
            <a:r>
              <a:rPr lang="en-GB" sz="2200"/>
              <a:t> then cooks the </a:t>
            </a:r>
            <a:r>
              <a:rPr lang="en-GB" sz="2200">
                <a:solidFill>
                  <a:srgbClr val="0000FF"/>
                </a:solidFill>
              </a:rPr>
              <a:t>breakfast</a:t>
            </a:r>
            <a:r>
              <a:rPr lang="en-GB" sz="2200"/>
              <a:t>. It must be able to fry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toast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pour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serves the </a:t>
            </a:r>
            <a:r>
              <a:rPr lang="en-GB" sz="2200">
                <a:solidFill>
                  <a:srgbClr val="0000FF"/>
                </a:solidFill>
              </a:rPr>
              <a:t>breakfast</a:t>
            </a:r>
            <a:r>
              <a:rPr lang="en-GB" sz="2200"/>
              <a:t>.</a:t>
            </a:r>
            <a:endParaRPr lang="en-US" sz="2200"/>
          </a:p>
        </p:txBody>
      </p:sp>
    </p:spTree>
    <p:extLst>
      <p:ext uri="{BB962C8B-B14F-4D97-AF65-F5344CB8AC3E}">
        <p14:creationId xmlns:p14="http://schemas.microsoft.com/office/powerpoint/2010/main" val="604523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p:txBody>
          <a:bodyPr>
            <a:normAutofit/>
          </a:bodyPr>
          <a:lstStyle/>
          <a:p>
            <a:r>
              <a:rPr lang="en-GB" sz="2800" dirty="0"/>
              <a:t>In order to find the common processes, look for verb </a:t>
            </a:r>
            <a:r>
              <a:rPr lang="en-GB" sz="2800" dirty="0" smtClean="0"/>
              <a:t>phrases</a:t>
            </a:r>
            <a:r>
              <a:rPr lang="en-GB" dirty="0" smtClean="0"/>
              <a:t>:</a:t>
            </a:r>
            <a:endParaRPr lang="en-GB" sz="2800" dirty="0" smtClean="0"/>
          </a:p>
          <a:p>
            <a:pPr lvl="1"/>
            <a:r>
              <a:rPr lang="en-GB" sz="2400" dirty="0"/>
              <a:t>those which describe "doing things", </a:t>
            </a:r>
          </a:p>
          <a:p>
            <a:pPr lvl="1"/>
            <a:r>
              <a:rPr lang="en-GB" sz="2400" dirty="0"/>
              <a:t>for example</a:t>
            </a:r>
            <a:r>
              <a:rPr lang="en-GB" sz="2400" dirty="0" smtClean="0"/>
              <a:t> ”cooks" </a:t>
            </a:r>
            <a:r>
              <a:rPr lang="en-GB" sz="2400" dirty="0"/>
              <a:t>is a process which summarises part of the</a:t>
            </a:r>
            <a:r>
              <a:rPr lang="en-GB" sz="2400" dirty="0" smtClean="0"/>
              <a:t> process</a:t>
            </a:r>
          </a:p>
          <a:p>
            <a:pPr lvl="1"/>
            <a:endParaRPr lang="en-GB" sz="2400" dirty="0"/>
          </a:p>
          <a:p>
            <a:r>
              <a:rPr lang="en-GB" sz="2800" dirty="0"/>
              <a:t>Don't worry about whether or not the verb phrases describe final processes of the system, or whether or not one subsumes the description of the other, </a:t>
            </a:r>
            <a:r>
              <a:rPr lang="en-GB" sz="2800" b="1" dirty="0"/>
              <a:t>just list them</a:t>
            </a:r>
            <a:r>
              <a:rPr lang="en-GB" sz="2800" dirty="0"/>
              <a:t>. </a:t>
            </a:r>
            <a:endParaRPr lang="en-US" sz="2800" dirty="0"/>
          </a:p>
        </p:txBody>
      </p:sp>
      <p:sp>
        <p:nvSpPr>
          <p:cNvPr id="6" name="Title 5"/>
          <p:cNvSpPr>
            <a:spLocks noGrp="1"/>
          </p:cNvSpPr>
          <p:nvPr>
            <p:ph type="title"/>
          </p:nvPr>
        </p:nvSpPr>
        <p:spPr/>
        <p:txBody>
          <a:bodyPr/>
          <a:lstStyle/>
          <a:p>
            <a:r>
              <a:rPr lang="en-US" dirty="0" smtClean="0"/>
              <a:t>Verb Phrase Parsing</a:t>
            </a:r>
            <a:endParaRPr lang="en-US" dirty="0"/>
          </a:p>
        </p:txBody>
      </p:sp>
    </p:spTree>
    <p:extLst>
      <p:ext uri="{BB962C8B-B14F-4D97-AF65-F5344CB8AC3E}">
        <p14:creationId xmlns:p14="http://schemas.microsoft.com/office/powerpoint/2010/main" val="3575249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6083"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6084"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build an </a:t>
            </a:r>
            <a:r>
              <a:rPr lang="en-GB" sz="2200">
                <a:solidFill>
                  <a:srgbClr val="0000FF"/>
                </a:solidFill>
              </a:rPr>
              <a:t>automated system</a:t>
            </a:r>
            <a:r>
              <a:rPr lang="en-GB" sz="2200"/>
              <a:t> to provide </a:t>
            </a:r>
            <a:r>
              <a:rPr lang="en-GB" sz="2200">
                <a:solidFill>
                  <a:srgbClr val="0000FF"/>
                </a:solidFill>
              </a:rPr>
              <a:t>breakfasts</a:t>
            </a:r>
            <a:r>
              <a:rPr lang="en-GB" sz="2200"/>
              <a:t>. The </a:t>
            </a:r>
            <a:r>
              <a:rPr lang="en-GB" sz="2200">
                <a:solidFill>
                  <a:srgbClr val="0000FF"/>
                </a:solidFill>
              </a:rPr>
              <a:t>robot waiter</a:t>
            </a:r>
            <a:r>
              <a:rPr lang="en-GB" sz="2200"/>
              <a:t> greets </a:t>
            </a:r>
            <a:r>
              <a:rPr lang="en-GB" sz="2200">
                <a:solidFill>
                  <a:srgbClr val="0000FF"/>
                </a:solidFill>
              </a:rPr>
              <a:t>people</a:t>
            </a:r>
            <a:r>
              <a:rPr lang="en-GB" sz="2200"/>
              <a:t> before taking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order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ask for one </a:t>
            </a:r>
            <a:r>
              <a:rPr lang="en-GB" sz="2200">
                <a:solidFill>
                  <a:srgbClr val="0000FF"/>
                </a:solidFill>
              </a:rPr>
              <a:t>drink</a:t>
            </a:r>
            <a:r>
              <a:rPr lang="en-GB" sz="2200"/>
              <a:t>. The </a:t>
            </a:r>
            <a:r>
              <a:rPr lang="en-GB" sz="2200">
                <a:solidFill>
                  <a:srgbClr val="0000FF"/>
                </a:solidFill>
              </a:rPr>
              <a:t>system</a:t>
            </a:r>
            <a:r>
              <a:rPr lang="en-GB" sz="2200"/>
              <a:t> then cooks the </a:t>
            </a:r>
            <a:r>
              <a:rPr lang="en-GB" sz="2200">
                <a:solidFill>
                  <a:srgbClr val="0000FF"/>
                </a:solidFill>
              </a:rPr>
              <a:t>breakfast</a:t>
            </a:r>
            <a:r>
              <a:rPr lang="en-GB" sz="2200"/>
              <a:t>. It must be able to fry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toast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pour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serves the </a:t>
            </a:r>
            <a:r>
              <a:rPr lang="en-GB" sz="2200">
                <a:solidFill>
                  <a:srgbClr val="0000FF"/>
                </a:solidFill>
              </a:rPr>
              <a:t>breakfast</a:t>
            </a:r>
            <a:r>
              <a:rPr lang="en-GB" sz="2200"/>
              <a:t>.</a:t>
            </a:r>
            <a:endParaRPr lang="en-US" sz="2200"/>
          </a:p>
        </p:txBody>
      </p:sp>
    </p:spTree>
    <p:extLst>
      <p:ext uri="{BB962C8B-B14F-4D97-AF65-F5344CB8AC3E}">
        <p14:creationId xmlns:p14="http://schemas.microsoft.com/office/powerpoint/2010/main" val="26265479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extLst>
      <p:ext uri="{BB962C8B-B14F-4D97-AF65-F5344CB8AC3E}">
        <p14:creationId xmlns:p14="http://schemas.microsoft.com/office/powerpoint/2010/main" val="3076217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latin typeface="+mj-lt"/>
              </a:rPr>
              <a:t>Algorithms</a:t>
            </a:r>
          </a:p>
          <a:p>
            <a:r>
              <a:rPr lang="en-US" dirty="0" err="1" smtClean="0">
                <a:latin typeface="+mj-lt"/>
              </a:rPr>
              <a:t>Pseudocode</a:t>
            </a:r>
            <a:endParaRPr lang="en-US" dirty="0" smtClean="0">
              <a:latin typeface="+mj-lt"/>
            </a:endParaRPr>
          </a:p>
          <a:p>
            <a:r>
              <a:rPr lang="en-US" dirty="0" smtClean="0">
                <a:latin typeface="+mj-lt"/>
              </a:rPr>
              <a:t>What are Modules?</a:t>
            </a:r>
          </a:p>
          <a:p>
            <a:r>
              <a:rPr lang="en-US" dirty="0" smtClean="0">
                <a:latin typeface="+mj-lt"/>
              </a:rPr>
              <a:t>Next time</a:t>
            </a:r>
          </a:p>
          <a:p>
            <a:pPr lvl="1"/>
            <a:r>
              <a:rPr lang="en-US" dirty="0" smtClean="0">
                <a:latin typeface="+mj-lt"/>
              </a:rPr>
              <a:t>More refinement – good </a:t>
            </a:r>
            <a:r>
              <a:rPr lang="en-US" dirty="0" err="1" smtClean="0">
                <a:latin typeface="+mj-lt"/>
              </a:rPr>
              <a:t>modularisation</a:t>
            </a:r>
            <a:endParaRPr lang="en-US" dirty="0" smtClean="0">
              <a:latin typeface="+mj-lt"/>
            </a:endParaRPr>
          </a:p>
          <a:p>
            <a:pPr lvl="1"/>
            <a:r>
              <a:rPr lang="en-US" dirty="0" smtClean="0">
                <a:latin typeface="+mj-lt"/>
              </a:rPr>
              <a:t>Variables</a:t>
            </a:r>
          </a:p>
          <a:p>
            <a:pPr lvl="1"/>
            <a:r>
              <a:rPr lang="en-US" dirty="0" smtClean="0">
                <a:latin typeface="+mj-lt"/>
              </a:rPr>
              <a:t>Parameters</a:t>
            </a:r>
          </a:p>
          <a:p>
            <a:endParaRPr lang="en-US" dirty="0" smtClean="0">
              <a:latin typeface="+mj-lt"/>
            </a:endParaRPr>
          </a:p>
          <a:p>
            <a:pPr>
              <a:buNone/>
            </a:pPr>
            <a:endParaRPr lang="en-US" dirty="0" smtClean="0">
              <a:latin typeface="+mj-lt"/>
            </a:endParaRPr>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68313" y="2209800"/>
            <a:ext cx="8229600" cy="4387850"/>
          </a:xfrm>
        </p:spPr>
        <p:txBody>
          <a:bodyPr>
            <a:normAutofit fontScale="92500" lnSpcReduction="10000"/>
          </a:bodyPr>
          <a:lstStyle/>
          <a:p>
            <a:r>
              <a:rPr lang="en-GB" sz="2800" dirty="0"/>
              <a:t>Most often, the requirements will be from a </a:t>
            </a:r>
            <a:r>
              <a:rPr lang="en-GB" sz="2800" i="1" dirty="0"/>
              <a:t>domain of discourse</a:t>
            </a:r>
            <a:r>
              <a:rPr lang="en-GB" sz="2800" dirty="0"/>
              <a:t> or "mini-world" -- a given requirements specification will be in the language of a particular work practice, such as hospitality.  Given this, you can:</a:t>
            </a:r>
          </a:p>
          <a:p>
            <a:endParaRPr lang="en-GB" sz="2800" dirty="0"/>
          </a:p>
          <a:p>
            <a:pPr lvl="1"/>
            <a:r>
              <a:rPr lang="en-GB" sz="2400" b="1" dirty="0"/>
              <a:t>remove </a:t>
            </a:r>
            <a:r>
              <a:rPr lang="en-GB" sz="2400" b="1" i="1" dirty="0"/>
              <a:t>synonyms</a:t>
            </a:r>
            <a:r>
              <a:rPr lang="en-GB" sz="2400" dirty="0"/>
              <a:t> (noun-phrases which mean the same thing in the domain of discourse).   </a:t>
            </a:r>
          </a:p>
          <a:p>
            <a:pPr lvl="1"/>
            <a:endParaRPr lang="en-GB" sz="2400" b="1" dirty="0"/>
          </a:p>
          <a:p>
            <a:pPr lvl="1"/>
            <a:r>
              <a:rPr lang="en-GB" sz="2400" b="1" dirty="0"/>
              <a:t>ignore pronouns</a:t>
            </a:r>
            <a:r>
              <a:rPr lang="en-GB" sz="2400" dirty="0"/>
              <a:t> and articles such as "the", because they refer to an object/noun-phrase in the context of the rest of the sentences.  </a:t>
            </a:r>
            <a:endParaRPr lang="en-US" sz="2400" dirty="0"/>
          </a:p>
        </p:txBody>
      </p:sp>
      <p:sp>
        <p:nvSpPr>
          <p:cNvPr id="6" name="Title 5"/>
          <p:cNvSpPr>
            <a:spLocks noGrp="1"/>
          </p:cNvSpPr>
          <p:nvPr>
            <p:ph type="title"/>
          </p:nvPr>
        </p:nvSpPr>
        <p:spPr/>
        <p:txBody>
          <a:bodyPr/>
          <a:lstStyle/>
          <a:p>
            <a:r>
              <a:rPr lang="en-US" dirty="0" smtClean="0"/>
              <a:t>Tidy up the Lists</a:t>
            </a:r>
            <a:endParaRPr lang="en-US" dirty="0"/>
          </a:p>
        </p:txBody>
      </p:sp>
    </p:spTree>
    <p:extLst>
      <p:ext uri="{BB962C8B-B14F-4D97-AF65-F5344CB8AC3E}">
        <p14:creationId xmlns:p14="http://schemas.microsoft.com/office/powerpoint/2010/main" val="97551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8131" name="Rectangle 3"/>
          <p:cNvSpPr>
            <a:spLocks noGrp="1" noChangeArrowheads="1"/>
          </p:cNvSpPr>
          <p:nvPr>
            <p:ph type="title"/>
          </p:nvPr>
        </p:nvSpPr>
        <p:spPr>
          <a:xfrm>
            <a:off x="533400" y="630238"/>
            <a:ext cx="6357938" cy="1143000"/>
          </a:xfrm>
        </p:spPr>
        <p:txBody>
          <a:bodyPr/>
          <a:lstStyle/>
          <a:p>
            <a:r>
              <a:rPr lang="en-GB" dirty="0"/>
              <a:t>A Problem</a:t>
            </a:r>
            <a:endParaRPr lang="en-US" dirty="0"/>
          </a:p>
        </p:txBody>
      </p:sp>
      <p:sp>
        <p:nvSpPr>
          <p:cNvPr id="48132"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extLst>
      <p:ext uri="{BB962C8B-B14F-4D97-AF65-F5344CB8AC3E}">
        <p14:creationId xmlns:p14="http://schemas.microsoft.com/office/powerpoint/2010/main" val="31509672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6357938" cy="1143000"/>
          </a:xfrm>
        </p:spPr>
        <p:txBody>
          <a:bodyPr/>
          <a:lstStyle/>
          <a:p>
            <a:r>
              <a:rPr lang="en-GB" dirty="0"/>
              <a:t>A Problem</a:t>
            </a:r>
            <a:endParaRPr lang="en-US" dirty="0"/>
          </a:p>
        </p:txBody>
      </p:sp>
      <p:sp>
        <p:nvSpPr>
          <p:cNvPr id="49156"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
        <p:nvSpPr>
          <p:cNvPr id="49161" name="Rectangle 9"/>
          <p:cNvSpPr>
            <a:spLocks noChangeArrowheads="1"/>
          </p:cNvSpPr>
          <p:nvPr/>
        </p:nvSpPr>
        <p:spPr bwMode="auto">
          <a:xfrm>
            <a:off x="6211686" y="5588484"/>
            <a:ext cx="1441450"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2" name="Rectangle 10"/>
          <p:cNvSpPr>
            <a:spLocks noChangeArrowheads="1"/>
          </p:cNvSpPr>
          <p:nvPr/>
        </p:nvSpPr>
        <p:spPr bwMode="auto">
          <a:xfrm>
            <a:off x="5456815" y="3395661"/>
            <a:ext cx="720725" cy="360363"/>
          </a:xfrm>
          <a:prstGeom prst="rect">
            <a:avLst/>
          </a:prstGeom>
          <a:solidFill>
            <a:srgbClr val="99CCFF">
              <a:alpha val="30000"/>
            </a:srgbClr>
          </a:solidFill>
          <a:ln w="25400">
            <a:solidFill>
              <a:srgbClr val="0000FF"/>
            </a:solidFill>
            <a:miter lim="800000"/>
            <a:headEnd/>
            <a:tailEnd/>
          </a:ln>
          <a:effectLst/>
        </p:spPr>
        <p:txBody>
          <a:bodyPr wrap="none" anchor="ctr">
            <a:prstTxWarp prst="textNoShape">
              <a:avLst/>
            </a:prstTxWarp>
          </a:bodyPr>
          <a:lstStyle/>
          <a:p>
            <a:endParaRPr lang="en-US"/>
          </a:p>
        </p:txBody>
      </p:sp>
      <p:sp>
        <p:nvSpPr>
          <p:cNvPr id="49163" name="Line 11"/>
          <p:cNvSpPr>
            <a:spLocks noChangeShapeType="1"/>
          </p:cNvSpPr>
          <p:nvPr/>
        </p:nvSpPr>
        <p:spPr bwMode="auto">
          <a:xfrm>
            <a:off x="5867400" y="3756025"/>
            <a:ext cx="1009650" cy="1832460"/>
          </a:xfrm>
          <a:prstGeom prst="line">
            <a:avLst/>
          </a:prstGeom>
          <a:noFill/>
          <a:ln w="25400">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22006878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2057399"/>
            <a:ext cx="8458200" cy="4467225"/>
          </a:xfrm>
        </p:spPr>
        <p:txBody>
          <a:bodyPr>
            <a:normAutofit/>
          </a:bodyPr>
          <a:lstStyle/>
          <a:p>
            <a:pPr>
              <a:lnSpc>
                <a:spcPct val="80000"/>
              </a:lnSpc>
            </a:pPr>
            <a:r>
              <a:rPr lang="en-GB" sz="2400" dirty="0"/>
              <a:t>Look for Noun Verb pairs</a:t>
            </a:r>
          </a:p>
          <a:p>
            <a:pPr lvl="1">
              <a:lnSpc>
                <a:spcPct val="80000"/>
              </a:lnSpc>
            </a:pPr>
            <a:r>
              <a:rPr lang="en-GB" sz="2000" dirty="0">
                <a:solidFill>
                  <a:srgbClr val="FF0000"/>
                </a:solidFill>
              </a:rPr>
              <a:t>Cook</a:t>
            </a:r>
            <a:r>
              <a:rPr lang="en-GB" sz="2000" dirty="0"/>
              <a:t> </a:t>
            </a:r>
            <a:r>
              <a:rPr lang="en-GB" sz="2000" dirty="0">
                <a:solidFill>
                  <a:srgbClr val="0000FF"/>
                </a:solidFill>
              </a:rPr>
              <a:t>Breakfast</a:t>
            </a:r>
          </a:p>
          <a:p>
            <a:pPr lvl="1">
              <a:lnSpc>
                <a:spcPct val="80000"/>
              </a:lnSpc>
            </a:pPr>
            <a:r>
              <a:rPr lang="en-GB" sz="2000" dirty="0">
                <a:solidFill>
                  <a:srgbClr val="FF0000"/>
                </a:solidFill>
              </a:rPr>
              <a:t>Fry</a:t>
            </a:r>
            <a:r>
              <a:rPr lang="en-GB" sz="2000" dirty="0"/>
              <a:t> </a:t>
            </a:r>
            <a:r>
              <a:rPr lang="en-GB" sz="2000" dirty="0">
                <a:solidFill>
                  <a:srgbClr val="0000FF"/>
                </a:solidFill>
              </a:rPr>
              <a:t>Sausage</a:t>
            </a:r>
          </a:p>
          <a:p>
            <a:pPr>
              <a:lnSpc>
                <a:spcPct val="80000"/>
              </a:lnSpc>
            </a:pPr>
            <a:endParaRPr lang="en-GB" sz="2400" dirty="0"/>
          </a:p>
          <a:p>
            <a:pPr>
              <a:lnSpc>
                <a:spcPct val="80000"/>
              </a:lnSpc>
            </a:pPr>
            <a:r>
              <a:rPr lang="en-GB" sz="2400" dirty="0"/>
              <a:t>The processes may be described</a:t>
            </a:r>
            <a:r>
              <a:rPr lang="en-GB" sz="2400" dirty="0" smtClean="0"/>
              <a:t> at different </a:t>
            </a:r>
            <a:r>
              <a:rPr lang="en-GB" sz="2400" dirty="0"/>
              <a:t>levels of </a:t>
            </a:r>
            <a:r>
              <a:rPr lang="en-GB" sz="2400" dirty="0" smtClean="0"/>
              <a:t>detail</a:t>
            </a:r>
          </a:p>
          <a:p>
            <a:pPr lvl="1">
              <a:lnSpc>
                <a:spcPct val="80000"/>
              </a:lnSpc>
            </a:pPr>
            <a:r>
              <a:rPr lang="en-GB" sz="2200" dirty="0" smtClean="0"/>
              <a:t>E.g. Fry Sausage is part of Cook Breakfast</a:t>
            </a:r>
          </a:p>
          <a:p>
            <a:pPr>
              <a:lnSpc>
                <a:spcPct val="80000"/>
              </a:lnSpc>
            </a:pPr>
            <a:endParaRPr lang="en-GB" sz="2400" dirty="0" smtClean="0"/>
          </a:p>
          <a:p>
            <a:pPr>
              <a:lnSpc>
                <a:spcPct val="80000"/>
              </a:lnSpc>
            </a:pPr>
            <a:r>
              <a:rPr lang="en-GB" sz="2400" dirty="0" smtClean="0"/>
              <a:t>Figure out which noun verb pairs are parts of another</a:t>
            </a:r>
          </a:p>
          <a:p>
            <a:pPr>
              <a:lnSpc>
                <a:spcPct val="80000"/>
              </a:lnSpc>
            </a:pPr>
            <a:endParaRPr lang="en-GB" sz="2400" dirty="0" smtClean="0"/>
          </a:p>
          <a:p>
            <a:pPr>
              <a:lnSpc>
                <a:spcPct val="80000"/>
              </a:lnSpc>
            </a:pPr>
            <a:r>
              <a:rPr lang="en-GB" sz="2400" dirty="0" smtClean="0"/>
              <a:t>But Beware</a:t>
            </a:r>
            <a:r>
              <a:rPr lang="en-GB" sz="2400" dirty="0"/>
              <a:t>!</a:t>
            </a:r>
            <a:r>
              <a:rPr lang="en-GB" sz="2400" dirty="0" smtClean="0"/>
              <a:t> </a:t>
            </a:r>
          </a:p>
          <a:p>
            <a:pPr lvl="1">
              <a:lnSpc>
                <a:spcPct val="80000"/>
              </a:lnSpc>
            </a:pPr>
            <a:r>
              <a:rPr lang="en-GB" sz="2200" dirty="0" smtClean="0"/>
              <a:t>Sometimes there will be a high level phrase (Cook Breakfast)</a:t>
            </a:r>
          </a:p>
          <a:p>
            <a:pPr lvl="1">
              <a:lnSpc>
                <a:spcPct val="80000"/>
              </a:lnSpc>
            </a:pPr>
            <a:r>
              <a:rPr lang="en-GB" sz="2200" dirty="0" smtClean="0"/>
              <a:t>But sometimes there won’t be</a:t>
            </a:r>
          </a:p>
          <a:p>
            <a:pPr lvl="2">
              <a:lnSpc>
                <a:spcPct val="80000"/>
              </a:lnSpc>
            </a:pPr>
            <a:r>
              <a:rPr lang="en-US" sz="2000" dirty="0" smtClean="0"/>
              <a:t>I</a:t>
            </a:r>
            <a:r>
              <a:rPr lang="en-GB" sz="2000" dirty="0" err="1" smtClean="0"/>
              <a:t>nvent</a:t>
            </a:r>
            <a:r>
              <a:rPr lang="en-GB" sz="2000" dirty="0" smtClean="0"/>
              <a:t> one by grouping together the lower level phrases</a:t>
            </a:r>
          </a:p>
        </p:txBody>
      </p:sp>
      <p:sp>
        <p:nvSpPr>
          <p:cNvPr id="6" name="Title 5"/>
          <p:cNvSpPr>
            <a:spLocks noGrp="1"/>
          </p:cNvSpPr>
          <p:nvPr>
            <p:ph type="title"/>
          </p:nvPr>
        </p:nvSpPr>
        <p:spPr/>
        <p:txBody>
          <a:bodyPr/>
          <a:lstStyle/>
          <a:p>
            <a:r>
              <a:rPr lang="en-US" dirty="0" smtClean="0"/>
              <a:t>Sketch Processes</a:t>
            </a:r>
            <a:endParaRPr lang="en-US" dirty="0"/>
          </a:p>
        </p:txBody>
      </p:sp>
    </p:spTree>
    <p:extLst>
      <p:ext uri="{BB962C8B-B14F-4D97-AF65-F5344CB8AC3E}">
        <p14:creationId xmlns:p14="http://schemas.microsoft.com/office/powerpoint/2010/main" val="4996808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p:spPr>
      </p:pic>
      <p:sp>
        <p:nvSpPr>
          <p:cNvPr id="49155" name="Rectangle 3"/>
          <p:cNvSpPr>
            <a:spLocks noGrp="1" noChangeArrowheads="1"/>
          </p:cNvSpPr>
          <p:nvPr>
            <p:ph type="title"/>
          </p:nvPr>
        </p:nvSpPr>
        <p:spPr>
          <a:xfrm>
            <a:off x="519112" y="630238"/>
            <a:ext cx="7786688" cy="1143000"/>
          </a:xfrm>
        </p:spPr>
        <p:txBody>
          <a:bodyPr>
            <a:normAutofit/>
          </a:bodyPr>
          <a:lstStyle/>
          <a:p>
            <a:r>
              <a:rPr lang="en-GB" dirty="0" smtClean="0"/>
              <a:t>What are the Noun Verb Phrases?</a:t>
            </a:r>
            <a:endParaRPr lang="en-US" dirty="0"/>
          </a:p>
        </p:txBody>
      </p:sp>
      <p:sp>
        <p:nvSpPr>
          <p:cNvPr id="49156" name="Rectangle 4"/>
          <p:cNvSpPr>
            <a:spLocks noGrp="1" noChangeArrowheads="1"/>
          </p:cNvSpPr>
          <p:nvPr>
            <p:ph type="body" idx="1"/>
          </p:nvPr>
        </p:nvSpPr>
        <p:spPr>
          <a:xfrm>
            <a:off x="2484438" y="1773238"/>
            <a:ext cx="6265862" cy="4464050"/>
          </a:xfrm>
        </p:spPr>
        <p:txBody>
          <a:bodyPr/>
          <a:lstStyle/>
          <a:p>
            <a:pPr>
              <a:lnSpc>
                <a:spcPct val="90000"/>
              </a:lnSpc>
              <a:buFontTx/>
              <a:buNone/>
            </a:pPr>
            <a:r>
              <a:rPr lang="en-GB" sz="2200"/>
              <a:t>A </a:t>
            </a:r>
            <a:r>
              <a:rPr lang="en-GB" sz="2200">
                <a:solidFill>
                  <a:srgbClr val="0000FF"/>
                </a:solidFill>
              </a:rPr>
              <a:t>café</a:t>
            </a:r>
            <a:r>
              <a:rPr lang="en-GB" sz="2200"/>
              <a:t> wants to </a:t>
            </a:r>
            <a:r>
              <a:rPr lang="en-GB" sz="2200">
                <a:solidFill>
                  <a:srgbClr val="FF0000"/>
                </a:solidFill>
              </a:rPr>
              <a:t>build</a:t>
            </a:r>
            <a:r>
              <a:rPr lang="en-GB" sz="2200"/>
              <a:t> an </a:t>
            </a:r>
            <a:r>
              <a:rPr lang="en-GB" sz="2200">
                <a:solidFill>
                  <a:srgbClr val="0000FF"/>
                </a:solidFill>
              </a:rPr>
              <a:t>automated system</a:t>
            </a:r>
            <a:r>
              <a:rPr lang="en-GB" sz="2200"/>
              <a:t> to </a:t>
            </a:r>
            <a:r>
              <a:rPr lang="en-GB" sz="2200">
                <a:solidFill>
                  <a:srgbClr val="FF0000"/>
                </a:solidFill>
              </a:rPr>
              <a:t>provide</a:t>
            </a:r>
            <a:r>
              <a:rPr lang="en-GB" sz="2200"/>
              <a:t> </a:t>
            </a:r>
            <a:r>
              <a:rPr lang="en-GB" sz="2200">
                <a:solidFill>
                  <a:srgbClr val="0000FF"/>
                </a:solidFill>
              </a:rPr>
              <a:t>breakfasts</a:t>
            </a:r>
            <a:r>
              <a:rPr lang="en-GB" sz="2200"/>
              <a:t>. The </a:t>
            </a:r>
            <a:r>
              <a:rPr lang="en-GB" sz="2200">
                <a:solidFill>
                  <a:srgbClr val="0000FF"/>
                </a:solidFill>
              </a:rPr>
              <a:t>robot waiter</a:t>
            </a:r>
            <a:r>
              <a:rPr lang="en-GB" sz="2200"/>
              <a:t> </a:t>
            </a:r>
            <a:r>
              <a:rPr lang="en-GB" sz="2200">
                <a:solidFill>
                  <a:srgbClr val="FF0000"/>
                </a:solidFill>
              </a:rPr>
              <a:t>greets</a:t>
            </a:r>
            <a:r>
              <a:rPr lang="en-GB" sz="2200"/>
              <a:t> </a:t>
            </a:r>
            <a:r>
              <a:rPr lang="en-GB" sz="2200">
                <a:solidFill>
                  <a:srgbClr val="0000FF"/>
                </a:solidFill>
              </a:rPr>
              <a:t>people</a:t>
            </a:r>
            <a:r>
              <a:rPr lang="en-GB" sz="2200"/>
              <a:t> before </a:t>
            </a:r>
            <a:r>
              <a:rPr lang="en-GB" sz="2200">
                <a:solidFill>
                  <a:srgbClr val="FF0000"/>
                </a:solidFill>
              </a:rPr>
              <a:t>taking</a:t>
            </a:r>
            <a:r>
              <a:rPr lang="en-GB" sz="2200"/>
              <a:t> their </a:t>
            </a:r>
            <a:r>
              <a:rPr lang="en-GB" sz="2200">
                <a:solidFill>
                  <a:srgbClr val="0000FF"/>
                </a:solidFill>
              </a:rPr>
              <a:t>order</a:t>
            </a:r>
            <a:r>
              <a:rPr lang="en-GB" sz="2200"/>
              <a:t> by </a:t>
            </a:r>
            <a:r>
              <a:rPr lang="en-GB" sz="2200">
                <a:solidFill>
                  <a:srgbClr val="0000FF"/>
                </a:solidFill>
              </a:rPr>
              <a:t>name</a:t>
            </a:r>
            <a:r>
              <a:rPr lang="en-GB" sz="2200"/>
              <a:t>. </a:t>
            </a:r>
          </a:p>
          <a:p>
            <a:pPr>
              <a:lnSpc>
                <a:spcPct val="90000"/>
              </a:lnSpc>
              <a:buFontTx/>
              <a:buNone/>
            </a:pPr>
            <a:endParaRPr lang="en-GB" sz="2200"/>
          </a:p>
          <a:p>
            <a:pPr>
              <a:lnSpc>
                <a:spcPct val="90000"/>
              </a:lnSpc>
              <a:buFontTx/>
              <a:buNone/>
            </a:pPr>
            <a:r>
              <a:rPr lang="en-GB" sz="2200">
                <a:solidFill>
                  <a:srgbClr val="0000FF"/>
                </a:solidFill>
              </a:rPr>
              <a:t>Customers</a:t>
            </a:r>
            <a:r>
              <a:rPr lang="en-GB" sz="2200"/>
              <a:t> can </a:t>
            </a:r>
            <a:r>
              <a:rPr lang="en-GB" sz="2200">
                <a:solidFill>
                  <a:srgbClr val="FF0000"/>
                </a:solidFill>
              </a:rPr>
              <a:t>order</a:t>
            </a:r>
            <a:r>
              <a:rPr lang="en-GB" sz="2200"/>
              <a:t> different </a:t>
            </a:r>
            <a:r>
              <a:rPr lang="en-GB" sz="2200">
                <a:solidFill>
                  <a:srgbClr val="0000FF"/>
                </a:solidFill>
              </a:rPr>
              <a:t>combinations of ingredients</a:t>
            </a:r>
            <a:r>
              <a:rPr lang="en-GB" sz="2200"/>
              <a:t> for their </a:t>
            </a:r>
            <a:r>
              <a:rPr lang="en-GB" sz="2200">
                <a:solidFill>
                  <a:srgbClr val="0000FF"/>
                </a:solidFill>
              </a:rPr>
              <a:t>meal</a:t>
            </a:r>
            <a:r>
              <a:rPr lang="en-GB" sz="2200"/>
              <a:t>, and also </a:t>
            </a:r>
            <a:r>
              <a:rPr lang="en-GB" sz="2200">
                <a:solidFill>
                  <a:srgbClr val="FF0000"/>
                </a:solidFill>
              </a:rPr>
              <a:t>ask</a:t>
            </a:r>
            <a:r>
              <a:rPr lang="en-GB" sz="2200"/>
              <a:t> for one </a:t>
            </a:r>
            <a:r>
              <a:rPr lang="en-GB" sz="2200">
                <a:solidFill>
                  <a:srgbClr val="0000FF"/>
                </a:solidFill>
              </a:rPr>
              <a:t>drink</a:t>
            </a:r>
            <a:r>
              <a:rPr lang="en-GB" sz="2200"/>
              <a:t>. The </a:t>
            </a:r>
            <a:r>
              <a:rPr lang="en-GB" sz="2200">
                <a:solidFill>
                  <a:srgbClr val="0000FF"/>
                </a:solidFill>
              </a:rPr>
              <a:t>system</a:t>
            </a:r>
            <a:r>
              <a:rPr lang="en-GB" sz="2200"/>
              <a:t> then </a:t>
            </a:r>
            <a:r>
              <a:rPr lang="en-GB" sz="2200">
                <a:solidFill>
                  <a:srgbClr val="FF0000"/>
                </a:solidFill>
              </a:rPr>
              <a:t>cooks</a:t>
            </a:r>
            <a:r>
              <a:rPr lang="en-GB" sz="2200"/>
              <a:t> the </a:t>
            </a:r>
            <a:r>
              <a:rPr lang="en-GB" sz="2200">
                <a:solidFill>
                  <a:srgbClr val="0000FF"/>
                </a:solidFill>
              </a:rPr>
              <a:t>breakfast</a:t>
            </a:r>
            <a:r>
              <a:rPr lang="en-GB" sz="2200"/>
              <a:t>. It must be able to </a:t>
            </a:r>
            <a:r>
              <a:rPr lang="en-GB" sz="2200">
                <a:solidFill>
                  <a:srgbClr val="FF0000"/>
                </a:solidFill>
              </a:rPr>
              <a:t>fry</a:t>
            </a:r>
            <a:r>
              <a:rPr lang="en-GB" sz="2200"/>
              <a:t> </a:t>
            </a:r>
            <a:r>
              <a:rPr lang="en-GB" sz="2200">
                <a:solidFill>
                  <a:srgbClr val="0000FF"/>
                </a:solidFill>
              </a:rPr>
              <a:t>sausages</a:t>
            </a:r>
            <a:r>
              <a:rPr lang="en-GB" sz="2200"/>
              <a:t>, </a:t>
            </a:r>
            <a:r>
              <a:rPr lang="en-GB" sz="2200">
                <a:solidFill>
                  <a:srgbClr val="0000FF"/>
                </a:solidFill>
              </a:rPr>
              <a:t>bacon</a:t>
            </a:r>
            <a:r>
              <a:rPr lang="en-GB" sz="2200"/>
              <a:t>, </a:t>
            </a:r>
            <a:r>
              <a:rPr lang="en-GB" sz="2200">
                <a:solidFill>
                  <a:srgbClr val="0000FF"/>
                </a:solidFill>
              </a:rPr>
              <a:t>eggs</a:t>
            </a:r>
            <a:r>
              <a:rPr lang="en-GB" sz="2200"/>
              <a:t> and </a:t>
            </a:r>
            <a:r>
              <a:rPr lang="en-GB" sz="2200">
                <a:solidFill>
                  <a:srgbClr val="0000FF"/>
                </a:solidFill>
              </a:rPr>
              <a:t>mushrooms</a:t>
            </a:r>
            <a:r>
              <a:rPr lang="en-GB" sz="2200"/>
              <a:t>; </a:t>
            </a:r>
            <a:r>
              <a:rPr lang="en-GB" sz="2200">
                <a:solidFill>
                  <a:srgbClr val="FF0000"/>
                </a:solidFill>
              </a:rPr>
              <a:t>toast</a:t>
            </a:r>
            <a:r>
              <a:rPr lang="en-GB" sz="2200"/>
              <a:t> </a:t>
            </a:r>
            <a:r>
              <a:rPr lang="en-GB" sz="2200">
                <a:solidFill>
                  <a:srgbClr val="0000FF"/>
                </a:solidFill>
              </a:rPr>
              <a:t>bread</a:t>
            </a:r>
            <a:r>
              <a:rPr lang="en-GB" sz="2200"/>
              <a:t>, </a:t>
            </a:r>
            <a:r>
              <a:rPr lang="en-GB" sz="2200">
                <a:solidFill>
                  <a:srgbClr val="0000FF"/>
                </a:solidFill>
              </a:rPr>
              <a:t>waffles</a:t>
            </a:r>
            <a:r>
              <a:rPr lang="en-GB" sz="2200"/>
              <a:t> and </a:t>
            </a:r>
            <a:r>
              <a:rPr lang="en-GB" sz="2200">
                <a:solidFill>
                  <a:srgbClr val="0000FF"/>
                </a:solidFill>
              </a:rPr>
              <a:t>muffins</a:t>
            </a:r>
            <a:r>
              <a:rPr lang="en-GB" sz="2200"/>
              <a:t>; and </a:t>
            </a:r>
            <a:r>
              <a:rPr lang="en-GB" sz="2200">
                <a:solidFill>
                  <a:srgbClr val="FF0000"/>
                </a:solidFill>
              </a:rPr>
              <a:t>pour</a:t>
            </a:r>
            <a:r>
              <a:rPr lang="en-GB" sz="2200"/>
              <a:t> their </a:t>
            </a:r>
            <a:r>
              <a:rPr lang="en-GB" sz="2200">
                <a:solidFill>
                  <a:srgbClr val="0000FF"/>
                </a:solidFill>
              </a:rPr>
              <a:t>orange juice</a:t>
            </a:r>
            <a:r>
              <a:rPr lang="en-GB" sz="2200"/>
              <a:t> or </a:t>
            </a:r>
            <a:r>
              <a:rPr lang="en-GB" sz="2200">
                <a:solidFill>
                  <a:srgbClr val="0000FF"/>
                </a:solidFill>
              </a:rPr>
              <a:t>coffee</a:t>
            </a:r>
            <a:r>
              <a:rPr lang="en-GB" sz="2200"/>
              <a:t>. </a:t>
            </a:r>
          </a:p>
          <a:p>
            <a:pPr>
              <a:lnSpc>
                <a:spcPct val="90000"/>
              </a:lnSpc>
              <a:buFontTx/>
              <a:buNone/>
            </a:pPr>
            <a:endParaRPr lang="en-GB" sz="2200"/>
          </a:p>
          <a:p>
            <a:pPr>
              <a:lnSpc>
                <a:spcPct val="90000"/>
              </a:lnSpc>
              <a:buFontTx/>
              <a:buNone/>
            </a:pPr>
            <a:r>
              <a:rPr lang="en-GB" sz="2200"/>
              <a:t>    The </a:t>
            </a:r>
            <a:r>
              <a:rPr lang="en-GB" sz="2200">
                <a:solidFill>
                  <a:srgbClr val="0000FF"/>
                </a:solidFill>
              </a:rPr>
              <a:t>waiter</a:t>
            </a:r>
            <a:r>
              <a:rPr lang="en-GB" sz="2200"/>
              <a:t> then </a:t>
            </a:r>
            <a:r>
              <a:rPr lang="en-GB" sz="2200">
                <a:solidFill>
                  <a:srgbClr val="FF0000"/>
                </a:solidFill>
              </a:rPr>
              <a:t>serves</a:t>
            </a:r>
            <a:r>
              <a:rPr lang="en-GB" sz="2200"/>
              <a:t> the </a:t>
            </a:r>
            <a:r>
              <a:rPr lang="en-GB" sz="2200">
                <a:solidFill>
                  <a:srgbClr val="0000FF"/>
                </a:solidFill>
              </a:rPr>
              <a:t>breakfast</a:t>
            </a:r>
            <a:r>
              <a:rPr lang="en-GB" sz="2200"/>
              <a:t>.</a:t>
            </a:r>
            <a:endParaRPr lang="en-US" sz="2200"/>
          </a:p>
        </p:txBody>
      </p:sp>
    </p:spTree>
    <p:extLst>
      <p:ext uri="{BB962C8B-B14F-4D97-AF65-F5344CB8AC3E}">
        <p14:creationId xmlns:p14="http://schemas.microsoft.com/office/powerpoint/2010/main" val="16958874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0" name="Rectangle 6"/>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Provide Breakfast</a:t>
            </a:r>
            <a:endParaRPr lang="en-US"/>
          </a:p>
        </p:txBody>
      </p:sp>
      <p:sp>
        <p:nvSpPr>
          <p:cNvPr id="52231" name="Rectangle 7"/>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2232" name="Rectangle 8"/>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2233" name="Rectangle 9"/>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2234" name="Rectangle 10"/>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2235" name="Rectangle 11"/>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2236" name="Rectangle 12"/>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2237" name="Rectangle 13"/>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2238" name="Rectangle 14"/>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2239" name="Rectangle 15"/>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2240" name="Rectangle 16"/>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2241" name="Rectangle 17"/>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2242" name="Rectangle 18"/>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2243" name="Rectangle 19"/>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2246" name="Oval 22"/>
          <p:cNvSpPr>
            <a:spLocks noChangeArrowheads="1"/>
          </p:cNvSpPr>
          <p:nvPr/>
        </p:nvSpPr>
        <p:spPr bwMode="auto">
          <a:xfrm>
            <a:off x="3132138" y="1357780"/>
            <a:ext cx="4968875" cy="1295400"/>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4000" b="1" dirty="0" smtClean="0">
                <a:solidFill>
                  <a:srgbClr val="94E494"/>
                </a:solidFill>
              </a:rPr>
              <a:t>Noun verb pairs</a:t>
            </a:r>
            <a:endParaRPr lang="en-US" sz="4000" b="1" dirty="0">
              <a:solidFill>
                <a:srgbClr val="94E494"/>
              </a:solidFill>
            </a:endParaRPr>
          </a:p>
        </p:txBody>
      </p:sp>
    </p:spTree>
    <p:extLst>
      <p:ext uri="{BB962C8B-B14F-4D97-AF65-F5344CB8AC3E}">
        <p14:creationId xmlns:p14="http://schemas.microsoft.com/office/powerpoint/2010/main" val="209042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46"/>
                                        </p:tgtEl>
                                        <p:attrNameLst>
                                          <p:attrName>style.visibility</p:attrName>
                                        </p:attrNameLst>
                                      </p:cBhvr>
                                      <p:to>
                                        <p:strVal val="visible"/>
                                      </p:to>
                                    </p:set>
                                    <p:animEffect transition="in" filter="fade">
                                      <p:cBhvr>
                                        <p:cTn id="7" dur="2000"/>
                                        <p:tgtEl>
                                          <p:spTgt spid="52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1187" y="1556793"/>
            <a:ext cx="8229600" cy="5112568"/>
          </a:xfrm>
        </p:spPr>
        <p:txBody>
          <a:bodyPr>
            <a:normAutofit fontScale="92500" lnSpcReduction="20000"/>
          </a:bodyPr>
          <a:lstStyle/>
          <a:p>
            <a:pPr>
              <a:spcBef>
                <a:spcPts val="900"/>
              </a:spcBef>
            </a:pPr>
            <a:r>
              <a:rPr lang="en-US" dirty="0" smtClean="0">
                <a:latin typeface="+mj-lt"/>
              </a:rPr>
              <a:t>We </a:t>
            </a:r>
            <a:r>
              <a:rPr lang="en-US" dirty="0">
                <a:latin typeface="+mj-lt"/>
              </a:rPr>
              <a:t>need to refine it step by </a:t>
            </a:r>
            <a:r>
              <a:rPr lang="en-US" dirty="0" smtClean="0">
                <a:latin typeface="+mj-lt"/>
              </a:rPr>
              <a:t>step. </a:t>
            </a:r>
          </a:p>
          <a:p>
            <a:pPr lvl="1">
              <a:spcBef>
                <a:spcPts val="900"/>
              </a:spcBef>
            </a:pPr>
            <a:r>
              <a:rPr lang="en-GB" sz="2600" dirty="0" smtClean="0">
                <a:latin typeface="+mj-lt"/>
              </a:rPr>
              <a:t>This process of understanding a problem is </a:t>
            </a:r>
            <a:r>
              <a:rPr lang="en-GB" sz="2600" dirty="0">
                <a:latin typeface="+mj-lt"/>
              </a:rPr>
              <a:t>called </a:t>
            </a:r>
            <a:r>
              <a:rPr lang="en-GB" sz="2600" i="1" dirty="0">
                <a:latin typeface="+mj-lt"/>
              </a:rPr>
              <a:t>Stepw</a:t>
            </a:r>
            <a:r>
              <a:rPr lang="en-GB" sz="2600" dirty="0">
                <a:latin typeface="+mj-lt"/>
              </a:rPr>
              <a:t>ise </a:t>
            </a:r>
            <a:r>
              <a:rPr lang="en-GB" sz="2600" i="1" dirty="0" smtClean="0">
                <a:latin typeface="+mj-lt"/>
              </a:rPr>
              <a:t>Refinement</a:t>
            </a:r>
          </a:p>
          <a:p>
            <a:pPr>
              <a:lnSpc>
                <a:spcPct val="80000"/>
              </a:lnSpc>
              <a:spcBef>
                <a:spcPts val="900"/>
              </a:spcBef>
            </a:pPr>
            <a:endParaRPr lang="en-GB" sz="2800" dirty="0" smtClean="0">
              <a:latin typeface="+mj-lt"/>
            </a:endParaRPr>
          </a:p>
          <a:p>
            <a:pPr>
              <a:lnSpc>
                <a:spcPct val="80000"/>
              </a:lnSpc>
              <a:spcBef>
                <a:spcPts val="900"/>
              </a:spcBef>
            </a:pPr>
            <a:r>
              <a:rPr lang="en-GB" sz="2800" dirty="0">
                <a:latin typeface="+mj-lt"/>
              </a:rPr>
              <a:t>We take the problem and:</a:t>
            </a:r>
          </a:p>
          <a:p>
            <a:pPr lvl="1">
              <a:lnSpc>
                <a:spcPct val="80000"/>
              </a:lnSpc>
              <a:spcBef>
                <a:spcPts val="900"/>
              </a:spcBef>
            </a:pPr>
            <a:r>
              <a:rPr lang="en-GB" sz="2400" dirty="0">
                <a:latin typeface="+mj-lt"/>
              </a:rPr>
              <a:t>decompose (break-down</a:t>
            </a:r>
            <a:r>
              <a:rPr lang="en-GB" sz="2400" dirty="0" smtClean="0">
                <a:latin typeface="+mj-lt"/>
              </a:rPr>
              <a:t>)</a:t>
            </a:r>
          </a:p>
          <a:p>
            <a:pPr lvl="1">
              <a:lnSpc>
                <a:spcPct val="80000"/>
              </a:lnSpc>
              <a:spcBef>
                <a:spcPts val="900"/>
              </a:spcBef>
            </a:pPr>
            <a:r>
              <a:rPr lang="en-GB" sz="2400" dirty="0">
                <a:latin typeface="+mj-lt"/>
              </a:rPr>
              <a:t>i</a:t>
            </a:r>
            <a:r>
              <a:rPr lang="en-GB" sz="2400" dirty="0" smtClean="0">
                <a:latin typeface="+mj-lt"/>
              </a:rPr>
              <a:t>dentify modules</a:t>
            </a:r>
            <a:endParaRPr lang="en-GB" sz="2400" dirty="0">
              <a:latin typeface="+mj-lt"/>
            </a:endParaRPr>
          </a:p>
          <a:p>
            <a:pPr lvl="1">
              <a:lnSpc>
                <a:spcPct val="80000"/>
              </a:lnSpc>
              <a:spcBef>
                <a:spcPts val="900"/>
              </a:spcBef>
            </a:pPr>
            <a:r>
              <a:rPr lang="en-GB" sz="2400" dirty="0">
                <a:latin typeface="+mj-lt"/>
              </a:rPr>
              <a:t>elaborate (add an appropriate level of detail</a:t>
            </a:r>
            <a:r>
              <a:rPr lang="en-GB" sz="2400" dirty="0" smtClean="0">
                <a:latin typeface="+mj-lt"/>
              </a:rPr>
              <a:t>) and</a:t>
            </a:r>
          </a:p>
          <a:p>
            <a:pPr lvl="1">
              <a:lnSpc>
                <a:spcPct val="80000"/>
              </a:lnSpc>
              <a:spcBef>
                <a:spcPts val="900"/>
              </a:spcBef>
            </a:pPr>
            <a:r>
              <a:rPr lang="en-GB" sz="2400" dirty="0">
                <a:latin typeface="+mj-lt"/>
              </a:rPr>
              <a:t>i</a:t>
            </a:r>
            <a:r>
              <a:rPr lang="en-GB" sz="2400" dirty="0" smtClean="0">
                <a:latin typeface="+mj-lt"/>
              </a:rPr>
              <a:t>dentify holes</a:t>
            </a:r>
            <a:endParaRPr lang="en-GB" sz="2400" dirty="0">
              <a:latin typeface="+mj-lt"/>
            </a:endParaRPr>
          </a:p>
          <a:p>
            <a:pPr marL="109728" indent="0">
              <a:lnSpc>
                <a:spcPct val="80000"/>
              </a:lnSpc>
              <a:spcBef>
                <a:spcPts val="900"/>
              </a:spcBef>
              <a:buNone/>
            </a:pPr>
            <a:endParaRPr lang="en-GB" sz="2800" dirty="0">
              <a:latin typeface="+mj-lt"/>
            </a:endParaRPr>
          </a:p>
          <a:p>
            <a:pPr>
              <a:lnSpc>
                <a:spcPct val="80000"/>
              </a:lnSpc>
              <a:spcBef>
                <a:spcPts val="600"/>
              </a:spcBef>
            </a:pPr>
            <a:r>
              <a:rPr lang="en-GB" sz="2800" dirty="0" smtClean="0">
                <a:latin typeface="+mj-lt"/>
              </a:rPr>
              <a:t> </a:t>
            </a:r>
            <a:r>
              <a:rPr lang="en-GB" dirty="0" smtClean="0">
                <a:latin typeface="+mj-lt"/>
              </a:rPr>
              <a:t>T</a:t>
            </a:r>
            <a:r>
              <a:rPr lang="en-GB" sz="2800" dirty="0" smtClean="0">
                <a:latin typeface="+mj-lt"/>
              </a:rPr>
              <a:t>he next step is to revise the design </a:t>
            </a:r>
          </a:p>
          <a:p>
            <a:pPr lvl="1">
              <a:spcBef>
                <a:spcPts val="900"/>
              </a:spcBef>
            </a:pPr>
            <a:r>
              <a:rPr lang="en-GB" sz="2400" dirty="0" smtClean="0">
                <a:latin typeface="+mj-lt"/>
              </a:rPr>
              <a:t>(revisiting any of the previous steps as necessary)</a:t>
            </a:r>
          </a:p>
          <a:p>
            <a:pPr lvl="1">
              <a:spcBef>
                <a:spcPts val="900"/>
              </a:spcBef>
            </a:pPr>
            <a:r>
              <a:rPr lang="en-GB" sz="2400" dirty="0" smtClean="0">
                <a:latin typeface="+mj-lt"/>
              </a:rPr>
              <a:t>This will continue until we are happy that we have a working design</a:t>
            </a:r>
            <a:endParaRPr lang="en-GB" sz="2400" dirty="0">
              <a:latin typeface="+mj-lt"/>
            </a:endParaRPr>
          </a:p>
        </p:txBody>
      </p:sp>
      <p:sp>
        <p:nvSpPr>
          <p:cNvPr id="6" name="Title 5"/>
          <p:cNvSpPr>
            <a:spLocks noGrp="1"/>
          </p:cNvSpPr>
          <p:nvPr>
            <p:ph type="title"/>
          </p:nvPr>
        </p:nvSpPr>
        <p:spPr>
          <a:xfrm>
            <a:off x="451187" y="609600"/>
            <a:ext cx="8229600" cy="1066800"/>
          </a:xfrm>
        </p:spPr>
        <p:txBody>
          <a:bodyPr>
            <a:noAutofit/>
          </a:bodyPr>
          <a:lstStyle/>
          <a:p>
            <a:r>
              <a:rPr lang="en-US" sz="3200" dirty="0" smtClean="0"/>
              <a:t>This a not an algorithm yet  -</a:t>
            </a:r>
            <a:endParaRPr lang="en-US" sz="3200" dirty="0"/>
          </a:p>
        </p:txBody>
      </p:sp>
    </p:spTree>
    <p:extLst>
      <p:ext uri="{BB962C8B-B14F-4D97-AF65-F5344CB8AC3E}">
        <p14:creationId xmlns:p14="http://schemas.microsoft.com/office/powerpoint/2010/main" val="1129659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0" name="Rectangle 6"/>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Provide Breakfast</a:t>
            </a:r>
            <a:endParaRPr lang="en-US"/>
          </a:p>
        </p:txBody>
      </p:sp>
      <p:sp>
        <p:nvSpPr>
          <p:cNvPr id="52231" name="Rectangle 7"/>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2232" name="Rectangle 8"/>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2233" name="Rectangle 9"/>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2234" name="Rectangle 10"/>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2235" name="Rectangle 11"/>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2236" name="Rectangle 12"/>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2237" name="Rectangle 13"/>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2238" name="Rectangle 14"/>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2239" name="Rectangle 15"/>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2240" name="Rectangle 16"/>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2241" name="Rectangle 17"/>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2242" name="Rectangle 18"/>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2243" name="Rectangle 19"/>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2246" name="Oval 22"/>
          <p:cNvSpPr>
            <a:spLocks noChangeArrowheads="1"/>
          </p:cNvSpPr>
          <p:nvPr/>
        </p:nvSpPr>
        <p:spPr bwMode="auto">
          <a:xfrm>
            <a:off x="3132138" y="404813"/>
            <a:ext cx="4968875" cy="1295400"/>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17" name="Right Arrow Callout 16"/>
          <p:cNvSpPr/>
          <p:nvPr/>
        </p:nvSpPr>
        <p:spPr>
          <a:xfrm flipH="1">
            <a:off x="3962400" y="2209800"/>
            <a:ext cx="3505200" cy="914400"/>
          </a:xfrm>
          <a:prstGeom prst="rightArrowCallout">
            <a:avLst>
              <a:gd name="adj1" fmla="val 28607"/>
              <a:gd name="adj2" fmla="val 29761"/>
              <a:gd name="adj3" fmla="val 25000"/>
              <a:gd name="adj4" fmla="val 80240"/>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dirty="0" smtClean="0">
                <a:latin typeface="+mj-lt"/>
              </a:rPr>
              <a:t>Pseudocode</a:t>
            </a:r>
            <a:endParaRPr lang="en-US" sz="2400" dirty="0">
              <a:latin typeface="+mj-lt"/>
            </a:endParaRPr>
          </a:p>
        </p:txBody>
      </p:sp>
      <p:sp>
        <p:nvSpPr>
          <p:cNvPr id="18" name="Right Arrow Callout 17"/>
          <p:cNvSpPr/>
          <p:nvPr/>
        </p:nvSpPr>
        <p:spPr>
          <a:xfrm flipH="1">
            <a:off x="3962400" y="3276600"/>
            <a:ext cx="3505200" cy="1162050"/>
          </a:xfrm>
          <a:prstGeom prst="rightArrowCallout">
            <a:avLst>
              <a:gd name="adj1" fmla="val 16952"/>
              <a:gd name="adj2" fmla="val 16442"/>
              <a:gd name="adj3" fmla="val 12928"/>
              <a:gd name="adj4" fmla="val 80240"/>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400" dirty="0" smtClean="0">
                <a:latin typeface="+mj-lt"/>
              </a:rPr>
              <a:t>Assumptions</a:t>
            </a:r>
            <a:endParaRPr lang="en-US" sz="1600" dirty="0" smtClean="0">
              <a:latin typeface="+mj-lt"/>
            </a:endParaRPr>
          </a:p>
        </p:txBody>
      </p:sp>
      <p:sp>
        <p:nvSpPr>
          <p:cNvPr id="20" name="Right Arrow Callout 19"/>
          <p:cNvSpPr/>
          <p:nvPr/>
        </p:nvSpPr>
        <p:spPr>
          <a:xfrm flipH="1">
            <a:off x="3972356" y="4721225"/>
            <a:ext cx="3505200" cy="1162050"/>
          </a:xfrm>
          <a:prstGeom prst="rightArrowCallout">
            <a:avLst>
              <a:gd name="adj1" fmla="val 16952"/>
              <a:gd name="adj2" fmla="val 16442"/>
              <a:gd name="adj3" fmla="val 12928"/>
              <a:gd name="adj4" fmla="val 80240"/>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2400" dirty="0" smtClean="0">
                <a:latin typeface="+mj-lt"/>
              </a:rPr>
              <a:t>Modules</a:t>
            </a:r>
          </a:p>
        </p:txBody>
      </p:sp>
    </p:spTree>
    <p:extLst>
      <p:ext uri="{BB962C8B-B14F-4D97-AF65-F5344CB8AC3E}">
        <p14:creationId xmlns:p14="http://schemas.microsoft.com/office/powerpoint/2010/main" val="117626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246"/>
                                        </p:tgtEl>
                                        <p:attrNameLst>
                                          <p:attrName>style.visibility</p:attrName>
                                        </p:attrNameLst>
                                      </p:cBhvr>
                                      <p:to>
                                        <p:strVal val="visible"/>
                                      </p:to>
                                    </p:set>
                                    <p:animEffect transition="in" filter="fade">
                                      <p:cBhvr>
                                        <p:cTn id="7" dur="2000"/>
                                        <p:tgtEl>
                                          <p:spTgt spid="52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Modules</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10000"/>
          </a:bodyPr>
          <a:lstStyle/>
          <a:p>
            <a:r>
              <a:rPr lang="en-US" dirty="0" smtClean="0">
                <a:latin typeface="+mj-lt"/>
              </a:rPr>
              <a:t>Modules break an algorithm into logical parts</a:t>
            </a:r>
          </a:p>
          <a:p>
            <a:pPr lvl="1"/>
            <a:r>
              <a:rPr lang="en-US" dirty="0" smtClean="0">
                <a:latin typeface="+mj-lt"/>
              </a:rPr>
              <a:t>Helps with Clarity and Understandability</a:t>
            </a:r>
          </a:p>
          <a:p>
            <a:pPr lvl="1"/>
            <a:endParaRPr lang="en-US" dirty="0" smtClean="0">
              <a:latin typeface="+mj-lt"/>
            </a:endParaRPr>
          </a:p>
          <a:p>
            <a:r>
              <a:rPr lang="en-US" dirty="0" smtClean="0">
                <a:latin typeface="+mj-lt"/>
              </a:rPr>
              <a:t>Modules can be reused</a:t>
            </a:r>
          </a:p>
          <a:p>
            <a:pPr lvl="1"/>
            <a:r>
              <a:rPr lang="en-US" dirty="0" smtClean="0">
                <a:latin typeface="+mj-lt"/>
              </a:rPr>
              <a:t>Within the same algorithm</a:t>
            </a:r>
          </a:p>
          <a:p>
            <a:pPr lvl="1"/>
            <a:r>
              <a:rPr lang="en-US" dirty="0" smtClean="0">
                <a:latin typeface="+mj-lt"/>
              </a:rPr>
              <a:t>In a different algorithm</a:t>
            </a:r>
          </a:p>
          <a:p>
            <a:pPr lvl="1"/>
            <a:endParaRPr lang="en-US" dirty="0" smtClean="0">
              <a:latin typeface="+mj-lt"/>
            </a:endParaRPr>
          </a:p>
          <a:p>
            <a:r>
              <a:rPr lang="en-US" dirty="0" smtClean="0">
                <a:latin typeface="+mj-lt"/>
              </a:rPr>
              <a:t>In Programming Modules can be called:</a:t>
            </a:r>
          </a:p>
          <a:p>
            <a:pPr lvl="1"/>
            <a:r>
              <a:rPr lang="en-US" dirty="0" smtClean="0">
                <a:latin typeface="+mj-lt"/>
              </a:rPr>
              <a:t>Sub-routines 	(in older languages)</a:t>
            </a:r>
          </a:p>
          <a:p>
            <a:pPr lvl="1"/>
            <a:r>
              <a:rPr lang="en-US" dirty="0" smtClean="0">
                <a:latin typeface="+mj-lt"/>
              </a:rPr>
              <a:t>Functions	(in procedural languages like C)</a:t>
            </a:r>
          </a:p>
          <a:p>
            <a:pPr lvl="1"/>
            <a:r>
              <a:rPr lang="en-US" dirty="0" smtClean="0">
                <a:latin typeface="+mj-lt"/>
              </a:rPr>
              <a:t>Methods	(in object oriented languages like Java)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97" name="Oval 25"/>
          <p:cNvSpPr>
            <a:spLocks noChangeArrowheads="1"/>
          </p:cNvSpPr>
          <p:nvPr/>
        </p:nvSpPr>
        <p:spPr bwMode="auto">
          <a:xfrm>
            <a:off x="2051050" y="1484313"/>
            <a:ext cx="3313113" cy="1152525"/>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54274"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Provide Breakfast</a:t>
            </a:r>
            <a:endParaRPr lang="en-US">
              <a:solidFill>
                <a:srgbClr val="B2B2B2"/>
              </a:solidFill>
            </a:endParaRPr>
          </a:p>
        </p:txBody>
      </p:sp>
      <p:sp>
        <p:nvSpPr>
          <p:cNvPr id="54275"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Greet People</a:t>
            </a:r>
            <a:endParaRPr lang="en-US">
              <a:solidFill>
                <a:srgbClr val="B2B2B2"/>
              </a:solidFill>
            </a:endParaRPr>
          </a:p>
        </p:txBody>
      </p:sp>
      <p:sp>
        <p:nvSpPr>
          <p:cNvPr id="54276"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Take Order</a:t>
            </a:r>
            <a:endParaRPr lang="en-US">
              <a:solidFill>
                <a:srgbClr val="B2B2B2"/>
              </a:solidFill>
            </a:endParaRPr>
          </a:p>
        </p:txBody>
      </p:sp>
      <p:sp>
        <p:nvSpPr>
          <p:cNvPr id="54277"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Cook Breakfast</a:t>
            </a:r>
            <a:endParaRPr lang="en-US">
              <a:solidFill>
                <a:srgbClr val="B2B2B2"/>
              </a:solidFill>
            </a:endParaRPr>
          </a:p>
        </p:txBody>
      </p:sp>
      <p:sp>
        <p:nvSpPr>
          <p:cNvPr id="54278"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4279"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4280"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4281"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4282"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4283"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4284"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4285"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4286"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4287"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Serve Breakfast</a:t>
            </a:r>
            <a:endParaRPr lang="en-US">
              <a:solidFill>
                <a:srgbClr val="B2B2B2"/>
              </a:solidFill>
            </a:endParaRPr>
          </a:p>
        </p:txBody>
      </p:sp>
      <p:sp>
        <p:nvSpPr>
          <p:cNvPr id="5428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54289"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4290" name="Rectangle 18"/>
          <p:cNvSpPr>
            <a:spLocks noChangeArrowheads="1"/>
          </p:cNvSpPr>
          <p:nvPr/>
        </p:nvSpPr>
        <p:spPr bwMode="auto">
          <a:xfrm>
            <a:off x="3924300" y="1773238"/>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4291" name="Rectangle 19"/>
          <p:cNvSpPr>
            <a:spLocks noChangeArrowheads="1"/>
          </p:cNvSpPr>
          <p:nvPr/>
        </p:nvSpPr>
        <p:spPr bwMode="auto">
          <a:xfrm>
            <a:off x="2232025" y="1773238"/>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4292"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4293" name="Line 21"/>
          <p:cNvSpPr>
            <a:spLocks noChangeShapeType="1"/>
          </p:cNvSpPr>
          <p:nvPr/>
        </p:nvSpPr>
        <p:spPr bwMode="auto">
          <a:xfrm flipV="1">
            <a:off x="3132139" y="1125537"/>
            <a:ext cx="1820862" cy="6477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4"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5"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4296"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2956381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297"/>
                                        </p:tgtEl>
                                        <p:attrNameLst>
                                          <p:attrName>style.visibility</p:attrName>
                                        </p:attrNameLst>
                                      </p:cBhvr>
                                      <p:to>
                                        <p:strVal val="visible"/>
                                      </p:to>
                                    </p:set>
                                    <p:animEffect transition="in" filter="fade">
                                      <p:cBhvr>
                                        <p:cTn id="7" dur="2000"/>
                                        <p:tgtEl>
                                          <p:spTgt spid="542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9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Etymology</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pPr>
              <a:buNone/>
            </a:pPr>
            <a:r>
              <a:rPr lang="en-US" sz="2400" b="1" dirty="0" smtClean="0">
                <a:latin typeface="+mj-lt"/>
              </a:rPr>
              <a:t>Algorism (</a:t>
            </a:r>
            <a:r>
              <a:rPr lang="en-US" sz="2400" b="1" dirty="0" err="1" smtClean="0">
                <a:latin typeface="+mj-lt"/>
              </a:rPr>
              <a:t>n</a:t>
            </a:r>
            <a:r>
              <a:rPr lang="en-US" sz="2400" b="1" dirty="0" smtClean="0">
                <a:latin typeface="+mj-lt"/>
              </a:rPr>
              <a:t>)</a:t>
            </a:r>
          </a:p>
          <a:p>
            <a:endParaRPr lang="en-US" sz="2400" dirty="0" smtClean="0">
              <a:latin typeface="+mj-lt"/>
            </a:endParaRPr>
          </a:p>
          <a:p>
            <a:r>
              <a:rPr lang="en-US" sz="2400" dirty="0" smtClean="0">
                <a:latin typeface="+mj-lt"/>
              </a:rPr>
              <a:t>Arab mathematician Abu Abdullah Muhammad </a:t>
            </a:r>
            <a:r>
              <a:rPr lang="en-US" sz="2400" dirty="0" err="1" smtClean="0">
                <a:latin typeface="+mj-lt"/>
              </a:rPr>
              <a:t>ibn</a:t>
            </a:r>
            <a:r>
              <a:rPr lang="en-US" sz="2400" dirty="0" smtClean="0">
                <a:latin typeface="+mj-lt"/>
              </a:rPr>
              <a:t> Musa </a:t>
            </a:r>
            <a:r>
              <a:rPr lang="en-US" sz="2400" i="1" dirty="0" smtClean="0">
                <a:latin typeface="+mj-lt"/>
              </a:rPr>
              <a:t>al-Khwarizmi  </a:t>
            </a:r>
            <a:r>
              <a:rPr lang="en-US" sz="2400" dirty="0" smtClean="0">
                <a:latin typeface="+mj-lt"/>
              </a:rPr>
              <a:t>(early 9th century)</a:t>
            </a:r>
          </a:p>
          <a:p>
            <a:endParaRPr lang="en-US" sz="2400" dirty="0" smtClean="0">
              <a:latin typeface="+mj-lt"/>
            </a:endParaRPr>
          </a:p>
          <a:p>
            <a:r>
              <a:rPr lang="en-US" sz="2400" dirty="0" smtClean="0">
                <a:latin typeface="+mj-lt"/>
              </a:rPr>
              <a:t>Europe became aware of his work on Algebra</a:t>
            </a:r>
          </a:p>
          <a:p>
            <a:r>
              <a:rPr lang="en-US" sz="2400" dirty="0" smtClean="0">
                <a:latin typeface="+mj-lt"/>
              </a:rPr>
              <a:t>Arab numerals became associated with his name</a:t>
            </a:r>
          </a:p>
          <a:p>
            <a:endParaRPr lang="en-US" sz="2400" dirty="0" smtClean="0">
              <a:latin typeface="+mj-lt"/>
            </a:endParaRPr>
          </a:p>
          <a:p>
            <a:r>
              <a:rPr lang="en-US" sz="2400" dirty="0" smtClean="0">
                <a:latin typeface="+mj-lt"/>
              </a:rPr>
              <a:t>Has since evolved to mean all processes for solving tasks</a:t>
            </a:r>
            <a:endParaRPr lang="en-US" sz="2400" dirty="0">
              <a:latin typeface="+mj-lt"/>
            </a:endParaRPr>
          </a:p>
        </p:txBody>
      </p:sp>
    </p:spTree>
    <p:extLst>
      <p:ext uri="{BB962C8B-B14F-4D97-AF65-F5344CB8AC3E}">
        <p14:creationId xmlns:p14="http://schemas.microsoft.com/office/powerpoint/2010/main" val="3502411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Provide Breakfast</a:t>
            </a:r>
            <a:endParaRPr lang="en-US">
              <a:solidFill>
                <a:srgbClr val="B2B2B2"/>
              </a:solidFill>
            </a:endParaRPr>
          </a:p>
        </p:txBody>
      </p:sp>
      <p:sp>
        <p:nvSpPr>
          <p:cNvPr id="58371"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Greet People</a:t>
            </a:r>
            <a:endParaRPr lang="en-US">
              <a:solidFill>
                <a:srgbClr val="B2B2B2"/>
              </a:solidFill>
            </a:endParaRPr>
          </a:p>
        </p:txBody>
      </p:sp>
      <p:sp>
        <p:nvSpPr>
          <p:cNvPr id="58372"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Take Order</a:t>
            </a:r>
            <a:endParaRPr lang="en-US">
              <a:solidFill>
                <a:srgbClr val="B2B2B2"/>
              </a:solidFill>
            </a:endParaRPr>
          </a:p>
        </p:txBody>
      </p:sp>
      <p:sp>
        <p:nvSpPr>
          <p:cNvPr id="58373"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Cook Breakfast</a:t>
            </a:r>
            <a:endParaRPr lang="en-US">
              <a:solidFill>
                <a:srgbClr val="B2B2B2"/>
              </a:solidFill>
            </a:endParaRPr>
          </a:p>
        </p:txBody>
      </p:sp>
      <p:sp>
        <p:nvSpPr>
          <p:cNvPr id="58374"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58375"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58376"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58377"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58378"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58379"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58380"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58381"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58382"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58383"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Serve Breakfast</a:t>
            </a:r>
            <a:endParaRPr lang="en-US">
              <a:solidFill>
                <a:srgbClr val="B2B2B2"/>
              </a:solidFill>
            </a:endParaRPr>
          </a:p>
        </p:txBody>
      </p:sp>
      <p:sp>
        <p:nvSpPr>
          <p:cNvPr id="58385"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58386"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58387"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58388"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58390"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8393"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58394"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58395" name="Oval 27"/>
          <p:cNvSpPr>
            <a:spLocks noChangeArrowheads="1"/>
          </p:cNvSpPr>
          <p:nvPr/>
        </p:nvSpPr>
        <p:spPr bwMode="auto">
          <a:xfrm>
            <a:off x="5076825" y="1557338"/>
            <a:ext cx="2232025" cy="2159000"/>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2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0"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1"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2"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86214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95"/>
                                        </p:tgtEl>
                                        <p:attrNameLst>
                                          <p:attrName>style.visibility</p:attrName>
                                        </p:attrNameLst>
                                      </p:cBhvr>
                                      <p:to>
                                        <p:strVal val="visible"/>
                                      </p:to>
                                    </p:set>
                                    <p:animEffect transition="in" filter="fade">
                                      <p:cBhvr>
                                        <p:cTn id="7" dur="2000"/>
                                        <p:tgtEl>
                                          <p:spTgt spid="58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9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0419"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0420"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0421"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0422"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Egg</a:t>
            </a:r>
            <a:endParaRPr lang="en-US">
              <a:solidFill>
                <a:srgbClr val="B2B2B2"/>
              </a:solidFill>
            </a:endParaRPr>
          </a:p>
        </p:txBody>
      </p:sp>
      <p:sp>
        <p:nvSpPr>
          <p:cNvPr id="60423"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Sausage</a:t>
            </a:r>
            <a:endParaRPr lang="en-US">
              <a:solidFill>
                <a:srgbClr val="B2B2B2"/>
              </a:solidFill>
            </a:endParaRPr>
          </a:p>
        </p:txBody>
      </p:sp>
      <p:sp>
        <p:nvSpPr>
          <p:cNvPr id="60424"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Bacon</a:t>
            </a:r>
            <a:endParaRPr lang="en-US">
              <a:solidFill>
                <a:srgbClr val="B2B2B2"/>
              </a:solidFill>
            </a:endParaRPr>
          </a:p>
        </p:txBody>
      </p:sp>
      <p:sp>
        <p:nvSpPr>
          <p:cNvPr id="60425"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Mushroom</a:t>
            </a:r>
            <a:endParaRPr lang="en-US">
              <a:solidFill>
                <a:srgbClr val="B2B2B2"/>
              </a:solidFill>
            </a:endParaRPr>
          </a:p>
        </p:txBody>
      </p:sp>
      <p:sp>
        <p:nvSpPr>
          <p:cNvPr id="60426"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Bread</a:t>
            </a:r>
            <a:endParaRPr lang="en-US">
              <a:solidFill>
                <a:srgbClr val="B2B2B2"/>
              </a:solidFill>
            </a:endParaRPr>
          </a:p>
        </p:txBody>
      </p:sp>
      <p:sp>
        <p:nvSpPr>
          <p:cNvPr id="60427"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Waffle</a:t>
            </a:r>
            <a:endParaRPr lang="en-US">
              <a:solidFill>
                <a:srgbClr val="B2B2B2"/>
              </a:solidFill>
            </a:endParaRPr>
          </a:p>
        </p:txBody>
      </p:sp>
      <p:sp>
        <p:nvSpPr>
          <p:cNvPr id="60428"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Muffin</a:t>
            </a:r>
            <a:endParaRPr lang="en-US">
              <a:solidFill>
                <a:srgbClr val="B2B2B2"/>
              </a:solidFill>
            </a:endParaRPr>
          </a:p>
        </p:txBody>
      </p:sp>
      <p:sp>
        <p:nvSpPr>
          <p:cNvPr id="60429"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0430"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0431"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0433"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0434"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0435"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0436"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0438"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41"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0442"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43" name="Rectangle 27"/>
          <p:cNvSpPr>
            <a:spLocks noChangeArrowheads="1"/>
          </p:cNvSpPr>
          <p:nvPr/>
        </p:nvSpPr>
        <p:spPr bwMode="auto">
          <a:xfrm>
            <a:off x="2195513"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Egg</a:t>
            </a:r>
            <a:endParaRPr lang="en-US"/>
          </a:p>
        </p:txBody>
      </p:sp>
      <p:sp>
        <p:nvSpPr>
          <p:cNvPr id="60444" name="Rectangle 28"/>
          <p:cNvSpPr>
            <a:spLocks noChangeArrowheads="1"/>
          </p:cNvSpPr>
          <p:nvPr/>
        </p:nvSpPr>
        <p:spPr bwMode="auto">
          <a:xfrm>
            <a:off x="2195513" y="44370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Sausage</a:t>
            </a:r>
            <a:endParaRPr lang="en-US"/>
          </a:p>
        </p:txBody>
      </p:sp>
      <p:sp>
        <p:nvSpPr>
          <p:cNvPr id="60445" name="Rectangle 29"/>
          <p:cNvSpPr>
            <a:spLocks noChangeArrowheads="1"/>
          </p:cNvSpPr>
          <p:nvPr/>
        </p:nvSpPr>
        <p:spPr bwMode="auto">
          <a:xfrm>
            <a:off x="2195513" y="4841875"/>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Bacon</a:t>
            </a:r>
            <a:endParaRPr lang="en-US"/>
          </a:p>
        </p:txBody>
      </p:sp>
      <p:sp>
        <p:nvSpPr>
          <p:cNvPr id="60446" name="Rectangle 30"/>
          <p:cNvSpPr>
            <a:spLocks noChangeArrowheads="1"/>
          </p:cNvSpPr>
          <p:nvPr/>
        </p:nvSpPr>
        <p:spPr bwMode="auto">
          <a:xfrm>
            <a:off x="2195513" y="5273675"/>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Fry Mushroom</a:t>
            </a:r>
            <a:endParaRPr lang="en-US"/>
          </a:p>
        </p:txBody>
      </p:sp>
      <p:sp>
        <p:nvSpPr>
          <p:cNvPr id="60447" name="Rectangle 31"/>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Bread</a:t>
            </a:r>
            <a:endParaRPr lang="en-US"/>
          </a:p>
        </p:txBody>
      </p:sp>
      <p:sp>
        <p:nvSpPr>
          <p:cNvPr id="60448" name="Rectangle 32"/>
          <p:cNvSpPr>
            <a:spLocks noChangeArrowheads="1"/>
          </p:cNvSpPr>
          <p:nvPr/>
        </p:nvSpPr>
        <p:spPr bwMode="auto">
          <a:xfrm>
            <a:off x="414020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Waffle</a:t>
            </a:r>
            <a:endParaRPr lang="en-US"/>
          </a:p>
        </p:txBody>
      </p:sp>
      <p:sp>
        <p:nvSpPr>
          <p:cNvPr id="60449" name="Rectangle 33"/>
          <p:cNvSpPr>
            <a:spLocks noChangeArrowheads="1"/>
          </p:cNvSpPr>
          <p:nvPr/>
        </p:nvSpPr>
        <p:spPr bwMode="auto">
          <a:xfrm>
            <a:off x="414020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Muffin</a:t>
            </a:r>
            <a:endParaRPr lang="en-US"/>
          </a:p>
        </p:txBody>
      </p:sp>
      <p:sp>
        <p:nvSpPr>
          <p:cNvPr id="60450" name="Line 34"/>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51" name="Line 35"/>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0452" name="Oval 36"/>
          <p:cNvSpPr>
            <a:spLocks noChangeArrowheads="1"/>
          </p:cNvSpPr>
          <p:nvPr/>
        </p:nvSpPr>
        <p:spPr bwMode="auto">
          <a:xfrm>
            <a:off x="1835150" y="3429000"/>
            <a:ext cx="4608513" cy="2592388"/>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37"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990828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452"/>
                                        </p:tgtEl>
                                        <p:attrNameLst>
                                          <p:attrName>style.visibility</p:attrName>
                                        </p:attrNameLst>
                                      </p:cBhvr>
                                      <p:to>
                                        <p:strVal val="visible"/>
                                      </p:to>
                                    </p:set>
                                    <p:animEffect transition="in" filter="fade">
                                      <p:cBhvr>
                                        <p:cTn id="7" dur="2000"/>
                                        <p:tgtEl>
                                          <p:spTgt spid="60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5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Box 38"/>
          <p:cNvSpPr txBox="1"/>
          <p:nvPr/>
        </p:nvSpPr>
        <p:spPr>
          <a:xfrm>
            <a:off x="4572000" y="4092168"/>
            <a:ext cx="1306289" cy="1200329"/>
          </a:xfrm>
          <a:prstGeom prst="rect">
            <a:avLst/>
          </a:prstGeom>
          <a:solidFill>
            <a:schemeClr val="accent1">
              <a:lumMod val="40000"/>
              <a:lumOff val="60000"/>
            </a:schemeClr>
          </a:solidFill>
        </p:spPr>
        <p:txBody>
          <a:bodyPr wrap="square" rtlCol="0">
            <a:spAutoFit/>
          </a:bodyPr>
          <a:lstStyle/>
          <a:p>
            <a:endParaRPr lang="en-US" dirty="0" smtClean="0"/>
          </a:p>
          <a:p>
            <a:r>
              <a:rPr lang="en-US" dirty="0" smtClean="0"/>
              <a:t>Bread</a:t>
            </a:r>
          </a:p>
          <a:p>
            <a:r>
              <a:rPr lang="en-US" dirty="0" smtClean="0"/>
              <a:t>Waffle</a:t>
            </a:r>
          </a:p>
          <a:p>
            <a:r>
              <a:rPr lang="en-US" dirty="0" smtClean="0"/>
              <a:t>Muffin</a:t>
            </a:r>
            <a:endParaRPr lang="en-US" dirty="0"/>
          </a:p>
        </p:txBody>
      </p:sp>
      <p:sp>
        <p:nvSpPr>
          <p:cNvPr id="3" name="TextBox 2"/>
          <p:cNvSpPr txBox="1"/>
          <p:nvPr/>
        </p:nvSpPr>
        <p:spPr>
          <a:xfrm>
            <a:off x="2977679" y="4100178"/>
            <a:ext cx="1306289" cy="1477328"/>
          </a:xfrm>
          <a:prstGeom prst="rect">
            <a:avLst/>
          </a:prstGeom>
          <a:solidFill>
            <a:schemeClr val="accent1">
              <a:lumMod val="40000"/>
              <a:lumOff val="60000"/>
            </a:schemeClr>
          </a:solidFill>
        </p:spPr>
        <p:txBody>
          <a:bodyPr wrap="square" rtlCol="0">
            <a:spAutoFit/>
          </a:bodyPr>
          <a:lstStyle/>
          <a:p>
            <a:endParaRPr lang="en-US" dirty="0" smtClean="0"/>
          </a:p>
          <a:p>
            <a:r>
              <a:rPr lang="en-US" dirty="0" smtClean="0"/>
              <a:t>Egg</a:t>
            </a:r>
          </a:p>
          <a:p>
            <a:r>
              <a:rPr lang="en-US" dirty="0" smtClean="0"/>
              <a:t>Sausage</a:t>
            </a:r>
          </a:p>
          <a:p>
            <a:r>
              <a:rPr lang="en-US" dirty="0" smtClean="0"/>
              <a:t>Bacon</a:t>
            </a:r>
          </a:p>
          <a:p>
            <a:r>
              <a:rPr lang="en-US" dirty="0" smtClean="0"/>
              <a:t>Mushroom</a:t>
            </a:r>
            <a:endParaRPr lang="en-US" dirty="0"/>
          </a:p>
        </p:txBody>
      </p:sp>
      <p:sp>
        <p:nvSpPr>
          <p:cNvPr id="64514"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4515"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4516"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4517"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4518"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Egg</a:t>
            </a:r>
            <a:endParaRPr lang="en-US">
              <a:solidFill>
                <a:srgbClr val="B2B2B2"/>
              </a:solidFill>
            </a:endParaRPr>
          </a:p>
        </p:txBody>
      </p:sp>
      <p:sp>
        <p:nvSpPr>
          <p:cNvPr id="64519"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Sausage</a:t>
            </a:r>
            <a:endParaRPr lang="en-US">
              <a:solidFill>
                <a:srgbClr val="B2B2B2"/>
              </a:solidFill>
            </a:endParaRPr>
          </a:p>
        </p:txBody>
      </p:sp>
      <p:sp>
        <p:nvSpPr>
          <p:cNvPr id="64520"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Bacon</a:t>
            </a:r>
            <a:endParaRPr lang="en-US">
              <a:solidFill>
                <a:srgbClr val="B2B2B2"/>
              </a:solidFill>
            </a:endParaRPr>
          </a:p>
        </p:txBody>
      </p:sp>
      <p:sp>
        <p:nvSpPr>
          <p:cNvPr id="64521"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Fry Mushroom</a:t>
            </a:r>
            <a:endParaRPr lang="en-US">
              <a:solidFill>
                <a:srgbClr val="B2B2B2"/>
              </a:solidFill>
            </a:endParaRPr>
          </a:p>
        </p:txBody>
      </p:sp>
      <p:sp>
        <p:nvSpPr>
          <p:cNvPr id="64522"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Bread</a:t>
            </a:r>
            <a:endParaRPr lang="en-US">
              <a:solidFill>
                <a:srgbClr val="B2B2B2"/>
              </a:solidFill>
            </a:endParaRPr>
          </a:p>
        </p:txBody>
      </p:sp>
      <p:sp>
        <p:nvSpPr>
          <p:cNvPr id="64523"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Waffle</a:t>
            </a:r>
            <a:endParaRPr lang="en-US">
              <a:solidFill>
                <a:srgbClr val="B2B2B2"/>
              </a:solidFill>
            </a:endParaRPr>
          </a:p>
        </p:txBody>
      </p:sp>
      <p:sp>
        <p:nvSpPr>
          <p:cNvPr id="64524"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Toast Muffin</a:t>
            </a:r>
            <a:endParaRPr lang="en-US">
              <a:solidFill>
                <a:srgbClr val="B2B2B2"/>
              </a:solidFill>
            </a:endParaRPr>
          </a:p>
        </p:txBody>
      </p:sp>
      <p:sp>
        <p:nvSpPr>
          <p:cNvPr id="64525"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4526"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4527"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4529"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4530"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4531"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4532"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4534"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37"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4538"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39" name="Rectangle 27"/>
          <p:cNvSpPr>
            <a:spLocks noChangeArrowheads="1"/>
          </p:cNvSpPr>
          <p:nvPr/>
        </p:nvSpPr>
        <p:spPr bwMode="auto">
          <a:xfrm>
            <a:off x="2700338"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4543" name="Rectangle 31"/>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Toast (X)</a:t>
            </a:r>
            <a:endParaRPr lang="en-US" dirty="0"/>
          </a:p>
        </p:txBody>
      </p:sp>
      <p:sp>
        <p:nvSpPr>
          <p:cNvPr id="64546" name="Line 34"/>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47" name="Line 35"/>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4549" name="Oval 37"/>
          <p:cNvSpPr>
            <a:spLocks noChangeArrowheads="1"/>
          </p:cNvSpPr>
          <p:nvPr/>
        </p:nvSpPr>
        <p:spPr bwMode="auto">
          <a:xfrm>
            <a:off x="6804025" y="1628775"/>
            <a:ext cx="2520950" cy="2087563"/>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dirty="0">
                <a:solidFill>
                  <a:srgbClr val="94E494"/>
                </a:solidFill>
              </a:rPr>
              <a:t>?</a:t>
            </a:r>
            <a:endParaRPr lang="en-US" sz="8000" b="1" dirty="0">
              <a:solidFill>
                <a:srgbClr val="94E494"/>
              </a:solidFill>
            </a:endParaRPr>
          </a:p>
        </p:txBody>
      </p:sp>
      <p:sp>
        <p:nvSpPr>
          <p:cNvPr id="33"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4"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5"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6"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110266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4549"/>
                                        </p:tgtEl>
                                        <p:attrNameLst>
                                          <p:attrName>style.visibility</p:attrName>
                                        </p:attrNameLst>
                                      </p:cBhvr>
                                      <p:to>
                                        <p:strVal val="visible"/>
                                      </p:to>
                                    </p:set>
                                    <p:animEffect transition="in" filter="fade">
                                      <p:cBhvr>
                                        <p:cTn id="7" dur="2000"/>
                                        <p:tgtEl>
                                          <p:spTgt spid="64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4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95" name="Oval 35"/>
          <p:cNvSpPr>
            <a:spLocks noChangeArrowheads="1"/>
          </p:cNvSpPr>
          <p:nvPr/>
        </p:nvSpPr>
        <p:spPr bwMode="auto">
          <a:xfrm>
            <a:off x="6732588" y="4652963"/>
            <a:ext cx="2232025" cy="1152525"/>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66562"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6563"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6564"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6565"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6566"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66567"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66568"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66569"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66570"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66571"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66572"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66573"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66574"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66575"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6577"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657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657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658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658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8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658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87" name="Rectangle 27"/>
          <p:cNvSpPr>
            <a:spLocks noChangeArrowheads="1"/>
          </p:cNvSpPr>
          <p:nvPr/>
        </p:nvSpPr>
        <p:spPr bwMode="auto">
          <a:xfrm>
            <a:off x="2700338"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6588" name="Rectangle 28"/>
          <p:cNvSpPr>
            <a:spLocks noChangeArrowheads="1"/>
          </p:cNvSpPr>
          <p:nvPr/>
        </p:nvSpPr>
        <p:spPr bwMode="auto">
          <a:xfrm>
            <a:off x="414020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66589" name="Line 29"/>
          <p:cNvSpPr>
            <a:spLocks noChangeShapeType="1"/>
          </p:cNvSpPr>
          <p:nvPr/>
        </p:nvSpPr>
        <p:spPr bwMode="auto">
          <a:xfrm flipV="1">
            <a:off x="3924300" y="2205038"/>
            <a:ext cx="2087563" cy="1871662"/>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90" name="Line 30"/>
          <p:cNvSpPr>
            <a:spLocks noChangeShapeType="1"/>
          </p:cNvSpPr>
          <p:nvPr/>
        </p:nvSpPr>
        <p:spPr bwMode="auto">
          <a:xfrm flipV="1">
            <a:off x="5219700" y="2205038"/>
            <a:ext cx="8651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6592" name="Rectangle 32"/>
          <p:cNvSpPr>
            <a:spLocks noChangeArrowheads="1"/>
          </p:cNvSpPr>
          <p:nvPr/>
        </p:nvSpPr>
        <p:spPr bwMode="auto">
          <a:xfrm>
            <a:off x="6877050" y="472598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Juice</a:t>
            </a:r>
            <a:endParaRPr lang="en-US"/>
          </a:p>
        </p:txBody>
      </p:sp>
      <p:sp>
        <p:nvSpPr>
          <p:cNvPr id="66593" name="Rectangle 33"/>
          <p:cNvSpPr>
            <a:spLocks noChangeArrowheads="1"/>
          </p:cNvSpPr>
          <p:nvPr/>
        </p:nvSpPr>
        <p:spPr bwMode="auto">
          <a:xfrm>
            <a:off x="6877050" y="515778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Pour Coffee</a:t>
            </a:r>
            <a:endParaRPr lang="en-US"/>
          </a:p>
        </p:txBody>
      </p:sp>
      <p:sp>
        <p:nvSpPr>
          <p:cNvPr id="66594" name="Line 34"/>
          <p:cNvSpPr>
            <a:spLocks noChangeShapeType="1"/>
          </p:cNvSpPr>
          <p:nvPr/>
        </p:nvSpPr>
        <p:spPr bwMode="auto">
          <a:xfrm flipV="1">
            <a:off x="7885113" y="2133600"/>
            <a:ext cx="0" cy="25908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5"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6"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7"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8"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372158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6595"/>
                                        </p:tgtEl>
                                        <p:attrNameLst>
                                          <p:attrName>style.visibility</p:attrName>
                                        </p:attrNameLst>
                                      </p:cBhvr>
                                      <p:to>
                                        <p:strVal val="visible"/>
                                      </p:to>
                                    </p:set>
                                    <p:animEffect transition="in" filter="fade">
                                      <p:cBhvr>
                                        <p:cTn id="7" dur="2000"/>
                                        <p:tgtEl>
                                          <p:spTgt spid="66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9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68611"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68612"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68613"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68614"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68615"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68616"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68617"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68618"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68619"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68620"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68621"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68622"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68623"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68625"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68626"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68627"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68628"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68630"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3"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68634"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5"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68636"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68637"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8"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39"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68642" name="Rectangle 34"/>
          <p:cNvSpPr>
            <a:spLocks noChangeArrowheads="1"/>
          </p:cNvSpPr>
          <p:nvPr/>
        </p:nvSpPr>
        <p:spPr bwMode="auto">
          <a:xfrm>
            <a:off x="4500563" y="4005263"/>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68643" name="Line 35"/>
          <p:cNvSpPr>
            <a:spLocks noChangeShapeType="1"/>
          </p:cNvSpPr>
          <p:nvPr/>
        </p:nvSpPr>
        <p:spPr bwMode="auto">
          <a:xfrm flipV="1">
            <a:off x="5364163" y="2205038"/>
            <a:ext cx="792162"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49" name="Line 41"/>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68650" name="Oval 42"/>
          <p:cNvSpPr>
            <a:spLocks noChangeArrowheads="1"/>
          </p:cNvSpPr>
          <p:nvPr/>
        </p:nvSpPr>
        <p:spPr bwMode="auto">
          <a:xfrm>
            <a:off x="4787900" y="4797425"/>
            <a:ext cx="3024188" cy="1871663"/>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sz="8000" b="1">
                <a:solidFill>
                  <a:srgbClr val="94E494"/>
                </a:solidFill>
              </a:rPr>
              <a:t>?</a:t>
            </a:r>
            <a:endParaRPr lang="en-US" sz="8000" b="1">
              <a:solidFill>
                <a:srgbClr val="94E494"/>
              </a:solidFill>
            </a:endParaRPr>
          </a:p>
        </p:txBody>
      </p:sp>
      <p:sp>
        <p:nvSpPr>
          <p:cNvPr id="36"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7"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8"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9"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261169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650"/>
                                        </p:tgtEl>
                                        <p:attrNameLst>
                                          <p:attrName>style.visibility</p:attrName>
                                        </p:attrNameLst>
                                      </p:cBhvr>
                                      <p:to>
                                        <p:strVal val="visible"/>
                                      </p:to>
                                    </p:set>
                                    <p:animEffect transition="in" filter="fade">
                                      <p:cBhvr>
                                        <p:cTn id="7" dur="2000"/>
                                        <p:tgtEl>
                                          <p:spTgt spid="68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50"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107950" y="4778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Provide Breakfast</a:t>
            </a:r>
            <a:endParaRPr lang="en-US">
              <a:solidFill>
                <a:srgbClr val="EAEAEA"/>
              </a:solidFill>
            </a:endParaRPr>
          </a:p>
        </p:txBody>
      </p:sp>
      <p:sp>
        <p:nvSpPr>
          <p:cNvPr id="70659" name="Rectangle 3"/>
          <p:cNvSpPr>
            <a:spLocks noChangeArrowheads="1"/>
          </p:cNvSpPr>
          <p:nvPr/>
        </p:nvSpPr>
        <p:spPr bwMode="auto">
          <a:xfrm>
            <a:off x="107950" y="9096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Greet People</a:t>
            </a:r>
            <a:endParaRPr lang="en-US">
              <a:solidFill>
                <a:srgbClr val="EAEAEA"/>
              </a:solidFill>
            </a:endParaRPr>
          </a:p>
        </p:txBody>
      </p:sp>
      <p:sp>
        <p:nvSpPr>
          <p:cNvPr id="70660" name="Rectangle 4"/>
          <p:cNvSpPr>
            <a:spLocks noChangeArrowheads="1"/>
          </p:cNvSpPr>
          <p:nvPr/>
        </p:nvSpPr>
        <p:spPr bwMode="auto">
          <a:xfrm>
            <a:off x="107950" y="13414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Take Order</a:t>
            </a:r>
            <a:endParaRPr lang="en-US">
              <a:solidFill>
                <a:srgbClr val="EAEAEA"/>
              </a:solidFill>
            </a:endParaRPr>
          </a:p>
        </p:txBody>
      </p:sp>
      <p:sp>
        <p:nvSpPr>
          <p:cNvPr id="70661" name="Rectangle 5"/>
          <p:cNvSpPr>
            <a:spLocks noChangeArrowheads="1"/>
          </p:cNvSpPr>
          <p:nvPr/>
        </p:nvSpPr>
        <p:spPr bwMode="auto">
          <a:xfrm>
            <a:off x="107950"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Cook Breakfast</a:t>
            </a:r>
            <a:endParaRPr lang="en-US">
              <a:solidFill>
                <a:srgbClr val="EAEAEA"/>
              </a:solidFill>
            </a:endParaRPr>
          </a:p>
        </p:txBody>
      </p:sp>
      <p:sp>
        <p:nvSpPr>
          <p:cNvPr id="70662" name="Rectangle 6"/>
          <p:cNvSpPr>
            <a:spLocks noChangeArrowheads="1"/>
          </p:cNvSpPr>
          <p:nvPr/>
        </p:nvSpPr>
        <p:spPr bwMode="auto">
          <a:xfrm>
            <a:off x="107950" y="22050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Egg</a:t>
            </a:r>
            <a:endParaRPr lang="en-US">
              <a:solidFill>
                <a:srgbClr val="EAEAEA"/>
              </a:solidFill>
            </a:endParaRPr>
          </a:p>
        </p:txBody>
      </p:sp>
      <p:sp>
        <p:nvSpPr>
          <p:cNvPr id="70663" name="Rectangle 7"/>
          <p:cNvSpPr>
            <a:spLocks noChangeArrowheads="1"/>
          </p:cNvSpPr>
          <p:nvPr/>
        </p:nvSpPr>
        <p:spPr bwMode="auto">
          <a:xfrm>
            <a:off x="107950" y="27098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Sausage</a:t>
            </a:r>
            <a:endParaRPr lang="en-US">
              <a:solidFill>
                <a:srgbClr val="EAEAEA"/>
              </a:solidFill>
            </a:endParaRPr>
          </a:p>
        </p:txBody>
      </p:sp>
      <p:sp>
        <p:nvSpPr>
          <p:cNvPr id="70664" name="Rectangle 8"/>
          <p:cNvSpPr>
            <a:spLocks noChangeArrowheads="1"/>
          </p:cNvSpPr>
          <p:nvPr/>
        </p:nvSpPr>
        <p:spPr bwMode="auto">
          <a:xfrm>
            <a:off x="107950" y="31416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Bacon</a:t>
            </a:r>
            <a:endParaRPr lang="en-US">
              <a:solidFill>
                <a:srgbClr val="EAEAEA"/>
              </a:solidFill>
            </a:endParaRPr>
          </a:p>
        </p:txBody>
      </p:sp>
      <p:sp>
        <p:nvSpPr>
          <p:cNvPr id="70665" name="Rectangle 9"/>
          <p:cNvSpPr>
            <a:spLocks noChangeArrowheads="1"/>
          </p:cNvSpPr>
          <p:nvPr/>
        </p:nvSpPr>
        <p:spPr bwMode="auto">
          <a:xfrm>
            <a:off x="107950" y="35734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Fry Mushroom</a:t>
            </a:r>
            <a:endParaRPr lang="en-US">
              <a:solidFill>
                <a:srgbClr val="EAEAEA"/>
              </a:solidFill>
            </a:endParaRPr>
          </a:p>
        </p:txBody>
      </p:sp>
      <p:sp>
        <p:nvSpPr>
          <p:cNvPr id="70666" name="Rectangle 10"/>
          <p:cNvSpPr>
            <a:spLocks noChangeArrowheads="1"/>
          </p:cNvSpPr>
          <p:nvPr/>
        </p:nvSpPr>
        <p:spPr bwMode="auto">
          <a:xfrm>
            <a:off x="107950"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Bread</a:t>
            </a:r>
            <a:endParaRPr lang="en-US">
              <a:solidFill>
                <a:srgbClr val="EAEAEA"/>
              </a:solidFill>
            </a:endParaRPr>
          </a:p>
        </p:txBody>
      </p:sp>
      <p:sp>
        <p:nvSpPr>
          <p:cNvPr id="70667" name="Rectangle 11"/>
          <p:cNvSpPr>
            <a:spLocks noChangeArrowheads="1"/>
          </p:cNvSpPr>
          <p:nvPr/>
        </p:nvSpPr>
        <p:spPr bwMode="auto">
          <a:xfrm>
            <a:off x="107950" y="44386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Waffle</a:t>
            </a:r>
            <a:endParaRPr lang="en-US">
              <a:solidFill>
                <a:srgbClr val="EAEAEA"/>
              </a:solidFill>
            </a:endParaRPr>
          </a:p>
        </p:txBody>
      </p:sp>
      <p:sp>
        <p:nvSpPr>
          <p:cNvPr id="70668" name="Rectangle 12"/>
          <p:cNvSpPr>
            <a:spLocks noChangeArrowheads="1"/>
          </p:cNvSpPr>
          <p:nvPr/>
        </p:nvSpPr>
        <p:spPr bwMode="auto">
          <a:xfrm>
            <a:off x="107950" y="48704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Toast Muffin</a:t>
            </a:r>
            <a:endParaRPr lang="en-US">
              <a:solidFill>
                <a:srgbClr val="EAEAEA"/>
              </a:solidFill>
            </a:endParaRPr>
          </a:p>
        </p:txBody>
      </p:sp>
      <p:sp>
        <p:nvSpPr>
          <p:cNvPr id="70669" name="Rectangle 13"/>
          <p:cNvSpPr>
            <a:spLocks noChangeArrowheads="1"/>
          </p:cNvSpPr>
          <p:nvPr/>
        </p:nvSpPr>
        <p:spPr bwMode="auto">
          <a:xfrm>
            <a:off x="107950" y="53022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Juice</a:t>
            </a:r>
            <a:endParaRPr lang="en-US">
              <a:solidFill>
                <a:srgbClr val="B2B2B2"/>
              </a:solidFill>
            </a:endParaRPr>
          </a:p>
        </p:txBody>
      </p:sp>
      <p:sp>
        <p:nvSpPr>
          <p:cNvPr id="70670" name="Rectangle 14"/>
          <p:cNvSpPr>
            <a:spLocks noChangeArrowheads="1"/>
          </p:cNvSpPr>
          <p:nvPr/>
        </p:nvSpPr>
        <p:spPr bwMode="auto">
          <a:xfrm>
            <a:off x="107950" y="57340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B2B2B2"/>
                </a:solidFill>
              </a:rPr>
              <a:t>Pour Coffee</a:t>
            </a:r>
            <a:endParaRPr lang="en-US">
              <a:solidFill>
                <a:srgbClr val="B2B2B2"/>
              </a:solidFill>
            </a:endParaRPr>
          </a:p>
        </p:txBody>
      </p:sp>
      <p:sp>
        <p:nvSpPr>
          <p:cNvPr id="70671" name="Rectangle 15"/>
          <p:cNvSpPr>
            <a:spLocks noChangeArrowheads="1"/>
          </p:cNvSpPr>
          <p:nvPr/>
        </p:nvSpPr>
        <p:spPr bwMode="auto">
          <a:xfrm>
            <a:off x="107950" y="6165850"/>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EAEAEA"/>
                </a:solidFill>
              </a:rPr>
              <a:t>Serve</a:t>
            </a:r>
            <a:r>
              <a:rPr lang="en-GB">
                <a:solidFill>
                  <a:srgbClr val="B2B2B2"/>
                </a:solidFill>
              </a:rPr>
              <a:t> </a:t>
            </a:r>
            <a:r>
              <a:rPr lang="en-GB">
                <a:solidFill>
                  <a:srgbClr val="EAEAEA"/>
                </a:solidFill>
              </a:rPr>
              <a:t>Breakfast</a:t>
            </a:r>
            <a:endParaRPr lang="en-US">
              <a:solidFill>
                <a:srgbClr val="EAEAEA"/>
              </a:solidFill>
            </a:endParaRPr>
          </a:p>
        </p:txBody>
      </p:sp>
      <p:sp>
        <p:nvSpPr>
          <p:cNvPr id="70673" name="Rectangle 17"/>
          <p:cNvSpPr>
            <a:spLocks noChangeArrowheads="1"/>
          </p:cNvSpPr>
          <p:nvPr/>
        </p:nvSpPr>
        <p:spPr bwMode="auto">
          <a:xfrm>
            <a:off x="51847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70674"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0675"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0676"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0678"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1"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0682"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3"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Fry (X)</a:t>
            </a:r>
            <a:endParaRPr lang="en-US"/>
          </a:p>
        </p:txBody>
      </p:sp>
      <p:sp>
        <p:nvSpPr>
          <p:cNvPr id="70684"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Toast (X)</a:t>
            </a:r>
            <a:endParaRPr lang="en-US"/>
          </a:p>
        </p:txBody>
      </p:sp>
      <p:sp>
        <p:nvSpPr>
          <p:cNvPr id="70685"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6"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7"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70688" name="Line 32"/>
          <p:cNvSpPr>
            <a:spLocks noChangeShapeType="1"/>
          </p:cNvSpPr>
          <p:nvPr/>
        </p:nvSpPr>
        <p:spPr bwMode="auto">
          <a:xfrm flipV="1">
            <a:off x="5651500" y="2133600"/>
            <a:ext cx="2233613" cy="28797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89" name="Rectangle 33"/>
          <p:cNvSpPr>
            <a:spLocks noChangeArrowheads="1"/>
          </p:cNvSpPr>
          <p:nvPr/>
        </p:nvSpPr>
        <p:spPr bwMode="auto">
          <a:xfrm>
            <a:off x="4500563" y="4005263"/>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70690" name="Line 34"/>
          <p:cNvSpPr>
            <a:spLocks noChangeShapeType="1"/>
          </p:cNvSpPr>
          <p:nvPr/>
        </p:nvSpPr>
        <p:spPr bwMode="auto">
          <a:xfrm flipV="1">
            <a:off x="5364163" y="2205038"/>
            <a:ext cx="792162"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91" name="Rectangle 35"/>
          <p:cNvSpPr>
            <a:spLocks noChangeArrowheads="1"/>
          </p:cNvSpPr>
          <p:nvPr/>
        </p:nvSpPr>
        <p:spPr bwMode="auto">
          <a:xfrm>
            <a:off x="4500563" y="5013325"/>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Put Food on Plate</a:t>
            </a:r>
            <a:endParaRPr lang="en-US">
              <a:solidFill>
                <a:srgbClr val="FF0000"/>
              </a:solidFill>
            </a:endParaRPr>
          </a:p>
        </p:txBody>
      </p:sp>
      <p:sp>
        <p:nvSpPr>
          <p:cNvPr id="70692"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0693"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0694"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39"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40"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2"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35940061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Writing Sequences is Easy…</a:t>
            </a:r>
            <a:endParaRPr lang="en-US" dirty="0"/>
          </a:p>
        </p:txBody>
      </p:sp>
      <p:sp>
        <p:nvSpPr>
          <p:cNvPr id="6" name="Content Placeholder 5"/>
          <p:cNvSpPr>
            <a:spLocks noGrp="1"/>
          </p:cNvSpPr>
          <p:nvPr>
            <p:ph idx="1"/>
          </p:nvPr>
        </p:nvSpPr>
        <p:spPr/>
        <p:txBody>
          <a:bodyPr>
            <a:normAutofit fontScale="92500" lnSpcReduction="10000"/>
          </a:bodyPr>
          <a:lstStyle/>
          <a:p>
            <a:pPr>
              <a:buNone/>
            </a:pPr>
            <a:r>
              <a:rPr lang="en-US" dirty="0" smtClean="0">
                <a:latin typeface="+mj-lt"/>
              </a:rPr>
              <a:t>… But getting the sequence right is hard</a:t>
            </a:r>
          </a:p>
          <a:p>
            <a:endParaRPr lang="en-US" dirty="0" smtClean="0">
              <a:latin typeface="+mj-lt"/>
            </a:endParaRPr>
          </a:p>
          <a:p>
            <a:r>
              <a:rPr lang="en-US" dirty="0" smtClean="0">
                <a:latin typeface="+mj-lt"/>
              </a:rPr>
              <a:t>Often the specification is inadequate</a:t>
            </a:r>
          </a:p>
          <a:p>
            <a:pPr lvl="1"/>
            <a:r>
              <a:rPr lang="en-US" dirty="0" smtClean="0">
                <a:latin typeface="+mj-lt"/>
              </a:rPr>
              <a:t>It is easy to make assumptions without </a:t>
            </a:r>
            <a:r>
              <a:rPr lang="en-US" dirty="0" err="1" smtClean="0">
                <a:latin typeface="+mj-lt"/>
              </a:rPr>
              <a:t>realising</a:t>
            </a:r>
            <a:r>
              <a:rPr lang="en-US" dirty="0" smtClean="0">
                <a:latin typeface="+mj-lt"/>
              </a:rPr>
              <a:t> it</a:t>
            </a:r>
          </a:p>
          <a:p>
            <a:pPr lvl="1"/>
            <a:endParaRPr lang="en-US" dirty="0" smtClean="0">
              <a:latin typeface="+mj-lt"/>
            </a:endParaRPr>
          </a:p>
          <a:p>
            <a:r>
              <a:rPr lang="en-US" dirty="0" smtClean="0">
                <a:latin typeface="+mj-lt"/>
              </a:rPr>
              <a:t>Making it complete is challenging</a:t>
            </a:r>
          </a:p>
          <a:p>
            <a:pPr lvl="1"/>
            <a:r>
              <a:rPr lang="en-US" dirty="0" smtClean="0">
                <a:latin typeface="+mj-lt"/>
              </a:rPr>
              <a:t>Making sure not to miss smaller, less-obvious steps</a:t>
            </a:r>
          </a:p>
          <a:p>
            <a:pPr lvl="1"/>
            <a:r>
              <a:rPr lang="en-US" dirty="0" smtClean="0">
                <a:latin typeface="+mj-lt"/>
              </a:rPr>
              <a:t>Creating unambiguous instructions</a:t>
            </a:r>
          </a:p>
          <a:p>
            <a:pPr lvl="1"/>
            <a:endParaRPr lang="en-US" dirty="0" smtClean="0">
              <a:latin typeface="+mj-lt"/>
            </a:endParaRPr>
          </a:p>
          <a:p>
            <a:r>
              <a:rPr lang="en-US" dirty="0" smtClean="0">
                <a:latin typeface="+mj-lt"/>
              </a:rPr>
              <a:t>Machines are very unforgiving, they do exactly what you ask – nothing more, nothing less</a:t>
            </a:r>
          </a:p>
          <a:p>
            <a:pPr lvl="1"/>
            <a:endParaRPr lang="en-US" dirty="0" smtClean="0"/>
          </a:p>
          <a:p>
            <a:pPr lvl="1"/>
            <a:endParaRPr lang="en-US" dirty="0" smtClean="0"/>
          </a:p>
        </p:txBody>
      </p:sp>
    </p:spTree>
    <p:extLst>
      <p:ext uri="{BB962C8B-B14F-4D97-AF65-F5344CB8AC3E}">
        <p14:creationId xmlns:p14="http://schemas.microsoft.com/office/powerpoint/2010/main" val="25100784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1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681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682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682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682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7" name="Rectangle 27"/>
          <p:cNvSpPr>
            <a:spLocks noChangeArrowheads="1"/>
          </p:cNvSpPr>
          <p:nvPr/>
        </p:nvSpPr>
        <p:spPr bwMode="auto">
          <a:xfrm>
            <a:off x="2339975" y="4005263"/>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dirty="0"/>
              <a:t>Fry (X)</a:t>
            </a:r>
            <a:endParaRPr lang="en-US" dirty="0"/>
          </a:p>
        </p:txBody>
      </p:sp>
      <p:sp>
        <p:nvSpPr>
          <p:cNvPr id="76828" name="Rectangle 28"/>
          <p:cNvSpPr>
            <a:spLocks noChangeArrowheads="1"/>
          </p:cNvSpPr>
          <p:nvPr/>
        </p:nvSpPr>
        <p:spPr bwMode="auto">
          <a:xfrm>
            <a:off x="3132138" y="4005263"/>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Toast (X)</a:t>
            </a:r>
            <a:endParaRPr lang="en-US" dirty="0"/>
          </a:p>
        </p:txBody>
      </p:sp>
      <p:sp>
        <p:nvSpPr>
          <p:cNvPr id="76829" name="Line 29"/>
          <p:cNvSpPr>
            <a:spLocks noChangeShapeType="1"/>
          </p:cNvSpPr>
          <p:nvPr/>
        </p:nvSpPr>
        <p:spPr bwMode="auto">
          <a:xfrm flipV="1">
            <a:off x="3419475" y="2205038"/>
            <a:ext cx="2592388"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0" name="Line 30"/>
          <p:cNvSpPr>
            <a:spLocks noChangeShapeType="1"/>
          </p:cNvSpPr>
          <p:nvPr/>
        </p:nvSpPr>
        <p:spPr bwMode="auto">
          <a:xfrm flipV="1">
            <a:off x="4284663" y="2205038"/>
            <a:ext cx="1800225" cy="18002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1"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grpSp>
        <p:nvGrpSpPr>
          <p:cNvPr id="3" name="Group 55"/>
          <p:cNvGrpSpPr>
            <a:grpSpLocks/>
          </p:cNvGrpSpPr>
          <p:nvPr/>
        </p:nvGrpSpPr>
        <p:grpSpPr bwMode="auto">
          <a:xfrm>
            <a:off x="4500563" y="1773238"/>
            <a:ext cx="3384550" cy="3671887"/>
            <a:chOff x="2835" y="1117"/>
            <a:chExt cx="2132" cy="2313"/>
          </a:xfrm>
        </p:grpSpPr>
        <p:sp>
          <p:nvSpPr>
            <p:cNvPr id="76817" name="Rectangle 17"/>
            <p:cNvSpPr>
              <a:spLocks noChangeArrowheads="1"/>
            </p:cNvSpPr>
            <p:nvPr/>
          </p:nvSpPr>
          <p:spPr bwMode="auto">
            <a:xfrm>
              <a:off x="3266" y="1117"/>
              <a:ext cx="1270" cy="272"/>
            </a:xfrm>
            <a:prstGeom prst="rect">
              <a:avLst/>
            </a:prstGeom>
            <a:noFill/>
            <a:ln w="9525">
              <a:noFill/>
              <a:miter lim="800000"/>
              <a:headEnd/>
              <a:tailEnd/>
            </a:ln>
            <a:effectLst/>
          </p:spPr>
          <p:txBody>
            <a:bodyPr wrap="none" anchor="ctr">
              <a:prstTxWarp prst="textNoShape">
                <a:avLst/>
              </a:prstTxWarp>
            </a:bodyPr>
            <a:lstStyle/>
            <a:p>
              <a:pPr algn="ctr"/>
              <a:r>
                <a:rPr lang="en-GB"/>
                <a:t>Cook Breakfast</a:t>
              </a:r>
              <a:endParaRPr lang="en-US"/>
            </a:p>
          </p:txBody>
        </p:sp>
        <p:sp>
          <p:nvSpPr>
            <p:cNvPr id="76832" name="Line 32"/>
            <p:cNvSpPr>
              <a:spLocks noChangeShapeType="1"/>
            </p:cNvSpPr>
            <p:nvPr/>
          </p:nvSpPr>
          <p:spPr bwMode="auto">
            <a:xfrm flipV="1">
              <a:off x="3560" y="1344"/>
              <a:ext cx="1407" cy="1814"/>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3" name="Rectangle 33"/>
            <p:cNvSpPr>
              <a:spLocks noChangeArrowheads="1"/>
            </p:cNvSpPr>
            <p:nvPr/>
          </p:nvSpPr>
          <p:spPr bwMode="auto">
            <a:xfrm>
              <a:off x="2835" y="2523"/>
              <a:ext cx="1134" cy="272"/>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Make Coffee</a:t>
              </a:r>
              <a:endParaRPr lang="en-US">
                <a:solidFill>
                  <a:srgbClr val="FF0000"/>
                </a:solidFill>
              </a:endParaRPr>
            </a:p>
          </p:txBody>
        </p:sp>
        <p:sp>
          <p:nvSpPr>
            <p:cNvPr id="76834" name="Line 34"/>
            <p:cNvSpPr>
              <a:spLocks noChangeShapeType="1"/>
            </p:cNvSpPr>
            <p:nvPr/>
          </p:nvSpPr>
          <p:spPr bwMode="auto">
            <a:xfrm flipV="1">
              <a:off x="3379" y="1389"/>
              <a:ext cx="499" cy="1134"/>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5" name="Rectangle 35"/>
            <p:cNvSpPr>
              <a:spLocks noChangeArrowheads="1"/>
            </p:cNvSpPr>
            <p:nvPr/>
          </p:nvSpPr>
          <p:spPr bwMode="auto">
            <a:xfrm>
              <a:off x="2835" y="3158"/>
              <a:ext cx="1134" cy="272"/>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Put Food on Plate</a:t>
              </a:r>
              <a:endParaRPr lang="en-US">
                <a:solidFill>
                  <a:srgbClr val="FF0000"/>
                </a:solidFill>
              </a:endParaRPr>
            </a:p>
          </p:txBody>
        </p:sp>
      </p:grpSp>
      <p:sp>
        <p:nvSpPr>
          <p:cNvPr id="76836"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6837"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8"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grpSp>
        <p:nvGrpSpPr>
          <p:cNvPr id="4" name="Group 52"/>
          <p:cNvGrpSpPr>
            <a:grpSpLocks/>
          </p:cNvGrpSpPr>
          <p:nvPr/>
        </p:nvGrpSpPr>
        <p:grpSpPr bwMode="auto">
          <a:xfrm>
            <a:off x="107950" y="188913"/>
            <a:ext cx="5256213" cy="1871662"/>
            <a:chOff x="113" y="164"/>
            <a:chExt cx="3311" cy="1179"/>
          </a:xfrm>
        </p:grpSpPr>
        <p:sp>
          <p:nvSpPr>
            <p:cNvPr id="76839" name="Oval 39"/>
            <p:cNvSpPr>
              <a:spLocks noChangeArrowheads="1"/>
            </p:cNvSpPr>
            <p:nvPr/>
          </p:nvSpPr>
          <p:spPr bwMode="auto">
            <a:xfrm>
              <a:off x="113" y="164"/>
              <a:ext cx="1905" cy="1179"/>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r>
                <a:rPr lang="en-GB" b="1" dirty="0" smtClean="0">
                  <a:solidFill>
                    <a:srgbClr val="33CC33"/>
                  </a:solidFill>
                </a:rPr>
                <a:t>:</a:t>
              </a:r>
            </a:p>
            <a:p>
              <a:pPr algn="ctr"/>
              <a:r>
                <a:rPr lang="en-GB" b="1" dirty="0" smtClean="0">
                  <a:solidFill>
                    <a:srgbClr val="33CC33"/>
                  </a:solidFill>
                </a:rPr>
                <a:t>Should </a:t>
              </a:r>
              <a:r>
                <a:rPr lang="en-GB" b="1" i="1" dirty="0">
                  <a:solidFill>
                    <a:srgbClr val="33CC33"/>
                  </a:solidFill>
                </a:rPr>
                <a:t>Cook Breakfast</a:t>
              </a:r>
              <a:r>
                <a:rPr lang="en-GB" b="1" dirty="0">
                  <a:solidFill>
                    <a:srgbClr val="33CC33"/>
                  </a:solidFill>
                </a:rPr>
                <a:t> </a:t>
              </a:r>
            </a:p>
            <a:p>
              <a:pPr algn="ctr"/>
              <a:r>
                <a:rPr lang="en-GB" b="1" dirty="0">
                  <a:solidFill>
                    <a:srgbClr val="33CC33"/>
                  </a:solidFill>
                </a:rPr>
                <a:t>include </a:t>
              </a:r>
              <a:r>
                <a:rPr lang="en-GB" b="1" i="1" dirty="0">
                  <a:solidFill>
                    <a:srgbClr val="33CC33"/>
                  </a:solidFill>
                </a:rPr>
                <a:t>Make </a:t>
              </a:r>
              <a:r>
                <a:rPr lang="en-GB" b="1" i="1" dirty="0" smtClean="0">
                  <a:solidFill>
                    <a:srgbClr val="33CC33"/>
                  </a:solidFill>
                </a:rPr>
                <a:t>Coffee?</a:t>
              </a:r>
              <a:endParaRPr lang="en-US" b="1" dirty="0">
                <a:solidFill>
                  <a:srgbClr val="33CC33"/>
                </a:solidFill>
              </a:endParaRPr>
            </a:p>
          </p:txBody>
        </p:sp>
        <p:sp>
          <p:nvSpPr>
            <p:cNvPr id="76840" name="Line 40"/>
            <p:cNvSpPr>
              <a:spLocks noChangeShapeType="1"/>
            </p:cNvSpPr>
            <p:nvPr/>
          </p:nvSpPr>
          <p:spPr bwMode="auto">
            <a:xfrm>
              <a:off x="2018" y="799"/>
              <a:ext cx="1406" cy="408"/>
            </a:xfrm>
            <a:prstGeom prst="line">
              <a:avLst/>
            </a:prstGeom>
            <a:noFill/>
            <a:ln w="101600">
              <a:solidFill>
                <a:srgbClr val="94E494"/>
              </a:solidFill>
              <a:round/>
              <a:headEnd/>
              <a:tailEnd type="triangle" w="med" len="med"/>
            </a:ln>
            <a:effectLst/>
          </p:spPr>
          <p:txBody>
            <a:bodyPr>
              <a:prstTxWarp prst="textNoShape">
                <a:avLst/>
              </a:prstTxWarp>
            </a:bodyPr>
            <a:lstStyle/>
            <a:p>
              <a:endParaRPr lang="en-US"/>
            </a:p>
          </p:txBody>
        </p:sp>
      </p:grpSp>
      <p:sp>
        <p:nvSpPr>
          <p:cNvPr id="3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3885091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3"/>
                                        </p:tgtEl>
                                      </p:cBhvr>
                                    </p:animEffect>
                                    <p:set>
                                      <p:cBhvr>
                                        <p:cTn id="12" dur="1" fill="hold">
                                          <p:stCondLst>
                                            <p:cond delay="1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18" name="Rectangle 18"/>
          <p:cNvSpPr>
            <a:spLocks noChangeArrowheads="1"/>
          </p:cNvSpPr>
          <p:nvPr/>
        </p:nvSpPr>
        <p:spPr bwMode="auto">
          <a:xfrm>
            <a:off x="3887788" y="2565400"/>
            <a:ext cx="1368425" cy="431800"/>
          </a:xfrm>
          <a:prstGeom prst="rect">
            <a:avLst/>
          </a:prstGeom>
          <a:noFill/>
          <a:ln w="9525">
            <a:noFill/>
            <a:miter lim="800000"/>
            <a:headEnd/>
            <a:tailEnd/>
          </a:ln>
          <a:effectLst/>
        </p:spPr>
        <p:txBody>
          <a:bodyPr wrap="none" anchor="ctr">
            <a:prstTxWarp prst="textNoShape">
              <a:avLst/>
            </a:prstTxWarp>
          </a:bodyPr>
          <a:lstStyle/>
          <a:p>
            <a:pPr algn="ctr"/>
            <a:r>
              <a:rPr lang="en-GB"/>
              <a:t>Take Order</a:t>
            </a:r>
            <a:endParaRPr lang="en-US"/>
          </a:p>
        </p:txBody>
      </p:sp>
      <p:sp>
        <p:nvSpPr>
          <p:cNvPr id="76819" name="Rectangle 19"/>
          <p:cNvSpPr>
            <a:spLocks noChangeArrowheads="1"/>
          </p:cNvSpPr>
          <p:nvPr/>
        </p:nvSpPr>
        <p:spPr bwMode="auto">
          <a:xfrm>
            <a:off x="2195513" y="2565400"/>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a:t>Greet People</a:t>
            </a:r>
            <a:endParaRPr lang="en-US"/>
          </a:p>
        </p:txBody>
      </p:sp>
      <p:sp>
        <p:nvSpPr>
          <p:cNvPr id="76820" name="Rectangle 20"/>
          <p:cNvSpPr>
            <a:spLocks noChangeArrowheads="1"/>
          </p:cNvSpPr>
          <p:nvPr/>
        </p:nvSpPr>
        <p:spPr bwMode="auto">
          <a:xfrm>
            <a:off x="7127875" y="17732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a:t>Serve Breakfast</a:t>
            </a:r>
            <a:endParaRPr lang="en-US"/>
          </a:p>
        </p:txBody>
      </p:sp>
      <p:sp>
        <p:nvSpPr>
          <p:cNvPr id="76822" name="Line 22"/>
          <p:cNvSpPr>
            <a:spLocks noChangeShapeType="1"/>
          </p:cNvSpPr>
          <p:nvPr/>
        </p:nvSpPr>
        <p:spPr bwMode="auto">
          <a:xfrm flipV="1">
            <a:off x="2987675" y="2133600"/>
            <a:ext cx="576263"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25" name="Rectangle 25"/>
          <p:cNvSpPr>
            <a:spLocks noChangeArrowheads="1"/>
          </p:cNvSpPr>
          <p:nvPr/>
        </p:nvSpPr>
        <p:spPr bwMode="auto">
          <a:xfrm>
            <a:off x="29876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Serve Customer</a:t>
            </a:r>
            <a:endParaRPr lang="en-US">
              <a:solidFill>
                <a:srgbClr val="FF0000"/>
              </a:solidFill>
            </a:endParaRPr>
          </a:p>
        </p:txBody>
      </p:sp>
      <p:sp>
        <p:nvSpPr>
          <p:cNvPr id="76826" name="Line 26"/>
          <p:cNvSpPr>
            <a:spLocks noChangeShapeType="1"/>
          </p:cNvSpPr>
          <p:nvPr/>
        </p:nvSpPr>
        <p:spPr bwMode="auto">
          <a:xfrm flipH="1" flipV="1">
            <a:off x="3995738" y="2133600"/>
            <a:ext cx="431800" cy="5032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1" name="Rectangle 31"/>
          <p:cNvSpPr>
            <a:spLocks noChangeArrowheads="1"/>
          </p:cNvSpPr>
          <p:nvPr/>
        </p:nvSpPr>
        <p:spPr bwMode="auto">
          <a:xfrm>
            <a:off x="7524750" y="6165850"/>
            <a:ext cx="1619250" cy="431800"/>
          </a:xfrm>
          <a:prstGeom prst="rect">
            <a:avLst/>
          </a:prstGeom>
          <a:noFill/>
          <a:ln w="9525">
            <a:noFill/>
            <a:miter lim="800000"/>
            <a:headEnd/>
            <a:tailEnd/>
          </a:ln>
          <a:effectLst/>
        </p:spPr>
        <p:txBody>
          <a:bodyPr wrap="none" anchor="ctr">
            <a:prstTxWarp prst="textNoShape">
              <a:avLst/>
            </a:prstTxWarp>
          </a:bodyPr>
          <a:lstStyle/>
          <a:p>
            <a:pPr algn="ctr"/>
            <a:r>
              <a:rPr lang="en-GB"/>
              <a:t>Pour (X)</a:t>
            </a:r>
            <a:endParaRPr lang="en-US"/>
          </a:p>
        </p:txBody>
      </p:sp>
      <p:sp>
        <p:nvSpPr>
          <p:cNvPr id="76836" name="Rectangle 36"/>
          <p:cNvSpPr>
            <a:spLocks noChangeArrowheads="1"/>
          </p:cNvSpPr>
          <p:nvPr/>
        </p:nvSpPr>
        <p:spPr bwMode="auto">
          <a:xfrm>
            <a:off x="5508625" y="5516563"/>
            <a:ext cx="2449513"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FF0000"/>
                </a:solidFill>
              </a:rPr>
              <a:t>Give Food to Customer</a:t>
            </a:r>
            <a:endParaRPr lang="en-US">
              <a:solidFill>
                <a:srgbClr val="FF0000"/>
              </a:solidFill>
            </a:endParaRPr>
          </a:p>
        </p:txBody>
      </p:sp>
      <p:sp>
        <p:nvSpPr>
          <p:cNvPr id="76837" name="Line 37"/>
          <p:cNvSpPr>
            <a:spLocks noChangeShapeType="1"/>
          </p:cNvSpPr>
          <p:nvPr/>
        </p:nvSpPr>
        <p:spPr bwMode="auto">
          <a:xfrm flipV="1">
            <a:off x="6804025" y="2205038"/>
            <a:ext cx="1152525" cy="3311525"/>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76838" name="Line 38"/>
          <p:cNvSpPr>
            <a:spLocks noChangeShapeType="1"/>
          </p:cNvSpPr>
          <p:nvPr/>
        </p:nvSpPr>
        <p:spPr bwMode="auto">
          <a:xfrm flipV="1">
            <a:off x="8388350" y="2205038"/>
            <a:ext cx="0" cy="3887787"/>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grpSp>
        <p:nvGrpSpPr>
          <p:cNvPr id="4" name="Group 52"/>
          <p:cNvGrpSpPr>
            <a:grpSpLocks/>
          </p:cNvGrpSpPr>
          <p:nvPr/>
        </p:nvGrpSpPr>
        <p:grpSpPr bwMode="auto">
          <a:xfrm>
            <a:off x="107950" y="188913"/>
            <a:ext cx="5256213" cy="1871662"/>
            <a:chOff x="113" y="164"/>
            <a:chExt cx="3311" cy="1179"/>
          </a:xfrm>
        </p:grpSpPr>
        <p:sp>
          <p:nvSpPr>
            <p:cNvPr id="76839" name="Oval 39"/>
            <p:cNvSpPr>
              <a:spLocks noChangeArrowheads="1"/>
            </p:cNvSpPr>
            <p:nvPr/>
          </p:nvSpPr>
          <p:spPr bwMode="auto">
            <a:xfrm>
              <a:off x="113" y="164"/>
              <a:ext cx="1905" cy="1179"/>
            </a:xfrm>
            <a:prstGeom prst="ellipse">
              <a:avLst/>
            </a:prstGeom>
            <a:solidFill>
              <a:srgbClr val="00FF00">
                <a:alpha val="17999"/>
              </a:srgbClr>
            </a:solidFill>
            <a:ln w="9525">
              <a:noFill/>
              <a:round/>
              <a:headEnd/>
              <a:tailEnd/>
            </a:ln>
            <a:effectLst/>
          </p:spPr>
          <p:txBody>
            <a:bodyPr wrap="none" anchor="ctr">
              <a:prstTxWarp prst="textNoShape">
                <a:avLst/>
              </a:prstTxWarp>
            </a:bodyPr>
            <a:lstStyle/>
            <a:p>
              <a:pPr algn="ctr"/>
              <a:endParaRPr lang="en-GB" b="1" dirty="0" smtClean="0">
                <a:solidFill>
                  <a:srgbClr val="33CC33"/>
                </a:solidFill>
              </a:endParaRPr>
            </a:p>
            <a:p>
              <a:pPr algn="ctr"/>
              <a:r>
                <a:rPr lang="en-GB" b="1" dirty="0" smtClean="0">
                  <a:solidFill>
                    <a:srgbClr val="33CC33"/>
                  </a:solidFill>
                </a:rPr>
                <a:t>Should </a:t>
              </a:r>
              <a:r>
                <a:rPr lang="en-GB" b="1" i="1" dirty="0">
                  <a:solidFill>
                    <a:srgbClr val="33CC33"/>
                  </a:solidFill>
                </a:rPr>
                <a:t>Cook Breakfast</a:t>
              </a:r>
              <a:r>
                <a:rPr lang="en-GB" b="1" dirty="0">
                  <a:solidFill>
                    <a:srgbClr val="33CC33"/>
                  </a:solidFill>
                </a:rPr>
                <a:t> </a:t>
              </a:r>
            </a:p>
            <a:p>
              <a:pPr algn="ctr"/>
              <a:r>
                <a:rPr lang="en-GB" b="1" dirty="0">
                  <a:solidFill>
                    <a:srgbClr val="33CC33"/>
                  </a:solidFill>
                </a:rPr>
                <a:t>include </a:t>
              </a:r>
              <a:r>
                <a:rPr lang="en-GB" b="1" i="1" dirty="0">
                  <a:solidFill>
                    <a:srgbClr val="33CC33"/>
                  </a:solidFill>
                </a:rPr>
                <a:t>Make </a:t>
              </a:r>
              <a:r>
                <a:rPr lang="en-GB" b="1" i="1" dirty="0" smtClean="0">
                  <a:solidFill>
                    <a:srgbClr val="33CC33"/>
                  </a:solidFill>
                </a:rPr>
                <a:t>Coffee?</a:t>
              </a:r>
              <a:endParaRPr lang="en-US" b="1" dirty="0">
                <a:solidFill>
                  <a:srgbClr val="33CC33"/>
                </a:solidFill>
              </a:endParaRPr>
            </a:p>
          </p:txBody>
        </p:sp>
        <p:sp>
          <p:nvSpPr>
            <p:cNvPr id="76840" name="Line 40"/>
            <p:cNvSpPr>
              <a:spLocks noChangeShapeType="1"/>
            </p:cNvSpPr>
            <p:nvPr/>
          </p:nvSpPr>
          <p:spPr bwMode="auto">
            <a:xfrm>
              <a:off x="2018" y="799"/>
              <a:ext cx="1406" cy="408"/>
            </a:xfrm>
            <a:prstGeom prst="line">
              <a:avLst/>
            </a:prstGeom>
            <a:noFill/>
            <a:ln w="101600">
              <a:solidFill>
                <a:srgbClr val="94E494"/>
              </a:solidFill>
              <a:round/>
              <a:headEnd/>
              <a:tailEnd type="triangle" w="med" len="med"/>
            </a:ln>
            <a:effectLst/>
          </p:spPr>
          <p:txBody>
            <a:bodyPr>
              <a:prstTxWarp prst="textNoShape">
                <a:avLst/>
              </a:prstTxWarp>
            </a:bodyPr>
            <a:lstStyle/>
            <a:p>
              <a:endParaRPr lang="en-US"/>
            </a:p>
          </p:txBody>
        </p:sp>
      </p:grpSp>
      <p:sp>
        <p:nvSpPr>
          <p:cNvPr id="76841" name="Rectangle 41"/>
          <p:cNvSpPr>
            <a:spLocks noChangeArrowheads="1"/>
          </p:cNvSpPr>
          <p:nvPr/>
        </p:nvSpPr>
        <p:spPr bwMode="auto">
          <a:xfrm>
            <a:off x="5362575" y="1773238"/>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a:solidFill>
                  <a:srgbClr val="008000"/>
                </a:solidFill>
              </a:rPr>
              <a:t>Prepare Breakfast</a:t>
            </a:r>
            <a:endParaRPr lang="en-US">
              <a:solidFill>
                <a:srgbClr val="008000"/>
              </a:solidFill>
            </a:endParaRPr>
          </a:p>
        </p:txBody>
      </p:sp>
      <p:sp>
        <p:nvSpPr>
          <p:cNvPr id="76842" name="Rectangle 42"/>
          <p:cNvSpPr>
            <a:spLocks noChangeArrowheads="1"/>
          </p:cNvSpPr>
          <p:nvPr/>
        </p:nvSpPr>
        <p:spPr bwMode="auto">
          <a:xfrm>
            <a:off x="2771775" y="3429001"/>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Cook Breakfast</a:t>
            </a:r>
            <a:endParaRPr lang="en-US" dirty="0">
              <a:solidFill>
                <a:srgbClr val="008000"/>
              </a:solidFill>
            </a:endParaRPr>
          </a:p>
        </p:txBody>
      </p:sp>
      <p:sp>
        <p:nvSpPr>
          <p:cNvPr id="76843" name="Rectangle 43"/>
          <p:cNvSpPr>
            <a:spLocks noChangeArrowheads="1"/>
          </p:cNvSpPr>
          <p:nvPr/>
        </p:nvSpPr>
        <p:spPr bwMode="auto">
          <a:xfrm>
            <a:off x="4967288" y="4648200"/>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Make Coffee</a:t>
            </a:r>
            <a:endParaRPr lang="en-US" dirty="0">
              <a:solidFill>
                <a:srgbClr val="008000"/>
              </a:solidFill>
            </a:endParaRPr>
          </a:p>
        </p:txBody>
      </p:sp>
      <p:sp>
        <p:nvSpPr>
          <p:cNvPr id="76845" name="Rectangle 45"/>
          <p:cNvSpPr>
            <a:spLocks noChangeArrowheads="1"/>
          </p:cNvSpPr>
          <p:nvPr/>
        </p:nvSpPr>
        <p:spPr bwMode="auto">
          <a:xfrm>
            <a:off x="3743325" y="4114800"/>
            <a:ext cx="18002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Put Food on Plate</a:t>
            </a:r>
            <a:endParaRPr lang="en-US" dirty="0">
              <a:solidFill>
                <a:srgbClr val="008000"/>
              </a:solidFill>
            </a:endParaRPr>
          </a:p>
        </p:txBody>
      </p:sp>
      <p:sp>
        <p:nvSpPr>
          <p:cNvPr id="76846" name="Line 46"/>
          <p:cNvSpPr>
            <a:spLocks noChangeShapeType="1"/>
          </p:cNvSpPr>
          <p:nvPr/>
        </p:nvSpPr>
        <p:spPr bwMode="auto">
          <a:xfrm flipV="1">
            <a:off x="4572000" y="2205037"/>
            <a:ext cx="1692275" cy="1223963"/>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76847" name="Line 47"/>
          <p:cNvSpPr>
            <a:spLocks noChangeShapeType="1"/>
          </p:cNvSpPr>
          <p:nvPr/>
        </p:nvSpPr>
        <p:spPr bwMode="auto">
          <a:xfrm flipV="1">
            <a:off x="5256213" y="2205038"/>
            <a:ext cx="1295399" cy="1909762"/>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76848" name="Line 48"/>
          <p:cNvSpPr>
            <a:spLocks noChangeShapeType="1"/>
          </p:cNvSpPr>
          <p:nvPr/>
        </p:nvSpPr>
        <p:spPr bwMode="auto">
          <a:xfrm flipV="1">
            <a:off x="6048375" y="2205037"/>
            <a:ext cx="647700" cy="2443162"/>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38" name="Rectangle 16"/>
          <p:cNvSpPr>
            <a:spLocks noChangeArrowheads="1"/>
          </p:cNvSpPr>
          <p:nvPr/>
        </p:nvSpPr>
        <p:spPr bwMode="auto">
          <a:xfrm>
            <a:off x="4643438" y="693738"/>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t>Provide Breakfast</a:t>
            </a:r>
            <a:endParaRPr lang="en-US" dirty="0"/>
          </a:p>
        </p:txBody>
      </p:sp>
      <p:sp>
        <p:nvSpPr>
          <p:cNvPr id="39" name="Line 22"/>
          <p:cNvSpPr>
            <a:spLocks noChangeShapeType="1"/>
          </p:cNvSpPr>
          <p:nvPr/>
        </p:nvSpPr>
        <p:spPr bwMode="auto">
          <a:xfrm flipV="1">
            <a:off x="4572000" y="1125537"/>
            <a:ext cx="720725"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0" name="Line 23"/>
          <p:cNvSpPr>
            <a:spLocks noChangeShapeType="1"/>
          </p:cNvSpPr>
          <p:nvPr/>
        </p:nvSpPr>
        <p:spPr bwMode="auto">
          <a:xfrm flipH="1" flipV="1">
            <a:off x="5724525" y="1125537"/>
            <a:ext cx="503238" cy="719138"/>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1" name="Line 24"/>
          <p:cNvSpPr>
            <a:spLocks noChangeShapeType="1"/>
          </p:cNvSpPr>
          <p:nvPr/>
        </p:nvSpPr>
        <p:spPr bwMode="auto">
          <a:xfrm flipH="1" flipV="1">
            <a:off x="6227762" y="1125537"/>
            <a:ext cx="2016125" cy="720726"/>
          </a:xfrm>
          <a:prstGeom prst="line">
            <a:avLst/>
          </a:prstGeom>
          <a:noFill/>
          <a:ln w="9525">
            <a:solidFill>
              <a:schemeClr val="tx1"/>
            </a:solidFill>
            <a:round/>
            <a:headEnd/>
            <a:tailEnd type="triangle" w="med" len="med"/>
          </a:ln>
          <a:effectLst/>
        </p:spPr>
        <p:txBody>
          <a:bodyPr>
            <a:prstTxWarp prst="textNoShape">
              <a:avLst/>
            </a:prstTxWarp>
          </a:bodyPr>
          <a:lstStyle/>
          <a:p>
            <a:endParaRPr lang="en-US"/>
          </a:p>
        </p:txBody>
      </p:sp>
      <p:sp>
        <p:nvSpPr>
          <p:cNvPr id="42" name="Rectangle 27"/>
          <p:cNvSpPr>
            <a:spLocks noChangeArrowheads="1"/>
          </p:cNvSpPr>
          <p:nvPr/>
        </p:nvSpPr>
        <p:spPr bwMode="auto">
          <a:xfrm>
            <a:off x="935037" y="4648199"/>
            <a:ext cx="1511300"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Fry (X)</a:t>
            </a:r>
            <a:endParaRPr lang="en-US" dirty="0">
              <a:solidFill>
                <a:srgbClr val="008000"/>
              </a:solidFill>
            </a:endParaRPr>
          </a:p>
        </p:txBody>
      </p:sp>
      <p:sp>
        <p:nvSpPr>
          <p:cNvPr id="43" name="Rectangle 28"/>
          <p:cNvSpPr>
            <a:spLocks noChangeArrowheads="1"/>
          </p:cNvSpPr>
          <p:nvPr/>
        </p:nvSpPr>
        <p:spPr bwMode="auto">
          <a:xfrm>
            <a:off x="1727200" y="4648199"/>
            <a:ext cx="2016125" cy="431800"/>
          </a:xfrm>
          <a:prstGeom prst="rect">
            <a:avLst/>
          </a:prstGeom>
          <a:noFill/>
          <a:ln w="9525">
            <a:noFill/>
            <a:miter lim="800000"/>
            <a:headEnd/>
            <a:tailEnd/>
          </a:ln>
          <a:effectLst/>
        </p:spPr>
        <p:txBody>
          <a:bodyPr wrap="none" anchor="ctr">
            <a:prstTxWarp prst="textNoShape">
              <a:avLst/>
            </a:prstTxWarp>
          </a:bodyPr>
          <a:lstStyle/>
          <a:p>
            <a:pPr algn="ctr"/>
            <a:r>
              <a:rPr lang="en-GB" dirty="0">
                <a:solidFill>
                  <a:srgbClr val="008000"/>
                </a:solidFill>
              </a:rPr>
              <a:t>Toast (X)</a:t>
            </a:r>
            <a:endParaRPr lang="en-US" dirty="0">
              <a:solidFill>
                <a:srgbClr val="008000"/>
              </a:solidFill>
            </a:endParaRPr>
          </a:p>
        </p:txBody>
      </p:sp>
      <p:sp>
        <p:nvSpPr>
          <p:cNvPr id="44" name="Line 46"/>
          <p:cNvSpPr>
            <a:spLocks noChangeShapeType="1"/>
          </p:cNvSpPr>
          <p:nvPr/>
        </p:nvSpPr>
        <p:spPr bwMode="auto">
          <a:xfrm flipV="1">
            <a:off x="1871664" y="3860800"/>
            <a:ext cx="1116012" cy="865980"/>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
        <p:nvSpPr>
          <p:cNvPr id="45" name="Line 46"/>
          <p:cNvSpPr>
            <a:spLocks noChangeShapeType="1"/>
          </p:cNvSpPr>
          <p:nvPr/>
        </p:nvSpPr>
        <p:spPr bwMode="auto">
          <a:xfrm flipV="1">
            <a:off x="2590801" y="3860801"/>
            <a:ext cx="838199" cy="865980"/>
          </a:xfrm>
          <a:prstGeom prst="line">
            <a:avLst/>
          </a:prstGeom>
          <a:noFill/>
          <a:ln w="9525">
            <a:solidFill>
              <a:srgbClr val="339966"/>
            </a:solidFill>
            <a:round/>
            <a:headEnd/>
            <a:tailEnd type="triangle" w="med" len="med"/>
          </a:ln>
          <a:effectLst/>
        </p:spPr>
        <p:txBody>
          <a:bodyPr>
            <a:prstTxWarp prst="textNoShape">
              <a:avLst/>
            </a:prstTxWarp>
          </a:bodyPr>
          <a:lstStyle/>
          <a:p>
            <a:endParaRPr lang="en-US"/>
          </a:p>
        </p:txBody>
      </p:sp>
    </p:spTree>
    <p:extLst>
      <p:ext uri="{BB962C8B-B14F-4D97-AF65-F5344CB8AC3E}">
        <p14:creationId xmlns:p14="http://schemas.microsoft.com/office/powerpoint/2010/main" val="1617702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1626168"/>
            <a:ext cx="8229600" cy="4755160"/>
          </a:xfrm>
        </p:spPr>
        <p:txBody>
          <a:bodyPr>
            <a:normAutofit fontScale="70000" lnSpcReduction="20000"/>
          </a:bodyPr>
          <a:lstStyle/>
          <a:p>
            <a:r>
              <a:rPr lang="en-US" dirty="0" smtClean="0">
                <a:latin typeface="+mj-lt"/>
              </a:rPr>
              <a:t>From Problem to Solution</a:t>
            </a:r>
          </a:p>
          <a:p>
            <a:pPr lvl="1"/>
            <a:r>
              <a:rPr lang="en-US" dirty="0" smtClean="0">
                <a:latin typeface="+mj-lt"/>
              </a:rPr>
              <a:t>Algorithm</a:t>
            </a:r>
          </a:p>
          <a:p>
            <a:endParaRPr lang="en-US" sz="1700" dirty="0" smtClean="0">
              <a:latin typeface="+mj-lt"/>
            </a:endParaRPr>
          </a:p>
          <a:p>
            <a:r>
              <a:rPr lang="en-US" dirty="0" err="1" smtClean="0">
                <a:latin typeface="+mj-lt"/>
              </a:rPr>
              <a:t>Pseudocode</a:t>
            </a:r>
            <a:endParaRPr lang="en-US" dirty="0">
              <a:latin typeface="+mj-lt"/>
            </a:endParaRPr>
          </a:p>
          <a:p>
            <a:pPr lvl="1"/>
            <a:r>
              <a:rPr lang="en-US" dirty="0">
                <a:latin typeface="+mj-lt"/>
              </a:rPr>
              <a:t>High level description of algorithm…</a:t>
            </a:r>
          </a:p>
          <a:p>
            <a:pPr lvl="1"/>
            <a:r>
              <a:rPr lang="en-US" dirty="0">
                <a:latin typeface="+mj-lt"/>
              </a:rPr>
              <a:t>… intended for human reading…</a:t>
            </a:r>
          </a:p>
          <a:p>
            <a:pPr lvl="1"/>
            <a:r>
              <a:rPr lang="en-US" dirty="0">
                <a:latin typeface="+mj-lt"/>
              </a:rPr>
              <a:t>… but structured like a programming language</a:t>
            </a:r>
          </a:p>
          <a:p>
            <a:pPr marL="411480" lvl="1" indent="0">
              <a:buNone/>
            </a:pPr>
            <a:endParaRPr lang="en-US" sz="1800" dirty="0" smtClean="0">
              <a:latin typeface="+mj-lt"/>
            </a:endParaRPr>
          </a:p>
          <a:p>
            <a:r>
              <a:rPr lang="en-US" dirty="0" smtClean="0">
                <a:latin typeface="+mj-lt"/>
              </a:rPr>
              <a:t>Noun Verb Parsing</a:t>
            </a:r>
          </a:p>
          <a:p>
            <a:pPr lvl="1"/>
            <a:r>
              <a:rPr lang="en-US" dirty="0" smtClean="0">
                <a:latin typeface="+mj-lt"/>
              </a:rPr>
              <a:t>Identifying Noun Verb Phrases</a:t>
            </a:r>
          </a:p>
          <a:p>
            <a:pPr lvl="1"/>
            <a:r>
              <a:rPr lang="en-US" dirty="0" smtClean="0">
                <a:latin typeface="+mj-lt"/>
              </a:rPr>
              <a:t>Looking for Synonyms</a:t>
            </a:r>
          </a:p>
          <a:p>
            <a:pPr lvl="1"/>
            <a:r>
              <a:rPr lang="en-US" dirty="0" smtClean="0">
                <a:latin typeface="+mj-lt"/>
              </a:rPr>
              <a:t>Identify Holes (Missing Phrases)</a:t>
            </a:r>
          </a:p>
          <a:p>
            <a:pPr lvl="1"/>
            <a:endParaRPr lang="en-US" sz="2000" dirty="0" smtClean="0">
              <a:latin typeface="+mj-lt"/>
            </a:endParaRPr>
          </a:p>
          <a:p>
            <a:r>
              <a:rPr lang="en-US" dirty="0" smtClean="0">
                <a:latin typeface="+mj-lt"/>
              </a:rPr>
              <a:t>Modules </a:t>
            </a:r>
            <a:r>
              <a:rPr lang="en-US" i="1" dirty="0">
                <a:latin typeface="+mj-lt"/>
              </a:rPr>
              <a:t>(subroutines/ functions/ methods)</a:t>
            </a:r>
            <a:r>
              <a:rPr lang="en-US" dirty="0">
                <a:latin typeface="+mj-lt"/>
              </a:rPr>
              <a:t> </a:t>
            </a:r>
          </a:p>
          <a:p>
            <a:pPr lvl="1"/>
            <a:r>
              <a:rPr lang="en-US" dirty="0">
                <a:latin typeface="+mj-lt"/>
              </a:rPr>
              <a:t>Break down bigger algorithms into chunks</a:t>
            </a:r>
          </a:p>
          <a:p>
            <a:pPr lvl="1"/>
            <a:r>
              <a:rPr lang="en-US" dirty="0">
                <a:latin typeface="+mj-lt"/>
              </a:rPr>
              <a:t>Improves Clarity and </a:t>
            </a:r>
            <a:r>
              <a:rPr lang="en-US" dirty="0" smtClean="0">
                <a:latin typeface="+mj-lt"/>
              </a:rPr>
              <a:t>Reuse</a:t>
            </a:r>
          </a:p>
          <a:p>
            <a:endParaRPr lang="en-US" dirty="0" smtClean="0">
              <a:latin typeface="+mj-lt"/>
            </a:endParaRPr>
          </a:p>
          <a:p>
            <a:r>
              <a:rPr lang="en-US" dirty="0" smtClean="0">
                <a:latin typeface="+mj-lt"/>
              </a:rPr>
              <a:t>Stepwise Refinement</a:t>
            </a:r>
            <a:endParaRPr lang="en-US" dirty="0">
              <a:latin typeface="+mj-lt"/>
            </a:endParaRPr>
          </a:p>
          <a:p>
            <a:endParaRPr lang="en-US" dirty="0" smtClean="0">
              <a:latin typeface="+mj-lt"/>
            </a:endParaRPr>
          </a:p>
          <a:p>
            <a:pPr lvl="1">
              <a:buNone/>
            </a:pPr>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3469913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latin typeface="+mj-lt"/>
              </a:rPr>
              <a:t>Algorithm (</a:t>
            </a:r>
            <a:r>
              <a:rPr lang="en-US" b="1" dirty="0" err="1" smtClean="0">
                <a:latin typeface="+mj-lt"/>
              </a:rPr>
              <a:t>n</a:t>
            </a:r>
            <a:r>
              <a:rPr lang="en-US" b="1" dirty="0" smtClean="0">
                <a:latin typeface="+mj-lt"/>
              </a:rPr>
              <a:t>)</a:t>
            </a:r>
          </a:p>
          <a:p>
            <a:endParaRPr lang="en-US" dirty="0" smtClean="0">
              <a:latin typeface="+mj-lt"/>
            </a:endParaRPr>
          </a:p>
          <a:p>
            <a:pPr algn="just">
              <a:buNone/>
            </a:pPr>
            <a:r>
              <a:rPr lang="en-US" dirty="0" smtClean="0">
                <a:latin typeface="+mj-lt"/>
              </a:rPr>
              <a:t>“An algorithm is a sequence of finite instructions, often used for calculation and data processing…”</a:t>
            </a:r>
          </a:p>
          <a:p>
            <a:pPr algn="r">
              <a:buNone/>
            </a:pPr>
            <a:r>
              <a:rPr lang="en-US" i="1" dirty="0" smtClean="0">
                <a:latin typeface="+mj-lt"/>
              </a:rPr>
              <a:t>Wikipedia</a:t>
            </a:r>
          </a:p>
          <a:p>
            <a:pPr algn="just"/>
            <a:endParaRPr lang="en-US" dirty="0" smtClean="0">
              <a:latin typeface="+mj-lt"/>
            </a:endParaRPr>
          </a:p>
          <a:p>
            <a:pPr algn="just">
              <a:buNone/>
            </a:pPr>
            <a:r>
              <a:rPr lang="en-US" dirty="0" smtClean="0">
                <a:latin typeface="+mj-lt"/>
              </a:rPr>
              <a:t>"A step-by-step problem-solving procedure, especially an established, recursive computational procedure for solving a problem in a finite number of steps.”</a:t>
            </a:r>
          </a:p>
          <a:p>
            <a:pPr algn="r">
              <a:buNone/>
            </a:pPr>
            <a:r>
              <a:rPr lang="en-US" i="1" dirty="0" err="1" smtClean="0">
                <a:latin typeface="+mj-lt"/>
              </a:rPr>
              <a:t>Answers.com</a:t>
            </a:r>
            <a:endParaRPr lang="en-US" i="1" dirty="0" smtClean="0">
              <a:latin typeface="+mj-lt"/>
            </a:endParaRPr>
          </a:p>
          <a:p>
            <a:endParaRPr lang="en-US" dirty="0" smtClean="0">
              <a:latin typeface="+mj-lt"/>
            </a:endParaRPr>
          </a:p>
          <a:p>
            <a:pPr algn="just">
              <a:buNone/>
            </a:pPr>
            <a:r>
              <a:rPr lang="en-US" dirty="0" smtClean="0">
                <a:latin typeface="+mj-lt"/>
              </a:rPr>
              <a:t>“A step-by-step procedure for solving a problem or accomplishing some end especially by a computer”</a:t>
            </a:r>
          </a:p>
          <a:p>
            <a:pPr algn="r">
              <a:buNone/>
            </a:pPr>
            <a:r>
              <a:rPr lang="en-US" i="1" dirty="0" smtClean="0">
                <a:latin typeface="+mj-lt"/>
              </a:rPr>
              <a:t>Merriam Webster Dictionary</a:t>
            </a:r>
            <a:endParaRPr lang="en-US" i="1" dirty="0">
              <a:latin typeface="+mj-lt"/>
            </a:endParaRPr>
          </a:p>
        </p:txBody>
      </p:sp>
    </p:spTree>
    <p:extLst>
      <p:ext uri="{BB962C8B-B14F-4D97-AF65-F5344CB8AC3E}">
        <p14:creationId xmlns:p14="http://schemas.microsoft.com/office/powerpoint/2010/main" val="1237788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latin typeface="+mj-lt"/>
              </a:rPr>
              <a:t>Algorithm (</a:t>
            </a:r>
            <a:r>
              <a:rPr lang="en-US" b="1" dirty="0" err="1" smtClean="0">
                <a:solidFill>
                  <a:schemeClr val="bg1">
                    <a:lumMod val="50000"/>
                  </a:schemeClr>
                </a:solidFill>
                <a:latin typeface="+mj-lt"/>
              </a:rPr>
              <a:t>n</a:t>
            </a:r>
            <a:r>
              <a:rPr lang="en-US" b="1" dirty="0" smtClean="0">
                <a:solidFill>
                  <a:schemeClr val="bg1">
                    <a:lumMod val="50000"/>
                  </a:schemeClr>
                </a:solidFill>
                <a:latin typeface="+mj-lt"/>
              </a:rPr>
              <a:t>)</a:t>
            </a: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“An algorithm is a </a:t>
            </a:r>
            <a:r>
              <a:rPr lang="en-US" dirty="0" smtClean="0">
                <a:solidFill>
                  <a:srgbClr val="FF0000"/>
                </a:solidFill>
                <a:latin typeface="+mj-lt"/>
              </a:rPr>
              <a:t>sequence</a:t>
            </a:r>
            <a:r>
              <a:rPr lang="en-US" dirty="0" smtClean="0">
                <a:solidFill>
                  <a:schemeClr val="bg1">
                    <a:lumMod val="50000"/>
                  </a:schemeClr>
                </a:solidFill>
                <a:latin typeface="+mj-lt"/>
              </a:rPr>
              <a:t> of finite instructions, often used for calculation and data processing…”</a:t>
            </a:r>
          </a:p>
          <a:p>
            <a:pPr algn="r">
              <a:buNone/>
            </a:pPr>
            <a:r>
              <a:rPr lang="en-US" i="1" dirty="0" smtClean="0">
                <a:solidFill>
                  <a:schemeClr val="bg1">
                    <a:lumMod val="50000"/>
                  </a:schemeClr>
                </a:solidFill>
                <a:latin typeface="+mj-lt"/>
              </a:rPr>
              <a:t>Wikipedia</a:t>
            </a:r>
          </a:p>
          <a:p>
            <a:pPr algn="just"/>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problem-solving procedure, especially an established, recursive computational procedure for solving a problem in a finite number of steps.”</a:t>
            </a:r>
          </a:p>
          <a:p>
            <a:pPr algn="r">
              <a:buNone/>
            </a:pPr>
            <a:r>
              <a:rPr lang="en-US" i="1" dirty="0" err="1" smtClean="0">
                <a:solidFill>
                  <a:schemeClr val="bg1">
                    <a:lumMod val="50000"/>
                  </a:schemeClr>
                </a:solidFill>
                <a:latin typeface="+mj-lt"/>
              </a:rPr>
              <a:t>Answers.com</a:t>
            </a:r>
            <a:endParaRPr lang="en-US" i="1" dirty="0" smtClean="0">
              <a:solidFill>
                <a:schemeClr val="bg1">
                  <a:lumMod val="50000"/>
                </a:schemeClr>
              </a:solidFill>
              <a:latin typeface="+mj-lt"/>
            </a:endParaRP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procedure for solving a problem or accomplishing some end especially by a computer”</a:t>
            </a:r>
          </a:p>
          <a:p>
            <a:pPr algn="r">
              <a:buNone/>
            </a:pPr>
            <a:r>
              <a:rPr lang="en-US" i="1" dirty="0" smtClean="0">
                <a:solidFill>
                  <a:schemeClr val="bg1">
                    <a:lumMod val="50000"/>
                  </a:schemeClr>
                </a:solidFill>
                <a:latin typeface="+mj-lt"/>
              </a:rPr>
              <a:t>Merriam Webster Dictionary</a:t>
            </a:r>
            <a:endParaRPr lang="en-US" i="1" dirty="0">
              <a:solidFill>
                <a:schemeClr val="bg1">
                  <a:lumMod val="50000"/>
                </a:schemeClr>
              </a:solidFill>
              <a:latin typeface="+mj-lt"/>
            </a:endParaRPr>
          </a:p>
        </p:txBody>
      </p:sp>
    </p:spTree>
    <p:extLst>
      <p:ext uri="{BB962C8B-B14F-4D97-AF65-F5344CB8AC3E}">
        <p14:creationId xmlns:p14="http://schemas.microsoft.com/office/powerpoint/2010/main" val="177939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latin typeface="+mj-lt"/>
              </a:rPr>
              <a:t>Algorithm (</a:t>
            </a:r>
            <a:r>
              <a:rPr lang="en-US" b="1" dirty="0" err="1" smtClean="0">
                <a:solidFill>
                  <a:schemeClr val="bg1">
                    <a:lumMod val="50000"/>
                  </a:schemeClr>
                </a:solidFill>
                <a:latin typeface="+mj-lt"/>
              </a:rPr>
              <a:t>n</a:t>
            </a:r>
            <a:r>
              <a:rPr lang="en-US" b="1" dirty="0" smtClean="0">
                <a:solidFill>
                  <a:schemeClr val="bg1">
                    <a:lumMod val="50000"/>
                  </a:schemeClr>
                </a:solidFill>
                <a:latin typeface="+mj-lt"/>
              </a:rPr>
              <a:t>)</a:t>
            </a: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“An algorithm is a </a:t>
            </a:r>
            <a:r>
              <a:rPr lang="en-US" dirty="0" smtClean="0">
                <a:solidFill>
                  <a:srgbClr val="FF0000"/>
                </a:solidFill>
                <a:latin typeface="+mj-lt"/>
              </a:rPr>
              <a:t>sequence</a:t>
            </a:r>
            <a:r>
              <a:rPr lang="en-US" dirty="0" smtClean="0">
                <a:solidFill>
                  <a:schemeClr val="bg1">
                    <a:lumMod val="50000"/>
                  </a:schemeClr>
                </a:solidFill>
                <a:latin typeface="+mj-lt"/>
              </a:rPr>
              <a:t> of </a:t>
            </a:r>
            <a:r>
              <a:rPr lang="en-US" dirty="0" smtClean="0">
                <a:solidFill>
                  <a:srgbClr val="0000FF"/>
                </a:solidFill>
                <a:latin typeface="+mj-lt"/>
              </a:rPr>
              <a:t>finite instructions</a:t>
            </a:r>
            <a:r>
              <a:rPr lang="en-US" dirty="0" smtClean="0">
                <a:solidFill>
                  <a:schemeClr val="bg1">
                    <a:lumMod val="50000"/>
                  </a:schemeClr>
                </a:solidFill>
                <a:latin typeface="+mj-lt"/>
              </a:rPr>
              <a:t>, often used for calculation and data processing…”</a:t>
            </a:r>
          </a:p>
          <a:p>
            <a:pPr algn="r">
              <a:buNone/>
            </a:pPr>
            <a:r>
              <a:rPr lang="en-US" i="1" dirty="0" smtClean="0">
                <a:solidFill>
                  <a:schemeClr val="bg1">
                    <a:lumMod val="50000"/>
                  </a:schemeClr>
                </a:solidFill>
                <a:latin typeface="+mj-lt"/>
              </a:rPr>
              <a:t>Wikipedia</a:t>
            </a:r>
          </a:p>
          <a:p>
            <a:pPr algn="just"/>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problem-solving procedure, especially an established, recursive computational procedure for solving a problem in a </a:t>
            </a:r>
            <a:r>
              <a:rPr lang="en-US" dirty="0" smtClean="0">
                <a:solidFill>
                  <a:srgbClr val="0000FF"/>
                </a:solidFill>
                <a:latin typeface="+mj-lt"/>
              </a:rPr>
              <a:t>finite number of steps</a:t>
            </a:r>
            <a:r>
              <a:rPr lang="en-US" dirty="0" smtClean="0">
                <a:solidFill>
                  <a:schemeClr val="bg1">
                    <a:lumMod val="50000"/>
                  </a:schemeClr>
                </a:solidFill>
                <a:latin typeface="+mj-lt"/>
              </a:rPr>
              <a:t>.”</a:t>
            </a:r>
          </a:p>
          <a:p>
            <a:pPr algn="r">
              <a:buNone/>
            </a:pPr>
            <a:r>
              <a:rPr lang="en-US" i="1" dirty="0" err="1" smtClean="0">
                <a:solidFill>
                  <a:schemeClr val="bg1">
                    <a:lumMod val="50000"/>
                  </a:schemeClr>
                </a:solidFill>
                <a:latin typeface="+mj-lt"/>
              </a:rPr>
              <a:t>Answers.com</a:t>
            </a:r>
            <a:endParaRPr lang="en-US" i="1" dirty="0" smtClean="0">
              <a:solidFill>
                <a:schemeClr val="bg1">
                  <a:lumMod val="50000"/>
                </a:schemeClr>
              </a:solidFill>
              <a:latin typeface="+mj-lt"/>
            </a:endParaRP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procedure for solving a problem or accomplishing </a:t>
            </a:r>
            <a:r>
              <a:rPr lang="en-US" dirty="0" smtClean="0">
                <a:solidFill>
                  <a:srgbClr val="0000FF"/>
                </a:solidFill>
                <a:latin typeface="+mj-lt"/>
              </a:rPr>
              <a:t>some end </a:t>
            </a:r>
            <a:r>
              <a:rPr lang="en-US" dirty="0" smtClean="0">
                <a:solidFill>
                  <a:schemeClr val="bg1">
                    <a:lumMod val="50000"/>
                  </a:schemeClr>
                </a:solidFill>
                <a:latin typeface="+mj-lt"/>
              </a:rPr>
              <a:t>especially by a computer”</a:t>
            </a:r>
          </a:p>
          <a:p>
            <a:pPr algn="r">
              <a:buNone/>
            </a:pPr>
            <a:r>
              <a:rPr lang="en-US" i="1" dirty="0" smtClean="0">
                <a:solidFill>
                  <a:schemeClr val="bg1">
                    <a:lumMod val="50000"/>
                  </a:schemeClr>
                </a:solidFill>
                <a:latin typeface="+mj-lt"/>
              </a:rPr>
              <a:t>Merriam Webster Dictionary</a:t>
            </a:r>
            <a:endParaRPr lang="en-US" i="1" dirty="0">
              <a:solidFill>
                <a:schemeClr val="bg1">
                  <a:lumMod val="50000"/>
                </a:schemeClr>
              </a:solidFill>
              <a:latin typeface="+mj-lt"/>
            </a:endParaRPr>
          </a:p>
        </p:txBody>
      </p:sp>
    </p:spTree>
    <p:extLst>
      <p:ext uri="{BB962C8B-B14F-4D97-AF65-F5344CB8AC3E}">
        <p14:creationId xmlns:p14="http://schemas.microsoft.com/office/powerpoint/2010/main" val="4117578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latin typeface="+mj-lt"/>
              </a:rPr>
              <a:t>Algorithm (</a:t>
            </a:r>
            <a:r>
              <a:rPr lang="en-US" b="1" dirty="0" err="1" smtClean="0">
                <a:solidFill>
                  <a:schemeClr val="bg1">
                    <a:lumMod val="50000"/>
                  </a:schemeClr>
                </a:solidFill>
                <a:latin typeface="+mj-lt"/>
              </a:rPr>
              <a:t>n</a:t>
            </a:r>
            <a:r>
              <a:rPr lang="en-US" b="1" dirty="0" smtClean="0">
                <a:solidFill>
                  <a:schemeClr val="bg1">
                    <a:lumMod val="50000"/>
                  </a:schemeClr>
                </a:solidFill>
                <a:latin typeface="+mj-lt"/>
              </a:rPr>
              <a:t>)</a:t>
            </a: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“An algorithm is a </a:t>
            </a:r>
            <a:r>
              <a:rPr lang="en-US" dirty="0" smtClean="0">
                <a:solidFill>
                  <a:srgbClr val="FF0000"/>
                </a:solidFill>
                <a:latin typeface="+mj-lt"/>
              </a:rPr>
              <a:t>sequence</a:t>
            </a:r>
            <a:r>
              <a:rPr lang="en-US" dirty="0" smtClean="0">
                <a:solidFill>
                  <a:schemeClr val="bg1">
                    <a:lumMod val="50000"/>
                  </a:schemeClr>
                </a:solidFill>
                <a:latin typeface="+mj-lt"/>
              </a:rPr>
              <a:t> of </a:t>
            </a:r>
            <a:r>
              <a:rPr lang="en-US" dirty="0" smtClean="0">
                <a:solidFill>
                  <a:srgbClr val="0000FF"/>
                </a:solidFill>
                <a:latin typeface="+mj-lt"/>
              </a:rPr>
              <a:t>finite instructions</a:t>
            </a:r>
            <a:r>
              <a:rPr lang="en-US" dirty="0" smtClean="0">
                <a:solidFill>
                  <a:schemeClr val="bg1">
                    <a:lumMod val="50000"/>
                  </a:schemeClr>
                </a:solidFill>
                <a:latin typeface="+mj-lt"/>
              </a:rPr>
              <a:t>, often used for </a:t>
            </a:r>
            <a:r>
              <a:rPr lang="en-US" dirty="0" smtClean="0">
                <a:solidFill>
                  <a:srgbClr val="008000"/>
                </a:solidFill>
                <a:latin typeface="+mj-lt"/>
              </a:rPr>
              <a:t>calculation and data processing</a:t>
            </a:r>
            <a:r>
              <a:rPr lang="en-US" dirty="0" smtClean="0">
                <a:solidFill>
                  <a:schemeClr val="bg1">
                    <a:lumMod val="50000"/>
                  </a:schemeClr>
                </a:solidFill>
                <a:latin typeface="+mj-lt"/>
              </a:rPr>
              <a:t>…”</a:t>
            </a:r>
          </a:p>
          <a:p>
            <a:pPr algn="r">
              <a:buNone/>
            </a:pPr>
            <a:r>
              <a:rPr lang="en-US" i="1" dirty="0" smtClean="0">
                <a:solidFill>
                  <a:schemeClr val="bg1">
                    <a:lumMod val="50000"/>
                  </a:schemeClr>
                </a:solidFill>
                <a:latin typeface="+mj-lt"/>
              </a:rPr>
              <a:t>Wikipedia</a:t>
            </a:r>
          </a:p>
          <a:p>
            <a:pPr algn="just"/>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problem-solving procedure, especially an established, recursive computational procedure for </a:t>
            </a:r>
            <a:r>
              <a:rPr lang="en-US" dirty="0" smtClean="0">
                <a:solidFill>
                  <a:srgbClr val="008000"/>
                </a:solidFill>
                <a:latin typeface="+mj-lt"/>
              </a:rPr>
              <a:t>solving a problem </a:t>
            </a:r>
            <a:r>
              <a:rPr lang="en-US" dirty="0" smtClean="0">
                <a:solidFill>
                  <a:schemeClr val="bg1">
                    <a:lumMod val="50000"/>
                  </a:schemeClr>
                </a:solidFill>
                <a:latin typeface="+mj-lt"/>
              </a:rPr>
              <a:t>in a </a:t>
            </a:r>
            <a:r>
              <a:rPr lang="en-US" dirty="0" smtClean="0">
                <a:solidFill>
                  <a:srgbClr val="0000FF"/>
                </a:solidFill>
                <a:latin typeface="+mj-lt"/>
              </a:rPr>
              <a:t>finite number of steps</a:t>
            </a:r>
            <a:r>
              <a:rPr lang="en-US" dirty="0" smtClean="0">
                <a:solidFill>
                  <a:schemeClr val="bg1">
                    <a:lumMod val="50000"/>
                  </a:schemeClr>
                </a:solidFill>
                <a:latin typeface="+mj-lt"/>
              </a:rPr>
              <a:t>.”</a:t>
            </a:r>
          </a:p>
          <a:p>
            <a:pPr algn="r">
              <a:buNone/>
            </a:pPr>
            <a:r>
              <a:rPr lang="en-US" i="1" dirty="0" err="1" smtClean="0">
                <a:solidFill>
                  <a:schemeClr val="bg1">
                    <a:lumMod val="50000"/>
                  </a:schemeClr>
                </a:solidFill>
                <a:latin typeface="+mj-lt"/>
              </a:rPr>
              <a:t>Answers.com</a:t>
            </a:r>
            <a:endParaRPr lang="en-US" i="1" dirty="0" smtClean="0">
              <a:solidFill>
                <a:schemeClr val="bg1">
                  <a:lumMod val="50000"/>
                </a:schemeClr>
              </a:solidFill>
              <a:latin typeface="+mj-lt"/>
            </a:endParaRPr>
          </a:p>
          <a:p>
            <a:endParaRPr lang="en-US" dirty="0" smtClean="0">
              <a:solidFill>
                <a:schemeClr val="bg1">
                  <a:lumMod val="50000"/>
                </a:schemeClr>
              </a:solidFill>
              <a:latin typeface="+mj-lt"/>
            </a:endParaRPr>
          </a:p>
          <a:p>
            <a:pPr algn="just">
              <a:buNone/>
            </a:pPr>
            <a:r>
              <a:rPr lang="en-US" dirty="0" smtClean="0">
                <a:solidFill>
                  <a:schemeClr val="bg1">
                    <a:lumMod val="50000"/>
                  </a:schemeClr>
                </a:solidFill>
                <a:latin typeface="+mj-lt"/>
              </a:rPr>
              <a:t>“A </a:t>
            </a:r>
            <a:r>
              <a:rPr lang="en-US" dirty="0" smtClean="0">
                <a:solidFill>
                  <a:srgbClr val="FF0000"/>
                </a:solidFill>
                <a:latin typeface="+mj-lt"/>
              </a:rPr>
              <a:t>step-by-step </a:t>
            </a:r>
            <a:r>
              <a:rPr lang="en-US" dirty="0" smtClean="0">
                <a:solidFill>
                  <a:schemeClr val="bg1">
                    <a:lumMod val="50000"/>
                  </a:schemeClr>
                </a:solidFill>
                <a:latin typeface="+mj-lt"/>
              </a:rPr>
              <a:t>procedure for </a:t>
            </a:r>
            <a:r>
              <a:rPr lang="en-US" dirty="0" smtClean="0">
                <a:solidFill>
                  <a:srgbClr val="008000"/>
                </a:solidFill>
                <a:latin typeface="+mj-lt"/>
              </a:rPr>
              <a:t>solving a problem </a:t>
            </a:r>
            <a:r>
              <a:rPr lang="en-US" dirty="0" smtClean="0">
                <a:solidFill>
                  <a:schemeClr val="bg1">
                    <a:lumMod val="50000"/>
                  </a:schemeClr>
                </a:solidFill>
                <a:latin typeface="+mj-lt"/>
              </a:rPr>
              <a:t>or accomplishing </a:t>
            </a:r>
            <a:r>
              <a:rPr lang="en-US" dirty="0" smtClean="0">
                <a:solidFill>
                  <a:srgbClr val="0000FF"/>
                </a:solidFill>
                <a:latin typeface="+mj-lt"/>
              </a:rPr>
              <a:t>some end </a:t>
            </a:r>
            <a:r>
              <a:rPr lang="en-US" dirty="0" smtClean="0">
                <a:solidFill>
                  <a:schemeClr val="bg1">
                    <a:lumMod val="50000"/>
                  </a:schemeClr>
                </a:solidFill>
                <a:latin typeface="+mj-lt"/>
              </a:rPr>
              <a:t>especially by a computer”</a:t>
            </a:r>
          </a:p>
          <a:p>
            <a:pPr algn="r">
              <a:buNone/>
            </a:pPr>
            <a:r>
              <a:rPr lang="en-US" i="1" dirty="0" smtClean="0">
                <a:solidFill>
                  <a:schemeClr val="bg1">
                    <a:lumMod val="50000"/>
                  </a:schemeClr>
                </a:solidFill>
                <a:latin typeface="+mj-lt"/>
              </a:rPr>
              <a:t>Merriam Webster Dictionary</a:t>
            </a:r>
            <a:endParaRPr lang="en-US" i="1" dirty="0">
              <a:solidFill>
                <a:schemeClr val="bg1">
                  <a:lumMod val="50000"/>
                </a:schemeClr>
              </a:solidFill>
              <a:latin typeface="+mj-lt"/>
            </a:endParaRPr>
          </a:p>
        </p:txBody>
      </p:sp>
    </p:spTree>
    <p:extLst>
      <p:ext uri="{BB962C8B-B14F-4D97-AF65-F5344CB8AC3E}">
        <p14:creationId xmlns:p14="http://schemas.microsoft.com/office/powerpoint/2010/main" val="1586999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Pseudocode</a:t>
            </a:r>
            <a:endParaRPr lang="en-US" dirty="0"/>
          </a:p>
        </p:txBody>
      </p:sp>
      <p:sp>
        <p:nvSpPr>
          <p:cNvPr id="3" name="Content Placeholder 2"/>
          <p:cNvSpPr>
            <a:spLocks noGrp="1"/>
          </p:cNvSpPr>
          <p:nvPr>
            <p:ph idx="1"/>
          </p:nvPr>
        </p:nvSpPr>
        <p:spPr>
          <a:xfrm>
            <a:off x="457200" y="2133600"/>
            <a:ext cx="8229600" cy="4325112"/>
          </a:xfrm>
        </p:spPr>
        <p:txBody>
          <a:bodyPr>
            <a:normAutofit fontScale="77500" lnSpcReduction="20000"/>
          </a:bodyPr>
          <a:lstStyle/>
          <a:p>
            <a:pPr>
              <a:buNone/>
            </a:pPr>
            <a:r>
              <a:rPr lang="en-US" dirty="0" smtClean="0"/>
              <a:t>“</a:t>
            </a:r>
            <a:r>
              <a:rPr lang="en-US" dirty="0" smtClean="0">
                <a:latin typeface="+mj-lt"/>
              </a:rPr>
              <a:t>Pseudocode is a compact and informal high-level description of a computer programming algorithm that uses the structural conventions of some programming language, but is intended for human reading rather than machine reading”</a:t>
            </a:r>
          </a:p>
          <a:p>
            <a:pPr>
              <a:buNone/>
            </a:pPr>
            <a:endParaRPr lang="en-US" dirty="0" smtClean="0">
              <a:latin typeface="+mj-lt"/>
            </a:endParaRPr>
          </a:p>
          <a:p>
            <a:pPr algn="r">
              <a:buNone/>
            </a:pPr>
            <a:r>
              <a:rPr lang="en-US" dirty="0" smtClean="0">
                <a:latin typeface="+mj-lt"/>
              </a:rPr>
              <a:t> - Wikipedia</a:t>
            </a:r>
          </a:p>
          <a:p>
            <a:pPr algn="r">
              <a:buNone/>
            </a:pPr>
            <a:endParaRPr lang="en-US" dirty="0" smtClean="0">
              <a:latin typeface="+mj-lt"/>
            </a:endParaRPr>
          </a:p>
          <a:p>
            <a:pPr>
              <a:buNone/>
            </a:pPr>
            <a:r>
              <a:rPr lang="en-US" dirty="0" smtClean="0">
                <a:latin typeface="+mj-lt"/>
              </a:rPr>
              <a:t>“A notation resembling a simplified programming language, used in program design; esp. one consisting of expressions in natural language syntactically structured like a programming language”</a:t>
            </a:r>
          </a:p>
          <a:p>
            <a:pPr algn="r">
              <a:buNone/>
            </a:pPr>
            <a:endParaRPr lang="en-US" dirty="0" smtClean="0">
              <a:latin typeface="+mj-lt"/>
            </a:endParaRPr>
          </a:p>
          <a:p>
            <a:pPr algn="r">
              <a:buNone/>
            </a:pPr>
            <a:r>
              <a:rPr lang="en-US" dirty="0" smtClean="0">
                <a:latin typeface="+mj-lt"/>
              </a:rPr>
              <a:t>- Oxford English Dictionary</a:t>
            </a:r>
            <a:endParaRPr lang="en-US"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Pseudocode</a:t>
            </a:r>
            <a:endParaRPr lang="en-US" dirty="0"/>
          </a:p>
        </p:txBody>
      </p:sp>
      <p:sp>
        <p:nvSpPr>
          <p:cNvPr id="3" name="Content Placeholder 2"/>
          <p:cNvSpPr>
            <a:spLocks noGrp="1"/>
          </p:cNvSpPr>
          <p:nvPr>
            <p:ph idx="1"/>
          </p:nvPr>
        </p:nvSpPr>
        <p:spPr>
          <a:xfrm>
            <a:off x="457200" y="2133600"/>
            <a:ext cx="8229600" cy="4325112"/>
          </a:xfrm>
        </p:spPr>
        <p:txBody>
          <a:bodyPr>
            <a:normAutofit fontScale="77500" lnSpcReduction="20000"/>
          </a:bodyPr>
          <a:lstStyle/>
          <a:p>
            <a:pPr>
              <a:buNone/>
            </a:pPr>
            <a:r>
              <a:rPr lang="en-US" dirty="0" smtClean="0">
                <a:solidFill>
                  <a:schemeClr val="bg1">
                    <a:lumMod val="50000"/>
                  </a:schemeClr>
                </a:solidFill>
              </a:rPr>
              <a:t>“</a:t>
            </a:r>
            <a:r>
              <a:rPr lang="en-US" dirty="0" smtClean="0">
                <a:solidFill>
                  <a:schemeClr val="bg1">
                    <a:lumMod val="50000"/>
                  </a:schemeClr>
                </a:solidFill>
                <a:latin typeface="+mj-lt"/>
              </a:rPr>
              <a:t>Pseudocode is a compact and </a:t>
            </a:r>
            <a:r>
              <a:rPr lang="en-US" dirty="0" smtClean="0">
                <a:solidFill>
                  <a:srgbClr val="FF0000"/>
                </a:solidFill>
                <a:latin typeface="+mj-lt"/>
              </a:rPr>
              <a:t>informal high-level description </a:t>
            </a:r>
            <a:r>
              <a:rPr lang="en-US" dirty="0" smtClean="0">
                <a:solidFill>
                  <a:srgbClr val="7F7F7F"/>
                </a:solidFill>
                <a:latin typeface="+mj-lt"/>
              </a:rPr>
              <a:t>of a computer programming algorithm that uses the structural conventions of some programming language, but is intended for human reading rather than machine reading”</a:t>
            </a:r>
          </a:p>
          <a:p>
            <a:pPr>
              <a:buNone/>
            </a:pPr>
            <a:endParaRPr lang="en-US" dirty="0" smtClean="0">
              <a:solidFill>
                <a:srgbClr val="7F7F7F"/>
              </a:solidFill>
              <a:latin typeface="+mj-lt"/>
            </a:endParaRPr>
          </a:p>
          <a:p>
            <a:pPr algn="r">
              <a:buNone/>
            </a:pPr>
            <a:r>
              <a:rPr lang="en-US" dirty="0" smtClean="0">
                <a:solidFill>
                  <a:srgbClr val="7F7F7F"/>
                </a:solidFill>
                <a:latin typeface="+mj-lt"/>
              </a:rPr>
              <a:t> - Wikipedia</a:t>
            </a:r>
          </a:p>
          <a:p>
            <a:pPr algn="r">
              <a:buNone/>
            </a:pPr>
            <a:endParaRPr lang="en-US" dirty="0" smtClean="0">
              <a:solidFill>
                <a:srgbClr val="7F7F7F"/>
              </a:solidFill>
              <a:latin typeface="+mj-lt"/>
            </a:endParaRPr>
          </a:p>
          <a:p>
            <a:pPr>
              <a:buNone/>
            </a:pPr>
            <a:r>
              <a:rPr lang="en-US" dirty="0" smtClean="0">
                <a:solidFill>
                  <a:srgbClr val="7F7F7F"/>
                </a:solidFill>
                <a:latin typeface="+mj-lt"/>
              </a:rPr>
              <a:t>“A notation resembling a </a:t>
            </a:r>
            <a:r>
              <a:rPr lang="en-US" dirty="0" smtClean="0">
                <a:solidFill>
                  <a:srgbClr val="FF0000"/>
                </a:solidFill>
                <a:latin typeface="+mj-lt"/>
              </a:rPr>
              <a:t>simplified programming language</a:t>
            </a:r>
            <a:r>
              <a:rPr lang="en-US" dirty="0" smtClean="0">
                <a:solidFill>
                  <a:srgbClr val="7F7F7F"/>
                </a:solidFill>
                <a:latin typeface="+mj-lt"/>
              </a:rPr>
              <a:t>, used in program design; esp. one consisting of expressions in natural language syntactically structured like a programming language”</a:t>
            </a:r>
          </a:p>
          <a:p>
            <a:pPr algn="r">
              <a:buNone/>
            </a:pPr>
            <a:endParaRPr lang="en-US" dirty="0" smtClean="0">
              <a:solidFill>
                <a:srgbClr val="7F7F7F"/>
              </a:solidFill>
              <a:latin typeface="+mj-lt"/>
            </a:endParaRPr>
          </a:p>
          <a:p>
            <a:pPr algn="r">
              <a:buNone/>
            </a:pPr>
            <a:r>
              <a:rPr lang="en-US" dirty="0" smtClean="0">
                <a:solidFill>
                  <a:srgbClr val="7F7F7F"/>
                </a:solidFill>
                <a:latin typeface="+mj-lt"/>
              </a:rPr>
              <a:t>- Oxford English Dictionary</a:t>
            </a:r>
            <a:endParaRPr lang="en-US" dirty="0">
              <a:solidFill>
                <a:srgbClr val="7F7F7F"/>
              </a:solidFill>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3912</TotalTime>
  <Words>2426</Words>
  <Application>Microsoft Macintosh PowerPoint</Application>
  <PresentationFormat>On-screen Show (4:3)</PresentationFormat>
  <Paragraphs>495</Paragraphs>
  <Slides>39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Georgia</vt:lpstr>
      <vt:lpstr>Trebuchet MS</vt:lpstr>
      <vt:lpstr>Wingdings 2</vt:lpstr>
      <vt:lpstr>Urban</vt:lpstr>
      <vt:lpstr>Algorithms 1: Sequences and Modules</vt:lpstr>
      <vt:lpstr>Overview</vt:lpstr>
      <vt:lpstr>Definitions - Etymology</vt:lpstr>
      <vt:lpstr>Definitions - Dictionary</vt:lpstr>
      <vt:lpstr>Definitions - Dictionary</vt:lpstr>
      <vt:lpstr>Definitions - Dictionary</vt:lpstr>
      <vt:lpstr>Definitions - Dictionary</vt:lpstr>
      <vt:lpstr>Pseudocode</vt:lpstr>
      <vt:lpstr>Pseudocode</vt:lpstr>
      <vt:lpstr>Pseudocode</vt:lpstr>
      <vt:lpstr>Pseudocode</vt:lpstr>
      <vt:lpstr>A Problem</vt:lpstr>
      <vt:lpstr>Where can we start?</vt:lpstr>
      <vt:lpstr>Noun Phrase Parsing</vt:lpstr>
      <vt:lpstr>A Problem</vt:lpstr>
      <vt:lpstr>A Problem</vt:lpstr>
      <vt:lpstr>Verb Phrase Parsing</vt:lpstr>
      <vt:lpstr>A Problem</vt:lpstr>
      <vt:lpstr>A Problem</vt:lpstr>
      <vt:lpstr>Tidy up the Lists</vt:lpstr>
      <vt:lpstr>A Problem</vt:lpstr>
      <vt:lpstr>A Problem</vt:lpstr>
      <vt:lpstr>Sketch Processes</vt:lpstr>
      <vt:lpstr>What are the Noun Verb Phrases?</vt:lpstr>
      <vt:lpstr>PowerPoint Presentation</vt:lpstr>
      <vt:lpstr>This a not an algorithm yet  -</vt:lpstr>
      <vt:lpstr>PowerPoint Presentation</vt:lpstr>
      <vt:lpstr>Modules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Writing Sequences is Easy…</vt:lpstr>
      <vt:lpstr>PowerPoint Presentation</vt:lpstr>
      <vt:lpstr>PowerPoint Presentation</vt:lpstr>
      <vt:lpstr>Summary</vt:lpstr>
    </vt:vector>
  </TitlesOfParts>
  <Company>University of Southampton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Microsoft Office User</cp:lastModifiedBy>
  <cp:revision>50</cp:revision>
  <dcterms:created xsi:type="dcterms:W3CDTF">2010-10-19T10:03:05Z</dcterms:created>
  <dcterms:modified xsi:type="dcterms:W3CDTF">2015-11-30T01:08:21Z</dcterms:modified>
</cp:coreProperties>
</file>