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83" r:id="rId3"/>
    <p:sldId id="266" r:id="rId4"/>
    <p:sldId id="277" r:id="rId5"/>
    <p:sldId id="275" r:id="rId6"/>
    <p:sldId id="278" r:id="rId7"/>
    <p:sldId id="279" r:id="rId8"/>
    <p:sldId id="281" r:id="rId9"/>
    <p:sldId id="282" r:id="rId10"/>
    <p:sldId id="280" r:id="rId11"/>
    <p:sldId id="284" r:id="rId12"/>
    <p:sldId id="285" r:id="rId1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defTabSz="966453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r" defTabSz="966453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defTabSz="966453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49B07549-0CBB-4580-A5F2-17B54AAAEF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5102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724E70-B1E4-42A2-8FF4-9318CA3A32D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01491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CC2854-BA41-43FC-AA25-BC908CB8185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88019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DF64F5-4530-4907-BE60-37C3B0D0D8E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8097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6255DB-2266-430B-AF84-7FD38CF5DC5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1721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F6169B-7B7C-449B-A845-A2CE13A0C65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699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DD786D-03EA-4E36-9101-0952410E34B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4505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725067-FB8B-4F84-B61B-A8968C23749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3514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44012D-F7F6-48F1-9C31-41FD7F09439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87552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FE82F4-B621-4B21-B649-96C252F7153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3096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AD61F7-7975-490C-A9C5-6CF1ADE357E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34407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E06AC6-513E-44EA-9DA9-23541D93A2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7370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0BA1755-4D50-4D78-9D7D-5AC54A6768C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81600"/>
            <a:ext cx="6400800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en-US" sz="1600" b="1" dirty="0" smtClean="0"/>
              <a:t>Dr Silke Roth 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600" b="1" dirty="0" smtClean="0"/>
              <a:t>@SilkeRoth sroth@soton.ac.uk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600" b="1" dirty="0" smtClean="0"/>
              <a:t>Department of Sociology, Social Policy and Criminology 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600" b="1" dirty="0" smtClean="0"/>
              <a:t> Collective Action and Social Change Guest Lecture 17/11/14</a:t>
            </a:r>
          </a:p>
        </p:txBody>
      </p:sp>
      <p:pic>
        <p:nvPicPr>
          <p:cNvPr id="2051" name="Picture 4"/>
          <p:cNvPicPr>
            <a:picLocks noGrp="1" noChangeAspect="1" noChangeArrowheads="1"/>
          </p:cNvPicPr>
          <p:nvPr>
            <p:ph type="ctr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3000" y="762000"/>
            <a:ext cx="6858000" cy="4191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Literature on </a:t>
            </a:r>
            <a:br>
              <a:rPr lang="en-GB" dirty="0" smtClean="0"/>
            </a:br>
            <a:r>
              <a:rPr lang="en-GB" dirty="0" smtClean="0"/>
              <a:t>Collective &amp; Connective Action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100" dirty="0"/>
              <a:t>Snow, David A., Soule, Sarah A, </a:t>
            </a:r>
            <a:r>
              <a:rPr lang="en-GB" sz="1100" dirty="0" smtClean="0"/>
              <a:t>&amp; Kriesi</a:t>
            </a:r>
            <a:r>
              <a:rPr lang="en-GB" sz="1100" dirty="0"/>
              <a:t>, Hans Peter (eds). (2007) </a:t>
            </a:r>
            <a:r>
              <a:rPr lang="en-GB" sz="1100" u="sng" dirty="0"/>
              <a:t>The Blackwell Companion to Social Movements</a:t>
            </a:r>
            <a:r>
              <a:rPr lang="en-GB" sz="1100" b="1" dirty="0"/>
              <a:t>. HM 131 SNO</a:t>
            </a:r>
            <a:endParaRPr lang="en-GB" sz="1100" dirty="0"/>
          </a:p>
          <a:p>
            <a:pPr lvl="0"/>
            <a:r>
              <a:rPr lang="en-GB" sz="1100" dirty="0"/>
              <a:t>Mercea, D (2012) Digital prefigurative participation: The entwinement of online communication and offline participation in protest events. </a:t>
            </a:r>
            <a:r>
              <a:rPr lang="en-GB" sz="1100" i="1" dirty="0"/>
              <a:t>New Media &amp; Society </a:t>
            </a:r>
            <a:r>
              <a:rPr lang="en-GB" sz="1100" dirty="0"/>
              <a:t>Vol. 14, No. 1, p. 153-169.</a:t>
            </a:r>
          </a:p>
          <a:p>
            <a:pPr lvl="0"/>
            <a:r>
              <a:rPr lang="en-GB" sz="1100" dirty="0"/>
              <a:t>Van Laer, J </a:t>
            </a:r>
            <a:r>
              <a:rPr lang="en-GB" sz="1100" dirty="0" smtClean="0"/>
              <a:t> &amp; </a:t>
            </a:r>
            <a:r>
              <a:rPr lang="en-GB" sz="1100" dirty="0"/>
              <a:t>Van Aelst, P (2010) Internet and Social Movement Repertoires. </a:t>
            </a:r>
            <a:r>
              <a:rPr lang="en-GB" sz="1100" i="1" dirty="0"/>
              <a:t>Information, Communication &amp; </a:t>
            </a:r>
            <a:r>
              <a:rPr lang="en-GB" sz="1100" i="1" dirty="0" smtClean="0"/>
              <a:t>Society</a:t>
            </a:r>
            <a:r>
              <a:rPr lang="en-GB" sz="1100" dirty="0"/>
              <a:t>,</a:t>
            </a:r>
            <a:r>
              <a:rPr lang="en-GB" sz="1100" dirty="0" smtClean="0"/>
              <a:t>13:8</a:t>
            </a:r>
            <a:endParaRPr lang="en-GB" sz="1100" dirty="0"/>
          </a:p>
          <a:p>
            <a:pPr lvl="0"/>
            <a:r>
              <a:rPr lang="en-GB" sz="1100" dirty="0"/>
              <a:t>Bennett, W </a:t>
            </a:r>
            <a:r>
              <a:rPr lang="en-GB" sz="1100" dirty="0" smtClean="0"/>
              <a:t>L &amp; </a:t>
            </a:r>
            <a:r>
              <a:rPr lang="en-GB" sz="1100" dirty="0"/>
              <a:t>Segerberg, A (2012) The Logic of Connective Action. </a:t>
            </a:r>
            <a:r>
              <a:rPr lang="en-GB" sz="1100" i="1" dirty="0"/>
              <a:t>Information, Communication &amp; Society</a:t>
            </a:r>
            <a:r>
              <a:rPr lang="en-GB" sz="1100" dirty="0"/>
              <a:t> </a:t>
            </a:r>
            <a:r>
              <a:rPr lang="en-GB" sz="1100" dirty="0" smtClean="0"/>
              <a:t>15:5,739-768</a:t>
            </a:r>
            <a:r>
              <a:rPr lang="en-GB" sz="1100" dirty="0"/>
              <a:t>.</a:t>
            </a:r>
          </a:p>
          <a:p>
            <a:pPr lvl="0"/>
            <a:r>
              <a:rPr lang="en-GB" sz="1100" dirty="0" smtClean="0"/>
              <a:t>Castells</a:t>
            </a:r>
            <a:r>
              <a:rPr lang="en-GB" sz="1100" dirty="0"/>
              <a:t>, M (2013) </a:t>
            </a:r>
            <a:r>
              <a:rPr lang="en-GB" sz="1100" u="sng" dirty="0"/>
              <a:t>Networks of Outrage and Hope. Social Movements in the Internet Age.</a:t>
            </a:r>
            <a:r>
              <a:rPr lang="en-GB" sz="1100" i="1" dirty="0"/>
              <a:t> </a:t>
            </a:r>
            <a:r>
              <a:rPr lang="en-GB" sz="1100" dirty="0"/>
              <a:t>Cambridge: Polity. </a:t>
            </a:r>
          </a:p>
          <a:p>
            <a:pPr lvl="0"/>
            <a:r>
              <a:rPr lang="en-GB" sz="1100" dirty="0" err="1"/>
              <a:t>Diani</a:t>
            </a:r>
            <a:r>
              <a:rPr lang="en-GB" sz="1100" dirty="0"/>
              <a:t>, M (2000) Social Movement Networks Virtual and Real. </a:t>
            </a:r>
            <a:r>
              <a:rPr lang="en-GB" sz="1100" u="sng" dirty="0"/>
              <a:t>Information, Communication &amp; Society </a:t>
            </a:r>
            <a:r>
              <a:rPr lang="en-GB" sz="1100" dirty="0" smtClean="0"/>
              <a:t>3:3</a:t>
            </a:r>
            <a:r>
              <a:rPr lang="en-GB" sz="1100" dirty="0"/>
              <a:t>, </a:t>
            </a:r>
            <a:r>
              <a:rPr lang="en-GB" sz="1100" dirty="0" smtClean="0"/>
              <a:t>386-401</a:t>
            </a:r>
            <a:r>
              <a:rPr lang="en-GB" sz="1100" dirty="0"/>
              <a:t>.</a:t>
            </a:r>
          </a:p>
          <a:p>
            <a:pPr lvl="0"/>
            <a:r>
              <a:rPr lang="en-GB" sz="1100" dirty="0" smtClean="0"/>
              <a:t>Garrett</a:t>
            </a:r>
            <a:r>
              <a:rPr lang="en-GB" sz="1100" dirty="0"/>
              <a:t>, R K (2006) Protest in an Information </a:t>
            </a:r>
            <a:r>
              <a:rPr lang="en-GB" sz="1100" dirty="0" smtClean="0"/>
              <a:t>Society (lit review) </a:t>
            </a:r>
            <a:r>
              <a:rPr lang="en-GB" sz="1100" u="sng" dirty="0" smtClean="0"/>
              <a:t>Information</a:t>
            </a:r>
            <a:r>
              <a:rPr lang="en-GB" sz="1100" u="sng" dirty="0"/>
              <a:t>, Communication &amp; Society</a:t>
            </a:r>
            <a:r>
              <a:rPr lang="en-GB" sz="1100" i="1" dirty="0"/>
              <a:t> </a:t>
            </a:r>
            <a:r>
              <a:rPr lang="en-GB" sz="1100" dirty="0" smtClean="0"/>
              <a:t>9:2</a:t>
            </a:r>
            <a:r>
              <a:rPr lang="en-GB" sz="1100" dirty="0"/>
              <a:t>, p. 202-224.</a:t>
            </a:r>
          </a:p>
          <a:p>
            <a:pPr lvl="0"/>
            <a:r>
              <a:rPr lang="en-GB" sz="1100" dirty="0"/>
              <a:t>Harlow, S </a:t>
            </a:r>
            <a:r>
              <a:rPr lang="en-GB" sz="1100" dirty="0" smtClean="0"/>
              <a:t>&amp; </a:t>
            </a:r>
            <a:r>
              <a:rPr lang="en-GB" sz="1100" dirty="0"/>
              <a:t>Harp, D (</a:t>
            </a:r>
            <a:r>
              <a:rPr lang="en-GB" sz="1100" dirty="0" smtClean="0"/>
              <a:t>2012) </a:t>
            </a:r>
            <a:r>
              <a:rPr lang="en-GB" sz="1100" dirty="0"/>
              <a:t>Collective Action on the Web </a:t>
            </a:r>
            <a:r>
              <a:rPr lang="en-GB" sz="1100" u="sng" dirty="0"/>
              <a:t>I</a:t>
            </a:r>
            <a:r>
              <a:rPr lang="en-GB" sz="1100" u="sng" dirty="0" smtClean="0"/>
              <a:t>nformation</a:t>
            </a:r>
            <a:r>
              <a:rPr lang="en-GB" sz="1100" u="sng" dirty="0"/>
              <a:t>, Communication &amp; Society</a:t>
            </a:r>
            <a:r>
              <a:rPr lang="en-GB" sz="1100" dirty="0"/>
              <a:t> </a:t>
            </a:r>
            <a:r>
              <a:rPr lang="en-GB" sz="1100" dirty="0" smtClean="0"/>
              <a:t>15:2</a:t>
            </a:r>
            <a:r>
              <a:rPr lang="en-GB" sz="1100" dirty="0"/>
              <a:t>, </a:t>
            </a:r>
          </a:p>
          <a:p>
            <a:pPr lvl="0"/>
            <a:r>
              <a:rPr lang="en-GB" sz="1100" dirty="0"/>
              <a:t>Farrell, H. (2012). "The Consequences of the Internet for Politics." </a:t>
            </a:r>
            <a:r>
              <a:rPr lang="en-GB" sz="1100" u="sng" dirty="0"/>
              <a:t>Annual Review of Political Science</a:t>
            </a:r>
            <a:r>
              <a:rPr lang="en-GB" sz="1100" dirty="0"/>
              <a:t> </a:t>
            </a:r>
            <a:r>
              <a:rPr lang="en-GB" sz="1100" b="1" dirty="0"/>
              <a:t>15</a:t>
            </a:r>
            <a:r>
              <a:rPr lang="en-GB" sz="1100" dirty="0"/>
              <a:t>(1): 35-52.</a:t>
            </a:r>
          </a:p>
          <a:p>
            <a:pPr lvl="0"/>
            <a:r>
              <a:rPr lang="en-GB" sz="1100" dirty="0" smtClean="0"/>
              <a:t>L </a:t>
            </a:r>
            <a:r>
              <a:rPr lang="en-GB" sz="1100" dirty="0" err="1"/>
              <a:t>Illia</a:t>
            </a:r>
            <a:r>
              <a:rPr lang="en-GB" sz="1100" dirty="0"/>
              <a:t> (2003). ‘Passage to </a:t>
            </a:r>
            <a:r>
              <a:rPr lang="en-GB" sz="1100" dirty="0" err="1"/>
              <a:t>cyberactivism</a:t>
            </a:r>
            <a:r>
              <a:rPr lang="en-GB" sz="1100" dirty="0"/>
              <a:t>: how dynamics of activism change.’ </a:t>
            </a:r>
            <a:r>
              <a:rPr lang="en-GB" sz="1100" u="sng" dirty="0"/>
              <a:t>Journal of Public Affairs </a:t>
            </a:r>
            <a:r>
              <a:rPr lang="en-GB" sz="1100" b="1" dirty="0"/>
              <a:t>3</a:t>
            </a:r>
            <a:r>
              <a:rPr lang="en-GB" sz="1100" dirty="0"/>
              <a:t>(4): 326-337.  </a:t>
            </a:r>
          </a:p>
          <a:p>
            <a:pPr marL="0" indent="0">
              <a:buNone/>
            </a:pPr>
            <a:r>
              <a:rPr lang="en-GB" sz="1100" dirty="0" smtClean="0"/>
              <a:t>Arab Spring</a:t>
            </a:r>
          </a:p>
          <a:p>
            <a:r>
              <a:rPr lang="de-DE" sz="1100" dirty="0"/>
              <a:t>Wolfsfeld, G., E. </a:t>
            </a:r>
            <a:r>
              <a:rPr lang="de-DE" sz="1100" dirty="0" err="1"/>
              <a:t>Segev</a:t>
            </a:r>
            <a:r>
              <a:rPr lang="de-DE" sz="1100" dirty="0"/>
              <a:t>, et al. </a:t>
            </a:r>
            <a:r>
              <a:rPr lang="en-GB" sz="1100" dirty="0"/>
              <a:t>(2013). "Social Media and the Arab Spring: Politics Comes First." </a:t>
            </a:r>
            <a:r>
              <a:rPr lang="en-GB" sz="1100" u="sng" dirty="0"/>
              <a:t>The International Journal of Press/Politics</a:t>
            </a:r>
            <a:r>
              <a:rPr lang="en-GB" sz="1100" dirty="0"/>
              <a:t> </a:t>
            </a:r>
            <a:r>
              <a:rPr lang="en-GB" sz="1100" b="1" dirty="0"/>
              <a:t>18</a:t>
            </a:r>
            <a:r>
              <a:rPr lang="en-GB" sz="1100" dirty="0"/>
              <a:t>(2): </a:t>
            </a:r>
            <a:r>
              <a:rPr lang="en-GB" sz="1100" dirty="0" smtClean="0"/>
              <a:t>115-137.</a:t>
            </a:r>
          </a:p>
          <a:p>
            <a:pPr lvl="0"/>
            <a:r>
              <a:rPr lang="en-GB" sz="1100" dirty="0" err="1"/>
              <a:t>Soengas</a:t>
            </a:r>
            <a:r>
              <a:rPr lang="en-GB" sz="1100" dirty="0"/>
              <a:t>, X. (2013). "The Role of the Internet and Social Networks in the Arab Uprisings - An Alternative to Official Press Censorship." </a:t>
            </a:r>
            <a:r>
              <a:rPr lang="en-GB" sz="1100" u="sng" dirty="0" err="1"/>
              <a:t>Comunicar</a:t>
            </a:r>
            <a:r>
              <a:rPr lang="en-GB" sz="1100" u="sng" dirty="0"/>
              <a:t>(</a:t>
            </a:r>
            <a:r>
              <a:rPr lang="en-GB" sz="1100" dirty="0"/>
              <a:t>41): 147-155.</a:t>
            </a:r>
          </a:p>
          <a:p>
            <a:r>
              <a:rPr lang="en-GB" sz="1100" dirty="0" err="1" smtClean="0"/>
              <a:t>Kerton</a:t>
            </a:r>
            <a:r>
              <a:rPr lang="en-GB" sz="1100" dirty="0"/>
              <a:t>, S. (2012). "</a:t>
            </a:r>
            <a:r>
              <a:rPr lang="en-GB" sz="1100" dirty="0" err="1"/>
              <a:t>Tahrir</a:t>
            </a:r>
            <a:r>
              <a:rPr lang="en-GB" sz="1100" dirty="0"/>
              <a:t>, Here? The Influence of the Arab Uprisings on the Emergence of Occupy." </a:t>
            </a:r>
            <a:r>
              <a:rPr lang="en-GB" sz="1100" u="sng" dirty="0"/>
              <a:t>Social Movement Studies</a:t>
            </a:r>
            <a:r>
              <a:rPr lang="en-GB" sz="1100" dirty="0"/>
              <a:t> </a:t>
            </a:r>
            <a:r>
              <a:rPr lang="en-GB" sz="1100" b="1" dirty="0"/>
              <a:t>11</a:t>
            </a:r>
            <a:r>
              <a:rPr lang="en-GB" sz="1100" dirty="0"/>
              <a:t>(3-4): 302-308.</a:t>
            </a:r>
          </a:p>
          <a:p>
            <a:pPr marL="0" lvl="0" indent="0">
              <a:buNone/>
            </a:pPr>
            <a:r>
              <a:rPr lang="en-GB" sz="1100" dirty="0" smtClean="0"/>
              <a:t>Occupy</a:t>
            </a:r>
            <a:endParaRPr lang="en-GB" sz="1100" dirty="0"/>
          </a:p>
          <a:p>
            <a:pPr lvl="0"/>
            <a:r>
              <a:rPr lang="en-GB" sz="1100" u="sng" dirty="0"/>
              <a:t>Journal of Critical Globalisation Studies</a:t>
            </a:r>
            <a:r>
              <a:rPr lang="en-GB" sz="1100" dirty="0"/>
              <a:t> (2012) issue 5, special issue on Occupy</a:t>
            </a:r>
          </a:p>
          <a:p>
            <a:pPr lvl="0"/>
            <a:r>
              <a:rPr lang="en-GB" sz="1100" u="sng" dirty="0"/>
              <a:t>Social Movement Studies </a:t>
            </a:r>
            <a:r>
              <a:rPr lang="en-GB" sz="1100" dirty="0"/>
              <a:t>(2012) Special Issue on Occupy</a:t>
            </a:r>
          </a:p>
          <a:p>
            <a:pPr lvl="0"/>
            <a:r>
              <a:rPr lang="en-GB" sz="1100" dirty="0"/>
              <a:t>Roth, S, Saunders, C &amp;</a:t>
            </a:r>
            <a:r>
              <a:rPr lang="en-GB" sz="1100" dirty="0" smtClean="0"/>
              <a:t> </a:t>
            </a:r>
            <a:r>
              <a:rPr lang="en-GB" sz="1100" dirty="0"/>
              <a:t>Olcese, C (2014) “Occupy as a Free Space – Mobilization Processes and Outcomes” </a:t>
            </a:r>
            <a:r>
              <a:rPr lang="en-GB" sz="1100" u="sng" dirty="0"/>
              <a:t>Sociological Review Online</a:t>
            </a:r>
            <a:r>
              <a:rPr lang="en-GB" sz="1100" dirty="0"/>
              <a:t> </a:t>
            </a:r>
            <a:r>
              <a:rPr lang="en-GB" sz="1100" b="1" dirty="0"/>
              <a:t>19 </a:t>
            </a:r>
            <a:r>
              <a:rPr lang="en-GB" sz="1100" dirty="0"/>
              <a:t>(1), February 2014</a:t>
            </a:r>
          </a:p>
          <a:p>
            <a:endParaRPr lang="en-GB" sz="1100" dirty="0"/>
          </a:p>
          <a:p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235780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 2: Digital Humanitarianism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ICT in Development, Disaster prevention, Disaster response</a:t>
            </a:r>
            <a:endParaRPr lang="en-GB" dirty="0"/>
          </a:p>
          <a:p>
            <a:r>
              <a:rPr lang="en-GB" dirty="0" smtClean="0"/>
              <a:t>Crisis-Mapping and Crowd-Sourcing </a:t>
            </a:r>
            <a:endParaRPr lang="en-GB" dirty="0"/>
          </a:p>
          <a:p>
            <a:r>
              <a:rPr lang="en-GB" dirty="0" smtClean="0"/>
              <a:t>E-health</a:t>
            </a:r>
          </a:p>
        </p:txBody>
      </p:sp>
    </p:spTree>
    <p:extLst>
      <p:ext uri="{BB962C8B-B14F-4D97-AF65-F5344CB8AC3E}">
        <p14:creationId xmlns:p14="http://schemas.microsoft.com/office/powerpoint/2010/main" val="2984255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literature on digital humanitarianism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400" dirty="0"/>
              <a:t>Burns, R. (2014). "Moments of closure in the knowledge politics of digital humanitarianism." </a:t>
            </a:r>
            <a:r>
              <a:rPr lang="en-GB" sz="1400" u="sng" dirty="0" err="1"/>
              <a:t>Geoforum</a:t>
            </a:r>
            <a:r>
              <a:rPr lang="en-GB" sz="1400" u="sng" dirty="0"/>
              <a:t> </a:t>
            </a:r>
            <a:r>
              <a:rPr lang="en-GB" sz="1400" b="1" u="sng" dirty="0"/>
              <a:t>53(0): 51-62.</a:t>
            </a:r>
          </a:p>
          <a:p>
            <a:r>
              <a:rPr lang="en-GB" sz="1400" dirty="0"/>
              <a:t>Burns, R. (2014). "Rethinking big data in digital humanitarianism: practices, epistemologies, and social relations." </a:t>
            </a:r>
            <a:r>
              <a:rPr lang="en-GB" sz="1400" u="sng" dirty="0" err="1"/>
              <a:t>GeoJournal</a:t>
            </a:r>
            <a:r>
              <a:rPr lang="en-GB" sz="1400" u="sng" dirty="0"/>
              <a:t>: 1-14.</a:t>
            </a:r>
          </a:p>
          <a:p>
            <a:r>
              <a:rPr lang="en-GB" sz="1400" dirty="0"/>
              <a:t>Burns, R. and J. Thatcher (2014). "Guest Editorial: What’s so big about Big Data? Finding the spaces and perils of Big Data." </a:t>
            </a:r>
            <a:r>
              <a:rPr lang="en-GB" sz="1400" u="sng" dirty="0" err="1"/>
              <a:t>GeoJournal</a:t>
            </a:r>
            <a:r>
              <a:rPr lang="en-GB" sz="1400" u="sng" dirty="0"/>
              <a:t>: 1-4.</a:t>
            </a:r>
          </a:p>
          <a:p>
            <a:r>
              <a:rPr lang="en-GB" sz="1400" dirty="0"/>
              <a:t>Meier, P. (2011). "New information technologies and their impact on the humanitarian sector." </a:t>
            </a:r>
            <a:r>
              <a:rPr lang="en-GB" sz="1400" u="sng" dirty="0"/>
              <a:t>International Review of the Red Cross </a:t>
            </a:r>
            <a:r>
              <a:rPr lang="en-GB" sz="1400" b="1" u="sng" dirty="0"/>
              <a:t>93(884): 1239-1263.</a:t>
            </a:r>
          </a:p>
          <a:p>
            <a:r>
              <a:rPr lang="en-GB" sz="1400" dirty="0"/>
              <a:t>Meier, P. (2012). "Crisis Mapping in Action: How Open Source Software and Global Volunteer Networks Are Changing the World, One Map at a Time." </a:t>
            </a:r>
            <a:r>
              <a:rPr lang="en-GB" sz="1400" u="sng" dirty="0"/>
              <a:t>Journal of Map &amp; Geography Libraries </a:t>
            </a:r>
            <a:r>
              <a:rPr lang="en-GB" sz="1400" b="1" u="sng" dirty="0"/>
              <a:t>8(2): 89-100.</a:t>
            </a:r>
          </a:p>
          <a:p>
            <a:r>
              <a:rPr lang="en-GB" sz="1400" dirty="0" err="1" smtClean="0"/>
              <a:t>Sandvik</a:t>
            </a:r>
            <a:r>
              <a:rPr lang="en-GB" sz="1400" dirty="0"/>
              <a:t>, K. B. (2015). "The humanitarian cyberspace: shrinking space or an expanding frontier?" </a:t>
            </a:r>
            <a:r>
              <a:rPr lang="en-GB" sz="1400" u="sng" dirty="0"/>
              <a:t>Third World Quarterly: 1-16</a:t>
            </a:r>
            <a:r>
              <a:rPr lang="en-GB" sz="1400" u="sng" dirty="0" smtClean="0"/>
              <a:t>.</a:t>
            </a:r>
          </a:p>
          <a:p>
            <a:pPr marL="0" indent="0">
              <a:buNone/>
            </a:pPr>
            <a:r>
              <a:rPr lang="en-GB" sz="1400" dirty="0" smtClean="0"/>
              <a:t>E-health</a:t>
            </a:r>
          </a:p>
          <a:p>
            <a:r>
              <a:rPr lang="en-GB" sz="1400" dirty="0" err="1"/>
              <a:t>Odine</a:t>
            </a:r>
            <a:r>
              <a:rPr lang="en-GB" sz="1400" dirty="0"/>
              <a:t>, M. (2015) "South Africa's mobiles deliver healthcare services." </a:t>
            </a:r>
            <a:r>
              <a:rPr lang="en-GB" sz="1400" u="sng" dirty="0"/>
              <a:t>Journal of Emerging Trends in Educational Research and Policy Studies </a:t>
            </a:r>
            <a:r>
              <a:rPr lang="en-GB" sz="1400" b="1" u="sng" dirty="0"/>
              <a:t>6, 182-188</a:t>
            </a:r>
            <a:r>
              <a:rPr lang="en-GB" sz="1400" b="1" u="sng" dirty="0" smtClean="0"/>
              <a:t>.</a:t>
            </a:r>
            <a:r>
              <a:rPr lang="en-GB" sz="1400" dirty="0"/>
              <a:t> </a:t>
            </a:r>
            <a:endParaRPr lang="en-GB" sz="1400" dirty="0" smtClean="0"/>
          </a:p>
          <a:p>
            <a:r>
              <a:rPr lang="en-GB" sz="1400" dirty="0" err="1" smtClean="0"/>
              <a:t>Vijaykumar</a:t>
            </a:r>
            <a:r>
              <a:rPr lang="en-GB" sz="1400" dirty="0"/>
              <a:t>, S., R. J. Wray, T. </a:t>
            </a:r>
            <a:r>
              <a:rPr lang="en-GB" sz="1400" dirty="0" err="1"/>
              <a:t>Buskirk</a:t>
            </a:r>
            <a:r>
              <a:rPr lang="en-GB" sz="1400" dirty="0"/>
              <a:t>, H. </a:t>
            </a:r>
            <a:r>
              <a:rPr lang="en-GB" sz="1400" dirty="0" err="1"/>
              <a:t>Piplani</a:t>
            </a:r>
            <a:r>
              <a:rPr lang="en-GB" sz="1400" dirty="0"/>
              <a:t>, J. Banerjee, M. </a:t>
            </a:r>
            <a:r>
              <a:rPr lang="en-GB" sz="1400" dirty="0" err="1"/>
              <a:t>Furdyk</a:t>
            </a:r>
            <a:r>
              <a:rPr lang="en-GB" sz="1400" dirty="0"/>
              <a:t> and R. </a:t>
            </a:r>
            <a:r>
              <a:rPr lang="en-GB" sz="1400" dirty="0" err="1"/>
              <a:t>Pattni</a:t>
            </a:r>
            <a:r>
              <a:rPr lang="en-GB" sz="1400" dirty="0"/>
              <a:t> (2014). "Youth, New Media, and HIV/AIDS: Determinants of Participation in an Online Health Social Movement." </a:t>
            </a:r>
            <a:r>
              <a:rPr lang="en-GB" sz="1400" u="sng" dirty="0" err="1"/>
              <a:t>Cyberpsychology</a:t>
            </a:r>
            <a:r>
              <a:rPr lang="en-GB" sz="1400" u="sng" dirty="0"/>
              <a:t>, </a:t>
            </a:r>
            <a:r>
              <a:rPr lang="en-GB" sz="1400" u="sng" dirty="0" err="1"/>
              <a:t>Behavior</a:t>
            </a:r>
            <a:r>
              <a:rPr lang="en-GB" sz="1400" u="sng" dirty="0"/>
              <a:t>, and Social Networking </a:t>
            </a:r>
            <a:r>
              <a:rPr lang="en-GB" sz="1400" b="1" u="sng" dirty="0"/>
              <a:t>17(7): 488-495.</a:t>
            </a:r>
          </a:p>
          <a:p>
            <a:endParaRPr lang="en-GB" sz="1800" u="sng" dirty="0"/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4150710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Part 1 – Social Movements and Protest</a:t>
            </a:r>
          </a:p>
          <a:p>
            <a:r>
              <a:rPr lang="en-GB" dirty="0" smtClean="0"/>
              <a:t>Part 2 – Digital Humanitarianism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6017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Part 1: Social </a:t>
            </a:r>
            <a:r>
              <a:rPr lang="en-GB" altLang="en-US" dirty="0" smtClean="0"/>
              <a:t>Movement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altLang="en-US" dirty="0" smtClean="0"/>
              <a:t>	</a:t>
            </a:r>
            <a:r>
              <a:rPr lang="en-GB" altLang="en-US" sz="3600" dirty="0" smtClean="0"/>
              <a:t>“A social movement is a conscious, collective, organized attempt to bring about or resist large-scale change in the social order by non-institutionalized means.” </a:t>
            </a:r>
          </a:p>
          <a:p>
            <a:pPr algn="r" eaLnBrk="1" hangingPunct="1">
              <a:buFontTx/>
              <a:buNone/>
            </a:pPr>
            <a:r>
              <a:rPr lang="en-GB" altLang="en-US" sz="3600" dirty="0" smtClean="0"/>
              <a:t>		</a:t>
            </a:r>
          </a:p>
          <a:p>
            <a:pPr algn="r" eaLnBrk="1" hangingPunct="1">
              <a:buFontTx/>
              <a:buNone/>
            </a:pPr>
            <a:r>
              <a:rPr lang="en-GB" altLang="en-US" sz="2800" dirty="0" smtClean="0"/>
              <a:t>Cohen and Kennedy (2007) </a:t>
            </a:r>
          </a:p>
          <a:p>
            <a:pPr algn="r" eaLnBrk="1" hangingPunct="1">
              <a:buFontTx/>
              <a:buNone/>
            </a:pPr>
            <a:r>
              <a:rPr lang="en-GB" altLang="en-US" sz="2800" dirty="0" smtClean="0"/>
              <a:t>Global Sociology, p. 437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800" smtClean="0"/>
              <a:t>Some Causes of Social Movements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en-US" sz="2800" smtClean="0"/>
              <a:t>(Perception of) Social Inequality and Change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 smtClean="0"/>
              <a:t>Political Opportunity</a:t>
            </a:r>
          </a:p>
          <a:p>
            <a:pPr lvl="1" eaLnBrk="1" hangingPunct="1">
              <a:lnSpc>
                <a:spcPct val="80000"/>
              </a:lnSpc>
            </a:pPr>
            <a:r>
              <a:rPr lang="en-GB" altLang="en-US" sz="2400" smtClean="0"/>
              <a:t>Regime Crises, Decline in Repression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 smtClean="0"/>
              <a:t>Prior Organisation and Collective Identity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 smtClean="0"/>
              <a:t>Cross-cutting solidarities 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 smtClean="0"/>
              <a:t>Leadership Availability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 smtClean="0"/>
              <a:t>Communication Networks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 smtClean="0"/>
              <a:t>Belief in Necessity and Effectiveness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 smtClean="0"/>
              <a:t>Frame Alignment and Alignment Skill</a:t>
            </a:r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en-GB" altLang="en-US" sz="2000" smtClean="0"/>
              <a:t>Lofland (1996) </a:t>
            </a:r>
            <a:r>
              <a:rPr lang="en-GB" altLang="en-US" sz="2000" i="1" smtClean="0"/>
              <a:t>Social Movement Organizations. </a:t>
            </a:r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en-GB" altLang="en-US" sz="2000" i="1" smtClean="0"/>
              <a:t>Guide to Research on Insurgent Realities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Outcomes of Social Movements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Political and Policy Outcomes</a:t>
            </a:r>
          </a:p>
          <a:p>
            <a:pPr eaLnBrk="1" hangingPunct="1"/>
            <a:r>
              <a:rPr lang="en-GB" altLang="en-US" smtClean="0"/>
              <a:t>Mobilization</a:t>
            </a:r>
          </a:p>
          <a:p>
            <a:pPr eaLnBrk="1" hangingPunct="1"/>
            <a:r>
              <a:rPr lang="en-GB" altLang="en-US" smtClean="0"/>
              <a:t>Cultural Outcomes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600" dirty="0" smtClean="0"/>
              <a:t>Tarrow (1994) </a:t>
            </a:r>
            <a:br>
              <a:rPr lang="en-GB" altLang="en-US" sz="3600" dirty="0" smtClean="0"/>
            </a:br>
            <a:r>
              <a:rPr lang="en-GB" altLang="en-US" sz="3600" dirty="0" smtClean="0"/>
              <a:t>Power in Movement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GB" altLang="en-US" sz="2800" dirty="0" smtClean="0"/>
              <a:t>Repertoires in Contention (Conventional, Disruptive, Violent) 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400" dirty="0" smtClean="0"/>
              <a:t>Protests, Strikes, Sit-Ins, Blocking Traffic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400" dirty="0" smtClean="0"/>
              <a:t>Boycotts, withholding rents or tax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400" dirty="0" smtClean="0"/>
              <a:t>Petitions, Lobbying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400" dirty="0" smtClean="0"/>
              <a:t>Education (Leaflets, Teach-Ins, Ads)</a:t>
            </a:r>
          </a:p>
          <a:p>
            <a:pPr marL="0" indent="0" algn="r" eaLnBrk="1" hangingPunct="1">
              <a:lnSpc>
                <a:spcPct val="90000"/>
              </a:lnSpc>
              <a:buNone/>
            </a:pPr>
            <a:endParaRPr lang="en-GB" altLang="en-US" sz="2800" b="1" dirty="0" smtClean="0"/>
          </a:p>
          <a:p>
            <a:pPr marL="0" indent="0" algn="r" eaLnBrk="1" hangingPunct="1">
              <a:lnSpc>
                <a:spcPct val="90000"/>
              </a:lnSpc>
              <a:buNone/>
            </a:pPr>
            <a:r>
              <a:rPr lang="en-GB" altLang="en-US" sz="2800" b="1" dirty="0" smtClean="0"/>
              <a:t>Repertoires of Organisational Form:</a:t>
            </a:r>
          </a:p>
          <a:p>
            <a:pPr lvl="1" algn="r" eaLnBrk="1" hangingPunct="1">
              <a:lnSpc>
                <a:spcPct val="90000"/>
              </a:lnSpc>
            </a:pPr>
            <a:r>
              <a:rPr lang="en-GB" altLang="en-US" sz="2400" dirty="0" smtClean="0"/>
              <a:t>Small grassroots organisation</a:t>
            </a:r>
          </a:p>
          <a:p>
            <a:pPr lvl="1" algn="r" eaLnBrk="1" hangingPunct="1">
              <a:lnSpc>
                <a:spcPct val="90000"/>
              </a:lnSpc>
            </a:pPr>
            <a:r>
              <a:rPr lang="en-GB" altLang="en-US" sz="2400" dirty="0" smtClean="0"/>
              <a:t>Large mass membership organisation</a:t>
            </a:r>
          </a:p>
          <a:p>
            <a:pPr lvl="1" algn="r" eaLnBrk="1" hangingPunct="1">
              <a:lnSpc>
                <a:spcPct val="90000"/>
              </a:lnSpc>
            </a:pPr>
            <a:r>
              <a:rPr lang="en-GB" altLang="en-US" sz="2400" dirty="0" smtClean="0"/>
              <a:t>Coalitions and networks</a:t>
            </a:r>
          </a:p>
          <a:p>
            <a:pPr eaLnBrk="1" hangingPunct="1">
              <a:lnSpc>
                <a:spcPct val="90000"/>
              </a:lnSpc>
            </a:pPr>
            <a:endParaRPr lang="en-GB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800" smtClean="0"/>
              <a:t>Electronic Repertoires of Contention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z="2400" b="1" smtClean="0"/>
              <a:t>Conventional Electronic Contention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000" smtClean="0"/>
              <a:t>Representation, information distribution, research, artistic production, fundraising, lobbying, mobilization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400" b="1" smtClean="0"/>
              <a:t>Disruptive Electronic Contention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000" smtClean="0"/>
              <a:t>Email floods, form floods, fax bombs, viruses, worms, trojan horses, data theft or destruction, site alteration or redirection, denial of service, virtual sit-ins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400" b="1" smtClean="0"/>
              <a:t>Violent Electronic Contention (‘cyberterrorism’)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000" smtClean="0"/>
              <a:t>Property destruction, human injury or death through gaining control over networked computer control systems (air traffic control, electrical power grids etc.)</a:t>
            </a:r>
          </a:p>
          <a:p>
            <a:pPr lvl="1" algn="r" eaLnBrk="1" hangingPunct="1">
              <a:lnSpc>
                <a:spcPct val="90000"/>
              </a:lnSpc>
              <a:buFontTx/>
              <a:buNone/>
            </a:pPr>
            <a:r>
              <a:rPr lang="en-GB" altLang="en-US" sz="2000" b="1" smtClean="0"/>
              <a:t>Sasha Costanza-Chock (2003) in: </a:t>
            </a:r>
            <a:r>
              <a:rPr lang="en-GB" altLang="en-US" sz="2000" b="1" i="1" smtClean="0"/>
              <a:t>Representing Resistance: Media, Civil Disobedience and the Global Justice Movement,</a:t>
            </a:r>
            <a:r>
              <a:rPr lang="en-GB" altLang="en-US" sz="2000" b="1" smtClean="0"/>
              <a:t> </a:t>
            </a:r>
          </a:p>
          <a:p>
            <a:pPr lvl="1" algn="r" eaLnBrk="1" hangingPunct="1">
              <a:lnSpc>
                <a:spcPct val="90000"/>
              </a:lnSpc>
              <a:buFontTx/>
              <a:buNone/>
            </a:pPr>
            <a:r>
              <a:rPr lang="en-GB" altLang="en-US" sz="2000" b="1" smtClean="0"/>
              <a:t>ed. by Opel and Pompper</a:t>
            </a:r>
          </a:p>
          <a:p>
            <a:pPr lvl="1" algn="r" eaLnBrk="1" hangingPunct="1">
              <a:lnSpc>
                <a:spcPct val="90000"/>
              </a:lnSpc>
            </a:pPr>
            <a:endParaRPr lang="en-GB" altLang="en-US" sz="20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Van Laer &amp; Van Aelst (2010) </a:t>
            </a:r>
            <a:br>
              <a:rPr lang="en-GB" sz="2800" dirty="0" smtClean="0"/>
            </a:br>
            <a:r>
              <a:rPr lang="en-GB" sz="2800" dirty="0" smtClean="0"/>
              <a:t>Internet and Social Action Repertoires</a:t>
            </a:r>
            <a:endParaRPr lang="en-GB" sz="2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17174" y="1600200"/>
            <a:ext cx="5509651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30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Bennett &amp; Segerberg (2012)</a:t>
            </a:r>
            <a:br>
              <a:rPr lang="en-GB" dirty="0" smtClean="0"/>
            </a:br>
            <a:r>
              <a:rPr lang="en-GB" dirty="0" smtClean="0"/>
              <a:t>The Logic of Connective Action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Collective action – organisational resources, collective identity, collective endeavour</a:t>
            </a:r>
          </a:p>
          <a:p>
            <a:r>
              <a:rPr lang="en-GB" dirty="0" smtClean="0"/>
              <a:t>Connective action – personalised content shared across media networks, individualised, weak tie networks</a:t>
            </a:r>
          </a:p>
          <a:p>
            <a:r>
              <a:rPr lang="en-GB" dirty="0" smtClean="0"/>
              <a:t>Mix of online media &amp; offline activities </a:t>
            </a:r>
          </a:p>
          <a:p>
            <a:pPr lvl="1"/>
            <a:r>
              <a:rPr lang="en-GB" sz="2000" dirty="0" smtClean="0"/>
              <a:t>example Occupy (Roth, Saunders, Olcese 2014)</a:t>
            </a:r>
          </a:p>
        </p:txBody>
      </p:sp>
    </p:spTree>
    <p:extLst>
      <p:ext uri="{BB962C8B-B14F-4D97-AF65-F5344CB8AC3E}">
        <p14:creationId xmlns:p14="http://schemas.microsoft.com/office/powerpoint/2010/main" val="139073931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</TotalTime>
  <Words>1055</Words>
  <Application>Microsoft Office PowerPoint</Application>
  <PresentationFormat>On-screen Show (4:3)</PresentationFormat>
  <Paragraphs>87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Default Design</vt:lpstr>
      <vt:lpstr>PowerPoint Presentation</vt:lpstr>
      <vt:lpstr>Overview</vt:lpstr>
      <vt:lpstr>Part 1: Social Movement</vt:lpstr>
      <vt:lpstr>Some Causes of Social Movements</vt:lpstr>
      <vt:lpstr>Outcomes of Social Movements</vt:lpstr>
      <vt:lpstr>Tarrow (1994)  Power in Movement</vt:lpstr>
      <vt:lpstr>Electronic Repertoires of Contention</vt:lpstr>
      <vt:lpstr>Van Laer &amp; Van Aelst (2010)  Internet and Social Action Repertoires</vt:lpstr>
      <vt:lpstr>Bennett &amp; Segerberg (2012) The Logic of Connective Action</vt:lpstr>
      <vt:lpstr>Some Literature on  Collective &amp; Connective Action </vt:lpstr>
      <vt:lpstr>Part 2: Digital Humanitarianism </vt:lpstr>
      <vt:lpstr>Some literature on digital humanitarianism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Roth S.</dc:creator>
  <cp:lastModifiedBy>Roth S.</cp:lastModifiedBy>
  <cp:revision>31</cp:revision>
  <cp:lastPrinted>2014-11-17T14:44:15Z</cp:lastPrinted>
  <dcterms:created xsi:type="dcterms:W3CDTF">1601-01-01T00:00:00Z</dcterms:created>
  <dcterms:modified xsi:type="dcterms:W3CDTF">2015-11-30T15:22:18Z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_AdHocReviewCycleID">
    <vt:i4>-132106550</vt:i4>
  </property>
  <property fmtid="{D5CDD505-2E9C-101B-9397-08002B2CF9AE}" pid="4" name="_NewReviewCycle">
    <vt:lpwstr/>
  </property>
  <property fmtid="{D5CDD505-2E9C-101B-9397-08002B2CF9AE}" pid="5" name="_EmailSubject">
    <vt:lpwstr>WebScience lecture</vt:lpwstr>
  </property>
  <property fmtid="{D5CDD505-2E9C-101B-9397-08002B2CF9AE}" pid="6" name="_AuthorEmail">
    <vt:lpwstr>Silke.Roth@soton.ac.uk</vt:lpwstr>
  </property>
  <property fmtid="{D5CDD505-2E9C-101B-9397-08002B2CF9AE}" pid="7" name="_AuthorEmailDisplayName">
    <vt:lpwstr>Roth S.</vt:lpwstr>
  </property>
</Properties>
</file>