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9" r:id="rId4"/>
    <p:sldId id="258" r:id="rId5"/>
    <p:sldId id="26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76" r:id="rId16"/>
    <p:sldId id="286" r:id="rId17"/>
    <p:sldId id="287" r:id="rId18"/>
    <p:sldId id="28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57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C1053F-6BA2-CE4E-906D-61E68446FACD}" type="doc">
      <dgm:prSet loTypeId="urn:microsoft.com/office/officeart/2005/8/layout/venn1" loCatId="" qsTypeId="urn:microsoft.com/office/officeart/2005/8/quickstyle/3D3" qsCatId="3D" csTypeId="urn:microsoft.com/office/officeart/2005/8/colors/accent1_2" csCatId="accent1" phldr="1"/>
      <dgm:spPr/>
    </dgm:pt>
    <dgm:pt modelId="{C683E227-12A2-6C4C-825F-58558F5DCA7A}">
      <dgm:prSet phldrT="[Text]"/>
      <dgm:spPr/>
      <dgm:t>
        <a:bodyPr/>
        <a:lstStyle/>
        <a:p>
          <a:r>
            <a:rPr lang="en-US" dirty="0" smtClean="0"/>
            <a:t>Web science</a:t>
          </a:r>
          <a:endParaRPr lang="en-US" dirty="0"/>
        </a:p>
      </dgm:t>
    </dgm:pt>
    <dgm:pt modelId="{3048DBED-13C2-1B41-9F86-F10CFD067249}" type="parTrans" cxnId="{CBD222BD-A246-8741-8CCB-481FBAA244FA}">
      <dgm:prSet/>
      <dgm:spPr/>
      <dgm:t>
        <a:bodyPr/>
        <a:lstStyle/>
        <a:p>
          <a:endParaRPr lang="en-US"/>
        </a:p>
      </dgm:t>
    </dgm:pt>
    <dgm:pt modelId="{8C484A46-6928-3340-AFB2-B01F8D1CA2D2}" type="sibTrans" cxnId="{CBD222BD-A246-8741-8CCB-481FBAA244FA}">
      <dgm:prSet/>
      <dgm:spPr/>
      <dgm:t>
        <a:bodyPr/>
        <a:lstStyle/>
        <a:p>
          <a:endParaRPr lang="en-US"/>
        </a:p>
      </dgm:t>
    </dgm:pt>
    <dgm:pt modelId="{2DDBFD50-E1F5-6A45-98D8-036FF34256E7}" type="pres">
      <dgm:prSet presAssocID="{C4C1053F-6BA2-CE4E-906D-61E68446FACD}" presName="compositeShape" presStyleCnt="0">
        <dgm:presLayoutVars>
          <dgm:chMax val="7"/>
          <dgm:dir/>
          <dgm:resizeHandles val="exact"/>
        </dgm:presLayoutVars>
      </dgm:prSet>
      <dgm:spPr/>
    </dgm:pt>
    <dgm:pt modelId="{4FAC782F-03A2-A743-945D-E0CD5BC0B612}" type="pres">
      <dgm:prSet presAssocID="{C683E227-12A2-6C4C-825F-58558F5DCA7A}" presName="circ1TxSh" presStyleLbl="vennNode1" presStyleIdx="0" presStyleCnt="1"/>
      <dgm:spPr/>
      <dgm:t>
        <a:bodyPr/>
        <a:lstStyle/>
        <a:p>
          <a:endParaRPr lang="en-US"/>
        </a:p>
      </dgm:t>
    </dgm:pt>
  </dgm:ptLst>
  <dgm:cxnLst>
    <dgm:cxn modelId="{FAAAD17A-7F4E-7341-B27D-786CFF92DCDE}" type="presOf" srcId="{C4C1053F-6BA2-CE4E-906D-61E68446FACD}" destId="{2DDBFD50-E1F5-6A45-98D8-036FF34256E7}" srcOrd="0" destOrd="0" presId="urn:microsoft.com/office/officeart/2005/8/layout/venn1"/>
    <dgm:cxn modelId="{CBD222BD-A246-8741-8CCB-481FBAA244FA}" srcId="{C4C1053F-6BA2-CE4E-906D-61E68446FACD}" destId="{C683E227-12A2-6C4C-825F-58558F5DCA7A}" srcOrd="0" destOrd="0" parTransId="{3048DBED-13C2-1B41-9F86-F10CFD067249}" sibTransId="{8C484A46-6928-3340-AFB2-B01F8D1CA2D2}"/>
    <dgm:cxn modelId="{DDEC2685-D947-2C40-9681-13F5A97FF195}" type="presOf" srcId="{C683E227-12A2-6C4C-825F-58558F5DCA7A}" destId="{4FAC782F-03A2-A743-945D-E0CD5BC0B612}" srcOrd="0" destOrd="0" presId="urn:microsoft.com/office/officeart/2005/8/layout/venn1"/>
    <dgm:cxn modelId="{FFC1AA5B-594D-2643-8E68-2F6E800E2962}" type="presParOf" srcId="{2DDBFD50-E1F5-6A45-98D8-036FF34256E7}" destId="{4FAC782F-03A2-A743-945D-E0CD5BC0B612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AC782F-03A2-A743-945D-E0CD5BC0B612}">
      <dsp:nvSpPr>
        <dsp:cNvPr id="0" name=""/>
        <dsp:cNvSpPr/>
      </dsp:nvSpPr>
      <dsp:spPr>
        <a:xfrm>
          <a:off x="1801812" y="0"/>
          <a:ext cx="4625975" cy="462597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Web science</a:t>
          </a:r>
          <a:endParaRPr lang="en-US" sz="6500" kern="1200" dirty="0"/>
        </a:p>
      </dsp:txBody>
      <dsp:txXfrm>
        <a:off x="2479270" y="677458"/>
        <a:ext cx="3271059" cy="32710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0FC42-1FF1-42D0-A609-AFA49084EF40}" type="datetimeFigureOut">
              <a:rPr lang="en-US" smtClean="0"/>
              <a:pPr/>
              <a:t>11/30/15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A9560-6F6F-4B41-8C68-62BB6C6B65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0FC42-1FF1-42D0-A609-AFA49084EF40}" type="datetimeFigureOut">
              <a:rPr lang="en-US" smtClean="0"/>
              <a:pPr/>
              <a:t>11/30/15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A9560-6F6F-4B41-8C68-62BB6C6B65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0FC42-1FF1-42D0-A609-AFA49084EF40}" type="datetimeFigureOut">
              <a:rPr lang="en-US" smtClean="0"/>
              <a:pPr/>
              <a:t>11/30/15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A9560-6F6F-4B41-8C68-62BB6C6B65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0FC42-1FF1-42D0-A609-AFA49084EF40}" type="datetimeFigureOut">
              <a:rPr lang="en-US" smtClean="0"/>
              <a:pPr/>
              <a:t>11/30/15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A9560-6F6F-4B41-8C68-62BB6C6B65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0FC42-1FF1-42D0-A609-AFA49084EF40}" type="datetimeFigureOut">
              <a:rPr lang="en-US" smtClean="0"/>
              <a:pPr/>
              <a:t>11/30/15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A9560-6F6F-4B41-8C68-62BB6C6B65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0FC42-1FF1-42D0-A609-AFA49084EF40}" type="datetimeFigureOut">
              <a:rPr lang="en-US" smtClean="0"/>
              <a:pPr/>
              <a:t>11/30/15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A9560-6F6F-4B41-8C68-62BB6C6B65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0FC42-1FF1-42D0-A609-AFA49084EF40}" type="datetimeFigureOut">
              <a:rPr lang="en-US" smtClean="0"/>
              <a:pPr/>
              <a:t>11/30/15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A9560-6F6F-4B41-8C68-62BB6C6B65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0FC42-1FF1-42D0-A609-AFA49084EF40}" type="datetimeFigureOut">
              <a:rPr lang="en-US" smtClean="0"/>
              <a:pPr/>
              <a:t>11/30/15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A9560-6F6F-4B41-8C68-62BB6C6B65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0FC42-1FF1-42D0-A609-AFA49084EF40}" type="datetimeFigureOut">
              <a:rPr lang="en-US" smtClean="0"/>
              <a:pPr/>
              <a:t>11/30/15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A9560-6F6F-4B41-8C68-62BB6C6B65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0FC42-1FF1-42D0-A609-AFA49084EF40}" type="datetimeFigureOut">
              <a:rPr lang="en-US" smtClean="0"/>
              <a:pPr/>
              <a:t>11/30/15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A9560-6F6F-4B41-8C68-62BB6C6B65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63D0FC42-1FF1-42D0-A609-AFA49084EF40}" type="datetimeFigureOut">
              <a:rPr lang="en-US" smtClean="0"/>
              <a:pPr/>
              <a:t>11/30/15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3FCA9560-6F6F-4B41-8C68-62BB6C6B65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63D0FC42-1FF1-42D0-A609-AFA49084EF40}" type="datetimeFigureOut">
              <a:rPr lang="en-US" smtClean="0"/>
              <a:pPr/>
              <a:t>11/30/15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3FCA9560-6F6F-4B41-8C68-62BB6C6B656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4" Type="http://schemas.openxmlformats.org/officeDocument/2006/relationships/image" Target="../media/image14.jpg"/><Relationship Id="rId5" Type="http://schemas.openxmlformats.org/officeDocument/2006/relationships/image" Target="../media/image15.jpg"/><Relationship Id="rId6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Web Science + Health Science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 Richard Giordano</a:t>
            </a:r>
          </a:p>
          <a:p>
            <a:r>
              <a:rPr lang="en-US" dirty="0" smtClean="0"/>
              <a:t>Senior Lecturer</a:t>
            </a:r>
          </a:p>
          <a:p>
            <a:r>
              <a:rPr lang="en-US" dirty="0" smtClean="0"/>
              <a:t>Faculty of Health Sciences</a:t>
            </a:r>
          </a:p>
          <a:p>
            <a:r>
              <a:rPr lang="en-US" dirty="0" smtClean="0"/>
              <a:t>University of Southampton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  <a:ea typeface="+mj-ea"/>
                <a:cs typeface="+mj-cs"/>
              </a:rPr>
              <a:t>But we also share symbols and meanings</a:t>
            </a:r>
            <a:endParaRPr lang="en-US" dirty="0">
              <a:solidFill>
                <a:schemeClr val="accent1">
                  <a:satMod val="150000"/>
                </a:schemeClr>
              </a:solidFill>
              <a:ea typeface="+mj-ea"/>
              <a:cs typeface="+mj-cs"/>
            </a:endParaRPr>
          </a:p>
        </p:txBody>
      </p:sp>
      <p:pic>
        <p:nvPicPr>
          <p:cNvPr id="20483" name="Content Placeholder 3" descr="IMG_2678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26" b="1252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22201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  <a:ea typeface="+mj-ea"/>
                <a:cs typeface="+mj-cs"/>
              </a:rPr>
              <a:t>And we  interpret the world around us</a:t>
            </a:r>
            <a:endParaRPr lang="en-US" dirty="0">
              <a:solidFill>
                <a:schemeClr val="accent1">
                  <a:satMod val="150000"/>
                </a:schemeClr>
              </a:solidFill>
              <a:ea typeface="+mj-ea"/>
              <a:cs typeface="+mj-cs"/>
            </a:endParaRPr>
          </a:p>
        </p:txBody>
      </p:sp>
      <p:pic>
        <p:nvPicPr>
          <p:cNvPr id="21507" name="Content Placeholder 3" descr="light7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41" b="784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17373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  <a:ea typeface="+mj-ea"/>
                <a:cs typeface="+mj-cs"/>
              </a:rPr>
              <a:t>And we have knowledge and skills</a:t>
            </a:r>
            <a:endParaRPr lang="en-US" dirty="0">
              <a:solidFill>
                <a:schemeClr val="accent1">
                  <a:satMod val="150000"/>
                </a:schemeClr>
              </a:solidFill>
              <a:ea typeface="+mj-ea"/>
              <a:cs typeface="+mj-cs"/>
            </a:endParaRPr>
          </a:p>
        </p:txBody>
      </p:sp>
      <p:pic>
        <p:nvPicPr>
          <p:cNvPr id="22531" name="Content Placeholder 4" descr="esb_2the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02" b="940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33409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W</a:t>
            </a:r>
            <a:r>
              <a:rPr lang="en-US" dirty="0" smtClean="0">
                <a:solidFill>
                  <a:schemeClr val="accent1">
                    <a:satMod val="150000"/>
                  </a:schemeClr>
                </a:solidFill>
                <a:ea typeface="+mj-ea"/>
                <a:cs typeface="+mj-cs"/>
              </a:rPr>
              <a:t>e know how to do things that others can’t do</a:t>
            </a:r>
            <a:endParaRPr lang="en-US" dirty="0">
              <a:solidFill>
                <a:schemeClr val="accent1">
                  <a:satMod val="150000"/>
                </a:schemeClr>
              </a:solidFill>
              <a:ea typeface="+mj-ea"/>
              <a:cs typeface="+mj-cs"/>
            </a:endParaRPr>
          </a:p>
        </p:txBody>
      </p:sp>
      <p:pic>
        <p:nvPicPr>
          <p:cNvPr id="23555" name="Content Placeholder 3" descr="2324941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41" b="784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44300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  <a:ea typeface="+mj-ea"/>
                <a:cs typeface="+mj-cs"/>
              </a:rPr>
              <a:t>And we develop professional identities</a:t>
            </a:r>
            <a:endParaRPr lang="en-US" dirty="0">
              <a:solidFill>
                <a:schemeClr val="accent1">
                  <a:satMod val="150000"/>
                </a:schemeClr>
              </a:solidFill>
              <a:ea typeface="+mj-ea"/>
              <a:cs typeface="+mj-cs"/>
            </a:endParaRPr>
          </a:p>
        </p:txBody>
      </p:sp>
      <p:pic>
        <p:nvPicPr>
          <p:cNvPr id="24579" name="Content Placeholder 3" descr="22principals.395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3" b="374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21656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Web science exists </a:t>
            </a:r>
            <a:r>
              <a:rPr lang="en-US" i="1" dirty="0" smtClean="0"/>
              <a:t>in</a:t>
            </a:r>
            <a:r>
              <a:rPr lang="en-US" dirty="0" smtClean="0"/>
              <a:t> social, cultural, and engineering spaces</a:t>
            </a:r>
            <a:endParaRPr lang="en-US" dirty="0"/>
          </a:p>
        </p:txBody>
      </p:sp>
      <p:pic>
        <p:nvPicPr>
          <p:cNvPr id="7" name="Picture 6" descr="4915056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583414"/>
            <a:ext cx="6552728" cy="4914546"/>
          </a:xfrm>
          <a:prstGeom prst="rect">
            <a:avLst/>
          </a:prstGeom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098309"/>
              </p:ext>
            </p:extLst>
          </p:nvPr>
        </p:nvGraphicFramePr>
        <p:xfrm>
          <a:off x="457200" y="1774825"/>
          <a:ext cx="8229600" cy="4625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8355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work needs to deal with this</a:t>
            </a:r>
            <a:endParaRPr lang="en-US" dirty="0"/>
          </a:p>
        </p:txBody>
      </p:sp>
      <p:pic>
        <p:nvPicPr>
          <p:cNvPr id="5" name="Picture 4" descr="img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762" y="1628800"/>
            <a:ext cx="2488801" cy="1656184"/>
          </a:xfrm>
          <a:prstGeom prst="rect">
            <a:avLst/>
          </a:prstGeom>
        </p:spPr>
      </p:pic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645024"/>
            <a:ext cx="3606800" cy="2260600"/>
          </a:xfrm>
          <a:prstGeom prst="rect">
            <a:avLst/>
          </a:prstGeom>
        </p:spPr>
      </p:pic>
      <p:pic>
        <p:nvPicPr>
          <p:cNvPr id="4" name="Content Placeholder 3" descr="images.jpg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45" b="4745"/>
          <a:stretch>
            <a:fillRect/>
          </a:stretch>
        </p:blipFill>
        <p:spPr>
          <a:xfrm>
            <a:off x="2123728" y="1556792"/>
            <a:ext cx="3326692" cy="1869833"/>
          </a:xfrm>
        </p:spPr>
      </p:pic>
      <p:pic>
        <p:nvPicPr>
          <p:cNvPr id="9" name="Picture 8" descr="image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564904"/>
            <a:ext cx="3479800" cy="2336800"/>
          </a:xfrm>
          <a:prstGeom prst="rect">
            <a:avLst/>
          </a:prstGeom>
        </p:spPr>
      </p:pic>
      <p:pic>
        <p:nvPicPr>
          <p:cNvPr id="8" name="Picture 7" descr="images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4365104"/>
            <a:ext cx="36830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793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Quantified Self in the </a:t>
            </a:r>
            <a:r>
              <a:rPr lang="en-US" dirty="0"/>
              <a:t>D</a:t>
            </a:r>
            <a:r>
              <a:rPr lang="en-US" dirty="0" smtClean="0"/>
              <a:t>octor’s Office</a:t>
            </a:r>
          </a:p>
          <a:p>
            <a:r>
              <a:rPr lang="en-US" dirty="0" smtClean="0"/>
              <a:t>Collaborative healing</a:t>
            </a:r>
          </a:p>
          <a:p>
            <a:r>
              <a:rPr lang="en-US" dirty="0" smtClean="0"/>
              <a:t>The replication of ‘truth’</a:t>
            </a:r>
          </a:p>
          <a:p>
            <a:r>
              <a:rPr lang="en-US" dirty="0" smtClean="0"/>
              <a:t>The hived mind and clinical cognitive flow</a:t>
            </a:r>
          </a:p>
          <a:p>
            <a:r>
              <a:rPr lang="en-US" dirty="0" smtClean="0"/>
              <a:t>Socially-generated alternative therapies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441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 creative</a:t>
            </a:r>
          </a:p>
          <a:p>
            <a:r>
              <a:rPr lang="en-US" dirty="0" smtClean="0"/>
              <a:t>Only a loose connection with health, </a:t>
            </a:r>
            <a:r>
              <a:rPr lang="en-US" i="1" dirty="0" smtClean="0"/>
              <a:t>per se</a:t>
            </a:r>
          </a:p>
          <a:p>
            <a:pPr marL="118872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80221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cience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Web science</a:t>
            </a:r>
          </a:p>
          <a:p>
            <a:pPr lvl="1"/>
            <a:r>
              <a:rPr lang="en-US" dirty="0" smtClean="0"/>
              <a:t>Interdisciplinary research that seeks to understand and explain the Web</a:t>
            </a:r>
          </a:p>
          <a:p>
            <a:r>
              <a:rPr lang="en-US" dirty="0" smtClean="0"/>
              <a:t>Health science</a:t>
            </a:r>
          </a:p>
          <a:p>
            <a:pPr lvl="1"/>
            <a:r>
              <a:rPr lang="en-US" dirty="0" smtClean="0"/>
              <a:t>An applied science that address the use of science, engineering, biology, mathematics, etc. to the delivery of health care</a:t>
            </a:r>
          </a:p>
          <a:p>
            <a:pPr marL="118872" indent="0">
              <a:buNone/>
            </a:pPr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P</a:t>
            </a:r>
            <a:r>
              <a:rPr lang="en-US" sz="4000" dirty="0" smtClean="0"/>
              <a:t>eople make, use, share and interpret information, knowledge, and artifacts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example</a:t>
            </a:r>
          </a:p>
          <a:p>
            <a:pPr lvl="1"/>
            <a:r>
              <a:rPr lang="en-US" dirty="0" smtClean="0"/>
              <a:t>How is &lt;information&gt; made?</a:t>
            </a:r>
          </a:p>
          <a:p>
            <a:pPr lvl="1"/>
            <a:r>
              <a:rPr lang="en-US" dirty="0" smtClean="0"/>
              <a:t>Who uses information?</a:t>
            </a:r>
          </a:p>
          <a:p>
            <a:pPr lvl="1"/>
            <a:r>
              <a:rPr lang="en-US" dirty="0" smtClean="0"/>
              <a:t>Why do they use it?</a:t>
            </a:r>
          </a:p>
          <a:p>
            <a:pPr lvl="1"/>
            <a:r>
              <a:rPr lang="en-US" dirty="0" smtClean="0"/>
              <a:t>When?</a:t>
            </a:r>
          </a:p>
          <a:p>
            <a:pPr lvl="1"/>
            <a:r>
              <a:rPr lang="en-US" dirty="0" smtClean="0"/>
              <a:t>How do people work with it?</a:t>
            </a:r>
          </a:p>
          <a:p>
            <a:pPr lvl="1"/>
            <a:r>
              <a:rPr lang="en-US" dirty="0" smtClean="0"/>
              <a:t>Who controls it?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632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Interdisciplinary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The application of </a:t>
            </a:r>
            <a:r>
              <a:rPr lang="en-US" sz="3600" i="1" dirty="0" smtClean="0"/>
              <a:t>both technological and social perspectives</a:t>
            </a:r>
            <a:r>
              <a:rPr lang="en-US" sz="3600" dirty="0" smtClean="0"/>
              <a:t> to the study of the web</a:t>
            </a:r>
            <a:endParaRPr lang="en-US" sz="3600" dirty="0"/>
          </a:p>
          <a:p>
            <a:r>
              <a:rPr lang="en-US" sz="3600" dirty="0"/>
              <a:t>H</a:t>
            </a:r>
            <a:r>
              <a:rPr lang="en-US" sz="3600" dirty="0" smtClean="0"/>
              <a:t>ow digital information or knowledge networks affect both people and social systems (such as organizations or communities)</a:t>
            </a:r>
          </a:p>
          <a:p>
            <a:r>
              <a:rPr lang="en-US" sz="3600" dirty="0" smtClean="0"/>
              <a:t>..and vice versa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But where is this located?</a:t>
            </a:r>
            <a:endParaRPr lang="en-US" dirty="0"/>
          </a:p>
        </p:txBody>
      </p:sp>
      <p:pic>
        <p:nvPicPr>
          <p:cNvPr id="4" name="Content Placeholder 3" descr="biomedical-informatics-hierarchy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3374" b="-23374"/>
          <a:stretch>
            <a:fillRect/>
          </a:stretch>
        </p:blipFill>
        <p:spPr/>
      </p:pic>
      <p:sp>
        <p:nvSpPr>
          <p:cNvPr id="7" name="Donut 6"/>
          <p:cNvSpPr/>
          <p:nvPr/>
        </p:nvSpPr>
        <p:spPr>
          <a:xfrm>
            <a:off x="2627784" y="2852936"/>
            <a:ext cx="6768752" cy="3645024"/>
          </a:xfrm>
          <a:prstGeom prst="donut">
            <a:avLst>
              <a:gd name="adj" fmla="val 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6381328"/>
            <a:ext cx="6179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CFFCC"/>
                </a:solidFill>
              </a:rPr>
              <a:t>Derived from Nova Southeastern University School of Medicine</a:t>
            </a:r>
            <a:endParaRPr lang="en-US" dirty="0">
              <a:solidFill>
                <a:srgbClr val="CC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259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 explanatory tour: We live in societies</a:t>
            </a:r>
            <a:endParaRPr lang="en-US" dirty="0"/>
          </a:p>
        </p:txBody>
      </p:sp>
      <p:pic>
        <p:nvPicPr>
          <p:cNvPr id="4" name="Content Placeholder 3" descr="49150564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20" b="12520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861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  <a:ea typeface="+mj-ea"/>
                <a:cs typeface="+mj-cs"/>
              </a:rPr>
              <a:t>And societies are made up of people and their relations, beliefs…</a:t>
            </a:r>
            <a:endParaRPr lang="en-US" dirty="0">
              <a:solidFill>
                <a:schemeClr val="accent1">
                  <a:satMod val="150000"/>
                </a:schemeClr>
              </a:solidFill>
              <a:ea typeface="+mj-ea"/>
              <a:cs typeface="+mj-cs"/>
            </a:endParaRPr>
          </a:p>
        </p:txBody>
      </p:sp>
      <p:pic>
        <p:nvPicPr>
          <p:cNvPr id="17411" name="Content Placeholder 3" descr="13stuffed_wrestler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15" b="75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70248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  <a:ea typeface="+mj-ea"/>
                <a:cs typeface="+mj-cs"/>
              </a:rPr>
              <a:t>We like to have fun</a:t>
            </a:r>
            <a:endParaRPr lang="en-US" dirty="0">
              <a:solidFill>
                <a:schemeClr val="accent1">
                  <a:satMod val="150000"/>
                </a:schemeClr>
              </a:solidFill>
              <a:ea typeface="+mj-ea"/>
              <a:cs typeface="+mj-cs"/>
            </a:endParaRPr>
          </a:p>
        </p:txBody>
      </p:sp>
      <p:pic>
        <p:nvPicPr>
          <p:cNvPr id="18435" name="Content Placeholder 3" descr="12cnd-snow4_lg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02" b="940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86839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  <a:ea typeface="+mj-ea"/>
                <a:cs typeface="+mj-cs"/>
              </a:rPr>
              <a:t>People share information &amp; knowledge</a:t>
            </a:r>
            <a:endParaRPr lang="en-US" dirty="0">
              <a:solidFill>
                <a:schemeClr val="accent1">
                  <a:satMod val="150000"/>
                </a:schemeClr>
              </a:solidFill>
              <a:ea typeface="+mj-ea"/>
              <a:cs typeface="+mj-cs"/>
            </a:endParaRPr>
          </a:p>
        </p:txBody>
      </p:sp>
      <p:pic>
        <p:nvPicPr>
          <p:cNvPr id="19459" name="Content Placeholder 4" descr="20cellphone-60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5" r="552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20074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1575</TotalTime>
  <Words>283</Words>
  <Application>Microsoft Macintosh PowerPoint</Application>
  <PresentationFormat>On-screen Show (4:3)</PresentationFormat>
  <Paragraphs>45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Module</vt:lpstr>
      <vt:lpstr>Web Science + Health Science</vt:lpstr>
      <vt:lpstr>Science</vt:lpstr>
      <vt:lpstr>People make, use, share and interpret information, knowledge, and artifacts</vt:lpstr>
      <vt:lpstr>Interdisciplinary research</vt:lpstr>
      <vt:lpstr>But where is this located?</vt:lpstr>
      <vt:lpstr>An explanatory tour: We live in societies</vt:lpstr>
      <vt:lpstr>And societies are made up of people and their relations, beliefs…</vt:lpstr>
      <vt:lpstr>We like to have fun</vt:lpstr>
      <vt:lpstr>People share information &amp; knowledge</vt:lpstr>
      <vt:lpstr>But we also share symbols and meanings</vt:lpstr>
      <vt:lpstr>And we  interpret the world around us</vt:lpstr>
      <vt:lpstr>And we have knowledge and skills</vt:lpstr>
      <vt:lpstr>We know how to do things that others can’t do</vt:lpstr>
      <vt:lpstr>And we develop professional identities</vt:lpstr>
      <vt:lpstr>Web science exists in social, cultural, and engineering spaces</vt:lpstr>
      <vt:lpstr>Our work needs to deal with this</vt:lpstr>
      <vt:lpstr>Some projects</vt:lpstr>
      <vt:lpstr>Your projects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Health Informatics</dc:title>
  <dc:creator>Richard Giordano</dc:creator>
  <cp:lastModifiedBy>Richard Giordano</cp:lastModifiedBy>
  <cp:revision>26</cp:revision>
  <dcterms:created xsi:type="dcterms:W3CDTF">2013-03-19T08:21:30Z</dcterms:created>
  <dcterms:modified xsi:type="dcterms:W3CDTF">2015-11-30T10:05:09Z</dcterms:modified>
</cp:coreProperties>
</file>