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736" r:id="rId2"/>
    <p:sldMasterId id="2147483650" r:id="rId3"/>
    <p:sldMasterId id="2147483653" r:id="rId4"/>
    <p:sldMasterId id="2147483872" r:id="rId5"/>
  </p:sldMasterIdLst>
  <p:notesMasterIdLst>
    <p:notesMasterId r:id="rId34"/>
  </p:notesMasterIdLst>
  <p:handoutMasterIdLst>
    <p:handoutMasterId r:id="rId35"/>
  </p:handoutMasterIdLst>
  <p:sldIdLst>
    <p:sldId id="256" r:id="rId6"/>
    <p:sldId id="273" r:id="rId7"/>
    <p:sldId id="297" r:id="rId8"/>
    <p:sldId id="401" r:id="rId9"/>
    <p:sldId id="407" r:id="rId10"/>
    <p:sldId id="402" r:id="rId11"/>
    <p:sldId id="403" r:id="rId12"/>
    <p:sldId id="404" r:id="rId13"/>
    <p:sldId id="405" r:id="rId14"/>
    <p:sldId id="406" r:id="rId15"/>
    <p:sldId id="378" r:id="rId16"/>
    <p:sldId id="334" r:id="rId17"/>
    <p:sldId id="335" r:id="rId18"/>
    <p:sldId id="352" r:id="rId19"/>
    <p:sldId id="336" r:id="rId20"/>
    <p:sldId id="408" r:id="rId21"/>
    <p:sldId id="409" r:id="rId22"/>
    <p:sldId id="410" r:id="rId23"/>
    <p:sldId id="415" r:id="rId24"/>
    <p:sldId id="411" r:id="rId25"/>
    <p:sldId id="412" r:id="rId26"/>
    <p:sldId id="413" r:id="rId27"/>
    <p:sldId id="414" r:id="rId28"/>
    <p:sldId id="400" r:id="rId29"/>
    <p:sldId id="356" r:id="rId30"/>
    <p:sldId id="397" r:id="rId31"/>
    <p:sldId id="398" r:id="rId32"/>
    <p:sldId id="399" r:id="rId33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85F"/>
    <a:srgbClr val="615A20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775448C2-2213-C744-80B3-65C2DC321C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30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E3F12298-7999-4B4B-8BA1-4B8EE0853E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88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8F5EF123-165F-794A-8A23-06FF7C49BF7F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9F855-1FFC-45DE-8C2F-511BB64BC47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21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2004/2005 Full-Time MBA Programme </a:t>
            </a:r>
            <a:br>
              <a:rPr lang="en-US" dirty="0"/>
            </a:br>
            <a:r>
              <a:rPr lang="en-US" dirty="0"/>
              <a:t>Managing Innovation Strategy</a:t>
            </a:r>
          </a:p>
          <a:p>
            <a:r>
              <a:rPr lang="en-US" dirty="0"/>
              <a:t>Keith Goffin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FB473-C860-4891-8A6D-BA74E3D7748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607" y="4344140"/>
            <a:ext cx="5026789" cy="411480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2004/2005 Full-Time MBA Programme </a:t>
            </a:r>
            <a:br>
              <a:rPr lang="en-US" dirty="0"/>
            </a:br>
            <a:r>
              <a:rPr lang="en-US" dirty="0"/>
              <a:t>Managing Innovation Strategy</a:t>
            </a:r>
          </a:p>
          <a:p>
            <a:r>
              <a:rPr lang="en-US" dirty="0"/>
              <a:t>Keith Goffin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FB473-C860-4891-8A6D-BA74E3D7748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607" y="4344140"/>
            <a:ext cx="5026789" cy="411480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2004/2005 Full-Time MBA Programme </a:t>
            </a:r>
            <a:br>
              <a:rPr lang="en-US" dirty="0"/>
            </a:br>
            <a:r>
              <a:rPr lang="en-US" dirty="0"/>
              <a:t>Managing Innovation Strategy</a:t>
            </a:r>
          </a:p>
          <a:p>
            <a:r>
              <a:rPr lang="en-US" dirty="0"/>
              <a:t>Keith Goffin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FB473-C860-4891-8A6D-BA74E3D7748C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607" y="4344140"/>
            <a:ext cx="5026789" cy="4114801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3790959" cy="460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2004/2005 Full-Time MBA Programme </a:t>
            </a:r>
            <a:br>
              <a:rPr lang="en-US" dirty="0"/>
            </a:br>
            <a:r>
              <a:rPr lang="en-US" dirty="0"/>
              <a:t>Managing Innovation Strategy</a:t>
            </a:r>
          </a:p>
          <a:p>
            <a:r>
              <a:rPr lang="en-US" dirty="0"/>
              <a:t>Keith Goffin</a:t>
            </a:r>
          </a:p>
        </p:txBody>
      </p:sp>
      <p:sp>
        <p:nvSpPr>
          <p:cNvPr id="95235" name="Rectangle 9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74243" y="1"/>
            <a:ext cx="3033407" cy="460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9523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A2C97-5735-4489-A7F1-D2281263D3A2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2437" cy="3195637"/>
          </a:xfrm>
          <a:ln w="12700" cap="flat"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51222"/>
            <a:ext cx="5028986" cy="3867266"/>
          </a:xfrm>
          <a:noFill/>
          <a:ln/>
        </p:spPr>
        <p:txBody>
          <a:bodyPr lIns="89953" tIns="44187" rIns="89953" bIns="44187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1"/>
            <a:ext cx="3790959" cy="460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2004/2005 Full-Time MBA Programme </a:t>
            </a:r>
            <a:br>
              <a:rPr lang="en-US" dirty="0"/>
            </a:br>
            <a:r>
              <a:rPr lang="en-US" dirty="0"/>
              <a:t>Managing Innovation Strategy</a:t>
            </a:r>
          </a:p>
          <a:p>
            <a:r>
              <a:rPr lang="en-US" dirty="0"/>
              <a:t>Keith Goffin</a:t>
            </a:r>
          </a:p>
        </p:txBody>
      </p:sp>
      <p:sp>
        <p:nvSpPr>
          <p:cNvPr id="95235" name="Rectangle 9"/>
          <p:cNvSpPr>
            <a:spLocks noGrp="1" noChangeArrowheads="1"/>
          </p:cNvSpPr>
          <p:nvPr>
            <p:ph type="dt" sz="quarter" idx="4294967295"/>
          </p:nvPr>
        </p:nvSpPr>
        <p:spPr bwMode="auto">
          <a:xfrm>
            <a:off x="3874243" y="1"/>
            <a:ext cx="3033407" cy="460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95236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A2C97-5735-4489-A7F1-D2281263D3A2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952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6988" y="801688"/>
            <a:ext cx="4262437" cy="3195637"/>
          </a:xfrm>
          <a:ln w="12700" cap="flat"/>
        </p:spPr>
      </p:sp>
      <p:sp>
        <p:nvSpPr>
          <p:cNvPr id="952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51222"/>
            <a:ext cx="5028986" cy="3867266"/>
          </a:xfrm>
          <a:noFill/>
          <a:ln/>
        </p:spPr>
        <p:txBody>
          <a:bodyPr lIns="89953" tIns="44187" rIns="89953" bIns="44187"/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E0565EB6-7E25-6948-AF5D-95CC2EEFBD86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Use divider pages to break up your presentation into logical sections and to provide a visual break for the viewer. The title can be one or two lines long. </a:t>
            </a:r>
          </a:p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4000">
                <a:solidFill>
                  <a:srgbClr val="3F3F3F"/>
                </a:solidFill>
                <a:latin typeface="Palatino" charset="0"/>
                <a:ea typeface="ＭＳ Ｐゴシック" charset="0"/>
                <a:sym typeface="Palatino" charset="0"/>
              </a:defRPr>
            </a:lvl1pPr>
            <a:lvl2pPr marL="742950" indent="-285750" eaLnBrk="0" hangingPunct="0">
              <a:defRPr sz="4000">
                <a:solidFill>
                  <a:srgbClr val="3F3F3F"/>
                </a:solidFill>
                <a:latin typeface="Palatino" charset="0"/>
                <a:ea typeface="ＭＳ Ｐゴシック" charset="0"/>
                <a:sym typeface="Palatino" charset="0"/>
              </a:defRPr>
            </a:lvl2pPr>
            <a:lvl3pPr marL="1143000" indent="-228600" eaLnBrk="0" hangingPunct="0">
              <a:defRPr sz="4000">
                <a:solidFill>
                  <a:srgbClr val="3F3F3F"/>
                </a:solidFill>
                <a:latin typeface="Palatino" charset="0"/>
                <a:ea typeface="ＭＳ Ｐゴシック" charset="0"/>
                <a:sym typeface="Palatino" charset="0"/>
              </a:defRPr>
            </a:lvl3pPr>
            <a:lvl4pPr marL="1600200" indent="-228600" eaLnBrk="0" hangingPunct="0">
              <a:defRPr sz="4000">
                <a:solidFill>
                  <a:srgbClr val="3F3F3F"/>
                </a:solidFill>
                <a:latin typeface="Palatino" charset="0"/>
                <a:ea typeface="ＭＳ Ｐゴシック" charset="0"/>
                <a:sym typeface="Palatino" charset="0"/>
              </a:defRPr>
            </a:lvl4pPr>
            <a:lvl5pPr marL="2057400" indent="-228600" eaLnBrk="0" hangingPunct="0">
              <a:defRPr sz="4000">
                <a:solidFill>
                  <a:srgbClr val="3F3F3F"/>
                </a:solidFill>
                <a:latin typeface="Palatino" charset="0"/>
                <a:ea typeface="ＭＳ Ｐゴシック" charset="0"/>
                <a:sym typeface="Palatino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F3F3F"/>
                </a:solidFill>
                <a:latin typeface="Palatino" charset="0"/>
                <a:ea typeface="ＭＳ Ｐゴシック" charset="0"/>
                <a:sym typeface="Palatino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F3F3F"/>
                </a:solidFill>
                <a:latin typeface="Palatino" charset="0"/>
                <a:ea typeface="ＭＳ Ｐゴシック" charset="0"/>
                <a:sym typeface="Palatino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F3F3F"/>
                </a:solidFill>
                <a:latin typeface="Palatino" charset="0"/>
                <a:ea typeface="ＭＳ Ｐゴシック" charset="0"/>
                <a:sym typeface="Palatino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F3F3F"/>
                </a:solidFill>
                <a:latin typeface="Palatino" charset="0"/>
                <a:ea typeface="ＭＳ Ｐゴシック" charset="0"/>
                <a:sym typeface="Palatino" charset="0"/>
              </a:defRPr>
            </a:lvl9pPr>
          </a:lstStyle>
          <a:p>
            <a:pPr eaLnBrk="1" hangingPunct="1"/>
            <a:fld id="{9E3C4B4E-4671-394A-AEEB-C5387A6AA126}" type="slidenum">
              <a:rPr lang="en-GB" sz="1200">
                <a:solidFill>
                  <a:schemeClr val="tx1"/>
                </a:solidFill>
              </a:rPr>
              <a:pPr eaLnBrk="1" hangingPunct="1"/>
              <a:t>22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E0565EB6-7E25-6948-AF5D-95CC2EEFBD86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Use divider pages to break up your presentation into logical sections and to provide a visual break for the viewer. The title can be one or two lines long. </a:t>
            </a:r>
          </a:p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EF52C-9C17-40B6-AEC1-948EE65EE79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2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E0565EB6-7E25-6948-AF5D-95CC2EEFBD86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</a:rPr>
              <a:t>Use divider pages to break up your presentation into logical sections and to provide a visual break for the viewer. The title can be one or two lines long. </a:t>
            </a:r>
          </a:p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2004/2005 Full-Time MBA Programme </a:t>
            </a:r>
            <a:br>
              <a:rPr lang="en-US" smtClean="0"/>
            </a:br>
            <a:r>
              <a:rPr lang="en-US" smtClean="0"/>
              <a:t>Managing Innovation Strategy</a:t>
            </a:r>
          </a:p>
          <a:p>
            <a:r>
              <a:rPr lang="en-US" smtClean="0"/>
              <a:t>Keith Goffin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Session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09D-BCC1-4C74-BBEC-BF485A6BE35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2B496-64B9-4CF7-86AE-377EA52F97F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7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2B496-64B9-4CF7-86AE-377EA52F97F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3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2B496-64B9-4CF7-86AE-377EA52F97F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1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2B496-64B9-4CF7-86AE-377EA52F97F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62B496-64B9-4CF7-86AE-377EA52F97F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05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outhamptonBusinessSchool_(White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788"/>
            <a:ext cx="11318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D60B86E-57EE-454A-9D07-524DB45214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6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834480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834480"/>
            <a:ext cx="417195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237B-1EBC-5241-B6A5-EE104015BB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5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834480"/>
            <a:ext cx="849630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F9D7-F598-D541-BE34-B4B62D6F57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00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outhamptonBusinessSchool_(White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788"/>
            <a:ext cx="11318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4716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67543" y="1044000"/>
            <a:ext cx="7992000" cy="9144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3500" kern="120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+mn-cs"/>
              </a:defRPr>
            </a:lvl1pPr>
            <a:lvl2pPr>
              <a:defRPr lang="en-US" sz="3500" kern="120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+mn-cs"/>
              </a:defRPr>
            </a:lvl2pPr>
            <a:lvl3pPr>
              <a:defRPr lang="en-US" sz="3500" kern="120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+mn-cs"/>
              </a:defRPr>
            </a:lvl3pPr>
            <a:lvl4pPr>
              <a:defRPr lang="en-US" sz="3500" kern="120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+mn-cs"/>
              </a:defRPr>
            </a:lvl4pPr>
            <a:lvl5pPr>
              <a:defRPr lang="en-GB" sz="3500" kern="120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2060575"/>
            <a:ext cx="7991475" cy="4176713"/>
          </a:xfrm>
          <a:prstGeom prst="rect">
            <a:avLst/>
          </a:prstGeom>
        </p:spPr>
        <p:txBody>
          <a:bodyPr/>
          <a:lstStyle>
            <a:lvl1pPr>
              <a:defRPr lang="en-US" sz="2400" dirty="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ＭＳ Ｐゴシック" charset="0"/>
              </a:defRPr>
            </a:lvl1pPr>
            <a:lvl2pPr>
              <a:defRPr lang="en-US" sz="2400" dirty="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ＭＳ Ｐゴシック" charset="0"/>
              </a:defRPr>
            </a:lvl2pPr>
            <a:lvl3pPr>
              <a:defRPr lang="en-US" sz="2400" dirty="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ＭＳ Ｐゴシック" charset="0"/>
              </a:defRPr>
            </a:lvl3pPr>
            <a:lvl4pPr>
              <a:defRPr lang="en-US" sz="2400" dirty="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ＭＳ Ｐゴシック" charset="0"/>
              </a:defRPr>
            </a:lvl4pPr>
            <a:lvl5pPr>
              <a:defRPr lang="en-GB" sz="2400" dirty="0" smtClean="0">
                <a:solidFill>
                  <a:schemeClr val="bg1"/>
                </a:solidFill>
                <a:latin typeface="Georgia" pitchFamily="18" charset="0"/>
                <a:ea typeface="MS PGothic" pitchFamily="34" charset="-128"/>
                <a:cs typeface="ＭＳ Ｐゴシック" charset="0"/>
              </a:defRPr>
            </a:lvl5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37345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outhamptonBusinessSchool_(White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788"/>
            <a:ext cx="11318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9843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E625-A907-7940-B346-71DA0B003B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31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55377-BD4C-C943-8A0D-3E1BF2CAE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7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F55B0-8B21-104C-842F-44755D672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39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BCFC-226D-A74D-BB10-AA922BA816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19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039A-A226-CD45-A54D-CF507A55F2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72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89EE-EE0E-5349-8820-B159A91EEE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94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80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46129-0D73-7B49-8BCE-431476A7E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6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7"/>
            <a:ext cx="5486400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F8F12-3C0F-734E-907E-06C09537B8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9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E6091-9333-E14D-A862-1CADD7FC1F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24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C9EB5-C61E-6441-A231-67509BAC77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61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8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46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07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30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13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0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7067-99D3-5041-AA73-68667981C6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506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11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99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650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pic>
        <p:nvPicPr>
          <p:cNvPr id="6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SouthamptonBusinessSchool_(White)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788"/>
            <a:ext cx="11318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D60B86E-57EE-454A-9D07-524DB45214E5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698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89EE-EE0E-5349-8820-B159A91EEEDC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68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7067-99D3-5041-AA73-68667981C6C6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49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A46FE-66E6-0745-8384-B3BC0AED16B0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21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DE18-2508-A840-8219-1247EA1B320E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12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C26-46D0-AC4F-ADD8-3F985A84DA6A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517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DA0B8-5853-924B-A534-A454D103DB4A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93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A46FE-66E6-0745-8384-B3BC0AED16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20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71D08-E51F-7A44-9859-360D2545953E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35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1FE0-535B-1841-BA4B-418C692791A7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780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834480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834480"/>
            <a:ext cx="417195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C237B-1EBC-5241-B6A5-EE104015BBA4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99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834480"/>
            <a:ext cx="8496300" cy="411480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F9D7-F598-D541-BE34-B4B62D6F5749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6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DE18-2508-A840-8219-1247EA1B32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EC26-46D0-AC4F-ADD8-3F985A84DA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7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DA0B8-5853-924B-A534-A454D103DB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22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71D08-E51F-7A44-9859-360D254595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13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1FE0-535B-1841-BA4B-418C692791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2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theme" Target="../theme/theme3.xml"/><Relationship Id="rId12" Type="http://schemas.openxmlformats.org/officeDocument/2006/relationships/image" Target="../media/image1.jpeg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50925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35150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 charset="0"/>
              </a:defRPr>
            </a:lvl1pPr>
          </a:lstStyle>
          <a:p>
            <a:pPr>
              <a:defRPr/>
            </a:pPr>
            <a:fld id="{EFC04497-0C07-5542-83DF-6E19E84A56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DC42240E-32E6-4F53-AFFF-ACCC5A896E6E" descr="2DFBD434-2EC1-40F7-BF7A-829468362EAB@gatewa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1303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uos_White_eps.tif                                              0008049DMacintosh HD                   7C268440: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81000"/>
            <a:ext cx="21891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SouthamptonBusinessSchool_(White)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1788"/>
            <a:ext cx="113188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50925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82763"/>
            <a:ext cx="84963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 charset="0"/>
              </a:defRPr>
            </a:lvl1pPr>
          </a:lstStyle>
          <a:p>
            <a:pPr>
              <a:defRPr/>
            </a:pPr>
            <a:fld id="{3E90C3F2-F8C6-FB4D-83F1-635359DFD4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4343" name="Picture 7" descr="marine_blue _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DC42240E-32E6-4F53-AFFF-ACCC5A896E6E" descr="2DFBD434-2EC1-40F7-BF7A-829468362EAB@gatewa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1303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50925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82763"/>
            <a:ext cx="84963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25606" name="DC42240E-32E6-4F53-AFFF-ACCC5A896E6E" descr="2DFBD434-2EC1-40F7-BF7A-829468362EAB@gatewa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1303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>
              <a:solidFill>
                <a:srgbClr val="323D43"/>
              </a:solidFill>
              <a:latin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323D43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050925"/>
            <a:ext cx="84963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35150"/>
            <a:ext cx="8496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323D4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Georgia" charset="0"/>
              </a:defRPr>
            </a:lvl1pPr>
          </a:lstStyle>
          <a:p>
            <a:pPr>
              <a:defRPr/>
            </a:pPr>
            <a:fld id="{EFC04497-0C07-5542-83DF-6E19E84A5602}" type="slidenum">
              <a:rPr lang="en-GB">
                <a:solidFill>
                  <a:srgbClr val="323D4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33" name="Picture 7" descr="marine_blue 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DC42240E-32E6-4F53-AFFF-ACCC5A896E6E" descr="2DFBD434-2EC1-40F7-BF7A-829468362EAB@gatew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1303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78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wc.com/gx/en/innovationsurvey/index.jhtml" TargetMode="External"/><Relationship Id="rId4" Type="http://schemas.openxmlformats.org/officeDocument/2006/relationships/hyperlink" Target="https://www.gov.uk/government/uploads/system/uploads/attachment_data/file/301385/14-p107a-first-findings-from-the-ukis-2013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jpeg"/><Relationship Id="rId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hyperlink" Target="http://www.economist.com/news/leaders/21573104-internet-everything-hire-rise-sharing-econom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14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legraph.co.uk/finance/newsbysector/mediatechnologyandtelecoms/11882122/Mapped-how-the-sharing-economy-is-sweeping-the-world.html" TargetMode="External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legraph.co.uk/finance/newsbysector/mediatechnologyandtelecoms/11882122/Mapped-how-the-sharing-economy-is-sweeping-the-world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3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Georgia" charset="0"/>
                <a:ea typeface="ＭＳ Ｐゴシック" charset="0"/>
              </a:rPr>
              <a:t>Innovation Management: </a:t>
            </a:r>
            <a:br>
              <a:rPr lang="en-US" sz="5400" dirty="0" smtClean="0">
                <a:latin typeface="Georgia" charset="0"/>
                <a:ea typeface="ＭＳ Ｐゴシック" charset="0"/>
              </a:rPr>
            </a:br>
            <a:r>
              <a:rPr lang="en-US" sz="5400" dirty="0" smtClean="0">
                <a:latin typeface="Georgia" charset="0"/>
                <a:ea typeface="ＭＳ Ｐゴシック" charset="0"/>
              </a:rPr>
              <a:t>Impact of the Web </a:t>
            </a:r>
            <a:endParaRPr lang="en-US" sz="6000" dirty="0">
              <a:latin typeface="Georgia" charset="0"/>
              <a:ea typeface="ＭＳ Ｐゴシック" charset="0"/>
            </a:endParaRPr>
          </a:p>
        </p:txBody>
      </p:sp>
      <p:sp>
        <p:nvSpPr>
          <p:cNvPr id="37890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725143"/>
            <a:ext cx="7981950" cy="961281"/>
          </a:xfrm>
        </p:spPr>
        <p:txBody>
          <a:bodyPr/>
          <a:lstStyle/>
          <a:p>
            <a:pPr>
              <a:lnSpc>
                <a:spcPts val="4100"/>
              </a:lnSpc>
            </a:pPr>
            <a:r>
              <a:rPr lang="en-US" dirty="0" smtClean="0">
                <a:solidFill>
                  <a:srgbClr val="B2D5D5"/>
                </a:solidFill>
                <a:latin typeface="Georgia" charset="0"/>
                <a:ea typeface="ＭＳ Ｐゴシック" charset="0"/>
              </a:rPr>
              <a:t>Dr David Baxter </a:t>
            </a:r>
          </a:p>
        </p:txBody>
      </p:sp>
      <p:sp>
        <p:nvSpPr>
          <p:cNvPr id="37891" name="Text Box 25"/>
          <p:cNvSpPr txBox="1">
            <a:spLocks noChangeArrowheads="1"/>
          </p:cNvSpPr>
          <p:nvPr/>
        </p:nvSpPr>
        <p:spPr bwMode="auto">
          <a:xfrm>
            <a:off x="381000" y="5851525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B2D5D5"/>
                </a:solidFill>
                <a:latin typeface="Georgia" charset="0"/>
              </a:rPr>
              <a:t>23</a:t>
            </a:r>
            <a:r>
              <a:rPr lang="en-US" sz="2000" baseline="30000" dirty="0" smtClean="0">
                <a:solidFill>
                  <a:srgbClr val="B2D5D5"/>
                </a:solidFill>
                <a:latin typeface="Georgia" charset="0"/>
              </a:rPr>
              <a:t>rd</a:t>
            </a:r>
            <a:r>
              <a:rPr lang="en-US" sz="2000" dirty="0" smtClean="0">
                <a:solidFill>
                  <a:srgbClr val="B2D5D5"/>
                </a:solidFill>
                <a:latin typeface="Georgia" charset="0"/>
              </a:rPr>
              <a:t> November 2015</a:t>
            </a:r>
            <a:endParaRPr lang="en-US" sz="2000" dirty="0">
              <a:solidFill>
                <a:srgbClr val="B2D5D5"/>
              </a:solidFill>
              <a:latin typeface="Georgi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State of Innovation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/>
              <a:t>The best companies do it</a:t>
            </a:r>
            <a:r>
              <a:rPr lang="en-GB" dirty="0" smtClean="0"/>
              <a:t>: The top 20% of UK companies see innovation as a mainstream activity that must be sponsored by senior management and run in a structured way</a:t>
            </a:r>
          </a:p>
          <a:p>
            <a:pPr lvl="1"/>
            <a:r>
              <a:rPr lang="en-GB" dirty="0" smtClean="0">
                <a:hlinkClick r:id="rId3"/>
              </a:rPr>
              <a:t>http://www.pwc.com/gx/en/innovationsurvey/index.jhtml</a:t>
            </a:r>
            <a:r>
              <a:rPr lang="en-GB" dirty="0" smtClean="0"/>
              <a:t> </a:t>
            </a:r>
          </a:p>
          <a:p>
            <a:pPr lvl="1"/>
            <a:endParaRPr lang="en-GB" b="1" dirty="0" smtClean="0"/>
          </a:p>
          <a:p>
            <a:r>
              <a:rPr lang="en-GB" b="1" dirty="0" smtClean="0"/>
              <a:t>Most companies don’t do it</a:t>
            </a:r>
            <a:r>
              <a:rPr lang="en-GB" dirty="0" smtClean="0"/>
              <a:t>: In a survey of 14,000 UK companies, 45% are innovation active, 18% are product innovators, 10% are process innovators</a:t>
            </a:r>
          </a:p>
          <a:p>
            <a:pPr lvl="1"/>
            <a:r>
              <a:rPr lang="en-GB" sz="1700" dirty="0" smtClean="0">
                <a:hlinkClick r:id="rId4"/>
              </a:rPr>
              <a:t>https://www.gov.uk/government/uploads/system/uploads/attachment_data/file/301385/14-p107a-first-findings-from-the-ukis-2013.pdf</a:t>
            </a:r>
            <a:r>
              <a:rPr lang="en-GB" sz="1700" dirty="0" smtClean="0"/>
              <a:t> 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38B1-A202-4533-8099-9FA76148E2B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0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Innovation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35150"/>
            <a:ext cx="8496300" cy="4834210"/>
          </a:xfrm>
        </p:spPr>
        <p:txBody>
          <a:bodyPr>
            <a:normAutofit/>
          </a:bodyPr>
          <a:lstStyle/>
          <a:p>
            <a:r>
              <a:rPr lang="en-GB" dirty="0"/>
              <a:t>Innovation </a:t>
            </a:r>
            <a:r>
              <a:rPr lang="en-GB" dirty="0" smtClean="0"/>
              <a:t>is critical to the economic health of a nation </a:t>
            </a:r>
          </a:p>
          <a:p>
            <a:r>
              <a:rPr lang="en-GB" dirty="0" smtClean="0"/>
              <a:t>Innovation is a </a:t>
            </a:r>
            <a:r>
              <a:rPr lang="en-GB" dirty="0"/>
              <a:t>wide-ranging topic that </a:t>
            </a:r>
            <a:r>
              <a:rPr lang="en-GB" dirty="0" smtClean="0"/>
              <a:t>refers </a:t>
            </a:r>
            <a:r>
              <a:rPr lang="en-GB" dirty="0"/>
              <a:t>to </a:t>
            </a:r>
            <a:r>
              <a:rPr lang="en-GB" i="1" dirty="0"/>
              <a:t>implementing something </a:t>
            </a:r>
            <a:r>
              <a:rPr lang="en-GB" i="1" dirty="0" smtClean="0"/>
              <a:t>new</a:t>
            </a:r>
            <a:endParaRPr lang="en-GB" dirty="0" smtClean="0"/>
          </a:p>
          <a:p>
            <a:r>
              <a:rPr lang="en-GB" dirty="0" smtClean="0"/>
              <a:t>Moving from the idea / research to commercial value is difficult! </a:t>
            </a:r>
          </a:p>
          <a:p>
            <a:r>
              <a:rPr lang="en-GB" dirty="0" smtClean="0"/>
              <a:t>How to identify economic value? And how to capture it? </a:t>
            </a:r>
          </a:p>
          <a:p>
            <a:r>
              <a:rPr lang="en-GB" dirty="0" smtClean="0"/>
              <a:t>How to manage the process from idea to launch?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44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49420"/>
          <a:stretch/>
        </p:blipFill>
        <p:spPr>
          <a:xfrm>
            <a:off x="611560" y="4335928"/>
            <a:ext cx="3500884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552" y="2132856"/>
            <a:ext cx="5547946" cy="2035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700808"/>
            <a:ext cx="4485498" cy="2520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8" y="4509120"/>
            <a:ext cx="42799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9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Services</a:t>
            </a:r>
            <a:endParaRPr lang="en-US" dirty="0"/>
          </a:p>
        </p:txBody>
      </p:sp>
      <p:pic>
        <p:nvPicPr>
          <p:cNvPr id="1111046" name="Picture 6" descr="http://www.gamebrit.com/wp-content/uploads/2012/03/iplayer-logo.jp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7" y="1889025"/>
            <a:ext cx="1961035" cy="196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C30-73D0-45D9-974D-FB9E778DF766}" type="slidenum">
              <a:rPr lang="en-GB" smtClean="0"/>
              <a:t>13</a:t>
            </a:fld>
            <a:endParaRPr lang="en-GB" dirty="0"/>
          </a:p>
        </p:txBody>
      </p:sp>
      <p:pic>
        <p:nvPicPr>
          <p:cNvPr id="13320" name="Picture 8" descr="File:Zopo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50" y="3889660"/>
            <a:ext cx="2321625" cy="14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TaskRabbit. Do more. Live more. Be mor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848" y="5676398"/>
            <a:ext cx="249555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QERQUEBQUFBUUFxQVFBIXFBQUGBQUFxQXFhQXHBcYHSggGB4lHBcWIjEhJSktLi4uFx8zODMsNygtLisBCgoKDg0OGxAQGzQkICQ0NDIwMjQvLywvNzUvLzQsLjcyLDQsLzIsNDIsMi0sLzQsLC8sLS8sLSwsLDQsLywsLP/AABEIAI0BZgMBEQACEQEDEQH/xAAbAAEAAgMBAQAAAAAAAAAAAAAAAQIEBQYDB//EADgQAAICAQMCBQIEAwYHAAAAAAABAgMRBBIhBTEGEyJBUTJhFHGBkQdSoSMzQrHw8SQ0YnKSosH/xAAbAQEAAgMBAQAAAAAAAAAAAAAAAwQBAgUGB//EADgRAAIBAwMCBAQFBAIBBQEAAAABAgMRIQQSMUFRBSJhcROBkfAyobHB0RRCUuEj8TMGYmOiwhX/2gAMAwEAAhEDEQA/AOLOAfXAAAAAAAAAAAAAAAAAAAAAAAAAAZXTOnWam2NVMd05Zwu3CWW232SRtGLk7Ihr16dCDqVHZI2/U/BOs08oKVal5jUYShKMk5NZx344XvwSS09SPKKVDxjSVk2pWtzdGhvplXKUJpxlFuMovhxknhpr8yJqzszownGcVKLumUMGwAAAAAAAAAAAAAAAAAAAAAAAAAAAAAAAAAAAAAAAAAAAAAAAAAAAAAAAAAAAAAOl/h51GWn10JRjv3RlCUU0ntfqbWeMraifTz2zOV4zp41tK1J2tle59V1Ot/Ezbe+mvTNzsluq3+up7JbVuTrUZuWXy2lxwzoOW59rHj4UvgRsrSlPC5th5V8O91btbrlGn13R9J1SvbHFd8VJ03JxX4iPL3+7mm87s+qLzn7xypwqq3X9S7S1eq8PnueYPlf4+nS2OOjXHp8p6p0u3TTcLoSg02stcSw+cP39v3Rz5wcXZo9jp9TSrx3U3cwzQnAAAAAAAAAAAAAAAAAAAAAAAAAAAAAAAAAAAAAAAAAAAAAAAAAAAAAAAAAAAAPbR6qdM42VScZweYyXszMZOLuiOrSjVg4TV0z6DT4nWq0ajFOvVRa3amLSbmpxak0sOSn6s59K/ZFxVt8Oz7nm5eHPT6m7d6b/ALfS35NdLZZbX9KnpHBSUN9j3T0lcpR3WLandpnJLZYty9K4fK5S2rMoOH8fwYpamOoTavZYUmr47T7rHLyuecnr1BVa6Et0oy8qTVqW/NM3mPmyW5NwXo5i3FepvPczK1RGlH4mkmrJrcscZXNljnnnLx7Hz7qnS7NO4+ZFpTW6ttY3Q+cPlfkynKDjyek0+pp1k9r4w/RmEaFgAAAABIBnR+MfDUdB5GybsVsNzbilhrHHDfz8k9al8O1nycvwzxB6vfujba7HOEB1DtPDvR9JdoZznl34lBRTalv3f2e1Sai+8Mv4ljuy1ThCUL9Tg63VaqlqoxjiGH6W63697e3ZHFtFU7wwLGG0uRg22Ss3bgieopKSjuV3xnmwNSYAAAAAAAAAAAAAAAAAAAAAAAAAAAAAAAAAAAAAAAAAAAHpp75VzjODxKDUovCeJJ5Tw+HyZTs7o1nBTi4y4Z9V8IdSjra4KqSetql5s538t5zFwqiniMHFuPCSjlPGWmuhRnvWPxLv+x47xLTvSze9f8UsJR/WT6u+cu772wbrR6LTW6pamVcqdXXF+bp1JKcpPKi3GDSnlJ4faSlyviWMYOW5qz7FGrW1FOh8BSUqcuJWx9Xx69U+D38nfxsrs0+oi99cnLcpbVspjGX0KKUnjjDy8Iza/TDI923O5qcHhri18tvrf8+D5P4z8Ly6fZBOUZRtTlHa/p55jzy0uPVhZKFWhKDxk9d4d4tS1MHu8rWM4v8Afboc6VzrjBttdr2I3WpqSg5K76XV/oTtN1Rm+hUqeJaeCd5ZSbzi9lfDJwWI6Nt2bOPW/wDUcYwcoQu8dfrxjtZXu88WN51zrP4mjTQlZZOdEZReYRjHDeVhp5bSUY5ws4E6cpRTfC+/9DT6uhRr1I07Jys+r9Xfjo3K1zR4EaMLrd9/ob1/EdS6b+E03nhJtJNZteXPr9Gdn4X8UafS6ZV2wvc1ObzU4xVkJuD2ybee8F2XZdydRjFeXj3ORUqV61RfFa3PGYu+L2fFldP29Dnev69anUW3Rh5asllQz24Sft8rP6mJSSXlSv1wS0KUm7V5zUFZK0kk32Xt1s28dzXJkVNJyV75+hd1lSdOlLbtSg7br+a/Ge3Kvd3+ZJOpNX6LqcqVGE1Ffik0pRs7WSvjLk3mz9eU+SrRQqUnHK4PWaLXxreSbW5YuuHbtfr3XPXKyQQnSAAAAAAAAAAAAAAAAAAAAAAAAAAAAAAAAAAAAAAAAAAAB7aLVzpsjZVJwnBqUZLumv8AXYypNO6I6tKFWDhNXT5PpXh/xZp9VZTbrnCOorflQag/XGSScm4x7v1LGUl7fUXqdaM2nPk8rrPDK+nhOnpruDy88W6c+3TPyN3K5Ts1HUY2eV+HUqo1YW2e2KlmzcvqnmKW1ppKPPsS8t1L2sUNrhCno3Hduy31XTHos89b4PknWeqWau6V1zzKXt2UYr6YpeyX+u5tm6ssvr/BrtjsknNbI5S4dm+JeW93zze2E7YWCyrUnOU1FL7/AIO7otPp6OmlVqTbWXe+V6+7x8rLKbbkuJSaaXJ5yUqFOpGcvwtp8ZsrLDbynb9bYBFCfGPR9l7F/UaZ5e5PDnBf3S9Wn2X1t1yGSN2lF2z29CpTip0atNztB2d2v7r+2W1fHQFa0nLa1i9/Q7G6hGgqsWtzioKy8zxtv39unR54E+5RlhZfK/g5ipyq0bVJXjFvZK7t63td2srp+nIMNqCtL79+3obwhLUTvQ4vltJuy6xx5l/kub2QZEpYdvp+3uXZ0ryjvV+qklez/wAkr7XHi+HbrYEra22i7FOMZqs51o7rp4Tu8vLb6Yf5cYBBJvvh+p1KcItJbXvg09yjm1rLhZx3XHS5DZiWoShbr+Rmn4TKVdzeIc5xLjlW4zxw1bgqymz0UVZJcgGQAAAAAAAAAAAAAAAAAAAAAAAAAAAAAAAAAAAAAAAAAAAWpscJKUXhxaafw08pmU7GsoqScXwzJ1OvstSU5emK9MElGK7/AOGOFnl89zoU9u1SueR1qrKvUp7cc3uutkm+G88ptr0MdmKk1dN4M6PTT21ILzXeb4wuy7crjmxODCuvLG11z9/fQkqbKn/NXvtnZR+v6Wuujavx1qZUnTlth1NKlGOqputqUkqeMO112xj2fXpbpJNfcrvEV93OfKHwZ7YNTqTt0wl/iuzta9+FgMhg5puUVf8Af+S/qIaeVOnQrycVe3fa10ba8t0+Xh2usE4JpuEVvXP30Odp46itN6ao2qauuFhK/En345zcg0/Fe79c8/Qs4pqG2LTs4+X8PKV93XHr15QNdjmty+/v6osR1NPTT+BPytWss3v3TtZPv/bIZNVFRV54++3UmnXnWlbTLdlXaTS9WpXWxtPpe/JG4ilqEm9q+pbpeESnCKrztZp2i7LCtzz7/kVKzbZ3IwjHhWBg2AAAAAAAAAAAAAAAAAAAAAAAAAAAAAAAAAAAAAAAAAAAAAAAALRZaoy8tnwjh+IUl8dSg/NKySxlq/KeLWur9Muz6SSKc7XXy6lGWkofE2z63UnlLD6NXSwla/RZYNqe93cfv0Zrqnp47I1rvDxfCv8A3R6Ndue/N02TOG04v3+/4InvhTnCvTs3lPrfOX0fHVLp1aArTzZcL8v5Rnw7TpRU5JOU+j4kv/zLs+vKvlghU3DP37r+Doy0y1K2PPS7WV/7Zrr6S59erZL0KaSvzc8vqdU3UcLbFHCV3dW9Xn6W/cZIa0qUJfxY6Xh9HW6mk45tdNOTlxbNnzhpPGHx7xuK0tVLKjhM7NHwOinCdVuUo9eF3WPTp6FclZtvk7MKcYLbBWXpgGDcAAAAAAAAAAAAAAAAAAAAAAAAAAAAAAAAAAAAAAAAAAAAAAAAAAAtAvadP4b++Dy/i84LWU7t3VuislJ2d+rvlWXBJJ8OGJU3+f5e5V/q66U6WthzlWSwli9lzFYWeeAhShKybXvn6XNfENTS+JUp0nlW2pRSs1+La+rt6L6pBkjTuksN/p98FOE4KE51LzhFYvu/E3hZzZr8Xt7A1qOy2QXH6/fJNo4OVR6jVSs5Lh4e3HCf/wBfbGckMiTUYNqKf7HQcJVdRCnOrKOLXtZyafG5dUu/uubkbiq602rXO7T8O0tOfxIwW7u8/qQRF0AAAAAAAAAAAAAAAAAAAAAAAAAAAAAAAAAAAAAAAAAAAAAAAAAAAAAAAFo9v3Lum/8AHJroea8azq6EZcO6dln5O17+xJLVupptfLv7feTn6Fwlp5RjPCwpNZh23Lt1Tyoy6IG8HGUnsfPP8FbURrUaMPjwUXF2j1u+b+qXTu7eoNqqioW47dMkeglXlqHNPcree/mW29/r2/hMYNFJwpqMFdfn9C1UoQ1GsnVryUZKzUeYtKyjaV+Hjp1uQRpRhxmL6fyWXUq6hP4iUKsf7uLq39vCvwrp8PmxDRDV00ord0/Q6fh/jNKvU+A3eXR2sn7K7ax355IKp3AAAAAAAAAAAAAAAAAAAAAAAAAAAAAAAAAAAAAAAAAAAAAAAAAAAAAADP6F0izWXxpqxulueZPCSjFyfP6G9ODnLaitq9VDTUnVnwv3wbfqPgjV6dJzhFxkpNyUsqOxOUt3xwvyLVOlKnhrn7ycHVa+hrEpUpWcH1Wc/wCL6Pp+xziN6qlLLWPvj+CDRSp0vJCa3Z83R5tafR+kr3/RjFOUk7r/AE/c31dClOOySsl0/ujfpHKunyuVh+yYJ1GNSO6ornKlVq6Ov8HSycUrL3btdtfOy7JEZKCquUdkmesegp0K39RRhnqv3XRP8n6EluENtpcv9ex57U6j4ylTXkg8LGY/5eydsror29RvOp3WO3Ug02jdnGMlv5UrvalbpZX6898WwV2lOpSveUeD0ek8QUFGjXfmS55TSsk79387ZuQVjsJgGQAAAAAAAAAAAAAAAAAAAAAAAAAAAAAAAAAAAAAAAAAAAAAAAAAAC9NsoNShJxa7STaa9u6Mp24NZRjJWkro95a+2bUp22ScU0m5ybSllSSy+E8vK+5NTvJ3b49Tm62MaUVGEMO90kruyPFoubk2m+X/AKsec+BONOUYpKMOHa/+W5+9lnnDaXJBrHyxu1z6k9Zyq17QqXVO1la7uuqVlj5vIZmTcaTtx99SOjCnW18HO7k2m3xlK6vHp2eenuUOae0JTLFGvs5yjk+I+GLUrdTe2ffv6Puvt4LMlc1LzP5P9mUaendGKpQurZlHrbhyi+qfble+HJLFttRX39+/BQr06dOMqkrPon1ta133Tvwo33KzdyJIirUXOXlLvh/iENPRvVbs+FzZL3y+U37lCk1bB6SMlJKS4YBsMGbXNZSUVeTsTtN40ZtXSKtXxDTU5KM5pN4+30+ZBGXAAAAAAAAAAAAAAAC1MN0kvlpfuwuTWTtFs+havwDpI3rTLXOOokk4wlU8PPKWVhc/Gcl16aClt3ZPNU/G9VKl8d0bwXLT/bn8jh9d0yyq+dDi3ZCTg4xTllr3WOXnuVJQaltPQUtTTqUlVT8rV8mNdTKDcZxlFrvGScWv0ZhprkljOM1eLui9ukshFSnCcYvtJxkk/wAm1hhxazY1jVpye2Mk37loaC2X012PjdxCT9Pz27fcztl2MOvSXMl9UV/B2bN/lz2fz7Zbf/LGDG12vYz8Wnu2blftfJsquk1y0MtR52LY2KCo2P1J453fr/T7kigtm6+exVlqai1So7PK1fdf9jX/AIC3n+ys9PMvRL0r78cGm19iz8eljzLPqjyqqlNpQTk32STbf6Iwk3wbylGKvJ2RfU6SyrHmQnDPbdFxz+6Di1yjWFWFT8Ek/Z3PEwSAAAAAAAAAAAAF6aZTeIRcn8JNv47IJNmspxirydjL0PSb7lJ1U2TUe+2EpY/Yt6WOXc4PjtW0IKLXOeL8dL/n/FzERZd2tq4+uPtnFg4xqKq3aVknxFbo3w3ayTtno2wYTinZcepJOnXlD4ssSvxFWd27q9uq6d0+bkSIdT+FZ5ydHwXNeacLOCS5v1bf36FSkelAATNoycSGtQjVSvyuGuV7fdn1L5LtPzLy9PX9fv2POatuhUTrO255e26TTvdP2xbplu7avBrvt5YK37En9LGbdXUT3u+Iq9m+UsvKT4wrZbwS0SunTqK1rW+pSjqtXpJOe5S3trN9t0unHHHZ9OMsENSlte2CL+l1zqwdXUTtHlJY4bWH16NJ83vwCfZtjbtwcz+p+NVclfzJqXdX4bT4TxdrHfsESvnOOxRS/wCNqL3X/ErOy69MXv1vf1yQ4lOvTzdc/fB6PwrWtRcJvyp2V+Y+ku67P62uipTPQgAAAAAAAAAAAAA9dL9cP+6P+aMrk0qfgfsfadfq9Gur1120t6hxh5d7lmKltbgtue/3+cHUk6fxkms9zwlGlq//AObKcJ+TN49ec5ND01XUV9WujiethZtc1HLjW3lyjF5wsZeP+lfBDHdFTl/cdCu6NWelpyxSa49ezfv+pTXae7XaPp07sR1c9Q4QtlFRk605PdJe6W1P7/rykpVIQb5ubUp0tJqdRGnmmo3aT68Y+/0NxrrfM0nUq7LbtRKqt7pW1RrrjYlL+7SWe6X7JruSSd4TTd7FKjHZqNPOEVBSfRtu2Ofvvcwuodcv0y6NCme2FtWn8yOIvesVRw21ns32+TWVSUfhpPsT0dFRr/1c5q7Tlb05M/R9Yus6zqNJOW7TquSVLjHb9EH8Z93+5spydZwfBXqaSlDwynqIq0783d+WcxoI46Hal7a2K/rWQR/8D9zq1nfxSL/+P+Tqep9dvh1unTRn/Yyit1e2OJOUJttvGc8L39ixOpJV1HocmhoqMvC512vOnh/NGn6bXLT0dUs0MF+IhqZQjtipShTuX0x/WXGPb7EUU4xm4c3LteUa1XTQ1L8jinzZN26v6Gu/iDdZPp/T5XuTsam5uSxLOF3RpqG3Tg3yWfB4U4ayvGn+FWtY+flM9KAAAAAAAAAAAAbrwn1xaG/zXDf6duNzi1ynx7ey7/5ktKp8OV7FDxDRvV0vh7rfmdf4b8ZUL13z8mUXKeyNc5KyUq1HbmOUoZ9W1r6kue5boVNzPO+KaJ0I25i7K7axZ345bti/a+OD5xFYS+xvulGW1/79CJ0aVal8WLw3d87eXuuucJr87Mkr2d/v7T/U6ynBQu1hL3aXZ/5QfR8xfNncrIjr2TSS6FzwpylTnKTveTt7LHPX6sggOoAAAEzaM3F3RDXoU60ds1f87eq9S6ZeVSM4uT5PLy0lfS14UY3cHfPV35S7Nrl9uqSbBvTe5NX9u/17fbKuqiqNSM3DCxO6vFpWteObS6Kzt1i7BGUle1srn/Qq1KjXxN3kk/Kkkklmyn1Sbsut7ARa2vbwYrUqiqp1GlLi6vdt4adm21Z4x68XGTWTja98fn8vQlo06m/4fw25ron5bPq85k3a/olwQ5ED1CX4UdWPg85y/wCSflXCWPmuFm2U0+WVbKrd8s7sIqEVGPCBg2AAAAAAAAAAAAJjLDTXdcoGGrqxn6zrd918b7LHK2Lg42YimnB5jwljg3lUlKW5vJWpaOjSpOjCNou+Pfk96/E2qjqJaiN0ldNJTmlFbkkkk442vhL29jPxpqW5PJo/DtNKiqLh5Vws/ryeXUev6nUWQtuunKdeHCXEdjTTTio4SeUuV8CVWcnds2o6HT0YOnTgknz6+5m6zxnrboShZqJShOLhKO2tJxfdcR/r3NnXqNWbIKfhOjpyU4Qs07rL/kwNR1u+x0udjf4dRjT6YrYo42rhc42rvnsaOpJ2u+OCxDR0Yb9sfx/i5zf76HpV4i1MdRLUxtaumsSs2w5TSXbGOyXsZVWW7dfJrLQaeVFUHHyLpn+bnlDrNypdCm/KlPzXDbHmfHqzjPsvfBj4ktu3obvSUXVVVx8yVr54PW7xFqZ6iOpla3dHG2zbDjCaXCWOzfsZdWTluvk0joNPGi6Cj5H0u/5ubjwp1SqNlt2o1l+nunLO+uG6M85c90VFp84wsEtKau3KTTKPiGmqOEaVKjGcUurtbtZ3PX+IPiWvWKiumc7VSpbr5xUHZOWOdqSwuPhd/sNRVU7JZsa+D+H1NM5zqJRcuEs2XuccVjuAAAAAAAAAAAAAAmJPRmobr9UcvxLTSruko9JJ/RFkWoKX4H/v0OJqpUFavC65SeFFK73K2bu1/S2eRgy42lbPb79v+yGFdVKDlZK920uMu3Df93LVrOyccooyhUluk5Hq9FQ+BQhTxhdMIGhaAAAABMSzpoxk2n/r5nF8arVaUIyppOzu/wDL3X7/AEs1ctgsu1NbVhr7v9+xxIynqp/Gn5oyx72ztt3/ACX4r9TbdJ0cHVZfNeb5WP8Ah05Jvdwpya5UF9uc4XCeTWpJ7PMr2+/+/oTaSjBapqlLbu69PZJ9P8b85l2RPVOjONUdTQpuif8AMvVW842y/mjnhTXD+z4Iak5uKa4OjotPpYVpUpRW/wCqfXC6e3K6YNKyq2d2KSVkAZAAAAAAAAAAAAAAAMnpcISuqVzxW5wVj7Yg5Ldz7cZNoW3K/BDqHNUpOn+Kzt79D6p4nvu0jmo9P012gUVtcIZajt+qTT4w8vO3t7+50KrlD+1OJ5DQQo6hJuvKNa+bv1++vyOF6F4Ulqapai22rTUKW1WWN4lL4iv/ALkqQo7lubsj0Or8TjQqKjCLnO17Lt6m/wDCPhqWk6tVVqFCyEq7JwmsShZHY8SWSajS2VUpHN8R8QjqPD5VKTaaaTXDTuc7T4flqFrrYSjGOlbk4tP1KUrMJY7fQQKm5bmuh05a5UHRpyV3PH6fyU03hpz01OolbXCFt3k5llbO/rk+2OAqN4qV+WbVPEFGtOiotuMd2OvojqvFfhajT6vSvTyoW6Wnj+Gk5Sc3K1p2NN52PhP8mWKtGMZx2+mDj+H+JVq2nqqqpYUvMsWsuPfqYHV/DNmr6jqoryNPXTtlbYsxqrTgmvZZb5+Oz7Ec6TnUfCt9Czp/EIafRUn5puWEurya3qfg+dUtO4W13U6ica4XweYqbltw17e/7M0lQatZ3T6lqh4rCoqilFxlBXcXzY2cv4bz3zqjqtPK+K3RpTe6UcLl/wAv+xJ/Su9rq5UX/qCG1VHSkoPF+n+zT9D8Lu+md911enprn5bnNSbdmE8bV+aI4Udycm7IvarxJUasaNODnJq9l29zWda6ctNa4RtruWFJWVvdFprK/UjnDa7XuW9LXdenvcXH0fJgmhYAAAAAAAAAAAALRJqEVKVmc3xSpOnSU44s+e3S/wD2SXZ7Vuw/9e55rT/FqfCvONm3ZWvl3tePS9m734YIHV2xvF+h1I6KNWu4V4PNpenZe1ndYvjnkoUz0YAAAAABZIv0oQ+Fd3uzyuu1Opeucae3bG2XblK9r379PRXJwbRtCV4vnv8Af2iGtv1FFRrU8xvdRtnN+FfDwm1/dbsemm1U6pqdcnGUeVJfdYf5prjHZplatUe5JdPv8zseHaWnKhKUlf4ju7/p8unVH0zwr4iq1kfLnFQnGuSdMVFRnGMMNVr5cVja+yXukkWKVWM8M5Gv0FXTPfF3TfL5Tv1+fX9G7nDeLunV6fUOFP0OKko7t+1ttOKl7rjKb5w0VK0VGVkeg8Or1K1HdU544t+X6+ppSIvgAAAAAAAAAAAAAAHppYRlOMZy2RcoqU8N7Yt8vC74RlZeTSo3GDcVd9j6h4ahT02UrH1Kq3S7ZYojLMpN8peXl4f5f0L9JRpO++6PJa6VXXRUFp3Gpdebovn2NPpL9Pr+nrSu+vS2U3TsgrXthKE5SeM/K34/T9SNONSnsvazLtSFfR6x11BzUopO2XdW/g22n8Q6WrX6GqNqlVpaZ0y1D4i5ygl3+PSue3JIqsFUir4S5Kc9DqamkrVHC0pyUtvWyZh9Fenqn1LSz1VGNVBOu9TTrzmx4cuya3rj7M0htTnBtZJ9V8epDT140pf8bzG2enT5GH4iVNHSqtNXqab7IXuUvLknjMZZwu7XK5Nam2NJRTvkn0TrVfEJVp03FONlde33Y2Xie/T36vRayvVUOMHpIyq3+uKVrnKUl/hST5z8M3quMpxmn2KuhhXpaetppUpXe93tjiyS739D01XV9NfqOpaad8K4arypVajKcN0IRynJcYyl/wCxlzjKU4t89TSnpdRRo6evGDbhe8euW+n30MOet0+jo0ekhfXfL8XVfdbB5rriprhS7fH7PODXdGEYwTvm5OqNfU1auplBxWxxSfLx2++h66bqtK8QzudtflNPFu+Oz/l1H6s478GVOP8AUbr4/wBGs9NWfgypbXu7Wz+K/Bj+GdbOEb3TrdHDffY5abU8VyjlbZqXu3j29kjWlJq9pLnhm+uoxk4KpRm7RXmjz7W/k0Pj6zTS1bej2bdkd7r/ALt287nH7duxFqNm/wAp0vB46haf/nve+L826XOcIDqAAAAAAAAAAAAEpk1Cr8OV7XOd4noFraWzdZrKfr6lsluElKPkdl99Dg16LpVb6mO+XfKdkuVLvy2sd3jJEivXi44fyOr4VVhVe6CasvNfq27932/MqVjtAAAAAAF8HUcKcY2WPXp8zwkNRqqtRymtzbuovlesV1t7vjjqDa7sn0I5Km5Tgm3JtLusvHTN8f6RQ5UpbpN9z3dGkqVONNZUUl9FYGCQmUm+Xy/l8i5hJLggGQAAAAAAAAAAAAAAAAAAAAAAAAAAAAAAAAAAAAAAAAAAAAAAAAmbQm4u6IdRp6deDp1FdBszUnvdzTSaaOnp7V88Wv8AL2/6BoWQAAAAACUyzQrbXaTwcXxTw91Yb6MbyTv2+a9fyfXNizLNVuMG11X5ehxfD4wr6mMZN2jJu1s3V/xe/wBFayd7lDmntAAAAAAAAAAAAAAAAAAAAAAAAAAAAAAAAAAAAAAAAAAAAAAAAAAAAAAAAAAAAAAAAAMm/wAWW3ZfBV/oqPx/6hR8/FwaFo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QQERQUEBQUFBUUFxQVFBIXFBQUGBQUFxQXFhQXHBcYHSggGB4lHBcWIjEhJSktLi4uFx8zODMsNygtLisBCgoKDg0OGxAQGzQkICQ0NDIwMjQvLywvNzUvLzQsLjcyLDQsLzIsNDIsMi0sLzQsLC8sLS8sLSwsLDQsLywsLP/AABEIAI0BZgMBEQACEQEDEQH/xAAbAAEAAgMBAQAAAAAAAAAAAAAAAQIEBQYDB//EADgQAAICAQMCBQIEAwYHAAAAAAABAgMRBBIhBTEGEyJBUTJhFHGBkQdSoSMzQrHw8SQ0YnKSosH/xAAbAQEAAgMBAQAAAAAAAAAAAAAAAwQBAgUGB//EADgRAAIBAwMCBAQFBAIBBQEAAAABAgMRIQQSMUFRBSJhcROBkfAyobHB0RRCUuEj8TMGYmOiwhX/2gAMAwEAAhEDEQA/AOLOAfXAAAAAAAAAAAAAAAAAAAAAAAAAAZXTOnWam2NVMd05Zwu3CWW232SRtGLk7Ihr16dCDqVHZI2/U/BOs08oKVal5jUYShKMk5NZx344XvwSS09SPKKVDxjSVk2pWtzdGhvplXKUJpxlFuMovhxknhpr8yJqzszownGcVKLumUMGwAAAAAAAAAAAAAAAAAAAAAAAAAAAAAAAAAAAAAAAAAAAAAAAAAAAAAAAAAAAAAOl/h51GWn10JRjv3RlCUU0ntfqbWeMraifTz2zOV4zp41tK1J2tle59V1Ot/Ezbe+mvTNzsluq3+up7JbVuTrUZuWXy2lxwzoOW59rHj4UvgRsrSlPC5th5V8O91btbrlGn13R9J1SvbHFd8VJ03JxX4iPL3+7mm87s+qLzn7xypwqq3X9S7S1eq8PnueYPlf4+nS2OOjXHp8p6p0u3TTcLoSg02stcSw+cP39v3Rz5wcXZo9jp9TSrx3U3cwzQnAAAAAAAAAAAAAAAAAAAAAAAAAAAAAAAAAAAAAAAAAAAAAAAAAAAAAAAAAAAAPbR6qdM42VScZweYyXszMZOLuiOrSjVg4TV0z6DT4nWq0ajFOvVRa3amLSbmpxak0sOSn6s59K/ZFxVt8Oz7nm5eHPT6m7d6b/ALfS35NdLZZbX9KnpHBSUN9j3T0lcpR3WLandpnJLZYty9K4fK5S2rMoOH8fwYpamOoTavZYUmr47T7rHLyuecnr1BVa6Et0oy8qTVqW/NM3mPmyW5NwXo5i3FepvPczK1RGlH4mkmrJrcscZXNljnnnLx7Hz7qnS7NO4+ZFpTW6ttY3Q+cPlfkynKDjyek0+pp1k9r4w/RmEaFgAAAABIBnR+MfDUdB5GybsVsNzbilhrHHDfz8k9al8O1nycvwzxB6vfujba7HOEB1DtPDvR9JdoZznl34lBRTalv3f2e1Sai+8Mv4ljuy1ThCUL9Tg63VaqlqoxjiGH6W63697e3ZHFtFU7wwLGG0uRg22Ss3bgieopKSjuV3xnmwNSYAAAAAAAAAAAAAAAAAAAAAAAAAAAAAAAAAAAAAAAAAAAHpp75VzjODxKDUovCeJJ5Tw+HyZTs7o1nBTi4y4Z9V8IdSjra4KqSetql5s538t5zFwqiniMHFuPCSjlPGWmuhRnvWPxLv+x47xLTvSze9f8UsJR/WT6u+cu772wbrR6LTW6pamVcqdXXF+bp1JKcpPKi3GDSnlJ4faSlyviWMYOW5qz7FGrW1FOh8BSUqcuJWx9Xx69U+D38nfxsrs0+oi99cnLcpbVspjGX0KKUnjjDy8Iza/TDI923O5qcHhri18tvrf8+D5P4z8Ly6fZBOUZRtTlHa/p55jzy0uPVhZKFWhKDxk9d4d4tS1MHu8rWM4v8Afboc6VzrjBttdr2I3WpqSg5K76XV/oTtN1Rm+hUqeJaeCd5ZSbzi9lfDJwWI6Nt2bOPW/wDUcYwcoQu8dfrxjtZXu88WN51zrP4mjTQlZZOdEZReYRjHDeVhp5bSUY5ws4E6cpRTfC+/9DT6uhRr1I07Jys+r9Xfjo3K1zR4EaMLrd9/ob1/EdS6b+E03nhJtJNZteXPr9Gdn4X8UafS6ZV2wvc1ObzU4xVkJuD2ybee8F2XZdydRjFeXj3ORUqV61RfFa3PGYu+L2fFldP29Dnev69anUW3Rh5asllQz24Sft8rP6mJSSXlSv1wS0KUm7V5zUFZK0kk32Xt1s28dzXJkVNJyV75+hd1lSdOlLbtSg7br+a/Ge3Kvd3+ZJOpNX6LqcqVGE1Ffik0pRs7WSvjLk3mz9eU+SrRQqUnHK4PWaLXxreSbW5YuuHbtfr3XPXKyQQnSAAAAAAAAAAAAAAAAAAAAAAAAAAAAAAAAAAAAAAAAAAAB7aLVzpsjZVJwnBqUZLumv8AXYypNO6I6tKFWDhNXT5PpXh/xZp9VZTbrnCOorflQag/XGSScm4x7v1LGUl7fUXqdaM2nPk8rrPDK+nhOnpruDy88W6c+3TPyN3K5Ts1HUY2eV+HUqo1YW2e2KlmzcvqnmKW1ppKPPsS8t1L2sUNrhCno3Hduy31XTHos89b4PknWeqWau6V1zzKXt2UYr6YpeyX+u5tm6ssvr/BrtjsknNbI5S4dm+JeW93zze2E7YWCyrUnOU1FL7/AIO7otPp6OmlVqTbWXe+V6+7x8rLKbbkuJSaaXJ5yUqFOpGcvwtp8ZsrLDbynb9bYBFCfGPR9l7F/UaZ5e5PDnBf3S9Wn2X1t1yGSN2lF2z29CpTip0atNztB2d2v7r+2W1fHQFa0nLa1i9/Q7G6hGgqsWtzioKy8zxtv39unR54E+5RlhZfK/g5ipyq0bVJXjFvZK7t63td2srp+nIMNqCtL79+3obwhLUTvQ4vltJuy6xx5l/kub2QZEpYdvp+3uXZ0ryjvV+qklez/wAkr7XHi+HbrYEra22i7FOMZqs51o7rp4Tu8vLb6Yf5cYBBJvvh+p1KcItJbXvg09yjm1rLhZx3XHS5DZiWoShbr+Rmn4TKVdzeIc5xLjlW4zxw1bgqymz0UVZJcgGQAAAAAAAAAAAAAAAAAAAAAAAAAAAAAAAAAAAAAAAAAAAWpscJKUXhxaafw08pmU7GsoqScXwzJ1OvstSU5emK9MElGK7/AOGOFnl89zoU9u1SueR1qrKvUp7cc3uutkm+G88ptr0MdmKk1dN4M6PTT21ILzXeb4wuy7crjmxODCuvLG11z9/fQkqbKn/NXvtnZR+v6Wuujavx1qZUnTlth1NKlGOqputqUkqeMO112xj2fXpbpJNfcrvEV93OfKHwZ7YNTqTt0wl/iuzta9+FgMhg5puUVf8Af+S/qIaeVOnQrycVe3fa10ba8t0+Xh2usE4JpuEVvXP30Odp46itN6ao2qauuFhK/En345zcg0/Fe79c8/Qs4pqG2LTs4+X8PKV93XHr15QNdjmty+/v6osR1NPTT+BPytWss3v3TtZPv/bIZNVFRV54++3UmnXnWlbTLdlXaTS9WpXWxtPpe/JG4ilqEm9q+pbpeESnCKrztZp2i7LCtzz7/kVKzbZ3IwjHhWBg2AAAAAAAAAAAAAAAAAAAAAAAAAAAAAAAAAAAAAAAAAAAAAAAALRZaoy8tnwjh+IUl8dSg/NKySxlq/KeLWur9Muz6SSKc7XXy6lGWkofE2z63UnlLD6NXSwla/RZYNqe93cfv0Zrqnp47I1rvDxfCv8A3R6Ndue/N02TOG04v3+/4InvhTnCvTs3lPrfOX0fHVLp1aArTzZcL8v5Rnw7TpRU5JOU+j4kv/zLs+vKvlghU3DP37r+Doy0y1K2PPS7WV/7Zrr6S59erZL0KaSvzc8vqdU3UcLbFHCV3dW9Xn6W/cZIa0qUJfxY6Xh9HW6mk45tdNOTlxbNnzhpPGHx7xuK0tVLKjhM7NHwOinCdVuUo9eF3WPTp6FclZtvk7MKcYLbBWXpgGDcAAAAAAAAAAAAAAAAAAAAAAAAAAAAAAAAAAAAAAAAAAAAAAAAAAAtAvadP4b++Dy/i84LWU7t3VuislJ2d+rvlWXBJJ8OGJU3+f5e5V/q66U6WthzlWSwli9lzFYWeeAhShKybXvn6XNfENTS+JUp0nlW2pRSs1+La+rt6L6pBkjTuksN/p98FOE4KE51LzhFYvu/E3hZzZr8Xt7A1qOy2QXH6/fJNo4OVR6jVSs5Lh4e3HCf/wBfbGckMiTUYNqKf7HQcJVdRCnOrKOLXtZyafG5dUu/uubkbiq602rXO7T8O0tOfxIwW7u8/qQRF0AAAAAAAAAAAAAAAAAAAAAAAAAAAAAAAAAAAAAAAAAAAAAAAAAAAAAAAFo9v3Lum/8AHJroea8azq6EZcO6dln5O17+xJLVupptfLv7feTn6Fwlp5RjPCwpNZh23Lt1Tyoy6IG8HGUnsfPP8FbURrUaMPjwUXF2j1u+b+qXTu7eoNqqioW47dMkeglXlqHNPcree/mW29/r2/hMYNFJwpqMFdfn9C1UoQ1GsnVryUZKzUeYtKyjaV+Hjp1uQRpRhxmL6fyWXUq6hP4iUKsf7uLq39vCvwrp8PmxDRDV00ord0/Q6fh/jNKvU+A3eXR2sn7K7ax355IKp3AAAAAAAAAAAAAAAAAAAAAAAAAAAAAAAAAAAAAAAAAAAAAAAAAAAAAADP6F0izWXxpqxulueZPCSjFyfP6G9ODnLaitq9VDTUnVnwv3wbfqPgjV6dJzhFxkpNyUsqOxOUt3xwvyLVOlKnhrn7ycHVa+hrEpUpWcH1Wc/wCL6Pp+xziN6qlLLWPvj+CDRSp0vJCa3Z83R5tafR+kr3/RjFOUk7r/AE/c31dClOOySsl0/ujfpHKunyuVh+yYJ1GNSO6ornKlVq6Ov8HSycUrL3btdtfOy7JEZKCquUdkmesegp0K39RRhnqv3XRP8n6EluENtpcv9ex57U6j4ylTXkg8LGY/5eydsror29RvOp3WO3Ug02jdnGMlv5UrvalbpZX6898WwV2lOpSveUeD0ek8QUFGjXfmS55TSsk79387ZuQVjsJgGQAAAAAAAAAAAAAAAAAAAAAAAAAAAAAAAAAAAAAAAAAAAAAAAAAAC9NsoNShJxa7STaa9u6Mp24NZRjJWkro95a+2bUp22ScU0m5ybSllSSy+E8vK+5NTvJ3b49Tm62MaUVGEMO90kruyPFoubk2m+X/AKsec+BONOUYpKMOHa/+W5+9lnnDaXJBrHyxu1z6k9Zyq17QqXVO1la7uuqVlj5vIZmTcaTtx99SOjCnW18HO7k2m3xlK6vHp2eenuUOae0JTLFGvs5yjk+I+GLUrdTe2ffv6Puvt4LMlc1LzP5P9mUaendGKpQurZlHrbhyi+qfble+HJLFttRX39+/BQr06dOMqkrPon1ta133Tvwo33KzdyJIirUXOXlLvh/iENPRvVbs+FzZL3y+U37lCk1bB6SMlJKS4YBsMGbXNZSUVeTsTtN40ZtXSKtXxDTU5KM5pN4+30+ZBGXAAAAAAAAAAAAAAAC1MN0kvlpfuwuTWTtFs+havwDpI3rTLXOOokk4wlU8PPKWVhc/Gcl16aClt3ZPNU/G9VKl8d0bwXLT/bn8jh9d0yyq+dDi3ZCTg4xTllr3WOXnuVJQaltPQUtTTqUlVT8rV8mNdTKDcZxlFrvGScWv0ZhprkljOM1eLui9ukshFSnCcYvtJxkk/wAm1hhxazY1jVpye2Mk37loaC2X012PjdxCT9Pz27fcztl2MOvSXMl9UV/B2bN/lz2fz7Zbf/LGDG12vYz8Wnu2blftfJsquk1y0MtR52LY2KCo2P1J453fr/T7kigtm6+exVlqai1So7PK1fdf9jX/AIC3n+ys9PMvRL0r78cGm19iz8eljzLPqjyqqlNpQTk32STbf6Iwk3wbylGKvJ2RfU6SyrHmQnDPbdFxz+6Di1yjWFWFT8Ek/Z3PEwSAAAAAAAAAAAAF6aZTeIRcn8JNv47IJNmspxirydjL0PSb7lJ1U2TUe+2EpY/Yt6WOXc4PjtW0IKLXOeL8dL/n/FzERZd2tq4+uPtnFg4xqKq3aVknxFbo3w3ayTtno2wYTinZcepJOnXlD4ssSvxFWd27q9uq6d0+bkSIdT+FZ5ydHwXNeacLOCS5v1bf36FSkelAATNoycSGtQjVSvyuGuV7fdn1L5LtPzLy9PX9fv2POatuhUTrO255e26TTvdP2xbplu7avBrvt5YK37En9LGbdXUT3u+Iq9m+UsvKT4wrZbwS0SunTqK1rW+pSjqtXpJOe5S3trN9t0unHHHZ9OMsENSlte2CL+l1zqwdXUTtHlJY4bWH16NJ83vwCfZtjbtwcz+p+NVclfzJqXdX4bT4TxdrHfsESvnOOxRS/wCNqL3X/ErOy69MXv1vf1yQ4lOvTzdc/fB6PwrWtRcJvyp2V+Y+ku67P62uipTPQgAAAAAAAAAAAAA9dL9cP+6P+aMrk0qfgfsfadfq9Gur1120t6hxh5d7lmKltbgtue/3+cHUk6fxkms9zwlGlq//AObKcJ+TN49ec5ND01XUV9WujiethZtc1HLjW3lyjF5wsZeP+lfBDHdFTl/cdCu6NWelpyxSa49ezfv+pTXae7XaPp07sR1c9Q4QtlFRk605PdJe6W1P7/rykpVIQb5ubUp0tJqdRGnmmo3aT68Y+/0NxrrfM0nUq7LbtRKqt7pW1RrrjYlL+7SWe6X7JruSSd4TTd7FKjHZqNPOEVBSfRtu2Ofvvcwuodcv0y6NCme2FtWn8yOIvesVRw21ns32+TWVSUfhpPsT0dFRr/1c5q7Tlb05M/R9Yus6zqNJOW7TquSVLjHb9EH8Z93+5spydZwfBXqaSlDwynqIq0783d+WcxoI46Hal7a2K/rWQR/8D9zq1nfxSL/+P+Tqep9dvh1unTRn/Yyit1e2OJOUJttvGc8L39ixOpJV1HocmhoqMvC512vOnh/NGn6bXLT0dUs0MF+IhqZQjtipShTuX0x/WXGPb7EUU4xm4c3LteUa1XTQ1L8jinzZN26v6Gu/iDdZPp/T5XuTsam5uSxLOF3RpqG3Tg3yWfB4U4ayvGn+FWtY+flM9KAAAAAAAAAAAAbrwn1xaG/zXDf6duNzi1ynx7ey7/5ktKp8OV7FDxDRvV0vh7rfmdf4b8ZUL13z8mUXKeyNc5KyUq1HbmOUoZ9W1r6kue5boVNzPO+KaJ0I25i7K7axZ345bti/a+OD5xFYS+xvulGW1/79CJ0aVal8WLw3d87eXuuucJr87Mkr2d/v7T/U6ynBQu1hL3aXZ/5QfR8xfNncrIjr2TSS6FzwpylTnKTveTt7LHPX6sggOoAAAEzaM3F3RDXoU60ds1f87eq9S6ZeVSM4uT5PLy0lfS14UY3cHfPV35S7Nrl9uqSbBvTe5NX9u/17fbKuqiqNSM3DCxO6vFpWteObS6Kzt1i7BGUle1srn/Qq1KjXxN3kk/Kkkklmyn1Sbsut7ARa2vbwYrUqiqp1GlLi6vdt4adm21Z4x68XGTWTja98fn8vQlo06m/4fw25ron5bPq85k3a/olwQ5ED1CX4UdWPg85y/wCSflXCWPmuFm2U0+WVbKrd8s7sIqEVGPCBg2AAAAAAAAAAAAJjLDTXdcoGGrqxn6zrd918b7LHK2Lg42YimnB5jwljg3lUlKW5vJWpaOjSpOjCNou+Pfk96/E2qjqJaiN0ldNJTmlFbkkkk442vhL29jPxpqW5PJo/DtNKiqLh5Vws/ryeXUev6nUWQtuunKdeHCXEdjTTTio4SeUuV8CVWcnds2o6HT0YOnTgknz6+5m6zxnrboShZqJShOLhKO2tJxfdcR/r3NnXqNWbIKfhOjpyU4Qs07rL/kwNR1u+x0udjf4dRjT6YrYo42rhc42rvnsaOpJ2u+OCxDR0Yb9sfx/i5zf76HpV4i1MdRLUxtaumsSs2w5TSXbGOyXsZVWW7dfJrLQaeVFUHHyLpn+bnlDrNypdCm/KlPzXDbHmfHqzjPsvfBj4ktu3obvSUXVVVx8yVr54PW7xFqZ6iOpla3dHG2zbDjCaXCWOzfsZdWTluvk0joNPGi6Cj5H0u/5ubjwp1SqNlt2o1l+nunLO+uG6M85c90VFp84wsEtKau3KTTKPiGmqOEaVKjGcUurtbtZ3PX+IPiWvWKiumc7VSpbr5xUHZOWOdqSwuPhd/sNRVU7JZsa+D+H1NM5zqJRcuEs2XuccVjuAAAAAAAAAAAAAAmJPRmobr9UcvxLTSruko9JJ/RFkWoKX4H/v0OJqpUFavC65SeFFK73K2bu1/S2eRgy42lbPb79v+yGFdVKDlZK920uMu3Df93LVrOyccooyhUluk5Hq9FQ+BQhTxhdMIGhaAAAABMSzpoxk2n/r5nF8arVaUIyppOzu/wDL3X7/AEs1ctgsu1NbVhr7v9+xxIynqp/Gn5oyx72ztt3/ACX4r9TbdJ0cHVZfNeb5WP8Ah05Jvdwpya5UF9uc4XCeTWpJ7PMr2+/+/oTaSjBapqlLbu69PZJ9P8b85l2RPVOjONUdTQpuif8AMvVW842y/mjnhTXD+z4Iak5uKa4OjotPpYVpUpRW/wCqfXC6e3K6YNKyq2d2KSVkAZAAAAAAAAAAAAAAAMnpcISuqVzxW5wVj7Yg5Ldz7cZNoW3K/BDqHNUpOn+Kzt79D6p4nvu0jmo9P012gUVtcIZajt+qTT4w8vO3t7+50KrlD+1OJ5DQQo6hJuvKNa+bv1++vyOF6F4Ulqapai22rTUKW1WWN4lL4iv/ALkqQo7lubsj0Or8TjQqKjCLnO17Lt6m/wDCPhqWk6tVVqFCyEq7JwmsShZHY8SWSajS2VUpHN8R8QjqPD5VKTaaaTXDTuc7T4flqFrrYSjGOlbk4tP1KUrMJY7fQQKm5bmuh05a5UHRpyV3PH6fyU03hpz01OolbXCFt3k5llbO/rk+2OAqN4qV+WbVPEFGtOiotuMd2OvojqvFfhajT6vSvTyoW6Wnj+Gk5Sc3K1p2NN52PhP8mWKtGMZx2+mDj+H+JVq2nqqqpYUvMsWsuPfqYHV/DNmr6jqoryNPXTtlbYsxqrTgmvZZb5+Oz7Ec6TnUfCt9Czp/EIafRUn5puWEurya3qfg+dUtO4W13U6ica4XweYqbltw17e/7M0lQatZ3T6lqh4rCoqilFxlBXcXzY2cv4bz3zqjqtPK+K3RpTe6UcLl/wAv+xJ/Su9rq5UX/qCG1VHSkoPF+n+zT9D8Lu+md911enprn5bnNSbdmE8bV+aI4Udycm7IvarxJUasaNODnJq9l29zWda6ctNa4RtruWFJWVvdFprK/UjnDa7XuW9LXdenvcXH0fJgmhYAAAAAAAAAAAALRJqEVKVmc3xSpOnSU44s+e3S/wD2SXZ7Vuw/9e55rT/FqfCvONm3ZWvl3tePS9m734YIHV2xvF+h1I6KNWu4V4PNpenZe1ndYvjnkoUz0YAAAAABZIv0oQ+Fd3uzyuu1Opeucae3bG2XblK9r379PRXJwbRtCV4vnv8Af2iGtv1FFRrU8xvdRtnN+FfDwm1/dbsemm1U6pqdcnGUeVJfdYf5prjHZplatUe5JdPv8zseHaWnKhKUlf4ju7/p8unVH0zwr4iq1kfLnFQnGuSdMVFRnGMMNVr5cVja+yXukkWKVWM8M5Gv0FXTPfF3TfL5Tv1+fX9G7nDeLunV6fUOFP0OKko7t+1ttOKl7rjKb5w0VK0VGVkeg8Or1K1HdU544t+X6+ppSIvgAAAAAAAAAAAAAAHppYRlOMZy2RcoqU8N7Yt8vC74RlZeTSo3GDcVd9j6h4ahT02UrH1Kq3S7ZYojLMpN8peXl4f5f0L9JRpO++6PJa6VXXRUFp3Gpdebovn2NPpL9Pr+nrSu+vS2U3TsgrXthKE5SeM/K34/T9SNONSnsvazLtSFfR6x11BzUopO2XdW/g22n8Q6WrX6GqNqlVpaZ0y1D4i5ygl3+PSue3JIqsFUir4S5Kc9DqamkrVHC0pyUtvWyZh9Fenqn1LSz1VGNVBOu9TTrzmx4cuya3rj7M0htTnBtZJ9V8epDT140pf8bzG2enT5GH4iVNHSqtNXqab7IXuUvLknjMZZwu7XK5Nam2NJRTvkn0TrVfEJVp03FONlde33Y2Xie/T36vRayvVUOMHpIyq3+uKVrnKUl/hST5z8M3quMpxmn2KuhhXpaetppUpXe93tjiyS739D01XV9NfqOpaad8K4arypVajKcN0IRynJcYyl/wCxlzjKU4t89TSnpdRRo6evGDbhe8euW+n30MOet0+jo0ekhfXfL8XVfdbB5rriprhS7fH7PODXdGEYwTvm5OqNfU1auplBxWxxSfLx2++h66bqtK8QzudtflNPFu+Oz/l1H6s478GVOP8AUbr4/wBGs9NWfgypbXu7Wz+K/Bj+GdbOEb3TrdHDffY5abU8VyjlbZqXu3j29kjWlJq9pLnhm+uoxk4KpRm7RXmjz7W/k0Pj6zTS1bej2bdkd7r/ALt287nH7duxFqNm/wAp0vB46haf/nve+L826XOcIDqAAAAAAAAAAAAEpk1Cr8OV7XOd4noFraWzdZrKfr6lsluElKPkdl99Dg16LpVb6mO+XfKdkuVLvy2sd3jJEivXi44fyOr4VVhVe6CasvNfq27932/MqVjtAAAAAAF8HUcKcY2WPXp8zwkNRqqtRymtzbuovlesV1t7vjjqDa7sn0I5Km5Tgm3JtLusvHTN8f6RQ5UpbpN9z3dGkqVONNZUUl9FYGCQmUm+Xy/l8i5hJLggGQAAAAAAAAAAAAAAAAAAAAAAAAAAAAAAAAAAAAAAAAAAAAAAAAmbQm4u6IdRp6deDp1FdBszUnvdzTSaaOnp7V88Wv8AL2/6BoWQAAAAACUyzQrbXaTwcXxTw91Yb6MbyTv2+a9fyfXNizLNVuMG11X5ehxfD4wr6mMZN2jJu1s3V/xe/wBFayd7lDmntAAAAAAAAAAAAAAAAAAAAAAAAAAAAAAAAAAAAAAAAAAAAAAAAAAAAAAAAAAAAAAAAAMm/wAWW3ZfBV/oqPx/6hR8/FwaFoAAAAAAAAAAAAAAAAA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8" name="Picture 8" descr="C:\Users\wcdb\Documents\Project Work\Teaching\MBA\Exec MBA 2014\images\playstation-n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09" y="2087935"/>
            <a:ext cx="2346325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wcdb\Documents\Project Work\Teaching\MBA\Exec MBA 2014\images\bit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64" y="3889659"/>
            <a:ext cx="2293072" cy="1397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mazonWebservices_Logo.sv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45224"/>
            <a:ext cx="2483768" cy="993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528" y="5373216"/>
            <a:ext cx="2376264" cy="131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87824" y="2074168"/>
            <a:ext cx="3190857" cy="1786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8" y="4005064"/>
            <a:ext cx="2561456" cy="123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0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8264" y="6400800"/>
            <a:ext cx="1905000" cy="457200"/>
          </a:xfrm>
        </p:spPr>
        <p:txBody>
          <a:bodyPr/>
          <a:lstStyle/>
          <a:p>
            <a:fld id="{C0A12C30-73D0-45D9-974D-FB9E778DF766}" type="slidenum">
              <a:rPr lang="en-GB" smtClean="0"/>
              <a:t>14</a:t>
            </a:fld>
            <a:endParaRPr lang="en-GB" dirty="0"/>
          </a:p>
        </p:txBody>
      </p:sp>
      <p:sp>
        <p:nvSpPr>
          <p:cNvPr id="3" name="AutoShape 4" descr="data:image/jpeg;base64,/9j/4AAQSkZJRgABAQAAAQABAAD/2wCEAAkGBxQQERQUEBQUFBUUFxQVFBIXFBQUGBQUFxQXFhQXHBcYHSggGB4lHBcWIjEhJSktLi4uFx8zODMsNygtLisBCgoKDg0OGxAQGzQkICQ0NDIwMjQvLywvNzUvLzQsLjcyLDQsLzIsNDIsMi0sLzQsLC8sLS8sLSwsLDQsLywsLP/AABEIAI0BZgMBEQACEQEDEQH/xAAbAAEAAgMBAQAAAAAAAAAAAAAAAQIEBQYDB//EADgQAAICAQMCBQIEAwYHAAAAAAABAgMRBBIhBTEGEyJBUTJhFHGBkQdSoSMzQrHw8SQ0YnKSosH/xAAbAQEAAgMBAQAAAAAAAAAAAAAAAwQBAgUGB//EADgRAAIBAwMCBAQFBAIBBQEAAAABAgMRIQQSMUFRBSJhcROBkfAyobHB0RRCUuEj8TMGYmOiwhX/2gAMAwEAAhEDEQA/AOLOAfXAAAAAAAAAAAAAAAAAAAAAAAAAAZXTOnWam2NVMd05Zwu3CWW232SRtGLk7Ihr16dCDqVHZI2/U/BOs08oKVal5jUYShKMk5NZx344XvwSS09SPKKVDxjSVk2pWtzdGhvplXKUJpxlFuMovhxknhpr8yJqzszownGcVKLumUMGwAAAAAAAAAAAAAAAAAAAAAAAAAAAAAAAAAAAAAAAAAAAAAAAAAAAAAAAAAAAAAOl/h51GWn10JRjv3RlCUU0ntfqbWeMraifTz2zOV4zp41tK1J2tle59V1Ot/Ezbe+mvTNzsluq3+up7JbVuTrUZuWXy2lxwzoOW59rHj4UvgRsrSlPC5th5V8O91btbrlGn13R9J1SvbHFd8VJ03JxX4iPL3+7mm87s+qLzn7xypwqq3X9S7S1eq8PnueYPlf4+nS2OOjXHp8p6p0u3TTcLoSg02stcSw+cP39v3Rz5wcXZo9jp9TSrx3U3cwzQnAAAAAAAAAAAAAAAAAAAAAAAAAAAAAAAAAAAAAAAAAAAAAAAAAAAAAAAAAAAAPbR6qdM42VScZweYyXszMZOLuiOrSjVg4TV0z6DT4nWq0ajFOvVRa3amLSbmpxak0sOSn6s59K/ZFxVt8Oz7nm5eHPT6m7d6b/ALfS35NdLZZbX9KnpHBSUN9j3T0lcpR3WLandpnJLZYty9K4fK5S2rMoOH8fwYpamOoTavZYUmr47T7rHLyuecnr1BVa6Et0oy8qTVqW/NM3mPmyW5NwXo5i3FepvPczK1RGlH4mkmrJrcscZXNljnnnLx7Hz7qnS7NO4+ZFpTW6ttY3Q+cPlfkynKDjyek0+pp1k9r4w/RmEaFgAAAABIBnR+MfDUdB5GybsVsNzbilhrHHDfz8k9al8O1nycvwzxB6vfujba7HOEB1DtPDvR9JdoZznl34lBRTalv3f2e1Sai+8Mv4ljuy1ThCUL9Tg63VaqlqoxjiGH6W63697e3ZHFtFU7wwLGG0uRg22Ss3bgieopKSjuV3xnmwNSYAAAAAAAAAAAAAAAAAAAAAAAAAAAAAAAAAAAAAAAAAAAHpp75VzjODxKDUovCeJJ5Tw+HyZTs7o1nBTi4y4Z9V8IdSjra4KqSetql5s538t5zFwqiniMHFuPCSjlPGWmuhRnvWPxLv+x47xLTvSze9f8UsJR/WT6u+cu772wbrR6LTW6pamVcqdXXF+bp1JKcpPKi3GDSnlJ4faSlyviWMYOW5qz7FGrW1FOh8BSUqcuJWx9Xx69U+D38nfxsrs0+oi99cnLcpbVspjGX0KKUnjjDy8Iza/TDI923O5qcHhri18tvrf8+D5P4z8Ly6fZBOUZRtTlHa/p55jzy0uPVhZKFWhKDxk9d4d4tS1MHu8rWM4v8Afboc6VzrjBttdr2I3WpqSg5K76XV/oTtN1Rm+hUqeJaeCd5ZSbzi9lfDJwWI6Nt2bOPW/wDUcYwcoQu8dfrxjtZXu88WN51zrP4mjTQlZZOdEZReYRjHDeVhp5bSUY5ws4E6cpRTfC+/9DT6uhRr1I07Jys+r9Xfjo3K1zR4EaMLrd9/ob1/EdS6b+E03nhJtJNZteXPr9Gdn4X8UafS6ZV2wvc1ObzU4xVkJuD2ybee8F2XZdydRjFeXj3ORUqV61RfFa3PGYu+L2fFldP29Dnev69anUW3Rh5asllQz24Sft8rP6mJSSXlSv1wS0KUm7V5zUFZK0kk32Xt1s28dzXJkVNJyV75+hd1lSdOlLbtSg7br+a/Ge3Kvd3+ZJOpNX6LqcqVGE1Ffik0pRs7WSvjLk3mz9eU+SrRQqUnHK4PWaLXxreSbW5YuuHbtfr3XPXKyQQnSAAAAAAAAAAAAAAAAAAAAAAAAAAAAAAAAAAAAAAAAAAAB7aLVzpsjZVJwnBqUZLumv8AXYypNO6I6tKFWDhNXT5PpXh/xZp9VZTbrnCOorflQag/XGSScm4x7v1LGUl7fUXqdaM2nPk8rrPDK+nhOnpruDy88W6c+3TPyN3K5Ts1HUY2eV+HUqo1YW2e2KlmzcvqnmKW1ppKPPsS8t1L2sUNrhCno3Hduy31XTHos89b4PknWeqWau6V1zzKXt2UYr6YpeyX+u5tm6ssvr/BrtjsknNbI5S4dm+JeW93zze2E7YWCyrUnOU1FL7/AIO7otPp6OmlVqTbWXe+V6+7x8rLKbbkuJSaaXJ5yUqFOpGcvwtp8ZsrLDbynb9bYBFCfGPR9l7F/UaZ5e5PDnBf3S9Wn2X1t1yGSN2lF2z29CpTip0atNztB2d2v7r+2W1fHQFa0nLa1i9/Q7G6hGgqsWtzioKy8zxtv39unR54E+5RlhZfK/g5ipyq0bVJXjFvZK7t63td2srp+nIMNqCtL79+3obwhLUTvQ4vltJuy6xx5l/kub2QZEpYdvp+3uXZ0ryjvV+qklez/wAkr7XHi+HbrYEra22i7FOMZqs51o7rp4Tu8vLb6Yf5cYBBJvvh+p1KcItJbXvg09yjm1rLhZx3XHS5DZiWoShbr+Rmn4TKVdzeIc5xLjlW4zxw1bgqymz0UVZJcgGQAAAAAAAAAAAAAAAAAAAAAAAAAAAAAAAAAAAAAAAAAAAWpscJKUXhxaafw08pmU7GsoqScXwzJ1OvstSU5emK9MElGK7/AOGOFnl89zoU9u1SueR1qrKvUp7cc3uutkm+G88ptr0MdmKk1dN4M6PTT21ILzXeb4wuy7crjmxODCuvLG11z9/fQkqbKn/NXvtnZR+v6Wuujavx1qZUnTlth1NKlGOqputqUkqeMO112xj2fXpbpJNfcrvEV93OfKHwZ7YNTqTt0wl/iuzta9+FgMhg5puUVf8Af+S/qIaeVOnQrycVe3fa10ba8t0+Xh2usE4JpuEVvXP30Odp46itN6ao2qauuFhK/En345zcg0/Fe79c8/Qs4pqG2LTs4+X8PKV93XHr15QNdjmty+/v6osR1NPTT+BPytWss3v3TtZPv/bIZNVFRV54++3UmnXnWlbTLdlXaTS9WpXWxtPpe/JG4ilqEm9q+pbpeESnCKrztZp2i7LCtzz7/kVKzbZ3IwjHhWBg2AAAAAAAAAAAAAAAAAAAAAAAAAAAAAAAAAAAAAAAAAAAAAAAALRZaoy8tnwjh+IUl8dSg/NKySxlq/KeLWur9Muz6SSKc7XXy6lGWkofE2z63UnlLD6NXSwla/RZYNqe93cfv0Zrqnp47I1rvDxfCv8A3R6Ndue/N02TOG04v3+/4InvhTnCvTs3lPrfOX0fHVLp1aArTzZcL8v5Rnw7TpRU5JOU+j4kv/zLs+vKvlghU3DP37r+Doy0y1K2PPS7WV/7Zrr6S59erZL0KaSvzc8vqdU3UcLbFHCV3dW9Xn6W/cZIa0qUJfxY6Xh9HW6mk45tdNOTlxbNnzhpPGHx7xuK0tVLKjhM7NHwOinCdVuUo9eF3WPTp6FclZtvk7MKcYLbBWXpgGDcAAAAAAAAAAAAAAAAAAAAAAAAAAAAAAAAAAAAAAAAAAAAAAAAAAAtAvadP4b++Dy/i84LWU7t3VuislJ2d+rvlWXBJJ8OGJU3+f5e5V/q66U6WthzlWSwli9lzFYWeeAhShKybXvn6XNfENTS+JUp0nlW2pRSs1+La+rt6L6pBkjTuksN/p98FOE4KE51LzhFYvu/E3hZzZr8Xt7A1qOy2QXH6/fJNo4OVR6jVSs5Lh4e3HCf/wBfbGckMiTUYNqKf7HQcJVdRCnOrKOLXtZyafG5dUu/uubkbiq602rXO7T8O0tOfxIwW7u8/qQRF0AAAAAAAAAAAAAAAAAAAAAAAAAAAAAAAAAAAAAAAAAAAAAAAAAAAAAAAFo9v3Lum/8AHJroea8azq6EZcO6dln5O17+xJLVupptfLv7feTn6Fwlp5RjPCwpNZh23Lt1Tyoy6IG8HGUnsfPP8FbURrUaMPjwUXF2j1u+b+qXTu7eoNqqioW47dMkeglXlqHNPcree/mW29/r2/hMYNFJwpqMFdfn9C1UoQ1GsnVryUZKzUeYtKyjaV+Hjp1uQRpRhxmL6fyWXUq6hP4iUKsf7uLq39vCvwrp8PmxDRDV00ord0/Q6fh/jNKvU+A3eXR2sn7K7ax355IKp3AAAAAAAAAAAAAAAAAAAAAAAAAAAAAAAAAAAAAAAAAAAAAAAAAAAAAADP6F0izWXxpqxulueZPCSjFyfP6G9ODnLaitq9VDTUnVnwv3wbfqPgjV6dJzhFxkpNyUsqOxOUt3xwvyLVOlKnhrn7ycHVa+hrEpUpWcH1Wc/wCL6Pp+xziN6qlLLWPvj+CDRSp0vJCa3Z83R5tafR+kr3/RjFOUk7r/AE/c31dClOOySsl0/ujfpHKunyuVh+yYJ1GNSO6ornKlVq6Ov8HSycUrL3btdtfOy7JEZKCquUdkmesegp0K39RRhnqv3XRP8n6EluENtpcv9ex57U6j4ylTXkg8LGY/5eydsror29RvOp3WO3Ug02jdnGMlv5UrvalbpZX6898WwV2lOpSveUeD0ek8QUFGjXfmS55TSsk79387ZuQVjsJgGQAAAAAAAAAAAAAAAAAAAAAAAAAAAAAAAAAAAAAAAAAAAAAAAAAAC9NsoNShJxa7STaa9u6Mp24NZRjJWkro95a+2bUp22ScU0m5ybSllSSy+E8vK+5NTvJ3b49Tm62MaUVGEMO90kruyPFoubk2m+X/AKsec+BONOUYpKMOHa/+W5+9lnnDaXJBrHyxu1z6k9Zyq17QqXVO1la7uuqVlj5vIZmTcaTtx99SOjCnW18HO7k2m3xlK6vHp2eenuUOae0JTLFGvs5yjk+I+GLUrdTe2ffv6Puvt4LMlc1LzP5P9mUaendGKpQurZlHrbhyi+qfble+HJLFttRX39+/BQr06dOMqkrPon1ta133Tvwo33KzdyJIirUXOXlLvh/iENPRvVbs+FzZL3y+U37lCk1bB6SMlJKS4YBsMGbXNZSUVeTsTtN40ZtXSKtXxDTU5KM5pN4+30+ZBGXAAAAAAAAAAAAAAAC1MN0kvlpfuwuTWTtFs+havwDpI3rTLXOOokk4wlU8PPKWVhc/Gcl16aClt3ZPNU/G9VKl8d0bwXLT/bn8jh9d0yyq+dDi3ZCTg4xTllr3WOXnuVJQaltPQUtTTqUlVT8rV8mNdTKDcZxlFrvGScWv0ZhprkljOM1eLui9ukshFSnCcYvtJxkk/wAm1hhxazY1jVpye2Mk37loaC2X012PjdxCT9Pz27fcztl2MOvSXMl9UV/B2bN/lz2fz7Zbf/LGDG12vYz8Wnu2blftfJsquk1y0MtR52LY2KCo2P1J453fr/T7kigtm6+exVlqai1So7PK1fdf9jX/AIC3n+ys9PMvRL0r78cGm19iz8eljzLPqjyqqlNpQTk32STbf6Iwk3wbylGKvJ2RfU6SyrHmQnDPbdFxz+6Di1yjWFWFT8Ek/Z3PEwSAAAAAAAAAAAAF6aZTeIRcn8JNv47IJNmspxirydjL0PSb7lJ1U2TUe+2EpY/Yt6WOXc4PjtW0IKLXOeL8dL/n/FzERZd2tq4+uPtnFg4xqKq3aVknxFbo3w3ayTtno2wYTinZcepJOnXlD4ssSvxFWd27q9uq6d0+bkSIdT+FZ5ydHwXNeacLOCS5v1bf36FSkelAATNoycSGtQjVSvyuGuV7fdn1L5LtPzLy9PX9fv2POatuhUTrO255e26TTvdP2xbplu7avBrvt5YK37En9LGbdXUT3u+Iq9m+UsvKT4wrZbwS0SunTqK1rW+pSjqtXpJOe5S3trN9t0unHHHZ9OMsENSlte2CL+l1zqwdXUTtHlJY4bWH16NJ83vwCfZtjbtwcz+p+NVclfzJqXdX4bT4TxdrHfsESvnOOxRS/wCNqL3X/ErOy69MXv1vf1yQ4lOvTzdc/fB6PwrWtRcJvyp2V+Y+ku67P62uipTPQgAAAAAAAAAAAAA9dL9cP+6P+aMrk0qfgfsfadfq9Gur1120t6hxh5d7lmKltbgtue/3+cHUk6fxkms9zwlGlq//AObKcJ+TN49ec5ND01XUV9WujiethZtc1HLjW3lyjF5wsZeP+lfBDHdFTl/cdCu6NWelpyxSa49ezfv+pTXae7XaPp07sR1c9Q4QtlFRk605PdJe6W1P7/rykpVIQb5ubUp0tJqdRGnmmo3aT68Y+/0NxrrfM0nUq7LbtRKqt7pW1RrrjYlL+7SWe6X7JruSSd4TTd7FKjHZqNPOEVBSfRtu2Ofvvcwuodcv0y6NCme2FtWn8yOIvesVRw21ns32+TWVSUfhpPsT0dFRr/1c5q7Tlb05M/R9Yus6zqNJOW7TquSVLjHb9EH8Z93+5spydZwfBXqaSlDwynqIq0783d+WcxoI46Hal7a2K/rWQR/8D9zq1nfxSL/+P+Tqep9dvh1unTRn/Yyit1e2OJOUJttvGc8L39ixOpJV1HocmhoqMvC512vOnh/NGn6bXLT0dUs0MF+IhqZQjtipShTuX0x/WXGPb7EUU4xm4c3LteUa1XTQ1L8jinzZN26v6Gu/iDdZPp/T5XuTsam5uSxLOF3RpqG3Tg3yWfB4U4ayvGn+FWtY+flM9KAAAAAAAAAAAAbrwn1xaG/zXDf6duNzi1ynx7ey7/5ktKp8OV7FDxDRvV0vh7rfmdf4b8ZUL13z8mUXKeyNc5KyUq1HbmOUoZ9W1r6kue5boVNzPO+KaJ0I25i7K7axZ345bti/a+OD5xFYS+xvulGW1/79CJ0aVal8WLw3d87eXuuucJr87Mkr2d/v7T/U6ynBQu1hL3aXZ/5QfR8xfNncrIjr2TSS6FzwpylTnKTveTt7LHPX6sggOoAAAEzaM3F3RDXoU60ds1f87eq9S6ZeVSM4uT5PLy0lfS14UY3cHfPV35S7Nrl9uqSbBvTe5NX9u/17fbKuqiqNSM3DCxO6vFpWteObS6Kzt1i7BGUle1srn/Qq1KjXxN3kk/Kkkklmyn1Sbsut7ARa2vbwYrUqiqp1GlLi6vdt4adm21Z4x68XGTWTja98fn8vQlo06m/4fw25ron5bPq85k3a/olwQ5ED1CX4UdWPg85y/wCSflXCWPmuFm2U0+WVbKrd8s7sIqEVGPCBg2AAAAAAAAAAAAJjLDTXdcoGGrqxn6zrd918b7LHK2Lg42YimnB5jwljg3lUlKW5vJWpaOjSpOjCNou+Pfk96/E2qjqJaiN0ldNJTmlFbkkkk442vhL29jPxpqW5PJo/DtNKiqLh5Vws/ryeXUev6nUWQtuunKdeHCXEdjTTTio4SeUuV8CVWcnds2o6HT0YOnTgknz6+5m6zxnrboShZqJShOLhKO2tJxfdcR/r3NnXqNWbIKfhOjpyU4Qs07rL/kwNR1u+x0udjf4dRjT6YrYo42rhc42rvnsaOpJ2u+OCxDR0Yb9sfx/i5zf76HpV4i1MdRLUxtaumsSs2w5TSXbGOyXsZVWW7dfJrLQaeVFUHHyLpn+bnlDrNypdCm/KlPzXDbHmfHqzjPsvfBj4ktu3obvSUXVVVx8yVr54PW7xFqZ6iOpla3dHG2zbDjCaXCWOzfsZdWTluvk0joNPGi6Cj5H0u/5ubjwp1SqNlt2o1l+nunLO+uG6M85c90VFp84wsEtKau3KTTKPiGmqOEaVKjGcUurtbtZ3PX+IPiWvWKiumc7VSpbr5xUHZOWOdqSwuPhd/sNRVU7JZsa+D+H1NM5zqJRcuEs2XuccVjuAAAAAAAAAAAAAAmJPRmobr9UcvxLTSruko9JJ/RFkWoKX4H/v0OJqpUFavC65SeFFK73K2bu1/S2eRgy42lbPb79v+yGFdVKDlZK920uMu3Df93LVrOyccooyhUluk5Hq9FQ+BQhTxhdMIGhaAAAABMSzpoxk2n/r5nF8arVaUIyppOzu/wDL3X7/AEs1ctgsu1NbVhr7v9+xxIynqp/Gn5oyx72ztt3/ACX4r9TbdJ0cHVZfNeb5WP8Ah05Jvdwpya5UF9uc4XCeTWpJ7PMr2+/+/oTaSjBapqlLbu69PZJ9P8b85l2RPVOjONUdTQpuif8AMvVW842y/mjnhTXD+z4Iak5uKa4OjotPpYVpUpRW/wCqfXC6e3K6YNKyq2d2KSVkAZAAAAAAAAAAAAAAAMnpcISuqVzxW5wVj7Yg5Ldz7cZNoW3K/BDqHNUpOn+Kzt79D6p4nvu0jmo9P012gUVtcIZajt+qTT4w8vO3t7+50KrlD+1OJ5DQQo6hJuvKNa+bv1++vyOF6F4Ulqapai22rTUKW1WWN4lL4iv/ALkqQo7lubsj0Or8TjQqKjCLnO17Lt6m/wDCPhqWk6tVVqFCyEq7JwmsShZHY8SWSajS2VUpHN8R8QjqPD5VKTaaaTXDTuc7T4flqFrrYSjGOlbk4tP1KUrMJY7fQQKm5bmuh05a5UHRpyV3PH6fyU03hpz01OolbXCFt3k5llbO/rk+2OAqN4qV+WbVPEFGtOiotuMd2OvojqvFfhajT6vSvTyoW6Wnj+Gk5Sc3K1p2NN52PhP8mWKtGMZx2+mDj+H+JVq2nqqqpYUvMsWsuPfqYHV/DNmr6jqoryNPXTtlbYsxqrTgmvZZb5+Oz7Ec6TnUfCt9Czp/EIafRUn5puWEurya3qfg+dUtO4W13U6ica4XweYqbltw17e/7M0lQatZ3T6lqh4rCoqilFxlBXcXzY2cv4bz3zqjqtPK+K3RpTe6UcLl/wAv+xJ/Su9rq5UX/qCG1VHSkoPF+n+zT9D8Lu+md911enprn5bnNSbdmE8bV+aI4Udycm7IvarxJUasaNODnJq9l29zWda6ctNa4RtruWFJWVvdFprK/UjnDa7XuW9LXdenvcXH0fJgmhYAAAAAAAAAAAALRJqEVKVmc3xSpOnSU44s+e3S/wD2SXZ7Vuw/9e55rT/FqfCvONm3ZWvl3tePS9m734YIHV2xvF+h1I6KNWu4V4PNpenZe1ndYvjnkoUz0YAAAAABZIv0oQ+Fd3uzyuu1Opeucae3bG2XblK9r379PRXJwbRtCV4vnv8Af2iGtv1FFRrU8xvdRtnN+FfDwm1/dbsemm1U6pqdcnGUeVJfdYf5prjHZplatUe5JdPv8zseHaWnKhKUlf4ju7/p8unVH0zwr4iq1kfLnFQnGuSdMVFRnGMMNVr5cVja+yXukkWKVWM8M5Gv0FXTPfF3TfL5Tv1+fX9G7nDeLunV6fUOFP0OKko7t+1ttOKl7rjKb5w0VK0VGVkeg8Or1K1HdU544t+X6+ppSIvgAAAAAAAAAAAAAAHppYRlOMZy2RcoqU8N7Yt8vC74RlZeTSo3GDcVd9j6h4ahT02UrH1Kq3S7ZYojLMpN8peXl4f5f0L9JRpO++6PJa6VXXRUFp3Gpdebovn2NPpL9Pr+nrSu+vS2U3TsgrXthKE5SeM/K34/T9SNONSnsvazLtSFfR6x11BzUopO2XdW/g22n8Q6WrX6GqNqlVpaZ0y1D4i5ygl3+PSue3JIqsFUir4S5Kc9DqamkrVHC0pyUtvWyZh9Fenqn1LSz1VGNVBOu9TTrzmx4cuya3rj7M0htTnBtZJ9V8epDT140pf8bzG2enT5GH4iVNHSqtNXqab7IXuUvLknjMZZwu7XK5Nam2NJRTvkn0TrVfEJVp03FONlde33Y2Xie/T36vRayvVUOMHpIyq3+uKVrnKUl/hST5z8M3quMpxmn2KuhhXpaetppUpXe93tjiyS739D01XV9NfqOpaad8K4arypVajKcN0IRynJcYyl/wCxlzjKU4t89TSnpdRRo6evGDbhe8euW+n30MOet0+jo0ekhfXfL8XVfdbB5rriprhS7fH7PODXdGEYwTvm5OqNfU1auplBxWxxSfLx2++h66bqtK8QzudtflNPFu+Oz/l1H6s478GVOP8AUbr4/wBGs9NWfgypbXu7Wz+K/Bj+GdbOEb3TrdHDffY5abU8VyjlbZqXu3j29kjWlJq9pLnhm+uoxk4KpRm7RXmjz7W/k0Pj6zTS1bej2bdkd7r/ALt287nH7duxFqNm/wAp0vB46haf/nve+L826XOcIDqAAAAAAAAAAAAEpk1Cr8OV7XOd4noFraWzdZrKfr6lsluElKPkdl99Dg16LpVb6mO+XfKdkuVLvy2sd3jJEivXi44fyOr4VVhVe6CasvNfq27932/MqVjtAAAAAAF8HUcKcY2WPXp8zwkNRqqtRymtzbuovlesV1t7vjjqDa7sn0I5Km5Tgm3JtLusvHTN8f6RQ5UpbpN9z3dGkqVONNZUUl9FYGCQmUm+Xy/l8i5hJLggGQAAAAAAAAAAAAAAAAAAAAAAAAAAAAAAAAAAAAAAAAAAAAAAAAmbQm4u6IdRp6deDp1FdBszUnvdzTSaaOnp7V88Wv8AL2/6BoWQAAAAACUyzQrbXaTwcXxTw91Yb6MbyTv2+a9fyfXNizLNVuMG11X5ehxfD4wr6mMZN2jJu1s3V/xe/wBFayd7lDmntAAAAAAAAAAAAAAAAAAAAAAAAAAAAAAAAAAAAAAAAAAAAAAAAAAAAAAAAAAAAAAAAAMm/wAWW3ZfBV/oqPx/6hR8/FwaFo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CEAAkGBxQQERQUEBQUFBUUFxQVFBIXFBQUGBQUFxQXFhQXHBcYHSggGB4lHBcWIjEhJSktLi4uFx8zODMsNygtLisBCgoKDg0OGxAQGzQkICQ0NDIwMjQvLywvNzUvLzQsLjcyLDQsLzIsNDIsMi0sLzQsLC8sLS8sLSwsLDQsLywsLP/AABEIAI0BZgMBEQACEQEDEQH/xAAbAAEAAgMBAQAAAAAAAAAAAAAAAQIEBQYDB//EADgQAAICAQMCBQIEAwYHAAAAAAABAgMRBBIhBTEGEyJBUTJhFHGBkQdSoSMzQrHw8SQ0YnKSosH/xAAbAQEAAgMBAQAAAAAAAAAAAAAAAwQBAgUGB//EADgRAAIBAwMCBAQFBAIBBQEAAAABAgMRIQQSMUFRBSJhcROBkfAyobHB0RRCUuEj8TMGYmOiwhX/2gAMAwEAAhEDEQA/AOLOAfXAAAAAAAAAAAAAAAAAAAAAAAAAAZXTOnWam2NVMd05Zwu3CWW232SRtGLk7Ihr16dCDqVHZI2/U/BOs08oKVal5jUYShKMk5NZx344XvwSS09SPKKVDxjSVk2pWtzdGhvplXKUJpxlFuMovhxknhpr8yJqzszownGcVKLumUMGwAAAAAAAAAAAAAAAAAAAAAAAAAAAAAAAAAAAAAAAAAAAAAAAAAAAAAAAAAAAAAOl/h51GWn10JRjv3RlCUU0ntfqbWeMraifTz2zOV4zp41tK1J2tle59V1Ot/Ezbe+mvTNzsluq3+up7JbVuTrUZuWXy2lxwzoOW59rHj4UvgRsrSlPC5th5V8O91btbrlGn13R9J1SvbHFd8VJ03JxX4iPL3+7mm87s+qLzn7xypwqq3X9S7S1eq8PnueYPlf4+nS2OOjXHp8p6p0u3TTcLoSg02stcSw+cP39v3Rz5wcXZo9jp9TSrx3U3cwzQnAAAAAAAAAAAAAAAAAAAAAAAAAAAAAAAAAAAAAAAAAAAAAAAAAAAAAAAAAAAAPbR6qdM42VScZweYyXszMZOLuiOrSjVg4TV0z6DT4nWq0ajFOvVRa3amLSbmpxak0sOSn6s59K/ZFxVt8Oz7nm5eHPT6m7d6b/ALfS35NdLZZbX9KnpHBSUN9j3T0lcpR3WLandpnJLZYty9K4fK5S2rMoOH8fwYpamOoTavZYUmr47T7rHLyuecnr1BVa6Et0oy8qTVqW/NM3mPmyW5NwXo5i3FepvPczK1RGlH4mkmrJrcscZXNljnnnLx7Hz7qnS7NO4+ZFpTW6ttY3Q+cPlfkynKDjyek0+pp1k9r4w/RmEaFgAAAABIBnR+MfDUdB5GybsVsNzbilhrHHDfz8k9al8O1nycvwzxB6vfujba7HOEB1DtPDvR9JdoZznl34lBRTalv3f2e1Sai+8Mv4ljuy1ThCUL9Tg63VaqlqoxjiGH6W63697e3ZHFtFU7wwLGG0uRg22Ss3bgieopKSjuV3xnmwNSYAAAAAAAAAAAAAAAAAAAAAAAAAAAAAAAAAAAAAAAAAAAHpp75VzjODxKDUovCeJJ5Tw+HyZTs7o1nBTi4y4Z9V8IdSjra4KqSetql5s538t5zFwqiniMHFuPCSjlPGWmuhRnvWPxLv+x47xLTvSze9f8UsJR/WT6u+cu772wbrR6LTW6pamVcqdXXF+bp1JKcpPKi3GDSnlJ4faSlyviWMYOW5qz7FGrW1FOh8BSUqcuJWx9Xx69U+D38nfxsrs0+oi99cnLcpbVspjGX0KKUnjjDy8Iza/TDI923O5qcHhri18tvrf8+D5P4z8Ly6fZBOUZRtTlHa/p55jzy0uPVhZKFWhKDxk9d4d4tS1MHu8rWM4v8Afboc6VzrjBttdr2I3WpqSg5K76XV/oTtN1Rm+hUqeJaeCd5ZSbzi9lfDJwWI6Nt2bOPW/wDUcYwcoQu8dfrxjtZXu88WN51zrP4mjTQlZZOdEZReYRjHDeVhp5bSUY5ws4E6cpRTfC+/9DT6uhRr1I07Jys+r9Xfjo3K1zR4EaMLrd9/ob1/EdS6b+E03nhJtJNZteXPr9Gdn4X8UafS6ZV2wvc1ObzU4xVkJuD2ybee8F2XZdydRjFeXj3ORUqV61RfFa3PGYu+L2fFldP29Dnev69anUW3Rh5asllQz24Sft8rP6mJSSXlSv1wS0KUm7V5zUFZK0kk32Xt1s28dzXJkVNJyV75+hd1lSdOlLbtSg7br+a/Ge3Kvd3+ZJOpNX6LqcqVGE1Ffik0pRs7WSvjLk3mz9eU+SrRQqUnHK4PWaLXxreSbW5YuuHbtfr3XPXKyQQnSAAAAAAAAAAAAAAAAAAAAAAAAAAAAAAAAAAAAAAAAAAAB7aLVzpsjZVJwnBqUZLumv8AXYypNO6I6tKFWDhNXT5PpXh/xZp9VZTbrnCOorflQag/XGSScm4x7v1LGUl7fUXqdaM2nPk8rrPDK+nhOnpruDy88W6c+3TPyN3K5Ts1HUY2eV+HUqo1YW2e2KlmzcvqnmKW1ppKPPsS8t1L2sUNrhCno3Hduy31XTHos89b4PknWeqWau6V1zzKXt2UYr6YpeyX+u5tm6ssvr/BrtjsknNbI5S4dm+JeW93zze2E7YWCyrUnOU1FL7/AIO7otPp6OmlVqTbWXe+V6+7x8rLKbbkuJSaaXJ5yUqFOpGcvwtp8ZsrLDbynb9bYBFCfGPR9l7F/UaZ5e5PDnBf3S9Wn2X1t1yGSN2lF2z29CpTip0atNztB2d2v7r+2W1fHQFa0nLa1i9/Q7G6hGgqsWtzioKy8zxtv39unR54E+5RlhZfK/g5ipyq0bVJXjFvZK7t63td2srp+nIMNqCtL79+3obwhLUTvQ4vltJuy6xx5l/kub2QZEpYdvp+3uXZ0ryjvV+qklez/wAkr7XHi+HbrYEra22i7FOMZqs51o7rp4Tu8vLb6Yf5cYBBJvvh+p1KcItJbXvg09yjm1rLhZx3XHS5DZiWoShbr+Rmn4TKVdzeIc5xLjlW4zxw1bgqymz0UVZJcgGQAAAAAAAAAAAAAAAAAAAAAAAAAAAAAAAAAAAAAAAAAAAWpscJKUXhxaafw08pmU7GsoqScXwzJ1OvstSU5emK9MElGK7/AOGOFnl89zoU9u1SueR1qrKvUp7cc3uutkm+G88ptr0MdmKk1dN4M6PTT21ILzXeb4wuy7crjmxODCuvLG11z9/fQkqbKn/NXvtnZR+v6Wuujavx1qZUnTlth1NKlGOqputqUkqeMO112xj2fXpbpJNfcrvEV93OfKHwZ7YNTqTt0wl/iuzta9+FgMhg5puUVf8Af+S/qIaeVOnQrycVe3fa10ba8t0+Xh2usE4JpuEVvXP30Odp46itN6ao2qauuFhK/En345zcg0/Fe79c8/Qs4pqG2LTs4+X8PKV93XHr15QNdjmty+/v6osR1NPTT+BPytWss3v3TtZPv/bIZNVFRV54++3UmnXnWlbTLdlXaTS9WpXWxtPpe/JG4ilqEm9q+pbpeESnCKrztZp2i7LCtzz7/kVKzbZ3IwjHhWBg2AAAAAAAAAAAAAAAAAAAAAAAAAAAAAAAAAAAAAAAAAAAAAAAALRZaoy8tnwjh+IUl8dSg/NKySxlq/KeLWur9Muz6SSKc7XXy6lGWkofE2z63UnlLD6NXSwla/RZYNqe93cfv0Zrqnp47I1rvDxfCv8A3R6Ndue/N02TOG04v3+/4InvhTnCvTs3lPrfOX0fHVLp1aArTzZcL8v5Rnw7TpRU5JOU+j4kv/zLs+vKvlghU3DP37r+Doy0y1K2PPS7WV/7Zrr6S59erZL0KaSvzc8vqdU3UcLbFHCV3dW9Xn6W/cZIa0qUJfxY6Xh9HW6mk45tdNOTlxbNnzhpPGHx7xuK0tVLKjhM7NHwOinCdVuUo9eF3WPTp6FclZtvk7MKcYLbBWXpgGDcAAAAAAAAAAAAAAAAAAAAAAAAAAAAAAAAAAAAAAAAAAAAAAAAAAAtAvadP4b++Dy/i84LWU7t3VuislJ2d+rvlWXBJJ8OGJU3+f5e5V/q66U6WthzlWSwli9lzFYWeeAhShKybXvn6XNfENTS+JUp0nlW2pRSs1+La+rt6L6pBkjTuksN/p98FOE4KE51LzhFYvu/E3hZzZr8Xt7A1qOy2QXH6/fJNo4OVR6jVSs5Lh4e3HCf/wBfbGckMiTUYNqKf7HQcJVdRCnOrKOLXtZyafG5dUu/uubkbiq602rXO7T8O0tOfxIwW7u8/qQRF0AAAAAAAAAAAAAAAAAAAAAAAAAAAAAAAAAAAAAAAAAAAAAAAAAAAAAAAFo9v3Lum/8AHJroea8azq6EZcO6dln5O17+xJLVupptfLv7feTn6Fwlp5RjPCwpNZh23Lt1Tyoy6IG8HGUnsfPP8FbURrUaMPjwUXF2j1u+b+qXTu7eoNqqioW47dMkeglXlqHNPcree/mW29/r2/hMYNFJwpqMFdfn9C1UoQ1GsnVryUZKzUeYtKyjaV+Hjp1uQRpRhxmL6fyWXUq6hP4iUKsf7uLq39vCvwrp8PmxDRDV00ord0/Q6fh/jNKvU+A3eXR2sn7K7ax355IKp3AAAAAAAAAAAAAAAAAAAAAAAAAAAAAAAAAAAAAAAAAAAAAAAAAAAAAADP6F0izWXxpqxulueZPCSjFyfP6G9ODnLaitq9VDTUnVnwv3wbfqPgjV6dJzhFxkpNyUsqOxOUt3xwvyLVOlKnhrn7ycHVa+hrEpUpWcH1Wc/wCL6Pp+xziN6qlLLWPvj+CDRSp0vJCa3Z83R5tafR+kr3/RjFOUk7r/AE/c31dClOOySsl0/ujfpHKunyuVh+yYJ1GNSO6ornKlVq6Ov8HSycUrL3btdtfOy7JEZKCquUdkmesegp0K39RRhnqv3XRP8n6EluENtpcv9ex57U6j4ylTXkg8LGY/5eydsror29RvOp3WO3Ug02jdnGMlv5UrvalbpZX6898WwV2lOpSveUeD0ek8QUFGjXfmS55TSsk79387ZuQVjsJgGQAAAAAAAAAAAAAAAAAAAAAAAAAAAAAAAAAAAAAAAAAAAAAAAAAAC9NsoNShJxa7STaa9u6Mp24NZRjJWkro95a+2bUp22ScU0m5ybSllSSy+E8vK+5NTvJ3b49Tm62MaUVGEMO90kruyPFoubk2m+X/AKsec+BONOUYpKMOHa/+W5+9lnnDaXJBrHyxu1z6k9Zyq17QqXVO1la7uuqVlj5vIZmTcaTtx99SOjCnW18HO7k2m3xlK6vHp2eenuUOae0JTLFGvs5yjk+I+GLUrdTe2ffv6Puvt4LMlc1LzP5P9mUaendGKpQurZlHrbhyi+qfble+HJLFttRX39+/BQr06dOMqkrPon1ta133Tvwo33KzdyJIirUXOXlLvh/iENPRvVbs+FzZL3y+U37lCk1bB6SMlJKS4YBsMGbXNZSUVeTsTtN40ZtXSKtXxDTU5KM5pN4+30+ZBGXAAAAAAAAAAAAAAAC1MN0kvlpfuwuTWTtFs+havwDpI3rTLXOOokk4wlU8PPKWVhc/Gcl16aClt3ZPNU/G9VKl8d0bwXLT/bn8jh9d0yyq+dDi3ZCTg4xTllr3WOXnuVJQaltPQUtTTqUlVT8rV8mNdTKDcZxlFrvGScWv0ZhprkljOM1eLui9ukshFSnCcYvtJxkk/wAm1hhxazY1jVpye2Mk37loaC2X012PjdxCT9Pz27fcztl2MOvSXMl9UV/B2bN/lz2fz7Zbf/LGDG12vYz8Wnu2blftfJsquk1y0MtR52LY2KCo2P1J453fr/T7kigtm6+exVlqai1So7PK1fdf9jX/AIC3n+ys9PMvRL0r78cGm19iz8eljzLPqjyqqlNpQTk32STbf6Iwk3wbylGKvJ2RfU6SyrHmQnDPbdFxz+6Di1yjWFWFT8Ek/Z3PEwSAAAAAAAAAAAAF6aZTeIRcn8JNv47IJNmspxirydjL0PSb7lJ1U2TUe+2EpY/Yt6WOXc4PjtW0IKLXOeL8dL/n/FzERZd2tq4+uPtnFg4xqKq3aVknxFbo3w3ayTtno2wYTinZcepJOnXlD4ssSvxFWd27q9uq6d0+bkSIdT+FZ5ydHwXNeacLOCS5v1bf36FSkelAATNoycSGtQjVSvyuGuV7fdn1L5LtPzLy9PX9fv2POatuhUTrO255e26TTvdP2xbplu7avBrvt5YK37En9LGbdXUT3u+Iq9m+UsvKT4wrZbwS0SunTqK1rW+pSjqtXpJOe5S3trN9t0unHHHZ9OMsENSlte2CL+l1zqwdXUTtHlJY4bWH16NJ83vwCfZtjbtwcz+p+NVclfzJqXdX4bT4TxdrHfsESvnOOxRS/wCNqL3X/ErOy69MXv1vf1yQ4lOvTzdc/fB6PwrWtRcJvyp2V+Y+ku67P62uipTPQgAAAAAAAAAAAAA9dL9cP+6P+aMrk0qfgfsfadfq9Gur1120t6hxh5d7lmKltbgtue/3+cHUk6fxkms9zwlGlq//AObKcJ+TN49ec5ND01XUV9WujiethZtc1HLjW3lyjF5wsZeP+lfBDHdFTl/cdCu6NWelpyxSa49ezfv+pTXae7XaPp07sR1c9Q4QtlFRk605PdJe6W1P7/rykpVIQb5ubUp0tJqdRGnmmo3aT68Y+/0NxrrfM0nUq7LbtRKqt7pW1RrrjYlL+7SWe6X7JruSSd4TTd7FKjHZqNPOEVBSfRtu2Ofvvcwuodcv0y6NCme2FtWn8yOIvesVRw21ns32+TWVSUfhpPsT0dFRr/1c5q7Tlb05M/R9Yus6zqNJOW7TquSVLjHb9EH8Z93+5spydZwfBXqaSlDwynqIq0783d+WcxoI46Hal7a2K/rWQR/8D9zq1nfxSL/+P+Tqep9dvh1unTRn/Yyit1e2OJOUJttvGc8L39ixOpJV1HocmhoqMvC512vOnh/NGn6bXLT0dUs0MF+IhqZQjtipShTuX0x/WXGPb7EUU4xm4c3LteUa1XTQ1L8jinzZN26v6Gu/iDdZPp/T5XuTsam5uSxLOF3RpqG3Tg3yWfB4U4ayvGn+FWtY+flM9KAAAAAAAAAAAAbrwn1xaG/zXDf6duNzi1ynx7ey7/5ktKp8OV7FDxDRvV0vh7rfmdf4b8ZUL13z8mUXKeyNc5KyUq1HbmOUoZ9W1r6kue5boVNzPO+KaJ0I25i7K7axZ345bti/a+OD5xFYS+xvulGW1/79CJ0aVal8WLw3d87eXuuucJr87Mkr2d/v7T/U6ynBQu1hL3aXZ/5QfR8xfNncrIjr2TSS6FzwpylTnKTveTt7LHPX6sggOoAAAEzaM3F3RDXoU60ds1f87eq9S6ZeVSM4uT5PLy0lfS14UY3cHfPV35S7Nrl9uqSbBvTe5NX9u/17fbKuqiqNSM3DCxO6vFpWteObS6Kzt1i7BGUle1srn/Qq1KjXxN3kk/Kkkklmyn1Sbsut7ARa2vbwYrUqiqp1GlLi6vdt4adm21Z4x68XGTWTja98fn8vQlo06m/4fw25ron5bPq85k3a/olwQ5ED1CX4UdWPg85y/wCSflXCWPmuFm2U0+WVbKrd8s7sIqEVGPCBg2AAAAAAAAAAAAJjLDTXdcoGGrqxn6zrd918b7LHK2Lg42YimnB5jwljg3lUlKW5vJWpaOjSpOjCNou+Pfk96/E2qjqJaiN0ldNJTmlFbkkkk442vhL29jPxpqW5PJo/DtNKiqLh5Vws/ryeXUev6nUWQtuunKdeHCXEdjTTTio4SeUuV8CVWcnds2o6HT0YOnTgknz6+5m6zxnrboShZqJShOLhKO2tJxfdcR/r3NnXqNWbIKfhOjpyU4Qs07rL/kwNR1u+x0udjf4dRjT6YrYo42rhc42rvnsaOpJ2u+OCxDR0Yb9sfx/i5zf76HpV4i1MdRLUxtaumsSs2w5TSXbGOyXsZVWW7dfJrLQaeVFUHHyLpn+bnlDrNypdCm/KlPzXDbHmfHqzjPsvfBj4ktu3obvSUXVVVx8yVr54PW7xFqZ6iOpla3dHG2zbDjCaXCWOzfsZdWTluvk0joNPGi6Cj5H0u/5ubjwp1SqNlt2o1l+nunLO+uG6M85c90VFp84wsEtKau3KTTKPiGmqOEaVKjGcUurtbtZ3PX+IPiWvWKiumc7VSpbr5xUHZOWOdqSwuPhd/sNRVU7JZsa+D+H1NM5zqJRcuEs2XuccVjuAAAAAAAAAAAAAAmJPRmobr9UcvxLTSruko9JJ/RFkWoKX4H/v0OJqpUFavC65SeFFK73K2bu1/S2eRgy42lbPb79v+yGFdVKDlZK920uMu3Df93LVrOyccooyhUluk5Hq9FQ+BQhTxhdMIGhaAAAABMSzpoxk2n/r5nF8arVaUIyppOzu/wDL3X7/AEs1ctgsu1NbVhr7v9+xxIynqp/Gn5oyx72ztt3/ACX4r9TbdJ0cHVZfNeb5WP8Ah05Jvdwpya5UF9uc4XCeTWpJ7PMr2+/+/oTaSjBapqlLbu69PZJ9P8b85l2RPVOjONUdTQpuif8AMvVW842y/mjnhTXD+z4Iak5uKa4OjotPpYVpUpRW/wCqfXC6e3K6YNKyq2d2KSVkAZAAAAAAAAAAAAAAAMnpcISuqVzxW5wVj7Yg5Ldz7cZNoW3K/BDqHNUpOn+Kzt79D6p4nvu0jmo9P012gUVtcIZajt+qTT4w8vO3t7+50KrlD+1OJ5DQQo6hJuvKNa+bv1++vyOF6F4Ulqapai22rTUKW1WWN4lL4iv/ALkqQo7lubsj0Or8TjQqKjCLnO17Lt6m/wDCPhqWk6tVVqFCyEq7JwmsShZHY8SWSajS2VUpHN8R8QjqPD5VKTaaaTXDTuc7T4flqFrrYSjGOlbk4tP1KUrMJY7fQQKm5bmuh05a5UHRpyV3PH6fyU03hpz01OolbXCFt3k5llbO/rk+2OAqN4qV+WbVPEFGtOiotuMd2OvojqvFfhajT6vSvTyoW6Wnj+Gk5Sc3K1p2NN52PhP8mWKtGMZx2+mDj+H+JVq2nqqqpYUvMsWsuPfqYHV/DNmr6jqoryNPXTtlbYsxqrTgmvZZb5+Oz7Ec6TnUfCt9Czp/EIafRUn5puWEurya3qfg+dUtO4W13U6ica4XweYqbltw17e/7M0lQatZ3T6lqh4rCoqilFxlBXcXzY2cv4bz3zqjqtPK+K3RpTe6UcLl/wAv+xJ/Su9rq5UX/qCG1VHSkoPF+n+zT9D8Lu+md911enprn5bnNSbdmE8bV+aI4Udycm7IvarxJUasaNODnJq9l29zWda6ctNa4RtruWFJWVvdFprK/UjnDa7XuW9LXdenvcXH0fJgmhYAAAAAAAAAAAALRJqEVKVmc3xSpOnSU44s+e3S/wD2SXZ7Vuw/9e55rT/FqfCvONm3ZWvl3tePS9m734YIHV2xvF+h1I6KNWu4V4PNpenZe1ndYvjnkoUz0YAAAAABZIv0oQ+Fd3uzyuu1Opeucae3bG2XblK9r379PRXJwbRtCV4vnv8Af2iGtv1FFRrU8xvdRtnN+FfDwm1/dbsemm1U6pqdcnGUeVJfdYf5prjHZplatUe5JdPv8zseHaWnKhKUlf4ju7/p8unVH0zwr4iq1kfLnFQnGuSdMVFRnGMMNVr5cVja+yXukkWKVWM8M5Gv0FXTPfF3TfL5Tv1+fX9G7nDeLunV6fUOFP0OKko7t+1ttOKl7rjKb5w0VK0VGVkeg8Or1K1HdU544t+X6+ppSIvgAAAAAAAAAAAAAAHppYRlOMZy2RcoqU8N7Yt8vC74RlZeTSo3GDcVd9j6h4ahT02UrH1Kq3S7ZYojLMpN8peXl4f5f0L9JRpO++6PJa6VXXRUFp3Gpdebovn2NPpL9Pr+nrSu+vS2U3TsgrXthKE5SeM/K34/T9SNONSnsvazLtSFfR6x11BzUopO2XdW/g22n8Q6WrX6GqNqlVpaZ0y1D4i5ygl3+PSue3JIqsFUir4S5Kc9DqamkrVHC0pyUtvWyZh9Fenqn1LSz1VGNVBOu9TTrzmx4cuya3rj7M0htTnBtZJ9V8epDT140pf8bzG2enT5GH4iVNHSqtNXqab7IXuUvLknjMZZwu7XK5Nam2NJRTvkn0TrVfEJVp03FONlde33Y2Xie/T36vRayvVUOMHpIyq3+uKVrnKUl/hST5z8M3quMpxmn2KuhhXpaetppUpXe93tjiyS739D01XV9NfqOpaad8K4arypVajKcN0IRynJcYyl/wCxlzjKU4t89TSnpdRRo6evGDbhe8euW+n30MOet0+jo0ekhfXfL8XVfdbB5rriprhS7fH7PODXdGEYwTvm5OqNfU1auplBxWxxSfLx2++h66bqtK8QzudtflNPFu+Oz/l1H6s478GVOP8AUbr4/wBGs9NWfgypbXu7Wz+K/Bj+GdbOEb3TrdHDffY5abU8VyjlbZqXu3j29kjWlJq9pLnhm+uoxk4KpRm7RXmjz7W/k0Pj6zTS1bej2bdkd7r/ALt287nH7duxFqNm/wAp0vB46haf/nve+L826XOcIDqAAAAAAAAAAAAEpk1Cr8OV7XOd4noFraWzdZrKfr6lsluElKPkdl99Dg16LpVb6mO+XfKdkuVLvy2sd3jJEivXi44fyOr4VVhVe6CasvNfq27932/MqVjtAAAAAAF8HUcKcY2WPXp8zwkNRqqtRymtzbuovlesV1t7vjjqDa7sn0I5Km5Tgm3JtLusvHTN8f6RQ5UpbpN9z3dGkqVONNZUUl9FYGCQmUm+Xy/l8i5hJLggGQAAAAAAAAAAAAAAAAAAAAAAAAAAAAAAAAAAAAAAAAAAAAAAAAmbQm4u6IdRp6deDp1FdBszUnvdzTSaaOnp7V88Wv8AL2/6BoWQAAAAACUyzQrbXaTwcXxTw91Yb6MbyTv2+a9fyfXNizLNVuMG11X5ehxfD4wr6mMZN2jJu1s3V/xe/wBFayd7lDmntAAAAAAAAAAAAAAAAAAAAAAAAAAAAAAAAAAAAAAAAAAAAAAAAAAAAAAAAAAAAAAAAAMm/wAWW3ZfBV/oqPx/6hR8/FwaFoAAAAAAAAAAAAAAAAA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310" y="4124523"/>
            <a:ext cx="1751167" cy="264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534" y="4124523"/>
            <a:ext cx="1751167" cy="2641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086" y="4124523"/>
            <a:ext cx="1774725" cy="2676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060848"/>
            <a:ext cx="2769272" cy="15121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4220" y="1700808"/>
            <a:ext cx="2247900" cy="226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0838" y="1916832"/>
            <a:ext cx="2683650" cy="171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5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Business Models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77050" y="6500192"/>
            <a:ext cx="1905000" cy="457200"/>
          </a:xfrm>
        </p:spPr>
        <p:txBody>
          <a:bodyPr/>
          <a:lstStyle/>
          <a:p>
            <a:fld id="{C0A12C30-73D0-45D9-974D-FB9E778DF766}" type="slidenum">
              <a:rPr lang="en-GB" smtClean="0"/>
              <a:t>15</a:t>
            </a:fld>
            <a:endParaRPr lang="en-GB" dirty="0"/>
          </a:p>
        </p:txBody>
      </p:sp>
      <p:pic>
        <p:nvPicPr>
          <p:cNvPr id="10242" name="Picture 2" descr="http://androidspin.com/wp-content/uploads/2012/10/google-pl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597"/>
            <a:ext cx="2699792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AQEg8UEBAQEBAWEBUQFBQUEBAWERQVFBUWFxUVExUYHCogGBolHBQWITEhJi0rLi4uFx8zODMsNyguLisBCgoKDg0OGhAQGiwkHyQsLCwsLCwsLDEsLCwsLSwsLCwsLCwsLCwsLCwsLCwsLCwsLSwsLCwsLCwsLCwsLCwsLP/AABEIAPgAywMBEQACEQEDEQH/xAAcAAEAAQUBAQAAAAAAAAAAAAAAAgEEBQYHAwj/xABLEAABAwICBAoFCAULBQAAAAABAAIDBBEFEgYhMVEHEyIyQWFxgZGhcoKxwdEUIzNCUmKSshVDU3WiCCQ1NnOTo7PC4vAWY4PS4f/EABoBAQADAQEBAAAAAAAAAAAAAAABAgQDBQb/xAAzEQEAAgEBBQUHBAIDAQAAAAAAAQIDEQQFEiExEzJBUZFCYXGBodHwIlKx4RXBFDPxI//aAAwDAQACEQMRAD8A7igICAgICAgICAgICAgICAgICAgICAgICAgICAgICAgICAgICAgICAgICAgICAgICAgICAgICAgICAgICAgICAgICAgICAgICAgICAgICAgICAgICAgIBKDF1mP08erNxh3M1+ezzWPLt+HHy11n3fmik5KwxFRpW8/RxNb1uJPkLLBfetvYr6uc5Z8FlJpBVH64b2Mb7wVmtvHPPjp8oV7SzyOM1P7Z3g34Kn/Nz/v/AIOO3mmzHaofrSe1rD7laNv2iPa+kfY47LqHSicc5sbx2Fp8b28l3pvTLHeiJ+i0ZZZOl0ohdqe10Z385viNfktmPeeK3eiYWjLHizME7Hi7HNcN4IIXoUvW8a1nV0iYno9FZIgICAgICAgICAgICAgICDE4tjscF2j5yT7IOoekejs2rFtO20w8o5z5fdztkirVK/FJp+e7k/YGpvh0968TPtWTN3p5eXg4TabdVoAsyFQFC2iQCJ0VyqDRTKpNFCERoiQpRonBO+M5mOLHbwfbvXTHktSdazpKImY6NjwvScGzZxb74Gr1h0doXr7PvLXll9fu7Vy+bZGPDgCCCDrBBuD2FerExMaw7JKQQEBAQEBAQEBAQEBBq2O6QnXHAdWx0g9jPj4b14+2bf7GKfjP2+7hfL4Q1peRLikAqpSAULJAKFkwETorZRqKEIIkKUIkKUIEKVZRIUqshhGMSU5tzoydbPe3cVs2ba74Z848vstW81bxR1TJWh7Ddp8QdxHQV9BjyVyV4qzyaomJjWHsuiRAQEBAQEBAQEBBquk+M6zDEdWyRw/IPf4b15G37X1xU+c/6+7PlyezDWgvHcUgoWSCqtCYUJSChZMKEiAgoVKECpQgVKqJUqoFWQvsHxN1O+4uWHnt3jeOsLVs202w21jp4wml5rLfYJmva1zDdpFwV9HS0XrFq9Ja4nWNYeiskQEBAQEBAQEGJ0jxPiI7NPzj9TeodLu72lY9t2jsqaR1np93PLfhhoq+dlkSChZUKqUwoWSChZMKEpKEiAgoVKECpQiVKECpVlEqVUSrIZ/RTE8j+KeeQ88nqfu7D7e1enu/aOC3Z26T0+P9/wAuuK+k6S3Fe20iAgICAgICASg53jFdx8r3/V5rPRGzx296+a2nN2uSbeHh8GK9uK2qzCzIXFJSSSm0bHPPTa1h2k6gumPBkyz+iNVq1mejMU+i8x57mM8XHwFh5rbTdWSe9aI+v2dYxSyEOisY58rz6Ia0eYK013VijrMyvGOF0zR2mG1rndr3e6y7Ru7Z49n6ytwQ9BgVMP1f8cnxV42HZ/2QcMJfoWm/ZD8T/ip/4Wz/ALITwwicBpj+rI9eT4qs7v2efZ/lHDDxfo5Adhkb2OB9oK5W3Xs89ImPn9zhhay6L/YmPrMB8wR7Fwtuivs2n5/kI4FhUaPVDdga/wBF1j4Oss1915q93SVZpLF1FO+Pnscz0mkA9h2FYsmHJj79ZhzmJh4lc4VlAqyFCpVRv3K0IdCwSu4+FjjzhyX+kNvjqPevpdlzdrji3j4/Fsx24q6r9aFxAQEBAQEGJ0nq+LgfbnP+bHft8gVk27LwYZ9/L8+TnltpVoYXzrGkFCzoOBQtZBDl6WB5O9zhc3/50L6XY6xXDXTy19WykaVhfrSsICChKahmG8KNYFVIICAgo5oOoi43HYgxVbo9BJsbxTt7NQ/DsWPLsGHJ4aT7lJpEtdxHAJorkDjWb2g3Ha3b4XXlZt35cfOvOPr6ONscwxBWFylEqyJbBobV5ZHxnY9tx6Tf/l/Benu3Lpeaef8Ap1w256NxXtNQgICAgICDUdNp7viZuaXn1jYflPivH3nf9Va/NmzzziGtheU4JBQszOD48+BuQt4xnQL2Lb7ju6lt2bbrYY4ZjWP4daZJryXdRpVIfo42t63EuPlZdcm9bz3KxHx5/Zacs+DHy41Uv2yuHo2b7Nax323Pb2vTkjjmVs+pkdzpHu7XuPtK4TlvPW0+so1lC65zz6go0hKTXkbCR2Eq0WmOkj3ZXTN2SyD13W8LrpXaMtel59ZTrK6ix+ob9cO9Jo91itFN47RXx1+Mf+J45X9PpSf1kXew+4/FbMe9p9uvp9p+6YyebLUmMwS6g8NdudyT56j3Lfi23Dk5Rbn5TyXi8SyC1rCDVdMKBjckrQGlzsrrdJsSD26ivH3nhrGmSOvSXDNWOrWCvKZ3vhs/FyxP3PF+y9j5ErtgvwZK295WdLRLpS+nbxAQEBAQEGg6UyXqZOoNb/CD714G3zrnn3aMeWf1sWFic1QqpSChZ7QQPfqYxzz91pNu22xXphvfuxMrREz0ZKDR6pdtY1npPH+m61V3bnt10j4z9l4x2Xkeisn1pWN7Gud8F3jdFvG/0/tfs3sNFN8/+H/uXSN0V8bT6J7NU6K/97/D/wByf4in7pOzeb9Fn9EzT2sI95XOd0T4X+n9o7Nay6O1DdgY/wBF/wD7ALjbdeaOmko4JY+oopY+fG9vXlJb+IalkvsuanerP58FZiYW11wVUKlC+oMXmhtlddv2Xa2927uWvBteXF3Z5eU9ExeYbDT6UQFvLDmO6RYuHcR77L1se88Ux+rWJ9XWMseLA4/i/wAoLQ0Fsbdl9pJ6SvO2va+3mIjpDlkvxMSVkcUHKUOnUkmeON32mNd4gFfVUnirE+56ETrGr2VkiAgICAg53pCf5zP6Y/KF87tf/db88GHJ35WAWVVJQle4RTtlmiY7ml2vrABNu+1u9dtmxxfNWtui9I1tEOhMYGgBoDQNQAAAHYF9NEREaQ2JKQQQMjRtcB3hRxR5moJWnY5viFHFXzNU1YEBBZVeEwS3zxtv9ocl3iNveuGXZsWTvVj/AH6omsSwVdos4XML833X2Du5w1HyXm5t1+OOflP3crYvJr88L4zle0sduIt3jeOteXfFfHOl40cZiY6vIqqqKlChVkIlTCHSMHPzEH9iz8oX0uz/APVX4Q307sLxdlhAQEBAQc90nZaqm6y0+LGr5/bY0z2+X8MWXvyxoWSVEgqicchaQWkhwNwRtBGwpEzWdY6piWebpXNltkjLvtcr2XXo/wCTyaaaRr5/079tKynxypftlIG5tm+Y1rNfbc9va9OSs5LT4rOSZzuc5zu1xPtWa17W70zKuqAVNIBRpAmyQt5pLewkexWrM16TonVdw4tUM2TP7zm/Ndd67Xnr0vP8/wApi8sjT6Uyjnsa8dV2n3hbMe9Mkd6In6LxlnxZij0gp5LAuMbtz9Q/FsXoYt4Yb8pnSff9+jpGSJZUFbV3jV0kcrcsjQ4de0dYO0HsVMmOuSOG0awiYierQcWpOJley9wCLHpsRcX69a+b2jF2WWaQyXjhnRZlcVESpQg5WQ6bhrMsMI3RMH8IX02KNMdY90N9eVYXK6LCAgICAg0jTWG07HdDox4tJv5Fq8XeNdMkT5wy54/VqwAXnuKQVUpBQJMBJsASdwBJ8Apis2nSI1THNfQ4RUv2Qv8AWAb+ay712LPb2fVeMdp8F7HozUnbxbfSeb/wgrvG7M09Zj8+S/ZWe7dFJemSMfiPuXSN1W/dHonsp81TopL+1Z+Fyf4q37/p/aey97yfovUDY6I+s8H8qpbdeSOkwjspWk2CVLNsTiN7S13kDdcL7Bnr7OvwVnHaFg9pabOBadxBB8CstqWrOlo0+Kk6wioQvKDFZoOY7k/ZOtnh0dy0YNpyYe7PLy8Fq3mvRn26Wx5dcT89tgLct/SvfyXpxvSnDzrOv0/Pk69tHk1etqnSvc93Ocb9Q6AB3LycuScl5vbxcLTrOq3KqqiVKEoIi97GDa5wb+I2V6V4rRXzIjWdHUgLL6h6CqAgICAgINe00pc0LXjax9z6LtR88qwbwx8WPi8nHPGtdWkgrxWVIFQJAqqW/aNRRinjLLXcLuPSXdN+zYvodiisYa8Pz+LXj04Y0ZN7wNZIA6zZapmI6ui0kxWnbtmj7ngnyXG204a9bR6q8dfN4O0hpR+t8GSfBcp2/BHtfSfsjtK+ag0ipf2h/u5Pgn+Q2f8Ad9J+yO0q9o8apnbJmDtJb7Veu2YJ9qPz4p46+a8ima7W1zXDqIPsXetq26TqtE6qTwMeLPa143OAI80tWLRpMap01YSu0WidcxOMTtxu5ngdY8e5YMu7cdudOU/RytiiejWcQw2aA/ONsNgcNbD2Ho7DYrys2y5MPejl5+Dhak16rNcFUSVKESVKESVIzOiVLxlQ09DAXnt2N8zfuW3YcfFlifLm6YY1s35e62CAgICAgIPKpgEjHsdzXNLT2EWVb1i1ZrPiiY1jRzGqgdE97Hc5ri093T37e9fN3pNLTWfBgmNJ0eYK5iQKD3p6uSO+SR7AduVxF/BWrkvTuzMLRaY6IPkLjdxLjvJJPmqWmbdZ1NVLqugrdAugXQVY8g3BIO8Gx8UjlOsDJ0ekFRH9fjBufr/i2rXj27NTx1+P5q6RktDYsO0lhksH/NO+8eQex3R32Xp4d4Y78rcp+nq61yxPVmJWtc0hwBaRrvaxHX1LdOkxz6OrmVRlDn5Nbcxy+jfV5L5a0RxTw9NeTDPV5EqEKEqUIkqUN70QoeLhzkcqQ5vV+r7z3r3NhxcGPinrP8eDZhrpXVnVtdRAQEBAQEBBqmmmGXAnYNY5MnZ9V3ds8Ny8zb8Gv/0j5s+antNRBXlM6QKgVBUJVuoFbqBW6JLoK3QUugXQLoPT5XJlycY/J9nM7L4bF07S/Dw6zp5anFPR43VdEIkohS6kZDAcNNTKG/Ubynnq3dp2eO5admw9rfTw8V8dOKXRwLbNQX0DaqgICAgICAgIIvYHAggEEWIOwg7QVExExpI55pBhBppNVzE43Yd33T1jzHevC2nZ5xW909PsxZKcM+5i7rKoqCoFVAXRKt00FbqAQLoF00FLqRREKKRQlSJ08DpHNYwFznGwCtSk2mKx1IiZnSHR8FwxtNGGDW463u3u+G5e/s+GMVOH1baU4Y0X67riAgICAgICAgIPCtpGTMcyQXafEbiNxVMlK3rw26ImImNJc8xrB5KV2vlRk8l/Qeo7ivD2jZ7Yp59PNjvSayxwKzqK3UCt1ArdEl0BDUuhqXQLohS6kUJQTp4HyODGNLnE2AH/ADUOtXpSbTpWOaYiZnSG/wCj+Btpm3dZ0xHKd0AfZb1e1e3s2zRijWerXjx8PxZhanQQEBAQEBAQEBAQEHnPC2Rpa9oc0ixBGoqLVi0aT0RMa8paZjWir2XdT3kZtyfXb2faHn2ryc+w2rzx848vH+2a+GY51a2dWo6iNRB2hefo4l0C6gVumgXTRJdNBS6ILqQugyOE4JNUkFoyx9L3Dk+r9o9i0Ydmvl6dPNeuObN7wnCIqZtmC7jznnnO+A6l7OHBTFGlfVqpSK9F+uy4gICAgICAgICAgICAgIMfiWDQVH0jOV9tup/j0991xy7Pjyd6PmpalbdWsV2h0rbmF7ZBudyXeOw+S8/Ju+0dydXC2CfBhKnDJ4ufDI3rykt/ENSyWwZK9ay5zS0dYWmZcVS6kLoPWCnkk+jY9/otJ9itWlrd2NUxEz0Zej0VqZOcGxN3uOvuaPfZaabDlt15OkYbS2PDdFYIrF95nfeHI7mfG634tix05zzn88HauGsdWdAtsWx1VQEBAQEBAQEBAQEBAQEBAQEBAQeUtNG/nMY7taD7VWa1nrCJiJeBwqn/AGEP92z4KnY4/wBseiOCvk9I6CFvNijb2RtHuVox0jpEeieGPJcAK6RAQEBAQEBAQEBAQEBAQEBBzrSrhiw2hlfC0S1UrCWv4oN4trhtaXuOs+iCgscI4dMMlcGzx1FLf67mtfGO0sOb+FB02jq45mMkheySNwzNexwc1w3gjag9kBAQEBBhNJ9K6LDGxurJTE2RxawiOR9yBc8wGyC/wjE4auGKeB2eGRuZjsrm3F7bHAEbEHHcP4UsTfjQpHQs+TmsNLxIj+cYwPLeMz7cwAzHosDsQbzwlcIUWDMi+aM9RLcsjzZWhrbXe91jYa9Qtr6kGA4OOFiXFav5NJSRxXifIHtlcbZLaspbr270HVEBAQEBAQEBAQEBAQYjTCaRlBXvhJEraOd0Zbzg4RuLS0b7oPnbgYhwh9TMMU4nNkb8nE5tAXEnPmvyS7m2DtWs9NkHX9IuCbCK5l4I20khHJlp7ZO+O+Rw7LHrQU07x7/pygo20VPE6MSinDH5rAZHuLrtIu4kXJ6SSg06o4c6iSGBtLRMkrHNc6XVK6JhDnZWsYDmfyQ0k3AF+lB6aLcOjzM2LE6eOJpdkMsQe3ize3zkbiTYdNjcW2FB1zHcepqKnfU1EgbC1oNxrL83NawDnE9HwQcWruHKvmkcKChiDBc2e2WaQt6HO4stDezXbeUGwaCcNUdXKyCvhZTSPIayVjjxJcdQa9rtbOjXcjXrsg03h60nlnq30bo2NippQ5jxmzOMkLHEOvq+t0ILvg54UauP9GUApYjCZoqbjPnc+WSUNLttrjMfBBs+H8IkkmOuojR0g/nMtMZw13HlkYfa7vUHUg5PwpaSy4jXPdLG2PiQ6laG5rObHLJZxudpzeSDbIeG+qibG1uHUjGsaGM1SgNAFrN16hZB3XRrGGV1LTVLNTZYmyWvfK4jlNv1OBHcg53j/CnUsxX9H0VPBN89HT53mT6R1s5IadjSSD6JQbs3SFxqOKyarZhyXc3MxvPvbN8405bX1260GwoCAgICAgICAgoQg5HpXwGU073yUM5pC4lxiczPACehliCwdWsbrBBzrFtGsc0dyzMmMcRcAZKeVzoS47BKxwF/WbZBnOEXSs4rgdBO9rWzNrzDMG3y8YyF5u2+wFrmm3ReyDf+AjB4IcLhmY1vHTukdK+wzHJI9jWX3AN2byT0oNZ/lIYRCI6Oqa0NnMpgcQAC9mQuGbfly2HpdiDSNN8XmlwjR6N5OQRVBt0O4mXiYz3MFh6RQd94NsGgpMOo2wNaM8Ec0jwBeR8jA5znHp22G4ADoQco/lG4LBFLR1EbWslmEjJQABn4vIWvIG08sgn0dyDz4Wax8+DYBJKSZHMBc47XHimguPba/eg6twU/0Rh39h/qcg41gv8AWx37yqfZKgn/ACjv6Sp/3fH/AJ9Qg6xwl6OfpDCZI2tvNHG2oh1XOeNty0dbm5m+sEGg8COmjKfD8Rimdf5LG+tjbcXdGRymN/8AJl75UFlwB4Q+rr6qvm5XF5iHEbZ6gkucD1Nz3H3wg7z8ijzZsuvNmtmdkzbc2S+W99d7bdaC4QEBAQEBAQEBBjNJoauSlqG0MjIqp0ZET3glrSduzYbXsddjY2KD5+w7TPH8APE1cL3xZrBlS1zm3NyeJnadfcXDbq2oPHSrhExHHmNo4aQNa57XujhD5JHlp1XPQ0Gx2dA1oMhp/os7C8Bw+GW3HurzPMAbgPfC8ZQemzWtFxquCgsNCdNcTwOmjc6m4/D5y6SIuLg0PDixwZIL5TdhuwjouLXJIW+L4nimlNVE2OC0bOS1rQ7iIQ4jNJLIenUPAAC+0Opae8GXyjC6SnpLOqKNlos1m8cCBxrSdjXOIDhfVcW1A3Ac90Z4UcRwaP5HVUnGiLVG2YvimjFzySSDmZu1at9rAB4MpMV0rrI5JIzFSt5GcNcKeGO93Bhd9JIerWTa9gNQb7w66NPOG0YpInOipXhpYwXLIuLyB1tpAytB7b7LoNX4MuE6sH6Nw6Omie3jo4TKBI54hdIMxLW6gQHHlbBa5CCxwX+tjv3lU+yVBP8AlHf0lT/u+P8Az6hB9EUf0cfoN9gQfKnCjgbsMxGrijJZDMOOYAbAxSuzZLD6rXsIt9wIPoLgp0e+QYbTRubaWRvyiXVY55bGx62tyt9VBt6AgICAgICAgICAgo5oIsQCNx2IIxRNbqa1rR1AD2IOe8NujVZiNJTR0cPHSNqeMcM8bbN4t4vd7gNpHigzXBlg01JhdJT1UYZKwSB7CWOAzTSOFy0kHU4FBtMcbWizQGjcAAPAIJIPOaBj7Z2NdbZmaDbxQTAts1BBVBBkTRchoBO2wAv2oJoCDS+FGixaenibhLwyRsvGSFs3FyuDRyWMuMpaSSTcjmgawSg5xo7wZYtX1zKnGyRGxzXOD5Y3yShmtsbWsJa1hO3ZtNtZug72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10" descr="data:image/jpeg;base64,/9j/4AAQSkZJRgABAQAAAQABAAD/2wCEAAkGBxAQEg8UEBAQEBAWEBUQFBQUEBAWERQVFBUWFxUVExUYHCogGBolHBQWITEhJi0rLi4uFx8zODMsNyguLisBCgoKDg0OGhAQGiwkHyQsLCwsLCwsLDEsLCwsLSwsLCwsLCwsLCwsLCwsLCwsLCwsLSwsLCwsLCwsLCwsLCwsLP/AABEIAPgAywMBEQACEQEDEQH/xAAcAAEAAQUBAQAAAAAAAAAAAAAAAgEEBQYHAwj/xABLEAABAwICBAoFCAULBQAAAAABAAIDBBEFEgYhMVEHEyIyQWFxgZGhcoKxwdEUIzNCUmKSshVDU3WiCCQ1NnOTo7PC4vAWY4PS4f/EABoBAQADAQEBAAAAAAAAAAAAAAABAgQDBQb/xAAzEQEAAgEBBQUHBAIDAQAAAAAAAQIDEQQFEiExEzJBUZFCYXGBodHwIlKx4RXBFDPxI//aAAwDAQACEQMRAD8A7igICAgICAgICAgICAgICAgICAgICAgICAgICAgICAgICAgICAgICAgICAgICAgICAgICAgICAgICAgICAgICAgICAgICAgICAgICAgICAgICAgICAgIBKDF1mP08erNxh3M1+ezzWPLt+HHy11n3fmik5KwxFRpW8/RxNb1uJPkLLBfetvYr6uc5Z8FlJpBVH64b2Mb7wVmtvHPPjp8oV7SzyOM1P7Z3g34Kn/Nz/v/AIOO3mmzHaofrSe1rD7laNv2iPa+kfY47LqHSicc5sbx2Fp8b28l3pvTLHeiJ+i0ZZZOl0ohdqe10Z385viNfktmPeeK3eiYWjLHizME7Hi7HNcN4IIXoUvW8a1nV0iYno9FZIgICAgICAgICAgICAgICDE4tjscF2j5yT7IOoekejs2rFtO20w8o5z5fdztkirVK/FJp+e7k/YGpvh0968TPtWTN3p5eXg4TabdVoAsyFQFC2iQCJ0VyqDRTKpNFCERoiQpRonBO+M5mOLHbwfbvXTHktSdazpKImY6NjwvScGzZxb74Gr1h0doXr7PvLXll9fu7Vy+bZGPDgCCCDrBBuD2FerExMaw7JKQQEBAQEBAQEBAQEBBq2O6QnXHAdWx0g9jPj4b14+2bf7GKfjP2+7hfL4Q1peRLikAqpSAULJAKFkwETorZRqKEIIkKUIkKUIEKVZRIUqshhGMSU5tzoydbPe3cVs2ba74Z848vstW81bxR1TJWh7Ddp8QdxHQV9BjyVyV4qzyaomJjWHsuiRAQEBAQEBAQEBBquk+M6zDEdWyRw/IPf4b15G37X1xU+c/6+7PlyezDWgvHcUgoWSCqtCYUJSChZMKEiAgoVKECpQgVKqJUqoFWQvsHxN1O+4uWHnt3jeOsLVs202w21jp4wml5rLfYJmva1zDdpFwV9HS0XrFq9Ja4nWNYeiskQEBAQEBAQEGJ0jxPiI7NPzj9TeodLu72lY9t2jsqaR1np93PLfhhoq+dlkSChZUKqUwoWSChZMKEpKEiAgoVKECpQiVKECpVlEqVUSrIZ/RTE8j+KeeQ88nqfu7D7e1enu/aOC3Z26T0+P9/wAuuK+k6S3Fe20iAgICAgICASg53jFdx8r3/V5rPRGzx296+a2nN2uSbeHh8GK9uK2qzCzIXFJSSSm0bHPPTa1h2k6gumPBkyz+iNVq1mejMU+i8x57mM8XHwFh5rbTdWSe9aI+v2dYxSyEOisY58rz6Ia0eYK013VijrMyvGOF0zR2mG1rndr3e6y7Ru7Z49n6ytwQ9BgVMP1f8cnxV42HZ/2QcMJfoWm/ZD8T/ip/4Wz/ALITwwicBpj+rI9eT4qs7v2efZ/lHDDxfo5Adhkb2OB9oK5W3Xs89ImPn9zhhay6L/YmPrMB8wR7Fwtuivs2n5/kI4FhUaPVDdga/wBF1j4Oss1915q93SVZpLF1FO+Pnscz0mkA9h2FYsmHJj79ZhzmJh4lc4VlAqyFCpVRv3K0IdCwSu4+FjjzhyX+kNvjqPevpdlzdrji3j4/Fsx24q6r9aFxAQEBAQEGJ0nq+LgfbnP+bHft8gVk27LwYZ9/L8+TnltpVoYXzrGkFCzoOBQtZBDl6WB5O9zhc3/50L6XY6xXDXTy19WykaVhfrSsICChKahmG8KNYFVIICAgo5oOoi43HYgxVbo9BJsbxTt7NQ/DsWPLsGHJ4aT7lJpEtdxHAJorkDjWb2g3Ha3b4XXlZt35cfOvOPr6ONscwxBWFylEqyJbBobV5ZHxnY9tx6Tf/l/Benu3Lpeaef8Ap1w256NxXtNQgICAgICDUdNp7viZuaXn1jYflPivH3nf9Va/NmzzziGtheU4JBQszOD48+BuQt4xnQL2Lb7ju6lt2bbrYY4ZjWP4daZJryXdRpVIfo42t63EuPlZdcm9bz3KxHx5/Zacs+DHy41Uv2yuHo2b7Nax323Pb2vTkjjmVs+pkdzpHu7XuPtK4TlvPW0+so1lC65zz6go0hKTXkbCR2Eq0WmOkj3ZXTN2SyD13W8LrpXaMtel59ZTrK6ix+ob9cO9Jo91itFN47RXx1+Mf+J45X9PpSf1kXew+4/FbMe9p9uvp9p+6YyebLUmMwS6g8NdudyT56j3Lfi23Dk5Rbn5TyXi8SyC1rCDVdMKBjckrQGlzsrrdJsSD26ivH3nhrGmSOvSXDNWOrWCvKZ3vhs/FyxP3PF+y9j5ErtgvwZK295WdLRLpS+nbxAQEBAQEGg6UyXqZOoNb/CD714G3zrnn3aMeWf1sWFic1QqpSChZ7QQPfqYxzz91pNu22xXphvfuxMrREz0ZKDR6pdtY1npPH+m61V3bnt10j4z9l4x2Xkeisn1pWN7Gud8F3jdFvG/0/tfs3sNFN8/+H/uXSN0V8bT6J7NU6K/97/D/wByf4in7pOzeb9Fn9EzT2sI95XOd0T4X+n9o7Nay6O1DdgY/wBF/wD7ALjbdeaOmko4JY+oopY+fG9vXlJb+IalkvsuanerP58FZiYW11wVUKlC+oMXmhtlddv2Xa2927uWvBteXF3Z5eU9ExeYbDT6UQFvLDmO6RYuHcR77L1se88Ux+rWJ9XWMseLA4/i/wAoLQ0Fsbdl9pJ6SvO2va+3mIjpDlkvxMSVkcUHKUOnUkmeON32mNd4gFfVUnirE+56ETrGr2VkiAgICAg53pCf5zP6Y/KF87tf/db88GHJ35WAWVVJQle4RTtlmiY7ml2vrABNu+1u9dtmxxfNWtui9I1tEOhMYGgBoDQNQAAAHYF9NEREaQ2JKQQQMjRtcB3hRxR5moJWnY5viFHFXzNU1YEBBZVeEwS3zxtv9ocl3iNveuGXZsWTvVj/AH6omsSwVdos4XML833X2Du5w1HyXm5t1+OOflP3crYvJr88L4zle0sduIt3jeOteXfFfHOl40cZiY6vIqqqKlChVkIlTCHSMHPzEH9iz8oX0uz/APVX4Q307sLxdlhAQEBAQc90nZaqm6y0+LGr5/bY0z2+X8MWXvyxoWSVEgqicchaQWkhwNwRtBGwpEzWdY6piWebpXNltkjLvtcr2XXo/wCTyaaaRr5/079tKynxypftlIG5tm+Y1rNfbc9va9OSs5LT4rOSZzuc5zu1xPtWa17W70zKuqAVNIBRpAmyQt5pLewkexWrM16TonVdw4tUM2TP7zm/Ndd67Xnr0vP8/wApi8sjT6Uyjnsa8dV2n3hbMe9Mkd6In6LxlnxZij0gp5LAuMbtz9Q/FsXoYt4Yb8pnSff9+jpGSJZUFbV3jV0kcrcsjQ4de0dYO0HsVMmOuSOG0awiYierQcWpOJley9wCLHpsRcX69a+b2jF2WWaQyXjhnRZlcVESpQg5WQ6bhrMsMI3RMH8IX02KNMdY90N9eVYXK6LCAgICAg0jTWG07HdDox4tJv5Fq8XeNdMkT5wy54/VqwAXnuKQVUpBQJMBJsASdwBJ8Apis2nSI1THNfQ4RUv2Qv8AWAb+ay712LPb2fVeMdp8F7HozUnbxbfSeb/wgrvG7M09Zj8+S/ZWe7dFJemSMfiPuXSN1W/dHonsp81TopL+1Z+Fyf4q37/p/aey97yfovUDY6I+s8H8qpbdeSOkwjspWk2CVLNsTiN7S13kDdcL7Bnr7OvwVnHaFg9pabOBadxBB8CstqWrOlo0+Kk6wioQvKDFZoOY7k/ZOtnh0dy0YNpyYe7PLy8Fq3mvRn26Wx5dcT89tgLct/SvfyXpxvSnDzrOv0/Pk69tHk1etqnSvc93Ocb9Q6AB3LycuScl5vbxcLTrOq3KqqiVKEoIi97GDa5wb+I2V6V4rRXzIjWdHUgLL6h6CqAgICAgINe00pc0LXjax9z6LtR88qwbwx8WPi8nHPGtdWkgrxWVIFQJAqqW/aNRRinjLLXcLuPSXdN+zYvodiisYa8Pz+LXj04Y0ZN7wNZIA6zZapmI6ui0kxWnbtmj7ngnyXG204a9bR6q8dfN4O0hpR+t8GSfBcp2/BHtfSfsjtK+ag0ipf2h/u5Pgn+Q2f8Ad9J+yO0q9o8apnbJmDtJb7Veu2YJ9qPz4p46+a8ima7W1zXDqIPsXetq26TqtE6qTwMeLPa143OAI80tWLRpMap01YSu0WidcxOMTtxu5ngdY8e5YMu7cdudOU/RytiiejWcQw2aA/ONsNgcNbD2Ho7DYrys2y5MPejl5+Dhak16rNcFUSVKESVKESVIzOiVLxlQ09DAXnt2N8zfuW3YcfFlifLm6YY1s35e62CAgICAgIPKpgEjHsdzXNLT2EWVb1i1ZrPiiY1jRzGqgdE97Hc5ri093T37e9fN3pNLTWfBgmNJ0eYK5iQKD3p6uSO+SR7AduVxF/BWrkvTuzMLRaY6IPkLjdxLjvJJPmqWmbdZ1NVLqugrdAugXQVY8g3BIO8Gx8UjlOsDJ0ekFRH9fjBufr/i2rXj27NTx1+P5q6RktDYsO0lhksH/NO+8eQex3R32Xp4d4Y78rcp+nq61yxPVmJWtc0hwBaRrvaxHX1LdOkxz6OrmVRlDn5Nbcxy+jfV5L5a0RxTw9NeTDPV5EqEKEqUIkqUN70QoeLhzkcqQ5vV+r7z3r3NhxcGPinrP8eDZhrpXVnVtdRAQEBAQEBBqmmmGXAnYNY5MnZ9V3ds8Ny8zb8Gv/0j5s+antNRBXlM6QKgVBUJVuoFbqBW6JLoK3QUugXQLoPT5XJlycY/J9nM7L4bF07S/Dw6zp5anFPR43VdEIkohS6kZDAcNNTKG/Ubynnq3dp2eO5admw9rfTw8V8dOKXRwLbNQX0DaqgICAgICAgIIvYHAggEEWIOwg7QVExExpI55pBhBppNVzE43Yd33T1jzHevC2nZ5xW909PsxZKcM+5i7rKoqCoFVAXRKt00FbqAQLoF00FLqRREKKRQlSJ08DpHNYwFznGwCtSk2mKx1IiZnSHR8FwxtNGGDW463u3u+G5e/s+GMVOH1baU4Y0X67riAgICAgICAgIPCtpGTMcyQXafEbiNxVMlK3rw26ImImNJc8xrB5KV2vlRk8l/Qeo7ivD2jZ7Yp59PNjvSayxwKzqK3UCt1ArdEl0BDUuhqXQLohS6kUJQTp4HyODGNLnE2AH/ADUOtXpSbTpWOaYiZnSG/wCj+Btpm3dZ0xHKd0AfZb1e1e3s2zRijWerXjx8PxZhanQQEBAQEBAQEBAQEHnPC2Rpa9oc0ixBGoqLVi0aT0RMa8paZjWir2XdT3kZtyfXb2faHn2ryc+w2rzx848vH+2a+GY51a2dWo6iNRB2hefo4l0C6gVumgXTRJdNBS6ILqQugyOE4JNUkFoyx9L3Dk+r9o9i0Ydmvl6dPNeuObN7wnCIqZtmC7jznnnO+A6l7OHBTFGlfVqpSK9F+uy4gICAgICAgICAgICAgIMfiWDQVH0jOV9tup/j0991xy7Pjyd6PmpalbdWsV2h0rbmF7ZBudyXeOw+S8/Ju+0dydXC2CfBhKnDJ4ufDI3rykt/ENSyWwZK9ay5zS0dYWmZcVS6kLoPWCnkk+jY9/otJ9itWlrd2NUxEz0Zej0VqZOcGxN3uOvuaPfZaabDlt15OkYbS2PDdFYIrF95nfeHI7mfG634tix05zzn88HauGsdWdAtsWx1VQEBAQEBAQEBAQEBAQEBAQEBAQeUtNG/nMY7taD7VWa1nrCJiJeBwqn/AGEP92z4KnY4/wBseiOCvk9I6CFvNijb2RtHuVox0jpEeieGPJcAK6RAQEBAQEBAQEBAQEBAQEBBzrSrhiw2hlfC0S1UrCWv4oN4trhtaXuOs+iCgscI4dMMlcGzx1FLf67mtfGO0sOb+FB02jq45mMkheySNwzNexwc1w3gjag9kBAQEBBhNJ9K6LDGxurJTE2RxawiOR9yBc8wGyC/wjE4auGKeB2eGRuZjsrm3F7bHAEbEHHcP4UsTfjQpHQs+TmsNLxIj+cYwPLeMz7cwAzHosDsQbzwlcIUWDMi+aM9RLcsjzZWhrbXe91jYa9Qtr6kGA4OOFiXFav5NJSRxXifIHtlcbZLaspbr270HVEBAQEBAQEBAQEBAQYjTCaRlBXvhJEraOd0Zbzg4RuLS0b7oPnbgYhwh9TMMU4nNkb8nE5tAXEnPmvyS7m2DtWs9NkHX9IuCbCK5l4I20khHJlp7ZO+O+Rw7LHrQU07x7/pygo20VPE6MSinDH5rAZHuLrtIu4kXJ6SSg06o4c6iSGBtLRMkrHNc6XVK6JhDnZWsYDmfyQ0k3AF+lB6aLcOjzM2LE6eOJpdkMsQe3ize3zkbiTYdNjcW2FB1zHcepqKnfU1EgbC1oNxrL83NawDnE9HwQcWruHKvmkcKChiDBc2e2WaQt6HO4stDezXbeUGwaCcNUdXKyCvhZTSPIayVjjxJcdQa9rtbOjXcjXrsg03h60nlnq30bo2NippQ5jxmzOMkLHEOvq+t0ILvg54UauP9GUApYjCZoqbjPnc+WSUNLttrjMfBBs+H8IkkmOuojR0g/nMtMZw13HlkYfa7vUHUg5PwpaSy4jXPdLG2PiQ6laG5rObHLJZxudpzeSDbIeG+qibG1uHUjGsaGM1SgNAFrN16hZB3XRrGGV1LTVLNTZYmyWvfK4jlNv1OBHcg53j/CnUsxX9H0VPBN89HT53mT6R1s5IadjSSD6JQbs3SFxqOKyarZhyXc3MxvPvbN8405bX1260GwoCAgICAgICAgoQg5HpXwGU073yUM5pC4lxiczPACehliCwdWsbrBBzrFtGsc0dyzMmMcRcAZKeVzoS47BKxwF/WbZBnOEXSs4rgdBO9rWzNrzDMG3y8YyF5u2+wFrmm3ReyDf+AjB4IcLhmY1vHTukdK+wzHJI9jWX3AN2byT0oNZ/lIYRCI6Oqa0NnMpgcQAC9mQuGbfly2HpdiDSNN8XmlwjR6N5OQRVBt0O4mXiYz3MFh6RQd94NsGgpMOo2wNaM8Ec0jwBeR8jA5znHp22G4ADoQco/lG4LBFLR1EbWslmEjJQABn4vIWvIG08sgn0dyDz4Wax8+DYBJKSZHMBc47XHimguPba/eg6twU/0Rh39h/qcg41gv8AWx37yqfZKgn/ACjv6Sp/3fH/AJ9Qg6xwl6OfpDCZI2tvNHG2oh1XOeNty0dbm5m+sEGg8COmjKfD8Rimdf5LG+tjbcXdGRymN/8AJl75UFlwB4Q+rr6qvm5XF5iHEbZ6gkucD1Nz3H3wg7z8ijzZsuvNmtmdkzbc2S+W99d7bdaC4QEBAQEBAQEBBjNJoauSlqG0MjIqp0ZET3glrSduzYbXsddjY2KD5+w7TPH8APE1cL3xZrBlS1zm3NyeJnadfcXDbq2oPHSrhExHHmNo4aQNa57XujhD5JHlp1XPQ0Gx2dA1oMhp/os7C8Bw+GW3HurzPMAbgPfC8ZQemzWtFxquCgsNCdNcTwOmjc6m4/D5y6SIuLg0PDixwZIL5TdhuwjouLXJIW+L4nimlNVE2OC0bOS1rQ7iIQ4jNJLIenUPAAC+0Opae8GXyjC6SnpLOqKNlos1m8cCBxrSdjXOIDhfVcW1A3Ac90Z4UcRwaP5HVUnGiLVG2YvimjFzySSDmZu1at9rAB4MpMV0rrI5JIzFSt5GcNcKeGO93Bhd9JIerWTa9gNQb7w66NPOG0YpInOipXhpYwXLIuLyB1tpAytB7b7LoNX4MuE6sH6Nw6Omie3jo4TKBI54hdIMxLW6gQHHlbBa5CCxwX+tjv3lU+yVBP8AlHf0lT/u+P8Az6hB9EUf0cfoN9gQfKnCjgbsMxGrijJZDMOOYAbAxSuzZLD6rXsIt9wIPoLgp0e+QYbTRubaWRvyiXVY55bGx62tyt9VBt6AgICAgICAgICAgo5oIsQCNx2IIxRNbqa1rR1AD2IOe8NujVZiNJTR0cPHSNqeMcM8bbN4t4vd7gNpHigzXBlg01JhdJT1UYZKwSB7CWOAzTSOFy0kHU4FBtMcbWizQGjcAAPAIJIPOaBj7Z2NdbZmaDbxQTAts1BBVBBkTRchoBO2wAv2oJoCDS+FGixaenibhLwyRsvGSFs3FyuDRyWMuMpaSSTcjmgawSg5xo7wZYtX1zKnGyRGxzXOD5Y3yShmtsbWsJa1hO3ZtNtZug72gICAgICAgICAgICAgICAgICAgICAgICAgICAgICAgICAgICAgICAgICAgICAgICAgICAgICAgICAgICAgICAgICAgICAgICAgICAgICAgICAgICAg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2" name="Picture 12" descr="http://spotifypresscom.files.wordpress.com/2013/01/spotify-logo-primary-vertical-light-background-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7"/>
            <a:ext cx="2306384" cy="28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www.the-digital-reader.com/wp-content/uploads/2013/01/itunes-log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7061"/>
            <a:ext cx="5646057" cy="181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fontmeme.com/images/Amazon-Log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7" b="27366"/>
          <a:stretch/>
        </p:blipFill>
        <p:spPr bwMode="auto">
          <a:xfrm>
            <a:off x="4932135" y="1467310"/>
            <a:ext cx="4211865" cy="152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2798" y="3151791"/>
            <a:ext cx="3838952" cy="1069297"/>
          </a:xfrm>
          <a:prstGeom prst="rect">
            <a:avLst/>
          </a:prstGeom>
          <a:noFill/>
        </p:spPr>
      </p:pic>
      <p:pic>
        <p:nvPicPr>
          <p:cNvPr id="10258" name="Picture 18" descr="http://media.defenceindustrydaily.com/images/CORP_Rolls_Royce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875" y="4303316"/>
            <a:ext cx="12858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http://advanced-television.com/wp-content/uploads/2010/11/netflix-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20796"/>
            <a:ext cx="2061029" cy="20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0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051520"/>
            <a:ext cx="8496300" cy="649288"/>
          </a:xfrm>
        </p:spPr>
        <p:txBody>
          <a:bodyPr/>
          <a:lstStyle/>
          <a:p>
            <a:r>
              <a:rPr lang="en-US" dirty="0" smtClean="0"/>
              <a:t>The Innovation Pentathlon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7050" y="6356176"/>
            <a:ext cx="1905000" cy="457200"/>
          </a:xfrm>
        </p:spPr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594245" y="4671540"/>
            <a:ext cx="7650163" cy="1316038"/>
          </a:xfrm>
          <a:prstGeom prst="rect">
            <a:avLst/>
          </a:prstGeom>
          <a:solidFill>
            <a:srgbClr val="66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People and Organization</a:t>
            </a:r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94245" y="1834678"/>
            <a:ext cx="7650163" cy="1316037"/>
          </a:xfrm>
          <a:prstGeom prst="rect">
            <a:avLst/>
          </a:prstGeom>
          <a:solidFill>
            <a:srgbClr val="6699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Innovation Strategy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712345" y="3149128"/>
            <a:ext cx="2527300" cy="1524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Implementation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(NPD, etc)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3185045" y="3149128"/>
            <a:ext cx="2527300" cy="15240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Prioritization</a:t>
            </a: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328045" y="3428528"/>
            <a:ext cx="1666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spcBef>
                <a:spcPct val="0"/>
              </a:spcBef>
              <a:buClrTx/>
            </a:pPr>
            <a:endParaRPr lang="en-GB" b="1" dirty="0">
              <a:latin typeface="Arial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6877570" y="3428528"/>
            <a:ext cx="1682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spcBef>
                <a:spcPct val="0"/>
              </a:spcBef>
              <a:buClrTx/>
            </a:pPr>
            <a:endParaRPr lang="en-US" b="1" dirty="0">
              <a:latin typeface="Arial" charset="0"/>
            </a:endParaRPr>
          </a:p>
          <a:p>
            <a:pPr defTabSz="762000" eaLnBrk="0" hangingPunct="0">
              <a:spcBef>
                <a:spcPct val="0"/>
              </a:spcBef>
              <a:buClrTx/>
            </a:pPr>
            <a:endParaRPr lang="en-US" b="1" dirty="0">
              <a:latin typeface="Arial" charset="0"/>
            </a:endParaRPr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 rot="16200000">
            <a:off x="379933" y="2610965"/>
            <a:ext cx="3028950" cy="2600325"/>
          </a:xfrm>
          <a:custGeom>
            <a:avLst/>
            <a:gdLst>
              <a:gd name="T0" fmla="*/ 371653573 w 21600"/>
              <a:gd name="T1" fmla="*/ 156520668 h 21600"/>
              <a:gd name="T2" fmla="*/ 212373560 w 21600"/>
              <a:gd name="T3" fmla="*/ 313041095 h 21600"/>
              <a:gd name="T4" fmla="*/ 53093425 w 21600"/>
              <a:gd name="T5" fmla="*/ 156520668 h 21600"/>
              <a:gd name="T6" fmla="*/ 21237356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Ideas</a:t>
            </a:r>
          </a:p>
        </p:txBody>
      </p:sp>
      <p:sp>
        <p:nvSpPr>
          <p:cNvPr id="60" name="AutoShape 9"/>
          <p:cNvSpPr>
            <a:spLocks noChangeArrowheads="1"/>
          </p:cNvSpPr>
          <p:nvPr/>
        </p:nvSpPr>
        <p:spPr bwMode="auto">
          <a:xfrm>
            <a:off x="2891358" y="3741265"/>
            <a:ext cx="588962" cy="360363"/>
          </a:xfrm>
          <a:prstGeom prst="rightArrow">
            <a:avLst>
              <a:gd name="adj1" fmla="val 50000"/>
              <a:gd name="adj2" fmla="val 40859"/>
            </a:avLst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5382145" y="3699990"/>
            <a:ext cx="588963" cy="358775"/>
          </a:xfrm>
          <a:prstGeom prst="rightArrow">
            <a:avLst>
              <a:gd name="adj1" fmla="val 50000"/>
              <a:gd name="adj2" fmla="val 41040"/>
            </a:avLst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1767408" y="3407890"/>
            <a:ext cx="1666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spcBef>
                <a:spcPct val="0"/>
              </a:spcBef>
              <a:buClrTx/>
            </a:pPr>
            <a:endParaRPr lang="en-GB" b="1" dirty="0">
              <a:latin typeface="Arial" charset="0"/>
            </a:endParaRP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2678633" y="5073178"/>
            <a:ext cx="1698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</a:pPr>
            <a:endParaRPr lang="en-GB" b="1" dirty="0">
              <a:latin typeface="Arial" charset="0"/>
            </a:endParaRPr>
          </a:p>
        </p:txBody>
      </p:sp>
      <p:grpSp>
        <p:nvGrpSpPr>
          <p:cNvPr id="74" name="Group 25"/>
          <p:cNvGrpSpPr>
            <a:grpSpLocks/>
          </p:cNvGrpSpPr>
          <p:nvPr/>
        </p:nvGrpSpPr>
        <p:grpSpPr bwMode="auto">
          <a:xfrm>
            <a:off x="3594620" y="3419003"/>
            <a:ext cx="1528763" cy="1009650"/>
            <a:chOff x="2257" y="1797"/>
            <a:chExt cx="1043" cy="636"/>
          </a:xfrm>
        </p:grpSpPr>
        <p:sp>
          <p:nvSpPr>
            <p:cNvPr id="75" name="Oval 26"/>
            <p:cNvSpPr>
              <a:spLocks noChangeArrowheads="1"/>
            </p:cNvSpPr>
            <p:nvPr/>
          </p:nvSpPr>
          <p:spPr bwMode="auto">
            <a:xfrm>
              <a:off x="2257" y="1797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2665" y="1842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3119" y="1842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val 29"/>
            <p:cNvSpPr>
              <a:spLocks noChangeArrowheads="1"/>
            </p:cNvSpPr>
            <p:nvPr/>
          </p:nvSpPr>
          <p:spPr bwMode="auto">
            <a:xfrm>
              <a:off x="2484" y="225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30"/>
            <p:cNvSpPr>
              <a:spLocks noChangeArrowheads="1"/>
            </p:cNvSpPr>
            <p:nvPr/>
          </p:nvSpPr>
          <p:spPr bwMode="auto">
            <a:xfrm>
              <a:off x="3028" y="225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31"/>
          <p:cNvGrpSpPr>
            <a:grpSpLocks/>
          </p:cNvGrpSpPr>
          <p:nvPr/>
        </p:nvGrpSpPr>
        <p:grpSpPr bwMode="auto">
          <a:xfrm>
            <a:off x="668858" y="2626840"/>
            <a:ext cx="1995487" cy="2449513"/>
            <a:chOff x="261" y="1298"/>
            <a:chExt cx="1361" cy="1543"/>
          </a:xfrm>
        </p:grpSpPr>
        <p:sp>
          <p:nvSpPr>
            <p:cNvPr id="81" name="Oval 32"/>
            <p:cNvSpPr>
              <a:spLocks noChangeArrowheads="1"/>
            </p:cNvSpPr>
            <p:nvPr/>
          </p:nvSpPr>
          <p:spPr bwMode="auto">
            <a:xfrm>
              <a:off x="534" y="1616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val 33"/>
            <p:cNvSpPr>
              <a:spLocks noChangeArrowheads="1"/>
            </p:cNvSpPr>
            <p:nvPr/>
          </p:nvSpPr>
          <p:spPr bwMode="auto">
            <a:xfrm>
              <a:off x="534" y="1933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34"/>
            <p:cNvSpPr>
              <a:spLocks noChangeArrowheads="1"/>
            </p:cNvSpPr>
            <p:nvPr/>
          </p:nvSpPr>
          <p:spPr bwMode="auto">
            <a:xfrm>
              <a:off x="624" y="225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35"/>
            <p:cNvSpPr>
              <a:spLocks noChangeArrowheads="1"/>
            </p:cNvSpPr>
            <p:nvPr/>
          </p:nvSpPr>
          <p:spPr bwMode="auto">
            <a:xfrm>
              <a:off x="806" y="1525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Oval 36"/>
            <p:cNvSpPr>
              <a:spLocks noChangeArrowheads="1"/>
            </p:cNvSpPr>
            <p:nvPr/>
          </p:nvSpPr>
          <p:spPr bwMode="auto">
            <a:xfrm>
              <a:off x="851" y="2478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val 37"/>
            <p:cNvSpPr>
              <a:spLocks noChangeArrowheads="1"/>
            </p:cNvSpPr>
            <p:nvPr/>
          </p:nvSpPr>
          <p:spPr bwMode="auto">
            <a:xfrm>
              <a:off x="534" y="2523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val 38"/>
            <p:cNvSpPr>
              <a:spLocks noChangeArrowheads="1"/>
            </p:cNvSpPr>
            <p:nvPr/>
          </p:nvSpPr>
          <p:spPr bwMode="auto">
            <a:xfrm>
              <a:off x="1441" y="1933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Oval 39"/>
            <p:cNvSpPr>
              <a:spLocks noChangeArrowheads="1"/>
            </p:cNvSpPr>
            <p:nvPr/>
          </p:nvSpPr>
          <p:spPr bwMode="auto">
            <a:xfrm>
              <a:off x="1350" y="2296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val 40"/>
            <p:cNvSpPr>
              <a:spLocks noChangeArrowheads="1"/>
            </p:cNvSpPr>
            <p:nvPr/>
          </p:nvSpPr>
          <p:spPr bwMode="auto">
            <a:xfrm>
              <a:off x="1259" y="166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41"/>
            <p:cNvSpPr>
              <a:spLocks noChangeArrowheads="1"/>
            </p:cNvSpPr>
            <p:nvPr/>
          </p:nvSpPr>
          <p:spPr bwMode="auto">
            <a:xfrm>
              <a:off x="942" y="1797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42"/>
            <p:cNvSpPr>
              <a:spLocks noChangeArrowheads="1"/>
            </p:cNvSpPr>
            <p:nvPr/>
          </p:nvSpPr>
          <p:spPr bwMode="auto">
            <a:xfrm>
              <a:off x="261" y="1298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val 43"/>
            <p:cNvSpPr>
              <a:spLocks noChangeArrowheads="1"/>
            </p:cNvSpPr>
            <p:nvPr/>
          </p:nvSpPr>
          <p:spPr bwMode="auto">
            <a:xfrm>
              <a:off x="261" y="1706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val 44"/>
            <p:cNvSpPr>
              <a:spLocks noChangeArrowheads="1"/>
            </p:cNvSpPr>
            <p:nvPr/>
          </p:nvSpPr>
          <p:spPr bwMode="auto">
            <a:xfrm>
              <a:off x="261" y="2024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Oval 45"/>
            <p:cNvSpPr>
              <a:spLocks noChangeArrowheads="1"/>
            </p:cNvSpPr>
            <p:nvPr/>
          </p:nvSpPr>
          <p:spPr bwMode="auto">
            <a:xfrm>
              <a:off x="307" y="2296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Oval 46"/>
            <p:cNvSpPr>
              <a:spLocks noChangeArrowheads="1"/>
            </p:cNvSpPr>
            <p:nvPr/>
          </p:nvSpPr>
          <p:spPr bwMode="auto">
            <a:xfrm>
              <a:off x="307" y="2659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47"/>
            <p:cNvSpPr>
              <a:spLocks noChangeArrowheads="1"/>
            </p:cNvSpPr>
            <p:nvPr/>
          </p:nvSpPr>
          <p:spPr bwMode="auto">
            <a:xfrm>
              <a:off x="1032" y="225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7" name="Group 48"/>
          <p:cNvGrpSpPr>
            <a:grpSpLocks/>
          </p:cNvGrpSpPr>
          <p:nvPr/>
        </p:nvGrpSpPr>
        <p:grpSpPr bwMode="auto">
          <a:xfrm>
            <a:off x="5921895" y="4282603"/>
            <a:ext cx="1993900" cy="288925"/>
            <a:chOff x="3845" y="2341"/>
            <a:chExt cx="1360" cy="182"/>
          </a:xfrm>
        </p:grpSpPr>
        <p:sp>
          <p:nvSpPr>
            <p:cNvPr id="98" name="Oval 49"/>
            <p:cNvSpPr>
              <a:spLocks noChangeArrowheads="1"/>
            </p:cNvSpPr>
            <p:nvPr/>
          </p:nvSpPr>
          <p:spPr bwMode="auto">
            <a:xfrm>
              <a:off x="3845" y="234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val 50"/>
            <p:cNvSpPr>
              <a:spLocks noChangeArrowheads="1"/>
            </p:cNvSpPr>
            <p:nvPr/>
          </p:nvSpPr>
          <p:spPr bwMode="auto">
            <a:xfrm>
              <a:off x="4480" y="234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51"/>
            <p:cNvSpPr>
              <a:spLocks noChangeArrowheads="1"/>
            </p:cNvSpPr>
            <p:nvPr/>
          </p:nvSpPr>
          <p:spPr bwMode="auto">
            <a:xfrm>
              <a:off x="5024" y="2341"/>
              <a:ext cx="181" cy="18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Text Box 15"/>
          <p:cNvSpPr txBox="1">
            <a:spLocks noChangeArrowheads="1"/>
          </p:cNvSpPr>
          <p:nvPr/>
        </p:nvSpPr>
        <p:spPr bwMode="auto">
          <a:xfrm>
            <a:off x="689495" y="6250707"/>
            <a:ext cx="555783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US" sz="1200" i="1" dirty="0">
                <a:latin typeface="Arial" charset="0"/>
              </a:rPr>
              <a:t>Source: Goffin and Mitchell, </a:t>
            </a:r>
            <a:r>
              <a:rPr lang="en-US" sz="1200" i="1" dirty="0" smtClean="0">
                <a:latin typeface="Arial" charset="0"/>
              </a:rPr>
              <a:t>2010</a:t>
            </a:r>
            <a:endParaRPr lang="en-US" sz="12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7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ChangeArrowheads="1"/>
          </p:cNvSpPr>
          <p:nvPr/>
        </p:nvSpPr>
        <p:spPr bwMode="auto">
          <a:xfrm>
            <a:off x="840195" y="5412509"/>
            <a:ext cx="7650163" cy="108018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 dirty="0">
                <a:latin typeface="Arial" charset="0"/>
              </a:rPr>
              <a:t>People and Organization</a:t>
            </a:r>
          </a:p>
        </p:txBody>
      </p:sp>
      <p:sp>
        <p:nvSpPr>
          <p:cNvPr id="796675" name="Rectangle 3"/>
          <p:cNvSpPr>
            <a:spLocks noChangeArrowheads="1"/>
          </p:cNvSpPr>
          <p:nvPr/>
        </p:nvSpPr>
        <p:spPr bwMode="auto">
          <a:xfrm>
            <a:off x="840195" y="972861"/>
            <a:ext cx="7650163" cy="1160741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 dirty="0">
                <a:latin typeface="Arial" charset="0"/>
              </a:rPr>
              <a:t>Innovation Strategy</a:t>
            </a:r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6355443" y="3232829"/>
            <a:ext cx="2527300" cy="12619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GB" sz="2000" b="1" dirty="0" smtClean="0">
                <a:latin typeface="Arial" charset="0"/>
              </a:rPr>
              <a:t>Implementation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3209331" y="3232829"/>
            <a:ext cx="2527300" cy="12619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GB" sz="2000" b="1" dirty="0">
                <a:latin typeface="Arial" charset="0"/>
              </a:rPr>
              <a:t>Prioritization</a:t>
            </a:r>
          </a:p>
        </p:txBody>
      </p:sp>
      <p:sp>
        <p:nvSpPr>
          <p:cNvPr id="796680" name="AutoShape 8"/>
          <p:cNvSpPr>
            <a:spLocks noChangeArrowheads="1"/>
          </p:cNvSpPr>
          <p:nvPr/>
        </p:nvSpPr>
        <p:spPr bwMode="auto">
          <a:xfrm rot="-5400000">
            <a:off x="239781" y="2554489"/>
            <a:ext cx="2508116" cy="2600325"/>
          </a:xfrm>
          <a:custGeom>
            <a:avLst/>
            <a:gdLst>
              <a:gd name="T0" fmla="*/ 371653573 w 21600"/>
              <a:gd name="T1" fmla="*/ 156520668 h 21600"/>
              <a:gd name="T2" fmla="*/ 212373560 w 21600"/>
              <a:gd name="T3" fmla="*/ 313041095 h 21600"/>
              <a:gd name="T4" fmla="*/ 53093425 w 21600"/>
              <a:gd name="T5" fmla="*/ 156520668 h 21600"/>
              <a:gd name="T6" fmla="*/ 21237356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r>
              <a:rPr lang="en-GB" sz="2000" b="1" dirty="0">
                <a:latin typeface="Arial" charset="0"/>
              </a:rPr>
              <a:t>Ideas</a:t>
            </a:r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193675" y="6583363"/>
            <a:ext cx="3062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US" sz="1200" i="1" dirty="0">
                <a:latin typeface="Arial" charset="0"/>
              </a:rPr>
              <a:t>Source: Goffin and Mitchell, </a:t>
            </a:r>
            <a:r>
              <a:rPr lang="en-US" sz="1200" i="1" dirty="0" smtClean="0">
                <a:latin typeface="Arial" charset="0"/>
              </a:rPr>
              <a:t>2010</a:t>
            </a:r>
            <a:endParaRPr lang="en-US" sz="1200" i="1" dirty="0"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>
          <a:xfrm rot="1543231">
            <a:off x="1209960" y="1828799"/>
            <a:ext cx="498764" cy="1293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54"/>
          <p:cNvSpPr/>
          <p:nvPr/>
        </p:nvSpPr>
        <p:spPr>
          <a:xfrm rot="21390750">
            <a:off x="4537623" y="1989215"/>
            <a:ext cx="498764" cy="1386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Down Arrow 55"/>
          <p:cNvSpPr/>
          <p:nvPr/>
        </p:nvSpPr>
        <p:spPr>
          <a:xfrm rot="20737808">
            <a:off x="7497882" y="2030041"/>
            <a:ext cx="498764" cy="13466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Down Arrow 56"/>
          <p:cNvSpPr/>
          <p:nvPr/>
        </p:nvSpPr>
        <p:spPr>
          <a:xfrm rot="21322190">
            <a:off x="5782898" y="1955573"/>
            <a:ext cx="498764" cy="3583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24819" y="2165089"/>
            <a:ext cx="1319592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Targets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Calls for ideas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Research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Partnerships</a:t>
            </a:r>
            <a:endParaRPr lang="en-GB" sz="1100" dirty="0"/>
          </a:p>
        </p:txBody>
      </p:sp>
      <p:sp>
        <p:nvSpPr>
          <p:cNvPr id="59" name="Rectangle 58"/>
          <p:cNvSpPr/>
          <p:nvPr/>
        </p:nvSpPr>
        <p:spPr>
          <a:xfrm>
            <a:off x="3199559" y="2352603"/>
            <a:ext cx="1523174" cy="66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Portfolio strategy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Roadmaps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Risk-reward </a:t>
            </a:r>
            <a:endParaRPr lang="en-GB" sz="1100" dirty="0"/>
          </a:p>
        </p:txBody>
      </p:sp>
      <p:sp>
        <p:nvSpPr>
          <p:cNvPr id="60" name="Rectangle 59"/>
          <p:cNvSpPr/>
          <p:nvPr/>
        </p:nvSpPr>
        <p:spPr>
          <a:xfrm>
            <a:off x="4888332" y="4581231"/>
            <a:ext cx="1180131" cy="66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Training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Recruitment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Processes</a:t>
            </a:r>
            <a:endParaRPr lang="en-GB" sz="1100" dirty="0"/>
          </a:p>
        </p:txBody>
      </p:sp>
      <p:sp>
        <p:nvSpPr>
          <p:cNvPr id="61" name="Rectangle 60"/>
          <p:cNvSpPr/>
          <p:nvPr/>
        </p:nvSpPr>
        <p:spPr>
          <a:xfrm>
            <a:off x="7889981" y="2322071"/>
            <a:ext cx="1220206" cy="66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Resources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Partnerships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Acquisitions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426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4" grpId="0" animBg="1"/>
      <p:bldP spid="796676" grpId="0" animBg="1"/>
      <p:bldP spid="796677" grpId="0" animBg="1"/>
      <p:bldP spid="796680" grpId="0" animBg="1"/>
      <p:bldP spid="9" grpId="0" animBg="1"/>
      <p:bldP spid="55" grpId="0" animBg="1"/>
      <p:bldP spid="56" grpId="0" animBg="1"/>
      <p:bldP spid="57" grpId="0" animBg="1"/>
      <p:bldP spid="10" grpId="0"/>
      <p:bldP spid="59" grpId="0"/>
      <p:bldP spid="60" grpId="0"/>
      <p:bldP spid="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ChangeArrowheads="1"/>
          </p:cNvSpPr>
          <p:nvPr/>
        </p:nvSpPr>
        <p:spPr bwMode="auto">
          <a:xfrm>
            <a:off x="840195" y="5412509"/>
            <a:ext cx="7650163" cy="108018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 dirty="0">
                <a:latin typeface="Arial" charset="0"/>
              </a:rPr>
              <a:t>People and Organization</a:t>
            </a:r>
          </a:p>
        </p:txBody>
      </p:sp>
      <p:sp>
        <p:nvSpPr>
          <p:cNvPr id="796675" name="Rectangle 3"/>
          <p:cNvSpPr>
            <a:spLocks noChangeArrowheads="1"/>
          </p:cNvSpPr>
          <p:nvPr/>
        </p:nvSpPr>
        <p:spPr bwMode="auto">
          <a:xfrm>
            <a:off x="840195" y="972861"/>
            <a:ext cx="7650163" cy="1160741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 dirty="0" smtClean="0">
                <a:latin typeface="Arial" charset="0"/>
              </a:rPr>
              <a:t>An evolving Innovation </a:t>
            </a:r>
            <a:r>
              <a:rPr lang="en-GB" sz="2000" b="1" dirty="0">
                <a:latin typeface="Arial" charset="0"/>
              </a:rPr>
              <a:t>Strategy</a:t>
            </a:r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6355443" y="3232829"/>
            <a:ext cx="2527300" cy="12619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GB" sz="2000" b="1" dirty="0" smtClean="0">
                <a:latin typeface="Arial" charset="0"/>
              </a:rPr>
              <a:t>Implementation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3209331" y="3232829"/>
            <a:ext cx="2527300" cy="12619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GB" sz="2000" b="1" dirty="0">
                <a:latin typeface="Arial" charset="0"/>
              </a:rPr>
              <a:t>Prioritization</a:t>
            </a:r>
          </a:p>
        </p:txBody>
      </p:sp>
      <p:sp>
        <p:nvSpPr>
          <p:cNvPr id="796680" name="AutoShape 8"/>
          <p:cNvSpPr>
            <a:spLocks noChangeArrowheads="1"/>
          </p:cNvSpPr>
          <p:nvPr/>
        </p:nvSpPr>
        <p:spPr bwMode="auto">
          <a:xfrm rot="-5400000">
            <a:off x="239781" y="2554489"/>
            <a:ext cx="2508116" cy="2600325"/>
          </a:xfrm>
          <a:custGeom>
            <a:avLst/>
            <a:gdLst>
              <a:gd name="T0" fmla="*/ 371653573 w 21600"/>
              <a:gd name="T1" fmla="*/ 156520668 h 21600"/>
              <a:gd name="T2" fmla="*/ 212373560 w 21600"/>
              <a:gd name="T3" fmla="*/ 313041095 h 21600"/>
              <a:gd name="T4" fmla="*/ 53093425 w 21600"/>
              <a:gd name="T5" fmla="*/ 156520668 h 21600"/>
              <a:gd name="T6" fmla="*/ 21237356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r>
              <a:rPr lang="en-GB" sz="2000" b="1" dirty="0">
                <a:latin typeface="Arial" charset="0"/>
              </a:rPr>
              <a:t>Ideas</a:t>
            </a:r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193675" y="6583363"/>
            <a:ext cx="3062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ClrTx/>
            </a:pPr>
            <a:r>
              <a:rPr lang="en-US" sz="1200" i="1" dirty="0">
                <a:latin typeface="Arial" charset="0"/>
              </a:rPr>
              <a:t>Source: Goffin and Mitchell, </a:t>
            </a:r>
            <a:r>
              <a:rPr lang="en-US" sz="1200" i="1" dirty="0" smtClean="0">
                <a:latin typeface="Arial" charset="0"/>
              </a:rPr>
              <a:t>2010</a:t>
            </a:r>
            <a:endParaRPr lang="en-US" sz="1200" i="1" dirty="0"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>
          <a:xfrm rot="1543231">
            <a:off x="1209960" y="1828799"/>
            <a:ext cx="498764" cy="1293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54"/>
          <p:cNvSpPr/>
          <p:nvPr/>
        </p:nvSpPr>
        <p:spPr>
          <a:xfrm rot="21390750">
            <a:off x="4537623" y="1989215"/>
            <a:ext cx="498764" cy="13866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Down Arrow 55"/>
          <p:cNvSpPr/>
          <p:nvPr/>
        </p:nvSpPr>
        <p:spPr>
          <a:xfrm rot="20737808">
            <a:off x="7107572" y="2030041"/>
            <a:ext cx="498764" cy="13466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Down Arrow 56"/>
          <p:cNvSpPr/>
          <p:nvPr/>
        </p:nvSpPr>
        <p:spPr>
          <a:xfrm rot="21322190">
            <a:off x="5782898" y="1955573"/>
            <a:ext cx="498764" cy="3583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24819" y="2165089"/>
            <a:ext cx="140294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err="1" smtClean="0">
                <a:latin typeface="Arial" charset="0"/>
              </a:rPr>
              <a:t>Crowdsourced</a:t>
            </a:r>
            <a:endParaRPr lang="en-GB" sz="1100" b="1" dirty="0" smtClean="0">
              <a:latin typeface="Arial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Open platforms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Social media </a:t>
            </a:r>
            <a:endParaRPr lang="en-GB" sz="1100" dirty="0"/>
          </a:p>
        </p:txBody>
      </p:sp>
      <p:sp>
        <p:nvSpPr>
          <p:cNvPr id="59" name="Rectangle 58"/>
          <p:cNvSpPr/>
          <p:nvPr/>
        </p:nvSpPr>
        <p:spPr>
          <a:xfrm>
            <a:off x="3131840" y="2352603"/>
            <a:ext cx="155683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Changed portfolio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Customer input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Crowd funding </a:t>
            </a:r>
            <a:endParaRPr lang="en-GB" sz="1100" dirty="0"/>
          </a:p>
        </p:txBody>
      </p:sp>
      <p:sp>
        <p:nvSpPr>
          <p:cNvPr id="60" name="Rectangle 59"/>
          <p:cNvSpPr/>
          <p:nvPr/>
        </p:nvSpPr>
        <p:spPr>
          <a:xfrm>
            <a:off x="3995936" y="4726305"/>
            <a:ext cx="201850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Distributed teams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 smtClean="0"/>
              <a:t>Informed and connected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 smtClean="0"/>
              <a:t>Collaboration platforms</a:t>
            </a:r>
            <a:endParaRPr lang="en-GB" sz="1100" dirty="0"/>
          </a:p>
        </p:txBody>
      </p:sp>
      <p:sp>
        <p:nvSpPr>
          <p:cNvPr id="61" name="Rectangle 60"/>
          <p:cNvSpPr/>
          <p:nvPr/>
        </p:nvSpPr>
        <p:spPr>
          <a:xfrm>
            <a:off x="7499671" y="2322071"/>
            <a:ext cx="168507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Global partnerships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b="1" dirty="0" smtClean="0">
                <a:latin typeface="Arial" charset="0"/>
              </a:rPr>
              <a:t>Dynamic networks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sz="1100" dirty="0" smtClean="0"/>
              <a:t>Rapid change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3705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6674" grpId="0" animBg="1"/>
      <p:bldP spid="796676" grpId="0" animBg="1"/>
      <p:bldP spid="796677" grpId="0" animBg="1"/>
      <p:bldP spid="796680" grpId="0" animBg="1"/>
      <p:bldP spid="9" grpId="0" animBg="1"/>
      <p:bldP spid="55" grpId="0" animBg="1"/>
      <p:bldP spid="56" grpId="0" animBg="1"/>
      <p:bldP spid="57" grpId="0" animBg="1"/>
      <p:bldP spid="10" grpId="0"/>
      <p:bldP spid="59" grpId="0"/>
      <p:bldP spid="60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Innovation and Technology Transfer</a:t>
            </a:r>
            <a:endParaRPr lang="en-US" dirty="0">
              <a:latin typeface="Georgia" charset="0"/>
            </a:endParaRPr>
          </a:p>
        </p:txBody>
      </p:sp>
      <p:sp>
        <p:nvSpPr>
          <p:cNvPr id="39938" name="Rectangle 15"/>
          <p:cNvSpPr>
            <a:spLocks noGrp="1" noChangeArrowheads="1"/>
          </p:cNvSpPr>
          <p:nvPr>
            <p:ph type="subTitle" idx="4294967295"/>
          </p:nvPr>
        </p:nvSpPr>
        <p:spPr>
          <a:xfrm>
            <a:off x="-69850" y="7461250"/>
            <a:ext cx="370522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6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4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35150"/>
            <a:ext cx="8496300" cy="46181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Innovation? </a:t>
            </a:r>
          </a:p>
          <a:p>
            <a:pPr marL="925513" lvl="1" indent="-457200"/>
            <a:r>
              <a:rPr lang="en-US" dirty="0" smtClean="0"/>
              <a:t>And does it matter?</a:t>
            </a:r>
          </a:p>
          <a:p>
            <a:pPr marL="925513" lvl="1" indent="-457200"/>
            <a:r>
              <a:rPr lang="en-US" dirty="0"/>
              <a:t>New web-based products and services </a:t>
            </a:r>
          </a:p>
          <a:p>
            <a:pPr marL="925513" lvl="1" indent="-457200"/>
            <a:r>
              <a:rPr lang="en-US" dirty="0"/>
              <a:t>New web-based business models </a:t>
            </a:r>
          </a:p>
          <a:p>
            <a:pPr marL="925513" lvl="1" indent="-457200"/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Managing innovation: changes</a:t>
            </a:r>
          </a:p>
          <a:p>
            <a:pPr marL="925513" lvl="1" indent="-457200"/>
            <a:r>
              <a:rPr lang="en-US" dirty="0" smtClean="0"/>
              <a:t>Distributed and collaborative work </a:t>
            </a:r>
          </a:p>
          <a:p>
            <a:pPr marL="925513" lvl="1" indent="-457200"/>
            <a:r>
              <a:rPr lang="en-US" dirty="0" smtClean="0"/>
              <a:t>Customer insight and engagement </a:t>
            </a:r>
          </a:p>
          <a:p>
            <a:pPr marL="925513" lvl="1" indent="-4572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7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and technology transfer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The ‘linear model’ of innovation in which:  </a:t>
            </a:r>
          </a:p>
          <a:p>
            <a:r>
              <a:rPr lang="en-GB" dirty="0" smtClean="0"/>
              <a:t>Research centres develop new technology </a:t>
            </a:r>
          </a:p>
          <a:p>
            <a:r>
              <a:rPr lang="en-GB" dirty="0" smtClean="0"/>
              <a:t>Companies apply it for commercial gain </a:t>
            </a:r>
          </a:p>
          <a:p>
            <a:endParaRPr lang="en-GB" dirty="0"/>
          </a:p>
          <a:p>
            <a:pPr lvl="1"/>
            <a:r>
              <a:rPr lang="en-GB" dirty="0" smtClean="0"/>
              <a:t>How is this impacted by the Web? </a:t>
            </a:r>
          </a:p>
          <a:p>
            <a:pPr lvl="1"/>
            <a:r>
              <a:rPr lang="en-GB" dirty="0" smtClean="0"/>
              <a:t>‘Democratizing’ innovation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55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24744"/>
            <a:ext cx="74168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6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ym typeface="Copperplate Bold" charset="0"/>
              </a:rPr>
              <a:t>The Valley of Death</a:t>
            </a:r>
            <a:endParaRPr lang="en-US" dirty="0">
              <a:sym typeface="Copperplate Bold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1985"/>
          <a:stretch/>
        </p:blipFill>
        <p:spPr bwMode="auto">
          <a:xfrm>
            <a:off x="-74613" y="1952625"/>
            <a:ext cx="9255125" cy="514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3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An example of  Web-based innovation</a:t>
            </a:r>
            <a:endParaRPr lang="en-US" dirty="0">
              <a:latin typeface="Georgia" charset="0"/>
            </a:endParaRPr>
          </a:p>
        </p:txBody>
      </p:sp>
      <p:sp>
        <p:nvSpPr>
          <p:cNvPr id="39938" name="Rectangle 15"/>
          <p:cNvSpPr>
            <a:spLocks noGrp="1" noChangeArrowheads="1"/>
          </p:cNvSpPr>
          <p:nvPr>
            <p:ph type="subTitle" idx="4294967295"/>
          </p:nvPr>
        </p:nvSpPr>
        <p:spPr>
          <a:xfrm>
            <a:off x="-69850" y="7461250"/>
            <a:ext cx="370522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6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80728"/>
            <a:ext cx="8496300" cy="649288"/>
          </a:xfrm>
        </p:spPr>
        <p:txBody>
          <a:bodyPr/>
          <a:lstStyle/>
          <a:p>
            <a:r>
              <a:rPr lang="en-GB" dirty="0" smtClean="0"/>
              <a:t>The Sharing Economy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2DE18-2508-A840-8219-1247EA1B320E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92" y="1622772"/>
            <a:ext cx="8451764" cy="47585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6374218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http://www.economist.com/news/leaders/21573104-internet-everything-hire-rise-sharing-</a:t>
            </a:r>
            <a:r>
              <a:rPr lang="en-GB" dirty="0" smtClean="0">
                <a:hlinkClick r:id="rId3"/>
              </a:rPr>
              <a:t>economy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732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040" y="2420888"/>
            <a:ext cx="4231424" cy="1477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96300" cy="649288"/>
          </a:xfrm>
        </p:spPr>
        <p:txBody>
          <a:bodyPr/>
          <a:lstStyle/>
          <a:p>
            <a:r>
              <a:rPr lang="en-US" dirty="0" smtClean="0"/>
              <a:t>The Sharing (or Collaborative) Economy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7050" y="6102375"/>
            <a:ext cx="1905000" cy="457200"/>
          </a:xfrm>
        </p:spPr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645024"/>
            <a:ext cx="2592288" cy="2592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91" r="-1" b="2020"/>
          <a:stretch/>
        </p:blipFill>
        <p:spPr>
          <a:xfrm>
            <a:off x="2699792" y="3861048"/>
            <a:ext cx="3202262" cy="2364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628800"/>
            <a:ext cx="2736304" cy="880210"/>
          </a:xfrm>
          <a:prstGeom prst="rect">
            <a:avLst/>
          </a:prstGeom>
        </p:spPr>
      </p:pic>
      <p:pic>
        <p:nvPicPr>
          <p:cNvPr id="10" name="Picture 12" descr="TaskRabbit. Do more. Live more. Be more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434" y="1772816"/>
            <a:ext cx="3573998" cy="81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2564904"/>
            <a:ext cx="3500697" cy="746050"/>
          </a:xfrm>
          <a:prstGeom prst="rect">
            <a:avLst/>
          </a:prstGeom>
        </p:spPr>
      </p:pic>
      <p:pic>
        <p:nvPicPr>
          <p:cNvPr id="12" name="Picture 11" descr="UBER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t="4954" r="26167" b="6334"/>
          <a:stretch/>
        </p:blipFill>
        <p:spPr>
          <a:xfrm>
            <a:off x="5796136" y="3645024"/>
            <a:ext cx="2808312" cy="262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73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23528"/>
            <a:ext cx="8496300" cy="649288"/>
          </a:xfrm>
        </p:spPr>
        <p:txBody>
          <a:bodyPr/>
          <a:lstStyle/>
          <a:p>
            <a:r>
              <a:rPr lang="en-GB" sz="2800" dirty="0" smtClean="0"/>
              <a:t>The UK is a key player in the sharing economy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890" y="6314080"/>
            <a:ext cx="792055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>
                <a:hlinkClick r:id="rId2"/>
              </a:rPr>
              <a:t>http://www.telegraph.co.uk/finance/newsbysector/mediatechnologyandtelecoms/11882122/Mapped-how-the-sharing-economy-is-sweeping-the-</a:t>
            </a:r>
            <a:r>
              <a:rPr lang="en-GB" sz="1600" dirty="0" smtClean="0">
                <a:hlinkClick r:id="rId2"/>
              </a:rPr>
              <a:t>world.html</a:t>
            </a:r>
            <a:endParaRPr lang="en-GB" sz="1600" dirty="0" smtClean="0"/>
          </a:p>
          <a:p>
            <a:endParaRPr lang="en-GB" sz="1600" dirty="0"/>
          </a:p>
        </p:txBody>
      </p:sp>
      <p:pic>
        <p:nvPicPr>
          <p:cNvPr id="6" name="Picture 5" descr="Screen Shot 2015-11-23 at 09.46.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/>
          <a:stretch/>
        </p:blipFill>
        <p:spPr>
          <a:xfrm>
            <a:off x="1331640" y="1702619"/>
            <a:ext cx="6474558" cy="45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8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Economy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</a:t>
            </a:r>
            <a:r>
              <a:rPr lang="en-US" dirty="0"/>
              <a:t>global sharing economy is worth $15bn per year, according to PwC, and is projected to soar to $335bn in 10 </a:t>
            </a:r>
            <a:r>
              <a:rPr lang="en-US" dirty="0" smtClean="0"/>
              <a:t>years” </a:t>
            </a:r>
            <a:endParaRPr lang="en-US" dirty="0" smtClean="0"/>
          </a:p>
          <a:p>
            <a:r>
              <a:rPr lang="en-US" dirty="0" smtClean="0"/>
              <a:t>“The </a:t>
            </a:r>
            <a:r>
              <a:rPr lang="en-US" dirty="0"/>
              <a:t>UK sector is set to grow from £500m to £9bn over the next </a:t>
            </a:r>
            <a:r>
              <a:rPr lang="en-US" dirty="0" smtClean="0"/>
              <a:t>decade</a:t>
            </a:r>
            <a:r>
              <a:rPr lang="en-US" dirty="0" smtClean="0"/>
              <a:t>”</a:t>
            </a:r>
            <a:endParaRPr lang="en-US" dirty="0" smtClean="0"/>
          </a:p>
          <a:p>
            <a:endParaRPr lang="en-US" dirty="0" smtClean="0"/>
          </a:p>
          <a:p>
            <a:r>
              <a:rPr lang="en-US" sz="1400" dirty="0"/>
              <a:t>Davidson, L. (2015) </a:t>
            </a:r>
            <a:r>
              <a:rPr lang="en-US" sz="1400" i="1" dirty="0"/>
              <a:t>Mapped: How the sharing economy is sweeping the world</a:t>
            </a:r>
            <a:r>
              <a:rPr lang="en-US" sz="1400" dirty="0"/>
              <a:t>. Available at: </a:t>
            </a:r>
            <a:r>
              <a:rPr lang="en-US" sz="1400" dirty="0">
                <a:hlinkClick r:id="rId2"/>
              </a:rPr>
              <a:t>http://www.telegraph.co.uk/finance/newsbysector/mediatechnologyandtelecoms/11882122/Mapped-how-the-sharing-economy-is-sweeping-the-world.html</a:t>
            </a:r>
            <a:r>
              <a:rPr lang="en-US" sz="1400" dirty="0"/>
              <a:t> (Accessed: 23 November 2015).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06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Sharing economy questions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835150"/>
            <a:ext cx="8496300" cy="4834210"/>
          </a:xfrm>
        </p:spPr>
        <p:txBody>
          <a:bodyPr>
            <a:normAutofit fontScale="85000" lnSpcReduction="20000"/>
          </a:bodyPr>
          <a:lstStyle/>
          <a:p>
            <a:r>
              <a:rPr lang="en-GB" sz="2800" dirty="0" smtClean="0"/>
              <a:t>With more </a:t>
            </a:r>
            <a:r>
              <a:rPr lang="en-GB" sz="2800" dirty="0"/>
              <a:t>open access to </a:t>
            </a:r>
            <a:r>
              <a:rPr lang="en-GB" sz="2800" dirty="0" smtClean="0"/>
              <a:t>ideas (crowdsourcing), finance (</a:t>
            </a:r>
            <a:r>
              <a:rPr lang="en-GB" sz="2800" dirty="0" err="1" smtClean="0"/>
              <a:t>crowdfunding</a:t>
            </a:r>
            <a:r>
              <a:rPr lang="en-GB" sz="2800" dirty="0" smtClean="0"/>
              <a:t>), </a:t>
            </a:r>
            <a:r>
              <a:rPr lang="en-GB" sz="2800" dirty="0"/>
              <a:t>skills </a:t>
            </a:r>
            <a:r>
              <a:rPr lang="en-GB" sz="2800" dirty="0" smtClean="0"/>
              <a:t>(online platforms): </a:t>
            </a:r>
            <a:endParaRPr lang="en-GB" sz="2800" dirty="0"/>
          </a:p>
          <a:p>
            <a:pPr lvl="1"/>
            <a:endParaRPr lang="en-GB" dirty="0" smtClean="0"/>
          </a:p>
          <a:p>
            <a:r>
              <a:rPr lang="en-GB" dirty="0" smtClean="0"/>
              <a:t>What is the impact </a:t>
            </a:r>
            <a:r>
              <a:rPr lang="en-GB" dirty="0"/>
              <a:t>on innovation? </a:t>
            </a:r>
            <a:endParaRPr lang="en-GB" dirty="0" smtClean="0"/>
          </a:p>
          <a:p>
            <a:pPr lvl="1"/>
            <a:r>
              <a:rPr lang="en-GB" dirty="0" smtClean="0"/>
              <a:t>How to manage innovation in this environment? </a:t>
            </a:r>
          </a:p>
          <a:p>
            <a:pPr lvl="1"/>
            <a:r>
              <a:rPr lang="en-GB" dirty="0"/>
              <a:t>How do large firms engage with the peer-to-peer model? </a:t>
            </a:r>
            <a:endParaRPr lang="en-GB" dirty="0" smtClean="0"/>
          </a:p>
          <a:p>
            <a:pPr lvl="1"/>
            <a:r>
              <a:rPr lang="en-GB" dirty="0" smtClean="0"/>
              <a:t>Do we need new models of innovation? </a:t>
            </a:r>
          </a:p>
          <a:p>
            <a:pPr lvl="1"/>
            <a:r>
              <a:rPr lang="en-GB" dirty="0" smtClean="0"/>
              <a:t>What about product-service systems? </a:t>
            </a:r>
          </a:p>
          <a:p>
            <a:r>
              <a:rPr lang="en-GB" dirty="0" smtClean="0"/>
              <a:t>What about the regulatory environment?</a:t>
            </a:r>
          </a:p>
          <a:p>
            <a:pPr lvl="1"/>
            <a:r>
              <a:rPr lang="en-GB" dirty="0" smtClean="0"/>
              <a:t>How do regulators deal with this? </a:t>
            </a:r>
          </a:p>
          <a:p>
            <a:pPr lvl="1"/>
            <a:r>
              <a:rPr lang="en-GB" dirty="0" smtClean="0"/>
              <a:t>Does this represent unfair competition?</a:t>
            </a:r>
          </a:p>
          <a:p>
            <a:pPr lvl="1"/>
            <a:r>
              <a:rPr lang="en-GB" dirty="0" smtClean="0"/>
              <a:t>What about monopolies / single platforms (</a:t>
            </a:r>
            <a:r>
              <a:rPr lang="en-GB" dirty="0" err="1" smtClean="0"/>
              <a:t>Uber</a:t>
            </a:r>
            <a:r>
              <a:rPr lang="en-GB" dirty="0" smtClean="0"/>
              <a:t>, </a:t>
            </a:r>
            <a:r>
              <a:rPr lang="en-GB" dirty="0" err="1" smtClean="0"/>
              <a:t>Airbnb</a:t>
            </a:r>
            <a:r>
              <a:rPr lang="en-GB" dirty="0" smtClean="0"/>
              <a:t>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389EE-EE0E-5349-8820-B159A91EEEDC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4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724072"/>
            <a:ext cx="7117804" cy="4945288"/>
          </a:xfrm>
        </p:spPr>
        <p:txBody>
          <a:bodyPr>
            <a:normAutofit/>
          </a:bodyPr>
          <a:lstStyle/>
          <a:p>
            <a:r>
              <a:rPr lang="en-GB" dirty="0" smtClean="0"/>
              <a:t>Dr David Baxter, Associate Professor of Innovation </a:t>
            </a:r>
          </a:p>
          <a:p>
            <a:r>
              <a:rPr lang="en-GB" dirty="0" smtClean="0"/>
              <a:t>Industrial </a:t>
            </a:r>
            <a:r>
              <a:rPr lang="en-GB" dirty="0"/>
              <a:t>Management first degree </a:t>
            </a:r>
          </a:p>
          <a:p>
            <a:r>
              <a:rPr lang="en-GB" sz="2400" dirty="0" smtClean="0"/>
              <a:t>Cranfield PhD 2003-2007</a:t>
            </a:r>
          </a:p>
          <a:p>
            <a:pPr lvl="1"/>
            <a:r>
              <a:rPr lang="en-GB" sz="2000" dirty="0"/>
              <a:t>Industry supported PhD project in Knowledge Management for Engineering Design </a:t>
            </a:r>
            <a:endParaRPr lang="en-GB" dirty="0"/>
          </a:p>
          <a:p>
            <a:r>
              <a:rPr lang="en-GB" sz="2400" dirty="0" smtClean="0"/>
              <a:t>Cranfield School of Management 2009-2014 </a:t>
            </a:r>
          </a:p>
          <a:p>
            <a:pPr lvl="1"/>
            <a:r>
              <a:rPr lang="en-GB" sz="2000" dirty="0" smtClean="0"/>
              <a:t>Centre for Innovative Products and Services</a:t>
            </a:r>
          </a:p>
          <a:p>
            <a:r>
              <a:rPr lang="en-GB" dirty="0"/>
              <a:t>Current </a:t>
            </a:r>
            <a:r>
              <a:rPr lang="en-GB" dirty="0" smtClean="0"/>
              <a:t>research on Agile methods in innovation projects, tacit knowledge, </a:t>
            </a:r>
            <a:r>
              <a:rPr lang="en-GB" dirty="0"/>
              <a:t>customer </a:t>
            </a:r>
            <a:r>
              <a:rPr lang="en-GB" dirty="0" smtClean="0"/>
              <a:t>insight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28" y="1176928"/>
            <a:ext cx="2206171" cy="282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C30-73D0-45D9-974D-FB9E778DF766}" type="slidenum">
              <a:rPr lang="en-GB" smtClean="0">
                <a:solidFill>
                  <a:srgbClr val="FFFFFF"/>
                </a:solidFill>
              </a:rPr>
              <a:pPr/>
              <a:t>3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charset="0"/>
              </a:rPr>
              <a:t>Does innovation </a:t>
            </a:r>
            <a:br>
              <a:rPr lang="en-US" dirty="0" smtClean="0">
                <a:latin typeface="Georgia" charset="0"/>
              </a:rPr>
            </a:br>
            <a:r>
              <a:rPr lang="en-US" dirty="0" smtClean="0">
                <a:latin typeface="Georgia" charset="0"/>
              </a:rPr>
              <a:t>matter?</a:t>
            </a:r>
            <a:endParaRPr lang="en-US" dirty="0">
              <a:latin typeface="Georgia" charset="0"/>
            </a:endParaRPr>
          </a:p>
        </p:txBody>
      </p:sp>
      <p:sp>
        <p:nvSpPr>
          <p:cNvPr id="39938" name="Rectangle 15"/>
          <p:cNvSpPr>
            <a:spLocks noGrp="1" noChangeArrowheads="1"/>
          </p:cNvSpPr>
          <p:nvPr>
            <p:ph type="subTitle" idx="4294967295"/>
          </p:nvPr>
        </p:nvSpPr>
        <p:spPr>
          <a:xfrm>
            <a:off x="-69850" y="7461250"/>
            <a:ext cx="3705225" cy="3603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60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2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Innovation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66528"/>
            <a:ext cx="8496300" cy="41148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“The development and </a:t>
            </a:r>
            <a:r>
              <a:rPr lang="en-GB" sz="3200" i="1" dirty="0" smtClean="0"/>
              <a:t>implementation </a:t>
            </a:r>
            <a:r>
              <a:rPr lang="en-GB" sz="3200" dirty="0" smtClean="0"/>
              <a:t>of new ideas” (Van de </a:t>
            </a:r>
            <a:r>
              <a:rPr lang="en-GB" sz="3200" dirty="0" err="1" smtClean="0"/>
              <a:t>Ven</a:t>
            </a:r>
            <a:r>
              <a:rPr lang="en-GB" sz="3200" dirty="0" smtClean="0"/>
              <a:t> 1986) </a:t>
            </a:r>
          </a:p>
          <a:p>
            <a:endParaRPr lang="en-GB" sz="3200" dirty="0" smtClean="0"/>
          </a:p>
          <a:p>
            <a:r>
              <a:rPr lang="en-GB" sz="3200" dirty="0" smtClean="0"/>
              <a:t>“The </a:t>
            </a:r>
            <a:r>
              <a:rPr lang="en-GB" sz="3200" i="1" dirty="0" smtClean="0"/>
              <a:t>successful </a:t>
            </a:r>
            <a:r>
              <a:rPr lang="en-GB" sz="3200" dirty="0" smtClean="0"/>
              <a:t>exploitation of new ideas” (Cox, 2005)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12C30-73D0-45D9-974D-FB9E778DF76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0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Innovation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78496"/>
            <a:ext cx="8496300" cy="41148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 market level view </a:t>
            </a:r>
          </a:p>
          <a:p>
            <a:pPr lvl="1"/>
            <a:endParaRPr lang="en-GB" sz="1800" dirty="0" smtClean="0"/>
          </a:p>
          <a:p>
            <a:pPr lvl="1"/>
            <a:r>
              <a:rPr lang="en-GB" sz="2800" dirty="0" smtClean="0"/>
              <a:t>The Growth Imperative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800" dirty="0" smtClean="0"/>
              <a:t>The Survival Imperative </a:t>
            </a:r>
          </a:p>
          <a:p>
            <a:pPr lvl="1"/>
            <a:endParaRPr lang="en-GB" sz="2000" dirty="0" smtClean="0"/>
          </a:p>
          <a:p>
            <a:pPr lvl="1"/>
            <a:r>
              <a:rPr lang="en-GB" sz="2800" dirty="0" smtClean="0"/>
              <a:t>The Moral Imperative 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B38B1-A202-4533-8099-9FA76148E2B8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1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Growth Imperative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123182"/>
            <a:ext cx="8496300" cy="476220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If you don’t grow, your future is highly uncertain (and bankruptcy quite likely)  </a:t>
            </a:r>
          </a:p>
          <a:p>
            <a:r>
              <a:rPr lang="en-GB" sz="2800" dirty="0" smtClean="0"/>
              <a:t>Innovation is necessary for growth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“uncertainty </a:t>
            </a:r>
            <a:r>
              <a:rPr lang="en-GB" dirty="0"/>
              <a:t>about the profit rate under a no‐growth policy makes the firm's prospects highly </a:t>
            </a:r>
            <a:r>
              <a:rPr lang="en-GB" dirty="0" smtClean="0"/>
              <a:t>unattractive…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bankruptcy practically </a:t>
            </a:r>
            <a:r>
              <a:rPr lang="en-GB" dirty="0" smtClean="0"/>
              <a:t>certain”</a:t>
            </a:r>
            <a:endParaRPr lang="en-GB" sz="2800" dirty="0"/>
          </a:p>
          <a:p>
            <a:r>
              <a:rPr lang="en-GB" sz="1800" dirty="0"/>
              <a:t>Myron J. Gordon and Jeffrey S. </a:t>
            </a:r>
            <a:r>
              <a:rPr lang="en-GB" sz="1800" dirty="0" smtClean="0"/>
              <a:t>Rosenthal </a:t>
            </a:r>
            <a:r>
              <a:rPr lang="it-IT" sz="1800" dirty="0"/>
              <a:t>(</a:t>
            </a:r>
            <a:r>
              <a:rPr lang="it-IT" sz="1800" dirty="0" smtClean="0"/>
              <a:t>2003), Cambridge Journal of Economics</a:t>
            </a:r>
            <a:r>
              <a:rPr lang="it-IT" sz="1800" dirty="0"/>
              <a:t> </a:t>
            </a:r>
            <a:r>
              <a:rPr lang="it-IT" sz="1800" dirty="0" smtClean="0"/>
              <a:t>27(1</a:t>
            </a:r>
            <a:r>
              <a:rPr lang="it-IT" sz="1800" dirty="0"/>
              <a:t>): 25-48.</a:t>
            </a:r>
            <a:endParaRPr lang="en-GB" sz="1800" dirty="0"/>
          </a:p>
          <a:p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B38B1-A202-4533-8099-9FA76148E2B8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76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Survival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194520"/>
            <a:ext cx="8496300" cy="4114800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 smtClean="0"/>
              <a:t>Innovation is necessary to develop and maintain some competitive advantage </a:t>
            </a:r>
          </a:p>
          <a:p>
            <a:pPr lvl="1"/>
            <a:endParaRPr lang="en-GB" sz="3200" dirty="0" smtClean="0"/>
          </a:p>
          <a:p>
            <a:r>
              <a:rPr lang="en-GB" sz="3200" dirty="0" smtClean="0"/>
              <a:t>Sustainable Competitive Advantage? </a:t>
            </a:r>
          </a:p>
          <a:p>
            <a:pPr lvl="1"/>
            <a:endParaRPr lang="en-GB" sz="3200" dirty="0" smtClean="0"/>
          </a:p>
          <a:p>
            <a:pPr lvl="1"/>
            <a:r>
              <a:rPr lang="en-GB" sz="3200" dirty="0" smtClean="0"/>
              <a:t>‘Sustained Advantage’ is </a:t>
            </a:r>
            <a:r>
              <a:rPr lang="en-GB" sz="3200" dirty="0"/>
              <a:t>extremely rare: whilst some firms exhibit superior economic performance, </a:t>
            </a:r>
            <a:r>
              <a:rPr lang="en-GB" sz="3200" dirty="0" smtClean="0"/>
              <a:t>only </a:t>
            </a:r>
            <a:r>
              <a:rPr lang="en-GB" sz="3200" dirty="0"/>
              <a:t>a very small minority, and very rarely for a long </a:t>
            </a:r>
            <a:r>
              <a:rPr lang="en-GB" sz="3200" dirty="0" smtClean="0"/>
              <a:t>time    </a:t>
            </a:r>
            <a:r>
              <a:rPr lang="en-GB" sz="2000" dirty="0" smtClean="0"/>
              <a:t> </a:t>
            </a:r>
            <a:r>
              <a:rPr lang="en-GB" sz="2000" dirty="0"/>
              <a:t>(Wiggins &amp; </a:t>
            </a:r>
            <a:r>
              <a:rPr lang="en-GB" sz="2000" dirty="0" err="1"/>
              <a:t>Ruefli</a:t>
            </a:r>
            <a:r>
              <a:rPr lang="en-GB" sz="2000" dirty="0"/>
              <a:t> 2002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B38B1-A202-4533-8099-9FA76148E2B8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16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Moral Imperative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23850" y="2266528"/>
            <a:ext cx="8496300" cy="4114800"/>
          </a:xfrm>
        </p:spPr>
        <p:txBody>
          <a:bodyPr/>
          <a:lstStyle/>
          <a:p>
            <a:r>
              <a:rPr lang="en-GB" sz="2800" dirty="0" smtClean="0"/>
              <a:t>Do you want the future to be better or worse? </a:t>
            </a:r>
          </a:p>
          <a:p>
            <a:r>
              <a:rPr lang="en-GB" sz="2800" dirty="0" smtClean="0"/>
              <a:t>How will it become better? You have to be able to pay for that. </a:t>
            </a:r>
          </a:p>
          <a:p>
            <a:r>
              <a:rPr lang="en-GB" sz="2800" i="1" dirty="0" smtClean="0"/>
              <a:t>Profit</a:t>
            </a:r>
            <a:r>
              <a:rPr lang="en-GB" sz="2800" dirty="0" smtClean="0"/>
              <a:t> allows us to provide for the future </a:t>
            </a:r>
          </a:p>
          <a:p>
            <a:r>
              <a:rPr lang="en-GB" sz="2800" dirty="0" smtClean="0"/>
              <a:t>Profit, then, is a moral imperative  (Peter </a:t>
            </a:r>
            <a:r>
              <a:rPr lang="en-GB" sz="2800" dirty="0" err="1" smtClean="0"/>
              <a:t>Drucker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B38B1-A202-4533-8099-9FA76148E2B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60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oS_BusinessSchoolppt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UoS_BusinessSchoolppt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UoS_BusinessSchoolppt_template.pot</Template>
  <TotalTime>1775</TotalTime>
  <Words>1068</Words>
  <Application>Microsoft Macintosh PowerPoint</Application>
  <PresentationFormat>On-screen Show (4:3)</PresentationFormat>
  <Paragraphs>202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UoS_BusinessSchoolppt_template</vt:lpstr>
      <vt:lpstr>1_Custom Design</vt:lpstr>
      <vt:lpstr>UOS divider slide design</vt:lpstr>
      <vt:lpstr>UOS full bleed image</vt:lpstr>
      <vt:lpstr>1_UoS_BusinessSchoolppt_template</vt:lpstr>
      <vt:lpstr>Innovation Management:  Impact of the Web </vt:lpstr>
      <vt:lpstr>Outline </vt:lpstr>
      <vt:lpstr>About me</vt:lpstr>
      <vt:lpstr>Does innovation  matter?</vt:lpstr>
      <vt:lpstr>Innovation </vt:lpstr>
      <vt:lpstr>The Innovation Imperative</vt:lpstr>
      <vt:lpstr>The Growth Imperative </vt:lpstr>
      <vt:lpstr>The Survival Imperative</vt:lpstr>
      <vt:lpstr>The Moral Imperative </vt:lpstr>
      <vt:lpstr>The State of Innovation</vt:lpstr>
      <vt:lpstr>Managing Innovation </vt:lpstr>
      <vt:lpstr>New Products</vt:lpstr>
      <vt:lpstr>New Services</vt:lpstr>
      <vt:lpstr>New Processes</vt:lpstr>
      <vt:lpstr>New Business Models</vt:lpstr>
      <vt:lpstr>The Innovation Pentathlon</vt:lpstr>
      <vt:lpstr>PowerPoint Presentation</vt:lpstr>
      <vt:lpstr>PowerPoint Presentation</vt:lpstr>
      <vt:lpstr>Innovation and Technology Transfer</vt:lpstr>
      <vt:lpstr>Innovation and technology transfer </vt:lpstr>
      <vt:lpstr>PowerPoint Presentation</vt:lpstr>
      <vt:lpstr>The Valley of Death</vt:lpstr>
      <vt:lpstr>An example of  Web-based innovation</vt:lpstr>
      <vt:lpstr>The Sharing Economy</vt:lpstr>
      <vt:lpstr>The Sharing (or Collaborative) Economy</vt:lpstr>
      <vt:lpstr>The UK is a key player in the sharing economy</vt:lpstr>
      <vt:lpstr>Sharing Economy Growth</vt:lpstr>
      <vt:lpstr>Sharing economy 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Baxter D.</cp:lastModifiedBy>
  <cp:revision>171</cp:revision>
  <dcterms:created xsi:type="dcterms:W3CDTF">2008-01-18T13:45:32Z</dcterms:created>
  <dcterms:modified xsi:type="dcterms:W3CDTF">2015-11-23T11:42:48Z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350119781</vt:i4>
  </property>
  <property fmtid="{D5CDD505-2E9C-101B-9397-08002B2CF9AE}" pid="3" name="_NewReviewCycle">
    <vt:lpwstr/>
  </property>
  <property fmtid="{D5CDD505-2E9C-101B-9397-08002B2CF9AE}" pid="4" name="_EmailSubject">
    <vt:lpwstr> Business School powerpoint template</vt:lpwstr>
  </property>
  <property fmtid="{D5CDD505-2E9C-101B-9397-08002B2CF9AE}" pid="5" name="_AuthorEmail">
    <vt:lpwstr>jbk1@soton.ac.uk</vt:lpwstr>
  </property>
  <property fmtid="{D5CDD505-2E9C-101B-9397-08002B2CF9AE}" pid="6" name="_AuthorEmailDisplayName">
    <vt:lpwstr>Kness J.B.</vt:lpwstr>
  </property>
</Properties>
</file>