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43" r:id="rId2"/>
    <p:sldId id="310" r:id="rId3"/>
    <p:sldId id="311" r:id="rId4"/>
    <p:sldId id="312" r:id="rId5"/>
    <p:sldId id="313" r:id="rId6"/>
    <p:sldId id="314" r:id="rId7"/>
    <p:sldId id="335" r:id="rId8"/>
    <p:sldId id="358" r:id="rId9"/>
    <p:sldId id="315" r:id="rId10"/>
    <p:sldId id="336" r:id="rId11"/>
    <p:sldId id="260" r:id="rId12"/>
    <p:sldId id="262" r:id="rId13"/>
    <p:sldId id="263" r:id="rId14"/>
    <p:sldId id="264" r:id="rId15"/>
    <p:sldId id="266" r:id="rId16"/>
    <p:sldId id="269" r:id="rId17"/>
    <p:sldId id="273" r:id="rId18"/>
    <p:sldId id="352" r:id="rId19"/>
    <p:sldId id="362" r:id="rId20"/>
    <p:sldId id="353" r:id="rId21"/>
    <p:sldId id="339" r:id="rId22"/>
    <p:sldId id="363" r:id="rId23"/>
    <p:sldId id="361" r:id="rId24"/>
    <p:sldId id="282" r:id="rId25"/>
    <p:sldId id="338" r:id="rId26"/>
    <p:sldId id="340" r:id="rId27"/>
    <p:sldId id="344" r:id="rId28"/>
    <p:sldId id="286" r:id="rId29"/>
    <p:sldId id="294" r:id="rId30"/>
    <p:sldId id="346" r:id="rId31"/>
    <p:sldId id="305" r:id="rId32"/>
    <p:sldId id="341" r:id="rId33"/>
    <p:sldId id="334" r:id="rId34"/>
    <p:sldId id="356" r:id="rId35"/>
    <p:sldId id="308" r:id="rId36"/>
    <p:sldId id="355" r:id="rId37"/>
    <p:sldId id="309" r:id="rId38"/>
    <p:sldId id="331" r:id="rId39"/>
    <p:sldId id="337" r:id="rId40"/>
    <p:sldId id="359" r:id="rId41"/>
    <p:sldId id="342" r:id="rId42"/>
    <p:sldId id="347" r:id="rId43"/>
    <p:sldId id="366" r:id="rId44"/>
    <p:sldId id="345" r:id="rId45"/>
    <p:sldId id="326" r:id="rId46"/>
    <p:sldId id="365" r:id="rId47"/>
    <p:sldId id="367" r:id="rId48"/>
    <p:sldId id="364" r:id="rId49"/>
    <p:sldId id="35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601"/>
    <a:srgbClr val="00FF02"/>
    <a:srgbClr val="FFD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12" autoAdjust="0"/>
    <p:restoredTop sz="94688" autoAdjust="0"/>
  </p:normalViewPr>
  <p:slideViewPr>
    <p:cSldViewPr snapToGrid="0" snapToObjects="1">
      <p:cViewPr varScale="1">
        <p:scale>
          <a:sx n="65" d="100"/>
          <a:sy n="65" d="100"/>
        </p:scale>
        <p:origin x="-22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1%20Archivage%20Obligatoire\Version%205\Data%2016%20jan2010.xlsx" TargetMode="External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Relationship Id="rId2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rnad:Downloads:StatQUT.xlsx" TargetMode="External"/><Relationship Id="rId2" Type="http://schemas.openxmlformats.org/officeDocument/2006/relationships/chartUserShapes" Target="../drawings/drawing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Archives%20Institutionnelles\STAT%20V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Archives%20Institutionnelles\STAT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%20UK%20V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Archives%20Institutionnelles\STAT%20V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Archives%20Institutionnelles\STAT%20V2.xlsx" TargetMode="External"/><Relationship Id="rId2" Type="http://schemas.openxmlformats.org/officeDocument/2006/relationships/chartUserShapes" Target="../drawings/drawing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Relationship Id="rId2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Relationship Id="rId2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912027339149"/>
          <c:y val="0.0507852513077918"/>
          <c:w val="0.67992445761489"/>
          <c:h val="0.618186408762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Stat!$B$21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Stat!$C$20:$H$20</c:f>
              <c:strCache>
                <c:ptCount val="6"/>
                <c:pt idx="0">
                  <c:v>Minho</c:v>
                </c:pt>
                <c:pt idx="1">
                  <c:v>CERN</c:v>
                </c:pt>
                <c:pt idx="2">
                  <c:v>QUT</c:v>
                </c:pt>
                <c:pt idx="3">
                  <c:v>Southampton</c:v>
                </c:pt>
                <c:pt idx="4">
                  <c:v>4 institutions</c:v>
                </c:pt>
                <c:pt idx="5">
                  <c:v>Non Mandated</c:v>
                </c:pt>
              </c:strCache>
            </c:strRef>
          </c:cat>
          <c:val>
            <c:numRef>
              <c:f>Stat!$C$21:$H$21</c:f>
              <c:numCache>
                <c:formatCode>0%</c:formatCode>
                <c:ptCount val="6"/>
                <c:pt idx="0">
                  <c:v>0.64</c:v>
                </c:pt>
                <c:pt idx="1">
                  <c:v>0.58</c:v>
                </c:pt>
                <c:pt idx="2">
                  <c:v>0.49</c:v>
                </c:pt>
                <c:pt idx="3">
                  <c:v>0.53</c:v>
                </c:pt>
                <c:pt idx="4">
                  <c:v>0.56</c:v>
                </c:pt>
                <c:pt idx="5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Stat!$B$22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strRef>
              <c:f>Stat!$C$20:$H$20</c:f>
              <c:strCache>
                <c:ptCount val="6"/>
                <c:pt idx="0">
                  <c:v>Minho</c:v>
                </c:pt>
                <c:pt idx="1">
                  <c:v>CERN</c:v>
                </c:pt>
                <c:pt idx="2">
                  <c:v>QUT</c:v>
                </c:pt>
                <c:pt idx="3">
                  <c:v>Southampton</c:v>
                </c:pt>
                <c:pt idx="4">
                  <c:v>4 institutions</c:v>
                </c:pt>
                <c:pt idx="5">
                  <c:v>Non Mandated</c:v>
                </c:pt>
              </c:strCache>
            </c:strRef>
          </c:cat>
          <c:val>
            <c:numRef>
              <c:f>Stat!$C$22:$H$22</c:f>
              <c:numCache>
                <c:formatCode>0%</c:formatCode>
                <c:ptCount val="6"/>
                <c:pt idx="0">
                  <c:v>0.62</c:v>
                </c:pt>
                <c:pt idx="1">
                  <c:v>0.61</c:v>
                </c:pt>
                <c:pt idx="2">
                  <c:v>0.48</c:v>
                </c:pt>
                <c:pt idx="3">
                  <c:v>0.7</c:v>
                </c:pt>
                <c:pt idx="4">
                  <c:v>0.6</c:v>
                </c:pt>
                <c:pt idx="5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Stat!$B$23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Stat!$C$20:$H$20</c:f>
              <c:strCache>
                <c:ptCount val="6"/>
                <c:pt idx="0">
                  <c:v>Minho</c:v>
                </c:pt>
                <c:pt idx="1">
                  <c:v>CERN</c:v>
                </c:pt>
                <c:pt idx="2">
                  <c:v>QUT</c:v>
                </c:pt>
                <c:pt idx="3">
                  <c:v>Southampton</c:v>
                </c:pt>
                <c:pt idx="4">
                  <c:v>4 institutions</c:v>
                </c:pt>
                <c:pt idx="5">
                  <c:v>Non Mandated</c:v>
                </c:pt>
              </c:strCache>
            </c:strRef>
          </c:cat>
          <c:val>
            <c:numRef>
              <c:f>Stat!$C$23:$H$23</c:f>
              <c:numCache>
                <c:formatCode>0%</c:formatCode>
                <c:ptCount val="6"/>
                <c:pt idx="0">
                  <c:v>0.62</c:v>
                </c:pt>
                <c:pt idx="1">
                  <c:v>0.55</c:v>
                </c:pt>
                <c:pt idx="2">
                  <c:v>0.51</c:v>
                </c:pt>
                <c:pt idx="3">
                  <c:v>0.66</c:v>
                </c:pt>
                <c:pt idx="4">
                  <c:v>0.59</c:v>
                </c:pt>
                <c:pt idx="5">
                  <c:v>0.16</c:v>
                </c:pt>
              </c:numCache>
            </c:numRef>
          </c:val>
        </c:ser>
        <c:ser>
          <c:idx val="3"/>
          <c:order val="3"/>
          <c:tx>
            <c:strRef>
              <c:f>Stat!$B$24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66FF66"/>
            </a:solidFill>
          </c:spPr>
          <c:invertIfNegative val="0"/>
          <c:cat>
            <c:strRef>
              <c:f>Stat!$C$20:$H$20</c:f>
              <c:strCache>
                <c:ptCount val="6"/>
                <c:pt idx="0">
                  <c:v>Minho</c:v>
                </c:pt>
                <c:pt idx="1">
                  <c:v>CERN</c:v>
                </c:pt>
                <c:pt idx="2">
                  <c:v>QUT</c:v>
                </c:pt>
                <c:pt idx="3">
                  <c:v>Southampton</c:v>
                </c:pt>
                <c:pt idx="4">
                  <c:v>4 institutions</c:v>
                </c:pt>
                <c:pt idx="5">
                  <c:v>Non Mandated</c:v>
                </c:pt>
              </c:strCache>
            </c:strRef>
          </c:cat>
          <c:val>
            <c:numRef>
              <c:f>Stat!$C$24:$H$24</c:f>
              <c:numCache>
                <c:formatCode>0%</c:formatCode>
                <c:ptCount val="6"/>
                <c:pt idx="0">
                  <c:v>0.61</c:v>
                </c:pt>
                <c:pt idx="1">
                  <c:v>0.54</c:v>
                </c:pt>
                <c:pt idx="2">
                  <c:v>0.63</c:v>
                </c:pt>
                <c:pt idx="3">
                  <c:v>0.68</c:v>
                </c:pt>
                <c:pt idx="4">
                  <c:v>0.62</c:v>
                </c:pt>
                <c:pt idx="5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Stat!$B$25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B9FFB9"/>
            </a:solidFill>
          </c:spPr>
          <c:invertIfNegative val="0"/>
          <c:cat>
            <c:strRef>
              <c:f>Stat!$C$20:$H$20</c:f>
              <c:strCache>
                <c:ptCount val="6"/>
                <c:pt idx="0">
                  <c:v>Minho</c:v>
                </c:pt>
                <c:pt idx="1">
                  <c:v>CERN</c:v>
                </c:pt>
                <c:pt idx="2">
                  <c:v>QUT</c:v>
                </c:pt>
                <c:pt idx="3">
                  <c:v>Southampton</c:v>
                </c:pt>
                <c:pt idx="4">
                  <c:v>4 institutions</c:v>
                </c:pt>
                <c:pt idx="5">
                  <c:v>Non Mandated</c:v>
                </c:pt>
              </c:strCache>
            </c:strRef>
          </c:cat>
          <c:val>
            <c:numRef>
              <c:f>Stat!$C$25:$H$25</c:f>
              <c:numCache>
                <c:formatCode>0%</c:formatCode>
                <c:ptCount val="6"/>
                <c:pt idx="0">
                  <c:v>0.54</c:v>
                </c:pt>
                <c:pt idx="1">
                  <c:v>0.63</c:v>
                </c:pt>
                <c:pt idx="2">
                  <c:v>0.6</c:v>
                </c:pt>
                <c:pt idx="3">
                  <c:v>0.62</c:v>
                </c:pt>
                <c:pt idx="4">
                  <c:v>0.6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325400"/>
        <c:axId val="-2146322248"/>
      </c:barChart>
      <c:catAx>
        <c:axId val="-2146325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-2146322248"/>
        <c:crosses val="autoZero"/>
        <c:auto val="1"/>
        <c:lblAlgn val="ctr"/>
        <c:lblOffset val="100"/>
        <c:noMultiLvlLbl val="0"/>
      </c:catAx>
      <c:valAx>
        <c:axId val="-2146322248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-2146325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CA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"/>
          <c:w val="0.983287384607284"/>
          <c:h val="1.0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FA1D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0.012503027307793"/>
                  <c:y val="0.035273809474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4609759673046E-16"/>
                  <c:y val="0.017636904737106"/>
                </c:manualLayout>
              </c:layout>
              <c:spPr/>
              <c:txPr>
                <a:bodyPr/>
                <a:lstStyle/>
                <a:p>
                  <a:pPr>
                    <a:defRPr lang="en-CA" sz="8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2007-2012'!$D$36:$G$36</c:f>
              <c:numCache>
                <c:formatCode>0%</c:formatCode>
                <c:ptCount val="4"/>
                <c:pt idx="0">
                  <c:v>0.161977660972405</c:v>
                </c:pt>
                <c:pt idx="1">
                  <c:v>0.0643889618922472</c:v>
                </c:pt>
                <c:pt idx="2">
                  <c:v>0.0512483574244415</c:v>
                </c:pt>
                <c:pt idx="3">
                  <c:v>0.722385019710906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0908443649983628"/>
          <c:y val="0.0"/>
          <c:w val="0.941023822539054"/>
          <c:h val="0.96659978448107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C00"/>
              </a:solidFill>
            </c:spPr>
          </c:dPt>
          <c:dPt>
            <c:idx val="2"/>
            <c:bubble3D val="0"/>
            <c:spPr>
              <a:solidFill>
                <a:schemeClr val="tx1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CA" sz="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2007-2012'!$D$37:$G$37</c:f>
              <c:numCache>
                <c:formatCode>0%</c:formatCode>
                <c:ptCount val="4"/>
                <c:pt idx="0">
                  <c:v>0.130756302521008</c:v>
                </c:pt>
                <c:pt idx="1">
                  <c:v>0.00924369747899159</c:v>
                </c:pt>
                <c:pt idx="2">
                  <c:v>0.0</c:v>
                </c:pt>
                <c:pt idx="3">
                  <c:v>0.860000000000001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616235470566"/>
          <c:y val="0.06924230688295"/>
          <c:w val="0.758911698537683"/>
          <c:h val="0.72497033790166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C00"/>
              </a:solidFill>
            </c:spPr>
          </c:dPt>
          <c:dPt>
            <c:idx val="2"/>
            <c:bubble3D val="0"/>
            <c:spPr>
              <a:solidFill>
                <a:srgbClr val="FFFA1D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2007-2012'!$D$38:$G$38</c:f>
              <c:numCache>
                <c:formatCode>0%</c:formatCode>
                <c:ptCount val="4"/>
                <c:pt idx="0">
                  <c:v>0.495353535353536</c:v>
                </c:pt>
                <c:pt idx="1">
                  <c:v>0.0612794612794613</c:v>
                </c:pt>
                <c:pt idx="2">
                  <c:v>0.00336700336700338</c:v>
                </c:pt>
                <c:pt idx="3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04240458787161"/>
          <c:y val="0.0263234311673273"/>
          <c:w val="1.0"/>
          <c:h val="0.94630759696704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tx1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-0.0917285412995117"/>
                  <c:y val="-0.0980418355379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2007-2012'!$D$39:$G$39</c:f>
              <c:numCache>
                <c:formatCode>0%</c:formatCode>
                <c:ptCount val="4"/>
                <c:pt idx="0">
                  <c:v>0.375678670360112</c:v>
                </c:pt>
                <c:pt idx="1">
                  <c:v>0.0443213296398892</c:v>
                </c:pt>
                <c:pt idx="2">
                  <c:v>0.0</c:v>
                </c:pt>
                <c:pt idx="3">
                  <c:v>0.58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55327880235529"/>
          <c:y val="0.0389242465122923"/>
          <c:w val="0.972625117676986"/>
          <c:h val="0.9557816372705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C00"/>
              </a:solidFill>
            </c:spPr>
          </c:dPt>
          <c:dPt>
            <c:idx val="2"/>
            <c:bubble3D val="0"/>
            <c:spPr>
              <a:solidFill>
                <a:srgbClr val="FFFA1D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2007-2012'!$D$40:$G$40</c:f>
              <c:numCache>
                <c:formatCode>0%</c:formatCode>
                <c:ptCount val="4"/>
                <c:pt idx="0">
                  <c:v>0.207960906263883</c:v>
                </c:pt>
                <c:pt idx="1">
                  <c:v>0.0142159040426477</c:v>
                </c:pt>
                <c:pt idx="2">
                  <c:v>0.0053309640159929</c:v>
                </c:pt>
                <c:pt idx="3">
                  <c:v>0.772492225677478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169664053115926"/>
          <c:w val="0.945977676444568"/>
          <c:h val="1.0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C00"/>
              </a:solidFill>
            </c:spPr>
          </c:dPt>
          <c:dPt>
            <c:idx val="2"/>
            <c:bubble3D val="0"/>
            <c:spPr>
              <a:solidFill>
                <a:srgbClr val="FFFA1D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0"/>
                  <c:y val="0.0475670276850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2007-2012'!$D$41:$G$41</c:f>
              <c:numCache>
                <c:formatCode>0%</c:formatCode>
                <c:ptCount val="4"/>
                <c:pt idx="0">
                  <c:v>0.227201861547411</c:v>
                </c:pt>
                <c:pt idx="1">
                  <c:v>0.00988947062245493</c:v>
                </c:pt>
                <c:pt idx="2">
                  <c:v>0.0029086678301338</c:v>
                </c:pt>
                <c:pt idx="3">
                  <c:v>0.760000000000001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617016409941"/>
          <c:y val="0.014346332386881"/>
          <c:w val="1.0"/>
          <c:h val="0.97481438094255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C00"/>
              </a:solidFill>
            </c:spPr>
          </c:dPt>
          <c:dPt>
            <c:idx val="2"/>
            <c:bubble3D val="0"/>
            <c:spPr>
              <a:solidFill>
                <a:srgbClr val="FFFA1D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0705477169203423"/>
                  <c:y val="0.0904728708598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2007-2012'!$D$42:$G$42</c:f>
              <c:numCache>
                <c:formatCode>0%</c:formatCode>
                <c:ptCount val="4"/>
                <c:pt idx="0">
                  <c:v>0.213457943925234</c:v>
                </c:pt>
                <c:pt idx="1">
                  <c:v>0.00498442367601246</c:v>
                </c:pt>
                <c:pt idx="2">
                  <c:v>0.00155763239875389</c:v>
                </c:pt>
                <c:pt idx="3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48573363813395"/>
          <c:y val="0.0514005540974045"/>
          <c:w val="0.678294742189485"/>
          <c:h val="0.5973118985126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'[StatQUT.xlsx]ISI 1'!$C$80</c:f>
              <c:strCache>
                <c:ptCount val="1"/>
                <c:pt idx="0">
                  <c:v>Public Access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strRef>
              <c:f>'[StatQUT.xlsx]ISI 1'!$A$81:$A$87</c:f>
              <c:strCache>
                <c:ptCount val="7"/>
                <c:pt idx="0">
                  <c:v>U. Liège</c:v>
                </c:pt>
                <c:pt idx="1">
                  <c:v>U. Minho</c:v>
                </c:pt>
                <c:pt idx="2">
                  <c:v>QUT</c:v>
                </c:pt>
                <c:pt idx="3">
                  <c:v>U. Surrey</c:v>
                </c:pt>
                <c:pt idx="4">
                  <c:v>U. Lancaster</c:v>
                </c:pt>
                <c:pt idx="5">
                  <c:v>UK-Mandated</c:v>
                </c:pt>
                <c:pt idx="6">
                  <c:v>UK-Non-Mandated</c:v>
                </c:pt>
              </c:strCache>
            </c:strRef>
          </c:cat>
          <c:val>
            <c:numRef>
              <c:f>'[StatQUT.xlsx]ISI 1'!$C$81:$C$87</c:f>
              <c:numCache>
                <c:formatCode>0.0%</c:formatCode>
                <c:ptCount val="7"/>
                <c:pt idx="0">
                  <c:v>0.316115702479339</c:v>
                </c:pt>
                <c:pt idx="1">
                  <c:v>0.287441860465116</c:v>
                </c:pt>
                <c:pt idx="2">
                  <c:v>0.478053435114504</c:v>
                </c:pt>
                <c:pt idx="3">
                  <c:v>0.257142857142857</c:v>
                </c:pt>
                <c:pt idx="4">
                  <c:v>0.168297455968689</c:v>
                </c:pt>
                <c:pt idx="5">
                  <c:v>0.064360150062526</c:v>
                </c:pt>
                <c:pt idx="6">
                  <c:v>0.0349445069969439</c:v>
                </c:pt>
              </c:numCache>
            </c:numRef>
          </c:val>
        </c:ser>
        <c:ser>
          <c:idx val="1"/>
          <c:order val="1"/>
          <c:tx>
            <c:strRef>
              <c:f>'[StatQUT.xlsx]ISI 1'!$D$80</c:f>
              <c:strCache>
                <c:ptCount val="1"/>
                <c:pt idx="0">
                  <c:v>Restricted Access 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cat>
            <c:strRef>
              <c:f>'[StatQUT.xlsx]ISI 1'!$A$81:$A$87</c:f>
              <c:strCache>
                <c:ptCount val="7"/>
                <c:pt idx="0">
                  <c:v>U. Liège</c:v>
                </c:pt>
                <c:pt idx="1">
                  <c:v>U. Minho</c:v>
                </c:pt>
                <c:pt idx="2">
                  <c:v>QUT</c:v>
                </c:pt>
                <c:pt idx="3">
                  <c:v>U. Surrey</c:v>
                </c:pt>
                <c:pt idx="4">
                  <c:v>U. Lancaster</c:v>
                </c:pt>
                <c:pt idx="5">
                  <c:v>UK-Mandated</c:v>
                </c:pt>
                <c:pt idx="6">
                  <c:v>UK-Non-Mandated</c:v>
                </c:pt>
              </c:strCache>
            </c:strRef>
          </c:cat>
          <c:val>
            <c:numRef>
              <c:f>'[StatQUT.xlsx]ISI 1'!$D$81:$D$87</c:f>
              <c:numCache>
                <c:formatCode>0.0%</c:formatCode>
                <c:ptCount val="7"/>
                <c:pt idx="0">
                  <c:v>0.507575757575758</c:v>
                </c:pt>
                <c:pt idx="1">
                  <c:v>0.225116279069767</c:v>
                </c:pt>
                <c:pt idx="2">
                  <c:v>0.0916030534351145</c:v>
                </c:pt>
                <c:pt idx="3">
                  <c:v>0.0653061224489796</c:v>
                </c:pt>
                <c:pt idx="4">
                  <c:v>0.00195694716242661</c:v>
                </c:pt>
                <c:pt idx="5">
                  <c:v>0.0183409754064193</c:v>
                </c:pt>
                <c:pt idx="6">
                  <c:v>0.00530802637928261</c:v>
                </c:pt>
              </c:numCache>
            </c:numRef>
          </c:val>
        </c:ser>
        <c:ser>
          <c:idx val="2"/>
          <c:order val="2"/>
          <c:tx>
            <c:strRef>
              <c:f>'[StatQUT.xlsx]ISI 1'!$E$80</c:f>
              <c:strCache>
                <c:ptCount val="1"/>
                <c:pt idx="0">
                  <c:v>Metadata Only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cat>
            <c:strRef>
              <c:f>'[StatQUT.xlsx]ISI 1'!$A$81:$A$87</c:f>
              <c:strCache>
                <c:ptCount val="7"/>
                <c:pt idx="0">
                  <c:v>U. Liège</c:v>
                </c:pt>
                <c:pt idx="1">
                  <c:v>U. Minho</c:v>
                </c:pt>
                <c:pt idx="2">
                  <c:v>QUT</c:v>
                </c:pt>
                <c:pt idx="3">
                  <c:v>U. Surrey</c:v>
                </c:pt>
                <c:pt idx="4">
                  <c:v>U. Lancaster</c:v>
                </c:pt>
                <c:pt idx="5">
                  <c:v>UK-Mandated</c:v>
                </c:pt>
                <c:pt idx="6">
                  <c:v>UK-Non-Mandated</c:v>
                </c:pt>
              </c:strCache>
            </c:strRef>
          </c:cat>
          <c:val>
            <c:numRef>
              <c:f>'[StatQUT.xlsx]ISI 1'!$E$81:$E$87</c:f>
              <c:numCache>
                <c:formatCode>0.0%</c:formatCode>
                <c:ptCount val="7"/>
                <c:pt idx="0">
                  <c:v>0.00206611570247934</c:v>
                </c:pt>
                <c:pt idx="1">
                  <c:v>0.0</c:v>
                </c:pt>
                <c:pt idx="2">
                  <c:v>0.238549618320611</c:v>
                </c:pt>
                <c:pt idx="3">
                  <c:v>0.0</c:v>
                </c:pt>
                <c:pt idx="4">
                  <c:v>0.459882583170254</c:v>
                </c:pt>
                <c:pt idx="5">
                  <c:v>0.156982075864944</c:v>
                </c:pt>
                <c:pt idx="6">
                  <c:v>0.0825961074473218</c:v>
                </c:pt>
              </c:numCache>
            </c:numRef>
          </c:val>
        </c:ser>
        <c:ser>
          <c:idx val="3"/>
          <c:order val="3"/>
          <c:tx>
            <c:strRef>
              <c:f>'[StatQUT.xlsx]ISI 1'!$F$80</c:f>
              <c:strCache>
                <c:ptCount val="1"/>
                <c:pt idx="0">
                  <c:v>Not Deposited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'[StatQUT.xlsx]ISI 1'!$A$81:$A$87</c:f>
              <c:strCache>
                <c:ptCount val="7"/>
                <c:pt idx="0">
                  <c:v>U. Liège</c:v>
                </c:pt>
                <c:pt idx="1">
                  <c:v>U. Minho</c:v>
                </c:pt>
                <c:pt idx="2">
                  <c:v>QUT</c:v>
                </c:pt>
                <c:pt idx="3">
                  <c:v>U. Surrey</c:v>
                </c:pt>
                <c:pt idx="4">
                  <c:v>U. Lancaster</c:v>
                </c:pt>
                <c:pt idx="5">
                  <c:v>UK-Mandated</c:v>
                </c:pt>
                <c:pt idx="6">
                  <c:v>UK-Non-Mandated</c:v>
                </c:pt>
              </c:strCache>
            </c:strRef>
          </c:cat>
          <c:val>
            <c:numRef>
              <c:f>'[StatQUT.xlsx]ISI 1'!$F$81:$F$87</c:f>
              <c:numCache>
                <c:formatCode>0.0%</c:formatCode>
                <c:ptCount val="7"/>
                <c:pt idx="0">
                  <c:v>0.174242424242424</c:v>
                </c:pt>
                <c:pt idx="1">
                  <c:v>0.487441860465116</c:v>
                </c:pt>
                <c:pt idx="2">
                  <c:v>0.191793893129771</c:v>
                </c:pt>
                <c:pt idx="3">
                  <c:v>0.677551020408163</c:v>
                </c:pt>
                <c:pt idx="4">
                  <c:v>0.36986301369863</c:v>
                </c:pt>
                <c:pt idx="5">
                  <c:v>0.760316798666111</c:v>
                </c:pt>
                <c:pt idx="6">
                  <c:v>0.877151359176452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2498248"/>
        <c:axId val="-2092493224"/>
      </c:barChart>
      <c:lineChart>
        <c:grouping val="standard"/>
        <c:varyColors val="0"/>
        <c:ser>
          <c:idx val="4"/>
          <c:order val="4"/>
          <c:tx>
            <c:strRef>
              <c:f>'[StatQUT.xlsx]ISI 1'!$G$80</c:f>
              <c:strCache>
                <c:ptCount val="1"/>
                <c:pt idx="0">
                  <c:v>ISI Article Count</c:v>
                </c:pt>
              </c:strCache>
            </c:strRef>
          </c:tx>
          <c:spPr>
            <a:ln>
              <a:noFill/>
            </a:ln>
          </c:spPr>
          <c:marker>
            <c:symbol val="x"/>
            <c:size val="7"/>
            <c:spPr>
              <a:ln w="19050">
                <a:solidFill>
                  <a:prstClr val="black"/>
                </a:solidFill>
              </a:ln>
            </c:spPr>
          </c:marker>
          <c:cat>
            <c:strRef>
              <c:f>'[StatQUT.xlsx]ISI 1'!$A$81:$A$87</c:f>
              <c:strCache>
                <c:ptCount val="7"/>
                <c:pt idx="0">
                  <c:v>U. Liège</c:v>
                </c:pt>
                <c:pt idx="1">
                  <c:v>U. Minho</c:v>
                </c:pt>
                <c:pt idx="2">
                  <c:v>QUT</c:v>
                </c:pt>
                <c:pt idx="3">
                  <c:v>U. Surrey</c:v>
                </c:pt>
                <c:pt idx="4">
                  <c:v>U. Lancaster</c:v>
                </c:pt>
                <c:pt idx="5">
                  <c:v>UK-Mandated</c:v>
                </c:pt>
                <c:pt idx="6">
                  <c:v>UK-Non-Mandated</c:v>
                </c:pt>
              </c:strCache>
            </c:strRef>
          </c:cat>
          <c:val>
            <c:numRef>
              <c:f>'[StatQUT.xlsx]ISI 1'!$G$81:$G$87</c:f>
              <c:numCache>
                <c:formatCode>0</c:formatCode>
                <c:ptCount val="7"/>
                <c:pt idx="0">
                  <c:v>1452.0</c:v>
                </c:pt>
                <c:pt idx="1">
                  <c:v>1075.0</c:v>
                </c:pt>
                <c:pt idx="2">
                  <c:v>1048.0</c:v>
                </c:pt>
                <c:pt idx="3">
                  <c:v>490.0</c:v>
                </c:pt>
                <c:pt idx="4">
                  <c:v>511.0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2487080"/>
        <c:axId val="-2092490088"/>
      </c:lineChart>
      <c:catAx>
        <c:axId val="-2092498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2700000"/>
          <a:lstStyle/>
          <a:p>
            <a:pPr>
              <a:defRPr lang="en-CA" sz="900"/>
            </a:pPr>
            <a:endParaRPr lang="en-US"/>
          </a:p>
        </c:txPr>
        <c:crossAx val="-2092493224"/>
        <c:crosses val="autoZero"/>
        <c:auto val="1"/>
        <c:lblAlgn val="ctr"/>
        <c:lblOffset val="100"/>
        <c:noMultiLvlLbl val="0"/>
      </c:catAx>
      <c:valAx>
        <c:axId val="-20924932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CA" sz="900"/>
            </a:pPr>
            <a:endParaRPr lang="en-US"/>
          </a:p>
        </c:txPr>
        <c:crossAx val="-2092498248"/>
        <c:crosses val="autoZero"/>
        <c:crossBetween val="between"/>
      </c:valAx>
      <c:valAx>
        <c:axId val="-2092490088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n-CA" sz="900"/>
            </a:pPr>
            <a:endParaRPr lang="en-US"/>
          </a:p>
        </c:txPr>
        <c:crossAx val="-2092487080"/>
        <c:crosses val="max"/>
        <c:crossBetween val="between"/>
      </c:valAx>
      <c:catAx>
        <c:axId val="-2092487080"/>
        <c:scaling>
          <c:orientation val="minMax"/>
        </c:scaling>
        <c:delete val="1"/>
        <c:axPos val="b"/>
        <c:majorTickMark val="out"/>
        <c:minorTickMark val="none"/>
        <c:tickLblPos val="none"/>
        <c:crossAx val="-209249008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3518360850055"/>
          <c:y val="0.554595727617381"/>
          <c:w val="0.154493810854288"/>
          <c:h val="0.316734106153397"/>
        </c:manualLayout>
      </c:layout>
      <c:overlay val="0"/>
      <c:txPr>
        <a:bodyPr/>
        <a:lstStyle/>
        <a:p>
          <a:pPr>
            <a:defRPr lang="en-CA"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67326694457311"/>
          <c:y val="0.0135095613048369"/>
          <c:w val="0.943267330554269"/>
          <c:h val="0.9163168353955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99FF79"/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rgbClr val="A6A6A6"/>
              </a:solidFill>
            </c:spPr>
          </c:dPt>
          <c:dLbls>
            <c:dLbl>
              <c:idx val="2"/>
              <c:layout>
                <c:manualLayout>
                  <c:x val="-0.00285311975488043"/>
                  <c:y val="0.00146446400082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lang="en-CA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'1'!$M$3:$P$3</c:f>
              <c:strCache>
                <c:ptCount val="4"/>
                <c:pt idx="0">
                  <c:v>Public Full-Text</c:v>
                </c:pt>
                <c:pt idx="1">
                  <c:v>Restricted Access</c:v>
                </c:pt>
                <c:pt idx="2">
                  <c:v>No Full-Text</c:v>
                </c:pt>
                <c:pt idx="3">
                  <c:v>Articles Not Indexed</c:v>
                </c:pt>
              </c:strCache>
            </c:strRef>
          </c:cat>
          <c:val>
            <c:numRef>
              <c:f>'1'!$M$5:$P$5</c:f>
              <c:numCache>
                <c:formatCode>0.0%</c:formatCode>
                <c:ptCount val="4"/>
                <c:pt idx="0">
                  <c:v>0.316115702479339</c:v>
                </c:pt>
                <c:pt idx="1">
                  <c:v>0.507575757575758</c:v>
                </c:pt>
                <c:pt idx="2">
                  <c:v>0.00206611570247934</c:v>
                </c:pt>
                <c:pt idx="3">
                  <c:v>0.174242424242424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52606586720829"/>
          <c:y val="0.0"/>
          <c:w val="0.876291700286581"/>
          <c:h val="0.9687130905511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99FF79"/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rgbClr val="A6A6A6"/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76.0%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'1'!$M$3:$P$3</c:f>
              <c:strCache>
                <c:ptCount val="4"/>
                <c:pt idx="0">
                  <c:v>Public Full-Text</c:v>
                </c:pt>
                <c:pt idx="1">
                  <c:v>Restricted Access</c:v>
                </c:pt>
                <c:pt idx="2">
                  <c:v>No Full-Text</c:v>
                </c:pt>
                <c:pt idx="3">
                  <c:v>Articles Not Indexed</c:v>
                </c:pt>
              </c:strCache>
            </c:strRef>
          </c:cat>
          <c:val>
            <c:numRef>
              <c:f>'1'!$M$6:$P$6</c:f>
              <c:numCache>
                <c:formatCode>0.0%</c:formatCode>
                <c:ptCount val="4"/>
                <c:pt idx="0">
                  <c:v>0.0643601500625261</c:v>
                </c:pt>
                <c:pt idx="1">
                  <c:v>0.0183409754064193</c:v>
                </c:pt>
                <c:pt idx="2">
                  <c:v>0.156982075864944</c:v>
                </c:pt>
                <c:pt idx="3">
                  <c:v>0.760316798666111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57673414392453"/>
          <c:y val="0.0514477407829577"/>
          <c:w val="0.944232658560755"/>
          <c:h val="0.5826888470177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'Stat 2007-2012'!$L$11</c:f>
              <c:strCache>
                <c:ptCount val="1"/>
                <c:pt idx="0">
                  <c:v>Green I/D OA</c:v>
                </c:pt>
              </c:strCache>
            </c:strRef>
          </c:tx>
          <c:spPr>
            <a:solidFill>
              <a:srgbClr val="339933"/>
            </a:solidFill>
          </c:spPr>
          <c:invertIfNegative val="0"/>
          <c:cat>
            <c:strRef>
              <c:f>'Stat 2007-2012'!$I$12:$I$26</c:f>
              <c:strCache>
                <c:ptCount val="15"/>
                <c:pt idx="0">
                  <c:v>ALL DISCIPLINES</c:v>
                </c:pt>
                <c:pt idx="1">
                  <c:v>Biomedical Res.</c:v>
                </c:pt>
                <c:pt idx="2">
                  <c:v>Mathematics</c:v>
                </c:pt>
                <c:pt idx="3">
                  <c:v>Physics</c:v>
                </c:pt>
                <c:pt idx="4">
                  <c:v>Earth &amp; Space</c:v>
                </c:pt>
                <c:pt idx="5">
                  <c:v>Biology</c:v>
                </c:pt>
                <c:pt idx="6">
                  <c:v>Health</c:v>
                </c:pt>
                <c:pt idx="7">
                  <c:v>Psychology</c:v>
                </c:pt>
                <c:pt idx="8">
                  <c:v>Clinical Med.</c:v>
                </c:pt>
                <c:pt idx="9">
                  <c:v>Social Sci.</c:v>
                </c:pt>
                <c:pt idx="10">
                  <c:v>Engineering &amp; Tech.</c:v>
                </c:pt>
                <c:pt idx="11">
                  <c:v>Professional Fields</c:v>
                </c:pt>
                <c:pt idx="12">
                  <c:v>Chemistry</c:v>
                </c:pt>
                <c:pt idx="13">
                  <c:v>Arts</c:v>
                </c:pt>
                <c:pt idx="14">
                  <c:v>Humanities</c:v>
                </c:pt>
              </c:strCache>
            </c:strRef>
          </c:cat>
          <c:val>
            <c:numRef>
              <c:f>'Stat 2007-2012'!$L$12:$L$26</c:f>
              <c:numCache>
                <c:formatCode>0.0%</c:formatCode>
                <c:ptCount val="15"/>
                <c:pt idx="0">
                  <c:v>0.267716704977972</c:v>
                </c:pt>
                <c:pt idx="1">
                  <c:v>0.171071861501426</c:v>
                </c:pt>
                <c:pt idx="2">
                  <c:v>0.575493407239439</c:v>
                </c:pt>
                <c:pt idx="3">
                  <c:v>0.502331307793923</c:v>
                </c:pt>
                <c:pt idx="4">
                  <c:v>0.431076517635522</c:v>
                </c:pt>
                <c:pt idx="5">
                  <c:v>0.273491700295378</c:v>
                </c:pt>
                <c:pt idx="6">
                  <c:v>0.258313005031255</c:v>
                </c:pt>
                <c:pt idx="7">
                  <c:v>0.376052575183942</c:v>
                </c:pt>
                <c:pt idx="8">
                  <c:v>0.158561629552395</c:v>
                </c:pt>
                <c:pt idx="9">
                  <c:v>0.338931556358708</c:v>
                </c:pt>
                <c:pt idx="10">
                  <c:v>0.333914734196424</c:v>
                </c:pt>
                <c:pt idx="11">
                  <c:v>0.318833716204276</c:v>
                </c:pt>
                <c:pt idx="12">
                  <c:v>0.153371026242799</c:v>
                </c:pt>
                <c:pt idx="13">
                  <c:v>0.166051899907322</c:v>
                </c:pt>
                <c:pt idx="14">
                  <c:v>0.161455857759</c:v>
                </c:pt>
              </c:numCache>
            </c:numRef>
          </c:val>
        </c:ser>
        <c:ser>
          <c:idx val="1"/>
          <c:order val="1"/>
          <c:tx>
            <c:strRef>
              <c:f>'Stat 2007-2012'!$M$11</c:f>
              <c:strCache>
                <c:ptCount val="1"/>
                <c:pt idx="0">
                  <c:v>Gold I OA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cat>
            <c:strRef>
              <c:f>'Stat 2007-2012'!$I$12:$I$26</c:f>
              <c:strCache>
                <c:ptCount val="15"/>
                <c:pt idx="0">
                  <c:v>ALL DISCIPLINES</c:v>
                </c:pt>
                <c:pt idx="1">
                  <c:v>Biomedical Res.</c:v>
                </c:pt>
                <c:pt idx="2">
                  <c:v>Mathematics</c:v>
                </c:pt>
                <c:pt idx="3">
                  <c:v>Physics</c:v>
                </c:pt>
                <c:pt idx="4">
                  <c:v>Earth &amp; Space</c:v>
                </c:pt>
                <c:pt idx="5">
                  <c:v>Biology</c:v>
                </c:pt>
                <c:pt idx="6">
                  <c:v>Health</c:v>
                </c:pt>
                <c:pt idx="7">
                  <c:v>Psychology</c:v>
                </c:pt>
                <c:pt idx="8">
                  <c:v>Clinical Med.</c:v>
                </c:pt>
                <c:pt idx="9">
                  <c:v>Social Sci.</c:v>
                </c:pt>
                <c:pt idx="10">
                  <c:v>Engineering &amp; Tech.</c:v>
                </c:pt>
                <c:pt idx="11">
                  <c:v>Professional Fields</c:v>
                </c:pt>
                <c:pt idx="12">
                  <c:v>Chemistry</c:v>
                </c:pt>
                <c:pt idx="13">
                  <c:v>Arts</c:v>
                </c:pt>
                <c:pt idx="14">
                  <c:v>Humanities</c:v>
                </c:pt>
              </c:strCache>
            </c:strRef>
          </c:cat>
          <c:val>
            <c:numRef>
              <c:f>'Stat 2007-2012'!$M$12:$M$26</c:f>
              <c:numCache>
                <c:formatCode>0.0%</c:formatCode>
                <c:ptCount val="15"/>
                <c:pt idx="0">
                  <c:v>0.0501565878181069</c:v>
                </c:pt>
                <c:pt idx="1">
                  <c:v>0.145327892643117</c:v>
                </c:pt>
                <c:pt idx="2">
                  <c:v>0.0595448055765516</c:v>
                </c:pt>
                <c:pt idx="3">
                  <c:v>0.0488243064729194</c:v>
                </c:pt>
                <c:pt idx="4">
                  <c:v>0.0551588882419637</c:v>
                </c:pt>
                <c:pt idx="5">
                  <c:v>0.0354037525481549</c:v>
                </c:pt>
                <c:pt idx="6">
                  <c:v>0.0865223357219089</c:v>
                </c:pt>
                <c:pt idx="7">
                  <c:v>0.0121437245517537</c:v>
                </c:pt>
                <c:pt idx="8">
                  <c:v>0.0416399791464959</c:v>
                </c:pt>
                <c:pt idx="9">
                  <c:v>0.00734131466004066</c:v>
                </c:pt>
                <c:pt idx="10">
                  <c:v>0.0149618248209798</c:v>
                </c:pt>
                <c:pt idx="11">
                  <c:v>0.016433998939742</c:v>
                </c:pt>
                <c:pt idx="12">
                  <c:v>0.0300832088756134</c:v>
                </c:pt>
                <c:pt idx="13">
                  <c:v>0.0106580166821131</c:v>
                </c:pt>
                <c:pt idx="14">
                  <c:v>0.0147874306839187</c:v>
                </c:pt>
              </c:numCache>
            </c:numRef>
          </c:val>
        </c:ser>
        <c:ser>
          <c:idx val="2"/>
          <c:order val="2"/>
          <c:tx>
            <c:strRef>
              <c:f>'Stat 2007-2012'!$N$11</c:f>
              <c:strCache>
                <c:ptCount val="1"/>
                <c:pt idx="0">
                  <c:v>Gold D OA</c:v>
                </c:pt>
              </c:strCache>
            </c:strRef>
          </c:tx>
          <c:spPr>
            <a:solidFill>
              <a:srgbClr val="FAF400"/>
            </a:solidFill>
          </c:spPr>
          <c:invertIfNegative val="0"/>
          <c:cat>
            <c:strRef>
              <c:f>'Stat 2007-2012'!$I$12:$I$26</c:f>
              <c:strCache>
                <c:ptCount val="15"/>
                <c:pt idx="0">
                  <c:v>ALL DISCIPLINES</c:v>
                </c:pt>
                <c:pt idx="1">
                  <c:v>Biomedical Res.</c:v>
                </c:pt>
                <c:pt idx="2">
                  <c:v>Mathematics</c:v>
                </c:pt>
                <c:pt idx="3">
                  <c:v>Physics</c:v>
                </c:pt>
                <c:pt idx="4">
                  <c:v>Earth &amp; Space</c:v>
                </c:pt>
                <c:pt idx="5">
                  <c:v>Biology</c:v>
                </c:pt>
                <c:pt idx="6">
                  <c:v>Health</c:v>
                </c:pt>
                <c:pt idx="7">
                  <c:v>Psychology</c:v>
                </c:pt>
                <c:pt idx="8">
                  <c:v>Clinical Med.</c:v>
                </c:pt>
                <c:pt idx="9">
                  <c:v>Social Sci.</c:v>
                </c:pt>
                <c:pt idx="10">
                  <c:v>Engineering &amp; Tech.</c:v>
                </c:pt>
                <c:pt idx="11">
                  <c:v>Professional Fields</c:v>
                </c:pt>
                <c:pt idx="12">
                  <c:v>Chemistry</c:v>
                </c:pt>
                <c:pt idx="13">
                  <c:v>Arts</c:v>
                </c:pt>
                <c:pt idx="14">
                  <c:v>Humanities</c:v>
                </c:pt>
              </c:strCache>
            </c:strRef>
          </c:cat>
          <c:val>
            <c:numRef>
              <c:f>'Stat 2007-2012'!$N$12:$N$26</c:f>
              <c:numCache>
                <c:formatCode>0.0%</c:formatCode>
                <c:ptCount val="15"/>
                <c:pt idx="0">
                  <c:v>0.109479238064173</c:v>
                </c:pt>
                <c:pt idx="1">
                  <c:v>0.331665841457377</c:v>
                </c:pt>
                <c:pt idx="2">
                  <c:v>0.00226757369614513</c:v>
                </c:pt>
                <c:pt idx="3">
                  <c:v>0.0</c:v>
                </c:pt>
                <c:pt idx="4">
                  <c:v>0.0631262832102473</c:v>
                </c:pt>
                <c:pt idx="5">
                  <c:v>0.122935474476848</c:v>
                </c:pt>
                <c:pt idx="6">
                  <c:v>0.048025613660619</c:v>
                </c:pt>
                <c:pt idx="7">
                  <c:v>0.00428602043003072</c:v>
                </c:pt>
                <c:pt idx="8">
                  <c:v>0.180546659715499</c:v>
                </c:pt>
                <c:pt idx="9">
                  <c:v>0.00350124237632708</c:v>
                </c:pt>
                <c:pt idx="10">
                  <c:v>0.0</c:v>
                </c:pt>
                <c:pt idx="11">
                  <c:v>0.00571361253460564</c:v>
                </c:pt>
                <c:pt idx="12">
                  <c:v>0.00302254462698243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2561464"/>
        <c:axId val="-2092558456"/>
      </c:barChart>
      <c:catAx>
        <c:axId val="-2092561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2700000"/>
          <a:lstStyle/>
          <a:p>
            <a:pPr>
              <a:defRPr lang="en-CA" sz="1200"/>
            </a:pPr>
            <a:endParaRPr lang="en-US"/>
          </a:p>
        </c:txPr>
        <c:crossAx val="-2092558456"/>
        <c:crosses val="autoZero"/>
        <c:auto val="1"/>
        <c:lblAlgn val="ctr"/>
        <c:lblOffset val="100"/>
        <c:noMultiLvlLbl val="0"/>
      </c:catAx>
      <c:valAx>
        <c:axId val="-2092558456"/>
        <c:scaling>
          <c:orientation val="minMax"/>
          <c:max val="0.8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-2092561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147584064669"/>
          <c:y val="0.00359837179331875"/>
          <c:w val="0.215165863509086"/>
          <c:h val="0.25138213672207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lang="en-CA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911038069782562"/>
          <c:y val="0.295154408890378"/>
          <c:w val="0.295235016494498"/>
          <c:h val="0.684693974423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99FF79"/>
              </a:solidFill>
            </c:spPr>
          </c:dPt>
          <c:dPt>
            <c:idx val="2"/>
            <c:bubble3D val="0"/>
            <c:spPr>
              <a:solidFill>
                <a:srgbClr val="7F7F7F"/>
              </a:solidFill>
            </c:spPr>
          </c:dPt>
          <c:dPt>
            <c:idx val="3"/>
            <c:bubble3D val="0"/>
            <c:spPr>
              <a:solidFill>
                <a:srgbClr val="A6A6A6"/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lang="en-CA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'1'!$M$3:$P$3</c:f>
              <c:strCache>
                <c:ptCount val="4"/>
                <c:pt idx="0">
                  <c:v>Public Full-Text</c:v>
                </c:pt>
                <c:pt idx="1">
                  <c:v>Restricted Access</c:v>
                </c:pt>
                <c:pt idx="2">
                  <c:v>No Full-Text</c:v>
                </c:pt>
                <c:pt idx="3">
                  <c:v>Articles Not Indexed</c:v>
                </c:pt>
              </c:strCache>
            </c:strRef>
          </c:cat>
          <c:val>
            <c:numRef>
              <c:f>'1'!$M$7:$P$7</c:f>
              <c:numCache>
                <c:formatCode>0.0%</c:formatCode>
                <c:ptCount val="4"/>
                <c:pt idx="0">
                  <c:v>0.0349445069969439</c:v>
                </c:pt>
                <c:pt idx="1">
                  <c:v>0.00530802637928261</c:v>
                </c:pt>
                <c:pt idx="2">
                  <c:v>0.0825961074473218</c:v>
                </c:pt>
                <c:pt idx="3">
                  <c:v>0.877151359176452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0"/>
          <c:y val="0.0851063829787235"/>
          <c:w val="0.973005490139421"/>
          <c:h val="0.127372256659407"/>
        </c:manualLayout>
      </c:layout>
      <c:overlay val="0"/>
      <c:txPr>
        <a:bodyPr/>
        <a:lstStyle/>
        <a:p>
          <a:pPr>
            <a:defRPr lang="en-CA"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89778408723332"/>
          <c:y val="0.0514005540974045"/>
          <c:w val="0.850630950612819"/>
          <c:h val="0.799154650683378"/>
        </c:manualLayout>
      </c:layout>
      <c:lineChart>
        <c:grouping val="standard"/>
        <c:varyColors val="0"/>
        <c:ser>
          <c:idx val="1"/>
          <c:order val="0"/>
          <c:tx>
            <c:strRef>
              <c:f>'14'!$B$3</c:f>
              <c:strCache>
                <c:ptCount val="1"/>
                <c:pt idx="0">
                  <c:v>Public Access (N=459)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none"/>
          </c:marker>
          <c:cat>
            <c:numRef>
              <c:f>'14'!$A$14:$A$46</c:f>
              <c:numCache>
                <c:formatCode>General</c:formatCode>
                <c:ptCount val="33"/>
                <c:pt idx="0">
                  <c:v>-16.0</c:v>
                </c:pt>
                <c:pt idx="1">
                  <c:v>-15.0</c:v>
                </c:pt>
                <c:pt idx="2">
                  <c:v>-14.0</c:v>
                </c:pt>
                <c:pt idx="3">
                  <c:v>-13.0</c:v>
                </c:pt>
                <c:pt idx="4">
                  <c:v>-12.0</c:v>
                </c:pt>
                <c:pt idx="5">
                  <c:v>-11.0</c:v>
                </c:pt>
                <c:pt idx="6">
                  <c:v>-10.0</c:v>
                </c:pt>
                <c:pt idx="7">
                  <c:v>-9.0</c:v>
                </c:pt>
                <c:pt idx="8">
                  <c:v>-8.0</c:v>
                </c:pt>
                <c:pt idx="9">
                  <c:v>-7.0</c:v>
                </c:pt>
                <c:pt idx="10">
                  <c:v>-6.0</c:v>
                </c:pt>
                <c:pt idx="11">
                  <c:v>-5.0</c:v>
                </c:pt>
                <c:pt idx="12">
                  <c:v>-4.0</c:v>
                </c:pt>
                <c:pt idx="13">
                  <c:v>-3.0</c:v>
                </c:pt>
                <c:pt idx="14">
                  <c:v>-2.0</c:v>
                </c:pt>
                <c:pt idx="15">
                  <c:v>-1.0</c:v>
                </c:pt>
                <c:pt idx="16">
                  <c:v>0.0</c:v>
                </c:pt>
                <c:pt idx="17">
                  <c:v>1.0</c:v>
                </c:pt>
                <c:pt idx="18">
                  <c:v>2.0</c:v>
                </c:pt>
                <c:pt idx="19">
                  <c:v>3.0</c:v>
                </c:pt>
                <c:pt idx="20">
                  <c:v>4.0</c:v>
                </c:pt>
                <c:pt idx="21">
                  <c:v>5.0</c:v>
                </c:pt>
                <c:pt idx="22">
                  <c:v>6.0</c:v>
                </c:pt>
                <c:pt idx="23">
                  <c:v>7.0</c:v>
                </c:pt>
                <c:pt idx="24">
                  <c:v>8.0</c:v>
                </c:pt>
                <c:pt idx="25">
                  <c:v>9.0</c:v>
                </c:pt>
                <c:pt idx="26">
                  <c:v>10.0</c:v>
                </c:pt>
                <c:pt idx="27">
                  <c:v>11.0</c:v>
                </c:pt>
                <c:pt idx="28">
                  <c:v>12.0</c:v>
                </c:pt>
                <c:pt idx="29">
                  <c:v>13.0</c:v>
                </c:pt>
                <c:pt idx="30">
                  <c:v>14.0</c:v>
                </c:pt>
                <c:pt idx="31">
                  <c:v>15.0</c:v>
                </c:pt>
                <c:pt idx="32">
                  <c:v>16.0</c:v>
                </c:pt>
              </c:numCache>
            </c:numRef>
          </c:cat>
          <c:val>
            <c:numRef>
              <c:f>'14'!$B$14:$B$46</c:f>
              <c:numCache>
                <c:formatCode>General</c:formatCode>
                <c:ptCount val="33"/>
                <c:pt idx="0">
                  <c:v>1.0</c:v>
                </c:pt>
                <c:pt idx="1">
                  <c:v>5.0</c:v>
                </c:pt>
                <c:pt idx="2">
                  <c:v>1.0</c:v>
                </c:pt>
                <c:pt idx="3">
                  <c:v>2.0</c:v>
                </c:pt>
                <c:pt idx="4">
                  <c:v>3.0</c:v>
                </c:pt>
                <c:pt idx="5">
                  <c:v>2.0</c:v>
                </c:pt>
                <c:pt idx="6">
                  <c:v>6.0</c:v>
                </c:pt>
                <c:pt idx="7">
                  <c:v>11.0</c:v>
                </c:pt>
                <c:pt idx="8">
                  <c:v>6.0</c:v>
                </c:pt>
                <c:pt idx="9">
                  <c:v>12.0</c:v>
                </c:pt>
                <c:pt idx="10">
                  <c:v>16.0</c:v>
                </c:pt>
                <c:pt idx="11">
                  <c:v>24.0</c:v>
                </c:pt>
                <c:pt idx="12">
                  <c:v>36.0</c:v>
                </c:pt>
                <c:pt idx="13">
                  <c:v>31.0</c:v>
                </c:pt>
                <c:pt idx="14">
                  <c:v>57.0</c:v>
                </c:pt>
                <c:pt idx="15">
                  <c:v>60.0</c:v>
                </c:pt>
                <c:pt idx="16">
                  <c:v>50.0</c:v>
                </c:pt>
                <c:pt idx="17">
                  <c:v>28.0</c:v>
                </c:pt>
                <c:pt idx="18">
                  <c:v>21.0</c:v>
                </c:pt>
                <c:pt idx="19">
                  <c:v>19.0</c:v>
                </c:pt>
                <c:pt idx="20">
                  <c:v>10.0</c:v>
                </c:pt>
                <c:pt idx="21">
                  <c:v>8.0</c:v>
                </c:pt>
                <c:pt idx="22">
                  <c:v>10.0</c:v>
                </c:pt>
                <c:pt idx="23">
                  <c:v>9.0</c:v>
                </c:pt>
                <c:pt idx="24">
                  <c:v>2.0</c:v>
                </c:pt>
                <c:pt idx="25">
                  <c:v>2.0</c:v>
                </c:pt>
                <c:pt idx="26">
                  <c:v>8.0</c:v>
                </c:pt>
                <c:pt idx="27">
                  <c:v>2.0</c:v>
                </c:pt>
                <c:pt idx="28">
                  <c:v>3.0</c:v>
                </c:pt>
                <c:pt idx="29">
                  <c:v>1.0</c:v>
                </c:pt>
                <c:pt idx="30">
                  <c:v>2.0</c:v>
                </c:pt>
                <c:pt idx="31">
                  <c:v>3.0</c:v>
                </c:pt>
                <c:pt idx="32">
                  <c:v>4.0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'14'!$C$3</c:f>
              <c:strCache>
                <c:ptCount val="1"/>
                <c:pt idx="0">
                  <c:v>Restricted Access (N=736 )</c:v>
                </c:pt>
              </c:strCache>
            </c:strRef>
          </c:tx>
          <c:spPr>
            <a:ln>
              <a:solidFill>
                <a:srgbClr val="99FF66"/>
              </a:solidFill>
            </a:ln>
          </c:spPr>
          <c:marker>
            <c:symbol val="none"/>
          </c:marker>
          <c:cat>
            <c:numRef>
              <c:f>'14'!$A$14:$A$46</c:f>
              <c:numCache>
                <c:formatCode>General</c:formatCode>
                <c:ptCount val="33"/>
                <c:pt idx="0">
                  <c:v>-16.0</c:v>
                </c:pt>
                <c:pt idx="1">
                  <c:v>-15.0</c:v>
                </c:pt>
                <c:pt idx="2">
                  <c:v>-14.0</c:v>
                </c:pt>
                <c:pt idx="3">
                  <c:v>-13.0</c:v>
                </c:pt>
                <c:pt idx="4">
                  <c:v>-12.0</c:v>
                </c:pt>
                <c:pt idx="5">
                  <c:v>-11.0</c:v>
                </c:pt>
                <c:pt idx="6">
                  <c:v>-10.0</c:v>
                </c:pt>
                <c:pt idx="7">
                  <c:v>-9.0</c:v>
                </c:pt>
                <c:pt idx="8">
                  <c:v>-8.0</c:v>
                </c:pt>
                <c:pt idx="9">
                  <c:v>-7.0</c:v>
                </c:pt>
                <c:pt idx="10">
                  <c:v>-6.0</c:v>
                </c:pt>
                <c:pt idx="11">
                  <c:v>-5.0</c:v>
                </c:pt>
                <c:pt idx="12">
                  <c:v>-4.0</c:v>
                </c:pt>
                <c:pt idx="13">
                  <c:v>-3.0</c:v>
                </c:pt>
                <c:pt idx="14">
                  <c:v>-2.0</c:v>
                </c:pt>
                <c:pt idx="15">
                  <c:v>-1.0</c:v>
                </c:pt>
                <c:pt idx="16">
                  <c:v>0.0</c:v>
                </c:pt>
                <c:pt idx="17">
                  <c:v>1.0</c:v>
                </c:pt>
                <c:pt idx="18">
                  <c:v>2.0</c:v>
                </c:pt>
                <c:pt idx="19">
                  <c:v>3.0</c:v>
                </c:pt>
                <c:pt idx="20">
                  <c:v>4.0</c:v>
                </c:pt>
                <c:pt idx="21">
                  <c:v>5.0</c:v>
                </c:pt>
                <c:pt idx="22">
                  <c:v>6.0</c:v>
                </c:pt>
                <c:pt idx="23">
                  <c:v>7.0</c:v>
                </c:pt>
                <c:pt idx="24">
                  <c:v>8.0</c:v>
                </c:pt>
                <c:pt idx="25">
                  <c:v>9.0</c:v>
                </c:pt>
                <c:pt idx="26">
                  <c:v>10.0</c:v>
                </c:pt>
                <c:pt idx="27">
                  <c:v>11.0</c:v>
                </c:pt>
                <c:pt idx="28">
                  <c:v>12.0</c:v>
                </c:pt>
                <c:pt idx="29">
                  <c:v>13.0</c:v>
                </c:pt>
                <c:pt idx="30">
                  <c:v>14.0</c:v>
                </c:pt>
                <c:pt idx="31">
                  <c:v>15.0</c:v>
                </c:pt>
                <c:pt idx="32">
                  <c:v>16.0</c:v>
                </c:pt>
              </c:numCache>
            </c:numRef>
          </c:cat>
          <c:val>
            <c:numRef>
              <c:f>'14'!$C$14:$C$46</c:f>
              <c:numCache>
                <c:formatCode>General</c:formatCode>
                <c:ptCount val="33"/>
                <c:pt idx="0">
                  <c:v>3.0</c:v>
                </c:pt>
                <c:pt idx="1">
                  <c:v>1.0</c:v>
                </c:pt>
                <c:pt idx="2">
                  <c:v>4.0</c:v>
                </c:pt>
                <c:pt idx="3">
                  <c:v>2.0</c:v>
                </c:pt>
                <c:pt idx="4">
                  <c:v>6.0</c:v>
                </c:pt>
                <c:pt idx="5">
                  <c:v>11.0</c:v>
                </c:pt>
                <c:pt idx="6">
                  <c:v>16.0</c:v>
                </c:pt>
                <c:pt idx="7">
                  <c:v>10.0</c:v>
                </c:pt>
                <c:pt idx="8">
                  <c:v>9.0</c:v>
                </c:pt>
                <c:pt idx="9">
                  <c:v>16.0</c:v>
                </c:pt>
                <c:pt idx="10">
                  <c:v>28.0</c:v>
                </c:pt>
                <c:pt idx="11">
                  <c:v>25.0</c:v>
                </c:pt>
                <c:pt idx="12">
                  <c:v>57.0</c:v>
                </c:pt>
                <c:pt idx="13">
                  <c:v>73.0</c:v>
                </c:pt>
                <c:pt idx="14">
                  <c:v>85.0</c:v>
                </c:pt>
                <c:pt idx="15">
                  <c:v>102.0</c:v>
                </c:pt>
                <c:pt idx="16">
                  <c:v>80.0</c:v>
                </c:pt>
                <c:pt idx="17">
                  <c:v>59.0</c:v>
                </c:pt>
                <c:pt idx="18">
                  <c:v>30.0</c:v>
                </c:pt>
                <c:pt idx="19">
                  <c:v>23.0</c:v>
                </c:pt>
                <c:pt idx="20">
                  <c:v>12.0</c:v>
                </c:pt>
                <c:pt idx="21">
                  <c:v>16.0</c:v>
                </c:pt>
                <c:pt idx="22">
                  <c:v>14.0</c:v>
                </c:pt>
                <c:pt idx="23">
                  <c:v>10.0</c:v>
                </c:pt>
                <c:pt idx="24">
                  <c:v>6.0</c:v>
                </c:pt>
                <c:pt idx="25">
                  <c:v>4.0</c:v>
                </c:pt>
                <c:pt idx="26">
                  <c:v>3.0</c:v>
                </c:pt>
                <c:pt idx="27">
                  <c:v>2.0</c:v>
                </c:pt>
                <c:pt idx="28">
                  <c:v>5.0</c:v>
                </c:pt>
                <c:pt idx="29">
                  <c:v>2.0</c:v>
                </c:pt>
                <c:pt idx="31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4234728"/>
        <c:axId val="-2094231720"/>
      </c:lineChart>
      <c:catAx>
        <c:axId val="-2094234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 sz="800"/>
            </a:pPr>
            <a:endParaRPr lang="en-US"/>
          </a:p>
        </c:txPr>
        <c:crossAx val="-2094231720"/>
        <c:crosses val="autoZero"/>
        <c:auto val="1"/>
        <c:lblAlgn val="ctr"/>
        <c:lblOffset val="100"/>
        <c:noMultiLvlLbl val="0"/>
      </c:catAx>
      <c:valAx>
        <c:axId val="-2094231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 sz="900"/>
            </a:pPr>
            <a:endParaRPr lang="en-US"/>
          </a:p>
        </c:txPr>
        <c:crossAx val="-2094234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796637942943"/>
          <c:y val="0.0223804316127151"/>
          <c:w val="0.33254697972191"/>
          <c:h val="0.279313210848645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lang="en-CA"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0432904173507304"/>
          <c:w val="1.0"/>
          <c:h val="0.9689280556128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tx1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0782679970171882"/>
                  <c:y val="0.0146974410250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2007-2012'!$D$29:$G$29</c:f>
              <c:numCache>
                <c:formatCode>0%</c:formatCode>
                <c:ptCount val="4"/>
                <c:pt idx="0">
                  <c:v>0.0873362445414847</c:v>
                </c:pt>
                <c:pt idx="1">
                  <c:v>0.00873362445414847</c:v>
                </c:pt>
                <c:pt idx="2">
                  <c:v>0.0</c:v>
                </c:pt>
                <c:pt idx="3">
                  <c:v>0.903930131004367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273353146900241"/>
          <c:y val="0.0"/>
          <c:w val="0.976438653515488"/>
          <c:h val="1.0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C00"/>
              </a:solidFill>
            </c:spPr>
          </c:dPt>
          <c:dPt>
            <c:idx val="2"/>
            <c:bubble3D val="0"/>
            <c:spPr>
              <a:solidFill>
                <a:srgbClr val="FFFA1D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1"/>
              <c:delete val="1"/>
            </c:dLbl>
            <c:dLbl>
              <c:idx val="2"/>
              <c:layout>
                <c:manualLayout>
                  <c:x val="-0.050391226371673"/>
                  <c:y val="0.0235159056401141"/>
                </c:manualLayout>
              </c:layout>
              <c:spPr/>
              <c:txPr>
                <a:bodyPr/>
                <a:lstStyle/>
                <a:p>
                  <a:pPr>
                    <a:defRPr lang="en-CA" sz="8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2007-2012'!$D$30:$G$30</c:f>
              <c:numCache>
                <c:formatCode>0%</c:formatCode>
                <c:ptCount val="4"/>
                <c:pt idx="0">
                  <c:v>0.122869022869023</c:v>
                </c:pt>
                <c:pt idx="1">
                  <c:v>0.0303534303534303</c:v>
                </c:pt>
                <c:pt idx="2">
                  <c:v>0.146777546777547</c:v>
                </c:pt>
                <c:pt idx="3">
                  <c:v>0.700000000000001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61990507999111"/>
          <c:y val="0.0"/>
          <c:w val="0.997297175313854"/>
          <c:h val="0.94389250413064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FA1D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lang="en-CA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2007-2012'!$D$31:$G$31</c:f>
              <c:numCache>
                <c:formatCode>0%</c:formatCode>
                <c:ptCount val="4"/>
                <c:pt idx="0">
                  <c:v>0.134349425964086</c:v>
                </c:pt>
                <c:pt idx="1">
                  <c:v>0.241978216073006</c:v>
                </c:pt>
                <c:pt idx="2">
                  <c:v>0.312923167500736</c:v>
                </c:pt>
                <c:pt idx="3">
                  <c:v>0.310749190462172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75635475259495"/>
          <c:y val="0.00994103721629469"/>
          <c:w val="0.966745539014327"/>
          <c:h val="0.99868283973967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C00"/>
              </a:solidFill>
            </c:spPr>
          </c:dPt>
          <c:dPt>
            <c:idx val="2"/>
            <c:bubble3D val="0"/>
            <c:spPr>
              <a:solidFill>
                <a:srgbClr val="FFFA1D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2007-2012'!$D$32:$G$32</c:f>
              <c:numCache>
                <c:formatCode>0%</c:formatCode>
                <c:ptCount val="4"/>
                <c:pt idx="0">
                  <c:v>0.120299500831947</c:v>
                </c:pt>
                <c:pt idx="1">
                  <c:v>0.0116472545757072</c:v>
                </c:pt>
                <c:pt idx="2">
                  <c:v>0.00166389351081531</c:v>
                </c:pt>
                <c:pt idx="3">
                  <c:v>0.866389351081531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99767451810428"/>
          <c:y val="0.0192659471944978"/>
          <c:w val="0.952761446832286"/>
          <c:h val="0.97810159336301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FA1D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lang="en-CA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2007-2012'!$D$33:$G$33</c:f>
              <c:numCache>
                <c:formatCode>0%</c:formatCode>
                <c:ptCount val="4"/>
                <c:pt idx="0">
                  <c:v>0.123515007346253</c:v>
                </c:pt>
                <c:pt idx="1">
                  <c:v>0.0394598754635137</c:v>
                </c:pt>
                <c:pt idx="2">
                  <c:v>0.187714265724481</c:v>
                </c:pt>
                <c:pt idx="3">
                  <c:v>0.649310851465754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"/>
          <c:w val="1.0"/>
          <c:h val="0.95165692211499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C00"/>
              </a:solidFill>
            </c:spPr>
          </c:dPt>
          <c:dPt>
            <c:idx val="2"/>
            <c:bubble3D val="0"/>
            <c:spPr>
              <a:solidFill>
                <a:srgbClr val="FFFA1D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lang="en-CA" sz="8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2007-2012'!$D$34:$G$34</c:f>
              <c:numCache>
                <c:formatCode>0%</c:formatCode>
                <c:ptCount val="4"/>
                <c:pt idx="0">
                  <c:v>0.301427072402938</c:v>
                </c:pt>
                <c:pt idx="1">
                  <c:v>0.0503672612801679</c:v>
                </c:pt>
                <c:pt idx="2">
                  <c:v>0.068205666316894</c:v>
                </c:pt>
                <c:pt idx="3">
                  <c:v>0.58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"/>
          <c:w val="1.0"/>
          <c:h val="0.980135518093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tx1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2007-2012'!$D$35:$G$35</c:f>
              <c:numCache>
                <c:formatCode>0%</c:formatCode>
                <c:ptCount val="4"/>
                <c:pt idx="0">
                  <c:v>0.379166666666668</c:v>
                </c:pt>
                <c:pt idx="1">
                  <c:v>0.0208333333333333</c:v>
                </c:pt>
                <c:pt idx="2">
                  <c:v>0.0</c:v>
                </c:pt>
                <c:pt idx="3">
                  <c:v>0.600000000000001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0.05256</cdr:y>
    </cdr:from>
    <cdr:to>
      <cdr:x>0.06664</cdr:x>
      <cdr:y>0.75745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801400" y="997788"/>
          <a:ext cx="1957082" cy="25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A" sz="1100"/>
            <a:t>Percentage of Open Access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0.29449</cdr:x>
      <cdr:y>0.42109</cdr:y>
    </cdr:from>
    <cdr:to>
      <cdr:x>0.73238</cdr:x>
      <cdr:y>0.51055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936104" y="1303838"/>
          <a:ext cx="139191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CA" sz="1200" dirty="0" err="1" smtClean="0"/>
            <a:t>Clinical</a:t>
          </a:r>
          <a:r>
            <a:rPr lang="fr-CA" sz="1200" dirty="0" smtClean="0"/>
            <a:t> </a:t>
          </a:r>
          <a:r>
            <a:rPr lang="fr-CA" sz="1200" dirty="0" err="1" smtClean="0"/>
            <a:t>Medicine</a:t>
          </a:r>
          <a:endParaRPr lang="en-CA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0.23646</cdr:x>
      <cdr:y>0.37616</cdr:y>
    </cdr:from>
    <cdr:to>
      <cdr:x>0.81111</cdr:x>
      <cdr:y>0.62384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429648" y="701117"/>
          <a:ext cx="104412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CA" sz="1200" dirty="0" smtClean="0"/>
            <a:t>Engineering </a:t>
          </a:r>
        </a:p>
        <a:p xmlns:a="http://schemas.openxmlformats.org/drawingml/2006/main">
          <a:pPr algn="ctr"/>
          <a:r>
            <a:rPr lang="fr-CA" sz="1200" dirty="0" smtClean="0"/>
            <a:t>&amp; Tech.</a:t>
          </a:r>
          <a:endParaRPr lang="en-CA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0.28179</cdr:x>
      <cdr:y>0.39586</cdr:y>
    </cdr:from>
    <cdr:to>
      <cdr:x>0.7091</cdr:x>
      <cdr:y>0.56035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68175" y="666616"/>
          <a:ext cx="709943" cy="276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198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395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593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789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5987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184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382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578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fr-CA" sz="1200" dirty="0" err="1" smtClean="0"/>
            <a:t>Physics</a:t>
          </a:r>
          <a:endParaRPr lang="en-CA" sz="1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0.83742</cdr:x>
      <cdr:y>0</cdr:y>
    </cdr:from>
    <cdr:to>
      <cdr:x>0.87901</cdr:x>
      <cdr:y>0.50694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5639900" y="541826"/>
          <a:ext cx="1390643" cy="306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 baseline="0"/>
            <a:t>ISI articles in 2012</a:t>
          </a:r>
          <a:endParaRPr lang="en-CA" sz="900"/>
        </a:p>
      </cdr:txBody>
    </cdr:sp>
  </cdr:relSizeAnchor>
  <cdr:relSizeAnchor xmlns:cdr="http://schemas.openxmlformats.org/drawingml/2006/chartDrawing">
    <cdr:from>
      <cdr:x>0</cdr:x>
      <cdr:y>0</cdr:y>
    </cdr:from>
    <cdr:to>
      <cdr:x>0.03952</cdr:x>
      <cdr:y>0.66663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768486" y="768486"/>
          <a:ext cx="1828699" cy="291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>
              <a:latin typeface="Calibri"/>
            </a:rPr>
            <a:t>Percentage of ISI Articles</a:t>
          </a:r>
          <a:endParaRPr lang="en-CA" sz="9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0.21171</cdr:x>
      <cdr:y>0.17708</cdr:y>
    </cdr:from>
    <cdr:to>
      <cdr:x>0.35367</cdr:x>
      <cdr:y>0.30338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61755" y="315680"/>
          <a:ext cx="778982" cy="225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100" b="1"/>
            <a:t>U. Liège</a:t>
          </a:r>
        </a:p>
      </cdr:txBody>
    </cdr:sp>
  </cdr:relSizeAnchor>
  <cdr:relSizeAnchor xmlns:cdr="http://schemas.openxmlformats.org/drawingml/2006/chartDrawing">
    <cdr:from>
      <cdr:x>0</cdr:x>
      <cdr:y>0.07602</cdr:y>
    </cdr:from>
    <cdr:to>
      <cdr:x>0.03606</cdr:x>
      <cdr:y>0.76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-471116" y="597831"/>
          <a:ext cx="1140109" cy="197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/>
            <a:t>ISI A</a:t>
          </a:r>
          <a:r>
            <a:rPr lang="en-CA" sz="900" baseline="0"/>
            <a:t>rticles in 2012</a:t>
          </a:r>
          <a:endParaRPr lang="en-CA" sz="900"/>
        </a:p>
      </cdr:txBody>
    </cdr:sp>
  </cdr:relSizeAnchor>
  <cdr:relSizeAnchor xmlns:cdr="http://schemas.openxmlformats.org/drawingml/2006/chartDrawing">
    <cdr:from>
      <cdr:x>0.5133</cdr:x>
      <cdr:y>0.06138</cdr:y>
    </cdr:from>
    <cdr:to>
      <cdr:x>0.51374</cdr:x>
      <cdr:y>0.84561</cdr:y>
    </cdr:to>
    <cdr:sp macro="" textlink="">
      <cdr:nvSpPr>
        <cdr:cNvPr id="7" name="Straight Connector 6"/>
        <cdr:cNvSpPr/>
      </cdr:nvSpPr>
      <cdr:spPr>
        <a:xfrm xmlns:a="http://schemas.openxmlformats.org/drawingml/2006/main" flipH="1" flipV="1">
          <a:off x="2816678" y="109417"/>
          <a:ext cx="2370" cy="139804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0.80789</cdr:x>
      <cdr:y>0.0474</cdr:y>
    </cdr:from>
    <cdr:to>
      <cdr:x>0.88663</cdr:x>
      <cdr:y>0.13631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433180" y="84501"/>
          <a:ext cx="432054" cy="15849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 b="1"/>
            <a:t>(N=459)</a:t>
          </a:r>
        </a:p>
      </cdr:txBody>
    </cdr:sp>
  </cdr:relSizeAnchor>
  <cdr:relSizeAnchor xmlns:cdr="http://schemas.openxmlformats.org/drawingml/2006/chartDrawing">
    <cdr:from>
      <cdr:x>0.84419</cdr:x>
      <cdr:y>0.18791</cdr:y>
    </cdr:from>
    <cdr:to>
      <cdr:x>0.92292</cdr:x>
      <cdr:y>0.27681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632357" y="334979"/>
          <a:ext cx="432054" cy="15849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 b="1"/>
            <a:t>(N=736)</a:t>
          </a:r>
        </a:p>
      </cdr:txBody>
    </cdr:sp>
  </cdr:relSizeAnchor>
  <cdr:relSizeAnchor xmlns:cdr="http://schemas.openxmlformats.org/drawingml/2006/chartDrawing">
    <cdr:from>
      <cdr:x>0.0162</cdr:x>
      <cdr:y>0.73397</cdr:y>
    </cdr:from>
    <cdr:to>
      <cdr:x>0.05786</cdr:x>
      <cdr:y>0.93968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8900" y="1223433"/>
          <a:ext cx="2286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0.78933</cdr:y>
    </cdr:from>
    <cdr:to>
      <cdr:x>0.06249</cdr:x>
      <cdr:y>0.99962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0" y="1315719"/>
          <a:ext cx="342924" cy="35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b="1"/>
            <a:t>7b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AD800-1E01-2F43-AD0A-AA8555932EC8}" type="datetimeFigureOut">
              <a:rPr lang="en-US" smtClean="0"/>
              <a:pPr/>
              <a:t>15-11-23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E4CF3-F148-154F-A720-314615F00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20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F4E6C-B9F4-404E-A625-404E74357388}" type="datetimeFigureOut">
              <a:rPr lang="en-US" smtClean="0"/>
              <a:pPr/>
              <a:t>15-11-23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4416A-C278-D947-A4CC-0D4DF3EFB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56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evolved</a:t>
            </a:r>
            <a:r>
              <a:rPr lang="en-US" baseline="0" dirty="0" smtClean="0"/>
              <a:t> as reciprocal barter: no charge for words, hence open access…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4416A-C278-D947-A4CC-0D4DF3EFBE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4416A-C278-D947-A4CC-0D4DF3EFBE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358-DB1D-CC4E-9174-D07AAA7B6EF3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7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CB38-6EE1-144C-96D2-C6093B7835B8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F561-0BCE-1445-89AD-F5D1D4E1E31D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7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EDE-3DC2-334F-B088-68FCB4B85C37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956D-9B59-5849-A668-EA3CB0302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2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1F6-97F0-9149-BB5E-B35C99456CF8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3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D444-9EA5-9C41-B09E-68ED4A74CCDD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1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713C-02F0-154A-8410-E30F34638F9A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5C7F-036E-1F48-929E-0F8D1179FD90}" type="datetime1">
              <a:rPr lang="en-CA" smtClean="0"/>
              <a:t>15-11-24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9F13-E937-154C-8D8F-6E75053418B7}" type="datetime1">
              <a:rPr lang="en-CA" smtClean="0"/>
              <a:t>15-11-24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07A-7160-B348-81EE-4F954A2D9ADA}" type="datetime1">
              <a:rPr lang="en-CA" smtClean="0"/>
              <a:t>15-11-24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5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4A1D-6FD3-0547-B7C2-82E33C8AC53C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5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754D-72AA-F848-B282-D821F345EA0D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4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099B-50FA-0247-942C-E5CADE5F2E55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tiff"/><Relationship Id="rId3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tiff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tiff"/><Relationship Id="rId3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tiff"/><Relationship Id="rId3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Relationship Id="rId3" Type="http://schemas.openxmlformats.org/officeDocument/2006/relationships/image" Target="../media/image34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tiff"/><Relationship Id="rId3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gif"/><Relationship Id="rId3" Type="http://schemas.openxmlformats.org/officeDocument/2006/relationships/image" Target="../media/image37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12.xml"/><Relationship Id="rId12" Type="http://schemas.openxmlformats.org/officeDocument/2006/relationships/chart" Target="../charts/chart13.xml"/><Relationship Id="rId13" Type="http://schemas.openxmlformats.org/officeDocument/2006/relationships/chart" Target="../charts/chart14.xml"/><Relationship Id="rId14" Type="http://schemas.openxmlformats.org/officeDocument/2006/relationships/chart" Target="../charts/chart15.xml"/><Relationship Id="rId15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chart" Target="../charts/chart7.xml"/><Relationship Id="rId7" Type="http://schemas.openxmlformats.org/officeDocument/2006/relationships/chart" Target="../charts/chart8.xml"/><Relationship Id="rId8" Type="http://schemas.openxmlformats.org/officeDocument/2006/relationships/chart" Target="../charts/chart9.xml"/><Relationship Id="rId9" Type="http://schemas.openxmlformats.org/officeDocument/2006/relationships/chart" Target="../charts/chart10.xml"/><Relationship Id="rId10" Type="http://schemas.openxmlformats.org/officeDocument/2006/relationships/chart" Target="../charts/char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Relationship Id="rId3" Type="http://schemas.openxmlformats.org/officeDocument/2006/relationships/image" Target="../media/image43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Relationship Id="rId3" Type="http://schemas.openxmlformats.org/officeDocument/2006/relationships/image" Target="../media/image45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gif"/><Relationship Id="rId3" Type="http://schemas.openxmlformats.org/officeDocument/2006/relationships/image" Target="../media/image48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hyperlink" Target="http://eprints.soton.ac.uk/272617/" TargetMode="External"/><Relationship Id="rId20" Type="http://schemas.openxmlformats.org/officeDocument/2006/relationships/hyperlink" Target="http://j.mp/Harnad-Canada-OA" TargetMode="External"/><Relationship Id="rId21" Type="http://schemas.openxmlformats.org/officeDocument/2006/relationships/hyperlink" Target="http://j.mp/Harnad-NIH-OA" TargetMode="External"/><Relationship Id="rId22" Type="http://schemas.openxmlformats.org/officeDocument/2006/relationships/hyperlink" Target="http://j.mp/Harnad-Harvard" TargetMode="External"/><Relationship Id="rId23" Type="http://schemas.openxmlformats.org/officeDocument/2006/relationships/hyperlink" Target="France%5CHAL%20Open%20Access%20Policy" TargetMode="External"/><Relationship Id="rId24" Type="http://schemas.openxmlformats.org/officeDocument/2006/relationships/hyperlink" Target="https://www.google.ca/search?hl=en&amp;lr=&amp;q=harnad%20OR%20Harnad%20OR%20archivangelism+blogurl:http://openaccess.eprints.org/&amp;ie=UTF-8&amp;tbm=blg&amp;tbs=qdr:m&amp;num=100&amp;c2coff=1&amp;safe=active%23c2coff=1&amp;hl=en&amp;lr=&amp;q=australian+harnad+blogurl:http://openaccess.eprints.org/&amp;safe=active&amp;tbm=blg" TargetMode="External"/><Relationship Id="rId25" Type="http://schemas.openxmlformats.org/officeDocument/2006/relationships/hyperlink" Target="E-biomed%20Proposal" TargetMode="External"/><Relationship Id="rId26" Type="http://schemas.openxmlformats.org/officeDocument/2006/relationships/hyperlink" Target="http://eprints.ecs.soton.ac.uk/22404/" TargetMode="External"/><Relationship Id="rId27" Type="http://schemas.openxmlformats.org/officeDocument/2006/relationships/hyperlink" Target="http://www.nih.gov/about/director/ebiomed/com0801.htm" TargetMode="External"/><Relationship Id="rId28" Type="http://schemas.openxmlformats.org/officeDocument/2006/relationships/hyperlink" Target="http://www.nih.gov/about/director/ebiomed/com0725.htm" TargetMode="External"/><Relationship Id="rId29" Type="http://schemas.openxmlformats.org/officeDocument/2006/relationships/hyperlink" Target="http://eprints.ecs.soton.ac.uk/13309/" TargetMode="External"/><Relationship Id="rId30" Type="http://schemas.openxmlformats.org/officeDocument/2006/relationships/hyperlink" Target="http://www.dlib.org/dlib/july10/harnad/07harnad.html" TargetMode="External"/><Relationship Id="rId10" Type="http://schemas.openxmlformats.org/officeDocument/2006/relationships/hyperlink" Target="http://eprints.soton.ac.uk/342647/" TargetMode="External"/><Relationship Id="rId11" Type="http://schemas.openxmlformats.org/officeDocument/2006/relationships/hyperlink" Target="http://eprints.soton.ac.uk/355015/" TargetMode="External"/><Relationship Id="rId12" Type="http://schemas.openxmlformats.org/officeDocument/2006/relationships/hyperlink" Target="http://eprints.soton.ac.uk/349893/" TargetMode="External"/><Relationship Id="rId13" Type="http://schemas.openxmlformats.org/officeDocument/2006/relationships/hyperlink" Target="http://eprints.soton.ac.uk/348479/" TargetMode="External"/><Relationship Id="rId14" Type="http://schemas.openxmlformats.org/officeDocument/2006/relationships/hyperlink" Target="http://eprints.soton.ac.uk/348483/" TargetMode="External"/><Relationship Id="rId15" Type="http://schemas.openxmlformats.org/officeDocument/2006/relationships/hyperlink" Target="http://eprints.soton.ac.uk/352011/" TargetMode="External"/><Relationship Id="rId16" Type="http://schemas.openxmlformats.org/officeDocument/2006/relationships/hyperlink" Target="http://www.mesrst.gouv.qc.ca/fileadmin/administration/librairies/documents/Contributions_courriel_facebook/02-2013_-%3Cu%3EStevan_Harnad%3C/u%3E-_Recommandation_au_ministre_quebecois_de_lenseignement_superieur.pdf" TargetMode="External"/><Relationship Id="rId17" Type="http://schemas.openxmlformats.org/officeDocument/2006/relationships/hyperlink" Target="http://openaccess.eprints.org/index.php?/archives/1063-Harnad-Comments-on-Canadas-NSERCSSHRCCIHR-Draft-Tri-Agency-Open-Access-Policy.html" TargetMode="External"/><Relationship Id="rId18" Type="http://schemas.openxmlformats.org/officeDocument/2006/relationships/hyperlink" Target="http://j.mp/Harnad-CIHR" TargetMode="External"/><Relationship Id="rId19" Type="http://schemas.openxmlformats.org/officeDocument/2006/relationships/hyperlink" Target="http://j.mp/Harnad-SSHR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bel.hathitrust.org/cgi/pt?id=mdp.39015034923758;view=1up;seq=1" TargetMode="External"/><Relationship Id="rId3" Type="http://schemas.openxmlformats.org/officeDocument/2006/relationships/hyperlink" Target="http://www.nature.com/nature/debates/e-access/Articles/harnad.html" TargetMode="External"/><Relationship Id="rId4" Type="http://schemas.openxmlformats.org/officeDocument/2006/relationships/hyperlink" Target="http://www.budapestopenaccessinitiative.org/" TargetMode="External"/><Relationship Id="rId5" Type="http://schemas.openxmlformats.org/officeDocument/2006/relationships/hyperlink" Target="http://www.publications.parliament.uk/pa/cm200304/cmselect/cmsctech/399/399we151.htm" TargetMode="External"/><Relationship Id="rId6" Type="http://schemas.openxmlformats.org/officeDocument/2006/relationships/hyperlink" Target="http://www.publications.parliament.uk/pa/cm200304/cmselect/cmsctech/399/399we152.htm" TargetMode="External"/><Relationship Id="rId7" Type="http://schemas.openxmlformats.org/officeDocument/2006/relationships/hyperlink" Target="http://eprints.soton.ac.uk/264173/" TargetMode="External"/><Relationship Id="rId8" Type="http://schemas.openxmlformats.org/officeDocument/2006/relationships/hyperlink" Target="http://eprints.soton.ac.uk/27308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739" y="1168940"/>
            <a:ext cx="8557941" cy="1470025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From Universal Green Open Access to Open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0150"/>
          </a:xfrm>
        </p:spPr>
        <p:txBody>
          <a:bodyPr>
            <a:normAutofit/>
          </a:bodyPr>
          <a:lstStyle/>
          <a:p>
            <a:r>
              <a:rPr lang="en-US" dirty="0" err="1" smtClean="0"/>
              <a:t>Stevan</a:t>
            </a:r>
            <a:r>
              <a:rPr lang="en-US" dirty="0" smtClean="0"/>
              <a:t> </a:t>
            </a:r>
            <a:r>
              <a:rPr lang="en-US" dirty="0" err="1" smtClean="0"/>
              <a:t>Harnad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Web </a:t>
            </a:r>
            <a:r>
              <a:rPr lang="en-US" dirty="0" smtClean="0"/>
              <a:t>Science, U </a:t>
            </a:r>
            <a:r>
              <a:rPr lang="en-US" dirty="0"/>
              <a:t>Southampton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4977-7902-AA44-9B57-D29F25F5F743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5762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B486-E030-CB4B-919B-3EBE9A910E06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7" name="Picture 6" descr="arxi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25" y="1577702"/>
            <a:ext cx="7017105" cy="4210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61665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b="1" dirty="0" err="1" smtClean="0"/>
              <a:t>Arxiv</a:t>
            </a:r>
            <a:r>
              <a:rPr lang="en-US" sz="2800" b="1" dirty="0" smtClean="0"/>
              <a:t> 1991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(physicists have been depositing – no questions asked – for nearly a quarter century now)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Jun 1994</a:t>
            </a:r>
            <a:r>
              <a:rPr lang="en-US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</a:t>
            </a:r>
            <a:r>
              <a:rPr lang="en-US" altLang="ja-JP" sz="2800" b="0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 </a:t>
            </a:r>
            <a: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Subversive Proposal</a:t>
            </a:r>
            <a:b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en-US" altLang="ja-JP" sz="2222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</a:t>
            </a:r>
            <a:r>
              <a:rPr lang="en-US" altLang="ja-JP" sz="2222" b="1" dirty="0" smtClean="0">
                <a:solidFill>
                  <a:srgbClr val="008000"/>
                </a:solidFill>
                <a:latin typeface="Calibri"/>
                <a:ea typeface="ＭＳ ゴシック"/>
              </a:rPr>
              <a:t>authors should self-archive the final, refereed, accepted drafts of their journal articles, free for all online</a:t>
            </a:r>
            <a:r>
              <a:rPr lang="en-US" altLang="ja-JP" sz="2222" b="1" dirty="0" smtClean="0">
                <a:solidFill>
                  <a:prstClr val="black"/>
                </a:solidFill>
                <a:latin typeface="Calibri"/>
                <a:ea typeface="ＭＳ ゴシック"/>
              </a:rPr>
              <a:t>)</a:t>
            </a:r>
            <a:endParaRPr lang="en-US" altLang="ja-JP" sz="2222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4042-2D71-9641-846D-9E5BFE649FE8}" type="datetime1">
              <a:rPr lang="en-CA" smtClean="0"/>
              <a:t>15-11-24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9" name="Picture 8" descr="subv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09" y="1679403"/>
            <a:ext cx="2907968" cy="41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1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Jan 1996</a:t>
            </a:r>
            <a:r>
              <a:rPr lang="en-US" altLang="ja-JP" sz="2800" b="0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–  </a:t>
            </a:r>
            <a:r>
              <a:rPr lang="en-US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JISC </a:t>
            </a:r>
            <a:r>
              <a:rPr lang="en-US" altLang="ja-JP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ELiB</a:t>
            </a:r>
            <a:r>
              <a:rPr lang="en-US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/>
            </a:r>
            <a:br>
              <a:rPr lang="en-US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</a:br>
            <a:r>
              <a:rPr lang="en-US" altLang="ja-JP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Cogprints</a:t>
            </a:r>
            <a:r>
              <a:rPr lang="en-US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Project</a:t>
            </a:r>
            <a:br>
              <a:rPr lang="en-US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</a:br>
            <a:r>
              <a:rPr lang="en-US" altLang="ja-JP" sz="2222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(Matt </a:t>
            </a:r>
            <a:r>
              <a:rPr lang="en-US" altLang="ja-JP" sz="2222" b="1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Hemus</a:t>
            </a:r>
            <a:r>
              <a:rPr lang="en-US" altLang="ja-JP" sz="2222" b="1" dirty="0" smtClean="0">
                <a:solidFill>
                  <a:prstClr val="black"/>
                </a:solidFill>
                <a:latin typeface="Calibri"/>
                <a:ea typeface="ＭＳ ゴシック"/>
              </a:rPr>
              <a:t>)</a:t>
            </a:r>
            <a:endParaRPr lang="en-US" altLang="ja-JP" sz="2222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7075-3A34-6F4F-ADAD-DFAD2467A827}" type="datetime1">
              <a:rPr lang="en-CA" smtClean="0"/>
              <a:t>15-11-24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9" name="Picture 8" descr="cogprint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822450"/>
            <a:ext cx="3175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08016"/>
          </a:xfrm>
        </p:spPr>
        <p:txBody>
          <a:bodyPr>
            <a:normAutofit/>
          </a:bodyPr>
          <a:lstStyle/>
          <a:p>
            <a:pPr marR="0" rtl="0"/>
            <a:r>
              <a:rPr lang="en-US" sz="24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Sep 1998</a:t>
            </a:r>
            <a:r>
              <a:rPr lang="en-US" altLang="ja-JP" sz="24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en-US" altLang="ja-JP" sz="24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American Scientist Open Access Forum (</a:t>
            </a:r>
            <a:r>
              <a:rPr lang="en-US" altLang="ja-JP" sz="24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Amsci</a:t>
            </a:r>
            <a:r>
              <a:rPr lang="en-US" altLang="ja-JP" sz="24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)</a:t>
            </a:r>
            <a:br>
              <a:rPr lang="en-US" altLang="ja-JP" sz="24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en-US" altLang="ja-JP" sz="20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(now</a:t>
            </a:r>
            <a:r>
              <a:rPr lang="en-US" altLang="ja-JP" sz="20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the Global Open Access Forum (GOAL)</a:t>
            </a:r>
            <a:r>
              <a:rPr lang="en-US" altLang="ja-JP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/>
            </a:r>
            <a:br>
              <a:rPr lang="en-US" altLang="ja-JP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endParaRPr lang="en-US" altLang="ja-JP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3BAD-9D04-2E45-907D-7AD6C5295B5A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amsc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94" y="2615824"/>
            <a:ext cx="1955800" cy="23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2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Oct 1999</a:t>
            </a:r>
            <a:r>
              <a:rPr lang="en-US" altLang="ja-JP" sz="2800" b="0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–  </a:t>
            </a:r>
            <a:r>
              <a:rPr lang="en-US" altLang="ja-JP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EPrints</a:t>
            </a:r>
            <a:r>
              <a:rPr lang="en-US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announced</a:t>
            </a:r>
            <a:br>
              <a:rPr lang="en-US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</a:br>
            <a:r>
              <a:rPr lang="en-US" altLang="ja-JP" sz="20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(Rob</a:t>
            </a:r>
            <a:r>
              <a:rPr lang="en-US" altLang="ja-JP" sz="20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</a:t>
            </a:r>
            <a:r>
              <a:rPr lang="en-US" altLang="ja-JP" sz="2000" b="1" i="0" u="none" strike="noStrike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Tansley</a:t>
            </a:r>
            <a:r>
              <a:rPr lang="en-US" altLang="ja-JP" sz="20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, later Chris </a:t>
            </a:r>
            <a:r>
              <a:rPr lang="en-US" altLang="ja-JP" sz="2000" b="1" i="0" u="none" strike="noStrike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Gutteridge</a:t>
            </a:r>
            <a:r>
              <a:rPr lang="en-US" altLang="ja-JP" sz="20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)</a:t>
            </a:r>
            <a:endParaRPr lang="en-US" altLang="ja-JP" sz="20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558A-30E9-4F49-9051-A8AA3F14854C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8" name="Picture 7" descr="eprint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5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Jan 2000</a:t>
            </a:r>
            <a:r>
              <a:rPr lang="en-US" altLang="ja-JP" sz="2800" b="0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–  </a:t>
            </a:r>
            <a:r>
              <a:rPr lang="en-US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First </a:t>
            </a:r>
            <a:r>
              <a:rPr lang="en-US" altLang="ja-JP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EPrints</a:t>
            </a:r>
            <a:r>
              <a:rPr lang="en-US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repository goes live </a:t>
            </a:r>
            <a: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(</a:t>
            </a:r>
            <a:r>
              <a:rPr lang="en-US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eprints.ecs.soton.ac.uk</a:t>
            </a:r>
            <a: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)</a:t>
            </a:r>
            <a:endParaRPr lang="en-US" altLang="ja-JP" sz="28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AD00-72E9-B241-A51C-47D915C1F5FB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eprints-e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58803"/>
            <a:ext cx="5080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2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Dec</a:t>
            </a:r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2001</a:t>
            </a:r>
            <a:r>
              <a:rPr lang="fr-FR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Budapest Open Access Initiative (BOAI)</a:t>
            </a:r>
            <a:b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altLang="ja-JP" sz="2800" b="1" dirty="0" smtClean="0">
                <a:solidFill>
                  <a:srgbClr val="008000"/>
                </a:solidFill>
                <a:latin typeface="Calibri"/>
                <a:ea typeface="ＭＳ ゴシック"/>
              </a:rPr>
              <a:t>BOAI 1 (Green) </a:t>
            </a:r>
            <a:r>
              <a:rPr lang="fr-FR" altLang="ja-JP" sz="28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+ </a:t>
            </a:r>
            <a:r>
              <a:rPr lang="fr-FR" altLang="ja-JP" sz="2800" b="1" dirty="0" smtClean="0">
                <a:solidFill>
                  <a:srgbClr val="FFD34F"/>
                </a:solidFill>
                <a:latin typeface="Calibri"/>
                <a:ea typeface="ＭＳ ゴシック"/>
              </a:rPr>
              <a:t>BOAI 2 (Gold)</a:t>
            </a:r>
            <a:endParaRPr lang="fr-FR" altLang="ja-JP" sz="2800" b="0" i="0" u="none" strike="noStrike" baseline="0" dirty="0" smtClean="0">
              <a:solidFill>
                <a:srgbClr val="FFD34F"/>
              </a:solidFill>
              <a:latin typeface="Times New Roman"/>
              <a:ea typeface="ＭＳ ゴシック"/>
            </a:endParaRPr>
          </a:p>
        </p:txBody>
      </p:sp>
      <p:pic>
        <p:nvPicPr>
          <p:cNvPr id="4" name="Picture 3" descr="slide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0" y="2055618"/>
            <a:ext cx="6175271" cy="2394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652B-6A6B-634D-9947-6E74BADCEFC0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2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Feb</a:t>
            </a:r>
            <a:r>
              <a:rPr lang="fr-FR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2002</a:t>
            </a:r>
            <a:r>
              <a:rPr lang="fr-FR" altLang="ja-JP" sz="2800" b="0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International Meeting on </a:t>
            </a:r>
            <a:b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</a:b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National </a:t>
            </a:r>
            <a:r>
              <a:rPr lang="fr-FR" altLang="ja-JP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Policies</a:t>
            </a: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on Open Access</a:t>
            </a:r>
            <a:endParaRPr lang="fr-FR" altLang="ja-JP" sz="2800" b="0" i="0" u="none" strike="noStrike" baseline="0" dirty="0" smtClean="0">
              <a:solidFill>
                <a:srgbClr val="008000"/>
              </a:solidFill>
              <a:latin typeface="Times New Roman"/>
              <a:ea typeface="ＭＳ ゴシック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algn="ctr" rtl="0">
              <a:buNone/>
            </a:pPr>
            <a:r>
              <a:rPr lang="fr-FR" sz="1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(Tom Cochrane (QUT) </a:t>
            </a:r>
            <a:r>
              <a:rPr lang="fr-FR" sz="1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was</a:t>
            </a:r>
            <a:r>
              <a:rPr lang="fr-FR" sz="1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in </a:t>
            </a:r>
            <a:r>
              <a:rPr lang="fr-FR" sz="1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attendance</a:t>
            </a:r>
            <a:r>
              <a:rPr lang="fr-FR" sz="1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)</a:t>
            </a:r>
            <a:endParaRPr lang="fr-FR" altLang="ja-JP" sz="1800" b="1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4731-9B2E-4647-AA85-4B8D7816E242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7" name="Picture 6" descr="sot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84" y="2896971"/>
            <a:ext cx="5398007" cy="168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1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0" y="274637"/>
            <a:ext cx="8229600" cy="1887593"/>
          </a:xfrm>
        </p:spPr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2003 -- ROAR</a:t>
            </a:r>
            <a:r>
              <a:rPr lang="fr-FR" altLang="ja-JP" sz="2800" b="0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</a:t>
            </a:r>
            <a:br>
              <a:rPr lang="fr-FR" altLang="ja-JP" sz="2800" b="0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</a:br>
            <a:r>
              <a:rPr lang="fr-FR" altLang="ja-JP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Registry</a:t>
            </a: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of Open Access </a:t>
            </a:r>
            <a:r>
              <a:rPr lang="fr-FR" altLang="ja-JP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Repositories</a:t>
            </a: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/>
            </a:r>
            <a:b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</a:br>
            <a:r>
              <a:rPr lang="fr-FR" altLang="ja-JP" sz="20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(Tim </a:t>
            </a:r>
            <a:r>
              <a:rPr lang="fr-FR" altLang="ja-JP" sz="2000" b="1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Brody</a:t>
            </a:r>
            <a:r>
              <a:rPr lang="fr-FR" altLang="ja-JP" sz="20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)</a:t>
            </a:r>
            <a:endParaRPr lang="fr-FR" altLang="ja-JP" sz="20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F584-EF19-5340-9913-EBE976CA1108}" type="datetime1">
              <a:rPr lang="en-CA" smtClean="0"/>
              <a:t>15-11-24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roargraph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299" y="2445631"/>
            <a:ext cx="4758510" cy="31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7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38" y="274638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fr-FR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2003</a:t>
            </a:r>
            <a:r>
              <a:rPr lang="fr-FR" altLang="ja-JP" sz="2800" b="0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ROARMAP </a:t>
            </a:r>
            <a:b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</a:b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</a:t>
            </a:r>
            <a:r>
              <a:rPr lang="fr-FR" altLang="ja-JP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Registry</a:t>
            </a: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of Open Access </a:t>
            </a:r>
            <a:r>
              <a:rPr lang="fr-FR" altLang="ja-JP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Repository</a:t>
            </a: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</a:t>
            </a:r>
            <a:b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</a:b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Mandates and </a:t>
            </a:r>
            <a:r>
              <a:rPr lang="fr-FR" altLang="ja-JP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Policies</a:t>
            </a:r>
            <a:endParaRPr lang="fr-FR" altLang="ja-JP" sz="2800" b="0" i="0" u="none" strike="noStrike" baseline="0" dirty="0" smtClean="0">
              <a:solidFill>
                <a:srgbClr val="008000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4649-491A-6842-9D92-8AEFE81E6198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rmpgraph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85" y="2061578"/>
            <a:ext cx="6350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3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2296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Four </a:t>
            </a:r>
            <a:r>
              <a:rPr lang="en-US" b="1" dirty="0"/>
              <a:t>Cognitive Revolutions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Speaking </a:t>
            </a:r>
            <a:r>
              <a:rPr lang="en-US" sz="3200" dirty="0"/>
              <a:t>(fast turnaround time)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Handwriting </a:t>
            </a:r>
            <a:r>
              <a:rPr lang="en-US" sz="3200" dirty="0">
                <a:solidFill>
                  <a:srgbClr val="000000"/>
                </a:solidFill>
              </a:rPr>
              <a:t>(slow turnaround time)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Print </a:t>
            </a:r>
            <a:r>
              <a:rPr lang="en-US" sz="3200" dirty="0">
                <a:solidFill>
                  <a:srgbClr val="000000"/>
                </a:solidFill>
              </a:rPr>
              <a:t>(slow turnaround time)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Skywriting </a:t>
            </a:r>
            <a:r>
              <a:rPr lang="en-US" sz="3200" dirty="0">
                <a:solidFill>
                  <a:srgbClr val="000000"/>
                </a:solidFill>
              </a:rPr>
              <a:t>(fast turnaround time)</a:t>
            </a:r>
          </a:p>
        </p:txBody>
      </p:sp>
      <p:pic>
        <p:nvPicPr>
          <p:cNvPr id="3" name="Picture 2" descr="bast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40" y="0"/>
            <a:ext cx="2341260" cy="1752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0795-623D-CE44-841B-240948F73AF4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fr-FR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Jan 2003</a:t>
            </a:r>
            <a:r>
              <a:rPr lang="fr-FR" altLang="ja-JP" sz="2800" b="0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ECS Open Access mandate</a:t>
            </a:r>
            <a:b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</a:br>
            <a:r>
              <a:rPr lang="fr-FR" altLang="ja-JP" sz="28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</a:t>
            </a:r>
            <a:r>
              <a:rPr lang="fr-FR" altLang="ja-JP" sz="2800" b="1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world’s</a:t>
            </a:r>
            <a:r>
              <a:rPr lang="fr-FR" altLang="ja-JP" sz="28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 first OA mandate)</a:t>
            </a:r>
            <a:br>
              <a:rPr lang="fr-FR" altLang="ja-JP" sz="2800" b="1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altLang="ja-JP" sz="2222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(Wendy Hall)</a:t>
            </a:r>
            <a:endParaRPr lang="fr-FR" altLang="ja-JP" sz="2222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9C26-1D9A-4E45-A105-D25386A08BC1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7" name="Picture 6" descr="ecsman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7841"/>
            <a:ext cx="9144000" cy="2402318"/>
          </a:xfrm>
          <a:prstGeom prst="rect">
            <a:avLst/>
          </a:prstGeom>
        </p:spPr>
      </p:pic>
      <p:pic>
        <p:nvPicPr>
          <p:cNvPr id="8" name="Picture 7" descr="ecs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800" y="0"/>
            <a:ext cx="1678200" cy="69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6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25 Feb 2004 QUT</a:t>
            </a:r>
            <a:br>
              <a:rPr lang="en-US" sz="2800" b="1" dirty="0" smtClean="0">
                <a:solidFill>
                  <a:srgbClr val="008000"/>
                </a:solidFill>
              </a:rPr>
            </a:br>
            <a:r>
              <a:rPr lang="en-US" sz="2800" b="1" dirty="0" smtClean="0">
                <a:solidFill>
                  <a:srgbClr val="008000"/>
                </a:solidFill>
              </a:rPr>
              <a:t>World’s First Institution-Wide OA Mandate</a:t>
            </a:r>
            <a:br>
              <a:rPr lang="en-US" sz="2800" b="1" dirty="0" smtClean="0">
                <a:solidFill>
                  <a:srgbClr val="008000"/>
                </a:solidFill>
              </a:rPr>
            </a:br>
            <a:r>
              <a:rPr lang="en-US" sz="2222" b="1" dirty="0" smtClean="0"/>
              <a:t>(Tom Cochrane)</a:t>
            </a:r>
            <a:endParaRPr lang="en-US" sz="2222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DC96-02ED-864E-9A68-B27A2142665F}" type="datetime1">
              <a:rPr lang="en-CA" smtClean="0"/>
              <a:t>15-11-24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8" name="Picture 7" descr="qutman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397"/>
            <a:ext cx="9144000" cy="2505205"/>
          </a:xfrm>
          <a:prstGeom prst="rect">
            <a:avLst/>
          </a:prstGeom>
        </p:spPr>
      </p:pic>
      <p:pic>
        <p:nvPicPr>
          <p:cNvPr id="9" name="Picture 8" descr="q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037" y="19876"/>
            <a:ext cx="1689963" cy="683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May 2004 Elsevier endorses </a:t>
            </a:r>
            <a:r>
              <a:rPr lang="en-US" sz="3000" b="1" dirty="0" smtClean="0">
                <a:solidFill>
                  <a:srgbClr val="008000"/>
                </a:solidFill>
              </a:rPr>
              <a:t>immediate, </a:t>
            </a:r>
            <a:r>
              <a:rPr lang="en-US" sz="3000" b="1" dirty="0" err="1" smtClean="0">
                <a:solidFill>
                  <a:srgbClr val="008000"/>
                </a:solidFill>
              </a:rPr>
              <a:t>unembargoed</a:t>
            </a:r>
            <a:r>
              <a:rPr lang="en-US" sz="3000" b="1" dirty="0" smtClean="0">
                <a:solidFill>
                  <a:srgbClr val="008000"/>
                </a:solidFill>
              </a:rPr>
              <a:t> Green OA Self-archiving</a:t>
            </a:r>
            <a:endParaRPr lang="en-US" sz="3000" b="1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659-D18A-1144-9D2C-9600305E9393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ElsevGreen200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8" y="1710392"/>
            <a:ext cx="8686800" cy="35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6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444"/>
            <a:ext cx="8229600" cy="1396004"/>
          </a:xfrm>
        </p:spPr>
        <p:txBody>
          <a:bodyPr>
            <a:normAutofit fontScale="90000"/>
          </a:bodyPr>
          <a:lstStyle/>
          <a:p>
            <a:r>
              <a:rPr lang="fr-FR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Aug</a:t>
            </a:r>
            <a:r>
              <a:rPr lang="fr-FR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2004</a:t>
            </a:r>
            <a:r>
              <a:rPr lang="fr-FR" altLang="ja-JP" sz="2800" b="0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Joint Southampton OA </a:t>
            </a:r>
            <a:r>
              <a:rPr lang="fr-FR" altLang="ja-JP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Recommendation</a:t>
            </a: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to </a:t>
            </a:r>
            <a:r>
              <a:rPr lang="fr-FR" altLang="ja-JP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Parliamentary</a:t>
            </a: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Select </a:t>
            </a:r>
            <a:r>
              <a:rPr lang="fr-FR" altLang="ja-JP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Committee</a:t>
            </a: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/>
            </a:r>
            <a:b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</a:br>
            <a:r>
              <a:rPr lang="fr-FR" altLang="ja-JP" sz="2800" b="1" dirty="0" smtClean="0">
                <a:solidFill>
                  <a:srgbClr val="008000"/>
                </a:solidFill>
                <a:ea typeface="ＭＳ ゴシック"/>
              </a:rPr>
              <a:t/>
            </a:r>
            <a:br>
              <a:rPr lang="fr-FR" altLang="ja-JP" sz="2800" b="1" dirty="0" smtClean="0">
                <a:solidFill>
                  <a:srgbClr val="008000"/>
                </a:solidFill>
                <a:ea typeface="ＭＳ ゴシック"/>
              </a:rPr>
            </a:br>
            <a: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  <a:t>Les Carr, Dave </a:t>
            </a:r>
            <a:r>
              <a:rPr lang="fr-FR" altLang="ja-JP" sz="1333" b="1" dirty="0" err="1" smtClean="0">
                <a:solidFill>
                  <a:prstClr val="black"/>
                </a:solidFill>
                <a:ea typeface="ＭＳ ゴシック"/>
              </a:rPr>
              <a:t>DeRoure</a:t>
            </a:r>
            <a: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  <a:t>, </a:t>
            </a:r>
            <a:r>
              <a:rPr lang="fr-FR" altLang="ja-JP" sz="1333" b="1" dirty="0" err="1" smtClean="0">
                <a:solidFill>
                  <a:prstClr val="black"/>
                </a:solidFill>
                <a:ea typeface="ＭＳ ゴシック"/>
              </a:rPr>
              <a:t>Stevan</a:t>
            </a:r>
            <a: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  <a:t> </a:t>
            </a:r>
            <a:r>
              <a:rPr lang="fr-FR" altLang="ja-JP" sz="1333" b="1" dirty="0" err="1" smtClean="0">
                <a:solidFill>
                  <a:prstClr val="black"/>
                </a:solidFill>
                <a:ea typeface="ＭＳ ゴシック"/>
              </a:rPr>
              <a:t>Harnad</a:t>
            </a:r>
            <a: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  <a:t>, Jessie Hey, Tony Hey, Steve Hitchcock (Southampton) </a:t>
            </a:r>
            <a:b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</a:br>
            <a: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  <a:t>Charles Oppenheim (</a:t>
            </a:r>
            <a:r>
              <a:rPr lang="fr-FR" altLang="ja-JP" sz="1333" b="1" dirty="0" err="1" smtClean="0">
                <a:solidFill>
                  <a:prstClr val="black"/>
                </a:solidFill>
                <a:ea typeface="ＭＳ ゴシック"/>
              </a:rPr>
              <a:t>Loughborough</a:t>
            </a:r>
            <a: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  <a:t>) </a:t>
            </a:r>
            <a:endParaRPr lang="fr-FR" altLang="ja-JP" sz="1333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CA9D-17A5-984F-A6E6-A35E1648E74F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selcom200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772"/>
            <a:ext cx="8375222" cy="464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1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Sep 2004</a:t>
            </a:r>
            <a:r>
              <a:rPr lang="fr-FR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OA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Advantage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Bibliography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/>
            </a:r>
            <a:b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altLang="ja-JP" sz="24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(Steve Hitchcock)</a:t>
            </a:r>
            <a:endParaRPr lang="fr-FR" altLang="ja-JP" sz="24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352C-48DD-A843-9667-4F218F1C89DE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hitchgrap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217"/>
            <a:ext cx="9144000" cy="46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4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2004 NIH OA Policy “Recommendation”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(Upgraded to Mandate 2007)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D5C-0F57-694B-9CA7-C913970829B8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nihman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8213"/>
            <a:ext cx="9144000" cy="2901573"/>
          </a:xfrm>
          <a:prstGeom prst="rect">
            <a:avLst/>
          </a:prstGeom>
        </p:spPr>
      </p:pic>
      <p:pic>
        <p:nvPicPr>
          <p:cNvPr id="7" name="Picture 6" descr="ni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362" y="145213"/>
            <a:ext cx="796438" cy="796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Dec 21 2004 U Minho </a:t>
            </a:r>
            <a:br>
              <a:rPr lang="en-US" sz="2800" b="1" dirty="0" smtClean="0">
                <a:solidFill>
                  <a:srgbClr val="008000"/>
                </a:solidFill>
              </a:rPr>
            </a:br>
            <a:r>
              <a:rPr lang="en-US" sz="2800" b="1" dirty="0" smtClean="0">
                <a:solidFill>
                  <a:srgbClr val="008000"/>
                </a:solidFill>
              </a:rPr>
              <a:t>First University-Wide OA Mandate in Europe</a:t>
            </a:r>
            <a:br>
              <a:rPr lang="en-US" sz="2800" b="1" dirty="0" smtClean="0">
                <a:solidFill>
                  <a:srgbClr val="008000"/>
                </a:solidFill>
              </a:rPr>
            </a:br>
            <a:r>
              <a:rPr lang="en-US" sz="2222" b="1" dirty="0" smtClean="0"/>
              <a:t>(</a:t>
            </a:r>
            <a:r>
              <a:rPr lang="en-US" sz="2222" b="1" dirty="0" err="1" smtClean="0"/>
              <a:t>Eloy</a:t>
            </a:r>
            <a:r>
              <a:rPr lang="en-US" sz="2222" b="1" dirty="0" smtClean="0"/>
              <a:t> </a:t>
            </a:r>
            <a:r>
              <a:rPr lang="en-US" sz="2222" b="1" dirty="0" err="1" smtClean="0"/>
              <a:t>Rodrigues</a:t>
            </a:r>
            <a:r>
              <a:rPr lang="en-US" sz="2222" b="1" dirty="0" smtClean="0"/>
              <a:t>)</a:t>
            </a:r>
            <a:endParaRPr lang="en-US" sz="2222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66AE-BAD8-5D43-8A7C-D6A42168DCD6}" type="datetime1">
              <a:rPr lang="en-CA" smtClean="0"/>
              <a:t>15-11-24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5" name="Picture 4" descr="minhoman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651"/>
            <a:ext cx="9144000" cy="3016698"/>
          </a:xfrm>
          <a:prstGeom prst="rect">
            <a:avLst/>
          </a:prstGeom>
        </p:spPr>
      </p:pic>
      <p:pic>
        <p:nvPicPr>
          <p:cNvPr id="6" name="Picture 5" descr="minho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963" y="148683"/>
            <a:ext cx="1077733" cy="61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Swan &amp; Brown 2005 Survey</a:t>
            </a:r>
            <a:br>
              <a:rPr lang="en-US" sz="2800" b="1" dirty="0" smtClean="0">
                <a:solidFill>
                  <a:srgbClr val="008000"/>
                </a:solidFill>
              </a:rPr>
            </a:br>
            <a:r>
              <a:rPr lang="en-US" sz="2800" b="1" dirty="0" smtClean="0">
                <a:solidFill>
                  <a:srgbClr val="008000"/>
                </a:solidFill>
              </a:rPr>
              <a:t>“would authors comply with Green OA mandates?”</a:t>
            </a:r>
            <a:br>
              <a:rPr lang="en-US" sz="2800" b="1" dirty="0" smtClean="0">
                <a:solidFill>
                  <a:srgbClr val="008000"/>
                </a:solidFill>
              </a:rPr>
            </a:b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709B-EF9F-E347-AD6B-782F6250E7F6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5743"/>
            <a:ext cx="6001980" cy="41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20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Mar 2005</a:t>
            </a:r>
            <a:r>
              <a:rPr lang="en-US" altLang="ja-JP" sz="20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en-US" altLang="ja-JP" sz="20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Berlin 3 Open Access workshop, Southampton</a:t>
            </a:r>
            <a:endParaRPr lang="en-US" altLang="ja-JP" sz="20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pic>
        <p:nvPicPr>
          <p:cNvPr id="8" name="Picture 7" descr="berlin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54" y="1417638"/>
            <a:ext cx="6591027" cy="433394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CC96-1E02-DC4D-B14F-3AB51F2295E2}" type="datetime1">
              <a:rPr lang="en-CA" smtClean="0"/>
              <a:t>15-11-24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9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sk-SK" sz="20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Jun 2006</a:t>
            </a:r>
            <a:r>
              <a:rPr lang="sk-SK" altLang="ja-JP" sz="2000" b="0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–  </a:t>
            </a:r>
            <a:r>
              <a:rPr lang="sk-SK" altLang="ja-JP" sz="20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Southampton Institutional Deposit Mandate for RAE items</a:t>
            </a:r>
            <a:br>
              <a:rPr lang="sk-SK" altLang="ja-JP" sz="20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</a:br>
            <a:r>
              <a:rPr lang="sk-SK" altLang="ja-JP" sz="20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(Les Carr)</a:t>
            </a:r>
            <a:endParaRPr lang="sk-SK" altLang="ja-JP" sz="20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511-EF96-FB48-8EA6-FA2B5188209C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sotonra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18" y="1309804"/>
            <a:ext cx="6357417" cy="43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0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858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Revolution </a:t>
            </a:r>
            <a:r>
              <a:rPr lang="en-US" b="1" dirty="0"/>
              <a:t>#1: 300,000 Years ago: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solidFill>
                  <a:srgbClr val="008000"/>
                </a:solidFill>
              </a:rPr>
              <a:t>The Advent of </a:t>
            </a:r>
            <a:r>
              <a:rPr lang="en-US" sz="3200" dirty="0" smtClean="0">
                <a:solidFill>
                  <a:srgbClr val="008000"/>
                </a:solidFill>
              </a:rPr>
              <a:t>Language (words were free)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4" name="Picture 3" descr="homota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524" y="2217472"/>
            <a:ext cx="3000375" cy="40005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54E4-0B5D-B04F-8736-AB0C719C2898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2007 U </a:t>
            </a:r>
            <a:r>
              <a:rPr lang="en-US" sz="2800" b="1" dirty="0" err="1" smtClean="0">
                <a:solidFill>
                  <a:srgbClr val="008000"/>
                </a:solidFill>
              </a:rPr>
              <a:t>Liège</a:t>
            </a:r>
            <a:r>
              <a:rPr lang="en-US" sz="2800" b="1" dirty="0" smtClean="0">
                <a:solidFill>
                  <a:srgbClr val="008000"/>
                </a:solidFill>
              </a:rPr>
              <a:t/>
            </a:r>
            <a:br>
              <a:rPr lang="en-US" sz="2800" b="1" dirty="0" smtClean="0">
                <a:solidFill>
                  <a:srgbClr val="008000"/>
                </a:solidFill>
              </a:rPr>
            </a:br>
            <a:r>
              <a:rPr lang="en-US" sz="2800" b="1" i="1" dirty="0" smtClean="0">
                <a:solidFill>
                  <a:srgbClr val="008000"/>
                </a:solidFill>
              </a:rPr>
              <a:t>Optimal Immediate-Deposit Mandate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222" b="1" dirty="0" smtClean="0"/>
              <a:t>(Bernard </a:t>
            </a:r>
            <a:r>
              <a:rPr lang="en-US" sz="2222" b="1" dirty="0" err="1" smtClean="0"/>
              <a:t>Rentier</a:t>
            </a:r>
            <a:r>
              <a:rPr lang="en-US" sz="2222" b="1" dirty="0" smtClean="0"/>
              <a:t>)</a:t>
            </a:r>
            <a:endParaRPr lang="en-US" sz="2222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692-6BC8-864D-AD8E-5F19E6051249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7" name="Picture 6" descr="lie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486" y="274638"/>
            <a:ext cx="1458161" cy="565064"/>
          </a:xfrm>
          <a:prstGeom prst="rect">
            <a:avLst/>
          </a:prstGeom>
        </p:spPr>
      </p:pic>
      <p:pic>
        <p:nvPicPr>
          <p:cNvPr id="6" name="Picture 5" descr="liegman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2151735"/>
            <a:ext cx="8293100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Jan 2008</a:t>
            </a:r>
            <a:r>
              <a:rPr lang="fr-FR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Southampton upgrades to full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institutional</a:t>
            </a:r>
            <a:r>
              <a:rPr lang="fr-FR" altLang="ja-JP" sz="28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mandate (</a:t>
            </a:r>
            <a:r>
              <a:rPr lang="fr-FR" altLang="ja-JP" sz="2800" b="1" i="0" u="none" strike="noStrike" dirty="0" smtClean="0">
                <a:solidFill>
                  <a:srgbClr val="00FF02"/>
                </a:solidFill>
                <a:latin typeface="Calibri"/>
                <a:ea typeface="ＭＳ ゴシック"/>
              </a:rPr>
              <a:t>but a </a:t>
            </a:r>
            <a:r>
              <a:rPr lang="fr-FR" altLang="ja-JP" sz="2800" b="1" i="0" u="none" strike="noStrike" dirty="0" err="1" smtClean="0">
                <a:solidFill>
                  <a:srgbClr val="00FF02"/>
                </a:solidFill>
                <a:latin typeface="Calibri"/>
                <a:ea typeface="ＭＳ ゴシック"/>
              </a:rPr>
              <a:t>very</a:t>
            </a:r>
            <a:r>
              <a:rPr lang="fr-FR" altLang="ja-JP" sz="2800" b="1" i="0" u="none" strike="noStrike" dirty="0" smtClean="0">
                <a:solidFill>
                  <a:srgbClr val="00FF02"/>
                </a:solidFill>
                <a:latin typeface="Calibri"/>
                <a:ea typeface="ＭＳ ゴシック"/>
              </a:rPr>
              <a:t> </a:t>
            </a:r>
            <a:r>
              <a:rPr lang="fr-FR" altLang="ja-JP" sz="2800" b="1" i="0" u="none" strike="noStrike" dirty="0" err="1" smtClean="0">
                <a:solidFill>
                  <a:srgbClr val="00FF02"/>
                </a:solidFill>
                <a:latin typeface="Calibri"/>
                <a:ea typeface="ＭＳ ゴシック"/>
              </a:rPr>
              <a:t>weak</a:t>
            </a:r>
            <a:r>
              <a:rPr lang="fr-FR" altLang="ja-JP" sz="2800" b="1" i="0" u="none" strike="noStrike" dirty="0" smtClean="0">
                <a:solidFill>
                  <a:srgbClr val="00FF02"/>
                </a:solidFill>
                <a:latin typeface="Calibri"/>
                <a:ea typeface="ＭＳ ゴシック"/>
              </a:rPr>
              <a:t> one</a:t>
            </a:r>
            <a:r>
              <a:rPr lang="fr-FR" altLang="ja-JP" sz="28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)</a:t>
            </a:r>
            <a:endParaRPr lang="fr-FR" altLang="ja-JP" sz="28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ED8D-F8BF-1147-AA9A-3DD00829CE36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soton,an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866900"/>
            <a:ext cx="9093200" cy="3124200"/>
          </a:xfrm>
          <a:prstGeom prst="rect">
            <a:avLst/>
          </a:prstGeom>
        </p:spPr>
      </p:pic>
      <p:pic>
        <p:nvPicPr>
          <p:cNvPr id="7" name="Picture 6" descr="sot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184" y="55443"/>
            <a:ext cx="1406416" cy="43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9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Feb</a:t>
            </a:r>
            <a:r>
              <a:rPr lang="fr-FR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2008</a:t>
            </a:r>
            <a:r>
              <a:rPr lang="fr-FR" altLang="ja-JP" sz="2800" b="0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Harvard A&amp;S Mandate</a:t>
            </a:r>
            <a:endParaRPr lang="fr-FR" altLang="ja-JP" sz="2800" b="0" i="0" u="none" strike="noStrike" baseline="0" dirty="0" smtClean="0">
              <a:solidFill>
                <a:srgbClr val="008000"/>
              </a:solidFill>
              <a:latin typeface="Times New Roman"/>
              <a:ea typeface="ＭＳ ゴシック"/>
            </a:endParaRPr>
          </a:p>
        </p:txBody>
      </p:sp>
      <p:pic>
        <p:nvPicPr>
          <p:cNvPr id="3" name="Picture 2" descr="harvar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064" y="274638"/>
            <a:ext cx="856949" cy="8667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C08-4CB1-8942-83B0-6414EFEE445C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harvman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4229"/>
            <a:ext cx="9144000" cy="26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9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Mandated (Minho, CERN, QUT, </a:t>
            </a:r>
            <a:r>
              <a:rPr lang="en-US" sz="2000" b="1" dirty="0" err="1" smtClean="0">
                <a:solidFill>
                  <a:srgbClr val="008000"/>
                </a:solidFill>
              </a:rPr>
              <a:t>Soton</a:t>
            </a:r>
            <a:r>
              <a:rPr lang="en-US" sz="2000" b="1" dirty="0" smtClean="0">
                <a:solidFill>
                  <a:srgbClr val="008000"/>
                </a:solidFill>
              </a:rPr>
              <a:t> ECS) </a:t>
            </a:r>
            <a:r>
              <a:rPr lang="en-US" sz="2000" b="1" dirty="0" err="1" smtClean="0">
                <a:solidFill>
                  <a:srgbClr val="008000"/>
                </a:solidFill>
              </a:rPr>
              <a:t>vs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Unmandated</a:t>
            </a:r>
            <a:r>
              <a:rPr lang="en-US" sz="2000" b="1" dirty="0" smtClean="0">
                <a:solidFill>
                  <a:srgbClr val="008000"/>
                </a:solidFill>
              </a:rPr>
              <a:t> OA (2002-2006)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fld id="{DEE90C37-979E-6046-A309-C25A371419D6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25458638"/>
              </p:ext>
            </p:extLst>
          </p:nvPr>
        </p:nvGraphicFramePr>
        <p:xfrm>
          <a:off x="566545" y="1464533"/>
          <a:ext cx="5848350" cy="444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782762"/>
          </a:xfrm>
        </p:spPr>
        <p:txBody>
          <a:bodyPr>
            <a:normAutofit fontScale="90000"/>
          </a:bodyPr>
          <a:lstStyle/>
          <a:p>
            <a:pPr algn="ctr"/>
            <a:r>
              <a:rPr lang="fr-CA" sz="2400" dirty="0" smtClean="0"/>
              <a:t>% UK OA </a:t>
            </a:r>
            <a:r>
              <a:rPr lang="fr-CA" sz="2400" b="1" dirty="0" smtClean="0">
                <a:solidFill>
                  <a:srgbClr val="339933"/>
                </a:solidFill>
              </a:rPr>
              <a:t>Green (</a:t>
            </a:r>
            <a:r>
              <a:rPr lang="fr-CA" sz="2400" b="1" dirty="0" err="1" smtClean="0">
                <a:solidFill>
                  <a:srgbClr val="339933"/>
                </a:solidFill>
              </a:rPr>
              <a:t>Immediate&amp;Delayed</a:t>
            </a:r>
            <a:r>
              <a:rPr lang="fr-CA" sz="2400" b="1" dirty="0" smtClean="0">
                <a:solidFill>
                  <a:srgbClr val="339933"/>
                </a:solidFill>
              </a:rPr>
              <a:t>)</a:t>
            </a:r>
            <a:r>
              <a:rPr lang="fr-CA" sz="2400" dirty="0" smtClean="0"/>
              <a:t>, </a:t>
            </a:r>
            <a:br>
              <a:rPr lang="fr-CA" sz="2400" dirty="0" smtClean="0"/>
            </a:br>
            <a:r>
              <a:rPr lang="fr-CA" sz="2400" b="1" dirty="0" smtClean="0">
                <a:solidFill>
                  <a:srgbClr val="FFCC00"/>
                </a:solidFill>
              </a:rPr>
              <a:t>Gold (</a:t>
            </a:r>
            <a:r>
              <a:rPr lang="fr-CA" sz="2400" b="1" dirty="0" err="1" smtClean="0">
                <a:solidFill>
                  <a:srgbClr val="FFCC00"/>
                </a:solidFill>
              </a:rPr>
              <a:t>Immediate</a:t>
            </a:r>
            <a:r>
              <a:rPr lang="fr-CA" sz="2400" b="1" dirty="0" smtClean="0">
                <a:solidFill>
                  <a:srgbClr val="FFCC00"/>
                </a:solidFill>
              </a:rPr>
              <a:t>))</a:t>
            </a:r>
            <a:br>
              <a:rPr lang="fr-CA" sz="2400" b="1" dirty="0" smtClean="0">
                <a:solidFill>
                  <a:srgbClr val="FFCC00"/>
                </a:solidFill>
              </a:rPr>
            </a:br>
            <a:r>
              <a:rPr lang="fr-CA" sz="2400" b="1" dirty="0" smtClean="0">
                <a:solidFill>
                  <a:srgbClr val="FFCC00"/>
                </a:solidFill>
              </a:rPr>
              <a:t> </a:t>
            </a:r>
            <a:r>
              <a:rPr lang="fr-CA" sz="2400" dirty="0" smtClean="0"/>
              <a:t>&amp; </a:t>
            </a:r>
            <a:r>
              <a:rPr lang="fr-CA" sz="2400" b="1" dirty="0" smtClean="0">
                <a:solidFill>
                  <a:srgbClr val="F0EA00"/>
                </a:solidFill>
              </a:rPr>
              <a:t>Gold (</a:t>
            </a:r>
            <a:r>
              <a:rPr lang="fr-CA" sz="2400" b="1" dirty="0" err="1" smtClean="0">
                <a:solidFill>
                  <a:srgbClr val="F0EA00"/>
                </a:solidFill>
              </a:rPr>
              <a:t>Delayed</a:t>
            </a:r>
            <a:r>
              <a:rPr lang="fr-CA" sz="2400" b="1" dirty="0" smtClean="0">
                <a:solidFill>
                  <a:srgbClr val="F0EA00"/>
                </a:solidFill>
              </a:rPr>
              <a:t>)</a:t>
            </a:r>
            <a:br>
              <a:rPr lang="fr-CA" sz="2400" b="1" dirty="0" smtClean="0">
                <a:solidFill>
                  <a:srgbClr val="F0EA00"/>
                </a:solidFill>
              </a:rPr>
            </a:br>
            <a:r>
              <a:rPr lang="fr-CA" sz="2400" dirty="0" smtClean="0"/>
              <a:t>ISI </a:t>
            </a:r>
            <a:r>
              <a:rPr lang="fr-CA" sz="2400" dirty="0" err="1" smtClean="0"/>
              <a:t>indexed</a:t>
            </a:r>
            <a:r>
              <a:rPr lang="fr-CA" sz="2400" dirty="0" smtClean="0"/>
              <a:t> UK articles </a:t>
            </a:r>
            <a:r>
              <a:rPr lang="fr-CA" sz="2400" dirty="0" err="1" smtClean="0"/>
              <a:t>published</a:t>
            </a:r>
            <a:r>
              <a:rPr lang="fr-CA" sz="2400" dirty="0" smtClean="0"/>
              <a:t> 2007-2012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2200" dirty="0" smtClean="0"/>
              <a:t>(</a:t>
            </a:r>
            <a:r>
              <a:rPr lang="fr-CA" sz="2200" dirty="0" err="1" smtClean="0"/>
              <a:t>tested</a:t>
            </a:r>
            <a:r>
              <a:rPr lang="fr-CA" sz="2200" dirty="0" smtClean="0"/>
              <a:t> 2013)</a:t>
            </a:r>
            <a:endParaRPr lang="en-CA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fld id="{D81519CD-EA6C-1749-8199-33829DE95359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2060731"/>
          <a:ext cx="7936798" cy="388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fr-CA" sz="2900" dirty="0" smtClean="0"/>
              <a:t>% UK OA </a:t>
            </a:r>
            <a:r>
              <a:rPr lang="fr-CA" sz="2900" b="1" dirty="0" smtClean="0">
                <a:solidFill>
                  <a:srgbClr val="00B050"/>
                </a:solidFill>
              </a:rPr>
              <a:t>Green (</a:t>
            </a:r>
            <a:r>
              <a:rPr lang="fr-CA" sz="2900" b="1" dirty="0" err="1" smtClean="0">
                <a:solidFill>
                  <a:srgbClr val="00B050"/>
                </a:solidFill>
              </a:rPr>
              <a:t>Immediate&amp;Delayed</a:t>
            </a:r>
            <a:r>
              <a:rPr lang="fr-CA" sz="2900" b="1" dirty="0" smtClean="0">
                <a:solidFill>
                  <a:srgbClr val="00B050"/>
                </a:solidFill>
              </a:rPr>
              <a:t>)</a:t>
            </a:r>
            <a:r>
              <a:rPr lang="fr-CA" sz="2900" dirty="0" smtClean="0"/>
              <a:t>, </a:t>
            </a:r>
            <a:r>
              <a:rPr lang="fr-CA" sz="2900" b="1" dirty="0" smtClean="0">
                <a:solidFill>
                  <a:srgbClr val="FFCC00"/>
                </a:solidFill>
              </a:rPr>
              <a:t>Gold (I)</a:t>
            </a:r>
            <a:r>
              <a:rPr lang="fr-CA" sz="2900" dirty="0" smtClean="0"/>
              <a:t> &amp; </a:t>
            </a:r>
            <a:r>
              <a:rPr lang="fr-CA" sz="2900" b="1" dirty="0" smtClean="0">
                <a:solidFill>
                  <a:srgbClr val="F0EA00"/>
                </a:solidFill>
              </a:rPr>
              <a:t>Gold (D)</a:t>
            </a:r>
            <a:r>
              <a:rPr lang="fr-CA" sz="2900" b="1" dirty="0" smtClean="0"/>
              <a:t> </a:t>
            </a:r>
            <a:br>
              <a:rPr lang="fr-CA" sz="2900" b="1" dirty="0" smtClean="0"/>
            </a:br>
            <a:r>
              <a:rPr lang="fr-CA" sz="2900" dirty="0" err="1" smtClean="0"/>
              <a:t>ISI-indexed</a:t>
            </a:r>
            <a:r>
              <a:rPr lang="fr-CA" sz="2900" dirty="0" smtClean="0"/>
              <a:t> UK Articles </a:t>
            </a:r>
            <a:r>
              <a:rPr lang="fr-CA" sz="2900" dirty="0" err="1" smtClean="0"/>
              <a:t>published</a:t>
            </a:r>
            <a:r>
              <a:rPr lang="fr-CA" sz="2900" dirty="0" smtClean="0"/>
              <a:t> in 2012 </a:t>
            </a:r>
            <a:r>
              <a:rPr lang="fr-CA" sz="3200" dirty="0" smtClean="0"/>
              <a:t/>
            </a:r>
            <a:br>
              <a:rPr lang="fr-CA" sz="3200" dirty="0" smtClean="0"/>
            </a:br>
            <a:r>
              <a:rPr lang="fr-CA" sz="2400" dirty="0" smtClean="0"/>
              <a:t>(</a:t>
            </a:r>
            <a:r>
              <a:rPr lang="fr-CA" sz="2400" dirty="0" err="1" smtClean="0"/>
              <a:t>tested</a:t>
            </a:r>
            <a:r>
              <a:rPr lang="fr-CA" sz="2400" dirty="0" smtClean="0"/>
              <a:t>  in 2013)</a:t>
            </a:r>
            <a:endParaRPr lang="en-CA" sz="2400" dirty="0"/>
          </a:p>
        </p:txBody>
      </p:sp>
      <p:sp>
        <p:nvSpPr>
          <p:cNvPr id="6" name="Rectangle 5"/>
          <p:cNvSpPr/>
          <p:nvPr/>
        </p:nvSpPr>
        <p:spPr>
          <a:xfrm>
            <a:off x="3031048" y="5383945"/>
            <a:ext cx="342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008000"/>
                </a:solidFill>
              </a:rPr>
              <a:t>Green OA I&amp;D:   21.1%</a:t>
            </a:r>
          </a:p>
          <a:p>
            <a:pPr algn="ctr"/>
            <a:r>
              <a:rPr lang="fr-CA" sz="1600" b="1" dirty="0" smtClean="0">
                <a:solidFill>
                  <a:srgbClr val="FFC000"/>
                </a:solidFill>
              </a:rPr>
              <a:t>Gold OA I :        6%</a:t>
            </a:r>
          </a:p>
          <a:p>
            <a:pPr algn="ctr"/>
            <a:r>
              <a:rPr lang="fr-CA" sz="1600" b="1" dirty="0" smtClean="0">
                <a:solidFill>
                  <a:srgbClr val="EEE800"/>
                </a:solidFill>
              </a:rPr>
              <a:t>Gold OA D : 10.7%</a:t>
            </a:r>
          </a:p>
          <a:p>
            <a:pPr algn="ctr"/>
            <a:r>
              <a:rPr lang="fr-CA" i="1" dirty="0" smtClean="0"/>
              <a:t>Total :  37.7%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8494948" y="4461733"/>
          <a:ext cx="649052" cy="86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98490" y="4788585"/>
            <a:ext cx="45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Arts</a:t>
            </a:r>
            <a:endParaRPr lang="en-CA" sz="12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248849" y="4269718"/>
          <a:ext cx="1008112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47800" y="464820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err="1" smtClean="0"/>
              <a:t>Biology</a:t>
            </a:r>
            <a:endParaRPr lang="en-CA" sz="1200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3301585" y="1600200"/>
          <a:ext cx="230425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8"/>
          <p:cNvSpPr txBox="1"/>
          <p:nvPr/>
        </p:nvSpPr>
        <p:spPr>
          <a:xfrm>
            <a:off x="3913145" y="232028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200" dirty="0" err="1" smtClean="0"/>
              <a:t>Biomedical</a:t>
            </a:r>
            <a:r>
              <a:rPr lang="fr-CA" sz="1200" dirty="0" smtClean="0"/>
              <a:t> </a:t>
            </a:r>
          </a:p>
          <a:p>
            <a:pPr algn="ctr"/>
            <a:r>
              <a:rPr lang="fr-CA" sz="1200" dirty="0" err="1" smtClean="0"/>
              <a:t>Research</a:t>
            </a:r>
            <a:endParaRPr lang="en-CA" sz="1200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4273185" y="4344484"/>
          <a:ext cx="944726" cy="93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8"/>
          <p:cNvSpPr txBox="1"/>
          <p:nvPr/>
        </p:nvSpPr>
        <p:spPr>
          <a:xfrm>
            <a:off x="4326433" y="4718929"/>
            <a:ext cx="891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err="1" smtClean="0"/>
              <a:t>Chemistry</a:t>
            </a:r>
            <a:endParaRPr lang="en-CA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168729" y="1173374"/>
          <a:ext cx="31786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68729" y="4235611"/>
          <a:ext cx="1080120" cy="11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1265" y="44759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err="1" smtClean="0"/>
              <a:t>Earth</a:t>
            </a:r>
            <a:r>
              <a:rPr lang="fr-CA" sz="1200" dirty="0" smtClean="0"/>
              <a:t>  </a:t>
            </a:r>
            <a:r>
              <a:rPr lang="fr-CA" sz="1200" dirty="0" err="1" smtClean="0"/>
              <a:t>Space</a:t>
            </a:r>
            <a:endParaRPr lang="en-CA" sz="1200" dirty="0"/>
          </a:p>
        </p:txBody>
      </p:sp>
      <p:graphicFrame>
        <p:nvGraphicFramePr>
          <p:cNvPr id="19" name="Chart 18"/>
          <p:cNvGraphicFramePr/>
          <p:nvPr/>
        </p:nvGraphicFramePr>
        <p:xfrm>
          <a:off x="5577806" y="1804042"/>
          <a:ext cx="1816968" cy="18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7557138" y="4503473"/>
          <a:ext cx="1015754" cy="7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TextBox 8"/>
          <p:cNvSpPr txBox="1"/>
          <p:nvPr/>
        </p:nvSpPr>
        <p:spPr>
          <a:xfrm>
            <a:off x="7772400" y="4724400"/>
            <a:ext cx="613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err="1" smtClean="0"/>
              <a:t>Health</a:t>
            </a:r>
            <a:endParaRPr lang="en-CA" dirty="0"/>
          </a:p>
        </p:txBody>
      </p:sp>
      <p:graphicFrame>
        <p:nvGraphicFramePr>
          <p:cNvPr id="22" name="Chart 21"/>
          <p:cNvGraphicFramePr/>
          <p:nvPr/>
        </p:nvGraphicFramePr>
        <p:xfrm>
          <a:off x="6827067" y="4475909"/>
          <a:ext cx="959161" cy="7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" name="TextBox 8"/>
          <p:cNvSpPr txBox="1"/>
          <p:nvPr/>
        </p:nvSpPr>
        <p:spPr>
          <a:xfrm>
            <a:off x="6894750" y="4754480"/>
            <a:ext cx="891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err="1" smtClean="0"/>
              <a:t>Humanities</a:t>
            </a:r>
            <a:endParaRPr lang="en-CA" dirty="0"/>
          </a:p>
        </p:txBody>
      </p:sp>
      <p:graphicFrame>
        <p:nvGraphicFramePr>
          <p:cNvPr id="24" name="Chart 23"/>
          <p:cNvGraphicFramePr/>
          <p:nvPr/>
        </p:nvGraphicFramePr>
        <p:xfrm>
          <a:off x="5105400" y="4267200"/>
          <a:ext cx="1066800" cy="111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5" name="TextBox 8"/>
          <p:cNvSpPr txBox="1"/>
          <p:nvPr/>
        </p:nvSpPr>
        <p:spPr>
          <a:xfrm>
            <a:off x="5410200" y="464820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Math.</a:t>
            </a:r>
            <a:endParaRPr lang="en-CA" dirty="0"/>
          </a:p>
        </p:txBody>
      </p:sp>
      <p:graphicFrame>
        <p:nvGraphicFramePr>
          <p:cNvPr id="26" name="Chart 25"/>
          <p:cNvGraphicFramePr/>
          <p:nvPr/>
        </p:nvGraphicFramePr>
        <p:xfrm>
          <a:off x="7394774" y="1838332"/>
          <a:ext cx="1661424" cy="168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7" name="Chart 26"/>
          <p:cNvGraphicFramePr/>
          <p:nvPr/>
        </p:nvGraphicFramePr>
        <p:xfrm>
          <a:off x="3121057" y="4341726"/>
          <a:ext cx="1152128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8" name="TextBox 8"/>
          <p:cNvSpPr txBox="1"/>
          <p:nvPr/>
        </p:nvSpPr>
        <p:spPr>
          <a:xfrm>
            <a:off x="3276600" y="4724400"/>
            <a:ext cx="891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 smtClean="0"/>
              <a:t>Professional Fields</a:t>
            </a:r>
            <a:endParaRPr lang="en-CA" dirty="0"/>
          </a:p>
        </p:txBody>
      </p:sp>
      <p:graphicFrame>
        <p:nvGraphicFramePr>
          <p:cNvPr id="29" name="Chart 28"/>
          <p:cNvGraphicFramePr/>
          <p:nvPr/>
        </p:nvGraphicFramePr>
        <p:xfrm>
          <a:off x="6096000" y="4419600"/>
          <a:ext cx="880467" cy="80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0" name="TextBox 8"/>
          <p:cNvSpPr txBox="1"/>
          <p:nvPr/>
        </p:nvSpPr>
        <p:spPr>
          <a:xfrm>
            <a:off x="6121407" y="468420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Psycho.</a:t>
            </a:r>
            <a:endParaRPr lang="en-CA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2149457" y="4366869"/>
          <a:ext cx="1152128" cy="98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2" name="TextBox 8"/>
          <p:cNvSpPr txBox="1"/>
          <p:nvPr/>
        </p:nvSpPr>
        <p:spPr>
          <a:xfrm>
            <a:off x="2328969" y="4754480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 smtClean="0"/>
              <a:t>Social </a:t>
            </a:r>
            <a:r>
              <a:rPr lang="fr-CA" dirty="0" err="1" smtClean="0"/>
              <a:t>Sc</a:t>
            </a:r>
            <a:endParaRPr lang="en-CA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-1019403" y="8739336"/>
            <a:ext cx="5832648" cy="706091"/>
          </a:xfrm>
          <a:prstGeom prst="rect">
            <a:avLst/>
          </a:prstGeom>
        </p:spPr>
        <p:txBody>
          <a:bodyPr vert="horz" lIns="91440" tIns="45719" rIns="91440" bIns="45719" rtlCol="0" anchor="ctr">
            <a:normAutofit fontScale="97500"/>
          </a:bodyPr>
          <a:lstStyle/>
          <a:p>
            <a:pPr marL="0" marR="0" lvl="0" indent="0" algn="ctr" defTabSz="457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7AE-6647-C44E-ABB6-986529C850FB}" type="datetime1">
              <a:rPr lang="en-CA" smtClean="0"/>
              <a:t>15-11-24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7166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Comparing Liege, Minho, QUT, Surrey, Lancaster, UK-mandated average &amp; UK-</a:t>
            </a:r>
            <a:r>
              <a:rPr lang="en-US" sz="2800" dirty="0" err="1" smtClean="0"/>
              <a:t>unmandated</a:t>
            </a:r>
            <a:r>
              <a:rPr lang="en-US" sz="2800" dirty="0" smtClean="0"/>
              <a:t> average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008000"/>
                </a:solidFill>
              </a:rPr>
              <a:t>Liege immediate-deposit mandate is strongest and most effective mandate</a:t>
            </a:r>
            <a:br>
              <a:rPr lang="en-US" sz="2800" i="1" dirty="0" smtClean="0">
                <a:solidFill>
                  <a:srgbClr val="008000"/>
                </a:solidFill>
              </a:rPr>
            </a:br>
            <a:r>
              <a:rPr lang="en-US" sz="1778" dirty="0" smtClean="0"/>
              <a:t>(Minho &amp; QUT are now both upgrading to the Liege immediate-deposit mandate)</a:t>
            </a:r>
            <a:endParaRPr lang="en-US" sz="1778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CA8-4BE8-E44E-BBAC-83B462050AEE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57200" y="3062822"/>
          <a:ext cx="8258175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4648200"/>
            <a:ext cx="8610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fr-CA" sz="2200" dirty="0" smtClean="0"/>
              <a:t>         UK </a:t>
            </a:r>
            <a:r>
              <a:rPr lang="fr-CA" sz="2200" dirty="0" err="1" smtClean="0"/>
              <a:t>Unmandated</a:t>
            </a:r>
            <a:r>
              <a:rPr lang="fr-CA" dirty="0" smtClean="0"/>
              <a:t>           </a:t>
            </a:r>
            <a:r>
              <a:rPr lang="fr-CA" sz="2200" dirty="0" smtClean="0"/>
              <a:t>UK </a:t>
            </a:r>
            <a:r>
              <a:rPr lang="fr-CA" sz="2200" dirty="0" err="1" smtClean="0"/>
              <a:t>Mandated</a:t>
            </a:r>
            <a:r>
              <a:rPr lang="fr-CA" sz="2200" dirty="0" smtClean="0"/>
              <a:t>                              U. Liège</a:t>
            </a:r>
            <a:br>
              <a:rPr lang="fr-CA" sz="2200" dirty="0" smtClean="0"/>
            </a:br>
            <a:r>
              <a:rPr lang="fr-CA" sz="2200" dirty="0" smtClean="0"/>
              <a:t>                   </a:t>
            </a:r>
            <a:r>
              <a:rPr lang="fr-CA" sz="2000" dirty="0" smtClean="0"/>
              <a:t>(24,686)                                      (11,995)                                          (1,452)</a:t>
            </a:r>
            <a:endParaRPr lang="en-C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048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 </a:t>
            </a:r>
            <a:r>
              <a:rPr kumimoji="0" lang="fr-C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Deposit</a:t>
            </a:r>
            <a:r>
              <a:rPr kumimoji="0" lang="fr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</a:t>
            </a:r>
            <a:r>
              <a:rPr kumimoji="0" lang="fr-C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C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ISI-indexed</a:t>
            </a:r>
            <a:r>
              <a:rPr kumimoji="0" lang="fr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C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published</a:t>
            </a:r>
            <a:r>
              <a:rPr kumimoji="0" lang="fr-C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2012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600" baseline="0" dirty="0" smtClean="0">
                <a:latin typeface="+mj-lt"/>
                <a:ea typeface="+mj-ea"/>
                <a:cs typeface="+mj-cs"/>
              </a:rPr>
              <a:t>UK vs U. Liège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(2013)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6019800" y="2209800"/>
          <a:ext cx="2590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124200" y="2209800"/>
          <a:ext cx="2819399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381000" y="1143000"/>
          <a:ext cx="8305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F83-711F-B245-ABEF-09DDE7161D88}" type="datetime1">
              <a:rPr lang="en-CA" smtClean="0"/>
              <a:t>15-11-24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Deposit Timing: </a:t>
            </a:r>
            <a:r>
              <a:rPr lang="en-US" dirty="0" err="1" smtClean="0"/>
              <a:t>Liège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(vertical line is date of publication)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fld id="{2489BCA3-4C18-1741-9AF2-32FC46D1E16A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9050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46576"/>
            <a:ext cx="3683882" cy="145420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2012 The Finch Fiasco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/>
              <a:t>The UK’s U-Turn </a:t>
            </a:r>
            <a:br>
              <a:rPr lang="en-US" sz="2800" b="1" dirty="0" smtClean="0"/>
            </a:br>
            <a:r>
              <a:rPr lang="en-US" sz="2800" b="1" dirty="0" smtClean="0"/>
              <a:t>from </a:t>
            </a:r>
            <a:r>
              <a:rPr lang="en-US" sz="2800" b="1" dirty="0" smtClean="0">
                <a:solidFill>
                  <a:srgbClr val="008000"/>
                </a:solidFill>
              </a:rPr>
              <a:t>Cost-Free Green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to </a:t>
            </a:r>
            <a:r>
              <a:rPr lang="en-US" sz="2800" b="1" dirty="0" smtClean="0">
                <a:solidFill>
                  <a:srgbClr val="E4E601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Fool’s Gold</a:t>
            </a:r>
            <a:endParaRPr lang="en-US" sz="2800" b="1" dirty="0">
              <a:solidFill>
                <a:srgbClr val="E4E601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</a:endParaRPr>
          </a:p>
        </p:txBody>
      </p:sp>
      <p:pic>
        <p:nvPicPr>
          <p:cNvPr id="6" name="Content Placeholder 5" descr="wagdo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826" y="2195512"/>
            <a:ext cx="603461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3D9-3160-4C41-A94B-DEF66B59C37E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7" name="Picture 6" descr="fincr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88921" cy="1889615"/>
          </a:xfrm>
          <a:prstGeom prst="rect">
            <a:avLst/>
          </a:prstGeom>
        </p:spPr>
      </p:pic>
      <p:pic>
        <p:nvPicPr>
          <p:cNvPr id="10" name="Picture 9" descr="foolsgol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570" y="1"/>
            <a:ext cx="2661429" cy="1889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Revolution </a:t>
            </a:r>
            <a:r>
              <a:rPr lang="en-US" b="1" dirty="0"/>
              <a:t>#2:</a:t>
            </a:r>
            <a:r>
              <a:rPr lang="en-US" dirty="0"/>
              <a:t> </a:t>
            </a:r>
            <a:r>
              <a:rPr lang="en-US" b="1" dirty="0"/>
              <a:t>6000 years ago </a:t>
            </a:r>
            <a:r>
              <a:rPr lang="en-US" dirty="0"/>
              <a:t/>
            </a:r>
            <a:br>
              <a:rPr lang="en-US" dirty="0"/>
            </a:br>
            <a:r>
              <a:rPr lang="en-US" sz="3556" dirty="0">
                <a:solidFill>
                  <a:srgbClr val="008000"/>
                </a:solidFill>
              </a:rPr>
              <a:t>The Advent of Handwriting</a:t>
            </a:r>
          </a:p>
        </p:txBody>
      </p:sp>
      <p:pic>
        <p:nvPicPr>
          <p:cNvPr id="4" name="Content Placeholder 3" descr="cuneifor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678" r="-86678"/>
          <a:stretch>
            <a:fillRect/>
          </a:stretch>
        </p:blipFill>
        <p:spPr>
          <a:xfrm>
            <a:off x="457200" y="1830387"/>
            <a:ext cx="8229600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8AB-4A16-1646-98FF-02732727523A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2012: BOAI-10 OA Policy Recommendations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1. On policy</a:t>
            </a:r>
          </a:p>
          <a:p>
            <a:pPr>
              <a:buNone/>
            </a:pPr>
            <a:r>
              <a:rPr lang="en-US" b="1" dirty="0" smtClean="0"/>
              <a:t>1.1</a:t>
            </a:r>
            <a:r>
              <a:rPr lang="en-US" dirty="0" smtClean="0"/>
              <a:t>. Every </a:t>
            </a:r>
            <a:r>
              <a:rPr lang="en-US" b="1" dirty="0" smtClean="0"/>
              <a:t>institution of higher education </a:t>
            </a:r>
            <a:r>
              <a:rPr lang="en-US" dirty="0" smtClean="0"/>
              <a:t>should have </a:t>
            </a:r>
            <a:r>
              <a:rPr lang="en-US" i="1" dirty="0" smtClean="0"/>
              <a:t>a policy assuring that peer-reviewed versions of all future scholarly articles by faculty members are deposited in the institution’s designated repository</a:t>
            </a:r>
            <a:r>
              <a:rPr lang="en-US" dirty="0" smtClean="0"/>
              <a:t>...</a:t>
            </a:r>
          </a:p>
          <a:p>
            <a:pPr>
              <a:buNone/>
            </a:pPr>
            <a:r>
              <a:rPr lang="en-US" i="1" dirty="0" smtClean="0"/>
              <a:t>Deposits should be made as early as possible, ideally at the time of acceptance, and no later than the date of formal publication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University policies </a:t>
            </a:r>
            <a:r>
              <a:rPr lang="en-US" i="1" dirty="0" smtClean="0"/>
              <a:t>should respect faculty freedom to submit new work to the journals of their choice</a:t>
            </a:r>
            <a:r>
              <a:rPr lang="en-US" dirty="0" smtClean="0"/>
              <a:t>. [emphasis added]</a:t>
            </a:r>
          </a:p>
          <a:p>
            <a:pPr>
              <a:buNone/>
            </a:pPr>
            <a:r>
              <a:rPr lang="en-US" dirty="0" smtClean="0"/>
              <a:t>University policies </a:t>
            </a:r>
            <a:r>
              <a:rPr lang="en-US" i="1" dirty="0" smtClean="0"/>
              <a:t>should encourage but not require publication in OA journals</a:t>
            </a:r>
            <a:r>
              <a:rPr lang="en-US" dirty="0" smtClean="0"/>
              <a:t> [emphasis added] ...</a:t>
            </a:r>
          </a:p>
          <a:p>
            <a:pPr>
              <a:buNone/>
            </a:pPr>
            <a:r>
              <a:rPr lang="en-US" b="1" dirty="0" smtClean="0"/>
              <a:t>1.3.</a:t>
            </a:r>
            <a:r>
              <a:rPr lang="en-US" dirty="0" smtClean="0"/>
              <a:t> Every </a:t>
            </a:r>
            <a:r>
              <a:rPr lang="en-US" b="1" dirty="0" smtClean="0"/>
              <a:t>research funding agency</a:t>
            </a:r>
            <a:r>
              <a:rPr lang="en-US" dirty="0" smtClean="0"/>
              <a:t>, public or private, should have a policy assuring that </a:t>
            </a:r>
            <a:r>
              <a:rPr lang="en-US" i="1" dirty="0" smtClean="0"/>
              <a:t>peer-reviewed versions of all future scholarly articles reporting funded research are deposited in a suitable repository and made OA as soon as practicable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i="1" dirty="0" smtClean="0"/>
              <a:t>Deposits should be made as early as possible, ideally at the time of acceptance, and no later than the date of formal publication.</a:t>
            </a:r>
            <a:r>
              <a:rPr lang="en-US" dirty="0" smtClean="0"/>
              <a:t>.</a:t>
            </a:r>
            <a:r>
              <a:rPr lang="en-US" i="1" u="sng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BA11-AD8A-3A4E-A317-1DF30F798115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boai10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903" y="0"/>
            <a:ext cx="1014097" cy="179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Feb</a:t>
            </a:r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2013: OSTP Directive</a:t>
            </a:r>
            <a:b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&amp;</a:t>
            </a:r>
            <a:r>
              <a:rPr lang="fr-FR" sz="28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FASTR &amp; PAPS Bills</a:t>
            </a:r>
            <a:endParaRPr lang="fr-FR" altLang="ja-JP" sz="28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pic>
        <p:nvPicPr>
          <p:cNvPr id="3" name="Picture 2" descr="ostp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881" y="0"/>
            <a:ext cx="1538119" cy="15381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243D-5177-5948-B044-EB3E8F6F8F29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ostpman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4604"/>
            <a:ext cx="9144000" cy="25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4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1704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May 2013 -- FRS/FNRS Belgium</a:t>
            </a:r>
            <a:br>
              <a:rPr lang="en-US" sz="2800" b="1" dirty="0" smtClean="0">
                <a:solidFill>
                  <a:srgbClr val="008000"/>
                </a:solidFill>
              </a:rPr>
            </a:br>
            <a:r>
              <a:rPr lang="en-US" sz="2800" b="1" dirty="0" smtClean="0">
                <a:solidFill>
                  <a:srgbClr val="008000"/>
                </a:solidFill>
              </a:rPr>
              <a:t>Harmonized </a:t>
            </a:r>
            <a:r>
              <a:rPr lang="en-US" sz="2800" b="1" dirty="0" err="1" smtClean="0">
                <a:solidFill>
                  <a:srgbClr val="008000"/>
                </a:solidFill>
              </a:rPr>
              <a:t>Funder+Institution</a:t>
            </a:r>
            <a:r>
              <a:rPr lang="en-US" sz="2800" b="1" dirty="0" smtClean="0">
                <a:solidFill>
                  <a:srgbClr val="008000"/>
                </a:solidFill>
              </a:rPr>
              <a:t> Mandate</a:t>
            </a:r>
            <a:br>
              <a:rPr lang="en-US" sz="2800" b="1" dirty="0" smtClean="0">
                <a:solidFill>
                  <a:srgbClr val="008000"/>
                </a:solidFill>
              </a:rPr>
            </a:br>
            <a:r>
              <a:rPr lang="en-US" sz="2800" b="1" dirty="0" smtClean="0"/>
              <a:t>(</a:t>
            </a:r>
            <a:r>
              <a:rPr lang="en-US" sz="2800" b="1" dirty="0" err="1" smtClean="0"/>
              <a:t>Liège</a:t>
            </a:r>
            <a:r>
              <a:rPr lang="en-US" sz="2800" b="1" dirty="0" smtClean="0"/>
              <a:t> Immediate-Deposit Model)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3B3F-1B85-534C-B697-E044C1CEE820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7" name="Picture 6" descr="fnrssq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387" y="0"/>
            <a:ext cx="893445" cy="893445"/>
          </a:xfrm>
          <a:prstGeom prst="rect">
            <a:avLst/>
          </a:prstGeom>
        </p:spPr>
      </p:pic>
      <p:pic>
        <p:nvPicPr>
          <p:cNvPr id="6" name="Picture 5" descr="fnrsman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2" y="2731995"/>
            <a:ext cx="87122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85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8000"/>
                </a:solidFill>
              </a:rPr>
              <a:t>Dec 2013 </a:t>
            </a:r>
            <a:br>
              <a:rPr lang="en-US" sz="3000" dirty="0" smtClean="0">
                <a:solidFill>
                  <a:srgbClr val="008000"/>
                </a:solidFill>
              </a:rPr>
            </a:br>
            <a:r>
              <a:rPr lang="en-US" sz="3000" dirty="0" smtClean="0">
                <a:solidFill>
                  <a:srgbClr val="008000"/>
                </a:solidFill>
              </a:rPr>
              <a:t>EU Horizon 2020 OA </a:t>
            </a:r>
            <a:r>
              <a:rPr lang="en-US" sz="3000" dirty="0">
                <a:solidFill>
                  <a:srgbClr val="008000"/>
                </a:solidFill>
              </a:rPr>
              <a:t>M</a:t>
            </a:r>
            <a:r>
              <a:rPr lang="en-US" sz="3000" dirty="0" smtClean="0">
                <a:solidFill>
                  <a:srgbClr val="008000"/>
                </a:solidFill>
              </a:rPr>
              <a:t>andate</a:t>
            </a:r>
            <a:endParaRPr lang="en-US" sz="3000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7A90-F820-844C-BB80-573818365766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H2020oaMan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1" y="1265473"/>
            <a:ext cx="779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5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000" b="1" i="0" u="none" strike="noStrike" baseline="0" dirty="0" smtClean="0">
                <a:solidFill>
                  <a:srgbClr val="008000"/>
                </a:solidFill>
                <a:latin typeface="Calibri"/>
                <a:ea typeface="ＭＳ ゴシック"/>
              </a:rPr>
              <a:t>March 2014:</a:t>
            </a:r>
            <a:r>
              <a:rPr lang="fr-FR" sz="2000" b="1" i="0" u="none" strike="noStrike" dirty="0" smtClean="0">
                <a:solidFill>
                  <a:srgbClr val="008000"/>
                </a:solidFill>
                <a:latin typeface="Calibri"/>
                <a:ea typeface="ＭＳ ゴシック"/>
              </a:rPr>
              <a:t> HEFCE Mandate</a:t>
            </a:r>
            <a:br>
              <a:rPr lang="fr-FR" sz="2000" b="1" i="0" u="none" strike="noStrike" dirty="0" smtClean="0">
                <a:solidFill>
                  <a:srgbClr val="008000"/>
                </a:solidFill>
                <a:latin typeface="Calibri"/>
                <a:ea typeface="ＭＳ ゴシック"/>
              </a:rPr>
            </a:br>
            <a:r>
              <a:rPr lang="fr-FR" sz="2000" b="1" dirty="0" err="1" smtClean="0">
                <a:solidFill>
                  <a:srgbClr val="008000"/>
                </a:solidFill>
                <a:latin typeface="Calibri"/>
                <a:ea typeface="ＭＳ ゴシック"/>
              </a:rPr>
              <a:t>Immediate-Deposit</a:t>
            </a:r>
            <a:r>
              <a:rPr lang="fr-FR" sz="2000" b="1" dirty="0" smtClean="0">
                <a:solidFill>
                  <a:srgbClr val="008000"/>
                </a:solidFill>
                <a:latin typeface="Calibri"/>
                <a:ea typeface="ＭＳ ゴシック"/>
              </a:rPr>
              <a:t> for REF2020</a:t>
            </a:r>
            <a:br>
              <a:rPr lang="fr-FR" sz="2000" b="1" dirty="0" smtClean="0">
                <a:solidFill>
                  <a:srgbClr val="008000"/>
                </a:solidFill>
                <a:latin typeface="Calibri"/>
                <a:ea typeface="ＭＳ ゴシック"/>
              </a:rPr>
            </a:br>
            <a:r>
              <a:rPr lang="fr-FR" sz="20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(Liège/FNRS Model)</a:t>
            </a:r>
            <a:endParaRPr lang="fr-FR" altLang="ja-JP" sz="20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4DF-26AB-894B-AAD4-1840761E7D94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hef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523" y="0"/>
            <a:ext cx="2229477" cy="752566"/>
          </a:xfrm>
          <a:prstGeom prst="rect">
            <a:avLst/>
          </a:prstGeom>
        </p:spPr>
      </p:pic>
      <p:pic>
        <p:nvPicPr>
          <p:cNvPr id="7" name="Picture 6" descr="hefcemandpro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8791"/>
            <a:ext cx="9144000" cy="29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4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304800" y="228598"/>
            <a:ext cx="795601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latin typeface="Arial" charset="0"/>
              </a:rPr>
              <a:t>Open Access: How?</a:t>
            </a:r>
          </a:p>
          <a:p>
            <a:pPr algn="ctr"/>
            <a:endParaRPr lang="en-GB" sz="3600" b="1" dirty="0">
              <a:latin typeface="Arial" charset="0"/>
            </a:endParaRPr>
          </a:p>
          <a:p>
            <a:pPr algn="ctr"/>
            <a:r>
              <a:rPr lang="en-GB" sz="2400" b="1" dirty="0">
                <a:solidFill>
                  <a:srgbClr val="008000"/>
                </a:solidFill>
                <a:latin typeface="Arial" charset="0"/>
              </a:rPr>
              <a:t>Universities</a:t>
            </a:r>
            <a:r>
              <a:rPr lang="en-GB" sz="2400" b="1" dirty="0" smtClean="0">
                <a:solidFill>
                  <a:srgbClr val="008000"/>
                </a:solidFill>
                <a:latin typeface="Arial" charset="0"/>
              </a:rPr>
              <a:t> and Funders adopt </a:t>
            </a:r>
            <a:r>
              <a:rPr lang="en-GB" sz="2400" b="1" dirty="0">
                <a:solidFill>
                  <a:srgbClr val="008000"/>
                </a:solidFill>
                <a:latin typeface="Arial" charset="0"/>
              </a:rPr>
              <a:t>the</a:t>
            </a:r>
            <a:r>
              <a:rPr lang="en-GB" sz="2400" b="1" dirty="0" smtClean="0">
                <a:solidFill>
                  <a:srgbClr val="008000"/>
                </a:solidFill>
                <a:latin typeface="Arial" charset="0"/>
              </a:rPr>
              <a:t> ID/OA mandate</a:t>
            </a:r>
            <a:r>
              <a:rPr lang="en-GB" sz="2400" b="1" dirty="0">
                <a:solidFill>
                  <a:srgbClr val="008000"/>
                </a:solidFill>
                <a:latin typeface="Arial" charset="0"/>
              </a:rPr>
              <a:t>:</a:t>
            </a:r>
          </a:p>
          <a:p>
            <a:pPr algn="ctr"/>
            <a:endParaRPr lang="en-GB" sz="2800" b="1" dirty="0">
              <a:solidFill>
                <a:srgbClr val="008000"/>
              </a:solidFill>
              <a:latin typeface="Arial" charset="0"/>
            </a:endParaRPr>
          </a:p>
          <a:p>
            <a:pPr algn="ctr"/>
            <a:r>
              <a:rPr lang="en-GB" sz="2800" b="1" dirty="0">
                <a:solidFill>
                  <a:srgbClr val="008000"/>
                </a:solidFill>
                <a:latin typeface="Arial" charset="0"/>
              </a:rPr>
              <a:t>Immediate </a:t>
            </a:r>
            <a:r>
              <a:rPr lang="en-GB" sz="2800" b="1" dirty="0" smtClean="0">
                <a:solidFill>
                  <a:srgbClr val="008000"/>
                </a:solidFill>
                <a:latin typeface="Arial" charset="0"/>
              </a:rPr>
              <a:t>Deposit</a:t>
            </a:r>
          </a:p>
          <a:p>
            <a:pPr algn="ctr"/>
            <a:r>
              <a:rPr lang="en-GB" sz="2800" b="1" dirty="0">
                <a:solidFill>
                  <a:srgbClr val="008000"/>
                </a:solidFill>
                <a:latin typeface="Arial" charset="0"/>
              </a:rPr>
              <a:t>+</a:t>
            </a:r>
          </a:p>
          <a:p>
            <a:pPr algn="ctr"/>
            <a:r>
              <a:rPr lang="en-GB" sz="2800" b="1" dirty="0">
                <a:solidFill>
                  <a:srgbClr val="008000"/>
                </a:solidFill>
                <a:latin typeface="Arial" charset="0"/>
              </a:rPr>
              <a:t>Optional Access</a:t>
            </a:r>
          </a:p>
          <a:p>
            <a:pPr algn="ctr"/>
            <a:r>
              <a:rPr lang="en-GB" sz="3200" b="1" dirty="0">
                <a:solidFill>
                  <a:srgbClr val="008000"/>
                </a:solidFill>
                <a:latin typeface="Arial" charset="0"/>
              </a:rPr>
              <a:t>+</a:t>
            </a:r>
          </a:p>
          <a:p>
            <a:pPr algn="ctr"/>
            <a:endParaRPr lang="en-GB" sz="3200" b="1" dirty="0">
              <a:latin typeface="Arial" charset="0"/>
            </a:endParaRPr>
          </a:p>
          <a:p>
            <a:pPr algn="ctr"/>
            <a:endParaRPr lang="en-GB" sz="3200" b="1" dirty="0">
              <a:latin typeface="Arial" charset="0"/>
            </a:endParaRPr>
          </a:p>
        </p:txBody>
      </p:sp>
      <p:pic>
        <p:nvPicPr>
          <p:cNvPr id="141315" name="Picture 3" descr="requestXbut.png                                                0039E4B7HARNDISK                       BE95F007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0538" y="4008218"/>
            <a:ext cx="2362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fld id="{0E7CE0EA-CD62-3943-81DC-56812B8C9A01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55892" y="5479053"/>
            <a:ext cx="446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(Sole mechanism for submitting for performance review or research funding)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2738" y="4008218"/>
            <a:ext cx="216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Arial"/>
                <a:cs typeface="Arial"/>
              </a:rPr>
              <a:t>Button</a:t>
            </a:r>
            <a:endParaRPr lang="en-US" sz="28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Pre-Green </a:t>
            </a:r>
            <a:r>
              <a:rPr lang="en-US" dirty="0" smtClean="0">
                <a:solidFill>
                  <a:srgbClr val="E4E601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Fool’s Gold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Post-</a:t>
            </a:r>
            <a:r>
              <a:rPr lang="en-US" dirty="0">
                <a:solidFill>
                  <a:srgbClr val="008000"/>
                </a:solidFill>
              </a:rPr>
              <a:t>Green </a:t>
            </a:r>
            <a:r>
              <a:rPr lang="en-US" dirty="0" smtClean="0">
                <a:solidFill>
                  <a:srgbClr val="FFD34F"/>
                </a:solidFill>
              </a:rPr>
              <a:t>Fair Gold</a:t>
            </a:r>
            <a:endParaRPr lang="en-US" dirty="0">
              <a:solidFill>
                <a:srgbClr val="FFD34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Journals unaffordable but must-have journals </a:t>
            </a:r>
            <a:r>
              <a:rPr lang="en-US" dirty="0" err="1" smtClean="0"/>
              <a:t>uncancellable</a:t>
            </a:r>
            <a:endParaRPr lang="en-US" dirty="0" smtClean="0"/>
          </a:p>
          <a:p>
            <a:r>
              <a:rPr lang="en-US" dirty="0" smtClean="0"/>
              <a:t>Pre-Green </a:t>
            </a:r>
            <a:r>
              <a:rPr lang="en-US" dirty="0" smtClean="0">
                <a:solidFill>
                  <a:srgbClr val="E4E601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(Fool’s) Gold </a:t>
            </a:r>
            <a:r>
              <a:rPr lang="en-US" dirty="0" smtClean="0"/>
              <a:t>is arbitrarily and enormously over-priced</a:t>
            </a:r>
          </a:p>
          <a:p>
            <a:r>
              <a:rPr lang="en-US" dirty="0"/>
              <a:t>Pre-Green </a:t>
            </a:r>
            <a:r>
              <a:rPr lang="en-US" dirty="0">
                <a:solidFill>
                  <a:srgbClr val="E4E601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(Fool’s) Gold </a:t>
            </a:r>
            <a:r>
              <a:rPr lang="en-US" dirty="0"/>
              <a:t>is </a:t>
            </a:r>
            <a:r>
              <a:rPr lang="en-US" dirty="0" smtClean="0"/>
              <a:t>double-paid (must-have subscriptions fees, </a:t>
            </a:r>
            <a:r>
              <a:rPr lang="en-US" i="1" dirty="0" smtClean="0"/>
              <a:t>incoming</a:t>
            </a:r>
            <a:r>
              <a:rPr lang="en-US" dirty="0" smtClean="0"/>
              <a:t>, </a:t>
            </a:r>
            <a:r>
              <a:rPr lang="en-US" dirty="0">
                <a:solidFill>
                  <a:srgbClr val="E4E601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(Fool’s) Gold </a:t>
            </a:r>
            <a:r>
              <a:rPr lang="en-US" dirty="0" smtClean="0"/>
              <a:t>publication fees, </a:t>
            </a:r>
            <a:r>
              <a:rPr lang="en-US" i="1" dirty="0" smtClean="0"/>
              <a:t>outgoing</a:t>
            </a:r>
          </a:p>
          <a:p>
            <a:r>
              <a:rPr lang="en-US" dirty="0"/>
              <a:t>Pre-Green </a:t>
            </a:r>
            <a:r>
              <a:rPr lang="en-US" dirty="0">
                <a:solidFill>
                  <a:srgbClr val="E4E601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(Fool’s) </a:t>
            </a:r>
            <a:r>
              <a:rPr lang="en-US" dirty="0" smtClean="0">
                <a:solidFill>
                  <a:srgbClr val="E4E601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hybrid Gold </a:t>
            </a:r>
            <a:r>
              <a:rPr lang="en-US" dirty="0"/>
              <a:t>is </a:t>
            </a:r>
            <a:r>
              <a:rPr lang="en-US" dirty="0" smtClean="0"/>
              <a:t>either double-dipped, or each individual institution’s outgoing publications subsidize all other institutions’ incoming subscription fees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D3D7-68E5-AF4A-8C77-BD1E9156DF3C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8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Pre-Green </a:t>
            </a:r>
            <a:r>
              <a:rPr lang="en-US" dirty="0" smtClean="0">
                <a:solidFill>
                  <a:srgbClr val="E4E601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Fool’s Gold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Post-</a:t>
            </a:r>
            <a:r>
              <a:rPr lang="en-US" dirty="0">
                <a:solidFill>
                  <a:srgbClr val="008000"/>
                </a:solidFill>
              </a:rPr>
              <a:t>Green </a:t>
            </a:r>
            <a:r>
              <a:rPr lang="en-US" dirty="0" smtClean="0">
                <a:solidFill>
                  <a:srgbClr val="FFD34F"/>
                </a:solidFill>
              </a:rPr>
              <a:t>Fair Gold</a:t>
            </a:r>
            <a:endParaRPr lang="en-US" dirty="0">
              <a:solidFill>
                <a:srgbClr val="FFD34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Universal Green</a:t>
            </a:r>
            <a:r>
              <a:rPr lang="en-US" dirty="0" smtClean="0"/>
              <a:t> makes journals cancellable and subscriptions unsustainable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Post-Green </a:t>
            </a:r>
            <a:r>
              <a:rPr lang="en-US" dirty="0" smtClean="0"/>
              <a:t>cancellations force journal cost-cutting and down-sizing to the </a:t>
            </a:r>
            <a:r>
              <a:rPr lang="en-US" dirty="0">
                <a:solidFill>
                  <a:srgbClr val="008000"/>
                </a:solidFill>
              </a:rPr>
              <a:t>Post-Green </a:t>
            </a:r>
            <a:r>
              <a:rPr lang="en-US" dirty="0" smtClean="0"/>
              <a:t>essentials</a:t>
            </a:r>
          </a:p>
          <a:p>
            <a:r>
              <a:rPr lang="en-US" dirty="0" smtClean="0"/>
              <a:t>Print edition, online edition, access-provision, archiving, and their expenses are all obsolete </a:t>
            </a:r>
            <a:r>
              <a:rPr lang="en-US" dirty="0" smtClean="0">
                <a:solidFill>
                  <a:srgbClr val="008000"/>
                </a:solidFill>
              </a:rPr>
              <a:t>Post-Green</a:t>
            </a:r>
            <a:r>
              <a:rPr lang="en-US" dirty="0" smtClean="0"/>
              <a:t>, offloaded instead onto the </a:t>
            </a:r>
            <a:r>
              <a:rPr lang="en-US" dirty="0" err="1" smtClean="0"/>
              <a:t>worlwide</a:t>
            </a:r>
            <a:r>
              <a:rPr lang="en-US" dirty="0" smtClean="0"/>
              <a:t> network of </a:t>
            </a:r>
            <a:r>
              <a:rPr lang="en-US" dirty="0" smtClean="0">
                <a:solidFill>
                  <a:srgbClr val="008000"/>
                </a:solidFill>
              </a:rPr>
              <a:t>Green OA repositories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sole remaining function and cost of peer-reviewed journal publishing </a:t>
            </a:r>
            <a:r>
              <a:rPr lang="en-US" dirty="0" smtClean="0">
                <a:solidFill>
                  <a:srgbClr val="008000"/>
                </a:solidFill>
              </a:rPr>
              <a:t>Post-Green </a:t>
            </a:r>
            <a:r>
              <a:rPr lang="en-US" dirty="0" smtClean="0"/>
              <a:t>will be peer review, paid for out of a fraction of institutional subscription savings as affordable, sustainable </a:t>
            </a:r>
            <a:r>
              <a:rPr lang="en-US" dirty="0" smtClean="0">
                <a:solidFill>
                  <a:srgbClr val="008000"/>
                </a:solidFill>
              </a:rPr>
              <a:t>Post-Green </a:t>
            </a:r>
            <a:r>
              <a:rPr lang="en-US" dirty="0" smtClean="0">
                <a:solidFill>
                  <a:srgbClr val="FFD34F"/>
                </a:solidFill>
              </a:rPr>
              <a:t>Fair Gold</a:t>
            </a:r>
            <a:endParaRPr lang="en-US" dirty="0">
              <a:solidFill>
                <a:srgbClr val="FFD34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56A7-EB00-DE4B-AD06-9D4D71962FCD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Universal Green OA: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b="1" i="1" dirty="0" smtClean="0"/>
              <a:t>and then what?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articles OA in institutional repositories immediately upon acceptance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Journals can be cancelled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Sole remaining cost of peer reviewed journal publishing </a:t>
            </a:r>
            <a:r>
              <a:rPr lang="en-US" dirty="0" smtClean="0">
                <a:solidFill>
                  <a:srgbClr val="008000"/>
                </a:solidFill>
              </a:rPr>
              <a:t>post-green </a:t>
            </a:r>
            <a:r>
              <a:rPr lang="en-US" dirty="0" smtClean="0"/>
              <a:t>is peer review, paid for out of a fraction of the annual journal cancellation savings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8F48-3288-8642-BE55-D3DB9A5C7B43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44"/>
            <a:ext cx="8229600" cy="6198906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(1994) </a:t>
            </a:r>
            <a:r>
              <a:rPr lang="en-US" u="sng" dirty="0" smtClean="0">
                <a:hlinkClick r:id="rId2"/>
              </a:rPr>
              <a:t>A Subversive Proposal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(2001) </a:t>
            </a:r>
            <a:r>
              <a:rPr lang="en-US" u="sng" dirty="0" smtClean="0">
                <a:hlinkClick r:id="rId3"/>
              </a:rPr>
              <a:t>The Self-Archiving Initiative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(2002) </a:t>
            </a:r>
            <a:r>
              <a:rPr lang="en-US" u="sng" dirty="0" smtClean="0">
                <a:hlinkClick r:id="rId4"/>
              </a:rPr>
              <a:t>The Budapest Open Access Initiative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(2004) </a:t>
            </a:r>
            <a:r>
              <a:rPr lang="en-US" u="sng" dirty="0" smtClean="0">
                <a:hlinkClick r:id="rId5"/>
              </a:rPr>
              <a:t>Memorandum to UK To UK Government Science and Technology Select Committee Select Committee on Science and Technology Written Evidence 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(2004) </a:t>
            </a:r>
            <a:r>
              <a:rPr lang="en-US" u="sng" dirty="0" smtClean="0">
                <a:hlinkClick r:id="rId6"/>
              </a:rPr>
              <a:t>For Whom the Gate Tolls? </a:t>
            </a:r>
            <a:r>
              <a:rPr lang="en-US" i="1" u="sng" dirty="0" smtClean="0">
                <a:hlinkClick r:id="rId6"/>
              </a:rPr>
              <a:t>Select Committee on Science and Technology Written Evidence </a:t>
            </a:r>
            <a:endParaRPr lang="en-US" i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(2007)</a:t>
            </a:r>
            <a:r>
              <a:rPr lang="en-US" dirty="0" smtClean="0">
                <a:hlinkClick r:id="rId7"/>
              </a:rPr>
              <a:t>. </a:t>
            </a:r>
            <a:r>
              <a:rPr lang="en-US" u="sng" dirty="0" smtClean="0">
                <a:hlinkClick r:id="rId7"/>
              </a:rPr>
              <a:t>No Need for Canadian PubMed Central: CIHR Should Mandate IR Deposit. 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(2011) </a:t>
            </a:r>
            <a:r>
              <a:rPr lang="en-US" u="sng" dirty="0" smtClean="0">
                <a:hlinkClick r:id="rId8"/>
              </a:rPr>
              <a:t>What Is To Be Done About U.S. Public Access to Peer-Reviewed Scholarly Publications Resulting From U.S. Federally Funded Research?  </a:t>
            </a:r>
            <a:endParaRPr lang="en-US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(2011) </a:t>
            </a:r>
            <a:r>
              <a:rPr lang="en-US" u="sng" dirty="0" smtClean="0">
                <a:hlinkClick r:id="rId9"/>
              </a:rPr>
              <a:t>Comments on Open Access FAQ of German Alliance of Scientific Organisations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(2012) </a:t>
            </a:r>
            <a:r>
              <a:rPr lang="en-US" u="sng" dirty="0" smtClean="0">
                <a:hlinkClick r:id="rId10"/>
              </a:rPr>
              <a:t>Digital Research: How and Why the RCUK Open Access Policy Needs to Be Revised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(2013). </a:t>
            </a:r>
            <a:r>
              <a:rPr lang="en-US" u="sng" dirty="0" smtClean="0">
                <a:hlinkClick r:id="rId11"/>
              </a:rPr>
              <a:t>Response to HEFCE REF OA Policy Consultation</a:t>
            </a:r>
            <a:r>
              <a:rPr lang="en-US" u="sng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(2013). </a:t>
            </a:r>
            <a:r>
              <a:rPr lang="en-US" u="sng" dirty="0" smtClean="0">
                <a:hlinkClick r:id="rId12"/>
              </a:rPr>
              <a:t>Comments on HEFCE/REF Open Access Mandate Proposal. 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 </a:t>
            </a:r>
            <a:r>
              <a:rPr lang="en-US" u="sng" dirty="0" smtClean="0">
                <a:hlinkClick r:id="rId13"/>
              </a:rPr>
              <a:t>Evidence to House of Lords Science and Technology Select Committee on Open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 </a:t>
            </a:r>
            <a:r>
              <a:rPr lang="en-US" u="sng" dirty="0" smtClean="0">
                <a:hlinkClick r:id="rId14"/>
              </a:rPr>
              <a:t>Evidence to BIS Select Committee Inquiry on Open Access. 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(2013). </a:t>
            </a:r>
            <a:r>
              <a:rPr lang="en-US" u="sng" dirty="0" smtClean="0">
                <a:hlinkClick r:id="rId15"/>
              </a:rPr>
              <a:t>Follow-Up Comments for BIS Select Committee on Open Access</a:t>
            </a:r>
            <a:endParaRPr lang="en-US" i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</a:t>
            </a:r>
            <a:r>
              <a:rPr lang="en-US" u="sng" dirty="0" smtClean="0">
                <a:hlinkClick r:id="rId16"/>
              </a:rPr>
              <a:t> Recommandation au ministre québécois de l'enseignement supérieur.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 </a:t>
            </a:r>
            <a:r>
              <a:rPr lang="en-US" dirty="0" smtClean="0">
                <a:hlinkClick r:id="rId17"/>
              </a:rPr>
              <a:t>Comments on Canada’s NSERC/SSHRC/CIHR Draft Tri-Agency Open Access Policy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u="sng" dirty="0" smtClean="0">
                <a:hlinkClick r:id="rId18"/>
              </a:rPr>
              <a:t>CIHR Open Access Policy 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u="sng" dirty="0" smtClean="0">
                <a:hlinkClick r:id="rId19"/>
              </a:rPr>
              <a:t>SSHRC Open Access Policy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u="sng" dirty="0" smtClean="0">
                <a:hlinkClick r:id="rId20"/>
              </a:rPr>
              <a:t>OA Progress in Canada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u="sng" dirty="0" smtClean="0">
                <a:hlinkClick r:id="rId21"/>
              </a:rPr>
              <a:t>NIH Public Access Policy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u="sng" dirty="0" smtClean="0">
                <a:hlinkClick r:id="rId22"/>
              </a:rPr>
              <a:t>Harvard Open Access Policy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u="sng" dirty="0" smtClean="0">
                <a:hlinkClick r:id="rId23" action="ppaction://hlinkfile"/>
              </a:rPr>
              <a:t>France/HAL Open Access Policy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dirty="0" smtClean="0">
                <a:hlinkClick r:id="rId24"/>
              </a:rPr>
              <a:t>Australian Open Access Policy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Comments on H. Varmus's 1999 </a:t>
            </a:r>
            <a:r>
              <a:rPr lang="en-US" u="sng" dirty="0" smtClean="0">
                <a:hlinkClick r:id="rId25" action="ppaction://hlinkfile"/>
              </a:rPr>
              <a:t>E-biomed Proposal</a:t>
            </a:r>
            <a:r>
              <a:rPr lang="en-US" u="sng" dirty="0" smtClean="0">
                <a:hlinkClick r:id="rId26"/>
              </a:rPr>
              <a:t> [</a:t>
            </a:r>
            <a:r>
              <a:rPr lang="en-US" u="sng" dirty="0" smtClean="0">
                <a:hlinkClick r:id="rId27"/>
              </a:rPr>
              <a:t>1] [</a:t>
            </a:r>
            <a:r>
              <a:rPr lang="en-US" u="sng" dirty="0" smtClean="0">
                <a:hlinkClick r:id="rId28"/>
              </a:rPr>
              <a:t>2]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Harnad</a:t>
            </a:r>
            <a:r>
              <a:rPr lang="en-US" dirty="0" smtClean="0"/>
              <a:t>, S. (2007) </a:t>
            </a:r>
            <a:r>
              <a:rPr lang="en-US" dirty="0" smtClean="0">
                <a:hlinkClick r:id="rId29"/>
              </a:rPr>
              <a:t>The Green Road to Open Access: A Leveraged Transition.</a:t>
            </a:r>
            <a:r>
              <a:rPr lang="en-US" dirty="0" smtClean="0"/>
              <a:t> In: Anna </a:t>
            </a:r>
            <a:r>
              <a:rPr lang="en-US" dirty="0" err="1" smtClean="0"/>
              <a:t>Gacs</a:t>
            </a:r>
            <a:r>
              <a:rPr lang="en-US" dirty="0" smtClean="0"/>
              <a:t>. </a:t>
            </a:r>
            <a:r>
              <a:rPr lang="en-US" i="1" dirty="0" smtClean="0"/>
              <a:t>The Culture of Periodicals from the Perspective of the Electronic Age</a:t>
            </a:r>
            <a:r>
              <a:rPr lang="en-US" dirty="0" smtClean="0"/>
              <a:t>. </a:t>
            </a:r>
            <a:r>
              <a:rPr lang="en-US" dirty="0" err="1" smtClean="0"/>
              <a:t>L'Harmattan</a:t>
            </a:r>
            <a:r>
              <a:rPr lang="en-US" dirty="0" smtClean="0"/>
              <a:t>. 99-106.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Harnad</a:t>
            </a:r>
            <a:r>
              <a:rPr lang="en-US" dirty="0" smtClean="0"/>
              <a:t>, S. (2010) </a:t>
            </a:r>
            <a:r>
              <a:rPr lang="en-US" dirty="0" smtClean="0">
                <a:hlinkClick r:id="rId30"/>
              </a:rPr>
              <a:t>No-Fault Peer Review Charges: The Price of Selectivity Need Not Be Access Denied or Delayed</a:t>
            </a:r>
            <a:r>
              <a:rPr lang="en-US" dirty="0" smtClean="0"/>
              <a:t>. </a:t>
            </a:r>
            <a:r>
              <a:rPr lang="en-US" i="1" dirty="0" smtClean="0"/>
              <a:t>D-Lib Magazine </a:t>
            </a:r>
            <a:r>
              <a:rPr lang="en-US" dirty="0" smtClean="0"/>
              <a:t>16 (7/8) </a:t>
            </a:r>
            <a:endParaRPr lang="en-US" u="sn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32BC-4E9A-C344-B858-BD064A8D072E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7963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Revolution #3: 600 </a:t>
            </a:r>
            <a:r>
              <a:rPr lang="en-US" b="1" dirty="0"/>
              <a:t>years ago: Print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Spoken </a:t>
            </a:r>
            <a:r>
              <a:rPr lang="en-US" sz="2800" dirty="0">
                <a:solidFill>
                  <a:srgbClr val="008000"/>
                </a:solidFill>
              </a:rPr>
              <a:t>interactions are </a:t>
            </a:r>
            <a:r>
              <a:rPr lang="en-US" sz="2800" i="1" dirty="0">
                <a:solidFill>
                  <a:srgbClr val="008000"/>
                </a:solidFill>
              </a:rPr>
              <a:t>online cognition</a:t>
            </a:r>
            <a:r>
              <a:rPr lang="en-US" sz="2800" dirty="0">
                <a:solidFill>
                  <a:srgbClr val="008000"/>
                </a:solidFill>
              </a:rPr>
              <a:t>; written interactions are </a:t>
            </a:r>
            <a:r>
              <a:rPr lang="en-US" sz="2800" i="1" dirty="0">
                <a:solidFill>
                  <a:srgbClr val="008000"/>
                </a:solidFill>
              </a:rPr>
              <a:t>offline cognition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4" name="Content Placeholder 3" descr="printingpres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7115" r="-67115"/>
          <a:stretch>
            <a:fillRect/>
          </a:stretch>
        </p:blipFill>
        <p:spPr>
          <a:xfrm>
            <a:off x="-1333309" y="2001341"/>
            <a:ext cx="8229600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C1AA-1867-8444-A8C4-7CB2BD0AFC0E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6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Revolution #4: 50 yrs </a:t>
            </a:r>
            <a:r>
              <a:rPr lang="en-US" b="1" dirty="0"/>
              <a:t>ago</a:t>
            </a:r>
            <a:r>
              <a:rPr lang="en-US" b="1" dirty="0" smtClean="0"/>
              <a:t>: </a:t>
            </a:r>
            <a:r>
              <a:rPr lang="en-US" b="1" dirty="0"/>
              <a:t>Internet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b="1" dirty="0"/>
          </a:p>
        </p:txBody>
      </p:sp>
      <p:pic>
        <p:nvPicPr>
          <p:cNvPr id="3" name="Picture 2" descr="inter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0" y="1131215"/>
            <a:ext cx="4326523" cy="432652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666F-4137-8C4F-9B49-C23631114BFC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5762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3ECB-E290-9640-8EB1-A4B1D0734A73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7" name="Picture 6" descr="ftp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29619"/>
            <a:ext cx="7010400" cy="384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35881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b="1" dirty="0" smtClean="0"/>
              <a:t>FTP: 1960’s</a:t>
            </a:r>
            <a:br>
              <a:rPr lang="en-US" sz="2400" b="1" dirty="0" smtClean="0"/>
            </a:br>
            <a:r>
              <a:rPr lang="en-US" b="1" dirty="0" smtClean="0"/>
              <a:t>(Computer scientists began sharing papers by depositing them in anonymous FTP archives: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1989 – 2002 </a:t>
            </a:r>
            <a:r>
              <a:rPr lang="en-US" sz="2800" b="1" dirty="0" err="1" smtClean="0"/>
              <a:t>Psycoloquy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(one of earliest </a:t>
            </a:r>
            <a:r>
              <a:rPr lang="en-US" sz="2800" b="1" dirty="0" smtClean="0">
                <a:solidFill>
                  <a:srgbClr val="FFD34F"/>
                </a:solidFill>
              </a:rPr>
              <a:t>Gold</a:t>
            </a:r>
            <a:r>
              <a:rPr lang="en-US" sz="2800" b="1" dirty="0" smtClean="0"/>
              <a:t> OA journals)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8E9E-F7F8-574D-82BB-CE5BCE82A333}" type="datetime1">
              <a:rPr lang="en-CA" smtClean="0"/>
              <a:t>15-11-24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  <p:pic>
        <p:nvPicPr>
          <p:cNvPr id="6" name="Picture 5" descr="psycoloq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892300"/>
            <a:ext cx="2095500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</a:t>
            </a:r>
            <a:r>
              <a:rPr lang="en-US" sz="2800" b="1" dirty="0" smtClean="0"/>
              <a:t>25 </a:t>
            </a:r>
            <a:r>
              <a:rPr lang="en-US" sz="2800" b="1" dirty="0"/>
              <a:t>years ago:  the Web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 descr="timbernersl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95" y="1945403"/>
            <a:ext cx="3823748" cy="265341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260D-4B52-3842-84A7-36549CBBF3F1}" type="datetime1">
              <a:rPr lang="en-CA" smtClean="0"/>
              <a:t>15-11-24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ECS-WAIS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1518</Words>
  <Application>Microsoft Macintosh PowerPoint</Application>
  <PresentationFormat>On-screen Show (4:3)</PresentationFormat>
  <Paragraphs>253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From Universal Green Open Access to Open Science</vt:lpstr>
      <vt:lpstr>Four Cognitive Revolutions:   Speaking (fast turnaround time)  Handwriting (slow turnaround time)  Print (slow turnaround time)  Skywriting (fast turnaround time)</vt:lpstr>
      <vt:lpstr>Revolution #1: 300,000 Years ago:   The Advent of Language (words were free)</vt:lpstr>
      <vt:lpstr>Revolution #2: 6000 years ago  The Advent of Handwriting</vt:lpstr>
      <vt:lpstr>Revolution #3: 600 years ago: Print Spoken interactions are online cognition; written interactions are offline cognition.</vt:lpstr>
      <vt:lpstr>Revolution #4: 50 yrs ago: Internet   </vt:lpstr>
      <vt:lpstr>  </vt:lpstr>
      <vt:lpstr>1989 – 2002 Psycoloquy (one of earliest Gold OA journals)</vt:lpstr>
      <vt:lpstr>   25 years ago:  the Web  </vt:lpstr>
      <vt:lpstr>  </vt:lpstr>
      <vt:lpstr>Jun 1994 –  Subversive Proposal (authors should self-archive the final, refereed, accepted drafts of their journal articles, free for all online)</vt:lpstr>
      <vt:lpstr>Jan 1996 –  JISC ELiB Cogprints Project (Matt Hemus)</vt:lpstr>
      <vt:lpstr>Sep 1998 –  American Scientist Open Access Forum (Amsci) (now the Global Open Access Forum (GOAL) </vt:lpstr>
      <vt:lpstr>Oct 1999 –  EPrints announced (Rob Tansley, later Chris Gutteridge)</vt:lpstr>
      <vt:lpstr>Jan 2000 –  First EPrints repository goes live (eprints.ecs.soton.ac.uk)</vt:lpstr>
      <vt:lpstr>Dec 2001 –  Budapest Open Access Initiative (BOAI) BOAI 1 (Green) + BOAI 2 (Gold)</vt:lpstr>
      <vt:lpstr>Feb 2002 –  International Meeting on  National Policies on Open Access</vt:lpstr>
      <vt:lpstr>2003 -- ROAR  Registry of Open Access Repositories (Tim Brody)</vt:lpstr>
      <vt:lpstr>2003 –  ROARMAP   Registry of Open Access Repository  Mandates and Policies</vt:lpstr>
      <vt:lpstr>Jan 2003 –  ECS Open Access mandate (world’s first OA mandate) (Wendy Hall)</vt:lpstr>
      <vt:lpstr>25 Feb 2004 QUT World’s First Institution-Wide OA Mandate (Tom Cochrane)</vt:lpstr>
      <vt:lpstr>May 2004 Elsevier endorses immediate, unembargoed Green OA Self-archiving</vt:lpstr>
      <vt:lpstr>Aug 2004 –  Joint Southampton OA Recommendation to Parliamentary Select Committee  Les Carr, Dave DeRoure, Stevan Harnad, Jessie Hey, Tony Hey, Steve Hitchcock (Southampton)  Charles Oppenheim (Loughborough) </vt:lpstr>
      <vt:lpstr>Sep 2004 –  OA Advantage Bibliography (Steve Hitchcock)</vt:lpstr>
      <vt:lpstr>2004 NIH OA Policy “Recommendation” (Upgraded to Mandate 2007)</vt:lpstr>
      <vt:lpstr>Dec 21 2004 U Minho  First University-Wide OA Mandate in Europe (Eloy Rodrigues)</vt:lpstr>
      <vt:lpstr>Swan &amp; Brown 2005 Survey “would authors comply with Green OA mandates?” </vt:lpstr>
      <vt:lpstr>Mar 2005 –  Berlin 3 Open Access workshop, Southampton</vt:lpstr>
      <vt:lpstr>Jun 2006 –  Southampton Institutional Deposit Mandate for RAE items (Les Carr)</vt:lpstr>
      <vt:lpstr>2007 U Liège Optimal Immediate-Deposit Mandate (Bernard Rentier)</vt:lpstr>
      <vt:lpstr>Jan 2008 –  Southampton upgrades to full institutional mandate (but a very weak one)</vt:lpstr>
      <vt:lpstr>Feb 2008 –  Harvard A&amp;S Mandate</vt:lpstr>
      <vt:lpstr>Mandated (Minho, CERN, QUT, Soton ECS) vs Unmandated OA (2002-2006)</vt:lpstr>
      <vt:lpstr>% UK OA Green (Immediate&amp;Delayed),  Gold (Immediate))  &amp; Gold (Delayed) ISI indexed UK articles published 2007-2012 (tested 2013)</vt:lpstr>
      <vt:lpstr>% UK OA Green (Immediate&amp;Delayed), Gold (I) &amp; Gold (D)  ISI-indexed UK Articles published in 2012  (tested  in 2013)</vt:lpstr>
      <vt:lpstr>Comparing Liege, Minho, QUT, Surrey, Lancaster, UK-mandated average &amp; UK-unmandated average Liege immediate-deposit mandate is strongest and most effective mandate (Minho &amp; QUT are now both upgrading to the Liege immediate-deposit mandate)</vt:lpstr>
      <vt:lpstr>         UK Unmandated           UK Mandated                              U. Liège                    (24,686)                                      (11,995)                                          (1,452)</vt:lpstr>
      <vt:lpstr>Deposit Timing: Liège (vertical line is date of publication) </vt:lpstr>
      <vt:lpstr>2012 The Finch Fiasco The UK’s U-Turn  from Cost-Free Green  to Fool’s Gold</vt:lpstr>
      <vt:lpstr>2012: BOAI-10 OA Policy Recommendations</vt:lpstr>
      <vt:lpstr>Feb 2013: OSTP Directive &amp; FASTR &amp; PAPS Bills</vt:lpstr>
      <vt:lpstr>May 2013 -- FRS/FNRS Belgium Harmonized Funder+Institution Mandate (Liège Immediate-Deposit Model)</vt:lpstr>
      <vt:lpstr>Dec 2013  EU Horizon 2020 OA Mandate</vt:lpstr>
      <vt:lpstr>March 2014: HEFCE Mandate Immediate-Deposit for REF2020 (Liège/FNRS Model)</vt:lpstr>
      <vt:lpstr>PowerPoint Presentation</vt:lpstr>
      <vt:lpstr>Pre-Green Fool’s Gold vs  Post-Green Fair Gold</vt:lpstr>
      <vt:lpstr>Pre-Green Fool’s Gold vs  Post-Green Fair Gold</vt:lpstr>
      <vt:lpstr>Universal Green OA: and then what?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EPrints, Repositories and Open Access</dc:title>
  <dc:creator>Leslie Carr</dc:creator>
  <cp:lastModifiedBy>Stevan Harnad</cp:lastModifiedBy>
  <cp:revision>105</cp:revision>
  <dcterms:created xsi:type="dcterms:W3CDTF">2013-11-08T20:11:13Z</dcterms:created>
  <dcterms:modified xsi:type="dcterms:W3CDTF">2015-11-24T11:37:40Z</dcterms:modified>
</cp:coreProperties>
</file>