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tiff" ContentType="image/tiff"/>
  <Default Extension="rels" ContentType="application/vnd.openxmlformats-package.relationships+xml"/>
  <Default Extension="gif" ContentType="image/gif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drawings/drawing2.xml" ContentType="application/vnd.openxmlformats-officedocument.drawingml.chartshapes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drawings/drawing3.xml" ContentType="application/vnd.openxmlformats-officedocument.drawingml.chartshapes+xml"/>
  <Override PartName="/ppt/charts/chart10.xml" ContentType="application/vnd.openxmlformats-officedocument.drawingml.chart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ppt/charts/chart13.xml" ContentType="application/vnd.openxmlformats-officedocument.drawingml.chart+xml"/>
  <Override PartName="/ppt/drawings/drawing4.xml" ContentType="application/vnd.openxmlformats-officedocument.drawingml.chartshapes+xml"/>
  <Override PartName="/ppt/charts/chart14.xml" ContentType="application/vnd.openxmlformats-officedocument.drawingml.chart+xml"/>
  <Override PartName="/ppt/charts/chart15.xml" ContentType="application/vnd.openxmlformats-officedocument.drawingml.chart+xml"/>
  <Override PartName="/ppt/charts/chart16.xml" ContentType="application/vnd.openxmlformats-officedocument.drawingml.chart+xml"/>
  <Override PartName="/ppt/charts/chart17.xml" ContentType="application/vnd.openxmlformats-officedocument.drawingml.chart+xml"/>
  <Override PartName="/ppt/drawings/drawing5.xml" ContentType="application/vnd.openxmlformats-officedocument.drawingml.chartshapes+xml"/>
  <Override PartName="/ppt/charts/chart18.xml" ContentType="application/vnd.openxmlformats-officedocument.drawingml.chart+xml"/>
  <Override PartName="/ppt/charts/chart19.xml" ContentType="application/vnd.openxmlformats-officedocument.drawingml.chart+xml"/>
  <Override PartName="/ppt/charts/chart20.xml" ContentType="application/vnd.openxmlformats-officedocument.drawingml.chart+xml"/>
  <Override PartName="/ppt/charts/chart21.xml" ContentType="application/vnd.openxmlformats-officedocument.drawingml.chart+xml"/>
  <Override PartName="/ppt/drawings/drawing6.xml" ContentType="application/vnd.openxmlformats-officedocument.drawingml.chartshapes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51"/>
  </p:notesMasterIdLst>
  <p:handoutMasterIdLst>
    <p:handoutMasterId r:id="rId52"/>
  </p:handoutMasterIdLst>
  <p:sldIdLst>
    <p:sldId id="343" r:id="rId2"/>
    <p:sldId id="310" r:id="rId3"/>
    <p:sldId id="311" r:id="rId4"/>
    <p:sldId id="312" r:id="rId5"/>
    <p:sldId id="313" r:id="rId6"/>
    <p:sldId id="314" r:id="rId7"/>
    <p:sldId id="335" r:id="rId8"/>
    <p:sldId id="358" r:id="rId9"/>
    <p:sldId id="315" r:id="rId10"/>
    <p:sldId id="336" r:id="rId11"/>
    <p:sldId id="260" r:id="rId12"/>
    <p:sldId id="262" r:id="rId13"/>
    <p:sldId id="263" r:id="rId14"/>
    <p:sldId id="264" r:id="rId15"/>
    <p:sldId id="266" r:id="rId16"/>
    <p:sldId id="269" r:id="rId17"/>
    <p:sldId id="273" r:id="rId18"/>
    <p:sldId id="352" r:id="rId19"/>
    <p:sldId id="362" r:id="rId20"/>
    <p:sldId id="353" r:id="rId21"/>
    <p:sldId id="339" r:id="rId22"/>
    <p:sldId id="363" r:id="rId23"/>
    <p:sldId id="361" r:id="rId24"/>
    <p:sldId id="282" r:id="rId25"/>
    <p:sldId id="338" r:id="rId26"/>
    <p:sldId id="340" r:id="rId27"/>
    <p:sldId id="344" r:id="rId28"/>
    <p:sldId id="286" r:id="rId29"/>
    <p:sldId id="294" r:id="rId30"/>
    <p:sldId id="346" r:id="rId31"/>
    <p:sldId id="305" r:id="rId32"/>
    <p:sldId id="341" r:id="rId33"/>
    <p:sldId id="334" r:id="rId34"/>
    <p:sldId id="356" r:id="rId35"/>
    <p:sldId id="308" r:id="rId36"/>
    <p:sldId id="355" r:id="rId37"/>
    <p:sldId id="309" r:id="rId38"/>
    <p:sldId id="331" r:id="rId39"/>
    <p:sldId id="337" r:id="rId40"/>
    <p:sldId id="359" r:id="rId41"/>
    <p:sldId id="342" r:id="rId42"/>
    <p:sldId id="347" r:id="rId43"/>
    <p:sldId id="366" r:id="rId44"/>
    <p:sldId id="345" r:id="rId45"/>
    <p:sldId id="326" r:id="rId46"/>
    <p:sldId id="365" r:id="rId47"/>
    <p:sldId id="367" r:id="rId48"/>
    <p:sldId id="364" r:id="rId49"/>
    <p:sldId id="357" r:id="rId5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4E601"/>
    <a:srgbClr val="00FF02"/>
    <a:srgbClr val="FFD34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>
    <p:restoredLeft sz="15612" autoAdjust="0"/>
    <p:restoredTop sz="94688" autoAdjust="0"/>
  </p:normalViewPr>
  <p:slideViewPr>
    <p:cSldViewPr snapToGrid="0" snapToObjects="1">
      <p:cViewPr varScale="1">
        <p:scale>
          <a:sx n="65" d="100"/>
          <a:sy n="65" d="100"/>
        </p:scale>
        <p:origin x="-2280" y="-11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346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198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50" Type="http://schemas.openxmlformats.org/officeDocument/2006/relationships/slide" Target="slides/slide49.xml"/><Relationship Id="rId51" Type="http://schemas.openxmlformats.org/officeDocument/2006/relationships/notesMaster" Target="notesMasters/notesMaster1.xml"/><Relationship Id="rId52" Type="http://schemas.openxmlformats.org/officeDocument/2006/relationships/handoutMaster" Target="handoutMasters/handoutMaster1.xml"/><Relationship Id="rId53" Type="http://schemas.openxmlformats.org/officeDocument/2006/relationships/printerSettings" Target="printerSettings/printerSettings1.bin"/><Relationship Id="rId54" Type="http://schemas.openxmlformats.org/officeDocument/2006/relationships/presProps" Target="presProps.xml"/><Relationship Id="rId55" Type="http://schemas.openxmlformats.org/officeDocument/2006/relationships/viewProps" Target="viewProps.xml"/><Relationship Id="rId56" Type="http://schemas.openxmlformats.org/officeDocument/2006/relationships/theme" Target="theme/theme1.xml"/><Relationship Id="rId57" Type="http://schemas.openxmlformats.org/officeDocument/2006/relationships/tableStyles" Target="tableStyles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slide" Target="slides/slide47.xml"/><Relationship Id="rId49" Type="http://schemas.openxmlformats.org/officeDocument/2006/relationships/slide" Target="slides/slide4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D:\4%20Projets\1Scientom&#233;trie\1%20Archivage%20Obligatoire\Version%205\Data%2016%20jan2010.xlsx" TargetMode="External"/><Relationship Id="rId2" Type="http://schemas.openxmlformats.org/officeDocument/2006/relationships/chartUserShapes" Target="../drawings/drawing1.xml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oleObject" Target="file:///D:\4%20Projets\1Scientom&#233;trie\8-Alma%20-%20UK\version%207\Stat.xlsx" TargetMode="External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oleObject" Target="file:///D:\4%20Projets\1Scientom&#233;trie\8-Alma%20-%20UK\version%207\Stat.xlsx" TargetMode="External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oleObject" Target="file:///D:\4%20Projets\1Scientom&#233;trie\8-Alma%20-%20UK\version%207\Stat.xlsx" TargetMode="External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oleObject" Target="file:///D:\4%20Projets\1Scientom&#233;trie\8-Alma%20-%20UK\version%207\Stat.xlsx" TargetMode="External"/><Relationship Id="rId2" Type="http://schemas.openxmlformats.org/officeDocument/2006/relationships/chartUserShapes" Target="../drawings/drawing4.xml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oleObject" Target="file:///D:\4%20Projets\1Scientom&#233;trie\8-Alma%20-%20UK\version%207\Stat.xlsx" TargetMode="External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oleObject" Target="file:///D:\4%20Projets\1Scientom&#233;trie\8-Alma%20-%20UK\version%207\Stat.xlsx" TargetMode="External"/></Relationships>
</file>

<file path=ppt/charts/_rels/chart16.xml.rels><?xml version="1.0" encoding="UTF-8" standalone="yes"?>
<Relationships xmlns="http://schemas.openxmlformats.org/package/2006/relationships"><Relationship Id="rId1" Type="http://schemas.openxmlformats.org/officeDocument/2006/relationships/oleObject" Target="file:///D:\4%20Projets\1Scientom&#233;trie\8-Alma%20-%20UK\version%207\Stat.xlsx" TargetMode="External"/></Relationships>
</file>

<file path=ppt/charts/_rels/chart17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harnad:Downloads:StatQUT.xlsx" TargetMode="External"/><Relationship Id="rId2" Type="http://schemas.openxmlformats.org/officeDocument/2006/relationships/chartUserShapes" Target="../drawings/drawing5.xml"/></Relationships>
</file>

<file path=ppt/charts/_rels/chart18.xml.rels><?xml version="1.0" encoding="UTF-8" standalone="yes"?>
<Relationships xmlns="http://schemas.openxmlformats.org/package/2006/relationships"><Relationship Id="rId1" Type="http://schemas.openxmlformats.org/officeDocument/2006/relationships/oleObject" Target="file:///D:\4%20Projets\1Scientom&#233;trie\8-Alma%20-%20UK\Archives%20Institutionnelles\STAT%20V2.xlsx" TargetMode="External"/></Relationships>
</file>

<file path=ppt/charts/_rels/chart19.xml.rels><?xml version="1.0" encoding="UTF-8" standalone="yes"?>
<Relationships xmlns="http://schemas.openxmlformats.org/package/2006/relationships"><Relationship Id="rId1" Type="http://schemas.openxmlformats.org/officeDocument/2006/relationships/oleObject" Target="file:///D:\4%20Projets\1Scientom&#233;trie\8-Alma%20-%20UK\Archives%20Institutionnelles\STAT%20V2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D:\4%20Projets\1Scientom&#233;trie\8-Alma%20-%20UK\version%207\Stat%20UK%20V2.xlsx" TargetMode="External"/></Relationships>
</file>

<file path=ppt/charts/_rels/chart20.xml.rels><?xml version="1.0" encoding="UTF-8" standalone="yes"?>
<Relationships xmlns="http://schemas.openxmlformats.org/package/2006/relationships"><Relationship Id="rId1" Type="http://schemas.openxmlformats.org/officeDocument/2006/relationships/oleObject" Target="file:///D:\4%20Projets\1Scientom&#233;trie\8-Alma%20-%20UK\Archives%20Institutionnelles\STAT%20V2.xlsx" TargetMode="External"/></Relationships>
</file>

<file path=ppt/charts/_rels/chart21.xml.rels><?xml version="1.0" encoding="UTF-8" standalone="yes"?>
<Relationships xmlns="http://schemas.openxmlformats.org/package/2006/relationships"><Relationship Id="rId1" Type="http://schemas.openxmlformats.org/officeDocument/2006/relationships/oleObject" Target="file:///D:\4%20Projets\1Scientom&#233;trie\8-Alma%20-%20UK\Archives%20Institutionnelles\STAT%20V2.xlsx" TargetMode="External"/><Relationship Id="rId2" Type="http://schemas.openxmlformats.org/officeDocument/2006/relationships/chartUserShapes" Target="../drawings/drawing6.xm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D:\4%20Projets\1Scientom&#233;trie\8-Alma%20-%20UK\version%207\Stat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D:\4%20Projets\1Scientom&#233;trie\8-Alma%20-%20UK\version%207\Stat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D:\4%20Projets\1Scientom&#233;trie\8-Alma%20-%20UK\version%207\Stat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D:\4%20Projets\1Scientom&#233;trie\8-Alma%20-%20UK\version%207\Stat.xlsx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D:\4%20Projets\1Scientom&#233;trie\8-Alma%20-%20UK\version%207\Stat.xlsx" TargetMode="External"/><Relationship Id="rId2" Type="http://schemas.openxmlformats.org/officeDocument/2006/relationships/chartUserShapes" Target="../drawings/drawing2.xm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file:///D:\4%20Projets\1Scientom&#233;trie\8-Alma%20-%20UK\version%207\Stat.xlsx" TargetMode="External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oleObject" Target="file:///D:\4%20Projets\1Scientom&#233;trie\8-Alma%20-%20UK\version%207\Stat.xlsx" TargetMode="External"/><Relationship Id="rId2" Type="http://schemas.openxmlformats.org/officeDocument/2006/relationships/chartUserShapes" Target="../drawings/drawing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68912027339149"/>
          <c:y val="0.0507852513077918"/>
          <c:w val="0.67992445761489"/>
          <c:h val="0.61818640876288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Stat!$B$21</c:f>
              <c:strCache>
                <c:ptCount val="1"/>
                <c:pt idx="0">
                  <c:v>2002</c:v>
                </c:pt>
              </c:strCache>
            </c:strRef>
          </c:tx>
          <c:spPr>
            <a:solidFill>
              <a:srgbClr val="008000"/>
            </a:solidFill>
          </c:spPr>
          <c:invertIfNegative val="0"/>
          <c:cat>
            <c:strRef>
              <c:f>Stat!$C$20:$H$20</c:f>
              <c:strCache>
                <c:ptCount val="6"/>
                <c:pt idx="0">
                  <c:v>Minho</c:v>
                </c:pt>
                <c:pt idx="1">
                  <c:v>CERN</c:v>
                </c:pt>
                <c:pt idx="2">
                  <c:v>QUT</c:v>
                </c:pt>
                <c:pt idx="3">
                  <c:v>Southampton</c:v>
                </c:pt>
                <c:pt idx="4">
                  <c:v>4 institutions</c:v>
                </c:pt>
                <c:pt idx="5">
                  <c:v>Non Mandated</c:v>
                </c:pt>
              </c:strCache>
            </c:strRef>
          </c:cat>
          <c:val>
            <c:numRef>
              <c:f>Stat!$C$21:$H$21</c:f>
              <c:numCache>
                <c:formatCode>0%</c:formatCode>
                <c:ptCount val="6"/>
                <c:pt idx="0">
                  <c:v>0.64</c:v>
                </c:pt>
                <c:pt idx="1">
                  <c:v>0.58</c:v>
                </c:pt>
                <c:pt idx="2">
                  <c:v>0.49</c:v>
                </c:pt>
                <c:pt idx="3">
                  <c:v>0.53</c:v>
                </c:pt>
                <c:pt idx="4">
                  <c:v>0.56</c:v>
                </c:pt>
                <c:pt idx="5">
                  <c:v>0.15</c:v>
                </c:pt>
              </c:numCache>
            </c:numRef>
          </c:val>
        </c:ser>
        <c:ser>
          <c:idx val="1"/>
          <c:order val="1"/>
          <c:tx>
            <c:strRef>
              <c:f>Stat!$B$22</c:f>
              <c:strCache>
                <c:ptCount val="1"/>
                <c:pt idx="0">
                  <c:v>2003</c:v>
                </c:pt>
              </c:strCache>
            </c:strRef>
          </c:tx>
          <c:spPr>
            <a:solidFill>
              <a:srgbClr val="009900"/>
            </a:solidFill>
          </c:spPr>
          <c:invertIfNegative val="0"/>
          <c:cat>
            <c:strRef>
              <c:f>Stat!$C$20:$H$20</c:f>
              <c:strCache>
                <c:ptCount val="6"/>
                <c:pt idx="0">
                  <c:v>Minho</c:v>
                </c:pt>
                <c:pt idx="1">
                  <c:v>CERN</c:v>
                </c:pt>
                <c:pt idx="2">
                  <c:v>QUT</c:v>
                </c:pt>
                <c:pt idx="3">
                  <c:v>Southampton</c:v>
                </c:pt>
                <c:pt idx="4">
                  <c:v>4 institutions</c:v>
                </c:pt>
                <c:pt idx="5">
                  <c:v>Non Mandated</c:v>
                </c:pt>
              </c:strCache>
            </c:strRef>
          </c:cat>
          <c:val>
            <c:numRef>
              <c:f>Stat!$C$22:$H$22</c:f>
              <c:numCache>
                <c:formatCode>0%</c:formatCode>
                <c:ptCount val="6"/>
                <c:pt idx="0">
                  <c:v>0.62</c:v>
                </c:pt>
                <c:pt idx="1">
                  <c:v>0.61</c:v>
                </c:pt>
                <c:pt idx="2">
                  <c:v>0.48</c:v>
                </c:pt>
                <c:pt idx="3">
                  <c:v>0.7</c:v>
                </c:pt>
                <c:pt idx="4">
                  <c:v>0.6</c:v>
                </c:pt>
                <c:pt idx="5">
                  <c:v>0.15</c:v>
                </c:pt>
              </c:numCache>
            </c:numRef>
          </c:val>
        </c:ser>
        <c:ser>
          <c:idx val="2"/>
          <c:order val="2"/>
          <c:tx>
            <c:strRef>
              <c:f>Stat!$B$23</c:f>
              <c:strCache>
                <c:ptCount val="1"/>
                <c:pt idx="0">
                  <c:v>2004</c:v>
                </c:pt>
              </c:strCache>
            </c:strRef>
          </c:tx>
          <c:spPr>
            <a:solidFill>
              <a:srgbClr val="33CC33"/>
            </a:solidFill>
          </c:spPr>
          <c:invertIfNegative val="0"/>
          <c:cat>
            <c:strRef>
              <c:f>Stat!$C$20:$H$20</c:f>
              <c:strCache>
                <c:ptCount val="6"/>
                <c:pt idx="0">
                  <c:v>Minho</c:v>
                </c:pt>
                <c:pt idx="1">
                  <c:v>CERN</c:v>
                </c:pt>
                <c:pt idx="2">
                  <c:v>QUT</c:v>
                </c:pt>
                <c:pt idx="3">
                  <c:v>Southampton</c:v>
                </c:pt>
                <c:pt idx="4">
                  <c:v>4 institutions</c:v>
                </c:pt>
                <c:pt idx="5">
                  <c:v>Non Mandated</c:v>
                </c:pt>
              </c:strCache>
            </c:strRef>
          </c:cat>
          <c:val>
            <c:numRef>
              <c:f>Stat!$C$23:$H$23</c:f>
              <c:numCache>
                <c:formatCode>0%</c:formatCode>
                <c:ptCount val="6"/>
                <c:pt idx="0">
                  <c:v>0.62</c:v>
                </c:pt>
                <c:pt idx="1">
                  <c:v>0.55</c:v>
                </c:pt>
                <c:pt idx="2">
                  <c:v>0.51</c:v>
                </c:pt>
                <c:pt idx="3">
                  <c:v>0.66</c:v>
                </c:pt>
                <c:pt idx="4">
                  <c:v>0.59</c:v>
                </c:pt>
                <c:pt idx="5">
                  <c:v>0.16</c:v>
                </c:pt>
              </c:numCache>
            </c:numRef>
          </c:val>
        </c:ser>
        <c:ser>
          <c:idx val="3"/>
          <c:order val="3"/>
          <c:tx>
            <c:strRef>
              <c:f>Stat!$B$24</c:f>
              <c:strCache>
                <c:ptCount val="1"/>
                <c:pt idx="0">
                  <c:v>2005</c:v>
                </c:pt>
              </c:strCache>
            </c:strRef>
          </c:tx>
          <c:spPr>
            <a:solidFill>
              <a:srgbClr val="66FF66"/>
            </a:solidFill>
          </c:spPr>
          <c:invertIfNegative val="0"/>
          <c:cat>
            <c:strRef>
              <c:f>Stat!$C$20:$H$20</c:f>
              <c:strCache>
                <c:ptCount val="6"/>
                <c:pt idx="0">
                  <c:v>Minho</c:v>
                </c:pt>
                <c:pt idx="1">
                  <c:v>CERN</c:v>
                </c:pt>
                <c:pt idx="2">
                  <c:v>QUT</c:v>
                </c:pt>
                <c:pt idx="3">
                  <c:v>Southampton</c:v>
                </c:pt>
                <c:pt idx="4">
                  <c:v>4 institutions</c:v>
                </c:pt>
                <c:pt idx="5">
                  <c:v>Non Mandated</c:v>
                </c:pt>
              </c:strCache>
            </c:strRef>
          </c:cat>
          <c:val>
            <c:numRef>
              <c:f>Stat!$C$24:$H$24</c:f>
              <c:numCache>
                <c:formatCode>0%</c:formatCode>
                <c:ptCount val="6"/>
                <c:pt idx="0">
                  <c:v>0.61</c:v>
                </c:pt>
                <c:pt idx="1">
                  <c:v>0.54</c:v>
                </c:pt>
                <c:pt idx="2">
                  <c:v>0.63</c:v>
                </c:pt>
                <c:pt idx="3">
                  <c:v>0.68</c:v>
                </c:pt>
                <c:pt idx="4">
                  <c:v>0.62</c:v>
                </c:pt>
                <c:pt idx="5">
                  <c:v>0.13</c:v>
                </c:pt>
              </c:numCache>
            </c:numRef>
          </c:val>
        </c:ser>
        <c:ser>
          <c:idx val="4"/>
          <c:order val="4"/>
          <c:tx>
            <c:strRef>
              <c:f>Stat!$B$25</c:f>
              <c:strCache>
                <c:ptCount val="1"/>
                <c:pt idx="0">
                  <c:v>2006</c:v>
                </c:pt>
              </c:strCache>
            </c:strRef>
          </c:tx>
          <c:spPr>
            <a:solidFill>
              <a:srgbClr val="B9FFB9"/>
            </a:solidFill>
          </c:spPr>
          <c:invertIfNegative val="0"/>
          <c:cat>
            <c:strRef>
              <c:f>Stat!$C$20:$H$20</c:f>
              <c:strCache>
                <c:ptCount val="6"/>
                <c:pt idx="0">
                  <c:v>Minho</c:v>
                </c:pt>
                <c:pt idx="1">
                  <c:v>CERN</c:v>
                </c:pt>
                <c:pt idx="2">
                  <c:v>QUT</c:v>
                </c:pt>
                <c:pt idx="3">
                  <c:v>Southampton</c:v>
                </c:pt>
                <c:pt idx="4">
                  <c:v>4 institutions</c:v>
                </c:pt>
                <c:pt idx="5">
                  <c:v>Non Mandated</c:v>
                </c:pt>
              </c:strCache>
            </c:strRef>
          </c:cat>
          <c:val>
            <c:numRef>
              <c:f>Stat!$C$25:$H$25</c:f>
              <c:numCache>
                <c:formatCode>0%</c:formatCode>
                <c:ptCount val="6"/>
                <c:pt idx="0">
                  <c:v>0.54</c:v>
                </c:pt>
                <c:pt idx="1">
                  <c:v>0.63</c:v>
                </c:pt>
                <c:pt idx="2">
                  <c:v>0.6</c:v>
                </c:pt>
                <c:pt idx="3">
                  <c:v>0.62</c:v>
                </c:pt>
                <c:pt idx="4">
                  <c:v>0.6</c:v>
                </c:pt>
                <c:pt idx="5">
                  <c:v>0.16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-2146325400"/>
        <c:axId val="-2146322248"/>
      </c:barChart>
      <c:catAx>
        <c:axId val="-214632540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lang="en-CA"/>
            </a:pPr>
            <a:endParaRPr lang="en-US"/>
          </a:p>
        </c:txPr>
        <c:crossAx val="-2146322248"/>
        <c:crosses val="autoZero"/>
        <c:auto val="1"/>
        <c:lblAlgn val="ctr"/>
        <c:lblOffset val="100"/>
        <c:noMultiLvlLbl val="0"/>
      </c:catAx>
      <c:valAx>
        <c:axId val="-2146322248"/>
        <c:scaling>
          <c:orientation val="minMax"/>
          <c:max val="1.0"/>
        </c:scaling>
        <c:delete val="0"/>
        <c:axPos val="l"/>
        <c:majorGridlines/>
        <c:numFmt formatCode="0%" sourceLinked="1"/>
        <c:majorTickMark val="out"/>
        <c:minorTickMark val="none"/>
        <c:tickLblPos val="nextTo"/>
        <c:txPr>
          <a:bodyPr/>
          <a:lstStyle/>
          <a:p>
            <a:pPr>
              <a:defRPr lang="en-CA"/>
            </a:pPr>
            <a:endParaRPr lang="en-US"/>
          </a:p>
        </c:txPr>
        <c:crossAx val="-2146325400"/>
        <c:crosses val="autoZero"/>
        <c:crossBetween val="between"/>
      </c:valAx>
    </c:plotArea>
    <c:legend>
      <c:legendPos val="r"/>
      <c:layout/>
      <c:overlay val="0"/>
      <c:txPr>
        <a:bodyPr/>
        <a:lstStyle/>
        <a:p>
          <a:pPr>
            <a:defRPr lang="en-CA"/>
          </a:pPr>
          <a:endParaRPr lang="en-US"/>
        </a:p>
      </c:txPr>
    </c:legend>
    <c:plotVisOnly val="1"/>
    <c:dispBlanksAs val="gap"/>
    <c:showDLblsOverMax val="0"/>
  </c:chart>
  <c:externalData r:id="rId1">
    <c:autoUpdate val="0"/>
  </c:externalData>
  <c:userShapes r:id="rId2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0"/>
          <c:y val="0.0"/>
          <c:w val="0.983287384607284"/>
          <c:h val="1.0"/>
        </c:manualLayout>
      </c:layout>
      <c:doughnutChart>
        <c:varyColors val="1"/>
        <c:ser>
          <c:idx val="0"/>
          <c:order val="0"/>
          <c:dPt>
            <c:idx val="0"/>
            <c:bubble3D val="0"/>
            <c:spPr>
              <a:solidFill>
                <a:srgbClr val="339933"/>
              </a:solidFill>
            </c:spPr>
          </c:dPt>
          <c:dPt>
            <c:idx val="1"/>
            <c:bubble3D val="0"/>
            <c:spPr>
              <a:solidFill>
                <a:srgbClr val="FFC000"/>
              </a:solidFill>
            </c:spPr>
          </c:dPt>
          <c:dPt>
            <c:idx val="2"/>
            <c:bubble3D val="0"/>
            <c:spPr>
              <a:solidFill>
                <a:srgbClr val="FFFA1D"/>
              </a:solidFill>
            </c:spPr>
          </c:dPt>
          <c:dPt>
            <c:idx val="3"/>
            <c:bubble3D val="0"/>
            <c:spPr>
              <a:solidFill>
                <a:schemeClr val="bg1">
                  <a:lumMod val="75000"/>
                </a:schemeClr>
              </a:solidFill>
            </c:spPr>
          </c:dPt>
          <c:dLbls>
            <c:dLbl>
              <c:idx val="1"/>
              <c:layout>
                <c:manualLayout>
                  <c:x val="0.012503027307793"/>
                  <c:y val="0.03527380947421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1.14609759673046E-16"/>
                  <c:y val="0.017636904737106"/>
                </c:manualLayout>
              </c:layout>
              <c:spPr/>
              <c:txPr>
                <a:bodyPr/>
                <a:lstStyle/>
                <a:p>
                  <a:pPr>
                    <a:defRPr lang="en-CA" sz="800">
                      <a:solidFill>
                        <a:schemeClr val="tx1"/>
                      </a:solidFill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delete val="1"/>
            </c:dLbl>
            <c:txPr>
              <a:bodyPr/>
              <a:lstStyle/>
              <a:p>
                <a:pPr>
                  <a:defRPr lang="en-CA" sz="800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'Stat 2007-2012'!$D$27:$G$27</c:f>
              <c:strCache>
                <c:ptCount val="4"/>
                <c:pt idx="0">
                  <c:v>Green OA</c:v>
                </c:pt>
                <c:pt idx="1">
                  <c:v>Gold OA</c:v>
                </c:pt>
                <c:pt idx="2">
                  <c:v>Delayed OA</c:v>
                </c:pt>
                <c:pt idx="3">
                  <c:v>Not OA</c:v>
                </c:pt>
              </c:strCache>
            </c:strRef>
          </c:cat>
          <c:val>
            <c:numRef>
              <c:f>'Stat 2007-2012'!$D$36:$G$36</c:f>
              <c:numCache>
                <c:formatCode>0%</c:formatCode>
                <c:ptCount val="4"/>
                <c:pt idx="0">
                  <c:v>0.161977660972405</c:v>
                </c:pt>
                <c:pt idx="1">
                  <c:v>0.0643889618922472</c:v>
                </c:pt>
                <c:pt idx="2">
                  <c:v>0.0512483574244415</c:v>
                </c:pt>
                <c:pt idx="3">
                  <c:v>0.722385019710906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0"/>
      </c:doughnutChart>
    </c:plotArea>
    <c:plotVisOnly val="1"/>
    <c:dispBlanksAs val="gap"/>
    <c:showDLblsOverMax val="0"/>
  </c:chart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000908443649983628"/>
          <c:y val="0.0"/>
          <c:w val="0.941023822539054"/>
          <c:h val="0.966599784481073"/>
        </c:manualLayout>
      </c:layout>
      <c:doughnutChart>
        <c:varyColors val="1"/>
        <c:ser>
          <c:idx val="0"/>
          <c:order val="0"/>
          <c:dPt>
            <c:idx val="0"/>
            <c:bubble3D val="0"/>
            <c:spPr>
              <a:solidFill>
                <a:srgbClr val="339933"/>
              </a:solidFill>
            </c:spPr>
          </c:dPt>
          <c:dPt>
            <c:idx val="1"/>
            <c:bubble3D val="0"/>
            <c:spPr>
              <a:solidFill>
                <a:srgbClr val="FFCC00"/>
              </a:solidFill>
            </c:spPr>
          </c:dPt>
          <c:dPt>
            <c:idx val="2"/>
            <c:bubble3D val="0"/>
            <c:spPr>
              <a:solidFill>
                <a:schemeClr val="tx1"/>
              </a:solidFill>
            </c:spPr>
          </c:dPt>
          <c:dPt>
            <c:idx val="3"/>
            <c:bubble3D val="0"/>
            <c:spPr>
              <a:solidFill>
                <a:schemeClr val="bg1">
                  <a:lumMod val="75000"/>
                </a:schemeClr>
              </a:solidFill>
            </c:spPr>
          </c:dPt>
          <c:dLbls>
            <c:dLbl>
              <c:idx val="0"/>
              <c:spPr/>
              <c:txPr>
                <a:bodyPr/>
                <a:lstStyle/>
                <a:p>
                  <a:pPr>
                    <a:defRPr lang="en-CA" sz="800"/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delete val="1"/>
            </c:dLbl>
            <c:dLbl>
              <c:idx val="2"/>
              <c:delete val="1"/>
            </c:dLbl>
            <c:dLbl>
              <c:idx val="3"/>
              <c:delete val="1"/>
            </c:dLbl>
            <c:txPr>
              <a:bodyPr/>
              <a:lstStyle/>
              <a:p>
                <a:pPr>
                  <a:defRPr lang="en-CA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'Stat 2007-2012'!$D$27:$G$27</c:f>
              <c:strCache>
                <c:ptCount val="4"/>
                <c:pt idx="0">
                  <c:v>Green OA</c:v>
                </c:pt>
                <c:pt idx="1">
                  <c:v>Gold OA</c:v>
                </c:pt>
                <c:pt idx="2">
                  <c:v>Delayed OA</c:v>
                </c:pt>
                <c:pt idx="3">
                  <c:v>Not OA</c:v>
                </c:pt>
              </c:strCache>
            </c:strRef>
          </c:cat>
          <c:val>
            <c:numRef>
              <c:f>'Stat 2007-2012'!$D$37:$G$37</c:f>
              <c:numCache>
                <c:formatCode>0%</c:formatCode>
                <c:ptCount val="4"/>
                <c:pt idx="0">
                  <c:v>0.130756302521008</c:v>
                </c:pt>
                <c:pt idx="1">
                  <c:v>0.00924369747899159</c:v>
                </c:pt>
                <c:pt idx="2">
                  <c:v>0.0</c:v>
                </c:pt>
                <c:pt idx="3">
                  <c:v>0.860000000000001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0"/>
      </c:doughnutChart>
    </c:plotArea>
    <c:plotVisOnly val="1"/>
    <c:dispBlanksAs val="gap"/>
    <c:showDLblsOverMax val="0"/>
  </c:chart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42616235470566"/>
          <c:y val="0.06924230688295"/>
          <c:w val="0.758911698537683"/>
          <c:h val="0.724970337901669"/>
        </c:manualLayout>
      </c:layout>
      <c:doughnutChart>
        <c:varyColors val="1"/>
        <c:ser>
          <c:idx val="0"/>
          <c:order val="0"/>
          <c:dPt>
            <c:idx val="0"/>
            <c:bubble3D val="0"/>
            <c:spPr>
              <a:solidFill>
                <a:srgbClr val="339933"/>
              </a:solidFill>
            </c:spPr>
          </c:dPt>
          <c:dPt>
            <c:idx val="1"/>
            <c:bubble3D val="0"/>
            <c:spPr>
              <a:solidFill>
                <a:srgbClr val="FFCC00"/>
              </a:solidFill>
            </c:spPr>
          </c:dPt>
          <c:dPt>
            <c:idx val="2"/>
            <c:bubble3D val="0"/>
            <c:spPr>
              <a:solidFill>
                <a:srgbClr val="FFFA1D"/>
              </a:solidFill>
            </c:spPr>
          </c:dPt>
          <c:dPt>
            <c:idx val="3"/>
            <c:bubble3D val="0"/>
            <c:spPr>
              <a:solidFill>
                <a:schemeClr val="bg1">
                  <a:lumMod val="75000"/>
                </a:schemeClr>
              </a:solidFill>
            </c:spPr>
          </c:dPt>
          <c:dLbls>
            <c:dLbl>
              <c:idx val="2"/>
              <c:delete val="1"/>
            </c:dLbl>
            <c:dLbl>
              <c:idx val="3"/>
              <c:delete val="1"/>
            </c:dLbl>
            <c:txPr>
              <a:bodyPr/>
              <a:lstStyle/>
              <a:p>
                <a:pPr>
                  <a:defRPr lang="en-CA" sz="800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'Stat 2007-2012'!$D$27:$G$27</c:f>
              <c:strCache>
                <c:ptCount val="4"/>
                <c:pt idx="0">
                  <c:v>Green OA</c:v>
                </c:pt>
                <c:pt idx="1">
                  <c:v>Gold OA</c:v>
                </c:pt>
                <c:pt idx="2">
                  <c:v>Delayed OA</c:v>
                </c:pt>
                <c:pt idx="3">
                  <c:v>Not OA</c:v>
                </c:pt>
              </c:strCache>
            </c:strRef>
          </c:cat>
          <c:val>
            <c:numRef>
              <c:f>'Stat 2007-2012'!$D$38:$G$38</c:f>
              <c:numCache>
                <c:formatCode>0%</c:formatCode>
                <c:ptCount val="4"/>
                <c:pt idx="0">
                  <c:v>0.495353535353536</c:v>
                </c:pt>
                <c:pt idx="1">
                  <c:v>0.0612794612794613</c:v>
                </c:pt>
                <c:pt idx="2">
                  <c:v>0.00336700336700338</c:v>
                </c:pt>
                <c:pt idx="3">
                  <c:v>0.44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0"/>
      </c:doughnutChart>
    </c:plotArea>
    <c:plotVisOnly val="1"/>
    <c:dispBlanksAs val="gap"/>
    <c:showDLblsOverMax val="0"/>
  </c:chart>
  <c:externalData r:id="rId1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0204240458787161"/>
          <c:y val="0.0263234311673273"/>
          <c:w val="1.0"/>
          <c:h val="0.946307596967046"/>
        </c:manualLayout>
      </c:layout>
      <c:doughnutChart>
        <c:varyColors val="1"/>
        <c:ser>
          <c:idx val="0"/>
          <c:order val="0"/>
          <c:dPt>
            <c:idx val="0"/>
            <c:bubble3D val="0"/>
            <c:spPr>
              <a:solidFill>
                <a:srgbClr val="339933"/>
              </a:solidFill>
            </c:spPr>
          </c:dPt>
          <c:dPt>
            <c:idx val="1"/>
            <c:bubble3D val="0"/>
            <c:spPr>
              <a:solidFill>
                <a:srgbClr val="FFC000"/>
              </a:solidFill>
            </c:spPr>
          </c:dPt>
          <c:dPt>
            <c:idx val="2"/>
            <c:bubble3D val="0"/>
            <c:spPr>
              <a:solidFill>
                <a:schemeClr val="tx1"/>
              </a:solidFill>
            </c:spPr>
          </c:dPt>
          <c:dPt>
            <c:idx val="3"/>
            <c:bubble3D val="0"/>
            <c:spPr>
              <a:solidFill>
                <a:schemeClr val="bg1">
                  <a:lumMod val="75000"/>
                </a:schemeClr>
              </a:solidFill>
            </c:spPr>
          </c:dPt>
          <c:dLbls>
            <c:dLbl>
              <c:idx val="1"/>
              <c:layout>
                <c:manualLayout>
                  <c:x val="-0.0917285412995117"/>
                  <c:y val="-0.098041835537938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delete val="1"/>
            </c:dLbl>
            <c:dLbl>
              <c:idx val="3"/>
              <c:delete val="1"/>
            </c:dLbl>
            <c:txPr>
              <a:bodyPr/>
              <a:lstStyle/>
              <a:p>
                <a:pPr>
                  <a:defRPr lang="en-CA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'Stat 2007-2012'!$D$27:$G$27</c:f>
              <c:strCache>
                <c:ptCount val="4"/>
                <c:pt idx="0">
                  <c:v>Green OA</c:v>
                </c:pt>
                <c:pt idx="1">
                  <c:v>Gold OA</c:v>
                </c:pt>
                <c:pt idx="2">
                  <c:v>Delayed OA</c:v>
                </c:pt>
                <c:pt idx="3">
                  <c:v>Not OA</c:v>
                </c:pt>
              </c:strCache>
            </c:strRef>
          </c:cat>
          <c:val>
            <c:numRef>
              <c:f>'Stat 2007-2012'!$D$39:$G$39</c:f>
              <c:numCache>
                <c:formatCode>0%</c:formatCode>
                <c:ptCount val="4"/>
                <c:pt idx="0">
                  <c:v>0.375678670360112</c:v>
                </c:pt>
                <c:pt idx="1">
                  <c:v>0.0443213296398892</c:v>
                </c:pt>
                <c:pt idx="2">
                  <c:v>0.0</c:v>
                </c:pt>
                <c:pt idx="3">
                  <c:v>0.58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0"/>
      </c:doughnutChart>
    </c:plotArea>
    <c:plotVisOnly val="1"/>
    <c:dispBlanksAs val="gap"/>
    <c:showDLblsOverMax val="0"/>
  </c:chart>
  <c:externalData r:id="rId1">
    <c:autoUpdate val="0"/>
  </c:externalData>
  <c:userShapes r:id="rId2"/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0955327880235529"/>
          <c:y val="0.0389242465122923"/>
          <c:w val="0.972625117676986"/>
          <c:h val="0.955781637270586"/>
        </c:manualLayout>
      </c:layout>
      <c:doughnutChart>
        <c:varyColors val="1"/>
        <c:ser>
          <c:idx val="0"/>
          <c:order val="0"/>
          <c:dPt>
            <c:idx val="0"/>
            <c:bubble3D val="0"/>
            <c:spPr>
              <a:solidFill>
                <a:srgbClr val="339933"/>
              </a:solidFill>
            </c:spPr>
          </c:dPt>
          <c:dPt>
            <c:idx val="1"/>
            <c:bubble3D val="0"/>
            <c:spPr>
              <a:solidFill>
                <a:srgbClr val="FFCC00"/>
              </a:solidFill>
            </c:spPr>
          </c:dPt>
          <c:dPt>
            <c:idx val="2"/>
            <c:bubble3D val="0"/>
            <c:spPr>
              <a:solidFill>
                <a:srgbClr val="FFFA1D"/>
              </a:solidFill>
            </c:spPr>
          </c:dPt>
          <c:dPt>
            <c:idx val="3"/>
            <c:bubble3D val="0"/>
            <c:spPr>
              <a:solidFill>
                <a:schemeClr val="bg1">
                  <a:lumMod val="75000"/>
                </a:schemeClr>
              </a:solidFill>
            </c:spPr>
          </c:dPt>
          <c:dLbls>
            <c:dLbl>
              <c:idx val="1"/>
              <c:delete val="1"/>
            </c:dLbl>
            <c:dLbl>
              <c:idx val="2"/>
              <c:delete val="1"/>
            </c:dLbl>
            <c:dLbl>
              <c:idx val="3"/>
              <c:delete val="1"/>
            </c:dLbl>
            <c:txPr>
              <a:bodyPr/>
              <a:lstStyle/>
              <a:p>
                <a:pPr>
                  <a:defRPr lang="en-CA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'Stat 2007-2012'!$D$27:$G$27</c:f>
              <c:strCache>
                <c:ptCount val="4"/>
                <c:pt idx="0">
                  <c:v>Green OA</c:v>
                </c:pt>
                <c:pt idx="1">
                  <c:v>Gold OA</c:v>
                </c:pt>
                <c:pt idx="2">
                  <c:v>Delayed OA</c:v>
                </c:pt>
                <c:pt idx="3">
                  <c:v>Not OA</c:v>
                </c:pt>
              </c:strCache>
            </c:strRef>
          </c:cat>
          <c:val>
            <c:numRef>
              <c:f>'Stat 2007-2012'!$D$40:$G$40</c:f>
              <c:numCache>
                <c:formatCode>0%</c:formatCode>
                <c:ptCount val="4"/>
                <c:pt idx="0">
                  <c:v>0.207960906263883</c:v>
                </c:pt>
                <c:pt idx="1">
                  <c:v>0.0142159040426477</c:v>
                </c:pt>
                <c:pt idx="2">
                  <c:v>0.0053309640159929</c:v>
                </c:pt>
                <c:pt idx="3">
                  <c:v>0.772492225677478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0"/>
      </c:doughnutChart>
    </c:plotArea>
    <c:plotVisOnly val="1"/>
    <c:dispBlanksAs val="gap"/>
    <c:showDLblsOverMax val="0"/>
  </c:chart>
  <c:externalData r:id="rId1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0"/>
          <c:y val="0.0169664053115926"/>
          <c:w val="0.945977676444568"/>
          <c:h val="1.0"/>
        </c:manualLayout>
      </c:layout>
      <c:doughnutChart>
        <c:varyColors val="1"/>
        <c:ser>
          <c:idx val="0"/>
          <c:order val="0"/>
          <c:dPt>
            <c:idx val="0"/>
            <c:bubble3D val="0"/>
            <c:spPr>
              <a:solidFill>
                <a:srgbClr val="339933"/>
              </a:solidFill>
            </c:spPr>
          </c:dPt>
          <c:dPt>
            <c:idx val="1"/>
            <c:bubble3D val="0"/>
            <c:spPr>
              <a:solidFill>
                <a:srgbClr val="FFCC00"/>
              </a:solidFill>
            </c:spPr>
          </c:dPt>
          <c:dPt>
            <c:idx val="2"/>
            <c:bubble3D val="0"/>
            <c:spPr>
              <a:solidFill>
                <a:srgbClr val="FFFA1D"/>
              </a:solidFill>
            </c:spPr>
          </c:dPt>
          <c:dPt>
            <c:idx val="3"/>
            <c:bubble3D val="0"/>
            <c:spPr>
              <a:solidFill>
                <a:schemeClr val="bg1">
                  <a:lumMod val="75000"/>
                </a:schemeClr>
              </a:solidFill>
            </c:spPr>
          </c:dPt>
          <c:dLbls>
            <c:dLbl>
              <c:idx val="0"/>
              <c:layout>
                <c:manualLayout>
                  <c:x val="0.0"/>
                  <c:y val="0.0475670276850089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delete val="1"/>
            </c:dLbl>
            <c:dLbl>
              <c:idx val="2"/>
              <c:delete val="1"/>
            </c:dLbl>
            <c:dLbl>
              <c:idx val="3"/>
              <c:delete val="1"/>
            </c:dLbl>
            <c:txPr>
              <a:bodyPr/>
              <a:lstStyle/>
              <a:p>
                <a:pPr>
                  <a:defRPr lang="en-CA" sz="700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'Stat 2007-2012'!$D$27:$G$27</c:f>
              <c:strCache>
                <c:ptCount val="4"/>
                <c:pt idx="0">
                  <c:v>Green OA</c:v>
                </c:pt>
                <c:pt idx="1">
                  <c:v>Gold OA</c:v>
                </c:pt>
                <c:pt idx="2">
                  <c:v>Delayed OA</c:v>
                </c:pt>
                <c:pt idx="3">
                  <c:v>Not OA</c:v>
                </c:pt>
              </c:strCache>
            </c:strRef>
          </c:cat>
          <c:val>
            <c:numRef>
              <c:f>'Stat 2007-2012'!$D$41:$G$41</c:f>
              <c:numCache>
                <c:formatCode>0%</c:formatCode>
                <c:ptCount val="4"/>
                <c:pt idx="0">
                  <c:v>0.227201861547411</c:v>
                </c:pt>
                <c:pt idx="1">
                  <c:v>0.00988947062245493</c:v>
                </c:pt>
                <c:pt idx="2">
                  <c:v>0.0029086678301338</c:v>
                </c:pt>
                <c:pt idx="3">
                  <c:v>0.760000000000001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0"/>
      </c:doughnutChart>
    </c:plotArea>
    <c:plotVisOnly val="1"/>
    <c:dispBlanksAs val="gap"/>
    <c:showDLblsOverMax val="0"/>
  </c:chart>
  <c:externalData r:id="rId1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08617016409941"/>
          <c:y val="0.014346332386881"/>
          <c:w val="1.0"/>
          <c:h val="0.974814380942554"/>
        </c:manualLayout>
      </c:layout>
      <c:doughnutChart>
        <c:varyColors val="1"/>
        <c:ser>
          <c:idx val="0"/>
          <c:order val="0"/>
          <c:dPt>
            <c:idx val="0"/>
            <c:bubble3D val="0"/>
            <c:spPr>
              <a:solidFill>
                <a:srgbClr val="339933"/>
              </a:solidFill>
            </c:spPr>
          </c:dPt>
          <c:dPt>
            <c:idx val="1"/>
            <c:bubble3D val="0"/>
            <c:spPr>
              <a:solidFill>
                <a:srgbClr val="FFCC00"/>
              </a:solidFill>
            </c:spPr>
          </c:dPt>
          <c:dPt>
            <c:idx val="2"/>
            <c:bubble3D val="0"/>
            <c:spPr>
              <a:solidFill>
                <a:srgbClr val="FFFA1D"/>
              </a:solidFill>
            </c:spPr>
          </c:dPt>
          <c:dPt>
            <c:idx val="3"/>
            <c:bubble3D val="0"/>
            <c:spPr>
              <a:solidFill>
                <a:schemeClr val="bg1">
                  <a:lumMod val="75000"/>
                </a:schemeClr>
              </a:solidFill>
            </c:spPr>
          </c:dPt>
          <c:dLbls>
            <c:dLbl>
              <c:idx val="0"/>
              <c:layout>
                <c:manualLayout>
                  <c:x val="-0.0705477169203423"/>
                  <c:y val="0.090472870859899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delete val="1"/>
            </c:dLbl>
            <c:dLbl>
              <c:idx val="2"/>
              <c:delete val="1"/>
            </c:dLbl>
            <c:dLbl>
              <c:idx val="3"/>
              <c:delete val="1"/>
            </c:dLbl>
            <c:txPr>
              <a:bodyPr/>
              <a:lstStyle/>
              <a:p>
                <a:pPr>
                  <a:defRPr lang="en-CA" sz="800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'Stat 2007-2012'!$D$27:$G$27</c:f>
              <c:strCache>
                <c:ptCount val="4"/>
                <c:pt idx="0">
                  <c:v>Green OA</c:v>
                </c:pt>
                <c:pt idx="1">
                  <c:v>Gold OA</c:v>
                </c:pt>
                <c:pt idx="2">
                  <c:v>Delayed OA</c:v>
                </c:pt>
                <c:pt idx="3">
                  <c:v>Not OA</c:v>
                </c:pt>
              </c:strCache>
            </c:strRef>
          </c:cat>
          <c:val>
            <c:numRef>
              <c:f>'Stat 2007-2012'!$D$42:$G$42</c:f>
              <c:numCache>
                <c:formatCode>0%</c:formatCode>
                <c:ptCount val="4"/>
                <c:pt idx="0">
                  <c:v>0.213457943925234</c:v>
                </c:pt>
                <c:pt idx="1">
                  <c:v>0.00498442367601246</c:v>
                </c:pt>
                <c:pt idx="2">
                  <c:v>0.00155763239875389</c:v>
                </c:pt>
                <c:pt idx="3">
                  <c:v>0.78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0"/>
      </c:doughnutChart>
    </c:plotArea>
    <c:plotVisOnly val="1"/>
    <c:dispBlanksAs val="gap"/>
    <c:showDLblsOverMax val="0"/>
  </c:chart>
  <c:externalData r:id="rId1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0948573363813395"/>
          <c:y val="0.0514005540974045"/>
          <c:w val="0.678294742189485"/>
          <c:h val="0.597311898512686"/>
        </c:manualLayout>
      </c:layout>
      <c:barChart>
        <c:barDir val="col"/>
        <c:grouping val="percentStacked"/>
        <c:varyColors val="0"/>
        <c:ser>
          <c:idx val="0"/>
          <c:order val="0"/>
          <c:tx>
            <c:strRef>
              <c:f>'[StatQUT.xlsx]ISI 1'!$C$80</c:f>
              <c:strCache>
                <c:ptCount val="1"/>
                <c:pt idx="0">
                  <c:v>Public Access</c:v>
                </c:pt>
              </c:strCache>
            </c:strRef>
          </c:tx>
          <c:spPr>
            <a:solidFill>
              <a:srgbClr val="009900"/>
            </a:solidFill>
          </c:spPr>
          <c:invertIfNegative val="0"/>
          <c:cat>
            <c:strRef>
              <c:f>'[StatQUT.xlsx]ISI 1'!$A$81:$A$87</c:f>
              <c:strCache>
                <c:ptCount val="7"/>
                <c:pt idx="0">
                  <c:v>U. Liège</c:v>
                </c:pt>
                <c:pt idx="1">
                  <c:v>U. Minho</c:v>
                </c:pt>
                <c:pt idx="2">
                  <c:v>QUT</c:v>
                </c:pt>
                <c:pt idx="3">
                  <c:v>U. Surrey</c:v>
                </c:pt>
                <c:pt idx="4">
                  <c:v>U. Lancaster</c:v>
                </c:pt>
                <c:pt idx="5">
                  <c:v>UK-Mandated</c:v>
                </c:pt>
                <c:pt idx="6">
                  <c:v>UK-Non-Mandated</c:v>
                </c:pt>
              </c:strCache>
            </c:strRef>
          </c:cat>
          <c:val>
            <c:numRef>
              <c:f>'[StatQUT.xlsx]ISI 1'!$C$81:$C$87</c:f>
              <c:numCache>
                <c:formatCode>0.0%</c:formatCode>
                <c:ptCount val="7"/>
                <c:pt idx="0">
                  <c:v>0.316115702479339</c:v>
                </c:pt>
                <c:pt idx="1">
                  <c:v>0.287441860465116</c:v>
                </c:pt>
                <c:pt idx="2">
                  <c:v>0.478053435114504</c:v>
                </c:pt>
                <c:pt idx="3">
                  <c:v>0.257142857142857</c:v>
                </c:pt>
                <c:pt idx="4">
                  <c:v>0.168297455968689</c:v>
                </c:pt>
                <c:pt idx="5">
                  <c:v>0.064360150062526</c:v>
                </c:pt>
                <c:pt idx="6">
                  <c:v>0.0349445069969439</c:v>
                </c:pt>
              </c:numCache>
            </c:numRef>
          </c:val>
        </c:ser>
        <c:ser>
          <c:idx val="1"/>
          <c:order val="1"/>
          <c:tx>
            <c:strRef>
              <c:f>'[StatQUT.xlsx]ISI 1'!$D$80</c:f>
              <c:strCache>
                <c:ptCount val="1"/>
                <c:pt idx="0">
                  <c:v>Restricted Access </c:v>
                </c:pt>
              </c:strCache>
            </c:strRef>
          </c:tx>
          <c:spPr>
            <a:solidFill>
              <a:srgbClr val="99FF66"/>
            </a:solidFill>
          </c:spPr>
          <c:invertIfNegative val="0"/>
          <c:cat>
            <c:strRef>
              <c:f>'[StatQUT.xlsx]ISI 1'!$A$81:$A$87</c:f>
              <c:strCache>
                <c:ptCount val="7"/>
                <c:pt idx="0">
                  <c:v>U. Liège</c:v>
                </c:pt>
                <c:pt idx="1">
                  <c:v>U. Minho</c:v>
                </c:pt>
                <c:pt idx="2">
                  <c:v>QUT</c:v>
                </c:pt>
                <c:pt idx="3">
                  <c:v>U. Surrey</c:v>
                </c:pt>
                <c:pt idx="4">
                  <c:v>U. Lancaster</c:v>
                </c:pt>
                <c:pt idx="5">
                  <c:v>UK-Mandated</c:v>
                </c:pt>
                <c:pt idx="6">
                  <c:v>UK-Non-Mandated</c:v>
                </c:pt>
              </c:strCache>
            </c:strRef>
          </c:cat>
          <c:val>
            <c:numRef>
              <c:f>'[StatQUT.xlsx]ISI 1'!$D$81:$D$87</c:f>
              <c:numCache>
                <c:formatCode>0.0%</c:formatCode>
                <c:ptCount val="7"/>
                <c:pt idx="0">
                  <c:v>0.507575757575758</c:v>
                </c:pt>
                <c:pt idx="1">
                  <c:v>0.225116279069767</c:v>
                </c:pt>
                <c:pt idx="2">
                  <c:v>0.0916030534351145</c:v>
                </c:pt>
                <c:pt idx="3">
                  <c:v>0.0653061224489796</c:v>
                </c:pt>
                <c:pt idx="4">
                  <c:v>0.00195694716242661</c:v>
                </c:pt>
                <c:pt idx="5">
                  <c:v>0.0183409754064193</c:v>
                </c:pt>
                <c:pt idx="6">
                  <c:v>0.00530802637928261</c:v>
                </c:pt>
              </c:numCache>
            </c:numRef>
          </c:val>
        </c:ser>
        <c:ser>
          <c:idx val="2"/>
          <c:order val="2"/>
          <c:tx>
            <c:strRef>
              <c:f>'[StatQUT.xlsx]ISI 1'!$E$80</c:f>
              <c:strCache>
                <c:ptCount val="1"/>
                <c:pt idx="0">
                  <c:v>Metadata Only</c:v>
                </c:pt>
              </c:strCache>
            </c:strRef>
          </c:tx>
          <c:spPr>
            <a:solidFill>
              <a:srgbClr val="BFBFBF"/>
            </a:solidFill>
          </c:spPr>
          <c:invertIfNegative val="0"/>
          <c:cat>
            <c:strRef>
              <c:f>'[StatQUT.xlsx]ISI 1'!$A$81:$A$87</c:f>
              <c:strCache>
                <c:ptCount val="7"/>
                <c:pt idx="0">
                  <c:v>U. Liège</c:v>
                </c:pt>
                <c:pt idx="1">
                  <c:v>U. Minho</c:v>
                </c:pt>
                <c:pt idx="2">
                  <c:v>QUT</c:v>
                </c:pt>
                <c:pt idx="3">
                  <c:v>U. Surrey</c:v>
                </c:pt>
                <c:pt idx="4">
                  <c:v>U. Lancaster</c:v>
                </c:pt>
                <c:pt idx="5">
                  <c:v>UK-Mandated</c:v>
                </c:pt>
                <c:pt idx="6">
                  <c:v>UK-Non-Mandated</c:v>
                </c:pt>
              </c:strCache>
            </c:strRef>
          </c:cat>
          <c:val>
            <c:numRef>
              <c:f>'[StatQUT.xlsx]ISI 1'!$E$81:$E$87</c:f>
              <c:numCache>
                <c:formatCode>0.0%</c:formatCode>
                <c:ptCount val="7"/>
                <c:pt idx="0">
                  <c:v>0.00206611570247934</c:v>
                </c:pt>
                <c:pt idx="1">
                  <c:v>0.0</c:v>
                </c:pt>
                <c:pt idx="2">
                  <c:v>0.238549618320611</c:v>
                </c:pt>
                <c:pt idx="3">
                  <c:v>0.0</c:v>
                </c:pt>
                <c:pt idx="4">
                  <c:v>0.459882583170254</c:v>
                </c:pt>
                <c:pt idx="5">
                  <c:v>0.156982075864944</c:v>
                </c:pt>
                <c:pt idx="6">
                  <c:v>0.0825961074473218</c:v>
                </c:pt>
              </c:numCache>
            </c:numRef>
          </c:val>
        </c:ser>
        <c:ser>
          <c:idx val="3"/>
          <c:order val="3"/>
          <c:tx>
            <c:strRef>
              <c:f>'[StatQUT.xlsx]ISI 1'!$F$80</c:f>
              <c:strCache>
                <c:ptCount val="1"/>
                <c:pt idx="0">
                  <c:v>Not Deposited</c:v>
                </c:pt>
              </c:strCache>
            </c:strRef>
          </c:tx>
          <c:spPr>
            <a:solidFill>
              <a:schemeClr val="bg1">
                <a:lumMod val="50000"/>
              </a:schemeClr>
            </a:solidFill>
          </c:spPr>
          <c:invertIfNegative val="0"/>
          <c:cat>
            <c:strRef>
              <c:f>'[StatQUT.xlsx]ISI 1'!$A$81:$A$87</c:f>
              <c:strCache>
                <c:ptCount val="7"/>
                <c:pt idx="0">
                  <c:v>U. Liège</c:v>
                </c:pt>
                <c:pt idx="1">
                  <c:v>U. Minho</c:v>
                </c:pt>
                <c:pt idx="2">
                  <c:v>QUT</c:v>
                </c:pt>
                <c:pt idx="3">
                  <c:v>U. Surrey</c:v>
                </c:pt>
                <c:pt idx="4">
                  <c:v>U. Lancaster</c:v>
                </c:pt>
                <c:pt idx="5">
                  <c:v>UK-Mandated</c:v>
                </c:pt>
                <c:pt idx="6">
                  <c:v>UK-Non-Mandated</c:v>
                </c:pt>
              </c:strCache>
            </c:strRef>
          </c:cat>
          <c:val>
            <c:numRef>
              <c:f>'[StatQUT.xlsx]ISI 1'!$F$81:$F$87</c:f>
              <c:numCache>
                <c:formatCode>0.0%</c:formatCode>
                <c:ptCount val="7"/>
                <c:pt idx="0">
                  <c:v>0.174242424242424</c:v>
                </c:pt>
                <c:pt idx="1">
                  <c:v>0.487441860465116</c:v>
                </c:pt>
                <c:pt idx="2">
                  <c:v>0.191793893129771</c:v>
                </c:pt>
                <c:pt idx="3">
                  <c:v>0.677551020408163</c:v>
                </c:pt>
                <c:pt idx="4">
                  <c:v>0.36986301369863</c:v>
                </c:pt>
                <c:pt idx="5">
                  <c:v>0.760316798666111</c:v>
                </c:pt>
                <c:pt idx="6">
                  <c:v>0.877151359176452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-2092498248"/>
        <c:axId val="-2092493224"/>
      </c:barChart>
      <c:lineChart>
        <c:grouping val="standard"/>
        <c:varyColors val="0"/>
        <c:ser>
          <c:idx val="4"/>
          <c:order val="4"/>
          <c:tx>
            <c:strRef>
              <c:f>'[StatQUT.xlsx]ISI 1'!$G$80</c:f>
              <c:strCache>
                <c:ptCount val="1"/>
                <c:pt idx="0">
                  <c:v>ISI Article Count</c:v>
                </c:pt>
              </c:strCache>
            </c:strRef>
          </c:tx>
          <c:spPr>
            <a:ln>
              <a:noFill/>
            </a:ln>
          </c:spPr>
          <c:marker>
            <c:symbol val="x"/>
            <c:size val="7"/>
            <c:spPr>
              <a:ln w="19050">
                <a:solidFill>
                  <a:prstClr val="black"/>
                </a:solidFill>
              </a:ln>
            </c:spPr>
          </c:marker>
          <c:cat>
            <c:strRef>
              <c:f>'[StatQUT.xlsx]ISI 1'!$A$81:$A$87</c:f>
              <c:strCache>
                <c:ptCount val="7"/>
                <c:pt idx="0">
                  <c:v>U. Liège</c:v>
                </c:pt>
                <c:pt idx="1">
                  <c:v>U. Minho</c:v>
                </c:pt>
                <c:pt idx="2">
                  <c:v>QUT</c:v>
                </c:pt>
                <c:pt idx="3">
                  <c:v>U. Surrey</c:v>
                </c:pt>
                <c:pt idx="4">
                  <c:v>U. Lancaster</c:v>
                </c:pt>
                <c:pt idx="5">
                  <c:v>UK-Mandated</c:v>
                </c:pt>
                <c:pt idx="6">
                  <c:v>UK-Non-Mandated</c:v>
                </c:pt>
              </c:strCache>
            </c:strRef>
          </c:cat>
          <c:val>
            <c:numRef>
              <c:f>'[StatQUT.xlsx]ISI 1'!$G$81:$G$87</c:f>
              <c:numCache>
                <c:formatCode>0</c:formatCode>
                <c:ptCount val="7"/>
                <c:pt idx="0">
                  <c:v>1452.0</c:v>
                </c:pt>
                <c:pt idx="1">
                  <c:v>1075.0</c:v>
                </c:pt>
                <c:pt idx="2">
                  <c:v>1048.0</c:v>
                </c:pt>
                <c:pt idx="3">
                  <c:v>490.0</c:v>
                </c:pt>
                <c:pt idx="4">
                  <c:v>511.0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-2092487080"/>
        <c:axId val="-2092490088"/>
      </c:lineChart>
      <c:catAx>
        <c:axId val="-2092498248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 rot="2700000"/>
          <a:lstStyle/>
          <a:p>
            <a:pPr>
              <a:defRPr lang="en-CA" sz="900"/>
            </a:pPr>
            <a:endParaRPr lang="en-US"/>
          </a:p>
        </c:txPr>
        <c:crossAx val="-2092493224"/>
        <c:crosses val="autoZero"/>
        <c:auto val="1"/>
        <c:lblAlgn val="ctr"/>
        <c:lblOffset val="100"/>
        <c:noMultiLvlLbl val="0"/>
      </c:catAx>
      <c:valAx>
        <c:axId val="-2092493224"/>
        <c:scaling>
          <c:orientation val="minMax"/>
        </c:scaling>
        <c:delete val="0"/>
        <c:axPos val="l"/>
        <c:majorGridlines/>
        <c:numFmt formatCode="0%" sourceLinked="1"/>
        <c:majorTickMark val="out"/>
        <c:minorTickMark val="none"/>
        <c:tickLblPos val="nextTo"/>
        <c:txPr>
          <a:bodyPr/>
          <a:lstStyle/>
          <a:p>
            <a:pPr>
              <a:defRPr lang="en-CA" sz="900"/>
            </a:pPr>
            <a:endParaRPr lang="en-US"/>
          </a:p>
        </c:txPr>
        <c:crossAx val="-2092498248"/>
        <c:crosses val="autoZero"/>
        <c:crossBetween val="between"/>
      </c:valAx>
      <c:valAx>
        <c:axId val="-2092490088"/>
        <c:scaling>
          <c:orientation val="minMax"/>
        </c:scaling>
        <c:delete val="0"/>
        <c:axPos val="r"/>
        <c:numFmt formatCode="0" sourceLinked="1"/>
        <c:majorTickMark val="out"/>
        <c:minorTickMark val="none"/>
        <c:tickLblPos val="nextTo"/>
        <c:txPr>
          <a:bodyPr/>
          <a:lstStyle/>
          <a:p>
            <a:pPr>
              <a:defRPr lang="en-CA" sz="900"/>
            </a:pPr>
            <a:endParaRPr lang="en-US"/>
          </a:p>
        </c:txPr>
        <c:crossAx val="-2092487080"/>
        <c:crosses val="max"/>
        <c:crossBetween val="between"/>
      </c:valAx>
      <c:catAx>
        <c:axId val="-2092487080"/>
        <c:scaling>
          <c:orientation val="minMax"/>
        </c:scaling>
        <c:delete val="1"/>
        <c:axPos val="b"/>
        <c:majorTickMark val="out"/>
        <c:minorTickMark val="none"/>
        <c:tickLblPos val="none"/>
        <c:crossAx val="-2092490088"/>
        <c:crosses val="autoZero"/>
        <c:auto val="1"/>
        <c:lblAlgn val="ctr"/>
        <c:lblOffset val="100"/>
        <c:noMultiLvlLbl val="0"/>
      </c:catAx>
    </c:plotArea>
    <c:legend>
      <c:legendPos val="r"/>
      <c:layout>
        <c:manualLayout>
          <c:xMode val="edge"/>
          <c:yMode val="edge"/>
          <c:x val="0.83518360850055"/>
          <c:y val="0.554595727617381"/>
          <c:w val="0.154493810854288"/>
          <c:h val="0.316734106153397"/>
        </c:manualLayout>
      </c:layout>
      <c:overlay val="0"/>
      <c:txPr>
        <a:bodyPr/>
        <a:lstStyle/>
        <a:p>
          <a:pPr>
            <a:defRPr lang="en-CA" sz="900"/>
          </a:pPr>
          <a:endParaRPr lang="en-US"/>
        </a:p>
      </c:txPr>
    </c:legend>
    <c:plotVisOnly val="1"/>
    <c:dispBlanksAs val="gap"/>
    <c:showDLblsOverMax val="0"/>
  </c:chart>
  <c:externalData r:id="rId1">
    <c:autoUpdate val="0"/>
  </c:externalData>
  <c:userShapes r:id="rId2"/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0567326694457311"/>
          <c:y val="0.0135095613048369"/>
          <c:w val="0.943267330554269"/>
          <c:h val="0.916316835395576"/>
        </c:manualLayout>
      </c:layout>
      <c:pieChart>
        <c:varyColors val="1"/>
        <c:ser>
          <c:idx val="0"/>
          <c:order val="0"/>
          <c:dPt>
            <c:idx val="0"/>
            <c:bubble3D val="0"/>
            <c:spPr>
              <a:solidFill>
                <a:srgbClr val="009900"/>
              </a:solidFill>
            </c:spPr>
          </c:dPt>
          <c:dPt>
            <c:idx val="1"/>
            <c:bubble3D val="0"/>
            <c:spPr>
              <a:solidFill>
                <a:srgbClr val="99FF79"/>
              </a:solidFill>
            </c:spPr>
          </c:dPt>
          <c:dPt>
            <c:idx val="2"/>
            <c:bubble3D val="0"/>
            <c:spPr>
              <a:solidFill>
                <a:schemeClr val="tx1">
                  <a:lumMod val="50000"/>
                  <a:lumOff val="50000"/>
                </a:schemeClr>
              </a:solidFill>
            </c:spPr>
          </c:dPt>
          <c:dPt>
            <c:idx val="3"/>
            <c:bubble3D val="0"/>
            <c:spPr>
              <a:solidFill>
                <a:srgbClr val="A6A6A6"/>
              </a:solidFill>
            </c:spPr>
          </c:dPt>
          <c:dLbls>
            <c:dLbl>
              <c:idx val="2"/>
              <c:layout>
                <c:manualLayout>
                  <c:x val="-0.00285311975488043"/>
                  <c:y val="0.0014644640008234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numFmt formatCode="0.0%" sourceLinked="0"/>
              <c:spPr/>
              <c:txPr>
                <a:bodyPr/>
                <a:lstStyle/>
                <a:p>
                  <a:pPr>
                    <a:defRPr lang="en-CA">
                      <a:solidFill>
                        <a:schemeClr val="bg1"/>
                      </a:solidFill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0.0%" sourceLinked="0"/>
            <c:txPr>
              <a:bodyPr/>
              <a:lstStyle/>
              <a:p>
                <a:pPr>
                  <a:defRPr lang="en-CA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'1'!$M$3:$P$3</c:f>
              <c:strCache>
                <c:ptCount val="4"/>
                <c:pt idx="0">
                  <c:v>Public Full-Text</c:v>
                </c:pt>
                <c:pt idx="1">
                  <c:v>Restricted Access</c:v>
                </c:pt>
                <c:pt idx="2">
                  <c:v>No Full-Text</c:v>
                </c:pt>
                <c:pt idx="3">
                  <c:v>Articles Not Indexed</c:v>
                </c:pt>
              </c:strCache>
            </c:strRef>
          </c:cat>
          <c:val>
            <c:numRef>
              <c:f>'1'!$M$5:$P$5</c:f>
              <c:numCache>
                <c:formatCode>0.0%</c:formatCode>
                <c:ptCount val="4"/>
                <c:pt idx="0">
                  <c:v>0.316115702479339</c:v>
                </c:pt>
                <c:pt idx="1">
                  <c:v>0.507575757575758</c:v>
                </c:pt>
                <c:pt idx="2">
                  <c:v>0.00206611570247934</c:v>
                </c:pt>
                <c:pt idx="3">
                  <c:v>0.174242424242424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externalData r:id="rId1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0652606586720829"/>
          <c:y val="0.0"/>
          <c:w val="0.876291700286581"/>
          <c:h val="0.968713090551182"/>
        </c:manualLayout>
      </c:layout>
      <c:pieChart>
        <c:varyColors val="1"/>
        <c:ser>
          <c:idx val="0"/>
          <c:order val="0"/>
          <c:dPt>
            <c:idx val="0"/>
            <c:bubble3D val="0"/>
            <c:spPr>
              <a:solidFill>
                <a:srgbClr val="009900"/>
              </a:solidFill>
            </c:spPr>
          </c:dPt>
          <c:dPt>
            <c:idx val="1"/>
            <c:bubble3D val="0"/>
            <c:spPr>
              <a:solidFill>
                <a:srgbClr val="99FF79"/>
              </a:solidFill>
            </c:spPr>
          </c:dPt>
          <c:dPt>
            <c:idx val="2"/>
            <c:bubble3D val="0"/>
            <c:spPr>
              <a:solidFill>
                <a:schemeClr val="tx1">
                  <a:lumMod val="50000"/>
                  <a:lumOff val="50000"/>
                </a:schemeClr>
              </a:solidFill>
            </c:spPr>
          </c:dPt>
          <c:dPt>
            <c:idx val="3"/>
            <c:bubble3D val="0"/>
            <c:spPr>
              <a:solidFill>
                <a:srgbClr val="A6A6A6"/>
              </a:solidFill>
            </c:spPr>
          </c:dPt>
          <c:dLbls>
            <c:dLbl>
              <c:idx val="3"/>
              <c:layout/>
              <c:tx>
                <c:rich>
                  <a:bodyPr/>
                  <a:lstStyle/>
                  <a:p>
                    <a:r>
                      <a:rPr lang="en-US">
                        <a:solidFill>
                          <a:schemeClr val="bg1"/>
                        </a:solidFill>
                      </a:rPr>
                      <a:t>76.0%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lang="en-CA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'1'!$M$3:$P$3</c:f>
              <c:strCache>
                <c:ptCount val="4"/>
                <c:pt idx="0">
                  <c:v>Public Full-Text</c:v>
                </c:pt>
                <c:pt idx="1">
                  <c:v>Restricted Access</c:v>
                </c:pt>
                <c:pt idx="2">
                  <c:v>No Full-Text</c:v>
                </c:pt>
                <c:pt idx="3">
                  <c:v>Articles Not Indexed</c:v>
                </c:pt>
              </c:strCache>
            </c:strRef>
          </c:cat>
          <c:val>
            <c:numRef>
              <c:f>'1'!$M$6:$P$6</c:f>
              <c:numCache>
                <c:formatCode>0.0%</c:formatCode>
                <c:ptCount val="4"/>
                <c:pt idx="0">
                  <c:v>0.0643601500625261</c:v>
                </c:pt>
                <c:pt idx="1">
                  <c:v>0.0183409754064193</c:v>
                </c:pt>
                <c:pt idx="2">
                  <c:v>0.156982075864944</c:v>
                </c:pt>
                <c:pt idx="3">
                  <c:v>0.760316798666111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0557673414392453"/>
          <c:y val="0.0514477407829577"/>
          <c:w val="0.944232658560755"/>
          <c:h val="0.582688847017752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'Stat 2007-2012'!$L$11</c:f>
              <c:strCache>
                <c:ptCount val="1"/>
                <c:pt idx="0">
                  <c:v>Green I/D OA</c:v>
                </c:pt>
              </c:strCache>
            </c:strRef>
          </c:tx>
          <c:spPr>
            <a:solidFill>
              <a:srgbClr val="339933"/>
            </a:solidFill>
          </c:spPr>
          <c:invertIfNegative val="0"/>
          <c:cat>
            <c:strRef>
              <c:f>'Stat 2007-2012'!$I$12:$I$26</c:f>
              <c:strCache>
                <c:ptCount val="15"/>
                <c:pt idx="0">
                  <c:v>ALL DISCIPLINES</c:v>
                </c:pt>
                <c:pt idx="1">
                  <c:v>Biomedical Res.</c:v>
                </c:pt>
                <c:pt idx="2">
                  <c:v>Mathematics</c:v>
                </c:pt>
                <c:pt idx="3">
                  <c:v>Physics</c:v>
                </c:pt>
                <c:pt idx="4">
                  <c:v>Earth &amp; Space</c:v>
                </c:pt>
                <c:pt idx="5">
                  <c:v>Biology</c:v>
                </c:pt>
                <c:pt idx="6">
                  <c:v>Health</c:v>
                </c:pt>
                <c:pt idx="7">
                  <c:v>Psychology</c:v>
                </c:pt>
                <c:pt idx="8">
                  <c:v>Clinical Med.</c:v>
                </c:pt>
                <c:pt idx="9">
                  <c:v>Social Sci.</c:v>
                </c:pt>
                <c:pt idx="10">
                  <c:v>Engineering &amp; Tech.</c:v>
                </c:pt>
                <c:pt idx="11">
                  <c:v>Professional Fields</c:v>
                </c:pt>
                <c:pt idx="12">
                  <c:v>Chemistry</c:v>
                </c:pt>
                <c:pt idx="13">
                  <c:v>Arts</c:v>
                </c:pt>
                <c:pt idx="14">
                  <c:v>Humanities</c:v>
                </c:pt>
              </c:strCache>
            </c:strRef>
          </c:cat>
          <c:val>
            <c:numRef>
              <c:f>'Stat 2007-2012'!$L$12:$L$26</c:f>
              <c:numCache>
                <c:formatCode>0.0%</c:formatCode>
                <c:ptCount val="15"/>
                <c:pt idx="0">
                  <c:v>0.267716704977972</c:v>
                </c:pt>
                <c:pt idx="1">
                  <c:v>0.171071861501426</c:v>
                </c:pt>
                <c:pt idx="2">
                  <c:v>0.575493407239439</c:v>
                </c:pt>
                <c:pt idx="3">
                  <c:v>0.502331307793923</c:v>
                </c:pt>
                <c:pt idx="4">
                  <c:v>0.431076517635522</c:v>
                </c:pt>
                <c:pt idx="5">
                  <c:v>0.273491700295378</c:v>
                </c:pt>
                <c:pt idx="6">
                  <c:v>0.258313005031255</c:v>
                </c:pt>
                <c:pt idx="7">
                  <c:v>0.376052575183942</c:v>
                </c:pt>
                <c:pt idx="8">
                  <c:v>0.158561629552395</c:v>
                </c:pt>
                <c:pt idx="9">
                  <c:v>0.338931556358708</c:v>
                </c:pt>
                <c:pt idx="10">
                  <c:v>0.333914734196424</c:v>
                </c:pt>
                <c:pt idx="11">
                  <c:v>0.318833716204276</c:v>
                </c:pt>
                <c:pt idx="12">
                  <c:v>0.153371026242799</c:v>
                </c:pt>
                <c:pt idx="13">
                  <c:v>0.166051899907322</c:v>
                </c:pt>
                <c:pt idx="14">
                  <c:v>0.161455857759</c:v>
                </c:pt>
              </c:numCache>
            </c:numRef>
          </c:val>
        </c:ser>
        <c:ser>
          <c:idx val="1"/>
          <c:order val="1"/>
          <c:tx>
            <c:strRef>
              <c:f>'Stat 2007-2012'!$M$11</c:f>
              <c:strCache>
                <c:ptCount val="1"/>
                <c:pt idx="0">
                  <c:v>Gold I OA</c:v>
                </c:pt>
              </c:strCache>
            </c:strRef>
          </c:tx>
          <c:spPr>
            <a:solidFill>
              <a:srgbClr val="FFCC00"/>
            </a:solidFill>
          </c:spPr>
          <c:invertIfNegative val="0"/>
          <c:cat>
            <c:strRef>
              <c:f>'Stat 2007-2012'!$I$12:$I$26</c:f>
              <c:strCache>
                <c:ptCount val="15"/>
                <c:pt idx="0">
                  <c:v>ALL DISCIPLINES</c:v>
                </c:pt>
                <c:pt idx="1">
                  <c:v>Biomedical Res.</c:v>
                </c:pt>
                <c:pt idx="2">
                  <c:v>Mathematics</c:v>
                </c:pt>
                <c:pt idx="3">
                  <c:v>Physics</c:v>
                </c:pt>
                <c:pt idx="4">
                  <c:v>Earth &amp; Space</c:v>
                </c:pt>
                <c:pt idx="5">
                  <c:v>Biology</c:v>
                </c:pt>
                <c:pt idx="6">
                  <c:v>Health</c:v>
                </c:pt>
                <c:pt idx="7">
                  <c:v>Psychology</c:v>
                </c:pt>
                <c:pt idx="8">
                  <c:v>Clinical Med.</c:v>
                </c:pt>
                <c:pt idx="9">
                  <c:v>Social Sci.</c:v>
                </c:pt>
                <c:pt idx="10">
                  <c:v>Engineering &amp; Tech.</c:v>
                </c:pt>
                <c:pt idx="11">
                  <c:v>Professional Fields</c:v>
                </c:pt>
                <c:pt idx="12">
                  <c:v>Chemistry</c:v>
                </c:pt>
                <c:pt idx="13">
                  <c:v>Arts</c:v>
                </c:pt>
                <c:pt idx="14">
                  <c:v>Humanities</c:v>
                </c:pt>
              </c:strCache>
            </c:strRef>
          </c:cat>
          <c:val>
            <c:numRef>
              <c:f>'Stat 2007-2012'!$M$12:$M$26</c:f>
              <c:numCache>
                <c:formatCode>0.0%</c:formatCode>
                <c:ptCount val="15"/>
                <c:pt idx="0">
                  <c:v>0.0501565878181069</c:v>
                </c:pt>
                <c:pt idx="1">
                  <c:v>0.145327892643117</c:v>
                </c:pt>
                <c:pt idx="2">
                  <c:v>0.0595448055765516</c:v>
                </c:pt>
                <c:pt idx="3">
                  <c:v>0.0488243064729194</c:v>
                </c:pt>
                <c:pt idx="4">
                  <c:v>0.0551588882419637</c:v>
                </c:pt>
                <c:pt idx="5">
                  <c:v>0.0354037525481549</c:v>
                </c:pt>
                <c:pt idx="6">
                  <c:v>0.0865223357219089</c:v>
                </c:pt>
                <c:pt idx="7">
                  <c:v>0.0121437245517537</c:v>
                </c:pt>
                <c:pt idx="8">
                  <c:v>0.0416399791464959</c:v>
                </c:pt>
                <c:pt idx="9">
                  <c:v>0.00734131466004066</c:v>
                </c:pt>
                <c:pt idx="10">
                  <c:v>0.0149618248209798</c:v>
                </c:pt>
                <c:pt idx="11">
                  <c:v>0.016433998939742</c:v>
                </c:pt>
                <c:pt idx="12">
                  <c:v>0.0300832088756134</c:v>
                </c:pt>
                <c:pt idx="13">
                  <c:v>0.0106580166821131</c:v>
                </c:pt>
                <c:pt idx="14">
                  <c:v>0.0147874306839187</c:v>
                </c:pt>
              </c:numCache>
            </c:numRef>
          </c:val>
        </c:ser>
        <c:ser>
          <c:idx val="2"/>
          <c:order val="2"/>
          <c:tx>
            <c:strRef>
              <c:f>'Stat 2007-2012'!$N$11</c:f>
              <c:strCache>
                <c:ptCount val="1"/>
                <c:pt idx="0">
                  <c:v>Gold D OA</c:v>
                </c:pt>
              </c:strCache>
            </c:strRef>
          </c:tx>
          <c:spPr>
            <a:solidFill>
              <a:srgbClr val="FAF400"/>
            </a:solidFill>
          </c:spPr>
          <c:invertIfNegative val="0"/>
          <c:cat>
            <c:strRef>
              <c:f>'Stat 2007-2012'!$I$12:$I$26</c:f>
              <c:strCache>
                <c:ptCount val="15"/>
                <c:pt idx="0">
                  <c:v>ALL DISCIPLINES</c:v>
                </c:pt>
                <c:pt idx="1">
                  <c:v>Biomedical Res.</c:v>
                </c:pt>
                <c:pt idx="2">
                  <c:v>Mathematics</c:v>
                </c:pt>
                <c:pt idx="3">
                  <c:v>Physics</c:v>
                </c:pt>
                <c:pt idx="4">
                  <c:v>Earth &amp; Space</c:v>
                </c:pt>
                <c:pt idx="5">
                  <c:v>Biology</c:v>
                </c:pt>
                <c:pt idx="6">
                  <c:v>Health</c:v>
                </c:pt>
                <c:pt idx="7">
                  <c:v>Psychology</c:v>
                </c:pt>
                <c:pt idx="8">
                  <c:v>Clinical Med.</c:v>
                </c:pt>
                <c:pt idx="9">
                  <c:v>Social Sci.</c:v>
                </c:pt>
                <c:pt idx="10">
                  <c:v>Engineering &amp; Tech.</c:v>
                </c:pt>
                <c:pt idx="11">
                  <c:v>Professional Fields</c:v>
                </c:pt>
                <c:pt idx="12">
                  <c:v>Chemistry</c:v>
                </c:pt>
                <c:pt idx="13">
                  <c:v>Arts</c:v>
                </c:pt>
                <c:pt idx="14">
                  <c:v>Humanities</c:v>
                </c:pt>
              </c:strCache>
            </c:strRef>
          </c:cat>
          <c:val>
            <c:numRef>
              <c:f>'Stat 2007-2012'!$N$12:$N$26</c:f>
              <c:numCache>
                <c:formatCode>0.0%</c:formatCode>
                <c:ptCount val="15"/>
                <c:pt idx="0">
                  <c:v>0.109479238064173</c:v>
                </c:pt>
                <c:pt idx="1">
                  <c:v>0.331665841457377</c:v>
                </c:pt>
                <c:pt idx="2">
                  <c:v>0.00226757369614513</c:v>
                </c:pt>
                <c:pt idx="3">
                  <c:v>0.0</c:v>
                </c:pt>
                <c:pt idx="4">
                  <c:v>0.0631262832102473</c:v>
                </c:pt>
                <c:pt idx="5">
                  <c:v>0.122935474476848</c:v>
                </c:pt>
                <c:pt idx="6">
                  <c:v>0.048025613660619</c:v>
                </c:pt>
                <c:pt idx="7">
                  <c:v>0.00428602043003072</c:v>
                </c:pt>
                <c:pt idx="8">
                  <c:v>0.180546659715499</c:v>
                </c:pt>
                <c:pt idx="9">
                  <c:v>0.00350124237632708</c:v>
                </c:pt>
                <c:pt idx="10">
                  <c:v>0.0</c:v>
                </c:pt>
                <c:pt idx="11">
                  <c:v>0.00571361253460564</c:v>
                </c:pt>
                <c:pt idx="12">
                  <c:v>0.00302254462698243</c:v>
                </c:pt>
                <c:pt idx="13">
                  <c:v>0.0</c:v>
                </c:pt>
                <c:pt idx="14">
                  <c:v>0.0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-2092561464"/>
        <c:axId val="-2092558456"/>
      </c:barChart>
      <c:catAx>
        <c:axId val="-2092561464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 rot="2700000"/>
          <a:lstStyle/>
          <a:p>
            <a:pPr>
              <a:defRPr lang="en-CA" sz="1200"/>
            </a:pPr>
            <a:endParaRPr lang="en-US"/>
          </a:p>
        </c:txPr>
        <c:crossAx val="-2092558456"/>
        <c:crosses val="autoZero"/>
        <c:auto val="1"/>
        <c:lblAlgn val="ctr"/>
        <c:lblOffset val="100"/>
        <c:noMultiLvlLbl val="0"/>
      </c:catAx>
      <c:valAx>
        <c:axId val="-2092558456"/>
        <c:scaling>
          <c:orientation val="minMax"/>
          <c:max val="0.8"/>
        </c:scaling>
        <c:delete val="0"/>
        <c:axPos val="l"/>
        <c:majorGridlines/>
        <c:numFmt formatCode="0%" sourceLinked="0"/>
        <c:majorTickMark val="out"/>
        <c:minorTickMark val="none"/>
        <c:tickLblPos val="nextTo"/>
        <c:txPr>
          <a:bodyPr/>
          <a:lstStyle/>
          <a:p>
            <a:pPr>
              <a:defRPr lang="en-CA"/>
            </a:pPr>
            <a:endParaRPr lang="en-US"/>
          </a:p>
        </c:txPr>
        <c:crossAx val="-2092561464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783147584064669"/>
          <c:y val="0.00359837179331875"/>
          <c:w val="0.215165863509086"/>
          <c:h val="0.251382136722074"/>
        </c:manualLayout>
      </c:layout>
      <c:overlay val="0"/>
      <c:spPr>
        <a:solidFill>
          <a:schemeClr val="bg1"/>
        </a:solidFill>
      </c:spPr>
      <c:txPr>
        <a:bodyPr/>
        <a:lstStyle/>
        <a:p>
          <a:pPr>
            <a:defRPr lang="en-CA"/>
          </a:pPr>
          <a:endParaRPr lang="en-US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00911038069782562"/>
          <c:y val="0.295154408890378"/>
          <c:w val="0.295235016494498"/>
          <c:h val="0.68469397442341"/>
        </c:manualLayout>
      </c:layout>
      <c:pieChart>
        <c:varyColors val="1"/>
        <c:ser>
          <c:idx val="0"/>
          <c:order val="0"/>
          <c:dPt>
            <c:idx val="0"/>
            <c:bubble3D val="0"/>
            <c:spPr>
              <a:solidFill>
                <a:srgbClr val="009900"/>
              </a:solidFill>
            </c:spPr>
          </c:dPt>
          <c:dPt>
            <c:idx val="1"/>
            <c:bubble3D val="0"/>
            <c:spPr>
              <a:solidFill>
                <a:srgbClr val="99FF79"/>
              </a:solidFill>
            </c:spPr>
          </c:dPt>
          <c:dPt>
            <c:idx val="2"/>
            <c:bubble3D val="0"/>
            <c:spPr>
              <a:solidFill>
                <a:srgbClr val="7F7F7F"/>
              </a:solidFill>
            </c:spPr>
          </c:dPt>
          <c:dPt>
            <c:idx val="3"/>
            <c:bubble3D val="0"/>
            <c:spPr>
              <a:solidFill>
                <a:srgbClr val="A6A6A6"/>
              </a:solidFill>
            </c:spPr>
          </c:dPt>
          <c:dLbls>
            <c:dLbl>
              <c:idx val="3"/>
              <c:spPr/>
              <c:txPr>
                <a:bodyPr/>
                <a:lstStyle/>
                <a:p>
                  <a:pPr>
                    <a:defRPr lang="en-CA">
                      <a:solidFill>
                        <a:schemeClr val="bg1"/>
                      </a:solidFill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lang="en-CA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'1'!$M$3:$P$3</c:f>
              <c:strCache>
                <c:ptCount val="4"/>
                <c:pt idx="0">
                  <c:v>Public Full-Text</c:v>
                </c:pt>
                <c:pt idx="1">
                  <c:v>Restricted Access</c:v>
                </c:pt>
                <c:pt idx="2">
                  <c:v>No Full-Text</c:v>
                </c:pt>
                <c:pt idx="3">
                  <c:v>Articles Not Indexed</c:v>
                </c:pt>
              </c:strCache>
            </c:strRef>
          </c:cat>
          <c:val>
            <c:numRef>
              <c:f>'1'!$M$7:$P$7</c:f>
              <c:numCache>
                <c:formatCode>0.0%</c:formatCode>
                <c:ptCount val="4"/>
                <c:pt idx="0">
                  <c:v>0.0349445069969439</c:v>
                </c:pt>
                <c:pt idx="1">
                  <c:v>0.00530802637928261</c:v>
                </c:pt>
                <c:pt idx="2">
                  <c:v>0.0825961074473218</c:v>
                </c:pt>
                <c:pt idx="3">
                  <c:v>0.877151359176452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t"/>
      <c:legendEntry>
        <c:idx val="3"/>
        <c:delete val="1"/>
      </c:legendEntry>
      <c:layout>
        <c:manualLayout>
          <c:xMode val="edge"/>
          <c:yMode val="edge"/>
          <c:x val="0.0"/>
          <c:y val="0.0851063829787235"/>
          <c:w val="0.973005490139421"/>
          <c:h val="0.127372256659407"/>
        </c:manualLayout>
      </c:layout>
      <c:overlay val="0"/>
      <c:txPr>
        <a:bodyPr/>
        <a:lstStyle/>
        <a:p>
          <a:pPr>
            <a:defRPr lang="en-CA" sz="1600"/>
          </a:pPr>
          <a:endParaRPr lang="en-US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0889778408723332"/>
          <c:y val="0.0514005540974045"/>
          <c:w val="0.850630950612819"/>
          <c:h val="0.799154650683378"/>
        </c:manualLayout>
      </c:layout>
      <c:lineChart>
        <c:grouping val="standard"/>
        <c:varyColors val="0"/>
        <c:ser>
          <c:idx val="1"/>
          <c:order val="0"/>
          <c:tx>
            <c:strRef>
              <c:f>'14'!$B$3</c:f>
              <c:strCache>
                <c:ptCount val="1"/>
                <c:pt idx="0">
                  <c:v>Public Access (N=459)</c:v>
                </c:pt>
              </c:strCache>
            </c:strRef>
          </c:tx>
          <c:spPr>
            <a:ln>
              <a:solidFill>
                <a:srgbClr val="009900"/>
              </a:solidFill>
            </a:ln>
          </c:spPr>
          <c:marker>
            <c:symbol val="none"/>
          </c:marker>
          <c:cat>
            <c:numRef>
              <c:f>'14'!$A$14:$A$46</c:f>
              <c:numCache>
                <c:formatCode>General</c:formatCode>
                <c:ptCount val="33"/>
                <c:pt idx="0">
                  <c:v>-16.0</c:v>
                </c:pt>
                <c:pt idx="1">
                  <c:v>-15.0</c:v>
                </c:pt>
                <c:pt idx="2">
                  <c:v>-14.0</c:v>
                </c:pt>
                <c:pt idx="3">
                  <c:v>-13.0</c:v>
                </c:pt>
                <c:pt idx="4">
                  <c:v>-12.0</c:v>
                </c:pt>
                <c:pt idx="5">
                  <c:v>-11.0</c:v>
                </c:pt>
                <c:pt idx="6">
                  <c:v>-10.0</c:v>
                </c:pt>
                <c:pt idx="7">
                  <c:v>-9.0</c:v>
                </c:pt>
                <c:pt idx="8">
                  <c:v>-8.0</c:v>
                </c:pt>
                <c:pt idx="9">
                  <c:v>-7.0</c:v>
                </c:pt>
                <c:pt idx="10">
                  <c:v>-6.0</c:v>
                </c:pt>
                <c:pt idx="11">
                  <c:v>-5.0</c:v>
                </c:pt>
                <c:pt idx="12">
                  <c:v>-4.0</c:v>
                </c:pt>
                <c:pt idx="13">
                  <c:v>-3.0</c:v>
                </c:pt>
                <c:pt idx="14">
                  <c:v>-2.0</c:v>
                </c:pt>
                <c:pt idx="15">
                  <c:v>-1.0</c:v>
                </c:pt>
                <c:pt idx="16">
                  <c:v>0.0</c:v>
                </c:pt>
                <c:pt idx="17">
                  <c:v>1.0</c:v>
                </c:pt>
                <c:pt idx="18">
                  <c:v>2.0</c:v>
                </c:pt>
                <c:pt idx="19">
                  <c:v>3.0</c:v>
                </c:pt>
                <c:pt idx="20">
                  <c:v>4.0</c:v>
                </c:pt>
                <c:pt idx="21">
                  <c:v>5.0</c:v>
                </c:pt>
                <c:pt idx="22">
                  <c:v>6.0</c:v>
                </c:pt>
                <c:pt idx="23">
                  <c:v>7.0</c:v>
                </c:pt>
                <c:pt idx="24">
                  <c:v>8.0</c:v>
                </c:pt>
                <c:pt idx="25">
                  <c:v>9.0</c:v>
                </c:pt>
                <c:pt idx="26">
                  <c:v>10.0</c:v>
                </c:pt>
                <c:pt idx="27">
                  <c:v>11.0</c:v>
                </c:pt>
                <c:pt idx="28">
                  <c:v>12.0</c:v>
                </c:pt>
                <c:pt idx="29">
                  <c:v>13.0</c:v>
                </c:pt>
                <c:pt idx="30">
                  <c:v>14.0</c:v>
                </c:pt>
                <c:pt idx="31">
                  <c:v>15.0</c:v>
                </c:pt>
                <c:pt idx="32">
                  <c:v>16.0</c:v>
                </c:pt>
              </c:numCache>
            </c:numRef>
          </c:cat>
          <c:val>
            <c:numRef>
              <c:f>'14'!$B$14:$B$46</c:f>
              <c:numCache>
                <c:formatCode>General</c:formatCode>
                <c:ptCount val="33"/>
                <c:pt idx="0">
                  <c:v>1.0</c:v>
                </c:pt>
                <c:pt idx="1">
                  <c:v>5.0</c:v>
                </c:pt>
                <c:pt idx="2">
                  <c:v>1.0</c:v>
                </c:pt>
                <c:pt idx="3">
                  <c:v>2.0</c:v>
                </c:pt>
                <c:pt idx="4">
                  <c:v>3.0</c:v>
                </c:pt>
                <c:pt idx="5">
                  <c:v>2.0</c:v>
                </c:pt>
                <c:pt idx="6">
                  <c:v>6.0</c:v>
                </c:pt>
                <c:pt idx="7">
                  <c:v>11.0</c:v>
                </c:pt>
                <c:pt idx="8">
                  <c:v>6.0</c:v>
                </c:pt>
                <c:pt idx="9">
                  <c:v>12.0</c:v>
                </c:pt>
                <c:pt idx="10">
                  <c:v>16.0</c:v>
                </c:pt>
                <c:pt idx="11">
                  <c:v>24.0</c:v>
                </c:pt>
                <c:pt idx="12">
                  <c:v>36.0</c:v>
                </c:pt>
                <c:pt idx="13">
                  <c:v>31.0</c:v>
                </c:pt>
                <c:pt idx="14">
                  <c:v>57.0</c:v>
                </c:pt>
                <c:pt idx="15">
                  <c:v>60.0</c:v>
                </c:pt>
                <c:pt idx="16">
                  <c:v>50.0</c:v>
                </c:pt>
                <c:pt idx="17">
                  <c:v>28.0</c:v>
                </c:pt>
                <c:pt idx="18">
                  <c:v>21.0</c:v>
                </c:pt>
                <c:pt idx="19">
                  <c:v>19.0</c:v>
                </c:pt>
                <c:pt idx="20">
                  <c:v>10.0</c:v>
                </c:pt>
                <c:pt idx="21">
                  <c:v>8.0</c:v>
                </c:pt>
                <c:pt idx="22">
                  <c:v>10.0</c:v>
                </c:pt>
                <c:pt idx="23">
                  <c:v>9.0</c:v>
                </c:pt>
                <c:pt idx="24">
                  <c:v>2.0</c:v>
                </c:pt>
                <c:pt idx="25">
                  <c:v>2.0</c:v>
                </c:pt>
                <c:pt idx="26">
                  <c:v>8.0</c:v>
                </c:pt>
                <c:pt idx="27">
                  <c:v>2.0</c:v>
                </c:pt>
                <c:pt idx="28">
                  <c:v>3.0</c:v>
                </c:pt>
                <c:pt idx="29">
                  <c:v>1.0</c:v>
                </c:pt>
                <c:pt idx="30">
                  <c:v>2.0</c:v>
                </c:pt>
                <c:pt idx="31">
                  <c:v>3.0</c:v>
                </c:pt>
                <c:pt idx="32">
                  <c:v>4.0</c:v>
                </c:pt>
              </c:numCache>
            </c:numRef>
          </c:val>
          <c:smooth val="0"/>
        </c:ser>
        <c:ser>
          <c:idx val="2"/>
          <c:order val="1"/>
          <c:tx>
            <c:strRef>
              <c:f>'14'!$C$3</c:f>
              <c:strCache>
                <c:ptCount val="1"/>
                <c:pt idx="0">
                  <c:v>Restricted Access (N=736 )</c:v>
                </c:pt>
              </c:strCache>
            </c:strRef>
          </c:tx>
          <c:spPr>
            <a:ln>
              <a:solidFill>
                <a:srgbClr val="99FF66"/>
              </a:solidFill>
            </a:ln>
          </c:spPr>
          <c:marker>
            <c:symbol val="none"/>
          </c:marker>
          <c:cat>
            <c:numRef>
              <c:f>'14'!$A$14:$A$46</c:f>
              <c:numCache>
                <c:formatCode>General</c:formatCode>
                <c:ptCount val="33"/>
                <c:pt idx="0">
                  <c:v>-16.0</c:v>
                </c:pt>
                <c:pt idx="1">
                  <c:v>-15.0</c:v>
                </c:pt>
                <c:pt idx="2">
                  <c:v>-14.0</c:v>
                </c:pt>
                <c:pt idx="3">
                  <c:v>-13.0</c:v>
                </c:pt>
                <c:pt idx="4">
                  <c:v>-12.0</c:v>
                </c:pt>
                <c:pt idx="5">
                  <c:v>-11.0</c:v>
                </c:pt>
                <c:pt idx="6">
                  <c:v>-10.0</c:v>
                </c:pt>
                <c:pt idx="7">
                  <c:v>-9.0</c:v>
                </c:pt>
                <c:pt idx="8">
                  <c:v>-8.0</c:v>
                </c:pt>
                <c:pt idx="9">
                  <c:v>-7.0</c:v>
                </c:pt>
                <c:pt idx="10">
                  <c:v>-6.0</c:v>
                </c:pt>
                <c:pt idx="11">
                  <c:v>-5.0</c:v>
                </c:pt>
                <c:pt idx="12">
                  <c:v>-4.0</c:v>
                </c:pt>
                <c:pt idx="13">
                  <c:v>-3.0</c:v>
                </c:pt>
                <c:pt idx="14">
                  <c:v>-2.0</c:v>
                </c:pt>
                <c:pt idx="15">
                  <c:v>-1.0</c:v>
                </c:pt>
                <c:pt idx="16">
                  <c:v>0.0</c:v>
                </c:pt>
                <c:pt idx="17">
                  <c:v>1.0</c:v>
                </c:pt>
                <c:pt idx="18">
                  <c:v>2.0</c:v>
                </c:pt>
                <c:pt idx="19">
                  <c:v>3.0</c:v>
                </c:pt>
                <c:pt idx="20">
                  <c:v>4.0</c:v>
                </c:pt>
                <c:pt idx="21">
                  <c:v>5.0</c:v>
                </c:pt>
                <c:pt idx="22">
                  <c:v>6.0</c:v>
                </c:pt>
                <c:pt idx="23">
                  <c:v>7.0</c:v>
                </c:pt>
                <c:pt idx="24">
                  <c:v>8.0</c:v>
                </c:pt>
                <c:pt idx="25">
                  <c:v>9.0</c:v>
                </c:pt>
                <c:pt idx="26">
                  <c:v>10.0</c:v>
                </c:pt>
                <c:pt idx="27">
                  <c:v>11.0</c:v>
                </c:pt>
                <c:pt idx="28">
                  <c:v>12.0</c:v>
                </c:pt>
                <c:pt idx="29">
                  <c:v>13.0</c:v>
                </c:pt>
                <c:pt idx="30">
                  <c:v>14.0</c:v>
                </c:pt>
                <c:pt idx="31">
                  <c:v>15.0</c:v>
                </c:pt>
                <c:pt idx="32">
                  <c:v>16.0</c:v>
                </c:pt>
              </c:numCache>
            </c:numRef>
          </c:cat>
          <c:val>
            <c:numRef>
              <c:f>'14'!$C$14:$C$46</c:f>
              <c:numCache>
                <c:formatCode>General</c:formatCode>
                <c:ptCount val="33"/>
                <c:pt idx="0">
                  <c:v>3.0</c:v>
                </c:pt>
                <c:pt idx="1">
                  <c:v>1.0</c:v>
                </c:pt>
                <c:pt idx="2">
                  <c:v>4.0</c:v>
                </c:pt>
                <c:pt idx="3">
                  <c:v>2.0</c:v>
                </c:pt>
                <c:pt idx="4">
                  <c:v>6.0</c:v>
                </c:pt>
                <c:pt idx="5">
                  <c:v>11.0</c:v>
                </c:pt>
                <c:pt idx="6">
                  <c:v>16.0</c:v>
                </c:pt>
                <c:pt idx="7">
                  <c:v>10.0</c:v>
                </c:pt>
                <c:pt idx="8">
                  <c:v>9.0</c:v>
                </c:pt>
                <c:pt idx="9">
                  <c:v>16.0</c:v>
                </c:pt>
                <c:pt idx="10">
                  <c:v>28.0</c:v>
                </c:pt>
                <c:pt idx="11">
                  <c:v>25.0</c:v>
                </c:pt>
                <c:pt idx="12">
                  <c:v>57.0</c:v>
                </c:pt>
                <c:pt idx="13">
                  <c:v>73.0</c:v>
                </c:pt>
                <c:pt idx="14">
                  <c:v>85.0</c:v>
                </c:pt>
                <c:pt idx="15">
                  <c:v>102.0</c:v>
                </c:pt>
                <c:pt idx="16">
                  <c:v>80.0</c:v>
                </c:pt>
                <c:pt idx="17">
                  <c:v>59.0</c:v>
                </c:pt>
                <c:pt idx="18">
                  <c:v>30.0</c:v>
                </c:pt>
                <c:pt idx="19">
                  <c:v>23.0</c:v>
                </c:pt>
                <c:pt idx="20">
                  <c:v>12.0</c:v>
                </c:pt>
                <c:pt idx="21">
                  <c:v>16.0</c:v>
                </c:pt>
                <c:pt idx="22">
                  <c:v>14.0</c:v>
                </c:pt>
                <c:pt idx="23">
                  <c:v>10.0</c:v>
                </c:pt>
                <c:pt idx="24">
                  <c:v>6.0</c:v>
                </c:pt>
                <c:pt idx="25">
                  <c:v>4.0</c:v>
                </c:pt>
                <c:pt idx="26">
                  <c:v>3.0</c:v>
                </c:pt>
                <c:pt idx="27">
                  <c:v>2.0</c:v>
                </c:pt>
                <c:pt idx="28">
                  <c:v>5.0</c:v>
                </c:pt>
                <c:pt idx="29">
                  <c:v>2.0</c:v>
                </c:pt>
                <c:pt idx="31">
                  <c:v>5.0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-2094234728"/>
        <c:axId val="-2094231720"/>
      </c:lineChart>
      <c:catAx>
        <c:axId val="-209423472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lang="en-CA" sz="800"/>
            </a:pPr>
            <a:endParaRPr lang="en-US"/>
          </a:p>
        </c:txPr>
        <c:crossAx val="-2094231720"/>
        <c:crosses val="autoZero"/>
        <c:auto val="1"/>
        <c:lblAlgn val="ctr"/>
        <c:lblOffset val="100"/>
        <c:noMultiLvlLbl val="0"/>
      </c:catAx>
      <c:valAx>
        <c:axId val="-209423172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lang="en-CA" sz="900"/>
            </a:pPr>
            <a:endParaRPr lang="en-US"/>
          </a:p>
        </c:txPr>
        <c:crossAx val="-2094234728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611796637942943"/>
          <c:y val="0.0223804316127151"/>
          <c:w val="0.33254697972191"/>
          <c:h val="0.279313210848645"/>
        </c:manualLayout>
      </c:layout>
      <c:overlay val="0"/>
      <c:spPr>
        <a:solidFill>
          <a:sysClr val="window" lastClr="FFFFFF"/>
        </a:solidFill>
      </c:spPr>
      <c:txPr>
        <a:bodyPr/>
        <a:lstStyle/>
        <a:p>
          <a:pPr>
            <a:defRPr lang="en-CA" sz="900"/>
          </a:pPr>
          <a:endParaRPr lang="en-US"/>
        </a:p>
      </c:txPr>
    </c:legend>
    <c:plotVisOnly val="1"/>
    <c:dispBlanksAs val="gap"/>
    <c:showDLblsOverMax val="0"/>
  </c:chart>
  <c:externalData r:id="rId1">
    <c:autoUpdate val="0"/>
  </c:externalData>
  <c:userShapes r:id="rId2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0"/>
          <c:y val="0.00432904173507304"/>
          <c:w val="1.0"/>
          <c:h val="0.96892805561287"/>
        </c:manualLayout>
      </c:layout>
      <c:doughnutChart>
        <c:varyColors val="1"/>
        <c:ser>
          <c:idx val="0"/>
          <c:order val="0"/>
          <c:dPt>
            <c:idx val="0"/>
            <c:bubble3D val="0"/>
            <c:spPr>
              <a:solidFill>
                <a:srgbClr val="339933"/>
              </a:solidFill>
            </c:spPr>
          </c:dPt>
          <c:dPt>
            <c:idx val="1"/>
            <c:bubble3D val="0"/>
            <c:spPr>
              <a:solidFill>
                <a:srgbClr val="FFC000"/>
              </a:solidFill>
            </c:spPr>
          </c:dPt>
          <c:dPt>
            <c:idx val="2"/>
            <c:bubble3D val="0"/>
            <c:spPr>
              <a:solidFill>
                <a:schemeClr val="tx1"/>
              </a:solidFill>
            </c:spPr>
          </c:dPt>
          <c:dPt>
            <c:idx val="3"/>
            <c:bubble3D val="0"/>
            <c:spPr>
              <a:solidFill>
                <a:schemeClr val="bg1">
                  <a:lumMod val="75000"/>
                </a:schemeClr>
              </a:solidFill>
            </c:spPr>
          </c:dPt>
          <c:dLbls>
            <c:dLbl>
              <c:idx val="0"/>
              <c:layout>
                <c:manualLayout>
                  <c:x val="-0.0782679970171882"/>
                  <c:y val="0.014697441025071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delete val="1"/>
            </c:dLbl>
            <c:dLbl>
              <c:idx val="2"/>
              <c:delete val="1"/>
            </c:dLbl>
            <c:dLbl>
              <c:idx val="3"/>
              <c:delete val="1"/>
            </c:dLbl>
            <c:txPr>
              <a:bodyPr/>
              <a:lstStyle/>
              <a:p>
                <a:pPr>
                  <a:defRPr lang="en-CA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'Stat 2007-2012'!$D$27:$G$27</c:f>
              <c:strCache>
                <c:ptCount val="4"/>
                <c:pt idx="0">
                  <c:v>Green OA</c:v>
                </c:pt>
                <c:pt idx="1">
                  <c:v>Gold OA</c:v>
                </c:pt>
                <c:pt idx="2">
                  <c:v>Delayed OA</c:v>
                </c:pt>
                <c:pt idx="3">
                  <c:v>Not OA</c:v>
                </c:pt>
              </c:strCache>
            </c:strRef>
          </c:cat>
          <c:val>
            <c:numRef>
              <c:f>'Stat 2007-2012'!$D$29:$G$29</c:f>
              <c:numCache>
                <c:formatCode>0%</c:formatCode>
                <c:ptCount val="4"/>
                <c:pt idx="0">
                  <c:v>0.0873362445414847</c:v>
                </c:pt>
                <c:pt idx="1">
                  <c:v>0.00873362445414847</c:v>
                </c:pt>
                <c:pt idx="2">
                  <c:v>0.0</c:v>
                </c:pt>
                <c:pt idx="3">
                  <c:v>0.903930131004367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0"/>
      </c:doughnutChart>
    </c:plotArea>
    <c:plotVisOnly val="1"/>
    <c:dispBlanksAs val="gap"/>
    <c:showDLblsOverMax val="0"/>
  </c:chart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00273353146900241"/>
          <c:y val="0.0"/>
          <c:w val="0.976438653515488"/>
          <c:h val="1.0"/>
        </c:manualLayout>
      </c:layout>
      <c:doughnutChart>
        <c:varyColors val="1"/>
        <c:ser>
          <c:idx val="0"/>
          <c:order val="0"/>
          <c:dPt>
            <c:idx val="0"/>
            <c:bubble3D val="0"/>
            <c:spPr>
              <a:solidFill>
                <a:srgbClr val="339933"/>
              </a:solidFill>
            </c:spPr>
          </c:dPt>
          <c:dPt>
            <c:idx val="1"/>
            <c:bubble3D val="0"/>
            <c:spPr>
              <a:solidFill>
                <a:srgbClr val="FFCC00"/>
              </a:solidFill>
            </c:spPr>
          </c:dPt>
          <c:dPt>
            <c:idx val="2"/>
            <c:bubble3D val="0"/>
            <c:spPr>
              <a:solidFill>
                <a:srgbClr val="FFFA1D"/>
              </a:solidFill>
            </c:spPr>
          </c:dPt>
          <c:dPt>
            <c:idx val="3"/>
            <c:bubble3D val="0"/>
            <c:spPr>
              <a:solidFill>
                <a:schemeClr val="bg1">
                  <a:lumMod val="75000"/>
                </a:schemeClr>
              </a:solidFill>
            </c:spPr>
          </c:dPt>
          <c:dLbls>
            <c:dLbl>
              <c:idx val="1"/>
              <c:delete val="1"/>
            </c:dLbl>
            <c:dLbl>
              <c:idx val="2"/>
              <c:layout>
                <c:manualLayout>
                  <c:x val="-0.050391226371673"/>
                  <c:y val="0.0235159056401141"/>
                </c:manualLayout>
              </c:layout>
              <c:spPr/>
              <c:txPr>
                <a:bodyPr/>
                <a:lstStyle/>
                <a:p>
                  <a:pPr>
                    <a:defRPr lang="en-CA" sz="800">
                      <a:solidFill>
                        <a:schemeClr val="tx1"/>
                      </a:solidFill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delete val="1"/>
            </c:dLbl>
            <c:txPr>
              <a:bodyPr/>
              <a:lstStyle/>
              <a:p>
                <a:pPr>
                  <a:defRPr lang="en-CA" sz="800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'Stat 2007-2012'!$D$27:$G$27</c:f>
              <c:strCache>
                <c:ptCount val="4"/>
                <c:pt idx="0">
                  <c:v>Green OA</c:v>
                </c:pt>
                <c:pt idx="1">
                  <c:v>Gold OA</c:v>
                </c:pt>
                <c:pt idx="2">
                  <c:v>Delayed OA</c:v>
                </c:pt>
                <c:pt idx="3">
                  <c:v>Not OA</c:v>
                </c:pt>
              </c:strCache>
            </c:strRef>
          </c:cat>
          <c:val>
            <c:numRef>
              <c:f>'Stat 2007-2012'!$D$30:$G$30</c:f>
              <c:numCache>
                <c:formatCode>0%</c:formatCode>
                <c:ptCount val="4"/>
                <c:pt idx="0">
                  <c:v>0.122869022869023</c:v>
                </c:pt>
                <c:pt idx="1">
                  <c:v>0.0303534303534303</c:v>
                </c:pt>
                <c:pt idx="2">
                  <c:v>0.146777546777547</c:v>
                </c:pt>
                <c:pt idx="3">
                  <c:v>0.700000000000001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0"/>
      </c:doughnutChart>
    </c:plotArea>
    <c:plotVisOnly val="1"/>
    <c:dispBlanksAs val="gap"/>
    <c:showDLblsOverMax val="0"/>
  </c:chart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0561990507999111"/>
          <c:y val="0.0"/>
          <c:w val="0.997297175313854"/>
          <c:h val="0.943892504130649"/>
        </c:manualLayout>
      </c:layout>
      <c:doughnutChart>
        <c:varyColors val="1"/>
        <c:ser>
          <c:idx val="0"/>
          <c:order val="0"/>
          <c:dPt>
            <c:idx val="0"/>
            <c:bubble3D val="0"/>
            <c:spPr>
              <a:solidFill>
                <a:srgbClr val="339933"/>
              </a:solidFill>
            </c:spPr>
          </c:dPt>
          <c:dPt>
            <c:idx val="1"/>
            <c:bubble3D val="0"/>
            <c:spPr>
              <a:solidFill>
                <a:srgbClr val="FFC000"/>
              </a:solidFill>
            </c:spPr>
          </c:dPt>
          <c:dPt>
            <c:idx val="2"/>
            <c:bubble3D val="0"/>
            <c:spPr>
              <a:solidFill>
                <a:srgbClr val="FFFA1D"/>
              </a:solidFill>
            </c:spPr>
          </c:dPt>
          <c:dPt>
            <c:idx val="3"/>
            <c:bubble3D val="0"/>
            <c:spPr>
              <a:solidFill>
                <a:schemeClr val="bg1">
                  <a:lumMod val="75000"/>
                </a:schemeClr>
              </a:solidFill>
            </c:spPr>
          </c:dPt>
          <c:dLbls>
            <c:dLbl>
              <c:idx val="2"/>
              <c:spPr/>
              <c:txPr>
                <a:bodyPr/>
                <a:lstStyle/>
                <a:p>
                  <a:pPr>
                    <a:defRPr lang="en-CA">
                      <a:solidFill>
                        <a:schemeClr val="tx1"/>
                      </a:solidFill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delete val="1"/>
            </c:dLbl>
            <c:txPr>
              <a:bodyPr/>
              <a:lstStyle/>
              <a:p>
                <a:pPr>
                  <a:defRPr lang="en-CA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'Stat 2007-2012'!$D$27:$G$27</c:f>
              <c:strCache>
                <c:ptCount val="4"/>
                <c:pt idx="0">
                  <c:v>Green OA</c:v>
                </c:pt>
                <c:pt idx="1">
                  <c:v>Gold OA</c:v>
                </c:pt>
                <c:pt idx="2">
                  <c:v>Delayed OA</c:v>
                </c:pt>
                <c:pt idx="3">
                  <c:v>Not OA</c:v>
                </c:pt>
              </c:strCache>
            </c:strRef>
          </c:cat>
          <c:val>
            <c:numRef>
              <c:f>'Stat 2007-2012'!$D$31:$G$31</c:f>
              <c:numCache>
                <c:formatCode>0%</c:formatCode>
                <c:ptCount val="4"/>
                <c:pt idx="0">
                  <c:v>0.134349425964086</c:v>
                </c:pt>
                <c:pt idx="1">
                  <c:v>0.241978216073006</c:v>
                </c:pt>
                <c:pt idx="2">
                  <c:v>0.312923167500736</c:v>
                </c:pt>
                <c:pt idx="3">
                  <c:v>0.310749190462172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0"/>
      </c:doughnutChart>
    </c:plotArea>
    <c:plotVisOnly val="1"/>
    <c:dispBlanksAs val="gap"/>
    <c:showDLblsOverMax val="0"/>
  </c:chart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0275635475259495"/>
          <c:y val="0.00994103721629469"/>
          <c:w val="0.966745539014327"/>
          <c:h val="0.998682839739677"/>
        </c:manualLayout>
      </c:layout>
      <c:doughnutChart>
        <c:varyColors val="1"/>
        <c:ser>
          <c:idx val="0"/>
          <c:order val="0"/>
          <c:dPt>
            <c:idx val="0"/>
            <c:bubble3D val="0"/>
            <c:spPr>
              <a:solidFill>
                <a:srgbClr val="339933"/>
              </a:solidFill>
            </c:spPr>
          </c:dPt>
          <c:dPt>
            <c:idx val="1"/>
            <c:bubble3D val="0"/>
            <c:spPr>
              <a:solidFill>
                <a:srgbClr val="FFCC00"/>
              </a:solidFill>
            </c:spPr>
          </c:dPt>
          <c:dPt>
            <c:idx val="2"/>
            <c:bubble3D val="0"/>
            <c:spPr>
              <a:solidFill>
                <a:srgbClr val="FFFA1D"/>
              </a:solidFill>
            </c:spPr>
          </c:dPt>
          <c:dPt>
            <c:idx val="3"/>
            <c:bubble3D val="0"/>
            <c:spPr>
              <a:solidFill>
                <a:schemeClr val="bg1">
                  <a:lumMod val="75000"/>
                </a:schemeClr>
              </a:solidFill>
            </c:spPr>
          </c:dPt>
          <c:dLbls>
            <c:dLbl>
              <c:idx val="1"/>
              <c:delete val="1"/>
            </c:dLbl>
            <c:dLbl>
              <c:idx val="2"/>
              <c:delete val="1"/>
            </c:dLbl>
            <c:dLbl>
              <c:idx val="3"/>
              <c:delete val="1"/>
            </c:dLbl>
            <c:txPr>
              <a:bodyPr/>
              <a:lstStyle/>
              <a:p>
                <a:pPr>
                  <a:defRPr lang="en-CA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'Stat 2007-2012'!$D$27:$G$27</c:f>
              <c:strCache>
                <c:ptCount val="4"/>
                <c:pt idx="0">
                  <c:v>Green OA</c:v>
                </c:pt>
                <c:pt idx="1">
                  <c:v>Gold OA</c:v>
                </c:pt>
                <c:pt idx="2">
                  <c:v>Delayed OA</c:v>
                </c:pt>
                <c:pt idx="3">
                  <c:v>Not OA</c:v>
                </c:pt>
              </c:strCache>
            </c:strRef>
          </c:cat>
          <c:val>
            <c:numRef>
              <c:f>'Stat 2007-2012'!$D$32:$G$32</c:f>
              <c:numCache>
                <c:formatCode>0%</c:formatCode>
                <c:ptCount val="4"/>
                <c:pt idx="0">
                  <c:v>0.120299500831947</c:v>
                </c:pt>
                <c:pt idx="1">
                  <c:v>0.0116472545757072</c:v>
                </c:pt>
                <c:pt idx="2">
                  <c:v>0.00166389351081531</c:v>
                </c:pt>
                <c:pt idx="3">
                  <c:v>0.866389351081531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0"/>
      </c:doughnutChart>
    </c:plotArea>
    <c:plotVisOnly val="1"/>
    <c:dispBlanksAs val="gap"/>
    <c:showDLblsOverMax val="0"/>
  </c:chart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0199767451810428"/>
          <c:y val="0.0192659471944978"/>
          <c:w val="0.952761446832286"/>
          <c:h val="0.978101593363012"/>
        </c:manualLayout>
      </c:layout>
      <c:doughnutChart>
        <c:varyColors val="1"/>
        <c:ser>
          <c:idx val="0"/>
          <c:order val="0"/>
          <c:dPt>
            <c:idx val="0"/>
            <c:bubble3D val="0"/>
            <c:spPr>
              <a:solidFill>
                <a:srgbClr val="339933"/>
              </a:solidFill>
            </c:spPr>
          </c:dPt>
          <c:dPt>
            <c:idx val="1"/>
            <c:bubble3D val="0"/>
            <c:spPr>
              <a:solidFill>
                <a:srgbClr val="FFC000"/>
              </a:solidFill>
            </c:spPr>
          </c:dPt>
          <c:dPt>
            <c:idx val="2"/>
            <c:bubble3D val="0"/>
            <c:spPr>
              <a:solidFill>
                <a:srgbClr val="FFFA1D"/>
              </a:solidFill>
            </c:spPr>
          </c:dPt>
          <c:dPt>
            <c:idx val="3"/>
            <c:bubble3D val="0"/>
            <c:spPr>
              <a:solidFill>
                <a:schemeClr val="bg1">
                  <a:lumMod val="75000"/>
                </a:schemeClr>
              </a:solidFill>
            </c:spPr>
          </c:dPt>
          <c:dLbls>
            <c:dLbl>
              <c:idx val="2"/>
              <c:spPr/>
              <c:txPr>
                <a:bodyPr/>
                <a:lstStyle/>
                <a:p>
                  <a:pPr>
                    <a:defRPr lang="en-CA">
                      <a:solidFill>
                        <a:schemeClr val="tx1"/>
                      </a:solidFill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delete val="1"/>
            </c:dLbl>
            <c:txPr>
              <a:bodyPr/>
              <a:lstStyle/>
              <a:p>
                <a:pPr>
                  <a:defRPr lang="en-CA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'Stat 2007-2012'!$D$27:$G$27</c:f>
              <c:strCache>
                <c:ptCount val="4"/>
                <c:pt idx="0">
                  <c:v>Green OA</c:v>
                </c:pt>
                <c:pt idx="1">
                  <c:v>Gold OA</c:v>
                </c:pt>
                <c:pt idx="2">
                  <c:v>Delayed OA</c:v>
                </c:pt>
                <c:pt idx="3">
                  <c:v>Not OA</c:v>
                </c:pt>
              </c:strCache>
            </c:strRef>
          </c:cat>
          <c:val>
            <c:numRef>
              <c:f>'Stat 2007-2012'!$D$33:$G$33</c:f>
              <c:numCache>
                <c:formatCode>0%</c:formatCode>
                <c:ptCount val="4"/>
                <c:pt idx="0">
                  <c:v>0.123515007346253</c:v>
                </c:pt>
                <c:pt idx="1">
                  <c:v>0.0394598754635137</c:v>
                </c:pt>
                <c:pt idx="2">
                  <c:v>0.187714265724481</c:v>
                </c:pt>
                <c:pt idx="3">
                  <c:v>0.649310851465754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0"/>
      </c:doughnutChart>
    </c:plotArea>
    <c:plotVisOnly val="1"/>
    <c:dispBlanksAs val="gap"/>
    <c:showDLblsOverMax val="0"/>
  </c:chart>
  <c:externalData r:id="rId1">
    <c:autoUpdate val="0"/>
  </c:externalData>
  <c:userShapes r:id="rId2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0"/>
          <c:y val="0.0"/>
          <c:w val="1.0"/>
          <c:h val="0.951656922114995"/>
        </c:manualLayout>
      </c:layout>
      <c:doughnutChart>
        <c:varyColors val="1"/>
        <c:ser>
          <c:idx val="0"/>
          <c:order val="0"/>
          <c:dPt>
            <c:idx val="0"/>
            <c:bubble3D val="0"/>
            <c:spPr>
              <a:solidFill>
                <a:srgbClr val="339933"/>
              </a:solidFill>
            </c:spPr>
          </c:dPt>
          <c:dPt>
            <c:idx val="1"/>
            <c:bubble3D val="0"/>
            <c:spPr>
              <a:solidFill>
                <a:srgbClr val="FFCC00"/>
              </a:solidFill>
            </c:spPr>
          </c:dPt>
          <c:dPt>
            <c:idx val="2"/>
            <c:bubble3D val="0"/>
            <c:spPr>
              <a:solidFill>
                <a:srgbClr val="FFFA1D"/>
              </a:solidFill>
            </c:spPr>
          </c:dPt>
          <c:dPt>
            <c:idx val="3"/>
            <c:bubble3D val="0"/>
            <c:spPr>
              <a:solidFill>
                <a:schemeClr val="bg1">
                  <a:lumMod val="75000"/>
                </a:schemeClr>
              </a:solidFill>
            </c:spPr>
          </c:dPt>
          <c:dLbls>
            <c:dLbl>
              <c:idx val="2"/>
              <c:spPr/>
              <c:txPr>
                <a:bodyPr/>
                <a:lstStyle/>
                <a:p>
                  <a:pPr>
                    <a:defRPr lang="en-CA" sz="800">
                      <a:solidFill>
                        <a:schemeClr val="tx1"/>
                      </a:solidFill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delete val="1"/>
            </c:dLbl>
            <c:txPr>
              <a:bodyPr/>
              <a:lstStyle/>
              <a:p>
                <a:pPr>
                  <a:defRPr lang="en-CA" sz="800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'Stat 2007-2012'!$D$27:$G$27</c:f>
              <c:strCache>
                <c:ptCount val="4"/>
                <c:pt idx="0">
                  <c:v>Green OA</c:v>
                </c:pt>
                <c:pt idx="1">
                  <c:v>Gold OA</c:v>
                </c:pt>
                <c:pt idx="2">
                  <c:v>Delayed OA</c:v>
                </c:pt>
                <c:pt idx="3">
                  <c:v>Not OA</c:v>
                </c:pt>
              </c:strCache>
            </c:strRef>
          </c:cat>
          <c:val>
            <c:numRef>
              <c:f>'Stat 2007-2012'!$D$34:$G$34</c:f>
              <c:numCache>
                <c:formatCode>0%</c:formatCode>
                <c:ptCount val="4"/>
                <c:pt idx="0">
                  <c:v>0.301427072402938</c:v>
                </c:pt>
                <c:pt idx="1">
                  <c:v>0.0503672612801679</c:v>
                </c:pt>
                <c:pt idx="2">
                  <c:v>0.068205666316894</c:v>
                </c:pt>
                <c:pt idx="3">
                  <c:v>0.58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0"/>
      </c:doughnutChart>
    </c:plotArea>
    <c:plotVisOnly val="1"/>
    <c:dispBlanksAs val="gap"/>
    <c:showDLblsOverMax val="0"/>
  </c:chart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0"/>
          <c:y val="0.0"/>
          <c:w val="1.0"/>
          <c:h val="0.9801355180933"/>
        </c:manualLayout>
      </c:layout>
      <c:doughnutChart>
        <c:varyColors val="1"/>
        <c:ser>
          <c:idx val="0"/>
          <c:order val="0"/>
          <c:dPt>
            <c:idx val="0"/>
            <c:bubble3D val="0"/>
            <c:spPr>
              <a:solidFill>
                <a:srgbClr val="339933"/>
              </a:solidFill>
            </c:spPr>
          </c:dPt>
          <c:dPt>
            <c:idx val="1"/>
            <c:bubble3D val="0"/>
            <c:spPr>
              <a:solidFill>
                <a:srgbClr val="FFC000"/>
              </a:solidFill>
            </c:spPr>
          </c:dPt>
          <c:dPt>
            <c:idx val="2"/>
            <c:bubble3D val="0"/>
            <c:spPr>
              <a:solidFill>
                <a:schemeClr val="tx1"/>
              </a:solidFill>
            </c:spPr>
          </c:dPt>
          <c:dPt>
            <c:idx val="3"/>
            <c:bubble3D val="0"/>
            <c:spPr>
              <a:solidFill>
                <a:schemeClr val="bg1">
                  <a:lumMod val="75000"/>
                </a:schemeClr>
              </a:solidFill>
            </c:spPr>
          </c:dPt>
          <c:dLbls>
            <c:dLbl>
              <c:idx val="1"/>
              <c:delete val="1"/>
            </c:dLbl>
            <c:dLbl>
              <c:idx val="2"/>
              <c:delete val="1"/>
            </c:dLbl>
            <c:dLbl>
              <c:idx val="3"/>
              <c:delete val="1"/>
            </c:dLbl>
            <c:txPr>
              <a:bodyPr/>
              <a:lstStyle/>
              <a:p>
                <a:pPr>
                  <a:defRPr lang="en-CA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'Stat 2007-2012'!$D$27:$G$27</c:f>
              <c:strCache>
                <c:ptCount val="4"/>
                <c:pt idx="0">
                  <c:v>Green OA</c:v>
                </c:pt>
                <c:pt idx="1">
                  <c:v>Gold OA</c:v>
                </c:pt>
                <c:pt idx="2">
                  <c:v>Delayed OA</c:v>
                </c:pt>
                <c:pt idx="3">
                  <c:v>Not OA</c:v>
                </c:pt>
              </c:strCache>
            </c:strRef>
          </c:cat>
          <c:val>
            <c:numRef>
              <c:f>'Stat 2007-2012'!$D$35:$G$35</c:f>
              <c:numCache>
                <c:formatCode>0%</c:formatCode>
                <c:ptCount val="4"/>
                <c:pt idx="0">
                  <c:v>0.379166666666668</c:v>
                </c:pt>
                <c:pt idx="1">
                  <c:v>0.0208333333333333</c:v>
                </c:pt>
                <c:pt idx="2">
                  <c:v>0.0</c:v>
                </c:pt>
                <c:pt idx="3">
                  <c:v>0.600000000000001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0"/>
      </c:doughnutChart>
    </c:plotArea>
    <c:plotVisOnly val="1"/>
    <c:dispBlanksAs val="gap"/>
    <c:showDLblsOverMax val="0"/>
  </c:chart>
  <c:externalData r:id="rId1">
    <c:autoUpdate val="0"/>
  </c:externalData>
  <c:userShapes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0.01107</cdr:x>
      <cdr:y>0.05256</cdr:y>
    </cdr:from>
    <cdr:to>
      <cdr:x>0.06664</cdr:x>
      <cdr:y>0.75745</cdr:y>
    </cdr:to>
    <cdr:sp macro="" textlink="">
      <cdr:nvSpPr>
        <cdr:cNvPr id="2" name="TextBox 1"/>
        <cdr:cNvSpPr txBox="1"/>
      </cdr:nvSpPr>
      <cdr:spPr>
        <a:xfrm xmlns:a="http://schemas.openxmlformats.org/drawingml/2006/main" rot="16200000">
          <a:off x="-801400" y="997788"/>
          <a:ext cx="1957082" cy="25334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fr-CA" sz="1100"/>
            <a:t>Percentage of Open Access</a:t>
          </a: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0.29449</cdr:x>
      <cdr:y>0.42109</cdr:y>
    </cdr:from>
    <cdr:to>
      <cdr:x>0.73238</cdr:x>
      <cdr:y>0.51055</cdr:y>
    </cdr:to>
    <cdr:sp macro="" textlink="">
      <cdr:nvSpPr>
        <cdr:cNvPr id="2" name="TextBox 8"/>
        <cdr:cNvSpPr txBox="1"/>
      </cdr:nvSpPr>
      <cdr:spPr>
        <a:xfrm xmlns:a="http://schemas.openxmlformats.org/drawingml/2006/main">
          <a:off x="936104" y="1303838"/>
          <a:ext cx="1391912" cy="276999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Calibri"/>
            </a:defRPr>
          </a:lvl1pPr>
          <a:lvl2pPr marL="457200" indent="0">
            <a:defRPr sz="1100">
              <a:latin typeface="Calibri"/>
            </a:defRPr>
          </a:lvl2pPr>
          <a:lvl3pPr marL="914400" indent="0">
            <a:defRPr sz="1100">
              <a:latin typeface="Calibri"/>
            </a:defRPr>
          </a:lvl3pPr>
          <a:lvl4pPr marL="1371600" indent="0">
            <a:defRPr sz="1100">
              <a:latin typeface="Calibri"/>
            </a:defRPr>
          </a:lvl4pPr>
          <a:lvl5pPr marL="1828800" indent="0">
            <a:defRPr sz="1100">
              <a:latin typeface="Calibri"/>
            </a:defRPr>
          </a:lvl5pPr>
          <a:lvl6pPr marL="2286000" indent="0">
            <a:defRPr sz="1100">
              <a:latin typeface="Calibri"/>
            </a:defRPr>
          </a:lvl6pPr>
          <a:lvl7pPr marL="2743200" indent="0">
            <a:defRPr sz="1100">
              <a:latin typeface="Calibri"/>
            </a:defRPr>
          </a:lvl7pPr>
          <a:lvl8pPr marL="3200400" indent="0">
            <a:defRPr sz="1100">
              <a:latin typeface="Calibri"/>
            </a:defRPr>
          </a:lvl8pPr>
          <a:lvl9pPr marL="3657600" indent="0">
            <a:defRPr sz="1100">
              <a:latin typeface="Calibri"/>
            </a:defRPr>
          </a:lvl9pPr>
        </a:lstStyle>
        <a:p xmlns:a="http://schemas.openxmlformats.org/drawingml/2006/main">
          <a:r>
            <a:rPr lang="fr-CA" sz="1200" dirty="0" err="1" smtClean="0"/>
            <a:t>Clinical</a:t>
          </a:r>
          <a:r>
            <a:rPr lang="fr-CA" sz="1200" dirty="0" smtClean="0"/>
            <a:t> </a:t>
          </a:r>
          <a:r>
            <a:rPr lang="fr-CA" sz="1200" dirty="0" err="1" smtClean="0"/>
            <a:t>Medicine</a:t>
          </a:r>
          <a:endParaRPr lang="en-CA" sz="1200" dirty="0"/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0.23646</cdr:x>
      <cdr:y>0.37616</cdr:y>
    </cdr:from>
    <cdr:to>
      <cdr:x>0.81111</cdr:x>
      <cdr:y>0.62384</cdr:y>
    </cdr:to>
    <cdr:sp macro="" textlink="">
      <cdr:nvSpPr>
        <cdr:cNvPr id="2" name="TextBox 14"/>
        <cdr:cNvSpPr txBox="1"/>
      </cdr:nvSpPr>
      <cdr:spPr>
        <a:xfrm xmlns:a="http://schemas.openxmlformats.org/drawingml/2006/main">
          <a:off x="429648" y="701117"/>
          <a:ext cx="1044121" cy="461665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Calibri"/>
            </a:defRPr>
          </a:lvl1pPr>
          <a:lvl2pPr marL="457200" indent="0">
            <a:defRPr sz="1100">
              <a:latin typeface="Calibri"/>
            </a:defRPr>
          </a:lvl2pPr>
          <a:lvl3pPr marL="914400" indent="0">
            <a:defRPr sz="1100">
              <a:latin typeface="Calibri"/>
            </a:defRPr>
          </a:lvl3pPr>
          <a:lvl4pPr marL="1371600" indent="0">
            <a:defRPr sz="1100">
              <a:latin typeface="Calibri"/>
            </a:defRPr>
          </a:lvl4pPr>
          <a:lvl5pPr marL="1828800" indent="0">
            <a:defRPr sz="1100">
              <a:latin typeface="Calibri"/>
            </a:defRPr>
          </a:lvl5pPr>
          <a:lvl6pPr marL="2286000" indent="0">
            <a:defRPr sz="1100">
              <a:latin typeface="Calibri"/>
            </a:defRPr>
          </a:lvl6pPr>
          <a:lvl7pPr marL="2743200" indent="0">
            <a:defRPr sz="1100">
              <a:latin typeface="Calibri"/>
            </a:defRPr>
          </a:lvl7pPr>
          <a:lvl8pPr marL="3200400" indent="0">
            <a:defRPr sz="1100">
              <a:latin typeface="Calibri"/>
            </a:defRPr>
          </a:lvl8pPr>
          <a:lvl9pPr marL="3657600" indent="0">
            <a:defRPr sz="1100">
              <a:latin typeface="Calibri"/>
            </a:defRPr>
          </a:lvl9pPr>
        </a:lstStyle>
        <a:p xmlns:a="http://schemas.openxmlformats.org/drawingml/2006/main">
          <a:r>
            <a:rPr lang="fr-CA" sz="1200" dirty="0" smtClean="0"/>
            <a:t>Engineering </a:t>
          </a:r>
        </a:p>
        <a:p xmlns:a="http://schemas.openxmlformats.org/drawingml/2006/main">
          <a:pPr algn="ctr"/>
          <a:r>
            <a:rPr lang="fr-CA" sz="1200" dirty="0" smtClean="0"/>
            <a:t>&amp; Tech.</a:t>
          </a:r>
          <a:endParaRPr lang="en-CA" sz="1200" dirty="0"/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0.28179</cdr:x>
      <cdr:y>0.39586</cdr:y>
    </cdr:from>
    <cdr:to>
      <cdr:x>0.7091</cdr:x>
      <cdr:y>0.56035</cdr:y>
    </cdr:to>
    <cdr:sp macro="" textlink="">
      <cdr:nvSpPr>
        <cdr:cNvPr id="2" name="TextBox 8"/>
        <cdr:cNvSpPr txBox="1"/>
      </cdr:nvSpPr>
      <cdr:spPr>
        <a:xfrm xmlns:a="http://schemas.openxmlformats.org/drawingml/2006/main">
          <a:off x="468175" y="666616"/>
          <a:ext cx="709943" cy="276997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en-US"/>
          </a:defPPr>
          <a:lvl1pPr marL="0" algn="l" defTabSz="457198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1pPr>
          <a:lvl2pPr marL="457198" algn="l" defTabSz="457198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2pPr>
          <a:lvl3pPr marL="914395" algn="l" defTabSz="457198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3pPr>
          <a:lvl4pPr marL="1371593" algn="l" defTabSz="457198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4pPr>
          <a:lvl5pPr marL="1828789" algn="l" defTabSz="457198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5pPr>
          <a:lvl6pPr marL="2285987" algn="l" defTabSz="457198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6pPr>
          <a:lvl7pPr marL="2743184" algn="l" defTabSz="457198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7pPr>
          <a:lvl8pPr marL="3200382" algn="l" defTabSz="457198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8pPr>
          <a:lvl9pPr marL="3657578" algn="l" defTabSz="457198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9pPr>
        </a:lstStyle>
        <a:p xmlns:a="http://schemas.openxmlformats.org/drawingml/2006/main">
          <a:r>
            <a:rPr lang="fr-CA" sz="1200" dirty="0" err="1" smtClean="0"/>
            <a:t>Physics</a:t>
          </a:r>
          <a:endParaRPr lang="en-CA" sz="1200" dirty="0"/>
        </a:p>
      </cdr:txBody>
    </cdr:sp>
  </cdr:relSizeAnchor>
</c:userShapes>
</file>

<file path=ppt/drawings/drawing5.xml><?xml version="1.0" encoding="utf-8"?>
<c:userShapes xmlns:c="http://schemas.openxmlformats.org/drawingml/2006/chart">
  <cdr:relSizeAnchor xmlns:cdr="http://schemas.openxmlformats.org/drawingml/2006/chartDrawing">
    <cdr:from>
      <cdr:x>0.83742</cdr:x>
      <cdr:y>0</cdr:y>
    </cdr:from>
    <cdr:to>
      <cdr:x>0.87901</cdr:x>
      <cdr:y>0.50694</cdr:y>
    </cdr:to>
    <cdr:sp macro="" textlink="">
      <cdr:nvSpPr>
        <cdr:cNvPr id="2" name="TextBox 1"/>
        <cdr:cNvSpPr txBox="1"/>
      </cdr:nvSpPr>
      <cdr:spPr>
        <a:xfrm xmlns:a="http://schemas.openxmlformats.org/drawingml/2006/main" rot="16200000">
          <a:off x="5639900" y="541826"/>
          <a:ext cx="1390643" cy="30699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Calibri"/>
            </a:defRPr>
          </a:lvl1pPr>
          <a:lvl2pPr marL="457200" indent="0">
            <a:defRPr sz="1100">
              <a:latin typeface="Calibri"/>
            </a:defRPr>
          </a:lvl2pPr>
          <a:lvl3pPr marL="914400" indent="0">
            <a:defRPr sz="1100">
              <a:latin typeface="Calibri"/>
            </a:defRPr>
          </a:lvl3pPr>
          <a:lvl4pPr marL="1371600" indent="0">
            <a:defRPr sz="1100">
              <a:latin typeface="Calibri"/>
            </a:defRPr>
          </a:lvl4pPr>
          <a:lvl5pPr marL="1828800" indent="0">
            <a:defRPr sz="1100">
              <a:latin typeface="Calibri"/>
            </a:defRPr>
          </a:lvl5pPr>
          <a:lvl6pPr marL="2286000" indent="0">
            <a:defRPr sz="1100">
              <a:latin typeface="Calibri"/>
            </a:defRPr>
          </a:lvl6pPr>
          <a:lvl7pPr marL="2743200" indent="0">
            <a:defRPr sz="1100">
              <a:latin typeface="Calibri"/>
            </a:defRPr>
          </a:lvl7pPr>
          <a:lvl8pPr marL="3200400" indent="0">
            <a:defRPr sz="1100">
              <a:latin typeface="Calibri"/>
            </a:defRPr>
          </a:lvl8pPr>
          <a:lvl9pPr marL="3657600" indent="0">
            <a:defRPr sz="1100">
              <a:latin typeface="Calibri"/>
            </a:defRPr>
          </a:lvl9pPr>
        </a:lstStyle>
        <a:p xmlns:a="http://schemas.openxmlformats.org/drawingml/2006/main">
          <a:r>
            <a:rPr lang="en-CA" sz="900" baseline="0"/>
            <a:t>ISI articles in 2012</a:t>
          </a:r>
          <a:endParaRPr lang="en-CA" sz="900"/>
        </a:p>
      </cdr:txBody>
    </cdr:sp>
  </cdr:relSizeAnchor>
  <cdr:relSizeAnchor xmlns:cdr="http://schemas.openxmlformats.org/drawingml/2006/chartDrawing">
    <cdr:from>
      <cdr:x>0</cdr:x>
      <cdr:y>0</cdr:y>
    </cdr:from>
    <cdr:to>
      <cdr:x>0.03952</cdr:x>
      <cdr:y>0.66663</cdr:y>
    </cdr:to>
    <cdr:sp macro="" textlink="">
      <cdr:nvSpPr>
        <cdr:cNvPr id="3" name="TextBox 1"/>
        <cdr:cNvSpPr txBox="1"/>
      </cdr:nvSpPr>
      <cdr:spPr>
        <a:xfrm xmlns:a="http://schemas.openxmlformats.org/drawingml/2006/main" rot="16200000">
          <a:off x="-768486" y="768486"/>
          <a:ext cx="1828699" cy="29172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Calibri"/>
            </a:defRPr>
          </a:lvl1pPr>
          <a:lvl2pPr marL="457200" indent="0">
            <a:defRPr sz="1100">
              <a:latin typeface="Calibri"/>
            </a:defRPr>
          </a:lvl2pPr>
          <a:lvl3pPr marL="914400" indent="0">
            <a:defRPr sz="1100">
              <a:latin typeface="Calibri"/>
            </a:defRPr>
          </a:lvl3pPr>
          <a:lvl4pPr marL="1371600" indent="0">
            <a:defRPr sz="1100">
              <a:latin typeface="Calibri"/>
            </a:defRPr>
          </a:lvl4pPr>
          <a:lvl5pPr marL="1828800" indent="0">
            <a:defRPr sz="1100">
              <a:latin typeface="Calibri"/>
            </a:defRPr>
          </a:lvl5pPr>
          <a:lvl6pPr marL="2286000" indent="0">
            <a:defRPr sz="1100">
              <a:latin typeface="Calibri"/>
            </a:defRPr>
          </a:lvl6pPr>
          <a:lvl7pPr marL="2743200" indent="0">
            <a:defRPr sz="1100">
              <a:latin typeface="Calibri"/>
            </a:defRPr>
          </a:lvl7pPr>
          <a:lvl8pPr marL="3200400" indent="0">
            <a:defRPr sz="1100">
              <a:latin typeface="Calibri"/>
            </a:defRPr>
          </a:lvl8pPr>
          <a:lvl9pPr marL="3657600" indent="0">
            <a:defRPr sz="1100">
              <a:latin typeface="Calibri"/>
            </a:defRPr>
          </a:lvl9pPr>
        </a:lstStyle>
        <a:p xmlns:a="http://schemas.openxmlformats.org/drawingml/2006/main">
          <a:r>
            <a:rPr lang="en-CA" sz="900">
              <a:latin typeface="Calibri"/>
            </a:rPr>
            <a:t>Percentage of ISI Articles</a:t>
          </a:r>
          <a:endParaRPr lang="en-CA" sz="900"/>
        </a:p>
      </cdr:txBody>
    </cdr:sp>
  </cdr:relSizeAnchor>
</c:userShapes>
</file>

<file path=ppt/drawings/drawing6.xml><?xml version="1.0" encoding="utf-8"?>
<c:userShapes xmlns:c="http://schemas.openxmlformats.org/drawingml/2006/chart">
  <cdr:relSizeAnchor xmlns:cdr="http://schemas.openxmlformats.org/drawingml/2006/chartDrawing">
    <cdr:from>
      <cdr:x>0.21171</cdr:x>
      <cdr:y>0.17708</cdr:y>
    </cdr:from>
    <cdr:to>
      <cdr:x>0.35367</cdr:x>
      <cdr:y>0.30338</cdr:y>
    </cdr:to>
    <cdr:sp macro="" textlink="">
      <cdr:nvSpPr>
        <cdr:cNvPr id="4" name="TextBox 3"/>
        <cdr:cNvSpPr txBox="1"/>
      </cdr:nvSpPr>
      <cdr:spPr>
        <a:xfrm xmlns:a="http://schemas.openxmlformats.org/drawingml/2006/main">
          <a:off x="1161755" y="315680"/>
          <a:ext cx="778982" cy="22515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CA" sz="1100" b="1"/>
            <a:t>U. Liège</a:t>
          </a:r>
        </a:p>
      </cdr:txBody>
    </cdr:sp>
  </cdr:relSizeAnchor>
  <cdr:relSizeAnchor xmlns:cdr="http://schemas.openxmlformats.org/drawingml/2006/chartDrawing">
    <cdr:from>
      <cdr:x>0</cdr:x>
      <cdr:y>0.07602</cdr:y>
    </cdr:from>
    <cdr:to>
      <cdr:x>0.03606</cdr:x>
      <cdr:y>0.76</cdr:y>
    </cdr:to>
    <cdr:sp macro="" textlink="">
      <cdr:nvSpPr>
        <cdr:cNvPr id="5" name="TextBox 1"/>
        <cdr:cNvSpPr txBox="1"/>
      </cdr:nvSpPr>
      <cdr:spPr>
        <a:xfrm xmlns:a="http://schemas.openxmlformats.org/drawingml/2006/main" rot="16200000">
          <a:off x="-471116" y="597831"/>
          <a:ext cx="1140109" cy="19787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Calibri"/>
            </a:defRPr>
          </a:lvl1pPr>
          <a:lvl2pPr marL="457200" indent="0">
            <a:defRPr sz="1100">
              <a:latin typeface="Calibri"/>
            </a:defRPr>
          </a:lvl2pPr>
          <a:lvl3pPr marL="914400" indent="0">
            <a:defRPr sz="1100">
              <a:latin typeface="Calibri"/>
            </a:defRPr>
          </a:lvl3pPr>
          <a:lvl4pPr marL="1371600" indent="0">
            <a:defRPr sz="1100">
              <a:latin typeface="Calibri"/>
            </a:defRPr>
          </a:lvl4pPr>
          <a:lvl5pPr marL="1828800" indent="0">
            <a:defRPr sz="1100">
              <a:latin typeface="Calibri"/>
            </a:defRPr>
          </a:lvl5pPr>
          <a:lvl6pPr marL="2286000" indent="0">
            <a:defRPr sz="1100">
              <a:latin typeface="Calibri"/>
            </a:defRPr>
          </a:lvl6pPr>
          <a:lvl7pPr marL="2743200" indent="0">
            <a:defRPr sz="1100">
              <a:latin typeface="Calibri"/>
            </a:defRPr>
          </a:lvl7pPr>
          <a:lvl8pPr marL="3200400" indent="0">
            <a:defRPr sz="1100">
              <a:latin typeface="Calibri"/>
            </a:defRPr>
          </a:lvl8pPr>
          <a:lvl9pPr marL="3657600" indent="0">
            <a:defRPr sz="1100">
              <a:latin typeface="Calibri"/>
            </a:defRPr>
          </a:lvl9pPr>
        </a:lstStyle>
        <a:p xmlns:a="http://schemas.openxmlformats.org/drawingml/2006/main">
          <a:r>
            <a:rPr lang="en-CA" sz="900"/>
            <a:t>ISI A</a:t>
          </a:r>
          <a:r>
            <a:rPr lang="en-CA" sz="900" baseline="0"/>
            <a:t>rticles in 2012</a:t>
          </a:r>
          <a:endParaRPr lang="en-CA" sz="900"/>
        </a:p>
      </cdr:txBody>
    </cdr:sp>
  </cdr:relSizeAnchor>
  <cdr:relSizeAnchor xmlns:cdr="http://schemas.openxmlformats.org/drawingml/2006/chartDrawing">
    <cdr:from>
      <cdr:x>0.5133</cdr:x>
      <cdr:y>0.06138</cdr:y>
    </cdr:from>
    <cdr:to>
      <cdr:x>0.51374</cdr:x>
      <cdr:y>0.84561</cdr:y>
    </cdr:to>
    <cdr:sp macro="" textlink="">
      <cdr:nvSpPr>
        <cdr:cNvPr id="7" name="Straight Connector 6"/>
        <cdr:cNvSpPr/>
      </cdr:nvSpPr>
      <cdr:spPr>
        <a:xfrm xmlns:a="http://schemas.openxmlformats.org/drawingml/2006/main" flipH="1" flipV="1">
          <a:off x="2816678" y="109417"/>
          <a:ext cx="2370" cy="1398041"/>
        </a:xfrm>
        <a:prstGeom xmlns:a="http://schemas.openxmlformats.org/drawingml/2006/main" prst="line">
          <a:avLst/>
        </a:prstGeom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0.80789</cdr:x>
      <cdr:y>0.0474</cdr:y>
    </cdr:from>
    <cdr:to>
      <cdr:x>0.88663</cdr:x>
      <cdr:y>0.13631</cdr:y>
    </cdr:to>
    <cdr:sp macro="" textlink="">
      <cdr:nvSpPr>
        <cdr:cNvPr id="6" name="TextBox 1"/>
        <cdr:cNvSpPr txBox="1"/>
      </cdr:nvSpPr>
      <cdr:spPr>
        <a:xfrm xmlns:a="http://schemas.openxmlformats.org/drawingml/2006/main">
          <a:off x="4433180" y="84501"/>
          <a:ext cx="432054" cy="158495"/>
        </a:xfrm>
        <a:prstGeom xmlns:a="http://schemas.openxmlformats.org/drawingml/2006/main" prst="rect">
          <a:avLst/>
        </a:prstGeom>
        <a:solidFill xmlns:a="http://schemas.openxmlformats.org/drawingml/2006/main">
          <a:sysClr val="window" lastClr="FFFFFF"/>
        </a:solidFill>
      </cdr:spPr>
      <cdr:txBody>
        <a:bodyPr xmlns:a="http://schemas.openxmlformats.org/drawingml/2006/main" wrap="square" lIns="0" tIns="0" rIns="0" bIns="0" rtlCol="0"/>
        <a:lstStyle xmlns:a="http://schemas.openxmlformats.org/drawingml/2006/main">
          <a:lvl1pPr marL="0" indent="0">
            <a:defRPr sz="1100">
              <a:latin typeface="Calibri"/>
            </a:defRPr>
          </a:lvl1pPr>
          <a:lvl2pPr marL="457200" indent="0">
            <a:defRPr sz="1100">
              <a:latin typeface="Calibri"/>
            </a:defRPr>
          </a:lvl2pPr>
          <a:lvl3pPr marL="914400" indent="0">
            <a:defRPr sz="1100">
              <a:latin typeface="Calibri"/>
            </a:defRPr>
          </a:lvl3pPr>
          <a:lvl4pPr marL="1371600" indent="0">
            <a:defRPr sz="1100">
              <a:latin typeface="Calibri"/>
            </a:defRPr>
          </a:lvl4pPr>
          <a:lvl5pPr marL="1828800" indent="0">
            <a:defRPr sz="1100">
              <a:latin typeface="Calibri"/>
            </a:defRPr>
          </a:lvl5pPr>
          <a:lvl6pPr marL="2286000" indent="0">
            <a:defRPr sz="1100">
              <a:latin typeface="Calibri"/>
            </a:defRPr>
          </a:lvl6pPr>
          <a:lvl7pPr marL="2743200" indent="0">
            <a:defRPr sz="1100">
              <a:latin typeface="Calibri"/>
            </a:defRPr>
          </a:lvl7pPr>
          <a:lvl8pPr marL="3200400" indent="0">
            <a:defRPr sz="1100">
              <a:latin typeface="Calibri"/>
            </a:defRPr>
          </a:lvl8pPr>
          <a:lvl9pPr marL="3657600" indent="0">
            <a:defRPr sz="1100">
              <a:latin typeface="Calibri"/>
            </a:defRPr>
          </a:lvl9pPr>
        </a:lstStyle>
        <a:p xmlns:a="http://schemas.openxmlformats.org/drawingml/2006/main">
          <a:r>
            <a:rPr lang="en-CA" sz="900" b="1"/>
            <a:t>(N=459)</a:t>
          </a:r>
        </a:p>
      </cdr:txBody>
    </cdr:sp>
  </cdr:relSizeAnchor>
  <cdr:relSizeAnchor xmlns:cdr="http://schemas.openxmlformats.org/drawingml/2006/chartDrawing">
    <cdr:from>
      <cdr:x>0.84419</cdr:x>
      <cdr:y>0.18791</cdr:y>
    </cdr:from>
    <cdr:to>
      <cdr:x>0.92292</cdr:x>
      <cdr:y>0.27681</cdr:y>
    </cdr:to>
    <cdr:sp macro="" textlink="">
      <cdr:nvSpPr>
        <cdr:cNvPr id="8" name="TextBox 1"/>
        <cdr:cNvSpPr txBox="1"/>
      </cdr:nvSpPr>
      <cdr:spPr>
        <a:xfrm xmlns:a="http://schemas.openxmlformats.org/drawingml/2006/main">
          <a:off x="4632357" y="334979"/>
          <a:ext cx="432054" cy="158495"/>
        </a:xfrm>
        <a:prstGeom xmlns:a="http://schemas.openxmlformats.org/drawingml/2006/main" prst="rect">
          <a:avLst/>
        </a:prstGeom>
        <a:solidFill xmlns:a="http://schemas.openxmlformats.org/drawingml/2006/main">
          <a:sysClr val="window" lastClr="FFFFFF"/>
        </a:solidFill>
      </cdr:spPr>
      <cdr:txBody>
        <a:bodyPr xmlns:a="http://schemas.openxmlformats.org/drawingml/2006/main" wrap="square" lIns="0" tIns="0" rIns="0" bIns="0" rtlCol="0"/>
        <a:lstStyle xmlns:a="http://schemas.openxmlformats.org/drawingml/2006/main">
          <a:lvl1pPr marL="0" indent="0">
            <a:defRPr sz="1100">
              <a:latin typeface="Calibri"/>
            </a:defRPr>
          </a:lvl1pPr>
          <a:lvl2pPr marL="457200" indent="0">
            <a:defRPr sz="1100">
              <a:latin typeface="Calibri"/>
            </a:defRPr>
          </a:lvl2pPr>
          <a:lvl3pPr marL="914400" indent="0">
            <a:defRPr sz="1100">
              <a:latin typeface="Calibri"/>
            </a:defRPr>
          </a:lvl3pPr>
          <a:lvl4pPr marL="1371600" indent="0">
            <a:defRPr sz="1100">
              <a:latin typeface="Calibri"/>
            </a:defRPr>
          </a:lvl4pPr>
          <a:lvl5pPr marL="1828800" indent="0">
            <a:defRPr sz="1100">
              <a:latin typeface="Calibri"/>
            </a:defRPr>
          </a:lvl5pPr>
          <a:lvl6pPr marL="2286000" indent="0">
            <a:defRPr sz="1100">
              <a:latin typeface="Calibri"/>
            </a:defRPr>
          </a:lvl6pPr>
          <a:lvl7pPr marL="2743200" indent="0">
            <a:defRPr sz="1100">
              <a:latin typeface="Calibri"/>
            </a:defRPr>
          </a:lvl7pPr>
          <a:lvl8pPr marL="3200400" indent="0">
            <a:defRPr sz="1100">
              <a:latin typeface="Calibri"/>
            </a:defRPr>
          </a:lvl8pPr>
          <a:lvl9pPr marL="3657600" indent="0">
            <a:defRPr sz="1100">
              <a:latin typeface="Calibri"/>
            </a:defRPr>
          </a:lvl9pPr>
        </a:lstStyle>
        <a:p xmlns:a="http://schemas.openxmlformats.org/drawingml/2006/main">
          <a:r>
            <a:rPr lang="en-CA" sz="900" b="1"/>
            <a:t>(N=736)</a:t>
          </a:r>
        </a:p>
      </cdr:txBody>
    </cdr:sp>
  </cdr:relSizeAnchor>
  <cdr:relSizeAnchor xmlns:cdr="http://schemas.openxmlformats.org/drawingml/2006/chartDrawing">
    <cdr:from>
      <cdr:x>0.0162</cdr:x>
      <cdr:y>0.73397</cdr:y>
    </cdr:from>
    <cdr:to>
      <cdr:x>0.05786</cdr:x>
      <cdr:y>0.93968</cdr:y>
    </cdr:to>
    <cdr:sp macro="" textlink="">
      <cdr:nvSpPr>
        <cdr:cNvPr id="10" name="TextBox 9"/>
        <cdr:cNvSpPr txBox="1"/>
      </cdr:nvSpPr>
      <cdr:spPr>
        <a:xfrm xmlns:a="http://schemas.openxmlformats.org/drawingml/2006/main">
          <a:off x="88900" y="1223433"/>
          <a:ext cx="228600" cy="3429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</cdr:x>
      <cdr:y>0.78933</cdr:y>
    </cdr:from>
    <cdr:to>
      <cdr:x>0.06249</cdr:x>
      <cdr:y>0.99962</cdr:y>
    </cdr:to>
    <cdr:sp macro="" textlink="">
      <cdr:nvSpPr>
        <cdr:cNvPr id="11" name="TextBox 10"/>
        <cdr:cNvSpPr txBox="1"/>
      </cdr:nvSpPr>
      <cdr:spPr>
        <a:xfrm xmlns:a="http://schemas.openxmlformats.org/drawingml/2006/main">
          <a:off x="0" y="1315719"/>
          <a:ext cx="342924" cy="35052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r>
            <a:rPr lang="en-US" sz="1100" b="1"/>
            <a:t>7b</a:t>
          </a: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DAD800-1E01-2F43-AD0A-AA8555932EC8}" type="datetimeFigureOut">
              <a:rPr lang="en-US" smtClean="0"/>
              <a:pPr/>
              <a:t>15-11-23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DE4CF3-F148-154F-A720-314615F00CF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132024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54F4E6C-B9F4-404E-A625-404E74357388}" type="datetimeFigureOut">
              <a:rPr lang="en-US" smtClean="0"/>
              <a:pPr/>
              <a:t>15-11-23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CA" smtClean="0"/>
              <a:t>Click to edit Master text styles</a:t>
            </a:r>
          </a:p>
          <a:p>
            <a:pPr lvl="1"/>
            <a:r>
              <a:rPr lang="fr-CA" smtClean="0"/>
              <a:t>Second level</a:t>
            </a:r>
          </a:p>
          <a:p>
            <a:pPr lvl="2"/>
            <a:r>
              <a:rPr lang="fr-CA" smtClean="0"/>
              <a:t>Third level</a:t>
            </a:r>
          </a:p>
          <a:p>
            <a:pPr lvl="3"/>
            <a:r>
              <a:rPr lang="fr-CA" smtClean="0"/>
              <a:t>Fourth level</a:t>
            </a:r>
          </a:p>
          <a:p>
            <a:pPr lvl="4"/>
            <a:r>
              <a:rPr lang="fr-CA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D4416A-C278-D947-A4CC-0D4DF3EFBE1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2556532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5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Language evolved</a:t>
            </a:r>
            <a:r>
              <a:rPr lang="en-US" baseline="0" dirty="0" smtClean="0"/>
              <a:t> as reciprocal barter: no charge for words, hence open access…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D4416A-C278-D947-A4CC-0D4DF3EFBE11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D4416A-C278-D947-A4CC-0D4DF3EFBE11}" type="slidenum">
              <a:rPr lang="en-US" smtClean="0"/>
              <a:pPr/>
              <a:t>45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83F358-DB1D-CC4E-9174-D07AAA7B6EF3}" type="datetime1">
              <a:rPr lang="en-CA" smtClean="0"/>
              <a:t>15-11-24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ECS-WAIS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E67D9-E290-3643-B877-690D5C106FA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92762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95CB38-6EE1-144C-96D2-C6093B7835B8}" type="datetime1">
              <a:rPr lang="en-CA" smtClean="0"/>
              <a:t>15-11-24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ECS-WAIS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E67D9-E290-3643-B877-690D5C106FA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05777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2F561-0BCE-1445-89AD-F5D1D4E1E31D}" type="datetime1">
              <a:rPr lang="en-CA" smtClean="0"/>
              <a:t>15-11-24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ECS-WAIS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E67D9-E290-3643-B877-690D5C106FA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7774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35CEDE-3DC2-334F-B088-68FCB4B85C37}" type="datetime1">
              <a:rPr lang="en-CA" smtClean="0"/>
              <a:t>15-11-24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ECS-WAIS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41956D-9B59-5849-A668-EA3CB030282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0820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81A1F6-97F0-9149-BB5E-B35C99456CF8}" type="datetime1">
              <a:rPr lang="en-CA" smtClean="0"/>
              <a:t>15-11-24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ECS-WAIS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E67D9-E290-3643-B877-690D5C106FA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12358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E2D444-9EA5-9C41-B09E-68ED4A74CCDD}" type="datetime1">
              <a:rPr lang="en-CA" smtClean="0"/>
              <a:t>15-11-24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ECS-WAIS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E67D9-E290-3643-B877-690D5C106FA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28157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3713C-02F0-154A-8410-E30F34638F9A}" type="datetime1">
              <a:rPr lang="en-CA" smtClean="0"/>
              <a:t>15-11-24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ECS-WAIS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E67D9-E290-3643-B877-690D5C106FA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45574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05C7F-036E-1F48-929E-0F8D1179FD90}" type="datetime1">
              <a:rPr lang="en-CA" smtClean="0"/>
              <a:t>15-11-24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ECS-WAIS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E67D9-E290-3643-B877-690D5C106FA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75141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429F13-E937-154C-8D8F-6E75053418B7}" type="datetime1">
              <a:rPr lang="en-CA" smtClean="0"/>
              <a:t>15-11-24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ECS-WAIS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E67D9-E290-3643-B877-690D5C106FA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69836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6A07A-7160-B348-81EE-4F954A2D9ADA}" type="datetime1">
              <a:rPr lang="en-CA" smtClean="0"/>
              <a:t>15-11-24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ECS-WAIS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E67D9-E290-3643-B877-690D5C106FA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03515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4C4A1D-6FD3-0547-B7C2-82E33C8AC53C}" type="datetime1">
              <a:rPr lang="en-CA" smtClean="0"/>
              <a:t>15-11-24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ECS-WAIS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E67D9-E290-3643-B877-690D5C106FA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2653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8754D-72AA-F848-B282-D821F345EA0D}" type="datetime1">
              <a:rPr lang="en-CA" smtClean="0"/>
              <a:t>15-11-24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ECS-WAIS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E67D9-E290-3643-B877-690D5C106FA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92445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23099B-50FA-0247-942C-E5CADE5F2E55}" type="datetime1">
              <a:rPr lang="en-CA" smtClean="0"/>
              <a:t>15-11-24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ECS-WAIS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DE67D9-E290-3643-B877-690D5C106FA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52908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10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11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12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13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14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15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16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17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18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19.tiff"/><Relationship Id="rId3" Type="http://schemas.openxmlformats.org/officeDocument/2006/relationships/image" Target="../media/image20.gif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21.tiff"/><Relationship Id="rId3" Type="http://schemas.openxmlformats.org/officeDocument/2006/relationships/image" Target="../media/image22.jpe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23.tiff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24.tiff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25.tiff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26.tiff"/><Relationship Id="rId3" Type="http://schemas.openxmlformats.org/officeDocument/2006/relationships/image" Target="../media/image27.gif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28.tiff"/><Relationship Id="rId3" Type="http://schemas.openxmlformats.org/officeDocument/2006/relationships/image" Target="../media/image29.jpe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30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31.tiff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32.tif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jpe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33.jpeg"/><Relationship Id="rId3" Type="http://schemas.openxmlformats.org/officeDocument/2006/relationships/image" Target="../media/image34.tiff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35.tiff"/><Relationship Id="rId3" Type="http://schemas.openxmlformats.org/officeDocument/2006/relationships/image" Target="../media/image16.jpe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36.gif"/><Relationship Id="rId3" Type="http://schemas.openxmlformats.org/officeDocument/2006/relationships/image" Target="../media/image37.tiff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chart" Target="../charts/chart1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chart" Target="../charts/chart2.xml"/></Relationships>
</file>

<file path=ppt/slides/_rels/slide35.xml.rels><?xml version="1.0" encoding="UTF-8" standalone="yes"?>
<Relationships xmlns="http://schemas.openxmlformats.org/package/2006/relationships"><Relationship Id="rId11" Type="http://schemas.openxmlformats.org/officeDocument/2006/relationships/chart" Target="../charts/chart12.xml"/><Relationship Id="rId12" Type="http://schemas.openxmlformats.org/officeDocument/2006/relationships/chart" Target="../charts/chart13.xml"/><Relationship Id="rId13" Type="http://schemas.openxmlformats.org/officeDocument/2006/relationships/chart" Target="../charts/chart14.xml"/><Relationship Id="rId14" Type="http://schemas.openxmlformats.org/officeDocument/2006/relationships/chart" Target="../charts/chart15.xml"/><Relationship Id="rId15" Type="http://schemas.openxmlformats.org/officeDocument/2006/relationships/chart" Target="../charts/chart16.xml"/><Relationship Id="rId1" Type="http://schemas.openxmlformats.org/officeDocument/2006/relationships/slideLayout" Target="../slideLayouts/slideLayout2.xml"/><Relationship Id="rId2" Type="http://schemas.openxmlformats.org/officeDocument/2006/relationships/chart" Target="../charts/chart3.xml"/><Relationship Id="rId3" Type="http://schemas.openxmlformats.org/officeDocument/2006/relationships/chart" Target="../charts/chart4.xml"/><Relationship Id="rId4" Type="http://schemas.openxmlformats.org/officeDocument/2006/relationships/chart" Target="../charts/chart5.xml"/><Relationship Id="rId5" Type="http://schemas.openxmlformats.org/officeDocument/2006/relationships/chart" Target="../charts/chart6.xml"/><Relationship Id="rId6" Type="http://schemas.openxmlformats.org/officeDocument/2006/relationships/chart" Target="../charts/chart7.xml"/><Relationship Id="rId7" Type="http://schemas.openxmlformats.org/officeDocument/2006/relationships/chart" Target="../charts/chart8.xml"/><Relationship Id="rId8" Type="http://schemas.openxmlformats.org/officeDocument/2006/relationships/chart" Target="../charts/chart9.xml"/><Relationship Id="rId9" Type="http://schemas.openxmlformats.org/officeDocument/2006/relationships/chart" Target="../charts/chart10.xml"/><Relationship Id="rId10" Type="http://schemas.openxmlformats.org/officeDocument/2006/relationships/chart" Target="../charts/chart11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chart" Target="../charts/chart1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9.xml"/><Relationship Id="rId4" Type="http://schemas.openxmlformats.org/officeDocument/2006/relationships/chart" Target="../charts/chart20.xml"/><Relationship Id="rId1" Type="http://schemas.openxmlformats.org/officeDocument/2006/relationships/slideLayout" Target="../slideLayouts/slideLayout2.xml"/><Relationship Id="rId2" Type="http://schemas.openxmlformats.org/officeDocument/2006/relationships/chart" Target="../charts/chart18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chart" Target="../charts/chart2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4" Type="http://schemas.openxmlformats.org/officeDocument/2006/relationships/image" Target="../media/image40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8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e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1.png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42.jpeg"/><Relationship Id="rId3" Type="http://schemas.openxmlformats.org/officeDocument/2006/relationships/image" Target="../media/image43.tiff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44.png"/><Relationship Id="rId3" Type="http://schemas.openxmlformats.org/officeDocument/2006/relationships/image" Target="../media/image45.tiff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46.tiff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47.gif"/><Relationship Id="rId3" Type="http://schemas.openxmlformats.org/officeDocument/2006/relationships/image" Target="../media/image48.tiff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49.png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9" Type="http://schemas.openxmlformats.org/officeDocument/2006/relationships/hyperlink" Target="http://eprints.soton.ac.uk/272617/" TargetMode="External"/><Relationship Id="rId20" Type="http://schemas.openxmlformats.org/officeDocument/2006/relationships/hyperlink" Target="http://j.mp/Harnad-Canada-OA" TargetMode="External"/><Relationship Id="rId21" Type="http://schemas.openxmlformats.org/officeDocument/2006/relationships/hyperlink" Target="http://j.mp/Harnad-NIH-OA" TargetMode="External"/><Relationship Id="rId22" Type="http://schemas.openxmlformats.org/officeDocument/2006/relationships/hyperlink" Target="http://j.mp/Harnad-Harvard" TargetMode="External"/><Relationship Id="rId23" Type="http://schemas.openxmlformats.org/officeDocument/2006/relationships/hyperlink" Target="France%5CHAL%20Open%20Access%20Policy" TargetMode="External"/><Relationship Id="rId24" Type="http://schemas.openxmlformats.org/officeDocument/2006/relationships/hyperlink" Target="https://www.google.ca/search?hl=en&amp;lr=&amp;q=harnad%20OR%20Harnad%20OR%20archivangelism+blogurl:http://openaccess.eprints.org/&amp;ie=UTF-8&amp;tbm=blg&amp;tbs=qdr:m&amp;num=100&amp;c2coff=1&amp;safe=active%23c2coff=1&amp;hl=en&amp;lr=&amp;q=australian+harnad+blogurl:http://openaccess.eprints.org/&amp;safe=active&amp;tbm=blg" TargetMode="External"/><Relationship Id="rId25" Type="http://schemas.openxmlformats.org/officeDocument/2006/relationships/hyperlink" Target="E-biomed%20Proposal" TargetMode="External"/><Relationship Id="rId26" Type="http://schemas.openxmlformats.org/officeDocument/2006/relationships/hyperlink" Target="http://eprints.ecs.soton.ac.uk/22404/" TargetMode="External"/><Relationship Id="rId27" Type="http://schemas.openxmlformats.org/officeDocument/2006/relationships/hyperlink" Target="http://www.nih.gov/about/director/ebiomed/com0801.htm" TargetMode="External"/><Relationship Id="rId28" Type="http://schemas.openxmlformats.org/officeDocument/2006/relationships/hyperlink" Target="http://www.nih.gov/about/director/ebiomed/com0725.htm" TargetMode="External"/><Relationship Id="rId29" Type="http://schemas.openxmlformats.org/officeDocument/2006/relationships/hyperlink" Target="http://eprints.ecs.soton.ac.uk/13309/" TargetMode="External"/><Relationship Id="rId30" Type="http://schemas.openxmlformats.org/officeDocument/2006/relationships/hyperlink" Target="http://www.dlib.org/dlib/july10/harnad/07harnad.html" TargetMode="External"/><Relationship Id="rId10" Type="http://schemas.openxmlformats.org/officeDocument/2006/relationships/hyperlink" Target="http://eprints.soton.ac.uk/342647/" TargetMode="External"/><Relationship Id="rId11" Type="http://schemas.openxmlformats.org/officeDocument/2006/relationships/hyperlink" Target="http://eprints.soton.ac.uk/355015/" TargetMode="External"/><Relationship Id="rId12" Type="http://schemas.openxmlformats.org/officeDocument/2006/relationships/hyperlink" Target="http://eprints.soton.ac.uk/349893/" TargetMode="External"/><Relationship Id="rId13" Type="http://schemas.openxmlformats.org/officeDocument/2006/relationships/hyperlink" Target="http://eprints.soton.ac.uk/348479/" TargetMode="External"/><Relationship Id="rId14" Type="http://schemas.openxmlformats.org/officeDocument/2006/relationships/hyperlink" Target="http://eprints.soton.ac.uk/348483/" TargetMode="External"/><Relationship Id="rId15" Type="http://schemas.openxmlformats.org/officeDocument/2006/relationships/hyperlink" Target="http://eprints.soton.ac.uk/352011/" TargetMode="External"/><Relationship Id="rId16" Type="http://schemas.openxmlformats.org/officeDocument/2006/relationships/hyperlink" Target="http://www.mesrst.gouv.qc.ca/fileadmin/administration/librairies/documents/Contributions_courriel_facebook/02-2013_-%3Cu%3EStevan_Harnad%3C/u%3E-_Recommandation_au_ministre_quebecois_de_lenseignement_superieur.pdf" TargetMode="External"/><Relationship Id="rId17" Type="http://schemas.openxmlformats.org/officeDocument/2006/relationships/hyperlink" Target="http://openaccess.eprints.org/index.php?/archives/1063-Harnad-Comments-on-Canadas-NSERCSSHRCCIHR-Draft-Tri-Agency-Open-Access-Policy.html" TargetMode="External"/><Relationship Id="rId18" Type="http://schemas.openxmlformats.org/officeDocument/2006/relationships/hyperlink" Target="http://j.mp/Harnad-CIHR" TargetMode="External"/><Relationship Id="rId19" Type="http://schemas.openxmlformats.org/officeDocument/2006/relationships/hyperlink" Target="http://j.mp/Harnad-SSHRC" TargetMode="External"/><Relationship Id="rId1" Type="http://schemas.openxmlformats.org/officeDocument/2006/relationships/slideLayout" Target="../slideLayouts/slideLayout2.xml"/><Relationship Id="rId2" Type="http://schemas.openxmlformats.org/officeDocument/2006/relationships/hyperlink" Target="http://babel.hathitrust.org/cgi/pt?id=mdp.39015034923758;view=1up;seq=1" TargetMode="External"/><Relationship Id="rId3" Type="http://schemas.openxmlformats.org/officeDocument/2006/relationships/hyperlink" Target="http://www.nature.com/nature/debates/e-access/Articles/harnad.html" TargetMode="External"/><Relationship Id="rId4" Type="http://schemas.openxmlformats.org/officeDocument/2006/relationships/hyperlink" Target="http://www.budapestopenaccessinitiative.org/" TargetMode="External"/><Relationship Id="rId5" Type="http://schemas.openxmlformats.org/officeDocument/2006/relationships/hyperlink" Target="http://www.publications.parliament.uk/pa/cm200304/cmselect/cmsctech/399/399we151.htm" TargetMode="External"/><Relationship Id="rId6" Type="http://schemas.openxmlformats.org/officeDocument/2006/relationships/hyperlink" Target="http://www.publications.parliament.uk/pa/cm200304/cmselect/cmsctech/399/399we152.htm" TargetMode="External"/><Relationship Id="rId7" Type="http://schemas.openxmlformats.org/officeDocument/2006/relationships/hyperlink" Target="http://eprints.soton.ac.uk/264173/" TargetMode="External"/><Relationship Id="rId8" Type="http://schemas.openxmlformats.org/officeDocument/2006/relationships/hyperlink" Target="http://eprints.soton.ac.uk/273080/" TargetMode="Externa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gif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7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6739" y="1168940"/>
            <a:ext cx="8557941" cy="1470025"/>
          </a:xfrm>
        </p:spPr>
        <p:txBody>
          <a:bodyPr/>
          <a:lstStyle/>
          <a:p>
            <a:r>
              <a:rPr lang="en-US" b="1" dirty="0">
                <a:solidFill>
                  <a:srgbClr val="008000"/>
                </a:solidFill>
              </a:rPr>
              <a:t>From Universal Green Open Access to Open Science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2470150"/>
          </a:xfrm>
        </p:spPr>
        <p:txBody>
          <a:bodyPr>
            <a:normAutofit/>
          </a:bodyPr>
          <a:lstStyle/>
          <a:p>
            <a:r>
              <a:rPr lang="en-US" dirty="0" err="1" smtClean="0"/>
              <a:t>Stevan</a:t>
            </a:r>
            <a:r>
              <a:rPr lang="en-US" dirty="0" smtClean="0"/>
              <a:t> </a:t>
            </a:r>
            <a:r>
              <a:rPr lang="en-US" dirty="0" err="1" smtClean="0"/>
              <a:t>Harnad</a:t>
            </a:r>
            <a:r>
              <a:rPr lang="en-US" dirty="0" smtClean="0"/>
              <a:t> </a:t>
            </a:r>
          </a:p>
          <a:p>
            <a:r>
              <a:rPr lang="en-US" dirty="0" smtClean="0"/>
              <a:t>Web </a:t>
            </a:r>
            <a:r>
              <a:rPr lang="en-US" dirty="0" smtClean="0"/>
              <a:t>Science, U </a:t>
            </a:r>
            <a:r>
              <a:rPr lang="en-US" dirty="0"/>
              <a:t>Southampton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614977-7902-AA44-9B57-D29F25F5F743}" type="datetime1">
              <a:rPr lang="en-CA" smtClean="0"/>
              <a:t>15-11-24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ECS-WAIS</a:t>
            </a:r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2925762"/>
          </a:xfrm>
        </p:spPr>
        <p:txBody>
          <a:bodyPr>
            <a:normAutofit/>
          </a:bodyPr>
          <a:lstStyle/>
          <a:p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/>
              <a:t/>
            </a:r>
            <a:br>
              <a:rPr lang="en-US" b="1" dirty="0"/>
            </a:br>
            <a:endParaRPr lang="en-US" b="1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9CB486-E030-CB4B-919B-3EBE9A910E06}" type="datetime1">
              <a:rPr lang="en-CA" smtClean="0"/>
              <a:t>15-11-24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ECS-WAIS</a:t>
            </a:r>
            <a:endParaRPr lang="en-US"/>
          </a:p>
        </p:txBody>
      </p:sp>
      <p:pic>
        <p:nvPicPr>
          <p:cNvPr id="7" name="Picture 6" descr="arxiv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725" y="1577702"/>
            <a:ext cx="7017105" cy="4210263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57200" y="461665"/>
            <a:ext cx="82296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 </a:t>
            </a:r>
            <a:r>
              <a:rPr lang="en-US" sz="2800" b="1" dirty="0" err="1" smtClean="0"/>
              <a:t>Arxiv</a:t>
            </a:r>
            <a:r>
              <a:rPr lang="en-US" sz="2800" b="1" dirty="0" smtClean="0"/>
              <a:t> 1991</a:t>
            </a: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 smtClean="0"/>
              <a:t>(physicists have been depositing – no questions asked – for nearly a quarter century now)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R="0" rtl="0"/>
            <a:r>
              <a:rPr lang="en-US" sz="2800" b="1" i="0" u="none" strike="noStrike" baseline="0" dirty="0" smtClean="0">
                <a:solidFill>
                  <a:prstClr val="black"/>
                </a:solidFill>
                <a:latin typeface="Calibri"/>
                <a:ea typeface="ＭＳ ゴシック"/>
              </a:rPr>
              <a:t>Jun 1994</a:t>
            </a:r>
            <a:r>
              <a:rPr lang="en-US" altLang="ja-JP" sz="2800" b="0" i="0" u="none" strike="noStrike" baseline="0" dirty="0" smtClean="0">
                <a:solidFill>
                  <a:prstClr val="black"/>
                </a:solidFill>
                <a:latin typeface="Calibri"/>
                <a:ea typeface="ＭＳ ゴシック"/>
              </a:rPr>
              <a:t> –</a:t>
            </a:r>
            <a:r>
              <a:rPr lang="en-US" altLang="ja-JP" sz="2800" b="0" i="0" u="none" strike="noStrike" dirty="0" smtClean="0">
                <a:solidFill>
                  <a:prstClr val="black"/>
                </a:solidFill>
                <a:latin typeface="Calibri"/>
                <a:ea typeface="ＭＳ ゴシック"/>
              </a:rPr>
              <a:t>  </a:t>
            </a:r>
            <a:r>
              <a:rPr lang="en-US" altLang="ja-JP" sz="2800" b="1" i="0" u="none" strike="noStrike" baseline="0" dirty="0" smtClean="0">
                <a:solidFill>
                  <a:prstClr val="black"/>
                </a:solidFill>
                <a:latin typeface="Calibri"/>
                <a:ea typeface="ＭＳ ゴシック"/>
              </a:rPr>
              <a:t>Subversive Proposal</a:t>
            </a:r>
            <a:br>
              <a:rPr lang="en-US" altLang="ja-JP" sz="2800" b="1" i="0" u="none" strike="noStrike" baseline="0" dirty="0" smtClean="0">
                <a:solidFill>
                  <a:prstClr val="black"/>
                </a:solidFill>
                <a:latin typeface="Calibri"/>
                <a:ea typeface="ＭＳ ゴシック"/>
              </a:rPr>
            </a:br>
            <a:r>
              <a:rPr lang="en-US" altLang="ja-JP" sz="2222" b="1" dirty="0" smtClean="0">
                <a:solidFill>
                  <a:prstClr val="black"/>
                </a:solidFill>
                <a:latin typeface="Calibri"/>
                <a:ea typeface="ＭＳ ゴシック"/>
              </a:rPr>
              <a:t>(</a:t>
            </a:r>
            <a:r>
              <a:rPr lang="en-US" altLang="ja-JP" sz="2222" b="1" dirty="0" smtClean="0">
                <a:solidFill>
                  <a:srgbClr val="008000"/>
                </a:solidFill>
                <a:latin typeface="Calibri"/>
                <a:ea typeface="ＭＳ ゴシック"/>
              </a:rPr>
              <a:t>authors should self-archive the final, refereed, accepted drafts of their journal articles, free for all online</a:t>
            </a:r>
            <a:r>
              <a:rPr lang="en-US" altLang="ja-JP" sz="2222" b="1" dirty="0" smtClean="0">
                <a:solidFill>
                  <a:prstClr val="black"/>
                </a:solidFill>
                <a:latin typeface="Calibri"/>
                <a:ea typeface="ＭＳ ゴシック"/>
              </a:rPr>
              <a:t>)</a:t>
            </a:r>
            <a:endParaRPr lang="en-US" altLang="ja-JP" sz="2222" b="0" i="0" u="none" strike="noStrike" baseline="0" dirty="0" smtClean="0">
              <a:solidFill>
                <a:prstClr val="black"/>
              </a:solidFill>
              <a:latin typeface="Times New Roman"/>
              <a:ea typeface="ＭＳ ゴシック"/>
            </a:endParaRP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44042-2D71-9641-846D-9E5BFE649FE8}" type="datetime1">
              <a:rPr lang="en-CA" smtClean="0"/>
              <a:t>15-11-24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ECS-WAIS</a:t>
            </a:r>
            <a:endParaRPr lang="en-US"/>
          </a:p>
        </p:txBody>
      </p:sp>
      <p:pic>
        <p:nvPicPr>
          <p:cNvPr id="9" name="Picture 8" descr="subvbig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1409" y="1679403"/>
            <a:ext cx="2907968" cy="4172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25117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R="0" rtl="0"/>
            <a:r>
              <a:rPr lang="en-US" sz="2800" b="1" i="0" u="none" strike="noStrike" baseline="0" dirty="0" smtClean="0">
                <a:solidFill>
                  <a:srgbClr val="008000"/>
                </a:solidFill>
                <a:latin typeface="Calibri"/>
                <a:ea typeface="ＭＳ ゴシック"/>
              </a:rPr>
              <a:t>Jan 1996</a:t>
            </a:r>
            <a:r>
              <a:rPr lang="en-US" altLang="ja-JP" sz="2800" b="0" i="0" u="none" strike="noStrike" baseline="0" dirty="0" smtClean="0">
                <a:solidFill>
                  <a:srgbClr val="008000"/>
                </a:solidFill>
                <a:latin typeface="Calibri"/>
                <a:ea typeface="ＭＳ ゴシック"/>
              </a:rPr>
              <a:t> –  </a:t>
            </a:r>
            <a:r>
              <a:rPr lang="en-US" altLang="ja-JP" sz="2800" b="1" i="0" u="none" strike="noStrike" baseline="0" dirty="0" smtClean="0">
                <a:solidFill>
                  <a:srgbClr val="008000"/>
                </a:solidFill>
                <a:latin typeface="Calibri"/>
                <a:ea typeface="ＭＳ ゴシック"/>
              </a:rPr>
              <a:t>JISC </a:t>
            </a:r>
            <a:r>
              <a:rPr lang="en-US" altLang="ja-JP" sz="2800" b="1" i="0" u="none" strike="noStrike" baseline="0" dirty="0" err="1" smtClean="0">
                <a:solidFill>
                  <a:srgbClr val="008000"/>
                </a:solidFill>
                <a:latin typeface="Calibri"/>
                <a:ea typeface="ＭＳ ゴシック"/>
              </a:rPr>
              <a:t>ELiB</a:t>
            </a:r>
            <a:r>
              <a:rPr lang="en-US" altLang="ja-JP" sz="2800" b="1" i="0" u="none" strike="noStrike" baseline="0" dirty="0" smtClean="0">
                <a:solidFill>
                  <a:srgbClr val="008000"/>
                </a:solidFill>
                <a:latin typeface="Calibri"/>
                <a:ea typeface="ＭＳ ゴシック"/>
              </a:rPr>
              <a:t/>
            </a:r>
            <a:br>
              <a:rPr lang="en-US" altLang="ja-JP" sz="2800" b="1" i="0" u="none" strike="noStrike" baseline="0" dirty="0" smtClean="0">
                <a:solidFill>
                  <a:srgbClr val="008000"/>
                </a:solidFill>
                <a:latin typeface="Calibri"/>
                <a:ea typeface="ＭＳ ゴシック"/>
              </a:rPr>
            </a:br>
            <a:r>
              <a:rPr lang="en-US" altLang="ja-JP" sz="2800" b="1" i="0" u="none" strike="noStrike" baseline="0" dirty="0" err="1" smtClean="0">
                <a:solidFill>
                  <a:srgbClr val="008000"/>
                </a:solidFill>
                <a:latin typeface="Calibri"/>
                <a:ea typeface="ＭＳ ゴシック"/>
              </a:rPr>
              <a:t>Cogprints</a:t>
            </a:r>
            <a:r>
              <a:rPr lang="en-US" altLang="ja-JP" sz="2800" b="1" i="0" u="none" strike="noStrike" baseline="0" dirty="0" smtClean="0">
                <a:solidFill>
                  <a:srgbClr val="008000"/>
                </a:solidFill>
                <a:latin typeface="Calibri"/>
                <a:ea typeface="ＭＳ ゴシック"/>
              </a:rPr>
              <a:t> Project</a:t>
            </a:r>
            <a:br>
              <a:rPr lang="en-US" altLang="ja-JP" sz="2800" b="1" i="0" u="none" strike="noStrike" baseline="0" dirty="0" smtClean="0">
                <a:solidFill>
                  <a:srgbClr val="008000"/>
                </a:solidFill>
                <a:latin typeface="Calibri"/>
                <a:ea typeface="ＭＳ ゴシック"/>
              </a:rPr>
            </a:br>
            <a:r>
              <a:rPr lang="en-US" altLang="ja-JP" sz="2222" b="1" dirty="0" smtClean="0">
                <a:solidFill>
                  <a:prstClr val="black"/>
                </a:solidFill>
                <a:latin typeface="Calibri"/>
                <a:ea typeface="ＭＳ ゴシック"/>
              </a:rPr>
              <a:t>(Matt </a:t>
            </a:r>
            <a:r>
              <a:rPr lang="en-US" altLang="ja-JP" sz="2222" b="1" dirty="0" err="1" smtClean="0">
                <a:solidFill>
                  <a:prstClr val="black"/>
                </a:solidFill>
                <a:latin typeface="Calibri"/>
                <a:ea typeface="ＭＳ ゴシック"/>
              </a:rPr>
              <a:t>Hemus</a:t>
            </a:r>
            <a:r>
              <a:rPr lang="en-US" altLang="ja-JP" sz="2222" b="1" dirty="0" smtClean="0">
                <a:solidFill>
                  <a:prstClr val="black"/>
                </a:solidFill>
                <a:latin typeface="Calibri"/>
                <a:ea typeface="ＭＳ ゴシック"/>
              </a:rPr>
              <a:t>)</a:t>
            </a:r>
            <a:endParaRPr lang="en-US" altLang="ja-JP" sz="2222" b="0" i="0" u="none" strike="noStrike" baseline="0" dirty="0" smtClean="0">
              <a:solidFill>
                <a:prstClr val="black"/>
              </a:solidFill>
              <a:latin typeface="Times New Roman"/>
              <a:ea typeface="ＭＳ ゴシック"/>
            </a:endParaRP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AD7075-3A34-6F4F-ADAD-DFAD2467A827}" type="datetime1">
              <a:rPr lang="en-CA" smtClean="0"/>
              <a:t>15-11-24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ECS-WAIS</a:t>
            </a:r>
            <a:endParaRPr lang="en-US"/>
          </a:p>
        </p:txBody>
      </p:sp>
      <p:pic>
        <p:nvPicPr>
          <p:cNvPr id="9" name="Picture 8" descr="cogprints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84500" y="1822450"/>
            <a:ext cx="3175000" cy="3213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74246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108016"/>
          </a:xfrm>
        </p:spPr>
        <p:txBody>
          <a:bodyPr>
            <a:normAutofit/>
          </a:bodyPr>
          <a:lstStyle/>
          <a:p>
            <a:pPr marR="0" rtl="0"/>
            <a:r>
              <a:rPr lang="en-US" sz="2400" b="1" i="0" u="none" strike="noStrike" baseline="0" dirty="0" smtClean="0">
                <a:solidFill>
                  <a:prstClr val="black"/>
                </a:solidFill>
                <a:latin typeface="Calibri"/>
                <a:ea typeface="ＭＳ ゴシック"/>
              </a:rPr>
              <a:t>Sep 1998</a:t>
            </a:r>
            <a:r>
              <a:rPr lang="en-US" altLang="ja-JP" sz="2400" b="0" i="0" u="none" strike="noStrike" baseline="0" dirty="0" smtClean="0">
                <a:solidFill>
                  <a:prstClr val="black"/>
                </a:solidFill>
                <a:latin typeface="Calibri"/>
                <a:ea typeface="ＭＳ ゴシック"/>
              </a:rPr>
              <a:t> –  </a:t>
            </a:r>
            <a:r>
              <a:rPr lang="en-US" altLang="ja-JP" sz="2400" b="1" i="0" u="none" strike="noStrike" baseline="0" dirty="0" smtClean="0">
                <a:solidFill>
                  <a:prstClr val="black"/>
                </a:solidFill>
                <a:latin typeface="Calibri"/>
                <a:ea typeface="ＭＳ ゴシック"/>
              </a:rPr>
              <a:t>American Scientist Open Access Forum (</a:t>
            </a:r>
            <a:r>
              <a:rPr lang="en-US" altLang="ja-JP" sz="2400" b="1" i="0" u="none" strike="noStrike" baseline="0" dirty="0" err="1" smtClean="0">
                <a:solidFill>
                  <a:prstClr val="black"/>
                </a:solidFill>
                <a:latin typeface="Calibri"/>
                <a:ea typeface="ＭＳ ゴシック"/>
              </a:rPr>
              <a:t>Amsci</a:t>
            </a:r>
            <a:r>
              <a:rPr lang="en-US" altLang="ja-JP" sz="2400" b="1" i="0" u="none" strike="noStrike" baseline="0" dirty="0" smtClean="0">
                <a:solidFill>
                  <a:prstClr val="black"/>
                </a:solidFill>
                <a:latin typeface="Calibri"/>
                <a:ea typeface="ＭＳ ゴシック"/>
              </a:rPr>
              <a:t>)</a:t>
            </a:r>
            <a:br>
              <a:rPr lang="en-US" altLang="ja-JP" sz="2400" b="1" i="0" u="none" strike="noStrike" baseline="0" dirty="0" smtClean="0">
                <a:solidFill>
                  <a:prstClr val="black"/>
                </a:solidFill>
                <a:latin typeface="Calibri"/>
                <a:ea typeface="ＭＳ ゴシック"/>
              </a:rPr>
            </a:br>
            <a:r>
              <a:rPr lang="en-US" altLang="ja-JP" sz="2000" b="1" i="0" u="none" strike="noStrike" baseline="0" dirty="0" smtClean="0">
                <a:solidFill>
                  <a:prstClr val="black"/>
                </a:solidFill>
                <a:latin typeface="Calibri"/>
                <a:ea typeface="ＭＳ ゴシック"/>
              </a:rPr>
              <a:t>(now</a:t>
            </a:r>
            <a:r>
              <a:rPr lang="en-US" altLang="ja-JP" sz="2000" b="1" i="0" u="none" strike="noStrike" dirty="0" smtClean="0">
                <a:solidFill>
                  <a:prstClr val="black"/>
                </a:solidFill>
                <a:latin typeface="Calibri"/>
                <a:ea typeface="ＭＳ ゴシック"/>
              </a:rPr>
              <a:t> the Global Open Access Forum (GOAL)</a:t>
            </a:r>
            <a:r>
              <a:rPr lang="en-US" altLang="ja-JP" b="1" i="0" u="none" strike="noStrike" baseline="0" dirty="0" smtClean="0">
                <a:solidFill>
                  <a:prstClr val="black"/>
                </a:solidFill>
                <a:latin typeface="Calibri"/>
                <a:ea typeface="ＭＳ ゴシック"/>
              </a:rPr>
              <a:t/>
            </a:r>
            <a:br>
              <a:rPr lang="en-US" altLang="ja-JP" b="1" i="0" u="none" strike="noStrike" baseline="0" dirty="0" smtClean="0">
                <a:solidFill>
                  <a:prstClr val="black"/>
                </a:solidFill>
                <a:latin typeface="Calibri"/>
                <a:ea typeface="ＭＳ ゴシック"/>
              </a:rPr>
            </a:br>
            <a:endParaRPr lang="en-US" altLang="ja-JP" b="0" i="0" u="none" strike="noStrike" baseline="0" dirty="0" smtClean="0">
              <a:solidFill>
                <a:prstClr val="black"/>
              </a:solidFill>
              <a:latin typeface="Times New Roman"/>
              <a:ea typeface="ＭＳ ゴシック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A3BAD-9D04-2E45-907D-7AD6C5295B5A}" type="datetime1">
              <a:rPr lang="en-CA" smtClean="0"/>
              <a:t>15-11-24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ECS-WAIS</a:t>
            </a:r>
            <a:endParaRPr lang="en-US"/>
          </a:p>
        </p:txBody>
      </p:sp>
      <p:pic>
        <p:nvPicPr>
          <p:cNvPr id="6" name="Picture 5" descr="amsci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33694" y="2615824"/>
            <a:ext cx="1955800" cy="2322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342494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R="0" rtl="0"/>
            <a:r>
              <a:rPr lang="en-US" sz="2800" b="1" i="0" u="none" strike="noStrike" baseline="0" dirty="0" smtClean="0">
                <a:solidFill>
                  <a:srgbClr val="008000"/>
                </a:solidFill>
                <a:latin typeface="Calibri"/>
                <a:ea typeface="ＭＳ ゴシック"/>
              </a:rPr>
              <a:t>Oct 1999</a:t>
            </a:r>
            <a:r>
              <a:rPr lang="en-US" altLang="ja-JP" sz="2800" b="0" i="0" u="none" strike="noStrike" baseline="0" dirty="0" smtClean="0">
                <a:solidFill>
                  <a:srgbClr val="008000"/>
                </a:solidFill>
                <a:latin typeface="Calibri"/>
                <a:ea typeface="ＭＳ ゴシック"/>
              </a:rPr>
              <a:t> –  </a:t>
            </a:r>
            <a:r>
              <a:rPr lang="en-US" altLang="ja-JP" sz="2800" b="1" i="0" u="none" strike="noStrike" baseline="0" dirty="0" err="1" smtClean="0">
                <a:solidFill>
                  <a:srgbClr val="008000"/>
                </a:solidFill>
                <a:latin typeface="Calibri"/>
                <a:ea typeface="ＭＳ ゴシック"/>
              </a:rPr>
              <a:t>EPrints</a:t>
            </a:r>
            <a:r>
              <a:rPr lang="en-US" altLang="ja-JP" sz="2800" b="1" i="0" u="none" strike="noStrike" baseline="0" dirty="0" smtClean="0">
                <a:solidFill>
                  <a:srgbClr val="008000"/>
                </a:solidFill>
                <a:latin typeface="Calibri"/>
                <a:ea typeface="ＭＳ ゴシック"/>
              </a:rPr>
              <a:t> announced</a:t>
            </a:r>
            <a:br>
              <a:rPr lang="en-US" altLang="ja-JP" sz="2800" b="1" i="0" u="none" strike="noStrike" baseline="0" dirty="0" smtClean="0">
                <a:solidFill>
                  <a:srgbClr val="008000"/>
                </a:solidFill>
                <a:latin typeface="Calibri"/>
                <a:ea typeface="ＭＳ ゴシック"/>
              </a:rPr>
            </a:br>
            <a:r>
              <a:rPr lang="en-US" altLang="ja-JP" sz="2000" b="1" i="0" u="none" strike="noStrike" baseline="0" dirty="0" smtClean="0">
                <a:solidFill>
                  <a:prstClr val="black"/>
                </a:solidFill>
                <a:latin typeface="Calibri"/>
                <a:ea typeface="ＭＳ ゴシック"/>
              </a:rPr>
              <a:t>(Rob</a:t>
            </a:r>
            <a:r>
              <a:rPr lang="en-US" altLang="ja-JP" sz="2000" b="1" i="0" u="none" strike="noStrike" dirty="0" smtClean="0">
                <a:solidFill>
                  <a:prstClr val="black"/>
                </a:solidFill>
                <a:latin typeface="Calibri"/>
                <a:ea typeface="ＭＳ ゴシック"/>
              </a:rPr>
              <a:t> </a:t>
            </a:r>
            <a:r>
              <a:rPr lang="en-US" altLang="ja-JP" sz="2000" b="1" i="0" u="none" strike="noStrike" dirty="0" err="1" smtClean="0">
                <a:solidFill>
                  <a:prstClr val="black"/>
                </a:solidFill>
                <a:latin typeface="Calibri"/>
                <a:ea typeface="ＭＳ ゴシック"/>
              </a:rPr>
              <a:t>Tansley</a:t>
            </a:r>
            <a:r>
              <a:rPr lang="en-US" altLang="ja-JP" sz="2000" b="1" i="0" u="none" strike="noStrike" dirty="0" smtClean="0">
                <a:solidFill>
                  <a:prstClr val="black"/>
                </a:solidFill>
                <a:latin typeface="Calibri"/>
                <a:ea typeface="ＭＳ ゴシック"/>
              </a:rPr>
              <a:t>, later Chris </a:t>
            </a:r>
            <a:r>
              <a:rPr lang="en-US" altLang="ja-JP" sz="2000" b="1" i="0" u="none" strike="noStrike" dirty="0" err="1" smtClean="0">
                <a:solidFill>
                  <a:prstClr val="black"/>
                </a:solidFill>
                <a:latin typeface="Calibri"/>
                <a:ea typeface="ＭＳ ゴシック"/>
              </a:rPr>
              <a:t>Gutteridge</a:t>
            </a:r>
            <a:r>
              <a:rPr lang="en-US" altLang="ja-JP" sz="2000" b="1" i="0" u="none" strike="noStrike" dirty="0" smtClean="0">
                <a:solidFill>
                  <a:prstClr val="black"/>
                </a:solidFill>
                <a:latin typeface="Calibri"/>
                <a:ea typeface="ＭＳ ゴシック"/>
              </a:rPr>
              <a:t>)</a:t>
            </a:r>
            <a:endParaRPr lang="en-US" altLang="ja-JP" sz="2000" b="0" i="0" u="none" strike="noStrike" baseline="0" dirty="0" smtClean="0">
              <a:solidFill>
                <a:prstClr val="black"/>
              </a:solidFill>
              <a:latin typeface="Times New Roman"/>
              <a:ea typeface="ＭＳ ゴシック"/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88558A-30E9-4F49-9051-A8AA3F14854C}" type="datetime1">
              <a:rPr lang="en-CA" smtClean="0"/>
              <a:t>15-11-24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ECS-WAIS</a:t>
            </a:r>
            <a:endParaRPr lang="en-US"/>
          </a:p>
        </p:txBody>
      </p:sp>
      <p:pic>
        <p:nvPicPr>
          <p:cNvPr id="8" name="Picture 7" descr="eprints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43250" y="2000250"/>
            <a:ext cx="2857500" cy="285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725171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R="0" rtl="0"/>
            <a:r>
              <a:rPr lang="en-US" sz="2800" b="1" i="0" u="none" strike="noStrike" baseline="0" dirty="0" smtClean="0">
                <a:solidFill>
                  <a:srgbClr val="008000"/>
                </a:solidFill>
                <a:latin typeface="Calibri"/>
                <a:ea typeface="ＭＳ ゴシック"/>
              </a:rPr>
              <a:t>Jan 2000</a:t>
            </a:r>
            <a:r>
              <a:rPr lang="en-US" altLang="ja-JP" sz="2800" b="0" i="0" u="none" strike="noStrike" baseline="0" dirty="0" smtClean="0">
                <a:solidFill>
                  <a:srgbClr val="008000"/>
                </a:solidFill>
                <a:latin typeface="Calibri"/>
                <a:ea typeface="ＭＳ ゴシック"/>
              </a:rPr>
              <a:t> –  </a:t>
            </a:r>
            <a:r>
              <a:rPr lang="en-US" altLang="ja-JP" sz="2800" b="1" i="0" u="none" strike="noStrike" baseline="0" dirty="0" smtClean="0">
                <a:solidFill>
                  <a:srgbClr val="008000"/>
                </a:solidFill>
                <a:latin typeface="Calibri"/>
                <a:ea typeface="ＭＳ ゴシック"/>
              </a:rPr>
              <a:t>First </a:t>
            </a:r>
            <a:r>
              <a:rPr lang="en-US" altLang="ja-JP" sz="2800" b="1" i="0" u="none" strike="noStrike" baseline="0" dirty="0" err="1" smtClean="0">
                <a:solidFill>
                  <a:srgbClr val="008000"/>
                </a:solidFill>
                <a:latin typeface="Calibri"/>
                <a:ea typeface="ＭＳ ゴシック"/>
              </a:rPr>
              <a:t>EPrints</a:t>
            </a:r>
            <a:r>
              <a:rPr lang="en-US" altLang="ja-JP" sz="2800" b="1" i="0" u="none" strike="noStrike" baseline="0" dirty="0" smtClean="0">
                <a:solidFill>
                  <a:srgbClr val="008000"/>
                </a:solidFill>
                <a:latin typeface="Calibri"/>
                <a:ea typeface="ＭＳ ゴシック"/>
              </a:rPr>
              <a:t> repository goes live </a:t>
            </a:r>
            <a:r>
              <a:rPr lang="en-US" altLang="ja-JP" sz="2800" b="1" i="0" u="none" strike="noStrike" baseline="0" dirty="0" smtClean="0">
                <a:solidFill>
                  <a:prstClr val="black"/>
                </a:solidFill>
                <a:latin typeface="Calibri"/>
                <a:ea typeface="ＭＳ ゴシック"/>
              </a:rPr>
              <a:t>(</a:t>
            </a:r>
            <a:r>
              <a:rPr lang="en-US" altLang="ja-JP" sz="2800" b="1" i="0" u="none" strike="noStrike" baseline="0" dirty="0" err="1" smtClean="0">
                <a:solidFill>
                  <a:prstClr val="black"/>
                </a:solidFill>
                <a:latin typeface="Calibri"/>
                <a:ea typeface="ＭＳ ゴシック"/>
              </a:rPr>
              <a:t>eprints.ecs.soton.ac.uk</a:t>
            </a:r>
            <a:r>
              <a:rPr lang="en-US" altLang="ja-JP" sz="2800" b="1" i="0" u="none" strike="noStrike" baseline="0" dirty="0" smtClean="0">
                <a:solidFill>
                  <a:prstClr val="black"/>
                </a:solidFill>
                <a:latin typeface="Calibri"/>
                <a:ea typeface="ＭＳ ゴシック"/>
              </a:rPr>
              <a:t>)</a:t>
            </a:r>
            <a:endParaRPr lang="en-US" altLang="ja-JP" sz="2800" b="0" i="0" u="none" strike="noStrike" baseline="0" dirty="0" smtClean="0">
              <a:solidFill>
                <a:prstClr val="black"/>
              </a:solidFill>
              <a:latin typeface="Times New Roman"/>
              <a:ea typeface="ＭＳ ゴシック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9BAD00-72E9-B241-A51C-47D915C1F5FB}" type="datetime1">
              <a:rPr lang="en-CA" smtClean="0"/>
              <a:t>15-11-24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ECS-WAIS</a:t>
            </a:r>
            <a:endParaRPr lang="en-US"/>
          </a:p>
        </p:txBody>
      </p:sp>
      <p:pic>
        <p:nvPicPr>
          <p:cNvPr id="6" name="Picture 5" descr="eprints-ec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32000" y="1658803"/>
            <a:ext cx="5080000" cy="426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752603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R="0" rtl="0"/>
            <a:r>
              <a:rPr lang="fr-FR" sz="2800" b="1" i="0" u="none" strike="noStrike" baseline="0" dirty="0" err="1" smtClean="0">
                <a:solidFill>
                  <a:prstClr val="black"/>
                </a:solidFill>
                <a:latin typeface="Calibri"/>
                <a:ea typeface="ＭＳ ゴシック"/>
              </a:rPr>
              <a:t>Dec</a:t>
            </a:r>
            <a:r>
              <a:rPr lang="fr-FR" sz="2800" b="1" i="0" u="none" strike="noStrike" baseline="0" dirty="0" smtClean="0">
                <a:solidFill>
                  <a:prstClr val="black"/>
                </a:solidFill>
                <a:latin typeface="Calibri"/>
                <a:ea typeface="ＭＳ ゴシック"/>
              </a:rPr>
              <a:t> 2001</a:t>
            </a:r>
            <a:r>
              <a:rPr lang="fr-FR" altLang="ja-JP" sz="2800" b="0" i="0" u="none" strike="noStrike" baseline="0" dirty="0" smtClean="0">
                <a:solidFill>
                  <a:prstClr val="black"/>
                </a:solidFill>
                <a:latin typeface="Calibri"/>
                <a:ea typeface="ＭＳ ゴシック"/>
              </a:rPr>
              <a:t> –  </a:t>
            </a:r>
            <a:r>
              <a:rPr lang="fr-FR" altLang="ja-JP" sz="2800" b="1" i="0" u="none" strike="noStrike" baseline="0" dirty="0" smtClean="0">
                <a:solidFill>
                  <a:prstClr val="black"/>
                </a:solidFill>
                <a:latin typeface="Calibri"/>
                <a:ea typeface="ＭＳ ゴシック"/>
              </a:rPr>
              <a:t>Budapest Open Access Initiative (BOAI)</a:t>
            </a:r>
            <a:br>
              <a:rPr lang="fr-FR" altLang="ja-JP" sz="2800" b="1" i="0" u="none" strike="noStrike" baseline="0" dirty="0" smtClean="0">
                <a:solidFill>
                  <a:prstClr val="black"/>
                </a:solidFill>
                <a:latin typeface="Calibri"/>
                <a:ea typeface="ＭＳ ゴシック"/>
              </a:rPr>
            </a:br>
            <a:r>
              <a:rPr lang="fr-FR" altLang="ja-JP" sz="2800" b="1" dirty="0" smtClean="0">
                <a:solidFill>
                  <a:srgbClr val="008000"/>
                </a:solidFill>
                <a:latin typeface="Calibri"/>
                <a:ea typeface="ＭＳ ゴシック"/>
              </a:rPr>
              <a:t>BOAI 1 (Green) </a:t>
            </a:r>
            <a:r>
              <a:rPr lang="fr-FR" altLang="ja-JP" sz="2800" b="1" dirty="0" smtClean="0">
                <a:solidFill>
                  <a:prstClr val="black"/>
                </a:solidFill>
                <a:latin typeface="Calibri"/>
                <a:ea typeface="ＭＳ ゴシック"/>
              </a:rPr>
              <a:t>+ </a:t>
            </a:r>
            <a:r>
              <a:rPr lang="fr-FR" altLang="ja-JP" sz="2800" b="1" dirty="0" smtClean="0">
                <a:solidFill>
                  <a:srgbClr val="FFD34F"/>
                </a:solidFill>
                <a:latin typeface="Calibri"/>
                <a:ea typeface="ＭＳ ゴシック"/>
              </a:rPr>
              <a:t>BOAI 2 (Gold)</a:t>
            </a:r>
            <a:endParaRPr lang="fr-FR" altLang="ja-JP" sz="2800" b="0" i="0" u="none" strike="noStrike" baseline="0" dirty="0" smtClean="0">
              <a:solidFill>
                <a:srgbClr val="FFD34F"/>
              </a:solidFill>
              <a:latin typeface="Times New Roman"/>
              <a:ea typeface="ＭＳ ゴシック"/>
            </a:endParaRPr>
          </a:p>
        </p:txBody>
      </p:sp>
      <p:pic>
        <p:nvPicPr>
          <p:cNvPr id="4" name="Picture 3" descr="slide13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6060" y="2055618"/>
            <a:ext cx="6175271" cy="2394800"/>
          </a:xfrm>
          <a:prstGeom prst="rect">
            <a:avLst/>
          </a:prstGeom>
        </p:spPr>
      </p:pic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77652B-6A6B-634D-9947-6E74BADCEFC0}" type="datetime1">
              <a:rPr lang="en-CA" smtClean="0"/>
              <a:t>15-11-24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ECS-WAIS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12881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R="0" rtl="0"/>
            <a:r>
              <a:rPr lang="fr-FR" sz="2800" b="1" i="0" u="none" strike="noStrike" baseline="0" dirty="0" err="1" smtClean="0">
                <a:solidFill>
                  <a:srgbClr val="008000"/>
                </a:solidFill>
                <a:latin typeface="Calibri"/>
                <a:ea typeface="ＭＳ ゴシック"/>
              </a:rPr>
              <a:t>Feb</a:t>
            </a:r>
            <a:r>
              <a:rPr lang="fr-FR" sz="2800" b="1" i="0" u="none" strike="noStrike" baseline="0" dirty="0" smtClean="0">
                <a:solidFill>
                  <a:srgbClr val="008000"/>
                </a:solidFill>
                <a:latin typeface="Calibri"/>
                <a:ea typeface="ＭＳ ゴシック"/>
              </a:rPr>
              <a:t> 2002</a:t>
            </a:r>
            <a:r>
              <a:rPr lang="fr-FR" altLang="ja-JP" sz="2800" b="0" i="0" u="none" strike="noStrike" baseline="0" dirty="0" smtClean="0">
                <a:solidFill>
                  <a:srgbClr val="008000"/>
                </a:solidFill>
                <a:latin typeface="Calibri"/>
                <a:ea typeface="ＭＳ ゴシック"/>
              </a:rPr>
              <a:t> –  </a:t>
            </a:r>
            <a:r>
              <a:rPr lang="fr-FR" altLang="ja-JP" sz="2800" b="1" i="0" u="none" strike="noStrike" baseline="0" dirty="0" smtClean="0">
                <a:solidFill>
                  <a:srgbClr val="008000"/>
                </a:solidFill>
                <a:latin typeface="Calibri"/>
                <a:ea typeface="ＭＳ ゴシック"/>
              </a:rPr>
              <a:t>International Meeting on </a:t>
            </a:r>
            <a:br>
              <a:rPr lang="fr-FR" altLang="ja-JP" sz="2800" b="1" i="0" u="none" strike="noStrike" baseline="0" dirty="0" smtClean="0">
                <a:solidFill>
                  <a:srgbClr val="008000"/>
                </a:solidFill>
                <a:latin typeface="Calibri"/>
                <a:ea typeface="ＭＳ ゴシック"/>
              </a:rPr>
            </a:br>
            <a:r>
              <a:rPr lang="fr-FR" altLang="ja-JP" sz="2800" b="1" i="0" u="none" strike="noStrike" baseline="0" dirty="0" smtClean="0">
                <a:solidFill>
                  <a:srgbClr val="008000"/>
                </a:solidFill>
                <a:latin typeface="Calibri"/>
                <a:ea typeface="ＭＳ ゴシック"/>
              </a:rPr>
              <a:t>National </a:t>
            </a:r>
            <a:r>
              <a:rPr lang="fr-FR" altLang="ja-JP" sz="2800" b="1" i="0" u="none" strike="noStrike" baseline="0" dirty="0" err="1" smtClean="0">
                <a:solidFill>
                  <a:srgbClr val="008000"/>
                </a:solidFill>
                <a:latin typeface="Calibri"/>
                <a:ea typeface="ＭＳ ゴシック"/>
              </a:rPr>
              <a:t>Policies</a:t>
            </a:r>
            <a:r>
              <a:rPr lang="fr-FR" altLang="ja-JP" sz="2800" b="1" i="0" u="none" strike="noStrike" baseline="0" dirty="0" smtClean="0">
                <a:solidFill>
                  <a:srgbClr val="008000"/>
                </a:solidFill>
                <a:latin typeface="Calibri"/>
                <a:ea typeface="ＭＳ ゴシック"/>
              </a:rPr>
              <a:t> on Open Access</a:t>
            </a:r>
            <a:endParaRPr lang="fr-FR" altLang="ja-JP" sz="2800" b="0" i="0" u="none" strike="noStrike" baseline="0" dirty="0" smtClean="0">
              <a:solidFill>
                <a:srgbClr val="008000"/>
              </a:solidFill>
              <a:latin typeface="Times New Roman"/>
              <a:ea typeface="ＭＳ ゴシック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R="0" lvl="0" algn="ctr" rtl="0">
              <a:buNone/>
            </a:pPr>
            <a:r>
              <a:rPr lang="fr-FR" sz="1800" b="1" i="0" u="none" strike="noStrike" baseline="0" dirty="0" smtClean="0">
                <a:solidFill>
                  <a:prstClr val="black"/>
                </a:solidFill>
                <a:latin typeface="Calibri"/>
                <a:ea typeface="ＭＳ ゴシック"/>
              </a:rPr>
              <a:t>(Tom Cochrane (QUT) </a:t>
            </a:r>
            <a:r>
              <a:rPr lang="fr-FR" sz="1800" b="1" i="0" u="none" strike="noStrike" baseline="0" dirty="0" err="1" smtClean="0">
                <a:solidFill>
                  <a:prstClr val="black"/>
                </a:solidFill>
                <a:latin typeface="Calibri"/>
                <a:ea typeface="ＭＳ ゴシック"/>
              </a:rPr>
              <a:t>was</a:t>
            </a:r>
            <a:r>
              <a:rPr lang="fr-FR" sz="1800" b="1" i="0" u="none" strike="noStrike" baseline="0" dirty="0" smtClean="0">
                <a:solidFill>
                  <a:prstClr val="black"/>
                </a:solidFill>
                <a:latin typeface="Calibri"/>
                <a:ea typeface="ＭＳ ゴシック"/>
              </a:rPr>
              <a:t> in </a:t>
            </a:r>
            <a:r>
              <a:rPr lang="fr-FR" sz="1800" b="1" i="0" u="none" strike="noStrike" baseline="0" dirty="0" err="1" smtClean="0">
                <a:solidFill>
                  <a:prstClr val="black"/>
                </a:solidFill>
                <a:latin typeface="Calibri"/>
                <a:ea typeface="ＭＳ ゴシック"/>
              </a:rPr>
              <a:t>attendance</a:t>
            </a:r>
            <a:r>
              <a:rPr lang="fr-FR" sz="1800" b="1" i="0" u="none" strike="noStrike" baseline="0" dirty="0" smtClean="0">
                <a:solidFill>
                  <a:prstClr val="black"/>
                </a:solidFill>
                <a:latin typeface="Calibri"/>
                <a:ea typeface="ＭＳ ゴシック"/>
              </a:rPr>
              <a:t>)</a:t>
            </a:r>
            <a:endParaRPr lang="fr-FR" altLang="ja-JP" sz="1800" b="1" i="0" u="none" strike="noStrike" baseline="0" dirty="0" smtClean="0">
              <a:solidFill>
                <a:prstClr val="black"/>
              </a:solidFill>
              <a:latin typeface="Times New Roman"/>
              <a:ea typeface="ＭＳ ゴシック"/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D4731-9B2E-4647-AA85-4B8D7816E242}" type="datetime1">
              <a:rPr lang="en-CA" smtClean="0"/>
              <a:t>15-11-24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ECS-WAIS</a:t>
            </a:r>
            <a:endParaRPr lang="en-US"/>
          </a:p>
        </p:txBody>
      </p:sp>
      <p:pic>
        <p:nvPicPr>
          <p:cNvPr id="7" name="Picture 6" descr="soton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7784" y="2896971"/>
            <a:ext cx="5398007" cy="1682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291117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8780" y="274637"/>
            <a:ext cx="8229600" cy="1887593"/>
          </a:xfrm>
        </p:spPr>
        <p:txBody>
          <a:bodyPr>
            <a:normAutofit/>
          </a:bodyPr>
          <a:lstStyle/>
          <a:p>
            <a:pPr marR="0" rtl="0"/>
            <a:r>
              <a:rPr lang="fr-FR" sz="2800" b="1" i="0" u="none" strike="noStrike" baseline="0" dirty="0" smtClean="0">
                <a:solidFill>
                  <a:srgbClr val="008000"/>
                </a:solidFill>
                <a:latin typeface="Calibri"/>
                <a:ea typeface="ＭＳ ゴシック"/>
              </a:rPr>
              <a:t>2003 -- ROAR</a:t>
            </a:r>
            <a:r>
              <a:rPr lang="fr-FR" altLang="ja-JP" sz="2800" b="0" i="0" u="none" strike="noStrike" baseline="0" dirty="0" smtClean="0">
                <a:solidFill>
                  <a:srgbClr val="008000"/>
                </a:solidFill>
                <a:latin typeface="Calibri"/>
                <a:ea typeface="ＭＳ ゴシック"/>
              </a:rPr>
              <a:t> </a:t>
            </a:r>
            <a:br>
              <a:rPr lang="fr-FR" altLang="ja-JP" sz="2800" b="0" i="0" u="none" strike="noStrike" baseline="0" dirty="0" smtClean="0">
                <a:solidFill>
                  <a:srgbClr val="008000"/>
                </a:solidFill>
                <a:latin typeface="Calibri"/>
                <a:ea typeface="ＭＳ ゴシック"/>
              </a:rPr>
            </a:br>
            <a:r>
              <a:rPr lang="fr-FR" altLang="ja-JP" sz="2800" b="1" i="0" u="none" strike="noStrike" baseline="0" dirty="0" err="1" smtClean="0">
                <a:solidFill>
                  <a:srgbClr val="008000"/>
                </a:solidFill>
                <a:latin typeface="Calibri"/>
                <a:ea typeface="ＭＳ ゴシック"/>
              </a:rPr>
              <a:t>Registry</a:t>
            </a:r>
            <a:r>
              <a:rPr lang="fr-FR" altLang="ja-JP" sz="2800" b="1" i="0" u="none" strike="noStrike" baseline="0" dirty="0" smtClean="0">
                <a:solidFill>
                  <a:srgbClr val="008000"/>
                </a:solidFill>
                <a:latin typeface="Calibri"/>
                <a:ea typeface="ＭＳ ゴシック"/>
              </a:rPr>
              <a:t> of Open Access </a:t>
            </a:r>
            <a:r>
              <a:rPr lang="fr-FR" altLang="ja-JP" sz="2800" b="1" i="0" u="none" strike="noStrike" baseline="0" dirty="0" err="1" smtClean="0">
                <a:solidFill>
                  <a:srgbClr val="008000"/>
                </a:solidFill>
                <a:latin typeface="Calibri"/>
                <a:ea typeface="ＭＳ ゴシック"/>
              </a:rPr>
              <a:t>Repositories</a:t>
            </a:r>
            <a:r>
              <a:rPr lang="fr-FR" altLang="ja-JP" sz="2800" b="1" i="0" u="none" strike="noStrike" baseline="0" dirty="0" smtClean="0">
                <a:solidFill>
                  <a:srgbClr val="008000"/>
                </a:solidFill>
                <a:latin typeface="Calibri"/>
                <a:ea typeface="ＭＳ ゴシック"/>
              </a:rPr>
              <a:t/>
            </a:r>
            <a:br>
              <a:rPr lang="fr-FR" altLang="ja-JP" sz="2800" b="1" i="0" u="none" strike="noStrike" baseline="0" dirty="0" smtClean="0">
                <a:solidFill>
                  <a:srgbClr val="008000"/>
                </a:solidFill>
                <a:latin typeface="Calibri"/>
                <a:ea typeface="ＭＳ ゴシック"/>
              </a:rPr>
            </a:br>
            <a:r>
              <a:rPr lang="fr-FR" altLang="ja-JP" sz="2000" b="1" dirty="0" smtClean="0">
                <a:solidFill>
                  <a:prstClr val="black"/>
                </a:solidFill>
                <a:latin typeface="Calibri"/>
                <a:ea typeface="ＭＳ ゴシック"/>
              </a:rPr>
              <a:t>(Tim </a:t>
            </a:r>
            <a:r>
              <a:rPr lang="fr-FR" altLang="ja-JP" sz="2000" b="1" dirty="0" err="1" smtClean="0">
                <a:solidFill>
                  <a:prstClr val="black"/>
                </a:solidFill>
                <a:latin typeface="Calibri"/>
                <a:ea typeface="ＭＳ ゴシック"/>
              </a:rPr>
              <a:t>Brody</a:t>
            </a:r>
            <a:r>
              <a:rPr lang="fr-FR" altLang="ja-JP" sz="2000" b="1" dirty="0" smtClean="0">
                <a:solidFill>
                  <a:prstClr val="black"/>
                </a:solidFill>
                <a:latin typeface="Calibri"/>
                <a:ea typeface="ＭＳ ゴシック"/>
              </a:rPr>
              <a:t>)</a:t>
            </a:r>
            <a:endParaRPr lang="fr-FR" altLang="ja-JP" sz="2000" b="0" i="0" u="none" strike="noStrike" baseline="0" dirty="0" smtClean="0">
              <a:solidFill>
                <a:prstClr val="black"/>
              </a:solidFill>
              <a:latin typeface="Times New Roman"/>
              <a:ea typeface="ＭＳ ゴシック"/>
            </a:endParaRP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EF584-EF19-5340-9913-EBE976CA1108}" type="datetime1">
              <a:rPr lang="en-CA" smtClean="0"/>
              <a:t>15-11-24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ECS-WAIS</a:t>
            </a:r>
            <a:endParaRPr lang="en-US"/>
          </a:p>
        </p:txBody>
      </p:sp>
      <p:pic>
        <p:nvPicPr>
          <p:cNvPr id="6" name="Picture 5" descr="roargraph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15299" y="2445631"/>
            <a:ext cx="4758510" cy="31723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747393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3638" y="274638"/>
            <a:ext cx="8229600" cy="1143000"/>
          </a:xfrm>
        </p:spPr>
        <p:txBody>
          <a:bodyPr>
            <a:normAutofit fontScale="90000"/>
          </a:bodyPr>
          <a:lstStyle/>
          <a:p>
            <a:pPr marR="0" rtl="0"/>
            <a:r>
              <a:rPr lang="fr-FR" sz="2800" b="1" i="0" u="none" strike="noStrike" baseline="0" dirty="0" smtClean="0">
                <a:solidFill>
                  <a:srgbClr val="008000"/>
                </a:solidFill>
                <a:latin typeface="Calibri"/>
                <a:ea typeface="ＭＳ ゴシック"/>
              </a:rPr>
              <a:t>2003</a:t>
            </a:r>
            <a:r>
              <a:rPr lang="fr-FR" altLang="ja-JP" sz="2800" b="0" i="0" u="none" strike="noStrike" baseline="0" dirty="0" smtClean="0">
                <a:solidFill>
                  <a:srgbClr val="008000"/>
                </a:solidFill>
                <a:latin typeface="Calibri"/>
                <a:ea typeface="ＭＳ ゴシック"/>
              </a:rPr>
              <a:t> –  </a:t>
            </a:r>
            <a:r>
              <a:rPr lang="fr-FR" altLang="ja-JP" sz="2800" b="1" i="0" u="none" strike="noStrike" baseline="0" dirty="0" smtClean="0">
                <a:solidFill>
                  <a:srgbClr val="008000"/>
                </a:solidFill>
                <a:latin typeface="Calibri"/>
                <a:ea typeface="ＭＳ ゴシック"/>
              </a:rPr>
              <a:t>ROARMAP </a:t>
            </a:r>
            <a:br>
              <a:rPr lang="fr-FR" altLang="ja-JP" sz="2800" b="1" i="0" u="none" strike="noStrike" baseline="0" dirty="0" smtClean="0">
                <a:solidFill>
                  <a:srgbClr val="008000"/>
                </a:solidFill>
                <a:latin typeface="Calibri"/>
                <a:ea typeface="ＭＳ ゴシック"/>
              </a:rPr>
            </a:br>
            <a:r>
              <a:rPr lang="fr-FR" altLang="ja-JP" sz="2800" b="1" i="0" u="none" strike="noStrike" baseline="0" dirty="0" smtClean="0">
                <a:solidFill>
                  <a:srgbClr val="008000"/>
                </a:solidFill>
                <a:latin typeface="Calibri"/>
                <a:ea typeface="ＭＳ ゴシック"/>
              </a:rPr>
              <a:t> </a:t>
            </a:r>
            <a:r>
              <a:rPr lang="fr-FR" altLang="ja-JP" sz="2800" b="1" i="0" u="none" strike="noStrike" baseline="0" dirty="0" err="1" smtClean="0">
                <a:solidFill>
                  <a:srgbClr val="008000"/>
                </a:solidFill>
                <a:latin typeface="Calibri"/>
                <a:ea typeface="ＭＳ ゴシック"/>
              </a:rPr>
              <a:t>Registry</a:t>
            </a:r>
            <a:r>
              <a:rPr lang="fr-FR" altLang="ja-JP" sz="2800" b="1" i="0" u="none" strike="noStrike" baseline="0" dirty="0" smtClean="0">
                <a:solidFill>
                  <a:srgbClr val="008000"/>
                </a:solidFill>
                <a:latin typeface="Calibri"/>
                <a:ea typeface="ＭＳ ゴシック"/>
              </a:rPr>
              <a:t> of Open Access </a:t>
            </a:r>
            <a:r>
              <a:rPr lang="fr-FR" altLang="ja-JP" sz="2800" b="1" i="0" u="none" strike="noStrike" baseline="0" dirty="0" err="1" smtClean="0">
                <a:solidFill>
                  <a:srgbClr val="008000"/>
                </a:solidFill>
                <a:latin typeface="Calibri"/>
                <a:ea typeface="ＭＳ ゴシック"/>
              </a:rPr>
              <a:t>Repository</a:t>
            </a:r>
            <a:r>
              <a:rPr lang="fr-FR" altLang="ja-JP" sz="2800" b="1" i="0" u="none" strike="noStrike" baseline="0" dirty="0" smtClean="0">
                <a:solidFill>
                  <a:srgbClr val="008000"/>
                </a:solidFill>
                <a:latin typeface="Calibri"/>
                <a:ea typeface="ＭＳ ゴシック"/>
              </a:rPr>
              <a:t> </a:t>
            </a:r>
            <a:br>
              <a:rPr lang="fr-FR" altLang="ja-JP" sz="2800" b="1" i="0" u="none" strike="noStrike" baseline="0" dirty="0" smtClean="0">
                <a:solidFill>
                  <a:srgbClr val="008000"/>
                </a:solidFill>
                <a:latin typeface="Calibri"/>
                <a:ea typeface="ＭＳ ゴシック"/>
              </a:rPr>
            </a:br>
            <a:r>
              <a:rPr lang="fr-FR" altLang="ja-JP" sz="2800" b="1" i="0" u="none" strike="noStrike" baseline="0" dirty="0" smtClean="0">
                <a:solidFill>
                  <a:srgbClr val="008000"/>
                </a:solidFill>
                <a:latin typeface="Calibri"/>
                <a:ea typeface="ＭＳ ゴシック"/>
              </a:rPr>
              <a:t>Mandates and </a:t>
            </a:r>
            <a:r>
              <a:rPr lang="fr-FR" altLang="ja-JP" sz="2800" b="1" i="0" u="none" strike="noStrike" baseline="0" dirty="0" err="1" smtClean="0">
                <a:solidFill>
                  <a:srgbClr val="008000"/>
                </a:solidFill>
                <a:latin typeface="Calibri"/>
                <a:ea typeface="ＭＳ ゴシック"/>
              </a:rPr>
              <a:t>Policies</a:t>
            </a:r>
            <a:endParaRPr lang="fr-FR" altLang="ja-JP" sz="2800" b="0" i="0" u="none" strike="noStrike" baseline="0" dirty="0" smtClean="0">
              <a:solidFill>
                <a:srgbClr val="008000"/>
              </a:solidFill>
              <a:latin typeface="Times New Roman"/>
              <a:ea typeface="ＭＳ ゴシック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0B4649-491A-6842-9D92-8AEFE81E6198}" type="datetime1">
              <a:rPr lang="en-CA" smtClean="0"/>
              <a:t>15-11-24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ECS-WAIS</a:t>
            </a:r>
            <a:endParaRPr lang="en-US"/>
          </a:p>
        </p:txBody>
      </p:sp>
      <p:pic>
        <p:nvPicPr>
          <p:cNvPr id="6" name="Picture 5" descr="rmpgraph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7785" y="2061578"/>
            <a:ext cx="6350000" cy="292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523895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838200"/>
            <a:ext cx="8229600" cy="6324600"/>
          </a:xfrm>
        </p:spPr>
        <p:txBody>
          <a:bodyPr>
            <a:normAutofit/>
          </a:bodyPr>
          <a:lstStyle/>
          <a:p>
            <a:r>
              <a:rPr lang="en-US" b="1" dirty="0" smtClean="0"/>
              <a:t>Four </a:t>
            </a:r>
            <a:r>
              <a:rPr lang="en-US" b="1" dirty="0"/>
              <a:t>Cognitive Revolutions</a:t>
            </a:r>
            <a:r>
              <a:rPr lang="en-US" dirty="0"/>
              <a:t>: </a:t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r>
              <a:rPr lang="en-US" sz="3200" dirty="0">
                <a:solidFill>
                  <a:schemeClr val="accent6">
                    <a:lumMod val="75000"/>
                  </a:schemeClr>
                </a:solidFill>
              </a:rPr>
              <a:t>Speaking </a:t>
            </a:r>
            <a:r>
              <a:rPr lang="en-US" sz="3200" dirty="0"/>
              <a:t>(fast turnaround time)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</a:rPr>
              <a:t/>
            </a:r>
            <a:br>
              <a:rPr lang="en-US" sz="3200" dirty="0">
                <a:solidFill>
                  <a:schemeClr val="accent6">
                    <a:lumMod val="75000"/>
                  </a:schemeClr>
                </a:solidFill>
              </a:rPr>
            </a:br>
            <a:r>
              <a:rPr lang="en-US" sz="3200" dirty="0">
                <a:solidFill>
                  <a:schemeClr val="accent6">
                    <a:lumMod val="75000"/>
                  </a:schemeClr>
                </a:solidFill>
              </a:rPr>
              <a:t/>
            </a:r>
            <a:br>
              <a:rPr lang="en-US" sz="3200" dirty="0">
                <a:solidFill>
                  <a:schemeClr val="accent6">
                    <a:lumMod val="75000"/>
                  </a:schemeClr>
                </a:solidFill>
              </a:rPr>
            </a:br>
            <a:r>
              <a:rPr lang="en-US" sz="3200" dirty="0">
                <a:solidFill>
                  <a:schemeClr val="accent6">
                    <a:lumMod val="75000"/>
                  </a:schemeClr>
                </a:solidFill>
              </a:rPr>
              <a:t>Handwriting </a:t>
            </a:r>
            <a:r>
              <a:rPr lang="en-US" sz="3200" dirty="0">
                <a:solidFill>
                  <a:srgbClr val="000000"/>
                </a:solidFill>
              </a:rPr>
              <a:t>(slow turnaround time)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</a:rPr>
              <a:t/>
            </a:r>
            <a:br>
              <a:rPr lang="en-US" sz="3200" dirty="0">
                <a:solidFill>
                  <a:schemeClr val="accent6">
                    <a:lumMod val="75000"/>
                  </a:schemeClr>
                </a:solidFill>
              </a:rPr>
            </a:br>
            <a:r>
              <a:rPr lang="en-US" sz="3200" dirty="0">
                <a:solidFill>
                  <a:schemeClr val="accent6">
                    <a:lumMod val="75000"/>
                  </a:schemeClr>
                </a:solidFill>
              </a:rPr>
              <a:t/>
            </a:r>
            <a:br>
              <a:rPr lang="en-US" sz="3200" dirty="0">
                <a:solidFill>
                  <a:schemeClr val="accent6">
                    <a:lumMod val="75000"/>
                  </a:schemeClr>
                </a:solidFill>
              </a:rPr>
            </a:br>
            <a:r>
              <a:rPr lang="en-US" sz="3200" dirty="0">
                <a:solidFill>
                  <a:schemeClr val="accent6">
                    <a:lumMod val="75000"/>
                  </a:schemeClr>
                </a:solidFill>
              </a:rPr>
              <a:t>Print </a:t>
            </a:r>
            <a:r>
              <a:rPr lang="en-US" sz="3200" dirty="0">
                <a:solidFill>
                  <a:srgbClr val="000000"/>
                </a:solidFill>
              </a:rPr>
              <a:t>(slow turnaround time)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</a:rPr>
              <a:t/>
            </a:r>
            <a:br>
              <a:rPr lang="en-US" sz="3200" dirty="0">
                <a:solidFill>
                  <a:schemeClr val="accent6">
                    <a:lumMod val="75000"/>
                  </a:schemeClr>
                </a:solidFill>
              </a:rPr>
            </a:br>
            <a:r>
              <a:rPr lang="en-US" sz="3200" dirty="0">
                <a:solidFill>
                  <a:schemeClr val="accent6">
                    <a:lumMod val="75000"/>
                  </a:schemeClr>
                </a:solidFill>
              </a:rPr>
              <a:t/>
            </a:r>
            <a:br>
              <a:rPr lang="en-US" sz="3200" dirty="0">
                <a:solidFill>
                  <a:schemeClr val="accent6">
                    <a:lumMod val="75000"/>
                  </a:schemeClr>
                </a:solidFill>
              </a:rPr>
            </a:br>
            <a:r>
              <a:rPr lang="en-US" sz="3200" dirty="0">
                <a:solidFill>
                  <a:schemeClr val="accent6">
                    <a:lumMod val="75000"/>
                  </a:schemeClr>
                </a:solidFill>
              </a:rPr>
              <a:t>Skywriting </a:t>
            </a:r>
            <a:r>
              <a:rPr lang="en-US" sz="3200" dirty="0">
                <a:solidFill>
                  <a:srgbClr val="000000"/>
                </a:solidFill>
              </a:rPr>
              <a:t>(fast turnaround time)</a:t>
            </a:r>
          </a:p>
        </p:txBody>
      </p:sp>
      <p:pic>
        <p:nvPicPr>
          <p:cNvPr id="3" name="Picture 2" descr="bastill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02740" y="0"/>
            <a:ext cx="2341260" cy="17526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10795-623D-CE44-841B-240948F73AF4}" type="datetime1">
              <a:rPr lang="en-CA" smtClean="0"/>
              <a:t>15-11-24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ECS-WAIS</a:t>
            </a:r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R="0" rtl="0"/>
            <a:r>
              <a:rPr lang="fr-FR" sz="2800" b="1" i="0" u="none" strike="noStrike" baseline="0" dirty="0" smtClean="0">
                <a:solidFill>
                  <a:srgbClr val="008000"/>
                </a:solidFill>
                <a:latin typeface="Calibri"/>
                <a:ea typeface="ＭＳ ゴシック"/>
              </a:rPr>
              <a:t>Jan 2003</a:t>
            </a:r>
            <a:r>
              <a:rPr lang="fr-FR" altLang="ja-JP" sz="2800" b="0" i="0" u="none" strike="noStrike" baseline="0" dirty="0" smtClean="0">
                <a:solidFill>
                  <a:srgbClr val="008000"/>
                </a:solidFill>
                <a:latin typeface="Calibri"/>
                <a:ea typeface="ＭＳ ゴシック"/>
              </a:rPr>
              <a:t> –  </a:t>
            </a:r>
            <a:r>
              <a:rPr lang="fr-FR" altLang="ja-JP" sz="2800" b="1" i="0" u="none" strike="noStrike" baseline="0" dirty="0" smtClean="0">
                <a:solidFill>
                  <a:srgbClr val="008000"/>
                </a:solidFill>
                <a:latin typeface="Calibri"/>
                <a:ea typeface="ＭＳ ゴシック"/>
              </a:rPr>
              <a:t>ECS Open Access mandate</a:t>
            </a:r>
            <a:br>
              <a:rPr lang="fr-FR" altLang="ja-JP" sz="2800" b="1" i="0" u="none" strike="noStrike" baseline="0" dirty="0" smtClean="0">
                <a:solidFill>
                  <a:srgbClr val="008000"/>
                </a:solidFill>
                <a:latin typeface="Calibri"/>
                <a:ea typeface="ＭＳ ゴシック"/>
              </a:rPr>
            </a:br>
            <a:r>
              <a:rPr lang="fr-FR" altLang="ja-JP" sz="2800" b="1" dirty="0" smtClean="0">
                <a:solidFill>
                  <a:prstClr val="black"/>
                </a:solidFill>
                <a:latin typeface="Calibri"/>
                <a:ea typeface="ＭＳ ゴシック"/>
              </a:rPr>
              <a:t>(</a:t>
            </a:r>
            <a:r>
              <a:rPr lang="fr-FR" altLang="ja-JP" sz="2800" b="1" dirty="0" err="1" smtClean="0">
                <a:solidFill>
                  <a:prstClr val="black"/>
                </a:solidFill>
                <a:latin typeface="Calibri"/>
                <a:ea typeface="ＭＳ ゴシック"/>
              </a:rPr>
              <a:t>world’s</a:t>
            </a:r>
            <a:r>
              <a:rPr lang="fr-FR" altLang="ja-JP" sz="2800" b="1" dirty="0" smtClean="0">
                <a:solidFill>
                  <a:prstClr val="black"/>
                </a:solidFill>
                <a:latin typeface="Calibri"/>
                <a:ea typeface="ＭＳ ゴシック"/>
              </a:rPr>
              <a:t> first OA mandate)</a:t>
            </a:r>
            <a:br>
              <a:rPr lang="fr-FR" altLang="ja-JP" sz="2800" b="1" dirty="0" smtClean="0">
                <a:solidFill>
                  <a:prstClr val="black"/>
                </a:solidFill>
                <a:latin typeface="Calibri"/>
                <a:ea typeface="ＭＳ ゴシック"/>
              </a:rPr>
            </a:br>
            <a:r>
              <a:rPr lang="fr-FR" altLang="ja-JP" sz="2222" b="1" dirty="0" smtClean="0">
                <a:solidFill>
                  <a:prstClr val="black"/>
                </a:solidFill>
                <a:latin typeface="Calibri"/>
                <a:ea typeface="ＭＳ ゴシック"/>
              </a:rPr>
              <a:t>(Wendy Hall)</a:t>
            </a:r>
            <a:endParaRPr lang="fr-FR" altLang="ja-JP" sz="2222" b="0" i="0" u="none" strike="noStrike" baseline="0" dirty="0" smtClean="0">
              <a:solidFill>
                <a:prstClr val="black"/>
              </a:solidFill>
              <a:latin typeface="Times New Roman"/>
              <a:ea typeface="ＭＳ ゴシック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8B9C26-1D9A-4E45-A105-D25386A08BC1}" type="datetime1">
              <a:rPr lang="en-CA" smtClean="0"/>
              <a:t>15-11-24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ECS-WAIS</a:t>
            </a:r>
            <a:endParaRPr lang="en-US"/>
          </a:p>
        </p:txBody>
      </p:sp>
      <p:pic>
        <p:nvPicPr>
          <p:cNvPr id="7" name="Picture 6" descr="ecsmand.tif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227841"/>
            <a:ext cx="9144000" cy="2402318"/>
          </a:xfrm>
          <a:prstGeom prst="rect">
            <a:avLst/>
          </a:prstGeom>
        </p:spPr>
      </p:pic>
      <p:pic>
        <p:nvPicPr>
          <p:cNvPr id="8" name="Picture 7" descr="ecs_logo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65800" y="0"/>
            <a:ext cx="1678200" cy="692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98684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2800" b="1" dirty="0" smtClean="0">
                <a:solidFill>
                  <a:srgbClr val="008000"/>
                </a:solidFill>
              </a:rPr>
              <a:t>25 Feb 2004 QUT</a:t>
            </a:r>
            <a:br>
              <a:rPr lang="en-US" sz="2800" b="1" dirty="0" smtClean="0">
                <a:solidFill>
                  <a:srgbClr val="008000"/>
                </a:solidFill>
              </a:rPr>
            </a:br>
            <a:r>
              <a:rPr lang="en-US" sz="2800" b="1" dirty="0" smtClean="0">
                <a:solidFill>
                  <a:srgbClr val="008000"/>
                </a:solidFill>
              </a:rPr>
              <a:t>World’s First Institution-Wide OA Mandate</a:t>
            </a:r>
            <a:br>
              <a:rPr lang="en-US" sz="2800" b="1" dirty="0" smtClean="0">
                <a:solidFill>
                  <a:srgbClr val="008000"/>
                </a:solidFill>
              </a:rPr>
            </a:br>
            <a:r>
              <a:rPr lang="en-US" sz="2222" b="1" dirty="0" smtClean="0"/>
              <a:t>(Tom Cochrane)</a:t>
            </a:r>
            <a:endParaRPr lang="en-US" sz="2222" b="1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92DC96-02ED-864E-9A68-B27A2142665F}" type="datetime1">
              <a:rPr lang="en-CA" smtClean="0"/>
              <a:t>15-11-24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ECS-WAIS</a:t>
            </a:r>
            <a:endParaRPr lang="en-US"/>
          </a:p>
        </p:txBody>
      </p:sp>
      <p:pic>
        <p:nvPicPr>
          <p:cNvPr id="8" name="Picture 7" descr="qutmand.tif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176397"/>
            <a:ext cx="9144000" cy="2505205"/>
          </a:xfrm>
          <a:prstGeom prst="rect">
            <a:avLst/>
          </a:prstGeom>
        </p:spPr>
      </p:pic>
      <p:pic>
        <p:nvPicPr>
          <p:cNvPr id="9" name="Picture 8" descr="qut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54037" y="19876"/>
            <a:ext cx="1689963" cy="68337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000" b="1" dirty="0" smtClean="0"/>
              <a:t>May 2004 Elsevier endorses </a:t>
            </a:r>
            <a:r>
              <a:rPr lang="en-US" sz="3000" b="1" dirty="0" smtClean="0">
                <a:solidFill>
                  <a:srgbClr val="008000"/>
                </a:solidFill>
              </a:rPr>
              <a:t>immediate, </a:t>
            </a:r>
            <a:r>
              <a:rPr lang="en-US" sz="3000" b="1" dirty="0" err="1" smtClean="0">
                <a:solidFill>
                  <a:srgbClr val="008000"/>
                </a:solidFill>
              </a:rPr>
              <a:t>unembargoed</a:t>
            </a:r>
            <a:r>
              <a:rPr lang="en-US" sz="3000" b="1" dirty="0" smtClean="0">
                <a:solidFill>
                  <a:srgbClr val="008000"/>
                </a:solidFill>
              </a:rPr>
              <a:t> Green OA Self-archiving</a:t>
            </a:r>
            <a:endParaRPr lang="en-US" sz="3000" b="1" dirty="0">
              <a:solidFill>
                <a:srgbClr val="008000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78659-D18A-1144-9D2C-9600305E9393}" type="datetime1">
              <a:rPr lang="en-CA" smtClean="0"/>
              <a:t>15-11-24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ECS-WAIS</a:t>
            </a:r>
            <a:endParaRPr lang="en-US"/>
          </a:p>
        </p:txBody>
      </p:sp>
      <p:pic>
        <p:nvPicPr>
          <p:cNvPr id="6" name="Picture 5" descr="ElsevGreen2004.tif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348" y="1710392"/>
            <a:ext cx="8686800" cy="3546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676933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7444"/>
            <a:ext cx="8229600" cy="1396004"/>
          </a:xfrm>
        </p:spPr>
        <p:txBody>
          <a:bodyPr>
            <a:normAutofit fontScale="90000"/>
          </a:bodyPr>
          <a:lstStyle/>
          <a:p>
            <a:r>
              <a:rPr lang="fr-FR" sz="2800" b="1" i="0" u="none" strike="noStrike" baseline="0" dirty="0" err="1" smtClean="0">
                <a:solidFill>
                  <a:srgbClr val="008000"/>
                </a:solidFill>
                <a:latin typeface="Calibri"/>
                <a:ea typeface="ＭＳ ゴシック"/>
              </a:rPr>
              <a:t>Aug</a:t>
            </a:r>
            <a:r>
              <a:rPr lang="fr-FR" sz="2800" b="1" i="0" u="none" strike="noStrike" baseline="0" dirty="0" smtClean="0">
                <a:solidFill>
                  <a:srgbClr val="008000"/>
                </a:solidFill>
                <a:latin typeface="Calibri"/>
                <a:ea typeface="ＭＳ ゴシック"/>
              </a:rPr>
              <a:t> 2004</a:t>
            </a:r>
            <a:r>
              <a:rPr lang="fr-FR" altLang="ja-JP" sz="2800" b="0" i="0" u="none" strike="noStrike" baseline="0" dirty="0" smtClean="0">
                <a:solidFill>
                  <a:srgbClr val="008000"/>
                </a:solidFill>
                <a:latin typeface="Calibri"/>
                <a:ea typeface="ＭＳ ゴシック"/>
              </a:rPr>
              <a:t> –  </a:t>
            </a:r>
            <a:r>
              <a:rPr lang="fr-FR" altLang="ja-JP" sz="2800" b="1" i="0" u="none" strike="noStrike" baseline="0" dirty="0" smtClean="0">
                <a:solidFill>
                  <a:srgbClr val="008000"/>
                </a:solidFill>
                <a:latin typeface="Calibri"/>
                <a:ea typeface="ＭＳ ゴシック"/>
              </a:rPr>
              <a:t>Joint Southampton OA </a:t>
            </a:r>
            <a:r>
              <a:rPr lang="fr-FR" altLang="ja-JP" sz="2800" b="1" i="0" u="none" strike="noStrike" baseline="0" dirty="0" err="1" smtClean="0">
                <a:solidFill>
                  <a:srgbClr val="008000"/>
                </a:solidFill>
                <a:latin typeface="Calibri"/>
                <a:ea typeface="ＭＳ ゴシック"/>
              </a:rPr>
              <a:t>Recommendation</a:t>
            </a:r>
            <a:r>
              <a:rPr lang="fr-FR" altLang="ja-JP" sz="2800" b="1" i="0" u="none" strike="noStrike" baseline="0" dirty="0" smtClean="0">
                <a:solidFill>
                  <a:srgbClr val="008000"/>
                </a:solidFill>
                <a:latin typeface="Calibri"/>
                <a:ea typeface="ＭＳ ゴシック"/>
              </a:rPr>
              <a:t> to </a:t>
            </a:r>
            <a:r>
              <a:rPr lang="fr-FR" altLang="ja-JP" sz="2800" b="1" i="0" u="none" strike="noStrike" baseline="0" dirty="0" err="1" smtClean="0">
                <a:solidFill>
                  <a:srgbClr val="008000"/>
                </a:solidFill>
                <a:latin typeface="Calibri"/>
                <a:ea typeface="ＭＳ ゴシック"/>
              </a:rPr>
              <a:t>Parliamentary</a:t>
            </a:r>
            <a:r>
              <a:rPr lang="fr-FR" altLang="ja-JP" sz="2800" b="1" i="0" u="none" strike="noStrike" baseline="0" dirty="0" smtClean="0">
                <a:solidFill>
                  <a:srgbClr val="008000"/>
                </a:solidFill>
                <a:latin typeface="Calibri"/>
                <a:ea typeface="ＭＳ ゴシック"/>
              </a:rPr>
              <a:t> Select </a:t>
            </a:r>
            <a:r>
              <a:rPr lang="fr-FR" altLang="ja-JP" sz="2800" b="1" i="0" u="none" strike="noStrike" baseline="0" dirty="0" err="1" smtClean="0">
                <a:solidFill>
                  <a:srgbClr val="008000"/>
                </a:solidFill>
                <a:latin typeface="Calibri"/>
                <a:ea typeface="ＭＳ ゴシック"/>
              </a:rPr>
              <a:t>Committee</a:t>
            </a:r>
            <a:r>
              <a:rPr lang="fr-FR" altLang="ja-JP" sz="2800" b="1" i="0" u="none" strike="noStrike" baseline="0" dirty="0" smtClean="0">
                <a:solidFill>
                  <a:srgbClr val="008000"/>
                </a:solidFill>
                <a:latin typeface="Calibri"/>
                <a:ea typeface="ＭＳ ゴシック"/>
              </a:rPr>
              <a:t/>
            </a:r>
            <a:br>
              <a:rPr lang="fr-FR" altLang="ja-JP" sz="2800" b="1" i="0" u="none" strike="noStrike" baseline="0" dirty="0" smtClean="0">
                <a:solidFill>
                  <a:srgbClr val="008000"/>
                </a:solidFill>
                <a:latin typeface="Calibri"/>
                <a:ea typeface="ＭＳ ゴシック"/>
              </a:rPr>
            </a:br>
            <a:r>
              <a:rPr lang="fr-FR" altLang="ja-JP" sz="2800" b="1" dirty="0" smtClean="0">
                <a:solidFill>
                  <a:srgbClr val="008000"/>
                </a:solidFill>
                <a:ea typeface="ＭＳ ゴシック"/>
              </a:rPr>
              <a:t/>
            </a:r>
            <a:br>
              <a:rPr lang="fr-FR" altLang="ja-JP" sz="2800" b="1" dirty="0" smtClean="0">
                <a:solidFill>
                  <a:srgbClr val="008000"/>
                </a:solidFill>
                <a:ea typeface="ＭＳ ゴシック"/>
              </a:rPr>
            </a:br>
            <a:r>
              <a:rPr lang="fr-FR" altLang="ja-JP" sz="1333" b="1" dirty="0" smtClean="0">
                <a:solidFill>
                  <a:prstClr val="black"/>
                </a:solidFill>
                <a:ea typeface="ＭＳ ゴシック"/>
              </a:rPr>
              <a:t>Les Carr, Dave </a:t>
            </a:r>
            <a:r>
              <a:rPr lang="fr-FR" altLang="ja-JP" sz="1333" b="1" dirty="0" err="1" smtClean="0">
                <a:solidFill>
                  <a:prstClr val="black"/>
                </a:solidFill>
                <a:ea typeface="ＭＳ ゴシック"/>
              </a:rPr>
              <a:t>DeRoure</a:t>
            </a:r>
            <a:r>
              <a:rPr lang="fr-FR" altLang="ja-JP" sz="1333" b="1" dirty="0" smtClean="0">
                <a:solidFill>
                  <a:prstClr val="black"/>
                </a:solidFill>
                <a:ea typeface="ＭＳ ゴシック"/>
              </a:rPr>
              <a:t>, </a:t>
            </a:r>
            <a:r>
              <a:rPr lang="fr-FR" altLang="ja-JP" sz="1333" b="1" dirty="0" err="1" smtClean="0">
                <a:solidFill>
                  <a:prstClr val="black"/>
                </a:solidFill>
                <a:ea typeface="ＭＳ ゴシック"/>
              </a:rPr>
              <a:t>Stevan</a:t>
            </a:r>
            <a:r>
              <a:rPr lang="fr-FR" altLang="ja-JP" sz="1333" b="1" dirty="0" smtClean="0">
                <a:solidFill>
                  <a:prstClr val="black"/>
                </a:solidFill>
                <a:ea typeface="ＭＳ ゴシック"/>
              </a:rPr>
              <a:t> </a:t>
            </a:r>
            <a:r>
              <a:rPr lang="fr-FR" altLang="ja-JP" sz="1333" b="1" dirty="0" err="1" smtClean="0">
                <a:solidFill>
                  <a:prstClr val="black"/>
                </a:solidFill>
                <a:ea typeface="ＭＳ ゴシック"/>
              </a:rPr>
              <a:t>Harnad</a:t>
            </a:r>
            <a:r>
              <a:rPr lang="fr-FR" altLang="ja-JP" sz="1333" b="1" dirty="0" smtClean="0">
                <a:solidFill>
                  <a:prstClr val="black"/>
                </a:solidFill>
                <a:ea typeface="ＭＳ ゴシック"/>
              </a:rPr>
              <a:t>, Jessie Hey, Tony Hey, Steve Hitchcock (Southampton) </a:t>
            </a:r>
            <a:br>
              <a:rPr lang="fr-FR" altLang="ja-JP" sz="1333" b="1" dirty="0" smtClean="0">
                <a:solidFill>
                  <a:prstClr val="black"/>
                </a:solidFill>
                <a:ea typeface="ＭＳ ゴシック"/>
              </a:rPr>
            </a:br>
            <a:r>
              <a:rPr lang="fr-FR" altLang="ja-JP" sz="1333" b="1" dirty="0" smtClean="0">
                <a:solidFill>
                  <a:prstClr val="black"/>
                </a:solidFill>
                <a:ea typeface="ＭＳ ゴシック"/>
              </a:rPr>
              <a:t>Charles Oppenheim (</a:t>
            </a:r>
            <a:r>
              <a:rPr lang="fr-FR" altLang="ja-JP" sz="1333" b="1" dirty="0" err="1" smtClean="0">
                <a:solidFill>
                  <a:prstClr val="black"/>
                </a:solidFill>
                <a:ea typeface="ＭＳ ゴシック"/>
              </a:rPr>
              <a:t>Loughborough</a:t>
            </a:r>
            <a:r>
              <a:rPr lang="fr-FR" altLang="ja-JP" sz="1333" b="1" dirty="0" smtClean="0">
                <a:solidFill>
                  <a:prstClr val="black"/>
                </a:solidFill>
                <a:ea typeface="ＭＳ ゴシック"/>
              </a:rPr>
              <a:t>) </a:t>
            </a:r>
            <a:endParaRPr lang="fr-FR" altLang="ja-JP" sz="1333" b="0" i="0" u="none" strike="noStrike" baseline="0" dirty="0" smtClean="0">
              <a:solidFill>
                <a:prstClr val="black"/>
              </a:solidFill>
              <a:latin typeface="Times New Roman"/>
              <a:ea typeface="ＭＳ ゴシック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EDCA9D-17A5-984F-A6E6-A35E1648E74F}" type="datetime1">
              <a:rPr lang="en-CA" smtClean="0"/>
              <a:t>15-11-24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ECS-WAIS</a:t>
            </a:r>
            <a:endParaRPr lang="en-US"/>
          </a:p>
        </p:txBody>
      </p:sp>
      <p:pic>
        <p:nvPicPr>
          <p:cNvPr id="6" name="Picture 5" descr="selcom2004.tif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714772"/>
            <a:ext cx="8375222" cy="46415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231715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R="0" rtl="0"/>
            <a:r>
              <a:rPr lang="fr-FR" sz="2800" b="1" i="0" u="none" strike="noStrike" baseline="0" dirty="0" smtClean="0">
                <a:solidFill>
                  <a:prstClr val="black"/>
                </a:solidFill>
                <a:latin typeface="Calibri"/>
                <a:ea typeface="ＭＳ ゴシック"/>
              </a:rPr>
              <a:t>Sep 2004</a:t>
            </a:r>
            <a:r>
              <a:rPr lang="fr-FR" altLang="ja-JP" sz="2800" b="0" i="0" u="none" strike="noStrike" baseline="0" dirty="0" smtClean="0">
                <a:solidFill>
                  <a:prstClr val="black"/>
                </a:solidFill>
                <a:latin typeface="Calibri"/>
                <a:ea typeface="ＭＳ ゴシック"/>
              </a:rPr>
              <a:t> –  </a:t>
            </a:r>
            <a:r>
              <a:rPr lang="fr-FR" altLang="ja-JP" sz="2800" b="1" i="0" u="none" strike="noStrike" baseline="0" dirty="0" smtClean="0">
                <a:solidFill>
                  <a:prstClr val="black"/>
                </a:solidFill>
                <a:latin typeface="Calibri"/>
                <a:ea typeface="ＭＳ ゴシック"/>
              </a:rPr>
              <a:t>OA </a:t>
            </a:r>
            <a:r>
              <a:rPr lang="fr-FR" altLang="ja-JP" sz="2800" b="1" i="0" u="none" strike="noStrike" baseline="0" dirty="0" err="1" smtClean="0">
                <a:solidFill>
                  <a:prstClr val="black"/>
                </a:solidFill>
                <a:latin typeface="Calibri"/>
                <a:ea typeface="ＭＳ ゴシック"/>
              </a:rPr>
              <a:t>Advantage</a:t>
            </a:r>
            <a:r>
              <a:rPr lang="fr-FR" altLang="ja-JP" sz="2800" b="1" i="0" u="none" strike="noStrike" baseline="0" dirty="0" smtClean="0">
                <a:solidFill>
                  <a:prstClr val="black"/>
                </a:solidFill>
                <a:latin typeface="Calibri"/>
                <a:ea typeface="ＭＳ ゴシック"/>
              </a:rPr>
              <a:t> </a:t>
            </a:r>
            <a:r>
              <a:rPr lang="fr-FR" altLang="ja-JP" sz="2800" b="1" i="0" u="none" strike="noStrike" baseline="0" dirty="0" err="1" smtClean="0">
                <a:solidFill>
                  <a:prstClr val="black"/>
                </a:solidFill>
                <a:latin typeface="Calibri"/>
                <a:ea typeface="ＭＳ ゴシック"/>
              </a:rPr>
              <a:t>Bibliography</a:t>
            </a:r>
            <a:r>
              <a:rPr lang="fr-FR" altLang="ja-JP" sz="2800" b="1" i="0" u="none" strike="noStrike" baseline="0" dirty="0" smtClean="0">
                <a:solidFill>
                  <a:prstClr val="black"/>
                </a:solidFill>
                <a:latin typeface="Calibri"/>
                <a:ea typeface="ＭＳ ゴシック"/>
              </a:rPr>
              <a:t/>
            </a:r>
            <a:br>
              <a:rPr lang="fr-FR" altLang="ja-JP" sz="2800" b="1" i="0" u="none" strike="noStrike" baseline="0" dirty="0" smtClean="0">
                <a:solidFill>
                  <a:prstClr val="black"/>
                </a:solidFill>
                <a:latin typeface="Calibri"/>
                <a:ea typeface="ＭＳ ゴシック"/>
              </a:rPr>
            </a:br>
            <a:r>
              <a:rPr lang="fr-FR" altLang="ja-JP" sz="2400" b="1" dirty="0" smtClean="0">
                <a:solidFill>
                  <a:prstClr val="black"/>
                </a:solidFill>
                <a:latin typeface="Calibri"/>
                <a:ea typeface="ＭＳ ゴシック"/>
              </a:rPr>
              <a:t>(Steve Hitchcock)</a:t>
            </a:r>
            <a:endParaRPr lang="fr-FR" altLang="ja-JP" sz="2400" b="0" i="0" u="none" strike="noStrike" baseline="0" dirty="0" smtClean="0">
              <a:solidFill>
                <a:prstClr val="black"/>
              </a:solidFill>
              <a:latin typeface="Times New Roman"/>
              <a:ea typeface="ＭＳ ゴシック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53352C-48DD-A843-9667-4F218F1C89DE}" type="datetime1">
              <a:rPr lang="en-CA" smtClean="0"/>
              <a:t>15-11-24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ECS-WAIS</a:t>
            </a:r>
            <a:endParaRPr lang="en-US"/>
          </a:p>
        </p:txBody>
      </p:sp>
      <p:pic>
        <p:nvPicPr>
          <p:cNvPr id="6" name="Picture 5" descr="hitchgraph.tif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12217"/>
            <a:ext cx="9144000" cy="4600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554657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b="1" dirty="0" smtClean="0">
                <a:solidFill>
                  <a:srgbClr val="008000"/>
                </a:solidFill>
              </a:rPr>
              <a:t>2004 NIH OA Policy “Recommendation”</a:t>
            </a:r>
            <a:r>
              <a:rPr lang="en-US" sz="2800" b="1" dirty="0" smtClean="0"/>
              <a:t/>
            </a:r>
            <a:br>
              <a:rPr lang="en-US" sz="2800" b="1" dirty="0" smtClean="0"/>
            </a:br>
            <a:r>
              <a:rPr lang="en-US" sz="2800" b="1" dirty="0" smtClean="0"/>
              <a:t>(Upgraded to Mandate 2007)</a:t>
            </a:r>
            <a:endParaRPr lang="en-US" sz="2800" b="1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483D5C-0F57-694B-9CA7-C913970829B8}" type="datetime1">
              <a:rPr lang="en-CA" smtClean="0"/>
              <a:t>15-11-24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ECS-WAIS</a:t>
            </a:r>
            <a:endParaRPr lang="en-US"/>
          </a:p>
        </p:txBody>
      </p:sp>
      <p:pic>
        <p:nvPicPr>
          <p:cNvPr id="6" name="Picture 5" descr="nihmand.tif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78213"/>
            <a:ext cx="9144000" cy="2901573"/>
          </a:xfrm>
          <a:prstGeom prst="rect">
            <a:avLst/>
          </a:prstGeom>
        </p:spPr>
      </p:pic>
      <p:pic>
        <p:nvPicPr>
          <p:cNvPr id="7" name="Picture 6" descr="nih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90362" y="145213"/>
            <a:ext cx="796438" cy="79643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2800" b="1" dirty="0" smtClean="0">
                <a:solidFill>
                  <a:srgbClr val="008000"/>
                </a:solidFill>
              </a:rPr>
              <a:t>Dec 21 2004 U Minho </a:t>
            </a:r>
            <a:br>
              <a:rPr lang="en-US" sz="2800" b="1" dirty="0" smtClean="0">
                <a:solidFill>
                  <a:srgbClr val="008000"/>
                </a:solidFill>
              </a:rPr>
            </a:br>
            <a:r>
              <a:rPr lang="en-US" sz="2800" b="1" dirty="0" smtClean="0">
                <a:solidFill>
                  <a:srgbClr val="008000"/>
                </a:solidFill>
              </a:rPr>
              <a:t>First University-Wide OA Mandate in Europe</a:t>
            </a:r>
            <a:br>
              <a:rPr lang="en-US" sz="2800" b="1" dirty="0" smtClean="0">
                <a:solidFill>
                  <a:srgbClr val="008000"/>
                </a:solidFill>
              </a:rPr>
            </a:br>
            <a:r>
              <a:rPr lang="en-US" sz="2222" b="1" dirty="0" smtClean="0"/>
              <a:t>(</a:t>
            </a:r>
            <a:r>
              <a:rPr lang="en-US" sz="2222" b="1" dirty="0" err="1" smtClean="0"/>
              <a:t>Eloy</a:t>
            </a:r>
            <a:r>
              <a:rPr lang="en-US" sz="2222" b="1" dirty="0" smtClean="0"/>
              <a:t> </a:t>
            </a:r>
            <a:r>
              <a:rPr lang="en-US" sz="2222" b="1" dirty="0" err="1" smtClean="0"/>
              <a:t>Rodrigues</a:t>
            </a:r>
            <a:r>
              <a:rPr lang="en-US" sz="2222" b="1" dirty="0" smtClean="0"/>
              <a:t>)</a:t>
            </a:r>
            <a:endParaRPr lang="en-US" sz="2222" b="1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F866AE-BAD8-5D43-8A7C-D6A42168DCD6}" type="datetime1">
              <a:rPr lang="en-CA" smtClean="0"/>
              <a:t>15-11-24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ECS-WAIS</a:t>
            </a:r>
            <a:endParaRPr lang="en-US"/>
          </a:p>
        </p:txBody>
      </p:sp>
      <p:pic>
        <p:nvPicPr>
          <p:cNvPr id="5" name="Picture 4" descr="minhomand.tif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20651"/>
            <a:ext cx="9144000" cy="3016698"/>
          </a:xfrm>
          <a:prstGeom prst="rect">
            <a:avLst/>
          </a:prstGeom>
        </p:spPr>
      </p:pic>
      <p:pic>
        <p:nvPicPr>
          <p:cNvPr id="6" name="Picture 5" descr="minhologo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39963" y="148683"/>
            <a:ext cx="1077733" cy="61811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2800" b="1" dirty="0" smtClean="0">
                <a:solidFill>
                  <a:srgbClr val="008000"/>
                </a:solidFill>
              </a:rPr>
              <a:t>Swan &amp; Brown 2005 Survey</a:t>
            </a:r>
            <a:br>
              <a:rPr lang="en-US" sz="2800" b="1" dirty="0" smtClean="0">
                <a:solidFill>
                  <a:srgbClr val="008000"/>
                </a:solidFill>
              </a:rPr>
            </a:br>
            <a:r>
              <a:rPr lang="en-US" sz="2800" b="1" dirty="0" smtClean="0">
                <a:solidFill>
                  <a:srgbClr val="008000"/>
                </a:solidFill>
              </a:rPr>
              <a:t>“would authors comply with Green OA mandates?”</a:t>
            </a:r>
            <a:br>
              <a:rPr lang="en-US" sz="2800" b="1" dirty="0" smtClean="0">
                <a:solidFill>
                  <a:srgbClr val="008000"/>
                </a:solidFill>
              </a:rPr>
            </a:br>
            <a:endParaRPr lang="en-US" sz="2800" b="1" dirty="0">
              <a:solidFill>
                <a:srgbClr val="008000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2709B-EF9F-E347-AD6B-782F6250E7F6}" type="datetime1">
              <a:rPr lang="en-CA" smtClean="0"/>
              <a:t>15-11-24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ECS-WAIS</a:t>
            </a:r>
            <a:endParaRPr lang="en-US"/>
          </a:p>
        </p:txBody>
      </p:sp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" y="1755743"/>
            <a:ext cx="6001980" cy="41068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R="0" rtl="0"/>
            <a:r>
              <a:rPr lang="en-US" sz="2000" b="1" i="0" u="none" strike="noStrike" baseline="0" dirty="0" smtClean="0">
                <a:solidFill>
                  <a:prstClr val="black"/>
                </a:solidFill>
                <a:latin typeface="Calibri"/>
                <a:ea typeface="ＭＳ ゴシック"/>
              </a:rPr>
              <a:t>Mar 2005</a:t>
            </a:r>
            <a:r>
              <a:rPr lang="en-US" altLang="ja-JP" sz="2000" b="0" i="0" u="none" strike="noStrike" baseline="0" dirty="0" smtClean="0">
                <a:solidFill>
                  <a:prstClr val="black"/>
                </a:solidFill>
                <a:latin typeface="Calibri"/>
                <a:ea typeface="ＭＳ ゴシック"/>
              </a:rPr>
              <a:t> –  </a:t>
            </a:r>
            <a:r>
              <a:rPr lang="en-US" altLang="ja-JP" sz="2000" b="1" i="0" u="none" strike="noStrike" baseline="0" dirty="0" smtClean="0">
                <a:solidFill>
                  <a:prstClr val="black"/>
                </a:solidFill>
                <a:latin typeface="Calibri"/>
                <a:ea typeface="ＭＳ ゴシック"/>
              </a:rPr>
              <a:t>Berlin 3 Open Access workshop, Southampton</a:t>
            </a:r>
            <a:endParaRPr lang="en-US" altLang="ja-JP" sz="2000" b="0" i="0" u="none" strike="noStrike" baseline="0" dirty="0" smtClean="0">
              <a:solidFill>
                <a:prstClr val="black"/>
              </a:solidFill>
              <a:latin typeface="Times New Roman"/>
              <a:ea typeface="ＭＳ ゴシック"/>
            </a:endParaRPr>
          </a:p>
        </p:txBody>
      </p:sp>
      <p:pic>
        <p:nvPicPr>
          <p:cNvPr id="8" name="Picture 7" descr="berlin3.tif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6554" y="1417638"/>
            <a:ext cx="6591027" cy="4333943"/>
          </a:xfrm>
          <a:prstGeom prst="rect">
            <a:avLst/>
          </a:prstGeom>
        </p:spPr>
      </p:pic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92CC96-1E02-DC4D-B14F-3AB51F2295E2}" type="datetime1">
              <a:rPr lang="en-CA" smtClean="0"/>
              <a:t>15-11-24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ECS-WAIS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639329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R="0" rtl="0"/>
            <a:r>
              <a:rPr lang="sk-SK" sz="2000" b="1" i="0" u="none" strike="noStrike" baseline="0" dirty="0" smtClean="0">
                <a:solidFill>
                  <a:srgbClr val="008000"/>
                </a:solidFill>
                <a:latin typeface="Calibri"/>
                <a:ea typeface="ＭＳ ゴシック"/>
              </a:rPr>
              <a:t>Jun 2006</a:t>
            </a:r>
            <a:r>
              <a:rPr lang="sk-SK" altLang="ja-JP" sz="2000" b="0" i="0" u="none" strike="noStrike" baseline="0" dirty="0" smtClean="0">
                <a:solidFill>
                  <a:srgbClr val="008000"/>
                </a:solidFill>
                <a:latin typeface="Calibri"/>
                <a:ea typeface="ＭＳ ゴシック"/>
              </a:rPr>
              <a:t> –  </a:t>
            </a:r>
            <a:r>
              <a:rPr lang="sk-SK" altLang="ja-JP" sz="2000" b="1" i="0" u="none" strike="noStrike" baseline="0" dirty="0" smtClean="0">
                <a:solidFill>
                  <a:srgbClr val="008000"/>
                </a:solidFill>
                <a:latin typeface="Calibri"/>
                <a:ea typeface="ＭＳ ゴシック"/>
              </a:rPr>
              <a:t>Southampton Institutional Deposit Mandate for RAE items</a:t>
            </a:r>
            <a:br>
              <a:rPr lang="sk-SK" altLang="ja-JP" sz="2000" b="1" i="0" u="none" strike="noStrike" baseline="0" dirty="0" smtClean="0">
                <a:solidFill>
                  <a:srgbClr val="008000"/>
                </a:solidFill>
                <a:latin typeface="Calibri"/>
                <a:ea typeface="ＭＳ ゴシック"/>
              </a:rPr>
            </a:br>
            <a:r>
              <a:rPr lang="sk-SK" altLang="ja-JP" sz="2000" b="1" dirty="0" smtClean="0">
                <a:solidFill>
                  <a:prstClr val="black"/>
                </a:solidFill>
                <a:latin typeface="Calibri"/>
                <a:ea typeface="ＭＳ ゴシック"/>
              </a:rPr>
              <a:t>(Les Carr)</a:t>
            </a:r>
            <a:endParaRPr lang="sk-SK" altLang="ja-JP" sz="2000" b="0" i="0" u="none" strike="noStrike" baseline="0" dirty="0" smtClean="0">
              <a:solidFill>
                <a:prstClr val="black"/>
              </a:solidFill>
              <a:latin typeface="Times New Roman"/>
              <a:ea typeface="ＭＳ ゴシック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4B5511-EF96-FB48-8EA6-FA2B5188209C}" type="datetime1">
              <a:rPr lang="en-CA" smtClean="0"/>
              <a:t>15-11-24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ECS-WAIS</a:t>
            </a:r>
            <a:endParaRPr lang="en-US"/>
          </a:p>
        </p:txBody>
      </p:sp>
      <p:pic>
        <p:nvPicPr>
          <p:cNvPr id="6" name="Picture 5" descr="sotonrae.tif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4618" y="1309804"/>
            <a:ext cx="6357417" cy="4395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020345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274638"/>
            <a:ext cx="8839200" cy="1858962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Revolution </a:t>
            </a:r>
            <a:r>
              <a:rPr lang="en-US" b="1" dirty="0"/>
              <a:t>#1: 300,000 Years ago: 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r>
              <a:rPr lang="en-US" sz="3200" dirty="0">
                <a:solidFill>
                  <a:srgbClr val="008000"/>
                </a:solidFill>
              </a:rPr>
              <a:t>The Advent of </a:t>
            </a:r>
            <a:r>
              <a:rPr lang="en-US" sz="3200" dirty="0" smtClean="0">
                <a:solidFill>
                  <a:srgbClr val="008000"/>
                </a:solidFill>
              </a:rPr>
              <a:t>Language (words were free)</a:t>
            </a:r>
            <a:endParaRPr lang="en-US" sz="3200" dirty="0">
              <a:solidFill>
                <a:srgbClr val="008000"/>
              </a:solidFill>
            </a:endParaRPr>
          </a:p>
        </p:txBody>
      </p:sp>
      <p:pic>
        <p:nvPicPr>
          <p:cNvPr id="4" name="Picture 3" descr="homotaut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97524" y="2217472"/>
            <a:ext cx="3000375" cy="4000500"/>
          </a:xfrm>
          <a:prstGeom prst="rect">
            <a:avLst/>
          </a:prstGeom>
        </p:spPr>
      </p:pic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7454E4-0B5D-B04F-8736-AB0C719C2898}" type="datetime1">
              <a:rPr lang="en-CA" smtClean="0"/>
              <a:t>15-11-24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ECS-WAIS</a:t>
            </a:r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2800" b="1" dirty="0" smtClean="0">
                <a:solidFill>
                  <a:srgbClr val="008000"/>
                </a:solidFill>
              </a:rPr>
              <a:t>2007 U </a:t>
            </a:r>
            <a:r>
              <a:rPr lang="en-US" sz="2800" b="1" dirty="0" err="1" smtClean="0">
                <a:solidFill>
                  <a:srgbClr val="008000"/>
                </a:solidFill>
              </a:rPr>
              <a:t>Liège</a:t>
            </a:r>
            <a:r>
              <a:rPr lang="en-US" sz="2800" b="1" dirty="0" smtClean="0">
                <a:solidFill>
                  <a:srgbClr val="008000"/>
                </a:solidFill>
              </a:rPr>
              <a:t/>
            </a:r>
            <a:br>
              <a:rPr lang="en-US" sz="2800" b="1" dirty="0" smtClean="0">
                <a:solidFill>
                  <a:srgbClr val="008000"/>
                </a:solidFill>
              </a:rPr>
            </a:br>
            <a:r>
              <a:rPr lang="en-US" sz="2800" b="1" i="1" dirty="0" smtClean="0">
                <a:solidFill>
                  <a:srgbClr val="008000"/>
                </a:solidFill>
              </a:rPr>
              <a:t>Optimal Immediate-Deposit Mandate</a:t>
            </a:r>
            <a:r>
              <a:rPr lang="en-US" sz="2800" b="1" dirty="0" smtClean="0"/>
              <a:t/>
            </a:r>
            <a:br>
              <a:rPr lang="en-US" sz="2800" b="1" dirty="0" smtClean="0"/>
            </a:br>
            <a:r>
              <a:rPr lang="en-US" sz="2222" b="1" dirty="0" smtClean="0"/>
              <a:t>(Bernard </a:t>
            </a:r>
            <a:r>
              <a:rPr lang="en-US" sz="2222" b="1" dirty="0" err="1" smtClean="0"/>
              <a:t>Rentier</a:t>
            </a:r>
            <a:r>
              <a:rPr lang="en-US" sz="2222" b="1" dirty="0" smtClean="0"/>
              <a:t>)</a:t>
            </a:r>
            <a:endParaRPr lang="en-US" sz="2222" b="1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556692-6BC8-864D-AD8E-5F19E6051249}" type="datetime1">
              <a:rPr lang="en-CA" smtClean="0"/>
              <a:t>15-11-24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ECS-WAIS</a:t>
            </a:r>
            <a:endParaRPr lang="en-US"/>
          </a:p>
        </p:txBody>
      </p:sp>
      <p:pic>
        <p:nvPicPr>
          <p:cNvPr id="7" name="Picture 6" descr="lie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09486" y="274638"/>
            <a:ext cx="1458161" cy="565064"/>
          </a:xfrm>
          <a:prstGeom prst="rect">
            <a:avLst/>
          </a:prstGeom>
        </p:spPr>
      </p:pic>
      <p:pic>
        <p:nvPicPr>
          <p:cNvPr id="6" name="Picture 5" descr="liegmand.tif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5450" y="2151735"/>
            <a:ext cx="8293100" cy="3556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R="0" rtl="0"/>
            <a:r>
              <a:rPr lang="fr-FR" sz="2800" b="1" i="0" u="none" strike="noStrike" baseline="0" dirty="0" smtClean="0">
                <a:solidFill>
                  <a:prstClr val="black"/>
                </a:solidFill>
                <a:latin typeface="Calibri"/>
                <a:ea typeface="ＭＳ ゴシック"/>
              </a:rPr>
              <a:t>Jan 2008</a:t>
            </a:r>
            <a:r>
              <a:rPr lang="fr-FR" altLang="ja-JP" sz="2800" b="0" i="0" u="none" strike="noStrike" baseline="0" dirty="0" smtClean="0">
                <a:solidFill>
                  <a:prstClr val="black"/>
                </a:solidFill>
                <a:latin typeface="Calibri"/>
                <a:ea typeface="ＭＳ ゴシック"/>
              </a:rPr>
              <a:t> –  </a:t>
            </a:r>
            <a:r>
              <a:rPr lang="fr-FR" altLang="ja-JP" sz="2800" b="1" i="0" u="none" strike="noStrike" baseline="0" dirty="0" smtClean="0">
                <a:solidFill>
                  <a:prstClr val="black"/>
                </a:solidFill>
                <a:latin typeface="Calibri"/>
                <a:ea typeface="ＭＳ ゴシック"/>
              </a:rPr>
              <a:t>Southampton upgrades to full </a:t>
            </a:r>
            <a:r>
              <a:rPr lang="fr-FR" altLang="ja-JP" sz="2800" b="1" i="0" u="none" strike="noStrike" baseline="0" dirty="0" err="1" smtClean="0">
                <a:solidFill>
                  <a:prstClr val="black"/>
                </a:solidFill>
                <a:latin typeface="Calibri"/>
                <a:ea typeface="ＭＳ ゴシック"/>
              </a:rPr>
              <a:t>institutional</a:t>
            </a:r>
            <a:r>
              <a:rPr lang="fr-FR" altLang="ja-JP" sz="2800" b="1" i="0" u="none" strike="noStrike" dirty="0" smtClean="0">
                <a:solidFill>
                  <a:prstClr val="black"/>
                </a:solidFill>
                <a:latin typeface="Calibri"/>
                <a:ea typeface="ＭＳ ゴシック"/>
              </a:rPr>
              <a:t> mandate (</a:t>
            </a:r>
            <a:r>
              <a:rPr lang="fr-FR" altLang="ja-JP" sz="2800" b="1" i="0" u="none" strike="noStrike" dirty="0" smtClean="0">
                <a:solidFill>
                  <a:srgbClr val="00FF02"/>
                </a:solidFill>
                <a:latin typeface="Calibri"/>
                <a:ea typeface="ＭＳ ゴシック"/>
              </a:rPr>
              <a:t>but a </a:t>
            </a:r>
            <a:r>
              <a:rPr lang="fr-FR" altLang="ja-JP" sz="2800" b="1" i="0" u="none" strike="noStrike" dirty="0" err="1" smtClean="0">
                <a:solidFill>
                  <a:srgbClr val="00FF02"/>
                </a:solidFill>
                <a:latin typeface="Calibri"/>
                <a:ea typeface="ＭＳ ゴシック"/>
              </a:rPr>
              <a:t>very</a:t>
            </a:r>
            <a:r>
              <a:rPr lang="fr-FR" altLang="ja-JP" sz="2800" b="1" i="0" u="none" strike="noStrike" dirty="0" smtClean="0">
                <a:solidFill>
                  <a:srgbClr val="00FF02"/>
                </a:solidFill>
                <a:latin typeface="Calibri"/>
                <a:ea typeface="ＭＳ ゴシック"/>
              </a:rPr>
              <a:t> </a:t>
            </a:r>
            <a:r>
              <a:rPr lang="fr-FR" altLang="ja-JP" sz="2800" b="1" i="0" u="none" strike="noStrike" dirty="0" err="1" smtClean="0">
                <a:solidFill>
                  <a:srgbClr val="00FF02"/>
                </a:solidFill>
                <a:latin typeface="Calibri"/>
                <a:ea typeface="ＭＳ ゴシック"/>
              </a:rPr>
              <a:t>weak</a:t>
            </a:r>
            <a:r>
              <a:rPr lang="fr-FR" altLang="ja-JP" sz="2800" b="1" i="0" u="none" strike="noStrike" dirty="0" smtClean="0">
                <a:solidFill>
                  <a:srgbClr val="00FF02"/>
                </a:solidFill>
                <a:latin typeface="Calibri"/>
                <a:ea typeface="ＭＳ ゴシック"/>
              </a:rPr>
              <a:t> one</a:t>
            </a:r>
            <a:r>
              <a:rPr lang="fr-FR" altLang="ja-JP" sz="2800" b="1" i="0" u="none" strike="noStrike" dirty="0" smtClean="0">
                <a:solidFill>
                  <a:prstClr val="black"/>
                </a:solidFill>
                <a:latin typeface="Calibri"/>
                <a:ea typeface="ＭＳ ゴシック"/>
              </a:rPr>
              <a:t>)</a:t>
            </a:r>
            <a:endParaRPr lang="fr-FR" altLang="ja-JP" sz="2800" b="0" i="0" u="none" strike="noStrike" baseline="0" dirty="0" smtClean="0">
              <a:solidFill>
                <a:prstClr val="black"/>
              </a:solidFill>
              <a:latin typeface="Times New Roman"/>
              <a:ea typeface="ＭＳ ゴシック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63ED8D-F8BF-1147-AA9A-3DD00829CE36}" type="datetime1">
              <a:rPr lang="en-CA" smtClean="0"/>
              <a:t>15-11-24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ECS-WAIS</a:t>
            </a:r>
            <a:endParaRPr lang="en-US"/>
          </a:p>
        </p:txBody>
      </p:sp>
      <p:pic>
        <p:nvPicPr>
          <p:cNvPr id="6" name="Picture 5" descr="soton,and.tif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400" y="1866900"/>
            <a:ext cx="9093200" cy="3124200"/>
          </a:xfrm>
          <a:prstGeom prst="rect">
            <a:avLst/>
          </a:prstGeom>
        </p:spPr>
      </p:pic>
      <p:pic>
        <p:nvPicPr>
          <p:cNvPr id="7" name="Picture 6" descr="soton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12184" y="55443"/>
            <a:ext cx="1406416" cy="4383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249891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R="0" rtl="0"/>
            <a:r>
              <a:rPr lang="fr-FR" sz="2800" b="1" i="0" u="none" strike="noStrike" baseline="0" dirty="0" err="1" smtClean="0">
                <a:solidFill>
                  <a:srgbClr val="008000"/>
                </a:solidFill>
                <a:latin typeface="Calibri"/>
                <a:ea typeface="ＭＳ ゴシック"/>
              </a:rPr>
              <a:t>Feb</a:t>
            </a:r>
            <a:r>
              <a:rPr lang="fr-FR" sz="2800" b="1" i="0" u="none" strike="noStrike" baseline="0" dirty="0" smtClean="0">
                <a:solidFill>
                  <a:srgbClr val="008000"/>
                </a:solidFill>
                <a:latin typeface="Calibri"/>
                <a:ea typeface="ＭＳ ゴシック"/>
              </a:rPr>
              <a:t> 2008</a:t>
            </a:r>
            <a:r>
              <a:rPr lang="fr-FR" altLang="ja-JP" sz="2800" b="0" i="0" u="none" strike="noStrike" baseline="0" dirty="0" smtClean="0">
                <a:solidFill>
                  <a:srgbClr val="008000"/>
                </a:solidFill>
                <a:latin typeface="Calibri"/>
                <a:ea typeface="ＭＳ ゴシック"/>
              </a:rPr>
              <a:t> –  </a:t>
            </a:r>
            <a:r>
              <a:rPr lang="fr-FR" altLang="ja-JP" sz="2800" b="1" i="0" u="none" strike="noStrike" baseline="0" dirty="0" smtClean="0">
                <a:solidFill>
                  <a:srgbClr val="008000"/>
                </a:solidFill>
                <a:latin typeface="Calibri"/>
                <a:ea typeface="ＭＳ ゴシック"/>
              </a:rPr>
              <a:t>Harvard A&amp;S Mandate</a:t>
            </a:r>
            <a:endParaRPr lang="fr-FR" altLang="ja-JP" sz="2800" b="0" i="0" u="none" strike="noStrike" baseline="0" dirty="0" smtClean="0">
              <a:solidFill>
                <a:srgbClr val="008000"/>
              </a:solidFill>
              <a:latin typeface="Times New Roman"/>
              <a:ea typeface="ＭＳ ゴシック"/>
            </a:endParaRPr>
          </a:p>
        </p:txBody>
      </p:sp>
      <p:pic>
        <p:nvPicPr>
          <p:cNvPr id="3" name="Picture 2" descr="harvard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80064" y="274638"/>
            <a:ext cx="856949" cy="866799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36C08-4CB1-8942-83B0-6414EFEE445C}" type="datetime1">
              <a:rPr lang="en-CA" smtClean="0"/>
              <a:t>15-11-24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ECS-WAIS</a:t>
            </a:r>
            <a:endParaRPr lang="en-US"/>
          </a:p>
        </p:txBody>
      </p:sp>
      <p:pic>
        <p:nvPicPr>
          <p:cNvPr id="6" name="Picture 5" descr="harvmand.tif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124229"/>
            <a:ext cx="9144000" cy="26095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249891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000" b="1" dirty="0" smtClean="0">
                <a:solidFill>
                  <a:srgbClr val="008000"/>
                </a:solidFill>
              </a:rPr>
              <a:t>Mandated (Minho, CERN, QUT, </a:t>
            </a:r>
            <a:r>
              <a:rPr lang="en-US" sz="2000" b="1" dirty="0" err="1" smtClean="0">
                <a:solidFill>
                  <a:srgbClr val="008000"/>
                </a:solidFill>
              </a:rPr>
              <a:t>Soton</a:t>
            </a:r>
            <a:r>
              <a:rPr lang="en-US" sz="2000" b="1" dirty="0" smtClean="0">
                <a:solidFill>
                  <a:srgbClr val="008000"/>
                </a:solidFill>
              </a:rPr>
              <a:t> ECS) </a:t>
            </a:r>
            <a:r>
              <a:rPr lang="en-US" sz="2000" b="1" dirty="0" err="1" smtClean="0">
                <a:solidFill>
                  <a:srgbClr val="008000"/>
                </a:solidFill>
              </a:rPr>
              <a:t>vs</a:t>
            </a:r>
            <a:r>
              <a:rPr lang="en-US" sz="2000" b="1" dirty="0" smtClean="0">
                <a:solidFill>
                  <a:srgbClr val="008000"/>
                </a:solidFill>
              </a:rPr>
              <a:t> </a:t>
            </a:r>
            <a:r>
              <a:rPr lang="en-US" sz="2000" b="1" dirty="0" err="1" smtClean="0">
                <a:solidFill>
                  <a:srgbClr val="008000"/>
                </a:solidFill>
              </a:rPr>
              <a:t>Unmandated</a:t>
            </a:r>
            <a:r>
              <a:rPr lang="en-US" sz="2000" b="1" dirty="0" smtClean="0">
                <a:solidFill>
                  <a:srgbClr val="008000"/>
                </a:solidFill>
              </a:rPr>
              <a:t> OA (2002-2006)</a:t>
            </a:r>
            <a:endParaRPr lang="en-US" sz="2000" b="1" dirty="0">
              <a:solidFill>
                <a:srgbClr val="008000"/>
              </a:solidFill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4294967295"/>
          </p:nvPr>
        </p:nvSpPr>
        <p:spPr>
          <a:xfrm>
            <a:off x="6142038" y="6400800"/>
            <a:ext cx="3001962" cy="274638"/>
          </a:xfrm>
          <a:prstGeom prst="rect">
            <a:avLst/>
          </a:prstGeom>
        </p:spPr>
        <p:txBody>
          <a:bodyPr/>
          <a:lstStyle/>
          <a:p>
            <a:fld id="{DEE90C37-979E-6046-A309-C25A371419D6}" type="datetime1">
              <a:rPr lang="en-CA" smtClean="0"/>
              <a:t>15-11-24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294967295"/>
          </p:nvPr>
        </p:nvSpPr>
        <p:spPr>
          <a:xfrm>
            <a:off x="0" y="6400800"/>
            <a:ext cx="4211638" cy="274638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ECS-WAIS</a:t>
            </a:r>
            <a:endParaRPr lang="en-US"/>
          </a:p>
        </p:txBody>
      </p:sp>
      <p:graphicFrame>
        <p:nvGraphicFramePr>
          <p:cNvPr id="4" name="Chart 3"/>
          <p:cNvGraphicFramePr/>
          <p:nvPr>
            <p:extLst>
              <p:ext uri="{D42A27DB-BD31-4B8C-83A1-F6EECF244321}">
                <p14:modId xmlns:p14="http://schemas.microsoft.com/office/powerpoint/2010/main" val="2125458638"/>
              </p:ext>
            </p:extLst>
          </p:nvPr>
        </p:nvGraphicFramePr>
        <p:xfrm>
          <a:off x="566545" y="1464533"/>
          <a:ext cx="5848350" cy="44405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274638"/>
            <a:ext cx="8686800" cy="1782762"/>
          </a:xfrm>
        </p:spPr>
        <p:txBody>
          <a:bodyPr>
            <a:normAutofit fontScale="90000"/>
          </a:bodyPr>
          <a:lstStyle/>
          <a:p>
            <a:pPr algn="ctr"/>
            <a:r>
              <a:rPr lang="fr-CA" sz="2400" dirty="0" smtClean="0"/>
              <a:t>% UK OA </a:t>
            </a:r>
            <a:r>
              <a:rPr lang="fr-CA" sz="2400" b="1" dirty="0" smtClean="0">
                <a:solidFill>
                  <a:srgbClr val="339933"/>
                </a:solidFill>
              </a:rPr>
              <a:t>Green (</a:t>
            </a:r>
            <a:r>
              <a:rPr lang="fr-CA" sz="2400" b="1" dirty="0" err="1" smtClean="0">
                <a:solidFill>
                  <a:srgbClr val="339933"/>
                </a:solidFill>
              </a:rPr>
              <a:t>Immediate&amp;Delayed</a:t>
            </a:r>
            <a:r>
              <a:rPr lang="fr-CA" sz="2400" b="1" dirty="0" smtClean="0">
                <a:solidFill>
                  <a:srgbClr val="339933"/>
                </a:solidFill>
              </a:rPr>
              <a:t>)</a:t>
            </a:r>
            <a:r>
              <a:rPr lang="fr-CA" sz="2400" dirty="0" smtClean="0"/>
              <a:t>, </a:t>
            </a:r>
            <a:br>
              <a:rPr lang="fr-CA" sz="2400" dirty="0" smtClean="0"/>
            </a:br>
            <a:r>
              <a:rPr lang="fr-CA" sz="2400" b="1" dirty="0" smtClean="0">
                <a:solidFill>
                  <a:srgbClr val="FFCC00"/>
                </a:solidFill>
              </a:rPr>
              <a:t>Gold (</a:t>
            </a:r>
            <a:r>
              <a:rPr lang="fr-CA" sz="2400" b="1" dirty="0" err="1" smtClean="0">
                <a:solidFill>
                  <a:srgbClr val="FFCC00"/>
                </a:solidFill>
              </a:rPr>
              <a:t>Immediate</a:t>
            </a:r>
            <a:r>
              <a:rPr lang="fr-CA" sz="2400" b="1" dirty="0" smtClean="0">
                <a:solidFill>
                  <a:srgbClr val="FFCC00"/>
                </a:solidFill>
              </a:rPr>
              <a:t>))</a:t>
            </a:r>
            <a:br>
              <a:rPr lang="fr-CA" sz="2400" b="1" dirty="0" smtClean="0">
                <a:solidFill>
                  <a:srgbClr val="FFCC00"/>
                </a:solidFill>
              </a:rPr>
            </a:br>
            <a:r>
              <a:rPr lang="fr-CA" sz="2400" b="1" dirty="0" smtClean="0">
                <a:solidFill>
                  <a:srgbClr val="FFCC00"/>
                </a:solidFill>
              </a:rPr>
              <a:t> </a:t>
            </a:r>
            <a:r>
              <a:rPr lang="fr-CA" sz="2400" dirty="0" smtClean="0"/>
              <a:t>&amp; </a:t>
            </a:r>
            <a:r>
              <a:rPr lang="fr-CA" sz="2400" b="1" dirty="0" smtClean="0">
                <a:solidFill>
                  <a:srgbClr val="F0EA00"/>
                </a:solidFill>
              </a:rPr>
              <a:t>Gold (</a:t>
            </a:r>
            <a:r>
              <a:rPr lang="fr-CA" sz="2400" b="1" dirty="0" err="1" smtClean="0">
                <a:solidFill>
                  <a:srgbClr val="F0EA00"/>
                </a:solidFill>
              </a:rPr>
              <a:t>Delayed</a:t>
            </a:r>
            <a:r>
              <a:rPr lang="fr-CA" sz="2400" b="1" dirty="0" smtClean="0">
                <a:solidFill>
                  <a:srgbClr val="F0EA00"/>
                </a:solidFill>
              </a:rPr>
              <a:t>)</a:t>
            </a:r>
            <a:br>
              <a:rPr lang="fr-CA" sz="2400" b="1" dirty="0" smtClean="0">
                <a:solidFill>
                  <a:srgbClr val="F0EA00"/>
                </a:solidFill>
              </a:rPr>
            </a:br>
            <a:r>
              <a:rPr lang="fr-CA" sz="2400" dirty="0" smtClean="0"/>
              <a:t>ISI </a:t>
            </a:r>
            <a:r>
              <a:rPr lang="fr-CA" sz="2400" dirty="0" err="1" smtClean="0"/>
              <a:t>indexed</a:t>
            </a:r>
            <a:r>
              <a:rPr lang="fr-CA" sz="2400" dirty="0" smtClean="0"/>
              <a:t> UK articles </a:t>
            </a:r>
            <a:r>
              <a:rPr lang="fr-CA" sz="2400" dirty="0" err="1" smtClean="0"/>
              <a:t>published</a:t>
            </a:r>
            <a:r>
              <a:rPr lang="fr-CA" sz="2400" dirty="0" smtClean="0"/>
              <a:t> 2007-2012</a:t>
            </a:r>
            <a:r>
              <a:rPr lang="fr-CA" dirty="0" smtClean="0"/>
              <a:t/>
            </a:r>
            <a:br>
              <a:rPr lang="fr-CA" dirty="0" smtClean="0"/>
            </a:br>
            <a:r>
              <a:rPr lang="fr-CA" sz="2200" dirty="0" smtClean="0"/>
              <a:t>(</a:t>
            </a:r>
            <a:r>
              <a:rPr lang="fr-CA" sz="2200" dirty="0" err="1" smtClean="0"/>
              <a:t>tested</a:t>
            </a:r>
            <a:r>
              <a:rPr lang="fr-CA" sz="2200" dirty="0" smtClean="0"/>
              <a:t> 2013)</a:t>
            </a:r>
            <a:endParaRPr lang="en-CA" sz="22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4294967295"/>
          </p:nvPr>
        </p:nvSpPr>
        <p:spPr>
          <a:xfrm>
            <a:off x="6142038" y="6400800"/>
            <a:ext cx="3001962" cy="274638"/>
          </a:xfrm>
          <a:prstGeom prst="rect">
            <a:avLst/>
          </a:prstGeom>
        </p:spPr>
        <p:txBody>
          <a:bodyPr/>
          <a:lstStyle/>
          <a:p>
            <a:fld id="{D81519CD-EA6C-1749-8199-33829DE95359}" type="datetime1">
              <a:rPr lang="en-CA" smtClean="0"/>
              <a:t>15-11-24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294967295"/>
          </p:nvPr>
        </p:nvSpPr>
        <p:spPr>
          <a:xfrm>
            <a:off x="0" y="6400800"/>
            <a:ext cx="4211638" cy="274638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ECS-WAIS</a:t>
            </a:r>
            <a:endParaRPr lang="en-US"/>
          </a:p>
        </p:txBody>
      </p:sp>
      <p:graphicFrame>
        <p:nvGraphicFramePr>
          <p:cNvPr id="5" name="Chart 4"/>
          <p:cNvGraphicFramePr/>
          <p:nvPr/>
        </p:nvGraphicFramePr>
        <p:xfrm>
          <a:off x="457200" y="2060731"/>
          <a:ext cx="7936798" cy="388286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20762"/>
          </a:xfrm>
        </p:spPr>
        <p:txBody>
          <a:bodyPr>
            <a:normAutofit fontScale="90000"/>
          </a:bodyPr>
          <a:lstStyle/>
          <a:p>
            <a:r>
              <a:rPr lang="fr-CA" sz="2900" dirty="0" smtClean="0"/>
              <a:t>% UK OA </a:t>
            </a:r>
            <a:r>
              <a:rPr lang="fr-CA" sz="2900" b="1" dirty="0" smtClean="0">
                <a:solidFill>
                  <a:srgbClr val="00B050"/>
                </a:solidFill>
              </a:rPr>
              <a:t>Green (</a:t>
            </a:r>
            <a:r>
              <a:rPr lang="fr-CA" sz="2900" b="1" dirty="0" err="1" smtClean="0">
                <a:solidFill>
                  <a:srgbClr val="00B050"/>
                </a:solidFill>
              </a:rPr>
              <a:t>Immediate&amp;Delayed</a:t>
            </a:r>
            <a:r>
              <a:rPr lang="fr-CA" sz="2900" b="1" dirty="0" smtClean="0">
                <a:solidFill>
                  <a:srgbClr val="00B050"/>
                </a:solidFill>
              </a:rPr>
              <a:t>)</a:t>
            </a:r>
            <a:r>
              <a:rPr lang="fr-CA" sz="2900" dirty="0" smtClean="0"/>
              <a:t>, </a:t>
            </a:r>
            <a:r>
              <a:rPr lang="fr-CA" sz="2900" b="1" dirty="0" smtClean="0">
                <a:solidFill>
                  <a:srgbClr val="FFCC00"/>
                </a:solidFill>
              </a:rPr>
              <a:t>Gold (I)</a:t>
            </a:r>
            <a:r>
              <a:rPr lang="fr-CA" sz="2900" dirty="0" smtClean="0"/>
              <a:t> &amp; </a:t>
            </a:r>
            <a:r>
              <a:rPr lang="fr-CA" sz="2900" b="1" dirty="0" smtClean="0">
                <a:solidFill>
                  <a:srgbClr val="F0EA00"/>
                </a:solidFill>
              </a:rPr>
              <a:t>Gold (D)</a:t>
            </a:r>
            <a:r>
              <a:rPr lang="fr-CA" sz="2900" b="1" dirty="0" smtClean="0"/>
              <a:t> </a:t>
            </a:r>
            <a:br>
              <a:rPr lang="fr-CA" sz="2900" b="1" dirty="0" smtClean="0"/>
            </a:br>
            <a:r>
              <a:rPr lang="fr-CA" sz="2900" dirty="0" err="1" smtClean="0"/>
              <a:t>ISI-indexed</a:t>
            </a:r>
            <a:r>
              <a:rPr lang="fr-CA" sz="2900" dirty="0" smtClean="0"/>
              <a:t> UK Articles </a:t>
            </a:r>
            <a:r>
              <a:rPr lang="fr-CA" sz="2900" dirty="0" err="1" smtClean="0"/>
              <a:t>published</a:t>
            </a:r>
            <a:r>
              <a:rPr lang="fr-CA" sz="2900" dirty="0" smtClean="0"/>
              <a:t> in 2012 </a:t>
            </a:r>
            <a:r>
              <a:rPr lang="fr-CA" sz="3200" dirty="0" smtClean="0"/>
              <a:t/>
            </a:r>
            <a:br>
              <a:rPr lang="fr-CA" sz="3200" dirty="0" smtClean="0"/>
            </a:br>
            <a:r>
              <a:rPr lang="fr-CA" sz="2400" dirty="0" smtClean="0"/>
              <a:t>(</a:t>
            </a:r>
            <a:r>
              <a:rPr lang="fr-CA" sz="2400" dirty="0" err="1" smtClean="0"/>
              <a:t>tested</a:t>
            </a:r>
            <a:r>
              <a:rPr lang="fr-CA" sz="2400" dirty="0" smtClean="0"/>
              <a:t>  in 2013)</a:t>
            </a:r>
            <a:endParaRPr lang="en-CA" sz="2400" dirty="0"/>
          </a:p>
        </p:txBody>
      </p:sp>
      <p:sp>
        <p:nvSpPr>
          <p:cNvPr id="6" name="Rectangle 5"/>
          <p:cNvSpPr/>
          <p:nvPr/>
        </p:nvSpPr>
        <p:spPr>
          <a:xfrm>
            <a:off x="3031048" y="5383945"/>
            <a:ext cx="3429000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CA" sz="1600" b="1" dirty="0" smtClean="0">
                <a:solidFill>
                  <a:srgbClr val="008000"/>
                </a:solidFill>
              </a:rPr>
              <a:t>Green OA I&amp;D:   21.1%</a:t>
            </a:r>
          </a:p>
          <a:p>
            <a:pPr algn="ctr"/>
            <a:r>
              <a:rPr lang="fr-CA" sz="1600" b="1" dirty="0" smtClean="0">
                <a:solidFill>
                  <a:srgbClr val="FFC000"/>
                </a:solidFill>
              </a:rPr>
              <a:t>Gold OA I :        6%</a:t>
            </a:r>
          </a:p>
          <a:p>
            <a:pPr algn="ctr"/>
            <a:r>
              <a:rPr lang="fr-CA" sz="1600" b="1" dirty="0" smtClean="0">
                <a:solidFill>
                  <a:srgbClr val="EEE800"/>
                </a:solidFill>
              </a:rPr>
              <a:t>Gold OA D : 10.7%</a:t>
            </a:r>
          </a:p>
          <a:p>
            <a:pPr algn="ctr"/>
            <a:r>
              <a:rPr lang="fr-CA" i="1" dirty="0" smtClean="0"/>
              <a:t>Total :  37.7% </a:t>
            </a:r>
          </a:p>
        </p:txBody>
      </p:sp>
      <p:graphicFrame>
        <p:nvGraphicFramePr>
          <p:cNvPr id="8" name="Chart 7"/>
          <p:cNvGraphicFramePr/>
          <p:nvPr/>
        </p:nvGraphicFramePr>
        <p:xfrm>
          <a:off x="8494948" y="4461733"/>
          <a:ext cx="649052" cy="8640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8598490" y="4788585"/>
            <a:ext cx="45770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1200" dirty="0" smtClean="0"/>
              <a:t>Arts</a:t>
            </a:r>
            <a:endParaRPr lang="en-CA" sz="1200" dirty="0"/>
          </a:p>
        </p:txBody>
      </p:sp>
      <p:graphicFrame>
        <p:nvGraphicFramePr>
          <p:cNvPr id="10" name="Chart 9"/>
          <p:cNvGraphicFramePr/>
          <p:nvPr/>
        </p:nvGraphicFramePr>
        <p:xfrm>
          <a:off x="1248849" y="4269718"/>
          <a:ext cx="1008112" cy="10801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1447800" y="4648200"/>
            <a:ext cx="7200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1200" dirty="0" err="1" smtClean="0"/>
              <a:t>Biology</a:t>
            </a:r>
            <a:endParaRPr lang="en-CA" sz="1200" dirty="0"/>
          </a:p>
        </p:txBody>
      </p:sp>
      <p:graphicFrame>
        <p:nvGraphicFramePr>
          <p:cNvPr id="12" name="Chart 11"/>
          <p:cNvGraphicFramePr/>
          <p:nvPr/>
        </p:nvGraphicFramePr>
        <p:xfrm>
          <a:off x="3301585" y="1600200"/>
          <a:ext cx="2304256" cy="21602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3" name="TextBox 8"/>
          <p:cNvSpPr txBox="1"/>
          <p:nvPr/>
        </p:nvSpPr>
        <p:spPr>
          <a:xfrm>
            <a:off x="3913145" y="2320280"/>
            <a:ext cx="10801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CA" sz="1200" dirty="0" err="1" smtClean="0"/>
              <a:t>Biomedical</a:t>
            </a:r>
            <a:r>
              <a:rPr lang="fr-CA" sz="1200" dirty="0" smtClean="0"/>
              <a:t> </a:t>
            </a:r>
          </a:p>
          <a:p>
            <a:pPr algn="ctr"/>
            <a:r>
              <a:rPr lang="fr-CA" sz="1200" dirty="0" err="1" smtClean="0"/>
              <a:t>Research</a:t>
            </a:r>
            <a:endParaRPr lang="en-CA" sz="1200" dirty="0"/>
          </a:p>
        </p:txBody>
      </p:sp>
      <p:graphicFrame>
        <p:nvGraphicFramePr>
          <p:cNvPr id="14" name="Chart 13"/>
          <p:cNvGraphicFramePr/>
          <p:nvPr/>
        </p:nvGraphicFramePr>
        <p:xfrm>
          <a:off x="4273185" y="4344484"/>
          <a:ext cx="944726" cy="9305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5" name="TextBox 8"/>
          <p:cNvSpPr txBox="1"/>
          <p:nvPr/>
        </p:nvSpPr>
        <p:spPr>
          <a:xfrm>
            <a:off x="4326433" y="4718929"/>
            <a:ext cx="89147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fr-CA" dirty="0" err="1" smtClean="0"/>
              <a:t>Chemistry</a:t>
            </a:r>
            <a:endParaRPr lang="en-CA" dirty="0"/>
          </a:p>
        </p:txBody>
      </p:sp>
      <p:graphicFrame>
        <p:nvGraphicFramePr>
          <p:cNvPr id="16" name="Chart 15"/>
          <p:cNvGraphicFramePr/>
          <p:nvPr/>
        </p:nvGraphicFramePr>
        <p:xfrm>
          <a:off x="168729" y="1173374"/>
          <a:ext cx="3178696" cy="30963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17" name="Chart 16"/>
          <p:cNvGraphicFramePr/>
          <p:nvPr/>
        </p:nvGraphicFramePr>
        <p:xfrm>
          <a:off x="168729" y="4235611"/>
          <a:ext cx="1080120" cy="11483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18" name="TextBox 17"/>
          <p:cNvSpPr txBox="1"/>
          <p:nvPr/>
        </p:nvSpPr>
        <p:spPr>
          <a:xfrm>
            <a:off x="421265" y="4475909"/>
            <a:ext cx="7200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1200" dirty="0" err="1" smtClean="0"/>
              <a:t>Earth</a:t>
            </a:r>
            <a:r>
              <a:rPr lang="fr-CA" sz="1200" dirty="0" smtClean="0"/>
              <a:t>  </a:t>
            </a:r>
            <a:r>
              <a:rPr lang="fr-CA" sz="1200" dirty="0" err="1" smtClean="0"/>
              <a:t>Space</a:t>
            </a:r>
            <a:endParaRPr lang="en-CA" sz="1200" dirty="0"/>
          </a:p>
        </p:txBody>
      </p:sp>
      <p:graphicFrame>
        <p:nvGraphicFramePr>
          <p:cNvPr id="19" name="Chart 18"/>
          <p:cNvGraphicFramePr/>
          <p:nvPr/>
        </p:nvGraphicFramePr>
        <p:xfrm>
          <a:off x="5577806" y="1804042"/>
          <a:ext cx="1816968" cy="18639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graphicFrame>
        <p:nvGraphicFramePr>
          <p:cNvPr id="20" name="Chart 19"/>
          <p:cNvGraphicFramePr/>
          <p:nvPr/>
        </p:nvGraphicFramePr>
        <p:xfrm>
          <a:off x="7557138" y="4503473"/>
          <a:ext cx="1015754" cy="72008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sp>
        <p:nvSpPr>
          <p:cNvPr id="21" name="TextBox 8"/>
          <p:cNvSpPr txBox="1"/>
          <p:nvPr/>
        </p:nvSpPr>
        <p:spPr>
          <a:xfrm>
            <a:off x="7772400" y="4724400"/>
            <a:ext cx="61304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fr-CA" dirty="0" err="1" smtClean="0"/>
              <a:t>Health</a:t>
            </a:r>
            <a:endParaRPr lang="en-CA" dirty="0"/>
          </a:p>
        </p:txBody>
      </p:sp>
      <p:graphicFrame>
        <p:nvGraphicFramePr>
          <p:cNvPr id="22" name="Chart 21"/>
          <p:cNvGraphicFramePr/>
          <p:nvPr/>
        </p:nvGraphicFramePr>
        <p:xfrm>
          <a:off x="6827067" y="4475909"/>
          <a:ext cx="959161" cy="74764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"/>
          </a:graphicData>
        </a:graphic>
      </p:graphicFrame>
      <p:sp>
        <p:nvSpPr>
          <p:cNvPr id="23" name="TextBox 8"/>
          <p:cNvSpPr txBox="1"/>
          <p:nvPr/>
        </p:nvSpPr>
        <p:spPr>
          <a:xfrm>
            <a:off x="6894750" y="4754480"/>
            <a:ext cx="89147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fr-CA" dirty="0" err="1" smtClean="0"/>
              <a:t>Humanities</a:t>
            </a:r>
            <a:endParaRPr lang="en-CA" dirty="0"/>
          </a:p>
        </p:txBody>
      </p:sp>
      <p:graphicFrame>
        <p:nvGraphicFramePr>
          <p:cNvPr id="24" name="Chart 23"/>
          <p:cNvGraphicFramePr/>
          <p:nvPr/>
        </p:nvGraphicFramePr>
        <p:xfrm>
          <a:off x="5105400" y="4267200"/>
          <a:ext cx="1066800" cy="111674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1"/>
          </a:graphicData>
        </a:graphic>
      </p:graphicFrame>
      <p:sp>
        <p:nvSpPr>
          <p:cNvPr id="25" name="TextBox 8"/>
          <p:cNvSpPr txBox="1"/>
          <p:nvPr/>
        </p:nvSpPr>
        <p:spPr>
          <a:xfrm>
            <a:off x="5410200" y="4648200"/>
            <a:ext cx="57606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fr-CA" dirty="0" smtClean="0"/>
              <a:t>Math.</a:t>
            </a:r>
            <a:endParaRPr lang="en-CA" dirty="0"/>
          </a:p>
        </p:txBody>
      </p:sp>
      <p:graphicFrame>
        <p:nvGraphicFramePr>
          <p:cNvPr id="26" name="Chart 25"/>
          <p:cNvGraphicFramePr/>
          <p:nvPr/>
        </p:nvGraphicFramePr>
        <p:xfrm>
          <a:off x="7394774" y="1838332"/>
          <a:ext cx="1661424" cy="16839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2"/>
          </a:graphicData>
        </a:graphic>
      </p:graphicFrame>
      <p:graphicFrame>
        <p:nvGraphicFramePr>
          <p:cNvPr id="27" name="Chart 26"/>
          <p:cNvGraphicFramePr/>
          <p:nvPr/>
        </p:nvGraphicFramePr>
        <p:xfrm>
          <a:off x="3121057" y="4341726"/>
          <a:ext cx="1152128" cy="10081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3"/>
          </a:graphicData>
        </a:graphic>
      </p:graphicFrame>
      <p:sp>
        <p:nvSpPr>
          <p:cNvPr id="28" name="TextBox 8"/>
          <p:cNvSpPr txBox="1"/>
          <p:nvPr/>
        </p:nvSpPr>
        <p:spPr>
          <a:xfrm>
            <a:off x="3276600" y="4724400"/>
            <a:ext cx="89147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CA" dirty="0" smtClean="0"/>
              <a:t>Professional Fields</a:t>
            </a:r>
            <a:endParaRPr lang="en-CA" dirty="0"/>
          </a:p>
        </p:txBody>
      </p:sp>
      <p:graphicFrame>
        <p:nvGraphicFramePr>
          <p:cNvPr id="29" name="Chart 28"/>
          <p:cNvGraphicFramePr/>
          <p:nvPr/>
        </p:nvGraphicFramePr>
        <p:xfrm>
          <a:off x="6096000" y="4419600"/>
          <a:ext cx="880467" cy="8009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4"/>
          </a:graphicData>
        </a:graphic>
      </p:graphicFrame>
      <p:sp>
        <p:nvSpPr>
          <p:cNvPr id="30" name="TextBox 8"/>
          <p:cNvSpPr txBox="1"/>
          <p:nvPr/>
        </p:nvSpPr>
        <p:spPr>
          <a:xfrm>
            <a:off x="6121407" y="4684200"/>
            <a:ext cx="72008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fr-CA" dirty="0" smtClean="0"/>
              <a:t>Psycho.</a:t>
            </a:r>
            <a:endParaRPr lang="en-CA" dirty="0"/>
          </a:p>
        </p:txBody>
      </p:sp>
      <p:graphicFrame>
        <p:nvGraphicFramePr>
          <p:cNvPr id="31" name="Chart 30"/>
          <p:cNvGraphicFramePr/>
          <p:nvPr/>
        </p:nvGraphicFramePr>
        <p:xfrm>
          <a:off x="2149457" y="4366869"/>
          <a:ext cx="1152128" cy="98296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5"/>
          </a:graphicData>
        </a:graphic>
      </p:graphicFrame>
      <p:sp>
        <p:nvSpPr>
          <p:cNvPr id="32" name="TextBox 8"/>
          <p:cNvSpPr txBox="1"/>
          <p:nvPr/>
        </p:nvSpPr>
        <p:spPr>
          <a:xfrm>
            <a:off x="2328969" y="4754480"/>
            <a:ext cx="79208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CA" dirty="0" smtClean="0"/>
              <a:t>Social </a:t>
            </a:r>
            <a:r>
              <a:rPr lang="fr-CA" dirty="0" err="1" smtClean="0"/>
              <a:t>Sc</a:t>
            </a:r>
            <a:endParaRPr lang="en-CA" dirty="0"/>
          </a:p>
        </p:txBody>
      </p:sp>
      <p:sp>
        <p:nvSpPr>
          <p:cNvPr id="33" name="Title 1"/>
          <p:cNvSpPr txBox="1">
            <a:spLocks/>
          </p:cNvSpPr>
          <p:nvPr/>
        </p:nvSpPr>
        <p:spPr>
          <a:xfrm>
            <a:off x="-1019403" y="8739336"/>
            <a:ext cx="5832648" cy="706091"/>
          </a:xfrm>
          <a:prstGeom prst="rect">
            <a:avLst/>
          </a:prstGeom>
        </p:spPr>
        <p:txBody>
          <a:bodyPr vert="horz" lIns="91440" tIns="45719" rIns="91440" bIns="45719" rtlCol="0" anchor="ctr">
            <a:normAutofit fontScale="97500"/>
          </a:bodyPr>
          <a:lstStyle/>
          <a:p>
            <a:pPr marL="0" marR="0" lvl="0" indent="0" algn="ctr" defTabSz="457198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34" name="Date Placeholder 3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7077AE-6647-C44E-ABB6-986529C850FB}" type="datetime1">
              <a:rPr lang="en-CA" smtClean="0"/>
              <a:t>15-11-24</a:t>
            </a:fld>
            <a:endParaRPr lang="en-US"/>
          </a:p>
        </p:txBody>
      </p:sp>
      <p:sp>
        <p:nvSpPr>
          <p:cNvPr id="35" name="Footer Placeholder 3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ECS-WAIS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7"/>
            <a:ext cx="8229600" cy="1871663"/>
          </a:xfrm>
        </p:spPr>
        <p:txBody>
          <a:bodyPr>
            <a:normAutofit fontScale="90000"/>
          </a:bodyPr>
          <a:lstStyle/>
          <a:p>
            <a:r>
              <a:rPr lang="en-US" sz="2800" dirty="0" smtClean="0"/>
              <a:t>Comparing Liege, Minho, QUT, Surrey, Lancaster, UK-mandated average &amp; UK-</a:t>
            </a:r>
            <a:r>
              <a:rPr lang="en-US" sz="2800" dirty="0" err="1" smtClean="0"/>
              <a:t>unmandated</a:t>
            </a:r>
            <a:r>
              <a:rPr lang="en-US" sz="2800" dirty="0" smtClean="0"/>
              <a:t> average</a:t>
            </a:r>
            <a:br>
              <a:rPr lang="en-US" sz="2800" dirty="0" smtClean="0"/>
            </a:br>
            <a:r>
              <a:rPr lang="en-US" sz="2800" i="1" dirty="0" smtClean="0">
                <a:solidFill>
                  <a:srgbClr val="008000"/>
                </a:solidFill>
              </a:rPr>
              <a:t>Liege immediate-deposit mandate is strongest and most effective mandate</a:t>
            </a:r>
            <a:br>
              <a:rPr lang="en-US" sz="2800" i="1" dirty="0" smtClean="0">
                <a:solidFill>
                  <a:srgbClr val="008000"/>
                </a:solidFill>
              </a:rPr>
            </a:br>
            <a:r>
              <a:rPr lang="en-US" sz="1778" dirty="0" smtClean="0"/>
              <a:t>(Minho &amp; QUT are now both upgrading to the Liege immediate-deposit mandate)</a:t>
            </a:r>
            <a:endParaRPr lang="en-US" sz="1778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010CA8-4BE8-E44E-BBAC-83B462050AEE}" type="datetime1">
              <a:rPr lang="en-CA" smtClean="0"/>
              <a:t>15-11-24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ECS-WAIS</a:t>
            </a:r>
            <a:endParaRPr lang="en-US"/>
          </a:p>
        </p:txBody>
      </p:sp>
      <p:graphicFrame>
        <p:nvGraphicFramePr>
          <p:cNvPr id="6" name="Chart 5"/>
          <p:cNvGraphicFramePr/>
          <p:nvPr/>
        </p:nvGraphicFramePr>
        <p:xfrm>
          <a:off x="457200" y="3062822"/>
          <a:ext cx="8258175" cy="2565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52400" y="4648200"/>
            <a:ext cx="8610600" cy="990600"/>
          </a:xfrm>
        </p:spPr>
        <p:txBody>
          <a:bodyPr>
            <a:normAutofit fontScale="90000"/>
          </a:bodyPr>
          <a:lstStyle/>
          <a:p>
            <a:pPr algn="l"/>
            <a:r>
              <a:rPr lang="fr-CA" sz="2200" dirty="0" smtClean="0"/>
              <a:t>         UK </a:t>
            </a:r>
            <a:r>
              <a:rPr lang="fr-CA" sz="2200" dirty="0" err="1" smtClean="0"/>
              <a:t>Unmandated</a:t>
            </a:r>
            <a:r>
              <a:rPr lang="fr-CA" dirty="0" smtClean="0"/>
              <a:t>           </a:t>
            </a:r>
            <a:r>
              <a:rPr lang="fr-CA" sz="2200" dirty="0" smtClean="0"/>
              <a:t>UK </a:t>
            </a:r>
            <a:r>
              <a:rPr lang="fr-CA" sz="2200" dirty="0" err="1" smtClean="0"/>
              <a:t>Mandated</a:t>
            </a:r>
            <a:r>
              <a:rPr lang="fr-CA" sz="2200" dirty="0" smtClean="0"/>
              <a:t>                              U. Liège</a:t>
            </a:r>
            <a:br>
              <a:rPr lang="fr-CA" sz="2200" dirty="0" smtClean="0"/>
            </a:br>
            <a:r>
              <a:rPr lang="fr-CA" sz="2200" dirty="0" smtClean="0"/>
              <a:t>                   </a:t>
            </a:r>
            <a:r>
              <a:rPr lang="fr-CA" sz="2000" dirty="0" smtClean="0"/>
              <a:t>(24,686)                                      (11,995)                                          (1,452)</a:t>
            </a:r>
            <a:endParaRPr lang="en-CA" dirty="0"/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0" y="304800"/>
            <a:ext cx="89916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CA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% </a:t>
            </a:r>
            <a:r>
              <a:rPr kumimoji="0" lang="fr-CA" sz="2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Deposit</a:t>
            </a:r>
            <a:r>
              <a:rPr kumimoji="0" lang="fr-CA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of</a:t>
            </a:r>
            <a:r>
              <a:rPr kumimoji="0" lang="fr-CA" sz="26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fr-CA" sz="2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ISI-indexed</a:t>
            </a:r>
            <a:r>
              <a:rPr kumimoji="0" lang="fr-CA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fr-CA" sz="2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published</a:t>
            </a:r>
            <a:r>
              <a:rPr kumimoji="0" lang="fr-CA" sz="26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in 2012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CA" sz="2600" baseline="0" dirty="0" smtClean="0">
                <a:latin typeface="+mj-lt"/>
                <a:ea typeface="+mj-ea"/>
                <a:cs typeface="+mj-cs"/>
              </a:rPr>
              <a:t>UK vs U. Liège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CA" sz="20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(2013)</a:t>
            </a:r>
            <a:endParaRPr kumimoji="0" lang="en-CA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graphicFrame>
        <p:nvGraphicFramePr>
          <p:cNvPr id="10" name="Chart 9"/>
          <p:cNvGraphicFramePr/>
          <p:nvPr/>
        </p:nvGraphicFramePr>
        <p:xfrm>
          <a:off x="6019800" y="2209800"/>
          <a:ext cx="2590800" cy="2667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1" name="Chart 10"/>
          <p:cNvGraphicFramePr/>
          <p:nvPr/>
        </p:nvGraphicFramePr>
        <p:xfrm>
          <a:off x="3124200" y="2209800"/>
          <a:ext cx="2819399" cy="2514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2" name="Chart 11"/>
          <p:cNvGraphicFramePr/>
          <p:nvPr/>
        </p:nvGraphicFramePr>
        <p:xfrm>
          <a:off x="381000" y="1143000"/>
          <a:ext cx="8305800" cy="3581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BB9F83-711F-B245-ABEF-09DDE7161D88}" type="datetime1">
              <a:rPr lang="en-CA" smtClean="0"/>
              <a:t>15-11-24</a:t>
            </a:fld>
            <a:endParaRPr lang="en-US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ECS-WAIS</a:t>
            </a:r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Deposit Timing: </a:t>
            </a:r>
            <a:r>
              <a:rPr lang="en-US" dirty="0" err="1" smtClean="0"/>
              <a:t>Liège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dirty="0" smtClean="0"/>
              <a:t>(vertical line is date of publication) 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4294967295"/>
          </p:nvPr>
        </p:nvSpPr>
        <p:spPr>
          <a:xfrm>
            <a:off x="6142038" y="6400800"/>
            <a:ext cx="3001962" cy="274638"/>
          </a:xfrm>
          <a:prstGeom prst="rect">
            <a:avLst/>
          </a:prstGeom>
        </p:spPr>
        <p:txBody>
          <a:bodyPr/>
          <a:lstStyle/>
          <a:p>
            <a:fld id="{2489BCA3-4C18-1741-9AF2-32FC46D1E16A}" type="datetime1">
              <a:rPr lang="en-CA" smtClean="0"/>
              <a:t>15-11-24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294967295"/>
          </p:nvPr>
        </p:nvSpPr>
        <p:spPr>
          <a:xfrm>
            <a:off x="0" y="6400800"/>
            <a:ext cx="4211638" cy="274638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ECS-WAIS</a:t>
            </a:r>
            <a:endParaRPr lang="en-US"/>
          </a:p>
        </p:txBody>
      </p:sp>
      <p:graphicFrame>
        <p:nvGraphicFramePr>
          <p:cNvPr id="4" name="Chart 3"/>
          <p:cNvGraphicFramePr/>
          <p:nvPr/>
        </p:nvGraphicFramePr>
        <p:xfrm>
          <a:off x="381000" y="1905000"/>
          <a:ext cx="8229600" cy="4114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146576"/>
            <a:ext cx="3683882" cy="1454202"/>
          </a:xfrm>
        </p:spPr>
        <p:txBody>
          <a:bodyPr>
            <a:normAutofit fontScale="90000"/>
          </a:bodyPr>
          <a:lstStyle/>
          <a:p>
            <a:r>
              <a:rPr lang="en-US" sz="2800" b="1" dirty="0" smtClean="0">
                <a:solidFill>
                  <a:srgbClr val="FF0000"/>
                </a:solidFill>
              </a:rPr>
              <a:t>2012 The Finch Fiasco</a:t>
            </a:r>
            <a:br>
              <a:rPr lang="en-US" sz="2800" b="1" dirty="0" smtClean="0">
                <a:solidFill>
                  <a:srgbClr val="FF0000"/>
                </a:solidFill>
              </a:rPr>
            </a:br>
            <a:r>
              <a:rPr lang="en-US" sz="2800" b="1" dirty="0" smtClean="0"/>
              <a:t>The UK’s U-Turn </a:t>
            </a:r>
            <a:br>
              <a:rPr lang="en-US" sz="2800" b="1" dirty="0" smtClean="0"/>
            </a:br>
            <a:r>
              <a:rPr lang="en-US" sz="2800" b="1" dirty="0" smtClean="0"/>
              <a:t>from </a:t>
            </a:r>
            <a:r>
              <a:rPr lang="en-US" sz="2800" b="1" dirty="0" smtClean="0">
                <a:solidFill>
                  <a:srgbClr val="008000"/>
                </a:solidFill>
              </a:rPr>
              <a:t>Cost-Free Green </a:t>
            </a:r>
            <a:r>
              <a:rPr lang="en-US" sz="2800" b="1" dirty="0" smtClean="0"/>
              <a:t/>
            </a:r>
            <a:br>
              <a:rPr lang="en-US" sz="2800" b="1" dirty="0" smtClean="0"/>
            </a:br>
            <a:r>
              <a:rPr lang="en-US" sz="2800" b="1" dirty="0" smtClean="0"/>
              <a:t>to </a:t>
            </a:r>
            <a:r>
              <a:rPr lang="en-US" sz="2800" b="1" dirty="0" smtClean="0">
                <a:solidFill>
                  <a:srgbClr val="E4E601"/>
                </a:solidFill>
                <a:effectLst>
                  <a:glow rad="101600">
                    <a:srgbClr val="FFFF00">
                      <a:alpha val="75000"/>
                    </a:srgbClr>
                  </a:glow>
                </a:effectLst>
              </a:rPr>
              <a:t>Fool’s Gold</a:t>
            </a:r>
            <a:endParaRPr lang="en-US" sz="2800" b="1" dirty="0">
              <a:solidFill>
                <a:srgbClr val="E4E601"/>
              </a:solidFill>
              <a:effectLst>
                <a:glow rad="101600">
                  <a:srgbClr val="FFFF00">
                    <a:alpha val="75000"/>
                  </a:srgbClr>
                </a:glow>
              </a:effectLst>
            </a:endParaRPr>
          </a:p>
        </p:txBody>
      </p:sp>
      <p:pic>
        <p:nvPicPr>
          <p:cNvPr id="6" name="Content Placeholder 5" descr="wagdo1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56826" y="2195512"/>
            <a:ext cx="6034617" cy="4525963"/>
          </a:xfr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AD73D9-3160-4C41-A94B-DEF66B59C37E}" type="datetime1">
              <a:rPr lang="en-CA" smtClean="0"/>
              <a:t>15-11-24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ECS-WAIS</a:t>
            </a:r>
            <a:endParaRPr lang="en-US"/>
          </a:p>
        </p:txBody>
      </p:sp>
      <p:pic>
        <p:nvPicPr>
          <p:cNvPr id="7" name="Picture 6" descr="fincrep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388921" cy="1889615"/>
          </a:xfrm>
          <a:prstGeom prst="rect">
            <a:avLst/>
          </a:prstGeom>
        </p:spPr>
      </p:pic>
      <p:pic>
        <p:nvPicPr>
          <p:cNvPr id="10" name="Picture 9" descr="foolsgold3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82570" y="1"/>
            <a:ext cx="2661429" cy="188961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Revolution </a:t>
            </a:r>
            <a:r>
              <a:rPr lang="en-US" b="1" dirty="0"/>
              <a:t>#2:</a:t>
            </a:r>
            <a:r>
              <a:rPr lang="en-US" dirty="0"/>
              <a:t> </a:t>
            </a:r>
            <a:r>
              <a:rPr lang="en-US" b="1" dirty="0"/>
              <a:t>6000 years ago </a:t>
            </a:r>
            <a:r>
              <a:rPr lang="en-US" dirty="0"/>
              <a:t/>
            </a:r>
            <a:br>
              <a:rPr lang="en-US" dirty="0"/>
            </a:br>
            <a:r>
              <a:rPr lang="en-US" sz="3556" dirty="0">
                <a:solidFill>
                  <a:srgbClr val="008000"/>
                </a:solidFill>
              </a:rPr>
              <a:t>The Advent of Handwriting</a:t>
            </a:r>
          </a:p>
        </p:txBody>
      </p:sp>
      <p:pic>
        <p:nvPicPr>
          <p:cNvPr id="4" name="Content Placeholder 3" descr="cuneiform.jpg"/>
          <p:cNvPicPr>
            <a:picLocks noGrp="1" noChangeAspect="1"/>
          </p:cNvPicPr>
          <p:nvPr>
            <p:ph idx="1"/>
          </p:nvPr>
        </p:nvPicPr>
        <p:blipFill>
          <a:blip r:embed="rId2"/>
          <a:srcRect l="-86678" r="-86678"/>
          <a:stretch>
            <a:fillRect/>
          </a:stretch>
        </p:blipFill>
        <p:spPr>
          <a:xfrm>
            <a:off x="457200" y="1830387"/>
            <a:ext cx="8229600" cy="4525963"/>
          </a:xfrm>
        </p:spPr>
      </p:pic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4048AB-4A16-1646-98FF-02732727523A}" type="datetime1">
              <a:rPr lang="en-CA" smtClean="0"/>
              <a:t>15-11-24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ECS-WAIS</a:t>
            </a:r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b="1" dirty="0" smtClean="0">
                <a:solidFill>
                  <a:srgbClr val="008000"/>
                </a:solidFill>
              </a:rPr>
              <a:t>2012: BOAI-10 OA Policy Recommendations</a:t>
            </a:r>
            <a:endParaRPr lang="en-US" sz="2800" b="1" dirty="0">
              <a:solidFill>
                <a:srgbClr val="008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en-US" b="1" dirty="0" smtClean="0"/>
              <a:t>1. On policy</a:t>
            </a:r>
          </a:p>
          <a:p>
            <a:pPr>
              <a:buNone/>
            </a:pPr>
            <a:r>
              <a:rPr lang="en-US" b="1" dirty="0" smtClean="0"/>
              <a:t>1.1</a:t>
            </a:r>
            <a:r>
              <a:rPr lang="en-US" dirty="0" smtClean="0"/>
              <a:t>. Every </a:t>
            </a:r>
            <a:r>
              <a:rPr lang="en-US" b="1" dirty="0" smtClean="0"/>
              <a:t>institution of higher education </a:t>
            </a:r>
            <a:r>
              <a:rPr lang="en-US" dirty="0" smtClean="0"/>
              <a:t>should have </a:t>
            </a:r>
            <a:r>
              <a:rPr lang="en-US" i="1" dirty="0" smtClean="0"/>
              <a:t>a policy assuring that peer-reviewed versions of all future scholarly articles by faculty members are deposited in the institution’s designated repository</a:t>
            </a:r>
            <a:r>
              <a:rPr lang="en-US" dirty="0" smtClean="0"/>
              <a:t>...</a:t>
            </a:r>
          </a:p>
          <a:p>
            <a:pPr>
              <a:buNone/>
            </a:pPr>
            <a:r>
              <a:rPr lang="en-US" i="1" dirty="0" smtClean="0"/>
              <a:t>Deposits should be made as early as possible, ideally at the time of acceptance, and no later than the date of formal publication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University policies </a:t>
            </a:r>
            <a:r>
              <a:rPr lang="en-US" i="1" dirty="0" smtClean="0"/>
              <a:t>should respect faculty freedom to submit new work to the journals of their choice</a:t>
            </a:r>
            <a:r>
              <a:rPr lang="en-US" dirty="0" smtClean="0"/>
              <a:t>. [emphasis added]</a:t>
            </a:r>
          </a:p>
          <a:p>
            <a:pPr>
              <a:buNone/>
            </a:pPr>
            <a:r>
              <a:rPr lang="en-US" dirty="0" smtClean="0"/>
              <a:t>University policies </a:t>
            </a:r>
            <a:r>
              <a:rPr lang="en-US" i="1" dirty="0" smtClean="0"/>
              <a:t>should encourage but not require publication in OA journals</a:t>
            </a:r>
            <a:r>
              <a:rPr lang="en-US" dirty="0" smtClean="0"/>
              <a:t> [emphasis added] ...</a:t>
            </a:r>
          </a:p>
          <a:p>
            <a:pPr>
              <a:buNone/>
            </a:pPr>
            <a:r>
              <a:rPr lang="en-US" b="1" dirty="0" smtClean="0"/>
              <a:t>1.3.</a:t>
            </a:r>
            <a:r>
              <a:rPr lang="en-US" dirty="0" smtClean="0"/>
              <a:t> Every </a:t>
            </a:r>
            <a:r>
              <a:rPr lang="en-US" b="1" dirty="0" smtClean="0"/>
              <a:t>research funding agency</a:t>
            </a:r>
            <a:r>
              <a:rPr lang="en-US" dirty="0" smtClean="0"/>
              <a:t>, public or private, should have a policy assuring that </a:t>
            </a:r>
            <a:r>
              <a:rPr lang="en-US" i="1" dirty="0" smtClean="0"/>
              <a:t>peer-reviewed versions of all future scholarly articles reporting funded research are deposited in a suitable repository and made OA as soon as practicable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i="1" dirty="0" smtClean="0"/>
              <a:t>Deposits should be made as early as possible, ideally at the time of acceptance, and no later than the date of formal publication.</a:t>
            </a:r>
            <a:r>
              <a:rPr lang="en-US" dirty="0" smtClean="0"/>
              <a:t>.</a:t>
            </a:r>
            <a:r>
              <a:rPr lang="en-US" i="1" u="sng" dirty="0" smtClean="0"/>
              <a:t>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9BA11-AD8A-3A4E-A317-1DF30F798115}" type="datetime1">
              <a:rPr lang="en-CA" smtClean="0"/>
              <a:t>15-11-24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ECS-WAIS</a:t>
            </a:r>
            <a:endParaRPr lang="en-US"/>
          </a:p>
        </p:txBody>
      </p:sp>
      <p:pic>
        <p:nvPicPr>
          <p:cNvPr id="6" name="Picture 5" descr="boai10-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29903" y="0"/>
            <a:ext cx="1014097" cy="179486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R="0" rtl="0"/>
            <a:r>
              <a:rPr lang="fr-FR" sz="2800" b="1" i="0" u="none" strike="noStrike" baseline="0" dirty="0" err="1" smtClean="0">
                <a:solidFill>
                  <a:prstClr val="black"/>
                </a:solidFill>
                <a:latin typeface="Calibri"/>
                <a:ea typeface="ＭＳ ゴシック"/>
              </a:rPr>
              <a:t>Feb</a:t>
            </a:r>
            <a:r>
              <a:rPr lang="fr-FR" sz="2800" b="1" i="0" u="none" strike="noStrike" baseline="0" dirty="0" smtClean="0">
                <a:solidFill>
                  <a:prstClr val="black"/>
                </a:solidFill>
                <a:latin typeface="Calibri"/>
                <a:ea typeface="ＭＳ ゴシック"/>
              </a:rPr>
              <a:t> 2013: OSTP Directive</a:t>
            </a:r>
            <a:br>
              <a:rPr lang="fr-FR" sz="2800" b="1" i="0" u="none" strike="noStrike" baseline="0" dirty="0" smtClean="0">
                <a:solidFill>
                  <a:prstClr val="black"/>
                </a:solidFill>
                <a:latin typeface="Calibri"/>
                <a:ea typeface="ＭＳ ゴシック"/>
              </a:rPr>
            </a:br>
            <a:r>
              <a:rPr lang="fr-FR" sz="2800" b="1" i="0" u="none" strike="noStrike" baseline="0" dirty="0" smtClean="0">
                <a:solidFill>
                  <a:prstClr val="black"/>
                </a:solidFill>
                <a:latin typeface="Calibri"/>
                <a:ea typeface="ＭＳ ゴシック"/>
              </a:rPr>
              <a:t>&amp;</a:t>
            </a:r>
            <a:r>
              <a:rPr lang="fr-FR" sz="2800" b="1" i="0" u="none" strike="noStrike" dirty="0" smtClean="0">
                <a:solidFill>
                  <a:prstClr val="black"/>
                </a:solidFill>
                <a:latin typeface="Calibri"/>
                <a:ea typeface="ＭＳ ゴシック"/>
              </a:rPr>
              <a:t> FASTR &amp; PAPS Bills</a:t>
            </a:r>
            <a:endParaRPr lang="fr-FR" altLang="ja-JP" sz="2800" b="0" i="0" u="none" strike="noStrike" baseline="0" dirty="0" smtClean="0">
              <a:solidFill>
                <a:prstClr val="black"/>
              </a:solidFill>
              <a:latin typeface="Times New Roman"/>
              <a:ea typeface="ＭＳ ゴシック"/>
            </a:endParaRPr>
          </a:p>
        </p:txBody>
      </p:sp>
      <p:pic>
        <p:nvPicPr>
          <p:cNvPr id="3" name="Picture 2" descr="ostp_30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05881" y="0"/>
            <a:ext cx="1538119" cy="1538119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10243D-5177-5948-B044-EB3E8F6F8F29}" type="datetime1">
              <a:rPr lang="en-CA" smtClean="0"/>
              <a:t>15-11-24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ECS-WAIS</a:t>
            </a:r>
            <a:endParaRPr lang="en-US"/>
          </a:p>
        </p:txBody>
      </p:sp>
      <p:pic>
        <p:nvPicPr>
          <p:cNvPr id="6" name="Picture 5" descr="ostpmand.tif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614604"/>
            <a:ext cx="9144000" cy="2596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554657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7"/>
            <a:ext cx="8229600" cy="1817045"/>
          </a:xfrm>
        </p:spPr>
        <p:txBody>
          <a:bodyPr>
            <a:normAutofit/>
          </a:bodyPr>
          <a:lstStyle/>
          <a:p>
            <a:r>
              <a:rPr lang="en-US" sz="2800" b="1" dirty="0" smtClean="0">
                <a:solidFill>
                  <a:srgbClr val="008000"/>
                </a:solidFill>
              </a:rPr>
              <a:t>May 2013 -- FRS/FNRS Belgium</a:t>
            </a:r>
            <a:br>
              <a:rPr lang="en-US" sz="2800" b="1" dirty="0" smtClean="0">
                <a:solidFill>
                  <a:srgbClr val="008000"/>
                </a:solidFill>
              </a:rPr>
            </a:br>
            <a:r>
              <a:rPr lang="en-US" sz="2800" b="1" dirty="0" smtClean="0">
                <a:solidFill>
                  <a:srgbClr val="008000"/>
                </a:solidFill>
              </a:rPr>
              <a:t>Harmonized </a:t>
            </a:r>
            <a:r>
              <a:rPr lang="en-US" sz="2800" b="1" dirty="0" err="1" smtClean="0">
                <a:solidFill>
                  <a:srgbClr val="008000"/>
                </a:solidFill>
              </a:rPr>
              <a:t>Funder+Institution</a:t>
            </a:r>
            <a:r>
              <a:rPr lang="en-US" sz="2800" b="1" dirty="0" smtClean="0">
                <a:solidFill>
                  <a:srgbClr val="008000"/>
                </a:solidFill>
              </a:rPr>
              <a:t> Mandate</a:t>
            </a:r>
            <a:br>
              <a:rPr lang="en-US" sz="2800" b="1" dirty="0" smtClean="0">
                <a:solidFill>
                  <a:srgbClr val="008000"/>
                </a:solidFill>
              </a:rPr>
            </a:br>
            <a:r>
              <a:rPr lang="en-US" sz="2800" b="1" dirty="0" smtClean="0"/>
              <a:t>(</a:t>
            </a:r>
            <a:r>
              <a:rPr lang="en-US" sz="2800" b="1" dirty="0" err="1" smtClean="0"/>
              <a:t>Liège</a:t>
            </a:r>
            <a:r>
              <a:rPr lang="en-US" sz="2800" b="1" dirty="0" smtClean="0"/>
              <a:t> Immediate-Deposit Model)</a:t>
            </a:r>
            <a:endParaRPr lang="en-US" sz="28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83B3F-1B85-534C-B697-E044C1CEE820}" type="datetime1">
              <a:rPr lang="en-CA" smtClean="0"/>
              <a:t>15-11-24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ECS-WAIS</a:t>
            </a:r>
            <a:endParaRPr lang="en-US"/>
          </a:p>
        </p:txBody>
      </p:sp>
      <p:pic>
        <p:nvPicPr>
          <p:cNvPr id="7" name="Picture 6" descr="fnrssq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62387" y="0"/>
            <a:ext cx="893445" cy="893445"/>
          </a:xfrm>
          <a:prstGeom prst="rect">
            <a:avLst/>
          </a:prstGeom>
        </p:spPr>
      </p:pic>
      <p:pic>
        <p:nvPicPr>
          <p:cNvPr id="6" name="Picture 5" descr="fnrsmand.tif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632" y="2731995"/>
            <a:ext cx="8712200" cy="3175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6585"/>
            <a:ext cx="8229600" cy="1143000"/>
          </a:xfrm>
        </p:spPr>
        <p:txBody>
          <a:bodyPr>
            <a:normAutofit/>
          </a:bodyPr>
          <a:lstStyle/>
          <a:p>
            <a:r>
              <a:rPr lang="en-US" sz="3000" dirty="0" smtClean="0">
                <a:solidFill>
                  <a:srgbClr val="008000"/>
                </a:solidFill>
              </a:rPr>
              <a:t>Dec 2013 </a:t>
            </a:r>
            <a:br>
              <a:rPr lang="en-US" sz="3000" dirty="0" smtClean="0">
                <a:solidFill>
                  <a:srgbClr val="008000"/>
                </a:solidFill>
              </a:rPr>
            </a:br>
            <a:r>
              <a:rPr lang="en-US" sz="3000" dirty="0" smtClean="0">
                <a:solidFill>
                  <a:srgbClr val="008000"/>
                </a:solidFill>
              </a:rPr>
              <a:t>EU Horizon 2020 OA </a:t>
            </a:r>
            <a:r>
              <a:rPr lang="en-US" sz="3000" dirty="0">
                <a:solidFill>
                  <a:srgbClr val="008000"/>
                </a:solidFill>
              </a:rPr>
              <a:t>M</a:t>
            </a:r>
            <a:r>
              <a:rPr lang="en-US" sz="3000" dirty="0" smtClean="0">
                <a:solidFill>
                  <a:srgbClr val="008000"/>
                </a:solidFill>
              </a:rPr>
              <a:t>andate</a:t>
            </a:r>
            <a:endParaRPr lang="en-US" sz="3000" dirty="0">
              <a:solidFill>
                <a:srgbClr val="008000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0B7A90-F820-844C-BB80-573818365766}" type="datetime1">
              <a:rPr lang="en-CA" smtClean="0"/>
              <a:t>15-11-24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ECS-WAIS</a:t>
            </a:r>
            <a:endParaRPr lang="en-US"/>
          </a:p>
        </p:txBody>
      </p:sp>
      <p:pic>
        <p:nvPicPr>
          <p:cNvPr id="6" name="Picture 5" descr="H2020oaMand.tif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231" y="1265473"/>
            <a:ext cx="7797800" cy="635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485854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R="0" rtl="0"/>
            <a:r>
              <a:rPr lang="fr-FR" sz="2000" b="1" i="0" u="none" strike="noStrike" baseline="0" dirty="0" smtClean="0">
                <a:solidFill>
                  <a:srgbClr val="008000"/>
                </a:solidFill>
                <a:latin typeface="Calibri"/>
                <a:ea typeface="ＭＳ ゴシック"/>
              </a:rPr>
              <a:t>March 2014:</a:t>
            </a:r>
            <a:r>
              <a:rPr lang="fr-FR" sz="2000" b="1" i="0" u="none" strike="noStrike" dirty="0" smtClean="0">
                <a:solidFill>
                  <a:srgbClr val="008000"/>
                </a:solidFill>
                <a:latin typeface="Calibri"/>
                <a:ea typeface="ＭＳ ゴシック"/>
              </a:rPr>
              <a:t> HEFCE Mandate</a:t>
            </a:r>
            <a:br>
              <a:rPr lang="fr-FR" sz="2000" b="1" i="0" u="none" strike="noStrike" dirty="0" smtClean="0">
                <a:solidFill>
                  <a:srgbClr val="008000"/>
                </a:solidFill>
                <a:latin typeface="Calibri"/>
                <a:ea typeface="ＭＳ ゴシック"/>
              </a:rPr>
            </a:br>
            <a:r>
              <a:rPr lang="fr-FR" sz="2000" b="1" dirty="0" err="1" smtClean="0">
                <a:solidFill>
                  <a:srgbClr val="008000"/>
                </a:solidFill>
                <a:latin typeface="Calibri"/>
                <a:ea typeface="ＭＳ ゴシック"/>
              </a:rPr>
              <a:t>Immediate-Deposit</a:t>
            </a:r>
            <a:r>
              <a:rPr lang="fr-FR" sz="2000" b="1" dirty="0" smtClean="0">
                <a:solidFill>
                  <a:srgbClr val="008000"/>
                </a:solidFill>
                <a:latin typeface="Calibri"/>
                <a:ea typeface="ＭＳ ゴシック"/>
              </a:rPr>
              <a:t> for REF2020</a:t>
            </a:r>
            <a:br>
              <a:rPr lang="fr-FR" sz="2000" b="1" dirty="0" smtClean="0">
                <a:solidFill>
                  <a:srgbClr val="008000"/>
                </a:solidFill>
                <a:latin typeface="Calibri"/>
                <a:ea typeface="ＭＳ ゴシック"/>
              </a:rPr>
            </a:br>
            <a:r>
              <a:rPr lang="fr-FR" sz="2000" b="1" dirty="0" smtClean="0">
                <a:solidFill>
                  <a:prstClr val="black"/>
                </a:solidFill>
                <a:latin typeface="Calibri"/>
                <a:ea typeface="ＭＳ ゴシック"/>
              </a:rPr>
              <a:t>(Liège/FNRS Model)</a:t>
            </a:r>
            <a:endParaRPr lang="fr-FR" altLang="ja-JP" sz="2000" b="0" i="0" u="none" strike="noStrike" baseline="0" dirty="0" smtClean="0">
              <a:solidFill>
                <a:prstClr val="black"/>
              </a:solidFill>
              <a:latin typeface="Times New Roman"/>
              <a:ea typeface="ＭＳ ゴシック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B5A4DF-26AB-894B-AAD4-1840761E7D94}" type="datetime1">
              <a:rPr lang="en-CA" smtClean="0"/>
              <a:t>15-11-24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ECS-WAIS</a:t>
            </a:r>
            <a:endParaRPr lang="en-US"/>
          </a:p>
        </p:txBody>
      </p:sp>
      <p:pic>
        <p:nvPicPr>
          <p:cNvPr id="6" name="Picture 5" descr="hefce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14523" y="0"/>
            <a:ext cx="2229477" cy="752566"/>
          </a:xfrm>
          <a:prstGeom prst="rect">
            <a:avLst/>
          </a:prstGeom>
        </p:spPr>
      </p:pic>
      <p:pic>
        <p:nvPicPr>
          <p:cNvPr id="7" name="Picture 6" descr="hefcemandprop.tif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998791"/>
            <a:ext cx="9144000" cy="2990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554657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4" name="Rectangle 2"/>
          <p:cNvSpPr>
            <a:spLocks noChangeArrowheads="1"/>
          </p:cNvSpPr>
          <p:nvPr/>
        </p:nvSpPr>
        <p:spPr bwMode="auto">
          <a:xfrm>
            <a:off x="304800" y="228598"/>
            <a:ext cx="7956018" cy="4770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/>
            <a:r>
              <a:rPr lang="en-GB" sz="3600" b="1" dirty="0">
                <a:latin typeface="Arial" charset="0"/>
              </a:rPr>
              <a:t>Open Access: How?</a:t>
            </a:r>
          </a:p>
          <a:p>
            <a:pPr algn="ctr"/>
            <a:endParaRPr lang="en-GB" sz="3600" b="1" dirty="0">
              <a:latin typeface="Arial" charset="0"/>
            </a:endParaRPr>
          </a:p>
          <a:p>
            <a:pPr algn="ctr"/>
            <a:r>
              <a:rPr lang="en-GB" sz="2400" b="1" dirty="0">
                <a:solidFill>
                  <a:srgbClr val="008000"/>
                </a:solidFill>
                <a:latin typeface="Arial" charset="0"/>
              </a:rPr>
              <a:t>Universities</a:t>
            </a:r>
            <a:r>
              <a:rPr lang="en-GB" sz="2400" b="1" dirty="0" smtClean="0">
                <a:solidFill>
                  <a:srgbClr val="008000"/>
                </a:solidFill>
                <a:latin typeface="Arial" charset="0"/>
              </a:rPr>
              <a:t> and Funders adopt </a:t>
            </a:r>
            <a:r>
              <a:rPr lang="en-GB" sz="2400" b="1" dirty="0">
                <a:solidFill>
                  <a:srgbClr val="008000"/>
                </a:solidFill>
                <a:latin typeface="Arial" charset="0"/>
              </a:rPr>
              <a:t>the</a:t>
            </a:r>
            <a:r>
              <a:rPr lang="en-GB" sz="2400" b="1" dirty="0" smtClean="0">
                <a:solidFill>
                  <a:srgbClr val="008000"/>
                </a:solidFill>
                <a:latin typeface="Arial" charset="0"/>
              </a:rPr>
              <a:t> ID/OA mandate</a:t>
            </a:r>
            <a:r>
              <a:rPr lang="en-GB" sz="2400" b="1" dirty="0">
                <a:solidFill>
                  <a:srgbClr val="008000"/>
                </a:solidFill>
                <a:latin typeface="Arial" charset="0"/>
              </a:rPr>
              <a:t>:</a:t>
            </a:r>
          </a:p>
          <a:p>
            <a:pPr algn="ctr"/>
            <a:endParaRPr lang="en-GB" sz="2800" b="1" dirty="0">
              <a:solidFill>
                <a:srgbClr val="008000"/>
              </a:solidFill>
              <a:latin typeface="Arial" charset="0"/>
            </a:endParaRPr>
          </a:p>
          <a:p>
            <a:pPr algn="ctr"/>
            <a:r>
              <a:rPr lang="en-GB" sz="2800" b="1" dirty="0">
                <a:solidFill>
                  <a:srgbClr val="008000"/>
                </a:solidFill>
                <a:latin typeface="Arial" charset="0"/>
              </a:rPr>
              <a:t>Immediate </a:t>
            </a:r>
            <a:r>
              <a:rPr lang="en-GB" sz="2800" b="1" dirty="0" smtClean="0">
                <a:solidFill>
                  <a:srgbClr val="008000"/>
                </a:solidFill>
                <a:latin typeface="Arial" charset="0"/>
              </a:rPr>
              <a:t>Deposit</a:t>
            </a:r>
          </a:p>
          <a:p>
            <a:pPr algn="ctr"/>
            <a:r>
              <a:rPr lang="en-GB" sz="2800" b="1" dirty="0">
                <a:solidFill>
                  <a:srgbClr val="008000"/>
                </a:solidFill>
                <a:latin typeface="Arial" charset="0"/>
              </a:rPr>
              <a:t>+</a:t>
            </a:r>
          </a:p>
          <a:p>
            <a:pPr algn="ctr"/>
            <a:r>
              <a:rPr lang="en-GB" sz="2800" b="1" dirty="0">
                <a:solidFill>
                  <a:srgbClr val="008000"/>
                </a:solidFill>
                <a:latin typeface="Arial" charset="0"/>
              </a:rPr>
              <a:t>Optional Access</a:t>
            </a:r>
          </a:p>
          <a:p>
            <a:pPr algn="ctr"/>
            <a:r>
              <a:rPr lang="en-GB" sz="3200" b="1" dirty="0">
                <a:solidFill>
                  <a:srgbClr val="008000"/>
                </a:solidFill>
                <a:latin typeface="Arial" charset="0"/>
              </a:rPr>
              <a:t>+</a:t>
            </a:r>
          </a:p>
          <a:p>
            <a:pPr algn="ctr"/>
            <a:endParaRPr lang="en-GB" sz="3200" b="1" dirty="0">
              <a:latin typeface="Arial" charset="0"/>
            </a:endParaRPr>
          </a:p>
          <a:p>
            <a:pPr algn="ctr"/>
            <a:endParaRPr lang="en-GB" sz="3200" b="1" dirty="0">
              <a:latin typeface="Arial" charset="0"/>
            </a:endParaRPr>
          </a:p>
        </p:txBody>
      </p:sp>
      <p:pic>
        <p:nvPicPr>
          <p:cNvPr id="141315" name="Picture 3" descr="requestXbut.png                                                0039E4B7HARNDISK                       BE95F007: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30538" y="4008218"/>
            <a:ext cx="2362200" cy="49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Date Placeholder 4"/>
          <p:cNvSpPr>
            <a:spLocks noGrp="1"/>
          </p:cNvSpPr>
          <p:nvPr>
            <p:ph type="dt" sz="half" idx="4294967295"/>
          </p:nvPr>
        </p:nvSpPr>
        <p:spPr>
          <a:xfrm>
            <a:off x="6142038" y="6400800"/>
            <a:ext cx="3001962" cy="274638"/>
          </a:xfrm>
          <a:prstGeom prst="rect">
            <a:avLst/>
          </a:prstGeom>
        </p:spPr>
        <p:txBody>
          <a:bodyPr/>
          <a:lstStyle/>
          <a:p>
            <a:fld id="{0E7CE0EA-CD62-3943-81DC-56812B8C9A01}" type="datetime1">
              <a:rPr lang="en-CA" smtClean="0"/>
              <a:t>15-11-24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294967295"/>
          </p:nvPr>
        </p:nvSpPr>
        <p:spPr>
          <a:xfrm>
            <a:off x="0" y="6400800"/>
            <a:ext cx="4211638" cy="274638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ECS-WAIS</a:t>
            </a:r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2455892" y="5479053"/>
            <a:ext cx="44601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(Sole mechanism for submitting for performance review or research funding)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5392738" y="4008218"/>
            <a:ext cx="21665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8000"/>
                </a:solidFill>
                <a:latin typeface="Arial"/>
                <a:cs typeface="Arial"/>
              </a:rPr>
              <a:t>Button</a:t>
            </a:r>
            <a:endParaRPr lang="en-US" sz="2800" b="1" dirty="0">
              <a:solidFill>
                <a:srgbClr val="008000"/>
              </a:solidFill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effectLst/>
              </a:rPr>
              <a:t>Pre-Green </a:t>
            </a:r>
            <a:r>
              <a:rPr lang="en-US" dirty="0" smtClean="0">
                <a:solidFill>
                  <a:srgbClr val="E4E601"/>
                </a:solidFill>
                <a:effectLst>
                  <a:glow rad="101600">
                    <a:srgbClr val="FFFF00">
                      <a:alpha val="75000"/>
                    </a:srgbClr>
                  </a:glow>
                </a:effectLst>
              </a:rPr>
              <a:t>Fool’s Gold </a:t>
            </a:r>
            <a:r>
              <a:rPr lang="en-US" dirty="0" err="1" smtClean="0"/>
              <a:t>vs</a:t>
            </a:r>
            <a:r>
              <a:rPr lang="en-US" dirty="0" smtClean="0"/>
              <a:t> </a:t>
            </a:r>
            <a:br>
              <a:rPr lang="en-US" dirty="0" smtClean="0"/>
            </a:br>
            <a:r>
              <a:rPr lang="en-US" dirty="0" smtClean="0">
                <a:solidFill>
                  <a:srgbClr val="008000"/>
                </a:solidFill>
              </a:rPr>
              <a:t>Post-</a:t>
            </a:r>
            <a:r>
              <a:rPr lang="en-US" dirty="0">
                <a:solidFill>
                  <a:srgbClr val="008000"/>
                </a:solidFill>
              </a:rPr>
              <a:t>Green </a:t>
            </a:r>
            <a:r>
              <a:rPr lang="en-US" dirty="0" smtClean="0">
                <a:solidFill>
                  <a:srgbClr val="FFD34F"/>
                </a:solidFill>
              </a:rPr>
              <a:t>Fair Gold</a:t>
            </a:r>
            <a:endParaRPr lang="en-US" dirty="0">
              <a:solidFill>
                <a:srgbClr val="FFD34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Journals unaffordable but must-have journals </a:t>
            </a:r>
            <a:r>
              <a:rPr lang="en-US" dirty="0" err="1" smtClean="0"/>
              <a:t>uncancellable</a:t>
            </a:r>
            <a:endParaRPr lang="en-US" dirty="0" smtClean="0"/>
          </a:p>
          <a:p>
            <a:r>
              <a:rPr lang="en-US" dirty="0" smtClean="0"/>
              <a:t>Pre-Green </a:t>
            </a:r>
            <a:r>
              <a:rPr lang="en-US" dirty="0" smtClean="0">
                <a:solidFill>
                  <a:srgbClr val="E4E601"/>
                </a:solidFill>
                <a:effectLst>
                  <a:glow rad="101600">
                    <a:srgbClr val="FFFF00">
                      <a:alpha val="75000"/>
                    </a:srgbClr>
                  </a:glow>
                </a:effectLst>
              </a:rPr>
              <a:t>(Fool’s) Gold </a:t>
            </a:r>
            <a:r>
              <a:rPr lang="en-US" dirty="0" smtClean="0"/>
              <a:t>is arbitrarily and enormously over-priced</a:t>
            </a:r>
          </a:p>
          <a:p>
            <a:r>
              <a:rPr lang="en-US" dirty="0"/>
              <a:t>Pre-Green </a:t>
            </a:r>
            <a:r>
              <a:rPr lang="en-US" dirty="0">
                <a:solidFill>
                  <a:srgbClr val="E4E601"/>
                </a:solidFill>
                <a:effectLst>
                  <a:glow rad="101600">
                    <a:srgbClr val="FFFF00">
                      <a:alpha val="75000"/>
                    </a:srgbClr>
                  </a:glow>
                </a:effectLst>
              </a:rPr>
              <a:t>(Fool’s) Gold </a:t>
            </a:r>
            <a:r>
              <a:rPr lang="en-US" dirty="0"/>
              <a:t>is </a:t>
            </a:r>
            <a:r>
              <a:rPr lang="en-US" dirty="0" smtClean="0"/>
              <a:t>double-paid (must-have subscriptions fees, </a:t>
            </a:r>
            <a:r>
              <a:rPr lang="en-US" i="1" dirty="0" smtClean="0"/>
              <a:t>incoming</a:t>
            </a:r>
            <a:r>
              <a:rPr lang="en-US" dirty="0" smtClean="0"/>
              <a:t>, </a:t>
            </a:r>
            <a:r>
              <a:rPr lang="en-US" dirty="0">
                <a:solidFill>
                  <a:srgbClr val="E4E601"/>
                </a:solidFill>
                <a:effectLst>
                  <a:glow rad="101600">
                    <a:srgbClr val="FFFF00">
                      <a:alpha val="75000"/>
                    </a:srgbClr>
                  </a:glow>
                </a:effectLst>
              </a:rPr>
              <a:t>(Fool’s) Gold </a:t>
            </a:r>
            <a:r>
              <a:rPr lang="en-US" dirty="0" smtClean="0"/>
              <a:t>publication fees, </a:t>
            </a:r>
            <a:r>
              <a:rPr lang="en-US" i="1" dirty="0" smtClean="0"/>
              <a:t>outgoing</a:t>
            </a:r>
          </a:p>
          <a:p>
            <a:r>
              <a:rPr lang="en-US" dirty="0"/>
              <a:t>Pre-Green </a:t>
            </a:r>
            <a:r>
              <a:rPr lang="en-US" dirty="0">
                <a:solidFill>
                  <a:srgbClr val="E4E601"/>
                </a:solidFill>
                <a:effectLst>
                  <a:glow rad="101600">
                    <a:srgbClr val="FFFF00">
                      <a:alpha val="75000"/>
                    </a:srgbClr>
                  </a:glow>
                </a:effectLst>
              </a:rPr>
              <a:t>(Fool’s) </a:t>
            </a:r>
            <a:r>
              <a:rPr lang="en-US" dirty="0" smtClean="0">
                <a:solidFill>
                  <a:srgbClr val="E4E601"/>
                </a:solidFill>
                <a:effectLst>
                  <a:glow rad="101600">
                    <a:srgbClr val="FFFF00">
                      <a:alpha val="75000"/>
                    </a:srgbClr>
                  </a:glow>
                </a:effectLst>
              </a:rPr>
              <a:t>hybrid Gold </a:t>
            </a:r>
            <a:r>
              <a:rPr lang="en-US" dirty="0"/>
              <a:t>is </a:t>
            </a:r>
            <a:r>
              <a:rPr lang="en-US" dirty="0" smtClean="0"/>
              <a:t>either double-dipped, or each individual institution’s outgoing publications subsidize all other institutions’ incoming subscription fees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22D3D7-68E5-AF4A-8C77-BD1E9156DF3C}" type="datetime1">
              <a:rPr lang="en-CA" smtClean="0"/>
              <a:t>15-11-24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ECS-WAIS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558668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effectLst/>
              </a:rPr>
              <a:t>Pre-Green </a:t>
            </a:r>
            <a:r>
              <a:rPr lang="en-US" dirty="0" smtClean="0">
                <a:solidFill>
                  <a:srgbClr val="E4E601"/>
                </a:solidFill>
                <a:effectLst>
                  <a:glow rad="101600">
                    <a:srgbClr val="FFFF00">
                      <a:alpha val="75000"/>
                    </a:srgbClr>
                  </a:glow>
                </a:effectLst>
              </a:rPr>
              <a:t>Fool’s Gold </a:t>
            </a:r>
            <a:r>
              <a:rPr lang="en-US" dirty="0" err="1" smtClean="0"/>
              <a:t>vs</a:t>
            </a:r>
            <a:r>
              <a:rPr lang="en-US" dirty="0" smtClean="0"/>
              <a:t> </a:t>
            </a:r>
            <a:br>
              <a:rPr lang="en-US" dirty="0" smtClean="0"/>
            </a:br>
            <a:r>
              <a:rPr lang="en-US" dirty="0" smtClean="0">
                <a:solidFill>
                  <a:srgbClr val="008000"/>
                </a:solidFill>
              </a:rPr>
              <a:t>Post-</a:t>
            </a:r>
            <a:r>
              <a:rPr lang="en-US" dirty="0">
                <a:solidFill>
                  <a:srgbClr val="008000"/>
                </a:solidFill>
              </a:rPr>
              <a:t>Green </a:t>
            </a:r>
            <a:r>
              <a:rPr lang="en-US" dirty="0" smtClean="0">
                <a:solidFill>
                  <a:srgbClr val="FFD34F"/>
                </a:solidFill>
              </a:rPr>
              <a:t>Fair Gold</a:t>
            </a:r>
            <a:endParaRPr lang="en-US" dirty="0">
              <a:solidFill>
                <a:srgbClr val="FFD34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>
                <a:solidFill>
                  <a:srgbClr val="008000"/>
                </a:solidFill>
              </a:rPr>
              <a:t>Universal Green</a:t>
            </a:r>
            <a:r>
              <a:rPr lang="en-US" dirty="0" smtClean="0"/>
              <a:t> makes journals cancellable and subscriptions unsustainable</a:t>
            </a:r>
          </a:p>
          <a:p>
            <a:r>
              <a:rPr lang="en-US" dirty="0" smtClean="0">
                <a:solidFill>
                  <a:srgbClr val="008000"/>
                </a:solidFill>
              </a:rPr>
              <a:t>Post-Green </a:t>
            </a:r>
            <a:r>
              <a:rPr lang="en-US" dirty="0" smtClean="0"/>
              <a:t>cancellations force journal cost-cutting and down-sizing to the </a:t>
            </a:r>
            <a:r>
              <a:rPr lang="en-US" dirty="0">
                <a:solidFill>
                  <a:srgbClr val="008000"/>
                </a:solidFill>
              </a:rPr>
              <a:t>Post-Green </a:t>
            </a:r>
            <a:r>
              <a:rPr lang="en-US" dirty="0" smtClean="0"/>
              <a:t>essentials</a:t>
            </a:r>
          </a:p>
          <a:p>
            <a:r>
              <a:rPr lang="en-US" dirty="0" smtClean="0"/>
              <a:t>Print edition, online edition, access-provision, archiving, and their expenses are all obsolete </a:t>
            </a:r>
            <a:r>
              <a:rPr lang="en-US" dirty="0" smtClean="0">
                <a:solidFill>
                  <a:srgbClr val="008000"/>
                </a:solidFill>
              </a:rPr>
              <a:t>Post-Green</a:t>
            </a:r>
            <a:r>
              <a:rPr lang="en-US" dirty="0" smtClean="0"/>
              <a:t>, offloaded instead onto the </a:t>
            </a:r>
            <a:r>
              <a:rPr lang="en-US" dirty="0" err="1" smtClean="0"/>
              <a:t>worlwide</a:t>
            </a:r>
            <a:r>
              <a:rPr lang="en-US" dirty="0" smtClean="0"/>
              <a:t> network of </a:t>
            </a:r>
            <a:r>
              <a:rPr lang="en-US" dirty="0" smtClean="0">
                <a:solidFill>
                  <a:srgbClr val="008000"/>
                </a:solidFill>
              </a:rPr>
              <a:t>Green OA repositories</a:t>
            </a:r>
            <a:r>
              <a:rPr lang="en-US" dirty="0" smtClean="0"/>
              <a:t>.</a:t>
            </a:r>
          </a:p>
          <a:p>
            <a:r>
              <a:rPr lang="en-US" dirty="0" smtClean="0"/>
              <a:t>The sole remaining function and cost of peer-reviewed journal publishing </a:t>
            </a:r>
            <a:r>
              <a:rPr lang="en-US" dirty="0" smtClean="0">
                <a:solidFill>
                  <a:srgbClr val="008000"/>
                </a:solidFill>
              </a:rPr>
              <a:t>Post-Green </a:t>
            </a:r>
            <a:r>
              <a:rPr lang="en-US" dirty="0" smtClean="0"/>
              <a:t>will be peer review, paid for out of a fraction of institutional subscription savings as affordable, sustainable </a:t>
            </a:r>
            <a:r>
              <a:rPr lang="en-US" dirty="0" smtClean="0">
                <a:solidFill>
                  <a:srgbClr val="008000"/>
                </a:solidFill>
              </a:rPr>
              <a:t>Post-Green </a:t>
            </a:r>
            <a:r>
              <a:rPr lang="en-US" dirty="0" smtClean="0">
                <a:solidFill>
                  <a:srgbClr val="FFD34F"/>
                </a:solidFill>
              </a:rPr>
              <a:t>Fair Gold</a:t>
            </a:r>
            <a:endParaRPr lang="en-US" dirty="0">
              <a:solidFill>
                <a:srgbClr val="FFD34F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056A7-EB00-DE4B-AD06-9D4D71962FCD}" type="datetime1">
              <a:rPr lang="en-CA" smtClean="0"/>
              <a:t>15-11-24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ECS-WAIS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84540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solidFill>
                  <a:srgbClr val="008000"/>
                </a:solidFill>
              </a:rPr>
              <a:t>Universal Green OA:</a:t>
            </a:r>
            <a:br>
              <a:rPr lang="en-US" dirty="0" smtClean="0">
                <a:solidFill>
                  <a:srgbClr val="008000"/>
                </a:solidFill>
              </a:rPr>
            </a:br>
            <a:r>
              <a:rPr lang="en-US" b="1" i="1" dirty="0" smtClean="0"/>
              <a:t>and then what?</a:t>
            </a:r>
            <a:endParaRPr lang="en-US" b="1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All articles OA in institutional repositories immediately upon acceptance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Journals can be cancelled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Sole remaining cost of peer reviewed journal publishing </a:t>
            </a:r>
            <a:r>
              <a:rPr lang="en-US" dirty="0" smtClean="0">
                <a:solidFill>
                  <a:srgbClr val="008000"/>
                </a:solidFill>
              </a:rPr>
              <a:t>post-green </a:t>
            </a:r>
            <a:r>
              <a:rPr lang="en-US" dirty="0" smtClean="0"/>
              <a:t>is peer review, paid for out of a fraction of the annual journal cancellation savings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D68F48-3288-8642-BE55-D3DB9A5C7B43}" type="datetime1">
              <a:rPr lang="en-CA" smtClean="0"/>
              <a:t>15-11-24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ECS-WAIS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91774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7444"/>
            <a:ext cx="8229600" cy="6198906"/>
          </a:xfrm>
        </p:spPr>
        <p:txBody>
          <a:bodyPr>
            <a:normAutofit fontScale="400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(1994) </a:t>
            </a:r>
            <a:r>
              <a:rPr lang="en-US" u="sng" dirty="0" smtClean="0">
                <a:hlinkClick r:id="rId2"/>
              </a:rPr>
              <a:t>A Subversive Proposal</a:t>
            </a:r>
            <a:endParaRPr lang="en-US" u="sng" dirty="0" smtClean="0"/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(2001) </a:t>
            </a:r>
            <a:r>
              <a:rPr lang="en-US" u="sng" dirty="0" smtClean="0">
                <a:hlinkClick r:id="rId3"/>
              </a:rPr>
              <a:t>The Self-Archiving Initiative</a:t>
            </a:r>
            <a:endParaRPr lang="en-US" u="sng" dirty="0" smtClean="0"/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(2002) </a:t>
            </a:r>
            <a:r>
              <a:rPr lang="en-US" u="sng" dirty="0" smtClean="0">
                <a:hlinkClick r:id="rId4"/>
              </a:rPr>
              <a:t>The Budapest Open Access Initiative</a:t>
            </a:r>
            <a:endParaRPr lang="en-US" u="sng" dirty="0" smtClean="0"/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(2004) </a:t>
            </a:r>
            <a:r>
              <a:rPr lang="en-US" u="sng" dirty="0" smtClean="0">
                <a:hlinkClick r:id="rId5"/>
              </a:rPr>
              <a:t>Memorandum to UK To UK Government Science and Technology Select Committee Select Committee on Science and Technology Written Evidence </a:t>
            </a:r>
            <a:endParaRPr lang="en-US" u="sng" dirty="0" smtClean="0"/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(2004) </a:t>
            </a:r>
            <a:r>
              <a:rPr lang="en-US" u="sng" dirty="0" smtClean="0">
                <a:hlinkClick r:id="rId6"/>
              </a:rPr>
              <a:t>For Whom the Gate Tolls? </a:t>
            </a:r>
            <a:r>
              <a:rPr lang="en-US" i="1" u="sng" dirty="0" smtClean="0">
                <a:hlinkClick r:id="rId6"/>
              </a:rPr>
              <a:t>Select Committee on Science and Technology Written Evidence </a:t>
            </a:r>
            <a:endParaRPr lang="en-US" i="1" u="sng" dirty="0" smtClean="0"/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(2007)</a:t>
            </a:r>
            <a:r>
              <a:rPr lang="en-US" dirty="0" smtClean="0">
                <a:hlinkClick r:id="rId7"/>
              </a:rPr>
              <a:t>. </a:t>
            </a:r>
            <a:r>
              <a:rPr lang="en-US" u="sng" dirty="0" smtClean="0">
                <a:hlinkClick r:id="rId7"/>
              </a:rPr>
              <a:t>No Need for Canadian PubMed Central: CIHR Should Mandate IR Deposit. </a:t>
            </a:r>
            <a:endParaRPr lang="en-US" u="sng" dirty="0" smtClean="0"/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(2011) </a:t>
            </a:r>
            <a:r>
              <a:rPr lang="en-US" u="sng" dirty="0" smtClean="0">
                <a:hlinkClick r:id="rId8"/>
              </a:rPr>
              <a:t>What Is To Be Done About U.S. Public Access to Peer-Reviewed Scholarly Publications Resulting From U.S. Federally Funded Research?  </a:t>
            </a:r>
            <a:endParaRPr lang="en-US" dirty="0" smtClean="0">
              <a:solidFill>
                <a:srgbClr val="000000"/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(2011) </a:t>
            </a:r>
            <a:r>
              <a:rPr lang="en-US" u="sng" dirty="0" smtClean="0">
                <a:hlinkClick r:id="rId9"/>
              </a:rPr>
              <a:t>Comments on Open Access FAQ of German Alliance of Scientific Organisations</a:t>
            </a:r>
            <a:endParaRPr lang="en-US" u="sng" dirty="0" smtClean="0"/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(2012) </a:t>
            </a:r>
            <a:r>
              <a:rPr lang="en-US" u="sng" dirty="0" smtClean="0">
                <a:hlinkClick r:id="rId10"/>
              </a:rPr>
              <a:t>Digital Research: How and Why the RCUK Open Access Policy Needs to Be Revised</a:t>
            </a:r>
            <a:endParaRPr lang="en-US" u="sng" dirty="0" smtClean="0"/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(2013). </a:t>
            </a:r>
            <a:r>
              <a:rPr lang="en-US" u="sng" dirty="0" smtClean="0">
                <a:hlinkClick r:id="rId11"/>
              </a:rPr>
              <a:t>Response to HEFCE REF OA Policy Consultation</a:t>
            </a:r>
            <a:r>
              <a:rPr lang="en-US" u="sng" dirty="0" smtClean="0"/>
              <a:t>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(2013). </a:t>
            </a:r>
            <a:r>
              <a:rPr lang="en-US" u="sng" dirty="0" smtClean="0">
                <a:hlinkClick r:id="rId12"/>
              </a:rPr>
              <a:t>Comments on HEFCE/REF Open Access Mandate Proposal. </a:t>
            </a:r>
            <a:endParaRPr lang="en-US" u="sng" dirty="0" smtClean="0"/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(2013) </a:t>
            </a:r>
            <a:r>
              <a:rPr lang="en-US" u="sng" dirty="0" smtClean="0">
                <a:hlinkClick r:id="rId13"/>
              </a:rPr>
              <a:t>Evidence to House of Lords Science and Technology Select Committee on Open Access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(2013) </a:t>
            </a:r>
            <a:r>
              <a:rPr lang="en-US" u="sng" dirty="0" smtClean="0">
                <a:hlinkClick r:id="rId14"/>
              </a:rPr>
              <a:t>Evidence to BIS Select Committee Inquiry on Open Access. </a:t>
            </a:r>
            <a:endParaRPr lang="en-US" u="sng" dirty="0" smtClean="0"/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(2013). </a:t>
            </a:r>
            <a:r>
              <a:rPr lang="en-US" u="sng" dirty="0" smtClean="0">
                <a:hlinkClick r:id="rId15"/>
              </a:rPr>
              <a:t>Follow-Up Comments for BIS Select Committee on Open Access</a:t>
            </a:r>
            <a:endParaRPr lang="en-US" i="1" u="sng" dirty="0" smtClean="0"/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(2013)</a:t>
            </a:r>
            <a:r>
              <a:rPr lang="en-US" u="sng" dirty="0" smtClean="0">
                <a:hlinkClick r:id="rId16"/>
              </a:rPr>
              <a:t> Recommandation au ministre québécois de l'enseignement supérieur.</a:t>
            </a:r>
            <a:endParaRPr lang="en-US" u="sng" dirty="0" smtClean="0"/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(2013) </a:t>
            </a:r>
            <a:r>
              <a:rPr lang="en-US" dirty="0" smtClean="0">
                <a:hlinkClick r:id="rId17"/>
              </a:rPr>
              <a:t>Comments on Canada’s NSERC/SSHRC/CIHR Draft Tri-Agency Open Access Policy</a:t>
            </a: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Multiple Comments on </a:t>
            </a:r>
            <a:r>
              <a:rPr lang="en-US" u="sng" dirty="0" smtClean="0">
                <a:hlinkClick r:id="rId18"/>
              </a:rPr>
              <a:t>CIHR Open Access Policy </a:t>
            </a:r>
            <a:endParaRPr lang="en-US" u="sng" dirty="0" smtClean="0"/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Multiple Comments on </a:t>
            </a:r>
            <a:r>
              <a:rPr lang="en-US" u="sng" dirty="0" smtClean="0">
                <a:hlinkClick r:id="rId19"/>
              </a:rPr>
              <a:t>SSHRC Open Access Policy</a:t>
            </a:r>
            <a:endParaRPr lang="en-US" u="sng" dirty="0" smtClean="0"/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Multiple Comments on </a:t>
            </a:r>
            <a:r>
              <a:rPr lang="en-US" u="sng" dirty="0" smtClean="0">
                <a:hlinkClick r:id="rId20"/>
              </a:rPr>
              <a:t>OA Progress in Canada</a:t>
            </a:r>
            <a:endParaRPr lang="en-US" u="sng" dirty="0" smtClean="0"/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Multiple Comments on </a:t>
            </a:r>
            <a:r>
              <a:rPr lang="en-US" u="sng" dirty="0" smtClean="0">
                <a:hlinkClick r:id="rId21"/>
              </a:rPr>
              <a:t>NIH Public Access Policy</a:t>
            </a:r>
            <a:endParaRPr lang="en-US" u="sng" dirty="0" smtClean="0"/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Multiple Comments on </a:t>
            </a:r>
            <a:r>
              <a:rPr lang="en-US" u="sng" dirty="0" smtClean="0">
                <a:hlinkClick r:id="rId22"/>
              </a:rPr>
              <a:t>Harvard Open Access Policy</a:t>
            </a:r>
            <a:endParaRPr lang="en-US" u="sng" dirty="0" smtClean="0"/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Multiple Comments on </a:t>
            </a:r>
            <a:r>
              <a:rPr lang="en-US" u="sng" dirty="0" smtClean="0">
                <a:hlinkClick r:id="rId23" action="ppaction://hlinkfile"/>
              </a:rPr>
              <a:t>France/HAL Open Access Policy</a:t>
            </a:r>
            <a:endParaRPr lang="en-US" u="sng" dirty="0" smtClean="0"/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Multiple Comments on </a:t>
            </a:r>
            <a:r>
              <a:rPr lang="en-US" dirty="0" smtClean="0">
                <a:hlinkClick r:id="rId24"/>
              </a:rPr>
              <a:t>Australian Open Access Policy</a:t>
            </a: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Comments on H. Varmus's 1999 </a:t>
            </a:r>
            <a:r>
              <a:rPr lang="en-US" u="sng" dirty="0" smtClean="0">
                <a:hlinkClick r:id="rId25" action="ppaction://hlinkfile"/>
              </a:rPr>
              <a:t>E-biomed Proposal</a:t>
            </a:r>
            <a:r>
              <a:rPr lang="en-US" u="sng" dirty="0" smtClean="0">
                <a:hlinkClick r:id="rId26"/>
              </a:rPr>
              <a:t> [</a:t>
            </a:r>
            <a:r>
              <a:rPr lang="en-US" u="sng" dirty="0" smtClean="0">
                <a:hlinkClick r:id="rId27"/>
              </a:rPr>
              <a:t>1] [</a:t>
            </a:r>
            <a:r>
              <a:rPr lang="en-US" u="sng" dirty="0" smtClean="0">
                <a:hlinkClick r:id="rId28"/>
              </a:rPr>
              <a:t>2]</a:t>
            </a:r>
            <a:endParaRPr lang="en-US" u="sng" dirty="0" smtClean="0"/>
          </a:p>
          <a:p>
            <a:pPr marL="514350" indent="-514350">
              <a:buFont typeface="+mj-lt"/>
              <a:buAutoNum type="arabicPeriod"/>
            </a:pPr>
            <a:r>
              <a:rPr lang="en-US" dirty="0" err="1" smtClean="0"/>
              <a:t>Harnad</a:t>
            </a:r>
            <a:r>
              <a:rPr lang="en-US" dirty="0" smtClean="0"/>
              <a:t>, S. (2007) </a:t>
            </a:r>
            <a:r>
              <a:rPr lang="en-US" dirty="0" smtClean="0">
                <a:hlinkClick r:id="rId29"/>
              </a:rPr>
              <a:t>The Green Road to Open Access: A Leveraged Transition.</a:t>
            </a:r>
            <a:r>
              <a:rPr lang="en-US" dirty="0" smtClean="0"/>
              <a:t> In: Anna </a:t>
            </a:r>
            <a:r>
              <a:rPr lang="en-US" dirty="0" err="1" smtClean="0"/>
              <a:t>Gacs</a:t>
            </a:r>
            <a:r>
              <a:rPr lang="en-US" dirty="0" smtClean="0"/>
              <a:t>. </a:t>
            </a:r>
            <a:r>
              <a:rPr lang="en-US" i="1" dirty="0" smtClean="0"/>
              <a:t>The Culture of Periodicals from the Perspective of the Electronic Age</a:t>
            </a:r>
            <a:r>
              <a:rPr lang="en-US" dirty="0" smtClean="0"/>
              <a:t>. </a:t>
            </a:r>
            <a:r>
              <a:rPr lang="en-US" dirty="0" err="1" smtClean="0"/>
              <a:t>L'Harmattan</a:t>
            </a:r>
            <a:r>
              <a:rPr lang="en-US" dirty="0" smtClean="0"/>
              <a:t>. 99-106.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err="1" smtClean="0"/>
              <a:t>Harnad</a:t>
            </a:r>
            <a:r>
              <a:rPr lang="en-US" dirty="0" smtClean="0"/>
              <a:t>, S. (2010) </a:t>
            </a:r>
            <a:r>
              <a:rPr lang="en-US" dirty="0" smtClean="0">
                <a:hlinkClick r:id="rId30"/>
              </a:rPr>
              <a:t>No-Fault Peer Review Charges: The Price of Selectivity Need Not Be Access Denied or Delayed</a:t>
            </a:r>
            <a:r>
              <a:rPr lang="en-US" dirty="0" smtClean="0"/>
              <a:t>. </a:t>
            </a:r>
            <a:r>
              <a:rPr lang="en-US" i="1" dirty="0" smtClean="0"/>
              <a:t>D-Lib Magazine </a:t>
            </a:r>
            <a:r>
              <a:rPr lang="en-US" dirty="0" smtClean="0"/>
              <a:t>16 (7/8) </a:t>
            </a:r>
            <a:endParaRPr lang="en-US" u="sng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132BC-4E9A-C344-B858-BD064A8D072E}" type="datetime1">
              <a:rPr lang="en-CA" smtClean="0"/>
              <a:t>15-11-24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ECS-WAIS</a:t>
            </a:r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2179637"/>
          </a:xfrm>
        </p:spPr>
        <p:txBody>
          <a:bodyPr>
            <a:normAutofit fontScale="90000"/>
          </a:bodyPr>
          <a:lstStyle/>
          <a:p>
            <a:pPr algn="l"/>
            <a:r>
              <a:rPr lang="en-US" b="1" dirty="0" smtClean="0"/>
              <a:t>Revolution #3: 600 </a:t>
            </a:r>
            <a:r>
              <a:rPr lang="en-US" b="1" dirty="0"/>
              <a:t>years ago: Print</a:t>
            </a: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sz="2800" dirty="0" smtClean="0">
                <a:solidFill>
                  <a:srgbClr val="008000"/>
                </a:solidFill>
              </a:rPr>
              <a:t>Spoken </a:t>
            </a:r>
            <a:r>
              <a:rPr lang="en-US" sz="2800" dirty="0">
                <a:solidFill>
                  <a:srgbClr val="008000"/>
                </a:solidFill>
              </a:rPr>
              <a:t>interactions are </a:t>
            </a:r>
            <a:r>
              <a:rPr lang="en-US" sz="2800" i="1" dirty="0">
                <a:solidFill>
                  <a:srgbClr val="008000"/>
                </a:solidFill>
              </a:rPr>
              <a:t>online cognition</a:t>
            </a:r>
            <a:r>
              <a:rPr lang="en-US" sz="2800" dirty="0">
                <a:solidFill>
                  <a:srgbClr val="008000"/>
                </a:solidFill>
              </a:rPr>
              <a:t>; written interactions are </a:t>
            </a:r>
            <a:r>
              <a:rPr lang="en-US" sz="2800" i="1" dirty="0">
                <a:solidFill>
                  <a:srgbClr val="008000"/>
                </a:solidFill>
              </a:rPr>
              <a:t>offline cognition</a:t>
            </a:r>
            <a:r>
              <a:rPr lang="en-US" sz="2800" dirty="0">
                <a:solidFill>
                  <a:srgbClr val="008000"/>
                </a:solidFill>
              </a:rPr>
              <a:t>.</a:t>
            </a:r>
          </a:p>
        </p:txBody>
      </p:sp>
      <p:pic>
        <p:nvPicPr>
          <p:cNvPr id="4" name="Content Placeholder 3" descr="printingpress.png"/>
          <p:cNvPicPr>
            <a:picLocks noGrp="1" noChangeAspect="1"/>
          </p:cNvPicPr>
          <p:nvPr>
            <p:ph idx="1"/>
          </p:nvPr>
        </p:nvPicPr>
        <p:blipFill>
          <a:blip r:embed="rId2"/>
          <a:srcRect l="-67115" r="-67115"/>
          <a:stretch>
            <a:fillRect/>
          </a:stretch>
        </p:blipFill>
        <p:spPr>
          <a:xfrm>
            <a:off x="-1333309" y="2001341"/>
            <a:ext cx="8229600" cy="4525963"/>
          </a:xfrm>
        </p:spPr>
      </p:pic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48C1AA-1867-8444-A8C4-7CB2BD0AFC0E}" type="datetime1">
              <a:rPr lang="en-CA" smtClean="0"/>
              <a:t>15-11-24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ECS-WAIS</a:t>
            </a:r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256839"/>
          </a:xfrm>
        </p:spPr>
        <p:txBody>
          <a:bodyPr>
            <a:normAutofit fontScale="90000"/>
          </a:bodyPr>
          <a:lstStyle/>
          <a:p>
            <a:pPr algn="l"/>
            <a:r>
              <a:rPr lang="en-US" b="1" dirty="0" smtClean="0"/>
              <a:t>Revolution #4: 50 yrs </a:t>
            </a:r>
            <a:r>
              <a:rPr lang="en-US" b="1" dirty="0"/>
              <a:t>ago</a:t>
            </a:r>
            <a:r>
              <a:rPr lang="en-US" b="1" dirty="0" smtClean="0"/>
              <a:t>: </a:t>
            </a:r>
            <a:r>
              <a:rPr lang="en-US" b="1" dirty="0"/>
              <a:t>Internet</a:t>
            </a:r>
            <a:br>
              <a:rPr lang="en-US" b="1" dirty="0"/>
            </a:br>
            <a:r>
              <a:rPr lang="en-US" b="1" dirty="0"/>
              <a:t/>
            </a:r>
            <a:br>
              <a:rPr lang="en-US" b="1" dirty="0"/>
            </a:br>
            <a:r>
              <a:rPr lang="en-US" sz="3200" dirty="0"/>
              <a:t/>
            </a:r>
            <a:br>
              <a:rPr lang="en-US" sz="3200" dirty="0"/>
            </a:br>
            <a:endParaRPr lang="en-US" b="1" dirty="0"/>
          </a:p>
        </p:txBody>
      </p:sp>
      <p:pic>
        <p:nvPicPr>
          <p:cNvPr id="3" name="Picture 2" descr="internet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220" y="1131215"/>
            <a:ext cx="4326523" cy="4326523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F9666F-4137-8C4F-9B49-C23631114BFC}" type="datetime1">
              <a:rPr lang="en-CA" smtClean="0"/>
              <a:t>15-11-24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ECS-WAIS</a:t>
            </a:r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2925762"/>
          </a:xfrm>
        </p:spPr>
        <p:txBody>
          <a:bodyPr>
            <a:normAutofit/>
          </a:bodyPr>
          <a:lstStyle/>
          <a:p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/>
              <a:t/>
            </a:r>
            <a:br>
              <a:rPr lang="en-US" b="1" dirty="0"/>
            </a:br>
            <a:endParaRPr lang="en-US" b="1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4B3ECB-E290-9640-8EB1-A4B1D0734A73}" type="datetime1">
              <a:rPr lang="en-CA" smtClean="0"/>
              <a:t>15-11-24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ECS-WAIS</a:t>
            </a:r>
            <a:endParaRPr lang="en-US"/>
          </a:p>
        </p:txBody>
      </p:sp>
      <p:pic>
        <p:nvPicPr>
          <p:cNvPr id="7" name="Picture 6" descr="ftp1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6800" y="1729619"/>
            <a:ext cx="7010400" cy="38481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066800" y="335881"/>
            <a:ext cx="70104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 </a:t>
            </a:r>
            <a:r>
              <a:rPr lang="en-US" sz="2400" b="1" dirty="0" smtClean="0"/>
              <a:t>FTP: 1960’s</a:t>
            </a:r>
            <a:br>
              <a:rPr lang="en-US" sz="2400" b="1" dirty="0" smtClean="0"/>
            </a:br>
            <a:r>
              <a:rPr lang="en-US" b="1" dirty="0" smtClean="0"/>
              <a:t>(Computer scientists began sharing papers by depositing them in anonymous FTP archives: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b="1" dirty="0" smtClean="0"/>
              <a:t>1989 – 2002 </a:t>
            </a:r>
            <a:r>
              <a:rPr lang="en-US" sz="2800" b="1" dirty="0" err="1" smtClean="0"/>
              <a:t>Psycoloquy</a:t>
            </a:r>
            <a:r>
              <a:rPr lang="en-US" sz="2800" b="1" dirty="0" smtClean="0"/>
              <a:t/>
            </a:r>
            <a:br>
              <a:rPr lang="en-US" sz="2800" b="1" dirty="0" smtClean="0"/>
            </a:br>
            <a:r>
              <a:rPr lang="en-US" sz="2800" b="1" dirty="0" smtClean="0"/>
              <a:t>(one of earliest </a:t>
            </a:r>
            <a:r>
              <a:rPr lang="en-US" sz="2800" b="1" dirty="0" smtClean="0">
                <a:solidFill>
                  <a:srgbClr val="FFD34F"/>
                </a:solidFill>
              </a:rPr>
              <a:t>Gold</a:t>
            </a:r>
            <a:r>
              <a:rPr lang="en-US" sz="2800" b="1" dirty="0" smtClean="0"/>
              <a:t> OA journals)</a:t>
            </a:r>
            <a:endParaRPr lang="en-US" sz="2800" b="1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BB8E9E-F7F8-574D-82BB-CE5BCE82A333}" type="datetime1">
              <a:rPr lang="en-CA" smtClean="0"/>
              <a:t>15-11-24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ECS-WAIS</a:t>
            </a:r>
            <a:endParaRPr lang="en-US"/>
          </a:p>
        </p:txBody>
      </p:sp>
      <p:pic>
        <p:nvPicPr>
          <p:cNvPr id="6" name="Picture 5" descr="psycoloquy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24250" y="1892300"/>
            <a:ext cx="2095500" cy="3073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2925762"/>
          </a:xfrm>
        </p:spPr>
        <p:txBody>
          <a:bodyPr>
            <a:normAutofit/>
          </a:bodyPr>
          <a:lstStyle/>
          <a:p>
            <a:r>
              <a:rPr lang="en-US" sz="2800" dirty="0" smtClean="0"/>
              <a:t>   </a:t>
            </a:r>
            <a:r>
              <a:rPr lang="en-US" sz="2800" b="1" dirty="0" smtClean="0"/>
              <a:t>25 </a:t>
            </a:r>
            <a:r>
              <a:rPr lang="en-US" sz="2800" b="1" dirty="0"/>
              <a:t>years ago:  the Web</a:t>
            </a:r>
            <a:r>
              <a:rPr lang="en-US" b="1" dirty="0"/>
              <a:t/>
            </a:r>
            <a:br>
              <a:rPr lang="en-US" b="1" dirty="0"/>
            </a:br>
            <a:r>
              <a:rPr lang="en-US" b="1" dirty="0"/>
              <a:t/>
            </a:r>
            <a:br>
              <a:rPr lang="en-US" b="1" dirty="0"/>
            </a:br>
            <a:endParaRPr lang="en-US" b="1" dirty="0"/>
          </a:p>
        </p:txBody>
      </p:sp>
      <p:pic>
        <p:nvPicPr>
          <p:cNvPr id="4" name="Picture 3" descr="timbernersle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4595" y="1945403"/>
            <a:ext cx="3823748" cy="2653419"/>
          </a:xfrm>
          <a:prstGeom prst="rect">
            <a:avLst/>
          </a:prstGeom>
        </p:spPr>
      </p:pic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2260D-4B52-3842-84A7-36549CBBF3F1}" type="datetime1">
              <a:rPr lang="en-CA" smtClean="0"/>
              <a:t>15-11-24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ECS-WAIS</a:t>
            </a:r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1669</TotalTime>
  <Words>1518</Words>
  <Application>Microsoft Macintosh PowerPoint</Application>
  <PresentationFormat>On-screen Show (4:3)</PresentationFormat>
  <Paragraphs>253</Paragraphs>
  <Slides>49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49</vt:i4>
      </vt:variant>
    </vt:vector>
  </HeadingPairs>
  <TitlesOfParts>
    <vt:vector size="50" baseType="lpstr">
      <vt:lpstr>Office Theme</vt:lpstr>
      <vt:lpstr>From Universal Green Open Access to Open Science</vt:lpstr>
      <vt:lpstr>Four Cognitive Revolutions:   Speaking (fast turnaround time)  Handwriting (slow turnaround time)  Print (slow turnaround time)  Skywriting (fast turnaround time)</vt:lpstr>
      <vt:lpstr>Revolution #1: 300,000 Years ago:   The Advent of Language (words were free)</vt:lpstr>
      <vt:lpstr>Revolution #2: 6000 years ago  The Advent of Handwriting</vt:lpstr>
      <vt:lpstr>Revolution #3: 600 years ago: Print Spoken interactions are online cognition; written interactions are offline cognition.</vt:lpstr>
      <vt:lpstr>Revolution #4: 50 yrs ago: Internet   </vt:lpstr>
      <vt:lpstr>  </vt:lpstr>
      <vt:lpstr>1989 – 2002 Psycoloquy (one of earliest Gold OA journals)</vt:lpstr>
      <vt:lpstr>   25 years ago:  the Web  </vt:lpstr>
      <vt:lpstr>  </vt:lpstr>
      <vt:lpstr>Jun 1994 –  Subversive Proposal (authors should self-archive the final, refereed, accepted drafts of their journal articles, free for all online)</vt:lpstr>
      <vt:lpstr>Jan 1996 –  JISC ELiB Cogprints Project (Matt Hemus)</vt:lpstr>
      <vt:lpstr>Sep 1998 –  American Scientist Open Access Forum (Amsci) (now the Global Open Access Forum (GOAL) </vt:lpstr>
      <vt:lpstr>Oct 1999 –  EPrints announced (Rob Tansley, later Chris Gutteridge)</vt:lpstr>
      <vt:lpstr>Jan 2000 –  First EPrints repository goes live (eprints.ecs.soton.ac.uk)</vt:lpstr>
      <vt:lpstr>Dec 2001 –  Budapest Open Access Initiative (BOAI) BOAI 1 (Green) + BOAI 2 (Gold)</vt:lpstr>
      <vt:lpstr>Feb 2002 –  International Meeting on  National Policies on Open Access</vt:lpstr>
      <vt:lpstr>2003 -- ROAR  Registry of Open Access Repositories (Tim Brody)</vt:lpstr>
      <vt:lpstr>2003 –  ROARMAP   Registry of Open Access Repository  Mandates and Policies</vt:lpstr>
      <vt:lpstr>Jan 2003 –  ECS Open Access mandate (world’s first OA mandate) (Wendy Hall)</vt:lpstr>
      <vt:lpstr>25 Feb 2004 QUT World’s First Institution-Wide OA Mandate (Tom Cochrane)</vt:lpstr>
      <vt:lpstr>May 2004 Elsevier endorses immediate, unembargoed Green OA Self-archiving</vt:lpstr>
      <vt:lpstr>Aug 2004 –  Joint Southampton OA Recommendation to Parliamentary Select Committee  Les Carr, Dave DeRoure, Stevan Harnad, Jessie Hey, Tony Hey, Steve Hitchcock (Southampton)  Charles Oppenheim (Loughborough) </vt:lpstr>
      <vt:lpstr>Sep 2004 –  OA Advantage Bibliography (Steve Hitchcock)</vt:lpstr>
      <vt:lpstr>2004 NIH OA Policy “Recommendation” (Upgraded to Mandate 2007)</vt:lpstr>
      <vt:lpstr>Dec 21 2004 U Minho  First University-Wide OA Mandate in Europe (Eloy Rodrigues)</vt:lpstr>
      <vt:lpstr>Swan &amp; Brown 2005 Survey “would authors comply with Green OA mandates?” </vt:lpstr>
      <vt:lpstr>Mar 2005 –  Berlin 3 Open Access workshop, Southampton</vt:lpstr>
      <vt:lpstr>Jun 2006 –  Southampton Institutional Deposit Mandate for RAE items (Les Carr)</vt:lpstr>
      <vt:lpstr>2007 U Liège Optimal Immediate-Deposit Mandate (Bernard Rentier)</vt:lpstr>
      <vt:lpstr>Jan 2008 –  Southampton upgrades to full institutional mandate (but a very weak one)</vt:lpstr>
      <vt:lpstr>Feb 2008 –  Harvard A&amp;S Mandate</vt:lpstr>
      <vt:lpstr>Mandated (Minho, CERN, QUT, Soton ECS) vs Unmandated OA (2002-2006)</vt:lpstr>
      <vt:lpstr>% UK OA Green (Immediate&amp;Delayed),  Gold (Immediate))  &amp; Gold (Delayed) ISI indexed UK articles published 2007-2012 (tested 2013)</vt:lpstr>
      <vt:lpstr>% UK OA Green (Immediate&amp;Delayed), Gold (I) &amp; Gold (D)  ISI-indexed UK Articles published in 2012  (tested  in 2013)</vt:lpstr>
      <vt:lpstr>Comparing Liege, Minho, QUT, Surrey, Lancaster, UK-mandated average &amp; UK-unmandated average Liege immediate-deposit mandate is strongest and most effective mandate (Minho &amp; QUT are now both upgrading to the Liege immediate-deposit mandate)</vt:lpstr>
      <vt:lpstr>         UK Unmandated           UK Mandated                              U. Liège                    (24,686)                                      (11,995)                                          (1,452)</vt:lpstr>
      <vt:lpstr>Deposit Timing: Liège (vertical line is date of publication) </vt:lpstr>
      <vt:lpstr>2012 The Finch Fiasco The UK’s U-Turn  from Cost-Free Green  to Fool’s Gold</vt:lpstr>
      <vt:lpstr>2012: BOAI-10 OA Policy Recommendations</vt:lpstr>
      <vt:lpstr>Feb 2013: OSTP Directive &amp; FASTR &amp; PAPS Bills</vt:lpstr>
      <vt:lpstr>May 2013 -- FRS/FNRS Belgium Harmonized Funder+Institution Mandate (Liège Immediate-Deposit Model)</vt:lpstr>
      <vt:lpstr>Dec 2013  EU Horizon 2020 OA Mandate</vt:lpstr>
      <vt:lpstr>March 2014: HEFCE Mandate Immediate-Deposit for REF2020 (Liège/FNRS Model)</vt:lpstr>
      <vt:lpstr>PowerPoint Presentation</vt:lpstr>
      <vt:lpstr>Pre-Green Fool’s Gold vs  Post-Green Fair Gold</vt:lpstr>
      <vt:lpstr>Pre-Green Fool’s Gold vs  Post-Green Fair Gold</vt:lpstr>
      <vt:lpstr>Universal Green OA: and then what?</vt:lpstr>
      <vt:lpstr>PowerPoint Presentation</vt:lpstr>
    </vt:vector>
  </TitlesOfParts>
  <Company>University of Southampton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EPrints, Repositories and Open Access</dc:title>
  <dc:creator>Leslie Carr</dc:creator>
  <cp:lastModifiedBy>Stevan Harnad</cp:lastModifiedBy>
  <cp:revision>105</cp:revision>
  <dcterms:created xsi:type="dcterms:W3CDTF">2013-11-08T20:11:13Z</dcterms:created>
  <dcterms:modified xsi:type="dcterms:W3CDTF">2015-11-24T11:37:40Z</dcterms:modified>
</cp:coreProperties>
</file>