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tmp" ContentType="image/p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56" r:id="rId2"/>
    <p:sldId id="319" r:id="rId3"/>
    <p:sldId id="318" r:id="rId4"/>
    <p:sldId id="313" r:id="rId5"/>
    <p:sldId id="275" r:id="rId6"/>
    <p:sldId id="276" r:id="rId7"/>
    <p:sldId id="277" r:id="rId8"/>
    <p:sldId id="293" r:id="rId9"/>
    <p:sldId id="278" r:id="rId10"/>
    <p:sldId id="292" r:id="rId11"/>
    <p:sldId id="281" r:id="rId12"/>
    <p:sldId id="282" r:id="rId13"/>
    <p:sldId id="283" r:id="rId14"/>
    <p:sldId id="284" r:id="rId15"/>
    <p:sldId id="285" r:id="rId16"/>
    <p:sldId id="258" r:id="rId17"/>
    <p:sldId id="259" r:id="rId18"/>
    <p:sldId id="260" r:id="rId19"/>
    <p:sldId id="270" r:id="rId20"/>
    <p:sldId id="271" r:id="rId21"/>
    <p:sldId id="272" r:id="rId22"/>
    <p:sldId id="274" r:id="rId23"/>
    <p:sldId id="294" r:id="rId24"/>
    <p:sldId id="295" r:id="rId25"/>
    <p:sldId id="297" r:id="rId26"/>
    <p:sldId id="298" r:id="rId27"/>
    <p:sldId id="311" r:id="rId28"/>
    <p:sldId id="299" r:id="rId29"/>
    <p:sldId id="300" r:id="rId30"/>
    <p:sldId id="301" r:id="rId31"/>
    <p:sldId id="302" r:id="rId32"/>
    <p:sldId id="303" r:id="rId33"/>
    <p:sldId id="304" r:id="rId34"/>
    <p:sldId id="305" r:id="rId35"/>
    <p:sldId id="306" r:id="rId36"/>
    <p:sldId id="307" r:id="rId37"/>
    <p:sldId id="308" r:id="rId38"/>
    <p:sldId id="309" r:id="rId39"/>
    <p:sldId id="310" r:id="rId40"/>
    <p:sldId id="315" r:id="rId41"/>
    <p:sldId id="317" r:id="rId42"/>
    <p:sldId id="312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>
        <p:scale>
          <a:sx n="80" d="100"/>
          <a:sy n="80" d="100"/>
        </p:scale>
        <p:origin x="-1584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interSettings" Target="printerSettings/printerSettings1.bin"/><Relationship Id="rId47" Type="http://schemas.openxmlformats.org/officeDocument/2006/relationships/presProps" Target="presProps.xml"/><Relationship Id="rId48" Type="http://schemas.openxmlformats.org/officeDocument/2006/relationships/viewProps" Target="viewProps.xml"/><Relationship Id="rId49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notesMaster" Target="notesMasters/notesMaster1.xml"/><Relationship Id="rId4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B86E6-0D2F-7E4F-8926-9E87F49F975A}" type="datetimeFigureOut">
              <a:rPr lang="en-US" smtClean="0"/>
              <a:t>15-11-23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2355D-67F6-ED44-A252-D54235050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9450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45E8AB-2523-0F4E-A486-E810D62EBBB5}" type="datetimeFigureOut">
              <a:rPr lang="en-US" smtClean="0"/>
              <a:t>15-11-23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FE1F6A-6C9E-1C4E-BA90-BE27F1AC2D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1275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charset="0"/>
              <a:buNone/>
            </a:pPr>
            <a:fld id="{50F263C3-5FDE-7644-82B2-16100FAA4647}" type="slidenum">
              <a:rPr lang="en-CA">
                <a:latin typeface="Times New Roman" charset="0"/>
              </a:rPr>
              <a:pPr>
                <a:buFont typeface="Times New Roman" charset="0"/>
                <a:buNone/>
              </a:pPr>
              <a:t>29</a:t>
            </a:fld>
            <a:endParaRPr lang="en-CA">
              <a:latin typeface="Times New Roman" charset="0"/>
            </a:endParaRPr>
          </a:p>
        </p:txBody>
      </p:sp>
      <p:sp>
        <p:nvSpPr>
          <p:cNvPr id="22531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253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5279" cy="4114511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charset="0"/>
              <a:buNone/>
            </a:pPr>
            <a:fld id="{DE29B2CF-3F95-9E4D-A70F-1C2CA2584884}" type="slidenum">
              <a:rPr lang="en-CA">
                <a:latin typeface="Times New Roman" charset="0"/>
              </a:rPr>
              <a:pPr>
                <a:buFont typeface="Times New Roman" charset="0"/>
                <a:buNone/>
              </a:pPr>
              <a:t>38</a:t>
            </a:fld>
            <a:endParaRPr lang="en-CA">
              <a:latin typeface="Times New Roman" charset="0"/>
            </a:endParaRPr>
          </a:p>
        </p:txBody>
      </p:sp>
      <p:sp>
        <p:nvSpPr>
          <p:cNvPr id="40963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0964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5279" cy="4114511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charset="0"/>
              <a:buNone/>
            </a:pPr>
            <a:fld id="{4A74FFE9-8EF8-754C-9BE4-084C7699C204}" type="slidenum">
              <a:rPr lang="en-CA">
                <a:latin typeface="Times New Roman" charset="0"/>
              </a:rPr>
              <a:pPr>
                <a:buFont typeface="Times New Roman" charset="0"/>
                <a:buNone/>
              </a:pPr>
              <a:t>30</a:t>
            </a:fld>
            <a:endParaRPr lang="en-CA">
              <a:latin typeface="Times New Roman" charset="0"/>
            </a:endParaRPr>
          </a:p>
        </p:txBody>
      </p:sp>
      <p:sp>
        <p:nvSpPr>
          <p:cNvPr id="24579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4580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5279" cy="4114511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charset="0"/>
              <a:buNone/>
            </a:pPr>
            <a:fld id="{23417449-2F69-4D42-A5CE-DEB2D0D55F07}" type="slidenum">
              <a:rPr lang="en-CA">
                <a:latin typeface="Times New Roman" charset="0"/>
              </a:rPr>
              <a:pPr>
                <a:buFont typeface="Times New Roman" charset="0"/>
                <a:buNone/>
              </a:pPr>
              <a:t>31</a:t>
            </a:fld>
            <a:endParaRPr lang="en-CA">
              <a:latin typeface="Times New Roman" charset="0"/>
            </a:endParaRPr>
          </a:p>
        </p:txBody>
      </p:sp>
      <p:sp>
        <p:nvSpPr>
          <p:cNvPr id="26627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6628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5279" cy="4114511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charset="0"/>
              <a:buNone/>
            </a:pPr>
            <a:fld id="{CDD29F51-1630-824E-93BC-DE7CAA5B6754}" type="slidenum">
              <a:rPr lang="en-CA">
                <a:latin typeface="Times New Roman" charset="0"/>
              </a:rPr>
              <a:pPr>
                <a:buFont typeface="Times New Roman" charset="0"/>
                <a:buNone/>
              </a:pPr>
              <a:t>32</a:t>
            </a:fld>
            <a:endParaRPr lang="en-CA">
              <a:latin typeface="Times New Roman" charset="0"/>
            </a:endParaRPr>
          </a:p>
        </p:txBody>
      </p:sp>
      <p:sp>
        <p:nvSpPr>
          <p:cNvPr id="28675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867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5279" cy="4114511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charset="0"/>
              <a:buNone/>
            </a:pPr>
            <a:fld id="{2987EFEB-D929-FF40-A7C3-7C119E70168C}" type="slidenum">
              <a:rPr lang="en-CA">
                <a:latin typeface="Times New Roman" charset="0"/>
              </a:rPr>
              <a:pPr>
                <a:buFont typeface="Times New Roman" charset="0"/>
                <a:buNone/>
              </a:pPr>
              <a:t>33</a:t>
            </a:fld>
            <a:endParaRPr lang="en-CA">
              <a:latin typeface="Times New Roman" charset="0"/>
            </a:endParaRPr>
          </a:p>
        </p:txBody>
      </p:sp>
      <p:sp>
        <p:nvSpPr>
          <p:cNvPr id="30723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0724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5279" cy="4114511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charset="0"/>
              <a:buNone/>
            </a:pPr>
            <a:fld id="{E356B779-2648-934A-BB55-11817E97A31F}" type="slidenum">
              <a:rPr lang="en-CA">
                <a:latin typeface="Times New Roman" charset="0"/>
              </a:rPr>
              <a:pPr>
                <a:buFont typeface="Times New Roman" charset="0"/>
                <a:buNone/>
              </a:pPr>
              <a:t>34</a:t>
            </a:fld>
            <a:endParaRPr lang="en-CA">
              <a:latin typeface="Times New Roman" charset="0"/>
            </a:endParaRPr>
          </a:p>
        </p:txBody>
      </p:sp>
      <p:sp>
        <p:nvSpPr>
          <p:cNvPr id="32771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277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5279" cy="4114511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charset="0"/>
              <a:buNone/>
            </a:pPr>
            <a:fld id="{0E2689DC-67A0-4A43-B916-33C42B806B7F}" type="slidenum">
              <a:rPr lang="en-CA">
                <a:latin typeface="Times New Roman" charset="0"/>
              </a:rPr>
              <a:pPr>
                <a:buFont typeface="Times New Roman" charset="0"/>
                <a:buNone/>
              </a:pPr>
              <a:t>35</a:t>
            </a:fld>
            <a:endParaRPr lang="en-CA">
              <a:latin typeface="Times New Roman" charset="0"/>
            </a:endParaRPr>
          </a:p>
        </p:txBody>
      </p:sp>
      <p:sp>
        <p:nvSpPr>
          <p:cNvPr id="34819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4820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5279" cy="4114511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charset="0"/>
              <a:buNone/>
            </a:pPr>
            <a:fld id="{B7DC0DE5-1FAA-1748-A983-DD6D6C2145A9}" type="slidenum">
              <a:rPr lang="en-CA">
                <a:latin typeface="Times New Roman" charset="0"/>
              </a:rPr>
              <a:pPr>
                <a:buFont typeface="Times New Roman" charset="0"/>
                <a:buNone/>
              </a:pPr>
              <a:t>36</a:t>
            </a:fld>
            <a:endParaRPr lang="en-CA">
              <a:latin typeface="Times New Roman" charset="0"/>
            </a:endParaRPr>
          </a:p>
        </p:txBody>
      </p:sp>
      <p:sp>
        <p:nvSpPr>
          <p:cNvPr id="36867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6868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5279" cy="4114511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charset="0"/>
              <a:buNone/>
            </a:pPr>
            <a:fld id="{C4793C2E-D946-5545-86E2-C25CF1B8D28D}" type="slidenum">
              <a:rPr lang="en-CA">
                <a:latin typeface="Times New Roman" charset="0"/>
              </a:rPr>
              <a:pPr>
                <a:buFont typeface="Times New Roman" charset="0"/>
                <a:buNone/>
              </a:pPr>
              <a:t>37</a:t>
            </a:fld>
            <a:endParaRPr lang="en-CA">
              <a:latin typeface="Times New Roman" charset="0"/>
            </a:endParaRPr>
          </a:p>
        </p:txBody>
      </p:sp>
      <p:sp>
        <p:nvSpPr>
          <p:cNvPr id="38915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891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5279" cy="4114511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A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146C-0BE3-FF4F-A24D-9A3F853D1215}" type="datetime1">
              <a:rPr lang="en-CA" smtClean="0"/>
              <a:t>15-11-23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4551-8588-AC4C-894D-90D12F33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019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818E-2E27-C648-9C6A-C50DC12538A1}" type="datetime1">
              <a:rPr lang="en-CA" smtClean="0"/>
              <a:t>15-11-23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4551-8588-AC4C-894D-90D12F33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455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F168B-5E1B-0F48-B642-AC44A6D3F13B}" type="datetime1">
              <a:rPr lang="en-CA" smtClean="0"/>
              <a:t>15-11-23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4551-8588-AC4C-894D-90D12F33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277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单击此处编辑母版标题样式</a:t>
            </a:r>
          </a:p>
        </p:txBody>
      </p:sp>
      <p:sp>
        <p:nvSpPr>
          <p:cNvPr id="11" name="Shape 11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单击此处编辑母版文本样式</a:t>
            </a:r>
          </a:p>
          <a:p>
            <a:pPr lvl="1">
              <a:defRPr sz="1800"/>
            </a:pPr>
            <a:r>
              <a:rPr sz="3200"/>
              <a:t>第二级</a:t>
            </a:r>
          </a:p>
          <a:p>
            <a:pPr lvl="2">
              <a:defRPr sz="1800"/>
            </a:pPr>
            <a:r>
              <a:rPr sz="3200"/>
              <a:t>第三级</a:t>
            </a:r>
          </a:p>
          <a:p>
            <a:pPr lvl="3">
              <a:defRPr sz="1800"/>
            </a:pPr>
            <a:r>
              <a:rPr sz="3200"/>
              <a:t>第四级</a:t>
            </a:r>
          </a:p>
          <a:p>
            <a:pPr lvl="4">
              <a:defRPr sz="1800"/>
            </a:pPr>
            <a:r>
              <a:rPr sz="3200"/>
              <a:t>第五级</a:t>
            </a:r>
          </a:p>
        </p:txBody>
      </p:sp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095864"/>
      </p:ext>
    </p:extLst>
  </p:cSld>
  <p:clrMapOvr>
    <a:masterClrMapping/>
  </p:clrMapOvr>
  <p:transition xmlns:p14="http://schemas.microsoft.com/office/powerpoint/2010/main"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273629"/>
            <a:ext cx="8225280" cy="114204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269233-CA30-E840-8CA6-886E8FB8387B}" type="datetime1">
              <a:rPr lang="en-CA" smtClean="0"/>
              <a:t>15-11-23</a:t>
            </a:fld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07317-B6C8-D24D-B6D6-294B0FCA46DA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44148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A866-6B3E-1F4A-9011-C739185D54F2}" type="datetime1">
              <a:rPr lang="en-CA" smtClean="0"/>
              <a:t>15-11-23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4551-8588-AC4C-894D-90D12F33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244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8A59F-1B36-B74D-A704-E60A7D061D5F}" type="datetime1">
              <a:rPr lang="en-CA" smtClean="0"/>
              <a:t>15-11-23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4551-8588-AC4C-894D-90D12F33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45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BB2B1-1EC7-7C4E-955E-E0FA4686F56F}" type="datetime1">
              <a:rPr lang="en-CA" smtClean="0"/>
              <a:t>15-11-23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4551-8588-AC4C-894D-90D12F33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96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C7516-B263-5344-8BF0-1A4F846DC9F6}" type="datetime1">
              <a:rPr lang="en-CA" smtClean="0"/>
              <a:t>15-11-23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4551-8588-AC4C-894D-90D12F33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829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2914F-A6EC-0C49-A728-D3D59AD1C648}" type="datetime1">
              <a:rPr lang="en-CA" smtClean="0"/>
              <a:t>15-11-23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4551-8588-AC4C-894D-90D12F33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119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64C4C-1DB3-504F-ADB9-CFB9C88476D5}" type="datetime1">
              <a:rPr lang="en-CA" smtClean="0"/>
              <a:t>15-11-23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4551-8588-AC4C-894D-90D12F33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112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63786-FB62-3441-BAD9-1CBD4EF53FF1}" type="datetime1">
              <a:rPr lang="en-CA" smtClean="0"/>
              <a:t>15-11-23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4551-8588-AC4C-894D-90D12F33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892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48CB2-323B-CF43-9AC6-3A4255711B6F}" type="datetime1">
              <a:rPr lang="en-CA" smtClean="0"/>
              <a:t>15-11-23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4551-8588-AC4C-894D-90D12F33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987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CEF3D-F5CF-AF43-8221-8D3F0FCA3306}" type="datetime1">
              <a:rPr lang="en-CA" smtClean="0"/>
              <a:t>15-11-23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04551-8588-AC4C-894D-90D12F33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335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Relationship Id="rId3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tmp"/><Relationship Id="rId4" Type="http://schemas.openxmlformats.org/officeDocument/2006/relationships/image" Target="../media/image47.tmp"/><Relationship Id="rId5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tmp"/><Relationship Id="rId3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mp"/><Relationship Id="rId4" Type="http://schemas.openxmlformats.org/officeDocument/2006/relationships/image" Target="../media/image46.tmp"/><Relationship Id="rId5" Type="http://schemas.openxmlformats.org/officeDocument/2006/relationships/image" Target="../media/image47.tmp"/><Relationship Id="rId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tmp"/><Relationship Id="rId4" Type="http://schemas.openxmlformats.org/officeDocument/2006/relationships/image" Target="../media/image49.tmp"/><Relationship Id="rId5" Type="http://schemas.openxmlformats.org/officeDocument/2006/relationships/image" Target="../media/image52.tm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3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tif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4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5.png"/><Relationship Id="rId3" Type="http://schemas.openxmlformats.org/officeDocument/2006/relationships/image" Target="../media/image5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4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5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6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7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Relationship Id="rId3" Type="http://schemas.openxmlformats.org/officeDocument/2006/relationships/image" Target="../media/image7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9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jpeg"/><Relationship Id="rId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0.png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643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Learned Whorfian Effects and Dimensional Reduction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3036" y="1522018"/>
            <a:ext cx="6400800" cy="1276888"/>
          </a:xfrm>
        </p:spPr>
        <p:txBody>
          <a:bodyPr/>
          <a:lstStyle/>
          <a:p>
            <a:r>
              <a:rPr lang="en-US" dirty="0" smtClean="0"/>
              <a:t>Stevan Harnad</a:t>
            </a:r>
          </a:p>
          <a:p>
            <a:r>
              <a:rPr lang="en-US" dirty="0" smtClean="0"/>
              <a:t>UQÀM, U Southampton, McGill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11242" y="3577218"/>
            <a:ext cx="4750344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Based on </a:t>
            </a:r>
            <a:r>
              <a:rPr lang="en-US" dirty="0"/>
              <a:t>the ongoing work </a:t>
            </a:r>
            <a:r>
              <a:rPr lang="en-US" dirty="0" smtClean="0"/>
              <a:t>of;</a:t>
            </a:r>
          </a:p>
          <a:p>
            <a:pPr algn="ctr"/>
            <a:r>
              <a:rPr lang="en-US" dirty="0" smtClean="0"/>
              <a:t> </a:t>
            </a:r>
          </a:p>
          <a:p>
            <a:pPr algn="ctr"/>
            <a:r>
              <a:rPr lang="en-US" b="1" dirty="0" smtClean="0"/>
              <a:t>Xi</a:t>
            </a:r>
            <a:r>
              <a:rPr lang="en-US" b="1" dirty="0"/>
              <a:t>-Wei Kang </a:t>
            </a:r>
            <a:r>
              <a:rPr lang="en-US" b="1" dirty="0" smtClean="0"/>
              <a:t> </a:t>
            </a:r>
            <a:r>
              <a:rPr lang="en-US" dirty="0" smtClean="0"/>
              <a:t>U Southampton</a:t>
            </a:r>
          </a:p>
          <a:p>
            <a:pPr algn="ctr"/>
            <a:r>
              <a:rPr lang="en-US" dirty="0" smtClean="0"/>
              <a:t> </a:t>
            </a:r>
            <a:r>
              <a:rPr lang="en-US" b="1" dirty="0" err="1" smtClean="0"/>
              <a:t>Phlippe</a:t>
            </a:r>
            <a:r>
              <a:rPr lang="en-US" b="1" dirty="0" smtClean="0"/>
              <a:t> Vincent-</a:t>
            </a:r>
            <a:r>
              <a:rPr lang="en-US" b="1" dirty="0" err="1" smtClean="0"/>
              <a:t>Lamarre</a:t>
            </a:r>
            <a:r>
              <a:rPr lang="en-US" dirty="0" smtClean="0"/>
              <a:t>  UQÀM</a:t>
            </a:r>
            <a:r>
              <a:rPr lang="en-US" dirty="0"/>
              <a:t>, U </a:t>
            </a:r>
            <a:r>
              <a:rPr lang="en-US" dirty="0" smtClean="0"/>
              <a:t>Ottawa </a:t>
            </a:r>
          </a:p>
          <a:p>
            <a:pPr algn="ctr"/>
            <a:r>
              <a:rPr lang="en-US" b="1" dirty="0" smtClean="0"/>
              <a:t>Fernanda </a:t>
            </a:r>
            <a:r>
              <a:rPr lang="en-US" b="1" dirty="0"/>
              <a:t>Perez </a:t>
            </a:r>
            <a:r>
              <a:rPr lang="en-US" b="1" dirty="0" smtClean="0"/>
              <a:t>Gay </a:t>
            </a:r>
            <a:r>
              <a:rPr lang="en-US" dirty="0" smtClean="0"/>
              <a:t>McGill, UQÀM </a:t>
            </a:r>
          </a:p>
          <a:p>
            <a:pPr algn="ctr"/>
            <a:r>
              <a:rPr lang="en-US" b="1" dirty="0" smtClean="0"/>
              <a:t>Daniel Rivas </a:t>
            </a:r>
            <a:r>
              <a:rPr lang="en-US" dirty="0" smtClean="0"/>
              <a:t>McGill, UQÀM</a:t>
            </a:r>
            <a:endParaRPr lang="en-US" dirty="0"/>
          </a:p>
        </p:txBody>
      </p:sp>
      <p:pic>
        <p:nvPicPr>
          <p:cNvPr id="6" name="Picture 5" descr="fernanda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53" y="5064115"/>
            <a:ext cx="1923093" cy="1526455"/>
          </a:xfrm>
          <a:prstGeom prst="rect">
            <a:avLst/>
          </a:prstGeom>
        </p:spPr>
      </p:pic>
      <p:pic>
        <p:nvPicPr>
          <p:cNvPr id="7" name="Picture 6" descr="xiwei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26" y="2484889"/>
            <a:ext cx="1533141" cy="1886415"/>
          </a:xfrm>
          <a:prstGeom prst="rect">
            <a:avLst/>
          </a:prstGeom>
        </p:spPr>
      </p:pic>
      <p:pic>
        <p:nvPicPr>
          <p:cNvPr id="8" name="Picture 7" descr="philipp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383" y="3031543"/>
            <a:ext cx="1719157" cy="1719157"/>
          </a:xfrm>
          <a:prstGeom prst="rect">
            <a:avLst/>
          </a:prstGeom>
        </p:spPr>
      </p:pic>
      <p:pic>
        <p:nvPicPr>
          <p:cNvPr id="9" name="Picture 8" descr="danrivas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711" y="5064115"/>
            <a:ext cx="1728175" cy="1778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0826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965450"/>
            <a:ext cx="7950200" cy="30099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-479425"/>
            <a:ext cx="7937500" cy="40132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06375" y="6207125"/>
            <a:ext cx="85883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Stimuli adapted from </a:t>
            </a:r>
            <a:r>
              <a:rPr lang="en-US" sz="1200" dirty="0" err="1" smtClean="0"/>
              <a:t>Sigala</a:t>
            </a:r>
            <a:r>
              <a:rPr lang="en-US" sz="1200" dirty="0" smtClean="0"/>
              <a:t>, N., &amp; </a:t>
            </a:r>
            <a:r>
              <a:rPr lang="en-US" sz="1200" dirty="0" err="1" smtClean="0"/>
              <a:t>Logothetis</a:t>
            </a:r>
            <a:r>
              <a:rPr lang="en-US" sz="1200" dirty="0" smtClean="0"/>
              <a:t>, N. K. (2002). Visual categorization shapes feature selectivity in the primate temporal cortex. </a:t>
            </a:r>
            <a:r>
              <a:rPr lang="en-US" sz="1200" i="1" dirty="0" smtClean="0"/>
              <a:t>Nature, 415(6869), 318-320. http://</a:t>
            </a:r>
            <a:r>
              <a:rPr lang="en-US" sz="1200" i="1" dirty="0" err="1" smtClean="0"/>
              <a:t>www.cnbc.cmu.edu</a:t>
            </a:r>
            <a:r>
              <a:rPr lang="en-US" sz="1200" i="1" dirty="0" smtClean="0"/>
              <a:t>/~</a:t>
            </a:r>
            <a:r>
              <a:rPr lang="en-US" sz="1200" i="1" dirty="0" err="1" smtClean="0"/>
              <a:t>samondjm</a:t>
            </a:r>
            <a:r>
              <a:rPr lang="en-US" sz="1200" i="1" dirty="0" smtClean="0"/>
              <a:t>/papers/SigalaandLogothetis2002.pdf</a:t>
            </a:r>
            <a:endParaRPr lang="en-US" sz="1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96393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/>
            </a:pPr>
            <a:r>
              <a:rPr lang="en-US" sz="4400" dirty="0" smtClean="0"/>
              <a:t>Proportion of Successful Learners</a:t>
            </a:r>
            <a:endParaRPr sz="4400" dirty="0"/>
          </a:p>
        </p:txBody>
      </p:sp>
      <p:pic>
        <p:nvPicPr>
          <p:cNvPr id="99" name="image15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214421"/>
            <a:ext cx="8917008" cy="29010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" name="image16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14412" y="4214817"/>
            <a:ext cx="4181478" cy="11334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image17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643569" y="4214817"/>
            <a:ext cx="1685927" cy="111442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83048785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lang="en-US" sz="4400" dirty="0" smtClean="0"/>
              <a:t>Number of trials till criterion</a:t>
            </a:r>
            <a:endParaRPr sz="4400" dirty="0"/>
          </a:p>
        </p:txBody>
      </p:sp>
      <p:pic>
        <p:nvPicPr>
          <p:cNvPr id="109" name="image21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8595" y="1214421"/>
            <a:ext cx="8132027" cy="32861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image22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00034" y="4643446"/>
            <a:ext cx="4857787" cy="13240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image23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00694" y="4643446"/>
            <a:ext cx="3038477" cy="112395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238593670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lang="en-US" sz="4400" dirty="0" smtClean="0"/>
              <a:t>Reaction Times</a:t>
            </a:r>
            <a:endParaRPr sz="4400" dirty="0"/>
          </a:p>
        </p:txBody>
      </p:sp>
      <p:pic>
        <p:nvPicPr>
          <p:cNvPr id="104" name="image18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4282" y="1142984"/>
            <a:ext cx="8715404" cy="35616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5" name="image19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7157" y="4714883"/>
            <a:ext cx="5086352" cy="150495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" name="image20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72130" y="4714883"/>
            <a:ext cx="3115113" cy="112410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30470499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/>
          </p:cNvSpPr>
          <p:nvPr>
            <p:ph type="title"/>
          </p:nvPr>
        </p:nvSpPr>
        <p:spPr>
          <a:xfrm>
            <a:off x="500034" y="214289"/>
            <a:ext cx="8229601" cy="114300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lvl="0">
              <a:defRPr sz="1800"/>
            </a:pPr>
            <a:r>
              <a:rPr lang="en-US" sz="2400" dirty="0" smtClean="0"/>
              <a:t>Within-Category (AA, LL) and Between-Category (AL) Similarity Ratings Successful Subjects</a:t>
            </a:r>
            <a:r>
              <a:rPr lang="en-US" sz="4400" dirty="0" smtClean="0"/>
              <a:t/>
            </a:r>
            <a:br>
              <a:rPr lang="en-US" sz="4400" dirty="0" smtClean="0"/>
            </a:br>
            <a:endParaRPr sz="4400" dirty="0"/>
          </a:p>
        </p:txBody>
      </p:sp>
      <p:pic>
        <p:nvPicPr>
          <p:cNvPr id="88" name="image9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7157" y="1142984"/>
            <a:ext cx="8483620" cy="3160674"/>
          </a:xfrm>
          <a:prstGeom prst="rect">
            <a:avLst/>
          </a:prstGeom>
          <a:ln w="12700">
            <a:miter lim="400000"/>
          </a:ln>
        </p:spPr>
      </p:pic>
      <p:pic>
        <p:nvPicPr>
          <p:cNvPr id="89" name="image10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5784" y="4286255"/>
            <a:ext cx="7226271" cy="1490293"/>
          </a:xfrm>
          <a:prstGeom prst="rect">
            <a:avLst/>
          </a:prstGeom>
          <a:ln w="12700">
            <a:miter lim="400000"/>
          </a:ln>
        </p:spPr>
      </p:pic>
      <p:pic>
        <p:nvPicPr>
          <p:cNvPr id="90" name="image11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857356" y="5786454"/>
            <a:ext cx="5159360" cy="77145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032451225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lang="en-US" dirty="0" smtClean="0"/>
              <a:t>Within-Category (AA, LL) and Between-Category (AL) Similarity Ratings          Unsuccessful Subjects</a:t>
            </a:r>
            <a:endParaRPr sz="4400" dirty="0"/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pic>
        <p:nvPicPr>
          <p:cNvPr id="94" name="image12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22314" y="1094826"/>
            <a:ext cx="7950214" cy="3048556"/>
          </a:xfrm>
          <a:prstGeom prst="rect">
            <a:avLst/>
          </a:prstGeom>
          <a:ln w="12700">
            <a:miter lim="400000"/>
          </a:ln>
        </p:spPr>
      </p:pic>
      <p:pic>
        <p:nvPicPr>
          <p:cNvPr id="95" name="image13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57224" y="4143380"/>
            <a:ext cx="7426336" cy="1534013"/>
          </a:xfrm>
          <a:prstGeom prst="rect">
            <a:avLst/>
          </a:prstGeom>
          <a:ln w="12700">
            <a:miter lim="400000"/>
          </a:ln>
        </p:spPr>
      </p:pic>
      <p:pic>
        <p:nvPicPr>
          <p:cNvPr id="96" name="image14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57224" y="5724549"/>
            <a:ext cx="7431087" cy="113347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86806819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291825" cy="67391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000" y="444500"/>
            <a:ext cx="2736647" cy="45243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 relevant features</a:t>
            </a:r>
          </a:p>
          <a:p>
            <a:endParaRPr lang="en-US" dirty="0"/>
          </a:p>
          <a:p>
            <a:r>
              <a:rPr lang="en-US" dirty="0" smtClean="0"/>
              <a:t>64 pre-learning</a:t>
            </a:r>
          </a:p>
          <a:p>
            <a:r>
              <a:rPr lang="en-US" dirty="0" smtClean="0"/>
              <a:t> pairwise similarity ratings</a:t>
            </a:r>
          </a:p>
          <a:p>
            <a:endParaRPr lang="en-US" dirty="0"/>
          </a:p>
          <a:p>
            <a:r>
              <a:rPr lang="en-US" dirty="0" smtClean="0"/>
              <a:t>160 category learning trials</a:t>
            </a:r>
          </a:p>
          <a:p>
            <a:r>
              <a:rPr lang="en-US" dirty="0" smtClean="0"/>
              <a:t>With corrective feedback</a:t>
            </a:r>
          </a:p>
          <a:p>
            <a:endParaRPr lang="en-US" dirty="0"/>
          </a:p>
          <a:p>
            <a:r>
              <a:rPr lang="en-US" dirty="0" smtClean="0"/>
              <a:t>Success criterion: </a:t>
            </a:r>
          </a:p>
          <a:p>
            <a:r>
              <a:rPr lang="en-US" dirty="0" smtClean="0"/>
              <a:t>20 error-free trials</a:t>
            </a:r>
          </a:p>
          <a:p>
            <a:endParaRPr lang="en-US" dirty="0"/>
          </a:p>
          <a:p>
            <a:r>
              <a:rPr lang="en-US" dirty="0" smtClean="0"/>
              <a:t>64 post-learning</a:t>
            </a:r>
          </a:p>
          <a:p>
            <a:r>
              <a:rPr lang="en-US" dirty="0" smtClean="0"/>
              <a:t> pairwise similarity ratings</a:t>
            </a:r>
          </a:p>
          <a:p>
            <a:endParaRPr lang="en-US" dirty="0" smtClean="0"/>
          </a:p>
          <a:p>
            <a:r>
              <a:rPr lang="en-US" dirty="0" smtClean="0"/>
              <a:t>160 unique stimuli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48647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26" y="0"/>
            <a:ext cx="9144000" cy="32298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4369269"/>
            <a:ext cx="4074080" cy="24887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9187" y="4172419"/>
            <a:ext cx="2616200" cy="3937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4567" y="4781655"/>
            <a:ext cx="4263589" cy="186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7444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36598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091" y="3611506"/>
            <a:ext cx="6911091" cy="3112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8872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1" y="0"/>
            <a:ext cx="2798230" cy="2490819"/>
          </a:xfrm>
          <a:prstGeom prst="rect">
            <a:avLst/>
          </a:prstGeom>
        </p:spPr>
      </p:pic>
      <p:pic>
        <p:nvPicPr>
          <p:cNvPr id="6" name="图片 9" descr="屏幕剪辑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10" y="0"/>
            <a:ext cx="2710273" cy="2490819"/>
          </a:xfrm>
          <a:prstGeom prst="rect">
            <a:avLst/>
          </a:prstGeom>
        </p:spPr>
      </p:pic>
      <p:pic>
        <p:nvPicPr>
          <p:cNvPr id="7" name="图片 10" descr="屏幕剪辑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031" y="0"/>
            <a:ext cx="2404594" cy="230937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879725"/>
            <a:ext cx="9144000" cy="409302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831283" y="3413125"/>
            <a:ext cx="28205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Within-category compression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427676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>
                <a:latin typeface="Calibri" charset="0"/>
              </a:rPr>
              <a:t>The Turing test</a:t>
            </a:r>
            <a:r>
              <a:rPr lang="en-US" sz="4000">
                <a:latin typeface="Calibri" charset="0"/>
              </a:rPr>
              <a:t/>
            </a:r>
            <a:br>
              <a:rPr lang="en-US" sz="4000">
                <a:latin typeface="Calibri" charset="0"/>
              </a:rPr>
            </a:br>
            <a:endParaRPr lang="en-US" sz="4000">
              <a:latin typeface="Calibri" charset="0"/>
            </a:endParaRPr>
          </a:p>
        </p:txBody>
      </p:sp>
      <p:pic>
        <p:nvPicPr>
          <p:cNvPr id="17411" name="Content Placeholder 3" descr="turing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449" r="-7449"/>
          <a:stretch>
            <a:fillRect/>
          </a:stretch>
        </p:blipFill>
        <p:spPr>
          <a:xfrm>
            <a:off x="1577975" y="2344738"/>
            <a:ext cx="6119813" cy="3365500"/>
          </a:xfrm>
        </p:spPr>
      </p:pic>
    </p:spTree>
    <p:extLst>
      <p:ext uri="{BB962C8B-B14F-4D97-AF65-F5344CB8AC3E}">
        <p14:creationId xmlns:p14="http://schemas.microsoft.com/office/powerpoint/2010/main" val="32689900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8" descr="屏幕剪辑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01" y="0"/>
            <a:ext cx="2735832" cy="242965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15208"/>
            <a:ext cx="9144000" cy="41427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32500" y="3397250"/>
            <a:ext cx="2667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Between-category </a:t>
            </a:r>
          </a:p>
          <a:p>
            <a:r>
              <a:rPr lang="en-US" sz="3200" b="1" dirty="0" smtClean="0"/>
              <a:t>separation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140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1" y="0"/>
            <a:ext cx="2798230" cy="2490819"/>
          </a:xfrm>
          <a:prstGeom prst="rect">
            <a:avLst/>
          </a:prstGeom>
        </p:spPr>
      </p:pic>
      <p:pic>
        <p:nvPicPr>
          <p:cNvPr id="5" name="图片 8" descr="屏幕剪辑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451" y="4428349"/>
            <a:ext cx="2735832" cy="2429651"/>
          </a:xfrm>
          <a:prstGeom prst="rect">
            <a:avLst/>
          </a:prstGeom>
        </p:spPr>
      </p:pic>
      <p:pic>
        <p:nvPicPr>
          <p:cNvPr id="6" name="图片 9" descr="屏幕剪辑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10" y="0"/>
            <a:ext cx="2710273" cy="2490819"/>
          </a:xfrm>
          <a:prstGeom prst="rect">
            <a:avLst/>
          </a:prstGeom>
        </p:spPr>
      </p:pic>
      <p:pic>
        <p:nvPicPr>
          <p:cNvPr id="7" name="图片 10" descr="屏幕剪辑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031" y="0"/>
            <a:ext cx="2404594" cy="23093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7448" y="2617819"/>
            <a:ext cx="2433835" cy="14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4947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235" y="0"/>
            <a:ext cx="3032798" cy="2699618"/>
          </a:xfrm>
          <a:prstGeom prst="rect">
            <a:avLst/>
          </a:prstGeom>
        </p:spPr>
      </p:pic>
      <p:pic>
        <p:nvPicPr>
          <p:cNvPr id="9" name="图片 5" descr="屏幕剪辑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381" y="16496"/>
            <a:ext cx="2796893" cy="262278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-1" y="560991"/>
            <a:ext cx="13493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Successful</a:t>
            </a:r>
          </a:p>
          <a:p>
            <a:r>
              <a:rPr lang="en-US" b="1" dirty="0" smtClean="0"/>
              <a:t>Learners</a:t>
            </a:r>
          </a:p>
          <a:p>
            <a:endParaRPr lang="en-US" b="1" dirty="0" smtClean="0"/>
          </a:p>
          <a:p>
            <a:r>
              <a:rPr lang="en-US" b="1" dirty="0" smtClean="0"/>
              <a:t>WITHIN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576185" y="560991"/>
            <a:ext cx="100869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Failed</a:t>
            </a:r>
          </a:p>
          <a:p>
            <a:r>
              <a:rPr lang="en-US" b="1" dirty="0" smtClean="0"/>
              <a:t>Learners</a:t>
            </a:r>
          </a:p>
          <a:p>
            <a:endParaRPr lang="en-US" b="1" dirty="0"/>
          </a:p>
          <a:p>
            <a:r>
              <a:rPr lang="en-US" b="1" dirty="0" smtClean="0"/>
              <a:t>WITHIN</a:t>
            </a:r>
          </a:p>
          <a:p>
            <a:endParaRPr lang="en-US" dirty="0"/>
          </a:p>
        </p:txBody>
      </p:sp>
      <p:pic>
        <p:nvPicPr>
          <p:cNvPr id="10" name="图片 8" descr="屏幕剪辑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201" y="3777474"/>
            <a:ext cx="2735832" cy="242965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4625" y="4032250"/>
            <a:ext cx="1301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BETWEEN</a:t>
            </a:r>
            <a:endParaRPr lang="en-US" dirty="0"/>
          </a:p>
        </p:txBody>
      </p:sp>
      <p:pic>
        <p:nvPicPr>
          <p:cNvPr id="15" name="图片 4" descr="屏幕剪辑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560" y="3777474"/>
            <a:ext cx="2587625" cy="23785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76185" y="4032250"/>
            <a:ext cx="1127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BETWEEN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368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657600" y="250825"/>
            <a:ext cx="5486400" cy="3810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sz="2400" b="1" dirty="0" smtClean="0"/>
              <a:t>CP as a side-effect of Dimensional Reduction</a:t>
            </a:r>
            <a:endParaRPr lang="en-US" dirty="0" smtClean="0"/>
          </a:p>
        </p:txBody>
      </p:sp>
      <p:pic>
        <p:nvPicPr>
          <p:cNvPr id="58373" name="Picture 8" descr="tij3.gif                                                       0007E7C6HarnDisk OSX                   B7C7AF91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1" y="2069292"/>
            <a:ext cx="2361600" cy="219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74217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8412068" cy="5091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4711206"/>
            <a:ext cx="440396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[0,#,#,1,#,1,#] -&gt; </a:t>
            </a:r>
            <a:r>
              <a:rPr lang="pl-PL" sz="1400" dirty="0" err="1"/>
              <a:t>category</a:t>
            </a:r>
            <a:r>
              <a:rPr lang="pl-PL" sz="1400" dirty="0"/>
              <a:t> 1</a:t>
            </a:r>
          </a:p>
          <a:p>
            <a:r>
              <a:rPr lang="pl-PL" sz="1400" dirty="0"/>
              <a:t>[1,#,#,0,#,0,#] -&gt; </a:t>
            </a:r>
            <a:r>
              <a:rPr lang="pl-PL" sz="1400" dirty="0" err="1"/>
              <a:t>category</a:t>
            </a:r>
            <a:r>
              <a:rPr lang="pl-PL" sz="1400" dirty="0"/>
              <a:t> 2</a:t>
            </a:r>
          </a:p>
          <a:p>
            <a:r>
              <a:rPr lang="pl-PL" sz="1400" dirty="0"/>
              <a:t> </a:t>
            </a:r>
          </a:p>
          <a:p>
            <a:endParaRPr lang="pl-PL" sz="1400" dirty="0"/>
          </a:p>
          <a:p>
            <a:r>
              <a:rPr lang="pt-BR" sz="1400" dirty="0"/>
              <a:t>[</a:t>
            </a:r>
            <a:r>
              <a:rPr lang="pt-BR" sz="1400" b="1" dirty="0"/>
              <a:t>0</a:t>
            </a:r>
            <a:r>
              <a:rPr lang="pt-BR" sz="1400" dirty="0"/>
              <a:t>,0.3,0.6,</a:t>
            </a:r>
            <a:r>
              <a:rPr lang="pt-BR" sz="1400" b="1" dirty="0"/>
              <a:t>1</a:t>
            </a:r>
            <a:r>
              <a:rPr lang="pt-BR" sz="1400" dirty="0"/>
              <a:t>,0.1,</a:t>
            </a:r>
            <a:r>
              <a:rPr lang="pt-BR" sz="1400" b="1" dirty="0"/>
              <a:t>1</a:t>
            </a:r>
            <a:r>
              <a:rPr lang="pt-BR" sz="1400" dirty="0"/>
              <a:t>,0.2] -&gt; Exemplar </a:t>
            </a:r>
            <a:r>
              <a:rPr lang="pt-BR" sz="1400" dirty="0" err="1"/>
              <a:t>category</a:t>
            </a:r>
            <a:r>
              <a:rPr lang="pt-BR" sz="1400" dirty="0"/>
              <a:t> 1</a:t>
            </a:r>
          </a:p>
          <a:p>
            <a:r>
              <a:rPr lang="pt-BR" sz="1400" dirty="0"/>
              <a:t>[</a:t>
            </a:r>
            <a:r>
              <a:rPr lang="pt-BR" sz="1400" b="1" dirty="0"/>
              <a:t>0</a:t>
            </a:r>
            <a:r>
              <a:rPr lang="pt-BR" sz="1400" dirty="0"/>
              <a:t>,0.2,0.9,</a:t>
            </a:r>
            <a:r>
              <a:rPr lang="pt-BR" sz="1400" b="1" dirty="0"/>
              <a:t>1</a:t>
            </a:r>
            <a:r>
              <a:rPr lang="pt-BR" sz="1400" dirty="0"/>
              <a:t>,0.3,</a:t>
            </a:r>
            <a:r>
              <a:rPr lang="pt-BR" sz="1400" b="1" dirty="0"/>
              <a:t>1</a:t>
            </a:r>
            <a:r>
              <a:rPr lang="pt-BR" sz="1400" dirty="0"/>
              <a:t>,0.1] -&gt; Exemplar </a:t>
            </a:r>
            <a:r>
              <a:rPr lang="pt-BR" sz="1400" dirty="0" err="1"/>
              <a:t>category</a:t>
            </a:r>
            <a:r>
              <a:rPr lang="pt-BR" sz="1400" dirty="0"/>
              <a:t> 1</a:t>
            </a:r>
          </a:p>
          <a:p>
            <a:endParaRPr lang="pt-BR" sz="1400" dirty="0"/>
          </a:p>
          <a:p>
            <a:r>
              <a:rPr lang="pt-BR" sz="1400" dirty="0"/>
              <a:t>[</a:t>
            </a:r>
            <a:r>
              <a:rPr lang="pt-BR" sz="1400" b="1" dirty="0"/>
              <a:t>1</a:t>
            </a:r>
            <a:r>
              <a:rPr lang="pt-BR" sz="1400" dirty="0"/>
              <a:t>,0.2,0.7,</a:t>
            </a:r>
            <a:r>
              <a:rPr lang="pt-BR" sz="1400" b="1" dirty="0"/>
              <a:t>0</a:t>
            </a:r>
            <a:r>
              <a:rPr lang="pt-BR" sz="1400" dirty="0"/>
              <a:t>,0.8,</a:t>
            </a:r>
            <a:r>
              <a:rPr lang="pt-BR" sz="1400" b="1" dirty="0"/>
              <a:t>0</a:t>
            </a:r>
            <a:r>
              <a:rPr lang="pt-BR" sz="1400" dirty="0"/>
              <a:t>,0.2] -&gt; Exemplar </a:t>
            </a:r>
            <a:r>
              <a:rPr lang="pt-BR" sz="1400" dirty="0" err="1"/>
              <a:t>category</a:t>
            </a:r>
            <a:r>
              <a:rPr lang="pt-BR" sz="1400" dirty="0"/>
              <a:t> 2 </a:t>
            </a:r>
          </a:p>
          <a:p>
            <a:r>
              <a:rPr lang="pt-BR" sz="1400" dirty="0"/>
              <a:t>[</a:t>
            </a:r>
            <a:r>
              <a:rPr lang="pt-BR" sz="1400" b="1" dirty="0"/>
              <a:t>1</a:t>
            </a:r>
            <a:r>
              <a:rPr lang="pt-BR" sz="1400" dirty="0"/>
              <a:t>,0.8,0.9,</a:t>
            </a:r>
            <a:r>
              <a:rPr lang="pt-BR" sz="1400" b="1" dirty="0"/>
              <a:t>0</a:t>
            </a:r>
            <a:r>
              <a:rPr lang="pt-BR" sz="1400" dirty="0"/>
              <a:t>,0.2,</a:t>
            </a:r>
            <a:r>
              <a:rPr lang="pt-BR" sz="1400" b="1" dirty="0"/>
              <a:t>0</a:t>
            </a:r>
            <a:r>
              <a:rPr lang="pt-BR" sz="1400" dirty="0"/>
              <a:t>,0.3] -&gt; Exemplar </a:t>
            </a:r>
            <a:r>
              <a:rPr lang="pt-BR" sz="1400" dirty="0" err="1"/>
              <a:t>category</a:t>
            </a:r>
            <a:r>
              <a:rPr lang="pt-BR" sz="1400" dirty="0"/>
              <a:t> 2 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3621" y="6027003"/>
            <a:ext cx="2337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Results of </a:t>
            </a:r>
          </a:p>
          <a:p>
            <a:r>
              <a:rPr lang="en-US" sz="1600" b="1" dirty="0" smtClean="0"/>
              <a:t>Philippe Vincent-</a:t>
            </a:r>
            <a:r>
              <a:rPr lang="en-US" sz="1600" b="1" dirty="0" err="1" smtClean="0"/>
              <a:t>Lamarre</a:t>
            </a:r>
            <a:endParaRPr lang="en-US" sz="1600" b="1" dirty="0" smtClean="0"/>
          </a:p>
          <a:p>
            <a:r>
              <a:rPr lang="en-US" sz="1600" dirty="0" smtClean="0"/>
              <a:t>UQÀM/U Ottawa</a:t>
            </a:r>
            <a:endParaRPr lang="en-US" sz="1600" dirty="0"/>
          </a:p>
        </p:txBody>
      </p:sp>
      <p:pic>
        <p:nvPicPr>
          <p:cNvPr id="7" name="Picture 6" descr="philipp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706" y="5458578"/>
            <a:ext cx="1362724" cy="1362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315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3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What is </a:t>
            </a:r>
            <a:br>
              <a:rPr lang="en-US" sz="3600" b="1" dirty="0" smtClean="0"/>
            </a:br>
            <a:r>
              <a:rPr lang="en-US" sz="3600" b="1" dirty="0" smtClean="0"/>
              <a:t>the Symbol Grounding Problem?</a:t>
            </a:r>
            <a:endParaRPr lang="en-US" sz="3600" b="1" dirty="0"/>
          </a:p>
        </p:txBody>
      </p:sp>
      <p:pic>
        <p:nvPicPr>
          <p:cNvPr id="7" name="Picture 6" descr="symgrograb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584" y="1170028"/>
            <a:ext cx="6999416" cy="550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873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1276350" y="990600"/>
            <a:ext cx="63912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dirty="0" smtClean="0"/>
              <a:t>Doing the right thing with the right KIND of thing</a:t>
            </a:r>
            <a:endParaRPr lang="en-US" sz="2400" dirty="0"/>
          </a:p>
        </p:txBody>
      </p:sp>
      <p:sp>
        <p:nvSpPr>
          <p:cNvPr id="20485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1620838" y="219075"/>
            <a:ext cx="5181600" cy="5334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sz="2400" b="1" dirty="0" smtClean="0">
                <a:solidFill>
                  <a:schemeClr val="tx1"/>
                </a:solidFill>
              </a:rPr>
              <a:t>What </a:t>
            </a:r>
            <a:r>
              <a:rPr lang="en-US" sz="2400" b="1" dirty="0">
                <a:solidFill>
                  <a:schemeClr val="tx1"/>
                </a:solidFill>
              </a:rPr>
              <a:t>is Categorization?</a:t>
            </a:r>
            <a:endParaRPr lang="en-US" dirty="0"/>
          </a:p>
        </p:txBody>
      </p:sp>
      <p:pic>
        <p:nvPicPr>
          <p:cNvPr id="7" name="Picture 1028" descr="mushrooms2.jpg                                                 0007E7C6HarnDisk OSX                   B7C7AF91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101" y="1828800"/>
            <a:ext cx="2964291" cy="4613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15445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79388"/>
            <a:ext cx="6705600" cy="533400"/>
          </a:xfrm>
          <a:prstGeom prst="rect">
            <a:avLst/>
          </a:prstGeom>
        </p:spPr>
        <p:txBody>
          <a:bodyPr/>
          <a:lstStyle/>
          <a:p>
            <a:r>
              <a:rPr lang="en-US" sz="2400" b="1" dirty="0"/>
              <a:t> Hearsay</a:t>
            </a:r>
            <a:r>
              <a:rPr lang="en-US" sz="2400" dirty="0"/>
              <a:t>: </a:t>
            </a:r>
            <a:r>
              <a:rPr lang="en-US" sz="2400" b="1" dirty="0"/>
              <a:t>A New Way To Acquire Categories</a:t>
            </a:r>
            <a:endParaRPr lang="en-US" dirty="0" smtClean="0"/>
          </a:p>
        </p:txBody>
      </p:sp>
      <p:pic>
        <p:nvPicPr>
          <p:cNvPr id="59395" name="Picture 8" descr=" cang4.tif                                                      0007E7C6HarnDisk OSX                   B7C7AF91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6240" y="1357790"/>
            <a:ext cx="5117760" cy="3689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6" name="Picture 9" descr=" cang1.tif                                                      0007E7C6HarnDisk OSX                   B7C7AF91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7440" y="1465801"/>
            <a:ext cx="3581280" cy="3581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7" name="Text Box 10"/>
          <p:cNvSpPr txBox="1">
            <a:spLocks noChangeArrowheads="1"/>
          </p:cNvSpPr>
          <p:nvPr/>
        </p:nvSpPr>
        <p:spPr bwMode="auto">
          <a:xfrm>
            <a:off x="2705761" y="5986709"/>
            <a:ext cx="2549100" cy="36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0" tIns="45715" rIns="91430" bIns="45715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</a:rPr>
              <a:t>Cangelosi</a:t>
            </a:r>
            <a:r>
              <a:rPr lang="en-US" dirty="0">
                <a:solidFill>
                  <a:srgbClr val="000000"/>
                </a:solidFill>
              </a:rPr>
              <a:t> &amp; </a:t>
            </a:r>
            <a:r>
              <a:rPr lang="en-US" dirty="0" err="1">
                <a:solidFill>
                  <a:srgbClr val="000000"/>
                </a:solidFill>
              </a:rPr>
              <a:t>Harnad</a:t>
            </a:r>
            <a:r>
              <a:rPr lang="en-US" dirty="0">
                <a:solidFill>
                  <a:srgbClr val="000000"/>
                </a:solidFill>
              </a:rPr>
              <a:t> 2002</a:t>
            </a:r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603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Dictionaries (and </a:t>
            </a:r>
            <a:r>
              <a:rPr lang="en-US" dirty="0" err="1" smtClean="0"/>
              <a:t>Encylopedias</a:t>
            </a:r>
            <a:r>
              <a:rPr lang="en-US" dirty="0" smtClean="0"/>
              <a:t> and Textbooks) are Category Repositories</a:t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19459" name="Content Placeholder 3" descr="chindict.jpg"/>
          <p:cNvPicPr>
            <a:picLocks noGrp="1" noChangeAspect="1"/>
          </p:cNvPicPr>
          <p:nvPr>
            <p:ph idx="1"/>
          </p:nvPr>
        </p:nvPicPr>
        <p:blipFill>
          <a:blip r:embed="rId2"/>
          <a:srcRect t="9880" b="988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97770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001" y="1208288"/>
            <a:ext cx="5544000" cy="401802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355681" y="249146"/>
            <a:ext cx="8228160" cy="967782"/>
          </a:xfrm>
        </p:spPr>
        <p:txBody>
          <a:bodyPr tIns="35268">
            <a:normAutofit fontScale="90000"/>
          </a:bodyPr>
          <a:lstStyle/>
          <a:p>
            <a:pPr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CA" sz="1800" b="1" dirty="0"/>
              <a:t/>
            </a:r>
            <a:br>
              <a:rPr lang="en-CA" sz="1800" b="1" dirty="0"/>
            </a:br>
            <a:r>
              <a:rPr lang="en-CA" sz="1800" b="1" dirty="0"/>
              <a:t/>
            </a:r>
            <a:br>
              <a:rPr lang="en-CA" sz="1800" b="1" dirty="0"/>
            </a:br>
            <a:r>
              <a:rPr lang="en-CA" sz="1800" b="1" dirty="0"/>
              <a:t/>
            </a:r>
            <a:br>
              <a:rPr lang="en-CA" sz="1800" b="1" dirty="0"/>
            </a:br>
            <a:r>
              <a:rPr lang="en-CA" sz="1800" b="1" dirty="0"/>
              <a:t/>
            </a:r>
            <a:br>
              <a:rPr lang="en-CA" sz="1800" b="1" dirty="0"/>
            </a:br>
            <a:r>
              <a:rPr lang="en-CA" sz="2500" b="1" i="1" dirty="0"/>
              <a:t>Toy</a:t>
            </a:r>
            <a:r>
              <a:rPr lang="en-CA" sz="2500" dirty="0"/>
              <a:t> dictionary represented as graph</a:t>
            </a:r>
            <a:r>
              <a:rPr lang="en-CA" sz="1800" dirty="0"/>
              <a:t/>
            </a:r>
            <a:br>
              <a:rPr lang="en-CA" sz="1800" dirty="0"/>
            </a:br>
            <a:r>
              <a:rPr lang="en-CA" dirty="0" smtClean="0"/>
              <a:t/>
            </a:r>
            <a:br>
              <a:rPr lang="en-CA" dirty="0" smtClean="0"/>
            </a:br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719457025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6876" y="476250"/>
            <a:ext cx="846137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Summary</a:t>
            </a:r>
            <a:endParaRPr lang="en-US" sz="2800" b="1" dirty="0"/>
          </a:p>
          <a:p>
            <a:endParaRPr lang="en-US" sz="2000" dirty="0" smtClean="0"/>
          </a:p>
          <a:p>
            <a:pPr marL="514350" indent="-514350">
              <a:buAutoNum type="arabicPeriod"/>
            </a:pPr>
            <a:r>
              <a:rPr lang="en-US" sz="2000" dirty="0" smtClean="0"/>
              <a:t>“Categorical Perception” (CP) (within-category compression and between-category separation in discriminability or similarity) can be induced by category learning</a:t>
            </a:r>
          </a:p>
          <a:p>
            <a:pPr marL="514350" indent="-514350">
              <a:buAutoNum type="arabicPeriod"/>
            </a:pPr>
            <a:r>
              <a:rPr lang="en-US" sz="2000" dirty="0" smtClean="0"/>
              <a:t>Learned CP increases with task difficulty</a:t>
            </a:r>
          </a:p>
          <a:p>
            <a:pPr marL="514350" indent="-514350">
              <a:buAutoNum type="arabicPeriod"/>
            </a:pPr>
            <a:r>
              <a:rPr lang="en-US" sz="2000" dirty="0" smtClean="0"/>
              <a:t>Task difficulty increases as the proportion of features co-varying with category membership decreases (“dimensional reduction”)</a:t>
            </a:r>
          </a:p>
          <a:p>
            <a:pPr marL="514350" indent="-514350">
              <a:buAutoNum type="arabicPeriod"/>
            </a:pPr>
            <a:r>
              <a:rPr lang="en-US" sz="2000" dirty="0" smtClean="0"/>
              <a:t>Only successful learners show learned CP</a:t>
            </a:r>
          </a:p>
          <a:p>
            <a:pPr marL="514350" indent="-514350">
              <a:buAutoNum type="arabicPeriod"/>
            </a:pPr>
            <a:r>
              <a:rPr lang="en-US" sz="2000" dirty="0" smtClean="0"/>
              <a:t>Category-learning and CP ground the meaning of words</a:t>
            </a:r>
            <a:endParaRPr lang="en-US" sz="2000" dirty="0"/>
          </a:p>
          <a:p>
            <a:pPr marL="514350" indent="-514350">
              <a:buAutoNum type="arabicPeriod"/>
            </a:pPr>
            <a:r>
              <a:rPr lang="en-US" sz="2000" dirty="0" smtClean="0"/>
              <a:t>Word meaning can be learned (“grounded”) directly by trial-and-error sensorimotor </a:t>
            </a:r>
            <a:r>
              <a:rPr lang="en-US" sz="2000" i="1" dirty="0" smtClean="0"/>
              <a:t>induction</a:t>
            </a:r>
            <a:r>
              <a:rPr lang="en-US" sz="2000" dirty="0" smtClean="0"/>
              <a:t> or indirectly by verbal </a:t>
            </a:r>
            <a:r>
              <a:rPr lang="en-US" sz="2000" i="1" dirty="0" smtClean="0"/>
              <a:t>instruction</a:t>
            </a:r>
            <a:r>
              <a:rPr lang="en-US" sz="2000" dirty="0" smtClean="0"/>
              <a:t> (definition, description)</a:t>
            </a:r>
          </a:p>
          <a:p>
            <a:pPr marL="514350" indent="-514350">
              <a:buFontTx/>
              <a:buAutoNum type="arabicPeriod"/>
            </a:pPr>
            <a:r>
              <a:rPr lang="en-US" sz="2000" dirty="0"/>
              <a:t>Every dictionary has “minimal grounding sets” </a:t>
            </a:r>
            <a:r>
              <a:rPr lang="en-US" sz="2000" dirty="0" smtClean="0"/>
              <a:t>(</a:t>
            </a:r>
            <a:r>
              <a:rPr lang="en-US" sz="2000" dirty="0" err="1" smtClean="0"/>
              <a:t>MinSets</a:t>
            </a:r>
            <a:r>
              <a:rPr lang="en-US" sz="2000" dirty="0" smtClean="0"/>
              <a:t>) out of </a:t>
            </a:r>
            <a:r>
              <a:rPr lang="en-US" sz="2000" dirty="0"/>
              <a:t>which all the rest of the words can be reached via verbal </a:t>
            </a:r>
            <a:r>
              <a:rPr lang="en-US" sz="2000" dirty="0" smtClean="0"/>
              <a:t>definitions using only the </a:t>
            </a:r>
            <a:r>
              <a:rPr lang="en-US" sz="2000" dirty="0" err="1" smtClean="0"/>
              <a:t>MinSet</a:t>
            </a:r>
            <a:r>
              <a:rPr lang="en-US" sz="2000" dirty="0" smtClean="0"/>
              <a:t> words</a:t>
            </a:r>
            <a:endParaRPr lang="en-US" sz="2000" dirty="0"/>
          </a:p>
          <a:p>
            <a:pPr marL="514350" indent="-514350">
              <a:buAutoNum type="arabicPeriod"/>
            </a:pPr>
            <a:r>
              <a:rPr lang="en-US" sz="2000" dirty="0" smtClean="0"/>
              <a:t>The </a:t>
            </a:r>
            <a:r>
              <a:rPr lang="en-US" sz="2000" dirty="0" err="1" smtClean="0"/>
              <a:t>MinSet</a:t>
            </a:r>
            <a:r>
              <a:rPr lang="en-US" sz="2000" dirty="0" smtClean="0"/>
              <a:t> words are more frequent than the rest of the dictionary, more concrete, and learned earlier</a:t>
            </a:r>
          </a:p>
          <a:p>
            <a:pPr marL="514350" indent="-514350">
              <a:buAutoNum type="arabicPeriod"/>
            </a:pPr>
            <a:r>
              <a:rPr lang="en-US" sz="2000" dirty="0" smtClean="0"/>
              <a:t>Learned CP is a weak Whorfian Effect (language influences perception)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395031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"/>
          <p:cNvSpPr txBox="1">
            <a:spLocks noChangeArrowheads="1"/>
          </p:cNvSpPr>
          <p:nvPr/>
        </p:nvSpPr>
        <p:spPr bwMode="auto">
          <a:xfrm>
            <a:off x="424801" y="158417"/>
            <a:ext cx="8228160" cy="11478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5268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CA" sz="4000" dirty="0">
              <a:solidFill>
                <a:srgbClr val="000000"/>
              </a:solidFill>
            </a:endParaRPr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681" y="1509278"/>
            <a:ext cx="5387040" cy="387832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3556" name="Text Box 3"/>
          <p:cNvSpPr txBox="1">
            <a:spLocks noChangeArrowheads="1"/>
          </p:cNvSpPr>
          <p:nvPr/>
        </p:nvSpPr>
        <p:spPr bwMode="auto">
          <a:xfrm>
            <a:off x="1116001" y="180020"/>
            <a:ext cx="6857280" cy="124141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CA" sz="2500" dirty="0">
                <a:solidFill>
                  <a:srgbClr val="000000"/>
                </a:solidFill>
              </a:rPr>
              <a:t>Some words are not used in any </a:t>
            </a:r>
            <a:r>
              <a:rPr lang="en-CA" sz="2500" dirty="0" err="1">
                <a:solidFill>
                  <a:srgbClr val="000000"/>
                </a:solidFill>
              </a:rPr>
              <a:t>deﬁnition</a:t>
            </a:r>
            <a:r>
              <a:rPr lang="en-CA" sz="2500" dirty="0">
                <a:solidFill>
                  <a:srgbClr val="000000"/>
                </a:solidFill>
              </a:rPr>
              <a:t>.</a:t>
            </a: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CA" sz="29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23861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"/>
          <p:cNvSpPr txBox="1">
            <a:spLocks noChangeArrowheads="1"/>
          </p:cNvSpPr>
          <p:nvPr/>
        </p:nvSpPr>
        <p:spPr bwMode="auto">
          <a:xfrm>
            <a:off x="424801" y="158417"/>
            <a:ext cx="8228160" cy="11478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5268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CA" sz="4000" dirty="0">
              <a:solidFill>
                <a:srgbClr val="000000"/>
              </a:solidFill>
            </a:endParaRPr>
          </a:p>
        </p:txBody>
      </p:sp>
      <p:sp>
        <p:nvSpPr>
          <p:cNvPr id="25603" name="Text Box 2"/>
          <p:cNvSpPr txBox="1">
            <a:spLocks noChangeArrowheads="1"/>
          </p:cNvSpPr>
          <p:nvPr/>
        </p:nvSpPr>
        <p:spPr bwMode="auto">
          <a:xfrm>
            <a:off x="1306081" y="5181665"/>
            <a:ext cx="6857280" cy="124141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CA" sz="2500" dirty="0">
              <a:solidFill>
                <a:srgbClr val="000000"/>
              </a:solidFill>
            </a:endParaRPr>
          </a:p>
        </p:txBody>
      </p:sp>
      <p:pic>
        <p:nvPicPr>
          <p:cNvPr id="2560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96480" y="1306218"/>
            <a:ext cx="5124960" cy="3938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5605" name="Text Box 2"/>
          <p:cNvSpPr txBox="1">
            <a:spLocks noChangeArrowheads="1"/>
          </p:cNvSpPr>
          <p:nvPr/>
        </p:nvSpPr>
        <p:spPr bwMode="auto">
          <a:xfrm>
            <a:off x="1046881" y="1"/>
            <a:ext cx="6857280" cy="124141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CA" sz="2500" dirty="0">
                <a:solidFill>
                  <a:srgbClr val="000000"/>
                </a:solidFill>
              </a:rPr>
              <a:t>They can be removed</a:t>
            </a:r>
          </a:p>
        </p:txBody>
      </p:sp>
    </p:spTree>
    <p:extLst>
      <p:ext uri="{BB962C8B-B14F-4D97-AF65-F5344CB8AC3E}">
        <p14:creationId xmlns:p14="http://schemas.microsoft.com/office/powerpoint/2010/main" val="273673439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"/>
          <p:cNvSpPr txBox="1">
            <a:spLocks noChangeArrowheads="1"/>
          </p:cNvSpPr>
          <p:nvPr/>
        </p:nvSpPr>
        <p:spPr bwMode="auto">
          <a:xfrm>
            <a:off x="424801" y="158417"/>
            <a:ext cx="8228160" cy="11478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5268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CA" sz="4000" dirty="0">
              <a:solidFill>
                <a:srgbClr val="000000"/>
              </a:solidFill>
            </a:endParaRPr>
          </a:p>
        </p:txBody>
      </p:sp>
      <p:sp>
        <p:nvSpPr>
          <p:cNvPr id="27651" name="Text Box 2"/>
          <p:cNvSpPr txBox="1">
            <a:spLocks noChangeArrowheads="1"/>
          </p:cNvSpPr>
          <p:nvPr/>
        </p:nvSpPr>
        <p:spPr bwMode="auto">
          <a:xfrm>
            <a:off x="1046881" y="1"/>
            <a:ext cx="6857280" cy="124141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CA" sz="2500" dirty="0">
              <a:solidFill>
                <a:srgbClr val="000000"/>
              </a:solidFill>
            </a:endParaRPr>
          </a:p>
        </p:txBody>
      </p:sp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2240" y="1306218"/>
            <a:ext cx="5281920" cy="399929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7388204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"/>
          <p:cNvSpPr txBox="1">
            <a:spLocks noChangeArrowheads="1"/>
          </p:cNvSpPr>
          <p:nvPr/>
        </p:nvSpPr>
        <p:spPr bwMode="auto">
          <a:xfrm>
            <a:off x="424801" y="158417"/>
            <a:ext cx="8228160" cy="11478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5268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CA" sz="4000" dirty="0">
              <a:solidFill>
                <a:srgbClr val="000000"/>
              </a:solidFill>
            </a:endParaRPr>
          </a:p>
        </p:txBody>
      </p:sp>
      <p:sp>
        <p:nvSpPr>
          <p:cNvPr id="29699" name="Text Box 2"/>
          <p:cNvSpPr txBox="1">
            <a:spLocks noChangeArrowheads="1"/>
          </p:cNvSpPr>
          <p:nvPr/>
        </p:nvSpPr>
        <p:spPr bwMode="auto">
          <a:xfrm>
            <a:off x="1323361" y="180020"/>
            <a:ext cx="6857280" cy="58038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CA" sz="2500" dirty="0">
                <a:solidFill>
                  <a:srgbClr val="000000"/>
                </a:solidFill>
              </a:rPr>
              <a:t>This process is recursive.</a:t>
            </a:r>
          </a:p>
        </p:txBody>
      </p:sp>
      <p:pic>
        <p:nvPicPr>
          <p:cNvPr id="2970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93761" y="1422869"/>
            <a:ext cx="5090400" cy="3964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25935600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49440" y="1398388"/>
            <a:ext cx="4216320" cy="382792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1747" name="Text Box 2"/>
          <p:cNvSpPr txBox="1">
            <a:spLocks noChangeArrowheads="1"/>
          </p:cNvSpPr>
          <p:nvPr/>
        </p:nvSpPr>
        <p:spPr bwMode="auto">
          <a:xfrm>
            <a:off x="426240" y="158417"/>
            <a:ext cx="8228160" cy="11478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5268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CA" sz="4000" dirty="0">
              <a:solidFill>
                <a:srgbClr val="000000"/>
              </a:solidFill>
            </a:endParaRPr>
          </a:p>
        </p:txBody>
      </p:sp>
      <p:sp>
        <p:nvSpPr>
          <p:cNvPr id="31748" name="Text Box 3"/>
          <p:cNvSpPr txBox="1">
            <a:spLocks noChangeArrowheads="1"/>
          </p:cNvSpPr>
          <p:nvPr/>
        </p:nvSpPr>
        <p:spPr bwMode="auto">
          <a:xfrm>
            <a:off x="1306081" y="5512899"/>
            <a:ext cx="6857280" cy="58038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CA" sz="25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03173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5440" y="1960047"/>
            <a:ext cx="3212640" cy="27737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3795" name="Text Box 2"/>
          <p:cNvSpPr txBox="1">
            <a:spLocks noChangeArrowheads="1"/>
          </p:cNvSpPr>
          <p:nvPr/>
        </p:nvSpPr>
        <p:spPr bwMode="auto">
          <a:xfrm>
            <a:off x="1392481" y="318274"/>
            <a:ext cx="6857280" cy="58038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CA" sz="2500" dirty="0">
                <a:solidFill>
                  <a:srgbClr val="000000"/>
                </a:solidFill>
              </a:rPr>
              <a:t>Till no other word can be removed</a:t>
            </a:r>
          </a:p>
        </p:txBody>
      </p:sp>
      <p:sp>
        <p:nvSpPr>
          <p:cNvPr id="33796" name="Text Box 3"/>
          <p:cNvSpPr txBox="1">
            <a:spLocks noChangeArrowheads="1"/>
          </p:cNvSpPr>
          <p:nvPr/>
        </p:nvSpPr>
        <p:spPr bwMode="auto">
          <a:xfrm>
            <a:off x="426240" y="158417"/>
            <a:ext cx="8228160" cy="11478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5268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CA" sz="4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69662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90721" y="1155002"/>
            <a:ext cx="5456160" cy="423260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5843" name="Text Box 2"/>
          <p:cNvSpPr txBox="1">
            <a:spLocks noChangeArrowheads="1"/>
          </p:cNvSpPr>
          <p:nvPr/>
        </p:nvSpPr>
        <p:spPr bwMode="auto">
          <a:xfrm>
            <a:off x="977761" y="249146"/>
            <a:ext cx="6857280" cy="72007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2532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CA" sz="2500" dirty="0">
                <a:solidFill>
                  <a:srgbClr val="000000"/>
                </a:solidFill>
              </a:rPr>
              <a:t>Resulting </a:t>
            </a:r>
            <a:r>
              <a:rPr lang="en-CA" sz="2500" dirty="0" err="1">
                <a:solidFill>
                  <a:srgbClr val="000000"/>
                </a:solidFill>
              </a:rPr>
              <a:t>subgraph</a:t>
            </a:r>
            <a:r>
              <a:rPr lang="en-CA" sz="2500" dirty="0">
                <a:solidFill>
                  <a:srgbClr val="000000"/>
                </a:solidFill>
              </a:rPr>
              <a:t> is </a:t>
            </a: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CA" sz="2500" dirty="0">
                <a:solidFill>
                  <a:srgbClr val="000000"/>
                </a:solidFill>
              </a:rPr>
              <a:t>“Grounding Kernel” (GK) of dictionary</a:t>
            </a:r>
          </a:p>
        </p:txBody>
      </p:sp>
      <p:sp>
        <p:nvSpPr>
          <p:cNvPr id="35844" name="Text Box 3"/>
          <p:cNvSpPr txBox="1">
            <a:spLocks noChangeArrowheads="1"/>
          </p:cNvSpPr>
          <p:nvPr/>
        </p:nvSpPr>
        <p:spPr bwMode="auto">
          <a:xfrm>
            <a:off x="426240" y="158417"/>
            <a:ext cx="8228160" cy="11478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5268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CA" sz="4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21203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1"/>
          <p:cNvSpPr txBox="1">
            <a:spLocks noChangeArrowheads="1"/>
          </p:cNvSpPr>
          <p:nvPr/>
        </p:nvSpPr>
        <p:spPr bwMode="auto">
          <a:xfrm>
            <a:off x="426240" y="158417"/>
            <a:ext cx="8228160" cy="11478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5268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CA" sz="4000" dirty="0">
              <a:solidFill>
                <a:srgbClr val="000000"/>
              </a:solidFill>
            </a:endParaRPr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68800" y="1319179"/>
            <a:ext cx="5726880" cy="423260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7892" name="Text Box 3"/>
          <p:cNvSpPr txBox="1">
            <a:spLocks noChangeArrowheads="1"/>
          </p:cNvSpPr>
          <p:nvPr/>
        </p:nvSpPr>
        <p:spPr bwMode="auto">
          <a:xfrm>
            <a:off x="770401" y="180020"/>
            <a:ext cx="7673760" cy="107867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2532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CA" sz="2500" dirty="0">
                <a:solidFill>
                  <a:srgbClr val="000000"/>
                </a:solidFill>
              </a:rPr>
              <a:t>GK can be decomposed further</a:t>
            </a: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CA" sz="2500" dirty="0">
                <a:solidFill>
                  <a:srgbClr val="000000"/>
                </a:solidFill>
              </a:rPr>
              <a:t>into “Strongly Connected Components” (</a:t>
            </a:r>
            <a:r>
              <a:rPr lang="en-CA" sz="2500" dirty="0" err="1">
                <a:solidFill>
                  <a:srgbClr val="000000"/>
                </a:solidFill>
              </a:rPr>
              <a:t>SCCs</a:t>
            </a:r>
            <a:r>
              <a:rPr lang="en-CA" sz="2500" dirty="0">
                <a:solidFill>
                  <a:srgbClr val="00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7291592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/>
          <p:cNvSpPr txBox="1">
            <a:spLocks noChangeArrowheads="1"/>
          </p:cNvSpPr>
          <p:nvPr/>
        </p:nvSpPr>
        <p:spPr bwMode="auto">
          <a:xfrm>
            <a:off x="426240" y="158417"/>
            <a:ext cx="8228160" cy="11478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5268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CA" sz="4000" dirty="0">
              <a:solidFill>
                <a:srgbClr val="000000"/>
              </a:solidFill>
            </a:endParaRPr>
          </a:p>
        </p:txBody>
      </p:sp>
      <p:sp>
        <p:nvSpPr>
          <p:cNvPr id="39939" name="Text Box 2"/>
          <p:cNvSpPr txBox="1">
            <a:spLocks noChangeArrowheads="1"/>
          </p:cNvSpPr>
          <p:nvPr/>
        </p:nvSpPr>
        <p:spPr bwMode="auto">
          <a:xfrm>
            <a:off x="979200" y="5389046"/>
            <a:ext cx="7673760" cy="107867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2532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CA" sz="2500" dirty="0">
              <a:solidFill>
                <a:srgbClr val="000000"/>
              </a:solidFill>
            </a:endParaRPr>
          </a:p>
        </p:txBody>
      </p:sp>
      <p:pic>
        <p:nvPicPr>
          <p:cNvPr id="3994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33920" y="1172284"/>
            <a:ext cx="5412960" cy="42153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77831883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Dictionary Hidden Structure</a:t>
            </a:r>
          </a:p>
        </p:txBody>
      </p:sp>
      <p:pic>
        <p:nvPicPr>
          <p:cNvPr id="59395" name="Content Placeholder 3" descr="melaniefig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2903" y="1600200"/>
            <a:ext cx="6018193" cy="4525963"/>
          </a:xfrm>
        </p:spPr>
      </p:pic>
    </p:spTree>
    <p:extLst>
      <p:ext uri="{BB962C8B-B14F-4D97-AF65-F5344CB8AC3E}">
        <p14:creationId xmlns:p14="http://schemas.microsoft.com/office/powerpoint/2010/main" val="27609405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Whorf-Sapir Hypothesis</a:t>
            </a:r>
            <a:endParaRPr lang="en-US" dirty="0"/>
          </a:p>
        </p:txBody>
      </p:sp>
      <p:pic>
        <p:nvPicPr>
          <p:cNvPr id="6" name="Content Placeholder 5" descr="whorf-sapir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10" b="16510"/>
          <a:stretch>
            <a:fillRect/>
          </a:stretch>
        </p:blipFill>
        <p:spPr>
          <a:xfrm>
            <a:off x="219075" y="1203326"/>
            <a:ext cx="4653144" cy="2559050"/>
          </a:xfrm>
        </p:spPr>
      </p:pic>
      <p:pic>
        <p:nvPicPr>
          <p:cNvPr id="7" name="Picture 6" descr="eskimsnow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344" y="2019301"/>
            <a:ext cx="3810000" cy="427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578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 descr="ERP_Rep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2500" y="1105484"/>
            <a:ext cx="5030788" cy="5752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fernanda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04" y="4921250"/>
            <a:ext cx="1563080" cy="1240695"/>
          </a:xfrm>
          <a:prstGeom prst="rect">
            <a:avLst/>
          </a:prstGeom>
        </p:spPr>
      </p:pic>
      <p:pic>
        <p:nvPicPr>
          <p:cNvPr id="5" name="Picture 4" descr="danrivas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452" y="4921250"/>
            <a:ext cx="1205498" cy="124069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4305" y="269875"/>
            <a:ext cx="8745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Ongoing work: </a:t>
            </a:r>
          </a:p>
          <a:p>
            <a:r>
              <a:rPr lang="en-US" b="1" dirty="0" smtClean="0"/>
              <a:t>ERP Correlates of Category Learning By Sensorimotor Induction Versus Verbal Instruction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55174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6876" y="476250"/>
            <a:ext cx="846137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Summary</a:t>
            </a:r>
            <a:endParaRPr lang="en-US" sz="2800" b="1" dirty="0"/>
          </a:p>
          <a:p>
            <a:endParaRPr lang="en-US" sz="2000" dirty="0" smtClean="0"/>
          </a:p>
          <a:p>
            <a:pPr marL="514350" indent="-514350">
              <a:buAutoNum type="arabicPeriod"/>
            </a:pPr>
            <a:r>
              <a:rPr lang="en-US" sz="2000" dirty="0" smtClean="0"/>
              <a:t>“Categorical Perception” (CP) (within-category compression and between-category separation in discriminability or similarity) can be induced by category learning</a:t>
            </a:r>
          </a:p>
          <a:p>
            <a:pPr marL="514350" indent="-514350">
              <a:buAutoNum type="arabicPeriod"/>
            </a:pPr>
            <a:r>
              <a:rPr lang="en-US" sz="2000" dirty="0" smtClean="0"/>
              <a:t>Learned CP increases with task difficulty</a:t>
            </a:r>
          </a:p>
          <a:p>
            <a:pPr marL="514350" indent="-514350">
              <a:buAutoNum type="arabicPeriod"/>
            </a:pPr>
            <a:r>
              <a:rPr lang="en-US" sz="2000" dirty="0" smtClean="0"/>
              <a:t>Task difficulty increases as the proportion of features co-varying with category membership decreases (“dimensional reduction”)</a:t>
            </a:r>
          </a:p>
          <a:p>
            <a:pPr marL="514350" indent="-514350">
              <a:buAutoNum type="arabicPeriod"/>
            </a:pPr>
            <a:r>
              <a:rPr lang="en-US" sz="2000" dirty="0" smtClean="0"/>
              <a:t>Only successful learners show learned CP</a:t>
            </a:r>
          </a:p>
          <a:p>
            <a:pPr marL="514350" indent="-514350">
              <a:buAutoNum type="arabicPeriod"/>
            </a:pPr>
            <a:r>
              <a:rPr lang="en-US" sz="2000" dirty="0" smtClean="0"/>
              <a:t>Category-learning and CP ground the meaning of words</a:t>
            </a:r>
            <a:endParaRPr lang="en-US" sz="2000" dirty="0"/>
          </a:p>
          <a:p>
            <a:pPr marL="514350" indent="-514350">
              <a:buAutoNum type="arabicPeriod"/>
            </a:pPr>
            <a:r>
              <a:rPr lang="en-US" sz="2000" dirty="0" smtClean="0"/>
              <a:t>Word meaning can be learned (“grounded”) directly by trial-and-error sensorimotor </a:t>
            </a:r>
            <a:r>
              <a:rPr lang="en-US" sz="2000" i="1" dirty="0" smtClean="0"/>
              <a:t>induction</a:t>
            </a:r>
            <a:r>
              <a:rPr lang="en-US" sz="2000" dirty="0" smtClean="0"/>
              <a:t> or indirectly by verbal </a:t>
            </a:r>
            <a:r>
              <a:rPr lang="en-US" sz="2000" i="1" dirty="0" smtClean="0"/>
              <a:t>instruction</a:t>
            </a:r>
            <a:r>
              <a:rPr lang="en-US" sz="2000" dirty="0" smtClean="0"/>
              <a:t> (definition, description)</a:t>
            </a:r>
          </a:p>
          <a:p>
            <a:pPr marL="514350" indent="-514350">
              <a:buFontTx/>
              <a:buAutoNum type="arabicPeriod"/>
            </a:pPr>
            <a:r>
              <a:rPr lang="en-US" sz="2000" dirty="0"/>
              <a:t>Every dictionary has “minimal grounding sets” </a:t>
            </a:r>
            <a:r>
              <a:rPr lang="en-US" sz="2000" dirty="0" smtClean="0"/>
              <a:t>(</a:t>
            </a:r>
            <a:r>
              <a:rPr lang="en-US" sz="2000" dirty="0" err="1" smtClean="0"/>
              <a:t>MinSets</a:t>
            </a:r>
            <a:r>
              <a:rPr lang="en-US" sz="2000" dirty="0" smtClean="0"/>
              <a:t>) out of </a:t>
            </a:r>
            <a:r>
              <a:rPr lang="en-US" sz="2000" dirty="0"/>
              <a:t>which all the rest of the words can be reached via verbal </a:t>
            </a:r>
            <a:r>
              <a:rPr lang="en-US" sz="2000" dirty="0" smtClean="0"/>
              <a:t>definitions using only the </a:t>
            </a:r>
            <a:r>
              <a:rPr lang="en-US" sz="2000" dirty="0" err="1" smtClean="0"/>
              <a:t>MinSet</a:t>
            </a:r>
            <a:r>
              <a:rPr lang="en-US" sz="2000" dirty="0" smtClean="0"/>
              <a:t> words</a:t>
            </a:r>
            <a:endParaRPr lang="en-US" sz="2000" dirty="0"/>
          </a:p>
          <a:p>
            <a:pPr marL="514350" indent="-514350">
              <a:buAutoNum type="arabicPeriod"/>
            </a:pPr>
            <a:r>
              <a:rPr lang="en-US" sz="2000" dirty="0" smtClean="0"/>
              <a:t>The </a:t>
            </a:r>
            <a:r>
              <a:rPr lang="en-US" sz="2000" dirty="0" err="1" smtClean="0"/>
              <a:t>MinSet</a:t>
            </a:r>
            <a:r>
              <a:rPr lang="en-US" sz="2000" dirty="0" smtClean="0"/>
              <a:t> words are more frequent than the rest of the dictionary, more concrete, and learned earlier</a:t>
            </a:r>
          </a:p>
          <a:p>
            <a:pPr marL="514350" indent="-514350">
              <a:buAutoNum type="arabicPeriod"/>
            </a:pPr>
            <a:r>
              <a:rPr lang="en-US" sz="2000" dirty="0" smtClean="0"/>
              <a:t>Learned CP is a weak Whorfian Effect (language influences perception)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622731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6434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 smtClean="0"/>
              <a:t>Thank you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33146" y="3586787"/>
            <a:ext cx="47503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 </a:t>
            </a:r>
          </a:p>
          <a:p>
            <a:pPr algn="ctr"/>
            <a:r>
              <a:rPr lang="en-US" b="1" dirty="0" smtClean="0"/>
              <a:t>Xi</a:t>
            </a:r>
            <a:r>
              <a:rPr lang="en-US" b="1" dirty="0"/>
              <a:t>-Wei Kang </a:t>
            </a:r>
            <a:r>
              <a:rPr lang="en-US" b="1" dirty="0" smtClean="0"/>
              <a:t> </a:t>
            </a:r>
            <a:r>
              <a:rPr lang="en-US" dirty="0" smtClean="0"/>
              <a:t>U Southampton</a:t>
            </a:r>
          </a:p>
          <a:p>
            <a:pPr algn="ctr"/>
            <a:r>
              <a:rPr lang="en-US" dirty="0" smtClean="0"/>
              <a:t> </a:t>
            </a:r>
            <a:r>
              <a:rPr lang="en-US" b="1" dirty="0" err="1" smtClean="0"/>
              <a:t>Phlippe</a:t>
            </a:r>
            <a:r>
              <a:rPr lang="en-US" b="1" dirty="0" smtClean="0"/>
              <a:t> Vincent-</a:t>
            </a:r>
            <a:r>
              <a:rPr lang="en-US" b="1" dirty="0" err="1" smtClean="0"/>
              <a:t>Lamarre</a:t>
            </a:r>
            <a:r>
              <a:rPr lang="en-US" dirty="0" smtClean="0"/>
              <a:t>  UQÀM</a:t>
            </a:r>
            <a:r>
              <a:rPr lang="en-US" dirty="0"/>
              <a:t>, U </a:t>
            </a:r>
            <a:r>
              <a:rPr lang="en-US" dirty="0" smtClean="0"/>
              <a:t>Ottawa </a:t>
            </a:r>
          </a:p>
          <a:p>
            <a:pPr algn="ctr"/>
            <a:r>
              <a:rPr lang="en-US" b="1" dirty="0" smtClean="0"/>
              <a:t>Fernanda </a:t>
            </a:r>
            <a:r>
              <a:rPr lang="en-US" b="1" dirty="0"/>
              <a:t>Perez </a:t>
            </a:r>
            <a:r>
              <a:rPr lang="en-US" b="1" dirty="0" smtClean="0"/>
              <a:t>Gay </a:t>
            </a:r>
            <a:r>
              <a:rPr lang="en-US" dirty="0" smtClean="0"/>
              <a:t>McGill, UQÀM </a:t>
            </a:r>
          </a:p>
          <a:p>
            <a:pPr algn="ctr"/>
            <a:r>
              <a:rPr lang="en-US" b="1" dirty="0" smtClean="0"/>
              <a:t>Daniel Rivas </a:t>
            </a:r>
            <a:r>
              <a:rPr lang="en-US" dirty="0" smtClean="0"/>
              <a:t>McGill, UQÀM</a:t>
            </a:r>
            <a:endParaRPr lang="en-US" dirty="0"/>
          </a:p>
        </p:txBody>
      </p:sp>
      <p:pic>
        <p:nvPicPr>
          <p:cNvPr id="6" name="Picture 5" descr="fernanda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53" y="5064115"/>
            <a:ext cx="1923093" cy="1526455"/>
          </a:xfrm>
          <a:prstGeom prst="rect">
            <a:avLst/>
          </a:prstGeom>
        </p:spPr>
      </p:pic>
      <p:pic>
        <p:nvPicPr>
          <p:cNvPr id="7" name="Picture 6" descr="xiwei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26" y="2484889"/>
            <a:ext cx="1533141" cy="1886415"/>
          </a:xfrm>
          <a:prstGeom prst="rect">
            <a:avLst/>
          </a:prstGeom>
        </p:spPr>
      </p:pic>
      <p:pic>
        <p:nvPicPr>
          <p:cNvPr id="8" name="Picture 7" descr="philipp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383" y="3031543"/>
            <a:ext cx="1719157" cy="1719157"/>
          </a:xfrm>
          <a:prstGeom prst="rect">
            <a:avLst/>
          </a:prstGeom>
        </p:spPr>
      </p:pic>
      <p:pic>
        <p:nvPicPr>
          <p:cNvPr id="9" name="Picture 8" descr="danrivas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711" y="5064115"/>
            <a:ext cx="1728175" cy="1778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82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4800600" y="4724400"/>
            <a:ext cx="3886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dirty="0"/>
              <a:t>“Warping" of similarity </a:t>
            </a:r>
            <a:r>
              <a:rPr lang="en-US" sz="2000" dirty="0" smtClean="0"/>
              <a:t>space</a:t>
            </a:r>
            <a:endParaRPr lang="en-US" sz="2000" dirty="0"/>
          </a:p>
        </p:txBody>
      </p:sp>
      <p:pic>
        <p:nvPicPr>
          <p:cNvPr id="25603" name="Picture 4" descr="&#10;coloropon.gif                                                  0007E7C6HarnDisk OSX                   B7C7AF91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4648200"/>
            <a:ext cx="2743200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5" descr=" cones.gif                                                      0007E7C6HarnDisk OSX                   B7C7AF91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200400"/>
            <a:ext cx="22860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6" descr="&#10;spectrum7.gif                                                  0007E7C6HarnDisk OSX                   B7C7AF91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228600"/>
            <a:ext cx="2362200" cy="234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7" descr="&#10;rainbow3.jpeg                                                  0007E7C6HarnDisk OSX                   B7C7AF91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4400" y="0"/>
            <a:ext cx="4419600" cy="411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4953000" y="4191000"/>
            <a:ext cx="4191000" cy="5334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sz="2200" b="1" dirty="0" smtClean="0">
                <a:solidFill>
                  <a:schemeClr val="tx1"/>
                </a:solidFill>
                <a:ea typeface="ＭＳ Ｐゴシック" pitchFamily="-96" charset="-128"/>
                <a:cs typeface="ＭＳ Ｐゴシック" pitchFamily="-96" charset="-128"/>
              </a:rPr>
              <a:t>Categorical </a:t>
            </a:r>
            <a:r>
              <a:rPr lang="en-US" sz="2200" b="1" dirty="0">
                <a:solidFill>
                  <a:schemeClr val="tx1"/>
                </a:solidFill>
                <a:ea typeface="ＭＳ Ｐゴシック" pitchFamily="-96" charset="-128"/>
                <a:cs typeface="ＭＳ Ｐゴシック" pitchFamily="-96" charset="-128"/>
              </a:rPr>
              <a:t>Perception (CP)</a:t>
            </a:r>
            <a:endParaRPr lang="en-US" dirty="0">
              <a:ea typeface="ＭＳ Ｐゴシック" pitchFamily="-96" charset="-128"/>
              <a:cs typeface="ＭＳ Ｐゴシック" pitchFamily="-96" charset="-128"/>
            </a:endParaRPr>
          </a:p>
        </p:txBody>
      </p:sp>
      <p:pic>
        <p:nvPicPr>
          <p:cNvPr id="25608" name="Picture 9" descr=" cube2.gif                                                      0007E7C6HarnDisk OSX                   B7C7AF91: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5181600"/>
            <a:ext cx="1390650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489707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7772400" cy="4572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400" b="1" dirty="0"/>
              <a:t> Learned Categorical Perception (CP)</a:t>
            </a:r>
            <a:endParaRPr lang="en-US" dirty="0" smtClean="0"/>
          </a:p>
        </p:txBody>
      </p:sp>
      <p:pic>
        <p:nvPicPr>
          <p:cNvPr id="57347" name="Picture 4" descr="textures.gif                                                   0007E7C6HarnDisk OSX                   B7C7AF91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4801" y="1286055"/>
            <a:ext cx="3159360" cy="3581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8" name="Picture 5" descr="learners.gif                                                   0007E7C6HarnDisk OSX                   B7C7AF91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0801" y="1078674"/>
            <a:ext cx="2249280" cy="28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9" name="Picture 6" descr=" pevtz.gif                                                      0007E7C6HarnDisk OSX                   B7C7AF91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30880" y="1147801"/>
            <a:ext cx="2586240" cy="3819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50" name="Text Box 7"/>
          <p:cNvSpPr txBox="1">
            <a:spLocks noChangeArrowheads="1"/>
          </p:cNvSpPr>
          <p:nvPr/>
        </p:nvSpPr>
        <p:spPr bwMode="auto">
          <a:xfrm>
            <a:off x="2429280" y="5295437"/>
            <a:ext cx="3276000" cy="46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err="1">
                <a:solidFill>
                  <a:srgbClr val="000000"/>
                </a:solidFill>
              </a:rPr>
              <a:t>Pevtzow</a:t>
            </a:r>
            <a:r>
              <a:rPr lang="en-US" dirty="0">
                <a:solidFill>
                  <a:srgbClr val="000000"/>
                </a:solidFill>
              </a:rPr>
              <a:t>, R. &amp; </a:t>
            </a:r>
            <a:r>
              <a:rPr lang="en-US" dirty="0" err="1">
                <a:solidFill>
                  <a:srgbClr val="000000"/>
                </a:solidFill>
              </a:rPr>
              <a:t>Harnad</a:t>
            </a:r>
            <a:r>
              <a:rPr lang="en-US" dirty="0">
                <a:solidFill>
                  <a:srgbClr val="000000"/>
                </a:solidFill>
              </a:rPr>
              <a:t>, S. (1997)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7745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5486400" cy="3810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sz="2400" b="1" dirty="0" smtClean="0"/>
              <a:t>Prior neural net models of category learning</a:t>
            </a:r>
            <a:endParaRPr lang="en-US" dirty="0" smtClean="0"/>
          </a:p>
        </p:txBody>
      </p:sp>
      <p:pic>
        <p:nvPicPr>
          <p:cNvPr id="58371" name="Picture 6" descr="tij1.gif                                                       0007E7C6HarnDisk OSX                   B7C7AF91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9521" y="2322965"/>
            <a:ext cx="1936800" cy="1846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2" name="Picture 7" descr="tij2.gif                                                       0007E7C6HarnDisk OSX                   B7C7AF91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96960" y="2530346"/>
            <a:ext cx="1605600" cy="162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3" name="Picture 8" descr="tij3.gif                                                       0007E7C6HarnDisk OSX                   B7C7AF91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2640" y="2253837"/>
            <a:ext cx="2361600" cy="219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4" name="Text Box 9"/>
          <p:cNvSpPr txBox="1">
            <a:spLocks noChangeArrowheads="1"/>
          </p:cNvSpPr>
          <p:nvPr/>
        </p:nvSpPr>
        <p:spPr bwMode="auto">
          <a:xfrm>
            <a:off x="2210401" y="6248817"/>
            <a:ext cx="2894400" cy="36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00"/>
                </a:solidFill>
              </a:rPr>
              <a:t>Tijsseling &amp; Harnad 1997</a:t>
            </a:r>
          </a:p>
        </p:txBody>
      </p:sp>
    </p:spTree>
    <p:extLst>
      <p:ext uri="{BB962C8B-B14F-4D97-AF65-F5344CB8AC3E}">
        <p14:creationId xmlns:p14="http://schemas.microsoft.com/office/powerpoint/2010/main" val="3911813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8412068" cy="5091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4711206"/>
            <a:ext cx="440396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[0,#,#,1,#,1,#] -&gt; </a:t>
            </a:r>
            <a:r>
              <a:rPr lang="pl-PL" sz="1400" dirty="0" err="1"/>
              <a:t>category</a:t>
            </a:r>
            <a:r>
              <a:rPr lang="pl-PL" sz="1400" dirty="0"/>
              <a:t> 1</a:t>
            </a:r>
          </a:p>
          <a:p>
            <a:r>
              <a:rPr lang="pl-PL" sz="1400" dirty="0"/>
              <a:t>[1,#,#,0,#,0,#] -&gt; </a:t>
            </a:r>
            <a:r>
              <a:rPr lang="pl-PL" sz="1400" dirty="0" err="1"/>
              <a:t>category</a:t>
            </a:r>
            <a:r>
              <a:rPr lang="pl-PL" sz="1400" dirty="0"/>
              <a:t> 2</a:t>
            </a:r>
          </a:p>
          <a:p>
            <a:r>
              <a:rPr lang="pl-PL" sz="1400" dirty="0"/>
              <a:t> </a:t>
            </a:r>
          </a:p>
          <a:p>
            <a:endParaRPr lang="pl-PL" sz="1400" dirty="0"/>
          </a:p>
          <a:p>
            <a:r>
              <a:rPr lang="pt-BR" sz="1400" dirty="0"/>
              <a:t>[</a:t>
            </a:r>
            <a:r>
              <a:rPr lang="pt-BR" sz="1400" b="1" dirty="0"/>
              <a:t>0</a:t>
            </a:r>
            <a:r>
              <a:rPr lang="pt-BR" sz="1400" dirty="0"/>
              <a:t>,0.3,0.6,</a:t>
            </a:r>
            <a:r>
              <a:rPr lang="pt-BR" sz="1400" b="1" dirty="0"/>
              <a:t>1</a:t>
            </a:r>
            <a:r>
              <a:rPr lang="pt-BR" sz="1400" dirty="0"/>
              <a:t>,0.1,</a:t>
            </a:r>
            <a:r>
              <a:rPr lang="pt-BR" sz="1400" b="1" dirty="0"/>
              <a:t>1</a:t>
            </a:r>
            <a:r>
              <a:rPr lang="pt-BR" sz="1400" dirty="0"/>
              <a:t>,0.2] -&gt; Exemplar </a:t>
            </a:r>
            <a:r>
              <a:rPr lang="pt-BR" sz="1400" dirty="0" err="1"/>
              <a:t>category</a:t>
            </a:r>
            <a:r>
              <a:rPr lang="pt-BR" sz="1400" dirty="0"/>
              <a:t> 1</a:t>
            </a:r>
          </a:p>
          <a:p>
            <a:r>
              <a:rPr lang="pt-BR" sz="1400" dirty="0"/>
              <a:t>[</a:t>
            </a:r>
            <a:r>
              <a:rPr lang="pt-BR" sz="1400" b="1" dirty="0"/>
              <a:t>0</a:t>
            </a:r>
            <a:r>
              <a:rPr lang="pt-BR" sz="1400" dirty="0"/>
              <a:t>,0.2,0.9,</a:t>
            </a:r>
            <a:r>
              <a:rPr lang="pt-BR" sz="1400" b="1" dirty="0"/>
              <a:t>1</a:t>
            </a:r>
            <a:r>
              <a:rPr lang="pt-BR" sz="1400" dirty="0"/>
              <a:t>,0.3,</a:t>
            </a:r>
            <a:r>
              <a:rPr lang="pt-BR" sz="1400" b="1" dirty="0"/>
              <a:t>1</a:t>
            </a:r>
            <a:r>
              <a:rPr lang="pt-BR" sz="1400" dirty="0"/>
              <a:t>,0.1] -&gt; Exemplar </a:t>
            </a:r>
            <a:r>
              <a:rPr lang="pt-BR" sz="1400" dirty="0" err="1"/>
              <a:t>category</a:t>
            </a:r>
            <a:r>
              <a:rPr lang="pt-BR" sz="1400" dirty="0"/>
              <a:t> 1</a:t>
            </a:r>
          </a:p>
          <a:p>
            <a:endParaRPr lang="pt-BR" sz="1400" dirty="0"/>
          </a:p>
          <a:p>
            <a:r>
              <a:rPr lang="pt-BR" sz="1400" dirty="0"/>
              <a:t>[</a:t>
            </a:r>
            <a:r>
              <a:rPr lang="pt-BR" sz="1400" b="1" dirty="0"/>
              <a:t>1</a:t>
            </a:r>
            <a:r>
              <a:rPr lang="pt-BR" sz="1400" dirty="0"/>
              <a:t>,0.2,0.7,</a:t>
            </a:r>
            <a:r>
              <a:rPr lang="pt-BR" sz="1400" b="1" dirty="0"/>
              <a:t>0</a:t>
            </a:r>
            <a:r>
              <a:rPr lang="pt-BR" sz="1400" dirty="0"/>
              <a:t>,0.8,</a:t>
            </a:r>
            <a:r>
              <a:rPr lang="pt-BR" sz="1400" b="1" dirty="0"/>
              <a:t>0</a:t>
            </a:r>
            <a:r>
              <a:rPr lang="pt-BR" sz="1400" dirty="0"/>
              <a:t>,0.2] -&gt; Exemplar </a:t>
            </a:r>
            <a:r>
              <a:rPr lang="pt-BR" sz="1400" dirty="0" err="1"/>
              <a:t>category</a:t>
            </a:r>
            <a:r>
              <a:rPr lang="pt-BR" sz="1400" dirty="0"/>
              <a:t> 2 </a:t>
            </a:r>
          </a:p>
          <a:p>
            <a:r>
              <a:rPr lang="pt-BR" sz="1400" dirty="0"/>
              <a:t>[</a:t>
            </a:r>
            <a:r>
              <a:rPr lang="pt-BR" sz="1400" b="1" dirty="0"/>
              <a:t>1</a:t>
            </a:r>
            <a:r>
              <a:rPr lang="pt-BR" sz="1400" dirty="0"/>
              <a:t>,0.8,0.9,</a:t>
            </a:r>
            <a:r>
              <a:rPr lang="pt-BR" sz="1400" b="1" dirty="0"/>
              <a:t>0</a:t>
            </a:r>
            <a:r>
              <a:rPr lang="pt-BR" sz="1400" dirty="0"/>
              <a:t>,0.2,</a:t>
            </a:r>
            <a:r>
              <a:rPr lang="pt-BR" sz="1400" b="1" dirty="0"/>
              <a:t>0</a:t>
            </a:r>
            <a:r>
              <a:rPr lang="pt-BR" sz="1400" dirty="0"/>
              <a:t>,0.3] -&gt; Exemplar </a:t>
            </a:r>
            <a:r>
              <a:rPr lang="pt-BR" sz="1400" dirty="0" err="1"/>
              <a:t>category</a:t>
            </a:r>
            <a:r>
              <a:rPr lang="pt-BR" sz="1400" dirty="0"/>
              <a:t> 2 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3621" y="6027003"/>
            <a:ext cx="2337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Results of </a:t>
            </a:r>
          </a:p>
          <a:p>
            <a:r>
              <a:rPr lang="en-US" sz="1600" b="1" dirty="0" smtClean="0"/>
              <a:t>Philippe Vincent-</a:t>
            </a:r>
            <a:r>
              <a:rPr lang="en-US" sz="1600" b="1" dirty="0" err="1" smtClean="0"/>
              <a:t>Lamarre</a:t>
            </a:r>
            <a:endParaRPr lang="en-US" sz="1600" b="1" dirty="0" smtClean="0"/>
          </a:p>
          <a:p>
            <a:r>
              <a:rPr lang="en-US" sz="1600" dirty="0" smtClean="0"/>
              <a:t>UQÀM/U Ottawa</a:t>
            </a:r>
            <a:endParaRPr lang="en-US" sz="1600" dirty="0"/>
          </a:p>
        </p:txBody>
      </p:sp>
      <p:pic>
        <p:nvPicPr>
          <p:cNvPr id="7" name="Picture 6" descr="philipp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706" y="5458578"/>
            <a:ext cx="1362724" cy="1362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095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Learning to Categorize </a:t>
            </a:r>
            <a:br>
              <a:rPr lang="en-US" dirty="0" smtClean="0"/>
            </a:br>
            <a:r>
              <a:rPr lang="en-US" dirty="0" smtClean="0"/>
              <a:t>AILFISH and LIMFISH</a:t>
            </a:r>
            <a:endParaRPr lang="en-US" dirty="0"/>
          </a:p>
        </p:txBody>
      </p:sp>
      <p:sp>
        <p:nvSpPr>
          <p:cNvPr id="46" name="Shape 50"/>
          <p:cNvSpPr>
            <a:spLocks noGrp="1"/>
          </p:cNvSpPr>
          <p:nvPr>
            <p:ph type="body" idx="1"/>
          </p:nvPr>
        </p:nvSpPr>
        <p:spPr>
          <a:xfrm>
            <a:off x="238462" y="1857360"/>
            <a:ext cx="8715405" cy="4881578"/>
          </a:xfrm>
          <a:prstGeom prst="rect">
            <a:avLst/>
          </a:prstGeom>
        </p:spPr>
        <p:txBody>
          <a:bodyPr/>
          <a:lstStyle/>
          <a:p>
            <a:pPr lvl="0">
              <a:buSzTx/>
              <a:buNone/>
            </a:pPr>
            <a:endParaRPr dirty="0"/>
          </a:p>
        </p:txBody>
      </p:sp>
      <p:grpSp>
        <p:nvGrpSpPr>
          <p:cNvPr id="3" name="Group 66"/>
          <p:cNvGrpSpPr/>
          <p:nvPr/>
        </p:nvGrpSpPr>
        <p:grpSpPr>
          <a:xfrm>
            <a:off x="2317232" y="2500300"/>
            <a:ext cx="4357815" cy="614358"/>
            <a:chOff x="0" y="0"/>
            <a:chExt cx="4357814" cy="614356"/>
          </a:xfrm>
        </p:grpSpPr>
        <p:grpSp>
          <p:nvGrpSpPr>
            <p:cNvPr id="4" name="Group 53"/>
            <p:cNvGrpSpPr/>
            <p:nvPr/>
          </p:nvGrpSpPr>
          <p:grpSpPr>
            <a:xfrm>
              <a:off x="-1" y="-2"/>
              <a:ext cx="819142" cy="614360"/>
              <a:chOff x="0" y="-1"/>
              <a:chExt cx="819140" cy="614358"/>
            </a:xfrm>
          </p:grpSpPr>
          <p:sp>
            <p:nvSpPr>
              <p:cNvPr id="61" name="Shape 51"/>
              <p:cNvSpPr/>
              <p:nvPr/>
            </p:nvSpPr>
            <p:spPr>
              <a:xfrm>
                <a:off x="0" y="-1"/>
                <a:ext cx="819140" cy="614358"/>
              </a:xfrm>
              <a:prstGeom prst="roundRect">
                <a:avLst>
                  <a:gd name="adj" fmla="val 7500"/>
                </a:avLst>
              </a:prstGeom>
              <a:solidFill>
                <a:srgbClr val="4F81BD"/>
              </a:solidFill>
              <a:ln w="25400" cap="flat">
                <a:solidFill>
                  <a:srgbClr val="FFFFFF"/>
                </a:solidFill>
                <a:prstDash val="solid"/>
                <a:beve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 sz="9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62" name="Shape 52"/>
              <p:cNvSpPr/>
              <p:nvPr/>
            </p:nvSpPr>
            <p:spPr>
              <a:xfrm>
                <a:off x="13481" y="167477"/>
                <a:ext cx="792177" cy="279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9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900" dirty="0">
                    <a:solidFill>
                      <a:srgbClr val="FFFFFF"/>
                    </a:solidFill>
                  </a:rPr>
                  <a:t>Pattern Demonstration</a:t>
                </a:r>
              </a:p>
            </p:txBody>
          </p:sp>
        </p:grpSp>
        <p:sp>
          <p:nvSpPr>
            <p:cNvPr id="49" name="Shape 54"/>
            <p:cNvSpPr/>
            <p:nvPr/>
          </p:nvSpPr>
          <p:spPr>
            <a:xfrm>
              <a:off x="909242" y="217071"/>
              <a:ext cx="180212" cy="180212"/>
            </a:xfrm>
            <a:prstGeom prst="rightArrow">
              <a:avLst>
                <a:gd name="adj1" fmla="val 64000"/>
                <a:gd name="adj2" fmla="val 50000"/>
              </a:avLst>
            </a:prstGeom>
            <a:solidFill>
              <a:srgbClr val="B1C0D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grpSp>
          <p:nvGrpSpPr>
            <p:cNvPr id="5" name="Group 57"/>
            <p:cNvGrpSpPr/>
            <p:nvPr/>
          </p:nvGrpSpPr>
          <p:grpSpPr>
            <a:xfrm>
              <a:off x="1179557" y="-2"/>
              <a:ext cx="819142" cy="614360"/>
              <a:chOff x="0" y="-1"/>
              <a:chExt cx="819141" cy="614358"/>
            </a:xfrm>
          </p:grpSpPr>
          <p:sp>
            <p:nvSpPr>
              <p:cNvPr id="59" name="Shape 55"/>
              <p:cNvSpPr/>
              <p:nvPr/>
            </p:nvSpPr>
            <p:spPr>
              <a:xfrm>
                <a:off x="0" y="-1"/>
                <a:ext cx="819141" cy="614358"/>
              </a:xfrm>
              <a:prstGeom prst="roundRect">
                <a:avLst>
                  <a:gd name="adj" fmla="val 7500"/>
                </a:avLst>
              </a:prstGeom>
              <a:solidFill>
                <a:srgbClr val="4F81BD"/>
              </a:solidFill>
              <a:ln w="25400" cap="flat">
                <a:solidFill>
                  <a:srgbClr val="FFFFFF"/>
                </a:solidFill>
                <a:prstDash val="solid"/>
                <a:beve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 sz="9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60" name="Shape 56"/>
              <p:cNvSpPr/>
              <p:nvPr/>
            </p:nvSpPr>
            <p:spPr>
              <a:xfrm>
                <a:off x="13481" y="167477"/>
                <a:ext cx="792178" cy="279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9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900">
                    <a:solidFill>
                      <a:srgbClr val="FFFFFF"/>
                    </a:solidFill>
                  </a:rPr>
                  <a:t>Similarity Judgments Tests</a:t>
                </a:r>
              </a:p>
            </p:txBody>
          </p:sp>
        </p:grpSp>
        <p:sp>
          <p:nvSpPr>
            <p:cNvPr id="51" name="Shape 58"/>
            <p:cNvSpPr/>
            <p:nvPr/>
          </p:nvSpPr>
          <p:spPr>
            <a:xfrm>
              <a:off x="2088800" y="217071"/>
              <a:ext cx="180212" cy="180212"/>
            </a:xfrm>
            <a:prstGeom prst="rightArrow">
              <a:avLst>
                <a:gd name="adj1" fmla="val 64000"/>
                <a:gd name="adj2" fmla="val 50000"/>
              </a:avLst>
            </a:prstGeom>
            <a:solidFill>
              <a:srgbClr val="B1C0D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grpSp>
          <p:nvGrpSpPr>
            <p:cNvPr id="6" name="Group 61"/>
            <p:cNvGrpSpPr/>
            <p:nvPr/>
          </p:nvGrpSpPr>
          <p:grpSpPr>
            <a:xfrm>
              <a:off x="2359116" y="-2"/>
              <a:ext cx="819141" cy="614360"/>
              <a:chOff x="0" y="-1"/>
              <a:chExt cx="819140" cy="614358"/>
            </a:xfrm>
          </p:grpSpPr>
          <p:sp>
            <p:nvSpPr>
              <p:cNvPr id="57" name="Shape 59"/>
              <p:cNvSpPr/>
              <p:nvPr/>
            </p:nvSpPr>
            <p:spPr>
              <a:xfrm>
                <a:off x="0" y="-1"/>
                <a:ext cx="819140" cy="614358"/>
              </a:xfrm>
              <a:prstGeom prst="roundRect">
                <a:avLst>
                  <a:gd name="adj" fmla="val 7500"/>
                </a:avLst>
              </a:prstGeom>
              <a:solidFill>
                <a:srgbClr val="4F81BD"/>
              </a:solidFill>
              <a:ln w="25400" cap="flat">
                <a:solidFill>
                  <a:srgbClr val="FFFFFF"/>
                </a:solidFill>
                <a:prstDash val="solid"/>
                <a:beve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 sz="9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58" name="Shape 60"/>
              <p:cNvSpPr/>
              <p:nvPr/>
            </p:nvSpPr>
            <p:spPr>
              <a:xfrm>
                <a:off x="13481" y="167477"/>
                <a:ext cx="792177" cy="279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9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900">
                    <a:solidFill>
                      <a:srgbClr val="FFFFFF"/>
                    </a:solidFill>
                  </a:rPr>
                  <a:t>Category Learning Tests</a:t>
                </a:r>
              </a:p>
            </p:txBody>
          </p:sp>
        </p:grpSp>
        <p:sp>
          <p:nvSpPr>
            <p:cNvPr id="53" name="Shape 62"/>
            <p:cNvSpPr/>
            <p:nvPr/>
          </p:nvSpPr>
          <p:spPr>
            <a:xfrm>
              <a:off x="3268358" y="217071"/>
              <a:ext cx="180213" cy="180212"/>
            </a:xfrm>
            <a:prstGeom prst="rightArrow">
              <a:avLst>
                <a:gd name="adj1" fmla="val 64000"/>
                <a:gd name="adj2" fmla="val 50000"/>
              </a:avLst>
            </a:prstGeom>
            <a:solidFill>
              <a:srgbClr val="B1C0D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grpSp>
          <p:nvGrpSpPr>
            <p:cNvPr id="7" name="Group 65"/>
            <p:cNvGrpSpPr/>
            <p:nvPr/>
          </p:nvGrpSpPr>
          <p:grpSpPr>
            <a:xfrm>
              <a:off x="3538674" y="-2"/>
              <a:ext cx="819141" cy="614360"/>
              <a:chOff x="0" y="-1"/>
              <a:chExt cx="819140" cy="614358"/>
            </a:xfrm>
          </p:grpSpPr>
          <p:sp>
            <p:nvSpPr>
              <p:cNvPr id="55" name="Shape 63"/>
              <p:cNvSpPr/>
              <p:nvPr/>
            </p:nvSpPr>
            <p:spPr>
              <a:xfrm>
                <a:off x="0" y="-1"/>
                <a:ext cx="819140" cy="614358"/>
              </a:xfrm>
              <a:prstGeom prst="roundRect">
                <a:avLst>
                  <a:gd name="adj" fmla="val 7500"/>
                </a:avLst>
              </a:prstGeom>
              <a:solidFill>
                <a:srgbClr val="4F81BD"/>
              </a:solidFill>
              <a:ln w="25400" cap="flat">
                <a:solidFill>
                  <a:srgbClr val="FFFFFF"/>
                </a:solidFill>
                <a:prstDash val="solid"/>
                <a:beve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>
                  <a:defRPr sz="9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56" name="Shape 64"/>
              <p:cNvSpPr/>
              <p:nvPr/>
            </p:nvSpPr>
            <p:spPr>
              <a:xfrm>
                <a:off x="13481" y="167477"/>
                <a:ext cx="792177" cy="279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9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900">
                    <a:solidFill>
                      <a:srgbClr val="FFFFFF"/>
                    </a:solidFill>
                  </a:rPr>
                  <a:t>Similarity Judgments Tests</a:t>
                </a:r>
              </a:p>
            </p:txBody>
          </p:sp>
        </p:grpSp>
      </p:grpSp>
      <p:grpSp>
        <p:nvGrpSpPr>
          <p:cNvPr id="8" name="Group 69"/>
          <p:cNvGrpSpPr/>
          <p:nvPr/>
        </p:nvGrpSpPr>
        <p:grpSpPr>
          <a:xfrm>
            <a:off x="3032509" y="3218974"/>
            <a:ext cx="5707079" cy="2638916"/>
            <a:chOff x="0" y="0"/>
            <a:chExt cx="5707077" cy="2638915"/>
          </a:xfrm>
        </p:grpSpPr>
        <p:sp>
          <p:nvSpPr>
            <p:cNvPr id="64" name="Shape 67"/>
            <p:cNvSpPr/>
            <p:nvPr/>
          </p:nvSpPr>
          <p:spPr>
            <a:xfrm>
              <a:off x="634975" y="424335"/>
              <a:ext cx="5072103" cy="2214581"/>
            </a:xfrm>
            <a:prstGeom prst="rect">
              <a:avLst/>
            </a:prstGeom>
            <a:noFill/>
            <a:ln w="25400" cap="flat">
              <a:solidFill>
                <a:srgbClr val="3A5E8A"/>
              </a:solidFill>
              <a:prstDash val="solid"/>
              <a:bevel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65" name="Shape 68"/>
            <p:cNvSpPr/>
            <p:nvPr/>
          </p:nvSpPr>
          <p:spPr>
            <a:xfrm>
              <a:off x="-1" y="-1"/>
              <a:ext cx="539877" cy="8395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10694" y="21249"/>
                  </a:lnTo>
                  <a:lnTo>
                    <a:pt x="0" y="0"/>
                  </a:lnTo>
                </a:path>
              </a:pathLst>
            </a:custGeom>
            <a:noFill/>
            <a:ln w="25400" cap="flat">
              <a:solidFill>
                <a:srgbClr val="3A5E8A"/>
              </a:solidFill>
              <a:prstDash val="solid"/>
              <a:bevel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66" name="Shape 70"/>
          <p:cNvSpPr/>
          <p:nvPr/>
        </p:nvSpPr>
        <p:spPr>
          <a:xfrm flipH="1">
            <a:off x="7596576" y="3214682"/>
            <a:ext cx="142878" cy="357191"/>
          </a:xfrm>
          <a:prstGeom prst="line">
            <a:avLst/>
          </a:prstGeom>
          <a:ln w="31750">
            <a:solidFill>
              <a:srgbClr val="376092"/>
            </a:solidFill>
          </a:ln>
        </p:spPr>
        <p:txBody>
          <a:bodyPr lIns="0" tIns="0" rIns="0" bIns="0"/>
          <a:lstStyle/>
          <a:p>
            <a:pPr lvl="0" defTabSz="457200">
              <a:defRPr sz="1200"/>
            </a:pPr>
            <a:endParaRPr/>
          </a:p>
        </p:txBody>
      </p:sp>
      <p:pic>
        <p:nvPicPr>
          <p:cNvPr id="67" name="image1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38924" y="3712150"/>
            <a:ext cx="4895859" cy="207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Picture 24" descr="xiwei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63" y="5343230"/>
            <a:ext cx="1126788" cy="13864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825625" y="6334125"/>
            <a:ext cx="2941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Xi-Wei Kang</a:t>
            </a:r>
            <a:r>
              <a:rPr lang="en-US" dirty="0" smtClean="0"/>
              <a:t> U Southampton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29219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1012</TotalTime>
  <Words>851</Words>
  <Application>Microsoft Macintosh PowerPoint</Application>
  <PresentationFormat>On-screen Show (4:3)</PresentationFormat>
  <Paragraphs>138</Paragraphs>
  <Slides>42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Learned Whorfian Effects and Dimensional Reduction  </vt:lpstr>
      <vt:lpstr>The Turing test </vt:lpstr>
      <vt:lpstr>PowerPoint Presentation</vt:lpstr>
      <vt:lpstr>The Whorf-Sapir Hypothesis</vt:lpstr>
      <vt:lpstr>Categorical Perception (CP)</vt:lpstr>
      <vt:lpstr> Learned Categorical Perception (CP)</vt:lpstr>
      <vt:lpstr>Prior neural net models of category learning</vt:lpstr>
      <vt:lpstr>PowerPoint Presentation</vt:lpstr>
      <vt:lpstr>Learning to Categorize  AILFISH and LIMFISH</vt:lpstr>
      <vt:lpstr>PowerPoint Presentation</vt:lpstr>
      <vt:lpstr>Proportion of Successful Learners</vt:lpstr>
      <vt:lpstr>Number of trials till criterion</vt:lpstr>
      <vt:lpstr>Reaction Times</vt:lpstr>
      <vt:lpstr>Within-Category (AA, LL) and Between-Category (AL) Similarity Ratings Successful Subjects </vt:lpstr>
      <vt:lpstr>Within-Category (AA, LL) and Between-Category (AL) Similarity Ratings          Unsuccessful Subjects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CP as a side-effect of Dimensional Reduction</vt:lpstr>
      <vt:lpstr>PowerPoint Presentation</vt:lpstr>
      <vt:lpstr>What is  the Symbol Grounding Problem?</vt:lpstr>
      <vt:lpstr>What is Categorization?</vt:lpstr>
      <vt:lpstr> Hearsay: A New Way To Acquire Categories</vt:lpstr>
      <vt:lpstr>Dictionaries (and Encylopedias and Textbooks) are Category Repositories </vt:lpstr>
      <vt:lpstr>    Toy dictionary represented as graph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Dictionary Hidden Structure</vt:lpstr>
      <vt:lpstr>PowerPoint Presentation</vt:lpstr>
      <vt:lpstr>PowerPoint Presentation</vt:lpstr>
      <vt:lpstr>Thank you  </vt:lpstr>
    </vt:vector>
  </TitlesOfParts>
  <Company>UQaM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Stevan Harnad</dc:creator>
  <cp:lastModifiedBy>Stevan Harnad</cp:lastModifiedBy>
  <cp:revision>30</cp:revision>
  <dcterms:created xsi:type="dcterms:W3CDTF">2015-01-16T11:57:28Z</dcterms:created>
  <dcterms:modified xsi:type="dcterms:W3CDTF">2015-11-24T11:57:53Z</dcterms:modified>
</cp:coreProperties>
</file>