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tmp" ContentType="image/p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19" r:id="rId3"/>
    <p:sldId id="318" r:id="rId4"/>
    <p:sldId id="313" r:id="rId5"/>
    <p:sldId id="275" r:id="rId6"/>
    <p:sldId id="276" r:id="rId7"/>
    <p:sldId id="277" r:id="rId8"/>
    <p:sldId id="293" r:id="rId9"/>
    <p:sldId id="278" r:id="rId10"/>
    <p:sldId id="292" r:id="rId11"/>
    <p:sldId id="281" r:id="rId12"/>
    <p:sldId id="282" r:id="rId13"/>
    <p:sldId id="283" r:id="rId14"/>
    <p:sldId id="284" r:id="rId15"/>
    <p:sldId id="285" r:id="rId16"/>
    <p:sldId id="258" r:id="rId17"/>
    <p:sldId id="259" r:id="rId18"/>
    <p:sldId id="260" r:id="rId19"/>
    <p:sldId id="270" r:id="rId20"/>
    <p:sldId id="271" r:id="rId21"/>
    <p:sldId id="272" r:id="rId22"/>
    <p:sldId id="274" r:id="rId23"/>
    <p:sldId id="294" r:id="rId24"/>
    <p:sldId id="295" r:id="rId25"/>
    <p:sldId id="297" r:id="rId26"/>
    <p:sldId id="298" r:id="rId27"/>
    <p:sldId id="311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5" r:id="rId41"/>
    <p:sldId id="317" r:id="rId42"/>
    <p:sldId id="312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58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B86E6-0D2F-7E4F-8926-9E87F49F975A}" type="datetimeFigureOut">
              <a:rPr lang="en-US" smtClean="0"/>
              <a:t>15-11-23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2355D-67F6-ED44-A252-D54235050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4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5E8AB-2523-0F4E-A486-E810D62EBBB5}" type="datetimeFigureOut">
              <a:rPr lang="en-US" smtClean="0"/>
              <a:t>15-11-23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E1F6A-6C9E-1C4E-BA90-BE27F1A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275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fld id="{50F263C3-5FDE-7644-82B2-16100FAA4647}" type="slidenum">
              <a:rPr lang="en-CA">
                <a:latin typeface="Times New Roman" charset="0"/>
              </a:rPr>
              <a:pPr>
                <a:buFont typeface="Times New Roman" charset="0"/>
                <a:buNone/>
              </a:pPr>
              <a:t>29</a:t>
            </a:fld>
            <a:endParaRPr lang="en-CA">
              <a:latin typeface="Times New Roman" charset="0"/>
            </a:endParaRPr>
          </a:p>
        </p:txBody>
      </p:sp>
      <p:sp>
        <p:nvSpPr>
          <p:cNvPr id="2253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fld id="{DE29B2CF-3F95-9E4D-A70F-1C2CA2584884}" type="slidenum">
              <a:rPr lang="en-CA">
                <a:latin typeface="Times New Roman" charset="0"/>
              </a:rPr>
              <a:pPr>
                <a:buFont typeface="Times New Roman" charset="0"/>
                <a:buNone/>
              </a:pPr>
              <a:t>38</a:t>
            </a:fld>
            <a:endParaRPr lang="en-CA">
              <a:latin typeface="Times New Roman" charset="0"/>
            </a:endParaRPr>
          </a:p>
        </p:txBody>
      </p:sp>
      <p:sp>
        <p:nvSpPr>
          <p:cNvPr id="4096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fld id="{4A74FFE9-8EF8-754C-9BE4-084C7699C204}" type="slidenum">
              <a:rPr lang="en-CA">
                <a:latin typeface="Times New Roman" charset="0"/>
              </a:rPr>
              <a:pPr>
                <a:buFont typeface="Times New Roman" charset="0"/>
                <a:buNone/>
              </a:pPr>
              <a:t>30</a:t>
            </a:fld>
            <a:endParaRPr lang="en-CA">
              <a:latin typeface="Times New Roman" charset="0"/>
            </a:endParaRPr>
          </a:p>
        </p:txBody>
      </p:sp>
      <p:sp>
        <p:nvSpPr>
          <p:cNvPr id="2457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fld id="{23417449-2F69-4D42-A5CE-DEB2D0D55F07}" type="slidenum">
              <a:rPr lang="en-CA">
                <a:latin typeface="Times New Roman" charset="0"/>
              </a:rPr>
              <a:pPr>
                <a:buFont typeface="Times New Roman" charset="0"/>
                <a:buNone/>
              </a:pPr>
              <a:t>31</a:t>
            </a:fld>
            <a:endParaRPr lang="en-CA">
              <a:latin typeface="Times New Roman" charset="0"/>
            </a:endParaRPr>
          </a:p>
        </p:txBody>
      </p:sp>
      <p:sp>
        <p:nvSpPr>
          <p:cNvPr id="2662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fld id="{CDD29F51-1630-824E-93BC-DE7CAA5B6754}" type="slidenum">
              <a:rPr lang="en-CA">
                <a:latin typeface="Times New Roman" charset="0"/>
              </a:rPr>
              <a:pPr>
                <a:buFont typeface="Times New Roman" charset="0"/>
                <a:buNone/>
              </a:pPr>
              <a:t>32</a:t>
            </a:fld>
            <a:endParaRPr lang="en-CA">
              <a:latin typeface="Times New Roman" charset="0"/>
            </a:endParaRPr>
          </a:p>
        </p:txBody>
      </p:sp>
      <p:sp>
        <p:nvSpPr>
          <p:cNvPr id="2867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fld id="{2987EFEB-D929-FF40-A7C3-7C119E70168C}" type="slidenum">
              <a:rPr lang="en-CA">
                <a:latin typeface="Times New Roman" charset="0"/>
              </a:rPr>
              <a:pPr>
                <a:buFont typeface="Times New Roman" charset="0"/>
                <a:buNone/>
              </a:pPr>
              <a:t>33</a:t>
            </a:fld>
            <a:endParaRPr lang="en-CA">
              <a:latin typeface="Times New Roman" charset="0"/>
            </a:endParaRPr>
          </a:p>
        </p:txBody>
      </p:sp>
      <p:sp>
        <p:nvSpPr>
          <p:cNvPr id="3072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fld id="{E356B779-2648-934A-BB55-11817E97A31F}" type="slidenum">
              <a:rPr lang="en-CA">
                <a:latin typeface="Times New Roman" charset="0"/>
              </a:rPr>
              <a:pPr>
                <a:buFont typeface="Times New Roman" charset="0"/>
                <a:buNone/>
              </a:pPr>
              <a:t>34</a:t>
            </a:fld>
            <a:endParaRPr lang="en-CA">
              <a:latin typeface="Times New Roman" charset="0"/>
            </a:endParaRPr>
          </a:p>
        </p:txBody>
      </p:sp>
      <p:sp>
        <p:nvSpPr>
          <p:cNvPr id="3277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fld id="{0E2689DC-67A0-4A43-B916-33C42B806B7F}" type="slidenum">
              <a:rPr lang="en-CA">
                <a:latin typeface="Times New Roman" charset="0"/>
              </a:rPr>
              <a:pPr>
                <a:buFont typeface="Times New Roman" charset="0"/>
                <a:buNone/>
              </a:pPr>
              <a:t>35</a:t>
            </a:fld>
            <a:endParaRPr lang="en-CA">
              <a:latin typeface="Times New Roman" charset="0"/>
            </a:endParaRPr>
          </a:p>
        </p:txBody>
      </p:sp>
      <p:sp>
        <p:nvSpPr>
          <p:cNvPr id="3481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fld id="{B7DC0DE5-1FAA-1748-A983-DD6D6C2145A9}" type="slidenum">
              <a:rPr lang="en-CA">
                <a:latin typeface="Times New Roman" charset="0"/>
              </a:rPr>
              <a:pPr>
                <a:buFont typeface="Times New Roman" charset="0"/>
                <a:buNone/>
              </a:pPr>
              <a:t>36</a:t>
            </a:fld>
            <a:endParaRPr lang="en-CA">
              <a:latin typeface="Times New Roman" charset="0"/>
            </a:endParaRPr>
          </a:p>
        </p:txBody>
      </p:sp>
      <p:sp>
        <p:nvSpPr>
          <p:cNvPr id="3686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fld id="{C4793C2E-D946-5545-86E2-C25CF1B8D28D}" type="slidenum">
              <a:rPr lang="en-CA">
                <a:latin typeface="Times New Roman" charset="0"/>
              </a:rPr>
              <a:pPr>
                <a:buFont typeface="Times New Roman" charset="0"/>
                <a:buNone/>
              </a:pPr>
              <a:t>37</a:t>
            </a:fld>
            <a:endParaRPr lang="en-CA">
              <a:latin typeface="Times New Roman" charset="0"/>
            </a:endParaRPr>
          </a:p>
        </p:txBody>
      </p:sp>
      <p:sp>
        <p:nvSpPr>
          <p:cNvPr id="3891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146C-0BE3-FF4F-A24D-9A3F853D1215}" type="datetime1">
              <a:rPr lang="en-CA" smtClean="0"/>
              <a:t>15-11-23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4551-8588-AC4C-894D-90D12F33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19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818E-2E27-C648-9C6A-C50DC12538A1}" type="datetime1">
              <a:rPr lang="en-CA" smtClean="0"/>
              <a:t>15-11-23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4551-8588-AC4C-894D-90D12F33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55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168B-5E1B-0F48-B642-AC44A6D3F13B}" type="datetime1">
              <a:rPr lang="en-CA" smtClean="0"/>
              <a:t>15-11-23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4551-8588-AC4C-894D-90D12F33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77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单击此处编辑母版标题样式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单击此处编辑母版文本样式</a:t>
            </a:r>
          </a:p>
          <a:p>
            <a:pPr lvl="1">
              <a:defRPr sz="1800"/>
            </a:pPr>
            <a:r>
              <a:rPr sz="3200"/>
              <a:t>第二级</a:t>
            </a:r>
          </a:p>
          <a:p>
            <a:pPr lvl="2">
              <a:defRPr sz="1800"/>
            </a:pPr>
            <a:r>
              <a:rPr sz="3200"/>
              <a:t>第三级</a:t>
            </a:r>
          </a:p>
          <a:p>
            <a:pPr lvl="3">
              <a:defRPr sz="1800"/>
            </a:pPr>
            <a:r>
              <a:rPr sz="3200"/>
              <a:t>第四级</a:t>
            </a:r>
          </a:p>
          <a:p>
            <a:pPr lvl="4">
              <a:defRPr sz="1800"/>
            </a:pPr>
            <a:r>
              <a:rPr sz="3200"/>
              <a:t>第五级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95864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69233-CA30-E840-8CA6-886E8FB8387B}" type="datetime1">
              <a:rPr lang="en-CA" smtClean="0"/>
              <a:t>15-11-23</a:t>
            </a:fld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07317-B6C8-D24D-B6D6-294B0FCA46D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4148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A866-6B3E-1F4A-9011-C739185D54F2}" type="datetime1">
              <a:rPr lang="en-CA" smtClean="0"/>
              <a:t>15-11-23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4551-8588-AC4C-894D-90D12F33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4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A59F-1B36-B74D-A704-E60A7D061D5F}" type="datetime1">
              <a:rPr lang="en-CA" smtClean="0"/>
              <a:t>15-11-23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4551-8588-AC4C-894D-90D12F33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5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B2B1-1EC7-7C4E-955E-E0FA4686F56F}" type="datetime1">
              <a:rPr lang="en-CA" smtClean="0"/>
              <a:t>15-11-23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4551-8588-AC4C-894D-90D12F33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7516-B263-5344-8BF0-1A4F846DC9F6}" type="datetime1">
              <a:rPr lang="en-CA" smtClean="0"/>
              <a:t>15-11-23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4551-8588-AC4C-894D-90D12F33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2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914F-A6EC-0C49-A728-D3D59AD1C648}" type="datetime1">
              <a:rPr lang="en-CA" smtClean="0"/>
              <a:t>15-11-23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4551-8588-AC4C-894D-90D12F33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19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4C4C-1DB3-504F-ADB9-CFB9C88476D5}" type="datetime1">
              <a:rPr lang="en-CA" smtClean="0"/>
              <a:t>15-11-23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4551-8588-AC4C-894D-90D12F33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12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3786-FB62-3441-BAD9-1CBD4EF53FF1}" type="datetime1">
              <a:rPr lang="en-CA" smtClean="0"/>
              <a:t>15-11-23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4551-8588-AC4C-894D-90D12F33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9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8CB2-323B-CF43-9AC6-3A4255711B6F}" type="datetime1">
              <a:rPr lang="en-CA" smtClean="0"/>
              <a:t>15-11-23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4551-8588-AC4C-894D-90D12F33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8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CEF3D-F5CF-AF43-8221-8D3F0FCA3306}" type="datetime1">
              <a:rPr lang="en-CA" smtClean="0"/>
              <a:t>15-11-23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04551-8588-AC4C-894D-90D12F33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3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4" Type="http://schemas.openxmlformats.org/officeDocument/2006/relationships/image" Target="../media/image47.tmp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tmp"/><Relationship Id="rId3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4" Type="http://schemas.openxmlformats.org/officeDocument/2006/relationships/image" Target="../media/image46.tmp"/><Relationship Id="rId5" Type="http://schemas.openxmlformats.org/officeDocument/2006/relationships/image" Target="../media/image47.tmp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mp"/><Relationship Id="rId4" Type="http://schemas.openxmlformats.org/officeDocument/2006/relationships/image" Target="../media/image49.tmp"/><Relationship Id="rId5" Type="http://schemas.openxmlformats.org/officeDocument/2006/relationships/image" Target="../media/image52.tm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43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Learned Whorfian Effects and Dimensional Reduction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3036" y="1522018"/>
            <a:ext cx="6400800" cy="1276888"/>
          </a:xfrm>
        </p:spPr>
        <p:txBody>
          <a:bodyPr/>
          <a:lstStyle/>
          <a:p>
            <a:r>
              <a:rPr lang="en-US" dirty="0" smtClean="0"/>
              <a:t>Stevan Harnad</a:t>
            </a:r>
          </a:p>
          <a:p>
            <a:r>
              <a:rPr lang="en-US" dirty="0" smtClean="0"/>
              <a:t>UQÀM, U Southampton, McGill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11242" y="3577218"/>
            <a:ext cx="475034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Based on </a:t>
            </a:r>
            <a:r>
              <a:rPr lang="en-US" dirty="0"/>
              <a:t>the ongoing work </a:t>
            </a:r>
            <a:r>
              <a:rPr lang="en-US" dirty="0" smtClean="0"/>
              <a:t>of;</a:t>
            </a:r>
          </a:p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b="1" dirty="0" smtClean="0"/>
              <a:t>Xi</a:t>
            </a:r>
            <a:r>
              <a:rPr lang="en-US" b="1" dirty="0"/>
              <a:t>-Wei Kang </a:t>
            </a:r>
            <a:r>
              <a:rPr lang="en-US" b="1" dirty="0" smtClean="0"/>
              <a:t> </a:t>
            </a:r>
            <a:r>
              <a:rPr lang="en-US" dirty="0" smtClean="0"/>
              <a:t>U Southampton</a:t>
            </a:r>
          </a:p>
          <a:p>
            <a:pPr algn="ctr"/>
            <a:r>
              <a:rPr lang="en-US" dirty="0" smtClean="0"/>
              <a:t> </a:t>
            </a:r>
            <a:r>
              <a:rPr lang="en-US" b="1" dirty="0" err="1" smtClean="0"/>
              <a:t>Phlippe</a:t>
            </a:r>
            <a:r>
              <a:rPr lang="en-US" b="1" dirty="0" smtClean="0"/>
              <a:t> Vincent-</a:t>
            </a:r>
            <a:r>
              <a:rPr lang="en-US" b="1" dirty="0" err="1" smtClean="0"/>
              <a:t>Lamarre</a:t>
            </a:r>
            <a:r>
              <a:rPr lang="en-US" dirty="0" smtClean="0"/>
              <a:t>  UQÀM</a:t>
            </a:r>
            <a:r>
              <a:rPr lang="en-US" dirty="0"/>
              <a:t>, U </a:t>
            </a:r>
            <a:r>
              <a:rPr lang="en-US" dirty="0" smtClean="0"/>
              <a:t>Ottawa </a:t>
            </a:r>
          </a:p>
          <a:p>
            <a:pPr algn="ctr"/>
            <a:r>
              <a:rPr lang="en-US" b="1" dirty="0" smtClean="0"/>
              <a:t>Fernanda </a:t>
            </a:r>
            <a:r>
              <a:rPr lang="en-US" b="1" dirty="0"/>
              <a:t>Perez </a:t>
            </a:r>
            <a:r>
              <a:rPr lang="en-US" b="1" dirty="0" smtClean="0"/>
              <a:t>Gay </a:t>
            </a:r>
            <a:r>
              <a:rPr lang="en-US" dirty="0" smtClean="0"/>
              <a:t>McGill, UQÀM </a:t>
            </a:r>
          </a:p>
          <a:p>
            <a:pPr algn="ctr"/>
            <a:r>
              <a:rPr lang="en-US" b="1" dirty="0" smtClean="0"/>
              <a:t>Daniel Rivas </a:t>
            </a:r>
            <a:r>
              <a:rPr lang="en-US" dirty="0" smtClean="0"/>
              <a:t>McGill, UQÀM</a:t>
            </a:r>
            <a:endParaRPr lang="en-US" dirty="0"/>
          </a:p>
        </p:txBody>
      </p:sp>
      <p:pic>
        <p:nvPicPr>
          <p:cNvPr id="6" name="Picture 5" descr="fernand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53" y="5064115"/>
            <a:ext cx="1923093" cy="1526455"/>
          </a:xfrm>
          <a:prstGeom prst="rect">
            <a:avLst/>
          </a:prstGeom>
        </p:spPr>
      </p:pic>
      <p:pic>
        <p:nvPicPr>
          <p:cNvPr id="7" name="Picture 6" descr="xiwei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26" y="2484889"/>
            <a:ext cx="1533141" cy="1886415"/>
          </a:xfrm>
          <a:prstGeom prst="rect">
            <a:avLst/>
          </a:prstGeom>
        </p:spPr>
      </p:pic>
      <p:pic>
        <p:nvPicPr>
          <p:cNvPr id="8" name="Picture 7" descr="philipp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383" y="3031543"/>
            <a:ext cx="1719157" cy="1719157"/>
          </a:xfrm>
          <a:prstGeom prst="rect">
            <a:avLst/>
          </a:prstGeom>
        </p:spPr>
      </p:pic>
      <p:pic>
        <p:nvPicPr>
          <p:cNvPr id="9" name="Picture 8" descr="danrivas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11" y="5064115"/>
            <a:ext cx="1728175" cy="177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82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965450"/>
            <a:ext cx="7950200" cy="3009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-479425"/>
            <a:ext cx="7937500" cy="4013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6375" y="6207125"/>
            <a:ext cx="8588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Stimuli adapted from </a:t>
            </a:r>
            <a:r>
              <a:rPr lang="en-US" sz="1200" dirty="0" err="1" smtClean="0"/>
              <a:t>Sigala</a:t>
            </a:r>
            <a:r>
              <a:rPr lang="en-US" sz="1200" dirty="0" smtClean="0"/>
              <a:t>, N., &amp; </a:t>
            </a:r>
            <a:r>
              <a:rPr lang="en-US" sz="1200" dirty="0" err="1" smtClean="0"/>
              <a:t>Logothetis</a:t>
            </a:r>
            <a:r>
              <a:rPr lang="en-US" sz="1200" dirty="0" smtClean="0"/>
              <a:t>, N. K. (2002). Visual categorization shapes feature selectivity in the primate temporal cortex. </a:t>
            </a:r>
            <a:r>
              <a:rPr lang="en-US" sz="1200" i="1" dirty="0" smtClean="0"/>
              <a:t>Nature, 415(6869), 318-320. http://</a:t>
            </a:r>
            <a:r>
              <a:rPr lang="en-US" sz="1200" i="1" dirty="0" err="1" smtClean="0"/>
              <a:t>www.cnbc.cmu.edu</a:t>
            </a:r>
            <a:r>
              <a:rPr lang="en-US" sz="1200" i="1" dirty="0" smtClean="0"/>
              <a:t>/~</a:t>
            </a:r>
            <a:r>
              <a:rPr lang="en-US" sz="1200" i="1" dirty="0" err="1" smtClean="0"/>
              <a:t>samondjm</a:t>
            </a:r>
            <a:r>
              <a:rPr lang="en-US" sz="1200" i="1" dirty="0" smtClean="0"/>
              <a:t>/papers/SigalaandLogothetis2002.pdf</a:t>
            </a:r>
            <a:endParaRPr lang="en-US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9639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US" sz="4400" dirty="0" smtClean="0"/>
              <a:t>Proportion of Successful Learners</a:t>
            </a:r>
            <a:endParaRPr sz="4400" dirty="0"/>
          </a:p>
        </p:txBody>
      </p:sp>
      <p:pic>
        <p:nvPicPr>
          <p:cNvPr id="99" name="image1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14421"/>
            <a:ext cx="8917008" cy="2901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1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4412" y="4214817"/>
            <a:ext cx="4181478" cy="1133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age17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43569" y="4214817"/>
            <a:ext cx="1685927" cy="11144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304878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400" dirty="0" smtClean="0"/>
              <a:t>Number of trials till criterion</a:t>
            </a:r>
            <a:endParaRPr sz="4400" dirty="0"/>
          </a:p>
        </p:txBody>
      </p:sp>
      <p:pic>
        <p:nvPicPr>
          <p:cNvPr id="109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595" y="1214421"/>
            <a:ext cx="8132027" cy="3286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age2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0034" y="4643446"/>
            <a:ext cx="4857787" cy="1324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2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00694" y="4643446"/>
            <a:ext cx="3038477" cy="11239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385936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400" dirty="0" smtClean="0"/>
              <a:t>Reaction Times</a:t>
            </a:r>
            <a:endParaRPr sz="4400" dirty="0"/>
          </a:p>
        </p:txBody>
      </p:sp>
      <p:pic>
        <p:nvPicPr>
          <p:cNvPr id="104" name="image1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4282" y="1142984"/>
            <a:ext cx="8715404" cy="3561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1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7157" y="4714883"/>
            <a:ext cx="5086352" cy="1504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20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72130" y="4714883"/>
            <a:ext cx="3115113" cy="11241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304704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500034" y="214289"/>
            <a:ext cx="8229601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lang="en-US" sz="2400" dirty="0" smtClean="0"/>
              <a:t>Within-Category (AA, LL) and Between-Category (AL) Similarity Ratings Successful Subjects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sz="4400" dirty="0"/>
          </a:p>
        </p:txBody>
      </p:sp>
      <p:pic>
        <p:nvPicPr>
          <p:cNvPr id="88" name="image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157" y="1142984"/>
            <a:ext cx="8483620" cy="316067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image1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5784" y="4286255"/>
            <a:ext cx="7226271" cy="1490293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image1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57356" y="5786454"/>
            <a:ext cx="5159360" cy="7714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324512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dirty="0" smtClean="0"/>
              <a:t>Within-Category (AA, LL) and Between-Category (AL) Similarity Ratings          Unsuccessful Subjects</a:t>
            </a:r>
            <a:endParaRPr sz="4400" dirty="0"/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94" name="image1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314" y="1094826"/>
            <a:ext cx="7950214" cy="3048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age1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7224" y="4143380"/>
            <a:ext cx="7426336" cy="1534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image1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7224" y="5724549"/>
            <a:ext cx="7431087" cy="11334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680681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91825" cy="67391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444500"/>
            <a:ext cx="2736647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relevant features</a:t>
            </a:r>
          </a:p>
          <a:p>
            <a:endParaRPr lang="en-US" dirty="0"/>
          </a:p>
          <a:p>
            <a:r>
              <a:rPr lang="en-US" dirty="0" smtClean="0"/>
              <a:t>64 pre-learning</a:t>
            </a:r>
          </a:p>
          <a:p>
            <a:r>
              <a:rPr lang="en-US" dirty="0" smtClean="0"/>
              <a:t> pairwise similarity ratings</a:t>
            </a:r>
          </a:p>
          <a:p>
            <a:endParaRPr lang="en-US" dirty="0"/>
          </a:p>
          <a:p>
            <a:r>
              <a:rPr lang="en-US" dirty="0" smtClean="0"/>
              <a:t>160 category learning trials</a:t>
            </a:r>
          </a:p>
          <a:p>
            <a:r>
              <a:rPr lang="en-US" dirty="0" smtClean="0"/>
              <a:t>With corrective feedback</a:t>
            </a:r>
          </a:p>
          <a:p>
            <a:endParaRPr lang="en-US" dirty="0"/>
          </a:p>
          <a:p>
            <a:r>
              <a:rPr lang="en-US" dirty="0" smtClean="0"/>
              <a:t>Success criterion: </a:t>
            </a:r>
          </a:p>
          <a:p>
            <a:r>
              <a:rPr lang="en-US" dirty="0" smtClean="0"/>
              <a:t>20 error-free trials</a:t>
            </a:r>
          </a:p>
          <a:p>
            <a:endParaRPr lang="en-US" dirty="0"/>
          </a:p>
          <a:p>
            <a:r>
              <a:rPr lang="en-US" dirty="0" smtClean="0"/>
              <a:t>64 post-learning</a:t>
            </a:r>
          </a:p>
          <a:p>
            <a:r>
              <a:rPr lang="en-US" dirty="0" smtClean="0"/>
              <a:t> pairwise similarity ratings</a:t>
            </a:r>
          </a:p>
          <a:p>
            <a:endParaRPr lang="en-US" dirty="0" smtClean="0"/>
          </a:p>
          <a:p>
            <a:r>
              <a:rPr lang="en-US" dirty="0" smtClean="0"/>
              <a:t>160 unique stimuli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864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6" y="0"/>
            <a:ext cx="9144000" cy="3229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369269"/>
            <a:ext cx="4074080" cy="2488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187" y="4172419"/>
            <a:ext cx="2616200" cy="393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4567" y="4781655"/>
            <a:ext cx="4263589" cy="186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44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659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091" y="3611506"/>
            <a:ext cx="6911091" cy="311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87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1" y="0"/>
            <a:ext cx="2798230" cy="2490819"/>
          </a:xfrm>
          <a:prstGeom prst="rect">
            <a:avLst/>
          </a:prstGeom>
        </p:spPr>
      </p:pic>
      <p:pic>
        <p:nvPicPr>
          <p:cNvPr id="6" name="图片 9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010" y="0"/>
            <a:ext cx="2710273" cy="2490819"/>
          </a:xfrm>
          <a:prstGeom prst="rect">
            <a:avLst/>
          </a:prstGeom>
        </p:spPr>
      </p:pic>
      <p:pic>
        <p:nvPicPr>
          <p:cNvPr id="7" name="图片 10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031" y="0"/>
            <a:ext cx="2404594" cy="23093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79725"/>
            <a:ext cx="9144000" cy="40930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31283" y="3413125"/>
            <a:ext cx="2820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Within-category compression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27676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latin typeface="Calibri" charset="0"/>
              </a:rPr>
              <a:t>The Turing test</a:t>
            </a:r>
            <a:r>
              <a:rPr lang="en-US" sz="4000">
                <a:latin typeface="Calibri" charset="0"/>
              </a:rPr>
              <a:t/>
            </a:r>
            <a:br>
              <a:rPr lang="en-US" sz="4000">
                <a:latin typeface="Calibri" charset="0"/>
              </a:rPr>
            </a:br>
            <a:endParaRPr lang="en-US" sz="4000">
              <a:latin typeface="Calibri" charset="0"/>
            </a:endParaRPr>
          </a:p>
        </p:txBody>
      </p:sp>
      <p:pic>
        <p:nvPicPr>
          <p:cNvPr id="17411" name="Content Placeholder 3" descr="turing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49" r="-7449"/>
          <a:stretch>
            <a:fillRect/>
          </a:stretch>
        </p:blipFill>
        <p:spPr>
          <a:xfrm>
            <a:off x="1577975" y="2344738"/>
            <a:ext cx="6119813" cy="3365500"/>
          </a:xfrm>
        </p:spPr>
      </p:pic>
    </p:spTree>
    <p:extLst>
      <p:ext uri="{BB962C8B-B14F-4D97-AF65-F5344CB8AC3E}">
        <p14:creationId xmlns:p14="http://schemas.microsoft.com/office/powerpoint/2010/main" val="3268990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01" y="0"/>
            <a:ext cx="2735832" cy="24296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15208"/>
            <a:ext cx="9144000" cy="41427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32500" y="3397250"/>
            <a:ext cx="2667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Between-category </a:t>
            </a:r>
          </a:p>
          <a:p>
            <a:r>
              <a:rPr lang="en-US" sz="3200" b="1" dirty="0" smtClean="0"/>
              <a:t>separation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14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1" y="0"/>
            <a:ext cx="2798230" cy="2490819"/>
          </a:xfrm>
          <a:prstGeom prst="rect">
            <a:avLst/>
          </a:prstGeom>
        </p:spPr>
      </p:pic>
      <p:pic>
        <p:nvPicPr>
          <p:cNvPr id="5" name="图片 8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51" y="4428349"/>
            <a:ext cx="2735832" cy="2429651"/>
          </a:xfrm>
          <a:prstGeom prst="rect">
            <a:avLst/>
          </a:prstGeom>
        </p:spPr>
      </p:pic>
      <p:pic>
        <p:nvPicPr>
          <p:cNvPr id="6" name="图片 9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010" y="0"/>
            <a:ext cx="2710273" cy="2490819"/>
          </a:xfrm>
          <a:prstGeom prst="rect">
            <a:avLst/>
          </a:prstGeom>
        </p:spPr>
      </p:pic>
      <p:pic>
        <p:nvPicPr>
          <p:cNvPr id="7" name="图片 10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031" y="0"/>
            <a:ext cx="2404594" cy="23093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7448" y="2617819"/>
            <a:ext cx="2433835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94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235" y="0"/>
            <a:ext cx="3032798" cy="2699618"/>
          </a:xfrm>
          <a:prstGeom prst="rect">
            <a:avLst/>
          </a:prstGeom>
        </p:spPr>
      </p:pic>
      <p:pic>
        <p:nvPicPr>
          <p:cNvPr id="9" name="图片 5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381" y="16496"/>
            <a:ext cx="2796893" cy="26227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1" y="560991"/>
            <a:ext cx="1349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Successful</a:t>
            </a:r>
          </a:p>
          <a:p>
            <a:r>
              <a:rPr lang="en-US" b="1" dirty="0" smtClean="0"/>
              <a:t>Learners</a:t>
            </a:r>
          </a:p>
          <a:p>
            <a:endParaRPr lang="en-US" b="1" dirty="0" smtClean="0"/>
          </a:p>
          <a:p>
            <a:r>
              <a:rPr lang="en-US" b="1" dirty="0" smtClean="0"/>
              <a:t>WITHIN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76185" y="560991"/>
            <a:ext cx="10086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Failed</a:t>
            </a:r>
          </a:p>
          <a:p>
            <a:r>
              <a:rPr lang="en-US" b="1" dirty="0" smtClean="0"/>
              <a:t>Learners</a:t>
            </a:r>
          </a:p>
          <a:p>
            <a:endParaRPr lang="en-US" b="1" dirty="0"/>
          </a:p>
          <a:p>
            <a:r>
              <a:rPr lang="en-US" b="1" dirty="0" smtClean="0"/>
              <a:t>WITHIN</a:t>
            </a:r>
          </a:p>
          <a:p>
            <a:endParaRPr lang="en-US" dirty="0"/>
          </a:p>
        </p:txBody>
      </p:sp>
      <p:pic>
        <p:nvPicPr>
          <p:cNvPr id="10" name="图片 8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201" y="3777474"/>
            <a:ext cx="2735832" cy="24296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4625" y="4032250"/>
            <a:ext cx="1301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BETWEEN</a:t>
            </a:r>
            <a:endParaRPr lang="en-US" dirty="0"/>
          </a:p>
        </p:txBody>
      </p:sp>
      <p:pic>
        <p:nvPicPr>
          <p:cNvPr id="15" name="图片 4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60" y="3777474"/>
            <a:ext cx="2587625" cy="23785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76185" y="4032250"/>
            <a:ext cx="1127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BETWEEN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368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657600" y="250825"/>
            <a:ext cx="5486400" cy="381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CP as a side-effect of Dimensional Reduction</a:t>
            </a:r>
            <a:endParaRPr lang="en-US" dirty="0" smtClean="0"/>
          </a:p>
        </p:txBody>
      </p:sp>
      <p:pic>
        <p:nvPicPr>
          <p:cNvPr id="58373" name="Picture 8" descr="tij3.gif                                                       0007E7C6HarnDisk OSX                   B7C7AF91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1" y="2069292"/>
            <a:ext cx="2361600" cy="219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4217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412068" cy="5091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711206"/>
            <a:ext cx="44039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[0,#,#,1,#,1,#] -&gt; </a:t>
            </a:r>
            <a:r>
              <a:rPr lang="pl-PL" sz="1400" dirty="0" err="1"/>
              <a:t>category</a:t>
            </a:r>
            <a:r>
              <a:rPr lang="pl-PL" sz="1400" dirty="0"/>
              <a:t> 1</a:t>
            </a:r>
          </a:p>
          <a:p>
            <a:r>
              <a:rPr lang="pl-PL" sz="1400" dirty="0"/>
              <a:t>[1,#,#,0,#,0,#] -&gt; </a:t>
            </a:r>
            <a:r>
              <a:rPr lang="pl-PL" sz="1400" dirty="0" err="1"/>
              <a:t>category</a:t>
            </a:r>
            <a:r>
              <a:rPr lang="pl-PL" sz="1400" dirty="0"/>
              <a:t> 2</a:t>
            </a:r>
          </a:p>
          <a:p>
            <a:r>
              <a:rPr lang="pl-PL" sz="1400" dirty="0"/>
              <a:t> </a:t>
            </a:r>
          </a:p>
          <a:p>
            <a:endParaRPr lang="pl-PL" sz="1400" dirty="0"/>
          </a:p>
          <a:p>
            <a:r>
              <a:rPr lang="pt-BR" sz="1400" dirty="0"/>
              <a:t>[</a:t>
            </a:r>
            <a:r>
              <a:rPr lang="pt-BR" sz="1400" b="1" dirty="0"/>
              <a:t>0</a:t>
            </a:r>
            <a:r>
              <a:rPr lang="pt-BR" sz="1400" dirty="0"/>
              <a:t>,0.3,0.6,</a:t>
            </a:r>
            <a:r>
              <a:rPr lang="pt-BR" sz="1400" b="1" dirty="0"/>
              <a:t>1</a:t>
            </a:r>
            <a:r>
              <a:rPr lang="pt-BR" sz="1400" dirty="0"/>
              <a:t>,0.1,</a:t>
            </a:r>
            <a:r>
              <a:rPr lang="pt-BR" sz="1400" b="1" dirty="0"/>
              <a:t>1</a:t>
            </a:r>
            <a:r>
              <a:rPr lang="pt-BR" sz="1400" dirty="0"/>
              <a:t>,0.2] -&gt; Exemplar </a:t>
            </a:r>
            <a:r>
              <a:rPr lang="pt-BR" sz="1400" dirty="0" err="1"/>
              <a:t>category</a:t>
            </a:r>
            <a:r>
              <a:rPr lang="pt-BR" sz="1400" dirty="0"/>
              <a:t> 1</a:t>
            </a:r>
          </a:p>
          <a:p>
            <a:r>
              <a:rPr lang="pt-BR" sz="1400" dirty="0"/>
              <a:t>[</a:t>
            </a:r>
            <a:r>
              <a:rPr lang="pt-BR" sz="1400" b="1" dirty="0"/>
              <a:t>0</a:t>
            </a:r>
            <a:r>
              <a:rPr lang="pt-BR" sz="1400" dirty="0"/>
              <a:t>,0.2,0.9,</a:t>
            </a:r>
            <a:r>
              <a:rPr lang="pt-BR" sz="1400" b="1" dirty="0"/>
              <a:t>1</a:t>
            </a:r>
            <a:r>
              <a:rPr lang="pt-BR" sz="1400" dirty="0"/>
              <a:t>,0.3,</a:t>
            </a:r>
            <a:r>
              <a:rPr lang="pt-BR" sz="1400" b="1" dirty="0"/>
              <a:t>1</a:t>
            </a:r>
            <a:r>
              <a:rPr lang="pt-BR" sz="1400" dirty="0"/>
              <a:t>,0.1] -&gt; Exemplar </a:t>
            </a:r>
            <a:r>
              <a:rPr lang="pt-BR" sz="1400" dirty="0" err="1"/>
              <a:t>category</a:t>
            </a:r>
            <a:r>
              <a:rPr lang="pt-BR" sz="1400" dirty="0"/>
              <a:t> 1</a:t>
            </a:r>
          </a:p>
          <a:p>
            <a:endParaRPr lang="pt-BR" sz="1400" dirty="0"/>
          </a:p>
          <a:p>
            <a:r>
              <a:rPr lang="pt-BR" sz="1400" dirty="0"/>
              <a:t>[</a:t>
            </a:r>
            <a:r>
              <a:rPr lang="pt-BR" sz="1400" b="1" dirty="0"/>
              <a:t>1</a:t>
            </a:r>
            <a:r>
              <a:rPr lang="pt-BR" sz="1400" dirty="0"/>
              <a:t>,0.2,0.7,</a:t>
            </a:r>
            <a:r>
              <a:rPr lang="pt-BR" sz="1400" b="1" dirty="0"/>
              <a:t>0</a:t>
            </a:r>
            <a:r>
              <a:rPr lang="pt-BR" sz="1400" dirty="0"/>
              <a:t>,0.8,</a:t>
            </a:r>
            <a:r>
              <a:rPr lang="pt-BR" sz="1400" b="1" dirty="0"/>
              <a:t>0</a:t>
            </a:r>
            <a:r>
              <a:rPr lang="pt-BR" sz="1400" dirty="0"/>
              <a:t>,0.2] -&gt; Exemplar </a:t>
            </a:r>
            <a:r>
              <a:rPr lang="pt-BR" sz="1400" dirty="0" err="1"/>
              <a:t>category</a:t>
            </a:r>
            <a:r>
              <a:rPr lang="pt-BR" sz="1400" dirty="0"/>
              <a:t> 2 </a:t>
            </a:r>
          </a:p>
          <a:p>
            <a:r>
              <a:rPr lang="pt-BR" sz="1400" dirty="0"/>
              <a:t>[</a:t>
            </a:r>
            <a:r>
              <a:rPr lang="pt-BR" sz="1400" b="1" dirty="0"/>
              <a:t>1</a:t>
            </a:r>
            <a:r>
              <a:rPr lang="pt-BR" sz="1400" dirty="0"/>
              <a:t>,0.8,0.9,</a:t>
            </a:r>
            <a:r>
              <a:rPr lang="pt-BR" sz="1400" b="1" dirty="0"/>
              <a:t>0</a:t>
            </a:r>
            <a:r>
              <a:rPr lang="pt-BR" sz="1400" dirty="0"/>
              <a:t>,0.2,</a:t>
            </a:r>
            <a:r>
              <a:rPr lang="pt-BR" sz="1400" b="1" dirty="0"/>
              <a:t>0</a:t>
            </a:r>
            <a:r>
              <a:rPr lang="pt-BR" sz="1400" dirty="0"/>
              <a:t>,0.3] -&gt; Exemplar </a:t>
            </a:r>
            <a:r>
              <a:rPr lang="pt-BR" sz="1400" dirty="0" err="1"/>
              <a:t>category</a:t>
            </a:r>
            <a:r>
              <a:rPr lang="pt-BR" sz="1400" dirty="0"/>
              <a:t> 2 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3621" y="6027003"/>
            <a:ext cx="2337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Results of </a:t>
            </a:r>
          </a:p>
          <a:p>
            <a:r>
              <a:rPr lang="en-US" sz="1600" b="1" dirty="0" smtClean="0"/>
              <a:t>Philippe Vincent-</a:t>
            </a:r>
            <a:r>
              <a:rPr lang="en-US" sz="1600" b="1" dirty="0" err="1" smtClean="0"/>
              <a:t>Lamarre</a:t>
            </a:r>
            <a:endParaRPr lang="en-US" sz="1600" b="1" dirty="0" smtClean="0"/>
          </a:p>
          <a:p>
            <a:r>
              <a:rPr lang="en-US" sz="1600" dirty="0" smtClean="0"/>
              <a:t>UQÀM/U Ottawa</a:t>
            </a:r>
            <a:endParaRPr lang="en-US" sz="1600" dirty="0"/>
          </a:p>
        </p:txBody>
      </p:sp>
      <p:pic>
        <p:nvPicPr>
          <p:cNvPr id="7" name="Picture 6" descr="philip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06" y="5458578"/>
            <a:ext cx="1362724" cy="136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15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3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What is </a:t>
            </a:r>
            <a:br>
              <a:rPr lang="en-US" sz="3600" b="1" dirty="0" smtClean="0"/>
            </a:br>
            <a:r>
              <a:rPr lang="en-US" sz="3600" b="1" dirty="0" smtClean="0"/>
              <a:t>the Symbol Grounding Problem?</a:t>
            </a:r>
            <a:endParaRPr lang="en-US" sz="3600" b="1" dirty="0"/>
          </a:p>
        </p:txBody>
      </p:sp>
      <p:pic>
        <p:nvPicPr>
          <p:cNvPr id="7" name="Picture 6" descr="symgrograb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84" y="1170028"/>
            <a:ext cx="6999416" cy="550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73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276350" y="990600"/>
            <a:ext cx="6391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Doing the right thing with the right KIND of thing</a:t>
            </a:r>
            <a:endParaRPr lang="en-US" sz="2400" dirty="0"/>
          </a:p>
        </p:txBody>
      </p:sp>
      <p:sp>
        <p:nvSpPr>
          <p:cNvPr id="20485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620838" y="219075"/>
            <a:ext cx="5181600" cy="5334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tx1"/>
                </a:solidFill>
              </a:rPr>
              <a:t>What </a:t>
            </a:r>
            <a:r>
              <a:rPr lang="en-US" sz="2400" b="1" dirty="0">
                <a:solidFill>
                  <a:schemeClr val="tx1"/>
                </a:solidFill>
              </a:rPr>
              <a:t>is Categorization?</a:t>
            </a:r>
            <a:endParaRPr lang="en-US" dirty="0"/>
          </a:p>
        </p:txBody>
      </p:sp>
      <p:pic>
        <p:nvPicPr>
          <p:cNvPr id="7" name="Picture 1028" descr="mushrooms2.jpg                                                 0007E7C6HarnDisk OSX                   B7C7AF91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101" y="1828800"/>
            <a:ext cx="2964291" cy="461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5445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9388"/>
            <a:ext cx="6705600" cy="533400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/>
              <a:t> Hearsay</a:t>
            </a:r>
            <a:r>
              <a:rPr lang="en-US" sz="2400" dirty="0"/>
              <a:t>: </a:t>
            </a:r>
            <a:r>
              <a:rPr lang="en-US" sz="2400" b="1" dirty="0"/>
              <a:t>A New Way To Acquire Categories</a:t>
            </a:r>
            <a:endParaRPr lang="en-US" dirty="0" smtClean="0"/>
          </a:p>
        </p:txBody>
      </p:sp>
      <p:pic>
        <p:nvPicPr>
          <p:cNvPr id="59395" name="Picture 8" descr=" cang4.tif                                                      0007E7C6HarnDisk OSX                   B7C7AF91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6240" y="1357790"/>
            <a:ext cx="5117760" cy="368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9" descr=" cang1.tif                                                      0007E7C6HarnDisk OSX                   B7C7AF91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440" y="1465801"/>
            <a:ext cx="3581280" cy="358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Text Box 10"/>
          <p:cNvSpPr txBox="1">
            <a:spLocks noChangeArrowheads="1"/>
          </p:cNvSpPr>
          <p:nvPr/>
        </p:nvSpPr>
        <p:spPr bwMode="auto">
          <a:xfrm>
            <a:off x="2705761" y="5986709"/>
            <a:ext cx="254910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Cangelosi</a:t>
            </a:r>
            <a:r>
              <a:rPr lang="en-US" dirty="0">
                <a:solidFill>
                  <a:srgbClr val="000000"/>
                </a:solidFill>
              </a:rPr>
              <a:t> &amp; </a:t>
            </a:r>
            <a:r>
              <a:rPr lang="en-US" dirty="0" err="1">
                <a:solidFill>
                  <a:srgbClr val="000000"/>
                </a:solidFill>
              </a:rPr>
              <a:t>Harnad</a:t>
            </a:r>
            <a:r>
              <a:rPr lang="en-US" dirty="0">
                <a:solidFill>
                  <a:srgbClr val="000000"/>
                </a:solidFill>
              </a:rPr>
              <a:t> 2002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03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Dictionaries (and </a:t>
            </a:r>
            <a:r>
              <a:rPr lang="en-US" dirty="0" err="1" smtClean="0"/>
              <a:t>Encylopedias</a:t>
            </a:r>
            <a:r>
              <a:rPr lang="en-US" dirty="0" smtClean="0"/>
              <a:t> and Textbooks) are Category Repositories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9459" name="Content Placeholder 3" descr="chindict.jpg"/>
          <p:cNvPicPr>
            <a:picLocks noGrp="1" noChangeAspect="1"/>
          </p:cNvPicPr>
          <p:nvPr>
            <p:ph idx="1"/>
          </p:nvPr>
        </p:nvPicPr>
        <p:blipFill>
          <a:blip r:embed="rId2"/>
          <a:srcRect t="9880" b="98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7770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001" y="1208288"/>
            <a:ext cx="5544000" cy="40180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81" y="249146"/>
            <a:ext cx="8228160" cy="967782"/>
          </a:xfrm>
        </p:spPr>
        <p:txBody>
          <a:bodyPr tIns="35268">
            <a:normAutofit fontScale="90000"/>
          </a:bodyPr>
          <a:lstStyle/>
          <a:p>
            <a:pPr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CA" sz="1800" b="1" dirty="0"/>
              <a:t/>
            </a:r>
            <a:br>
              <a:rPr lang="en-CA" sz="1800" b="1" dirty="0"/>
            </a:br>
            <a:r>
              <a:rPr lang="en-CA" sz="1800" b="1" dirty="0"/>
              <a:t/>
            </a:r>
            <a:br>
              <a:rPr lang="en-CA" sz="1800" b="1" dirty="0"/>
            </a:br>
            <a:r>
              <a:rPr lang="en-CA" sz="1800" b="1" dirty="0"/>
              <a:t/>
            </a:r>
            <a:br>
              <a:rPr lang="en-CA" sz="1800" b="1" dirty="0"/>
            </a:br>
            <a:r>
              <a:rPr lang="en-CA" sz="1800" b="1" dirty="0"/>
              <a:t/>
            </a:r>
            <a:br>
              <a:rPr lang="en-CA" sz="1800" b="1" dirty="0"/>
            </a:br>
            <a:r>
              <a:rPr lang="en-CA" sz="2500" b="1" i="1" dirty="0"/>
              <a:t>Toy</a:t>
            </a:r>
            <a:r>
              <a:rPr lang="en-CA" sz="2500" dirty="0"/>
              <a:t> dictionary represented as graph</a:t>
            </a:r>
            <a:r>
              <a:rPr lang="en-CA" sz="1800" dirty="0"/>
              <a:t/>
            </a:r>
            <a:br>
              <a:rPr lang="en-CA" sz="1800" dirty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7194570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876" y="476250"/>
            <a:ext cx="846137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Summary</a:t>
            </a:r>
            <a:endParaRPr lang="en-US" sz="2800" b="1" dirty="0"/>
          </a:p>
          <a:p>
            <a:endParaRPr lang="en-US" sz="2000" dirty="0" smtClean="0"/>
          </a:p>
          <a:p>
            <a:pPr marL="514350" indent="-514350">
              <a:buAutoNum type="arabicPeriod"/>
            </a:pPr>
            <a:r>
              <a:rPr lang="en-US" sz="2000" dirty="0" smtClean="0"/>
              <a:t>“Categorical Perception” (CP) (within-category compression and between-category separation in discriminability or similarity) can be induced by category learning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Learned CP increases with task difficulty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Task difficulty increases as the proportion of features co-varying with category membership decreases (“dimensional reduction”)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Only successful learners show learned CP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Category-learning and CP ground the meaning of words</a:t>
            </a:r>
            <a:endParaRPr lang="en-US" sz="2000" dirty="0"/>
          </a:p>
          <a:p>
            <a:pPr marL="514350" indent="-514350">
              <a:buAutoNum type="arabicPeriod"/>
            </a:pPr>
            <a:r>
              <a:rPr lang="en-US" sz="2000" dirty="0" smtClean="0"/>
              <a:t>Word meaning can be learned (“grounded”) directly by trial-and-error sensorimotor </a:t>
            </a:r>
            <a:r>
              <a:rPr lang="en-US" sz="2000" i="1" dirty="0" smtClean="0"/>
              <a:t>induction</a:t>
            </a:r>
            <a:r>
              <a:rPr lang="en-US" sz="2000" dirty="0" smtClean="0"/>
              <a:t> or indirectly by verbal </a:t>
            </a:r>
            <a:r>
              <a:rPr lang="en-US" sz="2000" i="1" dirty="0" smtClean="0"/>
              <a:t>instruction</a:t>
            </a:r>
            <a:r>
              <a:rPr lang="en-US" sz="2000" dirty="0" smtClean="0"/>
              <a:t> (definition, description)</a:t>
            </a:r>
          </a:p>
          <a:p>
            <a:pPr marL="514350" indent="-514350">
              <a:buFontTx/>
              <a:buAutoNum type="arabicPeriod"/>
            </a:pPr>
            <a:r>
              <a:rPr lang="en-US" sz="2000" dirty="0"/>
              <a:t>Every dictionary has “minimal grounding sets” </a:t>
            </a:r>
            <a:r>
              <a:rPr lang="en-US" sz="2000" dirty="0" smtClean="0"/>
              <a:t>(</a:t>
            </a:r>
            <a:r>
              <a:rPr lang="en-US" sz="2000" dirty="0" err="1" smtClean="0"/>
              <a:t>MinSets</a:t>
            </a:r>
            <a:r>
              <a:rPr lang="en-US" sz="2000" dirty="0" smtClean="0"/>
              <a:t>) out of </a:t>
            </a:r>
            <a:r>
              <a:rPr lang="en-US" sz="2000" dirty="0"/>
              <a:t>which all the rest of the words can be reached via verbal </a:t>
            </a:r>
            <a:r>
              <a:rPr lang="en-US" sz="2000" dirty="0" smtClean="0"/>
              <a:t>definitions using only the </a:t>
            </a:r>
            <a:r>
              <a:rPr lang="en-US" sz="2000" dirty="0" err="1" smtClean="0"/>
              <a:t>MinSet</a:t>
            </a:r>
            <a:r>
              <a:rPr lang="en-US" sz="2000" dirty="0" smtClean="0"/>
              <a:t> words</a:t>
            </a:r>
            <a:endParaRPr lang="en-US" sz="2000" dirty="0"/>
          </a:p>
          <a:p>
            <a:pPr marL="514350" indent="-514350">
              <a:buAutoNum type="arabicPeriod"/>
            </a:pPr>
            <a:r>
              <a:rPr lang="en-US" sz="2000" dirty="0" smtClean="0"/>
              <a:t>The </a:t>
            </a:r>
            <a:r>
              <a:rPr lang="en-US" sz="2000" dirty="0" err="1" smtClean="0"/>
              <a:t>MinSet</a:t>
            </a:r>
            <a:r>
              <a:rPr lang="en-US" sz="2000" dirty="0" smtClean="0"/>
              <a:t> words are more frequent than the rest of the dictionary, more concrete, and learned earlier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Learned CP is a weak Whorfian Effect (language influences perception)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9503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24801" y="158417"/>
            <a:ext cx="8228160" cy="1147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68" rIns="0" bIns="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CA" sz="4000" dirty="0">
              <a:solidFill>
                <a:srgbClr val="000000"/>
              </a:solidFill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681" y="1509278"/>
            <a:ext cx="5387040" cy="3878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1116001" y="180020"/>
            <a:ext cx="6857280" cy="12414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5471" rIns="0" bIns="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CA" sz="2500" dirty="0">
                <a:solidFill>
                  <a:srgbClr val="000000"/>
                </a:solidFill>
              </a:rPr>
              <a:t>Some words are not used in any </a:t>
            </a:r>
            <a:r>
              <a:rPr lang="en-CA" sz="2500" dirty="0" err="1">
                <a:solidFill>
                  <a:srgbClr val="000000"/>
                </a:solidFill>
              </a:rPr>
              <a:t>deﬁnition</a:t>
            </a:r>
            <a:r>
              <a:rPr lang="en-CA" sz="2500" dirty="0">
                <a:solidFill>
                  <a:srgbClr val="000000"/>
                </a:solidFill>
              </a:rPr>
              <a:t>.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CA" sz="2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386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424801" y="158417"/>
            <a:ext cx="8228160" cy="1147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68" rIns="0" bIns="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CA" sz="4000" dirty="0">
              <a:solidFill>
                <a:srgbClr val="000000"/>
              </a:solidFill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1306081" y="5181665"/>
            <a:ext cx="6857280" cy="12414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5471" rIns="0" bIns="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CA" sz="2500" dirty="0">
              <a:solidFill>
                <a:srgbClr val="000000"/>
              </a:solidFill>
            </a:endParaRP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6480" y="1306218"/>
            <a:ext cx="5124960" cy="3938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05" name="Text Box 2"/>
          <p:cNvSpPr txBox="1">
            <a:spLocks noChangeArrowheads="1"/>
          </p:cNvSpPr>
          <p:nvPr/>
        </p:nvSpPr>
        <p:spPr bwMode="auto">
          <a:xfrm>
            <a:off x="1046881" y="1"/>
            <a:ext cx="6857280" cy="12414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5471" rIns="0" bIns="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CA" sz="2500" dirty="0">
                <a:solidFill>
                  <a:srgbClr val="000000"/>
                </a:solidFill>
              </a:rPr>
              <a:t>They can be removed</a:t>
            </a:r>
          </a:p>
        </p:txBody>
      </p:sp>
    </p:spTree>
    <p:extLst>
      <p:ext uri="{BB962C8B-B14F-4D97-AF65-F5344CB8AC3E}">
        <p14:creationId xmlns:p14="http://schemas.microsoft.com/office/powerpoint/2010/main" val="27367343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424801" y="158417"/>
            <a:ext cx="8228160" cy="1147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68" rIns="0" bIns="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CA" sz="4000" dirty="0">
              <a:solidFill>
                <a:srgbClr val="000000"/>
              </a:solidFill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046881" y="1"/>
            <a:ext cx="6857280" cy="12414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5471" rIns="0" bIns="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CA" sz="2500" dirty="0">
              <a:solidFill>
                <a:srgbClr val="000000"/>
              </a:solidFill>
            </a:endParaRP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2240" y="1306218"/>
            <a:ext cx="5281920" cy="3999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38820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424801" y="158417"/>
            <a:ext cx="8228160" cy="1147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68" rIns="0" bIns="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CA" sz="4000" dirty="0">
              <a:solidFill>
                <a:srgbClr val="000000"/>
              </a:solidFill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1323361" y="180020"/>
            <a:ext cx="6857280" cy="5803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5471" rIns="0" bIns="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CA" sz="2500" dirty="0">
                <a:solidFill>
                  <a:srgbClr val="000000"/>
                </a:solidFill>
              </a:rPr>
              <a:t>This process is recursive.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3761" y="1422869"/>
            <a:ext cx="5090400" cy="3964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593560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9440" y="1398388"/>
            <a:ext cx="4216320" cy="38279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426240" y="158417"/>
            <a:ext cx="8228160" cy="1147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68" rIns="0" bIns="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CA" sz="4000" dirty="0">
              <a:solidFill>
                <a:srgbClr val="000000"/>
              </a:solidFill>
            </a:endParaRP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1306081" y="5512899"/>
            <a:ext cx="6857280" cy="5803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5471" rIns="0" bIns="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CA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317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5440" y="1960047"/>
            <a:ext cx="3212640" cy="27737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392481" y="318274"/>
            <a:ext cx="6857280" cy="5803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5471" rIns="0" bIns="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CA" sz="2500" dirty="0">
                <a:solidFill>
                  <a:srgbClr val="000000"/>
                </a:solidFill>
              </a:rPr>
              <a:t>Till no other word can be removed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426240" y="158417"/>
            <a:ext cx="8228160" cy="1147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68" rIns="0" bIns="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CA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966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21" y="1155002"/>
            <a:ext cx="5456160" cy="42326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977761" y="249146"/>
            <a:ext cx="6857280" cy="7200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532" rIns="0" bIns="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CA" sz="2500" dirty="0">
                <a:solidFill>
                  <a:srgbClr val="000000"/>
                </a:solidFill>
              </a:rPr>
              <a:t>Resulting </a:t>
            </a:r>
            <a:r>
              <a:rPr lang="en-CA" sz="2500" dirty="0" err="1">
                <a:solidFill>
                  <a:srgbClr val="000000"/>
                </a:solidFill>
              </a:rPr>
              <a:t>subgraph</a:t>
            </a:r>
            <a:r>
              <a:rPr lang="en-CA" sz="2500" dirty="0">
                <a:solidFill>
                  <a:srgbClr val="000000"/>
                </a:solidFill>
              </a:rPr>
              <a:t> is 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CA" sz="2500" dirty="0">
                <a:solidFill>
                  <a:srgbClr val="000000"/>
                </a:solidFill>
              </a:rPr>
              <a:t>“Grounding Kernel” (GK) of dictionary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426240" y="158417"/>
            <a:ext cx="8228160" cy="1147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68" rIns="0" bIns="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CA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120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426240" y="158417"/>
            <a:ext cx="8228160" cy="1147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68" rIns="0" bIns="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CA" sz="4000" dirty="0">
              <a:solidFill>
                <a:srgbClr val="000000"/>
              </a:solidFill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8800" y="1319179"/>
            <a:ext cx="5726880" cy="42326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770401" y="180020"/>
            <a:ext cx="7673760" cy="10786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532" rIns="0" bIns="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CA" sz="2500" dirty="0">
                <a:solidFill>
                  <a:srgbClr val="000000"/>
                </a:solidFill>
              </a:rPr>
              <a:t>GK can be decomposed further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CA" sz="2500" dirty="0">
                <a:solidFill>
                  <a:srgbClr val="000000"/>
                </a:solidFill>
              </a:rPr>
              <a:t>into “Strongly Connected Components” (</a:t>
            </a:r>
            <a:r>
              <a:rPr lang="en-CA" sz="2500" dirty="0" err="1">
                <a:solidFill>
                  <a:srgbClr val="000000"/>
                </a:solidFill>
              </a:rPr>
              <a:t>SCCs</a:t>
            </a:r>
            <a:r>
              <a:rPr lang="en-CA" sz="2500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29159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426240" y="158417"/>
            <a:ext cx="8228160" cy="1147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68" rIns="0" bIns="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CA" sz="4000" dirty="0">
              <a:solidFill>
                <a:srgbClr val="000000"/>
              </a:solidFill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979200" y="5389046"/>
            <a:ext cx="7673760" cy="10786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532" rIns="0" bIns="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CA" sz="2500" dirty="0">
              <a:solidFill>
                <a:srgbClr val="000000"/>
              </a:solidFill>
            </a:endParaRP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3920" y="1172284"/>
            <a:ext cx="5412960" cy="4215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78318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Dictionary Hidden Structure</a:t>
            </a:r>
          </a:p>
        </p:txBody>
      </p:sp>
      <p:pic>
        <p:nvPicPr>
          <p:cNvPr id="59395" name="Content Placeholder 3" descr="melaniefi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903" y="1600200"/>
            <a:ext cx="6018193" cy="4525963"/>
          </a:xfrm>
        </p:spPr>
      </p:pic>
    </p:spTree>
    <p:extLst>
      <p:ext uri="{BB962C8B-B14F-4D97-AF65-F5344CB8AC3E}">
        <p14:creationId xmlns:p14="http://schemas.microsoft.com/office/powerpoint/2010/main" val="2760940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Whorf-Sapir Hypothesis</a:t>
            </a:r>
            <a:endParaRPr lang="en-US" dirty="0"/>
          </a:p>
        </p:txBody>
      </p:sp>
      <p:pic>
        <p:nvPicPr>
          <p:cNvPr id="6" name="Content Placeholder 5" descr="whorf-sapir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0" b="16510"/>
          <a:stretch>
            <a:fillRect/>
          </a:stretch>
        </p:blipFill>
        <p:spPr>
          <a:xfrm>
            <a:off x="219075" y="1203326"/>
            <a:ext cx="4653144" cy="2559050"/>
          </a:xfrm>
        </p:spPr>
      </p:pic>
      <p:pic>
        <p:nvPicPr>
          <p:cNvPr id="7" name="Picture 6" descr="eskimsnow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44" y="2019301"/>
            <a:ext cx="38100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78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ERP_Re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0" y="1105484"/>
            <a:ext cx="5030788" cy="575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fernanda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4" y="4921250"/>
            <a:ext cx="1563080" cy="1240695"/>
          </a:xfrm>
          <a:prstGeom prst="rect">
            <a:avLst/>
          </a:prstGeom>
        </p:spPr>
      </p:pic>
      <p:pic>
        <p:nvPicPr>
          <p:cNvPr id="5" name="Picture 4" descr="danrivas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452" y="4921250"/>
            <a:ext cx="1205498" cy="12406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4305" y="269875"/>
            <a:ext cx="8745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Ongoing work: </a:t>
            </a:r>
          </a:p>
          <a:p>
            <a:r>
              <a:rPr lang="en-US" b="1" dirty="0" smtClean="0"/>
              <a:t>ERP Correlates of Category Learning By Sensorimotor Induction Versus Verbal Instruction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55174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876" y="476250"/>
            <a:ext cx="846137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Summary</a:t>
            </a:r>
            <a:endParaRPr lang="en-US" sz="2800" b="1" dirty="0"/>
          </a:p>
          <a:p>
            <a:endParaRPr lang="en-US" sz="2000" dirty="0" smtClean="0"/>
          </a:p>
          <a:p>
            <a:pPr marL="514350" indent="-514350">
              <a:buAutoNum type="arabicPeriod"/>
            </a:pPr>
            <a:r>
              <a:rPr lang="en-US" sz="2000" dirty="0" smtClean="0"/>
              <a:t>“Categorical Perception” (CP) (within-category compression and between-category separation in discriminability or similarity) can be induced by category learning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Learned CP increases with task difficulty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Task difficulty increases as the proportion of features co-varying with category membership decreases (“dimensional reduction”)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Only successful learners show learned CP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Category-learning and CP ground the meaning of words</a:t>
            </a:r>
            <a:endParaRPr lang="en-US" sz="2000" dirty="0"/>
          </a:p>
          <a:p>
            <a:pPr marL="514350" indent="-514350">
              <a:buAutoNum type="arabicPeriod"/>
            </a:pPr>
            <a:r>
              <a:rPr lang="en-US" sz="2000" dirty="0" smtClean="0"/>
              <a:t>Word meaning can be learned (“grounded”) directly by trial-and-error sensorimotor </a:t>
            </a:r>
            <a:r>
              <a:rPr lang="en-US" sz="2000" i="1" dirty="0" smtClean="0"/>
              <a:t>induction</a:t>
            </a:r>
            <a:r>
              <a:rPr lang="en-US" sz="2000" dirty="0" smtClean="0"/>
              <a:t> or indirectly by verbal </a:t>
            </a:r>
            <a:r>
              <a:rPr lang="en-US" sz="2000" i="1" dirty="0" smtClean="0"/>
              <a:t>instruction</a:t>
            </a:r>
            <a:r>
              <a:rPr lang="en-US" sz="2000" dirty="0" smtClean="0"/>
              <a:t> (definition, description)</a:t>
            </a:r>
          </a:p>
          <a:p>
            <a:pPr marL="514350" indent="-514350">
              <a:buFontTx/>
              <a:buAutoNum type="arabicPeriod"/>
            </a:pPr>
            <a:r>
              <a:rPr lang="en-US" sz="2000" dirty="0"/>
              <a:t>Every dictionary has “minimal grounding sets” </a:t>
            </a:r>
            <a:r>
              <a:rPr lang="en-US" sz="2000" dirty="0" smtClean="0"/>
              <a:t>(</a:t>
            </a:r>
            <a:r>
              <a:rPr lang="en-US" sz="2000" dirty="0" err="1" smtClean="0"/>
              <a:t>MinSets</a:t>
            </a:r>
            <a:r>
              <a:rPr lang="en-US" sz="2000" dirty="0" smtClean="0"/>
              <a:t>) out of </a:t>
            </a:r>
            <a:r>
              <a:rPr lang="en-US" sz="2000" dirty="0"/>
              <a:t>which all the rest of the words can be reached via verbal </a:t>
            </a:r>
            <a:r>
              <a:rPr lang="en-US" sz="2000" dirty="0" smtClean="0"/>
              <a:t>definitions using only the </a:t>
            </a:r>
            <a:r>
              <a:rPr lang="en-US" sz="2000" dirty="0" err="1" smtClean="0"/>
              <a:t>MinSet</a:t>
            </a:r>
            <a:r>
              <a:rPr lang="en-US" sz="2000" dirty="0" smtClean="0"/>
              <a:t> words</a:t>
            </a:r>
            <a:endParaRPr lang="en-US" sz="2000" dirty="0"/>
          </a:p>
          <a:p>
            <a:pPr marL="514350" indent="-514350">
              <a:buAutoNum type="arabicPeriod"/>
            </a:pPr>
            <a:r>
              <a:rPr lang="en-US" sz="2000" dirty="0" smtClean="0"/>
              <a:t>The </a:t>
            </a:r>
            <a:r>
              <a:rPr lang="en-US" sz="2000" dirty="0" err="1" smtClean="0"/>
              <a:t>MinSet</a:t>
            </a:r>
            <a:r>
              <a:rPr lang="en-US" sz="2000" dirty="0" smtClean="0"/>
              <a:t> words are more frequent than the rest of the dictionary, more concrete, and learned earlier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Learned CP is a weak Whorfian Effect (language influences perception)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22731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434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Thank you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3146" y="3586787"/>
            <a:ext cx="4750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b="1" dirty="0" smtClean="0"/>
              <a:t>Xi</a:t>
            </a:r>
            <a:r>
              <a:rPr lang="en-US" b="1" dirty="0"/>
              <a:t>-Wei Kang </a:t>
            </a:r>
            <a:r>
              <a:rPr lang="en-US" b="1" dirty="0" smtClean="0"/>
              <a:t> </a:t>
            </a:r>
            <a:r>
              <a:rPr lang="en-US" dirty="0" smtClean="0"/>
              <a:t>U Southampton</a:t>
            </a:r>
          </a:p>
          <a:p>
            <a:pPr algn="ctr"/>
            <a:r>
              <a:rPr lang="en-US" dirty="0" smtClean="0"/>
              <a:t> </a:t>
            </a:r>
            <a:r>
              <a:rPr lang="en-US" b="1" dirty="0" err="1" smtClean="0"/>
              <a:t>Phlippe</a:t>
            </a:r>
            <a:r>
              <a:rPr lang="en-US" b="1" dirty="0" smtClean="0"/>
              <a:t> Vincent-</a:t>
            </a:r>
            <a:r>
              <a:rPr lang="en-US" b="1" dirty="0" err="1" smtClean="0"/>
              <a:t>Lamarre</a:t>
            </a:r>
            <a:r>
              <a:rPr lang="en-US" dirty="0" smtClean="0"/>
              <a:t>  UQÀM</a:t>
            </a:r>
            <a:r>
              <a:rPr lang="en-US" dirty="0"/>
              <a:t>, U </a:t>
            </a:r>
            <a:r>
              <a:rPr lang="en-US" dirty="0" smtClean="0"/>
              <a:t>Ottawa </a:t>
            </a:r>
          </a:p>
          <a:p>
            <a:pPr algn="ctr"/>
            <a:r>
              <a:rPr lang="en-US" b="1" dirty="0" smtClean="0"/>
              <a:t>Fernanda </a:t>
            </a:r>
            <a:r>
              <a:rPr lang="en-US" b="1" dirty="0"/>
              <a:t>Perez </a:t>
            </a:r>
            <a:r>
              <a:rPr lang="en-US" b="1" dirty="0" smtClean="0"/>
              <a:t>Gay </a:t>
            </a:r>
            <a:r>
              <a:rPr lang="en-US" dirty="0" smtClean="0"/>
              <a:t>McGill, UQÀM </a:t>
            </a:r>
          </a:p>
          <a:p>
            <a:pPr algn="ctr"/>
            <a:r>
              <a:rPr lang="en-US" b="1" dirty="0" smtClean="0"/>
              <a:t>Daniel Rivas </a:t>
            </a:r>
            <a:r>
              <a:rPr lang="en-US" dirty="0" smtClean="0"/>
              <a:t>McGill, UQÀM</a:t>
            </a:r>
            <a:endParaRPr lang="en-US" dirty="0"/>
          </a:p>
        </p:txBody>
      </p:sp>
      <p:pic>
        <p:nvPicPr>
          <p:cNvPr id="6" name="Picture 5" descr="fernand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53" y="5064115"/>
            <a:ext cx="1923093" cy="1526455"/>
          </a:xfrm>
          <a:prstGeom prst="rect">
            <a:avLst/>
          </a:prstGeom>
        </p:spPr>
      </p:pic>
      <p:pic>
        <p:nvPicPr>
          <p:cNvPr id="7" name="Picture 6" descr="xiwei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26" y="2484889"/>
            <a:ext cx="1533141" cy="1886415"/>
          </a:xfrm>
          <a:prstGeom prst="rect">
            <a:avLst/>
          </a:prstGeom>
        </p:spPr>
      </p:pic>
      <p:pic>
        <p:nvPicPr>
          <p:cNvPr id="8" name="Picture 7" descr="philipp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383" y="3031543"/>
            <a:ext cx="1719157" cy="1719157"/>
          </a:xfrm>
          <a:prstGeom prst="rect">
            <a:avLst/>
          </a:prstGeom>
        </p:spPr>
      </p:pic>
      <p:pic>
        <p:nvPicPr>
          <p:cNvPr id="9" name="Picture 8" descr="danrivas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11" y="5064115"/>
            <a:ext cx="1728175" cy="177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2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800600" y="4724400"/>
            <a:ext cx="388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“Warping" of similarity </a:t>
            </a:r>
            <a:r>
              <a:rPr lang="en-US" sz="2000" dirty="0" smtClean="0"/>
              <a:t>space</a:t>
            </a:r>
            <a:endParaRPr lang="en-US" sz="2000" dirty="0"/>
          </a:p>
        </p:txBody>
      </p:sp>
      <p:pic>
        <p:nvPicPr>
          <p:cNvPr id="25603" name="Picture 4" descr="&#10;coloropon.gif                                                  0007E7C6HarnDisk OSX                   B7C7AF91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648200"/>
            <a:ext cx="27432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 cones.gif                                                      0007E7C6HarnDisk OSX                   B7C7AF91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200400"/>
            <a:ext cx="22860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&#10;spectrum7.gif                                                  0007E7C6HarnDisk OSX                   B7C7AF91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8600"/>
            <a:ext cx="23622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7" descr="&#10;rainbow3.jpeg                                                  0007E7C6HarnDisk OSX                   B7C7AF91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0"/>
            <a:ext cx="441960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4953000" y="4191000"/>
            <a:ext cx="4191000" cy="5334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200" b="1" dirty="0" smtClean="0">
                <a:solidFill>
                  <a:schemeClr val="tx1"/>
                </a:solidFill>
                <a:ea typeface="ＭＳ Ｐゴシック" pitchFamily="-96" charset="-128"/>
                <a:cs typeface="ＭＳ Ｐゴシック" pitchFamily="-96" charset="-128"/>
              </a:rPr>
              <a:t>Categorical </a:t>
            </a:r>
            <a:r>
              <a:rPr lang="en-US" sz="2200" b="1" dirty="0">
                <a:solidFill>
                  <a:schemeClr val="tx1"/>
                </a:solidFill>
                <a:ea typeface="ＭＳ Ｐゴシック" pitchFamily="-96" charset="-128"/>
                <a:cs typeface="ＭＳ Ｐゴシック" pitchFamily="-96" charset="-128"/>
              </a:rPr>
              <a:t>Perception (CP)</a:t>
            </a:r>
            <a:endParaRPr lang="en-US" dirty="0">
              <a:ea typeface="ＭＳ Ｐゴシック" pitchFamily="-96" charset="-128"/>
              <a:cs typeface="ＭＳ Ｐゴシック" pitchFamily="-96" charset="-128"/>
            </a:endParaRPr>
          </a:p>
        </p:txBody>
      </p:sp>
      <p:pic>
        <p:nvPicPr>
          <p:cNvPr id="25608" name="Picture 9" descr=" cube2.gif                                                      0007E7C6HarnDisk OSX                   B7C7AF91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5181600"/>
            <a:ext cx="139065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8970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772400" cy="457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b="1" dirty="0"/>
              <a:t> Learned Categorical Perception (CP)</a:t>
            </a:r>
            <a:endParaRPr lang="en-US" dirty="0" smtClean="0"/>
          </a:p>
        </p:txBody>
      </p:sp>
      <p:pic>
        <p:nvPicPr>
          <p:cNvPr id="57347" name="Picture 4" descr="textures.gif                                                   0007E7C6HarnDisk OSX                   B7C7AF91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801" y="1286055"/>
            <a:ext cx="3159360" cy="358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5" descr="learners.gif                                                   0007E7C6HarnDisk OSX                   B7C7AF91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0801" y="1078674"/>
            <a:ext cx="2249280" cy="28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6" descr=" pevtz.gif                                                      0007E7C6HarnDisk OSX                   B7C7AF91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0880" y="1147801"/>
            <a:ext cx="2586240" cy="381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Text Box 7"/>
          <p:cNvSpPr txBox="1">
            <a:spLocks noChangeArrowheads="1"/>
          </p:cNvSpPr>
          <p:nvPr/>
        </p:nvSpPr>
        <p:spPr bwMode="auto">
          <a:xfrm>
            <a:off x="2429280" y="5295437"/>
            <a:ext cx="3276000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</a:rPr>
              <a:t>Pevtzow</a:t>
            </a:r>
            <a:r>
              <a:rPr lang="en-US" dirty="0">
                <a:solidFill>
                  <a:srgbClr val="000000"/>
                </a:solidFill>
              </a:rPr>
              <a:t>, R. &amp; </a:t>
            </a:r>
            <a:r>
              <a:rPr lang="en-US" dirty="0" err="1">
                <a:solidFill>
                  <a:srgbClr val="000000"/>
                </a:solidFill>
              </a:rPr>
              <a:t>Harnad</a:t>
            </a:r>
            <a:r>
              <a:rPr lang="en-US" dirty="0">
                <a:solidFill>
                  <a:srgbClr val="000000"/>
                </a:solidFill>
              </a:rPr>
              <a:t>, S. (1997)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7745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5486400" cy="381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Prior neural net models of category learning</a:t>
            </a:r>
            <a:endParaRPr lang="en-US" dirty="0" smtClean="0"/>
          </a:p>
        </p:txBody>
      </p:sp>
      <p:pic>
        <p:nvPicPr>
          <p:cNvPr id="58371" name="Picture 6" descr="tij1.gif                                                       0007E7C6HarnDisk OSX                   B7C7AF91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521" y="2322965"/>
            <a:ext cx="1936800" cy="184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7" descr="tij2.gif                                                       0007E7C6HarnDisk OSX                   B7C7AF91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6960" y="2530346"/>
            <a:ext cx="1605600" cy="162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8" descr="tij3.gif                                                       0007E7C6HarnDisk OSX                   B7C7AF91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2640" y="2253837"/>
            <a:ext cx="2361600" cy="219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 Box 9"/>
          <p:cNvSpPr txBox="1">
            <a:spLocks noChangeArrowheads="1"/>
          </p:cNvSpPr>
          <p:nvPr/>
        </p:nvSpPr>
        <p:spPr bwMode="auto">
          <a:xfrm>
            <a:off x="2210401" y="6248817"/>
            <a:ext cx="289440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Tijsseling &amp; Harnad 1997</a:t>
            </a:r>
          </a:p>
        </p:txBody>
      </p:sp>
    </p:spTree>
    <p:extLst>
      <p:ext uri="{BB962C8B-B14F-4D97-AF65-F5344CB8AC3E}">
        <p14:creationId xmlns:p14="http://schemas.microsoft.com/office/powerpoint/2010/main" val="3911813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412068" cy="5091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711206"/>
            <a:ext cx="44039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[0,#,#,1,#,1,#] -&gt; </a:t>
            </a:r>
            <a:r>
              <a:rPr lang="pl-PL" sz="1400" dirty="0" err="1"/>
              <a:t>category</a:t>
            </a:r>
            <a:r>
              <a:rPr lang="pl-PL" sz="1400" dirty="0"/>
              <a:t> 1</a:t>
            </a:r>
          </a:p>
          <a:p>
            <a:r>
              <a:rPr lang="pl-PL" sz="1400" dirty="0"/>
              <a:t>[1,#,#,0,#,0,#] -&gt; </a:t>
            </a:r>
            <a:r>
              <a:rPr lang="pl-PL" sz="1400" dirty="0" err="1"/>
              <a:t>category</a:t>
            </a:r>
            <a:r>
              <a:rPr lang="pl-PL" sz="1400" dirty="0"/>
              <a:t> 2</a:t>
            </a:r>
          </a:p>
          <a:p>
            <a:r>
              <a:rPr lang="pl-PL" sz="1400" dirty="0"/>
              <a:t> </a:t>
            </a:r>
          </a:p>
          <a:p>
            <a:endParaRPr lang="pl-PL" sz="1400" dirty="0"/>
          </a:p>
          <a:p>
            <a:r>
              <a:rPr lang="pt-BR" sz="1400" dirty="0"/>
              <a:t>[</a:t>
            </a:r>
            <a:r>
              <a:rPr lang="pt-BR" sz="1400" b="1" dirty="0"/>
              <a:t>0</a:t>
            </a:r>
            <a:r>
              <a:rPr lang="pt-BR" sz="1400" dirty="0"/>
              <a:t>,0.3,0.6,</a:t>
            </a:r>
            <a:r>
              <a:rPr lang="pt-BR" sz="1400" b="1" dirty="0"/>
              <a:t>1</a:t>
            </a:r>
            <a:r>
              <a:rPr lang="pt-BR" sz="1400" dirty="0"/>
              <a:t>,0.1,</a:t>
            </a:r>
            <a:r>
              <a:rPr lang="pt-BR" sz="1400" b="1" dirty="0"/>
              <a:t>1</a:t>
            </a:r>
            <a:r>
              <a:rPr lang="pt-BR" sz="1400" dirty="0"/>
              <a:t>,0.2] -&gt; Exemplar </a:t>
            </a:r>
            <a:r>
              <a:rPr lang="pt-BR" sz="1400" dirty="0" err="1"/>
              <a:t>category</a:t>
            </a:r>
            <a:r>
              <a:rPr lang="pt-BR" sz="1400" dirty="0"/>
              <a:t> 1</a:t>
            </a:r>
          </a:p>
          <a:p>
            <a:r>
              <a:rPr lang="pt-BR" sz="1400" dirty="0"/>
              <a:t>[</a:t>
            </a:r>
            <a:r>
              <a:rPr lang="pt-BR" sz="1400" b="1" dirty="0"/>
              <a:t>0</a:t>
            </a:r>
            <a:r>
              <a:rPr lang="pt-BR" sz="1400" dirty="0"/>
              <a:t>,0.2,0.9,</a:t>
            </a:r>
            <a:r>
              <a:rPr lang="pt-BR" sz="1400" b="1" dirty="0"/>
              <a:t>1</a:t>
            </a:r>
            <a:r>
              <a:rPr lang="pt-BR" sz="1400" dirty="0"/>
              <a:t>,0.3,</a:t>
            </a:r>
            <a:r>
              <a:rPr lang="pt-BR" sz="1400" b="1" dirty="0"/>
              <a:t>1</a:t>
            </a:r>
            <a:r>
              <a:rPr lang="pt-BR" sz="1400" dirty="0"/>
              <a:t>,0.1] -&gt; Exemplar </a:t>
            </a:r>
            <a:r>
              <a:rPr lang="pt-BR" sz="1400" dirty="0" err="1"/>
              <a:t>category</a:t>
            </a:r>
            <a:r>
              <a:rPr lang="pt-BR" sz="1400" dirty="0"/>
              <a:t> 1</a:t>
            </a:r>
          </a:p>
          <a:p>
            <a:endParaRPr lang="pt-BR" sz="1400" dirty="0"/>
          </a:p>
          <a:p>
            <a:r>
              <a:rPr lang="pt-BR" sz="1400" dirty="0"/>
              <a:t>[</a:t>
            </a:r>
            <a:r>
              <a:rPr lang="pt-BR" sz="1400" b="1" dirty="0"/>
              <a:t>1</a:t>
            </a:r>
            <a:r>
              <a:rPr lang="pt-BR" sz="1400" dirty="0"/>
              <a:t>,0.2,0.7,</a:t>
            </a:r>
            <a:r>
              <a:rPr lang="pt-BR" sz="1400" b="1" dirty="0"/>
              <a:t>0</a:t>
            </a:r>
            <a:r>
              <a:rPr lang="pt-BR" sz="1400" dirty="0"/>
              <a:t>,0.8,</a:t>
            </a:r>
            <a:r>
              <a:rPr lang="pt-BR" sz="1400" b="1" dirty="0"/>
              <a:t>0</a:t>
            </a:r>
            <a:r>
              <a:rPr lang="pt-BR" sz="1400" dirty="0"/>
              <a:t>,0.2] -&gt; Exemplar </a:t>
            </a:r>
            <a:r>
              <a:rPr lang="pt-BR" sz="1400" dirty="0" err="1"/>
              <a:t>category</a:t>
            </a:r>
            <a:r>
              <a:rPr lang="pt-BR" sz="1400" dirty="0"/>
              <a:t> 2 </a:t>
            </a:r>
          </a:p>
          <a:p>
            <a:r>
              <a:rPr lang="pt-BR" sz="1400" dirty="0"/>
              <a:t>[</a:t>
            </a:r>
            <a:r>
              <a:rPr lang="pt-BR" sz="1400" b="1" dirty="0"/>
              <a:t>1</a:t>
            </a:r>
            <a:r>
              <a:rPr lang="pt-BR" sz="1400" dirty="0"/>
              <a:t>,0.8,0.9,</a:t>
            </a:r>
            <a:r>
              <a:rPr lang="pt-BR" sz="1400" b="1" dirty="0"/>
              <a:t>0</a:t>
            </a:r>
            <a:r>
              <a:rPr lang="pt-BR" sz="1400" dirty="0"/>
              <a:t>,0.2,</a:t>
            </a:r>
            <a:r>
              <a:rPr lang="pt-BR" sz="1400" b="1" dirty="0"/>
              <a:t>0</a:t>
            </a:r>
            <a:r>
              <a:rPr lang="pt-BR" sz="1400" dirty="0"/>
              <a:t>,0.3] -&gt; Exemplar </a:t>
            </a:r>
            <a:r>
              <a:rPr lang="pt-BR" sz="1400" dirty="0" err="1"/>
              <a:t>category</a:t>
            </a:r>
            <a:r>
              <a:rPr lang="pt-BR" sz="1400" dirty="0"/>
              <a:t> 2 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3621" y="6027003"/>
            <a:ext cx="2337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Results of </a:t>
            </a:r>
          </a:p>
          <a:p>
            <a:r>
              <a:rPr lang="en-US" sz="1600" b="1" dirty="0" smtClean="0"/>
              <a:t>Philippe Vincent-</a:t>
            </a:r>
            <a:r>
              <a:rPr lang="en-US" sz="1600" b="1" dirty="0" err="1" smtClean="0"/>
              <a:t>Lamarre</a:t>
            </a:r>
            <a:endParaRPr lang="en-US" sz="1600" b="1" dirty="0" smtClean="0"/>
          </a:p>
          <a:p>
            <a:r>
              <a:rPr lang="en-US" sz="1600" dirty="0" smtClean="0"/>
              <a:t>UQÀM/U Ottawa</a:t>
            </a:r>
            <a:endParaRPr lang="en-US" sz="1600" dirty="0"/>
          </a:p>
        </p:txBody>
      </p:sp>
      <p:pic>
        <p:nvPicPr>
          <p:cNvPr id="7" name="Picture 6" descr="philip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06" y="5458578"/>
            <a:ext cx="1362724" cy="136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95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to Categorize </a:t>
            </a:r>
            <a:br>
              <a:rPr lang="en-US" dirty="0" smtClean="0"/>
            </a:br>
            <a:r>
              <a:rPr lang="en-US" dirty="0" smtClean="0"/>
              <a:t>AILFISH and LIMFISH</a:t>
            </a:r>
            <a:endParaRPr lang="en-US" dirty="0"/>
          </a:p>
        </p:txBody>
      </p:sp>
      <p:sp>
        <p:nvSpPr>
          <p:cNvPr id="46" name="Shape 50"/>
          <p:cNvSpPr>
            <a:spLocks noGrp="1"/>
          </p:cNvSpPr>
          <p:nvPr>
            <p:ph type="body" idx="1"/>
          </p:nvPr>
        </p:nvSpPr>
        <p:spPr>
          <a:xfrm>
            <a:off x="238462" y="1857360"/>
            <a:ext cx="8715405" cy="4881578"/>
          </a:xfrm>
          <a:prstGeom prst="rect">
            <a:avLst/>
          </a:prstGeom>
        </p:spPr>
        <p:txBody>
          <a:bodyPr/>
          <a:lstStyle/>
          <a:p>
            <a:pPr lvl="0">
              <a:buSzTx/>
              <a:buNone/>
            </a:pPr>
            <a:endParaRPr dirty="0"/>
          </a:p>
        </p:txBody>
      </p:sp>
      <p:grpSp>
        <p:nvGrpSpPr>
          <p:cNvPr id="3" name="Group 66"/>
          <p:cNvGrpSpPr/>
          <p:nvPr/>
        </p:nvGrpSpPr>
        <p:grpSpPr>
          <a:xfrm>
            <a:off x="2317232" y="2500300"/>
            <a:ext cx="4357815" cy="614358"/>
            <a:chOff x="0" y="0"/>
            <a:chExt cx="4357814" cy="614356"/>
          </a:xfrm>
        </p:grpSpPr>
        <p:grpSp>
          <p:nvGrpSpPr>
            <p:cNvPr id="4" name="Group 53"/>
            <p:cNvGrpSpPr/>
            <p:nvPr/>
          </p:nvGrpSpPr>
          <p:grpSpPr>
            <a:xfrm>
              <a:off x="-1" y="-2"/>
              <a:ext cx="819142" cy="614360"/>
              <a:chOff x="0" y="-1"/>
              <a:chExt cx="819140" cy="614358"/>
            </a:xfrm>
          </p:grpSpPr>
          <p:sp>
            <p:nvSpPr>
              <p:cNvPr id="61" name="Shape 51"/>
              <p:cNvSpPr/>
              <p:nvPr/>
            </p:nvSpPr>
            <p:spPr>
              <a:xfrm>
                <a:off x="0" y="-1"/>
                <a:ext cx="819140" cy="614358"/>
              </a:xfrm>
              <a:prstGeom prst="roundRect">
                <a:avLst>
                  <a:gd name="adj" fmla="val 7500"/>
                </a:avLst>
              </a:prstGeom>
              <a:solidFill>
                <a:srgbClr val="4F81BD"/>
              </a:solidFill>
              <a:ln w="25400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9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" name="Shape 52"/>
              <p:cNvSpPr/>
              <p:nvPr/>
            </p:nvSpPr>
            <p:spPr>
              <a:xfrm>
                <a:off x="13481" y="167477"/>
                <a:ext cx="792177" cy="279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9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900" dirty="0">
                    <a:solidFill>
                      <a:srgbClr val="FFFFFF"/>
                    </a:solidFill>
                  </a:rPr>
                  <a:t>Pattern Demonstration</a:t>
                </a:r>
              </a:p>
            </p:txBody>
          </p:sp>
        </p:grpSp>
        <p:sp>
          <p:nvSpPr>
            <p:cNvPr id="49" name="Shape 54"/>
            <p:cNvSpPr/>
            <p:nvPr/>
          </p:nvSpPr>
          <p:spPr>
            <a:xfrm>
              <a:off x="909242" y="217071"/>
              <a:ext cx="180212" cy="180212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B1C0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" name="Group 57"/>
            <p:cNvGrpSpPr/>
            <p:nvPr/>
          </p:nvGrpSpPr>
          <p:grpSpPr>
            <a:xfrm>
              <a:off x="1179557" y="-2"/>
              <a:ext cx="819142" cy="614360"/>
              <a:chOff x="0" y="-1"/>
              <a:chExt cx="819141" cy="614358"/>
            </a:xfrm>
          </p:grpSpPr>
          <p:sp>
            <p:nvSpPr>
              <p:cNvPr id="59" name="Shape 55"/>
              <p:cNvSpPr/>
              <p:nvPr/>
            </p:nvSpPr>
            <p:spPr>
              <a:xfrm>
                <a:off x="0" y="-1"/>
                <a:ext cx="819141" cy="614358"/>
              </a:xfrm>
              <a:prstGeom prst="roundRect">
                <a:avLst>
                  <a:gd name="adj" fmla="val 7500"/>
                </a:avLst>
              </a:prstGeom>
              <a:solidFill>
                <a:srgbClr val="4F81BD"/>
              </a:solidFill>
              <a:ln w="25400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9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" name="Shape 56"/>
              <p:cNvSpPr/>
              <p:nvPr/>
            </p:nvSpPr>
            <p:spPr>
              <a:xfrm>
                <a:off x="13481" y="167477"/>
                <a:ext cx="792178" cy="279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9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900">
                    <a:solidFill>
                      <a:srgbClr val="FFFFFF"/>
                    </a:solidFill>
                  </a:rPr>
                  <a:t>Similarity Judgments Tests</a:t>
                </a:r>
              </a:p>
            </p:txBody>
          </p:sp>
        </p:grpSp>
        <p:sp>
          <p:nvSpPr>
            <p:cNvPr id="51" name="Shape 58"/>
            <p:cNvSpPr/>
            <p:nvPr/>
          </p:nvSpPr>
          <p:spPr>
            <a:xfrm>
              <a:off x="2088800" y="217071"/>
              <a:ext cx="180212" cy="180212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B1C0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" name="Group 61"/>
            <p:cNvGrpSpPr/>
            <p:nvPr/>
          </p:nvGrpSpPr>
          <p:grpSpPr>
            <a:xfrm>
              <a:off x="2359116" y="-2"/>
              <a:ext cx="819141" cy="614360"/>
              <a:chOff x="0" y="-1"/>
              <a:chExt cx="819140" cy="614358"/>
            </a:xfrm>
          </p:grpSpPr>
          <p:sp>
            <p:nvSpPr>
              <p:cNvPr id="57" name="Shape 59"/>
              <p:cNvSpPr/>
              <p:nvPr/>
            </p:nvSpPr>
            <p:spPr>
              <a:xfrm>
                <a:off x="0" y="-1"/>
                <a:ext cx="819140" cy="614358"/>
              </a:xfrm>
              <a:prstGeom prst="roundRect">
                <a:avLst>
                  <a:gd name="adj" fmla="val 7500"/>
                </a:avLst>
              </a:prstGeom>
              <a:solidFill>
                <a:srgbClr val="4F81BD"/>
              </a:solidFill>
              <a:ln w="25400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9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" name="Shape 60"/>
              <p:cNvSpPr/>
              <p:nvPr/>
            </p:nvSpPr>
            <p:spPr>
              <a:xfrm>
                <a:off x="13481" y="167477"/>
                <a:ext cx="792177" cy="279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9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900">
                    <a:solidFill>
                      <a:srgbClr val="FFFFFF"/>
                    </a:solidFill>
                  </a:rPr>
                  <a:t>Category Learning Tests</a:t>
                </a:r>
              </a:p>
            </p:txBody>
          </p:sp>
        </p:grpSp>
        <p:sp>
          <p:nvSpPr>
            <p:cNvPr id="53" name="Shape 62"/>
            <p:cNvSpPr/>
            <p:nvPr/>
          </p:nvSpPr>
          <p:spPr>
            <a:xfrm>
              <a:off x="3268358" y="217071"/>
              <a:ext cx="180213" cy="180212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B1C0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" name="Group 65"/>
            <p:cNvGrpSpPr/>
            <p:nvPr/>
          </p:nvGrpSpPr>
          <p:grpSpPr>
            <a:xfrm>
              <a:off x="3538674" y="-2"/>
              <a:ext cx="819141" cy="614360"/>
              <a:chOff x="0" y="-1"/>
              <a:chExt cx="819140" cy="614358"/>
            </a:xfrm>
          </p:grpSpPr>
          <p:sp>
            <p:nvSpPr>
              <p:cNvPr id="55" name="Shape 63"/>
              <p:cNvSpPr/>
              <p:nvPr/>
            </p:nvSpPr>
            <p:spPr>
              <a:xfrm>
                <a:off x="0" y="-1"/>
                <a:ext cx="819140" cy="614358"/>
              </a:xfrm>
              <a:prstGeom prst="roundRect">
                <a:avLst>
                  <a:gd name="adj" fmla="val 7500"/>
                </a:avLst>
              </a:prstGeom>
              <a:solidFill>
                <a:srgbClr val="4F81BD"/>
              </a:solidFill>
              <a:ln w="25400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9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" name="Shape 64"/>
              <p:cNvSpPr/>
              <p:nvPr/>
            </p:nvSpPr>
            <p:spPr>
              <a:xfrm>
                <a:off x="13481" y="167477"/>
                <a:ext cx="792177" cy="279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9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900">
                    <a:solidFill>
                      <a:srgbClr val="FFFFFF"/>
                    </a:solidFill>
                  </a:rPr>
                  <a:t>Similarity Judgments Tests</a:t>
                </a:r>
              </a:p>
            </p:txBody>
          </p:sp>
        </p:grpSp>
      </p:grpSp>
      <p:grpSp>
        <p:nvGrpSpPr>
          <p:cNvPr id="8" name="Group 69"/>
          <p:cNvGrpSpPr/>
          <p:nvPr/>
        </p:nvGrpSpPr>
        <p:grpSpPr>
          <a:xfrm>
            <a:off x="3032509" y="3218974"/>
            <a:ext cx="5707079" cy="2638916"/>
            <a:chOff x="0" y="0"/>
            <a:chExt cx="5707077" cy="2638915"/>
          </a:xfrm>
        </p:grpSpPr>
        <p:sp>
          <p:nvSpPr>
            <p:cNvPr id="64" name="Shape 67"/>
            <p:cNvSpPr/>
            <p:nvPr/>
          </p:nvSpPr>
          <p:spPr>
            <a:xfrm>
              <a:off x="634975" y="424335"/>
              <a:ext cx="5072103" cy="2214581"/>
            </a:xfrm>
            <a:prstGeom prst="rect">
              <a:avLst/>
            </a:prstGeom>
            <a:noFill/>
            <a:ln w="25400" cap="flat">
              <a:solidFill>
                <a:srgbClr val="3A5E8A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5" name="Shape 68"/>
            <p:cNvSpPr/>
            <p:nvPr/>
          </p:nvSpPr>
          <p:spPr>
            <a:xfrm>
              <a:off x="-1" y="-1"/>
              <a:ext cx="539877" cy="839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694" y="21249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66" name="Shape 70"/>
          <p:cNvSpPr/>
          <p:nvPr/>
        </p:nvSpPr>
        <p:spPr>
          <a:xfrm flipH="1">
            <a:off x="7596576" y="3214682"/>
            <a:ext cx="142878" cy="357191"/>
          </a:xfrm>
          <a:prstGeom prst="line">
            <a:avLst/>
          </a:prstGeom>
          <a:ln w="31750">
            <a:solidFill>
              <a:srgbClr val="376092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67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38924" y="3712150"/>
            <a:ext cx="4895859" cy="2074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icture 24" descr="xiwei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63" y="5343230"/>
            <a:ext cx="1126788" cy="13864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25625" y="6334125"/>
            <a:ext cx="294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Xi-Wei Kang</a:t>
            </a:r>
            <a:r>
              <a:rPr lang="en-US" dirty="0" smtClean="0"/>
              <a:t> U Southampton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921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</TotalTime>
  <Words>851</Words>
  <Application>Microsoft Macintosh PowerPoint</Application>
  <PresentationFormat>On-screen Show (4:3)</PresentationFormat>
  <Paragraphs>138</Paragraphs>
  <Slides>42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Learned Whorfian Effects and Dimensional Reduction  </vt:lpstr>
      <vt:lpstr>The Turing test </vt:lpstr>
      <vt:lpstr>PowerPoint Presentation</vt:lpstr>
      <vt:lpstr>The Whorf-Sapir Hypothesis</vt:lpstr>
      <vt:lpstr>Categorical Perception (CP)</vt:lpstr>
      <vt:lpstr> Learned Categorical Perception (CP)</vt:lpstr>
      <vt:lpstr>Prior neural net models of category learning</vt:lpstr>
      <vt:lpstr>PowerPoint Presentation</vt:lpstr>
      <vt:lpstr>Learning to Categorize  AILFISH and LIMFISH</vt:lpstr>
      <vt:lpstr>PowerPoint Presentation</vt:lpstr>
      <vt:lpstr>Proportion of Successful Learners</vt:lpstr>
      <vt:lpstr>Number of trials till criterion</vt:lpstr>
      <vt:lpstr>Reaction Times</vt:lpstr>
      <vt:lpstr>Within-Category (AA, LL) and Between-Category (AL) Similarity Ratings Successful Subjects </vt:lpstr>
      <vt:lpstr>Within-Category (AA, LL) and Between-Category (AL) Similarity Ratings          Unsuccessful Subjects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CP as a side-effect of Dimensional Reduction</vt:lpstr>
      <vt:lpstr>PowerPoint Presentation</vt:lpstr>
      <vt:lpstr>What is  the Symbol Grounding Problem?</vt:lpstr>
      <vt:lpstr>What is Categorization?</vt:lpstr>
      <vt:lpstr> Hearsay: A New Way To Acquire Categories</vt:lpstr>
      <vt:lpstr>Dictionaries (and Encylopedias and Textbooks) are Category Repositories </vt:lpstr>
      <vt:lpstr>    Toy dictionary represented as graph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Dictionary Hidden Structure</vt:lpstr>
      <vt:lpstr>PowerPoint Presentation</vt:lpstr>
      <vt:lpstr>PowerPoint Presentation</vt:lpstr>
      <vt:lpstr>Thank you  </vt:lpstr>
    </vt:vector>
  </TitlesOfParts>
  <Company>UQaM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Stevan Harnad</dc:creator>
  <cp:lastModifiedBy>Stevan Harnad</cp:lastModifiedBy>
  <cp:revision>30</cp:revision>
  <dcterms:created xsi:type="dcterms:W3CDTF">2015-01-16T11:57:28Z</dcterms:created>
  <dcterms:modified xsi:type="dcterms:W3CDTF">2015-11-24T11:57:53Z</dcterms:modified>
</cp:coreProperties>
</file>