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33"/>
  </p:notesMasterIdLst>
  <p:sldIdLst>
    <p:sldId id="257" r:id="rId2"/>
    <p:sldId id="264" r:id="rId3"/>
    <p:sldId id="294" r:id="rId4"/>
    <p:sldId id="265" r:id="rId5"/>
    <p:sldId id="266" r:id="rId6"/>
    <p:sldId id="267" r:id="rId7"/>
    <p:sldId id="268" r:id="rId8"/>
    <p:sldId id="270" r:id="rId9"/>
    <p:sldId id="271" r:id="rId10"/>
    <p:sldId id="272" r:id="rId11"/>
    <p:sldId id="273"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61" r:id="rId27"/>
    <p:sldId id="290" r:id="rId28"/>
    <p:sldId id="291" r:id="rId29"/>
    <p:sldId id="292" r:id="rId30"/>
    <p:sldId id="293" r:id="rId31"/>
    <p:sldId id="29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259" autoAdjust="0"/>
  </p:normalViewPr>
  <p:slideViewPr>
    <p:cSldViewPr snapToGrid="0" snapToObjects="1" showGuides="1">
      <p:cViewPr varScale="1">
        <p:scale>
          <a:sx n="57" d="100"/>
          <a:sy n="57" d="100"/>
        </p:scale>
        <p:origin x="-172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F1A6D9-9012-D54F-ADBC-4B47B65C4A97}" type="datetimeFigureOut">
              <a:rPr lang="en-US" smtClean="0"/>
              <a:t>19/11/15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4DC80C-6F4F-3042-A748-935F2496FEBE}" type="slidenum">
              <a:rPr lang="en-US" smtClean="0"/>
              <a:t>‹#›</a:t>
            </a:fld>
            <a:endParaRPr lang="en-US"/>
          </a:p>
        </p:txBody>
      </p:sp>
    </p:spTree>
    <p:extLst>
      <p:ext uri="{BB962C8B-B14F-4D97-AF65-F5344CB8AC3E}">
        <p14:creationId xmlns:p14="http://schemas.microsoft.com/office/powerpoint/2010/main" val="9923744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smtClean="0"/>
              <a:t>TBL’s original vision of the Web was much more ambitious than the reality of the existing (syntactic) Web</a:t>
            </a:r>
          </a:p>
          <a:p>
            <a:pPr eaLnBrk="1" hangingPunct="1"/>
            <a:endParaRPr lang="en-GB" dirty="0" smtClean="0"/>
          </a:p>
          <a:p>
            <a:pPr eaLnBrk="1" hangingPunct="1"/>
            <a:r>
              <a:rPr lang="en-GB" dirty="0" smtClean="0"/>
              <a:t>TBL (and others) have since been working towards realising this vision, which has become known as the Semantic Web</a:t>
            </a:r>
          </a:p>
        </p:txBody>
      </p:sp>
      <p:sp>
        <p:nvSpPr>
          <p:cNvPr id="4" name="Slide Number Placeholder 3"/>
          <p:cNvSpPr>
            <a:spLocks noGrp="1"/>
          </p:cNvSpPr>
          <p:nvPr>
            <p:ph type="sldNum" sz="quarter" idx="10"/>
          </p:nvPr>
        </p:nvSpPr>
        <p:spPr/>
        <p:txBody>
          <a:bodyPr/>
          <a:lstStyle/>
          <a:p>
            <a:fld id="{8A4DC80C-6F4F-3042-A748-935F2496FEBE}" type="slidenum">
              <a:rPr lang="en-US" smtClean="0"/>
              <a:t>2</a:t>
            </a:fld>
            <a:endParaRPr lang="en-US"/>
          </a:p>
        </p:txBody>
      </p:sp>
    </p:spTree>
    <p:extLst>
      <p:ext uri="{BB962C8B-B14F-4D97-AF65-F5344CB8AC3E}">
        <p14:creationId xmlns:p14="http://schemas.microsoft.com/office/powerpoint/2010/main" val="3449403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C6C09E-C74B-7344-90F3-6A0D13EE148C}" type="slidenum">
              <a:rPr lang="en-GB"/>
              <a:pPr/>
              <a:t>12</a:t>
            </a:fld>
            <a:endParaRPr lang="en-GB"/>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34AB27-13B9-694A-81C8-42F0B3C4A470}" type="slidenum">
              <a:rPr lang="en-GB"/>
              <a:pPr/>
              <a:t>13</a:t>
            </a:fld>
            <a:endParaRPr lang="en-GB"/>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220329C-ECFA-3B44-A67F-AA2BB98FA5E9}" type="slidenum">
              <a:rPr lang="en-GB"/>
              <a:pPr/>
              <a:t>14</a:t>
            </a:fld>
            <a:endParaRPr lang="en-GB"/>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4E1F04-3AA5-3F46-9D66-0610C7F99DDE}" type="slidenum">
              <a:rPr lang="en-GB"/>
              <a:pPr/>
              <a:t>15</a:t>
            </a:fld>
            <a:endParaRPr lang="en-GB"/>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874496-F0D2-0344-87B0-9EDCA50F3EFA}" type="slidenum">
              <a:rPr lang="en-GB"/>
              <a:pPr/>
              <a:t>16</a:t>
            </a:fld>
            <a:endParaRPr lang="en-GB"/>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2AD6AA-10DD-A94D-8CEF-B4BE7E3750CC}" type="slidenum">
              <a:rPr lang="en-GB"/>
              <a:pPr/>
              <a:t>17</a:t>
            </a:fld>
            <a:endParaRPr lang="en-GB"/>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11DD6A2-7EC6-674E-BA34-AEB077F998FB}" type="slidenum">
              <a:rPr lang="en-GB"/>
              <a:pPr/>
              <a:t>18</a:t>
            </a:fld>
            <a:endParaRPr lang="en-GB"/>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E7E3E3F-6246-4D4B-9611-8C73A7332501}" type="slidenum">
              <a:rPr lang="en-GB"/>
              <a:pPr/>
              <a:t>19</a:t>
            </a:fld>
            <a:endParaRPr lang="en-GB"/>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577F47-696E-D44B-B805-869340BDE88C}" type="slidenum">
              <a:rPr lang="en-GB"/>
              <a:pPr/>
              <a:t>20</a:t>
            </a:fld>
            <a:endParaRPr lang="en-GB"/>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ACC3963F-EADC-C341-BAD3-78EB44937CEF}" type="slidenum">
              <a:rPr lang="en-GB"/>
              <a:pPr/>
              <a:t>21</a:t>
            </a:fld>
            <a:endParaRPr lang="en-GB"/>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r>
              <a:rPr lang="en-GB" dirty="0" smtClean="0"/>
              <a:t>Network knowledge representation</a:t>
            </a:r>
          </a:p>
          <a:p>
            <a:pPr lvl="1"/>
            <a:r>
              <a:rPr lang="en-GB" dirty="0" smtClean="0"/>
              <a:t>Labelled, directed graph</a:t>
            </a:r>
          </a:p>
          <a:p>
            <a:pPr lvl="1"/>
            <a:r>
              <a:rPr lang="en-GB" dirty="0" smtClean="0"/>
              <a:t>Entities as nodes, relations as edges</a:t>
            </a:r>
            <a:endParaRPr lang="en-US" dirty="0" smtClean="0"/>
          </a:p>
          <a:p>
            <a:pPr eaLnBrk="1" hangingPunct="1"/>
            <a:endParaRPr lang="en-GB" dirty="0">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9DC4E4-EEE0-C04E-B735-BA5A76A86380}" type="slidenum">
              <a:rPr lang="en-GB" sz="1200"/>
              <a:pPr eaLnBrk="1" hangingPunct="1"/>
              <a:t>3</a:t>
            </a:fld>
            <a:endParaRPr lang="en-GB"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Tim Berners-Lee, WWW Keynote, 1999</a:t>
            </a:r>
            <a:endParaRPr lang="en-US" dirty="0">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57CC8C8A-A264-7446-BA69-899F86971668}" type="slidenum">
              <a:rPr lang="en-GB"/>
              <a:pPr/>
              <a:t>22</a:t>
            </a:fld>
            <a:endParaRPr lang="en-GB"/>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4BE82FEE-7BA4-AD4B-BB67-B2502CDA529B}" type="slidenum">
              <a:rPr lang="en-GB"/>
              <a:pPr/>
              <a:t>23</a:t>
            </a:fld>
            <a:endParaRPr lang="en-GB"/>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0C48304-D270-3945-A315-A93BF7D6A0E5}" type="slidenum">
              <a:rPr lang="en-GB"/>
              <a:pPr/>
              <a:t>24</a:t>
            </a:fld>
            <a:endParaRPr lang="en-GB"/>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1E8926B7-9F50-DE4B-85D8-A6D316C4AA4D}" type="slidenum">
              <a:rPr lang="en-GB"/>
              <a:pPr/>
              <a:t>25</a:t>
            </a:fld>
            <a:endParaRPr lang="en-GB"/>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4BE82FEE-7BA4-AD4B-BB67-B2502CDA529B}" type="slidenum">
              <a:rPr lang="en-GB"/>
              <a:pPr/>
              <a:t>26</a:t>
            </a:fld>
            <a:endParaRPr lang="en-GB"/>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9B39A81C-47F1-F345-AF39-E638576E22AA}" type="slidenum">
              <a:rPr lang="en-GB"/>
              <a:pPr/>
              <a:t>4</a:t>
            </a:fld>
            <a:endParaRPr lang="en-GB"/>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23D226-7500-CA40-90D8-F0318B17BC4A}" type="slidenum">
              <a:rPr lang="en-GB"/>
              <a:pPr/>
              <a:t>5</a:t>
            </a:fld>
            <a:endParaRPr lang="en-GB"/>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493DCF-3DFF-C44C-BBD6-4CA73B00A56E}" type="slidenum">
              <a:rPr lang="en-GB"/>
              <a:pPr/>
              <a:t>6</a:t>
            </a:fld>
            <a:endParaRPr lang="en-GB"/>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493DCF-3DFF-C44C-BBD6-4CA73B00A56E}" type="slidenum">
              <a:rPr lang="en-GB"/>
              <a:pPr/>
              <a:t>7</a:t>
            </a:fld>
            <a:endParaRPr lang="en-GB"/>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8F852D-A03D-5940-BB15-1DA98132DDDA}" type="slidenum">
              <a:rPr lang="en-GB"/>
              <a:pPr/>
              <a:t>8</a:t>
            </a:fld>
            <a:endParaRPr lang="en-GB"/>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E17B81-E51F-6946-B2B7-3FADE29A7AFD}" type="slidenum">
              <a:rPr lang="en-GB"/>
              <a:pPr/>
              <a:t>9</a:t>
            </a:fld>
            <a:endParaRPr lang="en-GB"/>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DBBE20-C12A-3E44-80B8-F5802BA7B6C9}" type="slidenum">
              <a:rPr lang="en-GB"/>
              <a:pPr/>
              <a:t>10</a:t>
            </a:fld>
            <a:endParaRPr lang="en-GB"/>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rotWithShape="1">
          <a:gsLst>
            <a:gs pos="0">
              <a:srgbClr val="014359"/>
            </a:gs>
            <a:gs pos="50000">
              <a:srgbClr val="014359"/>
            </a:gs>
            <a:gs pos="100000">
              <a:srgbClr val="007275"/>
            </a:gs>
          </a:gsLst>
          <a:lin ang="5400000"/>
        </a:gradFill>
        <a:effectLst/>
      </p:bgPr>
    </p:bg>
    <p:spTree>
      <p:nvGrpSpPr>
        <p:cNvPr id="1" name=""/>
        <p:cNvGrpSpPr/>
        <p:nvPr/>
      </p:nvGrpSpPr>
      <p:grpSpPr>
        <a:xfrm>
          <a:off x="0" y="0"/>
          <a:ext cx="0" cy="0"/>
          <a:chOff x="0" y="0"/>
          <a:chExt cx="0" cy="0"/>
        </a:xfrm>
      </p:grpSpPr>
      <p:sp>
        <p:nvSpPr>
          <p:cNvPr id="10242" name="Rectangle 1026"/>
          <p:cNvSpPr>
            <a:spLocks noGrp="1" noChangeArrowheads="1"/>
          </p:cNvSpPr>
          <p:nvPr>
            <p:ph type="ctrTitle"/>
          </p:nvPr>
        </p:nvSpPr>
        <p:spPr>
          <a:xfrm>
            <a:off x="323999" y="1700213"/>
            <a:ext cx="8496000" cy="2160587"/>
          </a:xfrm>
        </p:spPr>
        <p:txBody>
          <a:bodyPr lIns="91440" anchor="b"/>
          <a:lstStyle>
            <a:lvl1pPr algn="l">
              <a:defRPr sz="7200">
                <a:solidFill>
                  <a:schemeClr val="bg1"/>
                </a:solidFill>
              </a:defRPr>
            </a:lvl1pPr>
          </a:lstStyle>
          <a:p>
            <a:r>
              <a:rPr lang="en-GB" smtClean="0"/>
              <a:t>Click to edit Master title style</a:t>
            </a:r>
            <a:endParaRPr lang="en-GB" dirty="0"/>
          </a:p>
        </p:txBody>
      </p:sp>
      <p:sp>
        <p:nvSpPr>
          <p:cNvPr id="10243" name="Rectangle 1027"/>
          <p:cNvSpPr>
            <a:spLocks noGrp="1" noChangeArrowheads="1"/>
          </p:cNvSpPr>
          <p:nvPr>
            <p:ph type="subTitle" idx="1"/>
          </p:nvPr>
        </p:nvSpPr>
        <p:spPr>
          <a:xfrm>
            <a:off x="324000" y="3860800"/>
            <a:ext cx="8496000" cy="1946275"/>
          </a:xfrm>
        </p:spPr>
        <p:txBody>
          <a:bodyPr lIns="91440"/>
          <a:lstStyle>
            <a:lvl1pPr marL="0" indent="0">
              <a:buFontTx/>
              <a:buNone/>
              <a:defRPr sz="3600">
                <a:solidFill>
                  <a:srgbClr val="B1D3D6"/>
                </a:solidFill>
              </a:defRPr>
            </a:lvl1pPr>
          </a:lstStyle>
          <a:p>
            <a:r>
              <a:rPr lang="en-GB" smtClean="0"/>
              <a:t>Click to edit Master subtitle style</a:t>
            </a:r>
            <a:endParaRPr lang="en-GB" dirty="0"/>
          </a:p>
        </p:txBody>
      </p:sp>
      <p:pic>
        <p:nvPicPr>
          <p:cNvPr id="5" name="Picture 1033" descr="white_logo"/>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51550" y="381000"/>
            <a:ext cx="2695575" cy="5842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Placeholder 18"/>
          <p:cNvSpPr>
            <a:spLocks noGrp="1"/>
          </p:cNvSpPr>
          <p:nvPr>
            <p:ph type="body" sz="quarter" idx="10" hasCustomPrompt="1"/>
          </p:nvPr>
        </p:nvSpPr>
        <p:spPr>
          <a:xfrm>
            <a:off x="324000" y="5807075"/>
            <a:ext cx="8496000" cy="882860"/>
          </a:xfrm>
        </p:spPr>
        <p:txBody>
          <a:bodyPr/>
          <a:lstStyle>
            <a:lvl1pPr marL="90000" indent="0">
              <a:spcAft>
                <a:spcPts val="0"/>
              </a:spcAft>
              <a:buNone/>
              <a:defRPr sz="2000" baseline="0">
                <a:solidFill>
                  <a:srgbClr val="B1D3D6"/>
                </a:solidFill>
              </a:defRPr>
            </a:lvl1pPr>
          </a:lstStyle>
          <a:p>
            <a:pPr lvl="0"/>
            <a:r>
              <a:rPr lang="en-US" dirty="0" smtClean="0"/>
              <a:t>Click to add author </a:t>
            </a:r>
            <a:br>
              <a:rPr lang="en-US" dirty="0" smtClean="0"/>
            </a:br>
            <a:r>
              <a:rPr lang="en-US" dirty="0" smtClean="0"/>
              <a:t>and date</a:t>
            </a:r>
          </a:p>
        </p:txBody>
      </p:sp>
      <p:pic>
        <p:nvPicPr>
          <p:cNvPr id="6" name="Picture 5" descr="Electronics_and_Computer_Science_BLACK-2.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999" y="381000"/>
            <a:ext cx="2163119" cy="5842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6" name="Date Placeholder 5"/>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03AC6681-E0FD-2C4C-B392-04A572FD2A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908050"/>
            <a:ext cx="8534400" cy="615950"/>
          </a:xfrm>
        </p:spPr>
        <p:txBody>
          <a:bodyPr/>
          <a:lstStyle/>
          <a:p>
            <a:r>
              <a:rPr lang="en-GB" smtClean="0"/>
              <a:t>Click to edit Master title style</a:t>
            </a:r>
            <a:endParaRPr lang="en-GB"/>
          </a:p>
        </p:txBody>
      </p:sp>
      <p:sp>
        <p:nvSpPr>
          <p:cNvPr id="3" name="Text Placeholder 2"/>
          <p:cNvSpPr>
            <a:spLocks noGrp="1"/>
          </p:cNvSpPr>
          <p:nvPr>
            <p:ph type="body" sz="half" idx="1"/>
          </p:nvPr>
        </p:nvSpPr>
        <p:spPr>
          <a:xfrm>
            <a:off x="304800" y="1676400"/>
            <a:ext cx="4191000" cy="44196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76400"/>
            <a:ext cx="4191000" cy="44196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6"/>
          <p:cNvSpPr>
            <a:spLocks noGrp="1" noChangeArrowheads="1"/>
          </p:cNvSpPr>
          <p:nvPr>
            <p:ph type="dt" sz="half" idx="10"/>
          </p:nvPr>
        </p:nvSpPr>
        <p:spPr>
          <a:ln/>
        </p:spPr>
        <p:txBody>
          <a:bodyPr/>
          <a:lstStyle>
            <a:lvl1pPr>
              <a:defRPr/>
            </a:lvl1pPr>
          </a:lstStyle>
          <a:p>
            <a:endParaRPr lang="en-GB"/>
          </a:p>
        </p:txBody>
      </p:sp>
      <p:sp>
        <p:nvSpPr>
          <p:cNvPr id="6" name="Rectangle 7"/>
          <p:cNvSpPr>
            <a:spLocks noGrp="1" noChangeArrowheads="1"/>
          </p:cNvSpPr>
          <p:nvPr>
            <p:ph type="ftr" sz="quarter" idx="11"/>
          </p:nvPr>
        </p:nvSpPr>
        <p:spPr>
          <a:ln/>
        </p:spPr>
        <p:txBody>
          <a:bodyPr/>
          <a:lstStyle>
            <a:lvl1pPr>
              <a:defRPr/>
            </a:lvl1pPr>
          </a:lstStyle>
          <a:p>
            <a:endParaRPr lang="en-GB"/>
          </a:p>
        </p:txBody>
      </p:sp>
      <p:sp>
        <p:nvSpPr>
          <p:cNvPr id="7" name="Rectangle 8"/>
          <p:cNvSpPr>
            <a:spLocks noGrp="1" noChangeArrowheads="1"/>
          </p:cNvSpPr>
          <p:nvPr>
            <p:ph type="sldNum" sz="quarter" idx="12"/>
          </p:nvPr>
        </p:nvSpPr>
        <p:spPr>
          <a:ln/>
        </p:spPr>
        <p:txBody>
          <a:bodyPr/>
          <a:lstStyle>
            <a:lvl1pPr>
              <a:defRPr/>
            </a:lvl1pPr>
          </a:lstStyle>
          <a:p>
            <a:fld id="{54B5C4AC-9921-B44B-9B01-FB3FBEB46736}" type="slidenum">
              <a:rPr lang="en-GB"/>
              <a:pPr/>
              <a:t>‹#›</a:t>
            </a:fld>
            <a:endParaRPr lang="en-GB"/>
          </a:p>
        </p:txBody>
      </p:sp>
    </p:spTree>
    <p:extLst>
      <p:ext uri="{BB962C8B-B14F-4D97-AF65-F5344CB8AC3E}">
        <p14:creationId xmlns:p14="http://schemas.microsoft.com/office/powerpoint/2010/main" val="2037137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sz="3200"/>
            </a:lvl1pPr>
          </a:lstStyle>
          <a:p>
            <a:r>
              <a:rPr lang="en-GB" smtClean="0"/>
              <a:t>Click to edit Master title style</a:t>
            </a:r>
            <a:endParaRPr lang="en-US" dirty="0"/>
          </a:p>
        </p:txBody>
      </p:sp>
      <p:sp>
        <p:nvSpPr>
          <p:cNvPr id="10" name="Date Placeholder 9"/>
          <p:cNvSpPr>
            <a:spLocks noGrp="1"/>
          </p:cNvSpPr>
          <p:nvPr>
            <p:ph type="dt" sz="half" idx="10"/>
          </p:nvPr>
        </p:nvSpPr>
        <p:spPr/>
        <p:txBody>
          <a:bodyPr/>
          <a:lstStyle/>
          <a:p>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03AC6681-E0FD-2C4C-B392-04A572FD2AAE}" type="slidenum">
              <a:rPr lang="en-US" smtClean="0"/>
              <a:pPr/>
              <a:t>‹#›</a:t>
            </a:fld>
            <a:endParaRPr lang="en-US" dirty="0"/>
          </a:p>
        </p:txBody>
      </p:sp>
      <p:sp>
        <p:nvSpPr>
          <p:cNvPr id="13" name="Rectangle 3"/>
          <p:cNvSpPr>
            <a:spLocks noGrp="1" noChangeArrowheads="1"/>
          </p:cNvSpPr>
          <p:nvPr>
            <p:ph idx="1"/>
          </p:nvPr>
        </p:nvSpPr>
        <p:spPr bwMode="auto">
          <a:xfrm>
            <a:off x="324000" y="1692000"/>
            <a:ext cx="8496000" cy="44690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nSpc>
                <a:spcPct val="100000"/>
              </a:lnSpc>
              <a:spcAft>
                <a:spcPts val="1800"/>
              </a:spcAft>
              <a:defRPr/>
            </a:lvl1pPr>
            <a:lvl2pPr marL="540000" indent="-180000">
              <a:lnSpc>
                <a:spcPct val="100000"/>
              </a:lnSpc>
              <a:spcAft>
                <a:spcPts val="1200"/>
              </a:spcAft>
              <a:buFont typeface="Lucida Grande"/>
              <a:buChar char="–"/>
              <a:defRPr/>
            </a:lvl2pPr>
            <a:lvl3pPr marL="810000" indent="-180000">
              <a:lnSpc>
                <a:spcPct val="100000"/>
              </a:lnSpc>
              <a:spcAft>
                <a:spcPts val="1200"/>
              </a:spcAft>
              <a:buFont typeface="Lucida Grande"/>
              <a:buChar char="–"/>
              <a:defRPr/>
            </a:lvl3pPr>
            <a:lvl4pPr marL="1080000" indent="-180000">
              <a:lnSpc>
                <a:spcPct val="100000"/>
              </a:lnSpc>
              <a:spcAft>
                <a:spcPts val="1200"/>
              </a:spcAft>
              <a:buFont typeface="Lucida Grande"/>
              <a:buChar char="–"/>
              <a:defRPr/>
            </a:lvl4pPr>
            <a:lvl5pPr marL="1350000" indent="-180000">
              <a:lnSpc>
                <a:spcPct val="100000"/>
              </a:lnSpc>
              <a:spcAft>
                <a:spcPts val="1200"/>
              </a:spcAft>
              <a:buFont typeface="Lucida Grande"/>
              <a:buChar cha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000" y="1700214"/>
            <a:ext cx="8496000" cy="4113268"/>
          </a:xfrm>
        </p:spPr>
        <p:txBody>
          <a:bodyPr anchor="ctr"/>
          <a:lstStyle>
            <a:lvl1pPr algn="r">
              <a:defRPr sz="7200" b="0" i="0" cap="none">
                <a:solidFill>
                  <a:schemeClr val="bg1"/>
                </a:solidFill>
              </a:defRPr>
            </a:lvl1pPr>
          </a:lstStyle>
          <a:p>
            <a:r>
              <a:rPr lang="en-GB" smtClean="0"/>
              <a:t>Click to edit Master title style</a:t>
            </a:r>
            <a:endParaRPr lang="en-US" dirty="0"/>
          </a:p>
        </p:txBody>
      </p:sp>
      <p:pic>
        <p:nvPicPr>
          <p:cNvPr id="9" name="Picture 1033" descr="white_logo"/>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38925" y="381000"/>
            <a:ext cx="2139950" cy="465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0" y="0"/>
            <a:ext cx="9144000" cy="6858000"/>
          </a:xfrm>
        </p:spPr>
        <p:txBody>
          <a:bodyPr/>
          <a:lstStyle>
            <a:lvl1pPr marL="90000" indent="0">
              <a:buNone/>
              <a:defRPr>
                <a:solidFill>
                  <a:srgbClr val="FFFFFF"/>
                </a:solidFill>
              </a:defRPr>
            </a:lvl1pPr>
          </a:lstStyle>
          <a:p>
            <a:r>
              <a:rPr lang="en-GB" smtClean="0"/>
              <a:t>Drag picture to placeholder or click icon to add</a:t>
            </a:r>
            <a:endParaRPr lang="en-US" dirty="0"/>
          </a:p>
        </p:txBody>
      </p:sp>
      <p:sp>
        <p:nvSpPr>
          <p:cNvPr id="2" name="Title 1"/>
          <p:cNvSpPr>
            <a:spLocks noGrp="1"/>
          </p:cNvSpPr>
          <p:nvPr>
            <p:ph type="title"/>
          </p:nvPr>
        </p:nvSpPr>
        <p:spPr>
          <a:xfrm>
            <a:off x="324000" y="4406900"/>
            <a:ext cx="8496000" cy="1362075"/>
          </a:xfrm>
          <a:effectLst>
            <a:outerShdw blurRad="76200" dist="12700" dir="2700000" algn="tl" rotWithShape="0">
              <a:prstClr val="black"/>
            </a:outerShdw>
          </a:effectLst>
        </p:spPr>
        <p:txBody>
          <a:bodyPr/>
          <a:lstStyle>
            <a:lvl1pPr algn="l">
              <a:defRPr sz="4800" b="0" i="0" cap="none">
                <a:solidFill>
                  <a:srgbClr val="FFFFFF"/>
                </a:solidFill>
              </a:defRPr>
            </a:lvl1pPr>
          </a:lstStyle>
          <a:p>
            <a:r>
              <a:rPr lang="en-GB" smtClean="0"/>
              <a:t>Click to edit Master title style</a:t>
            </a:r>
            <a:endParaRPr lang="en-US" dirty="0"/>
          </a:p>
        </p:txBody>
      </p:sp>
      <p:sp>
        <p:nvSpPr>
          <p:cNvPr id="5" name="Text Placeholder 2"/>
          <p:cNvSpPr>
            <a:spLocks noGrp="1"/>
          </p:cNvSpPr>
          <p:nvPr>
            <p:ph type="body" idx="1" hasCustomPrompt="1"/>
          </p:nvPr>
        </p:nvSpPr>
        <p:spPr>
          <a:xfrm>
            <a:off x="324000" y="5768975"/>
            <a:ext cx="8496000" cy="395288"/>
          </a:xfrm>
          <a:effectLst>
            <a:outerShdw blurRad="76200" dist="12700" dir="2700000" algn="tl" rotWithShape="0">
              <a:prstClr val="black"/>
            </a:outerShdw>
          </a:effectLst>
        </p:spPr>
        <p:txBody>
          <a:bodyPr anchor="b"/>
          <a:lstStyle>
            <a:lvl1pPr marL="0" indent="0">
              <a:buNone/>
              <a:defRPr sz="1600" b="1">
                <a:solidFill>
                  <a:srgbClr val="FFFFF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add image URI</a:t>
            </a:r>
          </a:p>
        </p:txBody>
      </p:sp>
    </p:spTree>
    <p:extLst>
      <p:ext uri="{BB962C8B-B14F-4D97-AF65-F5344CB8AC3E}">
        <p14:creationId xmlns:p14="http://schemas.microsoft.com/office/powerpoint/2010/main" val="285055712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4000" y="1682750"/>
            <a:ext cx="4095600" cy="44894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724400" y="1682750"/>
            <a:ext cx="4095600" cy="4489449"/>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pic>
        <p:nvPicPr>
          <p:cNvPr id="11"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8" name="Date Placeholder 7"/>
          <p:cNvSpPr>
            <a:spLocks noGrp="1"/>
          </p:cNvSpPr>
          <p:nvPr>
            <p:ph type="dt" sz="half" idx="10"/>
          </p:nvPr>
        </p:nvSpPr>
        <p:spPr/>
        <p:txBody>
          <a:bodyPr/>
          <a:lstStyle/>
          <a:p>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03AC6681-E0FD-2C4C-B392-04A572FD2A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1682750"/>
            <a:ext cx="40956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324000" y="2322511"/>
            <a:ext cx="4095600" cy="3849689"/>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724399" y="1682750"/>
            <a:ext cx="4094164"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24399" y="2322511"/>
            <a:ext cx="4094164" cy="384969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pic>
        <p:nvPicPr>
          <p:cNvPr id="12"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03AC6681-E0FD-2C4C-B392-04A572FD2A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redi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857999"/>
          </a:xfrm>
        </p:spPr>
        <p:txBody>
          <a:bodyPr/>
          <a:lstStyle/>
          <a:p>
            <a:r>
              <a:rPr lang="en-GB" smtClean="0"/>
              <a:t>Drag picture to placeholder or click icon to add</a:t>
            </a:r>
            <a:endParaRPr lang="en-US"/>
          </a:p>
        </p:txBody>
      </p:sp>
      <p:sp>
        <p:nvSpPr>
          <p:cNvPr id="5" name="Slide Number Placeholder 4"/>
          <p:cNvSpPr>
            <a:spLocks noGrp="1"/>
          </p:cNvSpPr>
          <p:nvPr>
            <p:ph type="sldNum" sz="quarter" idx="12"/>
          </p:nvPr>
        </p:nvSpPr>
        <p:spPr/>
        <p:txBody>
          <a:bodyPr/>
          <a:lstStyle/>
          <a:p>
            <a:fld id="{03AC6681-E0FD-2C4C-B392-04A572FD2AAE}" type="slidenum">
              <a:rPr lang="en-US" smtClean="0"/>
              <a:pPr/>
              <a:t>‹#›</a:t>
            </a:fld>
            <a:endParaRPr lang="en-US" dirty="0"/>
          </a:p>
        </p:txBody>
      </p:sp>
      <p:sp>
        <p:nvSpPr>
          <p:cNvPr id="6" name="Text Placeholder 2"/>
          <p:cNvSpPr>
            <a:spLocks noGrp="1"/>
          </p:cNvSpPr>
          <p:nvPr>
            <p:ph type="body" idx="1" hasCustomPrompt="1"/>
          </p:nvPr>
        </p:nvSpPr>
        <p:spPr>
          <a:xfrm>
            <a:off x="324000" y="6316662"/>
            <a:ext cx="6585941" cy="312738"/>
          </a:xfrm>
          <a:effectLst/>
        </p:spPr>
        <p:txBody>
          <a:bodyPr anchor="b"/>
          <a:lstStyle>
            <a:lvl1pPr marL="0" indent="0">
              <a:buNone/>
              <a:defRPr sz="1600" b="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add image credit</a:t>
            </a:r>
          </a:p>
        </p:txBody>
      </p:sp>
    </p:spTree>
    <p:extLst>
      <p:ext uri="{BB962C8B-B14F-4D97-AF65-F5344CB8AC3E}">
        <p14:creationId xmlns:p14="http://schemas.microsoft.com/office/powerpoint/2010/main" val="134429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24000" y="1682750"/>
            <a:ext cx="8496000" cy="4489450"/>
          </a:xfrm>
        </p:spPr>
        <p:txBody>
          <a:bodyPr/>
          <a:lstStyle/>
          <a:p>
            <a:pPr lvl="0"/>
            <a:r>
              <a:rPr lang="en-GB" noProof="0" smtClean="0"/>
              <a:t>Click icon to add table</a:t>
            </a:r>
            <a:endParaRPr lang="en-US" noProof="0" dirty="0" smtClean="0"/>
          </a:p>
        </p:txBody>
      </p:sp>
      <p:pic>
        <p:nvPicPr>
          <p:cNvPr id="9"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8" name="Date Placeholder 7"/>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03AC6681-E0FD-2C4C-B392-04A572FD2A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3AC6681-E0FD-2C4C-B392-04A572FD2AAE}" type="slidenum">
              <a:rPr lang="en-US" smtClean="0"/>
              <a:pPr/>
              <a:t>‹#›</a:t>
            </a:fld>
            <a:endParaRPr lang="en-US"/>
          </a:p>
        </p:txBody>
      </p:sp>
      <p:sp>
        <p:nvSpPr>
          <p:cNvPr id="6" name="Rectangle 3"/>
          <p:cNvSpPr>
            <a:spLocks noGrp="1" noChangeArrowheads="1"/>
          </p:cNvSpPr>
          <p:nvPr>
            <p:ph idx="1"/>
          </p:nvPr>
        </p:nvSpPr>
        <p:spPr bwMode="auto">
          <a:xfrm>
            <a:off x="324000" y="1692000"/>
            <a:ext cx="8496000" cy="210053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nSpc>
                <a:spcPct val="100000"/>
              </a:lnSpc>
              <a:spcAft>
                <a:spcPts val="1800"/>
              </a:spcAft>
              <a:defRPr/>
            </a:lvl1pPr>
            <a:lvl2pPr marL="540000" indent="-180000">
              <a:lnSpc>
                <a:spcPct val="100000"/>
              </a:lnSpc>
              <a:spcAft>
                <a:spcPts val="1200"/>
              </a:spcAft>
              <a:buFont typeface="Lucida Grande"/>
              <a:buChar char="–"/>
              <a:defRPr/>
            </a:lvl2pPr>
            <a:lvl3pPr marL="810000" indent="-180000">
              <a:lnSpc>
                <a:spcPct val="100000"/>
              </a:lnSpc>
              <a:spcAft>
                <a:spcPts val="1200"/>
              </a:spcAft>
              <a:buFont typeface="Lucida Grande"/>
              <a:buChar char="–"/>
              <a:defRPr/>
            </a:lvl3pPr>
            <a:lvl4pPr marL="1080000" indent="-180000">
              <a:lnSpc>
                <a:spcPct val="100000"/>
              </a:lnSpc>
              <a:spcAft>
                <a:spcPts val="1200"/>
              </a:spcAft>
              <a:buFont typeface="Lucida Grande"/>
              <a:buChar char="–"/>
              <a:defRPr/>
            </a:lvl4pPr>
            <a:lvl5pPr marL="1350000" indent="-180000">
              <a:lnSpc>
                <a:spcPct val="100000"/>
              </a:lnSpc>
              <a:spcAft>
                <a:spcPts val="1200"/>
              </a:spcAft>
              <a:buFont typeface="Lucida Grande"/>
              <a:buChar cha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9" name="Picture Placeholder 8"/>
          <p:cNvSpPr>
            <a:spLocks noGrp="1"/>
          </p:cNvSpPr>
          <p:nvPr>
            <p:ph type="pic" sz="quarter" idx="14"/>
          </p:nvPr>
        </p:nvSpPr>
        <p:spPr>
          <a:xfrm>
            <a:off x="327827" y="4077072"/>
            <a:ext cx="8496300" cy="2100263"/>
          </a:xfrm>
        </p:spPr>
        <p:txBody>
          <a:bodyPr/>
          <a:lstStyle/>
          <a:p>
            <a:r>
              <a:rPr lang="en-GB" smtClean="0"/>
              <a:t>Drag picture to placeholder or click icon to add</a:t>
            </a:r>
            <a:endParaRPr lang="en-US"/>
          </a:p>
        </p:txBody>
      </p:sp>
      <p:sp>
        <p:nvSpPr>
          <p:cNvPr id="10" name="Title 9"/>
          <p:cNvSpPr>
            <a:spLocks noGrp="1"/>
          </p:cNvSpPr>
          <p:nvPr>
            <p:ph type="title"/>
          </p:nvPr>
        </p:nvSpPr>
        <p:spPr/>
        <p:txBody>
          <a:bodyPr/>
          <a:lstStyle/>
          <a:p>
            <a:r>
              <a:rPr lang="en-GB" smtClean="0"/>
              <a:t>Click to edit Master title style</a:t>
            </a:r>
            <a:endParaRPr lang="en-US"/>
          </a:p>
        </p:txBody>
      </p:sp>
      <p:pic>
        <p:nvPicPr>
          <p:cNvPr id="8"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3404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4000" y="900000"/>
            <a:ext cx="8496000" cy="6492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smtClean="0"/>
              <a:t>Click to edit Master title style</a:t>
            </a:r>
            <a:endParaRPr lang="en-GB" dirty="0"/>
          </a:p>
        </p:txBody>
      </p:sp>
      <p:sp>
        <p:nvSpPr>
          <p:cNvPr id="1027" name="Rectangle 3"/>
          <p:cNvSpPr>
            <a:spLocks noGrp="1" noChangeArrowheads="1"/>
          </p:cNvSpPr>
          <p:nvPr>
            <p:ph type="body" idx="1"/>
          </p:nvPr>
        </p:nvSpPr>
        <p:spPr bwMode="auto">
          <a:xfrm>
            <a:off x="324000" y="1692000"/>
            <a:ext cx="8496000" cy="44690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2" name="Rectangle 4"/>
          <p:cNvSpPr>
            <a:spLocks noGrp="1" noChangeArrowheads="1"/>
          </p:cNvSpPr>
          <p:nvPr>
            <p:ph type="dt" sz="half" idx="2"/>
          </p:nvPr>
        </p:nvSpPr>
        <p:spPr bwMode="auto">
          <a:xfrm>
            <a:off x="324000" y="6324600"/>
            <a:ext cx="1752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dirty="0">
                <a:latin typeface="Georgia"/>
                <a:ea typeface="ＭＳ Ｐゴシック" pitchFamily="-106" charset="-128"/>
                <a:cs typeface="Georgia"/>
              </a:defRPr>
            </a:lvl1pPr>
          </a:lstStyle>
          <a:p>
            <a:endParaRPr lang="en-US" dirty="0"/>
          </a:p>
        </p:txBody>
      </p:sp>
      <p:sp>
        <p:nvSpPr>
          <p:cNvPr id="3" name="Rectangle 5"/>
          <p:cNvSpPr>
            <a:spLocks noGrp="1" noChangeArrowheads="1"/>
          </p:cNvSpPr>
          <p:nvPr>
            <p:ph type="ftr" sz="quarter" idx="3"/>
          </p:nvPr>
        </p:nvSpPr>
        <p:spPr bwMode="auto">
          <a:xfrm>
            <a:off x="3048000" y="6324600"/>
            <a:ext cx="2895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dirty="0">
                <a:latin typeface="Georgia"/>
                <a:ea typeface="ＭＳ Ｐゴシック" pitchFamily="-106" charset="-128"/>
                <a:cs typeface="Georgia"/>
              </a:defRPr>
            </a:lvl1pPr>
          </a:lstStyle>
          <a:p>
            <a:endParaRPr lang="en-US" dirty="0"/>
          </a:p>
        </p:txBody>
      </p:sp>
      <p:sp>
        <p:nvSpPr>
          <p:cNvPr id="1030" name="Rectangle 6"/>
          <p:cNvSpPr>
            <a:spLocks noGrp="1" noChangeArrowheads="1"/>
          </p:cNvSpPr>
          <p:nvPr>
            <p:ph type="sldNum" sz="quarter" idx="4"/>
          </p:nvPr>
        </p:nvSpPr>
        <p:spPr bwMode="auto">
          <a:xfrm>
            <a:off x="7067400" y="6316662"/>
            <a:ext cx="1752600" cy="312738"/>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algn="r">
              <a:defRPr sz="1400">
                <a:latin typeface="Georgia"/>
                <a:ea typeface="ＭＳ Ｐゴシック" pitchFamily="-106" charset="-128"/>
                <a:cs typeface="Georgia"/>
              </a:defRPr>
            </a:lvl1pPr>
          </a:lstStyle>
          <a:p>
            <a:fld id="{03AC6681-E0FD-2C4C-B392-04A572FD2A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51" r:id="rId4"/>
    <p:sldLayoutId id="2147483742" r:id="rId5"/>
    <p:sldLayoutId id="2147483743" r:id="rId6"/>
    <p:sldLayoutId id="2147483753" r:id="rId7"/>
    <p:sldLayoutId id="2147483750" r:id="rId8"/>
    <p:sldLayoutId id="2147483752" r:id="rId9"/>
    <p:sldLayoutId id="2147483744" r:id="rId10"/>
    <p:sldLayoutId id="2147483745" r:id="rId11"/>
    <p:sldLayoutId id="2147483754" r:id="rId12"/>
  </p:sldLayoutIdLst>
  <p:hf hdr="0" ftr="0" dt="0"/>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2pPr>
      <a:lvl3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3pPr>
      <a:lvl4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4pPr>
      <a:lvl5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5pPr>
      <a:lvl6pPr marL="4572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6pPr>
      <a:lvl7pPr marL="9144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7pPr>
      <a:lvl8pPr marL="13716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8pPr>
      <a:lvl9pPr marL="18288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9pPr>
    </p:titleStyle>
    <p:bodyStyle>
      <a:lvl1pPr marL="174625" indent="-174625" algn="l" rtl="0" eaLnBrk="1" fontAlgn="base" hangingPunct="1">
        <a:spcBef>
          <a:spcPct val="0"/>
        </a:spcBef>
        <a:spcAft>
          <a:spcPts val="1800"/>
        </a:spcAft>
        <a:buFont typeface="Arial"/>
        <a:buChar char="•"/>
        <a:defRPr sz="2400">
          <a:solidFill>
            <a:schemeClr val="tx1"/>
          </a:solidFill>
          <a:latin typeface="+mn-lt"/>
          <a:ea typeface="+mn-ea"/>
          <a:cs typeface="+mn-cs"/>
        </a:defRPr>
      </a:lvl1pPr>
      <a:lvl2pPr marL="449263" indent="-176213" algn="l" rtl="0" eaLnBrk="1" fontAlgn="base" hangingPunct="1">
        <a:spcBef>
          <a:spcPct val="0"/>
        </a:spcBef>
        <a:spcAft>
          <a:spcPts val="1200"/>
        </a:spcAft>
        <a:buFont typeface="Lucida Grande"/>
        <a:buChar char="-"/>
        <a:defRPr sz="2000">
          <a:solidFill>
            <a:schemeClr val="tx1"/>
          </a:solidFill>
          <a:latin typeface="+mn-lt"/>
          <a:ea typeface="+mn-ea"/>
        </a:defRPr>
      </a:lvl2pPr>
      <a:lvl3pPr marL="722313" indent="-185738" algn="l" rtl="0" eaLnBrk="1" fontAlgn="base" hangingPunct="1">
        <a:spcBef>
          <a:spcPct val="0"/>
        </a:spcBef>
        <a:spcAft>
          <a:spcPts val="1200"/>
        </a:spcAft>
        <a:buFont typeface="Lucida Grande"/>
        <a:buChar char="-"/>
        <a:defRPr sz="2000">
          <a:solidFill>
            <a:schemeClr val="tx1"/>
          </a:solidFill>
          <a:latin typeface="+mn-lt"/>
          <a:ea typeface="+mn-ea"/>
        </a:defRPr>
      </a:lvl3pPr>
      <a:lvl4pPr marL="985838" indent="-176213" algn="l" rtl="0" eaLnBrk="1" fontAlgn="base" hangingPunct="1">
        <a:spcBef>
          <a:spcPct val="0"/>
        </a:spcBef>
        <a:spcAft>
          <a:spcPts val="1200"/>
        </a:spcAft>
        <a:buFont typeface="Lucida Grande"/>
        <a:buChar char="-"/>
        <a:defRPr sz="2000">
          <a:solidFill>
            <a:schemeClr val="tx1"/>
          </a:solidFill>
          <a:latin typeface="+mn-lt"/>
          <a:ea typeface="+mn-ea"/>
        </a:defRPr>
      </a:lvl4pPr>
      <a:lvl5pPr marL="1258888" indent="-185738" algn="l" rtl="0" eaLnBrk="1" fontAlgn="base" hangingPunct="1">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pn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eg"/><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Linked Data and the Semantic Web</a:t>
            </a:r>
            <a:endParaRPr lang="en-US" dirty="0"/>
          </a:p>
        </p:txBody>
      </p:sp>
      <p:sp>
        <p:nvSpPr>
          <p:cNvPr id="3" name="Subtitle 2"/>
          <p:cNvSpPr>
            <a:spLocks noGrp="1"/>
          </p:cNvSpPr>
          <p:nvPr>
            <p:ph type="subTitle" idx="1"/>
          </p:nvPr>
        </p:nvSpPr>
        <p:spPr/>
        <p:txBody>
          <a:bodyPr/>
          <a:lstStyle/>
          <a:p>
            <a:r>
              <a:rPr lang="en-US" dirty="0" smtClean="0"/>
              <a:t>COMP6218 Web Architecture</a:t>
            </a:r>
            <a:endParaRPr lang="en-US" dirty="0"/>
          </a:p>
        </p:txBody>
      </p:sp>
      <p:sp>
        <p:nvSpPr>
          <p:cNvPr id="4" name="Text Placeholder 3"/>
          <p:cNvSpPr>
            <a:spLocks noGrp="1"/>
          </p:cNvSpPr>
          <p:nvPr>
            <p:ph type="body" sz="quarter" idx="10"/>
          </p:nvPr>
        </p:nvSpPr>
        <p:spPr/>
        <p:txBody>
          <a:bodyPr/>
          <a:lstStyle/>
          <a:p>
            <a:r>
              <a:rPr lang="en-US" dirty="0" err="1" smtClean="0"/>
              <a:t>Dr</a:t>
            </a:r>
            <a:r>
              <a:rPr lang="en-US" dirty="0" smtClean="0"/>
              <a:t> Nicholas Gibbins – </a:t>
            </a:r>
            <a:r>
              <a:rPr lang="en-US" dirty="0" err="1" smtClean="0"/>
              <a:t>nmg@ecs.soton.ac.uk</a:t>
            </a:r>
            <a:endParaRPr lang="en-US" dirty="0" smtClean="0"/>
          </a:p>
          <a:p>
            <a:r>
              <a:rPr lang="en-US" dirty="0" smtClean="0"/>
              <a:t>2015-2016</a:t>
            </a:r>
            <a:endParaRPr lang="en-US" dirty="0"/>
          </a:p>
        </p:txBody>
      </p:sp>
    </p:spTree>
    <p:extLst>
      <p:ext uri="{BB962C8B-B14F-4D97-AF65-F5344CB8AC3E}">
        <p14:creationId xmlns:p14="http://schemas.microsoft.com/office/powerpoint/2010/main" val="13115454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dirty="0"/>
              <a:t>Can Annotate</a:t>
            </a:r>
            <a:r>
              <a:rPr lang="en-GB" dirty="0" smtClean="0"/>
              <a:t>/Expose Anything</a:t>
            </a:r>
            <a:endParaRPr lang="en-GB" dirty="0"/>
          </a:p>
        </p:txBody>
      </p:sp>
      <p:sp>
        <p:nvSpPr>
          <p:cNvPr id="22531" name="Rectangle 3"/>
          <p:cNvSpPr>
            <a:spLocks noGrp="1" noChangeArrowheads="1"/>
          </p:cNvSpPr>
          <p:nvPr>
            <p:ph type="body" sz="half" idx="1"/>
          </p:nvPr>
        </p:nvSpPr>
        <p:spPr/>
        <p:txBody>
          <a:bodyPr/>
          <a:lstStyle/>
          <a:p>
            <a:r>
              <a:rPr lang="en-GB" sz="2400" dirty="0"/>
              <a:t>Databases</a:t>
            </a:r>
          </a:p>
          <a:p>
            <a:r>
              <a:rPr lang="en-GB" sz="2400" dirty="0"/>
              <a:t>Scientific structures</a:t>
            </a:r>
          </a:p>
          <a:p>
            <a:r>
              <a:rPr lang="en-GB" sz="2400" dirty="0"/>
              <a:t>Workflows</a:t>
            </a:r>
          </a:p>
          <a:p>
            <a:r>
              <a:rPr lang="en-GB" sz="2400" dirty="0"/>
              <a:t>Publications</a:t>
            </a:r>
          </a:p>
          <a:p>
            <a:r>
              <a:rPr lang="en-GB" sz="2400" dirty="0"/>
              <a:t>People</a:t>
            </a:r>
          </a:p>
          <a:p>
            <a:r>
              <a:rPr lang="en-GB" sz="2400" dirty="0"/>
              <a:t>Product Descriptions</a:t>
            </a:r>
          </a:p>
          <a:p>
            <a:r>
              <a:rPr lang="en-GB" sz="2400" dirty="0"/>
              <a:t>Geographical Information</a:t>
            </a:r>
          </a:p>
          <a:p>
            <a:r>
              <a:rPr lang="en-GB" sz="2400" dirty="0"/>
              <a:t>Financial </a:t>
            </a:r>
            <a:r>
              <a:rPr lang="en-GB" sz="2400" dirty="0" smtClean="0"/>
              <a:t>Data</a:t>
            </a:r>
            <a:endParaRPr lang="en-GB" sz="2400" dirty="0"/>
          </a:p>
        </p:txBody>
      </p:sp>
      <p:pic>
        <p:nvPicPr>
          <p:cNvPr id="22534" name="Picture 6"/>
          <p:cNvPicPr>
            <a:picLocks noChangeAspect="1" noChangeArrowheads="1"/>
          </p:cNvPicPr>
          <p:nvPr/>
        </p:nvPicPr>
        <p:blipFill>
          <a:blip r:embed="rId3"/>
          <a:srcRect/>
          <a:stretch>
            <a:fillRect/>
          </a:stretch>
        </p:blipFill>
        <p:spPr bwMode="auto">
          <a:xfrm>
            <a:off x="6877050" y="3429000"/>
            <a:ext cx="1944688" cy="1804988"/>
          </a:xfrm>
          <a:prstGeom prst="rect">
            <a:avLst/>
          </a:prstGeom>
          <a:noFill/>
          <a:ln w="25400">
            <a:noFill/>
            <a:miter lim="800000"/>
            <a:headEnd/>
            <a:tailEnd/>
          </a:ln>
          <a:effectLst>
            <a:outerShdw blurRad="50800" dist="38100" dir="2700000">
              <a:srgbClr val="000000">
                <a:alpha val="43000"/>
              </a:srgbClr>
            </a:outerShdw>
          </a:effectLst>
        </p:spPr>
      </p:pic>
      <p:pic>
        <p:nvPicPr>
          <p:cNvPr id="22536" name="Picture 8" descr="BDNA"/>
          <p:cNvPicPr>
            <a:picLocks noGrp="1" noChangeAspect="1" noChangeArrowheads="1"/>
          </p:cNvPicPr>
          <p:nvPr>
            <p:ph sz="quarter" idx="4294967295"/>
          </p:nvPr>
        </p:nvPicPr>
        <p:blipFill>
          <a:blip r:embed="rId4"/>
          <a:srcRect/>
          <a:stretch>
            <a:fillRect/>
          </a:stretch>
        </p:blipFill>
        <p:spPr>
          <a:xfrm>
            <a:off x="4427538" y="3429000"/>
            <a:ext cx="2216150" cy="2735263"/>
          </a:xfrm>
          <a:noFill/>
          <a:ln/>
          <a:effectLst>
            <a:outerShdw blurRad="50800" dist="38100" dir="2700000">
              <a:srgbClr val="000000">
                <a:alpha val="43000"/>
              </a:srgbClr>
            </a:outerShdw>
          </a:effectLst>
        </p:spPr>
      </p:pic>
      <p:pic>
        <p:nvPicPr>
          <p:cNvPr id="22532" name="Picture 4"/>
          <p:cNvPicPr>
            <a:picLocks noGrp="1" noChangeAspect="1" noChangeArrowheads="1"/>
          </p:cNvPicPr>
          <p:nvPr>
            <p:ph sz="quarter" idx="4294967295"/>
          </p:nvPr>
        </p:nvPicPr>
        <p:blipFill>
          <a:blip r:embed="rId5"/>
          <a:srcRect l="25999" t="12500" r="27000" b="4167"/>
          <a:stretch>
            <a:fillRect/>
          </a:stretch>
        </p:blipFill>
        <p:spPr>
          <a:xfrm>
            <a:off x="4859338" y="1792287"/>
            <a:ext cx="2449512" cy="1763713"/>
          </a:xfrm>
          <a:ln/>
          <a:effectLst>
            <a:outerShdw blurRad="50800" dist="38100" dir="2700000">
              <a:srgbClr val="000000">
                <a:alpha val="43000"/>
              </a:srgbClr>
            </a:outerShdw>
          </a:effectLst>
        </p:spPr>
      </p:pic>
    </p:spTree>
    <p:extLst>
      <p:ext uri="{BB962C8B-B14F-4D97-AF65-F5344CB8AC3E}">
        <p14:creationId xmlns:p14="http://schemas.microsoft.com/office/powerpoint/2010/main" val="26214962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buNone/>
            </a:pPr>
            <a:r>
              <a:rPr lang="en-GB" sz="2400" dirty="0" smtClean="0"/>
              <a:t>We need shared vocabularies to describe objects in these domain of interest:</a:t>
            </a:r>
          </a:p>
          <a:p>
            <a:r>
              <a:rPr lang="en-GB" sz="2400" b="1" dirty="0" smtClean="0"/>
              <a:t>ontologies</a:t>
            </a:r>
          </a:p>
          <a:p>
            <a:endParaRPr lang="en-US" sz="2400" dirty="0"/>
          </a:p>
        </p:txBody>
      </p:sp>
      <p:sp>
        <p:nvSpPr>
          <p:cNvPr id="3" name="Content Placeholder 2"/>
          <p:cNvSpPr>
            <a:spLocks noGrp="1"/>
          </p:cNvSpPr>
          <p:nvPr>
            <p:ph sz="half" idx="2"/>
          </p:nvPr>
        </p:nvSpPr>
        <p:spPr/>
        <p:txBody>
          <a:bodyPr/>
          <a:lstStyle/>
          <a:p>
            <a:endParaRPr lang="en-US"/>
          </a:p>
        </p:txBody>
      </p:sp>
      <p:sp>
        <p:nvSpPr>
          <p:cNvPr id="4" name="Title 3"/>
          <p:cNvSpPr>
            <a:spLocks noGrp="1"/>
          </p:cNvSpPr>
          <p:nvPr>
            <p:ph type="title"/>
          </p:nvPr>
        </p:nvSpPr>
        <p:spPr/>
        <p:txBody>
          <a:bodyPr/>
          <a:lstStyle/>
          <a:p>
            <a:r>
              <a:rPr lang="en-GB" dirty="0" smtClean="0"/>
              <a:t>Building Shared Meaning</a:t>
            </a:r>
            <a:endParaRPr lang="en-US" dirty="0"/>
          </a:p>
        </p:txBody>
      </p:sp>
      <p:pic>
        <p:nvPicPr>
          <p:cNvPr id="6" name="Picture 5" descr="onto1"/>
          <p:cNvPicPr>
            <a:picLocks noChangeAspect="1" noChangeArrowheads="1"/>
          </p:cNvPicPr>
          <p:nvPr/>
        </p:nvPicPr>
        <p:blipFill>
          <a:blip r:embed="rId2"/>
          <a:srcRect t="-22755" b="-22755"/>
          <a:stretch>
            <a:fillRect/>
          </a:stretch>
        </p:blipFill>
        <p:spPr bwMode="auto">
          <a:xfrm>
            <a:off x="5003800" y="1430338"/>
            <a:ext cx="4038600" cy="4830762"/>
          </a:xfrm>
          <a:prstGeom prst="rect">
            <a:avLst/>
          </a:prstGeom>
          <a:noFill/>
          <a:ln w="9525">
            <a:noFill/>
            <a:miter lim="800000"/>
            <a:headEnd/>
            <a:tailEnd/>
          </a:ln>
          <a:effectLst/>
        </p:spPr>
      </p:pic>
      <p:pic>
        <p:nvPicPr>
          <p:cNvPr id="5" name="Picture 8"/>
          <p:cNvPicPr>
            <a:picLocks noChangeAspect="1" noChangeArrowheads="1"/>
          </p:cNvPicPr>
          <p:nvPr/>
        </p:nvPicPr>
        <p:blipFill>
          <a:blip r:embed="rId3"/>
          <a:srcRect l="-42197" r="-42197"/>
          <a:stretch>
            <a:fillRect/>
          </a:stretch>
        </p:blipFill>
        <p:spPr bwMode="auto">
          <a:xfrm>
            <a:off x="3949700" y="1682750"/>
            <a:ext cx="4038600" cy="4830762"/>
          </a:xfrm>
          <a:prstGeom prst="rect">
            <a:avLst/>
          </a:prstGeom>
          <a:noFill/>
          <a:ln w="9525">
            <a:noFill/>
            <a:miter lim="800000"/>
            <a:headEnd/>
            <a:tailEnd/>
          </a:ln>
          <a:effectLst>
            <a:outerShdw blurRad="50800" dist="38100" dir="2700000">
              <a:srgbClr val="000000">
                <a:alpha val="43000"/>
              </a:srgbClr>
            </a:outerShdw>
          </a:effectLst>
        </p:spPr>
      </p:pic>
    </p:spTree>
    <p:extLst>
      <p:ext uri="{BB962C8B-B14F-4D97-AF65-F5344CB8AC3E}">
        <p14:creationId xmlns:p14="http://schemas.microsoft.com/office/powerpoint/2010/main" val="5429098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a:t>The Cynic’s View</a:t>
            </a:r>
          </a:p>
        </p:txBody>
      </p:sp>
      <p:sp>
        <p:nvSpPr>
          <p:cNvPr id="16387" name="Rectangle 3"/>
          <p:cNvSpPr>
            <a:spLocks noGrp="1" noChangeArrowheads="1"/>
          </p:cNvSpPr>
          <p:nvPr>
            <p:ph type="body" idx="1"/>
          </p:nvPr>
        </p:nvSpPr>
        <p:spPr/>
        <p:txBody>
          <a:bodyPr/>
          <a:lstStyle/>
          <a:p>
            <a:pPr marL="0" indent="0" algn="ctr">
              <a:buFontTx/>
              <a:buNone/>
            </a:pPr>
            <a:endParaRPr lang="en-GB" sz="2800" dirty="0"/>
          </a:p>
          <a:p>
            <a:pPr marL="0" indent="0" algn="ctr">
              <a:buFontTx/>
              <a:buNone/>
            </a:pPr>
            <a:r>
              <a:rPr lang="en-GB" sz="2800" dirty="0"/>
              <a:t>The Semantic Web is just</a:t>
            </a:r>
            <a:r>
              <a:rPr lang="en-GB" sz="2800" dirty="0" smtClean="0"/>
              <a:t> </a:t>
            </a:r>
            <a:br>
              <a:rPr lang="en-GB" sz="2800" dirty="0" smtClean="0"/>
            </a:br>
            <a:r>
              <a:rPr lang="en-GB" sz="2800" dirty="0" smtClean="0"/>
              <a:t>old</a:t>
            </a:r>
            <a:r>
              <a:rPr lang="en-GB" sz="2800" dirty="0"/>
              <a:t>-fashioned artificial intelligence</a:t>
            </a:r>
          </a:p>
          <a:p>
            <a:pPr marL="0" indent="0" algn="ctr">
              <a:buFontTx/>
              <a:buNone/>
            </a:pPr>
            <a:endParaRPr lang="en-GB" sz="2800" dirty="0"/>
          </a:p>
          <a:p>
            <a:pPr marL="0" indent="0" algn="ctr">
              <a:buFontTx/>
              <a:buNone/>
            </a:pPr>
            <a:r>
              <a:rPr lang="en-GB" sz="2800" dirty="0"/>
              <a:t>Artificial intelligence hasn’t delivered on its</a:t>
            </a:r>
            <a:r>
              <a:rPr lang="en-GB" sz="2800" dirty="0" smtClean="0"/>
              <a:t> </a:t>
            </a:r>
            <a:br>
              <a:rPr lang="en-GB" sz="2800" dirty="0" smtClean="0"/>
            </a:br>
            <a:r>
              <a:rPr lang="en-GB" sz="2800" dirty="0" smtClean="0"/>
              <a:t>previous </a:t>
            </a:r>
            <a:r>
              <a:rPr lang="en-GB" sz="2800" dirty="0"/>
              <a:t>promises, so why should it now?</a:t>
            </a:r>
          </a:p>
        </p:txBody>
      </p:sp>
    </p:spTree>
    <p:extLst>
      <p:ext uri="{BB962C8B-B14F-4D97-AF65-F5344CB8AC3E}">
        <p14:creationId xmlns:p14="http://schemas.microsoft.com/office/powerpoint/2010/main" val="33105676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763713" y="2133600"/>
            <a:ext cx="1655659" cy="646331"/>
          </a:xfrm>
          <a:prstGeom prst="rect">
            <a:avLst/>
          </a:prstGeom>
          <a:noFill/>
          <a:ln w="9525">
            <a:noFill/>
            <a:miter lim="800000"/>
            <a:headEnd/>
            <a:tailEnd/>
          </a:ln>
          <a:effectLst/>
        </p:spPr>
        <p:txBody>
          <a:bodyPr wrap="none">
            <a:prstTxWarp prst="textNoShape">
              <a:avLst/>
            </a:prstTxWarp>
            <a:spAutoFit/>
          </a:bodyPr>
          <a:lstStyle/>
          <a:p>
            <a:pPr eaLnBrk="0" hangingPunct="0"/>
            <a:r>
              <a:rPr lang="en-GB" dirty="0">
                <a:solidFill>
                  <a:schemeClr val="bg2"/>
                </a:solidFill>
              </a:rPr>
              <a:t>Semantic Web</a:t>
            </a:r>
            <a:br>
              <a:rPr lang="en-GB" dirty="0">
                <a:solidFill>
                  <a:schemeClr val="bg2"/>
                </a:solidFill>
              </a:rPr>
            </a:br>
            <a:r>
              <a:rPr lang="en-GB" dirty="0" err="1">
                <a:solidFill>
                  <a:schemeClr val="bg2"/>
                </a:solidFill>
              </a:rPr>
              <a:t>c</a:t>
            </a:r>
            <a:r>
              <a:rPr lang="en-GB" dirty="0">
                <a:solidFill>
                  <a:schemeClr val="bg2"/>
                </a:solidFill>
              </a:rPr>
              <a:t>. </a:t>
            </a:r>
            <a:r>
              <a:rPr lang="en-GB" dirty="0" smtClean="0">
                <a:solidFill>
                  <a:schemeClr val="bg2"/>
                </a:solidFill>
              </a:rPr>
              <a:t>2002</a:t>
            </a:r>
            <a:endParaRPr lang="en-GB" dirty="0">
              <a:solidFill>
                <a:schemeClr val="bg2"/>
              </a:solidFill>
            </a:endParaRPr>
          </a:p>
        </p:txBody>
      </p:sp>
      <p:sp>
        <p:nvSpPr>
          <p:cNvPr id="14339" name="Rectangle 3"/>
          <p:cNvSpPr>
            <a:spLocks noGrp="1" noChangeArrowheads="1"/>
          </p:cNvSpPr>
          <p:nvPr>
            <p:ph type="title"/>
          </p:nvPr>
        </p:nvSpPr>
        <p:spPr/>
        <p:txBody>
          <a:bodyPr/>
          <a:lstStyle/>
          <a:p>
            <a:r>
              <a:rPr lang="en-GB"/>
              <a:t>The Semantic Web Hype Cycle</a:t>
            </a:r>
          </a:p>
        </p:txBody>
      </p:sp>
      <p:grpSp>
        <p:nvGrpSpPr>
          <p:cNvPr id="2" name="Group 4"/>
          <p:cNvGrpSpPr>
            <a:grpSpLocks/>
          </p:cNvGrpSpPr>
          <p:nvPr/>
        </p:nvGrpSpPr>
        <p:grpSpPr bwMode="auto">
          <a:xfrm>
            <a:off x="1476375" y="1844675"/>
            <a:ext cx="6481763" cy="3889375"/>
            <a:chOff x="1066" y="845"/>
            <a:chExt cx="3629" cy="2450"/>
          </a:xfrm>
        </p:grpSpPr>
        <p:sp>
          <p:nvSpPr>
            <p:cNvPr id="14341" name="Freeform 5"/>
            <p:cNvSpPr>
              <a:spLocks/>
            </p:cNvSpPr>
            <p:nvPr/>
          </p:nvSpPr>
          <p:spPr bwMode="auto">
            <a:xfrm>
              <a:off x="1202" y="1246"/>
              <a:ext cx="3266" cy="1821"/>
            </a:xfrm>
            <a:custGeom>
              <a:avLst/>
              <a:gdLst/>
              <a:ahLst/>
              <a:cxnLst>
                <a:cxn ang="0">
                  <a:pos x="0" y="1821"/>
                </a:cxn>
                <a:cxn ang="0">
                  <a:pos x="227" y="1413"/>
                </a:cxn>
                <a:cxn ang="0">
                  <a:pos x="726" y="7"/>
                </a:cxn>
                <a:cxn ang="0">
                  <a:pos x="1361" y="1458"/>
                </a:cxn>
                <a:cxn ang="0">
                  <a:pos x="2313" y="1005"/>
                </a:cxn>
                <a:cxn ang="0">
                  <a:pos x="3266" y="914"/>
                </a:cxn>
              </a:cxnLst>
              <a:rect l="0" t="0" r="r" b="b"/>
              <a:pathLst>
                <a:path w="3266" h="1821">
                  <a:moveTo>
                    <a:pt x="0" y="1821"/>
                  </a:moveTo>
                  <a:cubicBezTo>
                    <a:pt x="53" y="1768"/>
                    <a:pt x="106" y="1715"/>
                    <a:pt x="227" y="1413"/>
                  </a:cubicBezTo>
                  <a:cubicBezTo>
                    <a:pt x="348" y="1111"/>
                    <a:pt x="537" y="0"/>
                    <a:pt x="726" y="7"/>
                  </a:cubicBezTo>
                  <a:cubicBezTo>
                    <a:pt x="915" y="14"/>
                    <a:pt x="1096" y="1292"/>
                    <a:pt x="1361" y="1458"/>
                  </a:cubicBezTo>
                  <a:cubicBezTo>
                    <a:pt x="1626" y="1624"/>
                    <a:pt x="1996" y="1096"/>
                    <a:pt x="2313" y="1005"/>
                  </a:cubicBezTo>
                  <a:cubicBezTo>
                    <a:pt x="2630" y="914"/>
                    <a:pt x="2948" y="914"/>
                    <a:pt x="3266" y="914"/>
                  </a:cubicBezTo>
                </a:path>
              </a:pathLst>
            </a:custGeom>
            <a:noFill/>
            <a:ln w="28575" cmpd="sng">
              <a:solidFill>
                <a:schemeClr val="tx2"/>
              </a:solidFill>
              <a:round/>
              <a:headEnd/>
              <a:tailEnd/>
            </a:ln>
            <a:effectLst/>
          </p:spPr>
          <p:txBody>
            <a:bodyPr wrap="none">
              <a:prstTxWarp prst="textNoShape">
                <a:avLst/>
              </a:prstTxWarp>
            </a:bodyPr>
            <a:lstStyle/>
            <a:p>
              <a:endParaRPr lang="en-US"/>
            </a:p>
          </p:txBody>
        </p:sp>
        <p:sp>
          <p:nvSpPr>
            <p:cNvPr id="14342" name="Line 6"/>
            <p:cNvSpPr>
              <a:spLocks noChangeShapeType="1"/>
            </p:cNvSpPr>
            <p:nvPr/>
          </p:nvSpPr>
          <p:spPr bwMode="auto">
            <a:xfrm>
              <a:off x="1066" y="845"/>
              <a:ext cx="0" cy="2449"/>
            </a:xfrm>
            <a:prstGeom prst="line">
              <a:avLst/>
            </a:prstGeom>
            <a:noFill/>
            <a:ln w="28575">
              <a:solidFill>
                <a:schemeClr val="tx2"/>
              </a:solidFill>
              <a:round/>
              <a:headEnd type="triangle" w="med" len="med"/>
              <a:tailEnd/>
            </a:ln>
            <a:effectLst/>
          </p:spPr>
          <p:txBody>
            <a:bodyPr wrap="none">
              <a:prstTxWarp prst="textNoShape">
                <a:avLst/>
              </a:prstTxWarp>
            </a:bodyPr>
            <a:lstStyle/>
            <a:p>
              <a:endParaRPr lang="en-US"/>
            </a:p>
          </p:txBody>
        </p:sp>
        <p:sp>
          <p:nvSpPr>
            <p:cNvPr id="14343" name="Line 7"/>
            <p:cNvSpPr>
              <a:spLocks noChangeShapeType="1"/>
            </p:cNvSpPr>
            <p:nvPr/>
          </p:nvSpPr>
          <p:spPr bwMode="auto">
            <a:xfrm>
              <a:off x="1066" y="3294"/>
              <a:ext cx="3629" cy="1"/>
            </a:xfrm>
            <a:prstGeom prst="line">
              <a:avLst/>
            </a:prstGeom>
            <a:noFill/>
            <a:ln w="28575">
              <a:solidFill>
                <a:schemeClr val="tx2"/>
              </a:solidFill>
              <a:round/>
              <a:headEnd/>
              <a:tailEnd type="triangle" w="med" len="med"/>
            </a:ln>
            <a:effectLst/>
          </p:spPr>
          <p:txBody>
            <a:bodyPr wrap="none">
              <a:prstTxWarp prst="textNoShape">
                <a:avLst/>
              </a:prstTxWarp>
            </a:bodyPr>
            <a:lstStyle/>
            <a:p>
              <a:endParaRPr lang="en-US"/>
            </a:p>
          </p:txBody>
        </p:sp>
      </p:grpSp>
      <p:sp>
        <p:nvSpPr>
          <p:cNvPr id="14344" name="Text Box 8"/>
          <p:cNvSpPr txBox="1">
            <a:spLocks noChangeArrowheads="1"/>
          </p:cNvSpPr>
          <p:nvPr/>
        </p:nvSpPr>
        <p:spPr bwMode="auto">
          <a:xfrm>
            <a:off x="1509713" y="5788025"/>
            <a:ext cx="1046162" cy="517525"/>
          </a:xfrm>
          <a:prstGeom prst="rect">
            <a:avLst/>
          </a:prstGeom>
          <a:noFill/>
          <a:ln w="9525">
            <a:noFill/>
            <a:miter lim="800000"/>
            <a:headEnd/>
            <a:tailEnd/>
          </a:ln>
          <a:effectLst/>
        </p:spPr>
        <p:txBody>
          <a:bodyPr wrap="none">
            <a:prstTxWarp prst="textNoShape">
              <a:avLst/>
            </a:prstTxWarp>
            <a:spAutoFit/>
          </a:bodyPr>
          <a:lstStyle/>
          <a:p>
            <a:pPr algn="ctr" eaLnBrk="0" hangingPunct="0"/>
            <a:r>
              <a:rPr lang="en-GB" sz="1400">
                <a:solidFill>
                  <a:schemeClr val="bg2"/>
                </a:solidFill>
              </a:rPr>
              <a:t>Technology</a:t>
            </a:r>
            <a:br>
              <a:rPr lang="en-GB" sz="1400">
                <a:solidFill>
                  <a:schemeClr val="bg2"/>
                </a:solidFill>
              </a:rPr>
            </a:br>
            <a:r>
              <a:rPr lang="en-GB" sz="1400">
                <a:solidFill>
                  <a:schemeClr val="bg2"/>
                </a:solidFill>
              </a:rPr>
              <a:t>Trigger</a:t>
            </a:r>
          </a:p>
        </p:txBody>
      </p:sp>
      <p:sp>
        <p:nvSpPr>
          <p:cNvPr id="14345" name="Text Box 9"/>
          <p:cNvSpPr txBox="1">
            <a:spLocks noChangeArrowheads="1"/>
          </p:cNvSpPr>
          <p:nvPr/>
        </p:nvSpPr>
        <p:spPr bwMode="auto">
          <a:xfrm>
            <a:off x="2501900" y="5788025"/>
            <a:ext cx="1349375" cy="517525"/>
          </a:xfrm>
          <a:prstGeom prst="rect">
            <a:avLst/>
          </a:prstGeom>
          <a:noFill/>
          <a:ln w="9525">
            <a:noFill/>
            <a:miter lim="800000"/>
            <a:headEnd/>
            <a:tailEnd/>
          </a:ln>
          <a:effectLst/>
        </p:spPr>
        <p:txBody>
          <a:bodyPr wrap="none">
            <a:prstTxWarp prst="textNoShape">
              <a:avLst/>
            </a:prstTxWarp>
            <a:spAutoFit/>
          </a:bodyPr>
          <a:lstStyle/>
          <a:p>
            <a:pPr algn="ctr" eaLnBrk="0" hangingPunct="0"/>
            <a:r>
              <a:rPr lang="en-GB" sz="1400">
                <a:solidFill>
                  <a:schemeClr val="bg2"/>
                </a:solidFill>
              </a:rPr>
              <a:t>Peak of Inflated</a:t>
            </a:r>
            <a:br>
              <a:rPr lang="en-GB" sz="1400">
                <a:solidFill>
                  <a:schemeClr val="bg2"/>
                </a:solidFill>
              </a:rPr>
            </a:br>
            <a:r>
              <a:rPr lang="en-GB" sz="1400">
                <a:solidFill>
                  <a:schemeClr val="bg2"/>
                </a:solidFill>
              </a:rPr>
              <a:t>Expectation</a:t>
            </a:r>
          </a:p>
        </p:txBody>
      </p:sp>
      <p:sp>
        <p:nvSpPr>
          <p:cNvPr id="14346" name="Text Box 10"/>
          <p:cNvSpPr txBox="1">
            <a:spLocks noChangeArrowheads="1"/>
          </p:cNvSpPr>
          <p:nvPr/>
        </p:nvSpPr>
        <p:spPr bwMode="auto">
          <a:xfrm>
            <a:off x="3711575" y="5788025"/>
            <a:ext cx="1338263" cy="517525"/>
          </a:xfrm>
          <a:prstGeom prst="rect">
            <a:avLst/>
          </a:prstGeom>
          <a:noFill/>
          <a:ln w="9525">
            <a:noFill/>
            <a:miter lim="800000"/>
            <a:headEnd/>
            <a:tailEnd/>
          </a:ln>
          <a:effectLst/>
        </p:spPr>
        <p:txBody>
          <a:bodyPr wrap="none">
            <a:prstTxWarp prst="textNoShape">
              <a:avLst/>
            </a:prstTxWarp>
            <a:spAutoFit/>
          </a:bodyPr>
          <a:lstStyle/>
          <a:p>
            <a:pPr algn="ctr" eaLnBrk="0" hangingPunct="0"/>
            <a:r>
              <a:rPr lang="en-GB" sz="1400">
                <a:solidFill>
                  <a:schemeClr val="bg2"/>
                </a:solidFill>
              </a:rPr>
              <a:t>Trough of</a:t>
            </a:r>
            <a:br>
              <a:rPr lang="en-GB" sz="1400">
                <a:solidFill>
                  <a:schemeClr val="bg2"/>
                </a:solidFill>
              </a:rPr>
            </a:br>
            <a:r>
              <a:rPr lang="en-GB" sz="1400">
                <a:solidFill>
                  <a:schemeClr val="bg2"/>
                </a:solidFill>
              </a:rPr>
              <a:t>Disillusionment</a:t>
            </a:r>
          </a:p>
        </p:txBody>
      </p:sp>
      <p:sp>
        <p:nvSpPr>
          <p:cNvPr id="14347" name="Text Box 11"/>
          <p:cNvSpPr txBox="1">
            <a:spLocks noChangeArrowheads="1"/>
          </p:cNvSpPr>
          <p:nvPr/>
        </p:nvSpPr>
        <p:spPr bwMode="auto">
          <a:xfrm>
            <a:off x="4953000" y="5788025"/>
            <a:ext cx="1255713" cy="517525"/>
          </a:xfrm>
          <a:prstGeom prst="rect">
            <a:avLst/>
          </a:prstGeom>
          <a:noFill/>
          <a:ln w="9525">
            <a:noFill/>
            <a:miter lim="800000"/>
            <a:headEnd/>
            <a:tailEnd/>
          </a:ln>
          <a:effectLst/>
        </p:spPr>
        <p:txBody>
          <a:bodyPr wrap="none">
            <a:prstTxWarp prst="textNoShape">
              <a:avLst/>
            </a:prstTxWarp>
            <a:spAutoFit/>
          </a:bodyPr>
          <a:lstStyle/>
          <a:p>
            <a:pPr algn="ctr" eaLnBrk="0" hangingPunct="0"/>
            <a:r>
              <a:rPr lang="en-GB" sz="1400">
                <a:solidFill>
                  <a:schemeClr val="bg2"/>
                </a:solidFill>
              </a:rPr>
              <a:t>Slope of</a:t>
            </a:r>
            <a:br>
              <a:rPr lang="en-GB" sz="1400">
                <a:solidFill>
                  <a:schemeClr val="bg2"/>
                </a:solidFill>
              </a:rPr>
            </a:br>
            <a:r>
              <a:rPr lang="en-GB" sz="1400">
                <a:solidFill>
                  <a:schemeClr val="bg2"/>
                </a:solidFill>
              </a:rPr>
              <a:t>Enlightenment</a:t>
            </a:r>
          </a:p>
        </p:txBody>
      </p:sp>
      <p:sp>
        <p:nvSpPr>
          <p:cNvPr id="14348" name="Text Box 12"/>
          <p:cNvSpPr txBox="1">
            <a:spLocks noChangeArrowheads="1"/>
          </p:cNvSpPr>
          <p:nvPr/>
        </p:nvSpPr>
        <p:spPr bwMode="auto">
          <a:xfrm>
            <a:off x="6238875" y="5781675"/>
            <a:ext cx="1071563" cy="517525"/>
          </a:xfrm>
          <a:prstGeom prst="rect">
            <a:avLst/>
          </a:prstGeom>
          <a:noFill/>
          <a:ln w="9525">
            <a:noFill/>
            <a:miter lim="800000"/>
            <a:headEnd/>
            <a:tailEnd/>
          </a:ln>
          <a:effectLst/>
        </p:spPr>
        <p:txBody>
          <a:bodyPr wrap="none">
            <a:prstTxWarp prst="textNoShape">
              <a:avLst/>
            </a:prstTxWarp>
            <a:spAutoFit/>
          </a:bodyPr>
          <a:lstStyle/>
          <a:p>
            <a:pPr algn="ctr" eaLnBrk="0" hangingPunct="0"/>
            <a:r>
              <a:rPr lang="en-GB" sz="1400">
                <a:solidFill>
                  <a:schemeClr val="bg2"/>
                </a:solidFill>
              </a:rPr>
              <a:t>Plateau of</a:t>
            </a:r>
            <a:br>
              <a:rPr lang="en-GB" sz="1400">
                <a:solidFill>
                  <a:schemeClr val="bg2"/>
                </a:solidFill>
              </a:rPr>
            </a:br>
            <a:r>
              <a:rPr lang="en-GB" sz="1400">
                <a:solidFill>
                  <a:schemeClr val="bg2"/>
                </a:solidFill>
              </a:rPr>
              <a:t>Productivity</a:t>
            </a:r>
          </a:p>
        </p:txBody>
      </p:sp>
      <p:sp>
        <p:nvSpPr>
          <p:cNvPr id="14349" name="Text Box 13"/>
          <p:cNvSpPr txBox="1">
            <a:spLocks noChangeArrowheads="1"/>
          </p:cNvSpPr>
          <p:nvPr/>
        </p:nvSpPr>
        <p:spPr bwMode="auto">
          <a:xfrm rot="16200000">
            <a:off x="742950" y="2154238"/>
            <a:ext cx="985838" cy="366712"/>
          </a:xfrm>
          <a:prstGeom prst="rect">
            <a:avLst/>
          </a:prstGeom>
          <a:noFill/>
          <a:ln w="9525">
            <a:noFill/>
            <a:miter lim="800000"/>
            <a:headEnd/>
            <a:tailEnd/>
          </a:ln>
          <a:effectLst/>
        </p:spPr>
        <p:txBody>
          <a:bodyPr wrap="none">
            <a:prstTxWarp prst="textNoShape">
              <a:avLst/>
            </a:prstTxWarp>
            <a:spAutoFit/>
          </a:bodyPr>
          <a:lstStyle/>
          <a:p>
            <a:pPr algn="r" eaLnBrk="0" hangingPunct="0"/>
            <a:r>
              <a:rPr lang="en-GB">
                <a:solidFill>
                  <a:schemeClr val="bg2"/>
                </a:solidFill>
              </a:rPr>
              <a:t>Visibility</a:t>
            </a:r>
          </a:p>
        </p:txBody>
      </p:sp>
      <p:sp>
        <p:nvSpPr>
          <p:cNvPr id="14350" name="Text Box 14"/>
          <p:cNvSpPr txBox="1">
            <a:spLocks noChangeArrowheads="1"/>
          </p:cNvSpPr>
          <p:nvPr/>
        </p:nvSpPr>
        <p:spPr bwMode="auto">
          <a:xfrm>
            <a:off x="7524750" y="5811838"/>
            <a:ext cx="990600" cy="366712"/>
          </a:xfrm>
          <a:prstGeom prst="rect">
            <a:avLst/>
          </a:prstGeom>
          <a:noFill/>
          <a:ln w="9525">
            <a:noFill/>
            <a:miter lim="800000"/>
            <a:headEnd/>
            <a:tailEnd/>
          </a:ln>
          <a:effectLst/>
        </p:spPr>
        <p:txBody>
          <a:bodyPr wrap="none">
            <a:prstTxWarp prst="textNoShape">
              <a:avLst/>
            </a:prstTxWarp>
            <a:spAutoFit/>
          </a:bodyPr>
          <a:lstStyle/>
          <a:p>
            <a:pPr eaLnBrk="0" hangingPunct="0"/>
            <a:r>
              <a:rPr lang="en-GB">
                <a:solidFill>
                  <a:schemeClr val="bg2"/>
                </a:solidFill>
              </a:rPr>
              <a:t>Maturity</a:t>
            </a:r>
          </a:p>
        </p:txBody>
      </p:sp>
      <p:sp>
        <p:nvSpPr>
          <p:cNvPr id="14351" name="Oval 15"/>
          <p:cNvSpPr>
            <a:spLocks noChangeArrowheads="1"/>
          </p:cNvSpPr>
          <p:nvPr/>
        </p:nvSpPr>
        <p:spPr bwMode="auto">
          <a:xfrm>
            <a:off x="2771775" y="2492375"/>
            <a:ext cx="215900" cy="2159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8" name="Oval 15"/>
          <p:cNvSpPr>
            <a:spLocks noChangeArrowheads="1"/>
          </p:cNvSpPr>
          <p:nvPr/>
        </p:nvSpPr>
        <p:spPr bwMode="auto">
          <a:xfrm>
            <a:off x="5262108" y="4183066"/>
            <a:ext cx="215900" cy="2159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9" name="Text Box 2"/>
          <p:cNvSpPr txBox="1">
            <a:spLocks noChangeArrowheads="1"/>
          </p:cNvSpPr>
          <p:nvPr/>
        </p:nvSpPr>
        <p:spPr bwMode="auto">
          <a:xfrm>
            <a:off x="4125170" y="3752635"/>
            <a:ext cx="1655659" cy="646331"/>
          </a:xfrm>
          <a:prstGeom prst="rect">
            <a:avLst/>
          </a:prstGeom>
          <a:noFill/>
          <a:ln w="9525">
            <a:noFill/>
            <a:miter lim="800000"/>
            <a:headEnd/>
            <a:tailEnd/>
          </a:ln>
          <a:effectLst/>
        </p:spPr>
        <p:txBody>
          <a:bodyPr wrap="none">
            <a:prstTxWarp prst="textNoShape">
              <a:avLst/>
            </a:prstTxWarp>
            <a:spAutoFit/>
          </a:bodyPr>
          <a:lstStyle/>
          <a:p>
            <a:pPr eaLnBrk="0" hangingPunct="0"/>
            <a:r>
              <a:rPr lang="en-GB" dirty="0">
                <a:solidFill>
                  <a:schemeClr val="bg2"/>
                </a:solidFill>
              </a:rPr>
              <a:t>Semantic Web</a:t>
            </a:r>
            <a:br>
              <a:rPr lang="en-GB" dirty="0">
                <a:solidFill>
                  <a:schemeClr val="bg2"/>
                </a:solidFill>
              </a:rPr>
            </a:br>
            <a:r>
              <a:rPr lang="en-GB" dirty="0" err="1">
                <a:solidFill>
                  <a:schemeClr val="bg2"/>
                </a:solidFill>
              </a:rPr>
              <a:t>c</a:t>
            </a:r>
            <a:r>
              <a:rPr lang="en-GB" dirty="0">
                <a:solidFill>
                  <a:schemeClr val="bg2"/>
                </a:solidFill>
              </a:rPr>
              <a:t>. </a:t>
            </a:r>
            <a:r>
              <a:rPr lang="en-GB" dirty="0" smtClean="0">
                <a:solidFill>
                  <a:schemeClr val="bg2"/>
                </a:solidFill>
              </a:rPr>
              <a:t>2010</a:t>
            </a:r>
            <a:endParaRPr lang="en-GB" dirty="0">
              <a:solidFill>
                <a:schemeClr val="bg2"/>
              </a:solidFill>
            </a:endParaRPr>
          </a:p>
        </p:txBody>
      </p:sp>
      <p:pic>
        <p:nvPicPr>
          <p:cNvPr id="14353" name="Picture 17" descr="sw"/>
          <p:cNvPicPr>
            <a:picLocks noChangeAspect="1" noChangeArrowheads="1"/>
          </p:cNvPicPr>
          <p:nvPr/>
        </p:nvPicPr>
        <p:blipFill>
          <a:blip r:embed="rId3"/>
          <a:srcRect/>
          <a:stretch>
            <a:fillRect/>
          </a:stretch>
        </p:blipFill>
        <p:spPr bwMode="auto">
          <a:xfrm>
            <a:off x="2604293" y="1187345"/>
            <a:ext cx="3935413" cy="4900613"/>
          </a:xfrm>
          <a:prstGeom prst="rect">
            <a:avLst/>
          </a:prstGeom>
          <a:noFill/>
        </p:spPr>
      </p:pic>
    </p:spTree>
    <p:extLst>
      <p:ext uri="{BB962C8B-B14F-4D97-AF65-F5344CB8AC3E}">
        <p14:creationId xmlns:p14="http://schemas.microsoft.com/office/powerpoint/2010/main" val="4527169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4353"/>
                                        </p:tgtEl>
                                        <p:attrNameLst>
                                          <p:attrName>style.visibility</p:attrName>
                                        </p:attrNameLst>
                                      </p:cBhvr>
                                      <p:to>
                                        <p:strVal val="visible"/>
                                      </p:to>
                                    </p:set>
                                    <p:animEffect transition="in" filter="fade">
                                      <p:cBhvr>
                                        <p:cTn id="7" dur="2000"/>
                                        <p:tgtEl>
                                          <p:spTgt spid="14353"/>
                                        </p:tgtEl>
                                      </p:cBhvr>
                                    </p:animEffect>
                                    <p:anim calcmode="lin" valueType="num">
                                      <p:cBhvr>
                                        <p:cTn id="8" dur="2000" fill="hold"/>
                                        <p:tgtEl>
                                          <p:spTgt spid="14353"/>
                                        </p:tgtEl>
                                        <p:attrNameLst>
                                          <p:attrName>style.rotation</p:attrName>
                                        </p:attrNameLst>
                                      </p:cBhvr>
                                      <p:tavLst>
                                        <p:tav tm="0">
                                          <p:val>
                                            <p:fltVal val="720"/>
                                          </p:val>
                                        </p:tav>
                                        <p:tav tm="100000">
                                          <p:val>
                                            <p:fltVal val="0"/>
                                          </p:val>
                                        </p:tav>
                                      </p:tavLst>
                                    </p:anim>
                                    <p:anim calcmode="lin" valueType="num">
                                      <p:cBhvr>
                                        <p:cTn id="9" dur="2000" fill="hold"/>
                                        <p:tgtEl>
                                          <p:spTgt spid="14353"/>
                                        </p:tgtEl>
                                        <p:attrNameLst>
                                          <p:attrName>ppt_h</p:attrName>
                                        </p:attrNameLst>
                                      </p:cBhvr>
                                      <p:tavLst>
                                        <p:tav tm="0">
                                          <p:val>
                                            <p:fltVal val="0"/>
                                          </p:val>
                                        </p:tav>
                                        <p:tav tm="100000">
                                          <p:val>
                                            <p:strVal val="#ppt_h"/>
                                          </p:val>
                                        </p:tav>
                                      </p:tavLst>
                                    </p:anim>
                                    <p:anim calcmode="lin" valueType="num">
                                      <p:cBhvr>
                                        <p:cTn id="10" dur="2000" fill="hold"/>
                                        <p:tgtEl>
                                          <p:spTgt spid="1435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body" idx="1"/>
          </p:nvPr>
        </p:nvSpPr>
        <p:spPr/>
        <p:txBody>
          <a:bodyPr/>
          <a:lstStyle/>
          <a:p>
            <a:pPr marL="0" indent="0">
              <a:spcAft>
                <a:spcPct val="0"/>
              </a:spcAft>
              <a:buFontTx/>
              <a:buNone/>
            </a:pPr>
            <a:r>
              <a:rPr lang="en-US">
                <a:ea typeface="Arial" charset="0"/>
                <a:cs typeface="Arial" charset="0"/>
              </a:rPr>
              <a:t>Is this rocket science? Well, not really. The Semantic Web, like the World Wide Web, is just taking well established ideas, and making them work interoperably over the Internet. This is done with standards, which is what the World Wide Web Consortium is all about. </a:t>
            </a:r>
            <a:r>
              <a:rPr lang="en-US" b="1">
                <a:ea typeface="Arial" charset="0"/>
                <a:cs typeface="Arial" charset="0"/>
              </a:rPr>
              <a:t>We are not inventing relational models for data, or query systems or rule-based systems. We are just webizing them.</a:t>
            </a:r>
            <a:r>
              <a:rPr lang="en-US">
                <a:ea typeface="Arial" charset="0"/>
                <a:cs typeface="Arial" charset="0"/>
              </a:rPr>
              <a:t> We are just allowing them to work together in a decentralized system - without a human having to custom handcraft every connection.</a:t>
            </a:r>
            <a:r>
              <a:rPr lang="en-US" i="1">
                <a:ea typeface="Arial" charset="0"/>
                <a:cs typeface="Arial" charset="0"/>
              </a:rPr>
              <a:t> </a:t>
            </a:r>
            <a:endParaRPr lang="en-US">
              <a:ea typeface="Arial" charset="0"/>
              <a:cs typeface="Arial" charset="0"/>
            </a:endParaRPr>
          </a:p>
          <a:p>
            <a:pPr marL="0" indent="0" eaLnBrk="1" hangingPunct="1">
              <a:buFontTx/>
              <a:buNone/>
            </a:pPr>
            <a:endParaRPr lang="en-US"/>
          </a:p>
        </p:txBody>
      </p:sp>
      <p:sp>
        <p:nvSpPr>
          <p:cNvPr id="41987" name="Rectangle 2"/>
          <p:cNvSpPr>
            <a:spLocks noGrp="1" noChangeArrowheads="1"/>
          </p:cNvSpPr>
          <p:nvPr>
            <p:ph type="title"/>
          </p:nvPr>
        </p:nvSpPr>
        <p:spPr/>
        <p:txBody>
          <a:bodyPr/>
          <a:lstStyle/>
          <a:p>
            <a:pPr eaLnBrk="1" hangingPunct="1"/>
            <a:r>
              <a:rPr lang="en-US"/>
              <a:t>Rocket Science (not)</a:t>
            </a:r>
          </a:p>
        </p:txBody>
      </p:sp>
      <p:sp>
        <p:nvSpPr>
          <p:cNvPr id="41988" name="Rectangle 4"/>
          <p:cNvSpPr>
            <a:spLocks noChangeArrowheads="1"/>
          </p:cNvSpPr>
          <p:nvPr/>
        </p:nvSpPr>
        <p:spPr bwMode="auto">
          <a:xfrm>
            <a:off x="2268538" y="5734050"/>
            <a:ext cx="6607175" cy="701675"/>
          </a:xfrm>
          <a:prstGeom prst="rect">
            <a:avLst/>
          </a:prstGeom>
          <a:noFill/>
          <a:ln w="9525">
            <a:noFill/>
            <a:miter lim="800000"/>
            <a:headEnd/>
            <a:tailEnd/>
          </a:ln>
        </p:spPr>
        <p:txBody>
          <a:bodyPr>
            <a:prstTxWarp prst="textNoShape">
              <a:avLst/>
            </a:prstTxWarp>
            <a:spAutoFit/>
          </a:bodyPr>
          <a:lstStyle/>
          <a:p>
            <a:pPr algn="r"/>
            <a:r>
              <a:rPr lang="en-US" sz="2000" b="0">
                <a:solidFill>
                  <a:schemeClr val="tx2"/>
                </a:solidFill>
              </a:rPr>
              <a:t>Tim Berners-Lee, Business Case for the Semantic Web, http://www.w3.org/DesignIssues/Business</a:t>
            </a:r>
          </a:p>
        </p:txBody>
      </p:sp>
    </p:spTree>
    <p:extLst>
      <p:ext uri="{BB962C8B-B14F-4D97-AF65-F5344CB8AC3E}">
        <p14:creationId xmlns:p14="http://schemas.microsoft.com/office/powerpoint/2010/main" val="83013583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GB"/>
              <a:t>The Cynic’s View, part 2</a:t>
            </a:r>
          </a:p>
        </p:txBody>
      </p:sp>
      <p:sp>
        <p:nvSpPr>
          <p:cNvPr id="84995" name="Rectangle 3"/>
          <p:cNvSpPr>
            <a:spLocks noGrp="1" noChangeArrowheads="1"/>
          </p:cNvSpPr>
          <p:nvPr>
            <p:ph type="body" idx="1"/>
          </p:nvPr>
        </p:nvSpPr>
        <p:spPr/>
        <p:txBody>
          <a:bodyPr/>
          <a:lstStyle/>
          <a:p>
            <a:pPr marL="0" indent="0">
              <a:buFontTx/>
              <a:buNone/>
            </a:pPr>
            <a:endParaRPr lang="en-GB" sz="2800"/>
          </a:p>
          <a:p>
            <a:pPr marL="0" indent="0">
              <a:buFontTx/>
              <a:buNone/>
            </a:pPr>
            <a:endParaRPr lang="en-GB" sz="2800"/>
          </a:p>
          <a:p>
            <a:pPr marL="0" indent="0" algn="ctr">
              <a:buFontTx/>
              <a:buNone/>
            </a:pPr>
            <a:r>
              <a:rPr lang="en-GB" sz="2800"/>
              <a:t>Don’t we already have a machine-readable interchange format, namely XML?</a:t>
            </a:r>
          </a:p>
        </p:txBody>
      </p:sp>
    </p:spTree>
    <p:extLst>
      <p:ext uri="{BB962C8B-B14F-4D97-AF65-F5344CB8AC3E}">
        <p14:creationId xmlns:p14="http://schemas.microsoft.com/office/powerpoint/2010/main" val="8443176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GB"/>
              <a:t>On the World Wide Web…</a:t>
            </a:r>
            <a:endParaRPr lang="en-US"/>
          </a:p>
        </p:txBody>
      </p:sp>
      <p:sp>
        <p:nvSpPr>
          <p:cNvPr id="95235" name="Rectangle 3"/>
          <p:cNvSpPr>
            <a:spLocks noGrp="1" noChangeArrowheads="1"/>
          </p:cNvSpPr>
          <p:nvPr>
            <p:ph type="body" idx="1"/>
          </p:nvPr>
        </p:nvSpPr>
        <p:spPr/>
        <p:txBody>
          <a:bodyPr/>
          <a:lstStyle/>
          <a:p>
            <a:pPr marL="0" indent="0">
              <a:buNone/>
            </a:pPr>
            <a:r>
              <a:rPr lang="en-GB" sz="2000" dirty="0"/>
              <a:t>The </a:t>
            </a:r>
            <a:r>
              <a:rPr lang="en-GB" sz="2000" b="1" dirty="0"/>
              <a:t>World Wide Web</a:t>
            </a:r>
            <a:r>
              <a:rPr lang="en-GB" sz="2000" dirty="0"/>
              <a:t> is the </a:t>
            </a:r>
            <a:r>
              <a:rPr lang="en-GB" sz="2000" b="1" dirty="0"/>
              <a:t>Web for people</a:t>
            </a:r>
          </a:p>
          <a:p>
            <a:pPr lvl="1"/>
            <a:r>
              <a:rPr lang="en-GB" dirty="0"/>
              <a:t>Information is predominantly textual</a:t>
            </a:r>
          </a:p>
          <a:p>
            <a:pPr lvl="1"/>
            <a:r>
              <a:rPr lang="en-GB" dirty="0"/>
              <a:t>Technologies include URI, HTTP, XML, HTML</a:t>
            </a:r>
          </a:p>
          <a:p>
            <a:pPr lvl="1"/>
            <a:r>
              <a:rPr lang="en-GB" dirty="0"/>
              <a:t>Information needs humans to give it meaning</a:t>
            </a:r>
          </a:p>
          <a:p>
            <a:pPr marL="0" indent="0">
              <a:buNone/>
            </a:pPr>
            <a:r>
              <a:rPr lang="en-GB" sz="2000" dirty="0"/>
              <a:t>XML is a </a:t>
            </a:r>
            <a:r>
              <a:rPr lang="en-GB" sz="2000" b="1" dirty="0"/>
              <a:t>machine-readable</a:t>
            </a:r>
            <a:r>
              <a:rPr lang="en-GB" sz="2000" dirty="0"/>
              <a:t> format</a:t>
            </a:r>
          </a:p>
          <a:p>
            <a:pPr lvl="1"/>
            <a:r>
              <a:rPr lang="en-GB" dirty="0"/>
              <a:t>It can be parsed to give an unambiguous document structure</a:t>
            </a:r>
          </a:p>
          <a:p>
            <a:pPr lvl="1">
              <a:buFontTx/>
              <a:buNone/>
            </a:pPr>
            <a:r>
              <a:rPr lang="en-GB" dirty="0"/>
              <a:t>but</a:t>
            </a:r>
          </a:p>
          <a:p>
            <a:pPr lvl="1"/>
            <a:r>
              <a:rPr lang="en-GB" dirty="0"/>
              <a:t>It has no formal meaning</a:t>
            </a:r>
          </a:p>
          <a:p>
            <a:pPr lvl="1"/>
            <a:r>
              <a:rPr lang="en-GB" dirty="0"/>
              <a:t>Meanings of XML interchange formats must be explicitly agreed</a:t>
            </a:r>
          </a:p>
          <a:p>
            <a:pPr lvl="1"/>
            <a:endParaRPr lang="en-US" dirty="0"/>
          </a:p>
        </p:txBody>
      </p:sp>
    </p:spTree>
    <p:extLst>
      <p:ext uri="{BB962C8B-B14F-4D97-AF65-F5344CB8AC3E}">
        <p14:creationId xmlns:p14="http://schemas.microsoft.com/office/powerpoint/2010/main" val="25927810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23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23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523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523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52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GB"/>
              <a:t>On the Semantic Web…</a:t>
            </a:r>
            <a:endParaRPr lang="en-US"/>
          </a:p>
        </p:txBody>
      </p:sp>
      <p:sp>
        <p:nvSpPr>
          <p:cNvPr id="141315" name="Rectangle 3"/>
          <p:cNvSpPr>
            <a:spLocks noGrp="1" noChangeArrowheads="1"/>
          </p:cNvSpPr>
          <p:nvPr>
            <p:ph type="body" idx="1"/>
          </p:nvPr>
        </p:nvSpPr>
        <p:spPr/>
        <p:txBody>
          <a:bodyPr/>
          <a:lstStyle/>
          <a:p>
            <a:pPr marL="0" indent="0">
              <a:buNone/>
            </a:pPr>
            <a:r>
              <a:rPr lang="en-GB" sz="2000" dirty="0"/>
              <a:t>The </a:t>
            </a:r>
            <a:r>
              <a:rPr lang="en-GB" sz="2000" b="1" dirty="0"/>
              <a:t>Semantic Web</a:t>
            </a:r>
            <a:r>
              <a:rPr lang="en-GB" sz="2000" dirty="0"/>
              <a:t> is the </a:t>
            </a:r>
            <a:r>
              <a:rPr lang="en-GB" sz="2000" b="1" dirty="0"/>
              <a:t>Web for machines</a:t>
            </a:r>
          </a:p>
          <a:p>
            <a:pPr lvl="1"/>
            <a:r>
              <a:rPr lang="en-GB" dirty="0"/>
              <a:t>Information is structured </a:t>
            </a:r>
          </a:p>
          <a:p>
            <a:pPr lvl="1"/>
            <a:r>
              <a:rPr lang="en-GB" dirty="0"/>
              <a:t>Technologies include RDF, RDFS, OWL </a:t>
            </a:r>
            <a:br>
              <a:rPr lang="en-GB" dirty="0"/>
            </a:br>
            <a:r>
              <a:rPr lang="en-GB" dirty="0"/>
              <a:t>(in addition to those for the Web)</a:t>
            </a:r>
          </a:p>
          <a:p>
            <a:pPr lvl="1"/>
            <a:r>
              <a:rPr lang="en-GB" dirty="0"/>
              <a:t>Information can be interpreted by machines</a:t>
            </a:r>
          </a:p>
          <a:p>
            <a:pPr lvl="1"/>
            <a:r>
              <a:rPr lang="en-GB" dirty="0"/>
              <a:t>Humans need not interact directly with Semantic Web information</a:t>
            </a:r>
          </a:p>
          <a:p>
            <a:pPr marL="0" indent="0">
              <a:buNone/>
            </a:pPr>
            <a:r>
              <a:rPr lang="en-GB" sz="2000" dirty="0"/>
              <a:t>RDF is a </a:t>
            </a:r>
            <a:r>
              <a:rPr lang="en-GB" sz="2000" b="1" dirty="0"/>
              <a:t>machine-understandable</a:t>
            </a:r>
            <a:r>
              <a:rPr lang="en-GB" sz="2000" dirty="0"/>
              <a:t> format</a:t>
            </a:r>
          </a:p>
          <a:p>
            <a:pPr lvl="1"/>
            <a:r>
              <a:rPr lang="en-GB" dirty="0"/>
              <a:t>The structures generated by an RDF parser have a formal meaning</a:t>
            </a:r>
          </a:p>
          <a:p>
            <a:pPr lvl="1"/>
            <a:r>
              <a:rPr lang="en-GB" dirty="0"/>
              <a:t>RDF is a framework for interchange formats that provides a base level of common understanding</a:t>
            </a:r>
            <a:endParaRPr lang="en-US" dirty="0"/>
          </a:p>
        </p:txBody>
      </p:sp>
    </p:spTree>
    <p:extLst>
      <p:ext uri="{BB962C8B-B14F-4D97-AF65-F5344CB8AC3E}">
        <p14:creationId xmlns:p14="http://schemas.microsoft.com/office/powerpoint/2010/main" val="34111230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31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131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1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GB" smtClean="0"/>
              <a:t>Machine readable: XML</a:t>
            </a:r>
            <a:endParaRPr lang="en-US"/>
          </a:p>
        </p:txBody>
      </p:sp>
      <p:sp>
        <p:nvSpPr>
          <p:cNvPr id="74755" name="Text Box 3"/>
          <p:cNvSpPr txBox="1">
            <a:spLocks noChangeArrowheads="1"/>
          </p:cNvSpPr>
          <p:nvPr/>
        </p:nvSpPr>
        <p:spPr bwMode="auto">
          <a:xfrm>
            <a:off x="1476375" y="1916113"/>
            <a:ext cx="7127875" cy="1616075"/>
          </a:xfrm>
          <a:prstGeom prst="rect">
            <a:avLst/>
          </a:prstGeom>
          <a:noFill/>
          <a:ln w="9525">
            <a:noFill/>
            <a:miter lim="800000"/>
            <a:headEnd/>
            <a:tailEnd/>
          </a:ln>
        </p:spPr>
        <p:txBody>
          <a:bodyPr>
            <a:prstTxWarp prst="textNoShape">
              <a:avLst/>
            </a:prstTxWarp>
            <a:spAutoFit/>
          </a:bodyPr>
          <a:lstStyle/>
          <a:p>
            <a:pPr algn="l" eaLnBrk="1" hangingPunct="1">
              <a:spcBef>
                <a:spcPct val="20000"/>
              </a:spcBef>
              <a:buClr>
                <a:schemeClr val="tx1"/>
              </a:buClr>
              <a:buSzPct val="75000"/>
              <a:buFont typeface="Wingdings" charset="2"/>
              <a:buNone/>
            </a:pPr>
            <a:r>
              <a:rPr lang="en-GB" sz="2000">
                <a:solidFill>
                  <a:schemeClr val="tx2"/>
                </a:solidFill>
                <a:latin typeface="Courier New" charset="0"/>
              </a:rPr>
              <a:t>&lt;foo bar=“2003386947”&gt;</a:t>
            </a:r>
            <a:br>
              <a:rPr lang="en-GB" sz="2000">
                <a:solidFill>
                  <a:schemeClr val="tx2"/>
                </a:solidFill>
                <a:latin typeface="Courier New" charset="0"/>
              </a:rPr>
            </a:br>
            <a:r>
              <a:rPr lang="en-GB" sz="2000">
                <a:solidFill>
                  <a:schemeClr val="tx2"/>
                </a:solidFill>
                <a:latin typeface="Courier New" charset="0"/>
              </a:rPr>
              <a:t>  &lt;baz qux=“19J”&gt;502-224&lt;/baz&gt;</a:t>
            </a:r>
            <a:br>
              <a:rPr lang="en-GB" sz="2000">
                <a:solidFill>
                  <a:schemeClr val="tx2"/>
                </a:solidFill>
                <a:latin typeface="Courier New" charset="0"/>
              </a:rPr>
            </a:br>
            <a:r>
              <a:rPr lang="en-GB" sz="2000">
                <a:solidFill>
                  <a:schemeClr val="tx2"/>
                </a:solidFill>
                <a:latin typeface="Courier New" charset="0"/>
              </a:rPr>
              <a:t>  &lt;quux&gt;2&lt;/quux&gt;</a:t>
            </a:r>
            <a:br>
              <a:rPr lang="en-GB" sz="2000">
                <a:solidFill>
                  <a:schemeClr val="tx2"/>
                </a:solidFill>
                <a:latin typeface="Courier New" charset="0"/>
              </a:rPr>
            </a:br>
            <a:r>
              <a:rPr lang="en-GB" sz="2000">
                <a:solidFill>
                  <a:schemeClr val="tx2"/>
                </a:solidFill>
                <a:latin typeface="Courier New" charset="0"/>
              </a:rPr>
              <a:t>  &lt;quuux&gt;3998SB&lt;/quuux&gt;</a:t>
            </a:r>
            <a:br>
              <a:rPr lang="en-GB" sz="2000">
                <a:solidFill>
                  <a:schemeClr val="tx2"/>
                </a:solidFill>
                <a:latin typeface="Courier New" charset="0"/>
              </a:rPr>
            </a:br>
            <a:r>
              <a:rPr lang="en-GB" sz="2000">
                <a:solidFill>
                  <a:schemeClr val="tx2"/>
                </a:solidFill>
                <a:latin typeface="Courier New" charset="0"/>
              </a:rPr>
              <a:t>&lt;/foo&gt;</a:t>
            </a:r>
            <a:endParaRPr lang="en-US" sz="2000">
              <a:latin typeface="Courier New" charset="0"/>
            </a:endParaRPr>
          </a:p>
        </p:txBody>
      </p:sp>
      <p:cxnSp>
        <p:nvCxnSpPr>
          <p:cNvPr id="74756" name="_s595974"/>
          <p:cNvCxnSpPr>
            <a:cxnSpLocks noChangeShapeType="1"/>
            <a:stCxn id="74772" idx="3"/>
            <a:endCxn id="74765" idx="2"/>
          </p:cNvCxnSpPr>
          <p:nvPr/>
        </p:nvCxnSpPr>
        <p:spPr bwMode="auto">
          <a:xfrm flipV="1">
            <a:off x="2438400" y="5029200"/>
            <a:ext cx="190500" cy="342900"/>
          </a:xfrm>
          <a:prstGeom prst="bentConnector2">
            <a:avLst/>
          </a:prstGeom>
          <a:noFill/>
          <a:ln w="28575">
            <a:solidFill>
              <a:schemeClr val="tx1"/>
            </a:solidFill>
            <a:miter lim="800000"/>
            <a:headEnd/>
            <a:tailEnd/>
          </a:ln>
        </p:spPr>
      </p:cxnSp>
      <p:cxnSp>
        <p:nvCxnSpPr>
          <p:cNvPr id="74757" name="_s595975"/>
          <p:cNvCxnSpPr>
            <a:cxnSpLocks noChangeShapeType="1"/>
            <a:stCxn id="74771" idx="0"/>
            <a:endCxn id="74767" idx="2"/>
          </p:cNvCxnSpPr>
          <p:nvPr/>
        </p:nvCxnSpPr>
        <p:spPr bwMode="auto">
          <a:xfrm rot="-5400000">
            <a:off x="7239000" y="5372100"/>
            <a:ext cx="685800" cy="0"/>
          </a:xfrm>
          <a:prstGeom prst="straightConnector1">
            <a:avLst/>
          </a:prstGeom>
          <a:noFill/>
          <a:ln w="28575">
            <a:solidFill>
              <a:schemeClr val="tx1"/>
            </a:solidFill>
            <a:round/>
            <a:headEnd/>
            <a:tailEnd/>
          </a:ln>
        </p:spPr>
      </p:cxnSp>
      <p:cxnSp>
        <p:nvCxnSpPr>
          <p:cNvPr id="74758" name="_s595976"/>
          <p:cNvCxnSpPr>
            <a:cxnSpLocks noChangeShapeType="1"/>
            <a:stCxn id="74770" idx="0"/>
            <a:endCxn id="74766" idx="2"/>
          </p:cNvCxnSpPr>
          <p:nvPr/>
        </p:nvCxnSpPr>
        <p:spPr bwMode="auto">
          <a:xfrm rot="-5400000">
            <a:off x="4800600" y="5372100"/>
            <a:ext cx="685800" cy="0"/>
          </a:xfrm>
          <a:prstGeom prst="straightConnector1">
            <a:avLst/>
          </a:prstGeom>
          <a:noFill/>
          <a:ln w="28575">
            <a:solidFill>
              <a:schemeClr val="tx1"/>
            </a:solidFill>
            <a:round/>
            <a:headEnd/>
            <a:tailEnd/>
          </a:ln>
        </p:spPr>
      </p:cxnSp>
      <p:cxnSp>
        <p:nvCxnSpPr>
          <p:cNvPr id="74759" name="_s595977"/>
          <p:cNvCxnSpPr>
            <a:cxnSpLocks noChangeShapeType="1"/>
            <a:stCxn id="74769" idx="0"/>
            <a:endCxn id="74765" idx="2"/>
          </p:cNvCxnSpPr>
          <p:nvPr/>
        </p:nvCxnSpPr>
        <p:spPr bwMode="auto">
          <a:xfrm rot="-5400000">
            <a:off x="2286000" y="5372100"/>
            <a:ext cx="685800" cy="0"/>
          </a:xfrm>
          <a:prstGeom prst="straightConnector1">
            <a:avLst/>
          </a:prstGeom>
          <a:noFill/>
          <a:ln w="28575">
            <a:solidFill>
              <a:schemeClr val="tx1"/>
            </a:solidFill>
            <a:round/>
            <a:headEnd/>
            <a:tailEnd/>
          </a:ln>
        </p:spPr>
      </p:cxnSp>
      <p:cxnSp>
        <p:nvCxnSpPr>
          <p:cNvPr id="74760" name="_s595978"/>
          <p:cNvCxnSpPr>
            <a:cxnSpLocks noChangeShapeType="1"/>
            <a:stCxn id="74768" idx="3"/>
            <a:endCxn id="74764" idx="2"/>
          </p:cNvCxnSpPr>
          <p:nvPr/>
        </p:nvCxnSpPr>
        <p:spPr bwMode="auto">
          <a:xfrm flipV="1">
            <a:off x="4953000" y="3810000"/>
            <a:ext cx="190500" cy="342900"/>
          </a:xfrm>
          <a:prstGeom prst="bentConnector2">
            <a:avLst/>
          </a:prstGeom>
          <a:noFill/>
          <a:ln w="28575">
            <a:solidFill>
              <a:schemeClr val="tx1"/>
            </a:solidFill>
            <a:miter lim="800000"/>
            <a:headEnd/>
            <a:tailEnd/>
          </a:ln>
        </p:spPr>
      </p:cxnSp>
      <p:cxnSp>
        <p:nvCxnSpPr>
          <p:cNvPr id="74761" name="_s595979"/>
          <p:cNvCxnSpPr>
            <a:cxnSpLocks noChangeShapeType="1"/>
            <a:stCxn id="74767" idx="0"/>
            <a:endCxn id="74764" idx="2"/>
          </p:cNvCxnSpPr>
          <p:nvPr/>
        </p:nvCxnSpPr>
        <p:spPr bwMode="auto">
          <a:xfrm rot="5400000" flipH="1">
            <a:off x="5943600" y="3009900"/>
            <a:ext cx="838200" cy="2438400"/>
          </a:xfrm>
          <a:prstGeom prst="bentConnector3">
            <a:avLst>
              <a:gd name="adj1" fmla="val 18370"/>
            </a:avLst>
          </a:prstGeom>
          <a:noFill/>
          <a:ln w="28575">
            <a:solidFill>
              <a:schemeClr val="tx1"/>
            </a:solidFill>
            <a:miter lim="800000"/>
            <a:headEnd/>
            <a:tailEnd/>
          </a:ln>
        </p:spPr>
      </p:cxnSp>
      <p:cxnSp>
        <p:nvCxnSpPr>
          <p:cNvPr id="74762" name="_s595980"/>
          <p:cNvCxnSpPr>
            <a:cxnSpLocks noChangeShapeType="1"/>
            <a:stCxn id="74766" idx="0"/>
            <a:endCxn id="74764" idx="2"/>
          </p:cNvCxnSpPr>
          <p:nvPr/>
        </p:nvCxnSpPr>
        <p:spPr bwMode="auto">
          <a:xfrm rot="-5400000">
            <a:off x="4724400" y="4229100"/>
            <a:ext cx="838200" cy="0"/>
          </a:xfrm>
          <a:prstGeom prst="straightConnector1">
            <a:avLst/>
          </a:prstGeom>
          <a:noFill/>
          <a:ln w="28575">
            <a:solidFill>
              <a:schemeClr val="tx1"/>
            </a:solidFill>
            <a:round/>
            <a:headEnd/>
            <a:tailEnd/>
          </a:ln>
        </p:spPr>
      </p:cxnSp>
      <p:cxnSp>
        <p:nvCxnSpPr>
          <p:cNvPr id="74763" name="_s595981"/>
          <p:cNvCxnSpPr>
            <a:cxnSpLocks noChangeShapeType="1"/>
            <a:stCxn id="74765" idx="0"/>
            <a:endCxn id="74764" idx="2"/>
          </p:cNvCxnSpPr>
          <p:nvPr/>
        </p:nvCxnSpPr>
        <p:spPr bwMode="auto">
          <a:xfrm rot="-5400000">
            <a:off x="3467100" y="2971800"/>
            <a:ext cx="838200" cy="2514600"/>
          </a:xfrm>
          <a:prstGeom prst="bentConnector3">
            <a:avLst>
              <a:gd name="adj1" fmla="val 18370"/>
            </a:avLst>
          </a:prstGeom>
          <a:noFill/>
          <a:ln w="28575">
            <a:solidFill>
              <a:schemeClr val="tx1"/>
            </a:solidFill>
            <a:miter lim="800000"/>
            <a:headEnd/>
            <a:tailEnd/>
          </a:ln>
        </p:spPr>
      </p:cxnSp>
      <p:sp>
        <p:nvSpPr>
          <p:cNvPr id="74764" name="_s595982"/>
          <p:cNvSpPr>
            <a:spLocks noChangeArrowheads="1"/>
          </p:cNvSpPr>
          <p:nvPr/>
        </p:nvSpPr>
        <p:spPr bwMode="auto">
          <a:xfrm>
            <a:off x="4191000" y="34290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foo</a:t>
            </a:r>
            <a:endParaRPr lang="en-US">
              <a:solidFill>
                <a:schemeClr val="bg1"/>
              </a:solidFill>
            </a:endParaRPr>
          </a:p>
        </p:txBody>
      </p:sp>
      <p:sp>
        <p:nvSpPr>
          <p:cNvPr id="74765" name="_s595983"/>
          <p:cNvSpPr>
            <a:spLocks noChangeArrowheads="1"/>
          </p:cNvSpPr>
          <p:nvPr/>
        </p:nvSpPr>
        <p:spPr bwMode="auto">
          <a:xfrm>
            <a:off x="16764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baz</a:t>
            </a:r>
            <a:endParaRPr lang="en-US">
              <a:solidFill>
                <a:schemeClr val="bg1"/>
              </a:solidFill>
            </a:endParaRPr>
          </a:p>
        </p:txBody>
      </p:sp>
      <p:sp>
        <p:nvSpPr>
          <p:cNvPr id="74766" name="_s595984"/>
          <p:cNvSpPr>
            <a:spLocks noChangeArrowheads="1"/>
          </p:cNvSpPr>
          <p:nvPr/>
        </p:nvSpPr>
        <p:spPr bwMode="auto">
          <a:xfrm>
            <a:off x="41910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quux</a:t>
            </a:r>
            <a:endParaRPr lang="en-US">
              <a:solidFill>
                <a:schemeClr val="bg1"/>
              </a:solidFill>
            </a:endParaRPr>
          </a:p>
        </p:txBody>
      </p:sp>
      <p:sp>
        <p:nvSpPr>
          <p:cNvPr id="74767" name="_s595985"/>
          <p:cNvSpPr>
            <a:spLocks noChangeArrowheads="1"/>
          </p:cNvSpPr>
          <p:nvPr/>
        </p:nvSpPr>
        <p:spPr bwMode="auto">
          <a:xfrm>
            <a:off x="66294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quuux</a:t>
            </a:r>
            <a:endParaRPr lang="en-US">
              <a:solidFill>
                <a:schemeClr val="bg1"/>
              </a:solidFill>
            </a:endParaRPr>
          </a:p>
        </p:txBody>
      </p:sp>
      <p:sp>
        <p:nvSpPr>
          <p:cNvPr id="74768" name="_s595986"/>
          <p:cNvSpPr>
            <a:spLocks noChangeArrowheads="1"/>
          </p:cNvSpPr>
          <p:nvPr/>
        </p:nvSpPr>
        <p:spPr bwMode="auto">
          <a:xfrm>
            <a:off x="3048000" y="3962400"/>
            <a:ext cx="1905000" cy="381000"/>
          </a:xfrm>
          <a:prstGeom prst="roundRect">
            <a:avLst>
              <a:gd name="adj" fmla="val 16667"/>
            </a:avLst>
          </a:prstGeom>
          <a:solidFill>
            <a:schemeClr val="folHlink"/>
          </a:solidFill>
          <a:ln w="9525">
            <a:solidFill>
              <a:schemeClr val="tx1"/>
            </a:solidFill>
            <a:round/>
            <a:headEnd/>
            <a:tailEnd/>
          </a:ln>
        </p:spPr>
        <p:txBody>
          <a:bodyPr wrap="none" lIns="35947" tIns="17973" rIns="35947" bIns="17973" anchor="ctr">
            <a:prstTxWarp prst="textNoShape">
              <a:avLst/>
            </a:prstTxWarp>
          </a:bodyPr>
          <a:lstStyle/>
          <a:p>
            <a:r>
              <a:rPr lang="en-GB"/>
              <a:t>bar=2003386947</a:t>
            </a:r>
            <a:endParaRPr lang="en-US"/>
          </a:p>
        </p:txBody>
      </p:sp>
      <p:sp>
        <p:nvSpPr>
          <p:cNvPr id="74769" name="_s595987"/>
          <p:cNvSpPr>
            <a:spLocks noChangeArrowheads="1"/>
          </p:cNvSpPr>
          <p:nvPr/>
        </p:nvSpPr>
        <p:spPr bwMode="auto">
          <a:xfrm>
            <a:off x="1676400" y="5715000"/>
            <a:ext cx="1905000" cy="381000"/>
          </a:xfrm>
          <a:prstGeom prst="roundRect">
            <a:avLst>
              <a:gd name="adj" fmla="val 16667"/>
            </a:avLst>
          </a:prstGeom>
          <a:solidFill>
            <a:schemeClr val="bg2"/>
          </a:solidFill>
          <a:ln w="9525">
            <a:solidFill>
              <a:schemeClr val="tx1"/>
            </a:solidFill>
            <a:round/>
            <a:headEnd/>
            <a:tailEnd/>
          </a:ln>
        </p:spPr>
        <p:txBody>
          <a:bodyPr wrap="none" lIns="45789" tIns="22894" rIns="45789" bIns="22894" anchor="ctr">
            <a:prstTxWarp prst="textNoShape">
              <a:avLst/>
            </a:prstTxWarp>
          </a:bodyPr>
          <a:lstStyle/>
          <a:p>
            <a:r>
              <a:rPr lang="en-GB"/>
              <a:t>502-224</a:t>
            </a:r>
            <a:endParaRPr lang="en-US"/>
          </a:p>
        </p:txBody>
      </p:sp>
      <p:sp>
        <p:nvSpPr>
          <p:cNvPr id="74770" name="_s595988"/>
          <p:cNvSpPr>
            <a:spLocks noChangeArrowheads="1"/>
          </p:cNvSpPr>
          <p:nvPr/>
        </p:nvSpPr>
        <p:spPr bwMode="auto">
          <a:xfrm>
            <a:off x="4191000" y="5715000"/>
            <a:ext cx="1905000" cy="381000"/>
          </a:xfrm>
          <a:prstGeom prst="roundRect">
            <a:avLst>
              <a:gd name="adj" fmla="val 16667"/>
            </a:avLst>
          </a:prstGeom>
          <a:solidFill>
            <a:schemeClr val="bg2"/>
          </a:solidFill>
          <a:ln w="9525">
            <a:solidFill>
              <a:schemeClr val="tx1"/>
            </a:solidFill>
            <a:round/>
            <a:headEnd/>
            <a:tailEnd/>
          </a:ln>
        </p:spPr>
        <p:txBody>
          <a:bodyPr wrap="none" lIns="53094" tIns="26546" rIns="53094" bIns="26546" anchor="ctr">
            <a:prstTxWarp prst="textNoShape">
              <a:avLst/>
            </a:prstTxWarp>
          </a:bodyPr>
          <a:lstStyle/>
          <a:p>
            <a:r>
              <a:rPr lang="en-GB"/>
              <a:t>2</a:t>
            </a:r>
            <a:endParaRPr lang="en-US"/>
          </a:p>
        </p:txBody>
      </p:sp>
      <p:sp>
        <p:nvSpPr>
          <p:cNvPr id="74771" name="_s595989"/>
          <p:cNvSpPr>
            <a:spLocks noChangeArrowheads="1"/>
          </p:cNvSpPr>
          <p:nvPr/>
        </p:nvSpPr>
        <p:spPr bwMode="auto">
          <a:xfrm>
            <a:off x="6629400" y="5715000"/>
            <a:ext cx="1905000" cy="381000"/>
          </a:xfrm>
          <a:prstGeom prst="roundRect">
            <a:avLst>
              <a:gd name="adj" fmla="val 16667"/>
            </a:avLst>
          </a:prstGeom>
          <a:solidFill>
            <a:schemeClr val="bg2"/>
          </a:solidFill>
          <a:ln w="9525">
            <a:solidFill>
              <a:schemeClr val="tx1"/>
            </a:solidFill>
            <a:round/>
            <a:headEnd/>
            <a:tailEnd/>
          </a:ln>
        </p:spPr>
        <p:txBody>
          <a:bodyPr wrap="none" lIns="53094" tIns="26546" rIns="53094" bIns="26546" anchor="ctr">
            <a:prstTxWarp prst="textNoShape">
              <a:avLst/>
            </a:prstTxWarp>
          </a:bodyPr>
          <a:lstStyle/>
          <a:p>
            <a:r>
              <a:rPr lang="en-GB"/>
              <a:t>3998SB</a:t>
            </a:r>
            <a:endParaRPr lang="en-US"/>
          </a:p>
        </p:txBody>
      </p:sp>
      <p:sp>
        <p:nvSpPr>
          <p:cNvPr id="74772" name="_s595990"/>
          <p:cNvSpPr>
            <a:spLocks noChangeArrowheads="1"/>
          </p:cNvSpPr>
          <p:nvPr/>
        </p:nvSpPr>
        <p:spPr bwMode="auto">
          <a:xfrm>
            <a:off x="533400" y="5181600"/>
            <a:ext cx="1905000" cy="381000"/>
          </a:xfrm>
          <a:prstGeom prst="roundRect">
            <a:avLst>
              <a:gd name="adj" fmla="val 16667"/>
            </a:avLst>
          </a:prstGeom>
          <a:solidFill>
            <a:schemeClr val="folHlink"/>
          </a:solidFill>
          <a:ln w="9525">
            <a:solidFill>
              <a:schemeClr val="tx1"/>
            </a:solidFill>
            <a:round/>
            <a:headEnd/>
            <a:tailEnd/>
          </a:ln>
        </p:spPr>
        <p:txBody>
          <a:bodyPr wrap="none" lIns="53094" tIns="26546" rIns="53094" bIns="26546" anchor="ctr">
            <a:prstTxWarp prst="textNoShape">
              <a:avLst/>
            </a:prstTxWarp>
          </a:bodyPr>
          <a:lstStyle/>
          <a:p>
            <a:r>
              <a:rPr lang="en-GB"/>
              <a:t>quz=19J</a:t>
            </a:r>
            <a:endParaRPr lang="en-US"/>
          </a:p>
        </p:txBody>
      </p:sp>
    </p:spTree>
    <p:extLst>
      <p:ext uri="{BB962C8B-B14F-4D97-AF65-F5344CB8AC3E}">
        <p14:creationId xmlns:p14="http://schemas.microsoft.com/office/powerpoint/2010/main" val="188665161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GB" smtClean="0"/>
              <a:t>Machine readable: XML</a:t>
            </a:r>
            <a:endParaRPr lang="en-US"/>
          </a:p>
        </p:txBody>
      </p:sp>
      <p:sp>
        <p:nvSpPr>
          <p:cNvPr id="76803" name="Text Box 3"/>
          <p:cNvSpPr txBox="1">
            <a:spLocks noChangeArrowheads="1"/>
          </p:cNvSpPr>
          <p:nvPr/>
        </p:nvSpPr>
        <p:spPr bwMode="auto">
          <a:xfrm>
            <a:off x="1476375" y="1916113"/>
            <a:ext cx="7127875" cy="1920875"/>
          </a:xfrm>
          <a:prstGeom prst="rect">
            <a:avLst/>
          </a:prstGeom>
          <a:noFill/>
          <a:ln w="9525">
            <a:noFill/>
            <a:miter lim="800000"/>
            <a:headEnd/>
            <a:tailEnd/>
          </a:ln>
        </p:spPr>
        <p:txBody>
          <a:bodyPr>
            <a:prstTxWarp prst="textNoShape">
              <a:avLst/>
            </a:prstTxWarp>
            <a:spAutoFit/>
          </a:bodyPr>
          <a:lstStyle/>
          <a:p>
            <a:pPr algn="l" eaLnBrk="1" hangingPunct="1">
              <a:spcBef>
                <a:spcPct val="20000"/>
              </a:spcBef>
              <a:buClr>
                <a:schemeClr val="tx1"/>
              </a:buClr>
              <a:buSzPct val="75000"/>
              <a:buFont typeface="Wingdings" charset="2"/>
              <a:buNone/>
            </a:pPr>
            <a:r>
              <a:rPr lang="en-GB" sz="2000">
                <a:solidFill>
                  <a:schemeClr val="tx2"/>
                </a:solidFill>
                <a:latin typeface="Courier New" charset="0"/>
              </a:rPr>
              <a:t>&lt;order ref=“2003386947”&gt;</a:t>
            </a:r>
            <a:br>
              <a:rPr lang="en-GB" sz="2000">
                <a:solidFill>
                  <a:schemeClr val="tx2"/>
                </a:solidFill>
                <a:latin typeface="Courier New" charset="0"/>
              </a:rPr>
            </a:br>
            <a:r>
              <a:rPr lang="en-GB" sz="2000">
                <a:solidFill>
                  <a:schemeClr val="tx2"/>
                </a:solidFill>
                <a:latin typeface="Courier New" charset="0"/>
              </a:rPr>
              <a:t>  &lt;part catalogue=“19J”&gt;502-224&lt;/part&gt;</a:t>
            </a:r>
            <a:br>
              <a:rPr lang="en-GB" sz="2000">
                <a:solidFill>
                  <a:schemeClr val="tx2"/>
                </a:solidFill>
                <a:latin typeface="Courier New" charset="0"/>
              </a:rPr>
            </a:br>
            <a:r>
              <a:rPr lang="en-GB" sz="2000">
                <a:solidFill>
                  <a:schemeClr val="tx2"/>
                </a:solidFill>
                <a:latin typeface="Courier New" charset="0"/>
              </a:rPr>
              <a:t>  &lt;quantity&gt;2&lt;/quantity&gt;</a:t>
            </a:r>
            <a:br>
              <a:rPr lang="en-GB" sz="2000">
                <a:solidFill>
                  <a:schemeClr val="tx2"/>
                </a:solidFill>
                <a:latin typeface="Courier New" charset="0"/>
              </a:rPr>
            </a:br>
            <a:r>
              <a:rPr lang="en-GB" sz="2000">
                <a:solidFill>
                  <a:schemeClr val="tx2"/>
                </a:solidFill>
                <a:latin typeface="Courier New" charset="0"/>
              </a:rPr>
              <a:t>  &lt;customer&gt;3998SB&lt;/customer&gt;</a:t>
            </a:r>
            <a:br>
              <a:rPr lang="en-GB" sz="2000">
                <a:solidFill>
                  <a:schemeClr val="tx2"/>
                </a:solidFill>
                <a:latin typeface="Courier New" charset="0"/>
              </a:rPr>
            </a:br>
            <a:r>
              <a:rPr lang="en-GB" sz="2000">
                <a:solidFill>
                  <a:schemeClr val="tx2"/>
                </a:solidFill>
                <a:latin typeface="Courier New" charset="0"/>
              </a:rPr>
              <a:t>&lt;/order&gt;</a:t>
            </a:r>
            <a:endParaRPr lang="en-US" sz="2000">
              <a:solidFill>
                <a:schemeClr val="tx2"/>
              </a:solidFill>
              <a:latin typeface="Courier New" charset="0"/>
            </a:endParaRPr>
          </a:p>
          <a:p>
            <a:pPr algn="l"/>
            <a:endParaRPr lang="en-US" sz="2000">
              <a:latin typeface="Courier New" charset="0"/>
            </a:endParaRPr>
          </a:p>
        </p:txBody>
      </p:sp>
      <p:cxnSp>
        <p:nvCxnSpPr>
          <p:cNvPr id="76804" name="_s595974"/>
          <p:cNvCxnSpPr>
            <a:cxnSpLocks noChangeShapeType="1"/>
            <a:stCxn id="76820" idx="3"/>
            <a:endCxn id="76813" idx="2"/>
          </p:cNvCxnSpPr>
          <p:nvPr/>
        </p:nvCxnSpPr>
        <p:spPr bwMode="auto">
          <a:xfrm flipV="1">
            <a:off x="2438400" y="5029200"/>
            <a:ext cx="190500" cy="342900"/>
          </a:xfrm>
          <a:prstGeom prst="bentConnector2">
            <a:avLst/>
          </a:prstGeom>
          <a:noFill/>
          <a:ln w="28575">
            <a:solidFill>
              <a:schemeClr val="tx1"/>
            </a:solidFill>
            <a:miter lim="800000"/>
            <a:headEnd/>
            <a:tailEnd/>
          </a:ln>
        </p:spPr>
      </p:cxnSp>
      <p:cxnSp>
        <p:nvCxnSpPr>
          <p:cNvPr id="76805" name="_s595975"/>
          <p:cNvCxnSpPr>
            <a:cxnSpLocks noChangeShapeType="1"/>
            <a:stCxn id="76819" idx="0"/>
            <a:endCxn id="76815" idx="2"/>
          </p:cNvCxnSpPr>
          <p:nvPr/>
        </p:nvCxnSpPr>
        <p:spPr bwMode="auto">
          <a:xfrm rot="-5400000">
            <a:off x="7239000" y="5372100"/>
            <a:ext cx="685800" cy="0"/>
          </a:xfrm>
          <a:prstGeom prst="straightConnector1">
            <a:avLst/>
          </a:prstGeom>
          <a:noFill/>
          <a:ln w="28575">
            <a:solidFill>
              <a:schemeClr val="tx1"/>
            </a:solidFill>
            <a:round/>
            <a:headEnd/>
            <a:tailEnd/>
          </a:ln>
        </p:spPr>
      </p:cxnSp>
      <p:cxnSp>
        <p:nvCxnSpPr>
          <p:cNvPr id="76806" name="_s595976"/>
          <p:cNvCxnSpPr>
            <a:cxnSpLocks noChangeShapeType="1"/>
            <a:stCxn id="76818" idx="0"/>
            <a:endCxn id="76814" idx="2"/>
          </p:cNvCxnSpPr>
          <p:nvPr/>
        </p:nvCxnSpPr>
        <p:spPr bwMode="auto">
          <a:xfrm rot="-5400000">
            <a:off x="4800600" y="5372100"/>
            <a:ext cx="685800" cy="0"/>
          </a:xfrm>
          <a:prstGeom prst="straightConnector1">
            <a:avLst/>
          </a:prstGeom>
          <a:noFill/>
          <a:ln w="28575">
            <a:solidFill>
              <a:schemeClr val="tx1"/>
            </a:solidFill>
            <a:round/>
            <a:headEnd/>
            <a:tailEnd/>
          </a:ln>
        </p:spPr>
      </p:cxnSp>
      <p:cxnSp>
        <p:nvCxnSpPr>
          <p:cNvPr id="76807" name="_s595977"/>
          <p:cNvCxnSpPr>
            <a:cxnSpLocks noChangeShapeType="1"/>
            <a:stCxn id="76817" idx="0"/>
            <a:endCxn id="76813" idx="2"/>
          </p:cNvCxnSpPr>
          <p:nvPr/>
        </p:nvCxnSpPr>
        <p:spPr bwMode="auto">
          <a:xfrm rot="-5400000">
            <a:off x="2286000" y="5372100"/>
            <a:ext cx="685800" cy="0"/>
          </a:xfrm>
          <a:prstGeom prst="straightConnector1">
            <a:avLst/>
          </a:prstGeom>
          <a:noFill/>
          <a:ln w="28575">
            <a:solidFill>
              <a:schemeClr val="tx1"/>
            </a:solidFill>
            <a:round/>
            <a:headEnd/>
            <a:tailEnd/>
          </a:ln>
        </p:spPr>
      </p:cxnSp>
      <p:cxnSp>
        <p:nvCxnSpPr>
          <p:cNvPr id="76808" name="_s595978"/>
          <p:cNvCxnSpPr>
            <a:cxnSpLocks noChangeShapeType="1"/>
            <a:stCxn id="76816" idx="3"/>
            <a:endCxn id="76812" idx="2"/>
          </p:cNvCxnSpPr>
          <p:nvPr/>
        </p:nvCxnSpPr>
        <p:spPr bwMode="auto">
          <a:xfrm flipV="1">
            <a:off x="4953000" y="3810000"/>
            <a:ext cx="190500" cy="342900"/>
          </a:xfrm>
          <a:prstGeom prst="bentConnector2">
            <a:avLst/>
          </a:prstGeom>
          <a:noFill/>
          <a:ln w="28575">
            <a:solidFill>
              <a:schemeClr val="tx1"/>
            </a:solidFill>
            <a:miter lim="800000"/>
            <a:headEnd/>
            <a:tailEnd/>
          </a:ln>
        </p:spPr>
      </p:cxnSp>
      <p:cxnSp>
        <p:nvCxnSpPr>
          <p:cNvPr id="76809" name="_s595979"/>
          <p:cNvCxnSpPr>
            <a:cxnSpLocks noChangeShapeType="1"/>
            <a:stCxn id="76815" idx="0"/>
            <a:endCxn id="76812" idx="2"/>
          </p:cNvCxnSpPr>
          <p:nvPr/>
        </p:nvCxnSpPr>
        <p:spPr bwMode="auto">
          <a:xfrm rot="5400000" flipH="1">
            <a:off x="5943600" y="3009900"/>
            <a:ext cx="838200" cy="2438400"/>
          </a:xfrm>
          <a:prstGeom prst="bentConnector3">
            <a:avLst>
              <a:gd name="adj1" fmla="val 18370"/>
            </a:avLst>
          </a:prstGeom>
          <a:noFill/>
          <a:ln w="28575">
            <a:solidFill>
              <a:schemeClr val="tx1"/>
            </a:solidFill>
            <a:miter lim="800000"/>
            <a:headEnd/>
            <a:tailEnd/>
          </a:ln>
        </p:spPr>
      </p:cxnSp>
      <p:cxnSp>
        <p:nvCxnSpPr>
          <p:cNvPr id="76810" name="_s595980"/>
          <p:cNvCxnSpPr>
            <a:cxnSpLocks noChangeShapeType="1"/>
            <a:stCxn id="76814" idx="0"/>
            <a:endCxn id="76812" idx="2"/>
          </p:cNvCxnSpPr>
          <p:nvPr/>
        </p:nvCxnSpPr>
        <p:spPr bwMode="auto">
          <a:xfrm rot="-5400000">
            <a:off x="4724400" y="4229100"/>
            <a:ext cx="838200" cy="0"/>
          </a:xfrm>
          <a:prstGeom prst="straightConnector1">
            <a:avLst/>
          </a:prstGeom>
          <a:noFill/>
          <a:ln w="28575">
            <a:solidFill>
              <a:schemeClr val="tx1"/>
            </a:solidFill>
            <a:round/>
            <a:headEnd/>
            <a:tailEnd/>
          </a:ln>
        </p:spPr>
      </p:cxnSp>
      <p:cxnSp>
        <p:nvCxnSpPr>
          <p:cNvPr id="76811" name="_s595981"/>
          <p:cNvCxnSpPr>
            <a:cxnSpLocks noChangeShapeType="1"/>
            <a:stCxn id="76813" idx="0"/>
            <a:endCxn id="76812" idx="2"/>
          </p:cNvCxnSpPr>
          <p:nvPr/>
        </p:nvCxnSpPr>
        <p:spPr bwMode="auto">
          <a:xfrm rot="-5400000">
            <a:off x="3467100" y="2971800"/>
            <a:ext cx="838200" cy="2514600"/>
          </a:xfrm>
          <a:prstGeom prst="bentConnector3">
            <a:avLst>
              <a:gd name="adj1" fmla="val 18370"/>
            </a:avLst>
          </a:prstGeom>
          <a:noFill/>
          <a:ln w="28575">
            <a:solidFill>
              <a:schemeClr val="tx1"/>
            </a:solidFill>
            <a:miter lim="800000"/>
            <a:headEnd/>
            <a:tailEnd/>
          </a:ln>
        </p:spPr>
      </p:cxnSp>
      <p:sp>
        <p:nvSpPr>
          <p:cNvPr id="76812" name="_s595982"/>
          <p:cNvSpPr>
            <a:spLocks noChangeArrowheads="1"/>
          </p:cNvSpPr>
          <p:nvPr/>
        </p:nvSpPr>
        <p:spPr bwMode="auto">
          <a:xfrm>
            <a:off x="4191000" y="34290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order</a:t>
            </a:r>
            <a:endParaRPr lang="en-US">
              <a:solidFill>
                <a:schemeClr val="bg1"/>
              </a:solidFill>
            </a:endParaRPr>
          </a:p>
        </p:txBody>
      </p:sp>
      <p:sp>
        <p:nvSpPr>
          <p:cNvPr id="76813" name="_s595983"/>
          <p:cNvSpPr>
            <a:spLocks noChangeArrowheads="1"/>
          </p:cNvSpPr>
          <p:nvPr/>
        </p:nvSpPr>
        <p:spPr bwMode="auto">
          <a:xfrm>
            <a:off x="16764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part</a:t>
            </a:r>
            <a:endParaRPr lang="en-US">
              <a:solidFill>
                <a:schemeClr val="bg1"/>
              </a:solidFill>
            </a:endParaRPr>
          </a:p>
        </p:txBody>
      </p:sp>
      <p:sp>
        <p:nvSpPr>
          <p:cNvPr id="76814" name="_s595984"/>
          <p:cNvSpPr>
            <a:spLocks noChangeArrowheads="1"/>
          </p:cNvSpPr>
          <p:nvPr/>
        </p:nvSpPr>
        <p:spPr bwMode="auto">
          <a:xfrm>
            <a:off x="41910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quantity</a:t>
            </a:r>
            <a:endParaRPr lang="en-US">
              <a:solidFill>
                <a:schemeClr val="bg1"/>
              </a:solidFill>
            </a:endParaRPr>
          </a:p>
        </p:txBody>
      </p:sp>
      <p:sp>
        <p:nvSpPr>
          <p:cNvPr id="76815" name="_s595985"/>
          <p:cNvSpPr>
            <a:spLocks noChangeArrowheads="1"/>
          </p:cNvSpPr>
          <p:nvPr/>
        </p:nvSpPr>
        <p:spPr bwMode="auto">
          <a:xfrm>
            <a:off x="66294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customer</a:t>
            </a:r>
            <a:endParaRPr lang="en-US">
              <a:solidFill>
                <a:schemeClr val="bg1"/>
              </a:solidFill>
            </a:endParaRPr>
          </a:p>
        </p:txBody>
      </p:sp>
      <p:sp>
        <p:nvSpPr>
          <p:cNvPr id="76816" name="_s595986"/>
          <p:cNvSpPr>
            <a:spLocks noChangeArrowheads="1"/>
          </p:cNvSpPr>
          <p:nvPr/>
        </p:nvSpPr>
        <p:spPr bwMode="auto">
          <a:xfrm>
            <a:off x="3048000" y="3962400"/>
            <a:ext cx="1905000" cy="381000"/>
          </a:xfrm>
          <a:prstGeom prst="roundRect">
            <a:avLst>
              <a:gd name="adj" fmla="val 16667"/>
            </a:avLst>
          </a:prstGeom>
          <a:solidFill>
            <a:schemeClr val="folHlink"/>
          </a:solidFill>
          <a:ln w="9525">
            <a:solidFill>
              <a:schemeClr val="tx1"/>
            </a:solidFill>
            <a:round/>
            <a:headEnd/>
            <a:tailEnd/>
          </a:ln>
        </p:spPr>
        <p:txBody>
          <a:bodyPr wrap="none" lIns="35947" tIns="17973" rIns="35947" bIns="17973" anchor="ctr">
            <a:prstTxWarp prst="textNoShape">
              <a:avLst/>
            </a:prstTxWarp>
          </a:bodyPr>
          <a:lstStyle/>
          <a:p>
            <a:r>
              <a:rPr lang="en-GB"/>
              <a:t>ref=2003386947</a:t>
            </a:r>
            <a:endParaRPr lang="en-US"/>
          </a:p>
        </p:txBody>
      </p:sp>
      <p:sp>
        <p:nvSpPr>
          <p:cNvPr id="76817" name="_s595987"/>
          <p:cNvSpPr>
            <a:spLocks noChangeArrowheads="1"/>
          </p:cNvSpPr>
          <p:nvPr/>
        </p:nvSpPr>
        <p:spPr bwMode="auto">
          <a:xfrm>
            <a:off x="1676400" y="5715000"/>
            <a:ext cx="1905000" cy="381000"/>
          </a:xfrm>
          <a:prstGeom prst="roundRect">
            <a:avLst>
              <a:gd name="adj" fmla="val 16667"/>
            </a:avLst>
          </a:prstGeom>
          <a:solidFill>
            <a:schemeClr val="bg2"/>
          </a:solidFill>
          <a:ln w="9525">
            <a:solidFill>
              <a:schemeClr val="tx1"/>
            </a:solidFill>
            <a:round/>
            <a:headEnd/>
            <a:tailEnd/>
          </a:ln>
        </p:spPr>
        <p:txBody>
          <a:bodyPr wrap="none" lIns="45789" tIns="22894" rIns="45789" bIns="22894" anchor="ctr">
            <a:prstTxWarp prst="textNoShape">
              <a:avLst/>
            </a:prstTxWarp>
          </a:bodyPr>
          <a:lstStyle/>
          <a:p>
            <a:r>
              <a:rPr lang="en-GB"/>
              <a:t>502-224</a:t>
            </a:r>
            <a:endParaRPr lang="en-US"/>
          </a:p>
        </p:txBody>
      </p:sp>
      <p:sp>
        <p:nvSpPr>
          <p:cNvPr id="76818" name="_s595988"/>
          <p:cNvSpPr>
            <a:spLocks noChangeArrowheads="1"/>
          </p:cNvSpPr>
          <p:nvPr/>
        </p:nvSpPr>
        <p:spPr bwMode="auto">
          <a:xfrm>
            <a:off x="4191000" y="5715000"/>
            <a:ext cx="1905000" cy="381000"/>
          </a:xfrm>
          <a:prstGeom prst="roundRect">
            <a:avLst>
              <a:gd name="adj" fmla="val 16667"/>
            </a:avLst>
          </a:prstGeom>
          <a:solidFill>
            <a:schemeClr val="bg2"/>
          </a:solidFill>
          <a:ln w="9525">
            <a:solidFill>
              <a:schemeClr val="tx1"/>
            </a:solidFill>
            <a:round/>
            <a:headEnd/>
            <a:tailEnd/>
          </a:ln>
        </p:spPr>
        <p:txBody>
          <a:bodyPr wrap="none" lIns="53094" tIns="26546" rIns="53094" bIns="26546" anchor="ctr">
            <a:prstTxWarp prst="textNoShape">
              <a:avLst/>
            </a:prstTxWarp>
          </a:bodyPr>
          <a:lstStyle/>
          <a:p>
            <a:r>
              <a:rPr lang="en-GB"/>
              <a:t>2</a:t>
            </a:r>
            <a:endParaRPr lang="en-US"/>
          </a:p>
        </p:txBody>
      </p:sp>
      <p:sp>
        <p:nvSpPr>
          <p:cNvPr id="76819" name="_s595989"/>
          <p:cNvSpPr>
            <a:spLocks noChangeArrowheads="1"/>
          </p:cNvSpPr>
          <p:nvPr/>
        </p:nvSpPr>
        <p:spPr bwMode="auto">
          <a:xfrm>
            <a:off x="6629400" y="5715000"/>
            <a:ext cx="1905000" cy="381000"/>
          </a:xfrm>
          <a:prstGeom prst="roundRect">
            <a:avLst>
              <a:gd name="adj" fmla="val 16667"/>
            </a:avLst>
          </a:prstGeom>
          <a:solidFill>
            <a:schemeClr val="bg2"/>
          </a:solidFill>
          <a:ln w="9525">
            <a:solidFill>
              <a:schemeClr val="tx1"/>
            </a:solidFill>
            <a:round/>
            <a:headEnd/>
            <a:tailEnd/>
          </a:ln>
        </p:spPr>
        <p:txBody>
          <a:bodyPr wrap="none" lIns="53094" tIns="26546" rIns="53094" bIns="26546" anchor="ctr">
            <a:prstTxWarp prst="textNoShape">
              <a:avLst/>
            </a:prstTxWarp>
          </a:bodyPr>
          <a:lstStyle/>
          <a:p>
            <a:r>
              <a:rPr lang="en-GB"/>
              <a:t>3998SB</a:t>
            </a:r>
            <a:endParaRPr lang="en-US"/>
          </a:p>
        </p:txBody>
      </p:sp>
      <p:sp>
        <p:nvSpPr>
          <p:cNvPr id="76820" name="_s595990"/>
          <p:cNvSpPr>
            <a:spLocks noChangeArrowheads="1"/>
          </p:cNvSpPr>
          <p:nvPr/>
        </p:nvSpPr>
        <p:spPr bwMode="auto">
          <a:xfrm>
            <a:off x="533400" y="5181600"/>
            <a:ext cx="1905000" cy="381000"/>
          </a:xfrm>
          <a:prstGeom prst="roundRect">
            <a:avLst>
              <a:gd name="adj" fmla="val 16667"/>
            </a:avLst>
          </a:prstGeom>
          <a:solidFill>
            <a:schemeClr val="folHlink"/>
          </a:solidFill>
          <a:ln w="9525">
            <a:solidFill>
              <a:schemeClr val="tx1"/>
            </a:solidFill>
            <a:round/>
            <a:headEnd/>
            <a:tailEnd/>
          </a:ln>
        </p:spPr>
        <p:txBody>
          <a:bodyPr wrap="none" lIns="53094" tIns="26546" rIns="53094" bIns="26546" anchor="ctr">
            <a:prstTxWarp prst="textNoShape">
              <a:avLst/>
            </a:prstTxWarp>
          </a:bodyPr>
          <a:lstStyle/>
          <a:p>
            <a:r>
              <a:rPr lang="en-GB"/>
              <a:t>catalogue=19J</a:t>
            </a:r>
            <a:endParaRPr lang="en-US"/>
          </a:p>
        </p:txBody>
      </p:sp>
    </p:spTree>
    <p:extLst>
      <p:ext uri="{BB962C8B-B14F-4D97-AF65-F5344CB8AC3E}">
        <p14:creationId xmlns:p14="http://schemas.microsoft.com/office/powerpoint/2010/main" val="13798720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p:txBody>
          <a:bodyPr/>
          <a:lstStyle/>
          <a:p>
            <a:pPr marL="0" indent="0">
              <a:buNone/>
            </a:pPr>
            <a:r>
              <a:rPr lang="en-GB" sz="1900" dirty="0" smtClean="0"/>
              <a:t>“... a goal of the Web was that, if the interaction between person and hypertext could be so intuitive that the machine-readable information space gave an accurate representation of the state of people's thoughts, interactions, and work patterns, then machine analysis could become a very powerful management tool, seeing patterns in our work and facilitating our working together through the typical problems which beset the management of large organizations.”</a:t>
            </a:r>
            <a:endParaRPr lang="en-US" sz="1900" dirty="0" smtClean="0"/>
          </a:p>
          <a:p>
            <a:endParaRPr lang="en-US" sz="1900" dirty="0"/>
          </a:p>
        </p:txBody>
      </p:sp>
      <p:pic>
        <p:nvPicPr>
          <p:cNvPr id="11" name="Picture 9"/>
          <p:cNvPicPr>
            <a:picLocks noGrp="1" noChangeAspect="1" noChangeArrowheads="1"/>
          </p:cNvPicPr>
          <p:nvPr>
            <p:ph sz="half" idx="2"/>
          </p:nvPr>
        </p:nvPicPr>
        <p:blipFill>
          <a:blip r:embed="rId3"/>
          <a:srcRect l="920" r="920"/>
          <a:stretch>
            <a:fillRect/>
          </a:stretch>
        </p:blipFill>
        <p:spPr/>
      </p:pic>
      <p:sp>
        <p:nvSpPr>
          <p:cNvPr id="7" name="Title 6"/>
          <p:cNvSpPr>
            <a:spLocks noGrp="1"/>
          </p:cNvSpPr>
          <p:nvPr>
            <p:ph type="title"/>
          </p:nvPr>
        </p:nvSpPr>
        <p:spPr/>
        <p:txBody>
          <a:bodyPr/>
          <a:lstStyle/>
          <a:p>
            <a:r>
              <a:rPr lang="en-GB" dirty="0" smtClean="0"/>
              <a:t>From an </a:t>
            </a:r>
            <a:r>
              <a:rPr lang="en-GB" dirty="0" smtClean="0"/>
              <a:t>(Early) History </a:t>
            </a:r>
            <a:r>
              <a:rPr lang="en-GB" dirty="0" smtClean="0"/>
              <a:t>of the </a:t>
            </a:r>
            <a:r>
              <a:rPr lang="en-GB" dirty="0" smtClean="0"/>
              <a:t>Web</a:t>
            </a:r>
            <a:endParaRPr lang="en-US" dirty="0"/>
          </a:p>
        </p:txBody>
      </p:sp>
      <p:sp>
        <p:nvSpPr>
          <p:cNvPr id="12" name="Rectangle 5"/>
          <p:cNvSpPr>
            <a:spLocks noChangeArrowheads="1"/>
          </p:cNvSpPr>
          <p:nvPr/>
        </p:nvSpPr>
        <p:spPr bwMode="auto">
          <a:xfrm>
            <a:off x="413756" y="6272213"/>
            <a:ext cx="7975600" cy="396875"/>
          </a:xfrm>
          <a:prstGeom prst="rect">
            <a:avLst/>
          </a:prstGeom>
          <a:noFill/>
          <a:ln w="9525">
            <a:noFill/>
            <a:miter lim="800000"/>
            <a:headEnd/>
            <a:tailEnd/>
          </a:ln>
        </p:spPr>
        <p:txBody>
          <a:bodyPr wrap="none">
            <a:prstTxWarp prst="textNoShape">
              <a:avLst/>
            </a:prstTxWarp>
            <a:spAutoFit/>
          </a:bodyPr>
          <a:lstStyle/>
          <a:p>
            <a:pPr algn="l"/>
            <a:r>
              <a:rPr lang="en-US" sz="2000" b="0" dirty="0">
                <a:ea typeface="ＭＳ Ｐゴシック" charset="-128"/>
                <a:cs typeface="ＭＳ Ｐゴシック" charset="-128"/>
              </a:rPr>
              <a:t>T. Berners-Lee, The World Wide Web: Past, Present and Future, 1996</a:t>
            </a:r>
          </a:p>
        </p:txBody>
      </p:sp>
    </p:spTree>
    <p:extLst>
      <p:ext uri="{BB962C8B-B14F-4D97-AF65-F5344CB8AC3E}">
        <p14:creationId xmlns:p14="http://schemas.microsoft.com/office/powerpoint/2010/main" val="57803938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GB" smtClean="0"/>
              <a:t>Semantic Web Data Interchange</a:t>
            </a:r>
            <a:endParaRPr lang="en-GB"/>
          </a:p>
        </p:txBody>
      </p:sp>
      <p:sp>
        <p:nvSpPr>
          <p:cNvPr id="30723" name="Rectangle 3"/>
          <p:cNvSpPr>
            <a:spLocks noGrp="1" noChangeArrowheads="1"/>
          </p:cNvSpPr>
          <p:nvPr>
            <p:ph type="body" idx="1"/>
          </p:nvPr>
        </p:nvSpPr>
        <p:spPr/>
        <p:txBody>
          <a:bodyPr/>
          <a:lstStyle/>
          <a:p>
            <a:r>
              <a:rPr lang="en-GB" dirty="0" smtClean="0"/>
              <a:t>RDF data may be freely composed with other RDF data</a:t>
            </a:r>
          </a:p>
          <a:p>
            <a:r>
              <a:rPr lang="en-GB" dirty="0" smtClean="0"/>
              <a:t>Assertions can be mixed with assertions about weather, physics, business processes, weblogs and syndication, genealogy, politics, and so on, without the need for prior coordination between the designers of vocabularies for these domains</a:t>
            </a:r>
          </a:p>
          <a:p>
            <a:r>
              <a:rPr lang="en-GB" dirty="0" smtClean="0"/>
              <a:t>The RDF position is that it is too difficult to agree on interchange formats</a:t>
            </a:r>
          </a:p>
          <a:p>
            <a:r>
              <a:rPr lang="en-GB" dirty="0" smtClean="0"/>
              <a:t>Instead, we should use ontologies to facilitate mapping between formats</a:t>
            </a:r>
            <a:endParaRPr lang="en-GB" dirty="0"/>
          </a:p>
        </p:txBody>
      </p:sp>
    </p:spTree>
    <p:extLst>
      <p:ext uri="{BB962C8B-B14F-4D97-AF65-F5344CB8AC3E}">
        <p14:creationId xmlns:p14="http://schemas.microsoft.com/office/powerpoint/2010/main" val="7383013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idx="1"/>
          </p:nvPr>
        </p:nvSpPr>
        <p:spPr/>
        <p:txBody>
          <a:bodyPr/>
          <a:lstStyle/>
          <a:p>
            <a:pPr marL="0" indent="0">
              <a:buNone/>
            </a:pPr>
            <a:r>
              <a:rPr lang="en-GB" dirty="0" smtClean="0"/>
              <a:t>Underlying model of triples used to describe the relations between entities in the Semantic Web</a:t>
            </a:r>
          </a:p>
          <a:p>
            <a:endParaRPr lang="en-GB" dirty="0" smtClean="0"/>
          </a:p>
          <a:p>
            <a:endParaRPr lang="en-GB" dirty="0" smtClean="0"/>
          </a:p>
          <a:p>
            <a:endParaRPr lang="en-GB" dirty="0"/>
          </a:p>
          <a:p>
            <a:endParaRPr lang="en-GB" dirty="0" smtClean="0"/>
          </a:p>
          <a:p>
            <a:pPr marL="0" indent="0">
              <a:buNone/>
            </a:pPr>
            <a:r>
              <a:rPr lang="en-GB" dirty="0" smtClean="0"/>
              <a:t>(subject, predicate, object)</a:t>
            </a:r>
          </a:p>
          <a:p>
            <a:pPr lvl="1"/>
            <a:r>
              <a:rPr lang="en-GB" dirty="0" smtClean="0"/>
              <a:t>e.g. “RDF Semantics”, “edited by”, “Pat Hayes”</a:t>
            </a:r>
          </a:p>
          <a:p>
            <a:endParaRPr lang="en-GB" dirty="0" smtClean="0"/>
          </a:p>
          <a:p>
            <a:endParaRPr lang="en-GB" dirty="0" smtClean="0"/>
          </a:p>
          <a:p>
            <a:endParaRPr lang="en-GB" dirty="0" smtClean="0"/>
          </a:p>
          <a:p>
            <a:endParaRPr lang="en-GB" dirty="0" smtClean="0"/>
          </a:p>
        </p:txBody>
      </p:sp>
      <p:sp>
        <p:nvSpPr>
          <p:cNvPr id="89090" name="Rectangle 2"/>
          <p:cNvSpPr>
            <a:spLocks noGrp="1" noChangeArrowheads="1"/>
          </p:cNvSpPr>
          <p:nvPr>
            <p:ph type="title"/>
          </p:nvPr>
        </p:nvSpPr>
        <p:spPr/>
        <p:txBody>
          <a:bodyPr/>
          <a:lstStyle/>
          <a:p>
            <a:r>
              <a:rPr lang="en-GB" smtClean="0"/>
              <a:t>The triple</a:t>
            </a:r>
            <a:endParaRPr lang="en-US"/>
          </a:p>
        </p:txBody>
      </p:sp>
      <p:grpSp>
        <p:nvGrpSpPr>
          <p:cNvPr id="2" name="Group 4"/>
          <p:cNvGrpSpPr>
            <a:grpSpLocks/>
          </p:cNvGrpSpPr>
          <p:nvPr/>
        </p:nvGrpSpPr>
        <p:grpSpPr bwMode="auto">
          <a:xfrm>
            <a:off x="1489662" y="3140869"/>
            <a:ext cx="1801813" cy="576262"/>
            <a:chOff x="1338" y="2750"/>
            <a:chExt cx="862" cy="363"/>
          </a:xfrm>
        </p:grpSpPr>
        <p:sp>
          <p:nvSpPr>
            <p:cNvPr id="89101" name="AutoShape 5"/>
            <p:cNvSpPr>
              <a:spLocks noChangeArrowheads="1"/>
            </p:cNvSpPr>
            <p:nvPr/>
          </p:nvSpPr>
          <p:spPr bwMode="auto">
            <a:xfrm>
              <a:off x="1338" y="2750"/>
              <a:ext cx="862" cy="363"/>
            </a:xfrm>
            <a:prstGeom prst="roundRect">
              <a:avLst>
                <a:gd name="adj" fmla="val 50000"/>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89102" name="Text Box 6"/>
            <p:cNvSpPr txBox="1">
              <a:spLocks noChangeArrowheads="1"/>
            </p:cNvSpPr>
            <p:nvPr/>
          </p:nvSpPr>
          <p:spPr bwMode="auto">
            <a:xfrm>
              <a:off x="1400" y="2807"/>
              <a:ext cx="766" cy="212"/>
            </a:xfrm>
            <a:prstGeom prst="rect">
              <a:avLst/>
            </a:prstGeom>
            <a:solidFill>
              <a:schemeClr val="accent1"/>
            </a:solidFill>
            <a:ln w="9525">
              <a:noFill/>
              <a:miter lim="800000"/>
              <a:headEnd/>
              <a:tailEnd/>
            </a:ln>
          </p:spPr>
          <p:txBody>
            <a:bodyPr wrap="none" lIns="0" rIns="0">
              <a:prstTxWarp prst="textNoShape">
                <a:avLst/>
              </a:prstTxWarp>
              <a:spAutoFit/>
            </a:bodyPr>
            <a:lstStyle/>
            <a:p>
              <a:r>
                <a:rPr lang="en-GB" dirty="0"/>
                <a:t>RDF Semantics</a:t>
              </a:r>
              <a:endParaRPr lang="en-US" dirty="0"/>
            </a:p>
          </p:txBody>
        </p:sp>
      </p:grpSp>
      <p:grpSp>
        <p:nvGrpSpPr>
          <p:cNvPr id="3" name="Group 7"/>
          <p:cNvGrpSpPr>
            <a:grpSpLocks/>
          </p:cNvGrpSpPr>
          <p:nvPr/>
        </p:nvGrpSpPr>
        <p:grpSpPr bwMode="auto">
          <a:xfrm>
            <a:off x="5610812" y="3140869"/>
            <a:ext cx="1368425" cy="576262"/>
            <a:chOff x="3606" y="1752"/>
            <a:chExt cx="862" cy="363"/>
          </a:xfrm>
        </p:grpSpPr>
        <p:sp>
          <p:nvSpPr>
            <p:cNvPr id="89099" name="AutoShape 8"/>
            <p:cNvSpPr>
              <a:spLocks noChangeArrowheads="1"/>
            </p:cNvSpPr>
            <p:nvPr/>
          </p:nvSpPr>
          <p:spPr bwMode="auto">
            <a:xfrm>
              <a:off x="3606" y="1752"/>
              <a:ext cx="862" cy="363"/>
            </a:xfrm>
            <a:prstGeom prst="roundRect">
              <a:avLst>
                <a:gd name="adj" fmla="val 50000"/>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89100" name="Text Box 9"/>
            <p:cNvSpPr txBox="1">
              <a:spLocks noChangeArrowheads="1"/>
            </p:cNvSpPr>
            <p:nvPr/>
          </p:nvSpPr>
          <p:spPr bwMode="auto">
            <a:xfrm>
              <a:off x="3709" y="1824"/>
              <a:ext cx="653" cy="212"/>
            </a:xfrm>
            <a:prstGeom prst="rect">
              <a:avLst/>
            </a:prstGeom>
            <a:solidFill>
              <a:schemeClr val="accent1"/>
            </a:solidFill>
            <a:ln w="9525">
              <a:noFill/>
              <a:miter lim="800000"/>
              <a:headEnd/>
              <a:tailEnd/>
            </a:ln>
          </p:spPr>
          <p:txBody>
            <a:bodyPr wrap="none" lIns="0" rIns="0" anchor="ctr" anchorCtr="1">
              <a:prstTxWarp prst="textNoShape">
                <a:avLst/>
              </a:prstTxWarp>
              <a:spAutoFit/>
            </a:bodyPr>
            <a:lstStyle/>
            <a:p>
              <a:r>
                <a:rPr lang="en-GB"/>
                <a:t>Pat Hayes</a:t>
              </a:r>
              <a:endParaRPr lang="en-US"/>
            </a:p>
          </p:txBody>
        </p:sp>
      </p:grpSp>
      <p:cxnSp>
        <p:nvCxnSpPr>
          <p:cNvPr id="89094" name="AutoShape 10"/>
          <p:cNvCxnSpPr>
            <a:cxnSpLocks noChangeShapeType="1"/>
          </p:cNvCxnSpPr>
          <p:nvPr/>
        </p:nvCxnSpPr>
        <p:spPr bwMode="auto">
          <a:xfrm>
            <a:off x="3291475" y="3429794"/>
            <a:ext cx="2319337" cy="0"/>
          </a:xfrm>
          <a:prstGeom prst="straightConnector1">
            <a:avLst/>
          </a:prstGeom>
          <a:noFill/>
          <a:ln w="9525">
            <a:solidFill>
              <a:schemeClr val="tx1"/>
            </a:solidFill>
            <a:round/>
            <a:headEnd/>
            <a:tailEnd type="triangle" w="med" len="med"/>
          </a:ln>
        </p:spPr>
      </p:cxnSp>
      <p:sp>
        <p:nvSpPr>
          <p:cNvPr id="89095" name="Text Box 11"/>
          <p:cNvSpPr txBox="1">
            <a:spLocks noChangeArrowheads="1"/>
          </p:cNvSpPr>
          <p:nvPr/>
        </p:nvSpPr>
        <p:spPr bwMode="auto">
          <a:xfrm>
            <a:off x="4026487" y="3088481"/>
            <a:ext cx="1006475" cy="336550"/>
          </a:xfrm>
          <a:prstGeom prst="rect">
            <a:avLst/>
          </a:prstGeom>
          <a:noFill/>
          <a:ln w="9525">
            <a:noFill/>
            <a:miter lim="800000"/>
            <a:headEnd/>
            <a:tailEnd/>
          </a:ln>
        </p:spPr>
        <p:txBody>
          <a:bodyPr wrap="none">
            <a:prstTxWarp prst="textNoShape">
              <a:avLst/>
            </a:prstTxWarp>
            <a:spAutoFit/>
          </a:bodyPr>
          <a:lstStyle/>
          <a:p>
            <a:pPr algn="l"/>
            <a:r>
              <a:rPr lang="en-GB" b="0"/>
              <a:t>edited by</a:t>
            </a:r>
            <a:endParaRPr lang="en-US" b="0"/>
          </a:p>
        </p:txBody>
      </p:sp>
      <p:sp>
        <p:nvSpPr>
          <p:cNvPr id="89096" name="Text Box 12"/>
          <p:cNvSpPr txBox="1">
            <a:spLocks noChangeArrowheads="1"/>
          </p:cNvSpPr>
          <p:nvPr/>
        </p:nvSpPr>
        <p:spPr bwMode="auto">
          <a:xfrm>
            <a:off x="1950037" y="3761581"/>
            <a:ext cx="982663" cy="396875"/>
          </a:xfrm>
          <a:prstGeom prst="rect">
            <a:avLst/>
          </a:prstGeom>
          <a:noFill/>
          <a:ln w="9525">
            <a:noFill/>
            <a:miter lim="800000"/>
            <a:headEnd/>
            <a:tailEnd/>
          </a:ln>
        </p:spPr>
        <p:txBody>
          <a:bodyPr wrap="none">
            <a:prstTxWarp prst="textNoShape">
              <a:avLst/>
            </a:prstTxWarp>
            <a:spAutoFit/>
          </a:bodyPr>
          <a:lstStyle/>
          <a:p>
            <a:r>
              <a:rPr lang="en-GB" sz="2000" b="0"/>
              <a:t>subject</a:t>
            </a:r>
            <a:endParaRPr lang="en-US" sz="2000" b="0"/>
          </a:p>
        </p:txBody>
      </p:sp>
      <p:sp>
        <p:nvSpPr>
          <p:cNvPr id="89097" name="Text Box 13"/>
          <p:cNvSpPr txBox="1">
            <a:spLocks noChangeArrowheads="1"/>
          </p:cNvSpPr>
          <p:nvPr/>
        </p:nvSpPr>
        <p:spPr bwMode="auto">
          <a:xfrm>
            <a:off x="3810587" y="3761581"/>
            <a:ext cx="1230313" cy="396875"/>
          </a:xfrm>
          <a:prstGeom prst="rect">
            <a:avLst/>
          </a:prstGeom>
          <a:noFill/>
          <a:ln w="9525">
            <a:noFill/>
            <a:miter lim="800000"/>
            <a:headEnd/>
            <a:tailEnd/>
          </a:ln>
        </p:spPr>
        <p:txBody>
          <a:bodyPr wrap="none">
            <a:prstTxWarp prst="textNoShape">
              <a:avLst/>
            </a:prstTxWarp>
            <a:spAutoFit/>
          </a:bodyPr>
          <a:lstStyle/>
          <a:p>
            <a:r>
              <a:rPr lang="en-GB" sz="2000" b="0"/>
              <a:t>predicate</a:t>
            </a:r>
            <a:endParaRPr lang="en-US" sz="2000" b="0"/>
          </a:p>
        </p:txBody>
      </p:sp>
      <p:sp>
        <p:nvSpPr>
          <p:cNvPr id="89098" name="Text Box 14"/>
          <p:cNvSpPr txBox="1">
            <a:spLocks noChangeArrowheads="1"/>
          </p:cNvSpPr>
          <p:nvPr/>
        </p:nvSpPr>
        <p:spPr bwMode="auto">
          <a:xfrm>
            <a:off x="5899737" y="3761581"/>
            <a:ext cx="863600" cy="396875"/>
          </a:xfrm>
          <a:prstGeom prst="rect">
            <a:avLst/>
          </a:prstGeom>
          <a:noFill/>
          <a:ln w="9525">
            <a:noFill/>
            <a:miter lim="800000"/>
            <a:headEnd/>
            <a:tailEnd/>
          </a:ln>
        </p:spPr>
        <p:txBody>
          <a:bodyPr wrap="none">
            <a:prstTxWarp prst="textNoShape">
              <a:avLst/>
            </a:prstTxWarp>
            <a:spAutoFit/>
          </a:bodyPr>
          <a:lstStyle/>
          <a:p>
            <a:r>
              <a:rPr lang="en-GB" sz="2000" b="0"/>
              <a:t>object</a:t>
            </a:r>
            <a:endParaRPr lang="en-US" sz="2000" b="0"/>
          </a:p>
        </p:txBody>
      </p:sp>
    </p:spTree>
    <p:extLst>
      <p:ext uri="{BB962C8B-B14F-4D97-AF65-F5344CB8AC3E}">
        <p14:creationId xmlns:p14="http://schemas.microsoft.com/office/powerpoint/2010/main" val="25715147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p:txBody>
          <a:bodyPr/>
          <a:lstStyle/>
          <a:p>
            <a:pPr marL="0" indent="0">
              <a:buNone/>
            </a:pPr>
            <a:r>
              <a:rPr lang="en-GB" dirty="0" smtClean="0"/>
              <a:t>Take a citation:</a:t>
            </a:r>
          </a:p>
          <a:p>
            <a:pPr lvl="1"/>
            <a:r>
              <a:rPr lang="en-GB" dirty="0" smtClean="0"/>
              <a:t>Tim Berners-Lee, James </a:t>
            </a:r>
            <a:r>
              <a:rPr lang="en-GB" dirty="0" err="1" smtClean="0"/>
              <a:t>Hendler</a:t>
            </a:r>
            <a:r>
              <a:rPr lang="en-GB" dirty="0" smtClean="0"/>
              <a:t> and </a:t>
            </a:r>
            <a:r>
              <a:rPr lang="en-GB" dirty="0" err="1" smtClean="0"/>
              <a:t>Ora</a:t>
            </a:r>
            <a:r>
              <a:rPr lang="en-GB" dirty="0" smtClean="0"/>
              <a:t> </a:t>
            </a:r>
            <a:r>
              <a:rPr lang="en-GB" dirty="0" err="1" smtClean="0"/>
              <a:t>Lassila</a:t>
            </a:r>
            <a:r>
              <a:rPr lang="en-GB" dirty="0" smtClean="0"/>
              <a:t>. The Semantic Web. Scientific American, May 2001</a:t>
            </a:r>
          </a:p>
          <a:p>
            <a:pPr marL="0" indent="0">
              <a:buNone/>
            </a:pPr>
            <a:r>
              <a:rPr lang="en-GB" dirty="0" smtClean="0"/>
              <a:t>We can identify a number of distinct statements in this citation:</a:t>
            </a:r>
          </a:p>
          <a:p>
            <a:pPr lvl="1"/>
            <a:r>
              <a:rPr lang="en-GB" dirty="0" smtClean="0"/>
              <a:t>There is an article titled “The Semantic Web”</a:t>
            </a:r>
          </a:p>
          <a:p>
            <a:pPr lvl="1"/>
            <a:r>
              <a:rPr lang="en-GB" dirty="0" smtClean="0"/>
              <a:t>One of its authors is a person named “Tim Berners-Lee” (</a:t>
            </a:r>
            <a:r>
              <a:rPr lang="en-GB" dirty="0" err="1" smtClean="0"/>
              <a:t>etc</a:t>
            </a:r>
            <a:r>
              <a:rPr lang="en-GB" dirty="0" smtClean="0"/>
              <a:t>)</a:t>
            </a:r>
          </a:p>
          <a:p>
            <a:pPr lvl="1"/>
            <a:r>
              <a:rPr lang="en-GB" dirty="0" smtClean="0"/>
              <a:t>It appeared in a publication titled “Scientific American”</a:t>
            </a:r>
          </a:p>
          <a:p>
            <a:pPr lvl="1"/>
            <a:r>
              <a:rPr lang="en-GB" dirty="0" smtClean="0"/>
              <a:t>It was published in May 2001</a:t>
            </a:r>
            <a:endParaRPr lang="en-US" dirty="0"/>
          </a:p>
        </p:txBody>
      </p:sp>
      <p:sp>
        <p:nvSpPr>
          <p:cNvPr id="91138" name="Rectangle 2"/>
          <p:cNvSpPr>
            <a:spLocks noGrp="1" noChangeArrowheads="1"/>
          </p:cNvSpPr>
          <p:nvPr>
            <p:ph type="title"/>
          </p:nvPr>
        </p:nvSpPr>
        <p:spPr/>
        <p:txBody>
          <a:bodyPr/>
          <a:lstStyle/>
          <a:p>
            <a:r>
              <a:rPr lang="en-GB" smtClean="0"/>
              <a:t>Example</a:t>
            </a:r>
            <a:endParaRPr lang="en-GB"/>
          </a:p>
        </p:txBody>
      </p:sp>
    </p:spTree>
    <p:extLst>
      <p:ext uri="{BB962C8B-B14F-4D97-AF65-F5344CB8AC3E}">
        <p14:creationId xmlns:p14="http://schemas.microsoft.com/office/powerpoint/2010/main" val="372033562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p:txBody>
          <a:bodyPr/>
          <a:lstStyle/>
          <a:p>
            <a:pPr marL="0" indent="0">
              <a:buNone/>
            </a:pPr>
            <a:r>
              <a:rPr lang="en-GB" dirty="0" smtClean="0"/>
              <a:t>We can represent these statements graphically:</a:t>
            </a:r>
            <a:endParaRPr lang="en-US" dirty="0"/>
          </a:p>
        </p:txBody>
      </p:sp>
      <p:sp>
        <p:nvSpPr>
          <p:cNvPr id="93186" name="Rectangle 2"/>
          <p:cNvSpPr>
            <a:spLocks noGrp="1" noChangeArrowheads="1"/>
          </p:cNvSpPr>
          <p:nvPr>
            <p:ph type="title"/>
          </p:nvPr>
        </p:nvSpPr>
        <p:spPr/>
        <p:txBody>
          <a:bodyPr/>
          <a:lstStyle/>
          <a:p>
            <a:r>
              <a:rPr lang="en-GB" smtClean="0"/>
              <a:t>Example</a:t>
            </a:r>
            <a:endParaRPr lang="en-GB"/>
          </a:p>
        </p:txBody>
      </p:sp>
      <p:sp>
        <p:nvSpPr>
          <p:cNvPr id="93188" name="Oval 4"/>
          <p:cNvSpPr>
            <a:spLocks noChangeArrowheads="1"/>
          </p:cNvSpPr>
          <p:nvPr/>
        </p:nvSpPr>
        <p:spPr bwMode="auto">
          <a:xfrm>
            <a:off x="1738313" y="4416425"/>
            <a:ext cx="576262" cy="576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93189" name="Oval 5"/>
          <p:cNvSpPr>
            <a:spLocks noChangeArrowheads="1"/>
          </p:cNvSpPr>
          <p:nvPr/>
        </p:nvSpPr>
        <p:spPr bwMode="auto">
          <a:xfrm>
            <a:off x="4618038" y="2974975"/>
            <a:ext cx="576262" cy="576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93190" name="Oval 6"/>
          <p:cNvSpPr>
            <a:spLocks noChangeArrowheads="1"/>
          </p:cNvSpPr>
          <p:nvPr/>
        </p:nvSpPr>
        <p:spPr bwMode="auto">
          <a:xfrm>
            <a:off x="4618038" y="3695700"/>
            <a:ext cx="576262" cy="576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93191" name="Oval 7"/>
          <p:cNvSpPr>
            <a:spLocks noChangeArrowheads="1"/>
          </p:cNvSpPr>
          <p:nvPr/>
        </p:nvSpPr>
        <p:spPr bwMode="auto">
          <a:xfrm>
            <a:off x="4618038" y="4414838"/>
            <a:ext cx="576262" cy="57626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93192" name="Oval 8"/>
          <p:cNvSpPr>
            <a:spLocks noChangeArrowheads="1"/>
          </p:cNvSpPr>
          <p:nvPr/>
        </p:nvSpPr>
        <p:spPr bwMode="auto">
          <a:xfrm>
            <a:off x="2746375" y="3695700"/>
            <a:ext cx="576263" cy="576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93193" name="Text Box 9"/>
          <p:cNvSpPr txBox="1">
            <a:spLocks noChangeArrowheads="1"/>
          </p:cNvSpPr>
          <p:nvPr/>
        </p:nvSpPr>
        <p:spPr bwMode="auto">
          <a:xfrm>
            <a:off x="6172200" y="3082925"/>
            <a:ext cx="1943100"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Tim Berners-Lee</a:t>
            </a:r>
            <a:endParaRPr lang="en-US" b="0">
              <a:solidFill>
                <a:schemeClr val="tx2"/>
              </a:solidFill>
            </a:endParaRPr>
          </a:p>
        </p:txBody>
      </p:sp>
      <p:sp>
        <p:nvSpPr>
          <p:cNvPr id="93194" name="Text Box 10"/>
          <p:cNvSpPr txBox="1">
            <a:spLocks noChangeArrowheads="1"/>
          </p:cNvSpPr>
          <p:nvPr/>
        </p:nvSpPr>
        <p:spPr bwMode="auto">
          <a:xfrm>
            <a:off x="6202363" y="3810000"/>
            <a:ext cx="1943100"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James Hendler</a:t>
            </a:r>
            <a:endParaRPr lang="en-US" b="0">
              <a:solidFill>
                <a:schemeClr val="tx2"/>
              </a:solidFill>
            </a:endParaRPr>
          </a:p>
        </p:txBody>
      </p:sp>
      <p:sp>
        <p:nvSpPr>
          <p:cNvPr id="93195" name="Text Box 11"/>
          <p:cNvSpPr txBox="1">
            <a:spLocks noChangeArrowheads="1"/>
          </p:cNvSpPr>
          <p:nvPr/>
        </p:nvSpPr>
        <p:spPr bwMode="auto">
          <a:xfrm>
            <a:off x="6202363" y="4530725"/>
            <a:ext cx="1943100"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Ora Lassila</a:t>
            </a:r>
            <a:endParaRPr lang="en-US" b="0">
              <a:solidFill>
                <a:schemeClr val="tx2"/>
              </a:solidFill>
            </a:endParaRPr>
          </a:p>
        </p:txBody>
      </p:sp>
      <p:sp>
        <p:nvSpPr>
          <p:cNvPr id="93196" name="Text Box 12"/>
          <p:cNvSpPr txBox="1">
            <a:spLocks noChangeArrowheads="1"/>
          </p:cNvSpPr>
          <p:nvPr/>
        </p:nvSpPr>
        <p:spPr bwMode="auto">
          <a:xfrm>
            <a:off x="915988" y="2543175"/>
            <a:ext cx="2159000"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The Semantic Web</a:t>
            </a:r>
            <a:endParaRPr lang="en-US" b="0">
              <a:solidFill>
                <a:schemeClr val="tx2"/>
              </a:solidFill>
            </a:endParaRPr>
          </a:p>
        </p:txBody>
      </p:sp>
      <p:sp>
        <p:nvSpPr>
          <p:cNvPr id="93197" name="Text Box 13"/>
          <p:cNvSpPr txBox="1">
            <a:spLocks noChangeArrowheads="1"/>
          </p:cNvSpPr>
          <p:nvPr/>
        </p:nvSpPr>
        <p:spPr bwMode="auto">
          <a:xfrm>
            <a:off x="1522413" y="5711825"/>
            <a:ext cx="2232025"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Scientific American</a:t>
            </a:r>
            <a:endParaRPr lang="en-US" b="0">
              <a:solidFill>
                <a:schemeClr val="tx2"/>
              </a:solidFill>
            </a:endParaRPr>
          </a:p>
        </p:txBody>
      </p:sp>
      <p:cxnSp>
        <p:nvCxnSpPr>
          <p:cNvPr id="93198" name="AutoShape 14"/>
          <p:cNvCxnSpPr>
            <a:cxnSpLocks noChangeShapeType="1"/>
            <a:stCxn id="93192" idx="2"/>
            <a:endCxn id="93196" idx="2"/>
          </p:cNvCxnSpPr>
          <p:nvPr/>
        </p:nvCxnSpPr>
        <p:spPr bwMode="auto">
          <a:xfrm rot="10800000">
            <a:off x="1995488" y="2919413"/>
            <a:ext cx="750887" cy="1065212"/>
          </a:xfrm>
          <a:prstGeom prst="curvedConnector2">
            <a:avLst/>
          </a:prstGeom>
          <a:noFill/>
          <a:ln w="9525">
            <a:solidFill>
              <a:schemeClr val="tx1"/>
            </a:solidFill>
            <a:round/>
            <a:headEnd/>
            <a:tailEnd type="triangle" w="med" len="med"/>
          </a:ln>
        </p:spPr>
      </p:cxnSp>
      <p:cxnSp>
        <p:nvCxnSpPr>
          <p:cNvPr id="93199" name="AutoShape 15"/>
          <p:cNvCxnSpPr>
            <a:cxnSpLocks noChangeShapeType="1"/>
            <a:stCxn id="93192" idx="7"/>
            <a:endCxn id="93189" idx="2"/>
          </p:cNvCxnSpPr>
          <p:nvPr/>
        </p:nvCxnSpPr>
        <p:spPr bwMode="auto">
          <a:xfrm rot="-5400000">
            <a:off x="3670300" y="2832100"/>
            <a:ext cx="515938" cy="1379538"/>
          </a:xfrm>
          <a:prstGeom prst="curvedConnector2">
            <a:avLst/>
          </a:prstGeom>
          <a:noFill/>
          <a:ln w="9525">
            <a:solidFill>
              <a:schemeClr val="tx1"/>
            </a:solidFill>
            <a:round/>
            <a:headEnd/>
            <a:tailEnd type="triangle" w="med" len="med"/>
          </a:ln>
        </p:spPr>
      </p:cxnSp>
      <p:cxnSp>
        <p:nvCxnSpPr>
          <p:cNvPr id="93200" name="AutoShape 16"/>
          <p:cNvCxnSpPr>
            <a:cxnSpLocks noChangeShapeType="1"/>
            <a:stCxn id="93192" idx="5"/>
            <a:endCxn id="93191" idx="2"/>
          </p:cNvCxnSpPr>
          <p:nvPr/>
        </p:nvCxnSpPr>
        <p:spPr bwMode="auto">
          <a:xfrm rot="16200000" flipH="1">
            <a:off x="3670300" y="3756025"/>
            <a:ext cx="515938" cy="1379538"/>
          </a:xfrm>
          <a:prstGeom prst="curvedConnector2">
            <a:avLst/>
          </a:prstGeom>
          <a:noFill/>
          <a:ln w="9525">
            <a:solidFill>
              <a:schemeClr val="tx1"/>
            </a:solidFill>
            <a:round/>
            <a:headEnd/>
            <a:tailEnd type="triangle" w="med" len="med"/>
          </a:ln>
        </p:spPr>
      </p:cxnSp>
      <p:cxnSp>
        <p:nvCxnSpPr>
          <p:cNvPr id="93201" name="AutoShape 17"/>
          <p:cNvCxnSpPr>
            <a:cxnSpLocks noChangeShapeType="1"/>
            <a:stCxn id="93192" idx="6"/>
            <a:endCxn id="93190" idx="2"/>
          </p:cNvCxnSpPr>
          <p:nvPr/>
        </p:nvCxnSpPr>
        <p:spPr bwMode="auto">
          <a:xfrm>
            <a:off x="3322638" y="3984625"/>
            <a:ext cx="1295400" cy="0"/>
          </a:xfrm>
          <a:prstGeom prst="straightConnector1">
            <a:avLst/>
          </a:prstGeom>
          <a:noFill/>
          <a:ln w="9525">
            <a:solidFill>
              <a:schemeClr val="tx1"/>
            </a:solidFill>
            <a:round/>
            <a:headEnd/>
            <a:tailEnd type="triangle" w="med" len="med"/>
          </a:ln>
        </p:spPr>
      </p:cxnSp>
      <p:cxnSp>
        <p:nvCxnSpPr>
          <p:cNvPr id="93202" name="AutoShape 18"/>
          <p:cNvCxnSpPr>
            <a:cxnSpLocks noChangeShapeType="1"/>
            <a:stCxn id="93189" idx="6"/>
            <a:endCxn id="93193" idx="1"/>
          </p:cNvCxnSpPr>
          <p:nvPr/>
        </p:nvCxnSpPr>
        <p:spPr bwMode="auto">
          <a:xfrm flipV="1">
            <a:off x="5194300" y="3255963"/>
            <a:ext cx="977900" cy="7937"/>
          </a:xfrm>
          <a:prstGeom prst="straightConnector1">
            <a:avLst/>
          </a:prstGeom>
          <a:noFill/>
          <a:ln w="9525">
            <a:solidFill>
              <a:schemeClr val="tx1"/>
            </a:solidFill>
            <a:round/>
            <a:headEnd/>
            <a:tailEnd type="triangle" w="med" len="med"/>
          </a:ln>
        </p:spPr>
      </p:cxnSp>
      <p:cxnSp>
        <p:nvCxnSpPr>
          <p:cNvPr id="93203" name="AutoShape 19"/>
          <p:cNvCxnSpPr>
            <a:cxnSpLocks noChangeShapeType="1"/>
            <a:stCxn id="93190" idx="6"/>
            <a:endCxn id="93194" idx="1"/>
          </p:cNvCxnSpPr>
          <p:nvPr/>
        </p:nvCxnSpPr>
        <p:spPr bwMode="auto">
          <a:xfrm flipV="1">
            <a:off x="5194300" y="3983038"/>
            <a:ext cx="1008063" cy="1587"/>
          </a:xfrm>
          <a:prstGeom prst="straightConnector1">
            <a:avLst/>
          </a:prstGeom>
          <a:noFill/>
          <a:ln w="9525">
            <a:solidFill>
              <a:schemeClr val="tx1"/>
            </a:solidFill>
            <a:round/>
            <a:headEnd/>
            <a:tailEnd type="triangle" w="med" len="med"/>
          </a:ln>
        </p:spPr>
      </p:cxnSp>
      <p:cxnSp>
        <p:nvCxnSpPr>
          <p:cNvPr id="93204" name="AutoShape 20"/>
          <p:cNvCxnSpPr>
            <a:cxnSpLocks noChangeShapeType="1"/>
            <a:stCxn id="93191" idx="6"/>
            <a:endCxn id="93195" idx="1"/>
          </p:cNvCxnSpPr>
          <p:nvPr/>
        </p:nvCxnSpPr>
        <p:spPr bwMode="auto">
          <a:xfrm>
            <a:off x="5194300" y="4703763"/>
            <a:ext cx="1008063" cy="0"/>
          </a:xfrm>
          <a:prstGeom prst="straightConnector1">
            <a:avLst/>
          </a:prstGeom>
          <a:noFill/>
          <a:ln w="9525">
            <a:solidFill>
              <a:schemeClr val="tx1"/>
            </a:solidFill>
            <a:round/>
            <a:headEnd/>
            <a:tailEnd type="triangle" w="med" len="med"/>
          </a:ln>
        </p:spPr>
      </p:cxnSp>
      <p:cxnSp>
        <p:nvCxnSpPr>
          <p:cNvPr id="93205" name="AutoShape 21"/>
          <p:cNvCxnSpPr>
            <a:cxnSpLocks noChangeShapeType="1"/>
            <a:stCxn id="93192" idx="2"/>
            <a:endCxn id="93188" idx="0"/>
          </p:cNvCxnSpPr>
          <p:nvPr/>
        </p:nvCxnSpPr>
        <p:spPr bwMode="auto">
          <a:xfrm rot="10800000" flipV="1">
            <a:off x="2027238" y="3984625"/>
            <a:ext cx="719137" cy="431800"/>
          </a:xfrm>
          <a:prstGeom prst="curvedConnector2">
            <a:avLst/>
          </a:prstGeom>
          <a:noFill/>
          <a:ln w="9525">
            <a:solidFill>
              <a:schemeClr val="tx1"/>
            </a:solidFill>
            <a:round/>
            <a:headEnd/>
            <a:tailEnd type="triangle" w="med" len="med"/>
          </a:ln>
        </p:spPr>
      </p:cxnSp>
      <p:cxnSp>
        <p:nvCxnSpPr>
          <p:cNvPr id="93206" name="AutoShape 22"/>
          <p:cNvCxnSpPr>
            <a:cxnSpLocks noChangeShapeType="1"/>
            <a:stCxn id="93188" idx="4"/>
            <a:endCxn id="93197" idx="0"/>
          </p:cNvCxnSpPr>
          <p:nvPr/>
        </p:nvCxnSpPr>
        <p:spPr bwMode="auto">
          <a:xfrm rot="16200000" flipH="1">
            <a:off x="1973263" y="5046663"/>
            <a:ext cx="719137" cy="611187"/>
          </a:xfrm>
          <a:prstGeom prst="curvedConnector3">
            <a:avLst>
              <a:gd name="adj1" fmla="val 49889"/>
            </a:avLst>
          </a:prstGeom>
          <a:noFill/>
          <a:ln w="9525">
            <a:solidFill>
              <a:schemeClr val="tx1"/>
            </a:solidFill>
            <a:round/>
            <a:headEnd/>
            <a:tailEnd type="triangle" w="med" len="med"/>
          </a:ln>
        </p:spPr>
      </p:cxnSp>
      <p:sp>
        <p:nvSpPr>
          <p:cNvPr id="93207" name="Text Box 23"/>
          <p:cNvSpPr txBox="1">
            <a:spLocks noChangeArrowheads="1"/>
          </p:cNvSpPr>
          <p:nvPr/>
        </p:nvSpPr>
        <p:spPr bwMode="auto">
          <a:xfrm>
            <a:off x="5337175" y="3186113"/>
            <a:ext cx="684213" cy="336550"/>
          </a:xfrm>
          <a:prstGeom prst="rect">
            <a:avLst/>
          </a:prstGeom>
          <a:noFill/>
          <a:ln w="9525">
            <a:noFill/>
            <a:miter lim="800000"/>
            <a:headEnd/>
            <a:tailEnd/>
          </a:ln>
        </p:spPr>
        <p:txBody>
          <a:bodyPr wrap="none">
            <a:prstTxWarp prst="textNoShape">
              <a:avLst/>
            </a:prstTxWarp>
            <a:spAutoFit/>
          </a:bodyPr>
          <a:lstStyle/>
          <a:p>
            <a:pPr algn="l"/>
            <a:r>
              <a:rPr lang="en-GB" b="0"/>
              <a:t>name</a:t>
            </a:r>
            <a:endParaRPr lang="en-US" b="0"/>
          </a:p>
        </p:txBody>
      </p:sp>
      <p:sp>
        <p:nvSpPr>
          <p:cNvPr id="93208" name="Text Box 24"/>
          <p:cNvSpPr txBox="1">
            <a:spLocks noChangeArrowheads="1"/>
          </p:cNvSpPr>
          <p:nvPr/>
        </p:nvSpPr>
        <p:spPr bwMode="auto">
          <a:xfrm>
            <a:off x="5337175" y="4625975"/>
            <a:ext cx="684213" cy="336550"/>
          </a:xfrm>
          <a:prstGeom prst="rect">
            <a:avLst/>
          </a:prstGeom>
          <a:noFill/>
          <a:ln w="9525">
            <a:noFill/>
            <a:miter lim="800000"/>
            <a:headEnd/>
            <a:tailEnd/>
          </a:ln>
        </p:spPr>
        <p:txBody>
          <a:bodyPr wrap="none">
            <a:prstTxWarp prst="textNoShape">
              <a:avLst/>
            </a:prstTxWarp>
            <a:spAutoFit/>
          </a:bodyPr>
          <a:lstStyle/>
          <a:p>
            <a:pPr algn="l"/>
            <a:r>
              <a:rPr lang="en-GB" b="0"/>
              <a:t>name</a:t>
            </a:r>
            <a:endParaRPr lang="en-US" b="0"/>
          </a:p>
        </p:txBody>
      </p:sp>
      <p:sp>
        <p:nvSpPr>
          <p:cNvPr id="93209" name="Text Box 25"/>
          <p:cNvSpPr txBox="1">
            <a:spLocks noChangeArrowheads="1"/>
          </p:cNvSpPr>
          <p:nvPr/>
        </p:nvSpPr>
        <p:spPr bwMode="auto">
          <a:xfrm>
            <a:off x="5337175" y="3905250"/>
            <a:ext cx="684213" cy="336550"/>
          </a:xfrm>
          <a:prstGeom prst="rect">
            <a:avLst/>
          </a:prstGeom>
          <a:noFill/>
          <a:ln w="9525">
            <a:noFill/>
            <a:miter lim="800000"/>
            <a:headEnd/>
            <a:tailEnd/>
          </a:ln>
        </p:spPr>
        <p:txBody>
          <a:bodyPr wrap="none">
            <a:prstTxWarp prst="textNoShape">
              <a:avLst/>
            </a:prstTxWarp>
            <a:spAutoFit/>
          </a:bodyPr>
          <a:lstStyle/>
          <a:p>
            <a:pPr algn="l"/>
            <a:r>
              <a:rPr lang="en-GB" b="0"/>
              <a:t>name</a:t>
            </a:r>
            <a:endParaRPr lang="en-US" b="0"/>
          </a:p>
        </p:txBody>
      </p:sp>
      <p:sp>
        <p:nvSpPr>
          <p:cNvPr id="93210" name="Text Box 26"/>
          <p:cNvSpPr txBox="1">
            <a:spLocks noChangeArrowheads="1"/>
          </p:cNvSpPr>
          <p:nvPr/>
        </p:nvSpPr>
        <p:spPr bwMode="auto">
          <a:xfrm>
            <a:off x="2170113" y="3186113"/>
            <a:ext cx="539750" cy="336550"/>
          </a:xfrm>
          <a:prstGeom prst="rect">
            <a:avLst/>
          </a:prstGeom>
          <a:noFill/>
          <a:ln w="9525">
            <a:noFill/>
            <a:miter lim="800000"/>
            <a:headEnd/>
            <a:tailEnd/>
          </a:ln>
        </p:spPr>
        <p:txBody>
          <a:bodyPr wrap="none">
            <a:prstTxWarp prst="textNoShape">
              <a:avLst/>
            </a:prstTxWarp>
            <a:spAutoFit/>
          </a:bodyPr>
          <a:lstStyle/>
          <a:p>
            <a:pPr algn="l"/>
            <a:r>
              <a:rPr lang="en-GB" b="0"/>
              <a:t>title</a:t>
            </a:r>
            <a:endParaRPr lang="en-US" b="0"/>
          </a:p>
        </p:txBody>
      </p:sp>
      <p:sp>
        <p:nvSpPr>
          <p:cNvPr id="93211" name="Text Box 27"/>
          <p:cNvSpPr txBox="1">
            <a:spLocks noChangeArrowheads="1"/>
          </p:cNvSpPr>
          <p:nvPr/>
        </p:nvSpPr>
        <p:spPr bwMode="auto">
          <a:xfrm>
            <a:off x="1593850" y="5202238"/>
            <a:ext cx="539750" cy="336550"/>
          </a:xfrm>
          <a:prstGeom prst="rect">
            <a:avLst/>
          </a:prstGeom>
          <a:noFill/>
          <a:ln w="9525">
            <a:noFill/>
            <a:miter lim="800000"/>
            <a:headEnd/>
            <a:tailEnd/>
          </a:ln>
        </p:spPr>
        <p:txBody>
          <a:bodyPr wrap="none">
            <a:prstTxWarp prst="textNoShape">
              <a:avLst/>
            </a:prstTxWarp>
            <a:spAutoFit/>
          </a:bodyPr>
          <a:lstStyle/>
          <a:p>
            <a:pPr algn="l"/>
            <a:r>
              <a:rPr lang="en-GB" b="0"/>
              <a:t>title</a:t>
            </a:r>
            <a:endParaRPr lang="en-US" b="0"/>
          </a:p>
        </p:txBody>
      </p:sp>
      <p:sp>
        <p:nvSpPr>
          <p:cNvPr id="93212" name="Text Box 28"/>
          <p:cNvSpPr txBox="1">
            <a:spLocks noChangeArrowheads="1"/>
          </p:cNvSpPr>
          <p:nvPr/>
        </p:nvSpPr>
        <p:spPr bwMode="auto">
          <a:xfrm>
            <a:off x="3683000" y="4625975"/>
            <a:ext cx="823913" cy="336550"/>
          </a:xfrm>
          <a:prstGeom prst="rect">
            <a:avLst/>
          </a:prstGeom>
          <a:noFill/>
          <a:ln w="9525">
            <a:noFill/>
            <a:miter lim="800000"/>
            <a:headEnd/>
            <a:tailEnd/>
          </a:ln>
        </p:spPr>
        <p:txBody>
          <a:bodyPr wrap="none">
            <a:prstTxWarp prst="textNoShape">
              <a:avLst/>
            </a:prstTxWarp>
            <a:spAutoFit/>
          </a:bodyPr>
          <a:lstStyle/>
          <a:p>
            <a:pPr algn="l"/>
            <a:r>
              <a:rPr lang="en-GB" b="0"/>
              <a:t>creator</a:t>
            </a:r>
            <a:endParaRPr lang="en-US" b="0"/>
          </a:p>
        </p:txBody>
      </p:sp>
      <p:sp>
        <p:nvSpPr>
          <p:cNvPr id="93213" name="Text Box 29"/>
          <p:cNvSpPr txBox="1">
            <a:spLocks noChangeArrowheads="1"/>
          </p:cNvSpPr>
          <p:nvPr/>
        </p:nvSpPr>
        <p:spPr bwMode="auto">
          <a:xfrm>
            <a:off x="990600" y="3906838"/>
            <a:ext cx="1268413" cy="336550"/>
          </a:xfrm>
          <a:prstGeom prst="rect">
            <a:avLst/>
          </a:prstGeom>
          <a:noFill/>
          <a:ln w="9525">
            <a:noFill/>
            <a:miter lim="800000"/>
            <a:headEnd/>
            <a:tailEnd/>
          </a:ln>
        </p:spPr>
        <p:txBody>
          <a:bodyPr wrap="none">
            <a:prstTxWarp prst="textNoShape">
              <a:avLst/>
            </a:prstTxWarp>
            <a:spAutoFit/>
          </a:bodyPr>
          <a:lstStyle/>
          <a:p>
            <a:pPr algn="l"/>
            <a:r>
              <a:rPr lang="en-GB" b="0"/>
              <a:t>publishedIn</a:t>
            </a:r>
            <a:endParaRPr lang="en-US" b="0"/>
          </a:p>
        </p:txBody>
      </p:sp>
      <p:sp>
        <p:nvSpPr>
          <p:cNvPr id="93214" name="Text Box 30"/>
          <p:cNvSpPr txBox="1">
            <a:spLocks noChangeArrowheads="1"/>
          </p:cNvSpPr>
          <p:nvPr/>
        </p:nvSpPr>
        <p:spPr bwMode="auto">
          <a:xfrm>
            <a:off x="3683000" y="3906838"/>
            <a:ext cx="823913" cy="336550"/>
          </a:xfrm>
          <a:prstGeom prst="rect">
            <a:avLst/>
          </a:prstGeom>
          <a:noFill/>
          <a:ln w="9525">
            <a:noFill/>
            <a:miter lim="800000"/>
            <a:headEnd/>
            <a:tailEnd/>
          </a:ln>
        </p:spPr>
        <p:txBody>
          <a:bodyPr wrap="none">
            <a:prstTxWarp prst="textNoShape">
              <a:avLst/>
            </a:prstTxWarp>
            <a:spAutoFit/>
          </a:bodyPr>
          <a:lstStyle/>
          <a:p>
            <a:pPr algn="l"/>
            <a:r>
              <a:rPr lang="en-GB" b="0"/>
              <a:t>creator</a:t>
            </a:r>
            <a:endParaRPr lang="en-US" b="0"/>
          </a:p>
        </p:txBody>
      </p:sp>
      <p:sp>
        <p:nvSpPr>
          <p:cNvPr id="93215" name="Text Box 31"/>
          <p:cNvSpPr txBox="1">
            <a:spLocks noChangeArrowheads="1"/>
          </p:cNvSpPr>
          <p:nvPr/>
        </p:nvSpPr>
        <p:spPr bwMode="auto">
          <a:xfrm>
            <a:off x="3683000" y="3330575"/>
            <a:ext cx="823913" cy="336550"/>
          </a:xfrm>
          <a:prstGeom prst="rect">
            <a:avLst/>
          </a:prstGeom>
          <a:noFill/>
          <a:ln w="9525">
            <a:noFill/>
            <a:miter lim="800000"/>
            <a:headEnd/>
            <a:tailEnd/>
          </a:ln>
        </p:spPr>
        <p:txBody>
          <a:bodyPr wrap="none">
            <a:prstTxWarp prst="textNoShape">
              <a:avLst/>
            </a:prstTxWarp>
            <a:spAutoFit/>
          </a:bodyPr>
          <a:lstStyle/>
          <a:p>
            <a:pPr algn="l"/>
            <a:r>
              <a:rPr lang="en-GB" b="0"/>
              <a:t>creator</a:t>
            </a:r>
            <a:endParaRPr lang="en-US" b="0"/>
          </a:p>
        </p:txBody>
      </p:sp>
      <p:sp>
        <p:nvSpPr>
          <p:cNvPr id="93216" name="Text Box 32"/>
          <p:cNvSpPr txBox="1">
            <a:spLocks noChangeArrowheads="1"/>
          </p:cNvSpPr>
          <p:nvPr/>
        </p:nvSpPr>
        <p:spPr bwMode="auto">
          <a:xfrm>
            <a:off x="4978400" y="2255838"/>
            <a:ext cx="1152525"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2001-05</a:t>
            </a:r>
            <a:endParaRPr lang="en-US" b="0">
              <a:solidFill>
                <a:schemeClr val="tx2"/>
              </a:solidFill>
            </a:endParaRPr>
          </a:p>
        </p:txBody>
      </p:sp>
      <p:cxnSp>
        <p:nvCxnSpPr>
          <p:cNvPr id="93217" name="AutoShape 33"/>
          <p:cNvCxnSpPr>
            <a:cxnSpLocks noChangeShapeType="1"/>
            <a:stCxn id="93192" idx="0"/>
            <a:endCxn id="93216" idx="1"/>
          </p:cNvCxnSpPr>
          <p:nvPr/>
        </p:nvCxnSpPr>
        <p:spPr bwMode="auto">
          <a:xfrm rot="-5400000">
            <a:off x="3381375" y="2098675"/>
            <a:ext cx="1250950" cy="1943100"/>
          </a:xfrm>
          <a:prstGeom prst="curvedConnector2">
            <a:avLst/>
          </a:prstGeom>
          <a:noFill/>
          <a:ln w="9525">
            <a:solidFill>
              <a:schemeClr val="tx1"/>
            </a:solidFill>
            <a:round/>
            <a:headEnd/>
            <a:tailEnd type="triangle" w="med" len="med"/>
          </a:ln>
        </p:spPr>
      </p:cxnSp>
      <p:sp>
        <p:nvSpPr>
          <p:cNvPr id="93218" name="Text Box 34"/>
          <p:cNvSpPr txBox="1">
            <a:spLocks noChangeArrowheads="1"/>
          </p:cNvSpPr>
          <p:nvPr/>
        </p:nvSpPr>
        <p:spPr bwMode="auto">
          <a:xfrm>
            <a:off x="3898900" y="2609850"/>
            <a:ext cx="571500" cy="336550"/>
          </a:xfrm>
          <a:prstGeom prst="rect">
            <a:avLst/>
          </a:prstGeom>
          <a:noFill/>
          <a:ln w="9525">
            <a:noFill/>
            <a:miter lim="800000"/>
            <a:headEnd/>
            <a:tailEnd/>
          </a:ln>
        </p:spPr>
        <p:txBody>
          <a:bodyPr wrap="none">
            <a:prstTxWarp prst="textNoShape">
              <a:avLst/>
            </a:prstTxWarp>
            <a:spAutoFit/>
          </a:bodyPr>
          <a:lstStyle/>
          <a:p>
            <a:pPr algn="l"/>
            <a:r>
              <a:rPr lang="en-GB" b="0"/>
              <a:t>date</a:t>
            </a:r>
            <a:endParaRPr lang="en-US" b="0"/>
          </a:p>
        </p:txBody>
      </p:sp>
    </p:spTree>
    <p:extLst>
      <p:ext uri="{BB962C8B-B14F-4D97-AF65-F5344CB8AC3E}">
        <p14:creationId xmlns:p14="http://schemas.microsoft.com/office/powerpoint/2010/main" val="407865270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GB"/>
              <a:t>Example</a:t>
            </a:r>
          </a:p>
        </p:txBody>
      </p:sp>
      <p:sp>
        <p:nvSpPr>
          <p:cNvPr id="95235" name="Rectangle 3"/>
          <p:cNvSpPr>
            <a:spLocks noGrp="1" noChangeArrowheads="1"/>
          </p:cNvSpPr>
          <p:nvPr>
            <p:ph type="body" idx="1"/>
          </p:nvPr>
        </p:nvSpPr>
        <p:spPr/>
        <p:txBody>
          <a:bodyPr/>
          <a:lstStyle/>
          <a:p>
            <a:pPr marL="0" indent="0" eaLnBrk="1" hangingPunct="1">
              <a:buNone/>
            </a:pPr>
            <a:r>
              <a:rPr lang="en-GB" dirty="0"/>
              <a:t>There are two types of node in this graph:</a:t>
            </a:r>
          </a:p>
          <a:p>
            <a:pPr lvl="1" eaLnBrk="1" hangingPunct="1"/>
            <a:r>
              <a:rPr lang="en-GB" b="1" dirty="0"/>
              <a:t>Literals</a:t>
            </a:r>
            <a:r>
              <a:rPr lang="en-GB" dirty="0"/>
              <a:t>, which have a value but no identity</a:t>
            </a:r>
            <a:br>
              <a:rPr lang="en-GB" dirty="0"/>
            </a:br>
            <a:r>
              <a:rPr lang="en-GB" dirty="0"/>
              <a:t>(a string, a number, a date)</a:t>
            </a:r>
          </a:p>
          <a:p>
            <a:pPr lvl="1" eaLnBrk="1" hangingPunct="1"/>
            <a:endParaRPr lang="en-GB" dirty="0"/>
          </a:p>
          <a:p>
            <a:pPr lvl="1" eaLnBrk="1" hangingPunct="1"/>
            <a:endParaRPr lang="en-GB" dirty="0"/>
          </a:p>
          <a:p>
            <a:pPr lvl="1" eaLnBrk="1" hangingPunct="1"/>
            <a:r>
              <a:rPr lang="en-GB" b="1" dirty="0"/>
              <a:t>Resources</a:t>
            </a:r>
            <a:r>
              <a:rPr lang="en-GB" dirty="0"/>
              <a:t>, which represent objects with identity</a:t>
            </a:r>
            <a:br>
              <a:rPr lang="en-GB" dirty="0"/>
            </a:br>
            <a:r>
              <a:rPr lang="en-GB" dirty="0"/>
              <a:t>(a web page, a person, a journal)</a:t>
            </a:r>
            <a:endParaRPr lang="en-US" dirty="0"/>
          </a:p>
        </p:txBody>
      </p:sp>
      <p:sp>
        <p:nvSpPr>
          <p:cNvPr id="95236" name="Oval 4"/>
          <p:cNvSpPr>
            <a:spLocks noChangeArrowheads="1"/>
          </p:cNvSpPr>
          <p:nvPr/>
        </p:nvSpPr>
        <p:spPr bwMode="auto">
          <a:xfrm>
            <a:off x="4292600" y="4667138"/>
            <a:ext cx="576263" cy="57626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95237" name="Text Box 5"/>
          <p:cNvSpPr txBox="1">
            <a:spLocks noChangeArrowheads="1"/>
          </p:cNvSpPr>
          <p:nvPr/>
        </p:nvSpPr>
        <p:spPr bwMode="auto">
          <a:xfrm>
            <a:off x="3424238" y="3173300"/>
            <a:ext cx="2305050" cy="431800"/>
          </a:xfrm>
          <a:prstGeom prst="rect">
            <a:avLst/>
          </a:prstGeom>
          <a:solidFill>
            <a:schemeClr val="bg1"/>
          </a:solidFill>
          <a:ln w="9525">
            <a:solidFill>
              <a:schemeClr val="tx2"/>
            </a:solidFill>
            <a:miter lim="800000"/>
            <a:headEnd/>
            <a:tailEnd/>
          </a:ln>
        </p:spPr>
        <p:txBody>
          <a:bodyPr wrap="none" anchor="ctr" anchorCtr="1">
            <a:prstTxWarp prst="textNoShape">
              <a:avLst/>
            </a:prstTxWarp>
          </a:bodyPr>
          <a:lstStyle/>
          <a:p>
            <a:pPr algn="l"/>
            <a:r>
              <a:rPr lang="en-GB" sz="1800" b="0" dirty="0">
                <a:solidFill>
                  <a:schemeClr val="tx2"/>
                </a:solidFill>
              </a:rPr>
              <a:t>Scientific American</a:t>
            </a:r>
            <a:endParaRPr lang="en-US" sz="1800" b="0" dirty="0">
              <a:solidFill>
                <a:schemeClr val="tx2"/>
              </a:solidFill>
            </a:endParaRPr>
          </a:p>
        </p:txBody>
      </p:sp>
    </p:spTree>
    <p:extLst>
      <p:ext uri="{BB962C8B-B14F-4D97-AF65-F5344CB8AC3E}">
        <p14:creationId xmlns:p14="http://schemas.microsoft.com/office/powerpoint/2010/main" val="189605194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p:txBody>
          <a:bodyPr/>
          <a:lstStyle/>
          <a:p>
            <a:pPr marL="0" indent="0">
              <a:buNone/>
            </a:pPr>
            <a:r>
              <a:rPr lang="en-GB" dirty="0" smtClean="0"/>
              <a:t>Resources are identified by URIs</a:t>
            </a:r>
          </a:p>
          <a:p>
            <a:pPr marL="0" indent="0">
              <a:buNone/>
            </a:pPr>
            <a:r>
              <a:rPr lang="en-GB" dirty="0" smtClean="0"/>
              <a:t>Property labels are also identified by URIs, and are drawn from a vocabulary or ontology</a:t>
            </a:r>
            <a:endParaRPr lang="en-US" dirty="0"/>
          </a:p>
        </p:txBody>
      </p:sp>
      <p:sp>
        <p:nvSpPr>
          <p:cNvPr id="97282" name="Rectangle 2"/>
          <p:cNvSpPr>
            <a:spLocks noGrp="1" noChangeArrowheads="1"/>
          </p:cNvSpPr>
          <p:nvPr>
            <p:ph type="title"/>
          </p:nvPr>
        </p:nvSpPr>
        <p:spPr/>
        <p:txBody>
          <a:bodyPr/>
          <a:lstStyle/>
          <a:p>
            <a:r>
              <a:rPr lang="en-GB" smtClean="0"/>
              <a:t>Example</a:t>
            </a:r>
            <a:endParaRPr lang="en-US"/>
          </a:p>
        </p:txBody>
      </p:sp>
      <p:cxnSp>
        <p:nvCxnSpPr>
          <p:cNvPr id="97284" name="AutoShape 4"/>
          <p:cNvCxnSpPr>
            <a:cxnSpLocks noChangeShapeType="1"/>
            <a:stCxn id="97288" idx="3"/>
            <a:endCxn id="97287" idx="1"/>
          </p:cNvCxnSpPr>
          <p:nvPr/>
        </p:nvCxnSpPr>
        <p:spPr bwMode="auto">
          <a:xfrm>
            <a:off x="2895600" y="4495800"/>
            <a:ext cx="3429000" cy="12700"/>
          </a:xfrm>
          <a:prstGeom prst="straightConnector1">
            <a:avLst/>
          </a:prstGeom>
          <a:noFill/>
          <a:ln w="9525">
            <a:solidFill>
              <a:schemeClr val="tx1"/>
            </a:solidFill>
            <a:round/>
            <a:headEnd/>
            <a:tailEnd type="triangle" w="med" len="med"/>
          </a:ln>
        </p:spPr>
      </p:cxnSp>
      <p:sp>
        <p:nvSpPr>
          <p:cNvPr id="97285" name="Rectangle 5"/>
          <p:cNvSpPr>
            <a:spLocks noChangeArrowheads="1"/>
          </p:cNvSpPr>
          <p:nvPr/>
        </p:nvSpPr>
        <p:spPr bwMode="auto">
          <a:xfrm>
            <a:off x="2784978" y="3874176"/>
            <a:ext cx="3571875" cy="336550"/>
          </a:xfrm>
          <a:prstGeom prst="rect">
            <a:avLst/>
          </a:prstGeom>
          <a:noFill/>
          <a:ln w="9525">
            <a:noFill/>
            <a:miter lim="800000"/>
            <a:headEnd/>
            <a:tailEnd/>
          </a:ln>
        </p:spPr>
        <p:txBody>
          <a:bodyPr wrap="none" anchor="ctr">
            <a:prstTxWarp prst="textNoShape">
              <a:avLst/>
            </a:prstTxWarp>
            <a:spAutoFit/>
          </a:bodyPr>
          <a:lstStyle/>
          <a:p>
            <a:pPr eaLnBrk="1" hangingPunct="1"/>
            <a:r>
              <a:rPr lang="en-US" b="0" dirty="0"/>
              <a:t>http://purl.org/dc/elements/1.1/title </a:t>
            </a:r>
          </a:p>
        </p:txBody>
      </p:sp>
      <p:grpSp>
        <p:nvGrpSpPr>
          <p:cNvPr id="2" name="Group 6"/>
          <p:cNvGrpSpPr>
            <a:grpSpLocks/>
          </p:cNvGrpSpPr>
          <p:nvPr/>
        </p:nvGrpSpPr>
        <p:grpSpPr bwMode="auto">
          <a:xfrm>
            <a:off x="268288" y="4206875"/>
            <a:ext cx="2627312" cy="576263"/>
            <a:chOff x="1882" y="3249"/>
            <a:chExt cx="1316" cy="363"/>
          </a:xfrm>
        </p:grpSpPr>
        <p:sp>
          <p:nvSpPr>
            <p:cNvPr id="97288" name="AutoShape 7"/>
            <p:cNvSpPr>
              <a:spLocks noChangeArrowheads="1"/>
            </p:cNvSpPr>
            <p:nvPr/>
          </p:nvSpPr>
          <p:spPr bwMode="auto">
            <a:xfrm>
              <a:off x="1882" y="3249"/>
              <a:ext cx="1316" cy="363"/>
            </a:xfrm>
            <a:prstGeom prst="roundRect">
              <a:avLst>
                <a:gd name="adj" fmla="val 50000"/>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97289" name="Text Box 8"/>
            <p:cNvSpPr txBox="1">
              <a:spLocks noChangeArrowheads="1"/>
            </p:cNvSpPr>
            <p:nvPr/>
          </p:nvSpPr>
          <p:spPr bwMode="auto">
            <a:xfrm>
              <a:off x="1914" y="3339"/>
              <a:ext cx="1257" cy="212"/>
            </a:xfrm>
            <a:prstGeom prst="rect">
              <a:avLst/>
            </a:prstGeom>
            <a:solidFill>
              <a:schemeClr val="accent1"/>
            </a:solidFill>
            <a:ln w="9525">
              <a:noFill/>
              <a:miter lim="800000"/>
              <a:headEnd/>
              <a:tailEnd/>
            </a:ln>
          </p:spPr>
          <p:txBody>
            <a:bodyPr wrap="none" lIns="0" rIns="0" anchorCtr="1">
              <a:prstTxWarp prst="textNoShape">
                <a:avLst/>
              </a:prstTxWarp>
              <a:spAutoFit/>
            </a:bodyPr>
            <a:lstStyle/>
            <a:p>
              <a:r>
                <a:rPr lang="en-GB"/>
                <a:t>http://www.sciam.com/</a:t>
              </a:r>
              <a:endParaRPr lang="en-US"/>
            </a:p>
          </p:txBody>
        </p:sp>
      </p:grpSp>
      <p:sp>
        <p:nvSpPr>
          <p:cNvPr id="97287" name="Text Box 9"/>
          <p:cNvSpPr txBox="1">
            <a:spLocks noChangeArrowheads="1"/>
          </p:cNvSpPr>
          <p:nvPr/>
        </p:nvSpPr>
        <p:spPr bwMode="auto">
          <a:xfrm>
            <a:off x="6324600" y="4292600"/>
            <a:ext cx="2305050" cy="431800"/>
          </a:xfrm>
          <a:prstGeom prst="rect">
            <a:avLst/>
          </a:prstGeom>
          <a:solidFill>
            <a:schemeClr val="bg1"/>
          </a:solidFill>
          <a:ln w="9525">
            <a:solidFill>
              <a:schemeClr val="tx2"/>
            </a:solidFill>
            <a:miter lim="800000"/>
            <a:headEnd/>
            <a:tailEnd/>
          </a:ln>
        </p:spPr>
        <p:txBody>
          <a:bodyPr wrap="none" anchor="ctr" anchorCtr="1">
            <a:prstTxWarp prst="textNoShape">
              <a:avLst/>
            </a:prstTxWarp>
          </a:bodyPr>
          <a:lstStyle/>
          <a:p>
            <a:pPr algn="l"/>
            <a:r>
              <a:rPr lang="en-GB" b="0">
                <a:solidFill>
                  <a:schemeClr val="tx2"/>
                </a:solidFill>
              </a:rPr>
              <a:t>Scientific American</a:t>
            </a:r>
            <a:endParaRPr lang="en-US" b="0">
              <a:solidFill>
                <a:schemeClr val="tx2"/>
              </a:solidFill>
            </a:endParaRPr>
          </a:p>
        </p:txBody>
      </p:sp>
      <p:sp>
        <p:nvSpPr>
          <p:cNvPr id="14" name="Text Box 12"/>
          <p:cNvSpPr txBox="1">
            <a:spLocks noChangeArrowheads="1"/>
          </p:cNvSpPr>
          <p:nvPr/>
        </p:nvSpPr>
        <p:spPr bwMode="auto">
          <a:xfrm>
            <a:off x="1154112" y="4783138"/>
            <a:ext cx="982663" cy="396875"/>
          </a:xfrm>
          <a:prstGeom prst="rect">
            <a:avLst/>
          </a:prstGeom>
          <a:noFill/>
          <a:ln w="9525">
            <a:noFill/>
            <a:miter lim="800000"/>
            <a:headEnd/>
            <a:tailEnd/>
          </a:ln>
        </p:spPr>
        <p:txBody>
          <a:bodyPr wrap="none">
            <a:prstTxWarp prst="textNoShape">
              <a:avLst/>
            </a:prstTxWarp>
            <a:spAutoFit/>
          </a:bodyPr>
          <a:lstStyle/>
          <a:p>
            <a:r>
              <a:rPr lang="en-GB" sz="2000" b="0" dirty="0"/>
              <a:t>subject</a:t>
            </a:r>
            <a:endParaRPr lang="en-US" sz="2000" b="0" dirty="0"/>
          </a:p>
        </p:txBody>
      </p:sp>
      <p:sp>
        <p:nvSpPr>
          <p:cNvPr id="15" name="Text Box 13"/>
          <p:cNvSpPr txBox="1">
            <a:spLocks noChangeArrowheads="1"/>
          </p:cNvSpPr>
          <p:nvPr/>
        </p:nvSpPr>
        <p:spPr bwMode="auto">
          <a:xfrm>
            <a:off x="3997325" y="4783138"/>
            <a:ext cx="1230313" cy="396875"/>
          </a:xfrm>
          <a:prstGeom prst="rect">
            <a:avLst/>
          </a:prstGeom>
          <a:noFill/>
          <a:ln w="9525">
            <a:noFill/>
            <a:miter lim="800000"/>
            <a:headEnd/>
            <a:tailEnd/>
          </a:ln>
        </p:spPr>
        <p:txBody>
          <a:bodyPr wrap="none">
            <a:prstTxWarp prst="textNoShape">
              <a:avLst/>
            </a:prstTxWarp>
            <a:spAutoFit/>
          </a:bodyPr>
          <a:lstStyle/>
          <a:p>
            <a:r>
              <a:rPr lang="en-GB" sz="2000" b="0"/>
              <a:t>predicate</a:t>
            </a:r>
            <a:endParaRPr lang="en-US" sz="2000" b="0"/>
          </a:p>
        </p:txBody>
      </p:sp>
      <p:sp>
        <p:nvSpPr>
          <p:cNvPr id="16" name="Text Box 14"/>
          <p:cNvSpPr txBox="1">
            <a:spLocks noChangeArrowheads="1"/>
          </p:cNvSpPr>
          <p:nvPr/>
        </p:nvSpPr>
        <p:spPr bwMode="auto">
          <a:xfrm>
            <a:off x="6950075" y="4783138"/>
            <a:ext cx="863600" cy="396875"/>
          </a:xfrm>
          <a:prstGeom prst="rect">
            <a:avLst/>
          </a:prstGeom>
          <a:noFill/>
          <a:ln w="9525">
            <a:noFill/>
            <a:miter lim="800000"/>
            <a:headEnd/>
            <a:tailEnd/>
          </a:ln>
        </p:spPr>
        <p:txBody>
          <a:bodyPr wrap="none">
            <a:prstTxWarp prst="textNoShape">
              <a:avLst/>
            </a:prstTxWarp>
            <a:spAutoFit/>
          </a:bodyPr>
          <a:lstStyle/>
          <a:p>
            <a:r>
              <a:rPr lang="en-GB" sz="2000" b="0" dirty="0"/>
              <a:t>object</a:t>
            </a:r>
            <a:endParaRPr lang="en-US" sz="2000" b="0" dirty="0"/>
          </a:p>
        </p:txBody>
      </p:sp>
    </p:spTree>
    <p:extLst>
      <p:ext uri="{BB962C8B-B14F-4D97-AF65-F5344CB8AC3E}">
        <p14:creationId xmlns:p14="http://schemas.microsoft.com/office/powerpoint/2010/main" val="38908887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GB" smtClean="0"/>
              <a:t>Knowledge as links</a:t>
            </a:r>
            <a:endParaRPr lang="en-GB" dirty="0"/>
          </a:p>
        </p:txBody>
      </p:sp>
      <p:sp>
        <p:nvSpPr>
          <p:cNvPr id="93188" name="Oval 4"/>
          <p:cNvSpPr>
            <a:spLocks noChangeArrowheads="1"/>
          </p:cNvSpPr>
          <p:nvPr/>
        </p:nvSpPr>
        <p:spPr bwMode="auto">
          <a:xfrm>
            <a:off x="1764134" y="4178796"/>
            <a:ext cx="576262" cy="576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GB">
              <a:latin typeface="Georgia"/>
              <a:cs typeface="Georgia"/>
            </a:endParaRPr>
          </a:p>
        </p:txBody>
      </p:sp>
      <p:sp>
        <p:nvSpPr>
          <p:cNvPr id="93189" name="Oval 5"/>
          <p:cNvSpPr>
            <a:spLocks noChangeArrowheads="1"/>
          </p:cNvSpPr>
          <p:nvPr/>
        </p:nvSpPr>
        <p:spPr bwMode="auto">
          <a:xfrm>
            <a:off x="4643859" y="2737346"/>
            <a:ext cx="576262" cy="576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GB">
              <a:latin typeface="Georgia"/>
              <a:cs typeface="Georgia"/>
            </a:endParaRPr>
          </a:p>
        </p:txBody>
      </p:sp>
      <p:sp>
        <p:nvSpPr>
          <p:cNvPr id="93190" name="Oval 6"/>
          <p:cNvSpPr>
            <a:spLocks noChangeArrowheads="1"/>
          </p:cNvSpPr>
          <p:nvPr/>
        </p:nvSpPr>
        <p:spPr bwMode="auto">
          <a:xfrm>
            <a:off x="4643859" y="3458071"/>
            <a:ext cx="576262" cy="576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GB">
              <a:latin typeface="Georgia"/>
              <a:cs typeface="Georgia"/>
            </a:endParaRPr>
          </a:p>
        </p:txBody>
      </p:sp>
      <p:sp>
        <p:nvSpPr>
          <p:cNvPr id="93191" name="Oval 7"/>
          <p:cNvSpPr>
            <a:spLocks noChangeArrowheads="1"/>
          </p:cNvSpPr>
          <p:nvPr/>
        </p:nvSpPr>
        <p:spPr bwMode="auto">
          <a:xfrm>
            <a:off x="4643859" y="4177209"/>
            <a:ext cx="576262" cy="57626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GB">
              <a:latin typeface="Georgia"/>
              <a:cs typeface="Georgia"/>
            </a:endParaRPr>
          </a:p>
        </p:txBody>
      </p:sp>
      <p:sp>
        <p:nvSpPr>
          <p:cNvPr id="93192" name="Oval 8"/>
          <p:cNvSpPr>
            <a:spLocks noChangeArrowheads="1"/>
          </p:cNvSpPr>
          <p:nvPr/>
        </p:nvSpPr>
        <p:spPr bwMode="auto">
          <a:xfrm>
            <a:off x="2772196" y="3458071"/>
            <a:ext cx="576263" cy="576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GB">
              <a:latin typeface="Georgia"/>
              <a:cs typeface="Georgia"/>
            </a:endParaRPr>
          </a:p>
        </p:txBody>
      </p:sp>
      <p:sp>
        <p:nvSpPr>
          <p:cNvPr id="93193" name="Text Box 9"/>
          <p:cNvSpPr txBox="1">
            <a:spLocks noChangeArrowheads="1"/>
          </p:cNvSpPr>
          <p:nvPr/>
        </p:nvSpPr>
        <p:spPr bwMode="auto">
          <a:xfrm>
            <a:off x="6198021" y="2845296"/>
            <a:ext cx="1943100" cy="369332"/>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latin typeface="Georgia"/>
                <a:cs typeface="Georgia"/>
              </a:rPr>
              <a:t>Tim Berners-Lee</a:t>
            </a:r>
            <a:endParaRPr lang="en-US" b="0">
              <a:solidFill>
                <a:schemeClr val="tx2"/>
              </a:solidFill>
              <a:latin typeface="Georgia"/>
              <a:cs typeface="Georgia"/>
            </a:endParaRPr>
          </a:p>
        </p:txBody>
      </p:sp>
      <p:sp>
        <p:nvSpPr>
          <p:cNvPr id="93194" name="Text Box 10"/>
          <p:cNvSpPr txBox="1">
            <a:spLocks noChangeArrowheads="1"/>
          </p:cNvSpPr>
          <p:nvPr/>
        </p:nvSpPr>
        <p:spPr bwMode="auto">
          <a:xfrm>
            <a:off x="6228184" y="3572371"/>
            <a:ext cx="1943100" cy="369332"/>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latin typeface="Georgia"/>
                <a:cs typeface="Georgia"/>
              </a:rPr>
              <a:t>James Hendler</a:t>
            </a:r>
            <a:endParaRPr lang="en-US" b="0">
              <a:solidFill>
                <a:schemeClr val="tx2"/>
              </a:solidFill>
              <a:latin typeface="Georgia"/>
              <a:cs typeface="Georgia"/>
            </a:endParaRPr>
          </a:p>
        </p:txBody>
      </p:sp>
      <p:sp>
        <p:nvSpPr>
          <p:cNvPr id="93195" name="Text Box 11"/>
          <p:cNvSpPr txBox="1">
            <a:spLocks noChangeArrowheads="1"/>
          </p:cNvSpPr>
          <p:nvPr/>
        </p:nvSpPr>
        <p:spPr bwMode="auto">
          <a:xfrm>
            <a:off x="6228184" y="4293096"/>
            <a:ext cx="1943100" cy="369332"/>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latin typeface="Georgia"/>
                <a:cs typeface="Georgia"/>
              </a:rPr>
              <a:t>Ora Lassila</a:t>
            </a:r>
            <a:endParaRPr lang="en-US" b="0">
              <a:solidFill>
                <a:schemeClr val="tx2"/>
              </a:solidFill>
              <a:latin typeface="Georgia"/>
              <a:cs typeface="Georgia"/>
            </a:endParaRPr>
          </a:p>
        </p:txBody>
      </p:sp>
      <p:sp>
        <p:nvSpPr>
          <p:cNvPr id="93196" name="Text Box 12"/>
          <p:cNvSpPr txBox="1">
            <a:spLocks noChangeArrowheads="1"/>
          </p:cNvSpPr>
          <p:nvPr/>
        </p:nvSpPr>
        <p:spPr bwMode="auto">
          <a:xfrm>
            <a:off x="941809" y="2305546"/>
            <a:ext cx="2159000" cy="369332"/>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latin typeface="Georgia"/>
                <a:cs typeface="Georgia"/>
              </a:rPr>
              <a:t>The Semantic Web</a:t>
            </a:r>
            <a:endParaRPr lang="en-US" b="0">
              <a:solidFill>
                <a:schemeClr val="tx2"/>
              </a:solidFill>
              <a:latin typeface="Georgia"/>
              <a:cs typeface="Georgia"/>
            </a:endParaRPr>
          </a:p>
        </p:txBody>
      </p:sp>
      <p:sp>
        <p:nvSpPr>
          <p:cNvPr id="93197" name="Text Box 13"/>
          <p:cNvSpPr txBox="1">
            <a:spLocks noChangeArrowheads="1"/>
          </p:cNvSpPr>
          <p:nvPr/>
        </p:nvSpPr>
        <p:spPr bwMode="auto">
          <a:xfrm>
            <a:off x="1548234" y="5474196"/>
            <a:ext cx="2232025" cy="369332"/>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latin typeface="Georgia"/>
                <a:cs typeface="Georgia"/>
              </a:rPr>
              <a:t>Scientific American</a:t>
            </a:r>
            <a:endParaRPr lang="en-US" b="0">
              <a:solidFill>
                <a:schemeClr val="tx2"/>
              </a:solidFill>
              <a:latin typeface="Georgia"/>
              <a:cs typeface="Georgia"/>
            </a:endParaRPr>
          </a:p>
        </p:txBody>
      </p:sp>
      <p:cxnSp>
        <p:nvCxnSpPr>
          <p:cNvPr id="93198" name="AutoShape 14"/>
          <p:cNvCxnSpPr>
            <a:cxnSpLocks noChangeShapeType="1"/>
            <a:stCxn id="93192" idx="2"/>
            <a:endCxn id="93196" idx="2"/>
          </p:cNvCxnSpPr>
          <p:nvPr/>
        </p:nvCxnSpPr>
        <p:spPr bwMode="auto">
          <a:xfrm rot="10800000">
            <a:off x="2021310" y="2674879"/>
            <a:ext cx="750887" cy="1071325"/>
          </a:xfrm>
          <a:prstGeom prst="curvedConnector2">
            <a:avLst/>
          </a:prstGeom>
          <a:noFill/>
          <a:ln w="9525">
            <a:solidFill>
              <a:schemeClr val="tx1"/>
            </a:solidFill>
            <a:round/>
            <a:headEnd/>
            <a:tailEnd type="triangle" w="med" len="med"/>
          </a:ln>
        </p:spPr>
      </p:cxnSp>
      <p:cxnSp>
        <p:nvCxnSpPr>
          <p:cNvPr id="93199" name="AutoShape 15"/>
          <p:cNvCxnSpPr>
            <a:cxnSpLocks noChangeShapeType="1"/>
            <a:stCxn id="93192" idx="7"/>
            <a:endCxn id="93189" idx="2"/>
          </p:cNvCxnSpPr>
          <p:nvPr/>
        </p:nvCxnSpPr>
        <p:spPr bwMode="auto">
          <a:xfrm rot="-5400000">
            <a:off x="3696121" y="2594471"/>
            <a:ext cx="515938" cy="1379538"/>
          </a:xfrm>
          <a:prstGeom prst="curvedConnector2">
            <a:avLst/>
          </a:prstGeom>
          <a:noFill/>
          <a:ln w="9525">
            <a:solidFill>
              <a:schemeClr val="tx1"/>
            </a:solidFill>
            <a:round/>
            <a:headEnd/>
            <a:tailEnd type="triangle" w="med" len="med"/>
          </a:ln>
        </p:spPr>
      </p:cxnSp>
      <p:cxnSp>
        <p:nvCxnSpPr>
          <p:cNvPr id="93200" name="AutoShape 16"/>
          <p:cNvCxnSpPr>
            <a:cxnSpLocks noChangeShapeType="1"/>
            <a:stCxn id="93192" idx="5"/>
            <a:endCxn id="93191" idx="2"/>
          </p:cNvCxnSpPr>
          <p:nvPr/>
        </p:nvCxnSpPr>
        <p:spPr bwMode="auto">
          <a:xfrm rot="16200000" flipH="1">
            <a:off x="3696121" y="3518396"/>
            <a:ext cx="515938" cy="1379538"/>
          </a:xfrm>
          <a:prstGeom prst="curvedConnector2">
            <a:avLst/>
          </a:prstGeom>
          <a:noFill/>
          <a:ln w="9525">
            <a:solidFill>
              <a:schemeClr val="tx1"/>
            </a:solidFill>
            <a:round/>
            <a:headEnd/>
            <a:tailEnd type="triangle" w="med" len="med"/>
          </a:ln>
        </p:spPr>
      </p:cxnSp>
      <p:cxnSp>
        <p:nvCxnSpPr>
          <p:cNvPr id="93201" name="AutoShape 17"/>
          <p:cNvCxnSpPr>
            <a:cxnSpLocks noChangeShapeType="1"/>
            <a:stCxn id="93192" idx="6"/>
            <a:endCxn id="93190" idx="2"/>
          </p:cNvCxnSpPr>
          <p:nvPr/>
        </p:nvCxnSpPr>
        <p:spPr bwMode="auto">
          <a:xfrm>
            <a:off x="3348459" y="3746996"/>
            <a:ext cx="1295400" cy="0"/>
          </a:xfrm>
          <a:prstGeom prst="straightConnector1">
            <a:avLst/>
          </a:prstGeom>
          <a:noFill/>
          <a:ln w="9525">
            <a:solidFill>
              <a:schemeClr val="tx1"/>
            </a:solidFill>
            <a:round/>
            <a:headEnd/>
            <a:tailEnd type="triangle" w="med" len="med"/>
          </a:ln>
        </p:spPr>
      </p:cxnSp>
      <p:cxnSp>
        <p:nvCxnSpPr>
          <p:cNvPr id="93202" name="AutoShape 18"/>
          <p:cNvCxnSpPr>
            <a:cxnSpLocks noChangeShapeType="1"/>
            <a:stCxn id="93189" idx="6"/>
            <a:endCxn id="93193" idx="1"/>
          </p:cNvCxnSpPr>
          <p:nvPr/>
        </p:nvCxnSpPr>
        <p:spPr bwMode="auto">
          <a:xfrm>
            <a:off x="5220121" y="3025478"/>
            <a:ext cx="977900" cy="4484"/>
          </a:xfrm>
          <a:prstGeom prst="straightConnector1">
            <a:avLst/>
          </a:prstGeom>
          <a:noFill/>
          <a:ln w="9525">
            <a:solidFill>
              <a:schemeClr val="tx1"/>
            </a:solidFill>
            <a:round/>
            <a:headEnd/>
            <a:tailEnd type="triangle" w="med" len="med"/>
          </a:ln>
        </p:spPr>
      </p:cxnSp>
      <p:cxnSp>
        <p:nvCxnSpPr>
          <p:cNvPr id="93203" name="AutoShape 19"/>
          <p:cNvCxnSpPr>
            <a:cxnSpLocks noChangeShapeType="1"/>
            <a:stCxn id="93190" idx="6"/>
            <a:endCxn id="93194" idx="1"/>
          </p:cNvCxnSpPr>
          <p:nvPr/>
        </p:nvCxnSpPr>
        <p:spPr bwMode="auto">
          <a:xfrm>
            <a:off x="5220121" y="3746203"/>
            <a:ext cx="1008063" cy="10834"/>
          </a:xfrm>
          <a:prstGeom prst="straightConnector1">
            <a:avLst/>
          </a:prstGeom>
          <a:noFill/>
          <a:ln w="9525">
            <a:solidFill>
              <a:schemeClr val="tx1"/>
            </a:solidFill>
            <a:round/>
            <a:headEnd/>
            <a:tailEnd type="triangle" w="med" len="med"/>
          </a:ln>
        </p:spPr>
      </p:cxnSp>
      <p:cxnSp>
        <p:nvCxnSpPr>
          <p:cNvPr id="93204" name="AutoShape 20"/>
          <p:cNvCxnSpPr>
            <a:cxnSpLocks noChangeShapeType="1"/>
            <a:stCxn id="93191" idx="6"/>
            <a:endCxn id="93195" idx="1"/>
          </p:cNvCxnSpPr>
          <p:nvPr/>
        </p:nvCxnSpPr>
        <p:spPr bwMode="auto">
          <a:xfrm>
            <a:off x="5220121" y="4465340"/>
            <a:ext cx="1008063" cy="12422"/>
          </a:xfrm>
          <a:prstGeom prst="straightConnector1">
            <a:avLst/>
          </a:prstGeom>
          <a:noFill/>
          <a:ln w="9525">
            <a:solidFill>
              <a:schemeClr val="tx1"/>
            </a:solidFill>
            <a:round/>
            <a:headEnd/>
            <a:tailEnd type="triangle" w="med" len="med"/>
          </a:ln>
        </p:spPr>
      </p:cxnSp>
      <p:cxnSp>
        <p:nvCxnSpPr>
          <p:cNvPr id="93205" name="AutoShape 21"/>
          <p:cNvCxnSpPr>
            <a:cxnSpLocks noChangeShapeType="1"/>
            <a:stCxn id="93192" idx="2"/>
            <a:endCxn id="93188" idx="0"/>
          </p:cNvCxnSpPr>
          <p:nvPr/>
        </p:nvCxnSpPr>
        <p:spPr bwMode="auto">
          <a:xfrm rot="10800000" flipV="1">
            <a:off x="2053059" y="3746996"/>
            <a:ext cx="719137" cy="431800"/>
          </a:xfrm>
          <a:prstGeom prst="curvedConnector2">
            <a:avLst/>
          </a:prstGeom>
          <a:noFill/>
          <a:ln w="9525">
            <a:solidFill>
              <a:schemeClr val="tx1"/>
            </a:solidFill>
            <a:round/>
            <a:headEnd/>
            <a:tailEnd type="triangle" w="med" len="med"/>
          </a:ln>
        </p:spPr>
      </p:cxnSp>
      <p:cxnSp>
        <p:nvCxnSpPr>
          <p:cNvPr id="93206" name="AutoShape 22"/>
          <p:cNvCxnSpPr>
            <a:cxnSpLocks noChangeShapeType="1"/>
            <a:stCxn id="93188" idx="4"/>
            <a:endCxn id="93197" idx="0"/>
          </p:cNvCxnSpPr>
          <p:nvPr/>
        </p:nvCxnSpPr>
        <p:spPr bwMode="auto">
          <a:xfrm rot="16200000" flipH="1">
            <a:off x="1998688" y="4808636"/>
            <a:ext cx="719137" cy="611982"/>
          </a:xfrm>
          <a:prstGeom prst="curvedConnector3">
            <a:avLst>
              <a:gd name="adj1" fmla="val 50000"/>
            </a:avLst>
          </a:prstGeom>
          <a:noFill/>
          <a:ln w="9525">
            <a:solidFill>
              <a:schemeClr val="tx1"/>
            </a:solidFill>
            <a:round/>
            <a:headEnd/>
            <a:tailEnd type="triangle" w="med" len="med"/>
          </a:ln>
        </p:spPr>
      </p:cxnSp>
      <p:sp>
        <p:nvSpPr>
          <p:cNvPr id="93207" name="Text Box 23"/>
          <p:cNvSpPr txBox="1">
            <a:spLocks noChangeArrowheads="1"/>
          </p:cNvSpPr>
          <p:nvPr/>
        </p:nvSpPr>
        <p:spPr bwMode="auto">
          <a:xfrm>
            <a:off x="5362996" y="2948484"/>
            <a:ext cx="752279" cy="369332"/>
          </a:xfrm>
          <a:prstGeom prst="rect">
            <a:avLst/>
          </a:prstGeom>
          <a:noFill/>
          <a:ln w="9525">
            <a:noFill/>
            <a:miter lim="800000"/>
            <a:headEnd/>
            <a:tailEnd/>
          </a:ln>
        </p:spPr>
        <p:txBody>
          <a:bodyPr wrap="none">
            <a:prstTxWarp prst="textNoShape">
              <a:avLst/>
            </a:prstTxWarp>
            <a:spAutoFit/>
          </a:bodyPr>
          <a:lstStyle/>
          <a:p>
            <a:pPr algn="l"/>
            <a:r>
              <a:rPr lang="en-GB" b="0">
                <a:latin typeface="Georgia"/>
                <a:cs typeface="Georgia"/>
              </a:rPr>
              <a:t>name</a:t>
            </a:r>
            <a:endParaRPr lang="en-US" b="0">
              <a:latin typeface="Georgia"/>
              <a:cs typeface="Georgia"/>
            </a:endParaRPr>
          </a:p>
        </p:txBody>
      </p:sp>
      <p:sp>
        <p:nvSpPr>
          <p:cNvPr id="93208" name="Text Box 24"/>
          <p:cNvSpPr txBox="1">
            <a:spLocks noChangeArrowheads="1"/>
          </p:cNvSpPr>
          <p:nvPr/>
        </p:nvSpPr>
        <p:spPr bwMode="auto">
          <a:xfrm>
            <a:off x="5362996" y="4388346"/>
            <a:ext cx="752279" cy="369332"/>
          </a:xfrm>
          <a:prstGeom prst="rect">
            <a:avLst/>
          </a:prstGeom>
          <a:noFill/>
          <a:ln w="9525">
            <a:noFill/>
            <a:miter lim="800000"/>
            <a:headEnd/>
            <a:tailEnd/>
          </a:ln>
        </p:spPr>
        <p:txBody>
          <a:bodyPr wrap="none">
            <a:prstTxWarp prst="textNoShape">
              <a:avLst/>
            </a:prstTxWarp>
            <a:spAutoFit/>
          </a:bodyPr>
          <a:lstStyle/>
          <a:p>
            <a:pPr algn="l"/>
            <a:r>
              <a:rPr lang="en-GB" b="0">
                <a:latin typeface="Georgia"/>
                <a:cs typeface="Georgia"/>
              </a:rPr>
              <a:t>name</a:t>
            </a:r>
            <a:endParaRPr lang="en-US" b="0">
              <a:latin typeface="Georgia"/>
              <a:cs typeface="Georgia"/>
            </a:endParaRPr>
          </a:p>
        </p:txBody>
      </p:sp>
      <p:sp>
        <p:nvSpPr>
          <p:cNvPr id="93209" name="Text Box 25"/>
          <p:cNvSpPr txBox="1">
            <a:spLocks noChangeArrowheads="1"/>
          </p:cNvSpPr>
          <p:nvPr/>
        </p:nvSpPr>
        <p:spPr bwMode="auto">
          <a:xfrm>
            <a:off x="5362996" y="3667621"/>
            <a:ext cx="752279" cy="369332"/>
          </a:xfrm>
          <a:prstGeom prst="rect">
            <a:avLst/>
          </a:prstGeom>
          <a:noFill/>
          <a:ln w="9525">
            <a:noFill/>
            <a:miter lim="800000"/>
            <a:headEnd/>
            <a:tailEnd/>
          </a:ln>
        </p:spPr>
        <p:txBody>
          <a:bodyPr wrap="none">
            <a:prstTxWarp prst="textNoShape">
              <a:avLst/>
            </a:prstTxWarp>
            <a:spAutoFit/>
          </a:bodyPr>
          <a:lstStyle/>
          <a:p>
            <a:pPr algn="l"/>
            <a:r>
              <a:rPr lang="en-GB" b="0">
                <a:latin typeface="Georgia"/>
                <a:cs typeface="Georgia"/>
              </a:rPr>
              <a:t>name</a:t>
            </a:r>
            <a:endParaRPr lang="en-US" b="0">
              <a:latin typeface="Georgia"/>
              <a:cs typeface="Georgia"/>
            </a:endParaRPr>
          </a:p>
        </p:txBody>
      </p:sp>
      <p:sp>
        <p:nvSpPr>
          <p:cNvPr id="93210" name="Text Box 26"/>
          <p:cNvSpPr txBox="1">
            <a:spLocks noChangeArrowheads="1"/>
          </p:cNvSpPr>
          <p:nvPr/>
        </p:nvSpPr>
        <p:spPr bwMode="auto">
          <a:xfrm>
            <a:off x="2195934" y="2948484"/>
            <a:ext cx="589299" cy="369332"/>
          </a:xfrm>
          <a:prstGeom prst="rect">
            <a:avLst/>
          </a:prstGeom>
          <a:noFill/>
          <a:ln w="9525">
            <a:noFill/>
            <a:miter lim="800000"/>
            <a:headEnd/>
            <a:tailEnd/>
          </a:ln>
        </p:spPr>
        <p:txBody>
          <a:bodyPr wrap="none">
            <a:prstTxWarp prst="textNoShape">
              <a:avLst/>
            </a:prstTxWarp>
            <a:spAutoFit/>
          </a:bodyPr>
          <a:lstStyle/>
          <a:p>
            <a:pPr algn="l"/>
            <a:r>
              <a:rPr lang="en-GB" b="0">
                <a:latin typeface="Georgia"/>
                <a:cs typeface="Georgia"/>
              </a:rPr>
              <a:t>title</a:t>
            </a:r>
            <a:endParaRPr lang="en-US" b="0">
              <a:latin typeface="Georgia"/>
              <a:cs typeface="Georgia"/>
            </a:endParaRPr>
          </a:p>
        </p:txBody>
      </p:sp>
      <p:sp>
        <p:nvSpPr>
          <p:cNvPr id="93211" name="Text Box 27"/>
          <p:cNvSpPr txBox="1">
            <a:spLocks noChangeArrowheads="1"/>
          </p:cNvSpPr>
          <p:nvPr/>
        </p:nvSpPr>
        <p:spPr bwMode="auto">
          <a:xfrm>
            <a:off x="1619671" y="4964609"/>
            <a:ext cx="589299" cy="369332"/>
          </a:xfrm>
          <a:prstGeom prst="rect">
            <a:avLst/>
          </a:prstGeom>
          <a:noFill/>
          <a:ln w="9525">
            <a:noFill/>
            <a:miter lim="800000"/>
            <a:headEnd/>
            <a:tailEnd/>
          </a:ln>
        </p:spPr>
        <p:txBody>
          <a:bodyPr wrap="none">
            <a:prstTxWarp prst="textNoShape">
              <a:avLst/>
            </a:prstTxWarp>
            <a:spAutoFit/>
          </a:bodyPr>
          <a:lstStyle/>
          <a:p>
            <a:pPr algn="l"/>
            <a:r>
              <a:rPr lang="en-GB" b="0">
                <a:latin typeface="Georgia"/>
                <a:cs typeface="Georgia"/>
              </a:rPr>
              <a:t>title</a:t>
            </a:r>
            <a:endParaRPr lang="en-US" b="0">
              <a:latin typeface="Georgia"/>
              <a:cs typeface="Georgia"/>
            </a:endParaRPr>
          </a:p>
        </p:txBody>
      </p:sp>
      <p:sp>
        <p:nvSpPr>
          <p:cNvPr id="93212" name="Text Box 28"/>
          <p:cNvSpPr txBox="1">
            <a:spLocks noChangeArrowheads="1"/>
          </p:cNvSpPr>
          <p:nvPr/>
        </p:nvSpPr>
        <p:spPr bwMode="auto">
          <a:xfrm>
            <a:off x="3708821" y="4388346"/>
            <a:ext cx="910638" cy="369332"/>
          </a:xfrm>
          <a:prstGeom prst="rect">
            <a:avLst/>
          </a:prstGeom>
          <a:noFill/>
          <a:ln w="9525">
            <a:noFill/>
            <a:miter lim="800000"/>
            <a:headEnd/>
            <a:tailEnd/>
          </a:ln>
        </p:spPr>
        <p:txBody>
          <a:bodyPr wrap="none">
            <a:prstTxWarp prst="textNoShape">
              <a:avLst/>
            </a:prstTxWarp>
            <a:spAutoFit/>
          </a:bodyPr>
          <a:lstStyle/>
          <a:p>
            <a:pPr algn="l"/>
            <a:r>
              <a:rPr lang="en-GB" b="0">
                <a:latin typeface="Georgia"/>
                <a:cs typeface="Georgia"/>
              </a:rPr>
              <a:t>creator</a:t>
            </a:r>
            <a:endParaRPr lang="en-US" b="0">
              <a:latin typeface="Georgia"/>
              <a:cs typeface="Georgia"/>
            </a:endParaRPr>
          </a:p>
        </p:txBody>
      </p:sp>
      <p:sp>
        <p:nvSpPr>
          <p:cNvPr id="93213" name="Text Box 29"/>
          <p:cNvSpPr txBox="1">
            <a:spLocks noChangeArrowheads="1"/>
          </p:cNvSpPr>
          <p:nvPr/>
        </p:nvSpPr>
        <p:spPr bwMode="auto">
          <a:xfrm>
            <a:off x="1016421" y="3669209"/>
            <a:ext cx="1416824" cy="369332"/>
          </a:xfrm>
          <a:prstGeom prst="rect">
            <a:avLst/>
          </a:prstGeom>
          <a:noFill/>
          <a:ln w="9525">
            <a:noFill/>
            <a:miter lim="800000"/>
            <a:headEnd/>
            <a:tailEnd/>
          </a:ln>
        </p:spPr>
        <p:txBody>
          <a:bodyPr wrap="none">
            <a:prstTxWarp prst="textNoShape">
              <a:avLst/>
            </a:prstTxWarp>
            <a:spAutoFit/>
          </a:bodyPr>
          <a:lstStyle/>
          <a:p>
            <a:pPr algn="l"/>
            <a:r>
              <a:rPr lang="en-GB" b="0">
                <a:latin typeface="Georgia"/>
                <a:cs typeface="Georgia"/>
              </a:rPr>
              <a:t>publishedIn</a:t>
            </a:r>
            <a:endParaRPr lang="en-US" b="0">
              <a:latin typeface="Georgia"/>
              <a:cs typeface="Georgia"/>
            </a:endParaRPr>
          </a:p>
        </p:txBody>
      </p:sp>
      <p:sp>
        <p:nvSpPr>
          <p:cNvPr id="93214" name="Text Box 30"/>
          <p:cNvSpPr txBox="1">
            <a:spLocks noChangeArrowheads="1"/>
          </p:cNvSpPr>
          <p:nvPr/>
        </p:nvSpPr>
        <p:spPr bwMode="auto">
          <a:xfrm>
            <a:off x="3708821" y="3669209"/>
            <a:ext cx="910638" cy="369332"/>
          </a:xfrm>
          <a:prstGeom prst="rect">
            <a:avLst/>
          </a:prstGeom>
          <a:noFill/>
          <a:ln w="9525">
            <a:noFill/>
            <a:miter lim="800000"/>
            <a:headEnd/>
            <a:tailEnd/>
          </a:ln>
        </p:spPr>
        <p:txBody>
          <a:bodyPr wrap="none">
            <a:prstTxWarp prst="textNoShape">
              <a:avLst/>
            </a:prstTxWarp>
            <a:spAutoFit/>
          </a:bodyPr>
          <a:lstStyle/>
          <a:p>
            <a:pPr algn="l"/>
            <a:r>
              <a:rPr lang="en-GB" b="0">
                <a:latin typeface="Georgia"/>
                <a:cs typeface="Georgia"/>
              </a:rPr>
              <a:t>creator</a:t>
            </a:r>
            <a:endParaRPr lang="en-US" b="0">
              <a:latin typeface="Georgia"/>
              <a:cs typeface="Georgia"/>
            </a:endParaRPr>
          </a:p>
        </p:txBody>
      </p:sp>
      <p:sp>
        <p:nvSpPr>
          <p:cNvPr id="93215" name="Text Box 31"/>
          <p:cNvSpPr txBox="1">
            <a:spLocks noChangeArrowheads="1"/>
          </p:cNvSpPr>
          <p:nvPr/>
        </p:nvSpPr>
        <p:spPr bwMode="auto">
          <a:xfrm>
            <a:off x="3708821" y="3092946"/>
            <a:ext cx="910638" cy="369332"/>
          </a:xfrm>
          <a:prstGeom prst="rect">
            <a:avLst/>
          </a:prstGeom>
          <a:noFill/>
          <a:ln w="9525">
            <a:noFill/>
            <a:miter lim="800000"/>
            <a:headEnd/>
            <a:tailEnd/>
          </a:ln>
        </p:spPr>
        <p:txBody>
          <a:bodyPr wrap="none">
            <a:prstTxWarp prst="textNoShape">
              <a:avLst/>
            </a:prstTxWarp>
            <a:spAutoFit/>
          </a:bodyPr>
          <a:lstStyle/>
          <a:p>
            <a:pPr algn="l"/>
            <a:r>
              <a:rPr lang="en-GB" b="0">
                <a:latin typeface="Georgia"/>
                <a:cs typeface="Georgia"/>
              </a:rPr>
              <a:t>creator</a:t>
            </a:r>
            <a:endParaRPr lang="en-US" b="0">
              <a:latin typeface="Georgia"/>
              <a:cs typeface="Georgia"/>
            </a:endParaRPr>
          </a:p>
        </p:txBody>
      </p:sp>
      <p:sp>
        <p:nvSpPr>
          <p:cNvPr id="93216" name="Text Box 32"/>
          <p:cNvSpPr txBox="1">
            <a:spLocks noChangeArrowheads="1"/>
          </p:cNvSpPr>
          <p:nvPr/>
        </p:nvSpPr>
        <p:spPr bwMode="auto">
          <a:xfrm>
            <a:off x="5004221" y="2018209"/>
            <a:ext cx="1152525" cy="369332"/>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latin typeface="Georgia"/>
                <a:cs typeface="Georgia"/>
              </a:rPr>
              <a:t>2001-05</a:t>
            </a:r>
            <a:endParaRPr lang="en-US" b="0">
              <a:solidFill>
                <a:schemeClr val="tx2"/>
              </a:solidFill>
              <a:latin typeface="Georgia"/>
              <a:cs typeface="Georgia"/>
            </a:endParaRPr>
          </a:p>
        </p:txBody>
      </p:sp>
      <p:cxnSp>
        <p:nvCxnSpPr>
          <p:cNvPr id="93217" name="AutoShape 33"/>
          <p:cNvCxnSpPr>
            <a:cxnSpLocks noChangeShapeType="1"/>
            <a:stCxn id="93192" idx="0"/>
            <a:endCxn id="93216" idx="1"/>
          </p:cNvCxnSpPr>
          <p:nvPr/>
        </p:nvCxnSpPr>
        <p:spPr bwMode="auto">
          <a:xfrm rot="5400000" flipH="1" flipV="1">
            <a:off x="3404676" y="1858527"/>
            <a:ext cx="1255196" cy="1943893"/>
          </a:xfrm>
          <a:prstGeom prst="curvedConnector2">
            <a:avLst/>
          </a:prstGeom>
          <a:noFill/>
          <a:ln w="9525">
            <a:solidFill>
              <a:schemeClr val="tx1"/>
            </a:solidFill>
            <a:round/>
            <a:headEnd/>
            <a:tailEnd type="triangle" w="med" len="med"/>
          </a:ln>
        </p:spPr>
      </p:cxnSp>
      <p:sp>
        <p:nvSpPr>
          <p:cNvPr id="93218" name="Text Box 34"/>
          <p:cNvSpPr txBox="1">
            <a:spLocks noChangeArrowheads="1"/>
          </p:cNvSpPr>
          <p:nvPr/>
        </p:nvSpPr>
        <p:spPr bwMode="auto">
          <a:xfrm>
            <a:off x="3924721" y="2372221"/>
            <a:ext cx="624803" cy="369332"/>
          </a:xfrm>
          <a:prstGeom prst="rect">
            <a:avLst/>
          </a:prstGeom>
          <a:noFill/>
          <a:ln w="9525">
            <a:noFill/>
            <a:miter lim="800000"/>
            <a:headEnd/>
            <a:tailEnd/>
          </a:ln>
        </p:spPr>
        <p:txBody>
          <a:bodyPr wrap="none">
            <a:prstTxWarp prst="textNoShape">
              <a:avLst/>
            </a:prstTxWarp>
            <a:spAutoFit/>
          </a:bodyPr>
          <a:lstStyle/>
          <a:p>
            <a:pPr algn="l"/>
            <a:r>
              <a:rPr lang="en-GB" b="0">
                <a:latin typeface="Georgia"/>
                <a:cs typeface="Georgia"/>
              </a:rPr>
              <a:t>date</a:t>
            </a:r>
            <a:endParaRPr lang="en-US" b="0">
              <a:latin typeface="Georgia"/>
              <a:cs typeface="Georgia"/>
            </a:endParaRPr>
          </a:p>
        </p:txBody>
      </p:sp>
    </p:spTree>
    <p:extLst>
      <p:ext uri="{BB962C8B-B14F-4D97-AF65-F5344CB8AC3E}">
        <p14:creationId xmlns:p14="http://schemas.microsoft.com/office/powerpoint/2010/main" val="40451278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The triple-based graph model makes it possible to mix terms from different vocabularies in the same graph</a:t>
            </a:r>
          </a:p>
        </p:txBody>
      </p:sp>
      <p:sp>
        <p:nvSpPr>
          <p:cNvPr id="3" name="Title 2"/>
          <p:cNvSpPr>
            <a:spLocks noGrp="1"/>
          </p:cNvSpPr>
          <p:nvPr>
            <p:ph type="title"/>
          </p:nvPr>
        </p:nvSpPr>
        <p:spPr/>
        <p:txBody>
          <a:bodyPr/>
          <a:lstStyle/>
          <a:p>
            <a:r>
              <a:rPr lang="en-US" dirty="0" smtClean="0"/>
              <a:t>Mixing Vocabularies</a:t>
            </a:r>
            <a:endParaRPr lang="en-US" dirty="0"/>
          </a:p>
        </p:txBody>
      </p:sp>
      <p:sp>
        <p:nvSpPr>
          <p:cNvPr id="4" name="Oval 4"/>
          <p:cNvSpPr>
            <a:spLocks noChangeArrowheads="1"/>
          </p:cNvSpPr>
          <p:nvPr/>
        </p:nvSpPr>
        <p:spPr bwMode="auto">
          <a:xfrm>
            <a:off x="1738313" y="4924409"/>
            <a:ext cx="576262" cy="576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5" name="Oval 5"/>
          <p:cNvSpPr>
            <a:spLocks noChangeArrowheads="1"/>
          </p:cNvSpPr>
          <p:nvPr/>
        </p:nvSpPr>
        <p:spPr bwMode="auto">
          <a:xfrm>
            <a:off x="4618038" y="3482959"/>
            <a:ext cx="576262" cy="576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6" name="Oval 6"/>
          <p:cNvSpPr>
            <a:spLocks noChangeArrowheads="1"/>
          </p:cNvSpPr>
          <p:nvPr/>
        </p:nvSpPr>
        <p:spPr bwMode="auto">
          <a:xfrm>
            <a:off x="4618038" y="4203684"/>
            <a:ext cx="576262" cy="576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7" name="Oval 7"/>
          <p:cNvSpPr>
            <a:spLocks noChangeArrowheads="1"/>
          </p:cNvSpPr>
          <p:nvPr/>
        </p:nvSpPr>
        <p:spPr bwMode="auto">
          <a:xfrm>
            <a:off x="4618038" y="4922822"/>
            <a:ext cx="576262" cy="57626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8" name="Oval 8"/>
          <p:cNvSpPr>
            <a:spLocks noChangeArrowheads="1"/>
          </p:cNvSpPr>
          <p:nvPr/>
        </p:nvSpPr>
        <p:spPr bwMode="auto">
          <a:xfrm>
            <a:off x="2746375" y="4203684"/>
            <a:ext cx="576263" cy="576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9" name="Text Box 9"/>
          <p:cNvSpPr txBox="1">
            <a:spLocks noChangeArrowheads="1"/>
          </p:cNvSpPr>
          <p:nvPr/>
        </p:nvSpPr>
        <p:spPr bwMode="auto">
          <a:xfrm>
            <a:off x="6172200" y="3590909"/>
            <a:ext cx="1943100"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Tim Berners-Lee</a:t>
            </a:r>
            <a:endParaRPr lang="en-US" b="0">
              <a:solidFill>
                <a:schemeClr val="tx2"/>
              </a:solidFill>
            </a:endParaRPr>
          </a:p>
        </p:txBody>
      </p:sp>
      <p:sp>
        <p:nvSpPr>
          <p:cNvPr id="10" name="Text Box 10"/>
          <p:cNvSpPr txBox="1">
            <a:spLocks noChangeArrowheads="1"/>
          </p:cNvSpPr>
          <p:nvPr/>
        </p:nvSpPr>
        <p:spPr bwMode="auto">
          <a:xfrm>
            <a:off x="6202363" y="4317984"/>
            <a:ext cx="1943100"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James Hendler</a:t>
            </a:r>
            <a:endParaRPr lang="en-US" b="0">
              <a:solidFill>
                <a:schemeClr val="tx2"/>
              </a:solidFill>
            </a:endParaRPr>
          </a:p>
        </p:txBody>
      </p:sp>
      <p:sp>
        <p:nvSpPr>
          <p:cNvPr id="11" name="Text Box 11"/>
          <p:cNvSpPr txBox="1">
            <a:spLocks noChangeArrowheads="1"/>
          </p:cNvSpPr>
          <p:nvPr/>
        </p:nvSpPr>
        <p:spPr bwMode="auto">
          <a:xfrm>
            <a:off x="6202363" y="5038709"/>
            <a:ext cx="1943100"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Ora Lassila</a:t>
            </a:r>
            <a:endParaRPr lang="en-US" b="0">
              <a:solidFill>
                <a:schemeClr val="tx2"/>
              </a:solidFill>
            </a:endParaRPr>
          </a:p>
        </p:txBody>
      </p:sp>
      <p:sp>
        <p:nvSpPr>
          <p:cNvPr id="12" name="Text Box 12"/>
          <p:cNvSpPr txBox="1">
            <a:spLocks noChangeArrowheads="1"/>
          </p:cNvSpPr>
          <p:nvPr/>
        </p:nvSpPr>
        <p:spPr bwMode="auto">
          <a:xfrm>
            <a:off x="915988" y="3051159"/>
            <a:ext cx="2159000"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The Semantic Web</a:t>
            </a:r>
            <a:endParaRPr lang="en-US" b="0">
              <a:solidFill>
                <a:schemeClr val="tx2"/>
              </a:solidFill>
            </a:endParaRPr>
          </a:p>
        </p:txBody>
      </p:sp>
      <p:sp>
        <p:nvSpPr>
          <p:cNvPr id="13" name="Text Box 13"/>
          <p:cNvSpPr txBox="1">
            <a:spLocks noChangeArrowheads="1"/>
          </p:cNvSpPr>
          <p:nvPr/>
        </p:nvSpPr>
        <p:spPr bwMode="auto">
          <a:xfrm>
            <a:off x="1522413" y="6219809"/>
            <a:ext cx="2232025"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Scientific American</a:t>
            </a:r>
            <a:endParaRPr lang="en-US" b="0">
              <a:solidFill>
                <a:schemeClr val="tx2"/>
              </a:solidFill>
            </a:endParaRPr>
          </a:p>
        </p:txBody>
      </p:sp>
      <p:cxnSp>
        <p:nvCxnSpPr>
          <p:cNvPr id="14" name="AutoShape 14"/>
          <p:cNvCxnSpPr>
            <a:cxnSpLocks noChangeShapeType="1"/>
            <a:stCxn id="8" idx="2"/>
            <a:endCxn id="12" idx="2"/>
          </p:cNvCxnSpPr>
          <p:nvPr/>
        </p:nvCxnSpPr>
        <p:spPr bwMode="auto">
          <a:xfrm rot="10800000">
            <a:off x="1995488" y="3427397"/>
            <a:ext cx="750887" cy="1065212"/>
          </a:xfrm>
          <a:prstGeom prst="curvedConnector2">
            <a:avLst/>
          </a:prstGeom>
          <a:noFill/>
          <a:ln w="38100" cap="flat" cmpd="sng" algn="ctr">
            <a:solidFill>
              <a:srgbClr val="FF0000"/>
            </a:solidFill>
            <a:prstDash val="solid"/>
            <a:round/>
            <a:headEnd type="none" w="med" len="med"/>
            <a:tailEnd type="triangle" w="med" len="med"/>
          </a:ln>
        </p:spPr>
      </p:cxnSp>
      <p:cxnSp>
        <p:nvCxnSpPr>
          <p:cNvPr id="15" name="AutoShape 15"/>
          <p:cNvCxnSpPr>
            <a:cxnSpLocks noChangeShapeType="1"/>
            <a:stCxn id="8" idx="7"/>
            <a:endCxn id="5" idx="2"/>
          </p:cNvCxnSpPr>
          <p:nvPr/>
        </p:nvCxnSpPr>
        <p:spPr bwMode="auto">
          <a:xfrm rot="16200000">
            <a:off x="3670300" y="3340084"/>
            <a:ext cx="515938" cy="1379538"/>
          </a:xfrm>
          <a:prstGeom prst="curvedConnector2">
            <a:avLst/>
          </a:prstGeom>
          <a:noFill/>
          <a:ln w="38100" cap="flat" cmpd="sng" algn="ctr">
            <a:solidFill>
              <a:srgbClr val="FF0000"/>
            </a:solidFill>
            <a:prstDash val="solid"/>
            <a:round/>
            <a:headEnd type="none" w="med" len="med"/>
            <a:tailEnd type="triangle" w="med" len="med"/>
          </a:ln>
        </p:spPr>
      </p:cxnSp>
      <p:cxnSp>
        <p:nvCxnSpPr>
          <p:cNvPr id="16" name="AutoShape 16"/>
          <p:cNvCxnSpPr>
            <a:cxnSpLocks noChangeShapeType="1"/>
            <a:stCxn id="8" idx="5"/>
            <a:endCxn id="7" idx="2"/>
          </p:cNvCxnSpPr>
          <p:nvPr/>
        </p:nvCxnSpPr>
        <p:spPr bwMode="auto">
          <a:xfrm rot="16200000" flipH="1">
            <a:off x="3670300" y="4264009"/>
            <a:ext cx="515938" cy="1379538"/>
          </a:xfrm>
          <a:prstGeom prst="curvedConnector2">
            <a:avLst/>
          </a:prstGeom>
          <a:noFill/>
          <a:ln w="38100" cap="flat" cmpd="sng" algn="ctr">
            <a:solidFill>
              <a:srgbClr val="FF0000"/>
            </a:solidFill>
            <a:prstDash val="solid"/>
            <a:round/>
            <a:headEnd type="none" w="med" len="med"/>
            <a:tailEnd type="triangle" w="med" len="med"/>
          </a:ln>
        </p:spPr>
      </p:cxnSp>
      <p:cxnSp>
        <p:nvCxnSpPr>
          <p:cNvPr id="17" name="AutoShape 17"/>
          <p:cNvCxnSpPr>
            <a:cxnSpLocks noChangeShapeType="1"/>
            <a:stCxn id="8" idx="6"/>
            <a:endCxn id="6" idx="2"/>
          </p:cNvCxnSpPr>
          <p:nvPr/>
        </p:nvCxnSpPr>
        <p:spPr bwMode="auto">
          <a:xfrm>
            <a:off x="3322638" y="4492609"/>
            <a:ext cx="1295400" cy="0"/>
          </a:xfrm>
          <a:prstGeom prst="straightConnector1">
            <a:avLst/>
          </a:prstGeom>
          <a:noFill/>
          <a:ln w="38100" cap="flat" cmpd="sng" algn="ctr">
            <a:solidFill>
              <a:srgbClr val="FF0000"/>
            </a:solidFill>
            <a:prstDash val="solid"/>
            <a:round/>
            <a:headEnd type="none" w="med" len="med"/>
            <a:tailEnd type="triangle" w="med" len="med"/>
          </a:ln>
        </p:spPr>
      </p:cxnSp>
      <p:cxnSp>
        <p:nvCxnSpPr>
          <p:cNvPr id="18" name="AutoShape 18"/>
          <p:cNvCxnSpPr>
            <a:cxnSpLocks noChangeShapeType="1"/>
            <a:stCxn id="5" idx="6"/>
            <a:endCxn id="9" idx="1"/>
          </p:cNvCxnSpPr>
          <p:nvPr/>
        </p:nvCxnSpPr>
        <p:spPr bwMode="auto">
          <a:xfrm flipV="1">
            <a:off x="5194300" y="3763947"/>
            <a:ext cx="977900" cy="7937"/>
          </a:xfrm>
          <a:prstGeom prst="straightConnector1">
            <a:avLst/>
          </a:prstGeom>
          <a:noFill/>
          <a:ln w="38100" cap="flat" cmpd="sng" algn="ctr">
            <a:solidFill>
              <a:srgbClr val="008000"/>
            </a:solidFill>
            <a:prstDash val="solid"/>
            <a:round/>
            <a:headEnd type="none" w="med" len="med"/>
            <a:tailEnd type="triangle" w="med" len="med"/>
          </a:ln>
        </p:spPr>
      </p:cxnSp>
      <p:cxnSp>
        <p:nvCxnSpPr>
          <p:cNvPr id="19" name="AutoShape 19"/>
          <p:cNvCxnSpPr>
            <a:cxnSpLocks noChangeShapeType="1"/>
            <a:stCxn id="6" idx="6"/>
            <a:endCxn id="10" idx="1"/>
          </p:cNvCxnSpPr>
          <p:nvPr/>
        </p:nvCxnSpPr>
        <p:spPr bwMode="auto">
          <a:xfrm flipV="1">
            <a:off x="5194300" y="4491022"/>
            <a:ext cx="1008063" cy="1587"/>
          </a:xfrm>
          <a:prstGeom prst="straightConnector1">
            <a:avLst/>
          </a:prstGeom>
          <a:noFill/>
          <a:ln w="38100" cap="flat" cmpd="sng" algn="ctr">
            <a:solidFill>
              <a:srgbClr val="008000"/>
            </a:solidFill>
            <a:prstDash val="solid"/>
            <a:round/>
            <a:headEnd type="none" w="med" len="med"/>
            <a:tailEnd type="triangle" w="med" len="med"/>
          </a:ln>
        </p:spPr>
      </p:cxnSp>
      <p:cxnSp>
        <p:nvCxnSpPr>
          <p:cNvPr id="20" name="AutoShape 20"/>
          <p:cNvCxnSpPr>
            <a:cxnSpLocks noChangeShapeType="1"/>
            <a:stCxn id="7" idx="6"/>
            <a:endCxn id="11" idx="1"/>
          </p:cNvCxnSpPr>
          <p:nvPr/>
        </p:nvCxnSpPr>
        <p:spPr bwMode="auto">
          <a:xfrm>
            <a:off x="5194300" y="5211747"/>
            <a:ext cx="1008063" cy="0"/>
          </a:xfrm>
          <a:prstGeom prst="straightConnector1">
            <a:avLst/>
          </a:prstGeom>
          <a:noFill/>
          <a:ln w="38100" cap="flat" cmpd="sng" algn="ctr">
            <a:solidFill>
              <a:srgbClr val="008000"/>
            </a:solidFill>
            <a:prstDash val="solid"/>
            <a:round/>
            <a:headEnd type="none" w="med" len="med"/>
            <a:tailEnd type="triangle" w="med" len="med"/>
          </a:ln>
        </p:spPr>
      </p:cxnSp>
      <p:cxnSp>
        <p:nvCxnSpPr>
          <p:cNvPr id="21" name="AutoShape 21"/>
          <p:cNvCxnSpPr>
            <a:cxnSpLocks noChangeShapeType="1"/>
            <a:stCxn id="8" idx="2"/>
            <a:endCxn id="4" idx="0"/>
          </p:cNvCxnSpPr>
          <p:nvPr/>
        </p:nvCxnSpPr>
        <p:spPr bwMode="auto">
          <a:xfrm rot="10800000" flipV="1">
            <a:off x="2027238" y="4492609"/>
            <a:ext cx="719137" cy="431800"/>
          </a:xfrm>
          <a:prstGeom prst="curvedConnector2">
            <a:avLst/>
          </a:prstGeom>
          <a:noFill/>
          <a:ln w="38100" cap="flat" cmpd="sng" algn="ctr">
            <a:solidFill>
              <a:srgbClr val="0000FF"/>
            </a:solidFill>
            <a:prstDash val="solid"/>
            <a:round/>
            <a:headEnd type="none" w="med" len="med"/>
            <a:tailEnd type="triangle" w="med" len="med"/>
          </a:ln>
        </p:spPr>
      </p:cxnSp>
      <p:cxnSp>
        <p:nvCxnSpPr>
          <p:cNvPr id="22" name="AutoShape 22"/>
          <p:cNvCxnSpPr>
            <a:cxnSpLocks noChangeShapeType="1"/>
            <a:stCxn id="4" idx="4"/>
            <a:endCxn id="13" idx="0"/>
          </p:cNvCxnSpPr>
          <p:nvPr/>
        </p:nvCxnSpPr>
        <p:spPr bwMode="auto">
          <a:xfrm rot="16200000" flipH="1">
            <a:off x="1973263" y="5554647"/>
            <a:ext cx="719137" cy="611187"/>
          </a:xfrm>
          <a:prstGeom prst="curvedConnector3">
            <a:avLst>
              <a:gd name="adj1" fmla="val 49889"/>
            </a:avLst>
          </a:prstGeom>
          <a:noFill/>
          <a:ln w="38100" cap="flat" cmpd="sng" algn="ctr">
            <a:solidFill>
              <a:srgbClr val="FF0000"/>
            </a:solidFill>
            <a:prstDash val="solid"/>
            <a:round/>
            <a:headEnd type="none" w="med" len="med"/>
            <a:tailEnd type="triangle" w="med" len="med"/>
          </a:ln>
        </p:spPr>
      </p:cxnSp>
      <p:sp>
        <p:nvSpPr>
          <p:cNvPr id="23" name="Text Box 23"/>
          <p:cNvSpPr txBox="1">
            <a:spLocks noChangeArrowheads="1"/>
          </p:cNvSpPr>
          <p:nvPr/>
        </p:nvSpPr>
        <p:spPr bwMode="auto">
          <a:xfrm>
            <a:off x="5337175" y="3694097"/>
            <a:ext cx="684213" cy="336550"/>
          </a:xfrm>
          <a:prstGeom prst="rect">
            <a:avLst/>
          </a:prstGeom>
          <a:noFill/>
          <a:ln w="9525">
            <a:noFill/>
            <a:miter lim="800000"/>
            <a:headEnd/>
            <a:tailEnd/>
          </a:ln>
        </p:spPr>
        <p:txBody>
          <a:bodyPr wrap="none">
            <a:prstTxWarp prst="textNoShape">
              <a:avLst/>
            </a:prstTxWarp>
            <a:spAutoFit/>
          </a:bodyPr>
          <a:lstStyle/>
          <a:p>
            <a:pPr algn="l"/>
            <a:r>
              <a:rPr lang="en-GB" b="0" dirty="0"/>
              <a:t>name</a:t>
            </a:r>
            <a:endParaRPr lang="en-US" b="0" dirty="0"/>
          </a:p>
        </p:txBody>
      </p:sp>
      <p:sp>
        <p:nvSpPr>
          <p:cNvPr id="24" name="Text Box 24"/>
          <p:cNvSpPr txBox="1">
            <a:spLocks noChangeArrowheads="1"/>
          </p:cNvSpPr>
          <p:nvPr/>
        </p:nvSpPr>
        <p:spPr bwMode="auto">
          <a:xfrm>
            <a:off x="5337175" y="5133959"/>
            <a:ext cx="684213" cy="336550"/>
          </a:xfrm>
          <a:prstGeom prst="rect">
            <a:avLst/>
          </a:prstGeom>
          <a:noFill/>
          <a:ln w="9525">
            <a:noFill/>
            <a:miter lim="800000"/>
            <a:headEnd/>
            <a:tailEnd/>
          </a:ln>
        </p:spPr>
        <p:txBody>
          <a:bodyPr wrap="none">
            <a:prstTxWarp prst="textNoShape">
              <a:avLst/>
            </a:prstTxWarp>
            <a:spAutoFit/>
          </a:bodyPr>
          <a:lstStyle/>
          <a:p>
            <a:pPr algn="l"/>
            <a:r>
              <a:rPr lang="en-GB" b="0"/>
              <a:t>name</a:t>
            </a:r>
            <a:endParaRPr lang="en-US" b="0"/>
          </a:p>
        </p:txBody>
      </p:sp>
      <p:sp>
        <p:nvSpPr>
          <p:cNvPr id="25" name="Text Box 25"/>
          <p:cNvSpPr txBox="1">
            <a:spLocks noChangeArrowheads="1"/>
          </p:cNvSpPr>
          <p:nvPr/>
        </p:nvSpPr>
        <p:spPr bwMode="auto">
          <a:xfrm>
            <a:off x="5337175" y="4413234"/>
            <a:ext cx="684213" cy="336550"/>
          </a:xfrm>
          <a:prstGeom prst="rect">
            <a:avLst/>
          </a:prstGeom>
          <a:noFill/>
          <a:ln w="9525">
            <a:noFill/>
            <a:miter lim="800000"/>
            <a:headEnd/>
            <a:tailEnd/>
          </a:ln>
        </p:spPr>
        <p:txBody>
          <a:bodyPr wrap="none">
            <a:prstTxWarp prst="textNoShape">
              <a:avLst/>
            </a:prstTxWarp>
            <a:spAutoFit/>
          </a:bodyPr>
          <a:lstStyle/>
          <a:p>
            <a:pPr algn="l"/>
            <a:r>
              <a:rPr lang="en-GB" b="0"/>
              <a:t>name</a:t>
            </a:r>
            <a:endParaRPr lang="en-US" b="0"/>
          </a:p>
        </p:txBody>
      </p:sp>
      <p:sp>
        <p:nvSpPr>
          <p:cNvPr id="26" name="Text Box 26"/>
          <p:cNvSpPr txBox="1">
            <a:spLocks noChangeArrowheads="1"/>
          </p:cNvSpPr>
          <p:nvPr/>
        </p:nvSpPr>
        <p:spPr bwMode="auto">
          <a:xfrm>
            <a:off x="2170113" y="3694097"/>
            <a:ext cx="539750" cy="336550"/>
          </a:xfrm>
          <a:prstGeom prst="rect">
            <a:avLst/>
          </a:prstGeom>
          <a:noFill/>
          <a:ln w="9525">
            <a:noFill/>
            <a:miter lim="800000"/>
            <a:headEnd/>
            <a:tailEnd/>
          </a:ln>
        </p:spPr>
        <p:txBody>
          <a:bodyPr wrap="none">
            <a:prstTxWarp prst="textNoShape">
              <a:avLst/>
            </a:prstTxWarp>
            <a:spAutoFit/>
          </a:bodyPr>
          <a:lstStyle/>
          <a:p>
            <a:pPr algn="l"/>
            <a:r>
              <a:rPr lang="en-GB" b="0"/>
              <a:t>title</a:t>
            </a:r>
            <a:endParaRPr lang="en-US" b="0"/>
          </a:p>
        </p:txBody>
      </p:sp>
      <p:sp>
        <p:nvSpPr>
          <p:cNvPr id="27" name="Text Box 27"/>
          <p:cNvSpPr txBox="1">
            <a:spLocks noChangeArrowheads="1"/>
          </p:cNvSpPr>
          <p:nvPr/>
        </p:nvSpPr>
        <p:spPr bwMode="auto">
          <a:xfrm>
            <a:off x="1593850" y="5710222"/>
            <a:ext cx="539750" cy="336550"/>
          </a:xfrm>
          <a:prstGeom prst="rect">
            <a:avLst/>
          </a:prstGeom>
          <a:noFill/>
          <a:ln w="9525">
            <a:noFill/>
            <a:miter lim="800000"/>
            <a:headEnd/>
            <a:tailEnd/>
          </a:ln>
        </p:spPr>
        <p:txBody>
          <a:bodyPr wrap="none">
            <a:prstTxWarp prst="textNoShape">
              <a:avLst/>
            </a:prstTxWarp>
            <a:spAutoFit/>
          </a:bodyPr>
          <a:lstStyle/>
          <a:p>
            <a:pPr algn="l"/>
            <a:r>
              <a:rPr lang="en-GB" b="0"/>
              <a:t>title</a:t>
            </a:r>
            <a:endParaRPr lang="en-US" b="0"/>
          </a:p>
        </p:txBody>
      </p:sp>
      <p:sp>
        <p:nvSpPr>
          <p:cNvPr id="28" name="Text Box 28"/>
          <p:cNvSpPr txBox="1">
            <a:spLocks noChangeArrowheads="1"/>
          </p:cNvSpPr>
          <p:nvPr/>
        </p:nvSpPr>
        <p:spPr bwMode="auto">
          <a:xfrm>
            <a:off x="3683000" y="5133959"/>
            <a:ext cx="823913" cy="336550"/>
          </a:xfrm>
          <a:prstGeom prst="rect">
            <a:avLst/>
          </a:prstGeom>
          <a:noFill/>
          <a:ln w="9525">
            <a:noFill/>
            <a:miter lim="800000"/>
            <a:headEnd/>
            <a:tailEnd/>
          </a:ln>
        </p:spPr>
        <p:txBody>
          <a:bodyPr wrap="none">
            <a:prstTxWarp prst="textNoShape">
              <a:avLst/>
            </a:prstTxWarp>
            <a:spAutoFit/>
          </a:bodyPr>
          <a:lstStyle/>
          <a:p>
            <a:pPr algn="l"/>
            <a:r>
              <a:rPr lang="en-GB" b="0"/>
              <a:t>creator</a:t>
            </a:r>
            <a:endParaRPr lang="en-US" b="0"/>
          </a:p>
        </p:txBody>
      </p:sp>
      <p:sp>
        <p:nvSpPr>
          <p:cNvPr id="29" name="Text Box 29"/>
          <p:cNvSpPr txBox="1">
            <a:spLocks noChangeArrowheads="1"/>
          </p:cNvSpPr>
          <p:nvPr/>
        </p:nvSpPr>
        <p:spPr bwMode="auto">
          <a:xfrm>
            <a:off x="990600" y="4414822"/>
            <a:ext cx="1268413" cy="336550"/>
          </a:xfrm>
          <a:prstGeom prst="rect">
            <a:avLst/>
          </a:prstGeom>
          <a:noFill/>
          <a:ln w="9525">
            <a:noFill/>
            <a:miter lim="800000"/>
            <a:headEnd/>
            <a:tailEnd/>
          </a:ln>
        </p:spPr>
        <p:txBody>
          <a:bodyPr wrap="none">
            <a:prstTxWarp prst="textNoShape">
              <a:avLst/>
            </a:prstTxWarp>
            <a:spAutoFit/>
          </a:bodyPr>
          <a:lstStyle/>
          <a:p>
            <a:pPr algn="l"/>
            <a:r>
              <a:rPr lang="en-GB" b="0"/>
              <a:t>publishedIn</a:t>
            </a:r>
            <a:endParaRPr lang="en-US" b="0"/>
          </a:p>
        </p:txBody>
      </p:sp>
      <p:sp>
        <p:nvSpPr>
          <p:cNvPr id="30" name="Text Box 30"/>
          <p:cNvSpPr txBox="1">
            <a:spLocks noChangeArrowheads="1"/>
          </p:cNvSpPr>
          <p:nvPr/>
        </p:nvSpPr>
        <p:spPr bwMode="auto">
          <a:xfrm>
            <a:off x="3683000" y="4414822"/>
            <a:ext cx="823913" cy="336550"/>
          </a:xfrm>
          <a:prstGeom prst="rect">
            <a:avLst/>
          </a:prstGeom>
          <a:noFill/>
          <a:ln w="9525">
            <a:noFill/>
            <a:miter lim="800000"/>
            <a:headEnd/>
            <a:tailEnd/>
          </a:ln>
        </p:spPr>
        <p:txBody>
          <a:bodyPr wrap="none">
            <a:prstTxWarp prst="textNoShape">
              <a:avLst/>
            </a:prstTxWarp>
            <a:spAutoFit/>
          </a:bodyPr>
          <a:lstStyle/>
          <a:p>
            <a:pPr algn="l"/>
            <a:r>
              <a:rPr lang="en-GB" b="0" dirty="0"/>
              <a:t>creator</a:t>
            </a:r>
            <a:endParaRPr lang="en-US" b="0" dirty="0"/>
          </a:p>
        </p:txBody>
      </p:sp>
      <p:sp>
        <p:nvSpPr>
          <p:cNvPr id="31" name="Text Box 31"/>
          <p:cNvSpPr txBox="1">
            <a:spLocks noChangeArrowheads="1"/>
          </p:cNvSpPr>
          <p:nvPr/>
        </p:nvSpPr>
        <p:spPr bwMode="auto">
          <a:xfrm>
            <a:off x="3683000" y="3838559"/>
            <a:ext cx="823913" cy="336550"/>
          </a:xfrm>
          <a:prstGeom prst="rect">
            <a:avLst/>
          </a:prstGeom>
          <a:noFill/>
          <a:ln w="9525">
            <a:noFill/>
            <a:miter lim="800000"/>
            <a:headEnd/>
            <a:tailEnd/>
          </a:ln>
        </p:spPr>
        <p:txBody>
          <a:bodyPr wrap="none">
            <a:prstTxWarp prst="textNoShape">
              <a:avLst/>
            </a:prstTxWarp>
            <a:spAutoFit/>
          </a:bodyPr>
          <a:lstStyle/>
          <a:p>
            <a:pPr algn="l"/>
            <a:r>
              <a:rPr lang="en-GB" b="0"/>
              <a:t>creator</a:t>
            </a:r>
            <a:endParaRPr lang="en-US" b="0"/>
          </a:p>
        </p:txBody>
      </p:sp>
      <p:sp>
        <p:nvSpPr>
          <p:cNvPr id="32" name="Text Box 32"/>
          <p:cNvSpPr txBox="1">
            <a:spLocks noChangeArrowheads="1"/>
          </p:cNvSpPr>
          <p:nvPr/>
        </p:nvSpPr>
        <p:spPr bwMode="auto">
          <a:xfrm>
            <a:off x="4978400" y="2763822"/>
            <a:ext cx="1152525"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2001-05</a:t>
            </a:r>
            <a:endParaRPr lang="en-US" b="0">
              <a:solidFill>
                <a:schemeClr val="tx2"/>
              </a:solidFill>
            </a:endParaRPr>
          </a:p>
        </p:txBody>
      </p:sp>
      <p:cxnSp>
        <p:nvCxnSpPr>
          <p:cNvPr id="33" name="AutoShape 33"/>
          <p:cNvCxnSpPr>
            <a:cxnSpLocks noChangeShapeType="1"/>
            <a:stCxn id="8" idx="0"/>
            <a:endCxn id="32" idx="1"/>
          </p:cNvCxnSpPr>
          <p:nvPr/>
        </p:nvCxnSpPr>
        <p:spPr bwMode="auto">
          <a:xfrm rot="16200000">
            <a:off x="3381375" y="2606659"/>
            <a:ext cx="1250950" cy="1943100"/>
          </a:xfrm>
          <a:prstGeom prst="curvedConnector2">
            <a:avLst/>
          </a:prstGeom>
          <a:noFill/>
          <a:ln w="38100" cap="flat" cmpd="sng" algn="ctr">
            <a:solidFill>
              <a:srgbClr val="FF0000"/>
            </a:solidFill>
            <a:prstDash val="solid"/>
            <a:round/>
            <a:headEnd type="none" w="med" len="med"/>
            <a:tailEnd type="triangle" w="med" len="med"/>
          </a:ln>
        </p:spPr>
      </p:cxnSp>
      <p:sp>
        <p:nvSpPr>
          <p:cNvPr id="34" name="Text Box 34"/>
          <p:cNvSpPr txBox="1">
            <a:spLocks noChangeArrowheads="1"/>
          </p:cNvSpPr>
          <p:nvPr/>
        </p:nvSpPr>
        <p:spPr bwMode="auto">
          <a:xfrm>
            <a:off x="3898900" y="3117834"/>
            <a:ext cx="571500" cy="336550"/>
          </a:xfrm>
          <a:prstGeom prst="rect">
            <a:avLst/>
          </a:prstGeom>
          <a:noFill/>
          <a:ln w="9525">
            <a:noFill/>
            <a:miter lim="800000"/>
            <a:headEnd/>
            <a:tailEnd/>
          </a:ln>
        </p:spPr>
        <p:txBody>
          <a:bodyPr wrap="none">
            <a:prstTxWarp prst="textNoShape">
              <a:avLst/>
            </a:prstTxWarp>
            <a:spAutoFit/>
          </a:bodyPr>
          <a:lstStyle/>
          <a:p>
            <a:pPr algn="l"/>
            <a:r>
              <a:rPr lang="en-GB" b="0" dirty="0"/>
              <a:t>date</a:t>
            </a:r>
            <a:endParaRPr lang="en-US" b="0" dirty="0"/>
          </a:p>
        </p:txBody>
      </p:sp>
      <p:cxnSp>
        <p:nvCxnSpPr>
          <p:cNvPr id="35" name="AutoShape 18"/>
          <p:cNvCxnSpPr>
            <a:cxnSpLocks noChangeShapeType="1"/>
          </p:cNvCxnSpPr>
          <p:nvPr/>
        </p:nvCxnSpPr>
        <p:spPr bwMode="auto">
          <a:xfrm flipV="1">
            <a:off x="7302500" y="5615543"/>
            <a:ext cx="977900" cy="7937"/>
          </a:xfrm>
          <a:prstGeom prst="straightConnector1">
            <a:avLst/>
          </a:prstGeom>
          <a:noFill/>
          <a:ln w="38100" cap="flat" cmpd="sng" algn="ctr">
            <a:solidFill>
              <a:srgbClr val="008000"/>
            </a:solidFill>
            <a:prstDash val="solid"/>
            <a:round/>
            <a:headEnd type="none" w="med" len="med"/>
            <a:tailEnd type="triangle" w="med" len="med"/>
          </a:ln>
        </p:spPr>
      </p:cxnSp>
      <p:sp>
        <p:nvSpPr>
          <p:cNvPr id="36" name="Text Box 23"/>
          <p:cNvSpPr txBox="1">
            <a:spLocks noChangeArrowheads="1"/>
          </p:cNvSpPr>
          <p:nvPr/>
        </p:nvSpPr>
        <p:spPr bwMode="auto">
          <a:xfrm>
            <a:off x="7445375" y="5545693"/>
            <a:ext cx="607859" cy="369332"/>
          </a:xfrm>
          <a:prstGeom prst="rect">
            <a:avLst/>
          </a:prstGeom>
          <a:noFill/>
          <a:ln w="9525">
            <a:noFill/>
            <a:miter lim="800000"/>
            <a:headEnd/>
            <a:tailEnd/>
          </a:ln>
        </p:spPr>
        <p:txBody>
          <a:bodyPr wrap="none">
            <a:prstTxWarp prst="textNoShape">
              <a:avLst/>
            </a:prstTxWarp>
            <a:spAutoFit/>
          </a:bodyPr>
          <a:lstStyle/>
          <a:p>
            <a:pPr algn="ctr"/>
            <a:r>
              <a:rPr lang="en-GB" b="0" dirty="0" err="1" smtClean="0"/>
              <a:t>foaf</a:t>
            </a:r>
            <a:endParaRPr lang="en-US" b="0" dirty="0"/>
          </a:p>
        </p:txBody>
      </p:sp>
      <p:cxnSp>
        <p:nvCxnSpPr>
          <p:cNvPr id="37" name="AutoShape 17"/>
          <p:cNvCxnSpPr>
            <a:cxnSpLocks noChangeShapeType="1"/>
          </p:cNvCxnSpPr>
          <p:nvPr/>
        </p:nvCxnSpPr>
        <p:spPr bwMode="auto">
          <a:xfrm>
            <a:off x="7302500" y="6007639"/>
            <a:ext cx="977900" cy="1588"/>
          </a:xfrm>
          <a:prstGeom prst="straightConnector1">
            <a:avLst/>
          </a:prstGeom>
          <a:noFill/>
          <a:ln w="38100" cap="flat" cmpd="sng" algn="ctr">
            <a:solidFill>
              <a:srgbClr val="FF0000"/>
            </a:solidFill>
            <a:prstDash val="solid"/>
            <a:round/>
            <a:headEnd type="none" w="med" len="med"/>
            <a:tailEnd type="triangle" w="med" len="med"/>
          </a:ln>
        </p:spPr>
      </p:cxnSp>
      <p:sp>
        <p:nvSpPr>
          <p:cNvPr id="38" name="Text Box 30"/>
          <p:cNvSpPr txBox="1">
            <a:spLocks noChangeArrowheads="1"/>
          </p:cNvSpPr>
          <p:nvPr/>
        </p:nvSpPr>
        <p:spPr bwMode="auto">
          <a:xfrm>
            <a:off x="7529182" y="5929852"/>
            <a:ext cx="422036" cy="369332"/>
          </a:xfrm>
          <a:prstGeom prst="rect">
            <a:avLst/>
          </a:prstGeom>
          <a:noFill/>
          <a:ln w="9525">
            <a:noFill/>
            <a:miter lim="800000"/>
            <a:headEnd/>
            <a:tailEnd/>
          </a:ln>
        </p:spPr>
        <p:txBody>
          <a:bodyPr wrap="none">
            <a:prstTxWarp prst="textNoShape">
              <a:avLst/>
            </a:prstTxWarp>
            <a:spAutoFit/>
          </a:bodyPr>
          <a:lstStyle/>
          <a:p>
            <a:pPr algn="ctr"/>
            <a:r>
              <a:rPr lang="en-GB" b="0" dirty="0" smtClean="0"/>
              <a:t>dc</a:t>
            </a:r>
            <a:endParaRPr lang="en-US" b="0" dirty="0"/>
          </a:p>
        </p:txBody>
      </p:sp>
      <p:cxnSp>
        <p:nvCxnSpPr>
          <p:cNvPr id="40" name="AutoShape 17"/>
          <p:cNvCxnSpPr>
            <a:cxnSpLocks noChangeShapeType="1"/>
          </p:cNvCxnSpPr>
          <p:nvPr/>
        </p:nvCxnSpPr>
        <p:spPr bwMode="auto">
          <a:xfrm>
            <a:off x="7302500" y="6396524"/>
            <a:ext cx="977900" cy="1588"/>
          </a:xfrm>
          <a:prstGeom prst="straightConnector1">
            <a:avLst/>
          </a:prstGeom>
          <a:noFill/>
          <a:ln w="38100" cap="flat" cmpd="sng" algn="ctr">
            <a:solidFill>
              <a:srgbClr val="0000FF"/>
            </a:solidFill>
            <a:prstDash val="solid"/>
            <a:round/>
            <a:headEnd type="none" w="med" len="med"/>
            <a:tailEnd type="triangle" w="med" len="med"/>
          </a:ln>
        </p:spPr>
      </p:cxnSp>
      <p:sp>
        <p:nvSpPr>
          <p:cNvPr id="41" name="Text Box 30"/>
          <p:cNvSpPr txBox="1">
            <a:spLocks noChangeArrowheads="1"/>
          </p:cNvSpPr>
          <p:nvPr/>
        </p:nvSpPr>
        <p:spPr bwMode="auto">
          <a:xfrm>
            <a:off x="7502446" y="6318737"/>
            <a:ext cx="635285" cy="369332"/>
          </a:xfrm>
          <a:prstGeom prst="rect">
            <a:avLst/>
          </a:prstGeom>
          <a:noFill/>
          <a:ln w="9525">
            <a:noFill/>
            <a:miter lim="800000"/>
            <a:headEnd/>
            <a:tailEnd/>
          </a:ln>
        </p:spPr>
        <p:txBody>
          <a:bodyPr wrap="none">
            <a:prstTxWarp prst="textNoShape">
              <a:avLst/>
            </a:prstTxWarp>
            <a:spAutoFit/>
          </a:bodyPr>
          <a:lstStyle/>
          <a:p>
            <a:pPr algn="ctr"/>
            <a:r>
              <a:rPr lang="en-GB" b="0" dirty="0" err="1" smtClean="0"/>
              <a:t>bibo</a:t>
            </a:r>
            <a:endParaRPr lang="en-US" b="0" dirty="0"/>
          </a:p>
        </p:txBody>
      </p:sp>
    </p:spTree>
    <p:extLst>
      <p:ext uri="{BB962C8B-B14F-4D97-AF65-F5344CB8AC3E}">
        <p14:creationId xmlns:p14="http://schemas.microsoft.com/office/powerpoint/2010/main" val="413430891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Set of publishing practices for SW data:</a:t>
            </a:r>
          </a:p>
          <a:p>
            <a:pPr marL="457200" indent="-457200">
              <a:buFont typeface="+mj-lt"/>
              <a:buAutoNum type="arabicPeriod"/>
            </a:pPr>
            <a:r>
              <a:rPr lang="en-US" dirty="0" smtClean="0"/>
              <a:t>Use </a:t>
            </a:r>
            <a:r>
              <a:rPr lang="en-US" dirty="0" smtClean="0"/>
              <a:t>URIs as names for things</a:t>
            </a:r>
          </a:p>
          <a:p>
            <a:pPr marL="457200" indent="-457200">
              <a:buFont typeface="+mj-lt"/>
              <a:buAutoNum type="arabicPeriod"/>
            </a:pPr>
            <a:r>
              <a:rPr lang="en-US" dirty="0" smtClean="0"/>
              <a:t>Use </a:t>
            </a:r>
            <a:r>
              <a:rPr lang="en-US" dirty="0" smtClean="0"/>
              <a:t>HTTP URIs so that people can look up those names</a:t>
            </a:r>
          </a:p>
          <a:p>
            <a:pPr marL="457200" indent="-457200">
              <a:buFont typeface="+mj-lt"/>
              <a:buAutoNum type="arabicPeriod"/>
            </a:pPr>
            <a:r>
              <a:rPr lang="en-US" dirty="0" smtClean="0"/>
              <a:t>When </a:t>
            </a:r>
            <a:r>
              <a:rPr lang="en-US" dirty="0" smtClean="0"/>
              <a:t>someone looks up a URI, provide useful information</a:t>
            </a:r>
          </a:p>
          <a:p>
            <a:pPr marL="457200" indent="-457200">
              <a:buFont typeface="+mj-lt"/>
              <a:buAutoNum type="arabicPeriod"/>
            </a:pPr>
            <a:r>
              <a:rPr lang="en-US" dirty="0" smtClean="0"/>
              <a:t>Include </a:t>
            </a:r>
            <a:r>
              <a:rPr lang="en-US" dirty="0" smtClean="0"/>
              <a:t>links to other URIs. so that they can discover more things</a:t>
            </a:r>
          </a:p>
          <a:p>
            <a:endParaRPr lang="en-US" dirty="0" smtClean="0"/>
          </a:p>
          <a:p>
            <a:pPr>
              <a:buNone/>
            </a:pPr>
            <a:r>
              <a:rPr lang="en-US" dirty="0" smtClean="0"/>
              <a:t>Effectively, putting the hypertext back into the Semantic Web</a:t>
            </a:r>
          </a:p>
          <a:p>
            <a:pPr>
              <a:buNone/>
            </a:pPr>
            <a:endParaRPr lang="en-US" dirty="0" smtClean="0"/>
          </a:p>
          <a:p>
            <a:pPr marL="0" indent="0">
              <a:buNone/>
            </a:pPr>
            <a:r>
              <a:rPr lang="en-US" dirty="0" smtClean="0"/>
              <a:t>Simplifies integration between datasets while maintaining loose coupling</a:t>
            </a:r>
            <a:endParaRPr lang="en-US" dirty="0"/>
          </a:p>
        </p:txBody>
      </p:sp>
      <p:sp>
        <p:nvSpPr>
          <p:cNvPr id="3" name="Title 2"/>
          <p:cNvSpPr>
            <a:spLocks noGrp="1"/>
          </p:cNvSpPr>
          <p:nvPr>
            <p:ph type="title"/>
          </p:nvPr>
        </p:nvSpPr>
        <p:spPr/>
        <p:txBody>
          <a:bodyPr/>
          <a:lstStyle/>
          <a:p>
            <a:r>
              <a:rPr lang="en-US" dirty="0" smtClean="0"/>
              <a:t>Linked Data Principles</a:t>
            </a:r>
            <a:endParaRPr lang="en-US" dirty="0"/>
          </a:p>
        </p:txBody>
      </p:sp>
    </p:spTree>
    <p:extLst>
      <p:ext uri="{BB962C8B-B14F-4D97-AF65-F5344CB8AC3E}">
        <p14:creationId xmlns:p14="http://schemas.microsoft.com/office/powerpoint/2010/main" val="275317705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lstStyle/>
          <a:p>
            <a:r>
              <a:rPr lang="en-US" dirty="0" smtClean="0"/>
              <a:t>Example</a:t>
            </a:r>
            <a:endParaRPr lang="en-US" dirty="0"/>
          </a:p>
        </p:txBody>
      </p:sp>
      <p:grpSp>
        <p:nvGrpSpPr>
          <p:cNvPr id="114" name="Group 113"/>
          <p:cNvGrpSpPr/>
          <p:nvPr/>
        </p:nvGrpSpPr>
        <p:grpSpPr>
          <a:xfrm>
            <a:off x="247320" y="1522937"/>
            <a:ext cx="4632155" cy="3396079"/>
            <a:chOff x="247320" y="1229897"/>
            <a:chExt cx="4632155" cy="3396079"/>
          </a:xfrm>
        </p:grpSpPr>
        <p:sp>
          <p:nvSpPr>
            <p:cNvPr id="83" name="TextBox 82"/>
            <p:cNvSpPr txBox="1"/>
            <p:nvPr/>
          </p:nvSpPr>
          <p:spPr>
            <a:xfrm>
              <a:off x="247320" y="1229897"/>
              <a:ext cx="2382646" cy="369332"/>
            </a:xfrm>
            <a:prstGeom prst="rect">
              <a:avLst/>
            </a:prstGeom>
            <a:noFill/>
          </p:spPr>
          <p:txBody>
            <a:bodyPr wrap="none" rtlCol="0">
              <a:spAutoFit/>
            </a:bodyPr>
            <a:lstStyle/>
            <a:p>
              <a:r>
                <a:rPr lang="en-US" dirty="0"/>
                <a:t>g</a:t>
              </a:r>
              <a:r>
                <a:rPr lang="en-US" dirty="0" smtClean="0"/>
                <a:t>raph describing ‘</a:t>
              </a:r>
              <a:r>
                <a:rPr lang="en-US" dirty="0" err="1" smtClean="0"/>
                <a:t>sw</a:t>
              </a:r>
              <a:r>
                <a:rPr lang="en-US" dirty="0" smtClean="0"/>
                <a:t>’</a:t>
              </a:r>
              <a:endParaRPr lang="en-US" dirty="0"/>
            </a:p>
          </p:txBody>
        </p:sp>
        <p:sp>
          <p:nvSpPr>
            <p:cNvPr id="4" name="Oval 4"/>
            <p:cNvSpPr>
              <a:spLocks noChangeArrowheads="1"/>
            </p:cNvSpPr>
            <p:nvPr/>
          </p:nvSpPr>
          <p:spPr bwMode="auto">
            <a:xfrm>
              <a:off x="1497689" y="3654449"/>
              <a:ext cx="576262" cy="576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GB" dirty="0" err="1"/>
                <a:t>s</a:t>
              </a:r>
              <a:r>
                <a:rPr lang="en-GB" dirty="0" err="1" smtClean="0"/>
                <a:t>ci</a:t>
              </a:r>
              <a:r>
                <a:rPr lang="en-GB" dirty="0" smtClean="0"/>
                <a:t/>
              </a:r>
              <a:br>
                <a:rPr lang="en-GB" dirty="0" smtClean="0"/>
              </a:br>
              <a:r>
                <a:rPr lang="en-GB" dirty="0" smtClean="0"/>
                <a:t>am</a:t>
              </a:r>
              <a:endParaRPr lang="en-GB" dirty="0"/>
            </a:p>
          </p:txBody>
        </p:sp>
        <p:sp>
          <p:nvSpPr>
            <p:cNvPr id="5" name="Oval 5"/>
            <p:cNvSpPr>
              <a:spLocks noChangeArrowheads="1"/>
            </p:cNvSpPr>
            <p:nvPr/>
          </p:nvSpPr>
          <p:spPr bwMode="auto">
            <a:xfrm>
              <a:off x="4123422" y="2212999"/>
              <a:ext cx="576262" cy="576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GB" dirty="0" err="1" smtClean="0"/>
                <a:t>tbl</a:t>
              </a:r>
              <a:endParaRPr lang="en-GB" dirty="0"/>
            </a:p>
          </p:txBody>
        </p:sp>
        <p:sp>
          <p:nvSpPr>
            <p:cNvPr id="6" name="Oval 6"/>
            <p:cNvSpPr>
              <a:spLocks noChangeArrowheads="1"/>
            </p:cNvSpPr>
            <p:nvPr/>
          </p:nvSpPr>
          <p:spPr bwMode="auto">
            <a:xfrm>
              <a:off x="4123422" y="2933724"/>
              <a:ext cx="576262" cy="576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GB" dirty="0" err="1" smtClean="0"/>
                <a:t>jh</a:t>
              </a:r>
              <a:endParaRPr lang="en-GB" dirty="0"/>
            </a:p>
          </p:txBody>
        </p:sp>
        <p:sp>
          <p:nvSpPr>
            <p:cNvPr id="7" name="Oval 7"/>
            <p:cNvSpPr>
              <a:spLocks noChangeArrowheads="1"/>
            </p:cNvSpPr>
            <p:nvPr/>
          </p:nvSpPr>
          <p:spPr bwMode="auto">
            <a:xfrm>
              <a:off x="4123422" y="3652862"/>
              <a:ext cx="576262" cy="57626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GB" dirty="0" err="1" smtClean="0"/>
                <a:t>ora</a:t>
              </a:r>
              <a:endParaRPr lang="en-GB" dirty="0"/>
            </a:p>
          </p:txBody>
        </p:sp>
        <p:sp>
          <p:nvSpPr>
            <p:cNvPr id="8" name="Oval 8"/>
            <p:cNvSpPr>
              <a:spLocks noChangeArrowheads="1"/>
            </p:cNvSpPr>
            <p:nvPr/>
          </p:nvSpPr>
          <p:spPr bwMode="auto">
            <a:xfrm>
              <a:off x="2505751" y="2933724"/>
              <a:ext cx="576263" cy="576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GB" dirty="0" err="1" smtClean="0"/>
                <a:t>sw</a:t>
              </a:r>
              <a:endParaRPr lang="en-GB" dirty="0"/>
            </a:p>
          </p:txBody>
        </p:sp>
        <p:sp>
          <p:nvSpPr>
            <p:cNvPr id="12" name="Text Box 12"/>
            <p:cNvSpPr txBox="1">
              <a:spLocks noChangeArrowheads="1"/>
            </p:cNvSpPr>
            <p:nvPr/>
          </p:nvSpPr>
          <p:spPr bwMode="auto">
            <a:xfrm>
              <a:off x="418189" y="2039961"/>
              <a:ext cx="2159000"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The Semantic Web</a:t>
              </a:r>
              <a:endParaRPr lang="en-US" b="0">
                <a:solidFill>
                  <a:schemeClr val="tx2"/>
                </a:solidFill>
              </a:endParaRPr>
            </a:p>
          </p:txBody>
        </p:sp>
        <p:cxnSp>
          <p:nvCxnSpPr>
            <p:cNvPr id="14" name="AutoShape 14"/>
            <p:cNvCxnSpPr>
              <a:cxnSpLocks noChangeShapeType="1"/>
              <a:stCxn id="8" idx="2"/>
              <a:endCxn id="12" idx="2"/>
            </p:cNvCxnSpPr>
            <p:nvPr/>
          </p:nvCxnSpPr>
          <p:spPr bwMode="auto">
            <a:xfrm rot="10800000">
              <a:off x="1497689" y="2386036"/>
              <a:ext cx="1008062" cy="835820"/>
            </a:xfrm>
            <a:prstGeom prst="curvedConnector2">
              <a:avLst/>
            </a:prstGeom>
            <a:noFill/>
            <a:ln w="9525">
              <a:solidFill>
                <a:schemeClr val="tx1"/>
              </a:solidFill>
              <a:round/>
              <a:headEnd/>
              <a:tailEnd type="triangle" w="med" len="med"/>
            </a:ln>
          </p:spPr>
        </p:cxnSp>
        <p:cxnSp>
          <p:nvCxnSpPr>
            <p:cNvPr id="15" name="AutoShape 15"/>
            <p:cNvCxnSpPr>
              <a:cxnSpLocks noChangeShapeType="1"/>
              <a:stCxn id="8" idx="7"/>
              <a:endCxn id="5" idx="2"/>
            </p:cNvCxnSpPr>
            <p:nvPr/>
          </p:nvCxnSpPr>
          <p:spPr bwMode="auto">
            <a:xfrm rot="5400000" flipH="1" flipV="1">
              <a:off x="3302030" y="2196724"/>
              <a:ext cx="516985" cy="1125800"/>
            </a:xfrm>
            <a:prstGeom prst="curvedConnector2">
              <a:avLst/>
            </a:prstGeom>
            <a:noFill/>
            <a:ln w="9525">
              <a:solidFill>
                <a:schemeClr val="tx1"/>
              </a:solidFill>
              <a:round/>
              <a:headEnd/>
              <a:tailEnd type="triangle" w="med" len="med"/>
            </a:ln>
          </p:spPr>
        </p:cxnSp>
        <p:cxnSp>
          <p:nvCxnSpPr>
            <p:cNvPr id="16" name="AutoShape 16"/>
            <p:cNvCxnSpPr>
              <a:cxnSpLocks noChangeShapeType="1"/>
              <a:stCxn id="8" idx="5"/>
              <a:endCxn id="7" idx="2"/>
            </p:cNvCxnSpPr>
            <p:nvPr/>
          </p:nvCxnSpPr>
          <p:spPr bwMode="auto">
            <a:xfrm rot="16200000" flipH="1">
              <a:off x="3302823" y="3120394"/>
              <a:ext cx="515398" cy="1125800"/>
            </a:xfrm>
            <a:prstGeom prst="curvedConnector2">
              <a:avLst/>
            </a:prstGeom>
            <a:noFill/>
            <a:ln w="9525">
              <a:solidFill>
                <a:schemeClr val="tx1"/>
              </a:solidFill>
              <a:round/>
              <a:headEnd/>
              <a:tailEnd type="triangle" w="med" len="med"/>
            </a:ln>
          </p:spPr>
        </p:cxnSp>
        <p:cxnSp>
          <p:nvCxnSpPr>
            <p:cNvPr id="17" name="AutoShape 17"/>
            <p:cNvCxnSpPr>
              <a:cxnSpLocks noChangeShapeType="1"/>
              <a:stCxn id="8" idx="6"/>
              <a:endCxn id="6" idx="2"/>
            </p:cNvCxnSpPr>
            <p:nvPr/>
          </p:nvCxnSpPr>
          <p:spPr bwMode="auto">
            <a:xfrm>
              <a:off x="3082014" y="3221856"/>
              <a:ext cx="1041408" cy="1588"/>
            </a:xfrm>
            <a:prstGeom prst="straightConnector1">
              <a:avLst/>
            </a:prstGeom>
            <a:noFill/>
            <a:ln w="9525">
              <a:solidFill>
                <a:schemeClr val="tx1"/>
              </a:solidFill>
              <a:round/>
              <a:headEnd/>
              <a:tailEnd type="triangle" w="med" len="med"/>
            </a:ln>
          </p:spPr>
        </p:cxnSp>
        <p:cxnSp>
          <p:nvCxnSpPr>
            <p:cNvPr id="21" name="AutoShape 21"/>
            <p:cNvCxnSpPr>
              <a:cxnSpLocks noChangeShapeType="1"/>
              <a:stCxn id="8" idx="2"/>
              <a:endCxn id="4" idx="0"/>
            </p:cNvCxnSpPr>
            <p:nvPr/>
          </p:nvCxnSpPr>
          <p:spPr bwMode="auto">
            <a:xfrm rot="10800000" flipV="1">
              <a:off x="1786614" y="3222649"/>
              <a:ext cx="719137" cy="431800"/>
            </a:xfrm>
            <a:prstGeom prst="curvedConnector2">
              <a:avLst/>
            </a:prstGeom>
            <a:noFill/>
            <a:ln w="9525">
              <a:solidFill>
                <a:schemeClr val="tx1"/>
              </a:solidFill>
              <a:round/>
              <a:headEnd/>
              <a:tailEnd type="triangle" w="med" len="med"/>
            </a:ln>
          </p:spPr>
        </p:cxnSp>
        <p:sp>
          <p:nvSpPr>
            <p:cNvPr id="26" name="Text Box 26"/>
            <p:cNvSpPr txBox="1">
              <a:spLocks noChangeArrowheads="1"/>
            </p:cNvSpPr>
            <p:nvPr/>
          </p:nvSpPr>
          <p:spPr bwMode="auto">
            <a:xfrm>
              <a:off x="1929489" y="2424137"/>
              <a:ext cx="539750" cy="336550"/>
            </a:xfrm>
            <a:prstGeom prst="rect">
              <a:avLst/>
            </a:prstGeom>
            <a:noFill/>
            <a:ln w="9525">
              <a:noFill/>
              <a:miter lim="800000"/>
              <a:headEnd/>
              <a:tailEnd/>
            </a:ln>
          </p:spPr>
          <p:txBody>
            <a:bodyPr wrap="none">
              <a:prstTxWarp prst="textNoShape">
                <a:avLst/>
              </a:prstTxWarp>
              <a:spAutoFit/>
            </a:bodyPr>
            <a:lstStyle/>
            <a:p>
              <a:pPr algn="l"/>
              <a:r>
                <a:rPr lang="en-GB" b="0"/>
                <a:t>title</a:t>
              </a:r>
              <a:endParaRPr lang="en-US" b="0"/>
            </a:p>
          </p:txBody>
        </p:sp>
        <p:sp>
          <p:nvSpPr>
            <p:cNvPr id="28" name="Text Box 28"/>
            <p:cNvSpPr txBox="1">
              <a:spLocks noChangeArrowheads="1"/>
            </p:cNvSpPr>
            <p:nvPr/>
          </p:nvSpPr>
          <p:spPr bwMode="auto">
            <a:xfrm>
              <a:off x="3281960" y="3863999"/>
              <a:ext cx="823913" cy="336550"/>
            </a:xfrm>
            <a:prstGeom prst="rect">
              <a:avLst/>
            </a:prstGeom>
            <a:noFill/>
            <a:ln w="9525">
              <a:noFill/>
              <a:miter lim="800000"/>
              <a:headEnd/>
              <a:tailEnd/>
            </a:ln>
          </p:spPr>
          <p:txBody>
            <a:bodyPr wrap="none">
              <a:prstTxWarp prst="textNoShape">
                <a:avLst/>
              </a:prstTxWarp>
              <a:spAutoFit/>
            </a:bodyPr>
            <a:lstStyle/>
            <a:p>
              <a:pPr algn="l"/>
              <a:r>
                <a:rPr lang="en-GB" b="0"/>
                <a:t>creator</a:t>
              </a:r>
              <a:endParaRPr lang="en-US" b="0"/>
            </a:p>
          </p:txBody>
        </p:sp>
        <p:sp>
          <p:nvSpPr>
            <p:cNvPr id="29" name="Text Box 29"/>
            <p:cNvSpPr txBox="1">
              <a:spLocks noChangeArrowheads="1"/>
            </p:cNvSpPr>
            <p:nvPr/>
          </p:nvSpPr>
          <p:spPr bwMode="auto">
            <a:xfrm>
              <a:off x="749976" y="3144862"/>
              <a:ext cx="1268413" cy="336550"/>
            </a:xfrm>
            <a:prstGeom prst="rect">
              <a:avLst/>
            </a:prstGeom>
            <a:noFill/>
            <a:ln w="9525">
              <a:noFill/>
              <a:miter lim="800000"/>
              <a:headEnd/>
              <a:tailEnd/>
            </a:ln>
          </p:spPr>
          <p:txBody>
            <a:bodyPr wrap="none">
              <a:prstTxWarp prst="textNoShape">
                <a:avLst/>
              </a:prstTxWarp>
              <a:spAutoFit/>
            </a:bodyPr>
            <a:lstStyle/>
            <a:p>
              <a:pPr algn="l"/>
              <a:r>
                <a:rPr lang="en-GB" b="0"/>
                <a:t>publishedIn</a:t>
              </a:r>
              <a:endParaRPr lang="en-US" b="0"/>
            </a:p>
          </p:txBody>
        </p:sp>
        <p:sp>
          <p:nvSpPr>
            <p:cNvPr id="30" name="Text Box 30"/>
            <p:cNvSpPr txBox="1">
              <a:spLocks noChangeArrowheads="1"/>
            </p:cNvSpPr>
            <p:nvPr/>
          </p:nvSpPr>
          <p:spPr bwMode="auto">
            <a:xfrm>
              <a:off x="3281960" y="3144862"/>
              <a:ext cx="823913" cy="336550"/>
            </a:xfrm>
            <a:prstGeom prst="rect">
              <a:avLst/>
            </a:prstGeom>
            <a:noFill/>
            <a:ln w="9525">
              <a:noFill/>
              <a:miter lim="800000"/>
              <a:headEnd/>
              <a:tailEnd/>
            </a:ln>
          </p:spPr>
          <p:txBody>
            <a:bodyPr wrap="none">
              <a:prstTxWarp prst="textNoShape">
                <a:avLst/>
              </a:prstTxWarp>
              <a:spAutoFit/>
            </a:bodyPr>
            <a:lstStyle/>
            <a:p>
              <a:pPr algn="l"/>
              <a:r>
                <a:rPr lang="en-GB" b="0"/>
                <a:t>creator</a:t>
              </a:r>
              <a:endParaRPr lang="en-US" b="0"/>
            </a:p>
          </p:txBody>
        </p:sp>
        <p:sp>
          <p:nvSpPr>
            <p:cNvPr id="31" name="Text Box 31"/>
            <p:cNvSpPr txBox="1">
              <a:spLocks noChangeArrowheads="1"/>
            </p:cNvSpPr>
            <p:nvPr/>
          </p:nvSpPr>
          <p:spPr bwMode="auto">
            <a:xfrm>
              <a:off x="3281960" y="2568599"/>
              <a:ext cx="823913" cy="336550"/>
            </a:xfrm>
            <a:prstGeom prst="rect">
              <a:avLst/>
            </a:prstGeom>
            <a:noFill/>
            <a:ln w="9525">
              <a:noFill/>
              <a:miter lim="800000"/>
              <a:headEnd/>
              <a:tailEnd/>
            </a:ln>
          </p:spPr>
          <p:txBody>
            <a:bodyPr wrap="none">
              <a:prstTxWarp prst="textNoShape">
                <a:avLst/>
              </a:prstTxWarp>
              <a:spAutoFit/>
            </a:bodyPr>
            <a:lstStyle/>
            <a:p>
              <a:pPr algn="l"/>
              <a:r>
                <a:rPr lang="en-GB" b="0"/>
                <a:t>creator</a:t>
              </a:r>
              <a:endParaRPr lang="en-US" b="0"/>
            </a:p>
          </p:txBody>
        </p:sp>
        <p:sp>
          <p:nvSpPr>
            <p:cNvPr id="32" name="Text Box 32"/>
            <p:cNvSpPr txBox="1">
              <a:spLocks noChangeArrowheads="1"/>
            </p:cNvSpPr>
            <p:nvPr/>
          </p:nvSpPr>
          <p:spPr bwMode="auto">
            <a:xfrm>
              <a:off x="3370144" y="1393887"/>
              <a:ext cx="1152525"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2001-05</a:t>
              </a:r>
              <a:endParaRPr lang="en-US" b="0">
                <a:solidFill>
                  <a:schemeClr val="tx2"/>
                </a:solidFill>
              </a:endParaRPr>
            </a:p>
          </p:txBody>
        </p:sp>
        <p:cxnSp>
          <p:nvCxnSpPr>
            <p:cNvPr id="33" name="AutoShape 33"/>
            <p:cNvCxnSpPr>
              <a:cxnSpLocks noChangeShapeType="1"/>
              <a:stCxn id="8" idx="0"/>
              <a:endCxn id="32" idx="2"/>
            </p:cNvCxnSpPr>
            <p:nvPr/>
          </p:nvCxnSpPr>
          <p:spPr bwMode="auto">
            <a:xfrm rot="5400000" flipH="1" flipV="1">
              <a:off x="2773264" y="1760581"/>
              <a:ext cx="1193762" cy="1152524"/>
            </a:xfrm>
            <a:prstGeom prst="curvedConnector3">
              <a:avLst>
                <a:gd name="adj1" fmla="val 50000"/>
              </a:avLst>
            </a:prstGeom>
            <a:noFill/>
            <a:ln w="9525">
              <a:solidFill>
                <a:schemeClr val="tx1"/>
              </a:solidFill>
              <a:round/>
              <a:headEnd/>
              <a:tailEnd type="triangle" w="med" len="med"/>
            </a:ln>
          </p:spPr>
        </p:cxnSp>
        <p:sp>
          <p:nvSpPr>
            <p:cNvPr id="34" name="Text Box 34"/>
            <p:cNvSpPr txBox="1">
              <a:spLocks noChangeArrowheads="1"/>
            </p:cNvSpPr>
            <p:nvPr/>
          </p:nvSpPr>
          <p:spPr bwMode="auto">
            <a:xfrm>
              <a:off x="2875474" y="2016149"/>
              <a:ext cx="571500" cy="336550"/>
            </a:xfrm>
            <a:prstGeom prst="rect">
              <a:avLst/>
            </a:prstGeom>
            <a:noFill/>
            <a:ln w="9525">
              <a:noFill/>
              <a:miter lim="800000"/>
              <a:headEnd/>
              <a:tailEnd/>
            </a:ln>
          </p:spPr>
          <p:txBody>
            <a:bodyPr wrap="none">
              <a:prstTxWarp prst="textNoShape">
                <a:avLst/>
              </a:prstTxWarp>
              <a:spAutoFit/>
            </a:bodyPr>
            <a:lstStyle/>
            <a:p>
              <a:pPr algn="l"/>
              <a:r>
                <a:rPr lang="en-GB" b="0"/>
                <a:t>date</a:t>
              </a:r>
              <a:endParaRPr lang="en-US" b="0"/>
            </a:p>
          </p:txBody>
        </p:sp>
        <p:sp>
          <p:nvSpPr>
            <p:cNvPr id="79" name="Rectangle 78"/>
            <p:cNvSpPr/>
            <p:nvPr/>
          </p:nvSpPr>
          <p:spPr bwMode="auto">
            <a:xfrm>
              <a:off x="247321" y="1229898"/>
              <a:ext cx="4632154" cy="3396078"/>
            </a:xfrm>
            <a:prstGeom prst="rect">
              <a:avLst/>
            </a:prstGeom>
            <a:noFill/>
            <a:ln w="12700" cap="flat" cmpd="sng" algn="ctr">
              <a:solidFill>
                <a:schemeClr val="tx1"/>
              </a:solidFill>
              <a:prstDash val="dash"/>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grpSp>
      <p:grpSp>
        <p:nvGrpSpPr>
          <p:cNvPr id="111" name="Group 110"/>
          <p:cNvGrpSpPr/>
          <p:nvPr/>
        </p:nvGrpSpPr>
        <p:grpSpPr>
          <a:xfrm>
            <a:off x="5098143" y="1522937"/>
            <a:ext cx="3756526" cy="1338703"/>
            <a:chOff x="5080000" y="1229897"/>
            <a:chExt cx="3756526" cy="1338703"/>
          </a:xfrm>
        </p:grpSpPr>
        <p:sp>
          <p:nvSpPr>
            <p:cNvPr id="86" name="TextBox 85"/>
            <p:cNvSpPr txBox="1"/>
            <p:nvPr/>
          </p:nvSpPr>
          <p:spPr>
            <a:xfrm>
              <a:off x="5080000" y="1229897"/>
              <a:ext cx="2332039" cy="369332"/>
            </a:xfrm>
            <a:prstGeom prst="rect">
              <a:avLst/>
            </a:prstGeom>
            <a:noFill/>
          </p:spPr>
          <p:txBody>
            <a:bodyPr wrap="none" rtlCol="0">
              <a:spAutoFit/>
            </a:bodyPr>
            <a:lstStyle/>
            <a:p>
              <a:r>
                <a:rPr lang="en-US" dirty="0"/>
                <a:t>g</a:t>
              </a:r>
              <a:r>
                <a:rPr lang="en-US" dirty="0" smtClean="0"/>
                <a:t>raph describing ‘</a:t>
              </a:r>
              <a:r>
                <a:rPr lang="en-US" dirty="0" err="1" smtClean="0"/>
                <a:t>tbl</a:t>
              </a:r>
              <a:r>
                <a:rPr lang="en-US" dirty="0" smtClean="0"/>
                <a:t>’</a:t>
              </a:r>
              <a:endParaRPr lang="en-US" dirty="0"/>
            </a:p>
          </p:txBody>
        </p:sp>
        <p:sp>
          <p:nvSpPr>
            <p:cNvPr id="9" name="Text Box 9"/>
            <p:cNvSpPr txBox="1">
              <a:spLocks noChangeArrowheads="1"/>
            </p:cNvSpPr>
            <p:nvPr/>
          </p:nvSpPr>
          <p:spPr bwMode="auto">
            <a:xfrm>
              <a:off x="6597650" y="1867670"/>
              <a:ext cx="1943100"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Tim Berners-Lee</a:t>
              </a:r>
              <a:endParaRPr lang="en-US" b="0">
                <a:solidFill>
                  <a:schemeClr val="tx2"/>
                </a:solidFill>
              </a:endParaRPr>
            </a:p>
          </p:txBody>
        </p:sp>
        <p:cxnSp>
          <p:nvCxnSpPr>
            <p:cNvPr id="18" name="AutoShape 18"/>
            <p:cNvCxnSpPr>
              <a:cxnSpLocks noChangeShapeType="1"/>
              <a:stCxn id="80" idx="6"/>
              <a:endCxn id="9" idx="1"/>
            </p:cNvCxnSpPr>
            <p:nvPr/>
          </p:nvCxnSpPr>
          <p:spPr bwMode="auto">
            <a:xfrm flipV="1">
              <a:off x="5913437" y="2040708"/>
              <a:ext cx="684213" cy="1588"/>
            </a:xfrm>
            <a:prstGeom prst="straightConnector1">
              <a:avLst/>
            </a:prstGeom>
            <a:noFill/>
            <a:ln w="9525">
              <a:solidFill>
                <a:schemeClr val="tx1"/>
              </a:solidFill>
              <a:round/>
              <a:headEnd/>
              <a:tailEnd type="triangle" w="med" len="med"/>
            </a:ln>
          </p:spPr>
        </p:cxnSp>
        <p:sp>
          <p:nvSpPr>
            <p:cNvPr id="23" name="Text Box 23"/>
            <p:cNvSpPr txBox="1">
              <a:spLocks noChangeArrowheads="1"/>
            </p:cNvSpPr>
            <p:nvPr/>
          </p:nvSpPr>
          <p:spPr bwMode="auto">
            <a:xfrm>
              <a:off x="5879404" y="2005366"/>
              <a:ext cx="752279" cy="369332"/>
            </a:xfrm>
            <a:prstGeom prst="rect">
              <a:avLst/>
            </a:prstGeom>
            <a:noFill/>
            <a:ln w="9525">
              <a:noFill/>
              <a:miter lim="800000"/>
              <a:headEnd/>
              <a:tailEnd/>
            </a:ln>
          </p:spPr>
          <p:txBody>
            <a:bodyPr wrap="none">
              <a:prstTxWarp prst="textNoShape">
                <a:avLst/>
              </a:prstTxWarp>
              <a:spAutoFit/>
            </a:bodyPr>
            <a:lstStyle/>
            <a:p>
              <a:pPr algn="ctr"/>
              <a:r>
                <a:rPr lang="en-GB" b="0" dirty="0"/>
                <a:t>name</a:t>
              </a:r>
              <a:endParaRPr lang="en-US" b="0" dirty="0"/>
            </a:p>
          </p:txBody>
        </p:sp>
        <p:sp>
          <p:nvSpPr>
            <p:cNvPr id="80" name="Oval 5"/>
            <p:cNvSpPr>
              <a:spLocks noChangeArrowheads="1"/>
            </p:cNvSpPr>
            <p:nvPr/>
          </p:nvSpPr>
          <p:spPr bwMode="auto">
            <a:xfrm>
              <a:off x="5337175" y="1754164"/>
              <a:ext cx="576262" cy="576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GB" dirty="0" err="1" smtClean="0"/>
                <a:t>tbl</a:t>
              </a:r>
              <a:endParaRPr lang="en-GB" dirty="0"/>
            </a:p>
          </p:txBody>
        </p:sp>
        <p:sp>
          <p:nvSpPr>
            <p:cNvPr id="84" name="Rectangle 83"/>
            <p:cNvSpPr/>
            <p:nvPr/>
          </p:nvSpPr>
          <p:spPr bwMode="auto">
            <a:xfrm>
              <a:off x="5080000" y="1229898"/>
              <a:ext cx="3756526" cy="1338702"/>
            </a:xfrm>
            <a:prstGeom prst="rect">
              <a:avLst/>
            </a:prstGeom>
            <a:noFill/>
            <a:ln w="12700" cap="flat" cmpd="sng" algn="ctr">
              <a:solidFill>
                <a:schemeClr val="tx1"/>
              </a:solidFill>
              <a:prstDash val="dash"/>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grpSp>
      <p:grpSp>
        <p:nvGrpSpPr>
          <p:cNvPr id="112" name="Group 111"/>
          <p:cNvGrpSpPr/>
          <p:nvPr/>
        </p:nvGrpSpPr>
        <p:grpSpPr>
          <a:xfrm>
            <a:off x="5080000" y="3049282"/>
            <a:ext cx="3756526" cy="1338703"/>
            <a:chOff x="5080000" y="2756242"/>
            <a:chExt cx="3756526" cy="1338703"/>
          </a:xfrm>
        </p:grpSpPr>
        <p:sp>
          <p:nvSpPr>
            <p:cNvPr id="88" name="TextBox 87"/>
            <p:cNvSpPr txBox="1"/>
            <p:nvPr/>
          </p:nvSpPr>
          <p:spPr>
            <a:xfrm>
              <a:off x="5080000" y="2756242"/>
              <a:ext cx="2258776" cy="369332"/>
            </a:xfrm>
            <a:prstGeom prst="rect">
              <a:avLst/>
            </a:prstGeom>
            <a:noFill/>
          </p:spPr>
          <p:txBody>
            <a:bodyPr wrap="none" rtlCol="0">
              <a:spAutoFit/>
            </a:bodyPr>
            <a:lstStyle/>
            <a:p>
              <a:r>
                <a:rPr lang="en-US" dirty="0"/>
                <a:t>g</a:t>
              </a:r>
              <a:r>
                <a:rPr lang="en-US" dirty="0" smtClean="0"/>
                <a:t>raph describing ‘</a:t>
              </a:r>
              <a:r>
                <a:rPr lang="en-US" dirty="0" err="1" smtClean="0"/>
                <a:t>jh</a:t>
              </a:r>
              <a:r>
                <a:rPr lang="en-US" dirty="0" smtClean="0"/>
                <a:t>’</a:t>
              </a:r>
              <a:endParaRPr lang="en-US" dirty="0"/>
            </a:p>
          </p:txBody>
        </p:sp>
        <p:sp>
          <p:nvSpPr>
            <p:cNvPr id="10" name="Text Box 10"/>
            <p:cNvSpPr txBox="1">
              <a:spLocks noChangeArrowheads="1"/>
            </p:cNvSpPr>
            <p:nvPr/>
          </p:nvSpPr>
          <p:spPr bwMode="auto">
            <a:xfrm>
              <a:off x="6597650" y="3378200"/>
              <a:ext cx="1943100"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James Hendler</a:t>
              </a:r>
              <a:endParaRPr lang="en-US" b="0">
                <a:solidFill>
                  <a:schemeClr val="tx2"/>
                </a:solidFill>
              </a:endParaRPr>
            </a:p>
          </p:txBody>
        </p:sp>
        <p:cxnSp>
          <p:nvCxnSpPr>
            <p:cNvPr id="19" name="AutoShape 19"/>
            <p:cNvCxnSpPr>
              <a:cxnSpLocks noChangeShapeType="1"/>
              <a:stCxn id="89" idx="6"/>
              <a:endCxn id="10" idx="1"/>
            </p:cNvCxnSpPr>
            <p:nvPr/>
          </p:nvCxnSpPr>
          <p:spPr bwMode="auto">
            <a:xfrm>
              <a:off x="5929813" y="3548605"/>
              <a:ext cx="667837" cy="2633"/>
            </a:xfrm>
            <a:prstGeom prst="straightConnector1">
              <a:avLst/>
            </a:prstGeom>
            <a:noFill/>
            <a:ln w="9525">
              <a:solidFill>
                <a:schemeClr val="tx1"/>
              </a:solidFill>
              <a:round/>
              <a:headEnd/>
              <a:tailEnd type="triangle" w="med" len="med"/>
            </a:ln>
          </p:spPr>
        </p:cxnSp>
        <p:sp>
          <p:nvSpPr>
            <p:cNvPr id="25" name="Text Box 25"/>
            <p:cNvSpPr txBox="1">
              <a:spLocks noChangeArrowheads="1"/>
            </p:cNvSpPr>
            <p:nvPr/>
          </p:nvSpPr>
          <p:spPr bwMode="auto">
            <a:xfrm>
              <a:off x="5892878" y="3526922"/>
              <a:ext cx="684213" cy="336550"/>
            </a:xfrm>
            <a:prstGeom prst="rect">
              <a:avLst/>
            </a:prstGeom>
            <a:noFill/>
            <a:ln w="9525">
              <a:noFill/>
              <a:miter lim="800000"/>
              <a:headEnd/>
              <a:tailEnd/>
            </a:ln>
          </p:spPr>
          <p:txBody>
            <a:bodyPr wrap="none">
              <a:prstTxWarp prst="textNoShape">
                <a:avLst/>
              </a:prstTxWarp>
              <a:spAutoFit/>
            </a:bodyPr>
            <a:lstStyle/>
            <a:p>
              <a:pPr algn="l"/>
              <a:r>
                <a:rPr lang="en-GB" b="0" dirty="0"/>
                <a:t>name</a:t>
              </a:r>
              <a:endParaRPr lang="en-US" b="0" dirty="0"/>
            </a:p>
          </p:txBody>
        </p:sp>
        <p:sp>
          <p:nvSpPr>
            <p:cNvPr id="87" name="Rectangle 86"/>
            <p:cNvSpPr/>
            <p:nvPr/>
          </p:nvSpPr>
          <p:spPr bwMode="auto">
            <a:xfrm>
              <a:off x="5080000" y="2756243"/>
              <a:ext cx="3756526" cy="1338702"/>
            </a:xfrm>
            <a:prstGeom prst="rect">
              <a:avLst/>
            </a:prstGeom>
            <a:noFill/>
            <a:ln w="12700" cap="flat" cmpd="sng" algn="ctr">
              <a:solidFill>
                <a:schemeClr val="tx1"/>
              </a:solidFill>
              <a:prstDash val="dash"/>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89" name="Oval 6"/>
            <p:cNvSpPr>
              <a:spLocks noChangeArrowheads="1"/>
            </p:cNvSpPr>
            <p:nvPr/>
          </p:nvSpPr>
          <p:spPr bwMode="auto">
            <a:xfrm>
              <a:off x="5353551" y="3260473"/>
              <a:ext cx="576262" cy="576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GB" dirty="0" err="1" smtClean="0"/>
                <a:t>jh</a:t>
              </a:r>
              <a:endParaRPr lang="en-GB" dirty="0"/>
            </a:p>
          </p:txBody>
        </p:sp>
      </p:grpSp>
      <p:grpSp>
        <p:nvGrpSpPr>
          <p:cNvPr id="113" name="Group 112"/>
          <p:cNvGrpSpPr/>
          <p:nvPr/>
        </p:nvGrpSpPr>
        <p:grpSpPr>
          <a:xfrm>
            <a:off x="5080000" y="4586213"/>
            <a:ext cx="3756526" cy="1338703"/>
            <a:chOff x="5080000" y="4293173"/>
            <a:chExt cx="3756526" cy="1338703"/>
          </a:xfrm>
        </p:grpSpPr>
        <p:sp>
          <p:nvSpPr>
            <p:cNvPr id="92" name="TextBox 91"/>
            <p:cNvSpPr txBox="1"/>
            <p:nvPr/>
          </p:nvSpPr>
          <p:spPr>
            <a:xfrm>
              <a:off x="5080000" y="4293173"/>
              <a:ext cx="2392339" cy="369332"/>
            </a:xfrm>
            <a:prstGeom prst="rect">
              <a:avLst/>
            </a:prstGeom>
            <a:noFill/>
          </p:spPr>
          <p:txBody>
            <a:bodyPr wrap="none" rtlCol="0">
              <a:spAutoFit/>
            </a:bodyPr>
            <a:lstStyle/>
            <a:p>
              <a:r>
                <a:rPr lang="en-US" dirty="0"/>
                <a:t>g</a:t>
              </a:r>
              <a:r>
                <a:rPr lang="en-US" dirty="0" smtClean="0"/>
                <a:t>raph describing ‘</a:t>
              </a:r>
              <a:r>
                <a:rPr lang="en-US" dirty="0" err="1" smtClean="0"/>
                <a:t>ora</a:t>
              </a:r>
              <a:r>
                <a:rPr lang="en-US" dirty="0" smtClean="0"/>
                <a:t>’</a:t>
              </a:r>
              <a:endParaRPr lang="en-US" dirty="0"/>
            </a:p>
          </p:txBody>
        </p:sp>
        <p:sp>
          <p:nvSpPr>
            <p:cNvPr id="11" name="Text Box 11"/>
            <p:cNvSpPr txBox="1">
              <a:spLocks noChangeArrowheads="1"/>
            </p:cNvSpPr>
            <p:nvPr/>
          </p:nvSpPr>
          <p:spPr bwMode="auto">
            <a:xfrm>
              <a:off x="6597650" y="4813041"/>
              <a:ext cx="1943100"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Ora Lassila</a:t>
              </a:r>
              <a:endParaRPr lang="en-US" b="0">
                <a:solidFill>
                  <a:schemeClr val="tx2"/>
                </a:solidFill>
              </a:endParaRPr>
            </a:p>
          </p:txBody>
        </p:sp>
        <p:cxnSp>
          <p:nvCxnSpPr>
            <p:cNvPr id="20" name="AutoShape 20"/>
            <p:cNvCxnSpPr>
              <a:cxnSpLocks noChangeShapeType="1"/>
              <a:endCxn id="11" idx="1"/>
            </p:cNvCxnSpPr>
            <p:nvPr/>
          </p:nvCxnSpPr>
          <p:spPr bwMode="auto">
            <a:xfrm>
              <a:off x="5732462" y="4986079"/>
              <a:ext cx="865188" cy="1588"/>
            </a:xfrm>
            <a:prstGeom prst="straightConnector1">
              <a:avLst/>
            </a:prstGeom>
            <a:noFill/>
            <a:ln w="9525">
              <a:solidFill>
                <a:schemeClr val="tx1"/>
              </a:solidFill>
              <a:round/>
              <a:headEnd/>
              <a:tailEnd type="triangle" w="med" len="med"/>
            </a:ln>
          </p:spPr>
        </p:cxnSp>
        <p:sp>
          <p:nvSpPr>
            <p:cNvPr id="24" name="Text Box 24"/>
            <p:cNvSpPr txBox="1">
              <a:spLocks noChangeArrowheads="1"/>
            </p:cNvSpPr>
            <p:nvPr/>
          </p:nvSpPr>
          <p:spPr bwMode="auto">
            <a:xfrm>
              <a:off x="5826038" y="4935027"/>
              <a:ext cx="684213" cy="336550"/>
            </a:xfrm>
            <a:prstGeom prst="rect">
              <a:avLst/>
            </a:prstGeom>
            <a:noFill/>
            <a:ln w="9525">
              <a:noFill/>
              <a:miter lim="800000"/>
              <a:headEnd/>
              <a:tailEnd/>
            </a:ln>
          </p:spPr>
          <p:txBody>
            <a:bodyPr wrap="none">
              <a:prstTxWarp prst="textNoShape">
                <a:avLst/>
              </a:prstTxWarp>
              <a:spAutoFit/>
            </a:bodyPr>
            <a:lstStyle/>
            <a:p>
              <a:pPr algn="l"/>
              <a:r>
                <a:rPr lang="en-GB" b="0" dirty="0"/>
                <a:t>name</a:t>
              </a:r>
              <a:endParaRPr lang="en-US" b="0" dirty="0"/>
            </a:p>
          </p:txBody>
        </p:sp>
        <p:sp>
          <p:nvSpPr>
            <p:cNvPr id="91" name="Rectangle 90"/>
            <p:cNvSpPr/>
            <p:nvPr/>
          </p:nvSpPr>
          <p:spPr bwMode="auto">
            <a:xfrm>
              <a:off x="5080000" y="4293174"/>
              <a:ext cx="3756526" cy="1338702"/>
            </a:xfrm>
            <a:prstGeom prst="rect">
              <a:avLst/>
            </a:prstGeom>
            <a:noFill/>
            <a:ln w="12700" cap="flat" cmpd="sng" algn="ctr">
              <a:solidFill>
                <a:schemeClr val="tx1"/>
              </a:solidFill>
              <a:prstDash val="dash"/>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93" name="Oval 7"/>
            <p:cNvSpPr>
              <a:spLocks noChangeArrowheads="1"/>
            </p:cNvSpPr>
            <p:nvPr/>
          </p:nvSpPr>
          <p:spPr bwMode="auto">
            <a:xfrm>
              <a:off x="5303142" y="4697948"/>
              <a:ext cx="576262" cy="57626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GB" dirty="0" err="1" smtClean="0"/>
                <a:t>ora</a:t>
              </a:r>
              <a:endParaRPr lang="en-GB" dirty="0"/>
            </a:p>
          </p:txBody>
        </p:sp>
      </p:grpSp>
      <p:grpSp>
        <p:nvGrpSpPr>
          <p:cNvPr id="110" name="Group 109"/>
          <p:cNvGrpSpPr/>
          <p:nvPr/>
        </p:nvGrpSpPr>
        <p:grpSpPr>
          <a:xfrm>
            <a:off x="255337" y="5162476"/>
            <a:ext cx="4624138" cy="1338703"/>
            <a:chOff x="255337" y="4869436"/>
            <a:chExt cx="4624138" cy="1338703"/>
          </a:xfrm>
        </p:grpSpPr>
        <p:sp>
          <p:nvSpPr>
            <p:cNvPr id="95" name="TextBox 94"/>
            <p:cNvSpPr txBox="1"/>
            <p:nvPr/>
          </p:nvSpPr>
          <p:spPr>
            <a:xfrm>
              <a:off x="255337" y="4869436"/>
              <a:ext cx="2648870" cy="369332"/>
            </a:xfrm>
            <a:prstGeom prst="rect">
              <a:avLst/>
            </a:prstGeom>
            <a:noFill/>
          </p:spPr>
          <p:txBody>
            <a:bodyPr wrap="none" rtlCol="0">
              <a:spAutoFit/>
            </a:bodyPr>
            <a:lstStyle/>
            <a:p>
              <a:r>
                <a:rPr lang="en-US" dirty="0"/>
                <a:t>g</a:t>
              </a:r>
              <a:r>
                <a:rPr lang="en-US" dirty="0" smtClean="0"/>
                <a:t>raph describing ‘</a:t>
              </a:r>
              <a:r>
                <a:rPr lang="en-US" dirty="0" err="1" smtClean="0"/>
                <a:t>sciam</a:t>
              </a:r>
              <a:r>
                <a:rPr lang="en-US" dirty="0" smtClean="0"/>
                <a:t>’</a:t>
              </a:r>
              <a:endParaRPr lang="en-US" dirty="0"/>
            </a:p>
          </p:txBody>
        </p:sp>
        <p:sp>
          <p:nvSpPr>
            <p:cNvPr id="13" name="Text Box 13"/>
            <p:cNvSpPr txBox="1">
              <a:spLocks noChangeArrowheads="1"/>
            </p:cNvSpPr>
            <p:nvPr/>
          </p:nvSpPr>
          <p:spPr bwMode="auto">
            <a:xfrm>
              <a:off x="2254131" y="5538041"/>
              <a:ext cx="2232025"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Scientific American</a:t>
              </a:r>
              <a:endParaRPr lang="en-US" b="0">
                <a:solidFill>
                  <a:schemeClr val="tx2"/>
                </a:solidFill>
              </a:endParaRPr>
            </a:p>
          </p:txBody>
        </p:sp>
        <p:cxnSp>
          <p:nvCxnSpPr>
            <p:cNvPr id="22" name="AutoShape 22"/>
            <p:cNvCxnSpPr>
              <a:cxnSpLocks noChangeShapeType="1"/>
              <a:stCxn id="97" idx="6"/>
              <a:endCxn id="13" idx="1"/>
            </p:cNvCxnSpPr>
            <p:nvPr/>
          </p:nvCxnSpPr>
          <p:spPr bwMode="auto">
            <a:xfrm>
              <a:off x="1074659" y="5711079"/>
              <a:ext cx="1179472" cy="1588"/>
            </a:xfrm>
            <a:prstGeom prst="curvedConnector3">
              <a:avLst>
                <a:gd name="adj1" fmla="val 50000"/>
              </a:avLst>
            </a:prstGeom>
            <a:noFill/>
            <a:ln w="9525">
              <a:solidFill>
                <a:schemeClr val="tx1"/>
              </a:solidFill>
              <a:round/>
              <a:headEnd/>
              <a:tailEnd type="triangle" w="med" len="med"/>
            </a:ln>
          </p:spPr>
        </p:cxnSp>
        <p:sp>
          <p:nvSpPr>
            <p:cNvPr id="27" name="Text Box 27"/>
            <p:cNvSpPr txBox="1">
              <a:spLocks noChangeArrowheads="1"/>
            </p:cNvSpPr>
            <p:nvPr/>
          </p:nvSpPr>
          <p:spPr bwMode="auto">
            <a:xfrm>
              <a:off x="1389739" y="5295326"/>
              <a:ext cx="539750" cy="336550"/>
            </a:xfrm>
            <a:prstGeom prst="rect">
              <a:avLst/>
            </a:prstGeom>
            <a:noFill/>
            <a:ln w="9525">
              <a:noFill/>
              <a:miter lim="800000"/>
              <a:headEnd/>
              <a:tailEnd/>
            </a:ln>
          </p:spPr>
          <p:txBody>
            <a:bodyPr wrap="none">
              <a:prstTxWarp prst="textNoShape">
                <a:avLst/>
              </a:prstTxWarp>
              <a:spAutoFit/>
            </a:bodyPr>
            <a:lstStyle/>
            <a:p>
              <a:pPr algn="l"/>
              <a:r>
                <a:rPr lang="en-GB" b="0" dirty="0"/>
                <a:t>title</a:t>
              </a:r>
              <a:endParaRPr lang="en-US" b="0" dirty="0"/>
            </a:p>
          </p:txBody>
        </p:sp>
        <p:sp>
          <p:nvSpPr>
            <p:cNvPr id="94" name="Rectangle 93"/>
            <p:cNvSpPr/>
            <p:nvPr/>
          </p:nvSpPr>
          <p:spPr bwMode="auto">
            <a:xfrm>
              <a:off x="255337" y="4869437"/>
              <a:ext cx="4624138" cy="1338702"/>
            </a:xfrm>
            <a:prstGeom prst="rect">
              <a:avLst/>
            </a:prstGeom>
            <a:noFill/>
            <a:ln w="12700" cap="flat" cmpd="sng" algn="ctr">
              <a:solidFill>
                <a:schemeClr val="tx1"/>
              </a:solidFill>
              <a:prstDash val="dash"/>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97" name="Oval 4"/>
            <p:cNvSpPr>
              <a:spLocks noChangeArrowheads="1"/>
            </p:cNvSpPr>
            <p:nvPr/>
          </p:nvSpPr>
          <p:spPr bwMode="auto">
            <a:xfrm>
              <a:off x="498397" y="5422947"/>
              <a:ext cx="576262" cy="576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GB" dirty="0" err="1"/>
                <a:t>s</a:t>
              </a:r>
              <a:r>
                <a:rPr lang="en-GB" dirty="0" err="1" smtClean="0"/>
                <a:t>ci</a:t>
              </a:r>
              <a:r>
                <a:rPr lang="en-GB" dirty="0" smtClean="0"/>
                <a:t/>
              </a:r>
              <a:br>
                <a:rPr lang="en-GB" dirty="0" smtClean="0"/>
              </a:br>
              <a:r>
                <a:rPr lang="en-GB" dirty="0" smtClean="0"/>
                <a:t>am</a:t>
              </a:r>
              <a:endParaRPr lang="en-GB" dirty="0"/>
            </a:p>
          </p:txBody>
        </p:sp>
      </p:grpSp>
      <p:cxnSp>
        <p:nvCxnSpPr>
          <p:cNvPr id="103" name="Curved Connector 102"/>
          <p:cNvCxnSpPr>
            <a:stCxn id="4" idx="4"/>
            <a:endCxn id="94" idx="0"/>
          </p:cNvCxnSpPr>
          <p:nvPr/>
        </p:nvCxnSpPr>
        <p:spPr bwMode="auto">
          <a:xfrm rot="16200000" flipH="1">
            <a:off x="1857251" y="4452321"/>
            <a:ext cx="638725" cy="781586"/>
          </a:xfrm>
          <a:prstGeom prst="curvedConnector3">
            <a:avLst>
              <a:gd name="adj1" fmla="val 50000"/>
            </a:avLst>
          </a:prstGeom>
          <a:solidFill>
            <a:schemeClr val="accent1"/>
          </a:solidFill>
          <a:ln w="41275" cap="flat" cmpd="sng" algn="ctr">
            <a:solidFill>
              <a:srgbClr val="000000"/>
            </a:solidFill>
            <a:prstDash val="solid"/>
            <a:round/>
            <a:headEnd type="none" w="med" len="med"/>
            <a:tailEnd type="triangle" w="med" len="lg"/>
          </a:ln>
          <a:effectLst/>
        </p:spPr>
      </p:cxnSp>
      <p:cxnSp>
        <p:nvCxnSpPr>
          <p:cNvPr id="105" name="Curved Connector 104"/>
          <p:cNvCxnSpPr/>
          <p:nvPr/>
        </p:nvCxnSpPr>
        <p:spPr bwMode="auto">
          <a:xfrm flipV="1">
            <a:off x="4717827" y="2192289"/>
            <a:ext cx="380316" cy="601882"/>
          </a:xfrm>
          <a:prstGeom prst="curvedConnector3">
            <a:avLst>
              <a:gd name="adj1" fmla="val 50000"/>
            </a:avLst>
          </a:prstGeom>
          <a:solidFill>
            <a:schemeClr val="accent1"/>
          </a:solidFill>
          <a:ln w="41275" cap="flat" cmpd="sng" algn="ctr">
            <a:solidFill>
              <a:srgbClr val="000000"/>
            </a:solidFill>
            <a:prstDash val="solid"/>
            <a:round/>
            <a:headEnd type="none" w="med" len="med"/>
            <a:tailEnd type="triangle" w="med" len="lg"/>
          </a:ln>
          <a:effectLst/>
        </p:spPr>
      </p:cxnSp>
      <p:cxnSp>
        <p:nvCxnSpPr>
          <p:cNvPr id="107" name="Curved Connector 106"/>
          <p:cNvCxnSpPr>
            <a:stCxn id="6" idx="6"/>
            <a:endCxn id="87" idx="1"/>
          </p:cNvCxnSpPr>
          <p:nvPr/>
        </p:nvCxnSpPr>
        <p:spPr bwMode="auto">
          <a:xfrm>
            <a:off x="4699684" y="3514896"/>
            <a:ext cx="380316" cy="203738"/>
          </a:xfrm>
          <a:prstGeom prst="curvedConnector3">
            <a:avLst>
              <a:gd name="adj1" fmla="val 50000"/>
            </a:avLst>
          </a:prstGeom>
          <a:solidFill>
            <a:schemeClr val="accent1"/>
          </a:solidFill>
          <a:ln w="41275" cap="flat" cmpd="sng" algn="ctr">
            <a:solidFill>
              <a:srgbClr val="000000"/>
            </a:solidFill>
            <a:prstDash val="solid"/>
            <a:round/>
            <a:headEnd type="none" w="med" len="med"/>
            <a:tailEnd type="triangle" w="med" len="lg"/>
          </a:ln>
          <a:effectLst/>
        </p:spPr>
      </p:cxnSp>
      <p:cxnSp>
        <p:nvCxnSpPr>
          <p:cNvPr id="109" name="Curved Connector 108"/>
          <p:cNvCxnSpPr>
            <a:stCxn id="7" idx="6"/>
            <a:endCxn id="91" idx="1"/>
          </p:cNvCxnSpPr>
          <p:nvPr/>
        </p:nvCxnSpPr>
        <p:spPr bwMode="auto">
          <a:xfrm>
            <a:off x="4699684" y="4234033"/>
            <a:ext cx="380316" cy="1021532"/>
          </a:xfrm>
          <a:prstGeom prst="curvedConnector3">
            <a:avLst>
              <a:gd name="adj1" fmla="val 50000"/>
            </a:avLst>
          </a:prstGeom>
          <a:solidFill>
            <a:schemeClr val="accent1"/>
          </a:solidFill>
          <a:ln w="41275" cap="flat" cmpd="sng" algn="ctr">
            <a:solidFill>
              <a:srgbClr val="000000"/>
            </a:solidFill>
            <a:prstDash val="solid"/>
            <a:round/>
            <a:headEnd type="none" w="med" len="med"/>
            <a:tailEnd type="triangle" w="med" len="lg"/>
          </a:ln>
          <a:effectLst/>
        </p:spPr>
      </p:cxnSp>
    </p:spTree>
    <p:extLst>
      <p:ext uri="{BB962C8B-B14F-4D97-AF65-F5344CB8AC3E}">
        <p14:creationId xmlns:p14="http://schemas.microsoft.com/office/powerpoint/2010/main" val="1387658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4041" r="15226" b="9116"/>
          <a:stretch/>
        </p:blipFill>
        <p:spPr>
          <a:xfrm>
            <a:off x="0" y="-7919"/>
            <a:ext cx="9144000" cy="6865919"/>
          </a:xfrm>
          <a:prstGeom prst="rect">
            <a:avLst/>
          </a:prstGeom>
        </p:spPr>
      </p:pic>
      <p:sp>
        <p:nvSpPr>
          <p:cNvPr id="6" name="Rounded Rectangular Callout 5"/>
          <p:cNvSpPr/>
          <p:nvPr/>
        </p:nvSpPr>
        <p:spPr bwMode="auto">
          <a:xfrm>
            <a:off x="5076056" y="404664"/>
            <a:ext cx="3888432" cy="5976664"/>
          </a:xfrm>
          <a:prstGeom prst="wedgeRoundRectCallout">
            <a:avLst>
              <a:gd name="adj1" fmla="val -73834"/>
              <a:gd name="adj2" fmla="val 28944"/>
              <a:gd name="adj3" fmla="val 16667"/>
            </a:avLst>
          </a:prstGeom>
          <a:solidFill>
            <a:schemeClr val="bg1"/>
          </a:solidFill>
          <a:ln w="25400" cap="flat" cmpd="sng" algn="ctr">
            <a:solidFill>
              <a:schemeClr val="tx1">
                <a:lumMod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algn="ctr" eaLnBrk="0" hangingPunct="0"/>
            <a:r>
              <a:rPr lang="en-US" sz="2000" dirty="0">
                <a:latin typeface="Georgia"/>
                <a:ea typeface="ＭＳ Ｐゴシック" pitchFamily="-106" charset="-128"/>
                <a:cs typeface="Georgia"/>
              </a:rPr>
              <a:t>I have a dream for the Web [in which computers] become capable of analyzing all the data on the Web – the content, links, and transactions between people and computers. A ‘Semantic Web’, which should make this possible, has yet to emerge, but when it does, the day-to-day mechanisms of trade, bureaucracy and our daily lives will be handled by machines talking to machines. The ‘intelligent agents’ people have touted for ages will finally materialize. </a:t>
            </a:r>
            <a:endParaRPr kumimoji="0" lang="en-US" sz="2000" b="0" i="0" u="none" strike="noStrike" cap="none" normalizeH="0" baseline="0" dirty="0">
              <a:ln>
                <a:noFill/>
              </a:ln>
              <a:solidFill>
                <a:schemeClr val="tx1"/>
              </a:solidFill>
              <a:effectLst/>
              <a:latin typeface="Georgia"/>
              <a:ea typeface="ＭＳ Ｐゴシック" pitchFamily="-106" charset="-128"/>
              <a:cs typeface="Georgia"/>
            </a:endParaRPr>
          </a:p>
        </p:txBody>
      </p:sp>
    </p:spTree>
    <p:extLst>
      <p:ext uri="{BB962C8B-B14F-4D97-AF65-F5344CB8AC3E}">
        <p14:creationId xmlns:p14="http://schemas.microsoft.com/office/powerpoint/2010/main" val="2813818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0715" y="0"/>
            <a:ext cx="8994623" cy="6858000"/>
          </a:xfrm>
          <a:prstGeom prst="rect">
            <a:avLst/>
          </a:prstGeom>
        </p:spPr>
      </p:pic>
    </p:spTree>
    <p:extLst>
      <p:ext uri="{BB962C8B-B14F-4D97-AF65-F5344CB8AC3E}">
        <p14:creationId xmlns:p14="http://schemas.microsoft.com/office/powerpoint/2010/main" val="290070670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31800"/>
            <a:ext cx="9144000" cy="5985463"/>
          </a:xfrm>
          <a:prstGeom prst="rect">
            <a:avLst/>
          </a:prstGeom>
        </p:spPr>
      </p:pic>
    </p:spTree>
    <p:extLst>
      <p:ext uri="{BB962C8B-B14F-4D97-AF65-F5344CB8AC3E}">
        <p14:creationId xmlns:p14="http://schemas.microsoft.com/office/powerpoint/2010/main" val="35533492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title"/>
          </p:nvPr>
        </p:nvSpPr>
        <p:spPr/>
        <p:txBody>
          <a:bodyPr/>
          <a:lstStyle/>
          <a:p>
            <a:pPr eaLnBrk="1" hangingPunct="1"/>
            <a:r>
              <a:rPr lang="en-GB"/>
              <a:t>What is the Semantic Web?</a:t>
            </a:r>
          </a:p>
        </p:txBody>
      </p:sp>
      <p:sp>
        <p:nvSpPr>
          <p:cNvPr id="35843" name="Rectangle 6"/>
          <p:cNvSpPr>
            <a:spLocks noGrp="1" noChangeArrowheads="1"/>
          </p:cNvSpPr>
          <p:nvPr>
            <p:ph type="body" sz="half" idx="1"/>
          </p:nvPr>
        </p:nvSpPr>
        <p:spPr>
          <a:xfrm>
            <a:off x="304800" y="1676400"/>
            <a:ext cx="5562600" cy="4419600"/>
          </a:xfrm>
        </p:spPr>
        <p:txBody>
          <a:bodyPr/>
          <a:lstStyle/>
          <a:p>
            <a:pPr marL="0" indent="0" eaLnBrk="1" hangingPunct="1">
              <a:lnSpc>
                <a:spcPct val="90000"/>
              </a:lnSpc>
              <a:buFontTx/>
              <a:buNone/>
            </a:pPr>
            <a:r>
              <a:rPr lang="en-GB" sz="2000" dirty="0"/>
              <a:t>The Semantic Web is an extension of the current Web in which </a:t>
            </a:r>
            <a:r>
              <a:rPr lang="en-GB" sz="2000" b="1" dirty="0"/>
              <a:t>information is given a well-defined meaning</a:t>
            </a:r>
            <a:r>
              <a:rPr lang="en-GB" sz="2000" dirty="0"/>
              <a:t>, better enabling computers and people to work in cooperation</a:t>
            </a:r>
            <a:r>
              <a:rPr lang="en-GB" sz="2000" dirty="0" smtClean="0"/>
              <a:t>.</a:t>
            </a:r>
          </a:p>
          <a:p>
            <a:pPr marL="0" indent="0" eaLnBrk="1" hangingPunct="1">
              <a:lnSpc>
                <a:spcPct val="90000"/>
              </a:lnSpc>
              <a:buFontTx/>
              <a:buNone/>
            </a:pPr>
            <a:r>
              <a:rPr lang="en-GB" sz="2000" dirty="0" smtClean="0"/>
              <a:t>  </a:t>
            </a:r>
            <a:endParaRPr lang="en-GB" sz="2000" dirty="0"/>
          </a:p>
          <a:p>
            <a:pPr marL="0" indent="0" eaLnBrk="1" hangingPunct="1">
              <a:lnSpc>
                <a:spcPct val="90000"/>
              </a:lnSpc>
              <a:buFontTx/>
              <a:buNone/>
            </a:pPr>
            <a:r>
              <a:rPr lang="en-GB" sz="2000" dirty="0"/>
              <a:t>It is the idea of having data on the Web defined and linked in a way that it can be</a:t>
            </a:r>
            <a:r>
              <a:rPr lang="en-GB" sz="2000" b="1" dirty="0"/>
              <a:t> </a:t>
            </a:r>
            <a:r>
              <a:rPr lang="en-GB" sz="2000" dirty="0"/>
              <a:t>used</a:t>
            </a:r>
            <a:r>
              <a:rPr lang="en-GB" sz="2000" b="1" dirty="0"/>
              <a:t> for more effective discovery, automation, integration and reuse</a:t>
            </a:r>
            <a:r>
              <a:rPr lang="en-GB" sz="2000" dirty="0"/>
              <a:t> across various applications.</a:t>
            </a:r>
            <a:r>
              <a:rPr lang="en-GB" sz="2000" dirty="0" smtClean="0"/>
              <a:t> </a:t>
            </a:r>
          </a:p>
          <a:p>
            <a:pPr marL="0" indent="0" eaLnBrk="1" hangingPunct="1">
              <a:lnSpc>
                <a:spcPct val="90000"/>
              </a:lnSpc>
              <a:buFontTx/>
              <a:buNone/>
            </a:pPr>
            <a:endParaRPr lang="en-GB" sz="2000" dirty="0" smtClean="0"/>
          </a:p>
          <a:p>
            <a:pPr marL="0" indent="0" eaLnBrk="1" hangingPunct="1">
              <a:lnSpc>
                <a:spcPct val="90000"/>
              </a:lnSpc>
              <a:buFontTx/>
              <a:buNone/>
            </a:pPr>
            <a:r>
              <a:rPr lang="en-GB" sz="2000" dirty="0"/>
              <a:t>The Web can reach its full potential if it becomes a place where </a:t>
            </a:r>
            <a:r>
              <a:rPr lang="en-GB" sz="2000" b="1" dirty="0"/>
              <a:t>data can be processed by automated tools as well as people</a:t>
            </a:r>
            <a:r>
              <a:rPr lang="en-GB" sz="2000" dirty="0"/>
              <a:t>.</a:t>
            </a:r>
          </a:p>
        </p:txBody>
      </p:sp>
      <p:sp>
        <p:nvSpPr>
          <p:cNvPr id="35844" name="Text Box 7"/>
          <p:cNvSpPr txBox="1">
            <a:spLocks noChangeArrowheads="1"/>
          </p:cNvSpPr>
          <p:nvPr/>
        </p:nvSpPr>
        <p:spPr bwMode="auto">
          <a:xfrm>
            <a:off x="6227763" y="6373813"/>
            <a:ext cx="2871787" cy="244475"/>
          </a:xfrm>
          <a:prstGeom prst="rect">
            <a:avLst/>
          </a:prstGeom>
          <a:noFill/>
          <a:ln w="9525">
            <a:noFill/>
            <a:miter lim="800000"/>
            <a:headEnd/>
            <a:tailEnd/>
          </a:ln>
        </p:spPr>
        <p:txBody>
          <a:bodyPr wrap="none">
            <a:prstTxWarp prst="textNoShape">
              <a:avLst/>
            </a:prstTxWarp>
            <a:spAutoFit/>
          </a:bodyPr>
          <a:lstStyle/>
          <a:p>
            <a:pPr algn="l" eaLnBrk="1" hangingPunct="1">
              <a:lnSpc>
                <a:spcPct val="50000"/>
              </a:lnSpc>
              <a:spcBef>
                <a:spcPct val="20000"/>
              </a:spcBef>
              <a:buClr>
                <a:schemeClr val="tx1"/>
              </a:buClr>
              <a:buFont typeface="Optima" charset="0"/>
              <a:buNone/>
            </a:pPr>
            <a:r>
              <a:rPr lang="en-GB" sz="2000" b="0">
                <a:solidFill>
                  <a:schemeClr val="tx2"/>
                </a:solidFill>
              </a:rPr>
              <a:t>W3C Activity Statement</a:t>
            </a:r>
            <a:endParaRPr lang="en-GB" sz="2000" b="0"/>
          </a:p>
        </p:txBody>
      </p:sp>
      <p:grpSp>
        <p:nvGrpSpPr>
          <p:cNvPr id="2" name="Group 9"/>
          <p:cNvGrpSpPr>
            <a:grpSpLocks/>
          </p:cNvGrpSpPr>
          <p:nvPr/>
        </p:nvGrpSpPr>
        <p:grpSpPr bwMode="auto">
          <a:xfrm>
            <a:off x="6038850" y="1676400"/>
            <a:ext cx="2782888" cy="3352800"/>
            <a:chOff x="2880" y="960"/>
            <a:chExt cx="2880" cy="3360"/>
          </a:xfrm>
        </p:grpSpPr>
        <p:pic>
          <p:nvPicPr>
            <p:cNvPr id="35846" name="Picture 10" descr="computer_understand_en"/>
            <p:cNvPicPr>
              <a:picLocks noChangeAspect="1" noChangeArrowheads="1"/>
            </p:cNvPicPr>
            <p:nvPr/>
          </p:nvPicPr>
          <p:blipFill>
            <a:blip r:embed="rId3">
              <a:lum bright="24000"/>
            </a:blip>
            <a:srcRect/>
            <a:stretch>
              <a:fillRect/>
            </a:stretch>
          </p:blipFill>
          <p:spPr bwMode="auto">
            <a:xfrm>
              <a:off x="3890" y="960"/>
              <a:ext cx="1870" cy="1748"/>
            </a:xfrm>
            <a:prstGeom prst="rect">
              <a:avLst/>
            </a:prstGeom>
            <a:noFill/>
            <a:ln w="9525">
              <a:noFill/>
              <a:miter lim="800000"/>
              <a:headEnd/>
              <a:tailEnd/>
            </a:ln>
          </p:spPr>
        </p:pic>
        <p:pic>
          <p:nvPicPr>
            <p:cNvPr id="35847" name="Picture 11"/>
            <p:cNvPicPr>
              <a:picLocks noChangeAspect="1" noChangeArrowheads="1"/>
            </p:cNvPicPr>
            <p:nvPr/>
          </p:nvPicPr>
          <p:blipFill>
            <a:blip r:embed="rId4"/>
            <a:srcRect l="50000" t="17633" b="36737"/>
            <a:stretch>
              <a:fillRect/>
            </a:stretch>
          </p:blipFill>
          <p:spPr bwMode="auto">
            <a:xfrm>
              <a:off x="2880" y="2832"/>
              <a:ext cx="2880" cy="1488"/>
            </a:xfrm>
            <a:prstGeom prst="rect">
              <a:avLst/>
            </a:prstGeom>
            <a:noFill/>
            <a:ln w="9525">
              <a:noFill/>
              <a:miter lim="800000"/>
              <a:headEnd/>
              <a:tailEnd/>
            </a:ln>
          </p:spPr>
        </p:pic>
      </p:grpSp>
    </p:spTree>
    <p:extLst>
      <p:ext uri="{BB962C8B-B14F-4D97-AF65-F5344CB8AC3E}">
        <p14:creationId xmlns:p14="http://schemas.microsoft.com/office/powerpoint/2010/main" val="335003414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smtClean="0"/>
              <a:t>Making the Web Semantic…</a:t>
            </a:r>
            <a:endParaRPr lang="en-GB"/>
          </a:p>
        </p:txBody>
      </p:sp>
      <p:pic>
        <p:nvPicPr>
          <p:cNvPr id="18435" name="Picture 3"/>
          <p:cNvPicPr>
            <a:picLocks noGrp="1" noChangeAspect="1" noChangeArrowheads="1"/>
          </p:cNvPicPr>
          <p:nvPr>
            <p:ph idx="4294967295"/>
          </p:nvPr>
        </p:nvPicPr>
        <p:blipFill>
          <a:blip r:embed="rId3"/>
          <a:srcRect/>
          <a:stretch>
            <a:fillRect/>
          </a:stretch>
        </p:blipFill>
        <p:spPr>
          <a:xfrm>
            <a:off x="797593" y="1600200"/>
            <a:ext cx="7575550" cy="4525963"/>
          </a:xfrm>
          <a:noFill/>
          <a:ln/>
        </p:spPr>
      </p:pic>
    </p:spTree>
    <p:extLst>
      <p:ext uri="{BB962C8B-B14F-4D97-AF65-F5344CB8AC3E}">
        <p14:creationId xmlns:p14="http://schemas.microsoft.com/office/powerpoint/2010/main" val="35012004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dirty="0" smtClean="0"/>
              <a:t>…in a way that machines can deal with….</a:t>
            </a:r>
            <a:endParaRPr lang="en-GB" dirty="0"/>
          </a:p>
        </p:txBody>
      </p:sp>
      <p:pic>
        <p:nvPicPr>
          <p:cNvPr id="20483" name="Picture 3"/>
          <p:cNvPicPr>
            <a:picLocks noGrp="1" noChangeAspect="1" noChangeArrowheads="1"/>
          </p:cNvPicPr>
          <p:nvPr>
            <p:ph idx="4294967295"/>
          </p:nvPr>
        </p:nvPicPr>
        <p:blipFill>
          <a:blip r:embed="rId3"/>
          <a:srcRect/>
          <a:stretch>
            <a:fillRect/>
          </a:stretch>
        </p:blipFill>
        <p:spPr>
          <a:xfrm>
            <a:off x="798513" y="1600200"/>
            <a:ext cx="7575550" cy="4525963"/>
          </a:xfrm>
          <a:noFill/>
          <a:ln/>
        </p:spPr>
      </p:pic>
      <p:sp>
        <p:nvSpPr>
          <p:cNvPr id="20484" name="Rectangle 4"/>
          <p:cNvSpPr>
            <a:spLocks noChangeArrowheads="1"/>
          </p:cNvSpPr>
          <p:nvPr/>
        </p:nvSpPr>
        <p:spPr bwMode="auto">
          <a:xfrm>
            <a:off x="2051050" y="5229225"/>
            <a:ext cx="576263" cy="720725"/>
          </a:xfrm>
          <a:prstGeom prst="rect">
            <a:avLst/>
          </a:prstGeom>
          <a:noFill/>
          <a:ln w="28575">
            <a:solidFill>
              <a:srgbClr val="FF0000"/>
            </a:solidFill>
            <a:miter lim="800000"/>
            <a:headEnd/>
            <a:tailEnd/>
          </a:ln>
          <a:effectLst/>
        </p:spPr>
        <p:txBody>
          <a:bodyPr wrap="none" anchor="ctr">
            <a:prstTxWarp prst="textNoShape">
              <a:avLst/>
            </a:prstTxWarp>
          </a:bodyPr>
          <a:lstStyle/>
          <a:p>
            <a:endParaRPr lang="en-US"/>
          </a:p>
        </p:txBody>
      </p:sp>
      <p:sp>
        <p:nvSpPr>
          <p:cNvPr id="20485" name="Rectangle 5"/>
          <p:cNvSpPr>
            <a:spLocks noChangeArrowheads="1"/>
          </p:cNvSpPr>
          <p:nvPr/>
        </p:nvSpPr>
        <p:spPr bwMode="auto">
          <a:xfrm>
            <a:off x="1835150" y="1628775"/>
            <a:ext cx="2362200" cy="720725"/>
          </a:xfrm>
          <a:prstGeom prst="rect">
            <a:avLst/>
          </a:prstGeom>
          <a:noFill/>
          <a:ln w="38100">
            <a:solidFill>
              <a:srgbClr val="FF0000"/>
            </a:solidFill>
            <a:miter lim="800000"/>
            <a:headEnd/>
            <a:tailEnd/>
          </a:ln>
          <a:effectLst/>
        </p:spPr>
        <p:txBody>
          <a:bodyPr wrap="none" anchor="ctr">
            <a:prstTxWarp prst="textNoShape">
              <a:avLst/>
            </a:prstTxWarp>
          </a:bodyPr>
          <a:lstStyle/>
          <a:p>
            <a:pPr algn="ctr" eaLnBrk="0" hangingPunct="0"/>
            <a:endParaRPr lang="en-US" sz="1200">
              <a:solidFill>
                <a:schemeClr val="bg1"/>
              </a:solidFill>
            </a:endParaRPr>
          </a:p>
        </p:txBody>
      </p:sp>
      <p:sp>
        <p:nvSpPr>
          <p:cNvPr id="20486" name="Rectangle 6"/>
          <p:cNvSpPr>
            <a:spLocks noChangeArrowheads="1"/>
          </p:cNvSpPr>
          <p:nvPr/>
        </p:nvSpPr>
        <p:spPr bwMode="auto">
          <a:xfrm>
            <a:off x="900113" y="1628775"/>
            <a:ext cx="849312" cy="457200"/>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20487" name="Text Box 7"/>
          <p:cNvSpPr txBox="1">
            <a:spLocks noChangeArrowheads="1"/>
          </p:cNvSpPr>
          <p:nvPr/>
        </p:nvSpPr>
        <p:spPr bwMode="auto">
          <a:xfrm>
            <a:off x="250825" y="2852738"/>
            <a:ext cx="3744913" cy="1935162"/>
          </a:xfrm>
          <a:prstGeom prst="rect">
            <a:avLst/>
          </a:prstGeom>
          <a:solidFill>
            <a:schemeClr val="bg1">
              <a:alpha val="89000"/>
            </a:schemeClr>
          </a:solidFill>
          <a:ln w="28575">
            <a:solidFill>
              <a:schemeClr val="tx1"/>
            </a:solidFill>
            <a:miter lim="800000"/>
            <a:headEnd/>
            <a:tailEnd/>
          </a:ln>
          <a:effectLst/>
        </p:spPr>
        <p:txBody>
          <a:bodyPr wrap="square">
            <a:prstTxWarp prst="textNoShape">
              <a:avLst/>
            </a:prstTxWarp>
            <a:spAutoFit/>
          </a:bodyPr>
          <a:lstStyle/>
          <a:p>
            <a:pPr eaLnBrk="0" hangingPunct="0">
              <a:spcBef>
                <a:spcPct val="50000"/>
              </a:spcBef>
              <a:buFont typeface="Symbol" charset="2"/>
              <a:buNone/>
            </a:pPr>
            <a:r>
              <a:rPr lang="en-US" sz="1400" dirty="0"/>
              <a:t>This is a type of object event and this is its title</a:t>
            </a:r>
          </a:p>
          <a:p>
            <a:pPr eaLnBrk="0" hangingPunct="0">
              <a:spcBef>
                <a:spcPct val="50000"/>
              </a:spcBef>
              <a:buFont typeface="Symbol" charset="2"/>
              <a:buNone/>
            </a:pPr>
            <a:r>
              <a:rPr lang="en-US" sz="1400" dirty="0"/>
              <a:t>This is the URL of the web page for the event</a:t>
            </a:r>
          </a:p>
          <a:p>
            <a:pPr eaLnBrk="0" hangingPunct="0">
              <a:spcBef>
                <a:spcPct val="50000"/>
              </a:spcBef>
              <a:buFont typeface="Symbol" charset="2"/>
              <a:buNone/>
            </a:pPr>
            <a:r>
              <a:rPr lang="en-US" sz="1400" dirty="0"/>
              <a:t>This is a type of object photograph and the photograph is of Tim Berners-Lee</a:t>
            </a:r>
          </a:p>
          <a:p>
            <a:pPr eaLnBrk="0" hangingPunct="0">
              <a:spcBef>
                <a:spcPct val="50000"/>
              </a:spcBef>
              <a:buFont typeface="Symbol" charset="2"/>
              <a:buNone/>
            </a:pPr>
            <a:r>
              <a:rPr lang="en-US" sz="1400" dirty="0"/>
              <a:t>Tim Berners-Lee is an invited speaker at the event</a:t>
            </a:r>
          </a:p>
        </p:txBody>
      </p:sp>
      <p:sp>
        <p:nvSpPr>
          <p:cNvPr id="20488" name="Rectangle 8"/>
          <p:cNvSpPr>
            <a:spLocks noChangeArrowheads="1"/>
          </p:cNvSpPr>
          <p:nvPr/>
        </p:nvSpPr>
        <p:spPr bwMode="auto">
          <a:xfrm>
            <a:off x="4067175" y="4941888"/>
            <a:ext cx="2089150" cy="287337"/>
          </a:xfrm>
          <a:prstGeom prst="rect">
            <a:avLst/>
          </a:prstGeom>
          <a:noFill/>
          <a:ln w="38100">
            <a:solidFill>
              <a:srgbClr val="FF0000"/>
            </a:solidFill>
            <a:miter lim="800000"/>
            <a:headEnd/>
            <a:tailEnd/>
          </a:ln>
          <a:effectLst/>
        </p:spPr>
        <p:txBody>
          <a:bodyPr wrap="none" anchor="ctr">
            <a:prstTxWarp prst="textNoShape">
              <a:avLst/>
            </a:prstTxWarp>
          </a:bodyPr>
          <a:lstStyle/>
          <a:p>
            <a:pPr algn="ctr" eaLnBrk="0" hangingPunct="0"/>
            <a:endParaRPr lang="en-US" sz="1200">
              <a:solidFill>
                <a:schemeClr val="bg1"/>
              </a:solidFill>
            </a:endParaRPr>
          </a:p>
        </p:txBody>
      </p:sp>
    </p:spTree>
    <p:extLst>
      <p:ext uri="{BB962C8B-B14F-4D97-AF65-F5344CB8AC3E}">
        <p14:creationId xmlns:p14="http://schemas.microsoft.com/office/powerpoint/2010/main" val="28420019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048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0486"/>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2048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484"/>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20487">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488"/>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nodeType="afterEffect">
                                  <p:stCondLst>
                                    <p:cond delay="0"/>
                                  </p:stCondLst>
                                  <p:childTnLst>
                                    <p:set>
                                      <p:cBhvr>
                                        <p:cTn id="34" dur="1" fill="hold">
                                          <p:stCondLst>
                                            <p:cond delay="0"/>
                                          </p:stCondLst>
                                        </p:cTn>
                                        <p:tgtEl>
                                          <p:spTgt spid="204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P spid="20485" grpId="0" animBg="1"/>
      <p:bldP spid="20486" grpId="0" animBg="1"/>
      <p:bldP spid="20487" grpId="0" build="allAtOnce" animBg="1"/>
      <p:bldP spid="204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dirty="0" smtClean="0"/>
              <a:t>…via meta content</a:t>
            </a:r>
            <a:endParaRPr lang="en-GB" dirty="0"/>
          </a:p>
        </p:txBody>
      </p:sp>
      <p:pic>
        <p:nvPicPr>
          <p:cNvPr id="20483" name="Picture 3"/>
          <p:cNvPicPr>
            <a:picLocks noGrp="1" noChangeAspect="1" noChangeArrowheads="1"/>
          </p:cNvPicPr>
          <p:nvPr>
            <p:ph idx="4294967295"/>
          </p:nvPr>
        </p:nvPicPr>
        <p:blipFill>
          <a:blip r:embed="rId3"/>
          <a:srcRect/>
          <a:stretch>
            <a:fillRect/>
          </a:stretch>
        </p:blipFill>
        <p:spPr>
          <a:xfrm>
            <a:off x="793750" y="1600200"/>
            <a:ext cx="7575550" cy="4525963"/>
          </a:xfrm>
          <a:noFill/>
          <a:ln/>
        </p:spPr>
      </p:pic>
      <p:sp>
        <p:nvSpPr>
          <p:cNvPr id="20484" name="Rectangle 4"/>
          <p:cNvSpPr>
            <a:spLocks noChangeArrowheads="1"/>
          </p:cNvSpPr>
          <p:nvPr/>
        </p:nvSpPr>
        <p:spPr bwMode="auto">
          <a:xfrm>
            <a:off x="2051050" y="5229225"/>
            <a:ext cx="576263" cy="720725"/>
          </a:xfrm>
          <a:prstGeom prst="rect">
            <a:avLst/>
          </a:prstGeom>
          <a:noFill/>
          <a:ln w="28575">
            <a:solidFill>
              <a:srgbClr val="FF0000"/>
            </a:solidFill>
            <a:miter lim="800000"/>
            <a:headEnd/>
            <a:tailEnd/>
          </a:ln>
          <a:effectLst/>
        </p:spPr>
        <p:txBody>
          <a:bodyPr wrap="none" anchor="ctr">
            <a:prstTxWarp prst="textNoShape">
              <a:avLst/>
            </a:prstTxWarp>
          </a:bodyPr>
          <a:lstStyle/>
          <a:p>
            <a:endParaRPr lang="en-US"/>
          </a:p>
        </p:txBody>
      </p:sp>
      <p:sp>
        <p:nvSpPr>
          <p:cNvPr id="20485" name="Rectangle 5"/>
          <p:cNvSpPr>
            <a:spLocks noChangeArrowheads="1"/>
          </p:cNvSpPr>
          <p:nvPr/>
        </p:nvSpPr>
        <p:spPr bwMode="auto">
          <a:xfrm>
            <a:off x="1835150" y="1628775"/>
            <a:ext cx="2362200" cy="720725"/>
          </a:xfrm>
          <a:prstGeom prst="rect">
            <a:avLst/>
          </a:prstGeom>
          <a:noFill/>
          <a:ln w="38100">
            <a:solidFill>
              <a:srgbClr val="FF0000"/>
            </a:solidFill>
            <a:miter lim="800000"/>
            <a:headEnd/>
            <a:tailEnd/>
          </a:ln>
          <a:effectLst/>
        </p:spPr>
        <p:txBody>
          <a:bodyPr wrap="none" anchor="ctr">
            <a:prstTxWarp prst="textNoShape">
              <a:avLst/>
            </a:prstTxWarp>
          </a:bodyPr>
          <a:lstStyle/>
          <a:p>
            <a:pPr algn="ctr" eaLnBrk="0" hangingPunct="0"/>
            <a:endParaRPr lang="en-US" sz="1200">
              <a:solidFill>
                <a:schemeClr val="bg1"/>
              </a:solidFill>
            </a:endParaRPr>
          </a:p>
        </p:txBody>
      </p:sp>
      <p:sp>
        <p:nvSpPr>
          <p:cNvPr id="20486" name="Rectangle 6"/>
          <p:cNvSpPr>
            <a:spLocks noChangeArrowheads="1"/>
          </p:cNvSpPr>
          <p:nvPr/>
        </p:nvSpPr>
        <p:spPr bwMode="auto">
          <a:xfrm>
            <a:off x="900113" y="1628775"/>
            <a:ext cx="849312" cy="457200"/>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20487" name="Text Box 7"/>
          <p:cNvSpPr txBox="1">
            <a:spLocks noChangeArrowheads="1"/>
          </p:cNvSpPr>
          <p:nvPr/>
        </p:nvSpPr>
        <p:spPr bwMode="auto">
          <a:xfrm>
            <a:off x="250825" y="2852738"/>
            <a:ext cx="3744913" cy="1919788"/>
          </a:xfrm>
          <a:prstGeom prst="rect">
            <a:avLst/>
          </a:prstGeom>
          <a:solidFill>
            <a:schemeClr val="bg1">
              <a:alpha val="89000"/>
            </a:schemeClr>
          </a:solidFill>
          <a:ln w="28575">
            <a:solidFill>
              <a:schemeClr val="tx1"/>
            </a:solidFill>
            <a:miter lim="800000"/>
            <a:headEnd/>
            <a:tailEnd/>
          </a:ln>
          <a:effectLst/>
        </p:spPr>
        <p:txBody>
          <a:bodyPr wrap="square">
            <a:prstTxWarp prst="textNoShape">
              <a:avLst/>
            </a:prstTxWarp>
            <a:spAutoFit/>
          </a:bodyPr>
          <a:lstStyle/>
          <a:p>
            <a:pPr eaLnBrk="0" hangingPunct="0">
              <a:spcBef>
                <a:spcPct val="50000"/>
              </a:spcBef>
              <a:buFont typeface="Symbol" charset="2"/>
              <a:buNone/>
            </a:pPr>
            <a:r>
              <a:rPr lang="en-US" sz="1400" dirty="0"/>
              <a:t>This is a type of object event and this is its title</a:t>
            </a:r>
          </a:p>
          <a:p>
            <a:pPr eaLnBrk="0" hangingPunct="0">
              <a:spcBef>
                <a:spcPct val="50000"/>
              </a:spcBef>
              <a:buFont typeface="Symbol" charset="2"/>
              <a:buNone/>
            </a:pPr>
            <a:r>
              <a:rPr lang="en-US" sz="1400" dirty="0"/>
              <a:t>This is the URL of the web page for the event</a:t>
            </a:r>
          </a:p>
          <a:p>
            <a:pPr eaLnBrk="0" hangingPunct="0">
              <a:spcBef>
                <a:spcPct val="50000"/>
              </a:spcBef>
              <a:buFont typeface="Symbol" charset="2"/>
              <a:buNone/>
            </a:pPr>
            <a:r>
              <a:rPr lang="en-US" sz="1400" dirty="0"/>
              <a:t>This is a type of object photograph and the photograph is of Tim Berners-Lee</a:t>
            </a:r>
          </a:p>
          <a:p>
            <a:pPr eaLnBrk="0" hangingPunct="0">
              <a:spcBef>
                <a:spcPct val="50000"/>
              </a:spcBef>
              <a:buFont typeface="Symbol" charset="2"/>
              <a:buNone/>
            </a:pPr>
            <a:r>
              <a:rPr lang="en-US" sz="1400" dirty="0"/>
              <a:t>Tim Berners-Lee is an invited speaker at the event</a:t>
            </a:r>
          </a:p>
        </p:txBody>
      </p:sp>
      <p:sp>
        <p:nvSpPr>
          <p:cNvPr id="20488" name="Rectangle 8"/>
          <p:cNvSpPr>
            <a:spLocks noChangeArrowheads="1"/>
          </p:cNvSpPr>
          <p:nvPr/>
        </p:nvSpPr>
        <p:spPr bwMode="auto">
          <a:xfrm>
            <a:off x="4067175" y="4941888"/>
            <a:ext cx="2089150" cy="287337"/>
          </a:xfrm>
          <a:prstGeom prst="rect">
            <a:avLst/>
          </a:prstGeom>
          <a:noFill/>
          <a:ln w="38100">
            <a:solidFill>
              <a:srgbClr val="FF0000"/>
            </a:solidFill>
            <a:miter lim="800000"/>
            <a:headEnd/>
            <a:tailEnd/>
          </a:ln>
          <a:effectLst/>
        </p:spPr>
        <p:txBody>
          <a:bodyPr wrap="none" anchor="ctr">
            <a:prstTxWarp prst="textNoShape">
              <a:avLst/>
            </a:prstTxWarp>
          </a:bodyPr>
          <a:lstStyle/>
          <a:p>
            <a:pPr algn="ctr" eaLnBrk="0" hangingPunct="0"/>
            <a:endParaRPr lang="en-US" sz="1200">
              <a:solidFill>
                <a:schemeClr val="bg1"/>
              </a:solidFill>
            </a:endParaRPr>
          </a:p>
        </p:txBody>
      </p:sp>
      <p:sp>
        <p:nvSpPr>
          <p:cNvPr id="20490" name="Text Box 10"/>
          <p:cNvSpPr txBox="1">
            <a:spLocks noChangeArrowheads="1"/>
          </p:cNvSpPr>
          <p:nvPr/>
        </p:nvSpPr>
        <p:spPr bwMode="auto">
          <a:xfrm>
            <a:off x="5048250" y="1287463"/>
            <a:ext cx="3844925" cy="1492250"/>
          </a:xfrm>
          <a:prstGeom prst="rect">
            <a:avLst/>
          </a:prstGeom>
          <a:solidFill>
            <a:schemeClr val="bg1">
              <a:alpha val="89000"/>
            </a:schemeClr>
          </a:solidFill>
          <a:ln w="28575">
            <a:solidFill>
              <a:schemeClr val="tx1"/>
            </a:solidFill>
            <a:miter lim="800000"/>
            <a:headEnd/>
            <a:tailEnd/>
          </a:ln>
          <a:effectLst/>
        </p:spPr>
        <p:txBody>
          <a:bodyPr>
            <a:prstTxWarp prst="textNoShape">
              <a:avLst/>
            </a:prstTxWarp>
            <a:spAutoFit/>
          </a:bodyPr>
          <a:lstStyle/>
          <a:p>
            <a:r>
              <a:rPr lang="en-US" sz="1000"/>
              <a:t>&lt;owl:Class rdf:ID="Conference"&gt;</a:t>
            </a:r>
          </a:p>
          <a:p>
            <a:r>
              <a:rPr lang="en-US" sz="1000"/>
              <a:t>&lt;rdfs:subClassOf rdf:resource="#Meeting-Taking-Place"/&gt;</a:t>
            </a:r>
          </a:p>
          <a:p>
            <a:r>
              <a:rPr lang="en-US" sz="1000"/>
              <a:t>&lt;rdfs:subClassOf rdf:resource="#Publication-Type-Event"/&gt;</a:t>
            </a:r>
          </a:p>
          <a:p>
            <a:r>
              <a:rPr lang="en-US" sz="1000"/>
              <a:t>-&lt;rdfs:subClassOf&gt;</a:t>
            </a:r>
          </a:p>
          <a:p>
            <a:r>
              <a:rPr lang="en-US" sz="1000"/>
              <a:t>-&lt;owl:Restriction&gt;</a:t>
            </a:r>
          </a:p>
          <a:p>
            <a:r>
              <a:rPr lang="en-US" sz="1000"/>
              <a:t>&lt;owl:onProperty rdf:resource="#published-proceedings"/&gt;</a:t>
            </a:r>
          </a:p>
          <a:p>
            <a:r>
              <a:rPr lang="en-US" sz="1000"/>
              <a:t>&lt;owl:allValuesFrom rdf:resource="#Conference-Proceedings-Reference"/&gt;</a:t>
            </a:r>
          </a:p>
          <a:p>
            <a:r>
              <a:rPr lang="en-US" sz="1000"/>
              <a:t>&lt;/owl:Restriction&gt;</a:t>
            </a:r>
          </a:p>
        </p:txBody>
      </p:sp>
    </p:spTree>
    <p:extLst>
      <p:ext uri="{BB962C8B-B14F-4D97-AF65-F5344CB8AC3E}">
        <p14:creationId xmlns:p14="http://schemas.microsoft.com/office/powerpoint/2010/main" val="37071313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9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9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9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9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9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49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49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9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49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0"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a:t>Which Semantic Web?</a:t>
            </a:r>
          </a:p>
        </p:txBody>
      </p:sp>
      <p:sp>
        <p:nvSpPr>
          <p:cNvPr id="6147" name="Rectangle 3"/>
          <p:cNvSpPr>
            <a:spLocks noGrp="1" noChangeArrowheads="1"/>
          </p:cNvSpPr>
          <p:nvPr>
            <p:ph type="body" sz="half" idx="1"/>
          </p:nvPr>
        </p:nvSpPr>
        <p:spPr/>
        <p:txBody>
          <a:bodyPr/>
          <a:lstStyle/>
          <a:p>
            <a:pPr>
              <a:lnSpc>
                <a:spcPct val="80000"/>
              </a:lnSpc>
              <a:buFontTx/>
              <a:buNone/>
            </a:pPr>
            <a:r>
              <a:rPr lang="en-GB" sz="2200" b="1" dirty="0"/>
              <a:t>The Annotated </a:t>
            </a:r>
            <a:r>
              <a:rPr lang="en-GB" sz="2200" b="1" dirty="0" smtClean="0"/>
              <a:t>Web</a:t>
            </a:r>
            <a:endParaRPr lang="en-GB" sz="2200" dirty="0"/>
          </a:p>
          <a:p>
            <a:pPr>
              <a:lnSpc>
                <a:spcPct val="80000"/>
              </a:lnSpc>
            </a:pPr>
            <a:r>
              <a:rPr lang="en-GB" sz="2200" dirty="0"/>
              <a:t>Enrich existing web pages with annotations</a:t>
            </a:r>
          </a:p>
          <a:p>
            <a:pPr>
              <a:lnSpc>
                <a:spcPct val="80000"/>
              </a:lnSpc>
            </a:pPr>
            <a:r>
              <a:rPr lang="en-GB" sz="2200" dirty="0"/>
              <a:t>Classify web pages</a:t>
            </a:r>
          </a:p>
          <a:p>
            <a:pPr>
              <a:lnSpc>
                <a:spcPct val="80000"/>
              </a:lnSpc>
            </a:pPr>
            <a:r>
              <a:rPr lang="en-GB" sz="2200" dirty="0"/>
              <a:t>Use natural language techniques to extract information from web pages</a:t>
            </a:r>
          </a:p>
          <a:p>
            <a:pPr>
              <a:lnSpc>
                <a:spcPct val="80000"/>
              </a:lnSpc>
            </a:pPr>
            <a:r>
              <a:rPr lang="en-GB" sz="2200" dirty="0"/>
              <a:t>Annotations enable enhanced browsing and searching</a:t>
            </a:r>
          </a:p>
        </p:txBody>
      </p:sp>
      <p:pic>
        <p:nvPicPr>
          <p:cNvPr id="6154" name="Picture 10" descr="http://iswc2004.semanticweb.org/demos/40/index_files/nasa-climate-menu.png"/>
          <p:cNvPicPr>
            <a:picLocks noChangeAspect="1" noChangeArrowheads="1"/>
          </p:cNvPicPr>
          <p:nvPr/>
        </p:nvPicPr>
        <p:blipFill>
          <a:blip r:embed="rId3"/>
          <a:srcRect/>
          <a:stretch>
            <a:fillRect/>
          </a:stretch>
        </p:blipFill>
        <p:spPr bwMode="auto">
          <a:xfrm>
            <a:off x="5148263" y="1982788"/>
            <a:ext cx="3827462" cy="2892425"/>
          </a:xfrm>
          <a:prstGeom prst="rect">
            <a:avLst/>
          </a:prstGeom>
          <a:noFill/>
          <a:effectLst>
            <a:outerShdw blurRad="50800" dist="38100" dir="2700000">
              <a:srgbClr val="000000">
                <a:alpha val="43000"/>
              </a:srgbClr>
            </a:outerShdw>
          </a:effectLst>
        </p:spPr>
      </p:pic>
      <p:pic>
        <p:nvPicPr>
          <p:cNvPr id="6156" name="Picture 12" descr="The image “http://www.aktors.org/technologies/cohse/images/annlinks.gif” cannot be displayed, because it contains errors."/>
          <p:cNvPicPr>
            <a:picLocks noChangeAspect="1" noChangeArrowheads="1"/>
          </p:cNvPicPr>
          <p:nvPr/>
        </p:nvPicPr>
        <p:blipFill>
          <a:blip r:embed="rId4"/>
          <a:srcRect/>
          <a:stretch>
            <a:fillRect/>
          </a:stretch>
        </p:blipFill>
        <p:spPr bwMode="auto">
          <a:xfrm>
            <a:off x="4572000" y="3538538"/>
            <a:ext cx="3995738" cy="3019425"/>
          </a:xfrm>
          <a:prstGeom prst="rect">
            <a:avLst/>
          </a:prstGeom>
          <a:noFill/>
          <a:effectLst>
            <a:outerShdw blurRad="50800" dist="38100" dir="2700000">
              <a:srgbClr val="000000">
                <a:alpha val="43000"/>
              </a:srgbClr>
            </a:outerShdw>
          </a:effectLst>
        </p:spPr>
      </p:pic>
    </p:spTree>
    <p:extLst>
      <p:ext uri="{BB962C8B-B14F-4D97-AF65-F5344CB8AC3E}">
        <p14:creationId xmlns:p14="http://schemas.microsoft.com/office/powerpoint/2010/main" val="32158728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a:t>Which Semantic Web?</a:t>
            </a:r>
          </a:p>
        </p:txBody>
      </p:sp>
      <p:sp>
        <p:nvSpPr>
          <p:cNvPr id="8195" name="Rectangle 3"/>
          <p:cNvSpPr>
            <a:spLocks noGrp="1" noChangeArrowheads="1"/>
          </p:cNvSpPr>
          <p:nvPr>
            <p:ph type="body" sz="half" idx="1"/>
          </p:nvPr>
        </p:nvSpPr>
        <p:spPr/>
        <p:txBody>
          <a:bodyPr/>
          <a:lstStyle/>
          <a:p>
            <a:pPr>
              <a:lnSpc>
                <a:spcPct val="80000"/>
              </a:lnSpc>
              <a:buFontTx/>
              <a:buNone/>
            </a:pPr>
            <a:r>
              <a:rPr lang="en-GB" sz="2200" b="1" dirty="0"/>
              <a:t>The Web of </a:t>
            </a:r>
            <a:r>
              <a:rPr lang="en-GB" sz="2200" b="1" dirty="0" smtClean="0"/>
              <a:t>Data</a:t>
            </a:r>
            <a:endParaRPr lang="en-GB" sz="2200" dirty="0"/>
          </a:p>
          <a:p>
            <a:pPr>
              <a:lnSpc>
                <a:spcPct val="80000"/>
              </a:lnSpc>
            </a:pPr>
            <a:r>
              <a:rPr lang="en-GB" sz="2200" dirty="0"/>
              <a:t>Expose existing databases in a common format</a:t>
            </a:r>
          </a:p>
          <a:p>
            <a:pPr>
              <a:lnSpc>
                <a:spcPct val="80000"/>
              </a:lnSpc>
            </a:pPr>
            <a:r>
              <a:rPr lang="en-GB" sz="2200" dirty="0"/>
              <a:t>Express database schemas in a machine-understandable form</a:t>
            </a:r>
          </a:p>
          <a:p>
            <a:pPr>
              <a:lnSpc>
                <a:spcPct val="80000"/>
              </a:lnSpc>
            </a:pPr>
            <a:r>
              <a:rPr lang="en-GB" sz="2200" dirty="0"/>
              <a:t>Common format allows the integration of data in unexpected ways</a:t>
            </a:r>
          </a:p>
          <a:p>
            <a:pPr>
              <a:lnSpc>
                <a:spcPct val="80000"/>
              </a:lnSpc>
            </a:pPr>
            <a:r>
              <a:rPr lang="en-GB" sz="2200" dirty="0"/>
              <a:t>Machine-understandable schemas allow reasoning about data</a:t>
            </a:r>
          </a:p>
          <a:p>
            <a:pPr>
              <a:lnSpc>
                <a:spcPct val="80000"/>
              </a:lnSpc>
            </a:pPr>
            <a:r>
              <a:rPr lang="en-GB" sz="2200" dirty="0"/>
              <a:t>Make the most of the structure you already have</a:t>
            </a:r>
          </a:p>
        </p:txBody>
      </p:sp>
      <p:pic>
        <p:nvPicPr>
          <p:cNvPr id="8197" name="Picture 5" descr="http://genereg.ornl.gov/gkdb/genekeydb.jpg"/>
          <p:cNvPicPr>
            <a:picLocks noChangeAspect="1" noChangeArrowheads="1"/>
          </p:cNvPicPr>
          <p:nvPr/>
        </p:nvPicPr>
        <p:blipFill>
          <a:blip r:embed="rId3"/>
          <a:srcRect/>
          <a:stretch>
            <a:fillRect/>
          </a:stretch>
        </p:blipFill>
        <p:spPr bwMode="auto">
          <a:xfrm>
            <a:off x="4572000" y="1538288"/>
            <a:ext cx="8037513" cy="4846637"/>
          </a:xfrm>
          <a:prstGeom prst="rect">
            <a:avLst/>
          </a:prstGeom>
          <a:noFill/>
        </p:spPr>
      </p:pic>
      <p:sp>
        <p:nvSpPr>
          <p:cNvPr id="5" name="Rectangle 4"/>
          <p:cNvSpPr/>
          <p:nvPr/>
        </p:nvSpPr>
        <p:spPr bwMode="auto">
          <a:xfrm>
            <a:off x="8301122" y="1341438"/>
            <a:ext cx="1112926" cy="675043"/>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41206763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ECS">
  <a:themeElements>
    <a:clrScheme name="Custom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electronics">
      <a:majorFont>
        <a:latin typeface="Georgia"/>
        <a:ea typeface="ＭＳ Ｐゴシック"/>
        <a:cs typeface="ＭＳ Ｐゴシック"/>
      </a:majorFont>
      <a:minorFont>
        <a:latin typeface="Georgi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defRPr>
        </a:defPPr>
      </a:lstStyle>
    </a:lnDef>
  </a:objectDefaults>
  <a:extraClrSchemeLst>
    <a:extraClrScheme>
      <a:clrScheme name="uos_ppt__template_electronics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ECS.pptx</Template>
  <TotalTime>1220</TotalTime>
  <Words>1564</Words>
  <Application>Microsoft Macintosh PowerPoint</Application>
  <PresentationFormat>On-screen Show (4:3)</PresentationFormat>
  <Paragraphs>295</Paragraphs>
  <Slides>31</Slides>
  <Notes>24</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ECS</vt:lpstr>
      <vt:lpstr>Linked Data and the Semantic Web</vt:lpstr>
      <vt:lpstr>From an (Early) History of the Web</vt:lpstr>
      <vt:lpstr>PowerPoint Presentation</vt:lpstr>
      <vt:lpstr>What is the Semantic Web?</vt:lpstr>
      <vt:lpstr>Making the Web Semantic…</vt:lpstr>
      <vt:lpstr>…in a way that machines can deal with….</vt:lpstr>
      <vt:lpstr>…via meta content</vt:lpstr>
      <vt:lpstr>Which Semantic Web?</vt:lpstr>
      <vt:lpstr>Which Semantic Web?</vt:lpstr>
      <vt:lpstr>Can Annotate/Expose Anything</vt:lpstr>
      <vt:lpstr>Building Shared Meaning</vt:lpstr>
      <vt:lpstr>The Cynic’s View</vt:lpstr>
      <vt:lpstr>The Semantic Web Hype Cycle</vt:lpstr>
      <vt:lpstr>Rocket Science (not)</vt:lpstr>
      <vt:lpstr>The Cynic’s View, part 2</vt:lpstr>
      <vt:lpstr>On the World Wide Web…</vt:lpstr>
      <vt:lpstr>On the Semantic Web…</vt:lpstr>
      <vt:lpstr>Machine readable: XML</vt:lpstr>
      <vt:lpstr>Machine readable: XML</vt:lpstr>
      <vt:lpstr>Semantic Web Data Interchange</vt:lpstr>
      <vt:lpstr>The triple</vt:lpstr>
      <vt:lpstr>Example</vt:lpstr>
      <vt:lpstr>Example</vt:lpstr>
      <vt:lpstr>Example</vt:lpstr>
      <vt:lpstr>Example</vt:lpstr>
      <vt:lpstr>Knowledge as links</vt:lpstr>
      <vt:lpstr>Mixing Vocabularies</vt:lpstr>
      <vt:lpstr>Linked Data Principles</vt:lpstr>
      <vt:lpstr>Example</vt:lpstr>
      <vt:lpstr>PowerPoint Presentation</vt:lpstr>
      <vt:lpstr>PowerPoint Presentation</vt:lpstr>
    </vt:vector>
  </TitlesOfParts>
  <Company>University of Southampton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Gibbins</dc:creator>
  <cp:lastModifiedBy>Nicholas Gibbins</cp:lastModifiedBy>
  <cp:revision>10</cp:revision>
  <dcterms:created xsi:type="dcterms:W3CDTF">2013-04-26T10:42:41Z</dcterms:created>
  <dcterms:modified xsi:type="dcterms:W3CDTF">2015-11-20T17:06:48Z</dcterms:modified>
</cp:coreProperties>
</file>