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1" d="100"/>
          <a:sy n="81" d="100"/>
        </p:scale>
        <p:origin x="120"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BCE854F-2671-4391-82F9-651BBD749376}" type="datetimeFigureOut">
              <a:rPr lang="en-GB" smtClean="0"/>
              <a:t>17/11/2015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C1169-34F1-42C7-ABA9-888DC30F5179}"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9343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CE854F-2671-4391-82F9-651BBD749376}" type="datetimeFigureOut">
              <a:rPr lang="en-GB" smtClean="0"/>
              <a:t>17/11/2015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C1169-34F1-42C7-ABA9-888DC30F5179}" type="slidenum">
              <a:rPr lang="en-GB" smtClean="0"/>
              <a:t>‹#›</a:t>
            </a:fld>
            <a:endParaRPr lang="en-GB"/>
          </a:p>
        </p:txBody>
      </p:sp>
    </p:spTree>
    <p:extLst>
      <p:ext uri="{BB962C8B-B14F-4D97-AF65-F5344CB8AC3E}">
        <p14:creationId xmlns:p14="http://schemas.microsoft.com/office/powerpoint/2010/main" val="1053886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CE854F-2671-4391-82F9-651BBD749376}" type="datetimeFigureOut">
              <a:rPr lang="en-GB" smtClean="0"/>
              <a:t>17/11/2015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C1169-34F1-42C7-ABA9-888DC30F5179}" type="slidenum">
              <a:rPr lang="en-GB" smtClean="0"/>
              <a:t>‹#›</a:t>
            </a:fld>
            <a:endParaRPr lang="en-GB"/>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2188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CE854F-2671-4391-82F9-651BBD749376}" type="datetimeFigureOut">
              <a:rPr lang="en-GB" smtClean="0"/>
              <a:t>17/11/2015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C1169-34F1-42C7-ABA9-888DC30F5179}" type="slidenum">
              <a:rPr lang="en-GB" smtClean="0"/>
              <a:t>‹#›</a:t>
            </a:fld>
            <a:endParaRPr lang="en-GB"/>
          </a:p>
        </p:txBody>
      </p:sp>
    </p:spTree>
    <p:extLst>
      <p:ext uri="{BB962C8B-B14F-4D97-AF65-F5344CB8AC3E}">
        <p14:creationId xmlns:p14="http://schemas.microsoft.com/office/powerpoint/2010/main" val="403935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CE854F-2671-4391-82F9-651BBD749376}" type="datetimeFigureOut">
              <a:rPr lang="en-GB" smtClean="0"/>
              <a:t>17/11/2015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C1169-34F1-42C7-ABA9-888DC30F5179}"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3908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BCE854F-2671-4391-82F9-651BBD749376}" type="datetimeFigureOut">
              <a:rPr lang="en-GB" smtClean="0"/>
              <a:t>17/11/2015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DC1169-34F1-42C7-ABA9-888DC30F5179}" type="slidenum">
              <a:rPr lang="en-GB" smtClean="0"/>
              <a:t>‹#›</a:t>
            </a:fld>
            <a:endParaRPr lang="en-GB"/>
          </a:p>
        </p:txBody>
      </p:sp>
    </p:spTree>
    <p:extLst>
      <p:ext uri="{BB962C8B-B14F-4D97-AF65-F5344CB8AC3E}">
        <p14:creationId xmlns:p14="http://schemas.microsoft.com/office/powerpoint/2010/main" val="3406341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CE854F-2671-4391-82F9-651BBD749376}" type="datetimeFigureOut">
              <a:rPr lang="en-GB" smtClean="0"/>
              <a:t>17/11/2015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DDC1169-34F1-42C7-ABA9-888DC30F5179}" type="slidenum">
              <a:rPr lang="en-GB" smtClean="0"/>
              <a:t>‹#›</a:t>
            </a:fld>
            <a:endParaRPr lang="en-GB"/>
          </a:p>
        </p:txBody>
      </p:sp>
    </p:spTree>
    <p:extLst>
      <p:ext uri="{BB962C8B-B14F-4D97-AF65-F5344CB8AC3E}">
        <p14:creationId xmlns:p14="http://schemas.microsoft.com/office/powerpoint/2010/main" val="4188007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BCE854F-2671-4391-82F9-651BBD749376}" type="datetimeFigureOut">
              <a:rPr lang="en-GB" smtClean="0"/>
              <a:t>17/11/2015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DDC1169-34F1-42C7-ABA9-888DC30F5179}" type="slidenum">
              <a:rPr lang="en-GB" smtClean="0"/>
              <a:t>‹#›</a:t>
            </a:fld>
            <a:endParaRPr lang="en-GB"/>
          </a:p>
        </p:txBody>
      </p:sp>
    </p:spTree>
    <p:extLst>
      <p:ext uri="{BB962C8B-B14F-4D97-AF65-F5344CB8AC3E}">
        <p14:creationId xmlns:p14="http://schemas.microsoft.com/office/powerpoint/2010/main" val="1679117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CE854F-2671-4391-82F9-651BBD749376}" type="datetimeFigureOut">
              <a:rPr lang="en-GB" smtClean="0"/>
              <a:t>17/11/2015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DDC1169-34F1-42C7-ABA9-888DC30F5179}" type="slidenum">
              <a:rPr lang="en-GB" smtClean="0"/>
              <a:t>‹#›</a:t>
            </a:fld>
            <a:endParaRPr lang="en-GB"/>
          </a:p>
        </p:txBody>
      </p:sp>
    </p:spTree>
    <p:extLst>
      <p:ext uri="{BB962C8B-B14F-4D97-AF65-F5344CB8AC3E}">
        <p14:creationId xmlns:p14="http://schemas.microsoft.com/office/powerpoint/2010/main" val="1682724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CE854F-2671-4391-82F9-651BBD749376}" type="datetimeFigureOut">
              <a:rPr lang="en-GB" smtClean="0"/>
              <a:t>17/11/2015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DC1169-34F1-42C7-ABA9-888DC30F5179}" type="slidenum">
              <a:rPr lang="en-GB" smtClean="0"/>
              <a:t>‹#›</a:t>
            </a:fld>
            <a:endParaRPr lang="en-GB"/>
          </a:p>
        </p:txBody>
      </p:sp>
    </p:spTree>
    <p:extLst>
      <p:ext uri="{BB962C8B-B14F-4D97-AF65-F5344CB8AC3E}">
        <p14:creationId xmlns:p14="http://schemas.microsoft.com/office/powerpoint/2010/main" val="95836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CE854F-2671-4391-82F9-651BBD749376}" type="datetimeFigureOut">
              <a:rPr lang="en-GB" smtClean="0"/>
              <a:t>17/11/2015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DC1169-34F1-42C7-ABA9-888DC30F5179}"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9235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BCE854F-2671-4391-82F9-651BBD749376}" type="datetimeFigureOut">
              <a:rPr lang="en-GB" smtClean="0"/>
              <a:t>17/11/2015</a:t>
            </a:fld>
            <a:endParaRPr lang="en-GB"/>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GB"/>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DDC1169-34F1-42C7-ABA9-888DC30F5179}" type="slidenum">
              <a:rPr lang="en-GB" smtClean="0"/>
              <a:t>‹#›</a:t>
            </a:fld>
            <a:endParaRPr lang="en-GB"/>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45399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outhampton.ac.uk/politics/about/staff/mgr1g08.page" TargetMode="External"/><Relationship Id="rId2" Type="http://schemas.openxmlformats.org/officeDocument/2006/relationships/hyperlink" Target="mailto:M.g.ryan@soton.ac.uk"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southampton.ac.uk/politics/about/staff.pag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participedia.ne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southampton.gov.uk/council-democracy/have-your-say/peoples-panel.asp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Politics and The Web</a:t>
            </a:r>
            <a:endParaRPr lang="en-GB" dirty="0"/>
          </a:p>
        </p:txBody>
      </p:sp>
      <p:sp>
        <p:nvSpPr>
          <p:cNvPr id="3" name="Subtitle 2"/>
          <p:cNvSpPr>
            <a:spLocks noGrp="1"/>
          </p:cNvSpPr>
          <p:nvPr>
            <p:ph type="subTitle" idx="1"/>
          </p:nvPr>
        </p:nvSpPr>
        <p:spPr/>
        <p:txBody>
          <a:bodyPr>
            <a:normAutofit lnSpcReduction="10000"/>
          </a:bodyPr>
          <a:lstStyle/>
          <a:p>
            <a:r>
              <a:rPr lang="en-GB" dirty="0" smtClean="0"/>
              <a:t>Taster session – Matt Ryan </a:t>
            </a:r>
            <a:r>
              <a:rPr lang="en-GB" dirty="0" smtClean="0">
                <a:hlinkClick r:id="rId2"/>
              </a:rPr>
              <a:t>M.g.ryan@soton.ac.uk</a:t>
            </a:r>
            <a:endParaRPr lang="en-GB" dirty="0" smtClean="0"/>
          </a:p>
          <a:p>
            <a:r>
              <a:rPr lang="en-GB" dirty="0" smtClean="0">
                <a:hlinkClick r:id="rId3"/>
              </a:rPr>
              <a:t>http://www.southampton.ac.uk/politics/about/staff/mgr1g08.page</a:t>
            </a:r>
            <a:r>
              <a:rPr lang="en-GB" dirty="0" smtClean="0"/>
              <a:t> </a:t>
            </a:r>
            <a:endParaRPr lang="en-GB" dirty="0"/>
          </a:p>
        </p:txBody>
      </p:sp>
    </p:spTree>
    <p:extLst>
      <p:ext uri="{BB962C8B-B14F-4D97-AF65-F5344CB8AC3E}">
        <p14:creationId xmlns:p14="http://schemas.microsoft.com/office/powerpoint/2010/main" val="38515115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Puzzles and opportunities</a:t>
            </a:r>
            <a:endParaRPr lang="en-GB" dirty="0"/>
          </a:p>
        </p:txBody>
      </p:sp>
      <p:sp>
        <p:nvSpPr>
          <p:cNvPr id="3" name="Content Placeholder 2"/>
          <p:cNvSpPr>
            <a:spLocks noGrp="1"/>
          </p:cNvSpPr>
          <p:nvPr>
            <p:ph idx="1"/>
          </p:nvPr>
        </p:nvSpPr>
        <p:spPr>
          <a:xfrm>
            <a:off x="1024128" y="1662545"/>
            <a:ext cx="10162428" cy="4646815"/>
          </a:xfrm>
        </p:spPr>
        <p:txBody>
          <a:bodyPr>
            <a:normAutofit fontScale="92500" lnSpcReduction="10000"/>
          </a:bodyPr>
          <a:lstStyle/>
          <a:p>
            <a:r>
              <a:rPr lang="en-GB" dirty="0" smtClean="0"/>
              <a:t>My colleagues and I in PAIR are interested in</a:t>
            </a:r>
          </a:p>
          <a:p>
            <a:endParaRPr lang="en-GB" dirty="0" smtClean="0"/>
          </a:p>
          <a:p>
            <a:pPr lvl="1"/>
            <a:r>
              <a:rPr lang="en-GB" dirty="0" smtClean="0"/>
              <a:t>Security – How does the web and its infrastructure reduce or increase collective/societal risks? Migration and new forms of data, transnational communities emerging online. </a:t>
            </a:r>
          </a:p>
          <a:p>
            <a:pPr lvl="1"/>
            <a:endParaRPr lang="en-GB" dirty="0" smtClean="0"/>
          </a:p>
          <a:p>
            <a:pPr lvl="1"/>
            <a:r>
              <a:rPr lang="en-GB" dirty="0" smtClean="0"/>
              <a:t>Public policy - How does the governance of the web vary by political regime? How do governments deliver services online? </a:t>
            </a:r>
          </a:p>
          <a:p>
            <a:pPr lvl="1"/>
            <a:endParaRPr lang="en-GB" dirty="0" smtClean="0"/>
          </a:p>
          <a:p>
            <a:pPr lvl="1"/>
            <a:r>
              <a:rPr lang="en-GB" dirty="0" smtClean="0"/>
              <a:t>Media and mediation – How does (new) media shape and socialise our political attitudes and behaviours? How do political parties win campaigns online and what are effective online engagement strategies for campaigns?</a:t>
            </a:r>
          </a:p>
          <a:p>
            <a:pPr lvl="1"/>
            <a:endParaRPr lang="en-GB" dirty="0" smtClean="0"/>
          </a:p>
          <a:p>
            <a:pPr lvl="1"/>
            <a:r>
              <a:rPr lang="en-GB" dirty="0" smtClean="0"/>
              <a:t>Citizens and democracy – How can citizens increase their control over collective decisions and problem-solving? (the puzzle that most motivates me!) – questions about who participates online and offline (inclusion), how we can share information, what the quality and nature of information is and how it varies, how people communicate (deliberation and competence) etc. etc.</a:t>
            </a:r>
          </a:p>
          <a:p>
            <a:pPr lvl="1"/>
            <a:endParaRPr lang="en-GB" dirty="0" smtClean="0"/>
          </a:p>
          <a:p>
            <a:pPr lvl="1"/>
            <a:r>
              <a:rPr lang="en-GB" dirty="0" smtClean="0"/>
              <a:t>And more…Check us out </a:t>
            </a:r>
            <a:r>
              <a:rPr lang="en-GB" dirty="0" smtClean="0">
                <a:hlinkClick r:id="rId2"/>
              </a:rPr>
              <a:t>http://www.southampton.ac.uk/politics/about/staff.page</a:t>
            </a:r>
            <a:r>
              <a:rPr lang="en-GB" dirty="0" smtClean="0"/>
              <a:t>?</a:t>
            </a:r>
          </a:p>
          <a:p>
            <a:pPr lvl="1"/>
            <a:endParaRPr lang="en-GB" dirty="0"/>
          </a:p>
        </p:txBody>
      </p:sp>
    </p:spTree>
    <p:extLst>
      <p:ext uri="{BB962C8B-B14F-4D97-AF65-F5344CB8AC3E}">
        <p14:creationId xmlns:p14="http://schemas.microsoft.com/office/powerpoint/2010/main" val="23640737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projects I am involved in</a:t>
            </a:r>
            <a:endParaRPr lang="en-GB" dirty="0"/>
          </a:p>
        </p:txBody>
      </p:sp>
      <p:sp>
        <p:nvSpPr>
          <p:cNvPr id="3" name="Content Placeholder 2"/>
          <p:cNvSpPr>
            <a:spLocks noGrp="1"/>
          </p:cNvSpPr>
          <p:nvPr>
            <p:ph idx="1"/>
          </p:nvPr>
        </p:nvSpPr>
        <p:spPr/>
        <p:txBody>
          <a:bodyPr>
            <a:normAutofit fontScale="25000" lnSpcReduction="20000"/>
          </a:bodyPr>
          <a:lstStyle/>
          <a:p>
            <a:r>
              <a:rPr lang="en-GB" sz="7200" dirty="0" smtClean="0">
                <a:hlinkClick r:id="rId2"/>
              </a:rPr>
              <a:t>www.participedia.net</a:t>
            </a:r>
            <a:endParaRPr lang="en-GB" sz="7200" dirty="0" smtClean="0"/>
          </a:p>
          <a:p>
            <a:r>
              <a:rPr lang="en-GB" sz="7200" dirty="0" smtClean="0"/>
              <a:t>At the core the community of scholars and practitioners</a:t>
            </a:r>
          </a:p>
          <a:p>
            <a:r>
              <a:rPr lang="en-GB" sz="7200" dirty="0" smtClean="0"/>
              <a:t>A new innovative model of crowdsourcing</a:t>
            </a:r>
          </a:p>
          <a:p>
            <a:r>
              <a:rPr lang="en-GB" sz="7200" dirty="0" smtClean="0"/>
              <a:t>Decentralization</a:t>
            </a:r>
          </a:p>
          <a:p>
            <a:r>
              <a:rPr lang="en-GB" sz="7200" dirty="0" smtClean="0"/>
              <a:t> A dynamic method that can auto-update</a:t>
            </a:r>
          </a:p>
          <a:p>
            <a:endParaRPr lang="en-GB" sz="7200" dirty="0" smtClean="0"/>
          </a:p>
          <a:p>
            <a:r>
              <a:rPr lang="en-GB" sz="7200" b="1" dirty="0" smtClean="0"/>
              <a:t>Outcomes: </a:t>
            </a:r>
            <a:r>
              <a:rPr lang="en-GB" sz="7200" dirty="0" smtClean="0"/>
              <a:t>Multiple products for multiple audiences</a:t>
            </a:r>
          </a:p>
          <a:p>
            <a:r>
              <a:rPr lang="en-GB" sz="7200" dirty="0" smtClean="0"/>
              <a:t>A repository of small qualitative case studies that are directly comparable and tagged and organized (~500 cases)</a:t>
            </a:r>
          </a:p>
          <a:p>
            <a:r>
              <a:rPr lang="en-GB" sz="7200" dirty="0" smtClean="0"/>
              <a:t>A quantitative database</a:t>
            </a:r>
          </a:p>
          <a:p>
            <a:r>
              <a:rPr lang="en-GB" sz="7200" dirty="0" smtClean="0"/>
              <a:t>A survey instrument</a:t>
            </a:r>
          </a:p>
          <a:p>
            <a:r>
              <a:rPr lang="en-GB" sz="7200" dirty="0" smtClean="0"/>
              <a:t>A repository of publications</a:t>
            </a:r>
          </a:p>
          <a:p>
            <a:r>
              <a:rPr lang="en-GB" sz="7200" dirty="0" smtClean="0"/>
              <a:t>Links to existing datasets</a:t>
            </a:r>
          </a:p>
          <a:p>
            <a:endParaRPr lang="en-GB" sz="7200" dirty="0" smtClean="0"/>
          </a:p>
          <a:p>
            <a:endParaRPr lang="en-GB" dirty="0"/>
          </a:p>
        </p:txBody>
      </p:sp>
    </p:spTree>
    <p:extLst>
      <p:ext uri="{BB962C8B-B14F-4D97-AF65-F5344CB8AC3E}">
        <p14:creationId xmlns:p14="http://schemas.microsoft.com/office/powerpoint/2010/main" val="8899886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r>
              <a:rPr lang="en-GB" dirty="0" smtClean="0"/>
              <a:t>People’s Panel and Citizen Science</a:t>
            </a:r>
          </a:p>
          <a:p>
            <a:r>
              <a:rPr lang="en-GB" dirty="0">
                <a:hlinkClick r:id="rId2"/>
              </a:rPr>
              <a:t>https://</a:t>
            </a:r>
            <a:r>
              <a:rPr lang="en-GB" dirty="0" smtClean="0">
                <a:hlinkClick r:id="rId2"/>
              </a:rPr>
              <a:t>www.southampton.gov.uk/council-democracy/have-your-say/peoples-panel.aspx</a:t>
            </a:r>
            <a:endParaRPr lang="en-GB" dirty="0" smtClean="0"/>
          </a:p>
          <a:p>
            <a:r>
              <a:rPr lang="en-GB" dirty="0" smtClean="0"/>
              <a:t>Online longitudinal data collection</a:t>
            </a:r>
          </a:p>
          <a:p>
            <a:r>
              <a:rPr lang="en-GB" dirty="0" smtClean="0"/>
              <a:t>Linked to citizen social science pilots – the nexus of participation in policymaking and scientific study of society.</a:t>
            </a:r>
          </a:p>
          <a:p>
            <a:endParaRPr lang="en-GB" dirty="0"/>
          </a:p>
          <a:p>
            <a:r>
              <a:rPr lang="en-GB" dirty="0" smtClean="0"/>
              <a:t>Also some work with WB comparing online transparency/feedback innovations and response from government.</a:t>
            </a:r>
            <a:endParaRPr lang="en-GB" dirty="0"/>
          </a:p>
        </p:txBody>
      </p:sp>
    </p:spTree>
    <p:extLst>
      <p:ext uri="{BB962C8B-B14F-4D97-AF65-F5344CB8AC3E}">
        <p14:creationId xmlns:p14="http://schemas.microsoft.com/office/powerpoint/2010/main" val="27334857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27</TotalTime>
  <Words>299</Words>
  <Application>Microsoft Office PowerPoint</Application>
  <PresentationFormat>Widescreen</PresentationFormat>
  <Paragraphs>34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Tw Cen MT</vt:lpstr>
      <vt:lpstr>Tw Cen MT Condensed</vt:lpstr>
      <vt:lpstr>Wingdings 3</vt:lpstr>
      <vt:lpstr>Integral</vt:lpstr>
      <vt:lpstr>Politics and The Web</vt:lpstr>
      <vt:lpstr>Puzzles and opportunities</vt:lpstr>
      <vt:lpstr>Some projects I am involved in</vt:lpstr>
      <vt:lpstr>PowerPoint Presentation</vt:lpstr>
    </vt:vector>
  </TitlesOfParts>
  <Company>University of Southampton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Politics and The Web</dc:title>
  <dc:creator>Ryan M.G.</dc:creator>
  <cp:lastModifiedBy>Ryan M.G.</cp:lastModifiedBy>
  <cp:revision>4</cp:revision>
  <dcterms:created xsi:type="dcterms:W3CDTF">2015-11-17T11:23:58Z</dcterms:created>
  <dcterms:modified xsi:type="dcterms:W3CDTF">2015-11-17T11:51:38Z</dcterms:modified>
</cp:coreProperties>
</file>