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  <p:sldMasterId id="2147483674" r:id="rId2"/>
    <p:sldMasterId id="2147483687" r:id="rId3"/>
    <p:sldMasterId id="2147483699" r:id="rId4"/>
    <p:sldMasterId id="2147483711" r:id="rId5"/>
    <p:sldMasterId id="2147483723" r:id="rId6"/>
    <p:sldMasterId id="2147483734" r:id="rId7"/>
    <p:sldMasterId id="2147483745" r:id="rId8"/>
  </p:sldMasterIdLst>
  <p:notesMasterIdLst>
    <p:notesMasterId r:id="rId61"/>
  </p:notesMasterIdLst>
  <p:handoutMasterIdLst>
    <p:handoutMasterId r:id="rId62"/>
  </p:handoutMasterIdLst>
  <p:sldIdLst>
    <p:sldId id="260" r:id="rId9"/>
    <p:sldId id="325" r:id="rId10"/>
    <p:sldId id="309" r:id="rId11"/>
    <p:sldId id="274" r:id="rId12"/>
    <p:sldId id="303" r:id="rId13"/>
    <p:sldId id="333" r:id="rId14"/>
    <p:sldId id="308" r:id="rId15"/>
    <p:sldId id="331" r:id="rId16"/>
    <p:sldId id="330" r:id="rId17"/>
    <p:sldId id="326" r:id="rId18"/>
    <p:sldId id="332" r:id="rId19"/>
    <p:sldId id="334" r:id="rId20"/>
    <p:sldId id="324" r:id="rId21"/>
    <p:sldId id="339" r:id="rId22"/>
    <p:sldId id="337" r:id="rId23"/>
    <p:sldId id="338" r:id="rId24"/>
    <p:sldId id="340" r:id="rId25"/>
    <p:sldId id="329" r:id="rId26"/>
    <p:sldId id="311" r:id="rId27"/>
    <p:sldId id="272" r:id="rId28"/>
    <p:sldId id="350" r:id="rId29"/>
    <p:sldId id="343" r:id="rId30"/>
    <p:sldId id="344" r:id="rId31"/>
    <p:sldId id="317" r:id="rId32"/>
    <p:sldId id="306" r:id="rId33"/>
    <p:sldId id="302" r:id="rId34"/>
    <p:sldId id="304" r:id="rId35"/>
    <p:sldId id="314" r:id="rId36"/>
    <p:sldId id="321" r:id="rId37"/>
    <p:sldId id="316" r:id="rId38"/>
    <p:sldId id="275" r:id="rId39"/>
    <p:sldId id="345" r:id="rId40"/>
    <p:sldId id="315" r:id="rId41"/>
    <p:sldId id="341" r:id="rId42"/>
    <p:sldId id="342" r:id="rId43"/>
    <p:sldId id="355" r:id="rId44"/>
    <p:sldId id="320" r:id="rId45"/>
    <p:sldId id="305" r:id="rId46"/>
    <p:sldId id="276" r:id="rId47"/>
    <p:sldId id="296" r:id="rId48"/>
    <p:sldId id="277" r:id="rId49"/>
    <p:sldId id="312" r:id="rId50"/>
    <p:sldId id="301" r:id="rId51"/>
    <p:sldId id="313" r:id="rId52"/>
    <p:sldId id="346" r:id="rId53"/>
    <p:sldId id="347" r:id="rId54"/>
    <p:sldId id="354" r:id="rId55"/>
    <p:sldId id="353" r:id="rId56"/>
    <p:sldId id="348" r:id="rId57"/>
    <p:sldId id="349" r:id="rId58"/>
    <p:sldId id="352" r:id="rId59"/>
    <p:sldId id="351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79586" autoAdjust="0"/>
  </p:normalViewPr>
  <p:slideViewPr>
    <p:cSldViewPr>
      <p:cViewPr>
        <p:scale>
          <a:sx n="90" d="100"/>
          <a:sy n="90" d="100"/>
        </p:scale>
        <p:origin x="-2208" y="-608"/>
      </p:cViewPr>
      <p:guideLst>
        <p:guide orient="horz" pos="2159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<Relationship Id="rId57" Type="http://schemas.openxmlformats.org/officeDocument/2006/relationships/slide" Target="slides/slide49.xml"/><Relationship Id="rId58" Type="http://schemas.openxmlformats.org/officeDocument/2006/relationships/slide" Target="slides/slide50.xml"/><Relationship Id="rId59" Type="http://schemas.openxmlformats.org/officeDocument/2006/relationships/slide" Target="slides/slide5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60" Type="http://schemas.openxmlformats.org/officeDocument/2006/relationships/slide" Target="slides/slide52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13/11/15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57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00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1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Story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Fabula</a:t>
            </a:r>
            <a:endParaRPr lang="en-US" baseline="0" dirty="0" smtClean="0"/>
          </a:p>
          <a:p>
            <a:r>
              <a:rPr lang="en-US" baseline="0" dirty="0" smtClean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47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Charles Foster Kane</a:t>
            </a:r>
          </a:p>
          <a:p>
            <a:r>
              <a:rPr lang="en-US" dirty="0" smtClean="0"/>
              <a:t>Jerry Thompson</a:t>
            </a:r>
            <a:r>
              <a:rPr lang="en-US" baseline="0" dirty="0" smtClean="0"/>
              <a:t> (reporter)</a:t>
            </a:r>
          </a:p>
          <a:p>
            <a:r>
              <a:rPr lang="en-US" baseline="0" dirty="0" err="1" smtClean="0"/>
              <a:t>Jedediah</a:t>
            </a:r>
            <a:r>
              <a:rPr lang="en-US" baseline="0" dirty="0" smtClean="0"/>
              <a:t> Leland (best friend)</a:t>
            </a:r>
          </a:p>
          <a:p>
            <a:r>
              <a:rPr lang="en-US" baseline="0" dirty="0" smtClean="0"/>
              <a:t>Susan Alexander (mistress and second wife)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 Bernstein (employee)</a:t>
            </a:r>
          </a:p>
          <a:p>
            <a:r>
              <a:rPr lang="en-US" baseline="0" dirty="0" smtClean="0"/>
              <a:t>Walter Parks Thatcher (guardian)</a:t>
            </a:r>
          </a:p>
          <a:p>
            <a:r>
              <a:rPr lang="en-US" baseline="0" dirty="0" smtClean="0"/>
              <a:t>Emily Monroe Norton Kane (first wife)</a:t>
            </a:r>
          </a:p>
          <a:p>
            <a:r>
              <a:rPr lang="en-US" baseline="0" dirty="0" smtClean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baseline="0" dirty="0" smtClean="0"/>
              <a:t>notable examples of non-linearity in film:</a:t>
            </a:r>
          </a:p>
          <a:p>
            <a:endParaRPr lang="en-US" baseline="0" dirty="0" smtClean="0"/>
          </a:p>
          <a:p>
            <a:r>
              <a:rPr lang="en-US" baseline="0" dirty="0" smtClean="0"/>
              <a:t>Citizen Kane (Orson Welles) – told as flashback/recounting</a:t>
            </a:r>
          </a:p>
          <a:p>
            <a:r>
              <a:rPr lang="en-US" baseline="0" dirty="0" smtClean="0"/>
              <a:t>Short Cuts (Robert Altman) – multi-threaded narrative</a:t>
            </a:r>
          </a:p>
          <a:p>
            <a:r>
              <a:rPr lang="en-US" baseline="0" dirty="0" smtClean="0"/>
              <a:t>Pulp Fiction (Quentin Tarantino) – multi-threaded and flashbacks</a:t>
            </a:r>
          </a:p>
          <a:p>
            <a:r>
              <a:rPr lang="en-US" baseline="0" dirty="0" err="1" smtClean="0"/>
              <a:t>Timecode</a:t>
            </a:r>
            <a:r>
              <a:rPr lang="en-US" baseline="0" dirty="0" smtClean="0"/>
              <a:t> (Mike </a:t>
            </a:r>
            <a:r>
              <a:rPr lang="en-US" baseline="0" dirty="0" err="1" smtClean="0"/>
              <a:t>Figgis</a:t>
            </a:r>
            <a:r>
              <a:rPr lang="en-US" baseline="0" dirty="0" smtClean="0"/>
              <a:t>) – multiple simultaneous viewpoints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Film does not generally expect the audience to choose – non-</a:t>
            </a:r>
            <a:r>
              <a:rPr lang="en-US" baseline="0" dirty="0" err="1" smtClean="0"/>
              <a:t>ergodic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Charles Foster Kane</a:t>
            </a:r>
          </a:p>
          <a:p>
            <a:r>
              <a:rPr lang="en-US" dirty="0" smtClean="0"/>
              <a:t>Jerry Thompson</a:t>
            </a:r>
            <a:r>
              <a:rPr lang="en-US" baseline="0" dirty="0" smtClean="0"/>
              <a:t> (reporter)</a:t>
            </a:r>
          </a:p>
          <a:p>
            <a:r>
              <a:rPr lang="en-US" baseline="0" dirty="0" err="1" smtClean="0"/>
              <a:t>Jedediah</a:t>
            </a:r>
            <a:r>
              <a:rPr lang="en-US" baseline="0" dirty="0" smtClean="0"/>
              <a:t> Leland (best friend)</a:t>
            </a:r>
          </a:p>
          <a:p>
            <a:r>
              <a:rPr lang="en-US" baseline="0" dirty="0" smtClean="0"/>
              <a:t>Susan Alexander (mistress and second wife)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 Bernstein (employee)</a:t>
            </a:r>
          </a:p>
          <a:p>
            <a:r>
              <a:rPr lang="en-US" baseline="0" dirty="0" smtClean="0"/>
              <a:t>Walter Parks Thatcher (guardian)</a:t>
            </a:r>
          </a:p>
          <a:p>
            <a:r>
              <a:rPr lang="en-US" baseline="0" dirty="0" smtClean="0"/>
              <a:t>Emily Monroe Norton Kane (first wife)</a:t>
            </a:r>
          </a:p>
          <a:p>
            <a:r>
              <a:rPr lang="en-US" baseline="0" dirty="0" smtClean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1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93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Follows the story of Peter, who begins</a:t>
            </a:r>
            <a:r>
              <a:rPr lang="en-US" baseline="0" dirty="0" smtClean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63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B.F. Skinner – </a:t>
            </a:r>
            <a:r>
              <a:rPr lang="en-US" smtClean="0"/>
              <a:t>programmed instruction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23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7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Post-</a:t>
            </a:r>
            <a:r>
              <a:rPr lang="en-US" dirty="0" err="1" smtClean="0"/>
              <a:t>structuralist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Text chunk</a:t>
            </a:r>
            <a:r>
              <a:rPr lang="en-US" baseline="0" dirty="0" smtClean="0"/>
              <a:t> == </a:t>
            </a:r>
            <a:r>
              <a:rPr lang="en-US" baseline="0" dirty="0" err="1" smtClean="0"/>
              <a:t>lexia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915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Jeux</a:t>
            </a:r>
            <a:r>
              <a:rPr lang="en-US" dirty="0" smtClean="0"/>
              <a:t> et les </a:t>
            </a:r>
            <a:r>
              <a:rPr lang="en-US" dirty="0" err="1" smtClean="0"/>
              <a:t>Hommes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865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1980s</a:t>
            </a:r>
            <a:r>
              <a:rPr lang="en-US" baseline="0" dirty="0" smtClean="0"/>
              <a:t> fantasy boom – hypertext books!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Largely a paper-based fusion of role-playing games and computer adventure games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688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 do-over novels: Heather </a:t>
            </a:r>
            <a:r>
              <a:rPr lang="en-US" dirty="0" err="1" smtClean="0"/>
              <a:t>McElhatton’s</a:t>
            </a:r>
            <a:r>
              <a:rPr lang="en-US" dirty="0" smtClean="0"/>
              <a:t> A Million Little Mistakes</a:t>
            </a:r>
          </a:p>
          <a:p>
            <a:endParaRPr lang="en-US" dirty="0" smtClean="0"/>
          </a:p>
          <a:p>
            <a:r>
              <a:rPr lang="en-US" dirty="0" smtClean="0"/>
              <a:t>Arguably</a:t>
            </a:r>
            <a:r>
              <a:rPr lang="en-US" baseline="0" dirty="0" smtClean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433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also: Bernstein’s Card Shark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79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Hypertextual</a:t>
            </a:r>
            <a:r>
              <a:rPr lang="en-US" baseline="0" dirty="0" smtClean="0"/>
              <a:t> narrative – reading order is left/top to right/bottom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Many other examples (albeit less </a:t>
            </a:r>
            <a:r>
              <a:rPr lang="en-US" baseline="0" dirty="0" err="1" smtClean="0"/>
              <a:t>hypertextual</a:t>
            </a:r>
            <a:r>
              <a:rPr lang="en-US" baseline="0" dirty="0" smtClean="0"/>
              <a:t>) that rely on spatial juxtaposition to indicate parallel action  - Dave </a:t>
            </a:r>
            <a:r>
              <a:rPr lang="en-US" baseline="0" dirty="0" err="1" smtClean="0"/>
              <a:t>Sim’s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Cerebus</a:t>
            </a:r>
            <a:r>
              <a:rPr lang="en-US" baseline="0" dirty="0" smtClean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2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 on visual grammar</a:t>
            </a:r>
          </a:p>
          <a:p>
            <a:endParaRPr lang="en-US" dirty="0" smtClean="0"/>
          </a:p>
          <a:p>
            <a:r>
              <a:rPr lang="en-US" dirty="0" smtClean="0"/>
              <a:t>Non-linear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883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Linear story, but with sections of non-linear narrative that are read as a gestalt.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742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657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331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www.ibiblio.org</a:t>
            </a:r>
            <a:r>
              <a:rPr lang="en-US" dirty="0" smtClean="0"/>
              <a:t>/</a:t>
            </a:r>
            <a:r>
              <a:rPr lang="en-US" dirty="0" err="1" smtClean="0"/>
              <a:t>cdeemer</a:t>
            </a:r>
            <a:r>
              <a:rPr lang="en-US" dirty="0" smtClean="0"/>
              <a:t>/</a:t>
            </a:r>
            <a:r>
              <a:rPr lang="en-US" dirty="0" err="1" smtClean="0"/>
              <a:t>newhype.htm</a:t>
            </a:r>
            <a:endParaRPr lang="en-US" dirty="0" smtClean="0"/>
          </a:p>
          <a:p>
            <a:r>
              <a:rPr lang="en-US" dirty="0" smtClean="0"/>
              <a:t>See also: interactive drama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13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Aleatory</a:t>
            </a:r>
            <a:r>
              <a:rPr lang="en-US" dirty="0" smtClean="0"/>
              <a:t>: dependent on the throw of a die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112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a boundary case</a:t>
            </a:r>
            <a:r>
              <a:rPr lang="en-US" baseline="0" dirty="0" smtClean="0"/>
              <a:t> – the audience can’t choose to leave Hamlet or R&amp;G and follow the other play, so this isn’t </a:t>
            </a:r>
            <a:r>
              <a:rPr lang="en-US" baseline="0" dirty="0" err="1" smtClean="0"/>
              <a:t>ergodic</a:t>
            </a:r>
            <a:r>
              <a:rPr lang="en-US" baseline="0" dirty="0" smtClean="0"/>
              <a:t> and therefore not </a:t>
            </a:r>
            <a:r>
              <a:rPr lang="en-US" baseline="0" dirty="0" err="1" smtClean="0"/>
              <a:t>hyperdrama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422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Satire of democracy –</a:t>
            </a:r>
            <a:r>
              <a:rPr lang="en-US" baseline="0" dirty="0" smtClean="0"/>
              <a:t> audience choice doesn’t actually affect the outcome.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695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Based on 1927 diary entries of the housekeeper at Il </a:t>
            </a:r>
            <a:r>
              <a:rPr lang="en-US" dirty="0" err="1" smtClean="0"/>
              <a:t>Vittoriale</a:t>
            </a:r>
            <a:r>
              <a:rPr lang="en-US" dirty="0" smtClean="0"/>
              <a:t>, the villa of Gabriele D'Annunzio.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Tamara de </a:t>
            </a:r>
            <a:r>
              <a:rPr lang="en-US" baseline="0" dirty="0" err="1" smtClean="0"/>
              <a:t>Lempicka</a:t>
            </a:r>
            <a:r>
              <a:rPr lang="en-US" baseline="0" dirty="0" smtClean="0"/>
              <a:t> invited to paint D’Annunzio’s portrait.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473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95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80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Extranoematic</a:t>
            </a:r>
            <a:r>
              <a:rPr lang="en-US" dirty="0" smtClean="0"/>
              <a:t>: A process that occurs outside of the confines of human thought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96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 smtClean="0"/>
              <a:t>Horacio</a:t>
            </a:r>
            <a:r>
              <a:rPr lang="en-US" dirty="0" smtClean="0"/>
              <a:t> Oliveira and La </a:t>
            </a:r>
            <a:r>
              <a:rPr lang="en-US" dirty="0" err="1" smtClean="0"/>
              <a:t>Maga</a:t>
            </a:r>
            <a:r>
              <a:rPr lang="en-US" dirty="0" smtClean="0"/>
              <a:t> in Paris</a:t>
            </a:r>
          </a:p>
          <a:p>
            <a:pPr marL="228600" indent="-228600">
              <a:buAutoNum type="arabicPeriod"/>
            </a:pPr>
            <a:r>
              <a:rPr lang="en-US" dirty="0" smtClean="0"/>
              <a:t>Traveler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Horacio</a:t>
            </a:r>
            <a:r>
              <a:rPr lang="en-US" baseline="0" dirty="0" smtClean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Fourth key character, </a:t>
            </a:r>
            <a:r>
              <a:rPr lang="en-US" baseline="0" dirty="0" err="1" smtClean="0"/>
              <a:t>Morelli</a:t>
            </a:r>
            <a:r>
              <a:rPr lang="en-US" baseline="0" dirty="0" smtClean="0"/>
              <a:t>, an experimental novelist admired by </a:t>
            </a:r>
            <a:r>
              <a:rPr lang="en-US" baseline="0" dirty="0" err="1" smtClean="0"/>
              <a:t>Horacio</a:t>
            </a:r>
            <a:r>
              <a:rPr lang="en-US" baseline="0" dirty="0" smtClean="0"/>
              <a:t> and his friends who is involved in </a:t>
            </a:r>
            <a:r>
              <a:rPr lang="en-US" baseline="0" smtClean="0"/>
              <a:t>an accident</a:t>
            </a:r>
            <a:endParaRPr lang="en-US" baseline="0" dirty="0" smtClean="0"/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p.556 (§154)</a:t>
            </a:r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dirty="0" smtClean="0"/>
              <a:t>“But</a:t>
            </a:r>
            <a:r>
              <a:rPr lang="en-US" baseline="0" dirty="0" smtClean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“Who care,” </a:t>
            </a:r>
            <a:r>
              <a:rPr lang="en-US" baseline="0" dirty="0" err="1" smtClean="0"/>
              <a:t>Morelli</a:t>
            </a:r>
            <a:r>
              <a:rPr lang="en-US" baseline="0" dirty="0" smtClean="0"/>
              <a:t> said, “You can read my book any way you want to. Liber </a:t>
            </a:r>
            <a:r>
              <a:rPr lang="en-US" baseline="0" dirty="0" err="1" smtClean="0"/>
              <a:t>Fulguralis</a:t>
            </a:r>
            <a:r>
              <a:rPr lang="en-US" baseline="0" dirty="0" smtClean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53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“A story your way”</a:t>
            </a:r>
          </a:p>
          <a:p>
            <a:endParaRPr lang="en-US" dirty="0" smtClean="0"/>
          </a:p>
          <a:p>
            <a:r>
              <a:rPr lang="en-US" dirty="0" smtClean="0"/>
              <a:t>Do you wish to hear the story of the three alert peas?</a:t>
            </a:r>
          </a:p>
          <a:p>
            <a:endParaRPr lang="en-US" dirty="0" smtClean="0"/>
          </a:p>
          <a:p>
            <a:r>
              <a:rPr lang="en-US" dirty="0" smtClean="0"/>
              <a:t>11. They dreamed they would get their soup at the soup kitchen, and on opening their bowl they discovered that it was </a:t>
            </a:r>
            <a:r>
              <a:rPr lang="en-US" dirty="0" err="1" smtClean="0"/>
              <a:t>ers</a:t>
            </a:r>
            <a:r>
              <a:rPr lang="en-US" dirty="0" smtClean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If you want to know why they woke up in horror, look up the word “</a:t>
            </a:r>
            <a:r>
              <a:rPr lang="en-US" dirty="0" err="1" smtClean="0"/>
              <a:t>ers</a:t>
            </a:r>
            <a:r>
              <a:rPr lang="en-US" dirty="0" smtClean="0"/>
              <a:t>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If you feel that</a:t>
            </a:r>
            <a:r>
              <a:rPr lang="en-US" baseline="0" dirty="0" smtClean="0"/>
              <a:t> it is </a:t>
            </a:r>
            <a:r>
              <a:rPr lang="en-US" dirty="0" smtClean="0"/>
              <a:t>useless to pursue the issue, go to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77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Semi-autobiographical work</a:t>
            </a:r>
          </a:p>
          <a:p>
            <a:endParaRPr lang="en-US" dirty="0" smtClean="0"/>
          </a:p>
          <a:p>
            <a:r>
              <a:rPr lang="en-US" dirty="0" smtClean="0"/>
              <a:t>Narrator</a:t>
            </a:r>
            <a:r>
              <a:rPr lang="en-US" baseline="0" dirty="0" smtClean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41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19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theme" Target="../theme/theme6.xml"/><Relationship Id="rId1" Type="http://schemas.openxmlformats.org/officeDocument/2006/relationships/slideLayout" Target="../slideLayouts/slideLayout59.xml"/><Relationship Id="rId2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Relationship Id="rId11" Type="http://schemas.openxmlformats.org/officeDocument/2006/relationships/theme" Target="../theme/theme7.xml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theme" Target="../theme/theme8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60" r:id="rId13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microsoft.com/office/2007/relationships/hdphoto" Target="../media/hdphoto1.wdp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" Type="http://schemas.openxmlformats.org/officeDocument/2006/relationships/slideLayout" Target="../slideLayouts/slideLayout86.xml"/><Relationship Id="rId2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85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emf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US" sz="6000" dirty="0" smtClean="0"/>
              <a:t>Telling Tales: </a:t>
            </a:r>
            <a:br>
              <a:rPr lang="en-US" sz="6000" dirty="0" smtClean="0"/>
            </a:br>
            <a:r>
              <a:rPr lang="en-US" sz="6000" dirty="0" smtClean="0"/>
              <a:t>Hypertext Writing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COMP6218 Web Architecture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</a:t>
            </a:r>
            <a:r>
              <a:rPr lang="en-US" dirty="0" smtClean="0"/>
              <a:t>Gibbins - </a:t>
            </a:r>
            <a:r>
              <a:rPr lang="en-US" dirty="0" err="1" smtClean="0"/>
              <a:t>nmg</a:t>
            </a:r>
            <a:r>
              <a:rPr lang="en-US" dirty="0" err="1"/>
              <a:t>@</a:t>
            </a:r>
            <a:r>
              <a:rPr lang="en-US" dirty="0" err="1" smtClean="0"/>
              <a:t>ecs.soton.ac.uk</a:t>
            </a:r>
            <a:endParaRPr lang="en-US" dirty="0" smtClean="0"/>
          </a:p>
          <a:p>
            <a:r>
              <a:rPr lang="en-US" dirty="0" smtClean="0"/>
              <a:t>2015-2016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Numbered double-page spreads</a:t>
            </a:r>
          </a:p>
          <a:p>
            <a:pPr lvl="1"/>
            <a:r>
              <a:rPr lang="en-US" dirty="0" smtClean="0"/>
              <a:t>Story on verso pages</a:t>
            </a:r>
          </a:p>
          <a:p>
            <a:pPr lvl="1"/>
            <a:r>
              <a:rPr lang="en-US" dirty="0" smtClean="0"/>
              <a:t>Explicit choices on recto pages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498" b="-2498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 smtClean="0"/>
              <a:t>façon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5536572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Queneau</a:t>
            </a:r>
            <a:r>
              <a:rPr lang="en-US" sz="1600" dirty="0" smtClean="0">
                <a:latin typeface="Georgia"/>
                <a:cs typeface="Georgia"/>
              </a:rPr>
              <a:t>, R. (1982</a:t>
            </a:r>
            <a:r>
              <a:rPr lang="en-US" sz="1600" dirty="0">
                <a:latin typeface="Georgia"/>
                <a:cs typeface="Georgia"/>
              </a:rPr>
              <a:t>) </a:t>
            </a:r>
            <a:r>
              <a:rPr lang="en-US" sz="1600" i="1" dirty="0">
                <a:latin typeface="Georgia"/>
                <a:cs typeface="Georgia"/>
              </a:rPr>
              <a:t>Un </a:t>
            </a:r>
            <a:r>
              <a:rPr lang="en-US" sz="1600" i="1" dirty="0" err="1">
                <a:latin typeface="Georgia"/>
                <a:cs typeface="Georgia"/>
              </a:rPr>
              <a:t>conte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>
                <a:latin typeface="Georgia"/>
                <a:cs typeface="Georgia"/>
              </a:rPr>
              <a:t>à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>
                <a:latin typeface="Georgia"/>
                <a:cs typeface="Georgia"/>
              </a:rPr>
              <a:t>votre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 smtClean="0">
                <a:latin typeface="Georgia"/>
                <a:cs typeface="Georgia"/>
              </a:rPr>
              <a:t>façon</a:t>
            </a:r>
            <a:r>
              <a:rPr lang="en-US" sz="1600" dirty="0" smtClean="0">
                <a:latin typeface="Georgia"/>
                <a:cs typeface="Georgia"/>
              </a:rPr>
              <a:t>, Paris: Kickshaws.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622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27 chapters, bound as pamphlets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first chapter</a:t>
            </a:r>
          </a:p>
          <a:p>
            <a:pPr lvl="1"/>
            <a:r>
              <a:rPr lang="en-US" dirty="0" smtClean="0"/>
              <a:t>25 chapters, to be read in any order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last chapter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21461" r="-2146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Unfortunates (1969)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6383659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Johnson, B.S. (1969) </a:t>
            </a:r>
            <a:r>
              <a:rPr lang="en-US" sz="1600" i="1" dirty="0" smtClean="0">
                <a:latin typeface="Georgia"/>
                <a:cs typeface="Georgia"/>
              </a:rPr>
              <a:t>The Unfortunates</a:t>
            </a:r>
            <a:r>
              <a:rPr lang="en-US" sz="1600" dirty="0" smtClean="0">
                <a:latin typeface="Georgia"/>
                <a:cs typeface="Georgia"/>
              </a:rPr>
              <a:t>, London: Secker and Warburg.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046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1893" b="29809"/>
          <a:stretch/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Narrative theory identifies three levels in fiction:</a:t>
            </a:r>
          </a:p>
          <a:p>
            <a:pPr lvl="1"/>
            <a:r>
              <a:rPr lang="en-US" dirty="0" smtClean="0"/>
              <a:t>Story: the content of a tale; the underlying events related in a tale (also referred to as </a:t>
            </a:r>
            <a:r>
              <a:rPr lang="en-US" i="1" dirty="0" err="1" smtClean="0"/>
              <a:t>fabula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Narrative: a recounting of a story; the </a:t>
            </a:r>
            <a:r>
              <a:rPr lang="en-US" dirty="0" err="1" smtClean="0"/>
              <a:t>reorganisation</a:t>
            </a:r>
            <a:r>
              <a:rPr lang="en-US" dirty="0" smtClean="0"/>
              <a:t> of events by time or point-of-view (also referred to as </a:t>
            </a:r>
            <a:r>
              <a:rPr lang="en-US" i="1" dirty="0" smtClean="0"/>
              <a:t>plot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Text: the signs (words, images) that are processed by the reader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Non-linearity may be introduced at any or all of these levels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687" y="6258798"/>
            <a:ext cx="867695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Lowe, N.J. (2009) A Cognitive Model, In </a:t>
            </a:r>
            <a:r>
              <a:rPr lang="en-US" sz="1600" i="1" dirty="0" smtClean="0">
                <a:latin typeface="Georgia"/>
                <a:cs typeface="Georgia"/>
              </a:rPr>
              <a:t>Reading Hypertext</a:t>
            </a:r>
            <a:r>
              <a:rPr lang="en-US" sz="1600" dirty="0" smtClean="0">
                <a:latin typeface="Georgia"/>
                <a:cs typeface="Georgia"/>
              </a:rPr>
              <a:t>, Bernstein, M. and Greco, D. (</a:t>
            </a:r>
            <a:r>
              <a:rPr lang="en-US" sz="1600" dirty="0" err="1" smtClean="0">
                <a:latin typeface="Georgia"/>
                <a:cs typeface="Georgia"/>
              </a:rPr>
              <a:t>eds</a:t>
            </a:r>
            <a:r>
              <a:rPr lang="en-US" sz="1600" dirty="0" smtClean="0">
                <a:latin typeface="Georgia"/>
                <a:cs typeface="Georgia"/>
              </a:rPr>
              <a:t>),</a:t>
            </a:r>
          </a:p>
          <a:p>
            <a:pPr algn="just"/>
            <a:r>
              <a:rPr lang="en-US" sz="1600" dirty="0" smtClean="0">
                <a:latin typeface="Georgia"/>
                <a:cs typeface="Georgia"/>
              </a:rPr>
              <a:t>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29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0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24" y="1711272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4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260104" y="1682750"/>
            <a:ext cx="4095600" cy="639762"/>
          </a:xfrm>
        </p:spPr>
        <p:txBody>
          <a:bodyPr/>
          <a:lstStyle/>
          <a:p>
            <a:r>
              <a:rPr lang="en-US" dirty="0" smtClean="0"/>
              <a:t>Psycho (1960)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660503" y="1682750"/>
            <a:ext cx="2151857" cy="639762"/>
          </a:xfrm>
        </p:spPr>
        <p:txBody>
          <a:bodyPr/>
          <a:lstStyle/>
          <a:p>
            <a:r>
              <a:rPr lang="en-US" dirty="0" smtClean="0"/>
              <a:t>Psycho (1998)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Narrative versus Text: Psycho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5272088"/>
            <a:ext cx="2281654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2348880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3725502"/>
            <a:ext cx="2629743" cy="1472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6228"/>
          <a:stretch/>
        </p:blipFill>
        <p:spPr>
          <a:xfrm>
            <a:off x="5580112" y="3732979"/>
            <a:ext cx="2286000" cy="1439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9632" y="2348880"/>
            <a:ext cx="2645191" cy="1296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9632" y="5301208"/>
            <a:ext cx="2664297" cy="128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34509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Working Definition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385" r="4385"/>
          <a:stretch/>
        </p:blipFill>
        <p:spPr>
          <a:xfrm>
            <a:off x="323850" y="1682750"/>
            <a:ext cx="4095750" cy="4489450"/>
          </a:xfrm>
        </p:spPr>
      </p:pic>
      <p:sp>
        <p:nvSpPr>
          <p:cNvPr id="10" name="Rounded Rectangular Callout 9"/>
          <p:cNvSpPr/>
          <p:nvPr/>
        </p:nvSpPr>
        <p:spPr bwMode="auto">
          <a:xfrm>
            <a:off x="4644008" y="1556792"/>
            <a:ext cx="4176464" cy="2808312"/>
          </a:xfrm>
          <a:prstGeom prst="wedgeRoundRectCallout">
            <a:avLst>
              <a:gd name="adj1" fmla="val -57440"/>
              <a:gd name="adj2" fmla="val 63888"/>
              <a:gd name="adj3" fmla="val 16667"/>
            </a:avLst>
          </a:prstGeom>
          <a:noFill/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>
                <a:latin typeface="Georgia"/>
                <a:cs typeface="Georgia"/>
              </a:rPr>
              <a:t>By </a:t>
            </a:r>
            <a:r>
              <a:rPr lang="en-US" sz="2000" dirty="0" smtClean="0">
                <a:latin typeface="Georgia"/>
                <a:cs typeface="Georgia"/>
              </a:rPr>
              <a:t>‘hypertext’, </a:t>
            </a:r>
            <a:r>
              <a:rPr lang="en-US" sz="2000" dirty="0">
                <a:latin typeface="Georgia"/>
                <a:cs typeface="Georgia"/>
              </a:rPr>
              <a:t>I mean non-sequential writing -</a:t>
            </a:r>
            <a:r>
              <a:rPr lang="en-US" sz="2000" dirty="0" smtClean="0">
                <a:latin typeface="Georgia"/>
                <a:cs typeface="Georgia"/>
              </a:rPr>
              <a:t> </a:t>
            </a:r>
            <a:r>
              <a:rPr lang="en-US" sz="2000" dirty="0">
                <a:latin typeface="Georgia"/>
                <a:cs typeface="Georgia"/>
              </a:rPr>
              <a:t>text that branches and allows choices to the reader, best read at an interactive screen. As popularly conceived, this is a series of text chunks connected by links which offer the reader different pathways.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6258798"/>
            <a:ext cx="621594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Nelson, T.H. (1981) </a:t>
            </a:r>
            <a:r>
              <a:rPr lang="en-US" sz="1600" i="1" dirty="0" smtClean="0">
                <a:latin typeface="Georgia"/>
                <a:cs typeface="Georgia"/>
              </a:rPr>
              <a:t>Literary Machines</a:t>
            </a:r>
            <a:r>
              <a:rPr lang="en-US" sz="1600" dirty="0" smtClean="0">
                <a:latin typeface="Georgia"/>
                <a:cs typeface="Georgia"/>
              </a:rPr>
              <a:t>, Sausalito, CA: Mindful Press.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5261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 selection:</a:t>
            </a:r>
          </a:p>
          <a:p>
            <a:pPr lvl="1"/>
            <a:r>
              <a:rPr lang="en-US" dirty="0" smtClean="0"/>
              <a:t>Michael Joyce (1987) - </a:t>
            </a:r>
            <a:r>
              <a:rPr lang="en-US" i="1" dirty="0"/>
              <a:t>a</a:t>
            </a:r>
            <a:r>
              <a:rPr lang="en-US" i="1" dirty="0" smtClean="0"/>
              <a:t>fternoon, a </a:t>
            </a:r>
            <a:r>
              <a:rPr lang="en-US" i="1" dirty="0"/>
              <a:t>s</a:t>
            </a:r>
            <a:r>
              <a:rPr lang="en-US" i="1" dirty="0" smtClean="0"/>
              <a:t>tory</a:t>
            </a:r>
          </a:p>
          <a:p>
            <a:pPr lvl="1"/>
            <a:r>
              <a:rPr lang="en-US" dirty="0" smtClean="0"/>
              <a:t>Stuart </a:t>
            </a:r>
            <a:r>
              <a:rPr lang="en-US" dirty="0" err="1" smtClean="0"/>
              <a:t>Moulthrop</a:t>
            </a:r>
            <a:r>
              <a:rPr lang="en-US" dirty="0"/>
              <a:t> </a:t>
            </a:r>
            <a:r>
              <a:rPr lang="en-US" dirty="0" smtClean="0"/>
              <a:t>(1992) </a:t>
            </a:r>
            <a:r>
              <a:rPr lang="en-US" i="1" dirty="0" smtClean="0"/>
              <a:t>- Victory Garden</a:t>
            </a:r>
          </a:p>
          <a:p>
            <a:pPr lvl="1"/>
            <a:r>
              <a:rPr lang="en-US" dirty="0" smtClean="0"/>
              <a:t>Geoff Ryman (1996) - </a:t>
            </a:r>
            <a:r>
              <a:rPr lang="en-US" i="1" dirty="0" smtClean="0"/>
              <a:t>253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769320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869160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005064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i="1" dirty="0"/>
              <a:t>"I want to say I may have seen my son die this morning</a:t>
            </a:r>
            <a:r>
              <a:rPr lang="en-US" i="1" dirty="0" smtClean="0"/>
              <a:t>.”</a:t>
            </a:r>
          </a:p>
          <a:p>
            <a:pPr marL="90000" indent="0">
              <a:buNone/>
            </a:pPr>
            <a:r>
              <a:rPr lang="en-US" dirty="0" smtClean="0"/>
              <a:t>Non-linear </a:t>
            </a:r>
            <a:r>
              <a:rPr lang="en-US" i="1" dirty="0" smtClean="0"/>
              <a:t>narrative </a:t>
            </a:r>
            <a:r>
              <a:rPr lang="en-US" dirty="0" smtClean="0"/>
              <a:t>with default path</a:t>
            </a:r>
          </a:p>
          <a:p>
            <a:r>
              <a:rPr lang="en-US" dirty="0" smtClean="0"/>
              <a:t>Notecard-like </a:t>
            </a:r>
            <a:r>
              <a:rPr lang="en-US" dirty="0" err="1" smtClean="0"/>
              <a:t>lexias</a:t>
            </a:r>
            <a:endParaRPr lang="en-US" dirty="0" smtClean="0"/>
          </a:p>
          <a:p>
            <a:r>
              <a:rPr lang="en-US" dirty="0" smtClean="0"/>
              <a:t>No explicit anchors; all words are anchors</a:t>
            </a:r>
          </a:p>
          <a:p>
            <a:r>
              <a:rPr lang="en-US" dirty="0" smtClean="0"/>
              <a:t>Built as demonstration of the hypertext authoring system </a:t>
            </a:r>
            <a:r>
              <a:rPr lang="en-US" i="1" dirty="0" err="1" smtClean="0"/>
              <a:t>Storyspace</a:t>
            </a:r>
            <a:endParaRPr lang="en-US" i="1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2053" b="-3205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fternoon, a story (1987)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Joyce, M. (1990) </a:t>
            </a:r>
            <a:r>
              <a:rPr lang="en-US" sz="1600" i="1" dirty="0" smtClean="0">
                <a:latin typeface="Georgia"/>
                <a:cs typeface="Georgia"/>
              </a:rPr>
              <a:t>afternoon, a story</a:t>
            </a:r>
            <a:r>
              <a:rPr lang="en-US" sz="1600" dirty="0" smtClean="0">
                <a:latin typeface="Georgia"/>
                <a:cs typeface="Georgia"/>
              </a:rPr>
              <a:t>. 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30736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Follows a central character (Emily) and the interactions of those connected with her, set during Gulf War I.</a:t>
            </a:r>
          </a:p>
          <a:p>
            <a:pPr marL="90000" indent="0">
              <a:buNone/>
            </a:pPr>
            <a:r>
              <a:rPr lang="en-US" dirty="0" smtClean="0"/>
              <a:t>Multiple non-linear </a:t>
            </a:r>
            <a:r>
              <a:rPr lang="en-US" i="1" dirty="0" smtClean="0"/>
              <a:t>narratives</a:t>
            </a:r>
            <a:r>
              <a:rPr lang="en-US" dirty="0" smtClean="0"/>
              <a:t> with default paths</a:t>
            </a:r>
          </a:p>
          <a:p>
            <a:r>
              <a:rPr lang="en-US" dirty="0"/>
              <a:t>A</a:t>
            </a:r>
            <a:r>
              <a:rPr lang="en-US" dirty="0" smtClean="0"/>
              <a:t>nchors indicate branches to other narratives</a:t>
            </a:r>
            <a:br>
              <a:rPr lang="en-US" dirty="0" smtClean="0"/>
            </a:br>
            <a:r>
              <a:rPr lang="en-US" dirty="0" smtClean="0"/>
              <a:t>(initially hidden, but can be made explicit)</a:t>
            </a:r>
          </a:p>
          <a:p>
            <a:r>
              <a:rPr lang="en-US" dirty="0" smtClean="0"/>
              <a:t>Provides a taxonomic overview map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1575" b="-31575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Victory Garden (1992)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Moulthrop</a:t>
            </a:r>
            <a:r>
              <a:rPr lang="en-US" sz="1600" dirty="0" smtClean="0">
                <a:latin typeface="Georgia"/>
                <a:cs typeface="Georgia"/>
              </a:rPr>
              <a:t>, </a:t>
            </a:r>
            <a:r>
              <a:rPr lang="en-US" sz="1600" dirty="0">
                <a:latin typeface="Georgia"/>
                <a:cs typeface="Georgia"/>
              </a:rPr>
              <a:t>S</a:t>
            </a:r>
            <a:r>
              <a:rPr lang="en-US" sz="1600" dirty="0" smtClean="0">
                <a:latin typeface="Georgia"/>
                <a:cs typeface="Georgia"/>
              </a:rPr>
              <a:t>. (1992) </a:t>
            </a:r>
            <a:r>
              <a:rPr lang="en-US" sz="1600" i="1" dirty="0" smtClean="0">
                <a:latin typeface="Georgia"/>
                <a:cs typeface="Georgia"/>
              </a:rPr>
              <a:t>Victory Garden</a:t>
            </a:r>
            <a:r>
              <a:rPr lang="en-US" sz="1600" dirty="0" smtClean="0">
                <a:latin typeface="Georgia"/>
                <a:cs typeface="Georgia"/>
              </a:rPr>
              <a:t>. 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249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Descriptions of the 253 occupants (passengers plus driver) of a London Underground train</a:t>
            </a:r>
          </a:p>
          <a:p>
            <a:pPr marL="90000" indent="0">
              <a:buNone/>
            </a:pPr>
            <a:r>
              <a:rPr lang="en-US" dirty="0" smtClean="0"/>
              <a:t>Extensive cross-referencing and footnotes support a non-linear </a:t>
            </a:r>
            <a:r>
              <a:rPr lang="en-US" i="1" dirty="0" smtClean="0"/>
              <a:t>narrative</a:t>
            </a:r>
          </a:p>
          <a:p>
            <a:r>
              <a:rPr lang="en-US" dirty="0" smtClean="0"/>
              <a:t>Each description is 253 words long</a:t>
            </a:r>
          </a:p>
          <a:p>
            <a:r>
              <a:rPr lang="en-US" dirty="0" smtClean="0"/>
              <a:t>Originally </a:t>
            </a:r>
            <a:r>
              <a:rPr lang="en-US" dirty="0"/>
              <a:t>published on the Web</a:t>
            </a:r>
          </a:p>
          <a:p>
            <a:endParaRPr lang="en-US" dirty="0" smtClean="0"/>
          </a:p>
          <a:p>
            <a:pPr marL="90000" indent="0">
              <a:buNone/>
            </a:pP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9434" r="-19434"/>
          <a:stretch>
            <a:fillRect/>
          </a:stretch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253 (1996)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Ryman, G. (1998) </a:t>
            </a:r>
            <a:r>
              <a:rPr lang="en-US" sz="1600" i="1" dirty="0" smtClean="0">
                <a:latin typeface="Georgia"/>
                <a:cs typeface="Georgia"/>
              </a:rPr>
              <a:t>253: the print remix</a:t>
            </a:r>
            <a:r>
              <a:rPr lang="en-US" sz="1600" dirty="0" smtClean="0">
                <a:latin typeface="Georgia"/>
                <a:cs typeface="Georgia"/>
              </a:rPr>
              <a:t>. London: Flamingo.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2231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Academic study concentrates on literary hypertext </a:t>
            </a:r>
            <a:br>
              <a:rPr lang="en-US" dirty="0" smtClean="0"/>
            </a:br>
            <a:r>
              <a:rPr lang="en-US" dirty="0" smtClean="0"/>
              <a:t>(c.f. literary fiction)</a:t>
            </a:r>
          </a:p>
          <a:p>
            <a:pPr lvl="1"/>
            <a:r>
              <a:rPr lang="en-US" dirty="0" smtClean="0"/>
              <a:t>Typified by non-linear </a:t>
            </a:r>
            <a:r>
              <a:rPr lang="en-US" i="1" dirty="0" smtClean="0"/>
              <a:t>narratives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smtClean="0"/>
              <a:t>rather than non-linear </a:t>
            </a:r>
            <a:r>
              <a:rPr lang="en-US" i="1" dirty="0" smtClean="0"/>
              <a:t>stories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What about the hypertext equivalent of genre or popular fiction?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4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Third person narrative</a:t>
            </a:r>
          </a:p>
          <a:p>
            <a:pPr marL="90000" indent="0">
              <a:buNone/>
            </a:pPr>
            <a:r>
              <a:rPr lang="en-US" dirty="0" smtClean="0"/>
              <a:t>Coarse-grained,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Multi-page </a:t>
            </a:r>
            <a:r>
              <a:rPr lang="en-US" dirty="0" err="1" smtClean="0"/>
              <a:t>lexias</a:t>
            </a:r>
            <a:r>
              <a:rPr lang="en-US" dirty="0" smtClean="0"/>
              <a:t> corresponding to episodes in Les’ life</a:t>
            </a:r>
          </a:p>
          <a:p>
            <a:pPr lvl="1"/>
            <a:r>
              <a:rPr lang="en-US" dirty="0" smtClean="0"/>
              <a:t>Each episode concludes with an explicit choice for the reader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66" r="-17166"/>
          <a:stretch>
            <a:fillRect/>
          </a:stretch>
        </p:blipFill>
        <p:spPr>
          <a:xfrm>
            <a:off x="4724400" y="1682751"/>
            <a:ext cx="4095600" cy="42665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Lucky Les (1967)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Hildick</a:t>
            </a:r>
            <a:r>
              <a:rPr lang="en-US" sz="1600" dirty="0" smtClean="0">
                <a:latin typeface="Georgia"/>
                <a:cs typeface="Georgia"/>
              </a:rPr>
              <a:t>, E.W. (1967) </a:t>
            </a:r>
            <a:r>
              <a:rPr lang="en-US" sz="1600" i="1" dirty="0" smtClean="0">
                <a:latin typeface="Georgia"/>
                <a:cs typeface="Georgia"/>
              </a:rPr>
              <a:t>Lucky Les: the adventures of a cat of five tales</a:t>
            </a:r>
            <a:r>
              <a:rPr lang="en-US" sz="1600" dirty="0" smtClean="0">
                <a:latin typeface="Georgia"/>
                <a:cs typeface="Georgia"/>
              </a:rPr>
              <a:t>, Leicester: </a:t>
            </a:r>
            <a:r>
              <a:rPr lang="en-US" sz="1600" dirty="0" err="1" smtClean="0">
                <a:latin typeface="Georgia"/>
                <a:cs typeface="Georgia"/>
              </a:rPr>
              <a:t>Brockhampton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</a:p>
          <a:p>
            <a:pPr algn="just"/>
            <a:r>
              <a:rPr lang="en-US" sz="1600" dirty="0" smtClean="0">
                <a:latin typeface="Georgia"/>
                <a:cs typeface="Georgia"/>
              </a:rPr>
              <a:t>Press.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080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</a:p>
          <a:p>
            <a:pPr marL="90000" indent="0">
              <a:buNone/>
            </a:pPr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Single page </a:t>
            </a:r>
            <a:r>
              <a:rPr lang="en-US" dirty="0" err="1" smtClean="0"/>
              <a:t>lexias</a:t>
            </a:r>
            <a:endParaRPr lang="en-US" dirty="0" smtClean="0"/>
          </a:p>
          <a:p>
            <a:pPr lvl="1"/>
            <a:r>
              <a:rPr lang="en-US" dirty="0" smtClean="0"/>
              <a:t>Numbered pages </a:t>
            </a:r>
            <a:br>
              <a:rPr lang="en-US" dirty="0" smtClean="0"/>
            </a:br>
            <a:r>
              <a:rPr lang="en-US" dirty="0" smtClean="0"/>
              <a:t>with explicit </a:t>
            </a:r>
            <a:br>
              <a:rPr lang="en-US" dirty="0" smtClean="0"/>
            </a:br>
            <a:r>
              <a:rPr lang="en-US" dirty="0" smtClean="0"/>
              <a:t>choices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See </a:t>
            </a:r>
            <a:r>
              <a:rPr lang="en-US" dirty="0"/>
              <a:t>also interactive</a:t>
            </a:r>
            <a:br>
              <a:rPr lang="en-US" dirty="0"/>
            </a:br>
            <a:r>
              <a:rPr lang="en-US" dirty="0"/>
              <a:t>fiction (Colossal Cave/</a:t>
            </a:r>
            <a:br>
              <a:rPr lang="en-US" dirty="0"/>
            </a:br>
            <a:r>
              <a:rPr lang="en-US" dirty="0"/>
              <a:t>Advent, </a:t>
            </a:r>
            <a:r>
              <a:rPr lang="en-US" dirty="0" err="1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4074" b="48788"/>
          <a:stretch/>
        </p:blipFill>
        <p:spPr>
          <a:xfrm>
            <a:off x="4716463" y="1700213"/>
            <a:ext cx="4095750" cy="314986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Your Own Adventure (1979-)</a:t>
            </a:r>
            <a:endParaRPr lang="en-US" dirty="0"/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4716016" y="4797152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3341219" y="3386419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Montgomery, R.A. (1979) </a:t>
            </a:r>
            <a:r>
              <a:rPr lang="en-US" sz="1600" i="1" dirty="0" smtClean="0">
                <a:latin typeface="Georgia"/>
                <a:cs typeface="Georgia"/>
              </a:rPr>
              <a:t>Journey Under the Sea</a:t>
            </a:r>
            <a:r>
              <a:rPr lang="en-US" sz="1600" dirty="0" smtClean="0">
                <a:latin typeface="Georgia"/>
                <a:cs typeface="Georgia"/>
              </a:rPr>
              <a:t>. New York: Bantam Books.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2660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395536" y="237404"/>
            <a:ext cx="8064896" cy="6380018"/>
          </a:xfrm>
        </p:spPr>
      </p:pic>
    </p:spTree>
    <p:extLst>
      <p:ext uri="{BB962C8B-B14F-4D97-AF65-F5344CB8AC3E}">
        <p14:creationId xmlns:p14="http://schemas.microsoft.com/office/powerpoint/2010/main" val="12969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Increasing sophistication – not a children’s book!</a:t>
            </a:r>
          </a:p>
          <a:p>
            <a:pPr lvl="1"/>
            <a:r>
              <a:rPr lang="en-US" dirty="0" err="1" smtClean="0"/>
              <a:t>Lexias</a:t>
            </a:r>
            <a:r>
              <a:rPr lang="en-US" dirty="0" smtClean="0"/>
              <a:t> vary in size from a paragraph of a few sentences to several pages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  <a:r>
              <a:rPr lang="en-US" dirty="0" smtClean="0"/>
              <a:t>, but with an additional </a:t>
            </a:r>
            <a:r>
              <a:rPr lang="en-US" i="1" dirty="0" smtClean="0"/>
              <a:t>narrative</a:t>
            </a:r>
            <a:r>
              <a:rPr lang="en-US" dirty="0" smtClean="0"/>
              <a:t> if </a:t>
            </a:r>
            <a:r>
              <a:rPr lang="en-US" dirty="0" err="1" smtClean="0"/>
              <a:t>lexias</a:t>
            </a:r>
            <a:r>
              <a:rPr lang="en-US" dirty="0" smtClean="0"/>
              <a:t> are read in order, rather than by following the directions in the </a:t>
            </a:r>
            <a:r>
              <a:rPr lang="en-US" dirty="0" err="1" smtClean="0"/>
              <a:t>lexias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2" r="-14292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Life’s Lottery (1999)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Newman, K. (1999) </a:t>
            </a:r>
            <a:r>
              <a:rPr lang="en-US" sz="1600" i="1" dirty="0" smtClean="0">
                <a:latin typeface="Georgia"/>
                <a:cs typeface="Georgia"/>
              </a:rPr>
              <a:t>Life’s Lottery</a:t>
            </a:r>
            <a:r>
              <a:rPr lang="en-US" sz="1600" dirty="0" smtClean="0">
                <a:latin typeface="Georgia"/>
                <a:cs typeface="Georgia"/>
              </a:rPr>
              <a:t>, London: Simon and Schuster.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76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1301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Death of the Author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92216"/>
            <a:ext cx="4914378" cy="3985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6258798"/>
            <a:ext cx="554699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Barthes, R.G.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(1967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The Death of the Author. </a:t>
            </a:r>
            <a:r>
              <a:rPr lang="en-US" sz="1600" i="1" dirty="0" smtClean="0">
                <a:latin typeface="Georgia"/>
                <a:cs typeface="Georgia"/>
              </a:rPr>
              <a:t>Aspen</a:t>
            </a:r>
            <a:r>
              <a:rPr lang="en-US" sz="1600" dirty="0" smtClean="0">
                <a:latin typeface="Georgia"/>
                <a:cs typeface="Georgia"/>
              </a:rPr>
              <a:t>, no. 5-6. 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4932040" y="1340768"/>
            <a:ext cx="3960440" cy="3960440"/>
          </a:xfrm>
          <a:prstGeom prst="wedgeRoundRectCallout">
            <a:avLst>
              <a:gd name="adj1" fmla="val -57196"/>
              <a:gd name="adj2" fmla="val 6384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/>
              <a:t>We know now that a text is not a line of words releasing a single ‘theological’ meaning (the ‘message’ of the Author-God) but a multi-dimensional space in which a variety of writings, none of them original, blend and clash</a:t>
            </a:r>
            <a:r>
              <a:rPr lang="en-US" sz="2000" dirty="0" smtClean="0"/>
              <a:t>.</a:t>
            </a:r>
          </a:p>
          <a:p>
            <a:pPr algn="ctr" eaLnBrk="0" hangingPunct="0">
              <a:lnSpc>
                <a:spcPct val="90000"/>
              </a:lnSpc>
            </a:pPr>
            <a:endParaRPr lang="en-US" sz="2000" dirty="0" smtClean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dirty="0" smtClean="0">
                <a:ea typeface="ＭＳ Ｐゴシック" pitchFamily="-106" charset="-128"/>
                <a:cs typeface="Georgia"/>
              </a:rPr>
              <a:t>To </a:t>
            </a:r>
            <a:r>
              <a:rPr lang="en-US" sz="2000" dirty="0">
                <a:ea typeface="ＭＳ Ｐゴシック" pitchFamily="-106" charset="-128"/>
                <a:cs typeface="Georgia"/>
              </a:rPr>
              <a:t>give a text an Author is to impose a limit on that text, to furnish it with a final signified, to close the writing.</a:t>
            </a: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965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Narrative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Game + Story … but what’s in a game?</a:t>
            </a:r>
          </a:p>
          <a:p>
            <a:pPr marL="90000" indent="0">
              <a:buNone/>
            </a:pPr>
            <a:r>
              <a:rPr lang="en-US" dirty="0" smtClean="0"/>
              <a:t>Different forms of play</a:t>
            </a:r>
          </a:p>
          <a:p>
            <a:pPr lvl="1"/>
            <a:r>
              <a:rPr lang="en-US" dirty="0" smtClean="0"/>
              <a:t>Competition (</a:t>
            </a:r>
            <a:r>
              <a:rPr lang="en-US" i="1" dirty="0" err="1"/>
              <a:t>a</a:t>
            </a:r>
            <a:r>
              <a:rPr lang="en-US" i="1" dirty="0" err="1" smtClean="0"/>
              <a:t>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Chance (</a:t>
            </a:r>
            <a:r>
              <a:rPr lang="en-US" i="1" dirty="0" err="1"/>
              <a:t>a</a:t>
            </a:r>
            <a:r>
              <a:rPr lang="en-US" i="1" dirty="0" err="1" smtClean="0"/>
              <a:t>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Simulation (</a:t>
            </a:r>
            <a:r>
              <a:rPr lang="en-US" i="1" dirty="0" smtClean="0"/>
              <a:t>mimicry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Disorientation (</a:t>
            </a:r>
            <a:r>
              <a:rPr lang="en-US" i="1" dirty="0" err="1"/>
              <a:t>i</a:t>
            </a:r>
            <a:r>
              <a:rPr lang="en-US" i="1" dirty="0" err="1" smtClean="0"/>
              <a:t>linx</a:t>
            </a:r>
            <a:r>
              <a:rPr lang="en-US" dirty="0" smtClean="0"/>
              <a:t>)</a:t>
            </a:r>
          </a:p>
          <a:p>
            <a:pPr marL="90000" indent="0">
              <a:buNone/>
            </a:pPr>
            <a:r>
              <a:rPr lang="en-US" dirty="0" smtClean="0"/>
              <a:t>Different types of play</a:t>
            </a:r>
          </a:p>
          <a:p>
            <a:pPr lvl="1"/>
            <a:r>
              <a:rPr lang="en-US" dirty="0" smtClean="0"/>
              <a:t>Structured, explicit rules (</a:t>
            </a:r>
            <a:r>
              <a:rPr lang="en-US" i="1" dirty="0" err="1" smtClean="0"/>
              <a:t>ludus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Unstructured, spontaneous (</a:t>
            </a:r>
            <a:r>
              <a:rPr lang="en-US" i="1" dirty="0" err="1" smtClean="0"/>
              <a:t>paidia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Caillois</a:t>
            </a:r>
            <a:r>
              <a:rPr lang="en-US" sz="1600" dirty="0" smtClean="0">
                <a:latin typeface="Georgia"/>
                <a:cs typeface="Georgia"/>
              </a:rPr>
              <a:t>, R. (1961) </a:t>
            </a:r>
            <a:r>
              <a:rPr lang="en-US" sz="1600" i="1" dirty="0" smtClean="0">
                <a:latin typeface="Georgia"/>
                <a:cs typeface="Georgia"/>
              </a:rPr>
              <a:t>Man, Play and Games</a:t>
            </a:r>
            <a:r>
              <a:rPr lang="en-US" sz="1600" dirty="0" smtClean="0">
                <a:latin typeface="Georgia"/>
                <a:cs typeface="Georgia"/>
              </a:rPr>
              <a:t>. New York: Free Press of Glencoe.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5302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Combines CYOA-style second person narrative with Dungeons &amp; Dragons-style rules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Numbered paragraphs</a:t>
            </a:r>
            <a:br>
              <a:rPr lang="en-US" dirty="0" smtClean="0"/>
            </a:br>
            <a:r>
              <a:rPr lang="en-US" dirty="0" smtClean="0"/>
              <a:t>(more finely-grained </a:t>
            </a:r>
            <a:br>
              <a:rPr lang="en-US" dirty="0" smtClean="0"/>
            </a:br>
            <a:r>
              <a:rPr lang="en-US" dirty="0" smtClean="0"/>
              <a:t>narrative)</a:t>
            </a:r>
          </a:p>
          <a:p>
            <a:pPr lvl="1"/>
            <a:r>
              <a:rPr lang="en-US" dirty="0" smtClean="0"/>
              <a:t>Mixture of explicit</a:t>
            </a:r>
            <a:br>
              <a:rPr lang="en-US" dirty="0" smtClean="0"/>
            </a:br>
            <a:r>
              <a:rPr lang="en-US" dirty="0" smtClean="0"/>
              <a:t>and random choices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aleatory</a:t>
            </a:r>
            <a:r>
              <a:rPr lang="en-US" dirty="0" smtClean="0"/>
              <a:t> reading)</a:t>
            </a:r>
          </a:p>
          <a:p>
            <a:pPr lvl="1"/>
            <a:r>
              <a:rPr lang="en-US" dirty="0" smtClean="0"/>
              <a:t>External state</a:t>
            </a:r>
            <a:br>
              <a:rPr lang="en-US" dirty="0" smtClean="0"/>
            </a:br>
            <a:r>
              <a:rPr lang="en-US" dirty="0" smtClean="0"/>
              <a:t>(hit points, inventory,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09" t="9573" r="3576" b="11817"/>
          <a:stretch/>
        </p:blipFill>
        <p:spPr>
          <a:xfrm>
            <a:off x="4999306" y="1391527"/>
            <a:ext cx="3513025" cy="493114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Fighting Fantasy (1982-)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3599871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Jackson, S. &amp; Livingstone, I. (1982) </a:t>
            </a:r>
            <a:r>
              <a:rPr lang="en-US" sz="1600" i="1" dirty="0" smtClean="0">
                <a:latin typeface="Georgia"/>
                <a:cs typeface="Georgia"/>
              </a:rPr>
              <a:t>The Warlock of </a:t>
            </a:r>
            <a:r>
              <a:rPr lang="en-US" sz="1600" i="1" dirty="0" err="1" smtClean="0">
                <a:latin typeface="Georgia"/>
                <a:cs typeface="Georgia"/>
              </a:rPr>
              <a:t>Firetop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Mountain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r>
              <a:rPr lang="en-US" sz="1600" dirty="0" err="1" smtClean="0">
                <a:latin typeface="Georgia"/>
                <a:cs typeface="Georgia"/>
              </a:rPr>
              <a:t>Harmondsworth</a:t>
            </a:r>
            <a:r>
              <a:rPr lang="en-US" sz="1600" dirty="0" smtClean="0">
                <a:latin typeface="Georgia"/>
                <a:cs typeface="Georgia"/>
              </a:rPr>
              <a:t>: Puffin.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1744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Two-player </a:t>
            </a:r>
            <a:r>
              <a:rPr lang="en-US" dirty="0" err="1" smtClean="0"/>
              <a:t>gamebook</a:t>
            </a:r>
            <a:r>
              <a:rPr lang="en-US" dirty="0" smtClean="0"/>
              <a:t>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Split across two paired books (even/odd numbered </a:t>
            </a:r>
            <a:r>
              <a:rPr lang="en-US" dirty="0" err="1" smtClean="0"/>
              <a:t>lexia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Shared state (keywords) and </a:t>
            </a:r>
            <a:r>
              <a:rPr lang="en-US" dirty="0" err="1" smtClean="0"/>
              <a:t>synchronisation</a:t>
            </a:r>
            <a:endParaRPr lang="en-US" dirty="0" smtClean="0"/>
          </a:p>
          <a:p>
            <a:pPr lvl="1"/>
            <a:r>
              <a:rPr lang="en-US" dirty="0"/>
              <a:t>Mixture of explicit</a:t>
            </a:r>
            <a:br>
              <a:rPr lang="en-US" dirty="0"/>
            </a:br>
            <a:r>
              <a:rPr lang="en-US" dirty="0"/>
              <a:t>and random choices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aleatory</a:t>
            </a:r>
            <a:r>
              <a:rPr lang="en-US" dirty="0"/>
              <a:t> reading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6725" b="-16725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Duel Master (1986-7)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Smith, M. &amp; Thomson, J. (1987) </a:t>
            </a:r>
            <a:r>
              <a:rPr lang="en-US" sz="1600" i="1" dirty="0" smtClean="0">
                <a:latin typeface="Georgia"/>
                <a:cs typeface="Georgia"/>
              </a:rPr>
              <a:t>Arena of Death</a:t>
            </a:r>
            <a:r>
              <a:rPr lang="en-US" sz="1600" dirty="0" smtClean="0">
                <a:latin typeface="Georgia"/>
                <a:cs typeface="Georgia"/>
              </a:rPr>
              <a:t>. London: Armada Books.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46105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  <a:endParaRPr lang="en-US" dirty="0"/>
          </a:p>
          <a:p>
            <a:pPr lvl="1"/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Simple rules</a:t>
            </a:r>
          </a:p>
          <a:p>
            <a:pPr lvl="1"/>
            <a:r>
              <a:rPr lang="en-US" dirty="0" smtClean="0"/>
              <a:t>No </a:t>
            </a:r>
            <a:r>
              <a:rPr lang="en-US" dirty="0" err="1" smtClean="0"/>
              <a:t>aleatory</a:t>
            </a:r>
            <a:r>
              <a:rPr lang="en-US" dirty="0" smtClean="0"/>
              <a:t> aspects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Mimicry aimed at a different demographic to that of other </a:t>
            </a:r>
            <a:r>
              <a:rPr lang="en-US" dirty="0" err="1" smtClean="0"/>
              <a:t>gamebooks</a:t>
            </a:r>
            <a:r>
              <a:rPr lang="en-US" dirty="0" smtClean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6" r="-15256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Elizabeth </a:t>
            </a:r>
            <a:r>
              <a:rPr lang="en-US" dirty="0" err="1" smtClean="0"/>
              <a:t>Bennet</a:t>
            </a:r>
            <a:r>
              <a:rPr lang="en-US" dirty="0" smtClean="0"/>
              <a:t> (2007)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Campbell Webster, E. (2007) </a:t>
            </a:r>
            <a:r>
              <a:rPr lang="en-US" sz="1600" i="1" dirty="0" smtClean="0">
                <a:latin typeface="Georgia"/>
                <a:cs typeface="Georgia"/>
              </a:rPr>
              <a:t>Being Elizabeth </a:t>
            </a:r>
            <a:r>
              <a:rPr lang="en-US" sz="1600" i="1" dirty="0" err="1" smtClean="0">
                <a:latin typeface="Georgia"/>
                <a:cs typeface="Georgia"/>
              </a:rPr>
              <a:t>Bennet</a:t>
            </a:r>
            <a:r>
              <a:rPr lang="en-US" sz="1600" dirty="0" smtClean="0">
                <a:latin typeface="Georgia"/>
                <a:cs typeface="Georgia"/>
              </a:rPr>
              <a:t>. London: Atlantic.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9120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Storytelling card game</a:t>
            </a:r>
          </a:p>
          <a:p>
            <a:pPr lvl="1"/>
            <a:r>
              <a:rPr lang="en-US" i="1" dirty="0" smtClean="0"/>
              <a:t>Story</a:t>
            </a:r>
            <a:r>
              <a:rPr lang="en-US" dirty="0" smtClean="0"/>
              <a:t> assembled from random selection of text fragments (</a:t>
            </a:r>
            <a:r>
              <a:rPr lang="en-US" i="1" dirty="0" err="1" smtClean="0"/>
              <a:t>alea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Aim is to improvise a </a:t>
            </a:r>
            <a:r>
              <a:rPr lang="en-US" i="1" dirty="0" smtClean="0"/>
              <a:t>narrative</a:t>
            </a:r>
            <a:r>
              <a:rPr lang="en-US" dirty="0" smtClean="0"/>
              <a:t> around the story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Rules ensure well</a:t>
            </a:r>
            <a:r>
              <a:rPr lang="en-US" dirty="0"/>
              <a:t>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pPr marL="90000" indent="0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Integral </a:t>
            </a:r>
            <a:r>
              <a:rPr lang="en-US" dirty="0" smtClean="0"/>
              <a:t>competition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</a:t>
            </a:r>
            <a:r>
              <a:rPr lang="en-US" dirty="0" smtClean="0"/>
              <a:t>assigned to different card types for each player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Cults (1983)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Rahman</a:t>
            </a:r>
            <a:r>
              <a:rPr lang="en-US" sz="1600" dirty="0" smtClean="0">
                <a:latin typeface="Georgia"/>
                <a:cs typeface="Georgia"/>
              </a:rPr>
              <a:t>, K. (1983) </a:t>
            </a:r>
            <a:r>
              <a:rPr lang="en-US" sz="1600" i="1" dirty="0" smtClean="0">
                <a:latin typeface="Georgia"/>
                <a:cs typeface="Georgia"/>
              </a:rPr>
              <a:t>Dark Cults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r>
              <a:rPr lang="en-US" sz="1600" dirty="0" err="1" smtClean="0">
                <a:latin typeface="Georgia"/>
                <a:cs typeface="Georgia"/>
              </a:rPr>
              <a:t>Theilman</a:t>
            </a:r>
            <a:r>
              <a:rPr lang="en-US" sz="1600" dirty="0" smtClean="0">
                <a:latin typeface="Georgia"/>
                <a:cs typeface="Georgia"/>
              </a:rPr>
              <a:t>, MN: Dark House Publishing.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958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9" t="1" r="-1" b="-3"/>
          <a:stretch/>
        </p:blipFill>
        <p:spPr>
          <a:xfrm>
            <a:off x="1" y="1"/>
            <a:ext cx="9143999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170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034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898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762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771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779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01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Sculptural Hypertext: Card 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</a:t>
            </a:r>
            <a:r>
              <a:rPr lang="en-US"/>
              <a:t>focused </a:t>
            </a:r>
            <a:r>
              <a:rPr lang="en-US" smtClean="0"/>
              <a:t>passage</a:t>
            </a:r>
            <a:endParaRPr lang="en-US" dirty="0"/>
          </a:p>
          <a:p>
            <a:r>
              <a:rPr lang="en-US" dirty="0"/>
              <a:t>Each card may also specify constraints on the context in which it may </a:t>
            </a:r>
            <a:r>
              <a:rPr lang="en-US" dirty="0" smtClean="0"/>
              <a:t>appear</a:t>
            </a:r>
            <a:endParaRPr lang="en-US" dirty="0"/>
          </a:p>
          <a:p>
            <a:r>
              <a:rPr lang="en-US" dirty="0" smtClean="0"/>
              <a:t>Reader receives seven random cards, based on constraints chooses which card to visit next, repeats</a:t>
            </a:r>
          </a:p>
          <a:p>
            <a:r>
              <a:rPr lang="en-US" dirty="0" smtClean="0"/>
              <a:t>Social Shark: collaborative, competitive reading</a:t>
            </a:r>
          </a:p>
          <a:p>
            <a:pPr lvl="1"/>
            <a:r>
              <a:rPr lang="en-US" dirty="0" smtClean="0"/>
              <a:t>Readers take it in turns to play cards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oints awarded to readers for the playing of particular cards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Bernstein, M. (2001) </a:t>
            </a:r>
            <a:r>
              <a:rPr lang="en-US" sz="1600" i="1" dirty="0" smtClean="0">
                <a:latin typeface="Georgia"/>
                <a:cs typeface="Georgia"/>
              </a:rPr>
              <a:t>Card Shark and Thespis: exotic tools for hypertext narrative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12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Conference on Hypertext and Hypermedia, </a:t>
            </a:r>
            <a:r>
              <a:rPr lang="en-US" sz="1600" dirty="0" err="1" smtClean="0">
                <a:latin typeface="Georgia"/>
                <a:cs typeface="Georgia"/>
              </a:rPr>
              <a:t>pp</a:t>
            </a:r>
            <a:r>
              <a:rPr lang="en-US" sz="1600" dirty="0" smtClean="0">
                <a:latin typeface="Georgia"/>
                <a:cs typeface="Georgia"/>
              </a:rPr>
              <a:t> 41-50..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38579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Comics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117970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Early hypertext comics based on </a:t>
            </a:r>
            <a:r>
              <a:rPr lang="en-US" dirty="0" err="1" smtClean="0"/>
              <a:t>gamebooks</a:t>
            </a:r>
            <a:endParaRPr lang="en-US" dirty="0" smtClean="0"/>
          </a:p>
          <a:p>
            <a:pPr lvl="1"/>
            <a:r>
              <a:rPr lang="en-US" dirty="0" smtClean="0"/>
              <a:t>Dice Man 1-5 (1986)</a:t>
            </a:r>
          </a:p>
          <a:p>
            <a:pPr lvl="1"/>
            <a:r>
              <a:rPr lang="en-US" dirty="0" smtClean="0"/>
              <a:t>You are Maggie Thatcher (1987)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Typically second person narrative</a:t>
            </a:r>
          </a:p>
          <a:p>
            <a:pPr lvl="1"/>
            <a:r>
              <a:rPr lang="en-US" dirty="0" smtClean="0"/>
              <a:t>Numbered frames/pages</a:t>
            </a:r>
          </a:p>
          <a:p>
            <a:pPr lvl="1"/>
            <a:r>
              <a:rPr lang="en-US" dirty="0" smtClean="0"/>
              <a:t>Explicit choices in captions</a:t>
            </a:r>
          </a:p>
          <a:p>
            <a:pPr lvl="1"/>
            <a:r>
              <a:rPr lang="en-US" dirty="0" smtClean="0"/>
              <a:t>Ludic elements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Hypercomics</a:t>
            </a:r>
            <a:r>
              <a:rPr lang="en-US" dirty="0" smtClean="0"/>
              <a:t> (1986-)</a:t>
            </a:r>
            <a:endParaRPr lang="en-US" dirty="0"/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93" y="836712"/>
            <a:ext cx="3962371" cy="54747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850" y="6258798"/>
            <a:ext cx="646511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Talbot, B. et al, (1986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House of Death</a:t>
            </a:r>
            <a:r>
              <a:rPr lang="en-US" sz="1600" dirty="0">
                <a:latin typeface="Georgia"/>
                <a:cs typeface="Georgia"/>
              </a:rPr>
              <a:t>.</a:t>
            </a:r>
            <a:r>
              <a:rPr lang="en-US" sz="1600" dirty="0" smtClean="0">
                <a:latin typeface="Georgia"/>
                <a:cs typeface="Georgia"/>
              </a:rPr>
              <a:t> Dice Man, no. 1, IPC Magazines.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7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Implicit choices in alternate frames</a:t>
            </a:r>
          </a:p>
          <a:p>
            <a:pPr lvl="1"/>
            <a:r>
              <a:rPr lang="en-US" dirty="0" smtClean="0"/>
              <a:t>Relies </a:t>
            </a:r>
            <a:r>
              <a:rPr lang="en-US" dirty="0"/>
              <a:t>on left-to-right, top-to-bottom reading </a:t>
            </a:r>
            <a:r>
              <a:rPr lang="en-US" dirty="0" smtClean="0"/>
              <a:t>conventions</a:t>
            </a:r>
          </a:p>
          <a:p>
            <a:pPr lvl="1"/>
            <a:r>
              <a:rPr lang="en-US" dirty="0" smtClean="0"/>
              <a:t>Spatial juxtaposition of frames on the printed page permits multiple reading paths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Examined by Scott McCloud in </a:t>
            </a:r>
            <a:r>
              <a:rPr lang="en-US" i="1" dirty="0" smtClean="0"/>
              <a:t>Understanding Comics</a:t>
            </a:r>
            <a:r>
              <a:rPr lang="en-US" dirty="0" smtClean="0"/>
              <a:t> (1993)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95" r="-1495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Carl (2001)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1210" y="6258798"/>
            <a:ext cx="6865060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McCloud, S.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(2001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Choose Your Own Carl</a:t>
            </a:r>
            <a:r>
              <a:rPr lang="en-US" sz="1600" dirty="0">
                <a:latin typeface="Georgia"/>
                <a:cs typeface="Georgia"/>
              </a:rPr>
              <a:t>.</a:t>
            </a:r>
            <a:r>
              <a:rPr lang="en-US" sz="1600" dirty="0" smtClean="0">
                <a:latin typeface="Georgia"/>
                <a:cs typeface="Georgia"/>
              </a:rPr>
              <a:t> http://</a:t>
            </a:r>
            <a:r>
              <a:rPr lang="en-US" sz="1600" dirty="0" err="1" smtClean="0">
                <a:latin typeface="Georgia"/>
                <a:cs typeface="Georgia"/>
              </a:rPr>
              <a:t>www.scottmccloud.com</a:t>
            </a:r>
            <a:r>
              <a:rPr lang="en-US" sz="1600" dirty="0" smtClean="0">
                <a:latin typeface="Georgia"/>
                <a:cs typeface="Georgia"/>
              </a:rPr>
              <a:t>/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35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ypertext and the Death of the Author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dirty="0" smtClean="0"/>
              <a:t>“It </a:t>
            </a:r>
            <a:r>
              <a:rPr lang="en-GB" dirty="0"/>
              <a:t>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  <a:endParaRPr lang="en-GB" dirty="0" smtClean="0"/>
          </a:p>
          <a:p>
            <a:pPr marL="0" lvl="1" indent="0">
              <a:buNone/>
            </a:pPr>
            <a:r>
              <a:rPr lang="en-GB" dirty="0" smtClean="0"/>
              <a:t>Similarly</a:t>
            </a:r>
            <a:r>
              <a:rPr lang="en-GB" dirty="0"/>
              <a:t>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</a:t>
            </a:r>
            <a:r>
              <a:rPr lang="en-GB" dirty="0" smtClean="0"/>
              <a:t>fashion, </a:t>
            </a:r>
            <a:r>
              <a:rPr lang="en-GB" dirty="0"/>
              <a:t>serves to highlight the importance of the reader in the </a:t>
            </a:r>
            <a:r>
              <a:rPr lang="en-GB" dirty="0" smtClean="0"/>
              <a:t>“writing” </a:t>
            </a:r>
            <a:r>
              <a:rPr lang="en-GB" dirty="0"/>
              <a:t>of a </a:t>
            </a:r>
            <a:r>
              <a:rPr lang="en-GB" dirty="0" smtClean="0"/>
              <a:t>text</a:t>
            </a:r>
            <a:r>
              <a:rPr lang="en-GB" dirty="0"/>
              <a:t> </a:t>
            </a:r>
            <a:r>
              <a:rPr lang="en-GB" dirty="0" smtClean="0"/>
              <a:t>- each </a:t>
            </a:r>
            <a:r>
              <a:rPr lang="en-GB" dirty="0"/>
              <a:t>reading, even if it does not physically change the </a:t>
            </a:r>
            <a:r>
              <a:rPr lang="en-GB" dirty="0" smtClean="0"/>
              <a:t>words</a:t>
            </a:r>
            <a:r>
              <a:rPr lang="en-GB" dirty="0"/>
              <a:t> </a:t>
            </a:r>
            <a:r>
              <a:rPr lang="en-GB" dirty="0" smtClean="0"/>
              <a:t>- writes </a:t>
            </a:r>
            <a:r>
              <a:rPr lang="en-GB" dirty="0"/>
              <a:t>the text anew simply by re-arranging it, by placing different emphases that might subtly inflect its </a:t>
            </a:r>
            <a:r>
              <a:rPr lang="en-GB" dirty="0" smtClean="0"/>
              <a:t>meanings.”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012576"/>
            <a:ext cx="7190570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Keep,C</a:t>
            </a:r>
            <a:r>
              <a:rPr lang="en-US" sz="1600" dirty="0">
                <a:latin typeface="Georgia"/>
                <a:cs typeface="Georgia"/>
              </a:rPr>
              <a:t>., McLaughlin, T. and </a:t>
            </a:r>
            <a:r>
              <a:rPr lang="en-US" sz="1600" dirty="0" err="1">
                <a:latin typeface="Georgia"/>
                <a:cs typeface="Georgia"/>
              </a:rPr>
              <a:t>Parmar</a:t>
            </a:r>
            <a:r>
              <a:rPr lang="en-US" sz="1600" dirty="0">
                <a:latin typeface="Georgia"/>
                <a:cs typeface="Georgia"/>
              </a:rPr>
              <a:t>, R. (1993-2000) </a:t>
            </a:r>
            <a:r>
              <a:rPr lang="en-US" sz="1600" i="1" dirty="0">
                <a:latin typeface="Georgia"/>
                <a:cs typeface="Georgia"/>
              </a:rPr>
              <a:t>The Electronic </a:t>
            </a:r>
            <a:r>
              <a:rPr lang="en-US" sz="1600" i="1" dirty="0" smtClean="0">
                <a:latin typeface="Georgia"/>
                <a:cs typeface="Georgia"/>
              </a:rPr>
              <a:t>Labyrinth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http</a:t>
            </a:r>
            <a:r>
              <a:rPr lang="en-US" sz="1600" dirty="0">
                <a:latin typeface="Georgia"/>
                <a:cs typeface="Georgia"/>
              </a:rPr>
              <a:t>://</a:t>
            </a:r>
            <a:r>
              <a:rPr lang="en-US" sz="1600" dirty="0" err="1">
                <a:latin typeface="Georgia"/>
                <a:cs typeface="Georgia"/>
              </a:rPr>
              <a:t>elab.eserver.org</a:t>
            </a:r>
            <a:r>
              <a:rPr lang="en-US" sz="1600" dirty="0">
                <a:latin typeface="Georgia"/>
                <a:cs typeface="Georgi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0290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Visual grammar for linking: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90000" indent="0">
              <a:buNone/>
            </a:pPr>
            <a:endParaRPr lang="en-US" dirty="0" smtClean="0"/>
          </a:p>
          <a:p>
            <a:r>
              <a:rPr lang="en-US" dirty="0" smtClean="0"/>
              <a:t>Tabs for inter-page navigation</a:t>
            </a:r>
            <a:endParaRPr lang="en-US" dirty="0"/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6" r="-473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Meanwhile (2010)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1334" y="6258798"/>
            <a:ext cx="49328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Shiga, J.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(2010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Meanwhile</a:t>
            </a:r>
            <a:r>
              <a:rPr lang="en-US" sz="1600" dirty="0" smtClean="0">
                <a:latin typeface="Georgia"/>
                <a:cs typeface="Georgia"/>
              </a:rPr>
              <a:t>. New York: Amulet Books.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50407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8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Jimmy Corrigan (2001)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0" y="1700213"/>
            <a:ext cx="8496300" cy="4468812"/>
          </a:xfrm>
        </p:spPr>
      </p:pic>
      <p:sp>
        <p:nvSpPr>
          <p:cNvPr id="7" name="TextBox 6"/>
          <p:cNvSpPr txBox="1"/>
          <p:nvPr/>
        </p:nvSpPr>
        <p:spPr>
          <a:xfrm>
            <a:off x="330498" y="6258798"/>
            <a:ext cx="7989467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Ware, C. (2001) </a:t>
            </a:r>
            <a:r>
              <a:rPr lang="en-US" sz="1600" i="1" dirty="0" smtClean="0">
                <a:latin typeface="Georgia"/>
                <a:cs typeface="Georgia"/>
              </a:rPr>
              <a:t>Jimmy Corrigan: The Smartest Kid On Earth</a:t>
            </a:r>
            <a:r>
              <a:rPr lang="en-US" sz="1600" dirty="0" smtClean="0">
                <a:latin typeface="Georgia"/>
                <a:cs typeface="Georgia"/>
              </a:rPr>
              <a:t>, London: Jonathan Cape.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8926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131388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0" y="1692275"/>
            <a:ext cx="8496300" cy="4468813"/>
          </a:xfrm>
        </p:spPr>
      </p:pic>
      <p:sp>
        <p:nvSpPr>
          <p:cNvPr id="7" name="TextBox 6"/>
          <p:cNvSpPr txBox="1"/>
          <p:nvPr/>
        </p:nvSpPr>
        <p:spPr>
          <a:xfrm>
            <a:off x="323528" y="6258798"/>
            <a:ext cx="4083758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Rosenberg, J. (2005) </a:t>
            </a:r>
            <a:r>
              <a:rPr lang="en-US" sz="1600" i="1" dirty="0" smtClean="0">
                <a:latin typeface="Georgia"/>
                <a:cs typeface="Georgia"/>
              </a:rPr>
              <a:t>Diagrams Series 6, #1.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8090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865" r="286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Drama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24930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 vs. </a:t>
            </a:r>
            <a:r>
              <a:rPr lang="en-US" dirty="0" err="1" smtClean="0"/>
              <a:t>Hyperdrama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Traditional drama: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resents the playwright’s (and director’s) preferred account (narrative) of a story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istinguishes between on-stage and off-stage</a:t>
            </a:r>
          </a:p>
          <a:p>
            <a:pPr marL="90000" indent="0">
              <a:buNone/>
            </a:pPr>
            <a:r>
              <a:rPr lang="en-US" dirty="0" err="1" smtClean="0"/>
              <a:t>Hyperdrama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llows the audience to follow different narratives (and to choose when to switch narratives)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ontinues action off-stage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6012576"/>
            <a:ext cx="7624892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Deemer</a:t>
            </a:r>
            <a:r>
              <a:rPr lang="en-US" sz="1600" dirty="0" smtClean="0">
                <a:latin typeface="Georgia"/>
                <a:cs typeface="Georgia"/>
              </a:rPr>
              <a:t>, C. (1999) </a:t>
            </a:r>
            <a:r>
              <a:rPr lang="en-US" sz="1600" i="1" dirty="0" smtClean="0">
                <a:latin typeface="Georgia"/>
                <a:cs typeface="Georgia"/>
              </a:rPr>
              <a:t>The New </a:t>
            </a:r>
            <a:r>
              <a:rPr lang="en-US" sz="1600" i="1" dirty="0" err="1" smtClean="0">
                <a:latin typeface="Georgia"/>
                <a:cs typeface="Georgia"/>
              </a:rPr>
              <a:t>Hyperdrama</a:t>
            </a:r>
            <a:r>
              <a:rPr lang="en-US" sz="1600" i="1" dirty="0" smtClean="0">
                <a:latin typeface="Georgia"/>
                <a:cs typeface="Georgia"/>
              </a:rPr>
              <a:t>: How hypertext scripts are changing the 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parameters </a:t>
            </a:r>
            <a:r>
              <a:rPr lang="en-US" sz="1600" i="1" dirty="0">
                <a:latin typeface="Georgia"/>
                <a:cs typeface="Georgia"/>
              </a:rPr>
              <a:t>of dramatic storytelling.</a:t>
            </a:r>
          </a:p>
        </p:txBody>
      </p:sp>
    </p:spTree>
    <p:extLst>
      <p:ext uri="{BB962C8B-B14F-4D97-AF65-F5344CB8AC3E}">
        <p14:creationId xmlns:p14="http://schemas.microsoft.com/office/powerpoint/2010/main" val="3239681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Additional narrative </a:t>
            </a:r>
            <a:r>
              <a:rPr lang="en-US" dirty="0" err="1" smtClean="0"/>
              <a:t>centred</a:t>
            </a:r>
            <a:r>
              <a:rPr lang="en-US" dirty="0" smtClean="0"/>
              <a:t> on minor characters in Hamlet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ergodic</a:t>
            </a:r>
            <a:r>
              <a:rPr lang="en-US" dirty="0" smtClean="0"/>
              <a:t>, therefore not </a:t>
            </a:r>
            <a:r>
              <a:rPr lang="en-US" dirty="0" err="1" smtClean="0"/>
              <a:t>hyperdrama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7128" t="15849" r="12171" b="5673"/>
          <a:stretch/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Rosencrantz and Guildenstern are Dead (1967)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800350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Stoppard, T. (1973) </a:t>
            </a:r>
            <a:r>
              <a:rPr lang="en-US" sz="1600" i="1" dirty="0" smtClean="0">
                <a:latin typeface="Georgia"/>
                <a:cs typeface="Georgia"/>
              </a:rPr>
              <a:t>Rosencrantz and Guildenstern are Dead</a:t>
            </a:r>
            <a:r>
              <a:rPr lang="en-US" sz="1600" dirty="0" smtClean="0">
                <a:latin typeface="Georgia"/>
                <a:cs typeface="Georgia"/>
              </a:rPr>
              <a:t>. London: Faber and Faber.</a:t>
            </a:r>
            <a:endParaRPr lang="en-US" sz="1600" i="1" dirty="0" smtClean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03665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Courtroom drama by </a:t>
            </a:r>
            <a:r>
              <a:rPr lang="en-US" dirty="0" err="1" smtClean="0"/>
              <a:t>Ayn</a:t>
            </a:r>
            <a:r>
              <a:rPr lang="en-US" dirty="0" smtClean="0"/>
              <a:t> Rand, </a:t>
            </a:r>
            <a:r>
              <a:rPr lang="en-US" dirty="0" err="1" smtClean="0"/>
              <a:t>centred</a:t>
            </a:r>
            <a:r>
              <a:rPr lang="en-US" dirty="0" smtClean="0"/>
              <a:t> on a murder trial</a:t>
            </a:r>
          </a:p>
          <a:p>
            <a:r>
              <a:rPr lang="en-US" dirty="0" smtClean="0"/>
              <a:t>Members of the audience are selected to form a jury</a:t>
            </a:r>
          </a:p>
          <a:p>
            <a:r>
              <a:rPr lang="en-US" dirty="0" smtClean="0"/>
              <a:t>The jury’s verdict determines the ending of the play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0777" r="-20777"/>
          <a:stretch>
            <a:fillRect/>
          </a:stretch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 of January 16</a:t>
            </a:r>
            <a:r>
              <a:rPr lang="en-US" baseline="30000" dirty="0" smtClean="0"/>
              <a:t>th</a:t>
            </a:r>
            <a:r>
              <a:rPr lang="en-US" dirty="0" smtClean="0"/>
              <a:t> (1935)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930229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Rand, A. (1936) </a:t>
            </a:r>
            <a:r>
              <a:rPr lang="en-US" sz="1600" i="1" dirty="0" smtClean="0">
                <a:latin typeface="Georgia"/>
                <a:cs typeface="Georgia"/>
              </a:rPr>
              <a:t>Night of January 16</a:t>
            </a:r>
            <a:r>
              <a:rPr lang="en-US" sz="1600" i="1" baseline="30000" dirty="0" smtClean="0">
                <a:latin typeface="Georgia"/>
                <a:cs typeface="Georgia"/>
              </a:rPr>
              <a:t>th</a:t>
            </a:r>
            <a:r>
              <a:rPr lang="en-US" sz="1600" i="1" dirty="0" smtClean="0">
                <a:latin typeface="Georgia"/>
                <a:cs typeface="Georgia"/>
              </a:rPr>
              <a:t>: a comedy-drama in three acts</a:t>
            </a:r>
            <a:r>
              <a:rPr lang="en-US" sz="1600" dirty="0" smtClean="0">
                <a:latin typeface="Georgia"/>
                <a:cs typeface="Georgia"/>
              </a:rPr>
              <a:t>. New York: Longmans &amp; Co.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07714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Czech experimental interactive film</a:t>
            </a:r>
          </a:p>
          <a:p>
            <a:r>
              <a:rPr lang="en-US" dirty="0" smtClean="0"/>
              <a:t>First shown at Expo 67 in Montreal</a:t>
            </a:r>
          </a:p>
          <a:p>
            <a:r>
              <a:rPr lang="en-US" dirty="0"/>
              <a:t>F</a:t>
            </a:r>
            <a:r>
              <a:rPr lang="en-US" dirty="0" smtClean="0"/>
              <a:t>ilm is stopped at intervals and  audience is asked how they think the film should be continued</a:t>
            </a:r>
          </a:p>
          <a:p>
            <a:r>
              <a:rPr lang="en-US" dirty="0" smtClean="0"/>
              <a:t>Audience votes on two options (red/green) with the majority determining the future path of the film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Kinoautomat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7136569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Činčera</a:t>
            </a:r>
            <a:r>
              <a:rPr lang="en-US" sz="1600" dirty="0" smtClean="0">
                <a:latin typeface="Georgia"/>
                <a:cs typeface="Georgia"/>
              </a:rPr>
              <a:t>, R., </a:t>
            </a:r>
            <a:r>
              <a:rPr lang="en-US" sz="1600" dirty="0" err="1" smtClean="0">
                <a:latin typeface="Georgia"/>
                <a:cs typeface="Georgia"/>
              </a:rPr>
              <a:t>Roháč</a:t>
            </a:r>
            <a:r>
              <a:rPr lang="en-US" sz="1600" dirty="0" smtClean="0">
                <a:latin typeface="Georgia"/>
                <a:cs typeface="Georgia"/>
              </a:rPr>
              <a:t>, J. and </a:t>
            </a:r>
            <a:r>
              <a:rPr lang="en-US" sz="1600" dirty="0" err="1" smtClean="0">
                <a:latin typeface="Georgia"/>
                <a:cs typeface="Georgia"/>
              </a:rPr>
              <a:t>Svitáček</a:t>
            </a:r>
            <a:r>
              <a:rPr lang="en-US" sz="1600" dirty="0" smtClean="0">
                <a:latin typeface="Georgia"/>
                <a:cs typeface="Georgia"/>
              </a:rPr>
              <a:t>, V (1967) </a:t>
            </a:r>
            <a:r>
              <a:rPr lang="en-US" sz="1600" i="1" dirty="0" err="1" smtClean="0">
                <a:latin typeface="Georgia"/>
                <a:cs typeface="Georgia"/>
              </a:rPr>
              <a:t>Kinoautomat</a:t>
            </a:r>
            <a:r>
              <a:rPr lang="en-US" sz="1600" i="1" dirty="0" smtClean="0">
                <a:latin typeface="Georgia"/>
                <a:cs typeface="Georgia"/>
              </a:rPr>
              <a:t>: </a:t>
            </a:r>
            <a:r>
              <a:rPr lang="en-US" sz="1600" i="1" dirty="0" err="1" smtClean="0">
                <a:latin typeface="Georgia"/>
                <a:cs typeface="Georgia"/>
              </a:rPr>
              <a:t>Človĕk</a:t>
            </a:r>
            <a:r>
              <a:rPr lang="en-US" sz="1600" i="1" dirty="0" smtClean="0">
                <a:latin typeface="Georgia"/>
                <a:cs typeface="Georgia"/>
              </a:rPr>
              <a:t> a </a:t>
            </a:r>
            <a:r>
              <a:rPr lang="en-US" sz="1600" i="1" dirty="0" err="1" smtClean="0">
                <a:latin typeface="Georgia"/>
                <a:cs typeface="Georgia"/>
              </a:rPr>
              <a:t>jeho</a:t>
            </a:r>
            <a:r>
              <a:rPr lang="en-US" sz="1600" i="1" dirty="0" smtClean="0">
                <a:latin typeface="Georgia"/>
                <a:cs typeface="Georgia"/>
              </a:rPr>
              <a:t> </a:t>
            </a:r>
            <a:r>
              <a:rPr lang="en-US" sz="1600" i="1" dirty="0" err="1" smtClean="0">
                <a:latin typeface="Georgia"/>
                <a:cs typeface="Georgia"/>
              </a:rPr>
              <a:t>dům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3486" b="-13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8011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Play takes place in a large house</a:t>
            </a:r>
          </a:p>
          <a:p>
            <a:r>
              <a:rPr lang="en-US" dirty="0"/>
              <a:t>A</a:t>
            </a:r>
            <a:r>
              <a:rPr lang="en-US" dirty="0" smtClean="0"/>
              <a:t>ctors perform simultaneously in up to nine different rooms</a:t>
            </a:r>
          </a:p>
          <a:p>
            <a:r>
              <a:rPr lang="en-US" dirty="0" smtClean="0"/>
              <a:t>Spectators must choose which actor(s) they follow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  <a:p>
            <a:r>
              <a:rPr lang="en-US" dirty="0" smtClean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385" r="4385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Tamara (1981)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5679647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Krizanc</a:t>
            </a:r>
            <a:r>
              <a:rPr lang="en-US" sz="1600" dirty="0" smtClean="0">
                <a:latin typeface="Georgia"/>
                <a:cs typeface="Georgia"/>
              </a:rPr>
              <a:t>, J. (1989) </a:t>
            </a:r>
            <a:r>
              <a:rPr lang="en-US" sz="1600" i="1" dirty="0" smtClean="0">
                <a:latin typeface="Georgia"/>
                <a:cs typeface="Georgia"/>
              </a:rPr>
              <a:t>Tamara: A play</a:t>
            </a:r>
            <a:r>
              <a:rPr lang="en-US" sz="1600" dirty="0" smtClean="0">
                <a:latin typeface="Georgia"/>
                <a:cs typeface="Georgia"/>
              </a:rPr>
              <a:t>. London: Methuen Drama.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63727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Forking Paths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“In </a:t>
            </a:r>
            <a:r>
              <a:rPr lang="en-US" sz="2000" dirty="0"/>
              <a:t>all fictional works, each time a man is confronted with several alternatives, he chooses one and eliminates the others; in the fiction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he chooses— simultaneously—all of them. He creates, in this way, diverse futures, diverse times which themselves also proliferate and fork. Here, then, is the explanation of the novel’s contradictions.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Fang</a:t>
            </a:r>
            <a:r>
              <a:rPr lang="en-US" sz="2000" dirty="0"/>
              <a:t>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all possible outcomes occur; each one is the point of departure for other </a:t>
            </a:r>
            <a:r>
              <a:rPr lang="en-US" sz="2000" dirty="0" err="1"/>
              <a:t>forkings</a:t>
            </a:r>
            <a:r>
              <a:rPr lang="en-US" sz="2000" dirty="0" smtClean="0"/>
              <a:t>.”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9694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Borges, J.L. </a:t>
            </a:r>
            <a:r>
              <a:rPr lang="en-US" sz="1600" dirty="0" smtClean="0">
                <a:latin typeface="Georgia"/>
                <a:cs typeface="Georgia"/>
              </a:rPr>
              <a:t>(</a:t>
            </a:r>
            <a:r>
              <a:rPr lang="en-US" sz="1600" dirty="0">
                <a:latin typeface="Georgia"/>
                <a:cs typeface="Georgia"/>
              </a:rPr>
              <a:t>1941) </a:t>
            </a:r>
            <a:r>
              <a:rPr lang="en-US" sz="1600" i="1" dirty="0">
                <a:latin typeface="Georgia"/>
                <a:cs typeface="Georgia"/>
              </a:rPr>
              <a:t>The Garden of Forking </a:t>
            </a:r>
            <a:r>
              <a:rPr lang="en-US" sz="1600" i="1" dirty="0" smtClean="0">
                <a:latin typeface="Georgia"/>
                <a:cs typeface="Georgia"/>
              </a:rPr>
              <a:t>Paths</a:t>
            </a:r>
            <a:r>
              <a:rPr lang="en-US" sz="1600" dirty="0" smtClean="0">
                <a:latin typeface="Georgia"/>
                <a:cs typeface="Georgia"/>
              </a:rPr>
              <a:t>, Translated from Spanish by Yates, D.A.  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0015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Film composed of four overlapping narratives</a:t>
            </a:r>
          </a:p>
          <a:p>
            <a:r>
              <a:rPr lang="en-US" dirty="0" smtClean="0"/>
              <a:t>Filmed simultaneously as four continuous 90-minute takes</a:t>
            </a:r>
          </a:p>
          <a:p>
            <a:r>
              <a:rPr lang="en-US" dirty="0" smtClean="0"/>
              <a:t>Screen divided into quarters, </a:t>
            </a:r>
            <a:r>
              <a:rPr lang="en-US" dirty="0"/>
              <a:t>a</a:t>
            </a:r>
            <a:r>
              <a:rPr lang="en-US" dirty="0" smtClean="0"/>
              <a:t>ll four films projected at same time</a:t>
            </a:r>
          </a:p>
          <a:p>
            <a:r>
              <a:rPr lang="en-US" dirty="0" smtClean="0"/>
              <a:t>Audience ‘choose’ which sub-film to watch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0267" b="-2026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Timecode</a:t>
            </a:r>
            <a:r>
              <a:rPr lang="en-US" dirty="0" smtClean="0"/>
              <a:t> (2000)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5052866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Figgis</a:t>
            </a:r>
            <a:r>
              <a:rPr lang="en-US" sz="1600" dirty="0" smtClean="0">
                <a:latin typeface="Georgia"/>
                <a:cs typeface="Georgia"/>
              </a:rPr>
              <a:t>, </a:t>
            </a:r>
            <a:r>
              <a:rPr lang="en-US" sz="1600" dirty="0">
                <a:latin typeface="Georgia"/>
                <a:cs typeface="Georgia"/>
              </a:rPr>
              <a:t>M</a:t>
            </a:r>
            <a:r>
              <a:rPr lang="en-US" sz="1600" dirty="0" smtClean="0">
                <a:latin typeface="Georgia"/>
                <a:cs typeface="Georgia"/>
              </a:rPr>
              <a:t>. (2000) </a:t>
            </a:r>
            <a:r>
              <a:rPr lang="en-US" sz="1600" i="1" dirty="0" err="1" smtClean="0">
                <a:latin typeface="Georgia"/>
                <a:cs typeface="Georgia"/>
              </a:rPr>
              <a:t>Timecode</a:t>
            </a:r>
            <a:r>
              <a:rPr lang="en-US" sz="1600" i="1" dirty="0" smtClean="0">
                <a:latin typeface="Georgia"/>
                <a:cs typeface="Georgia"/>
              </a:rPr>
              <a:t>. </a:t>
            </a:r>
            <a:r>
              <a:rPr lang="en-US" sz="1600" dirty="0" smtClean="0">
                <a:latin typeface="Georgia"/>
                <a:cs typeface="Georgia"/>
              </a:rPr>
              <a:t>Screen Gems (distributor).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25056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031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Non-linearity is the essence of hypertext</a:t>
            </a:r>
          </a:p>
          <a:p>
            <a:pPr lvl="1"/>
            <a:r>
              <a:rPr lang="en-US" dirty="0" smtClean="0"/>
              <a:t>Hypertext fiction may be non-linear in story, narrative or text</a:t>
            </a:r>
          </a:p>
          <a:p>
            <a:pPr lvl="1"/>
            <a:r>
              <a:rPr lang="en-US" dirty="0" smtClean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Hypertext is also </a:t>
            </a:r>
            <a:r>
              <a:rPr lang="en-US" dirty="0" err="1" smtClean="0"/>
              <a:t>ergodic</a:t>
            </a:r>
            <a:endParaRPr lang="en-US" dirty="0" smtClean="0"/>
          </a:p>
          <a:p>
            <a:pPr lvl="1"/>
            <a:r>
              <a:rPr lang="en-US" dirty="0" smtClean="0"/>
              <a:t>Non-trivial effort typically manifests itself as choice</a:t>
            </a:r>
          </a:p>
          <a:p>
            <a:pPr lvl="1"/>
            <a:r>
              <a:rPr lang="en-US" dirty="0" smtClean="0"/>
              <a:t>May also involve ludic elements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1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10428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“ </a:t>
            </a:r>
            <a:r>
              <a:rPr lang="en-US" i="1" dirty="0" err="1" smtClean="0"/>
              <a:t>Ergodic</a:t>
            </a:r>
            <a:r>
              <a:rPr lang="en-US" i="1" dirty="0" smtClean="0"/>
              <a:t> […] </a:t>
            </a:r>
            <a:r>
              <a:rPr lang="en-US" dirty="0" smtClean="0"/>
              <a:t>derives </a:t>
            </a:r>
            <a:r>
              <a:rPr lang="en-US" dirty="0"/>
              <a:t>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</a:t>
            </a:r>
            <a:r>
              <a:rPr lang="en-US" dirty="0" smtClean="0"/>
              <a:t>. 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6021288"/>
            <a:ext cx="8401238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Aarseth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smtClean="0">
                <a:latin typeface="Georgia"/>
                <a:cs typeface="Georgia"/>
              </a:rPr>
              <a:t>E. (1997</a:t>
            </a:r>
            <a:r>
              <a:rPr lang="en-US" sz="1600" dirty="0">
                <a:latin typeface="Georgia"/>
                <a:cs typeface="Georgia"/>
              </a:rPr>
              <a:t>) </a:t>
            </a:r>
            <a:r>
              <a:rPr lang="en-US" sz="1600" i="1" dirty="0" err="1" smtClean="0">
                <a:latin typeface="Georgia"/>
                <a:cs typeface="Georgia"/>
              </a:rPr>
              <a:t>Cybertext</a:t>
            </a:r>
            <a:r>
              <a:rPr lang="en-US" sz="1600" i="1" dirty="0" smtClean="0">
                <a:latin typeface="Georgia"/>
                <a:cs typeface="Georgia"/>
              </a:rPr>
              <a:t>: Perspectives </a:t>
            </a:r>
            <a:r>
              <a:rPr lang="en-US" sz="1600" i="1" dirty="0">
                <a:latin typeface="Georgia"/>
                <a:cs typeface="Georgia"/>
              </a:rPr>
              <a:t>on </a:t>
            </a:r>
            <a:r>
              <a:rPr lang="en-US" sz="1600" i="1" dirty="0" err="1">
                <a:latin typeface="Georgia"/>
                <a:cs typeface="Georgia"/>
              </a:rPr>
              <a:t>Ergodic</a:t>
            </a:r>
            <a:r>
              <a:rPr lang="en-US" sz="1600" i="1" dirty="0">
                <a:latin typeface="Georgia"/>
                <a:cs typeface="Georgia"/>
              </a:rPr>
              <a:t> Literature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smtClean="0">
                <a:latin typeface="Georgia"/>
                <a:cs typeface="Georgia"/>
              </a:rPr>
              <a:t>Baltimore, MD: The John </a:t>
            </a:r>
          </a:p>
          <a:p>
            <a:r>
              <a:rPr lang="en-US" sz="1600" dirty="0" smtClean="0">
                <a:latin typeface="Georgia"/>
                <a:cs typeface="Georgia"/>
              </a:rPr>
              <a:t>Hopkins University </a:t>
            </a:r>
            <a:r>
              <a:rPr lang="en-US" sz="1600" dirty="0">
                <a:latin typeface="Georgia"/>
                <a:cs typeface="Georgia"/>
              </a:rPr>
              <a:t>Press.</a:t>
            </a:r>
          </a:p>
        </p:txBody>
      </p:sp>
    </p:spTree>
    <p:extLst>
      <p:ext uri="{BB962C8B-B14F-4D97-AF65-F5344CB8AC3E}">
        <p14:creationId xmlns:p14="http://schemas.microsoft.com/office/powerpoint/2010/main" val="23509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150 loose leaf pages</a:t>
            </a:r>
          </a:p>
          <a:p>
            <a:pPr lvl="1"/>
            <a:r>
              <a:rPr lang="en-US" dirty="0" smtClean="0"/>
              <a:t>Pages are to be shuffled before </a:t>
            </a:r>
            <a:r>
              <a:rPr lang="en-US" dirty="0" smtClean="0"/>
              <a:t>reading</a:t>
            </a:r>
          </a:p>
          <a:p>
            <a:pPr lvl="1"/>
            <a:r>
              <a:rPr lang="en-US" b="1" dirty="0" smtClean="0"/>
              <a:t>CONTENT WARNING!</a:t>
            </a:r>
            <a:endParaRPr lang="en-US" b="1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9252" r="19252"/>
          <a:stretch>
            <a:fillRect/>
          </a:stretch>
        </p:blipFill>
        <p:spPr>
          <a:xfrm>
            <a:off x="4724400" y="1682751"/>
            <a:ext cx="4095600" cy="43385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No. 1, Roman (1962)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995214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Saporta</a:t>
            </a:r>
            <a:r>
              <a:rPr lang="en-US" sz="1600" dirty="0" smtClean="0">
                <a:latin typeface="Georgia"/>
                <a:cs typeface="Georgia"/>
              </a:rPr>
              <a:t>, M. (1963) </a:t>
            </a:r>
            <a:r>
              <a:rPr lang="en-US" sz="1600" i="1" dirty="0" smtClean="0">
                <a:latin typeface="Georgia"/>
                <a:cs typeface="Georgia"/>
              </a:rPr>
              <a:t>Composition No. 1, Roman</a:t>
            </a:r>
            <a:r>
              <a:rPr lang="en-US" sz="1600" dirty="0" smtClean="0">
                <a:latin typeface="Georgia"/>
                <a:cs typeface="Georgia"/>
              </a:rPr>
              <a:t>. Translated from French by Howard, R.,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New York: Simon and Schuster. 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011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Structured as 155 chapters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hapters 57-155 designated as ‘expendable’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Two readings of the book:</a:t>
            </a:r>
          </a:p>
          <a:p>
            <a:pPr lvl="1"/>
            <a:r>
              <a:rPr lang="en-US" dirty="0" smtClean="0"/>
              <a:t>Chapters 1-56 in order</a:t>
            </a:r>
          </a:p>
          <a:p>
            <a:pPr lvl="1"/>
            <a:r>
              <a:rPr lang="en-US" dirty="0" smtClean="0"/>
              <a:t>All chapters, following the reading order given in the instructions: 73-1-2-116-3-…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22958" r="-22958"/>
          <a:stretch>
            <a:fillRect/>
          </a:stretch>
        </p:blipFill>
        <p:spPr>
          <a:xfrm>
            <a:off x="4724400" y="1682750"/>
            <a:ext cx="4095750" cy="426653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Hopscotch </a:t>
            </a:r>
            <a:r>
              <a:rPr lang="en-US" i="1" dirty="0" smtClean="0"/>
              <a:t>(</a:t>
            </a:r>
            <a:r>
              <a:rPr lang="en-US" i="1" dirty="0" err="1" smtClean="0"/>
              <a:t>Rayuela</a:t>
            </a:r>
            <a:r>
              <a:rPr lang="en-US" i="1" dirty="0" smtClean="0"/>
              <a:t>) </a:t>
            </a:r>
            <a:r>
              <a:rPr lang="en-US" dirty="0" smtClean="0"/>
              <a:t>(1963)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496944" cy="338554"/>
          </a:xfrm>
          <a:prstGeom prst="rect">
            <a:avLst/>
          </a:prstGeom>
          <a:noFill/>
        </p:spPr>
        <p:txBody>
          <a:bodyPr wrap="square" lIns="0" rIns="0" rtlCol="0" anchor="b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Cortázar</a:t>
            </a:r>
            <a:r>
              <a:rPr lang="en-US" sz="1600" dirty="0" smtClean="0">
                <a:latin typeface="Georgia"/>
                <a:cs typeface="Georgia"/>
              </a:rPr>
              <a:t>, J. (1966) </a:t>
            </a:r>
            <a:r>
              <a:rPr lang="en-US" sz="1600" i="1" dirty="0" smtClean="0">
                <a:latin typeface="Georgia"/>
                <a:cs typeface="Georgia"/>
              </a:rPr>
              <a:t>Hopscotch</a:t>
            </a:r>
            <a:r>
              <a:rPr lang="en-US" sz="1600" dirty="0" smtClean="0">
                <a:latin typeface="Georgia"/>
                <a:cs typeface="Georgia"/>
              </a:rPr>
              <a:t>. Translated from Spanish by </a:t>
            </a:r>
            <a:r>
              <a:rPr lang="en-US" sz="1600" dirty="0" err="1" smtClean="0">
                <a:latin typeface="Georgia"/>
                <a:cs typeface="Georgia"/>
              </a:rPr>
              <a:t>Rabassa</a:t>
            </a:r>
            <a:r>
              <a:rPr lang="en-US" sz="1600" dirty="0" smtClean="0">
                <a:latin typeface="Georgia"/>
                <a:cs typeface="Georgia"/>
              </a:rPr>
              <a:t>, G. New York: Pantheon Books.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456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18399</TotalTime>
  <Words>3413</Words>
  <Application>Microsoft Macintosh PowerPoint</Application>
  <PresentationFormat>On-screen Show (4:3)</PresentationFormat>
  <Paragraphs>376</Paragraphs>
  <Slides>52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ECS</vt:lpstr>
      <vt:lpstr>1_ECS</vt:lpstr>
      <vt:lpstr>2_ECS</vt:lpstr>
      <vt:lpstr>3_ECS</vt:lpstr>
      <vt:lpstr>4_ECS</vt:lpstr>
      <vt:lpstr>5_ECS</vt:lpstr>
      <vt:lpstr>6_ECS</vt:lpstr>
      <vt:lpstr>7_ECS</vt:lpstr>
      <vt:lpstr>Telling Tales: 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Lucky Les (1967)</vt:lpstr>
      <vt:lpstr>Choose Your Own Adventure (1979-)</vt:lpstr>
      <vt:lpstr>PowerPoint Presentation</vt:lpstr>
      <vt:lpstr>Life’s Lottery (1999)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Sculptural Hypertext: Card Shark</vt:lpstr>
      <vt:lpstr>Hypertext Comics</vt:lpstr>
      <vt:lpstr>Hypercomics (1986-)</vt:lpstr>
      <vt:lpstr>Carl (2001)</vt:lpstr>
      <vt:lpstr>Meanwhile (2010)</vt:lpstr>
      <vt:lpstr>Jimmy Corrigan (2001)</vt:lpstr>
      <vt:lpstr>Hypertext Poetry</vt:lpstr>
      <vt:lpstr>Hypertext Poetry</vt:lpstr>
      <vt:lpstr>Hypertext Drama</vt:lpstr>
      <vt:lpstr>Drama vs. Hyperdrama</vt:lpstr>
      <vt:lpstr>Rosencrantz and Guildenstern are Dead (1967)</vt:lpstr>
      <vt:lpstr>Night of January 16th (1935)</vt:lpstr>
      <vt:lpstr>Kinoautomat (1967)</vt:lpstr>
      <vt:lpstr>Tamara (1981)</vt:lpstr>
      <vt:lpstr>Timecode (2000)</vt:lpstr>
      <vt:lpstr>Summary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Hugh Davis</dc:creator>
  <cp:lastModifiedBy>Nicholas Gibbins</cp:lastModifiedBy>
  <cp:revision>260</cp:revision>
  <dcterms:created xsi:type="dcterms:W3CDTF">2009-11-26T22:20:18Z</dcterms:created>
  <dcterms:modified xsi:type="dcterms:W3CDTF">2015-11-13T11:04:23Z</dcterms:modified>
</cp:coreProperties>
</file>