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6.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7.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8.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9.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tags/tag10.xml" ContentType="application/vnd.openxmlformats-officedocument.presentationml.tags+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tags/tag11.xml" ContentType="application/vnd.openxmlformats-officedocument.presentationml.tags+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tags/tag12.xml" ContentType="application/vnd.openxmlformats-officedocument.presentationml.tags+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tags/tag13.xml" ContentType="application/vnd.openxmlformats-officedocument.presentationml.tags+xml"/>
  <Override PartName="/ppt/notesSlides/notesSlide65.xml" ContentType="application/vnd.openxmlformats-officedocument.presentationml.notesSlide+xml"/>
  <Override PartName="/ppt/tags/tag14.xml" ContentType="application/vnd.openxmlformats-officedocument.presentationml.tags+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tags/tag15.xml" ContentType="application/vnd.openxmlformats-officedocument.presentationml.tags+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tags/tag16.xml" ContentType="application/vnd.openxmlformats-officedocument.presentationml.tags+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tags/tag17.xml" ContentType="application/vnd.openxmlformats-officedocument.presentationml.tags+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tags/tag18.xml" ContentType="application/vnd.openxmlformats-officedocument.presentationml.tags+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tags/tag19.xml" ContentType="application/vnd.openxmlformats-officedocument.presentationml.tags+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tags/tag20.xml" ContentType="application/vnd.openxmlformats-officedocument.presentationml.tags+xml"/>
  <Override PartName="/ppt/notesSlides/notesSlide1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196"/>
  </p:notesMasterIdLst>
  <p:handoutMasterIdLst>
    <p:handoutMasterId r:id="rId197"/>
  </p:handoutMasterIdLst>
  <p:sldIdLst>
    <p:sldId id="256" r:id="rId2"/>
    <p:sldId id="257" r:id="rId3"/>
    <p:sldId id="258" r:id="rId4"/>
    <p:sldId id="306" r:id="rId5"/>
    <p:sldId id="303" r:id="rId6"/>
    <p:sldId id="304" r:id="rId7"/>
    <p:sldId id="549" r:id="rId8"/>
    <p:sldId id="385" r:id="rId9"/>
    <p:sldId id="259" r:id="rId10"/>
    <p:sldId id="308" r:id="rId11"/>
    <p:sldId id="309" r:id="rId12"/>
    <p:sldId id="386" r:id="rId13"/>
    <p:sldId id="299" r:id="rId14"/>
    <p:sldId id="419" r:id="rId15"/>
    <p:sldId id="480" r:id="rId16"/>
    <p:sldId id="453" r:id="rId17"/>
    <p:sldId id="481" r:id="rId18"/>
    <p:sldId id="482" r:id="rId19"/>
    <p:sldId id="483" r:id="rId20"/>
    <p:sldId id="454" r:id="rId21"/>
    <p:sldId id="387" r:id="rId22"/>
    <p:sldId id="260" r:id="rId23"/>
    <p:sldId id="311" r:id="rId24"/>
    <p:sldId id="312" r:id="rId25"/>
    <p:sldId id="470" r:id="rId26"/>
    <p:sldId id="558" r:id="rId27"/>
    <p:sldId id="554" r:id="rId28"/>
    <p:sldId id="555" r:id="rId29"/>
    <p:sldId id="556" r:id="rId30"/>
    <p:sldId id="557" r:id="rId31"/>
    <p:sldId id="559" r:id="rId32"/>
    <p:sldId id="560" r:id="rId33"/>
    <p:sldId id="388" r:id="rId34"/>
    <p:sldId id="261" r:id="rId35"/>
    <p:sldId id="484" r:id="rId36"/>
    <p:sldId id="313" r:id="rId37"/>
    <p:sldId id="416" r:id="rId38"/>
    <p:sldId id="468" r:id="rId39"/>
    <p:sldId id="469" r:id="rId40"/>
    <p:sldId id="316" r:id="rId41"/>
    <p:sldId id="421" r:id="rId42"/>
    <p:sldId id="317" r:id="rId43"/>
    <p:sldId id="318" r:id="rId44"/>
    <p:sldId id="389" r:id="rId45"/>
    <p:sldId id="263" r:id="rId46"/>
    <p:sldId id="319" r:id="rId47"/>
    <p:sldId id="320" r:id="rId48"/>
    <p:sldId id="321" r:id="rId49"/>
    <p:sldId id="322" r:id="rId50"/>
    <p:sldId id="323" r:id="rId51"/>
    <p:sldId id="326" r:id="rId52"/>
    <p:sldId id="327" r:id="rId53"/>
    <p:sldId id="328" r:id="rId54"/>
    <p:sldId id="422" r:id="rId55"/>
    <p:sldId id="423" r:id="rId56"/>
    <p:sldId id="390" r:id="rId57"/>
    <p:sldId id="301" r:id="rId58"/>
    <p:sldId id="424" r:id="rId59"/>
    <p:sldId id="331" r:id="rId60"/>
    <p:sldId id="332" r:id="rId61"/>
    <p:sldId id="392" r:id="rId62"/>
    <p:sldId id="270" r:id="rId63"/>
    <p:sldId id="335" r:id="rId64"/>
    <p:sldId id="336" r:id="rId65"/>
    <p:sldId id="486" r:id="rId66"/>
    <p:sldId id="405" r:id="rId67"/>
    <p:sldId id="273" r:id="rId68"/>
    <p:sldId id="406" r:id="rId69"/>
    <p:sldId id="407" r:id="rId70"/>
    <p:sldId id="439" r:id="rId71"/>
    <p:sldId id="472" r:id="rId72"/>
    <p:sldId id="490" r:id="rId73"/>
    <p:sldId id="491" r:id="rId74"/>
    <p:sldId id="492" r:id="rId75"/>
    <p:sldId id="493" r:id="rId76"/>
    <p:sldId id="473" r:id="rId77"/>
    <p:sldId id="494" r:id="rId78"/>
    <p:sldId id="495" r:id="rId79"/>
    <p:sldId id="496" r:id="rId80"/>
    <p:sldId id="302" r:id="rId81"/>
    <p:sldId id="398" r:id="rId82"/>
    <p:sldId id="266" r:id="rId83"/>
    <p:sldId id="360" r:id="rId84"/>
    <p:sldId id="361" r:id="rId85"/>
    <p:sldId id="561" r:id="rId86"/>
    <p:sldId id="362" r:id="rId87"/>
    <p:sldId id="363" r:id="rId88"/>
    <p:sldId id="365" r:id="rId89"/>
    <p:sldId id="366" r:id="rId90"/>
    <p:sldId id="367" r:id="rId91"/>
    <p:sldId id="368" r:id="rId92"/>
    <p:sldId id="378" r:id="rId93"/>
    <p:sldId id="457" r:id="rId94"/>
    <p:sldId id="458" r:id="rId95"/>
    <p:sldId id="298" r:id="rId96"/>
    <p:sldId id="376" r:id="rId97"/>
    <p:sldId id="377" r:id="rId98"/>
    <p:sldId id="438" r:id="rId99"/>
    <p:sldId id="379" r:id="rId100"/>
    <p:sldId id="278" r:id="rId101"/>
    <p:sldId id="380" r:id="rId102"/>
    <p:sldId id="382" r:id="rId103"/>
    <p:sldId id="383" r:id="rId104"/>
    <p:sldId id="381" r:id="rId105"/>
    <p:sldId id="443" r:id="rId106"/>
    <p:sldId id="444" r:id="rId107"/>
    <p:sldId id="459" r:id="rId108"/>
    <p:sldId id="460" r:id="rId109"/>
    <p:sldId id="445" r:id="rId110"/>
    <p:sldId id="446" r:id="rId111"/>
    <p:sldId id="474" r:id="rId112"/>
    <p:sldId id="501" r:id="rId113"/>
    <p:sldId id="502" r:id="rId114"/>
    <p:sldId id="503" r:id="rId115"/>
    <p:sldId id="476" r:id="rId116"/>
    <p:sldId id="504" r:id="rId117"/>
    <p:sldId id="505" r:id="rId118"/>
    <p:sldId id="506" r:id="rId119"/>
    <p:sldId id="507" r:id="rId120"/>
    <p:sldId id="508" r:id="rId121"/>
    <p:sldId id="509" r:id="rId122"/>
    <p:sldId id="510" r:id="rId123"/>
    <p:sldId id="511" r:id="rId124"/>
    <p:sldId id="475" r:id="rId125"/>
    <p:sldId id="550" r:id="rId126"/>
    <p:sldId id="551" r:id="rId127"/>
    <p:sldId id="552" r:id="rId128"/>
    <p:sldId id="553" r:id="rId129"/>
    <p:sldId id="461" r:id="rId130"/>
    <p:sldId id="527" r:id="rId131"/>
    <p:sldId id="528" r:id="rId132"/>
    <p:sldId id="462" r:id="rId133"/>
    <p:sldId id="463" r:id="rId134"/>
    <p:sldId id="465" r:id="rId135"/>
    <p:sldId id="466" r:id="rId136"/>
    <p:sldId id="477" r:id="rId137"/>
    <p:sldId id="512" r:id="rId138"/>
    <p:sldId id="513" r:id="rId139"/>
    <p:sldId id="514" r:id="rId140"/>
    <p:sldId id="529" r:id="rId141"/>
    <p:sldId id="530" r:id="rId142"/>
    <p:sldId id="394" r:id="rId143"/>
    <p:sldId id="417" r:id="rId144"/>
    <p:sldId id="272" r:id="rId145"/>
    <p:sldId id="339" r:id="rId146"/>
    <p:sldId id="340" r:id="rId147"/>
    <p:sldId id="341" r:id="rId148"/>
    <p:sldId id="425" r:id="rId149"/>
    <p:sldId id="531" r:id="rId150"/>
    <p:sldId id="532" r:id="rId151"/>
    <p:sldId id="342" r:id="rId152"/>
    <p:sldId id="418" r:id="rId153"/>
    <p:sldId id="275" r:id="rId154"/>
    <p:sldId id="343" r:id="rId155"/>
    <p:sldId id="426" r:id="rId156"/>
    <p:sldId id="427" r:id="rId157"/>
    <p:sldId id="344" r:id="rId158"/>
    <p:sldId id="441" r:id="rId159"/>
    <p:sldId id="345" r:id="rId160"/>
    <p:sldId id="467" r:id="rId161"/>
    <p:sldId id="395" r:id="rId162"/>
    <p:sldId id="276" r:id="rId163"/>
    <p:sldId id="431" r:id="rId164"/>
    <p:sldId id="442" r:id="rId165"/>
    <p:sldId id="478" r:id="rId166"/>
    <p:sldId id="515" r:id="rId167"/>
    <p:sldId id="516" r:id="rId168"/>
    <p:sldId id="517" r:id="rId169"/>
    <p:sldId id="518" r:id="rId170"/>
    <p:sldId id="519" r:id="rId171"/>
    <p:sldId id="520" r:id="rId172"/>
    <p:sldId id="521" r:id="rId173"/>
    <p:sldId id="522" r:id="rId174"/>
    <p:sldId id="523" r:id="rId175"/>
    <p:sldId id="524" r:id="rId176"/>
    <p:sldId id="525" r:id="rId177"/>
    <p:sldId id="526" r:id="rId178"/>
    <p:sldId id="479" r:id="rId179"/>
    <p:sldId id="533" r:id="rId180"/>
    <p:sldId id="534" r:id="rId181"/>
    <p:sldId id="535" r:id="rId182"/>
    <p:sldId id="536" r:id="rId183"/>
    <p:sldId id="537" r:id="rId184"/>
    <p:sldId id="538" r:id="rId185"/>
    <p:sldId id="539" r:id="rId186"/>
    <p:sldId id="540" r:id="rId187"/>
    <p:sldId id="541" r:id="rId188"/>
    <p:sldId id="542" r:id="rId189"/>
    <p:sldId id="544" r:id="rId190"/>
    <p:sldId id="545" r:id="rId191"/>
    <p:sldId id="546" r:id="rId192"/>
    <p:sldId id="547" r:id="rId193"/>
    <p:sldId id="548" r:id="rId194"/>
    <p:sldId id="291" r:id="rId195"/>
  </p:sldIdLst>
  <p:sldSz cx="9144000" cy="6858000" type="screen4x3"/>
  <p:notesSz cx="6797675" cy="9926638"/>
  <p:custDataLst>
    <p:tags r:id="rId198"/>
  </p:custDataLst>
  <p:defaultTextStyle>
    <a:defPPr>
      <a:defRPr lang="en-GB"/>
    </a:defPPr>
    <a:lvl1pPr algn="ctr"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ctr"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ctr"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ctr"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ctr"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66"/>
    <a:srgbClr val="FFFF66"/>
    <a:srgbClr val="FF0066"/>
    <a:srgbClr val="224568"/>
    <a:srgbClr val="FF3399"/>
    <a:srgbClr val="000000"/>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58" autoAdjust="0"/>
    <p:restoredTop sz="75873" autoAdjust="0"/>
  </p:normalViewPr>
  <p:slideViewPr>
    <p:cSldViewPr>
      <p:cViewPr varScale="1">
        <p:scale>
          <a:sx n="56" d="100"/>
          <a:sy n="56" d="100"/>
        </p:scale>
        <p:origin x="942"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0548"/>
    </p:cViewPr>
  </p:sorterViewPr>
  <p:notesViewPr>
    <p:cSldViewPr>
      <p:cViewPr>
        <p:scale>
          <a:sx n="75" d="100"/>
          <a:sy n="75" d="100"/>
        </p:scale>
        <p:origin x="-1158" y="87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196" Type="http://schemas.openxmlformats.org/officeDocument/2006/relationships/notesMaster" Target="notesMasters/notesMaster1.xml"/><Relationship Id="rId200"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handoutMaster" Target="handoutMasters/handoutMaster1.xml"/><Relationship Id="rId201"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tags" Target="tags/tag1.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190" Type="http://schemas.openxmlformats.org/officeDocument/2006/relationships/slide" Target="slides/slide189.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42" name="Rectangle 2"/>
          <p:cNvSpPr>
            <a:spLocks noGrp="1" noChangeArrowheads="1"/>
          </p:cNvSpPr>
          <p:nvPr>
            <p:ph type="hdr" sz="quarter"/>
          </p:nvPr>
        </p:nvSpPr>
        <p:spPr bwMode="auto">
          <a:xfrm>
            <a:off x="0" y="0"/>
            <a:ext cx="294640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ea typeface="+mn-ea"/>
                <a:cs typeface="Arial" charset="0"/>
              </a:defRPr>
            </a:lvl1pPr>
          </a:lstStyle>
          <a:p>
            <a:pPr>
              <a:defRPr/>
            </a:pPr>
            <a:endParaRPr lang="en-GB"/>
          </a:p>
        </p:txBody>
      </p:sp>
      <p:sp>
        <p:nvSpPr>
          <p:cNvPr id="419843" name="Rectangle 3"/>
          <p:cNvSpPr>
            <a:spLocks noGrp="1" noChangeArrowheads="1"/>
          </p:cNvSpPr>
          <p:nvPr>
            <p:ph type="dt" sz="quarter" idx="1"/>
          </p:nvPr>
        </p:nvSpPr>
        <p:spPr bwMode="auto">
          <a:xfrm>
            <a:off x="3849688" y="0"/>
            <a:ext cx="294640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ea typeface="+mn-ea"/>
                <a:cs typeface="Arial" charset="0"/>
              </a:defRPr>
            </a:lvl1pPr>
          </a:lstStyle>
          <a:p>
            <a:pPr>
              <a:defRPr/>
            </a:pPr>
            <a:endParaRPr lang="en-GB"/>
          </a:p>
        </p:txBody>
      </p:sp>
      <p:sp>
        <p:nvSpPr>
          <p:cNvPr id="419844" name="Rectangle 4"/>
          <p:cNvSpPr>
            <a:spLocks noGrp="1" noChangeArrowheads="1"/>
          </p:cNvSpPr>
          <p:nvPr>
            <p:ph type="ftr" sz="quarter" idx="2"/>
          </p:nvPr>
        </p:nvSpPr>
        <p:spPr bwMode="auto">
          <a:xfrm>
            <a:off x="0" y="9428242"/>
            <a:ext cx="294640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ea typeface="+mn-ea"/>
                <a:cs typeface="Arial" charset="0"/>
              </a:defRPr>
            </a:lvl1pPr>
          </a:lstStyle>
          <a:p>
            <a:pPr>
              <a:defRPr/>
            </a:pPr>
            <a:endParaRPr lang="en-GB"/>
          </a:p>
        </p:txBody>
      </p:sp>
      <p:sp>
        <p:nvSpPr>
          <p:cNvPr id="419845" name="Rectangle 5"/>
          <p:cNvSpPr>
            <a:spLocks noGrp="1" noChangeArrowheads="1"/>
          </p:cNvSpPr>
          <p:nvPr>
            <p:ph type="sldNum" sz="quarter" idx="3"/>
          </p:nvPr>
        </p:nvSpPr>
        <p:spPr bwMode="auto">
          <a:xfrm>
            <a:off x="3849688" y="9428242"/>
            <a:ext cx="294640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ea typeface="+mn-ea"/>
                <a:cs typeface="Arial" charset="0"/>
              </a:defRPr>
            </a:lvl1pPr>
          </a:lstStyle>
          <a:p>
            <a:pPr>
              <a:defRPr/>
            </a:pPr>
            <a:fld id="{4BD80BB5-D560-4674-90E1-F2C8C87F473C}" type="slidenum">
              <a:rPr lang="en-GB"/>
              <a:pPr>
                <a:defRPr/>
              </a:pPr>
              <a:t>‹#›</a:t>
            </a:fld>
            <a:endParaRPr lang="en-GB"/>
          </a:p>
        </p:txBody>
      </p:sp>
    </p:spTree>
    <p:extLst>
      <p:ext uri="{BB962C8B-B14F-4D97-AF65-F5344CB8AC3E}">
        <p14:creationId xmlns:p14="http://schemas.microsoft.com/office/powerpoint/2010/main" val="36804647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0" y="0"/>
            <a:ext cx="294640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ea typeface="+mn-ea"/>
                <a:cs typeface="Arial" charset="0"/>
              </a:defRPr>
            </a:lvl1pPr>
          </a:lstStyle>
          <a:p>
            <a:pPr>
              <a:defRPr/>
            </a:pPr>
            <a:endParaRPr lang="en-GB"/>
          </a:p>
        </p:txBody>
      </p:sp>
      <p:sp>
        <p:nvSpPr>
          <p:cNvPr id="49155" name="Rectangle 3"/>
          <p:cNvSpPr>
            <a:spLocks noGrp="1" noChangeArrowheads="1"/>
          </p:cNvSpPr>
          <p:nvPr>
            <p:ph type="dt" idx="1"/>
          </p:nvPr>
        </p:nvSpPr>
        <p:spPr bwMode="auto">
          <a:xfrm>
            <a:off x="3849688" y="0"/>
            <a:ext cx="294640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ea typeface="+mn-ea"/>
                <a:cs typeface="Arial" charset="0"/>
              </a:defRPr>
            </a:lvl1pPr>
          </a:lstStyle>
          <a:p>
            <a:pPr>
              <a:defRPr/>
            </a:pPr>
            <a:endParaRPr lang="en-GB"/>
          </a:p>
        </p:txBody>
      </p:sp>
      <p:sp>
        <p:nvSpPr>
          <p:cNvPr id="125956" name="Rectangle 4"/>
          <p:cNvSpPr>
            <a:spLocks noGrp="1" noRot="1" noChangeAspect="1" noChangeArrowheads="1" noTextEdit="1"/>
          </p:cNvSpPr>
          <p:nvPr>
            <p:ph type="sldImg" idx="2"/>
          </p:nvPr>
        </p:nvSpPr>
        <p:spPr bwMode="auto">
          <a:xfrm>
            <a:off x="919163" y="746125"/>
            <a:ext cx="4960937" cy="37211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9157" name="Rectangle 5"/>
          <p:cNvSpPr>
            <a:spLocks noGrp="1" noChangeArrowheads="1"/>
          </p:cNvSpPr>
          <p:nvPr>
            <p:ph type="body" sz="quarter" idx="3"/>
          </p:nvPr>
        </p:nvSpPr>
        <p:spPr bwMode="auto">
          <a:xfrm>
            <a:off x="679450" y="4715710"/>
            <a:ext cx="5438775" cy="4466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49158" name="Rectangle 6"/>
          <p:cNvSpPr>
            <a:spLocks noGrp="1" noChangeArrowheads="1"/>
          </p:cNvSpPr>
          <p:nvPr>
            <p:ph type="ftr" sz="quarter" idx="4"/>
          </p:nvPr>
        </p:nvSpPr>
        <p:spPr bwMode="auto">
          <a:xfrm>
            <a:off x="0" y="9428242"/>
            <a:ext cx="294640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ea typeface="+mn-ea"/>
                <a:cs typeface="Arial" charset="0"/>
              </a:defRPr>
            </a:lvl1pPr>
          </a:lstStyle>
          <a:p>
            <a:pPr>
              <a:defRPr/>
            </a:pPr>
            <a:endParaRPr lang="en-GB"/>
          </a:p>
        </p:txBody>
      </p:sp>
      <p:sp>
        <p:nvSpPr>
          <p:cNvPr id="49159" name="Rectangle 7"/>
          <p:cNvSpPr>
            <a:spLocks noGrp="1" noChangeArrowheads="1"/>
          </p:cNvSpPr>
          <p:nvPr>
            <p:ph type="sldNum" sz="quarter" idx="5"/>
          </p:nvPr>
        </p:nvSpPr>
        <p:spPr bwMode="auto">
          <a:xfrm>
            <a:off x="3849688" y="9428242"/>
            <a:ext cx="294640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ea typeface="+mn-ea"/>
                <a:cs typeface="Arial" charset="0"/>
              </a:defRPr>
            </a:lvl1pPr>
          </a:lstStyle>
          <a:p>
            <a:pPr>
              <a:defRPr/>
            </a:pPr>
            <a:fld id="{DC080E20-7BE3-4208-AE28-8E3DC07DD04F}" type="slidenum">
              <a:rPr lang="en-GB"/>
              <a:pPr>
                <a:defRPr/>
              </a:pPr>
              <a:t>‹#›</a:t>
            </a:fld>
            <a:endParaRPr lang="en-GB"/>
          </a:p>
        </p:txBody>
      </p:sp>
    </p:spTree>
    <p:extLst>
      <p:ext uri="{BB962C8B-B14F-4D97-AF65-F5344CB8AC3E}">
        <p14:creationId xmlns:p14="http://schemas.microsoft.com/office/powerpoint/2010/main" val="38833855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032C0C7-5026-4EF3-A73E-7E692F4607DD}" type="slidenum">
              <a:rPr lang="en-GB"/>
              <a:pPr eaLnBrk="1" hangingPunct="1"/>
              <a:t>1</a:t>
            </a:fld>
            <a:endParaRPr lang="en-GB"/>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p:spPr>
        <p:txBody>
          <a:bodyPr/>
          <a:lstStyle/>
          <a:p>
            <a:pPr eaLnBrk="1" hangingPunct="1"/>
            <a:r>
              <a:rPr lang="en-GB" dirty="0" smtClean="0"/>
              <a:t>This guide introduces the main features of EndNote.</a:t>
            </a:r>
          </a:p>
        </p:txBody>
      </p:sp>
    </p:spTree>
    <p:extLst>
      <p:ext uri="{BB962C8B-B14F-4D97-AF65-F5344CB8AC3E}">
        <p14:creationId xmlns:p14="http://schemas.microsoft.com/office/powerpoint/2010/main" val="37456223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11A4706-D24A-44B3-8146-A65A357F7AAC}" type="slidenum">
              <a:rPr lang="en-GB"/>
              <a:pPr eaLnBrk="1" hangingPunct="1"/>
              <a:t>11</a:t>
            </a:fld>
            <a:endParaRPr lang="en-GB"/>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p:spPr>
        <p:txBody>
          <a:bodyPr/>
          <a:lstStyle/>
          <a:p>
            <a:pPr eaLnBrk="1" hangingPunct="1"/>
            <a:r>
              <a:rPr lang="en-GB" smtClean="0"/>
              <a:t>Use the dropdown menu to change the reference type. You can change the reference type at any time.</a:t>
            </a:r>
          </a:p>
          <a:p>
            <a:pPr eaLnBrk="1" hangingPunct="1"/>
            <a:r>
              <a:rPr lang="en-GB" smtClean="0"/>
              <a:t>Choose the 'best fit' for the medium and complete all useful fields.</a:t>
            </a:r>
          </a:p>
          <a:p>
            <a:pPr eaLnBrk="1" hangingPunct="1"/>
            <a:r>
              <a:rPr lang="en-GB" smtClean="0"/>
              <a:t>Reference type definitions in EndNote may not always fit with UK practice, for example in Law.</a:t>
            </a:r>
          </a:p>
          <a:p>
            <a:pPr eaLnBrk="1" hangingPunct="1"/>
            <a:r>
              <a:rPr lang="en-GB" smtClean="0"/>
              <a:t>Custom types are available to create unusual reference types.</a:t>
            </a:r>
          </a:p>
          <a:p>
            <a:pPr eaLnBrk="1" hangingPunct="1"/>
            <a:r>
              <a:rPr lang="en-GB" smtClean="0"/>
              <a:t>When all details are completed, click the record's </a:t>
            </a:r>
            <a:r>
              <a:rPr lang="en-GB" b="1" smtClean="0"/>
              <a:t>Close</a:t>
            </a:r>
            <a:r>
              <a:rPr lang="en-GB" smtClean="0"/>
              <a:t> icon (the grey cross in full screen mode).</a:t>
            </a:r>
          </a:p>
          <a:p>
            <a:pPr eaLnBrk="1" hangingPunct="1"/>
            <a:r>
              <a:rPr lang="en-GB" smtClean="0"/>
              <a:t>This will save the record details automatically.</a:t>
            </a:r>
          </a:p>
          <a:p>
            <a:pPr eaLnBrk="1" hangingPunct="1"/>
            <a:endParaRPr lang="en-GB" smtClean="0"/>
          </a:p>
        </p:txBody>
      </p:sp>
    </p:spTree>
    <p:extLst>
      <p:ext uri="{BB962C8B-B14F-4D97-AF65-F5344CB8AC3E}">
        <p14:creationId xmlns:p14="http://schemas.microsoft.com/office/powerpoint/2010/main" val="190909594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4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E8B3A0F-2D25-458E-8925-1A8BCA22AA98}" type="slidenum">
              <a:rPr lang="en-GB" smtClean="0"/>
              <a:pPr eaLnBrk="1" hangingPunct="1"/>
              <a:t>121</a:t>
            </a:fld>
            <a:endParaRPr lang="en-GB" smtClean="0"/>
          </a:p>
        </p:txBody>
      </p:sp>
      <p:sp>
        <p:nvSpPr>
          <p:cNvPr id="529411" name="Rectangle 2"/>
          <p:cNvSpPr>
            <a:spLocks noGrp="1" noRot="1" noChangeAspect="1" noChangeArrowheads="1" noTextEdit="1"/>
          </p:cNvSpPr>
          <p:nvPr>
            <p:ph type="sldImg"/>
          </p:nvPr>
        </p:nvSpPr>
        <p:spPr>
          <a:xfrm>
            <a:off x="917575" y="744538"/>
            <a:ext cx="4962525" cy="3722687"/>
          </a:xfrm>
          <a:ln/>
        </p:spPr>
      </p:sp>
      <p:sp>
        <p:nvSpPr>
          <p:cNvPr id="529412" name="Rectangle 3"/>
          <p:cNvSpPr>
            <a:spLocks noGrp="1" noChangeArrowheads="1"/>
          </p:cNvSpPr>
          <p:nvPr>
            <p:ph type="body" idx="1"/>
          </p:nvPr>
        </p:nvSpPr>
        <p:spPr>
          <a:noFill/>
        </p:spPr>
        <p:txBody>
          <a:bodyPr/>
          <a:lstStyle/>
          <a:p>
            <a:pPr eaLnBrk="1" hangingPunct="1"/>
            <a:r>
              <a:rPr lang="en-GB" smtClean="0"/>
              <a:t>Bibliographic details are then imported into Endnote. These become a temporary group of Imported References, but are already added to the main library of All References. The temporary group will be overwritten at the next import activity, or when the library is closed.</a:t>
            </a:r>
          </a:p>
          <a:p>
            <a:pPr eaLnBrk="1" hangingPunct="1"/>
            <a:endParaRPr lang="en-GB" smtClean="0"/>
          </a:p>
          <a:p>
            <a:pPr eaLnBrk="1" hangingPunct="1"/>
            <a:r>
              <a:rPr lang="en-GB" smtClean="0"/>
              <a:t>Click on this reference in order to view its full record.</a:t>
            </a:r>
          </a:p>
        </p:txBody>
      </p:sp>
    </p:spTree>
    <p:extLst>
      <p:ext uri="{BB962C8B-B14F-4D97-AF65-F5344CB8AC3E}">
        <p14:creationId xmlns:p14="http://schemas.microsoft.com/office/powerpoint/2010/main" val="324363797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8016B6D-D96F-4A0B-BFD1-F189C1ACF527}" type="slidenum">
              <a:rPr lang="en-GB" smtClean="0"/>
              <a:pPr eaLnBrk="1" hangingPunct="1"/>
              <a:t>122</a:t>
            </a:fld>
            <a:endParaRPr lang="en-GB" smtClean="0"/>
          </a:p>
        </p:txBody>
      </p:sp>
      <p:sp>
        <p:nvSpPr>
          <p:cNvPr id="530435" name="Rectangle 2"/>
          <p:cNvSpPr>
            <a:spLocks noGrp="1" noRot="1" noChangeAspect="1" noChangeArrowheads="1" noTextEdit="1"/>
          </p:cNvSpPr>
          <p:nvPr>
            <p:ph type="sldImg"/>
          </p:nvPr>
        </p:nvSpPr>
        <p:spPr>
          <a:xfrm>
            <a:off x="917575" y="744538"/>
            <a:ext cx="4962525" cy="3722687"/>
          </a:xfrm>
          <a:ln/>
        </p:spPr>
      </p:sp>
      <p:sp>
        <p:nvSpPr>
          <p:cNvPr id="530436"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162374423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4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63EFF59-95FA-494E-AA1D-F4D1BB594C18}" type="slidenum">
              <a:rPr lang="en-GB" smtClean="0"/>
              <a:pPr eaLnBrk="1" hangingPunct="1"/>
              <a:t>123</a:t>
            </a:fld>
            <a:endParaRPr lang="en-GB" smtClean="0"/>
          </a:p>
        </p:txBody>
      </p:sp>
      <p:sp>
        <p:nvSpPr>
          <p:cNvPr id="531459" name="Rectangle 2"/>
          <p:cNvSpPr>
            <a:spLocks noGrp="1" noRot="1" noChangeAspect="1" noChangeArrowheads="1" noTextEdit="1"/>
          </p:cNvSpPr>
          <p:nvPr>
            <p:ph type="sldImg"/>
          </p:nvPr>
        </p:nvSpPr>
        <p:spPr>
          <a:xfrm>
            <a:off x="917575" y="744538"/>
            <a:ext cx="4962525" cy="3722687"/>
          </a:xfrm>
          <a:ln/>
        </p:spPr>
      </p:sp>
      <p:sp>
        <p:nvSpPr>
          <p:cNvPr id="531460" name="Rectangle 3"/>
          <p:cNvSpPr>
            <a:spLocks noGrp="1" noChangeArrowheads="1"/>
          </p:cNvSpPr>
          <p:nvPr>
            <p:ph type="body" idx="1"/>
          </p:nvPr>
        </p:nvSpPr>
        <p:spPr>
          <a:noFill/>
        </p:spPr>
        <p:txBody>
          <a:bodyPr/>
          <a:lstStyle/>
          <a:p>
            <a:pPr eaLnBrk="1" hangingPunct="1"/>
            <a:r>
              <a:rPr lang="en-GB" smtClean="0"/>
              <a:t>Google Scholar won’t allow you to import more than one reference at a time. To export more items from the ‘human genome’ search into Endnote then you will need to return to the Google Scholar search page and select the next reference required.</a:t>
            </a:r>
          </a:p>
          <a:p>
            <a:pPr eaLnBrk="1" hangingPunct="1"/>
            <a:endParaRPr lang="en-GB" smtClean="0"/>
          </a:p>
        </p:txBody>
      </p:sp>
    </p:spTree>
    <p:extLst>
      <p:ext uri="{BB962C8B-B14F-4D97-AF65-F5344CB8AC3E}">
        <p14:creationId xmlns:p14="http://schemas.microsoft.com/office/powerpoint/2010/main" val="78711347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Access the library search tool </a:t>
            </a:r>
            <a:r>
              <a:rPr lang="en-GB" dirty="0" err="1" smtClean="0"/>
              <a:t>Delphis</a:t>
            </a:r>
            <a:r>
              <a:rPr lang="en-GB" dirty="0" smtClean="0"/>
              <a:t> via SUSSED, </a:t>
            </a:r>
            <a:r>
              <a:rPr lang="en-GB" dirty="0" err="1" smtClean="0"/>
              <a:t>Libguides</a:t>
            </a:r>
            <a:r>
              <a:rPr lang="en-GB" baseline="0" dirty="0" smtClean="0"/>
              <a:t> or the Library website. Enter search term(s) and click the</a:t>
            </a:r>
            <a:r>
              <a:rPr lang="en-GB" b="1" baseline="0" dirty="0" smtClean="0"/>
              <a:t> Search </a:t>
            </a:r>
            <a:r>
              <a:rPr lang="en-GB" baseline="0" dirty="0" smtClean="0"/>
              <a:t>button. </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124</a:t>
            </a:fld>
            <a:endParaRPr lang="en-GB"/>
          </a:p>
        </p:txBody>
      </p:sp>
    </p:spTree>
    <p:extLst>
      <p:ext uri="{BB962C8B-B14F-4D97-AF65-F5344CB8AC3E}">
        <p14:creationId xmlns:p14="http://schemas.microsoft.com/office/powerpoint/2010/main" val="272043248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Click the Add to folder icon for any required items. These are listed in </a:t>
            </a:r>
            <a:r>
              <a:rPr lang="en-GB" b="1" dirty="0" smtClean="0"/>
              <a:t>'Folder has items</a:t>
            </a:r>
            <a:r>
              <a:rPr lang="en-GB" dirty="0" smtClean="0"/>
              <a:t>' but note that however many are selected, only three individual items will show. To see all selections, click '</a:t>
            </a:r>
            <a:r>
              <a:rPr lang="en-GB" b="1" dirty="0" smtClean="0"/>
              <a:t>Go to Folder View</a:t>
            </a:r>
            <a:r>
              <a:rPr lang="en-GB" dirty="0" smtClean="0"/>
              <a: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125</a:t>
            </a:fld>
            <a:endParaRPr lang="en-GB"/>
          </a:p>
        </p:txBody>
      </p:sp>
    </p:spTree>
    <p:extLst>
      <p:ext uri="{BB962C8B-B14F-4D97-AF65-F5344CB8AC3E}">
        <p14:creationId xmlns:p14="http://schemas.microsoft.com/office/powerpoint/2010/main" val="123717967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On this page, select the items for export (or delete any not required), then click</a:t>
            </a:r>
            <a:r>
              <a:rPr lang="en-GB" baseline="0" dirty="0" smtClean="0"/>
              <a:t> the </a:t>
            </a:r>
            <a:r>
              <a:rPr lang="en-GB" b="1" baseline="0" dirty="0" smtClean="0"/>
              <a:t>Export</a:t>
            </a:r>
            <a:r>
              <a:rPr lang="en-GB" baseline="0" dirty="0" smtClean="0"/>
              <a:t> button</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126</a:t>
            </a:fld>
            <a:endParaRPr lang="en-GB"/>
          </a:p>
        </p:txBody>
      </p:sp>
    </p:spTree>
    <p:extLst>
      <p:ext uri="{BB962C8B-B14F-4D97-AF65-F5344CB8AC3E}">
        <p14:creationId xmlns:p14="http://schemas.microsoft.com/office/powerpoint/2010/main" val="3840054655"/>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default format is to EndNote:</a:t>
            </a:r>
            <a:r>
              <a:rPr lang="en-GB" baseline="0" dirty="0" smtClean="0"/>
              <a:t> click the </a:t>
            </a:r>
            <a:r>
              <a:rPr lang="en-GB" b="1" baseline="0" dirty="0" smtClean="0"/>
              <a:t>Save</a:t>
            </a:r>
            <a:r>
              <a:rPr lang="en-GB" baseline="0" dirty="0" smtClean="0"/>
              <a:t> button</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127</a:t>
            </a:fld>
            <a:endParaRPr lang="en-GB"/>
          </a:p>
        </p:txBody>
      </p:sp>
    </p:spTree>
    <p:extLst>
      <p:ext uri="{BB962C8B-B14F-4D97-AF65-F5344CB8AC3E}">
        <p14:creationId xmlns:p14="http://schemas.microsoft.com/office/powerpoint/2010/main" val="987373330"/>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selected records are imported as a temporary group and also</a:t>
            </a:r>
            <a:r>
              <a:rPr lang="en-GB" baseline="0" dirty="0" smtClean="0"/>
              <a:t> added to </a:t>
            </a:r>
            <a:r>
              <a:rPr lang="en-GB" b="1" baseline="0" dirty="0" smtClean="0"/>
              <a:t>All References</a:t>
            </a:r>
            <a:r>
              <a:rPr lang="en-GB" baseline="0" dirty="0" smtClean="0"/>
              <a:t>. The records include links back to the database, and where relevant to the actual item</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128</a:t>
            </a:fld>
            <a:endParaRPr lang="en-GB"/>
          </a:p>
        </p:txBody>
      </p:sp>
    </p:spTree>
    <p:extLst>
      <p:ext uri="{BB962C8B-B14F-4D97-AF65-F5344CB8AC3E}">
        <p14:creationId xmlns:p14="http://schemas.microsoft.com/office/powerpoint/2010/main" val="407381954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 quick search will</a:t>
            </a:r>
            <a:r>
              <a:rPr lang="en-GB" baseline="0" dirty="0" smtClean="0"/>
              <a:t> search all the fields in the EndNote library, including </a:t>
            </a:r>
            <a:r>
              <a:rPr lang="en-GB" baseline="0" dirty="0" err="1" smtClean="0"/>
              <a:t>pdf</a:t>
            </a:r>
            <a:r>
              <a:rPr lang="en-GB" baseline="0" dirty="0" smtClean="0"/>
              <a:t> text and sticky notes.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130</a:t>
            </a:fld>
            <a:endParaRPr lang="en-GB"/>
          </a:p>
        </p:txBody>
      </p:sp>
    </p:spTree>
    <p:extLst>
      <p:ext uri="{BB962C8B-B14F-4D97-AF65-F5344CB8AC3E}">
        <p14:creationId xmlns:p14="http://schemas.microsoft.com/office/powerpoint/2010/main" val="3906288642"/>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Records are displayed as a temporary group.</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131</a:t>
            </a:fld>
            <a:endParaRPr lang="en-GB"/>
          </a:p>
        </p:txBody>
      </p:sp>
    </p:spTree>
    <p:extLst>
      <p:ext uri="{BB962C8B-B14F-4D97-AF65-F5344CB8AC3E}">
        <p14:creationId xmlns:p14="http://schemas.microsoft.com/office/powerpoint/2010/main" val="26755368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124EA55-4E5F-45DF-998A-1795FA0EF467}" type="slidenum">
              <a:rPr lang="en-GB"/>
              <a:pPr eaLnBrk="1" hangingPunct="1"/>
              <a:t>13</a:t>
            </a:fld>
            <a:endParaRPr lang="en-GB"/>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noFill/>
        </p:spPr>
        <p:txBody>
          <a:bodyPr/>
          <a:lstStyle/>
          <a:p>
            <a:pPr eaLnBrk="1" hangingPunct="1"/>
            <a:r>
              <a:rPr lang="en-GB" dirty="0" smtClean="0"/>
              <a:t>Note some important points about the various record fields: </a:t>
            </a:r>
          </a:p>
          <a:p>
            <a:pPr eaLnBrk="1" hangingPunct="1"/>
            <a:r>
              <a:rPr lang="en-GB" dirty="0" smtClean="0"/>
              <a:t>Use one author or editor per line, as EndNote counts the number of lines in order to establish the number of authors.</a:t>
            </a:r>
          </a:p>
          <a:p>
            <a:pPr eaLnBrk="1" hangingPunct="1"/>
            <a:r>
              <a:rPr lang="en-GB" dirty="0" smtClean="0"/>
              <a:t>Enter the surname, followed by a comma, which is an important character, then first names or initials - EndNote will format this field according to the instructions given. Corporate authors must always be terminated by a comma.</a:t>
            </a:r>
          </a:p>
          <a:p>
            <a:pPr eaLnBrk="1" hangingPunct="1"/>
            <a:r>
              <a:rPr lang="en-GB" dirty="0" smtClean="0"/>
              <a:t>The author, journal title and keywords fields are indexed and displayed in red.</a:t>
            </a:r>
          </a:p>
          <a:p>
            <a:pPr eaLnBrk="1" hangingPunct="1"/>
            <a:r>
              <a:rPr lang="en-GB" dirty="0" smtClean="0"/>
              <a:t>Use only the record fields required: the bibliographic templates can be modified to include additional fields if required.</a:t>
            </a:r>
          </a:p>
          <a:p>
            <a:pPr eaLnBrk="1" hangingPunct="1"/>
            <a:r>
              <a:rPr lang="en-GB" dirty="0" smtClean="0"/>
              <a:t>The URL field provides an automatic hyperlink.</a:t>
            </a:r>
          </a:p>
          <a:p>
            <a:pPr eaLnBrk="1" hangingPunct="1"/>
            <a:r>
              <a:rPr lang="en-GB" dirty="0" smtClean="0"/>
              <a:t>Some fields, such as </a:t>
            </a:r>
            <a:r>
              <a:rPr lang="en-GB" b="1" dirty="0" smtClean="0"/>
              <a:t>Notes</a:t>
            </a:r>
            <a:r>
              <a:rPr lang="en-GB" dirty="0" smtClean="0"/>
              <a:t> and </a:t>
            </a:r>
            <a:r>
              <a:rPr lang="en-GB" b="1" dirty="0" smtClean="0"/>
              <a:t>Research Notes</a:t>
            </a:r>
            <a:r>
              <a:rPr lang="en-GB" dirty="0" smtClean="0"/>
              <a:t>, are free format and can be used for text or graphics. Files in other formats can also be attached to the records.</a:t>
            </a:r>
          </a:p>
          <a:p>
            <a:pPr eaLnBrk="1" hangingPunct="1"/>
            <a:r>
              <a:rPr lang="en-GB" dirty="0" smtClean="0"/>
              <a:t>It is best to use </a:t>
            </a:r>
            <a:r>
              <a:rPr lang="en-GB" b="1" dirty="0" smtClean="0"/>
              <a:t>Research Notes </a:t>
            </a:r>
            <a:r>
              <a:rPr lang="en-GB" dirty="0" smtClean="0"/>
              <a:t>for your own comments </a:t>
            </a:r>
          </a:p>
          <a:p>
            <a:pPr eaLnBrk="1" hangingPunct="1"/>
            <a:r>
              <a:rPr lang="en-GB" dirty="0" smtClean="0"/>
              <a:t>When using the keywords field, terms can be created in advance, to ensure consistency. New terms can be added at any time.</a:t>
            </a:r>
          </a:p>
          <a:p>
            <a:pPr eaLnBrk="1" hangingPunct="1"/>
            <a:r>
              <a:rPr lang="en-GB" dirty="0" smtClean="0"/>
              <a:t>When all chosen fields have been completed, Click the RECORD </a:t>
            </a:r>
            <a:r>
              <a:rPr lang="en-GB" b="1" dirty="0" smtClean="0"/>
              <a:t>Close</a:t>
            </a:r>
            <a:r>
              <a:rPr lang="en-GB" dirty="0" smtClean="0"/>
              <a:t> icon - the grey cross.</a:t>
            </a:r>
          </a:p>
        </p:txBody>
      </p:sp>
    </p:spTree>
    <p:extLst>
      <p:ext uri="{BB962C8B-B14F-4D97-AF65-F5344CB8AC3E}">
        <p14:creationId xmlns:p14="http://schemas.microsoft.com/office/powerpoint/2010/main" val="1943812476"/>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Choose whether to show or hide the search panel: use the control at the top right of the library screen.</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132</a:t>
            </a:fld>
            <a:endParaRPr lang="en-GB"/>
          </a:p>
        </p:txBody>
      </p:sp>
    </p:spTree>
    <p:extLst>
      <p:ext uri="{BB962C8B-B14F-4D97-AF65-F5344CB8AC3E}">
        <p14:creationId xmlns:p14="http://schemas.microsoft.com/office/powerpoint/2010/main" val="809863947"/>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It is possible to search on any filed or combination of fields in the EndNote record:</a:t>
            </a:r>
            <a:r>
              <a:rPr lang="en-GB" baseline="0" dirty="0" smtClean="0"/>
              <a:t> attached </a:t>
            </a:r>
            <a:r>
              <a:rPr lang="en-GB" baseline="0" dirty="0" err="1" smtClean="0"/>
              <a:t>pdf's</a:t>
            </a:r>
            <a:r>
              <a:rPr lang="en-GB" baseline="0" dirty="0" smtClean="0"/>
              <a:t> and sticky notes can also be selected - these appear above the Author field in the list.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133</a:t>
            </a:fld>
            <a:endParaRPr lang="en-GB"/>
          </a:p>
        </p:txBody>
      </p:sp>
    </p:spTree>
    <p:extLst>
      <p:ext uri="{BB962C8B-B14F-4D97-AF65-F5344CB8AC3E}">
        <p14:creationId xmlns:p14="http://schemas.microsoft.com/office/powerpoint/2010/main" val="2891828629"/>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Combine rows: to</a:t>
            </a:r>
            <a:r>
              <a:rPr lang="en-GB" baseline="0" dirty="0" smtClean="0"/>
              <a:t> select a range of years, or search on the stem of a word, use the commands in the dropdown box. Use the appropriate Boolean operator from the dropdown list. More rows can be added if required.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134</a:t>
            </a:fld>
            <a:endParaRPr lang="en-GB"/>
          </a:p>
        </p:txBody>
      </p:sp>
    </p:spTree>
    <p:extLst>
      <p:ext uri="{BB962C8B-B14F-4D97-AF65-F5344CB8AC3E}">
        <p14:creationId xmlns:p14="http://schemas.microsoft.com/office/powerpoint/2010/main" val="4032344747"/>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Search results are displayed</a:t>
            </a:r>
            <a:r>
              <a:rPr lang="en-GB" baseline="0" dirty="0" smtClean="0"/>
              <a:t> as a temporary group - to save the search, create a new group, and add these records to the group.</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135</a:t>
            </a:fld>
            <a:endParaRPr lang="en-GB"/>
          </a:p>
        </p:txBody>
      </p:sp>
    </p:spTree>
    <p:extLst>
      <p:ext uri="{BB962C8B-B14F-4D97-AF65-F5344CB8AC3E}">
        <p14:creationId xmlns:p14="http://schemas.microsoft.com/office/powerpoint/2010/main" val="3901054725"/>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Set your duplicate criteria</a:t>
            </a:r>
            <a:r>
              <a:rPr lang="en-GB" baseline="0" dirty="0" smtClean="0"/>
              <a:t> in </a:t>
            </a:r>
            <a:r>
              <a:rPr lang="en-GB" b="1" baseline="0" dirty="0" smtClean="0"/>
              <a:t>Edit, Preferences, Duplicates. </a:t>
            </a:r>
            <a:r>
              <a:rPr lang="en-GB" baseline="0" dirty="0" smtClean="0"/>
              <a:t>Tick </a:t>
            </a:r>
            <a:r>
              <a:rPr lang="en-GB" b="1" baseline="0" dirty="0" smtClean="0"/>
              <a:t>Automatically discard duplicates </a:t>
            </a:r>
            <a:r>
              <a:rPr lang="en-GB" baseline="0" dirty="0" smtClean="0"/>
              <a:t>if you regularly import references from different sources. You may find it useful not to compare authors, as names can be indexed very differently by different databases.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137</a:t>
            </a:fld>
            <a:endParaRPr lang="en-GB"/>
          </a:p>
        </p:txBody>
      </p:sp>
    </p:spTree>
    <p:extLst>
      <p:ext uri="{BB962C8B-B14F-4D97-AF65-F5344CB8AC3E}">
        <p14:creationId xmlns:p14="http://schemas.microsoft.com/office/powerpoint/2010/main" val="2939725908"/>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C7EC4A5-F041-43F1-9048-17678AC8EBB9}" type="slidenum">
              <a:rPr lang="en-GB" smtClean="0"/>
              <a:pPr eaLnBrk="1" hangingPunct="1"/>
              <a:t>138</a:t>
            </a:fld>
            <a:endParaRPr lang="en-GB" smtClean="0"/>
          </a:p>
        </p:txBody>
      </p:sp>
      <p:sp>
        <p:nvSpPr>
          <p:cNvPr id="348163" name="Rectangle 2"/>
          <p:cNvSpPr>
            <a:spLocks noGrp="1" noRot="1" noChangeAspect="1" noChangeArrowheads="1" noTextEdit="1"/>
          </p:cNvSpPr>
          <p:nvPr>
            <p:ph type="sldImg"/>
          </p:nvPr>
        </p:nvSpPr>
        <p:spPr>
          <a:xfrm>
            <a:off x="917575" y="744538"/>
            <a:ext cx="4962525" cy="3722687"/>
          </a:xfrm>
          <a:ln/>
        </p:spPr>
      </p:sp>
      <p:sp>
        <p:nvSpPr>
          <p:cNvPr id="348164" name="Rectangle 3"/>
          <p:cNvSpPr>
            <a:spLocks noGrp="1" noChangeArrowheads="1"/>
          </p:cNvSpPr>
          <p:nvPr>
            <p:ph type="body" idx="1"/>
          </p:nvPr>
        </p:nvSpPr>
        <p:spPr>
          <a:noFill/>
        </p:spPr>
        <p:txBody>
          <a:bodyPr/>
          <a:lstStyle/>
          <a:p>
            <a:pPr eaLnBrk="1" hangingPunct="1"/>
            <a:r>
              <a:rPr lang="en-GB" dirty="0" smtClean="0"/>
              <a:t>When an Endnote Library contains references drawn from various sources there is a likelihood that duplication of records will occur.   </a:t>
            </a:r>
          </a:p>
          <a:p>
            <a:pPr eaLnBrk="1" hangingPunct="1"/>
            <a:endParaRPr lang="en-GB" dirty="0" smtClean="0"/>
          </a:p>
          <a:p>
            <a:pPr eaLnBrk="1" hangingPunct="1"/>
            <a:r>
              <a:rPr lang="en-GB" dirty="0" smtClean="0"/>
              <a:t>To look for duplicates within your existing Endnote Library, first of all go to </a:t>
            </a:r>
            <a:r>
              <a:rPr lang="en-GB" b="1" dirty="0" smtClean="0"/>
              <a:t>All References</a:t>
            </a:r>
            <a:r>
              <a:rPr lang="en-GB" dirty="0" smtClean="0"/>
              <a:t>.</a:t>
            </a:r>
          </a:p>
        </p:txBody>
      </p:sp>
    </p:spTree>
    <p:extLst>
      <p:ext uri="{BB962C8B-B14F-4D97-AF65-F5344CB8AC3E}">
        <p14:creationId xmlns:p14="http://schemas.microsoft.com/office/powerpoint/2010/main" val="1442846713"/>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AB01477-F2F2-4DCB-9CF0-3FB746CEA237}" type="slidenum">
              <a:rPr lang="en-GB" smtClean="0"/>
              <a:pPr eaLnBrk="1" hangingPunct="1"/>
              <a:t>139</a:t>
            </a:fld>
            <a:endParaRPr lang="en-GB" smtClean="0"/>
          </a:p>
        </p:txBody>
      </p:sp>
      <p:sp>
        <p:nvSpPr>
          <p:cNvPr id="349187" name="Rectangle 2"/>
          <p:cNvSpPr>
            <a:spLocks noGrp="1" noRot="1" noChangeAspect="1" noChangeArrowheads="1" noTextEdit="1"/>
          </p:cNvSpPr>
          <p:nvPr>
            <p:ph type="sldImg"/>
          </p:nvPr>
        </p:nvSpPr>
        <p:spPr>
          <a:xfrm>
            <a:off x="917575" y="744538"/>
            <a:ext cx="4962525" cy="3722687"/>
          </a:xfrm>
          <a:ln/>
        </p:spPr>
      </p:sp>
      <p:sp>
        <p:nvSpPr>
          <p:cNvPr id="349188" name="Rectangle 3"/>
          <p:cNvSpPr>
            <a:spLocks noGrp="1" noChangeArrowheads="1"/>
          </p:cNvSpPr>
          <p:nvPr>
            <p:ph type="body" idx="1"/>
          </p:nvPr>
        </p:nvSpPr>
        <p:spPr>
          <a:noFill/>
        </p:spPr>
        <p:txBody>
          <a:bodyPr/>
          <a:lstStyle/>
          <a:p>
            <a:pPr eaLnBrk="1" hangingPunct="1"/>
            <a:r>
              <a:rPr lang="en-GB" dirty="0" smtClean="0"/>
              <a:t>To check the Endnote Library for duplication, first click on </a:t>
            </a:r>
            <a:r>
              <a:rPr lang="en-GB" b="1" dirty="0" smtClean="0"/>
              <a:t>References</a:t>
            </a:r>
            <a:r>
              <a:rPr lang="en-GB" dirty="0" smtClean="0"/>
              <a:t> and then </a:t>
            </a:r>
            <a:r>
              <a:rPr lang="en-GB" b="1" dirty="0" smtClean="0"/>
              <a:t>Find Duplicates</a:t>
            </a:r>
            <a:r>
              <a:rPr lang="en-GB" dirty="0" smtClean="0"/>
              <a:t>.</a:t>
            </a:r>
          </a:p>
        </p:txBody>
      </p:sp>
    </p:spTree>
    <p:extLst>
      <p:ext uri="{BB962C8B-B14F-4D97-AF65-F5344CB8AC3E}">
        <p14:creationId xmlns:p14="http://schemas.microsoft.com/office/powerpoint/2010/main" val="799678432"/>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BAB00B9-2CB4-43CE-825F-479A7E19EE2C}" type="slidenum">
              <a:rPr lang="en-GB" smtClean="0"/>
              <a:pPr eaLnBrk="1" hangingPunct="1"/>
              <a:t>140</a:t>
            </a:fld>
            <a:endParaRPr lang="en-GB" smtClean="0"/>
          </a:p>
        </p:txBody>
      </p:sp>
      <p:sp>
        <p:nvSpPr>
          <p:cNvPr id="350211" name="Rectangle 2"/>
          <p:cNvSpPr>
            <a:spLocks noGrp="1" noRot="1" noChangeAspect="1" noChangeArrowheads="1" noTextEdit="1"/>
          </p:cNvSpPr>
          <p:nvPr>
            <p:ph type="sldImg"/>
          </p:nvPr>
        </p:nvSpPr>
        <p:spPr>
          <a:xfrm>
            <a:off x="917575" y="744538"/>
            <a:ext cx="4962525" cy="3722687"/>
          </a:xfrm>
          <a:ln/>
        </p:spPr>
      </p:sp>
      <p:sp>
        <p:nvSpPr>
          <p:cNvPr id="350212" name="Rectangle 3"/>
          <p:cNvSpPr>
            <a:spLocks noGrp="1" noChangeArrowheads="1"/>
          </p:cNvSpPr>
          <p:nvPr>
            <p:ph type="body" idx="1"/>
          </p:nvPr>
        </p:nvSpPr>
        <p:spPr>
          <a:noFill/>
        </p:spPr>
        <p:txBody>
          <a:bodyPr/>
          <a:lstStyle/>
          <a:p>
            <a:pPr eaLnBrk="1" hangingPunct="1"/>
            <a:r>
              <a:rPr lang="en-GB" dirty="0" smtClean="0"/>
              <a:t>Endnote then carries out a search for duplicates.  Each record it finds is displayed alongside its duplicate so that the two can be compared.  Check to see whether these two records are indeed duplicates of each other as they may have been matched in error.  </a:t>
            </a:r>
          </a:p>
          <a:p>
            <a:pPr eaLnBrk="1" hangingPunct="1"/>
            <a:endParaRPr lang="en-GB" dirty="0" smtClean="0"/>
          </a:p>
          <a:p>
            <a:pPr eaLnBrk="1" hangingPunct="1"/>
            <a:r>
              <a:rPr lang="en-GB" dirty="0" smtClean="0"/>
              <a:t> If you don’t wish to delete either record then click on the </a:t>
            </a:r>
            <a:r>
              <a:rPr lang="en-GB" b="1" dirty="0" smtClean="0"/>
              <a:t>Skip</a:t>
            </a:r>
            <a:r>
              <a:rPr lang="en-GB" dirty="0" smtClean="0"/>
              <a:t> button.  Otherwise, click the </a:t>
            </a:r>
            <a:r>
              <a:rPr lang="en-GB" b="1" dirty="0" smtClean="0"/>
              <a:t>Keep this Record</a:t>
            </a:r>
            <a:r>
              <a:rPr lang="en-GB" dirty="0" smtClean="0"/>
              <a:t> button above the record that you want to retain: the other is then deleted. If you have been using the library for a while, it is wise to keep the earliest</a:t>
            </a:r>
            <a:r>
              <a:rPr lang="en-GB" baseline="0" dirty="0" smtClean="0"/>
              <a:t> record as this may already have been cited in documents.</a:t>
            </a:r>
            <a:endParaRPr lang="en-GB" dirty="0" smtClean="0"/>
          </a:p>
          <a:p>
            <a:pPr eaLnBrk="1" hangingPunct="1"/>
            <a:endParaRPr lang="en-GB" dirty="0" smtClean="0"/>
          </a:p>
          <a:p>
            <a:pPr eaLnBrk="1" hangingPunct="1"/>
            <a:r>
              <a:rPr lang="en-GB" dirty="0" smtClean="0"/>
              <a:t>To avoid deleting a reference that you have already cited in a paper, it is advisable that you always delete the duplicate record that was most recently added to Endnote Library.</a:t>
            </a:r>
          </a:p>
          <a:p>
            <a:pPr eaLnBrk="1" hangingPunct="1"/>
            <a:endParaRPr lang="en-GB" dirty="0" smtClean="0"/>
          </a:p>
          <a:p>
            <a:pPr eaLnBrk="1" hangingPunct="1"/>
            <a:endParaRPr lang="en-GB" dirty="0" smtClean="0"/>
          </a:p>
        </p:txBody>
      </p:sp>
    </p:spTree>
    <p:extLst>
      <p:ext uri="{BB962C8B-B14F-4D97-AF65-F5344CB8AC3E}">
        <p14:creationId xmlns:p14="http://schemas.microsoft.com/office/powerpoint/2010/main" val="8778907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For ease of comparison, any</a:t>
            </a:r>
            <a:r>
              <a:rPr lang="en-GB" baseline="0" dirty="0" smtClean="0"/>
              <a:t> fields which differ between the two records are highlighted.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141</a:t>
            </a:fld>
            <a:endParaRPr lang="en-GB"/>
          </a:p>
        </p:txBody>
      </p:sp>
    </p:spTree>
    <p:extLst>
      <p:ext uri="{BB962C8B-B14F-4D97-AF65-F5344CB8AC3E}">
        <p14:creationId xmlns:p14="http://schemas.microsoft.com/office/powerpoint/2010/main" val="1665266024"/>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ED094CB-07D2-4210-AC65-93FA925BDD16}" type="slidenum">
              <a:rPr lang="en-GB"/>
              <a:pPr eaLnBrk="1" hangingPunct="1"/>
              <a:t>144</a:t>
            </a:fld>
            <a:endParaRPr lang="en-GB"/>
          </a:p>
        </p:txBody>
      </p:sp>
      <p:sp>
        <p:nvSpPr>
          <p:cNvPr id="214019" name="Rectangle 2"/>
          <p:cNvSpPr>
            <a:spLocks noGrp="1" noRot="1" noChangeAspect="1" noChangeArrowheads="1" noTextEdit="1"/>
          </p:cNvSpPr>
          <p:nvPr>
            <p:ph type="sldImg"/>
          </p:nvPr>
        </p:nvSpPr>
        <p:spPr>
          <a:ln/>
        </p:spPr>
      </p:sp>
      <p:sp>
        <p:nvSpPr>
          <p:cNvPr id="214020" name="Rectangle 3"/>
          <p:cNvSpPr>
            <a:spLocks noGrp="1" noChangeArrowheads="1"/>
          </p:cNvSpPr>
          <p:nvPr>
            <p:ph type="body" idx="1"/>
          </p:nvPr>
        </p:nvSpPr>
        <p:spPr>
          <a:noFill/>
        </p:spPr>
        <p:txBody>
          <a:bodyPr/>
          <a:lstStyle/>
          <a:p>
            <a:pPr eaLnBrk="1" hangingPunct="1"/>
            <a:r>
              <a:rPr lang="en-GB" smtClean="0"/>
              <a:t>Always open EndNote first and then Word. This causes the EndNote tab to display in Word.</a:t>
            </a:r>
          </a:p>
          <a:p>
            <a:pPr eaLnBrk="1" hangingPunct="1"/>
            <a:r>
              <a:rPr lang="en-GB" smtClean="0"/>
              <a:t>Some icons occur on both toolbars allowing operation from either window.</a:t>
            </a:r>
          </a:p>
          <a:p>
            <a:pPr eaLnBrk="1" hangingPunct="1"/>
            <a:r>
              <a:rPr lang="en-GB" smtClean="0"/>
              <a:t>The icon with the red down arrow is used to insert citations, and the one with green ticks to manage the bibliography.</a:t>
            </a:r>
          </a:p>
        </p:txBody>
      </p:sp>
    </p:spTree>
    <p:extLst>
      <p:ext uri="{BB962C8B-B14F-4D97-AF65-F5344CB8AC3E}">
        <p14:creationId xmlns:p14="http://schemas.microsoft.com/office/powerpoint/2010/main" val="34417165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5CBFC0C-2CAA-4004-9000-F5FA093726EE}" type="slidenum">
              <a:rPr lang="en-GB"/>
              <a:pPr eaLnBrk="1" hangingPunct="1"/>
              <a:t>14</a:t>
            </a:fld>
            <a:endParaRPr lang="en-GB"/>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p:spPr>
        <p:txBody>
          <a:bodyPr/>
          <a:lstStyle/>
          <a:p>
            <a:pPr eaLnBrk="1" hangingPunct="1"/>
            <a:r>
              <a:rPr lang="en-GB" dirty="0" smtClean="0"/>
              <a:t>The record is then added to the library. </a:t>
            </a:r>
          </a:p>
        </p:txBody>
      </p:sp>
    </p:spTree>
    <p:extLst>
      <p:ext uri="{BB962C8B-B14F-4D97-AF65-F5344CB8AC3E}">
        <p14:creationId xmlns:p14="http://schemas.microsoft.com/office/powerpoint/2010/main" val="1410514149"/>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4317A02-09C8-4EAA-B059-8F27E2C275C3}" type="slidenum">
              <a:rPr lang="en-GB"/>
              <a:pPr eaLnBrk="1" hangingPunct="1"/>
              <a:t>145</a:t>
            </a:fld>
            <a:endParaRPr lang="en-GB"/>
          </a:p>
        </p:txBody>
      </p:sp>
      <p:sp>
        <p:nvSpPr>
          <p:cNvPr id="215043" name="Rectangle 2"/>
          <p:cNvSpPr>
            <a:spLocks noGrp="1" noRot="1" noChangeAspect="1" noChangeArrowheads="1" noTextEdit="1"/>
          </p:cNvSpPr>
          <p:nvPr>
            <p:ph type="sldImg"/>
          </p:nvPr>
        </p:nvSpPr>
        <p:spPr>
          <a:ln/>
        </p:spPr>
      </p:sp>
      <p:sp>
        <p:nvSpPr>
          <p:cNvPr id="215044" name="Rectangle 3"/>
          <p:cNvSpPr>
            <a:spLocks noGrp="1" noChangeArrowheads="1"/>
          </p:cNvSpPr>
          <p:nvPr>
            <p:ph type="body" idx="1"/>
          </p:nvPr>
        </p:nvSpPr>
        <p:spPr>
          <a:noFill/>
        </p:spPr>
        <p:txBody>
          <a:bodyPr/>
          <a:lstStyle/>
          <a:p>
            <a:pPr eaLnBrk="1" hangingPunct="1"/>
            <a:r>
              <a:rPr lang="en-GB" smtClean="0"/>
              <a:t>EndNote inserts citations and creates a simultaneous bibliography at the end of the text. It is helpful to insert a page break.</a:t>
            </a:r>
          </a:p>
          <a:p>
            <a:pPr eaLnBrk="1" hangingPunct="1"/>
            <a:r>
              <a:rPr lang="en-GB" smtClean="0"/>
              <a:t>In the Word document, select the point in the text to insert the reference.</a:t>
            </a:r>
          </a:p>
          <a:p>
            <a:pPr eaLnBrk="1" hangingPunct="1"/>
            <a:r>
              <a:rPr lang="en-GB" smtClean="0"/>
              <a:t>Go to EndNote to select the required reference. </a:t>
            </a:r>
          </a:p>
        </p:txBody>
      </p:sp>
    </p:spTree>
    <p:extLst>
      <p:ext uri="{BB962C8B-B14F-4D97-AF65-F5344CB8AC3E}">
        <p14:creationId xmlns:p14="http://schemas.microsoft.com/office/powerpoint/2010/main" val="3408480206"/>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77016DA-8C90-4E0C-B512-89930C4A62C4}" type="slidenum">
              <a:rPr lang="en-GB"/>
              <a:pPr eaLnBrk="1" hangingPunct="1"/>
              <a:t>146</a:t>
            </a:fld>
            <a:endParaRPr lang="en-GB"/>
          </a:p>
        </p:txBody>
      </p:sp>
      <p:sp>
        <p:nvSpPr>
          <p:cNvPr id="216067" name="Rectangle 2"/>
          <p:cNvSpPr>
            <a:spLocks noGrp="1" noRot="1" noChangeAspect="1" noChangeArrowheads="1" noTextEdit="1"/>
          </p:cNvSpPr>
          <p:nvPr>
            <p:ph type="sldImg"/>
          </p:nvPr>
        </p:nvSpPr>
        <p:spPr>
          <a:ln/>
        </p:spPr>
      </p:sp>
      <p:sp>
        <p:nvSpPr>
          <p:cNvPr id="216068" name="Rectangle 3"/>
          <p:cNvSpPr>
            <a:spLocks noGrp="1" noChangeArrowheads="1"/>
          </p:cNvSpPr>
          <p:nvPr>
            <p:ph type="body" idx="1"/>
          </p:nvPr>
        </p:nvSpPr>
        <p:spPr>
          <a:noFill/>
        </p:spPr>
        <p:txBody>
          <a:bodyPr/>
          <a:lstStyle/>
          <a:p>
            <a:pPr eaLnBrk="1" hangingPunct="1"/>
            <a:r>
              <a:rPr lang="en-GB" smtClean="0"/>
              <a:t>Click to highlight the required reference in the EndNote Library.</a:t>
            </a:r>
          </a:p>
          <a:p>
            <a:pPr eaLnBrk="1" hangingPunct="1"/>
            <a:r>
              <a:rPr lang="en-GB" smtClean="0"/>
              <a:t>Click the red down arrow on the EndNote toolbar and then return to Word. </a:t>
            </a:r>
          </a:p>
        </p:txBody>
      </p:sp>
    </p:spTree>
    <p:extLst>
      <p:ext uri="{BB962C8B-B14F-4D97-AF65-F5344CB8AC3E}">
        <p14:creationId xmlns:p14="http://schemas.microsoft.com/office/powerpoint/2010/main" val="1422474363"/>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0FDD497-97BD-42E8-B986-5FB280F162BC}" type="slidenum">
              <a:rPr lang="en-GB"/>
              <a:pPr eaLnBrk="1" hangingPunct="1"/>
              <a:t>147</a:t>
            </a:fld>
            <a:endParaRPr lang="en-GB"/>
          </a:p>
        </p:txBody>
      </p:sp>
      <p:sp>
        <p:nvSpPr>
          <p:cNvPr id="217091" name="Rectangle 2"/>
          <p:cNvSpPr>
            <a:spLocks noGrp="1" noRot="1" noChangeAspect="1" noChangeArrowheads="1" noTextEdit="1"/>
          </p:cNvSpPr>
          <p:nvPr>
            <p:ph type="sldImg"/>
          </p:nvPr>
        </p:nvSpPr>
        <p:spPr>
          <a:ln/>
        </p:spPr>
      </p:sp>
      <p:sp>
        <p:nvSpPr>
          <p:cNvPr id="217092" name="Rectangle 3"/>
          <p:cNvSpPr>
            <a:spLocks noGrp="1" noChangeArrowheads="1"/>
          </p:cNvSpPr>
          <p:nvPr>
            <p:ph type="body" idx="1"/>
          </p:nvPr>
        </p:nvSpPr>
        <p:spPr>
          <a:noFill/>
        </p:spPr>
        <p:txBody>
          <a:bodyPr/>
          <a:lstStyle/>
          <a:p>
            <a:pPr eaLnBrk="1" hangingPunct="1"/>
            <a:r>
              <a:rPr lang="en-GB" dirty="0" smtClean="0"/>
              <a:t>Alternatively, return to Word and click the red down arrow in the</a:t>
            </a:r>
            <a:r>
              <a:rPr lang="en-GB" b="1" dirty="0" smtClean="0"/>
              <a:t> Insert Citation</a:t>
            </a:r>
            <a:r>
              <a:rPr lang="en-GB" dirty="0" smtClean="0"/>
              <a:t> drop-down menu on the EndNote toolbar there. </a:t>
            </a:r>
          </a:p>
          <a:p>
            <a:pPr eaLnBrk="1" hangingPunct="1"/>
            <a:r>
              <a:rPr lang="en-GB" dirty="0" smtClean="0"/>
              <a:t>The citation is inserted at the selected point in the text, and a full bibliographic record created at the end of the document.</a:t>
            </a:r>
          </a:p>
        </p:txBody>
      </p:sp>
    </p:spTree>
    <p:extLst>
      <p:ext uri="{BB962C8B-B14F-4D97-AF65-F5344CB8AC3E}">
        <p14:creationId xmlns:p14="http://schemas.microsoft.com/office/powerpoint/2010/main" val="406327002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A7CDE36-4FDC-41F9-9FBF-794B54AC781D}" type="slidenum">
              <a:rPr lang="en-GB"/>
              <a:pPr eaLnBrk="1" hangingPunct="1"/>
              <a:t>148</a:t>
            </a:fld>
            <a:endParaRPr lang="en-GB"/>
          </a:p>
        </p:txBody>
      </p:sp>
      <p:sp>
        <p:nvSpPr>
          <p:cNvPr id="218115" name="Rectangle 2"/>
          <p:cNvSpPr>
            <a:spLocks noGrp="1" noRot="1" noChangeAspect="1" noChangeArrowheads="1" noTextEdit="1"/>
          </p:cNvSpPr>
          <p:nvPr>
            <p:ph type="sldImg"/>
          </p:nvPr>
        </p:nvSpPr>
        <p:spPr>
          <a:ln/>
        </p:spPr>
      </p:sp>
      <p:sp>
        <p:nvSpPr>
          <p:cNvPr id="218116" name="Rectangle 3"/>
          <p:cNvSpPr>
            <a:spLocks noGrp="1" noChangeArrowheads="1"/>
          </p:cNvSpPr>
          <p:nvPr>
            <p:ph type="body" idx="1"/>
          </p:nvPr>
        </p:nvSpPr>
        <p:spPr>
          <a:noFill/>
        </p:spPr>
        <p:txBody>
          <a:bodyPr/>
          <a:lstStyle/>
          <a:p>
            <a:pPr eaLnBrk="1" hangingPunct="1"/>
            <a:r>
              <a:rPr lang="en-GB" smtClean="0"/>
              <a:t>EndNote creates a new folder of references cited in the current document.</a:t>
            </a:r>
          </a:p>
        </p:txBody>
      </p:sp>
    </p:spTree>
    <p:extLst>
      <p:ext uri="{BB962C8B-B14F-4D97-AF65-F5344CB8AC3E}">
        <p14:creationId xmlns:p14="http://schemas.microsoft.com/office/powerpoint/2010/main" val="419859297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Alternatively, use the Insert Citation icon to find the reference you</a:t>
            </a:r>
            <a:r>
              <a:rPr lang="en-GB" baseline="0" dirty="0" smtClean="0"/>
              <a:t> need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149</a:t>
            </a:fld>
            <a:endParaRPr lang="en-GB"/>
          </a:p>
        </p:txBody>
      </p:sp>
    </p:spTree>
    <p:extLst>
      <p:ext uri="{BB962C8B-B14F-4D97-AF65-F5344CB8AC3E}">
        <p14:creationId xmlns:p14="http://schemas.microsoft.com/office/powerpoint/2010/main" val="3651693755"/>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Enter search terms and click </a:t>
            </a:r>
            <a:r>
              <a:rPr lang="en-GB" b="1" dirty="0" smtClean="0"/>
              <a:t>Find</a:t>
            </a:r>
            <a:r>
              <a:rPr lang="en-GB" dirty="0" smtClean="0"/>
              <a:t>.</a:t>
            </a:r>
          </a:p>
          <a:p>
            <a:r>
              <a:rPr lang="en-GB" dirty="0" smtClean="0"/>
              <a:t>Choose the required reference from the results list and click </a:t>
            </a:r>
            <a:r>
              <a:rPr lang="en-GB" b="1" dirty="0" smtClean="0"/>
              <a:t>Insert</a:t>
            </a:r>
            <a:r>
              <a:rPr lang="en-GB" dirty="0" smtClean="0"/>
              <a: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150</a:t>
            </a:fld>
            <a:endParaRPr lang="en-GB"/>
          </a:p>
        </p:txBody>
      </p:sp>
    </p:spTree>
    <p:extLst>
      <p:ext uri="{BB962C8B-B14F-4D97-AF65-F5344CB8AC3E}">
        <p14:creationId xmlns:p14="http://schemas.microsoft.com/office/powerpoint/2010/main" val="2757996916"/>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63874AD-CC68-40C4-967B-A5929C07A3C6}" type="slidenum">
              <a:rPr lang="en-GB"/>
              <a:pPr eaLnBrk="1" hangingPunct="1"/>
              <a:t>151</a:t>
            </a:fld>
            <a:endParaRPr lang="en-GB"/>
          </a:p>
        </p:txBody>
      </p:sp>
      <p:sp>
        <p:nvSpPr>
          <p:cNvPr id="219139" name="Rectangle 2"/>
          <p:cNvSpPr>
            <a:spLocks noGrp="1" noRot="1" noChangeAspect="1" noChangeArrowheads="1" noTextEdit="1"/>
          </p:cNvSpPr>
          <p:nvPr>
            <p:ph type="sldImg"/>
          </p:nvPr>
        </p:nvSpPr>
        <p:spPr>
          <a:ln/>
        </p:spPr>
      </p:sp>
      <p:sp>
        <p:nvSpPr>
          <p:cNvPr id="219140" name="Rectangle 3"/>
          <p:cNvSpPr>
            <a:spLocks noGrp="1" noChangeArrowheads="1"/>
          </p:cNvSpPr>
          <p:nvPr>
            <p:ph type="body" idx="1"/>
          </p:nvPr>
        </p:nvSpPr>
        <p:spPr>
          <a:noFill/>
        </p:spPr>
        <p:txBody>
          <a:bodyPr/>
          <a:lstStyle/>
          <a:p>
            <a:pPr eaLnBrk="1" hangingPunct="1"/>
            <a:r>
              <a:rPr lang="en-GB" smtClean="0"/>
              <a:t>Multiple references can be inserted at a single point in the text: locate the cursor immediately to the right of the close bracket then select the reference from the EndNote library as before. </a:t>
            </a:r>
          </a:p>
          <a:p>
            <a:pPr eaLnBrk="1" hangingPunct="1"/>
            <a:r>
              <a:rPr lang="en-GB" smtClean="0"/>
              <a:t>The citation will be included within the brackets and the full reference at the appropriate location in the end of document bibliography. Note that the sort order for citations and bibliography is determined by editing parameters in the referencing style.</a:t>
            </a:r>
          </a:p>
          <a:p>
            <a:pPr eaLnBrk="1" hangingPunct="1"/>
            <a:endParaRPr lang="en-GB" smtClean="0"/>
          </a:p>
          <a:p>
            <a:pPr eaLnBrk="1" hangingPunct="1"/>
            <a:endParaRPr lang="en-GB" smtClean="0"/>
          </a:p>
          <a:p>
            <a:pPr eaLnBrk="1" hangingPunct="1"/>
            <a:endParaRPr lang="en-GB" smtClean="0"/>
          </a:p>
          <a:p>
            <a:pPr eaLnBrk="1" hangingPunct="1"/>
            <a:endParaRPr lang="en-GB" smtClean="0"/>
          </a:p>
        </p:txBody>
      </p:sp>
    </p:spTree>
    <p:extLst>
      <p:ext uri="{BB962C8B-B14F-4D97-AF65-F5344CB8AC3E}">
        <p14:creationId xmlns:p14="http://schemas.microsoft.com/office/powerpoint/2010/main" val="3272163347"/>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F464819-E119-4463-98F0-F75507F50DD5}" type="slidenum">
              <a:rPr lang="en-GB"/>
              <a:pPr eaLnBrk="1" hangingPunct="1"/>
              <a:t>153</a:t>
            </a:fld>
            <a:endParaRPr lang="en-GB"/>
          </a:p>
        </p:txBody>
      </p:sp>
      <p:sp>
        <p:nvSpPr>
          <p:cNvPr id="220163" name="Rectangle 2"/>
          <p:cNvSpPr>
            <a:spLocks noGrp="1" noRot="1" noChangeAspect="1" noChangeArrowheads="1" noTextEdit="1"/>
          </p:cNvSpPr>
          <p:nvPr>
            <p:ph type="sldImg"/>
          </p:nvPr>
        </p:nvSpPr>
        <p:spPr>
          <a:ln/>
        </p:spPr>
      </p:sp>
      <p:sp>
        <p:nvSpPr>
          <p:cNvPr id="220164" name="Rectangle 3"/>
          <p:cNvSpPr>
            <a:spLocks noGrp="1" noChangeArrowheads="1"/>
          </p:cNvSpPr>
          <p:nvPr>
            <p:ph type="body" idx="1"/>
          </p:nvPr>
        </p:nvSpPr>
        <p:spPr>
          <a:noFill/>
        </p:spPr>
        <p:txBody>
          <a:bodyPr/>
          <a:lstStyle/>
          <a:p>
            <a:pPr eaLnBrk="1" hangingPunct="1"/>
            <a:r>
              <a:rPr lang="en-GB" dirty="0" smtClean="0"/>
              <a:t>The common forms of editing are to add page numbers to a citation, to remove author and/or year from a citation, or to remove a citation altogether.</a:t>
            </a:r>
          </a:p>
          <a:p>
            <a:pPr eaLnBrk="1" hangingPunct="1"/>
            <a:r>
              <a:rPr lang="en-GB" dirty="0" smtClean="0"/>
              <a:t>It is essential that all these changes are made using the relevant EndNote tools, so that linked field codes are also amended. Click in the citation to highlight it, then go to </a:t>
            </a:r>
            <a:r>
              <a:rPr lang="en-GB" b="1" dirty="0" smtClean="0"/>
              <a:t>Edit and Manage Citations</a:t>
            </a:r>
            <a:r>
              <a:rPr lang="en-GB" dirty="0" smtClean="0"/>
              <a:t>.</a:t>
            </a:r>
          </a:p>
        </p:txBody>
      </p:sp>
    </p:spTree>
    <p:extLst>
      <p:ext uri="{BB962C8B-B14F-4D97-AF65-F5344CB8AC3E}">
        <p14:creationId xmlns:p14="http://schemas.microsoft.com/office/powerpoint/2010/main" val="3797958794"/>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A9FB787-9BFC-46C3-ABA3-D3ACEC98F1D7}" type="slidenum">
              <a:rPr lang="en-GB"/>
              <a:pPr eaLnBrk="1" hangingPunct="1"/>
              <a:t>154</a:t>
            </a:fld>
            <a:endParaRPr lang="en-GB"/>
          </a:p>
        </p:txBody>
      </p:sp>
      <p:sp>
        <p:nvSpPr>
          <p:cNvPr id="221187" name="Rectangle 2"/>
          <p:cNvSpPr>
            <a:spLocks noGrp="1" noRot="1" noChangeAspect="1" noChangeArrowheads="1" noTextEdit="1"/>
          </p:cNvSpPr>
          <p:nvPr>
            <p:ph type="sldImg"/>
          </p:nvPr>
        </p:nvSpPr>
        <p:spPr>
          <a:ln/>
        </p:spPr>
      </p:sp>
      <p:sp>
        <p:nvSpPr>
          <p:cNvPr id="221188" name="Rectangle 3"/>
          <p:cNvSpPr>
            <a:spLocks noGrp="1" noChangeArrowheads="1"/>
          </p:cNvSpPr>
          <p:nvPr>
            <p:ph type="body" idx="1"/>
          </p:nvPr>
        </p:nvSpPr>
        <p:spPr>
          <a:noFill/>
        </p:spPr>
        <p:txBody>
          <a:bodyPr/>
          <a:lstStyle/>
          <a:p>
            <a:pPr eaLnBrk="1" hangingPunct="1"/>
            <a:r>
              <a:rPr lang="en-GB" dirty="0" smtClean="0"/>
              <a:t>Highlight the specific citation to be edited in the top panel.</a:t>
            </a:r>
          </a:p>
          <a:p>
            <a:pPr eaLnBrk="1" hangingPunct="1"/>
            <a:r>
              <a:rPr lang="en-GB" dirty="0" smtClean="0"/>
              <a:t>To include an item in the bibliography without citing in the text, insert in the document, and then edit the citation to </a:t>
            </a:r>
            <a:r>
              <a:rPr lang="en-GB" b="1" dirty="0" smtClean="0"/>
              <a:t>Show Only in Bibliography</a:t>
            </a:r>
            <a:r>
              <a:rPr lang="en-GB" dirty="0" smtClean="0"/>
              <a:t>. Click</a:t>
            </a:r>
            <a:r>
              <a:rPr lang="en-GB" b="1" dirty="0" smtClean="0"/>
              <a:t> OK</a:t>
            </a:r>
            <a:r>
              <a:rPr lang="en-GB" dirty="0" smtClean="0"/>
              <a:t>. The citation disappears from the text but remains in the bibliography. This is useful for example for an edited book, where individual chapters by different authors are cited in the document. There is also an option for Author (Year) format in the text if required.</a:t>
            </a:r>
          </a:p>
        </p:txBody>
      </p:sp>
    </p:spTree>
    <p:extLst>
      <p:ext uri="{BB962C8B-B14F-4D97-AF65-F5344CB8AC3E}">
        <p14:creationId xmlns:p14="http://schemas.microsoft.com/office/powerpoint/2010/main" val="861678950"/>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236D063-CE27-48C9-A2A6-BD09E7182B83}" type="slidenum">
              <a:rPr lang="en-GB"/>
              <a:pPr eaLnBrk="1" hangingPunct="1"/>
              <a:t>155</a:t>
            </a:fld>
            <a:endParaRPr lang="en-GB"/>
          </a:p>
        </p:txBody>
      </p:sp>
      <p:sp>
        <p:nvSpPr>
          <p:cNvPr id="222211" name="Rectangle 2"/>
          <p:cNvSpPr>
            <a:spLocks noGrp="1" noRot="1" noChangeAspect="1" noChangeArrowheads="1" noTextEdit="1"/>
          </p:cNvSpPr>
          <p:nvPr>
            <p:ph type="sldImg"/>
          </p:nvPr>
        </p:nvSpPr>
        <p:spPr>
          <a:ln/>
        </p:spPr>
      </p:sp>
      <p:sp>
        <p:nvSpPr>
          <p:cNvPr id="222212" name="Rectangle 3"/>
          <p:cNvSpPr>
            <a:spLocks noGrp="1" noChangeArrowheads="1"/>
          </p:cNvSpPr>
          <p:nvPr>
            <p:ph type="body" idx="1"/>
          </p:nvPr>
        </p:nvSpPr>
        <p:spPr>
          <a:noFill/>
        </p:spPr>
        <p:txBody>
          <a:bodyPr/>
          <a:lstStyle/>
          <a:p>
            <a:pPr eaLnBrk="1" hangingPunct="1"/>
            <a:r>
              <a:rPr lang="en-GB" dirty="0" smtClean="0"/>
              <a:t>To remove a record completely, go to </a:t>
            </a:r>
            <a:r>
              <a:rPr lang="en-GB" b="1" dirty="0" smtClean="0"/>
              <a:t>Edit Citation</a:t>
            </a:r>
            <a:r>
              <a:rPr lang="en-GB" b="0" dirty="0" smtClean="0"/>
              <a:t>,</a:t>
            </a:r>
            <a:r>
              <a:rPr lang="en-GB" dirty="0" smtClean="0"/>
              <a:t> select the reference to be removed, click </a:t>
            </a:r>
            <a:r>
              <a:rPr lang="en-GB" b="1" dirty="0" smtClean="0"/>
              <a:t>Remove Citation</a:t>
            </a:r>
            <a:r>
              <a:rPr lang="en-GB" dirty="0" smtClean="0"/>
              <a:t> and then </a:t>
            </a:r>
            <a:r>
              <a:rPr lang="en-GB" b="1" dirty="0" smtClean="0"/>
              <a:t>OK</a:t>
            </a:r>
            <a:r>
              <a:rPr lang="en-GB" dirty="0" smtClean="0"/>
              <a:t>.</a:t>
            </a:r>
          </a:p>
          <a:p>
            <a:pPr eaLnBrk="1" hangingPunct="1"/>
            <a:r>
              <a:rPr lang="en-GB" dirty="0" smtClean="0"/>
              <a:t>Both the citation and the full reference are removed from the document. Note that if the same source is cited elsewhere in the document, it will not be removed from the bibliography.</a:t>
            </a:r>
          </a:p>
        </p:txBody>
      </p:sp>
    </p:spTree>
    <p:extLst>
      <p:ext uri="{BB962C8B-B14F-4D97-AF65-F5344CB8AC3E}">
        <p14:creationId xmlns:p14="http://schemas.microsoft.com/office/powerpoint/2010/main" val="7882127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bibliographic record is displayed in the Preview pane, in accordance with the chosen reference style.</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15</a:t>
            </a:fld>
            <a:endParaRPr lang="en-GB"/>
          </a:p>
        </p:txBody>
      </p:sp>
    </p:spTree>
    <p:extLst>
      <p:ext uri="{BB962C8B-B14F-4D97-AF65-F5344CB8AC3E}">
        <p14:creationId xmlns:p14="http://schemas.microsoft.com/office/powerpoint/2010/main" val="3199171056"/>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BF09E1E-4A82-4C18-8573-B3F0F19FCD49}" type="slidenum">
              <a:rPr lang="en-GB"/>
              <a:pPr eaLnBrk="1" hangingPunct="1"/>
              <a:t>156</a:t>
            </a:fld>
            <a:endParaRPr lang="en-GB"/>
          </a:p>
        </p:txBody>
      </p:sp>
      <p:sp>
        <p:nvSpPr>
          <p:cNvPr id="223235" name="Rectangle 2"/>
          <p:cNvSpPr>
            <a:spLocks noGrp="1" noRot="1" noChangeAspect="1" noChangeArrowheads="1" noTextEdit="1"/>
          </p:cNvSpPr>
          <p:nvPr>
            <p:ph type="sldImg"/>
          </p:nvPr>
        </p:nvSpPr>
        <p:spPr>
          <a:ln/>
        </p:spPr>
      </p:sp>
      <p:sp>
        <p:nvSpPr>
          <p:cNvPr id="223236" name="Rectangle 3"/>
          <p:cNvSpPr>
            <a:spLocks noGrp="1" noChangeArrowheads="1"/>
          </p:cNvSpPr>
          <p:nvPr>
            <p:ph type="body" idx="1"/>
          </p:nvPr>
        </p:nvSpPr>
        <p:spPr>
          <a:noFill/>
        </p:spPr>
        <p:txBody>
          <a:bodyPr/>
          <a:lstStyle/>
          <a:p>
            <a:pPr eaLnBrk="1" hangingPunct="1"/>
            <a:r>
              <a:rPr lang="en-GB" smtClean="0"/>
              <a:t>The citation (and reference if not cited elsewhere) is removed together with hidden field codes.</a:t>
            </a:r>
          </a:p>
        </p:txBody>
      </p:sp>
    </p:spTree>
    <p:extLst>
      <p:ext uri="{BB962C8B-B14F-4D97-AF65-F5344CB8AC3E}">
        <p14:creationId xmlns:p14="http://schemas.microsoft.com/office/powerpoint/2010/main" val="1677862705"/>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7431CFD-6704-43D0-9E43-EFA7C352BA0E}" type="slidenum">
              <a:rPr lang="en-GB"/>
              <a:pPr eaLnBrk="1" hangingPunct="1"/>
              <a:t>157</a:t>
            </a:fld>
            <a:endParaRPr lang="en-GB"/>
          </a:p>
        </p:txBody>
      </p:sp>
      <p:sp>
        <p:nvSpPr>
          <p:cNvPr id="224259" name="Rectangle 2"/>
          <p:cNvSpPr>
            <a:spLocks noGrp="1" noRot="1" noChangeAspect="1" noChangeArrowheads="1" noTextEdit="1"/>
          </p:cNvSpPr>
          <p:nvPr>
            <p:ph type="sldImg"/>
          </p:nvPr>
        </p:nvSpPr>
        <p:spPr>
          <a:ln/>
        </p:spPr>
      </p:sp>
      <p:sp>
        <p:nvSpPr>
          <p:cNvPr id="224260" name="Rectangle 3"/>
          <p:cNvSpPr>
            <a:spLocks noGrp="1" noChangeArrowheads="1"/>
          </p:cNvSpPr>
          <p:nvPr>
            <p:ph type="body" idx="1"/>
          </p:nvPr>
        </p:nvSpPr>
        <p:spPr>
          <a:noFill/>
        </p:spPr>
        <p:txBody>
          <a:bodyPr/>
          <a:lstStyle/>
          <a:p>
            <a:pPr eaLnBrk="1" hangingPunct="1"/>
            <a:r>
              <a:rPr lang="en-GB" dirty="0" smtClean="0"/>
              <a:t>To add page numbers to a citation, use the same</a:t>
            </a:r>
            <a:r>
              <a:rPr lang="en-GB" b="1" dirty="0" smtClean="0"/>
              <a:t> Edit &amp; Manage Citations </a:t>
            </a:r>
            <a:r>
              <a:rPr lang="en-GB" dirty="0" smtClean="0"/>
              <a:t>tool. Select the required citation, then type the exact letter string, including any required leading/following spaces in the </a:t>
            </a:r>
            <a:r>
              <a:rPr lang="en-GB" b="1" dirty="0" smtClean="0"/>
              <a:t>Suffix</a:t>
            </a:r>
            <a:r>
              <a:rPr lang="en-GB" dirty="0" smtClean="0"/>
              <a:t> box, note, not in the </a:t>
            </a:r>
            <a:r>
              <a:rPr lang="en-GB" b="1" dirty="0" smtClean="0"/>
              <a:t>Pages</a:t>
            </a:r>
            <a:r>
              <a:rPr lang="en-GB" dirty="0" smtClean="0"/>
              <a:t> box. Then click </a:t>
            </a:r>
            <a:r>
              <a:rPr lang="en-GB" b="1" dirty="0" smtClean="0"/>
              <a:t>OK</a:t>
            </a:r>
            <a:r>
              <a:rPr lang="en-GB" dirty="0" smtClean="0"/>
              <a:t>.</a:t>
            </a:r>
          </a:p>
          <a:p>
            <a:pPr eaLnBrk="1" hangingPunct="1"/>
            <a:endParaRPr lang="en-GB" dirty="0" smtClean="0"/>
          </a:p>
          <a:p>
            <a:pPr eaLnBrk="1" hangingPunct="1"/>
            <a:endParaRPr lang="en-GB" dirty="0" smtClean="0"/>
          </a:p>
        </p:txBody>
      </p:sp>
    </p:spTree>
    <p:extLst>
      <p:ext uri="{BB962C8B-B14F-4D97-AF65-F5344CB8AC3E}">
        <p14:creationId xmlns:p14="http://schemas.microsoft.com/office/powerpoint/2010/main" val="4198295928"/>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suffix text is added to the citation.</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158</a:t>
            </a:fld>
            <a:endParaRPr lang="en-GB"/>
          </a:p>
        </p:txBody>
      </p:sp>
    </p:spTree>
    <p:extLst>
      <p:ext uri="{BB962C8B-B14F-4D97-AF65-F5344CB8AC3E}">
        <p14:creationId xmlns:p14="http://schemas.microsoft.com/office/powerpoint/2010/main" val="1494616784"/>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ACA7CCC-5316-47F8-BB02-A9BAF4948F5A}" type="slidenum">
              <a:rPr lang="en-GB"/>
              <a:pPr eaLnBrk="1" hangingPunct="1"/>
              <a:t>159</a:t>
            </a:fld>
            <a:endParaRPr lang="en-GB"/>
          </a:p>
        </p:txBody>
      </p:sp>
      <p:sp>
        <p:nvSpPr>
          <p:cNvPr id="225283" name="Rectangle 2"/>
          <p:cNvSpPr>
            <a:spLocks noGrp="1" noRot="1" noChangeAspect="1" noChangeArrowheads="1" noTextEdit="1"/>
          </p:cNvSpPr>
          <p:nvPr>
            <p:ph type="sldImg"/>
          </p:nvPr>
        </p:nvSpPr>
        <p:spPr>
          <a:ln/>
        </p:spPr>
      </p:sp>
      <p:sp>
        <p:nvSpPr>
          <p:cNvPr id="225284" name="Rectangle 3"/>
          <p:cNvSpPr>
            <a:spLocks noGrp="1" noChangeArrowheads="1"/>
          </p:cNvSpPr>
          <p:nvPr>
            <p:ph type="body" idx="1"/>
          </p:nvPr>
        </p:nvSpPr>
        <p:spPr>
          <a:noFill/>
        </p:spPr>
        <p:txBody>
          <a:bodyPr/>
          <a:lstStyle/>
          <a:p>
            <a:pPr eaLnBrk="1" hangingPunct="1"/>
            <a:r>
              <a:rPr lang="en-GB" dirty="0" smtClean="0"/>
              <a:t>Click to expand the </a:t>
            </a:r>
            <a:r>
              <a:rPr lang="en-GB" b="1" dirty="0" smtClean="0"/>
              <a:t>Bibliography</a:t>
            </a:r>
            <a:r>
              <a:rPr lang="en-GB" dirty="0" smtClean="0"/>
              <a:t> menu and provide a title for the bibliography.</a:t>
            </a:r>
          </a:p>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Go to the</a:t>
            </a:r>
            <a:r>
              <a:rPr lang="en-GB" b="1" dirty="0" smtClean="0"/>
              <a:t> Layout</a:t>
            </a:r>
            <a:r>
              <a:rPr lang="en-GB" dirty="0" smtClean="0"/>
              <a:t> tab and type the required text in the </a:t>
            </a:r>
            <a:r>
              <a:rPr lang="en-GB" b="1" dirty="0" smtClean="0"/>
              <a:t>Bibliography title</a:t>
            </a:r>
            <a:r>
              <a:rPr lang="en-GB" dirty="0" smtClean="0"/>
              <a:t> box: the text can also be formatted if required.</a:t>
            </a:r>
          </a:p>
          <a:p>
            <a:pPr eaLnBrk="1" hangingPunct="1"/>
            <a:endParaRPr lang="en-GB" dirty="0" smtClean="0"/>
          </a:p>
          <a:p>
            <a:pPr eaLnBrk="1" hangingPunct="1"/>
            <a:endParaRPr lang="en-GB" dirty="0" smtClean="0"/>
          </a:p>
        </p:txBody>
      </p:sp>
    </p:spTree>
    <p:extLst>
      <p:ext uri="{BB962C8B-B14F-4D97-AF65-F5344CB8AC3E}">
        <p14:creationId xmlns:p14="http://schemas.microsoft.com/office/powerpoint/2010/main" val="3275001448"/>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6F65B1C-5CEA-4D64-9AD7-C6C02DA4A8B2}" type="slidenum">
              <a:rPr lang="en-GB"/>
              <a:pPr eaLnBrk="1" hangingPunct="1"/>
              <a:t>162</a:t>
            </a:fld>
            <a:endParaRPr lang="en-GB"/>
          </a:p>
        </p:txBody>
      </p:sp>
      <p:sp>
        <p:nvSpPr>
          <p:cNvPr id="227331" name="Rectangle 2"/>
          <p:cNvSpPr>
            <a:spLocks noGrp="1" noRot="1" noChangeAspect="1" noChangeArrowheads="1" noTextEdit="1"/>
          </p:cNvSpPr>
          <p:nvPr>
            <p:ph type="sldImg"/>
          </p:nvPr>
        </p:nvSpPr>
        <p:spPr>
          <a:ln/>
        </p:spPr>
      </p:sp>
      <p:sp>
        <p:nvSpPr>
          <p:cNvPr id="227332" name="Rectangle 3"/>
          <p:cNvSpPr>
            <a:spLocks noGrp="1" noChangeArrowheads="1"/>
          </p:cNvSpPr>
          <p:nvPr>
            <p:ph type="body" idx="1"/>
          </p:nvPr>
        </p:nvSpPr>
        <p:spPr>
          <a:noFill/>
        </p:spPr>
        <p:txBody>
          <a:bodyPr/>
          <a:lstStyle/>
          <a:p>
            <a:pPr eaLnBrk="1" hangingPunct="1"/>
            <a:r>
              <a:rPr lang="en-GB" dirty="0" smtClean="0"/>
              <a:t>Click to expand the </a:t>
            </a:r>
            <a:r>
              <a:rPr lang="en-GB" b="1" dirty="0" smtClean="0"/>
              <a:t>Bibliography</a:t>
            </a:r>
            <a:r>
              <a:rPr lang="en-GB" dirty="0" smtClean="0"/>
              <a:t> menu.</a:t>
            </a:r>
          </a:p>
          <a:p>
            <a:pPr eaLnBrk="1" hangingPunct="1"/>
            <a:r>
              <a:rPr lang="en-GB" dirty="0" smtClean="0"/>
              <a:t>To make changes to the physical layout of the bibliography, go to the </a:t>
            </a:r>
            <a:r>
              <a:rPr lang="en-GB" b="1" dirty="0" smtClean="0"/>
              <a:t>Format Bibliography</a:t>
            </a:r>
            <a:r>
              <a:rPr lang="en-GB" dirty="0" smtClean="0"/>
              <a:t> icon and click the </a:t>
            </a:r>
            <a:r>
              <a:rPr lang="en-GB" b="1" dirty="0" smtClean="0"/>
              <a:t>Layout </a:t>
            </a:r>
            <a:r>
              <a:rPr lang="en-GB" dirty="0" smtClean="0"/>
              <a:t>tab.</a:t>
            </a:r>
          </a:p>
          <a:p>
            <a:pPr eaLnBrk="1" hangingPunct="1"/>
            <a:endParaRPr lang="en-GB" dirty="0" smtClean="0"/>
          </a:p>
        </p:txBody>
      </p:sp>
    </p:spTree>
    <p:extLst>
      <p:ext uri="{BB962C8B-B14F-4D97-AF65-F5344CB8AC3E}">
        <p14:creationId xmlns:p14="http://schemas.microsoft.com/office/powerpoint/2010/main" val="2526916530"/>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175A1F7-4B61-46DB-BC8E-CF1CFE21293B}" type="slidenum">
              <a:rPr lang="en-GB"/>
              <a:pPr eaLnBrk="1" hangingPunct="1"/>
              <a:t>163</a:t>
            </a:fld>
            <a:endParaRPr lang="en-GB"/>
          </a:p>
        </p:txBody>
      </p:sp>
      <p:sp>
        <p:nvSpPr>
          <p:cNvPr id="228355" name="Rectangle 2"/>
          <p:cNvSpPr>
            <a:spLocks noGrp="1" noRot="1" noChangeAspect="1" noChangeArrowheads="1" noTextEdit="1"/>
          </p:cNvSpPr>
          <p:nvPr>
            <p:ph type="sldImg"/>
          </p:nvPr>
        </p:nvSpPr>
        <p:spPr>
          <a:ln/>
        </p:spPr>
      </p:sp>
      <p:sp>
        <p:nvSpPr>
          <p:cNvPr id="228356" name="Rectangle 3"/>
          <p:cNvSpPr>
            <a:spLocks noGrp="1" noChangeArrowheads="1"/>
          </p:cNvSpPr>
          <p:nvPr>
            <p:ph type="body" idx="1"/>
          </p:nvPr>
        </p:nvSpPr>
        <p:spPr>
          <a:noFill/>
        </p:spPr>
        <p:txBody>
          <a:bodyPr/>
          <a:lstStyle/>
          <a:p>
            <a:pPr eaLnBrk="1" hangingPunct="1"/>
            <a:r>
              <a:rPr lang="en-GB" dirty="0" smtClean="0"/>
              <a:t>This window lets you manage indents, the line spacing within a reference, and the line spacing between references. </a:t>
            </a:r>
          </a:p>
          <a:p>
            <a:pPr eaLnBrk="1" hangingPunct="1"/>
            <a:r>
              <a:rPr lang="en-GB" dirty="0" smtClean="0"/>
              <a:t>To insert a single space between references, go to the</a:t>
            </a:r>
            <a:r>
              <a:rPr lang="en-GB" b="1" dirty="0" smtClean="0"/>
              <a:t> Space after </a:t>
            </a:r>
            <a:r>
              <a:rPr lang="en-GB" dirty="0" smtClean="0"/>
              <a:t>drop down list and choose </a:t>
            </a:r>
            <a:r>
              <a:rPr lang="en-GB" b="1" dirty="0" smtClean="0"/>
              <a:t>Single.</a:t>
            </a:r>
          </a:p>
          <a:p>
            <a:pPr eaLnBrk="1" hangingPunct="1"/>
            <a:r>
              <a:rPr lang="en-GB" dirty="0" smtClean="0"/>
              <a:t>Remove the hanging indent by changing to 0cm. Click </a:t>
            </a:r>
            <a:r>
              <a:rPr lang="en-GB" b="1" dirty="0" smtClean="0"/>
              <a:t>OK</a:t>
            </a:r>
            <a:r>
              <a:rPr lang="en-GB" dirty="0" smtClean="0"/>
              <a:t> when all choices have been made.</a:t>
            </a:r>
          </a:p>
          <a:p>
            <a:pPr eaLnBrk="1" hangingPunct="1"/>
            <a:endParaRPr lang="en-GB" dirty="0" smtClean="0"/>
          </a:p>
        </p:txBody>
      </p:sp>
    </p:spTree>
    <p:extLst>
      <p:ext uri="{BB962C8B-B14F-4D97-AF65-F5344CB8AC3E}">
        <p14:creationId xmlns:p14="http://schemas.microsoft.com/office/powerpoint/2010/main" val="1069962936"/>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164AE77-916A-4E66-9586-FB813E35F332}" type="slidenum">
              <a:rPr lang="en-GB" smtClean="0"/>
              <a:pPr eaLnBrk="1" hangingPunct="1"/>
              <a:t>166</a:t>
            </a:fld>
            <a:endParaRPr lang="en-GB" smtClean="0"/>
          </a:p>
        </p:txBody>
      </p:sp>
      <p:sp>
        <p:nvSpPr>
          <p:cNvPr id="555011" name="Rectangle 2"/>
          <p:cNvSpPr>
            <a:spLocks noGrp="1" noRot="1" noChangeAspect="1" noChangeArrowheads="1" noTextEdit="1"/>
          </p:cNvSpPr>
          <p:nvPr>
            <p:ph type="sldImg"/>
          </p:nvPr>
        </p:nvSpPr>
        <p:spPr>
          <a:xfrm>
            <a:off x="917575" y="744538"/>
            <a:ext cx="4962525" cy="3722687"/>
          </a:xfrm>
          <a:ln/>
        </p:spPr>
      </p:sp>
      <p:sp>
        <p:nvSpPr>
          <p:cNvPr id="555012" name="Rectangle 3"/>
          <p:cNvSpPr>
            <a:spLocks noGrp="1" noChangeArrowheads="1"/>
          </p:cNvSpPr>
          <p:nvPr>
            <p:ph type="body" idx="1"/>
          </p:nvPr>
        </p:nvSpPr>
        <p:spPr>
          <a:noFill/>
        </p:spPr>
        <p:txBody>
          <a:bodyPr/>
          <a:lstStyle/>
          <a:p>
            <a:pPr eaLnBrk="1" hangingPunct="1"/>
            <a:r>
              <a:rPr lang="en-GB" dirty="0" smtClean="0"/>
              <a:t>To set up an identity on the Web of Science, choose the database from the A - Z list.</a:t>
            </a:r>
          </a:p>
          <a:p>
            <a:pPr eaLnBrk="1" hangingPunct="1"/>
            <a:endParaRPr lang="en-GB" dirty="0" smtClean="0"/>
          </a:p>
        </p:txBody>
      </p:sp>
    </p:spTree>
    <p:extLst>
      <p:ext uri="{BB962C8B-B14F-4D97-AF65-F5344CB8AC3E}">
        <p14:creationId xmlns:p14="http://schemas.microsoft.com/office/powerpoint/2010/main" val="1898432618"/>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0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78BFB36-27E7-4535-A521-1667A28B4B03}" type="slidenum">
              <a:rPr lang="en-GB" smtClean="0"/>
              <a:pPr eaLnBrk="1" hangingPunct="1"/>
              <a:t>167</a:t>
            </a:fld>
            <a:endParaRPr lang="en-GB" smtClean="0"/>
          </a:p>
        </p:txBody>
      </p:sp>
      <p:sp>
        <p:nvSpPr>
          <p:cNvPr id="556035" name="Rectangle 2"/>
          <p:cNvSpPr>
            <a:spLocks noGrp="1" noRot="1" noChangeAspect="1" noChangeArrowheads="1" noTextEdit="1"/>
          </p:cNvSpPr>
          <p:nvPr>
            <p:ph type="sldImg"/>
          </p:nvPr>
        </p:nvSpPr>
        <p:spPr>
          <a:xfrm>
            <a:off x="917575" y="744538"/>
            <a:ext cx="4962525" cy="3722687"/>
          </a:xfrm>
          <a:ln/>
        </p:spPr>
      </p:sp>
      <p:sp>
        <p:nvSpPr>
          <p:cNvPr id="556036" name="Rectangle 3"/>
          <p:cNvSpPr>
            <a:spLocks noGrp="1" noChangeArrowheads="1"/>
          </p:cNvSpPr>
          <p:nvPr>
            <p:ph type="body" idx="1"/>
          </p:nvPr>
        </p:nvSpPr>
        <p:spPr>
          <a:noFill/>
        </p:spPr>
        <p:txBody>
          <a:bodyPr/>
          <a:lstStyle/>
          <a:p>
            <a:pPr eaLnBrk="1" hangingPunct="1"/>
            <a:r>
              <a:rPr lang="en-GB" dirty="0" smtClean="0"/>
              <a:t>Follow the</a:t>
            </a:r>
            <a:r>
              <a:rPr lang="en-GB" b="1" dirty="0" smtClean="0"/>
              <a:t> Web of Science</a:t>
            </a:r>
            <a:r>
              <a:rPr lang="en-GB" dirty="0" smtClean="0"/>
              <a:t> link.</a:t>
            </a:r>
          </a:p>
        </p:txBody>
      </p:sp>
    </p:spTree>
    <p:extLst>
      <p:ext uri="{BB962C8B-B14F-4D97-AF65-F5344CB8AC3E}">
        <p14:creationId xmlns:p14="http://schemas.microsoft.com/office/powerpoint/2010/main" val="4116928647"/>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0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5368835-6BA9-4E61-BA26-0ECF9DCB662B}" type="slidenum">
              <a:rPr lang="en-GB" smtClean="0"/>
              <a:pPr eaLnBrk="1" hangingPunct="1"/>
              <a:t>168</a:t>
            </a:fld>
            <a:endParaRPr lang="en-GB" smtClean="0"/>
          </a:p>
        </p:txBody>
      </p:sp>
      <p:sp>
        <p:nvSpPr>
          <p:cNvPr id="557059" name="Rectangle 2"/>
          <p:cNvSpPr>
            <a:spLocks noGrp="1" noRot="1" noChangeAspect="1" noChangeArrowheads="1" noTextEdit="1"/>
          </p:cNvSpPr>
          <p:nvPr>
            <p:ph type="sldImg"/>
          </p:nvPr>
        </p:nvSpPr>
        <p:spPr>
          <a:xfrm>
            <a:off x="917575" y="744538"/>
            <a:ext cx="4962525" cy="3722687"/>
          </a:xfrm>
          <a:ln/>
        </p:spPr>
      </p:sp>
      <p:sp>
        <p:nvSpPr>
          <p:cNvPr id="557060" name="Rectangle 3"/>
          <p:cNvSpPr>
            <a:spLocks noGrp="1" noChangeArrowheads="1"/>
          </p:cNvSpPr>
          <p:nvPr>
            <p:ph type="body" idx="1"/>
          </p:nvPr>
        </p:nvSpPr>
        <p:spPr>
          <a:noFill/>
        </p:spPr>
        <p:txBody>
          <a:bodyPr/>
          <a:lstStyle/>
          <a:p>
            <a:pPr eaLnBrk="1" hangingPunct="1"/>
            <a:r>
              <a:rPr lang="en-GB" dirty="0" smtClean="0"/>
              <a:t>If you have not previously created a user area on Web of Science, follow the </a:t>
            </a:r>
            <a:r>
              <a:rPr lang="en-GB" b="1" dirty="0" smtClean="0"/>
              <a:t>Register</a:t>
            </a:r>
            <a:r>
              <a:rPr lang="en-GB" dirty="0" smtClean="0"/>
              <a:t> link. </a:t>
            </a:r>
          </a:p>
        </p:txBody>
      </p:sp>
    </p:spTree>
    <p:extLst>
      <p:ext uri="{BB962C8B-B14F-4D97-AF65-F5344CB8AC3E}">
        <p14:creationId xmlns:p14="http://schemas.microsoft.com/office/powerpoint/2010/main" val="2380322000"/>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80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66AC287-8D47-4717-A682-58368F9E90B6}" type="slidenum">
              <a:rPr lang="en-GB" smtClean="0"/>
              <a:pPr eaLnBrk="1" hangingPunct="1"/>
              <a:t>169</a:t>
            </a:fld>
            <a:endParaRPr lang="en-GB" smtClean="0"/>
          </a:p>
        </p:txBody>
      </p:sp>
      <p:sp>
        <p:nvSpPr>
          <p:cNvPr id="558083" name="Rectangle 2"/>
          <p:cNvSpPr>
            <a:spLocks noGrp="1" noRot="1" noChangeAspect="1" noChangeArrowheads="1" noTextEdit="1"/>
          </p:cNvSpPr>
          <p:nvPr>
            <p:ph type="sldImg"/>
          </p:nvPr>
        </p:nvSpPr>
        <p:spPr>
          <a:xfrm>
            <a:off x="917575" y="744538"/>
            <a:ext cx="4962525" cy="3722687"/>
          </a:xfrm>
          <a:ln/>
        </p:spPr>
      </p:sp>
      <p:sp>
        <p:nvSpPr>
          <p:cNvPr id="558084" name="Rectangle 3"/>
          <p:cNvSpPr>
            <a:spLocks noGrp="1" noChangeArrowheads="1"/>
          </p:cNvSpPr>
          <p:nvPr>
            <p:ph type="body" idx="1"/>
          </p:nvPr>
        </p:nvSpPr>
        <p:spPr>
          <a:noFill/>
        </p:spPr>
        <p:txBody>
          <a:bodyPr/>
          <a:lstStyle/>
          <a:p>
            <a:pPr eaLnBrk="1" hangingPunct="1"/>
            <a:r>
              <a:rPr lang="en-GB" dirty="0" smtClean="0"/>
              <a:t>On future occasions you can sign in using your email address and the password you have created (it</a:t>
            </a:r>
            <a:r>
              <a:rPr lang="en-GB" baseline="0" dirty="0" smtClean="0"/>
              <a:t> is best not to use your university password, which changes every six months)</a:t>
            </a:r>
            <a:endParaRPr lang="en-GB" dirty="0" smtClean="0"/>
          </a:p>
        </p:txBody>
      </p:sp>
    </p:spTree>
    <p:extLst>
      <p:ext uri="{BB962C8B-B14F-4D97-AF65-F5344CB8AC3E}">
        <p14:creationId xmlns:p14="http://schemas.microsoft.com/office/powerpoint/2010/main" val="37488979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second column has</a:t>
            </a:r>
            <a:r>
              <a:rPr lang="en-GB" baseline="0" dirty="0" smtClean="0"/>
              <a:t> an unread/read button - the parameters for this can be changed in EndNote preferences.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16</a:t>
            </a:fld>
            <a:endParaRPr lang="en-GB"/>
          </a:p>
        </p:txBody>
      </p:sp>
    </p:spTree>
    <p:extLst>
      <p:ext uri="{BB962C8B-B14F-4D97-AF65-F5344CB8AC3E}">
        <p14:creationId xmlns:p14="http://schemas.microsoft.com/office/powerpoint/2010/main" val="1139655949"/>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1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88D2C59-239E-48F6-8B79-BAA51B58F549}" type="slidenum">
              <a:rPr lang="en-GB" smtClean="0"/>
              <a:pPr eaLnBrk="1" hangingPunct="1"/>
              <a:t>170</a:t>
            </a:fld>
            <a:endParaRPr lang="en-GB" smtClean="0"/>
          </a:p>
        </p:txBody>
      </p:sp>
      <p:sp>
        <p:nvSpPr>
          <p:cNvPr id="559107" name="Rectangle 2"/>
          <p:cNvSpPr>
            <a:spLocks noGrp="1" noRot="1" noChangeAspect="1" noChangeArrowheads="1" noTextEdit="1"/>
          </p:cNvSpPr>
          <p:nvPr>
            <p:ph type="sldImg"/>
          </p:nvPr>
        </p:nvSpPr>
        <p:spPr>
          <a:xfrm>
            <a:off x="917575" y="744538"/>
            <a:ext cx="4962525" cy="3722687"/>
          </a:xfrm>
          <a:ln/>
        </p:spPr>
      </p:sp>
      <p:sp>
        <p:nvSpPr>
          <p:cNvPr id="559108" name="Rectangle 3"/>
          <p:cNvSpPr>
            <a:spLocks noGrp="1" noChangeArrowheads="1"/>
          </p:cNvSpPr>
          <p:nvPr>
            <p:ph type="body" idx="1"/>
          </p:nvPr>
        </p:nvSpPr>
        <p:spPr>
          <a:noFill/>
        </p:spPr>
        <p:txBody>
          <a:bodyPr/>
          <a:lstStyle/>
          <a:p>
            <a:pPr eaLnBrk="1" hangingPunct="1"/>
            <a:r>
              <a:rPr lang="en-GB" dirty="0" smtClean="0"/>
              <a:t>Select the </a:t>
            </a:r>
            <a:r>
              <a:rPr lang="en-GB" b="1" dirty="0" smtClean="0"/>
              <a:t>EndNote</a:t>
            </a:r>
            <a:r>
              <a:rPr lang="en-GB" dirty="0" smtClean="0"/>
              <a:t> link.</a:t>
            </a:r>
          </a:p>
          <a:p>
            <a:pPr eaLnBrk="1" hangingPunct="1"/>
            <a:endParaRPr lang="en-GB" dirty="0" smtClean="0"/>
          </a:p>
        </p:txBody>
      </p:sp>
    </p:spTree>
    <p:extLst>
      <p:ext uri="{BB962C8B-B14F-4D97-AF65-F5344CB8AC3E}">
        <p14:creationId xmlns:p14="http://schemas.microsoft.com/office/powerpoint/2010/main" val="451799460"/>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When the EndNote library has been synchronised, all references, and custom groups, will appear on the </a:t>
            </a:r>
            <a:r>
              <a:rPr lang="en-GB" b="1" dirty="0" smtClean="0"/>
              <a:t>My References </a:t>
            </a:r>
            <a:r>
              <a:rPr lang="en-GB" dirty="0" smtClean="0"/>
              <a:t>tab.</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171</a:t>
            </a:fld>
            <a:endParaRPr lang="en-GB"/>
          </a:p>
        </p:txBody>
      </p:sp>
    </p:spTree>
    <p:extLst>
      <p:ext uri="{BB962C8B-B14F-4D97-AF65-F5344CB8AC3E}">
        <p14:creationId xmlns:p14="http://schemas.microsoft.com/office/powerpoint/2010/main" val="2411991555"/>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To set up synchronising,</a:t>
            </a:r>
            <a:r>
              <a:rPr lang="en-GB" baseline="0" dirty="0" smtClean="0"/>
              <a:t> in EndNote X7 go to </a:t>
            </a:r>
            <a:r>
              <a:rPr lang="en-GB" b="1" baseline="0" dirty="0" smtClean="0"/>
              <a:t>Edit, Preferences</a:t>
            </a:r>
            <a:r>
              <a:rPr lang="en-GB" baseline="0" dirty="0" smtClean="0"/>
              <a:t>.</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172</a:t>
            </a:fld>
            <a:endParaRPr lang="en-GB"/>
          </a:p>
        </p:txBody>
      </p:sp>
    </p:spTree>
    <p:extLst>
      <p:ext uri="{BB962C8B-B14F-4D97-AF65-F5344CB8AC3E}">
        <p14:creationId xmlns:p14="http://schemas.microsoft.com/office/powerpoint/2010/main" val="3081858286"/>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Choose  the </a:t>
            </a:r>
            <a:r>
              <a:rPr lang="en-GB" b="1" dirty="0" smtClean="0"/>
              <a:t>Sync</a:t>
            </a:r>
            <a:r>
              <a:rPr lang="en-GB" dirty="0" smtClean="0"/>
              <a:t> option.</a:t>
            </a:r>
          </a:p>
          <a:p>
            <a:r>
              <a:rPr lang="en-GB" dirty="0" smtClean="0"/>
              <a:t>Input the email address and password as used for Web</a:t>
            </a:r>
            <a:r>
              <a:rPr lang="en-GB" baseline="0" dirty="0" smtClean="0"/>
              <a:t> of Science, and choose when you wish to sync the library automatically.</a:t>
            </a:r>
          </a:p>
          <a:p>
            <a:r>
              <a:rPr lang="en-GB" baseline="0" dirty="0" smtClean="0"/>
              <a:t>Then click </a:t>
            </a:r>
            <a:r>
              <a:rPr lang="en-GB" b="1" baseline="0" dirty="0" smtClean="0"/>
              <a:t>Apply. </a:t>
            </a:r>
            <a:r>
              <a:rPr lang="en-GB" b="0" baseline="0" dirty="0" smtClean="0"/>
              <a:t>If this option is greyed out on future visits, click </a:t>
            </a:r>
            <a:r>
              <a:rPr lang="en-GB" b="1" baseline="0" dirty="0" smtClean="0"/>
              <a:t>OK</a:t>
            </a:r>
            <a:r>
              <a:rPr lang="en-GB" b="0" baseline="0" dirty="0" smtClean="0"/>
              <a:t>.</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173</a:t>
            </a:fld>
            <a:endParaRPr lang="en-GB"/>
          </a:p>
        </p:txBody>
      </p:sp>
    </p:spTree>
    <p:extLst>
      <p:ext uri="{BB962C8B-B14F-4D97-AF65-F5344CB8AC3E}">
        <p14:creationId xmlns:p14="http://schemas.microsoft.com/office/powerpoint/2010/main" val="1016514759"/>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To synchronise the library</a:t>
            </a:r>
            <a:r>
              <a:rPr lang="en-GB" baseline="0" dirty="0" smtClean="0"/>
              <a:t> manually at any time, and to set up sync, click the </a:t>
            </a:r>
            <a:r>
              <a:rPr lang="en-GB" b="1" baseline="0" dirty="0" smtClean="0"/>
              <a:t>sync</a:t>
            </a:r>
            <a:r>
              <a:rPr lang="en-GB" baseline="0" dirty="0" smtClean="0"/>
              <a:t> icon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174</a:t>
            </a:fld>
            <a:endParaRPr lang="en-GB"/>
          </a:p>
        </p:txBody>
      </p:sp>
    </p:spTree>
    <p:extLst>
      <p:ext uri="{BB962C8B-B14F-4D97-AF65-F5344CB8AC3E}">
        <p14:creationId xmlns:p14="http://schemas.microsoft.com/office/powerpoint/2010/main" val="2556991913"/>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It is recommended that you backup the library before starting this procedure. This</a:t>
            </a:r>
            <a:r>
              <a:rPr lang="en-GB" baseline="0" dirty="0" smtClean="0"/>
              <a:t> creates a compressed library - note  that this will not be automatically updated.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175</a:t>
            </a:fld>
            <a:endParaRPr lang="en-GB"/>
          </a:p>
        </p:txBody>
      </p:sp>
    </p:spTree>
    <p:extLst>
      <p:ext uri="{BB962C8B-B14F-4D97-AF65-F5344CB8AC3E}">
        <p14:creationId xmlns:p14="http://schemas.microsoft.com/office/powerpoint/2010/main" val="2228594888"/>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 first synchronisation will take a long</a:t>
            </a:r>
            <a:r>
              <a:rPr lang="en-GB" baseline="0" dirty="0" smtClean="0"/>
              <a:t> time - even with only a few references. Note that Smart groups are not synchronised.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176</a:t>
            </a:fld>
            <a:endParaRPr lang="en-GB"/>
          </a:p>
        </p:txBody>
      </p:sp>
    </p:spTree>
    <p:extLst>
      <p:ext uri="{BB962C8B-B14F-4D97-AF65-F5344CB8AC3E}">
        <p14:creationId xmlns:p14="http://schemas.microsoft.com/office/powerpoint/2010/main" val="3945026334"/>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 sync status is displayed in the left hand panel. A blue symbol indicates that synchronisation</a:t>
            </a:r>
            <a:r>
              <a:rPr lang="en-GB" baseline="0" dirty="0" smtClean="0"/>
              <a:t> is complete, red indicates that there are conflicts to be resolved, which might happen if changes had been made to a record in both EndNote and EndNote Web since the last synchronisation.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177</a:t>
            </a:fld>
            <a:endParaRPr lang="en-GB"/>
          </a:p>
        </p:txBody>
      </p:sp>
    </p:spTree>
    <p:extLst>
      <p:ext uri="{BB962C8B-B14F-4D97-AF65-F5344CB8AC3E}">
        <p14:creationId xmlns:p14="http://schemas.microsoft.com/office/powerpoint/2010/main" val="2189724284"/>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If you are using EndNote</a:t>
            </a:r>
            <a:r>
              <a:rPr lang="en-GB" baseline="0" dirty="0" smtClean="0"/>
              <a:t> Web on your own computer, you will need to install the correct version of the Cite While You Write plug in. Follow the on-screen instructions.</a:t>
            </a:r>
          </a:p>
          <a:p>
            <a:r>
              <a:rPr lang="en-GB" baseline="0" dirty="0" smtClean="0"/>
              <a:t>Alternatively on a public workstation use the Preferences link on the EndNote tab in Word to change the Application to EndNote Web</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179</a:t>
            </a:fld>
            <a:endParaRPr lang="en-GB"/>
          </a:p>
        </p:txBody>
      </p:sp>
    </p:spTree>
    <p:extLst>
      <p:ext uri="{BB962C8B-B14F-4D97-AF65-F5344CB8AC3E}">
        <p14:creationId xmlns:p14="http://schemas.microsoft.com/office/powerpoint/2010/main" val="693493590"/>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EndNote inserts citations and creates a simultaneous bibliography at the end of the text. It is helpful to insert a page break.</a:t>
            </a:r>
          </a:p>
          <a:p>
            <a:pPr eaLnBrk="1" hangingPunct="1"/>
            <a:r>
              <a:rPr lang="en-GB" dirty="0" smtClean="0"/>
              <a:t>In the Word document, select the point in the text to insert the reference.</a:t>
            </a:r>
          </a:p>
          <a:p>
            <a:pPr eaLnBrk="1" hangingPunct="1"/>
            <a:r>
              <a:rPr lang="en-GB" dirty="0" smtClean="0"/>
              <a:t>Go to </a:t>
            </a:r>
            <a:r>
              <a:rPr lang="en-GB" b="1" dirty="0" smtClean="0"/>
              <a:t>Insert Citations </a:t>
            </a:r>
            <a:r>
              <a:rPr lang="en-GB" dirty="0" smtClean="0"/>
              <a:t>to select the required reference. </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180</a:t>
            </a:fld>
            <a:endParaRPr lang="en-GB"/>
          </a:p>
        </p:txBody>
      </p:sp>
    </p:spTree>
    <p:extLst>
      <p:ext uri="{BB962C8B-B14F-4D97-AF65-F5344CB8AC3E}">
        <p14:creationId xmlns:p14="http://schemas.microsoft.com/office/powerpoint/2010/main" val="5953896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Left click on a column heading</a:t>
            </a:r>
            <a:r>
              <a:rPr lang="en-GB" baseline="0" dirty="0" smtClean="0"/>
              <a:t> to organise references by this heading.</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17</a:t>
            </a:fld>
            <a:endParaRPr lang="en-GB"/>
          </a:p>
        </p:txBody>
      </p:sp>
    </p:spTree>
    <p:extLst>
      <p:ext uri="{BB962C8B-B14F-4D97-AF65-F5344CB8AC3E}">
        <p14:creationId xmlns:p14="http://schemas.microsoft.com/office/powerpoint/2010/main" val="3169897703"/>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Use</a:t>
            </a:r>
            <a:r>
              <a:rPr lang="en-GB" baseline="0" dirty="0" smtClean="0"/>
              <a:t> Author or Title keywords in the search box and click </a:t>
            </a:r>
            <a:r>
              <a:rPr lang="en-GB" b="1" baseline="0" dirty="0" smtClean="0"/>
              <a:t>Find</a:t>
            </a:r>
            <a:r>
              <a:rPr lang="en-GB" baseline="0" dirty="0" smtClean="0"/>
              <a:t> to show the required reference. All matching references are retrieved. Highlight the reference needed and click </a:t>
            </a:r>
            <a:r>
              <a:rPr lang="en-GB" b="1" baseline="0" dirty="0" smtClean="0"/>
              <a:t>Insert.</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181</a:t>
            </a:fld>
            <a:endParaRPr lang="en-GB"/>
          </a:p>
        </p:txBody>
      </p:sp>
    </p:spTree>
    <p:extLst>
      <p:ext uri="{BB962C8B-B14F-4D97-AF65-F5344CB8AC3E}">
        <p14:creationId xmlns:p14="http://schemas.microsoft.com/office/powerpoint/2010/main" val="2253838775"/>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The citation is inserted at the selected point in the text, and a full bibliographic record created at the end of the document.</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182</a:t>
            </a:fld>
            <a:endParaRPr lang="en-GB"/>
          </a:p>
        </p:txBody>
      </p:sp>
    </p:spTree>
    <p:extLst>
      <p:ext uri="{BB962C8B-B14F-4D97-AF65-F5344CB8AC3E}">
        <p14:creationId xmlns:p14="http://schemas.microsoft.com/office/powerpoint/2010/main" val="1166576135"/>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Multiple references can be inserted at a single point in the text: locate the cursor immediately to the right of the close bracket then find the reference from the EndNote Web library as before. </a:t>
            </a:r>
          </a:p>
          <a:p>
            <a:pPr eaLnBrk="1" hangingPunct="1"/>
            <a:r>
              <a:rPr lang="en-GB" dirty="0" smtClean="0"/>
              <a:t>The citation will be included within the brackets and the full reference at the appropriate location in the end of document bibliography. Note that the sort order for citations and bibliography is set within the referencing style.</a:t>
            </a:r>
          </a:p>
          <a:p>
            <a:pPr eaLnBrk="1" hangingPunct="1"/>
            <a:r>
              <a:rPr lang="en-GB" dirty="0" smtClean="0"/>
              <a:t>The Reference style for the document can be changed within Word, or by using the Format tab in the Bibliography window.</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183</a:t>
            </a:fld>
            <a:endParaRPr lang="en-GB"/>
          </a:p>
        </p:txBody>
      </p:sp>
    </p:spTree>
    <p:extLst>
      <p:ext uri="{BB962C8B-B14F-4D97-AF65-F5344CB8AC3E}">
        <p14:creationId xmlns:p14="http://schemas.microsoft.com/office/powerpoint/2010/main" val="269567743"/>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The common forms of editing are to add page numbers to a citation, to remove author and/or year from a citation, or to remove a citation altogether.</a:t>
            </a:r>
          </a:p>
          <a:p>
            <a:pPr eaLnBrk="1" hangingPunct="1"/>
            <a:r>
              <a:rPr lang="en-GB" dirty="0" smtClean="0"/>
              <a:t>It is essential that all these changes are made using the relevant EndNote tools, so that linked field codes are also amended. Click in the citation to highlight it, then go to </a:t>
            </a:r>
            <a:r>
              <a:rPr lang="en-GB" b="1" dirty="0" smtClean="0"/>
              <a:t>Edit Citations</a:t>
            </a:r>
            <a:r>
              <a:rPr lang="en-GB" dirty="0" smtClean="0"/>
              <a:t>.</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185</a:t>
            </a:fld>
            <a:endParaRPr lang="en-GB"/>
          </a:p>
        </p:txBody>
      </p:sp>
    </p:spTree>
    <p:extLst>
      <p:ext uri="{BB962C8B-B14F-4D97-AF65-F5344CB8AC3E}">
        <p14:creationId xmlns:p14="http://schemas.microsoft.com/office/powerpoint/2010/main" val="920364845"/>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To add page numbers to a citation, select the required citation, then type the exact letter string, including any required leading/following spaces in the </a:t>
            </a:r>
            <a:r>
              <a:rPr lang="en-GB" b="1" dirty="0" smtClean="0"/>
              <a:t>Suffix</a:t>
            </a:r>
            <a:r>
              <a:rPr lang="en-GB" dirty="0" smtClean="0"/>
              <a:t> box, note, not in the </a:t>
            </a:r>
            <a:r>
              <a:rPr lang="en-GB" b="1" dirty="0" smtClean="0"/>
              <a:t>Pages</a:t>
            </a:r>
            <a:r>
              <a:rPr lang="en-GB" dirty="0" smtClean="0"/>
              <a:t> box. Then click </a:t>
            </a:r>
            <a:r>
              <a:rPr lang="en-GB" b="1" dirty="0" smtClean="0"/>
              <a:t>OK</a:t>
            </a:r>
            <a:r>
              <a:rPr lang="en-GB" dirty="0" smtClean="0"/>
              <a:t>.</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186</a:t>
            </a:fld>
            <a:endParaRPr lang="en-GB"/>
          </a:p>
        </p:txBody>
      </p:sp>
    </p:spTree>
    <p:extLst>
      <p:ext uri="{BB962C8B-B14F-4D97-AF65-F5344CB8AC3E}">
        <p14:creationId xmlns:p14="http://schemas.microsoft.com/office/powerpoint/2010/main" val="629744544"/>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The suffix text is added to the citation.</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187</a:t>
            </a:fld>
            <a:endParaRPr lang="en-GB"/>
          </a:p>
        </p:txBody>
      </p:sp>
    </p:spTree>
    <p:extLst>
      <p:ext uri="{BB962C8B-B14F-4D97-AF65-F5344CB8AC3E}">
        <p14:creationId xmlns:p14="http://schemas.microsoft.com/office/powerpoint/2010/main" val="1135345654"/>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To remove a record completely, go to </a:t>
            </a:r>
            <a:r>
              <a:rPr lang="en-GB" b="1" dirty="0" smtClean="0"/>
              <a:t>Edit Citation(s)</a:t>
            </a:r>
            <a:r>
              <a:rPr lang="en-GB" b="0" dirty="0" smtClean="0"/>
              <a:t>,</a:t>
            </a:r>
            <a:r>
              <a:rPr lang="en-GB" dirty="0" smtClean="0"/>
              <a:t> select the reference to be removed, click </a:t>
            </a:r>
            <a:r>
              <a:rPr lang="en-GB" b="1" dirty="0" smtClean="0"/>
              <a:t>Remove Citation</a:t>
            </a:r>
            <a:r>
              <a:rPr lang="en-GB" b="1" baseline="0" dirty="0" smtClean="0"/>
              <a:t> </a:t>
            </a:r>
            <a:r>
              <a:rPr lang="en-GB" dirty="0" smtClean="0"/>
              <a:t>and then </a:t>
            </a:r>
            <a:r>
              <a:rPr lang="en-GB" b="1" dirty="0" smtClean="0"/>
              <a:t>OK</a:t>
            </a:r>
            <a:r>
              <a:rPr lang="en-GB" dirty="0" smtClean="0"/>
              <a:t>.</a:t>
            </a:r>
          </a:p>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Both the citation and the full reference are removed from the document. Note that if the same source is cited elsewhere in the document, it will not be removed from the bibliography.</a:t>
            </a:r>
          </a:p>
          <a:p>
            <a:pPr eaLnBrk="1" hangingPunct="1"/>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188</a:t>
            </a:fld>
            <a:endParaRPr lang="en-GB"/>
          </a:p>
        </p:txBody>
      </p:sp>
    </p:spTree>
    <p:extLst>
      <p:ext uri="{BB962C8B-B14F-4D97-AF65-F5344CB8AC3E}">
        <p14:creationId xmlns:p14="http://schemas.microsoft.com/office/powerpoint/2010/main" val="2890950182"/>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make changes to the bibliography layout, go to the Bibliography tab and click to expand.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190</a:t>
            </a:fld>
            <a:endParaRPr lang="en-GB"/>
          </a:p>
        </p:txBody>
      </p:sp>
    </p:spTree>
    <p:extLst>
      <p:ext uri="{BB962C8B-B14F-4D97-AF65-F5344CB8AC3E}">
        <p14:creationId xmlns:p14="http://schemas.microsoft.com/office/powerpoint/2010/main" val="749532985"/>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To make changes to the physical layout of the bibliography, go to the </a:t>
            </a:r>
            <a:r>
              <a:rPr lang="en-GB" b="1" dirty="0" smtClean="0"/>
              <a:t>Format Bibliography</a:t>
            </a:r>
            <a:r>
              <a:rPr lang="en-GB" dirty="0" smtClean="0"/>
              <a:t> icon and click the </a:t>
            </a:r>
            <a:r>
              <a:rPr lang="en-GB" b="1" dirty="0" smtClean="0"/>
              <a:t>Layout </a:t>
            </a:r>
            <a:r>
              <a:rPr lang="en-GB" dirty="0" smtClean="0"/>
              <a:t>tab.</a:t>
            </a:r>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191</a:t>
            </a:fld>
            <a:endParaRPr lang="en-GB"/>
          </a:p>
        </p:txBody>
      </p:sp>
    </p:spTree>
    <p:extLst>
      <p:ext uri="{BB962C8B-B14F-4D97-AF65-F5344CB8AC3E}">
        <p14:creationId xmlns:p14="http://schemas.microsoft.com/office/powerpoint/2010/main" val="3485398046"/>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This window lets you manage indents, the line spacing within a reference, and the line spacing between references. </a:t>
            </a:r>
          </a:p>
          <a:p>
            <a:pPr eaLnBrk="1" hangingPunct="1"/>
            <a:r>
              <a:rPr lang="en-GB" dirty="0" smtClean="0"/>
              <a:t>To insert a single space between references, go to the</a:t>
            </a:r>
            <a:r>
              <a:rPr lang="en-GB" b="1" dirty="0" smtClean="0"/>
              <a:t> Space after</a:t>
            </a:r>
            <a:r>
              <a:rPr lang="en-GB" b="1" baseline="0" dirty="0" smtClean="0"/>
              <a:t> </a:t>
            </a:r>
            <a:r>
              <a:rPr lang="en-GB" dirty="0" smtClean="0"/>
              <a:t>drop down list and choose </a:t>
            </a:r>
            <a:r>
              <a:rPr lang="en-GB" b="1" dirty="0" smtClean="0"/>
              <a:t>Single.</a:t>
            </a:r>
          </a:p>
          <a:p>
            <a:pPr eaLnBrk="1" hangingPunct="1"/>
            <a:r>
              <a:rPr lang="en-GB" dirty="0" smtClean="0"/>
              <a:t>Remove the hanging indent by changing to 0cm. Click </a:t>
            </a:r>
            <a:r>
              <a:rPr lang="en-GB" b="1" dirty="0" smtClean="0"/>
              <a:t>OK</a:t>
            </a:r>
            <a:r>
              <a:rPr lang="en-GB" dirty="0" smtClean="0"/>
              <a:t> when all choices have been made.</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192</a:t>
            </a:fld>
            <a:endParaRPr lang="en-GB"/>
          </a:p>
        </p:txBody>
      </p:sp>
    </p:spTree>
    <p:extLst>
      <p:ext uri="{BB962C8B-B14F-4D97-AF65-F5344CB8AC3E}">
        <p14:creationId xmlns:p14="http://schemas.microsoft.com/office/powerpoint/2010/main" val="6199070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Right-click</a:t>
            </a:r>
            <a:r>
              <a:rPr lang="en-GB" baseline="0" dirty="0" smtClean="0"/>
              <a:t> in the headings bar to select fields to be displayed in the library. Up to 10 fields can be displayed.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18</a:t>
            </a:fld>
            <a:endParaRPr lang="en-GB"/>
          </a:p>
        </p:txBody>
      </p:sp>
    </p:spTree>
    <p:extLst>
      <p:ext uri="{BB962C8B-B14F-4D97-AF65-F5344CB8AC3E}">
        <p14:creationId xmlns:p14="http://schemas.microsoft.com/office/powerpoint/2010/main" val="1596694119"/>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F2C672C-8A6C-45D1-9BC1-189365D1E263}" type="slidenum">
              <a:rPr lang="en-GB"/>
              <a:pPr eaLnBrk="1" hangingPunct="1"/>
              <a:t>194</a:t>
            </a:fld>
            <a:endParaRPr lang="en-GB"/>
          </a:p>
        </p:txBody>
      </p:sp>
      <p:sp>
        <p:nvSpPr>
          <p:cNvPr id="229379" name="Rectangle 2"/>
          <p:cNvSpPr>
            <a:spLocks noGrp="1" noRot="1" noChangeAspect="1" noChangeArrowheads="1" noTextEdit="1"/>
          </p:cNvSpPr>
          <p:nvPr>
            <p:ph type="sldImg"/>
          </p:nvPr>
        </p:nvSpPr>
        <p:spPr>
          <a:ln/>
        </p:spPr>
      </p:sp>
      <p:sp>
        <p:nvSpPr>
          <p:cNvPr id="229380"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22470226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change the overall layout of the library, select and drag column headings to desired</a:t>
            </a:r>
            <a:r>
              <a:rPr lang="en-GB" baseline="0" dirty="0" smtClean="0"/>
              <a:t> location</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19</a:t>
            </a:fld>
            <a:endParaRPr lang="en-GB"/>
          </a:p>
        </p:txBody>
      </p:sp>
    </p:spTree>
    <p:extLst>
      <p:ext uri="{BB962C8B-B14F-4D97-AF65-F5344CB8AC3E}">
        <p14:creationId xmlns:p14="http://schemas.microsoft.com/office/powerpoint/2010/main" val="36559060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Use the </a:t>
            </a:r>
            <a:r>
              <a:rPr lang="en-GB" b="1" dirty="0" smtClean="0"/>
              <a:t>Rating</a:t>
            </a:r>
            <a:r>
              <a:rPr lang="en-GB" dirty="0" smtClean="0"/>
              <a:t> column to identify</a:t>
            </a:r>
            <a:r>
              <a:rPr lang="en-GB" baseline="0" dirty="0" smtClean="0"/>
              <a:t> particularly useful resources: click in the record, then on the dot corresponding to the number of stars (left-to-right)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20</a:t>
            </a:fld>
            <a:endParaRPr lang="en-GB"/>
          </a:p>
        </p:txBody>
      </p:sp>
    </p:spTree>
    <p:extLst>
      <p:ext uri="{BB962C8B-B14F-4D97-AF65-F5344CB8AC3E}">
        <p14:creationId xmlns:p14="http://schemas.microsoft.com/office/powerpoint/2010/main" val="18842857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80B455C-5524-4855-A8E7-5E7983232A68}" type="slidenum">
              <a:rPr lang="en-GB"/>
              <a:pPr eaLnBrk="1" hangingPunct="1"/>
              <a:t>22</a:t>
            </a:fld>
            <a:endParaRPr lang="en-GB"/>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noFill/>
        </p:spPr>
        <p:txBody>
          <a:bodyPr/>
          <a:lstStyle/>
          <a:p>
            <a:pPr eaLnBrk="1" hangingPunct="1"/>
            <a:r>
              <a:rPr lang="en-GB" dirty="0" smtClean="0"/>
              <a:t>The default reference style is 'Annotated'</a:t>
            </a:r>
          </a:p>
          <a:p>
            <a:pPr eaLnBrk="1" hangingPunct="1"/>
            <a:r>
              <a:rPr lang="en-GB" dirty="0" smtClean="0"/>
              <a:t>Use this process to select another style - changes can be made at any time.</a:t>
            </a:r>
          </a:p>
          <a:p>
            <a:pPr eaLnBrk="1" hangingPunct="1"/>
            <a:r>
              <a:rPr lang="en-GB" dirty="0" smtClean="0"/>
              <a:t>Go to the dropdown menu, and choose </a:t>
            </a:r>
            <a:r>
              <a:rPr lang="en-GB" b="1" dirty="0" smtClean="0"/>
              <a:t>Select Another Style.</a:t>
            </a:r>
            <a:r>
              <a:rPr lang="en-GB" dirty="0" smtClean="0"/>
              <a:t>.</a:t>
            </a:r>
          </a:p>
        </p:txBody>
      </p:sp>
    </p:spTree>
    <p:extLst>
      <p:ext uri="{BB962C8B-B14F-4D97-AF65-F5344CB8AC3E}">
        <p14:creationId xmlns:p14="http://schemas.microsoft.com/office/powerpoint/2010/main" val="1191657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DFCEF0D-06DF-42E7-ABC0-B028335E7733}" type="slidenum">
              <a:rPr lang="en-GB"/>
              <a:pPr eaLnBrk="1" hangingPunct="1"/>
              <a:t>2</a:t>
            </a:fld>
            <a:endParaRPr lang="en-GB"/>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p:spPr>
        <p:txBody>
          <a:bodyPr/>
          <a:lstStyle/>
          <a:p>
            <a:pPr eaLnBrk="1" hangingPunct="1"/>
            <a:r>
              <a:rPr lang="en-GB" dirty="0" smtClean="0"/>
              <a:t>EndNote is bibliographic management software that allows you to collect all the references from a range of resource types in a single location. </a:t>
            </a:r>
          </a:p>
          <a:p>
            <a:pPr eaLnBrk="1" hangingPunct="1"/>
            <a:r>
              <a:rPr lang="en-GB" dirty="0" smtClean="0"/>
              <a:t>The results of a database search can be automatically exported to EndNote, and other notes, files and graphics can be added to individual records, allowing all information to be stored in a single location.</a:t>
            </a:r>
          </a:p>
          <a:p>
            <a:pPr eaLnBrk="1" hangingPunct="1"/>
            <a:r>
              <a:rPr lang="en-GB" dirty="0" smtClean="0"/>
              <a:t>EndNote works alongside Word, inserts short citations within the text and generates full bibliographic references at the end of the current document. The appearance and management of citations and references is controlled through the EndNote Library.</a:t>
            </a:r>
          </a:p>
          <a:p>
            <a:pPr eaLnBrk="1" hangingPunct="1"/>
            <a:r>
              <a:rPr lang="en-GB" dirty="0" smtClean="0"/>
              <a:t>Using EndNote, a document created with references in one referencing style can be automatically converted to a different referencing style if required.</a:t>
            </a:r>
          </a:p>
          <a:p>
            <a:pPr eaLnBrk="1" hangingPunct="1"/>
            <a:r>
              <a:rPr lang="en-GB" dirty="0" smtClean="0"/>
              <a:t>The EndNote</a:t>
            </a:r>
            <a:r>
              <a:rPr lang="en-GB" baseline="0" dirty="0" smtClean="0"/>
              <a:t> library can also be synchronised online, giving access to your references, wherever you are</a:t>
            </a:r>
            <a:endParaRPr lang="en-GB" dirty="0" smtClean="0"/>
          </a:p>
          <a:p>
            <a:pPr eaLnBrk="1" hangingPunct="1"/>
            <a:r>
              <a:rPr lang="en-GB" dirty="0" smtClean="0"/>
              <a:t>All features of EndNote can be edited to suit personal preferences.</a:t>
            </a:r>
          </a:p>
        </p:txBody>
      </p:sp>
    </p:spTree>
    <p:extLst>
      <p:ext uri="{BB962C8B-B14F-4D97-AF65-F5344CB8AC3E}">
        <p14:creationId xmlns:p14="http://schemas.microsoft.com/office/powerpoint/2010/main" val="31467267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4A198BA-DC01-4991-9312-FC48648AA2C0}" type="slidenum">
              <a:rPr lang="en-GB"/>
              <a:pPr eaLnBrk="1" hangingPunct="1"/>
              <a:t>23</a:t>
            </a:fld>
            <a:endParaRPr lang="en-GB"/>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p:spPr>
        <p:txBody>
          <a:bodyPr/>
          <a:lstStyle/>
          <a:p>
            <a:pPr eaLnBrk="1" hangingPunct="1"/>
            <a:r>
              <a:rPr lang="en-GB" dirty="0" smtClean="0"/>
              <a:t>The</a:t>
            </a:r>
            <a:r>
              <a:rPr lang="en-GB" b="1" dirty="0" smtClean="0"/>
              <a:t> Choose a Style</a:t>
            </a:r>
            <a:r>
              <a:rPr lang="en-GB" dirty="0" smtClean="0"/>
              <a:t> window opens. </a:t>
            </a:r>
          </a:p>
          <a:p>
            <a:pPr eaLnBrk="1" hangingPunct="1"/>
            <a:r>
              <a:rPr lang="en-GB" dirty="0" smtClean="0"/>
              <a:t>There are nearly 6000 choices, including general reference styles, journal house styles and academic libraries.</a:t>
            </a:r>
          </a:p>
          <a:p>
            <a:pPr eaLnBrk="1" hangingPunct="1"/>
            <a:r>
              <a:rPr lang="en-GB" dirty="0" smtClean="0"/>
              <a:t>Select a new style, in this case 'Harvard', and click </a:t>
            </a:r>
            <a:r>
              <a:rPr lang="en-GB" b="1" dirty="0" smtClean="0"/>
              <a:t>Choose</a:t>
            </a:r>
            <a:r>
              <a:rPr lang="en-GB" dirty="0" smtClean="0"/>
              <a:t>.</a:t>
            </a:r>
          </a:p>
        </p:txBody>
      </p:sp>
    </p:spTree>
    <p:extLst>
      <p:ext uri="{BB962C8B-B14F-4D97-AF65-F5344CB8AC3E}">
        <p14:creationId xmlns:p14="http://schemas.microsoft.com/office/powerpoint/2010/main" val="28665474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0EBCE74-0DC2-46FC-A1AF-710601CC6419}" type="slidenum">
              <a:rPr lang="en-GB"/>
              <a:pPr eaLnBrk="1" hangingPunct="1"/>
              <a:t>24</a:t>
            </a:fld>
            <a:endParaRPr lang="en-GB"/>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noFill/>
        </p:spPr>
        <p:txBody>
          <a:bodyPr/>
          <a:lstStyle/>
          <a:p>
            <a:pPr eaLnBrk="1" hangingPunct="1"/>
            <a:r>
              <a:rPr lang="en-GB" dirty="0" smtClean="0"/>
              <a:t>The EndNote Library is displayed in the new reference style.</a:t>
            </a:r>
          </a:p>
          <a:p>
            <a:pPr eaLnBrk="1" hangingPunct="1"/>
            <a:r>
              <a:rPr lang="en-GB" dirty="0" smtClean="0"/>
              <a:t>The reference style can also be modified - changes will be saved to an EndNote</a:t>
            </a:r>
            <a:r>
              <a:rPr lang="en-GB" baseline="0" dirty="0" smtClean="0"/>
              <a:t> folder in 'My Documents' </a:t>
            </a:r>
            <a:r>
              <a:rPr lang="en-GB" dirty="0" smtClean="0"/>
              <a:t>so that they are automatically accessed next time the EndNote library is opened.</a:t>
            </a:r>
          </a:p>
          <a:p>
            <a:pPr eaLnBrk="1" hangingPunct="1"/>
            <a:endParaRPr lang="en-GB" dirty="0" smtClean="0"/>
          </a:p>
          <a:p>
            <a:pPr eaLnBrk="1" hangingPunct="1"/>
            <a:endParaRPr lang="en-GB" dirty="0" smtClean="0"/>
          </a:p>
        </p:txBody>
      </p:sp>
    </p:spTree>
    <p:extLst>
      <p:ext uri="{BB962C8B-B14F-4D97-AF65-F5344CB8AC3E}">
        <p14:creationId xmlns:p14="http://schemas.microsoft.com/office/powerpoint/2010/main" val="377729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download individual style files to your own computer, go to the </a:t>
            </a:r>
            <a:r>
              <a:rPr lang="en-GB" b="1" dirty="0" smtClean="0"/>
              <a:t>Downloads</a:t>
            </a:r>
            <a:r>
              <a:rPr lang="en-GB" baseline="0" dirty="0" smtClean="0"/>
              <a:t> tab o</a:t>
            </a:r>
            <a:r>
              <a:rPr lang="en-GB" dirty="0" smtClean="0"/>
              <a:t>n the EndNote library guide.</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28</a:t>
            </a:fld>
            <a:endParaRPr lang="en-GB"/>
          </a:p>
        </p:txBody>
      </p:sp>
    </p:spTree>
    <p:extLst>
      <p:ext uri="{BB962C8B-B14F-4D97-AF65-F5344CB8AC3E}">
        <p14:creationId xmlns:p14="http://schemas.microsoft.com/office/powerpoint/2010/main" val="31589005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page has style files and instructions for saving the file to your own computer. Follow the same procedure for staff MDE computers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29</a:t>
            </a:fld>
            <a:endParaRPr lang="en-GB"/>
          </a:p>
        </p:txBody>
      </p:sp>
    </p:spTree>
    <p:extLst>
      <p:ext uri="{BB962C8B-B14F-4D97-AF65-F5344CB8AC3E}">
        <p14:creationId xmlns:p14="http://schemas.microsoft.com/office/powerpoint/2010/main" val="35811836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Find the </a:t>
            </a:r>
            <a:r>
              <a:rPr lang="en-GB" dirty="0" err="1" smtClean="0"/>
              <a:t>UoS</a:t>
            </a:r>
            <a:r>
              <a:rPr lang="en-GB" dirty="0" smtClean="0"/>
              <a:t> general Harvard style on this page, with additional notes for the School</a:t>
            </a:r>
            <a:r>
              <a:rPr lang="en-GB" baseline="0" dirty="0" smtClean="0"/>
              <a:t> of Management.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30</a:t>
            </a:fld>
            <a:endParaRPr lang="en-GB"/>
          </a:p>
        </p:txBody>
      </p:sp>
    </p:spTree>
    <p:extLst>
      <p:ext uri="{BB962C8B-B14F-4D97-AF65-F5344CB8AC3E}">
        <p14:creationId xmlns:p14="http://schemas.microsoft.com/office/powerpoint/2010/main" val="6858160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EndNote Styles must</a:t>
            </a:r>
            <a:r>
              <a:rPr lang="en-GB" baseline="0" dirty="0" smtClean="0"/>
              <a:t> be saved in the correct location. They will then be displayed with other available styles.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31</a:t>
            </a:fld>
            <a:endParaRPr lang="en-GB"/>
          </a:p>
        </p:txBody>
      </p:sp>
    </p:spTree>
    <p:extLst>
      <p:ext uri="{BB962C8B-B14F-4D97-AF65-F5344CB8AC3E}">
        <p14:creationId xmlns:p14="http://schemas.microsoft.com/office/powerpoint/2010/main" val="23824214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 the EndNote program, go to </a:t>
            </a:r>
            <a:r>
              <a:rPr lang="en-GB" b="1" dirty="0" smtClean="0"/>
              <a:t>Choose another style </a:t>
            </a:r>
            <a:r>
              <a:rPr lang="en-GB" dirty="0" smtClean="0"/>
              <a:t>to see the specific styles displayed.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32</a:t>
            </a:fld>
            <a:endParaRPr lang="en-GB"/>
          </a:p>
        </p:txBody>
      </p:sp>
    </p:spTree>
    <p:extLst>
      <p:ext uri="{BB962C8B-B14F-4D97-AF65-F5344CB8AC3E}">
        <p14:creationId xmlns:p14="http://schemas.microsoft.com/office/powerpoint/2010/main" val="31701380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4D98F27-E95E-4509-B3E1-7BC5385CE94A}" type="slidenum">
              <a:rPr lang="en-GB"/>
              <a:pPr eaLnBrk="1" hangingPunct="1"/>
              <a:t>34</a:t>
            </a:fld>
            <a:endParaRPr lang="en-GB"/>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p:spPr>
        <p:txBody>
          <a:bodyPr/>
          <a:lstStyle/>
          <a:p>
            <a:pPr eaLnBrk="1" hangingPunct="1"/>
            <a:r>
              <a:rPr lang="en-GB" dirty="0" smtClean="0"/>
              <a:t>Some faculties</a:t>
            </a:r>
            <a:r>
              <a:rPr lang="en-GB" baseline="0" dirty="0" smtClean="0"/>
              <a:t> </a:t>
            </a:r>
            <a:r>
              <a:rPr lang="en-GB" dirty="0" smtClean="0"/>
              <a:t>require variations to standard referencing styles. Harvard in particular is used in a number of slightly differing formats. The Faculty</a:t>
            </a:r>
            <a:r>
              <a:rPr lang="en-GB" baseline="0" dirty="0" smtClean="0"/>
              <a:t> of Health Sciences has its own EndNote style: Harvard_SotonHS2013. A more general university style, also adopted by the Management School, is Harvard_SotonUNI2013.</a:t>
            </a:r>
            <a:endParaRPr lang="en-GB" dirty="0" smtClean="0"/>
          </a:p>
        </p:txBody>
      </p:sp>
    </p:spTree>
    <p:extLst>
      <p:ext uri="{BB962C8B-B14F-4D97-AF65-F5344CB8AC3E}">
        <p14:creationId xmlns:p14="http://schemas.microsoft.com/office/powerpoint/2010/main" val="38637316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Edit the current style, go to </a:t>
            </a:r>
            <a:r>
              <a:rPr lang="en-GB" b="1" dirty="0" smtClean="0"/>
              <a:t>Edit, Output Styles, Edit "Current Style", </a:t>
            </a:r>
            <a:r>
              <a:rPr lang="en-GB" dirty="0" smtClean="0"/>
              <a:t>in</a:t>
            </a:r>
            <a:r>
              <a:rPr lang="en-GB" baseline="0" dirty="0" smtClean="0"/>
              <a:t> this case Harvard.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35</a:t>
            </a:fld>
            <a:endParaRPr lang="en-GB"/>
          </a:p>
        </p:txBody>
      </p:sp>
    </p:spTree>
    <p:extLst>
      <p:ext uri="{BB962C8B-B14F-4D97-AF65-F5344CB8AC3E}">
        <p14:creationId xmlns:p14="http://schemas.microsoft.com/office/powerpoint/2010/main" val="3854025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865E8C8-D824-4574-A34C-FDEEDC5C8DAA}" type="slidenum">
              <a:rPr lang="en-GB"/>
              <a:pPr eaLnBrk="1" hangingPunct="1"/>
              <a:t>36</a:t>
            </a:fld>
            <a:endParaRPr lang="en-GB"/>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p:spPr>
        <p:txBody>
          <a:bodyPr/>
          <a:lstStyle/>
          <a:p>
            <a:pPr eaLnBrk="1" hangingPunct="1"/>
            <a:r>
              <a:rPr lang="en-GB" smtClean="0"/>
              <a:t>This window controls all aspects of the referencing style: there are sections for in-text citation, full bibliographic references, and also for footnotes, which are used by some referencing styles.</a:t>
            </a:r>
          </a:p>
        </p:txBody>
      </p:sp>
    </p:spTree>
    <p:extLst>
      <p:ext uri="{BB962C8B-B14F-4D97-AF65-F5344CB8AC3E}">
        <p14:creationId xmlns:p14="http://schemas.microsoft.com/office/powerpoint/2010/main" val="818229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BC0F85E-CBFB-4FE3-BC2F-3940BEF7713C}" type="slidenum">
              <a:rPr lang="en-GB"/>
              <a:pPr eaLnBrk="1" hangingPunct="1"/>
              <a:t>3</a:t>
            </a:fld>
            <a:endParaRPr lang="en-GB"/>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p:spPr>
        <p:txBody>
          <a:bodyPr/>
          <a:lstStyle/>
          <a:p>
            <a:pPr eaLnBrk="1" hangingPunct="1"/>
            <a:r>
              <a:rPr lang="en-GB" dirty="0" smtClean="0"/>
              <a:t>On public workstations, go to </a:t>
            </a:r>
            <a:r>
              <a:rPr lang="en-GB" b="1" dirty="0" smtClean="0"/>
              <a:t>Start, All Programs, Bibliographic Software, EndNote X7</a:t>
            </a:r>
            <a:r>
              <a:rPr lang="en-GB" dirty="0" smtClean="0"/>
              <a:t>.</a:t>
            </a:r>
          </a:p>
          <a:p>
            <a:pPr eaLnBrk="1" hangingPunct="1"/>
            <a:r>
              <a:rPr lang="en-GB" dirty="0" smtClean="0"/>
              <a:t>When you first load EndNote the welcome screen invites you to create a new library or open an existing library.</a:t>
            </a:r>
          </a:p>
          <a:p>
            <a:pPr eaLnBrk="1" hangingPunct="1"/>
            <a:r>
              <a:rPr lang="en-GB" dirty="0" smtClean="0"/>
              <a:t>To create a new library, click on the picture. </a:t>
            </a:r>
          </a:p>
          <a:p>
            <a:pPr eaLnBrk="1" hangingPunct="1"/>
            <a:endParaRPr lang="en-GB" dirty="0" smtClean="0">
              <a:solidFill>
                <a:srgbClr val="FF0000"/>
              </a:solidFill>
            </a:endParaRPr>
          </a:p>
        </p:txBody>
      </p:sp>
    </p:spTree>
    <p:extLst>
      <p:ext uri="{BB962C8B-B14F-4D97-AF65-F5344CB8AC3E}">
        <p14:creationId xmlns:p14="http://schemas.microsoft.com/office/powerpoint/2010/main" val="17477118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8771FD1-8C2C-4990-AF6F-D1E504914B19}" type="slidenum">
              <a:rPr lang="en-GB"/>
              <a:pPr eaLnBrk="1" hangingPunct="1"/>
              <a:t>38</a:t>
            </a:fld>
            <a:endParaRPr lang="en-GB"/>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p:spPr>
        <p:txBody>
          <a:bodyPr/>
          <a:lstStyle/>
          <a:p>
            <a:pPr eaLnBrk="1" hangingPunct="1"/>
            <a:r>
              <a:rPr lang="en-GB" dirty="0" smtClean="0"/>
              <a:t>To edit the referencing style, go to </a:t>
            </a:r>
            <a:r>
              <a:rPr lang="en-GB" b="1" dirty="0" smtClean="0"/>
              <a:t>Edit, Output styles, Edit "Reference Style"</a:t>
            </a:r>
            <a:r>
              <a:rPr lang="en-GB" dirty="0" smtClean="0"/>
              <a:t>, in this case, Harvard.</a:t>
            </a:r>
          </a:p>
        </p:txBody>
      </p:sp>
    </p:spTree>
    <p:extLst>
      <p:ext uri="{BB962C8B-B14F-4D97-AF65-F5344CB8AC3E}">
        <p14:creationId xmlns:p14="http://schemas.microsoft.com/office/powerpoint/2010/main" val="33356682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865E8C8-D824-4574-A34C-FDEEDC5C8DAA}" type="slidenum">
              <a:rPr lang="en-GB"/>
              <a:pPr eaLnBrk="1" hangingPunct="1"/>
              <a:t>39</a:t>
            </a:fld>
            <a:endParaRPr lang="en-GB"/>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This window allows you to edit all aspects of the Endnote bibliographic record. The main groups are </a:t>
            </a:r>
            <a:r>
              <a:rPr lang="en-GB" b="1" dirty="0" smtClean="0"/>
              <a:t>Citations</a:t>
            </a:r>
            <a:r>
              <a:rPr lang="en-GB" dirty="0" smtClean="0"/>
              <a:t> which are the short references within the written text, </a:t>
            </a:r>
            <a:r>
              <a:rPr lang="en-GB" b="1" dirty="0" smtClean="0"/>
              <a:t>Bibliography</a:t>
            </a:r>
            <a:r>
              <a:rPr lang="en-GB" dirty="0" smtClean="0"/>
              <a:t> which is the list of full references at the end of the document, and </a:t>
            </a:r>
            <a:r>
              <a:rPr lang="en-GB" b="1" dirty="0" smtClean="0"/>
              <a:t>Footnotes</a:t>
            </a:r>
            <a:r>
              <a:rPr lang="en-GB" dirty="0" smtClean="0"/>
              <a:t>, which are used at the bottom of individual pages in some referencing systems. </a:t>
            </a:r>
          </a:p>
          <a:p>
            <a:pPr eaLnBrk="1" hangingPunct="1"/>
            <a:endParaRPr lang="en-GB" dirty="0" smtClean="0"/>
          </a:p>
        </p:txBody>
      </p:sp>
    </p:spTree>
    <p:extLst>
      <p:ext uri="{BB962C8B-B14F-4D97-AF65-F5344CB8AC3E}">
        <p14:creationId xmlns:p14="http://schemas.microsoft.com/office/powerpoint/2010/main" val="35507467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850BAB5-EEEF-482D-AD19-6EACB3C77886}" type="slidenum">
              <a:rPr lang="en-GB"/>
              <a:pPr eaLnBrk="1" hangingPunct="1"/>
              <a:t>40</a:t>
            </a:fld>
            <a:endParaRPr lang="en-GB"/>
          </a:p>
        </p:txBody>
      </p:sp>
      <p:sp>
        <p:nvSpPr>
          <p:cNvPr id="146435" name="Rectangle 2"/>
          <p:cNvSpPr>
            <a:spLocks noGrp="1" noRot="1" noChangeAspect="1" noChangeArrowheads="1" noTextEdit="1"/>
          </p:cNvSpPr>
          <p:nvPr>
            <p:ph type="sldImg"/>
          </p:nvPr>
        </p:nvSpPr>
        <p:spPr>
          <a:ln/>
        </p:spPr>
      </p:sp>
      <p:sp>
        <p:nvSpPr>
          <p:cNvPr id="146436" name="Rectangle 3"/>
          <p:cNvSpPr>
            <a:spLocks noGrp="1" noChangeArrowheads="1"/>
          </p:cNvSpPr>
          <p:nvPr>
            <p:ph type="body" idx="1"/>
          </p:nvPr>
        </p:nvSpPr>
        <p:spPr>
          <a:noFill/>
        </p:spPr>
        <p:txBody>
          <a:bodyPr/>
          <a:lstStyle/>
          <a:p>
            <a:pPr eaLnBrk="1" hangingPunct="1"/>
            <a:r>
              <a:rPr lang="en-GB" dirty="0" smtClean="0"/>
              <a:t>Click </a:t>
            </a:r>
            <a:r>
              <a:rPr lang="en-GB" b="1" dirty="0" smtClean="0"/>
              <a:t>Citations</a:t>
            </a:r>
            <a:r>
              <a:rPr lang="en-GB" dirty="0" smtClean="0"/>
              <a:t> then </a:t>
            </a:r>
            <a:r>
              <a:rPr lang="en-GB" b="1" dirty="0" smtClean="0"/>
              <a:t>Templates</a:t>
            </a:r>
            <a:r>
              <a:rPr lang="en-GB" dirty="0" smtClean="0"/>
              <a:t> to see how this tool works. The operation of other fields is similar to those described in the </a:t>
            </a:r>
            <a:r>
              <a:rPr lang="en-GB" b="1" dirty="0" smtClean="0"/>
              <a:t>Format Bibliography</a:t>
            </a:r>
            <a:r>
              <a:rPr lang="en-GB" dirty="0" smtClean="0"/>
              <a:t> section.</a:t>
            </a:r>
          </a:p>
          <a:p>
            <a:pPr eaLnBrk="1" hangingPunct="1">
              <a:spcBef>
                <a:spcPct val="0"/>
              </a:spcBef>
            </a:pPr>
            <a:r>
              <a:rPr lang="en-GB" dirty="0" smtClean="0">
                <a:solidFill>
                  <a:srgbClr val="000000"/>
                </a:solidFill>
              </a:rPr>
              <a:t>In this example, EndNote picks up the contents of the 'Author' field from the record, adds a comma, then the contents of the 'Year' field and </a:t>
            </a:r>
            <a:r>
              <a:rPr lang="en-GB" dirty="0" smtClean="0"/>
              <a:t>encloses everything in brackets. </a:t>
            </a:r>
          </a:p>
          <a:p>
            <a:pPr eaLnBrk="1" hangingPunct="1">
              <a:spcBef>
                <a:spcPct val="0"/>
              </a:spcBef>
            </a:pPr>
            <a:r>
              <a:rPr lang="en-GB" dirty="0" smtClean="0"/>
              <a:t>The vertical line links the following punctuation to the next field, so that if the field is empty, you do not get stray punctuation in  the record.</a:t>
            </a:r>
          </a:p>
          <a:p>
            <a:pPr eaLnBrk="1" hangingPunct="1"/>
            <a:r>
              <a:rPr lang="en-GB" dirty="0" smtClean="0"/>
              <a:t>Make any changes you require, and then click the close record icon. </a:t>
            </a:r>
          </a:p>
        </p:txBody>
      </p:sp>
    </p:spTree>
    <p:extLst>
      <p:ext uri="{BB962C8B-B14F-4D97-AF65-F5344CB8AC3E}">
        <p14:creationId xmlns:p14="http://schemas.microsoft.com/office/powerpoint/2010/main" val="24181289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7B1454F-9028-4F29-9D9F-53A8D95D3F3D}" type="slidenum">
              <a:rPr lang="en-GB"/>
              <a:pPr eaLnBrk="1" hangingPunct="1"/>
              <a:t>41</a:t>
            </a:fld>
            <a:endParaRPr lang="en-GB"/>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p:spPr>
        <p:txBody>
          <a:bodyPr/>
          <a:lstStyle/>
          <a:p>
            <a:pPr eaLnBrk="1" hangingPunct="1"/>
            <a:r>
              <a:rPr lang="en-GB" dirty="0" smtClean="0"/>
              <a:t>Use this option to edit the in-text citation sort order.</a:t>
            </a:r>
          </a:p>
          <a:p>
            <a:pPr eaLnBrk="1" hangingPunct="1"/>
            <a:r>
              <a:rPr lang="en-GB" dirty="0" smtClean="0"/>
              <a:t>The default order is 'Don't sort'</a:t>
            </a:r>
          </a:p>
          <a:p>
            <a:pPr eaLnBrk="1" hangingPunct="1"/>
            <a:r>
              <a:rPr lang="en-GB" dirty="0" smtClean="0"/>
              <a:t>If you have multiple citations at single points in the text, you may wish to arrange these either alphabetically or chronologically. Choose the relevant option from the list.</a:t>
            </a:r>
          </a:p>
        </p:txBody>
      </p:sp>
    </p:spTree>
    <p:extLst>
      <p:ext uri="{BB962C8B-B14F-4D97-AF65-F5344CB8AC3E}">
        <p14:creationId xmlns:p14="http://schemas.microsoft.com/office/powerpoint/2010/main" val="25940717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E0D6D29-3897-4E29-9C12-C11B4FC0D85C}" type="slidenum">
              <a:rPr lang="en-GB"/>
              <a:pPr eaLnBrk="1" hangingPunct="1"/>
              <a:t>42</a:t>
            </a:fld>
            <a:endParaRPr lang="en-GB"/>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noFill/>
        </p:spPr>
        <p:txBody>
          <a:bodyPr/>
          <a:lstStyle/>
          <a:p>
            <a:pPr eaLnBrk="1" hangingPunct="1"/>
            <a:r>
              <a:rPr lang="en-GB" dirty="0" smtClean="0"/>
              <a:t>Click </a:t>
            </a:r>
            <a:r>
              <a:rPr lang="en-GB" b="1" dirty="0" smtClean="0"/>
              <a:t>Yes</a:t>
            </a:r>
            <a:r>
              <a:rPr lang="en-GB" dirty="0" smtClean="0"/>
              <a:t> to save the changes.</a:t>
            </a:r>
          </a:p>
        </p:txBody>
      </p:sp>
    </p:spTree>
    <p:extLst>
      <p:ext uri="{BB962C8B-B14F-4D97-AF65-F5344CB8AC3E}">
        <p14:creationId xmlns:p14="http://schemas.microsoft.com/office/powerpoint/2010/main" val="42343932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C83202A-B8AE-4E74-91E3-9FF8524DCD41}" type="slidenum">
              <a:rPr lang="en-GB"/>
              <a:pPr eaLnBrk="1" hangingPunct="1"/>
              <a:t>43</a:t>
            </a:fld>
            <a:endParaRPr lang="en-GB"/>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p:spPr>
        <p:txBody>
          <a:bodyPr/>
          <a:lstStyle/>
          <a:p>
            <a:pPr eaLnBrk="1" hangingPunct="1"/>
            <a:r>
              <a:rPr lang="en-GB" smtClean="0"/>
              <a:t>You will be prompted to save the edited style with a new name. </a:t>
            </a:r>
          </a:p>
          <a:p>
            <a:pPr eaLnBrk="1" hangingPunct="1"/>
            <a:r>
              <a:rPr lang="en-GB" smtClean="0"/>
              <a:t>This edited style will then appear in EndNote's reference style list and can be applied to any EndNote library. This style is stored in your university profile, so can be accessed at any time from any public workstation.</a:t>
            </a:r>
          </a:p>
          <a:p>
            <a:pPr eaLnBrk="1" hangingPunct="1"/>
            <a:endParaRPr lang="en-GB" smtClean="0"/>
          </a:p>
        </p:txBody>
      </p:sp>
    </p:spTree>
    <p:extLst>
      <p:ext uri="{BB962C8B-B14F-4D97-AF65-F5344CB8AC3E}">
        <p14:creationId xmlns:p14="http://schemas.microsoft.com/office/powerpoint/2010/main" val="33347907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20B12BE-21AD-4364-8D8E-4647550F4187}" type="slidenum">
              <a:rPr lang="en-GB"/>
              <a:pPr eaLnBrk="1" hangingPunct="1"/>
              <a:t>45</a:t>
            </a:fld>
            <a:endParaRPr lang="en-GB"/>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p:spPr>
        <p:txBody>
          <a:bodyPr/>
          <a:lstStyle/>
          <a:p>
            <a:pPr marL="0" marR="0" indent="0" algn="l" defTabSz="914400" rtl="0" eaLnBrk="1" fontAlgn="base" latinLnBrk="0" hangingPunct="1">
              <a:lnSpc>
                <a:spcPct val="80000"/>
              </a:lnSpc>
              <a:spcBef>
                <a:spcPct val="30000"/>
              </a:spcBef>
              <a:spcAft>
                <a:spcPct val="0"/>
              </a:spcAft>
              <a:buClrTx/>
              <a:buSzTx/>
              <a:buFontTx/>
              <a:buNone/>
              <a:tabLst/>
              <a:defRPr/>
            </a:pPr>
            <a:r>
              <a:rPr lang="en-US" sz="800" dirty="0" smtClean="0"/>
              <a:t>To</a:t>
            </a:r>
            <a:r>
              <a:rPr lang="en-US" sz="800" baseline="0" dirty="0" smtClean="0"/>
              <a:t> make changes to the way the bibliography is displayed, go to </a:t>
            </a:r>
            <a:r>
              <a:rPr lang="en-GB" sz="800" b="1" dirty="0" smtClean="0"/>
              <a:t>Edit, Output styles, Edit "Reference Style"</a:t>
            </a:r>
            <a:r>
              <a:rPr lang="en-GB" sz="800" dirty="0" smtClean="0"/>
              <a:t>, in this case, Harvard.</a:t>
            </a:r>
          </a:p>
          <a:p>
            <a:pPr eaLnBrk="1" hangingPunct="1">
              <a:lnSpc>
                <a:spcPct val="80000"/>
              </a:lnSpc>
            </a:pPr>
            <a:endParaRPr lang="en-US" sz="800" dirty="0" smtClean="0"/>
          </a:p>
        </p:txBody>
      </p:sp>
    </p:spTree>
    <p:extLst>
      <p:ext uri="{BB962C8B-B14F-4D97-AF65-F5344CB8AC3E}">
        <p14:creationId xmlns:p14="http://schemas.microsoft.com/office/powerpoint/2010/main" val="28352221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F7F05D8-4168-41ED-8C4B-9B0313A732E4}" type="slidenum">
              <a:rPr lang="en-GB"/>
              <a:pPr eaLnBrk="1" hangingPunct="1"/>
              <a:t>46</a:t>
            </a:fld>
            <a:endParaRPr lang="en-GB"/>
          </a:p>
        </p:txBody>
      </p:sp>
      <p:sp>
        <p:nvSpPr>
          <p:cNvPr id="151555" name="Rectangle 2"/>
          <p:cNvSpPr>
            <a:spLocks noGrp="1" noRot="1" noChangeAspect="1" noChangeArrowheads="1" noTextEdit="1"/>
          </p:cNvSpPr>
          <p:nvPr>
            <p:ph type="sldImg"/>
          </p:nvPr>
        </p:nvSpPr>
        <p:spPr>
          <a:ln/>
        </p:spPr>
      </p:sp>
      <p:sp>
        <p:nvSpPr>
          <p:cNvPr id="151556" name="Rectangle 3"/>
          <p:cNvSpPr>
            <a:spLocks noGrp="1" noChangeArrowheads="1"/>
          </p:cNvSpPr>
          <p:nvPr>
            <p:ph type="body" idx="1"/>
          </p:nvPr>
        </p:nvSpPr>
        <p:spPr>
          <a:noFill/>
        </p:spPr>
        <p:txBody>
          <a:bodyPr/>
          <a:lstStyle/>
          <a:p>
            <a:pPr eaLnBrk="1" hangingPunct="1"/>
            <a:r>
              <a:rPr lang="en-GB" smtClean="0"/>
              <a:t>The bibliography section allows you to control the appearance of the various elements in the bibliographic record.</a:t>
            </a:r>
          </a:p>
        </p:txBody>
      </p:sp>
    </p:spTree>
    <p:extLst>
      <p:ext uri="{BB962C8B-B14F-4D97-AF65-F5344CB8AC3E}">
        <p14:creationId xmlns:p14="http://schemas.microsoft.com/office/powerpoint/2010/main" val="5019682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F61C737-A7A5-47B5-8FD1-A0270C51ED8D}" type="slidenum">
              <a:rPr lang="en-GB"/>
              <a:pPr eaLnBrk="1" hangingPunct="1"/>
              <a:t>47</a:t>
            </a:fld>
            <a:endParaRPr lang="en-GB"/>
          </a:p>
        </p:txBody>
      </p:sp>
      <p:sp>
        <p:nvSpPr>
          <p:cNvPr id="152579" name="Rectangle 2"/>
          <p:cNvSpPr>
            <a:spLocks noGrp="1" noRot="1" noChangeAspect="1" noChangeArrowheads="1" noTextEdit="1"/>
          </p:cNvSpPr>
          <p:nvPr>
            <p:ph type="sldImg"/>
          </p:nvPr>
        </p:nvSpPr>
        <p:spPr>
          <a:ln/>
        </p:spPr>
      </p:sp>
      <p:sp>
        <p:nvSpPr>
          <p:cNvPr id="152580" name="Rectangle 3"/>
          <p:cNvSpPr>
            <a:spLocks noGrp="1" noChangeArrowheads="1"/>
          </p:cNvSpPr>
          <p:nvPr>
            <p:ph type="body" idx="1"/>
          </p:nvPr>
        </p:nvSpPr>
        <p:spPr>
          <a:noFill/>
        </p:spPr>
        <p:txBody>
          <a:bodyPr/>
          <a:lstStyle/>
          <a:p>
            <a:pPr eaLnBrk="1" hangingPunct="1"/>
            <a:r>
              <a:rPr lang="en-GB" dirty="0" smtClean="0"/>
              <a:t>The </a:t>
            </a:r>
            <a:r>
              <a:rPr lang="en-GB" b="1" dirty="0" smtClean="0"/>
              <a:t>Author Lists</a:t>
            </a:r>
            <a:r>
              <a:rPr lang="en-GB" dirty="0" smtClean="0"/>
              <a:t> section allows you to control how many authors are displayed, and the separating punctuation.</a:t>
            </a:r>
          </a:p>
          <a:p>
            <a:pPr eaLnBrk="1" hangingPunct="1"/>
            <a:r>
              <a:rPr lang="en-GB" dirty="0" smtClean="0"/>
              <a:t>Any changes to</a:t>
            </a:r>
            <a:r>
              <a:rPr lang="en-GB" b="1" dirty="0" smtClean="0"/>
              <a:t> Author Lists</a:t>
            </a:r>
            <a:r>
              <a:rPr lang="en-GB" dirty="0" smtClean="0"/>
              <a:t> must be replicated in </a:t>
            </a:r>
            <a:r>
              <a:rPr lang="en-GB" b="1" dirty="0" smtClean="0"/>
              <a:t>Editor Lists</a:t>
            </a:r>
            <a:r>
              <a:rPr lang="en-GB" dirty="0" smtClean="0"/>
              <a:t>.</a:t>
            </a:r>
          </a:p>
        </p:txBody>
      </p:sp>
    </p:spTree>
    <p:extLst>
      <p:ext uri="{BB962C8B-B14F-4D97-AF65-F5344CB8AC3E}">
        <p14:creationId xmlns:p14="http://schemas.microsoft.com/office/powerpoint/2010/main" val="42506948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84BAFC4-1672-47EF-A073-7DFD792F2048}" type="slidenum">
              <a:rPr lang="en-GB"/>
              <a:pPr eaLnBrk="1" hangingPunct="1"/>
              <a:t>48</a:t>
            </a:fld>
            <a:endParaRPr lang="en-GB"/>
          </a:p>
        </p:txBody>
      </p:sp>
      <p:sp>
        <p:nvSpPr>
          <p:cNvPr id="153603" name="Rectangle 2"/>
          <p:cNvSpPr>
            <a:spLocks noGrp="1" noRot="1" noChangeAspect="1" noChangeArrowheads="1" noTextEdit="1"/>
          </p:cNvSpPr>
          <p:nvPr>
            <p:ph type="sldImg"/>
          </p:nvPr>
        </p:nvSpPr>
        <p:spPr>
          <a:ln/>
        </p:spPr>
      </p:sp>
      <p:sp>
        <p:nvSpPr>
          <p:cNvPr id="153604" name="Rectangle 3"/>
          <p:cNvSpPr>
            <a:spLocks noGrp="1" noChangeArrowheads="1"/>
          </p:cNvSpPr>
          <p:nvPr>
            <p:ph type="body" idx="1"/>
          </p:nvPr>
        </p:nvSpPr>
        <p:spPr>
          <a:noFill/>
        </p:spPr>
        <p:txBody>
          <a:bodyPr/>
          <a:lstStyle/>
          <a:p>
            <a:pPr eaLnBrk="1" hangingPunct="1"/>
            <a:r>
              <a:rPr lang="en-GB" dirty="0" smtClean="0"/>
              <a:t>Changes to </a:t>
            </a:r>
            <a:r>
              <a:rPr lang="en-GB" b="1" dirty="0" smtClean="0"/>
              <a:t>Author Name </a:t>
            </a:r>
            <a:r>
              <a:rPr lang="en-GB" dirty="0" smtClean="0"/>
              <a:t>must be replicated in </a:t>
            </a:r>
            <a:r>
              <a:rPr lang="en-GB" b="1" dirty="0" smtClean="0"/>
              <a:t>Editor Name</a:t>
            </a:r>
            <a:r>
              <a:rPr lang="en-GB" dirty="0" smtClean="0"/>
              <a:t>.</a:t>
            </a:r>
          </a:p>
          <a:p>
            <a:pPr eaLnBrk="1" hangingPunct="1"/>
            <a:r>
              <a:rPr lang="en-GB" dirty="0" smtClean="0"/>
              <a:t>These windows allow you to make choices about capitalisation - the default is </a:t>
            </a:r>
            <a:r>
              <a:rPr lang="en-GB" b="1" dirty="0" smtClean="0"/>
              <a:t>All Uppercase</a:t>
            </a:r>
            <a:r>
              <a:rPr lang="en-GB" dirty="0" smtClean="0"/>
              <a:t>. Choose </a:t>
            </a:r>
            <a:r>
              <a:rPr lang="en-GB" b="1" dirty="0" smtClean="0"/>
              <a:t>Normal </a:t>
            </a:r>
            <a:r>
              <a:rPr lang="en-GB" dirty="0" smtClean="0"/>
              <a:t>for names in lower case but with initial capital letters.</a:t>
            </a:r>
          </a:p>
        </p:txBody>
      </p:sp>
    </p:spTree>
    <p:extLst>
      <p:ext uri="{BB962C8B-B14F-4D97-AF65-F5344CB8AC3E}">
        <p14:creationId xmlns:p14="http://schemas.microsoft.com/office/powerpoint/2010/main" val="3739787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501EFE0-7F7E-475F-9C82-91C71E93187D}" type="slidenum">
              <a:rPr lang="en-GB"/>
              <a:pPr eaLnBrk="1" hangingPunct="1"/>
              <a:t>4</a:t>
            </a:fld>
            <a:endParaRPr lang="en-GB"/>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p:spPr>
        <p:txBody>
          <a:bodyPr/>
          <a:lstStyle/>
          <a:p>
            <a:pPr eaLnBrk="1" hangingPunct="1"/>
            <a:r>
              <a:rPr lang="en-GB" dirty="0" smtClean="0"/>
              <a:t>The system will ask you where to save the new library: it is best to create a new folder called </a:t>
            </a:r>
            <a:r>
              <a:rPr lang="en-GB" b="1" dirty="0" smtClean="0"/>
              <a:t>EndNote </a:t>
            </a:r>
            <a:r>
              <a:rPr lang="en-GB" b="0" dirty="0" smtClean="0"/>
              <a:t>or</a:t>
            </a:r>
            <a:r>
              <a:rPr lang="en-GB" b="1" dirty="0" smtClean="0"/>
              <a:t> EndNote X7</a:t>
            </a:r>
            <a:r>
              <a:rPr lang="en-GB" dirty="0" smtClean="0"/>
              <a:t> and save the library within that.</a:t>
            </a:r>
          </a:p>
          <a:p>
            <a:pPr eaLnBrk="1" hangingPunct="1"/>
            <a:endParaRPr lang="en-GB" dirty="0" smtClean="0"/>
          </a:p>
        </p:txBody>
      </p:sp>
    </p:spTree>
    <p:extLst>
      <p:ext uri="{BB962C8B-B14F-4D97-AF65-F5344CB8AC3E}">
        <p14:creationId xmlns:p14="http://schemas.microsoft.com/office/powerpoint/2010/main" val="426622280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A6CB5B4-6D34-4FEA-AEB5-E6D77FD2FF1E}" type="slidenum">
              <a:rPr lang="en-GB"/>
              <a:pPr eaLnBrk="1" hangingPunct="1"/>
              <a:t>49</a:t>
            </a:fld>
            <a:endParaRPr lang="en-GB"/>
          </a:p>
        </p:txBody>
      </p:sp>
      <p:sp>
        <p:nvSpPr>
          <p:cNvPr id="154627" name="Rectangle 2"/>
          <p:cNvSpPr>
            <a:spLocks noGrp="1" noRot="1" noChangeAspect="1" noChangeArrowheads="1" noTextEdit="1"/>
          </p:cNvSpPr>
          <p:nvPr>
            <p:ph type="sldImg"/>
          </p:nvPr>
        </p:nvSpPr>
        <p:spPr>
          <a:ln/>
        </p:spPr>
      </p:sp>
      <p:sp>
        <p:nvSpPr>
          <p:cNvPr id="154628" name="Rectangle 3"/>
          <p:cNvSpPr>
            <a:spLocks noGrp="1" noChangeArrowheads="1"/>
          </p:cNvSpPr>
          <p:nvPr>
            <p:ph type="body" idx="1"/>
          </p:nvPr>
        </p:nvSpPr>
        <p:spPr>
          <a:noFill/>
        </p:spPr>
        <p:txBody>
          <a:bodyPr/>
          <a:lstStyle/>
          <a:p>
            <a:pPr eaLnBrk="1" hangingPunct="1"/>
            <a:r>
              <a:rPr lang="en-GB" smtClean="0"/>
              <a:t>Choices can also be made about the display of initials: with or without full-stops, with or without spaces between.</a:t>
            </a:r>
          </a:p>
        </p:txBody>
      </p:sp>
    </p:spTree>
    <p:extLst>
      <p:ext uri="{BB962C8B-B14F-4D97-AF65-F5344CB8AC3E}">
        <p14:creationId xmlns:p14="http://schemas.microsoft.com/office/powerpoint/2010/main" val="203312574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0D6BDAE-B530-4656-893D-08C3D6158A8B}" type="slidenum">
              <a:rPr lang="en-GB"/>
              <a:pPr eaLnBrk="1" hangingPunct="1"/>
              <a:t>50</a:t>
            </a:fld>
            <a:endParaRPr lang="en-GB"/>
          </a:p>
        </p:txBody>
      </p:sp>
      <p:sp>
        <p:nvSpPr>
          <p:cNvPr id="155651" name="Rectangle 2"/>
          <p:cNvSpPr>
            <a:spLocks noGrp="1" noRot="1" noChangeAspect="1" noChangeArrowheads="1" noTextEdit="1"/>
          </p:cNvSpPr>
          <p:nvPr>
            <p:ph type="sldImg"/>
          </p:nvPr>
        </p:nvSpPr>
        <p:spPr>
          <a:ln/>
        </p:spPr>
      </p:sp>
      <p:sp>
        <p:nvSpPr>
          <p:cNvPr id="155652" name="Rectangle 3"/>
          <p:cNvSpPr>
            <a:spLocks noGrp="1" noChangeArrowheads="1"/>
          </p:cNvSpPr>
          <p:nvPr>
            <p:ph type="body" idx="1"/>
          </p:nvPr>
        </p:nvSpPr>
        <p:spPr>
          <a:noFill/>
        </p:spPr>
        <p:txBody>
          <a:bodyPr/>
          <a:lstStyle/>
          <a:p>
            <a:pPr eaLnBrk="1" hangingPunct="1">
              <a:lnSpc>
                <a:spcPct val="80000"/>
              </a:lnSpc>
            </a:pPr>
            <a:r>
              <a:rPr lang="en-GB" sz="1000" dirty="0" smtClean="0"/>
              <a:t>Control the order in which bibliographic records are displayed -this is normally by author, year, title, but it is possible to sort according to any field in the EndNote record. To do this, click</a:t>
            </a:r>
            <a:r>
              <a:rPr lang="en-GB" sz="1000" b="1" dirty="0" smtClean="0"/>
              <a:t> Other</a:t>
            </a:r>
            <a:r>
              <a:rPr lang="en-GB" sz="1000" dirty="0" smtClean="0"/>
              <a:t>.</a:t>
            </a:r>
          </a:p>
        </p:txBody>
      </p:sp>
    </p:spTree>
    <p:extLst>
      <p:ext uri="{BB962C8B-B14F-4D97-AF65-F5344CB8AC3E}">
        <p14:creationId xmlns:p14="http://schemas.microsoft.com/office/powerpoint/2010/main" val="34117910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34FA912-24BA-42E3-B9D2-774FB99A01E1}" type="slidenum">
              <a:rPr lang="en-GB"/>
              <a:pPr eaLnBrk="1" hangingPunct="1"/>
              <a:t>51</a:t>
            </a:fld>
            <a:endParaRPr lang="en-GB"/>
          </a:p>
        </p:txBody>
      </p:sp>
      <p:sp>
        <p:nvSpPr>
          <p:cNvPr id="158723" name="Rectangle 2"/>
          <p:cNvSpPr>
            <a:spLocks noGrp="1" noRot="1" noChangeAspect="1" noChangeArrowheads="1" noTextEdit="1"/>
          </p:cNvSpPr>
          <p:nvPr>
            <p:ph type="sldImg"/>
          </p:nvPr>
        </p:nvSpPr>
        <p:spPr>
          <a:ln/>
        </p:spPr>
      </p:sp>
      <p:sp>
        <p:nvSpPr>
          <p:cNvPr id="158724" name="Rectangle 3"/>
          <p:cNvSpPr>
            <a:spLocks noGrp="1" noChangeArrowheads="1"/>
          </p:cNvSpPr>
          <p:nvPr>
            <p:ph type="body" idx="1"/>
          </p:nvPr>
        </p:nvSpPr>
        <p:spPr>
          <a:noFill/>
        </p:spPr>
        <p:txBody>
          <a:bodyPr/>
          <a:lstStyle/>
          <a:p>
            <a:pPr eaLnBrk="1" hangingPunct="1"/>
            <a:r>
              <a:rPr lang="en-GB" smtClean="0"/>
              <a:t>Choose the style for primary title capitalisation - Headline style will capitalise all major words, Sentence style will capitalise the initial word only.</a:t>
            </a:r>
          </a:p>
          <a:p>
            <a:pPr eaLnBrk="1" hangingPunct="1"/>
            <a:r>
              <a:rPr lang="en-GB" smtClean="0"/>
              <a:t>Note that the same style will be applied to all records in the library: if the conventions for book titles and journal article titles differ, you may wish to leave titles as entered.</a:t>
            </a:r>
          </a:p>
        </p:txBody>
      </p:sp>
    </p:spTree>
    <p:extLst>
      <p:ext uri="{BB962C8B-B14F-4D97-AF65-F5344CB8AC3E}">
        <p14:creationId xmlns:p14="http://schemas.microsoft.com/office/powerpoint/2010/main" val="35313899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7EC9CC8-BD36-4273-8705-9A3A80D30329}" type="slidenum">
              <a:rPr lang="en-GB"/>
              <a:pPr eaLnBrk="1" hangingPunct="1"/>
              <a:t>52</a:t>
            </a:fld>
            <a:endParaRPr lang="en-GB"/>
          </a:p>
        </p:txBody>
      </p:sp>
      <p:sp>
        <p:nvSpPr>
          <p:cNvPr id="159747" name="Rectangle 2"/>
          <p:cNvSpPr>
            <a:spLocks noGrp="1" noRot="1" noChangeAspect="1" noChangeArrowheads="1" noTextEdit="1"/>
          </p:cNvSpPr>
          <p:nvPr>
            <p:ph type="sldImg"/>
          </p:nvPr>
        </p:nvSpPr>
        <p:spPr>
          <a:ln/>
        </p:spPr>
      </p:sp>
      <p:sp>
        <p:nvSpPr>
          <p:cNvPr id="159748" name="Rectangle 3"/>
          <p:cNvSpPr>
            <a:spLocks noGrp="1" noChangeArrowheads="1"/>
          </p:cNvSpPr>
          <p:nvPr>
            <p:ph type="body" idx="1"/>
          </p:nvPr>
        </p:nvSpPr>
        <p:spPr>
          <a:noFill/>
        </p:spPr>
        <p:txBody>
          <a:bodyPr/>
          <a:lstStyle/>
          <a:p>
            <a:pPr eaLnBrk="1" hangingPunct="1"/>
            <a:r>
              <a:rPr lang="en-GB" dirty="0" smtClean="0"/>
              <a:t>The </a:t>
            </a:r>
            <a:r>
              <a:rPr lang="en-GB" b="1" dirty="0" smtClean="0"/>
              <a:t>Templates</a:t>
            </a:r>
            <a:r>
              <a:rPr lang="en-GB" dirty="0" smtClean="0"/>
              <a:t> window shows how the bibliographic record will be displayed for a wide range of reference types. More can be added, by clicking the </a:t>
            </a:r>
            <a:r>
              <a:rPr lang="en-GB" b="1" dirty="0" smtClean="0"/>
              <a:t>Reference Types</a:t>
            </a:r>
            <a:r>
              <a:rPr lang="en-GB" dirty="0" smtClean="0"/>
              <a:t> button and creating a template on the principles of existing types.</a:t>
            </a:r>
          </a:p>
          <a:p>
            <a:pPr eaLnBrk="1" hangingPunct="1"/>
            <a:endParaRPr lang="en-GB" dirty="0" smtClean="0"/>
          </a:p>
          <a:p>
            <a:pPr eaLnBrk="1" hangingPunct="1"/>
            <a:r>
              <a:rPr lang="en-GB" dirty="0" smtClean="0"/>
              <a:t>Generic is used for any reference type which does not have a specific template.</a:t>
            </a:r>
          </a:p>
          <a:p>
            <a:pPr eaLnBrk="1" hangingPunct="1"/>
            <a:endParaRPr lang="en-GB" dirty="0" smtClean="0"/>
          </a:p>
          <a:p>
            <a:pPr eaLnBrk="1" hangingPunct="1"/>
            <a:r>
              <a:rPr lang="en-GB" dirty="0" smtClean="0"/>
              <a:t>In the templates, where the name of an EndNote record field appears, this will be replaced by the contents of that field, according to the format in the template (bold, italic </a:t>
            </a:r>
            <a:r>
              <a:rPr lang="en-GB" dirty="0" err="1" smtClean="0"/>
              <a:t>etc</a:t>
            </a:r>
            <a:r>
              <a:rPr lang="en-GB" dirty="0" smtClean="0"/>
              <a:t>) Other characters are displayed as typed. Field Names are case-sensitive. </a:t>
            </a:r>
          </a:p>
          <a:p>
            <a:pPr eaLnBrk="1" hangingPunct="1"/>
            <a:r>
              <a:rPr lang="en-GB" dirty="0" smtClean="0"/>
              <a:t>The vertical bar links punctuation to the next field, so that if there is no data in a given record field, stray punctuation is eliminated. The ^ means that Endnote will choose whether to display the singular or plural option according to  the number of authors/editors.</a:t>
            </a:r>
          </a:p>
          <a:p>
            <a:pPr eaLnBrk="1" hangingPunct="1"/>
            <a:endParaRPr lang="en-GB" dirty="0" smtClean="0"/>
          </a:p>
        </p:txBody>
      </p:sp>
    </p:spTree>
    <p:extLst>
      <p:ext uri="{BB962C8B-B14F-4D97-AF65-F5344CB8AC3E}">
        <p14:creationId xmlns:p14="http://schemas.microsoft.com/office/powerpoint/2010/main" val="8232724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E479231-189C-4C8A-82E9-BF4C48B80190}" type="slidenum">
              <a:rPr lang="en-GB"/>
              <a:pPr eaLnBrk="1" hangingPunct="1"/>
              <a:t>53</a:t>
            </a:fld>
            <a:endParaRPr lang="en-GB"/>
          </a:p>
        </p:txBody>
      </p:sp>
      <p:sp>
        <p:nvSpPr>
          <p:cNvPr id="160771" name="Rectangle 2"/>
          <p:cNvSpPr>
            <a:spLocks noGrp="1" noRot="1" noChangeAspect="1" noChangeArrowheads="1" noTextEdit="1"/>
          </p:cNvSpPr>
          <p:nvPr>
            <p:ph type="sldImg"/>
          </p:nvPr>
        </p:nvSpPr>
        <p:spPr>
          <a:ln/>
        </p:spPr>
      </p:sp>
      <p:sp>
        <p:nvSpPr>
          <p:cNvPr id="160772" name="Rectangle 3"/>
          <p:cNvSpPr>
            <a:spLocks noGrp="1" noChangeArrowheads="1"/>
          </p:cNvSpPr>
          <p:nvPr>
            <p:ph type="body" idx="1"/>
          </p:nvPr>
        </p:nvSpPr>
        <p:spPr>
          <a:noFill/>
        </p:spPr>
        <p:txBody>
          <a:bodyPr/>
          <a:lstStyle/>
          <a:p>
            <a:pPr eaLnBrk="1" hangingPunct="1"/>
            <a:r>
              <a:rPr lang="en-GB" dirty="0" smtClean="0"/>
              <a:t>Existing reference type templates can be edited, for example, displaying the year in brackets or inserting the issue number in the journal article template.</a:t>
            </a:r>
          </a:p>
          <a:p>
            <a:pPr eaLnBrk="1" hangingPunct="1"/>
            <a:r>
              <a:rPr lang="en-GB" dirty="0" smtClean="0"/>
              <a:t>It is not necessary to edit Reference Types that will not be used, but Generic must always be included.</a:t>
            </a:r>
          </a:p>
          <a:p>
            <a:pPr eaLnBrk="1" hangingPunct="1"/>
            <a:r>
              <a:rPr lang="en-GB" dirty="0" smtClean="0"/>
              <a:t>In this case the Year field has been edited for some Reference types.</a:t>
            </a:r>
          </a:p>
          <a:p>
            <a:pPr eaLnBrk="1" hangingPunct="1"/>
            <a:r>
              <a:rPr lang="en-GB" dirty="0" smtClean="0"/>
              <a:t>When all changes have been made, click the record </a:t>
            </a:r>
            <a:r>
              <a:rPr lang="en-GB" b="1" dirty="0" smtClean="0"/>
              <a:t>Close</a:t>
            </a:r>
            <a:r>
              <a:rPr lang="en-GB" dirty="0" smtClean="0"/>
              <a:t> icon. </a:t>
            </a:r>
          </a:p>
          <a:p>
            <a:pPr eaLnBrk="1" hangingPunct="1"/>
            <a:endParaRPr lang="en-GB" dirty="0" smtClean="0"/>
          </a:p>
          <a:p>
            <a:pPr eaLnBrk="1" hangingPunct="1"/>
            <a:endParaRPr lang="en-GB" dirty="0" smtClean="0"/>
          </a:p>
          <a:p>
            <a:pPr eaLnBrk="1" hangingPunct="1"/>
            <a:endParaRPr lang="en-GB" dirty="0" smtClean="0"/>
          </a:p>
          <a:p>
            <a:pPr eaLnBrk="1" hangingPunct="1"/>
            <a:endParaRPr lang="en-GB" dirty="0" smtClean="0"/>
          </a:p>
        </p:txBody>
      </p:sp>
    </p:spTree>
    <p:extLst>
      <p:ext uri="{BB962C8B-B14F-4D97-AF65-F5344CB8AC3E}">
        <p14:creationId xmlns:p14="http://schemas.microsoft.com/office/powerpoint/2010/main" val="311948159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7403F88-9ABD-4C65-AD58-494ECF46E526}" type="slidenum">
              <a:rPr lang="en-GB"/>
              <a:pPr eaLnBrk="1" hangingPunct="1"/>
              <a:t>54</a:t>
            </a:fld>
            <a:endParaRPr lang="en-GB"/>
          </a:p>
        </p:txBody>
      </p:sp>
      <p:sp>
        <p:nvSpPr>
          <p:cNvPr id="161795" name="Rectangle 2"/>
          <p:cNvSpPr>
            <a:spLocks noGrp="1" noRot="1" noChangeAspect="1" noChangeArrowheads="1" noTextEdit="1"/>
          </p:cNvSpPr>
          <p:nvPr>
            <p:ph type="sldImg"/>
          </p:nvPr>
        </p:nvSpPr>
        <p:spPr>
          <a:ln/>
        </p:spPr>
      </p:sp>
      <p:sp>
        <p:nvSpPr>
          <p:cNvPr id="161796" name="Rectangle 3"/>
          <p:cNvSpPr>
            <a:spLocks noGrp="1" noChangeArrowheads="1"/>
          </p:cNvSpPr>
          <p:nvPr>
            <p:ph type="body" idx="1"/>
          </p:nvPr>
        </p:nvSpPr>
        <p:spPr>
          <a:noFill/>
        </p:spPr>
        <p:txBody>
          <a:bodyPr/>
          <a:lstStyle/>
          <a:p>
            <a:pPr eaLnBrk="1" hangingPunct="1"/>
            <a:r>
              <a:rPr lang="en-GB" smtClean="0"/>
              <a:t>You will be prompted to save the edited style with a new name.</a:t>
            </a:r>
          </a:p>
          <a:p>
            <a:pPr eaLnBrk="1" hangingPunct="1"/>
            <a:endParaRPr lang="en-GB" smtClean="0"/>
          </a:p>
          <a:p>
            <a:pPr eaLnBrk="1" hangingPunct="1"/>
            <a:endParaRPr lang="en-GB" smtClean="0"/>
          </a:p>
        </p:txBody>
      </p:sp>
    </p:spTree>
    <p:extLst>
      <p:ext uri="{BB962C8B-B14F-4D97-AF65-F5344CB8AC3E}">
        <p14:creationId xmlns:p14="http://schemas.microsoft.com/office/powerpoint/2010/main" val="25566819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1D7CF67-4A57-4ACB-ADA7-EBBEC799B973}" type="slidenum">
              <a:rPr lang="en-GB"/>
              <a:pPr eaLnBrk="1" hangingPunct="1"/>
              <a:t>55</a:t>
            </a:fld>
            <a:endParaRPr lang="en-GB"/>
          </a:p>
        </p:txBody>
      </p:sp>
      <p:sp>
        <p:nvSpPr>
          <p:cNvPr id="162819" name="Rectangle 2"/>
          <p:cNvSpPr>
            <a:spLocks noGrp="1" noRot="1" noChangeAspect="1" noChangeArrowheads="1" noTextEdit="1"/>
          </p:cNvSpPr>
          <p:nvPr>
            <p:ph type="sldImg"/>
          </p:nvPr>
        </p:nvSpPr>
        <p:spPr>
          <a:ln/>
        </p:spPr>
      </p:sp>
      <p:sp>
        <p:nvSpPr>
          <p:cNvPr id="162820" name="Rectangle 3"/>
          <p:cNvSpPr>
            <a:spLocks noGrp="1" noChangeArrowheads="1"/>
          </p:cNvSpPr>
          <p:nvPr>
            <p:ph type="body" idx="1"/>
          </p:nvPr>
        </p:nvSpPr>
        <p:spPr>
          <a:noFill/>
        </p:spPr>
        <p:txBody>
          <a:bodyPr/>
          <a:lstStyle/>
          <a:p>
            <a:pPr eaLnBrk="1" hangingPunct="1"/>
            <a:r>
              <a:rPr lang="en-GB" dirty="0" smtClean="0"/>
              <a:t>The original reference style remains unchanged, but a variation is created.</a:t>
            </a:r>
          </a:p>
          <a:p>
            <a:pPr eaLnBrk="1" hangingPunct="1"/>
            <a:r>
              <a:rPr lang="en-GB" dirty="0" smtClean="0"/>
              <a:t>This edited style will then appear in EndNote's reference style list and can be applied to any EndNote library. This style is stored in  My Documents, so can be accessed at any time from any public workstation.</a:t>
            </a:r>
          </a:p>
          <a:p>
            <a:pPr eaLnBrk="1" hangingPunct="1"/>
            <a:endParaRPr lang="en-GB" dirty="0" smtClean="0"/>
          </a:p>
        </p:txBody>
      </p:sp>
    </p:spTree>
    <p:extLst>
      <p:ext uri="{BB962C8B-B14F-4D97-AF65-F5344CB8AC3E}">
        <p14:creationId xmlns:p14="http://schemas.microsoft.com/office/powerpoint/2010/main" val="186291562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A73DC58-7B38-4DD1-AFB5-F999B29C74C8}" type="slidenum">
              <a:rPr lang="en-GB"/>
              <a:pPr eaLnBrk="1" hangingPunct="1"/>
              <a:t>57</a:t>
            </a:fld>
            <a:endParaRPr lang="en-GB"/>
          </a:p>
        </p:txBody>
      </p:sp>
      <p:sp>
        <p:nvSpPr>
          <p:cNvPr id="166915" name="Rectangle 2"/>
          <p:cNvSpPr>
            <a:spLocks noGrp="1" noRot="1" noChangeAspect="1" noChangeArrowheads="1" noTextEdit="1"/>
          </p:cNvSpPr>
          <p:nvPr>
            <p:ph type="sldImg"/>
          </p:nvPr>
        </p:nvSpPr>
        <p:spPr>
          <a:ln/>
        </p:spPr>
      </p:sp>
      <p:sp>
        <p:nvSpPr>
          <p:cNvPr id="166916" name="Rectangle 3"/>
          <p:cNvSpPr>
            <a:spLocks noGrp="1" noChangeArrowheads="1"/>
          </p:cNvSpPr>
          <p:nvPr>
            <p:ph type="body" idx="1"/>
          </p:nvPr>
        </p:nvSpPr>
        <p:spPr>
          <a:noFill/>
        </p:spPr>
        <p:txBody>
          <a:bodyPr/>
          <a:lstStyle/>
          <a:p>
            <a:pPr eaLnBrk="1" hangingPunct="1"/>
            <a:r>
              <a:rPr lang="en-GB" dirty="0" smtClean="0"/>
              <a:t>Changes to the Referencing Style are not automatically applied to the EndNote Library. To apply changes, go to the Reference Style dropdown menu and choose </a:t>
            </a:r>
            <a:r>
              <a:rPr lang="en-GB" b="1" dirty="0" smtClean="0"/>
              <a:t>Select another style</a:t>
            </a:r>
            <a:r>
              <a:rPr lang="en-GB" dirty="0" smtClean="0"/>
              <a:t>.</a:t>
            </a:r>
          </a:p>
        </p:txBody>
      </p:sp>
    </p:spTree>
    <p:extLst>
      <p:ext uri="{BB962C8B-B14F-4D97-AF65-F5344CB8AC3E}">
        <p14:creationId xmlns:p14="http://schemas.microsoft.com/office/powerpoint/2010/main" val="380571592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3EED4EA-9DCB-4A79-8078-F0C5E7C1B734}" type="slidenum">
              <a:rPr lang="en-GB"/>
              <a:pPr eaLnBrk="1" hangingPunct="1"/>
              <a:t>59</a:t>
            </a:fld>
            <a:endParaRPr lang="en-GB"/>
          </a:p>
        </p:txBody>
      </p:sp>
      <p:sp>
        <p:nvSpPr>
          <p:cNvPr id="167939" name="Rectangle 2"/>
          <p:cNvSpPr>
            <a:spLocks noGrp="1" noRot="1" noChangeAspect="1" noChangeArrowheads="1" noTextEdit="1"/>
          </p:cNvSpPr>
          <p:nvPr>
            <p:ph type="sldImg"/>
          </p:nvPr>
        </p:nvSpPr>
        <p:spPr>
          <a:ln/>
        </p:spPr>
      </p:sp>
      <p:sp>
        <p:nvSpPr>
          <p:cNvPr id="167940" name="Rectangle 3"/>
          <p:cNvSpPr>
            <a:spLocks noGrp="1" noChangeArrowheads="1"/>
          </p:cNvSpPr>
          <p:nvPr>
            <p:ph type="body" idx="1"/>
          </p:nvPr>
        </p:nvSpPr>
        <p:spPr>
          <a:noFill/>
        </p:spPr>
        <p:txBody>
          <a:bodyPr/>
          <a:lstStyle/>
          <a:p>
            <a:pPr eaLnBrk="1" hangingPunct="1"/>
            <a:r>
              <a:rPr lang="en-GB" dirty="0" smtClean="0"/>
              <a:t>The edited style is now one of the choices - select and click </a:t>
            </a:r>
            <a:r>
              <a:rPr lang="en-GB" b="1" dirty="0" smtClean="0"/>
              <a:t>Choose</a:t>
            </a:r>
            <a:r>
              <a:rPr lang="en-GB" dirty="0" smtClean="0"/>
              <a:t>.</a:t>
            </a:r>
          </a:p>
        </p:txBody>
      </p:sp>
    </p:spTree>
    <p:extLst>
      <p:ext uri="{BB962C8B-B14F-4D97-AF65-F5344CB8AC3E}">
        <p14:creationId xmlns:p14="http://schemas.microsoft.com/office/powerpoint/2010/main" val="125427878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D73843B-0DB1-4D05-A7F4-FC680C715857}" type="slidenum">
              <a:rPr lang="en-GB"/>
              <a:pPr eaLnBrk="1" hangingPunct="1"/>
              <a:t>60</a:t>
            </a:fld>
            <a:endParaRPr lang="en-GB"/>
          </a:p>
        </p:txBody>
      </p:sp>
      <p:sp>
        <p:nvSpPr>
          <p:cNvPr id="168963" name="Rectangle 2"/>
          <p:cNvSpPr>
            <a:spLocks noGrp="1" noRot="1" noChangeAspect="1" noChangeArrowheads="1" noTextEdit="1"/>
          </p:cNvSpPr>
          <p:nvPr>
            <p:ph type="sldImg"/>
          </p:nvPr>
        </p:nvSpPr>
        <p:spPr>
          <a:ln/>
        </p:spPr>
      </p:sp>
      <p:sp>
        <p:nvSpPr>
          <p:cNvPr id="168964" name="Rectangle 3"/>
          <p:cNvSpPr>
            <a:spLocks noGrp="1" noChangeArrowheads="1"/>
          </p:cNvSpPr>
          <p:nvPr>
            <p:ph type="body" idx="1"/>
          </p:nvPr>
        </p:nvSpPr>
        <p:spPr>
          <a:noFill/>
        </p:spPr>
        <p:txBody>
          <a:bodyPr/>
          <a:lstStyle/>
          <a:p>
            <a:pPr eaLnBrk="1" hangingPunct="1"/>
            <a:r>
              <a:rPr lang="en-GB" dirty="0" smtClean="0"/>
              <a:t>The edits are now applied to the EndNote Library.</a:t>
            </a:r>
          </a:p>
          <a:p>
            <a:pPr eaLnBrk="1" hangingPunct="1"/>
            <a:r>
              <a:rPr lang="en-GB" dirty="0" smtClean="0"/>
              <a:t>Further changes can be made at any time, and the same copy style updated and then applied again to the library concerned. If references from the Library have already been used in a document, new changes can only be applied by using the </a:t>
            </a:r>
            <a:r>
              <a:rPr lang="en-GB" b="1" dirty="0" smtClean="0"/>
              <a:t>Format Bibliography</a:t>
            </a:r>
            <a:r>
              <a:rPr lang="en-GB" dirty="0" smtClean="0"/>
              <a:t> option in Word.</a:t>
            </a:r>
          </a:p>
          <a:p>
            <a:pPr eaLnBrk="1" hangingPunct="1"/>
            <a:endParaRPr lang="en-GB" dirty="0" smtClean="0"/>
          </a:p>
          <a:p>
            <a:pPr eaLnBrk="1" hangingPunct="1"/>
            <a:endParaRPr lang="en-GB" dirty="0" smtClean="0"/>
          </a:p>
        </p:txBody>
      </p:sp>
    </p:spTree>
    <p:extLst>
      <p:ext uri="{BB962C8B-B14F-4D97-AF65-F5344CB8AC3E}">
        <p14:creationId xmlns:p14="http://schemas.microsoft.com/office/powerpoint/2010/main" val="2989244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CD7E97B-DACE-4AE6-BCD4-0AA2DF373E57}" type="slidenum">
              <a:rPr lang="en-GB"/>
              <a:pPr eaLnBrk="1" hangingPunct="1"/>
              <a:t>5</a:t>
            </a:fld>
            <a:endParaRPr lang="en-GB"/>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noFill/>
        </p:spPr>
        <p:txBody>
          <a:bodyPr/>
          <a:lstStyle/>
          <a:p>
            <a:pPr eaLnBrk="1" hangingPunct="1"/>
            <a:r>
              <a:rPr lang="en-GB" smtClean="0"/>
              <a:t>On future occasions, the library will appear in this window in two parts, the EndNote part with the EndNote icon which holds the information about the format of the library, and a data folder which contains the individual record information. Both parts are needed if you wish to transfer the library elsewhere.</a:t>
            </a:r>
          </a:p>
          <a:p>
            <a:pPr eaLnBrk="1" hangingPunct="1"/>
            <a:endParaRPr lang="en-GB" smtClean="0"/>
          </a:p>
        </p:txBody>
      </p:sp>
    </p:spTree>
    <p:extLst>
      <p:ext uri="{BB962C8B-B14F-4D97-AF65-F5344CB8AC3E}">
        <p14:creationId xmlns:p14="http://schemas.microsoft.com/office/powerpoint/2010/main" val="423612364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D93E609-A217-435D-8BE2-A10E6A0E063F}" type="slidenum">
              <a:rPr lang="en-GB"/>
              <a:pPr eaLnBrk="1" hangingPunct="1"/>
              <a:t>62</a:t>
            </a:fld>
            <a:endParaRPr lang="en-GB"/>
          </a:p>
        </p:txBody>
      </p:sp>
      <p:sp>
        <p:nvSpPr>
          <p:cNvPr id="169987" name="Rectangle 2"/>
          <p:cNvSpPr>
            <a:spLocks noGrp="1" noRot="1" noChangeAspect="1" noChangeArrowheads="1" noTextEdit="1"/>
          </p:cNvSpPr>
          <p:nvPr>
            <p:ph type="sldImg"/>
          </p:nvPr>
        </p:nvSpPr>
        <p:spPr>
          <a:ln/>
        </p:spPr>
      </p:sp>
      <p:sp>
        <p:nvSpPr>
          <p:cNvPr id="169988" name="Rectangle 3"/>
          <p:cNvSpPr>
            <a:spLocks noGrp="1" noChangeArrowheads="1"/>
          </p:cNvSpPr>
          <p:nvPr>
            <p:ph type="body" idx="1"/>
          </p:nvPr>
        </p:nvSpPr>
        <p:spPr>
          <a:noFill/>
        </p:spPr>
        <p:txBody>
          <a:bodyPr/>
          <a:lstStyle/>
          <a:p>
            <a:pPr eaLnBrk="1" hangingPunct="1"/>
            <a:r>
              <a:rPr lang="en-GB" b="1" dirty="0" smtClean="0"/>
              <a:t>Preferences</a:t>
            </a:r>
            <a:r>
              <a:rPr lang="en-GB" dirty="0" smtClean="0"/>
              <a:t> control how the EndNote Library itself appears, rather than the individual records. To see the options, go to </a:t>
            </a:r>
            <a:r>
              <a:rPr lang="en-GB" b="1" dirty="0" smtClean="0"/>
              <a:t>Edit, Preferences</a:t>
            </a:r>
            <a:r>
              <a:rPr lang="en-GB" dirty="0" smtClean="0"/>
              <a:t>.</a:t>
            </a:r>
          </a:p>
        </p:txBody>
      </p:sp>
    </p:spTree>
    <p:extLst>
      <p:ext uri="{BB962C8B-B14F-4D97-AF65-F5344CB8AC3E}">
        <p14:creationId xmlns:p14="http://schemas.microsoft.com/office/powerpoint/2010/main" val="241936809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51C8F2D-BB70-4480-8074-40BB53591A7A}" type="slidenum">
              <a:rPr lang="en-GB"/>
              <a:pPr eaLnBrk="1" hangingPunct="1"/>
              <a:t>63</a:t>
            </a:fld>
            <a:endParaRPr lang="en-GB"/>
          </a:p>
        </p:txBody>
      </p:sp>
      <p:sp>
        <p:nvSpPr>
          <p:cNvPr id="171011" name="Rectangle 2"/>
          <p:cNvSpPr>
            <a:spLocks noGrp="1" noRot="1" noChangeAspect="1" noChangeArrowheads="1" noTextEdit="1"/>
          </p:cNvSpPr>
          <p:nvPr>
            <p:ph type="sldImg"/>
          </p:nvPr>
        </p:nvSpPr>
        <p:spPr>
          <a:ln/>
        </p:spPr>
      </p:sp>
      <p:sp>
        <p:nvSpPr>
          <p:cNvPr id="171012" name="Rectangle 3"/>
          <p:cNvSpPr>
            <a:spLocks noGrp="1" noChangeArrowheads="1"/>
          </p:cNvSpPr>
          <p:nvPr>
            <p:ph type="body" idx="1"/>
          </p:nvPr>
        </p:nvSpPr>
        <p:spPr>
          <a:noFill/>
        </p:spPr>
        <p:txBody>
          <a:bodyPr/>
          <a:lstStyle/>
          <a:p>
            <a:pPr eaLnBrk="1" hangingPunct="1"/>
            <a:r>
              <a:rPr lang="en-GB" dirty="0" smtClean="0"/>
              <a:t>Use the Duplicates</a:t>
            </a:r>
            <a:r>
              <a:rPr lang="en-GB" baseline="0" dirty="0" smtClean="0"/>
              <a:t> option to set criteria for comparing possible duplicates. The default comparisons are Author, </a:t>
            </a:r>
            <a:r>
              <a:rPr lang="en-GB" baseline="0" dirty="0" err="1" smtClean="0"/>
              <a:t>Year,Title</a:t>
            </a:r>
            <a:r>
              <a:rPr lang="en-GB" baseline="0" dirty="0" smtClean="0"/>
              <a:t> and Reference Type.  Because databases list author names differently for the same publication, it is best to uncheck the Author option.</a:t>
            </a:r>
            <a:endParaRPr lang="en-GB" dirty="0" smtClean="0"/>
          </a:p>
        </p:txBody>
      </p:sp>
    </p:spTree>
    <p:extLst>
      <p:ext uri="{BB962C8B-B14F-4D97-AF65-F5344CB8AC3E}">
        <p14:creationId xmlns:p14="http://schemas.microsoft.com/office/powerpoint/2010/main" val="363559746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D9CA6B4-461E-44B8-AE70-8FA71AC9740E}" type="slidenum">
              <a:rPr lang="en-GB"/>
              <a:pPr eaLnBrk="1" hangingPunct="1"/>
              <a:t>64</a:t>
            </a:fld>
            <a:endParaRPr lang="en-GB"/>
          </a:p>
        </p:txBody>
      </p:sp>
      <p:sp>
        <p:nvSpPr>
          <p:cNvPr id="172035" name="Rectangle 2"/>
          <p:cNvSpPr>
            <a:spLocks noGrp="1" noRot="1" noChangeAspect="1" noChangeArrowheads="1" noTextEdit="1"/>
          </p:cNvSpPr>
          <p:nvPr>
            <p:ph type="sldImg"/>
          </p:nvPr>
        </p:nvSpPr>
        <p:spPr>
          <a:ln/>
        </p:spPr>
      </p:sp>
      <p:sp>
        <p:nvSpPr>
          <p:cNvPr id="172036" name="Rectangle 3"/>
          <p:cNvSpPr>
            <a:spLocks noGrp="1" noChangeArrowheads="1"/>
          </p:cNvSpPr>
          <p:nvPr>
            <p:ph type="body" idx="1"/>
          </p:nvPr>
        </p:nvSpPr>
        <p:spPr>
          <a:noFill/>
        </p:spPr>
        <p:txBody>
          <a:bodyPr/>
          <a:lstStyle/>
          <a:p>
            <a:pPr eaLnBrk="1" hangingPunct="1"/>
            <a:endParaRPr lang="en-GB" dirty="0" smtClean="0"/>
          </a:p>
          <a:p>
            <a:pPr eaLnBrk="1" hangingPunct="1"/>
            <a:r>
              <a:rPr lang="en-GB" dirty="0" smtClean="0"/>
              <a:t>The </a:t>
            </a:r>
            <a:r>
              <a:rPr lang="en-GB" b="1" dirty="0" smtClean="0"/>
              <a:t>Find Full Text</a:t>
            </a:r>
            <a:r>
              <a:rPr lang="en-GB" b="1" baseline="0" dirty="0" smtClean="0"/>
              <a:t> </a:t>
            </a:r>
            <a:r>
              <a:rPr lang="en-GB" baseline="0" dirty="0" smtClean="0"/>
              <a:t>option searches for the full text of articles already in the EndNote Library. To maximise the number of records retrieved, ensure that Web of Knowledge, DOI and PubMed options are all checked.</a:t>
            </a:r>
            <a:endParaRPr lang="en-GB" dirty="0" smtClean="0"/>
          </a:p>
        </p:txBody>
      </p:sp>
    </p:spTree>
    <p:extLst>
      <p:ext uri="{BB962C8B-B14F-4D97-AF65-F5344CB8AC3E}">
        <p14:creationId xmlns:p14="http://schemas.microsoft.com/office/powerpoint/2010/main" val="29573847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65</a:t>
            </a:fld>
            <a:endParaRPr lang="en-GB"/>
          </a:p>
        </p:txBody>
      </p:sp>
    </p:spTree>
    <p:extLst>
      <p:ext uri="{BB962C8B-B14F-4D97-AF65-F5344CB8AC3E}">
        <p14:creationId xmlns:p14="http://schemas.microsoft.com/office/powerpoint/2010/main" val="87389161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04E1FB6-B5D0-441E-A04F-9C89F1C4D1E2}" type="slidenum">
              <a:rPr lang="en-GB"/>
              <a:pPr eaLnBrk="1" hangingPunct="1"/>
              <a:t>67</a:t>
            </a:fld>
            <a:endParaRPr lang="en-GB"/>
          </a:p>
        </p:txBody>
      </p:sp>
      <p:sp>
        <p:nvSpPr>
          <p:cNvPr id="173059" name="Rectangle 2"/>
          <p:cNvSpPr>
            <a:spLocks noGrp="1" noRot="1" noChangeAspect="1" noChangeArrowheads="1" noTextEdit="1"/>
          </p:cNvSpPr>
          <p:nvPr>
            <p:ph type="sldImg"/>
          </p:nvPr>
        </p:nvSpPr>
        <p:spPr>
          <a:ln/>
        </p:spPr>
      </p:sp>
      <p:sp>
        <p:nvSpPr>
          <p:cNvPr id="173060" name="Rectangle 3"/>
          <p:cNvSpPr>
            <a:spLocks noGrp="1" noChangeArrowheads="1"/>
          </p:cNvSpPr>
          <p:nvPr>
            <p:ph type="body" idx="1"/>
          </p:nvPr>
        </p:nvSpPr>
        <p:spPr>
          <a:noFill/>
        </p:spPr>
        <p:txBody>
          <a:bodyPr/>
          <a:lstStyle/>
          <a:p>
            <a:pPr eaLnBrk="1" hangingPunct="1">
              <a:lnSpc>
                <a:spcPct val="90000"/>
              </a:lnSpc>
            </a:pPr>
            <a:r>
              <a:rPr lang="en-GB" dirty="0" smtClean="0"/>
              <a:t>The best way of managing a large EndNote Library is to create sub-libraries, or groups. Up to 5000 groups can be attached to a single library.</a:t>
            </a:r>
          </a:p>
          <a:p>
            <a:pPr eaLnBrk="1" hangingPunct="1">
              <a:lnSpc>
                <a:spcPct val="90000"/>
              </a:lnSpc>
            </a:pPr>
            <a:r>
              <a:rPr lang="en-GB" dirty="0" smtClean="0"/>
              <a:t>Groups can be custom groups or Smart groups. </a:t>
            </a:r>
          </a:p>
          <a:p>
            <a:pPr eaLnBrk="1" hangingPunct="1">
              <a:lnSpc>
                <a:spcPct val="90000"/>
              </a:lnSpc>
            </a:pPr>
            <a:r>
              <a:rPr lang="en-GB" dirty="0" smtClean="0"/>
              <a:t>Any item in the main library may be included in a custom group.</a:t>
            </a:r>
          </a:p>
          <a:p>
            <a:pPr eaLnBrk="1" hangingPunct="1">
              <a:lnSpc>
                <a:spcPct val="90000"/>
              </a:lnSpc>
            </a:pPr>
            <a:r>
              <a:rPr lang="en-GB" dirty="0" smtClean="0"/>
              <a:t>Smart groups are given set criteria - any item fulfilling these criteria is automatically added to the group. The criteria can be modified at any time. The criteria for a new Smart group will be applied to the existing EndNote Library, and to any items that are added subsequently.</a:t>
            </a:r>
          </a:p>
          <a:p>
            <a:pPr eaLnBrk="1" hangingPunct="1">
              <a:lnSpc>
                <a:spcPct val="90000"/>
              </a:lnSpc>
            </a:pPr>
            <a:r>
              <a:rPr lang="en-GB" dirty="0" smtClean="0"/>
              <a:t>All entries are included in the main EndNote library: they may be copied into more than one group, or be entries in more than one Smart group.</a:t>
            </a:r>
          </a:p>
          <a:p>
            <a:pPr eaLnBrk="1" hangingPunct="1">
              <a:lnSpc>
                <a:spcPct val="90000"/>
              </a:lnSpc>
            </a:pPr>
            <a:r>
              <a:rPr lang="en-GB" dirty="0" smtClean="0"/>
              <a:t>Deleting a record from a main library removes it from all groups: deleting a record from a custom group does not remove it from the main library or from other groups. It is not possible to delete an item from a Smart group.</a:t>
            </a:r>
          </a:p>
          <a:p>
            <a:pPr eaLnBrk="1" hangingPunct="1">
              <a:lnSpc>
                <a:spcPct val="90000"/>
              </a:lnSpc>
            </a:pPr>
            <a:r>
              <a:rPr lang="en-GB" dirty="0" smtClean="0"/>
              <a:t>To create a Custom group, go to </a:t>
            </a:r>
            <a:r>
              <a:rPr lang="en-GB" b="1" dirty="0" smtClean="0"/>
              <a:t>Groups, Create Group</a:t>
            </a:r>
            <a:r>
              <a:rPr lang="en-GB" dirty="0" smtClean="0"/>
              <a:t>. </a:t>
            </a:r>
          </a:p>
        </p:txBody>
      </p:sp>
    </p:spTree>
    <p:extLst>
      <p:ext uri="{BB962C8B-B14F-4D97-AF65-F5344CB8AC3E}">
        <p14:creationId xmlns:p14="http://schemas.microsoft.com/office/powerpoint/2010/main" val="81653443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E3FC67C-5492-4DB5-82D0-C599A4814552}" type="slidenum">
              <a:rPr lang="en-GB"/>
              <a:pPr eaLnBrk="1" hangingPunct="1"/>
              <a:t>68</a:t>
            </a:fld>
            <a:endParaRPr lang="en-GB"/>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p:spPr>
        <p:txBody>
          <a:bodyPr/>
          <a:lstStyle/>
          <a:p>
            <a:pPr eaLnBrk="1" hangingPunct="1"/>
            <a:r>
              <a:rPr lang="en-GB" dirty="0" smtClean="0"/>
              <a:t>Name the group. The new group is displayed in the </a:t>
            </a:r>
            <a:r>
              <a:rPr lang="en-GB" b="1" dirty="0" smtClean="0"/>
              <a:t>My Groups</a:t>
            </a:r>
            <a:r>
              <a:rPr lang="en-GB" dirty="0" smtClean="0"/>
              <a:t> panel. Options to manage the group are available on right-click.</a:t>
            </a:r>
          </a:p>
        </p:txBody>
      </p:sp>
    </p:spTree>
    <p:extLst>
      <p:ext uri="{BB962C8B-B14F-4D97-AF65-F5344CB8AC3E}">
        <p14:creationId xmlns:p14="http://schemas.microsoft.com/office/powerpoint/2010/main" val="367534381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D10FFC7-5411-4F10-BECC-A3BC1E3DFCEF}" type="slidenum">
              <a:rPr lang="en-GB"/>
              <a:pPr eaLnBrk="1" hangingPunct="1"/>
              <a:t>69</a:t>
            </a:fld>
            <a:endParaRPr lang="en-GB"/>
          </a:p>
        </p:txBody>
      </p:sp>
      <p:sp>
        <p:nvSpPr>
          <p:cNvPr id="175107" name="Rectangle 2"/>
          <p:cNvSpPr>
            <a:spLocks noGrp="1" noRot="1" noChangeAspect="1" noChangeArrowheads="1" noTextEdit="1"/>
          </p:cNvSpPr>
          <p:nvPr>
            <p:ph type="sldImg"/>
          </p:nvPr>
        </p:nvSpPr>
        <p:spPr>
          <a:ln/>
        </p:spPr>
      </p:sp>
      <p:sp>
        <p:nvSpPr>
          <p:cNvPr id="175108" name="Rectangle 3"/>
          <p:cNvSpPr>
            <a:spLocks noGrp="1" noChangeArrowheads="1"/>
          </p:cNvSpPr>
          <p:nvPr>
            <p:ph type="body" idx="1"/>
          </p:nvPr>
        </p:nvSpPr>
        <p:spPr>
          <a:noFill/>
        </p:spPr>
        <p:txBody>
          <a:bodyPr/>
          <a:lstStyle/>
          <a:p>
            <a:pPr eaLnBrk="1" hangingPunct="1"/>
            <a:r>
              <a:rPr lang="en-GB" smtClean="0"/>
              <a:t>Select the records to be added to the group, and drag on to the group name.</a:t>
            </a:r>
          </a:p>
          <a:p>
            <a:pPr eaLnBrk="1" hangingPunct="1"/>
            <a:endParaRPr lang="en-GB" smtClean="0"/>
          </a:p>
          <a:p>
            <a:pPr eaLnBrk="1" hangingPunct="1"/>
            <a:endParaRPr lang="en-GB" smtClean="0"/>
          </a:p>
        </p:txBody>
      </p:sp>
    </p:spTree>
    <p:extLst>
      <p:ext uri="{BB962C8B-B14F-4D97-AF65-F5344CB8AC3E}">
        <p14:creationId xmlns:p14="http://schemas.microsoft.com/office/powerpoint/2010/main" val="199215787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B7341E9-FF7B-45BC-BD8D-8A5C9FBB6BC6}" type="slidenum">
              <a:rPr lang="en-GB"/>
              <a:pPr eaLnBrk="1" hangingPunct="1"/>
              <a:t>70</a:t>
            </a:fld>
            <a:endParaRPr lang="en-GB"/>
          </a:p>
        </p:txBody>
      </p:sp>
      <p:sp>
        <p:nvSpPr>
          <p:cNvPr id="176131" name="Rectangle 2"/>
          <p:cNvSpPr>
            <a:spLocks noGrp="1" noRot="1" noChangeAspect="1" noChangeArrowheads="1" noTextEdit="1"/>
          </p:cNvSpPr>
          <p:nvPr>
            <p:ph type="sldImg"/>
          </p:nvPr>
        </p:nvSpPr>
        <p:spPr>
          <a:ln/>
        </p:spPr>
      </p:sp>
      <p:sp>
        <p:nvSpPr>
          <p:cNvPr id="176132" name="Rectangle 3"/>
          <p:cNvSpPr>
            <a:spLocks noGrp="1" noChangeArrowheads="1"/>
          </p:cNvSpPr>
          <p:nvPr>
            <p:ph type="body" idx="1"/>
          </p:nvPr>
        </p:nvSpPr>
        <p:spPr>
          <a:noFill/>
        </p:spPr>
        <p:txBody>
          <a:bodyPr/>
          <a:lstStyle/>
          <a:p>
            <a:pPr eaLnBrk="1" hangingPunct="1"/>
            <a:r>
              <a:rPr lang="en-GB" dirty="0" smtClean="0"/>
              <a:t>Custom groups can be populated manually at any time. Records deleted from groups are not deleted from the main library</a:t>
            </a:r>
          </a:p>
          <a:p>
            <a:pPr eaLnBrk="1" hangingPunct="1"/>
            <a:endParaRPr lang="en-GB" dirty="0" smtClean="0"/>
          </a:p>
        </p:txBody>
      </p:sp>
    </p:spTree>
    <p:extLst>
      <p:ext uri="{BB962C8B-B14F-4D97-AF65-F5344CB8AC3E}">
        <p14:creationId xmlns:p14="http://schemas.microsoft.com/office/powerpoint/2010/main" val="7937178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Smart groups are created by setting</a:t>
            </a:r>
            <a:r>
              <a:rPr lang="en-GB" baseline="0" dirty="0" smtClean="0"/>
              <a:t> criteria which apply to every item in the group. Go to </a:t>
            </a:r>
            <a:r>
              <a:rPr lang="en-GB" b="1" baseline="0" dirty="0" smtClean="0"/>
              <a:t>Groups, Create Smart Group</a:t>
            </a:r>
            <a:r>
              <a:rPr lang="en-GB" baseline="0" dirty="0" smtClean="0"/>
              <a: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72</a:t>
            </a:fld>
            <a:endParaRPr lang="en-GB"/>
          </a:p>
        </p:txBody>
      </p:sp>
    </p:spTree>
    <p:extLst>
      <p:ext uri="{BB962C8B-B14F-4D97-AF65-F5344CB8AC3E}">
        <p14:creationId xmlns:p14="http://schemas.microsoft.com/office/powerpoint/2010/main" val="50215828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Criteria can be set for any field in the EndNote record, including </a:t>
            </a:r>
            <a:r>
              <a:rPr lang="en-GB" dirty="0" err="1" smtClean="0"/>
              <a:t>pdf</a:t>
            </a:r>
            <a:r>
              <a:rPr lang="en-GB" dirty="0" smtClean="0"/>
              <a:t> text and sticky notes.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73</a:t>
            </a:fld>
            <a:endParaRPr lang="en-GB"/>
          </a:p>
        </p:txBody>
      </p:sp>
    </p:spTree>
    <p:extLst>
      <p:ext uri="{BB962C8B-B14F-4D97-AF65-F5344CB8AC3E}">
        <p14:creationId xmlns:p14="http://schemas.microsoft.com/office/powerpoint/2010/main" val="5873865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81CD246-EBC3-4F8D-B734-B568E2B27B94}" type="slidenum">
              <a:rPr lang="en-GB"/>
              <a:pPr eaLnBrk="1" hangingPunct="1"/>
              <a:t>6</a:t>
            </a:fld>
            <a:endParaRPr lang="en-GB"/>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p:spPr>
        <p:txBody>
          <a:bodyPr/>
          <a:lstStyle/>
          <a:p>
            <a:pPr eaLnBrk="1" hangingPunct="1"/>
            <a:r>
              <a:rPr lang="en-GB" dirty="0" smtClean="0"/>
              <a:t>It is best to keep all references in a single library: smaller libraries for particular purposes can be created using the </a:t>
            </a:r>
            <a:r>
              <a:rPr lang="en-GB" b="1" dirty="0" smtClean="0"/>
              <a:t>Groups</a:t>
            </a:r>
            <a:r>
              <a:rPr lang="en-GB" dirty="0" smtClean="0"/>
              <a:t> option, which is described later.</a:t>
            </a:r>
          </a:p>
          <a:p>
            <a:pPr eaLnBrk="1" hangingPunct="1"/>
            <a:endParaRPr lang="en-GB" dirty="0" smtClean="0"/>
          </a:p>
        </p:txBody>
      </p:sp>
    </p:spTree>
    <p:extLst>
      <p:ext uri="{BB962C8B-B14F-4D97-AF65-F5344CB8AC3E}">
        <p14:creationId xmlns:p14="http://schemas.microsoft.com/office/powerpoint/2010/main" val="186604515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Use Boolean operators And/Or/Not to combine search terms. Additional lines for further search terms can be added if required.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74</a:t>
            </a:fld>
            <a:endParaRPr lang="en-GB"/>
          </a:p>
        </p:txBody>
      </p:sp>
    </p:spTree>
    <p:extLst>
      <p:ext uri="{BB962C8B-B14F-4D97-AF65-F5344CB8AC3E}">
        <p14:creationId xmlns:p14="http://schemas.microsoft.com/office/powerpoint/2010/main" val="352273201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Whenever a Smart Group is created, the entire EndNote library and any subsequent entries will be copied automatically into the Smart group. If</a:t>
            </a:r>
            <a:r>
              <a:rPr lang="en-GB" baseline="0" dirty="0" smtClean="0"/>
              <a:t> an individual item is deleted from a Smart group, it will also be deleted from All References. If an entire Smart Group is deleted, the references remain in the EndNote Library.</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75</a:t>
            </a:fld>
            <a:endParaRPr lang="en-GB"/>
          </a:p>
        </p:txBody>
      </p:sp>
    </p:spTree>
    <p:extLst>
      <p:ext uri="{BB962C8B-B14F-4D97-AF65-F5344CB8AC3E}">
        <p14:creationId xmlns:p14="http://schemas.microsoft.com/office/powerpoint/2010/main" val="177844237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It is best to back up the EndNote library</a:t>
            </a:r>
            <a:r>
              <a:rPr lang="en-GB" baseline="0" dirty="0" smtClean="0"/>
              <a:t> for security and/or before synchronising with EndNote Web. This backup should not be used in parallel with the original library. Go to </a:t>
            </a:r>
            <a:r>
              <a:rPr lang="en-GB" b="1" baseline="0" dirty="0" smtClean="0"/>
              <a:t>File, Compressed Library (</a:t>
            </a:r>
            <a:r>
              <a:rPr lang="en-GB" b="1" baseline="0" dirty="0" err="1" smtClean="0"/>
              <a:t>enlx</a:t>
            </a:r>
            <a:r>
              <a:rPr lang="en-GB" b="1" baseline="0" dirty="0" smtClean="0"/>
              <a:t>)….</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77</a:t>
            </a:fld>
            <a:endParaRPr lang="en-GB"/>
          </a:p>
        </p:txBody>
      </p:sp>
    </p:spTree>
    <p:extLst>
      <p:ext uri="{BB962C8B-B14F-4D97-AF65-F5344CB8AC3E}">
        <p14:creationId xmlns:p14="http://schemas.microsoft.com/office/powerpoint/2010/main" val="414614611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Choose to save with or without attached files. It is also possible to save references in a particular Group/Group Set. Make choices and click </a:t>
            </a:r>
            <a:r>
              <a:rPr lang="en-GB" b="1" dirty="0" smtClean="0"/>
              <a:t>Next</a:t>
            </a:r>
            <a:r>
              <a:rPr lang="en-GB" dirty="0" smtClean="0"/>
              <a: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78</a:t>
            </a:fld>
            <a:endParaRPr lang="en-GB"/>
          </a:p>
        </p:txBody>
      </p:sp>
    </p:spTree>
    <p:extLst>
      <p:ext uri="{BB962C8B-B14F-4D97-AF65-F5344CB8AC3E}">
        <p14:creationId xmlns:p14="http://schemas.microsoft.com/office/powerpoint/2010/main" val="289442014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You will be prompted to save the compressed</a:t>
            </a:r>
            <a:r>
              <a:rPr lang="en-GB" baseline="0" dirty="0" smtClean="0"/>
              <a:t> file. This will be saved with a .</a:t>
            </a:r>
            <a:r>
              <a:rPr lang="en-GB" baseline="0" dirty="0" err="1" smtClean="0"/>
              <a:t>enlx</a:t>
            </a:r>
            <a:r>
              <a:rPr lang="en-GB" baseline="0" dirty="0" smtClean="0"/>
              <a:t> extension, and zips together the Data folder and the .</a:t>
            </a:r>
            <a:r>
              <a:rPr lang="en-GB" baseline="0" dirty="0" err="1" smtClean="0"/>
              <a:t>enl</a:t>
            </a:r>
            <a:r>
              <a:rPr lang="en-GB" baseline="0" dirty="0" smtClean="0"/>
              <a:t> file for the library</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79</a:t>
            </a:fld>
            <a:endParaRPr lang="en-GB"/>
          </a:p>
        </p:txBody>
      </p:sp>
    </p:spTree>
    <p:extLst>
      <p:ext uri="{BB962C8B-B14F-4D97-AF65-F5344CB8AC3E}">
        <p14:creationId xmlns:p14="http://schemas.microsoft.com/office/powerpoint/2010/main" val="92701304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F5399ED-F4F4-4769-9905-76213DE9E620}" type="slidenum">
              <a:rPr lang="en-GB"/>
              <a:pPr eaLnBrk="1" hangingPunct="1"/>
              <a:t>80</a:t>
            </a:fld>
            <a:endParaRPr lang="en-GB"/>
          </a:p>
        </p:txBody>
      </p:sp>
      <p:sp>
        <p:nvSpPr>
          <p:cNvPr id="177155" name="Rectangle 2"/>
          <p:cNvSpPr>
            <a:spLocks noGrp="1" noRot="1" noChangeAspect="1" noChangeArrowheads="1" noTextEdit="1"/>
          </p:cNvSpPr>
          <p:nvPr>
            <p:ph type="sldImg"/>
          </p:nvPr>
        </p:nvSpPr>
        <p:spPr>
          <a:ln/>
        </p:spPr>
      </p:sp>
      <p:sp>
        <p:nvSpPr>
          <p:cNvPr id="177156" name="Rectangle 3"/>
          <p:cNvSpPr>
            <a:spLocks noGrp="1" noChangeArrowheads="1"/>
          </p:cNvSpPr>
          <p:nvPr>
            <p:ph type="body" idx="1"/>
          </p:nvPr>
        </p:nvSpPr>
        <p:spPr>
          <a:noFill/>
        </p:spPr>
        <p:txBody>
          <a:bodyPr/>
          <a:lstStyle/>
          <a:p>
            <a:pPr eaLnBrk="1" hangingPunct="1"/>
            <a:r>
              <a:rPr lang="en-GB" dirty="0" smtClean="0"/>
              <a:t>Information can be exported directly from many databases into a new or existing library or group. The information from the database will populate the relevant fields in the EndNote record. This can include the abstract, and in many cases a URL link to the original database entry.</a:t>
            </a:r>
          </a:p>
          <a:p>
            <a:pPr eaLnBrk="1" hangingPunct="1"/>
            <a:r>
              <a:rPr lang="en-GB" dirty="0" smtClean="0"/>
              <a:t>The EndNote export process uses connection files and import filters: all these are installed on public workstations. If you have purchased a copy of EndNote then additional files and filters can be downloaded from the supplier's website. </a:t>
            </a:r>
          </a:p>
          <a:p>
            <a:pPr eaLnBrk="1" hangingPunct="1"/>
            <a:r>
              <a:rPr lang="en-GB" dirty="0" smtClean="0"/>
              <a:t>Some databases will provide automatic hyperlinks back to the original database record.</a:t>
            </a:r>
          </a:p>
          <a:p>
            <a:pPr eaLnBrk="1" hangingPunct="1"/>
            <a:r>
              <a:rPr lang="en-GB" dirty="0" smtClean="0"/>
              <a:t>Every database operates on a 'platform' - all databases on a given platform export records in the same way.</a:t>
            </a:r>
          </a:p>
          <a:p>
            <a:pPr eaLnBrk="1" hangingPunct="1"/>
            <a:r>
              <a:rPr lang="en-GB" dirty="0" smtClean="0"/>
              <a:t>Export directly</a:t>
            </a:r>
            <a:r>
              <a:rPr lang="en-GB" baseline="0" dirty="0" smtClean="0"/>
              <a:t> from </a:t>
            </a:r>
            <a:r>
              <a:rPr lang="en-GB" baseline="0" dirty="0" err="1" smtClean="0"/>
              <a:t>DelphiS</a:t>
            </a:r>
            <a:r>
              <a:rPr lang="en-GB" baseline="0" dirty="0" smtClean="0"/>
              <a:t> or d</a:t>
            </a:r>
            <a:r>
              <a:rPr lang="en-GB" dirty="0" smtClean="0"/>
              <a:t>ownload from classic  library catalogues including </a:t>
            </a:r>
            <a:r>
              <a:rPr lang="en-GB" dirty="0" err="1" smtClean="0"/>
              <a:t>WebCat</a:t>
            </a:r>
            <a:r>
              <a:rPr lang="en-GB" dirty="0" smtClean="0"/>
              <a:t> using a slightly different process -see the separate section.</a:t>
            </a:r>
          </a:p>
        </p:txBody>
      </p:sp>
    </p:spTree>
    <p:extLst>
      <p:ext uri="{BB962C8B-B14F-4D97-AF65-F5344CB8AC3E}">
        <p14:creationId xmlns:p14="http://schemas.microsoft.com/office/powerpoint/2010/main" val="129413020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5173E56-DCA0-4E25-AF5C-C923DBE30FA1}" type="slidenum">
              <a:rPr lang="en-GB"/>
              <a:pPr eaLnBrk="1" hangingPunct="1"/>
              <a:t>82</a:t>
            </a:fld>
            <a:endParaRPr lang="en-GB"/>
          </a:p>
        </p:txBody>
      </p:sp>
      <p:sp>
        <p:nvSpPr>
          <p:cNvPr id="178179" name="Rectangle 2"/>
          <p:cNvSpPr>
            <a:spLocks noGrp="1" noRot="1" noChangeAspect="1" noChangeArrowheads="1" noTextEdit="1"/>
          </p:cNvSpPr>
          <p:nvPr>
            <p:ph type="sldImg"/>
          </p:nvPr>
        </p:nvSpPr>
        <p:spPr>
          <a:ln/>
        </p:spPr>
      </p:sp>
      <p:sp>
        <p:nvSpPr>
          <p:cNvPr id="178180" name="Rectangle 3"/>
          <p:cNvSpPr>
            <a:spLocks noGrp="1" noChangeArrowheads="1"/>
          </p:cNvSpPr>
          <p:nvPr>
            <p:ph type="body" idx="1"/>
          </p:nvPr>
        </p:nvSpPr>
        <p:spPr>
          <a:noFill/>
        </p:spPr>
        <p:txBody>
          <a:bodyPr/>
          <a:lstStyle/>
          <a:p>
            <a:pPr eaLnBrk="1" hangingPunct="1">
              <a:lnSpc>
                <a:spcPct val="90000"/>
              </a:lnSpc>
            </a:pPr>
            <a:r>
              <a:rPr lang="en-GB" sz="900" dirty="0" smtClean="0"/>
              <a:t>This procedure applies to any database on the Web of Science platform. </a:t>
            </a:r>
          </a:p>
          <a:p>
            <a:pPr eaLnBrk="1" hangingPunct="1">
              <a:lnSpc>
                <a:spcPct val="90000"/>
              </a:lnSpc>
            </a:pPr>
            <a:r>
              <a:rPr lang="en-GB" sz="900" dirty="0" smtClean="0"/>
              <a:t>It is best, but not essential, to open the EndNote library before starting the search.</a:t>
            </a:r>
          </a:p>
          <a:p>
            <a:pPr eaLnBrk="1" hangingPunct="1">
              <a:lnSpc>
                <a:spcPct val="90000"/>
              </a:lnSpc>
            </a:pPr>
            <a:r>
              <a:rPr lang="en-GB" sz="900" dirty="0" smtClean="0"/>
              <a:t>Use the library website to access the Web of Science platform. In this case a search of the core collection has been chosen. </a:t>
            </a:r>
          </a:p>
          <a:p>
            <a:pPr eaLnBrk="1" hangingPunct="1">
              <a:lnSpc>
                <a:spcPct val="90000"/>
              </a:lnSpc>
            </a:pPr>
            <a:r>
              <a:rPr lang="en-GB" sz="900" dirty="0" smtClean="0"/>
              <a:t>The instructions here are for exporting required articles to EndNote rather than conducting an effective search strategy.</a:t>
            </a:r>
          </a:p>
          <a:p>
            <a:pPr eaLnBrk="1" hangingPunct="1">
              <a:lnSpc>
                <a:spcPct val="90000"/>
              </a:lnSpc>
            </a:pPr>
            <a:r>
              <a:rPr lang="en-GB" sz="900" dirty="0" smtClean="0"/>
              <a:t>Enter a search term, in this case 'diabetes' and click </a:t>
            </a:r>
            <a:r>
              <a:rPr lang="en-GB" sz="900" b="1" dirty="0" smtClean="0"/>
              <a:t>Search</a:t>
            </a:r>
            <a:r>
              <a:rPr lang="en-GB" sz="900" dirty="0" smtClean="0"/>
              <a:t>.</a:t>
            </a:r>
          </a:p>
        </p:txBody>
      </p:sp>
    </p:spTree>
    <p:extLst>
      <p:ext uri="{BB962C8B-B14F-4D97-AF65-F5344CB8AC3E}">
        <p14:creationId xmlns:p14="http://schemas.microsoft.com/office/powerpoint/2010/main" val="103388250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B910AA1-5053-41DE-86D2-EE1EBB41187A}" type="slidenum">
              <a:rPr lang="en-GB"/>
              <a:pPr eaLnBrk="1" hangingPunct="1"/>
              <a:t>83</a:t>
            </a:fld>
            <a:endParaRPr lang="en-GB"/>
          </a:p>
        </p:txBody>
      </p:sp>
      <p:sp>
        <p:nvSpPr>
          <p:cNvPr id="179203" name="Rectangle 2"/>
          <p:cNvSpPr>
            <a:spLocks noGrp="1" noRot="1" noChangeAspect="1" noChangeArrowheads="1" noTextEdit="1"/>
          </p:cNvSpPr>
          <p:nvPr>
            <p:ph type="sldImg"/>
          </p:nvPr>
        </p:nvSpPr>
        <p:spPr>
          <a:ln/>
        </p:spPr>
      </p:sp>
      <p:sp>
        <p:nvSpPr>
          <p:cNvPr id="179204" name="Rectangle 3"/>
          <p:cNvSpPr>
            <a:spLocks noGrp="1" noChangeArrowheads="1"/>
          </p:cNvSpPr>
          <p:nvPr>
            <p:ph type="body" idx="1"/>
          </p:nvPr>
        </p:nvSpPr>
        <p:spPr>
          <a:noFill/>
        </p:spPr>
        <p:txBody>
          <a:bodyPr/>
          <a:lstStyle/>
          <a:p>
            <a:pPr eaLnBrk="1" hangingPunct="1"/>
            <a:r>
              <a:rPr lang="en-GB" dirty="0" smtClean="0"/>
              <a:t>When the search process is complete, click on the number of results to display the records. Check the boxes for any required records and save to Marked List.</a:t>
            </a:r>
          </a:p>
        </p:txBody>
      </p:sp>
    </p:spTree>
    <p:extLst>
      <p:ext uri="{BB962C8B-B14F-4D97-AF65-F5344CB8AC3E}">
        <p14:creationId xmlns:p14="http://schemas.microsoft.com/office/powerpoint/2010/main" val="111936156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BD58427-36D4-4646-BD39-20572679030B}" type="slidenum">
              <a:rPr lang="en-GB"/>
              <a:pPr eaLnBrk="1" hangingPunct="1"/>
              <a:t>84</a:t>
            </a:fld>
            <a:endParaRPr lang="en-GB"/>
          </a:p>
        </p:txBody>
      </p:sp>
      <p:sp>
        <p:nvSpPr>
          <p:cNvPr id="180227" name="Rectangle 2"/>
          <p:cNvSpPr>
            <a:spLocks noGrp="1" noRot="1" noChangeAspect="1" noChangeArrowheads="1" noTextEdit="1"/>
          </p:cNvSpPr>
          <p:nvPr>
            <p:ph type="sldImg"/>
          </p:nvPr>
        </p:nvSpPr>
        <p:spPr>
          <a:ln/>
        </p:spPr>
      </p:sp>
      <p:sp>
        <p:nvSpPr>
          <p:cNvPr id="180228" name="Rectangle 3"/>
          <p:cNvSpPr>
            <a:spLocks noGrp="1" noChangeArrowheads="1"/>
          </p:cNvSpPr>
          <p:nvPr>
            <p:ph type="body" idx="1"/>
          </p:nvPr>
        </p:nvSpPr>
        <p:spPr>
          <a:noFill/>
        </p:spPr>
        <p:txBody>
          <a:bodyPr/>
          <a:lstStyle/>
          <a:p>
            <a:pPr eaLnBrk="1" hangingPunct="1"/>
            <a:r>
              <a:rPr lang="en-GB" dirty="0" smtClean="0"/>
              <a:t>Check the boxes for required records on each page and then click the</a:t>
            </a:r>
            <a:r>
              <a:rPr lang="en-GB" b="1" dirty="0" smtClean="0"/>
              <a:t> Marked List </a:t>
            </a:r>
            <a:r>
              <a:rPr lang="en-GB" b="0" dirty="0" smtClean="0"/>
              <a:t>icon</a:t>
            </a:r>
            <a:r>
              <a:rPr lang="en-GB" b="0" baseline="0" dirty="0" smtClean="0"/>
              <a:t> to export to EndNote.</a:t>
            </a:r>
            <a:endParaRPr lang="en-GB" dirty="0" smtClean="0"/>
          </a:p>
        </p:txBody>
      </p:sp>
    </p:spTree>
    <p:extLst>
      <p:ext uri="{BB962C8B-B14F-4D97-AF65-F5344CB8AC3E}">
        <p14:creationId xmlns:p14="http://schemas.microsoft.com/office/powerpoint/2010/main" val="26536315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Choose to save directly to EndNote from any results page: choose</a:t>
            </a:r>
            <a:r>
              <a:rPr lang="en-GB" baseline="0" dirty="0" smtClean="0"/>
              <a:t> the Send to EndNote desktop option from the dropdown menu.</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85</a:t>
            </a:fld>
            <a:endParaRPr lang="en-GB"/>
          </a:p>
        </p:txBody>
      </p:sp>
    </p:spTree>
    <p:extLst>
      <p:ext uri="{BB962C8B-B14F-4D97-AF65-F5344CB8AC3E}">
        <p14:creationId xmlns:p14="http://schemas.microsoft.com/office/powerpoint/2010/main" val="3302310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81CD246-EBC3-4F8D-B734-B568E2B27B94}" type="slidenum">
              <a:rPr lang="en-GB"/>
              <a:pPr eaLnBrk="1" hangingPunct="1"/>
              <a:t>7</a:t>
            </a:fld>
            <a:endParaRPr lang="en-GB"/>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p:spPr>
        <p:txBody>
          <a:bodyPr/>
          <a:lstStyle/>
          <a:p>
            <a:pPr eaLnBrk="1" hangingPunct="1"/>
            <a:r>
              <a:rPr lang="en-GB" dirty="0" smtClean="0"/>
              <a:t>It is best to keep all references in a single library: smaller libraries for particular purposes can be created using the </a:t>
            </a:r>
            <a:r>
              <a:rPr lang="en-GB" b="1" dirty="0" smtClean="0"/>
              <a:t>Groups</a:t>
            </a:r>
            <a:r>
              <a:rPr lang="en-GB" dirty="0" smtClean="0"/>
              <a:t> option, which is described later.</a:t>
            </a:r>
          </a:p>
          <a:p>
            <a:pPr eaLnBrk="1" hangingPunct="1"/>
            <a:r>
              <a:rPr lang="en-GB" dirty="0" smtClean="0"/>
              <a:t>Use the layout dropdown</a:t>
            </a:r>
            <a:r>
              <a:rPr lang="en-GB" baseline="0" dirty="0" smtClean="0"/>
              <a:t> menu to show or hide the Groups panel, and to hide or move the Reference panel.</a:t>
            </a:r>
            <a:endParaRPr lang="en-GB" dirty="0" smtClean="0"/>
          </a:p>
          <a:p>
            <a:pPr eaLnBrk="1" hangingPunct="1"/>
            <a:endParaRPr lang="en-GB" dirty="0" smtClean="0"/>
          </a:p>
        </p:txBody>
      </p:sp>
    </p:spTree>
    <p:extLst>
      <p:ext uri="{BB962C8B-B14F-4D97-AF65-F5344CB8AC3E}">
        <p14:creationId xmlns:p14="http://schemas.microsoft.com/office/powerpoint/2010/main" val="122376138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F45341A-8E25-4087-B3D2-2D1EF183D253}" type="slidenum">
              <a:rPr lang="en-GB"/>
              <a:pPr eaLnBrk="1" hangingPunct="1"/>
              <a:t>86</a:t>
            </a:fld>
            <a:endParaRPr lang="en-GB"/>
          </a:p>
        </p:txBody>
      </p:sp>
      <p:sp>
        <p:nvSpPr>
          <p:cNvPr id="181251" name="Rectangle 2"/>
          <p:cNvSpPr>
            <a:spLocks noGrp="1" noRot="1" noChangeAspect="1" noChangeArrowheads="1" noTextEdit="1"/>
          </p:cNvSpPr>
          <p:nvPr>
            <p:ph type="sldImg"/>
          </p:nvPr>
        </p:nvSpPr>
        <p:spPr>
          <a:ln/>
        </p:spPr>
      </p:sp>
      <p:sp>
        <p:nvSpPr>
          <p:cNvPr id="181252" name="Rectangle 3"/>
          <p:cNvSpPr>
            <a:spLocks noGrp="1" noChangeArrowheads="1"/>
          </p:cNvSpPr>
          <p:nvPr>
            <p:ph type="body" idx="1"/>
          </p:nvPr>
        </p:nvSpPr>
        <p:spPr>
          <a:noFill/>
        </p:spPr>
        <p:txBody>
          <a:bodyPr/>
          <a:lstStyle/>
          <a:p>
            <a:pPr eaLnBrk="1" hangingPunct="1"/>
            <a:r>
              <a:rPr lang="en-GB" dirty="0" smtClean="0"/>
              <a:t>Choosing the </a:t>
            </a:r>
            <a:r>
              <a:rPr lang="en-GB" b="1" dirty="0" smtClean="0"/>
              <a:t>Send to EndNote </a:t>
            </a:r>
            <a:r>
              <a:rPr lang="en-GB" b="0" dirty="0" smtClean="0"/>
              <a:t>option</a:t>
            </a:r>
            <a:r>
              <a:rPr lang="en-GB" b="0" baseline="0" dirty="0" smtClean="0"/>
              <a:t> from the results page does not give an option to export selected records: be sure to choose the </a:t>
            </a:r>
            <a:r>
              <a:rPr lang="en-GB" b="1" baseline="0" dirty="0" smtClean="0"/>
              <a:t>Author, Title, Source, Abstract </a:t>
            </a:r>
            <a:r>
              <a:rPr lang="en-GB" b="0" baseline="0" dirty="0" smtClean="0"/>
              <a:t>or </a:t>
            </a:r>
            <a:r>
              <a:rPr lang="en-GB" b="1" baseline="0" dirty="0" smtClean="0"/>
              <a:t>Full Record </a:t>
            </a:r>
            <a:r>
              <a:rPr lang="en-GB" b="0" baseline="0" dirty="0" smtClean="0"/>
              <a:t>option. Note that choosing' Full Record and Cited References does not create separate records for the cited references, but merely exports the details to the Notes field.</a:t>
            </a:r>
            <a:endParaRPr lang="en-GB" b="1" dirty="0" smtClean="0"/>
          </a:p>
        </p:txBody>
      </p:sp>
    </p:spTree>
    <p:extLst>
      <p:ext uri="{BB962C8B-B14F-4D97-AF65-F5344CB8AC3E}">
        <p14:creationId xmlns:p14="http://schemas.microsoft.com/office/powerpoint/2010/main" val="398306874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D20EC8F-1D02-48BA-B23F-828A1B3AFBD3}" type="slidenum">
              <a:rPr lang="en-GB"/>
              <a:pPr eaLnBrk="1" hangingPunct="1"/>
              <a:t>87</a:t>
            </a:fld>
            <a:endParaRPr lang="en-GB"/>
          </a:p>
        </p:txBody>
      </p:sp>
      <p:sp>
        <p:nvSpPr>
          <p:cNvPr id="182275" name="Rectangle 2"/>
          <p:cNvSpPr>
            <a:spLocks noGrp="1" noRot="1" noChangeAspect="1" noChangeArrowheads="1" noTextEdit="1"/>
          </p:cNvSpPr>
          <p:nvPr>
            <p:ph type="sldImg"/>
          </p:nvPr>
        </p:nvSpPr>
        <p:spPr>
          <a:ln/>
        </p:spPr>
      </p:sp>
      <p:sp>
        <p:nvSpPr>
          <p:cNvPr id="182276" name="Rectangle 3"/>
          <p:cNvSpPr>
            <a:spLocks noGrp="1" noChangeArrowheads="1"/>
          </p:cNvSpPr>
          <p:nvPr>
            <p:ph type="body" idx="1"/>
          </p:nvPr>
        </p:nvSpPr>
        <p:spPr>
          <a:noFill/>
        </p:spPr>
        <p:txBody>
          <a:bodyPr/>
          <a:lstStyle/>
          <a:p>
            <a:pPr eaLnBrk="1" hangingPunct="1"/>
            <a:r>
              <a:rPr lang="en-GB" dirty="0" smtClean="0"/>
              <a:t>Select the fields to be included in the output (check the 'abstract' box as well) and then click </a:t>
            </a:r>
            <a:r>
              <a:rPr lang="en-GB" b="1" dirty="0" smtClean="0"/>
              <a:t>EndNote</a:t>
            </a:r>
            <a:r>
              <a:rPr lang="en-GB" dirty="0" smtClean="0"/>
              <a:t>.</a:t>
            </a:r>
          </a:p>
          <a:p>
            <a:pPr eaLnBrk="1" hangingPunct="1"/>
            <a:r>
              <a:rPr lang="en-GB" dirty="0" smtClean="0"/>
              <a:t>Note 'Save to EndNote online' goes to the web version, which</a:t>
            </a:r>
            <a:r>
              <a:rPr lang="en-GB" baseline="0" dirty="0" smtClean="0"/>
              <a:t> has more limited functionality.</a:t>
            </a:r>
            <a:endParaRPr lang="en-GB" dirty="0" smtClean="0"/>
          </a:p>
        </p:txBody>
      </p:sp>
    </p:spTree>
    <p:extLst>
      <p:ext uri="{BB962C8B-B14F-4D97-AF65-F5344CB8AC3E}">
        <p14:creationId xmlns:p14="http://schemas.microsoft.com/office/powerpoint/2010/main" val="32288902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9B7710D-DC90-4818-AC86-9AB11AF2D0C1}" type="slidenum">
              <a:rPr lang="en-GB"/>
              <a:pPr eaLnBrk="1" hangingPunct="1"/>
              <a:t>88</a:t>
            </a:fld>
            <a:endParaRPr lang="en-GB"/>
          </a:p>
        </p:txBody>
      </p:sp>
      <p:sp>
        <p:nvSpPr>
          <p:cNvPr id="183299" name="Rectangle 2"/>
          <p:cNvSpPr>
            <a:spLocks noGrp="1" noRot="1" noChangeAspect="1" noChangeArrowheads="1" noTextEdit="1"/>
          </p:cNvSpPr>
          <p:nvPr>
            <p:ph type="sldImg"/>
          </p:nvPr>
        </p:nvSpPr>
        <p:spPr>
          <a:ln/>
        </p:spPr>
      </p:sp>
      <p:sp>
        <p:nvSpPr>
          <p:cNvPr id="183300" name="Rectangle 3"/>
          <p:cNvSpPr>
            <a:spLocks noGrp="1" noChangeArrowheads="1"/>
          </p:cNvSpPr>
          <p:nvPr>
            <p:ph type="body" idx="1"/>
          </p:nvPr>
        </p:nvSpPr>
        <p:spPr>
          <a:noFill/>
        </p:spPr>
        <p:txBody>
          <a:bodyPr/>
          <a:lstStyle/>
          <a:p>
            <a:pPr eaLnBrk="1" hangingPunct="1"/>
            <a:r>
              <a:rPr lang="en-GB" smtClean="0"/>
              <a:t>The records will import directly into the EndNote library. These become a temporary group of Imported References, but are already added to the main library of All References. The temporary group will be overwritten at the next import activity, or when the library is closed.</a:t>
            </a:r>
          </a:p>
          <a:p>
            <a:pPr eaLnBrk="1" hangingPunct="1"/>
            <a:r>
              <a:rPr lang="en-GB" smtClean="0"/>
              <a:t>Double click on any of the imported references to view.</a:t>
            </a:r>
          </a:p>
          <a:p>
            <a:pPr eaLnBrk="1" hangingPunct="1"/>
            <a:endParaRPr lang="en-GB" smtClean="0"/>
          </a:p>
        </p:txBody>
      </p:sp>
    </p:spTree>
    <p:extLst>
      <p:ext uri="{BB962C8B-B14F-4D97-AF65-F5344CB8AC3E}">
        <p14:creationId xmlns:p14="http://schemas.microsoft.com/office/powerpoint/2010/main" val="76376537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1439C0C-A8D7-4429-92E8-9914FB5660EE}" type="slidenum">
              <a:rPr lang="en-GB"/>
              <a:pPr eaLnBrk="1" hangingPunct="1"/>
              <a:t>89</a:t>
            </a:fld>
            <a:endParaRPr lang="en-GB"/>
          </a:p>
        </p:txBody>
      </p:sp>
      <p:sp>
        <p:nvSpPr>
          <p:cNvPr id="184323" name="Rectangle 2"/>
          <p:cNvSpPr>
            <a:spLocks noGrp="1" noRot="1" noChangeAspect="1" noChangeArrowheads="1" noTextEdit="1"/>
          </p:cNvSpPr>
          <p:nvPr>
            <p:ph type="sldImg"/>
          </p:nvPr>
        </p:nvSpPr>
        <p:spPr>
          <a:ln/>
        </p:spPr>
      </p:sp>
      <p:sp>
        <p:nvSpPr>
          <p:cNvPr id="184324" name="Rectangle 3"/>
          <p:cNvSpPr>
            <a:spLocks noGrp="1" noChangeArrowheads="1"/>
          </p:cNvSpPr>
          <p:nvPr>
            <p:ph type="body" idx="1"/>
          </p:nvPr>
        </p:nvSpPr>
        <p:spPr>
          <a:noFill/>
        </p:spPr>
        <p:txBody>
          <a:bodyPr/>
          <a:lstStyle/>
          <a:p>
            <a:pPr eaLnBrk="1" hangingPunct="1"/>
            <a:r>
              <a:rPr lang="en-GB" smtClean="0"/>
              <a:t>Scroll down the page to see the full record.</a:t>
            </a:r>
          </a:p>
        </p:txBody>
      </p:sp>
    </p:spTree>
    <p:extLst>
      <p:ext uri="{BB962C8B-B14F-4D97-AF65-F5344CB8AC3E}">
        <p14:creationId xmlns:p14="http://schemas.microsoft.com/office/powerpoint/2010/main" val="181687281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4B724F0-EF65-405C-A305-9A4FA8EE2ADC}" type="slidenum">
              <a:rPr lang="en-GB"/>
              <a:pPr eaLnBrk="1" hangingPunct="1"/>
              <a:t>90</a:t>
            </a:fld>
            <a:endParaRPr lang="en-GB"/>
          </a:p>
        </p:txBody>
      </p:sp>
      <p:sp>
        <p:nvSpPr>
          <p:cNvPr id="185347" name="Rectangle 2"/>
          <p:cNvSpPr>
            <a:spLocks noGrp="1" noRot="1" noChangeAspect="1" noChangeArrowheads="1" noTextEdit="1"/>
          </p:cNvSpPr>
          <p:nvPr>
            <p:ph type="sldImg"/>
          </p:nvPr>
        </p:nvSpPr>
        <p:spPr>
          <a:ln/>
        </p:spPr>
      </p:sp>
      <p:sp>
        <p:nvSpPr>
          <p:cNvPr id="185348" name="Rectangle 3"/>
          <p:cNvSpPr>
            <a:spLocks noGrp="1" noChangeArrowheads="1"/>
          </p:cNvSpPr>
          <p:nvPr>
            <p:ph type="body" idx="1"/>
          </p:nvPr>
        </p:nvSpPr>
        <p:spPr>
          <a:noFill/>
        </p:spPr>
        <p:txBody>
          <a:bodyPr/>
          <a:lstStyle/>
          <a:p>
            <a:pPr eaLnBrk="1" hangingPunct="1"/>
            <a:r>
              <a:rPr lang="en-GB" smtClean="0"/>
              <a:t>The URL field contains a hyperlink to the original database record.</a:t>
            </a:r>
          </a:p>
          <a:p>
            <a:pPr eaLnBrk="1" hangingPunct="1"/>
            <a:endParaRPr lang="en-GB" smtClean="0"/>
          </a:p>
          <a:p>
            <a:pPr eaLnBrk="1" hangingPunct="1"/>
            <a:endParaRPr lang="en-GB" smtClean="0"/>
          </a:p>
          <a:p>
            <a:pPr eaLnBrk="1" hangingPunct="1"/>
            <a:endParaRPr lang="en-GB" smtClean="0"/>
          </a:p>
          <a:p>
            <a:pPr eaLnBrk="1" hangingPunct="1"/>
            <a:endParaRPr lang="en-GB" smtClean="0"/>
          </a:p>
          <a:p>
            <a:pPr eaLnBrk="1" hangingPunct="1"/>
            <a:endParaRPr lang="en-GB" smtClean="0"/>
          </a:p>
          <a:p>
            <a:pPr eaLnBrk="1" hangingPunct="1"/>
            <a:endParaRPr lang="en-GB" smtClean="0"/>
          </a:p>
          <a:p>
            <a:pPr eaLnBrk="1" hangingPunct="1"/>
            <a:endParaRPr lang="en-GB" smtClean="0"/>
          </a:p>
        </p:txBody>
      </p:sp>
    </p:spTree>
    <p:extLst>
      <p:ext uri="{BB962C8B-B14F-4D97-AF65-F5344CB8AC3E}">
        <p14:creationId xmlns:p14="http://schemas.microsoft.com/office/powerpoint/2010/main" val="66501582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3D763EF-99D2-413F-90B2-902CF195CAA9}" type="slidenum">
              <a:rPr lang="en-GB"/>
              <a:pPr eaLnBrk="1" hangingPunct="1"/>
              <a:t>91</a:t>
            </a:fld>
            <a:endParaRPr lang="en-GB"/>
          </a:p>
        </p:txBody>
      </p:sp>
      <p:sp>
        <p:nvSpPr>
          <p:cNvPr id="186371" name="Rectangle 2"/>
          <p:cNvSpPr>
            <a:spLocks noGrp="1" noRot="1" noChangeAspect="1" noChangeArrowheads="1" noTextEdit="1"/>
          </p:cNvSpPr>
          <p:nvPr>
            <p:ph type="sldImg"/>
          </p:nvPr>
        </p:nvSpPr>
        <p:spPr>
          <a:ln/>
        </p:spPr>
      </p:sp>
      <p:sp>
        <p:nvSpPr>
          <p:cNvPr id="186372" name="Rectangle 3"/>
          <p:cNvSpPr>
            <a:spLocks noGrp="1" noChangeArrowheads="1"/>
          </p:cNvSpPr>
          <p:nvPr>
            <p:ph type="body" idx="1"/>
          </p:nvPr>
        </p:nvSpPr>
        <p:spPr>
          <a:noFill/>
        </p:spPr>
        <p:txBody>
          <a:bodyPr/>
          <a:lstStyle/>
          <a:p>
            <a:pPr eaLnBrk="1" hangingPunct="1"/>
            <a:r>
              <a:rPr lang="en-GB" dirty="0" smtClean="0"/>
              <a:t>Download the full text automatically (see next section) or go to the Full Text link: click the </a:t>
            </a:r>
            <a:r>
              <a:rPr lang="en-GB" dirty="0" err="1" smtClean="0"/>
              <a:t>TDNet</a:t>
            </a:r>
            <a:r>
              <a:rPr lang="en-GB" dirty="0" smtClean="0"/>
              <a:t> button to check for full text access, and download the PDF to attach to the EndNote library later.</a:t>
            </a:r>
          </a:p>
          <a:p>
            <a:pPr eaLnBrk="1" hangingPunct="1"/>
            <a:endParaRPr lang="en-GB" dirty="0" smtClean="0"/>
          </a:p>
        </p:txBody>
      </p:sp>
    </p:spTree>
    <p:extLst>
      <p:ext uri="{BB962C8B-B14F-4D97-AF65-F5344CB8AC3E}">
        <p14:creationId xmlns:p14="http://schemas.microsoft.com/office/powerpoint/2010/main" val="69383918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The</a:t>
            </a:r>
            <a:r>
              <a:rPr lang="en-GB" b="1" dirty="0" smtClean="0"/>
              <a:t> Find Full Text</a:t>
            </a:r>
            <a:r>
              <a:rPr lang="en-GB" dirty="0" smtClean="0"/>
              <a:t> option currently works between EndNote and Web of Science/PubMed to automatically download PDF files and attach these to the EndNote record for any papers which are either publicly available, or supplied free of charge through the database platform. This does not currently include papers from journals for which the university pays a subscription.</a:t>
            </a:r>
          </a:p>
          <a:p>
            <a:r>
              <a:rPr lang="en-GB" dirty="0" smtClean="0"/>
              <a:t>Ensure that all available search options are selected. Go to </a:t>
            </a:r>
            <a:r>
              <a:rPr lang="en-GB" b="1" dirty="0" smtClean="0"/>
              <a:t>Edit, Preferences…</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93</a:t>
            </a:fld>
            <a:endParaRPr lang="en-GB"/>
          </a:p>
        </p:txBody>
      </p:sp>
    </p:spTree>
    <p:extLst>
      <p:ext uri="{BB962C8B-B14F-4D97-AF65-F5344CB8AC3E}">
        <p14:creationId xmlns:p14="http://schemas.microsoft.com/office/powerpoint/2010/main" val="15394050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Choose the </a:t>
            </a:r>
            <a:r>
              <a:rPr lang="en-GB" b="1" dirty="0" smtClean="0"/>
              <a:t>Find Full Text </a:t>
            </a:r>
            <a:r>
              <a:rPr lang="en-GB" dirty="0" smtClean="0"/>
              <a:t>option and ensure that the Web</a:t>
            </a:r>
            <a:r>
              <a:rPr lang="en-GB" baseline="0" dirty="0" smtClean="0"/>
              <a:t> of Knowledge, DOI and PubMed options are selected. It is not yet possible to use the </a:t>
            </a:r>
            <a:r>
              <a:rPr lang="en-GB" baseline="0" dirty="0" err="1" smtClean="0"/>
              <a:t>OpenURL</a:t>
            </a:r>
            <a:r>
              <a:rPr lang="en-GB" baseline="0" dirty="0" smtClean="0"/>
              <a:t> option to search subscription journals as well.</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94</a:t>
            </a:fld>
            <a:endParaRPr lang="en-GB"/>
          </a:p>
        </p:txBody>
      </p:sp>
    </p:spTree>
    <p:extLst>
      <p:ext uri="{BB962C8B-B14F-4D97-AF65-F5344CB8AC3E}">
        <p14:creationId xmlns:p14="http://schemas.microsoft.com/office/powerpoint/2010/main" val="28290444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C93F0D2-DA9B-4B57-A2AF-8AB3771F5EF3}" type="slidenum">
              <a:rPr lang="en-GB"/>
              <a:pPr eaLnBrk="1" hangingPunct="1"/>
              <a:t>95</a:t>
            </a:fld>
            <a:endParaRPr lang="en-GB"/>
          </a:p>
        </p:txBody>
      </p:sp>
      <p:sp>
        <p:nvSpPr>
          <p:cNvPr id="187395" name="Rectangle 2"/>
          <p:cNvSpPr>
            <a:spLocks noGrp="1" noRot="1" noChangeAspect="1" noChangeArrowheads="1" noTextEdit="1"/>
          </p:cNvSpPr>
          <p:nvPr>
            <p:ph type="sldImg"/>
          </p:nvPr>
        </p:nvSpPr>
        <p:spPr>
          <a:ln/>
        </p:spPr>
      </p:sp>
      <p:sp>
        <p:nvSpPr>
          <p:cNvPr id="187396" name="Rectangle 3"/>
          <p:cNvSpPr>
            <a:spLocks noGrp="1" noChangeArrowheads="1"/>
          </p:cNvSpPr>
          <p:nvPr>
            <p:ph type="body" idx="1"/>
          </p:nvPr>
        </p:nvSpPr>
        <p:spPr>
          <a:noFill/>
        </p:spPr>
        <p:txBody>
          <a:bodyPr/>
          <a:lstStyle/>
          <a:p>
            <a:pPr eaLnBrk="1" hangingPunct="1"/>
            <a:r>
              <a:rPr lang="en-GB" dirty="0" smtClean="0"/>
              <a:t>To search all records in the EndNote Library, select one entry, then go to </a:t>
            </a:r>
            <a:r>
              <a:rPr lang="en-GB" b="1" dirty="0" smtClean="0"/>
              <a:t>Edit, Select All.</a:t>
            </a:r>
          </a:p>
        </p:txBody>
      </p:sp>
    </p:spTree>
    <p:extLst>
      <p:ext uri="{BB962C8B-B14F-4D97-AF65-F5344CB8AC3E}">
        <p14:creationId xmlns:p14="http://schemas.microsoft.com/office/powerpoint/2010/main" val="117097831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420BCCB-F60A-4751-82A6-95490ACB808E}" type="slidenum">
              <a:rPr lang="en-GB"/>
              <a:pPr eaLnBrk="1" hangingPunct="1"/>
              <a:t>96</a:t>
            </a:fld>
            <a:endParaRPr lang="en-GB"/>
          </a:p>
        </p:txBody>
      </p:sp>
      <p:sp>
        <p:nvSpPr>
          <p:cNvPr id="188419" name="Rectangle 2"/>
          <p:cNvSpPr>
            <a:spLocks noGrp="1" noRot="1" noChangeAspect="1" noChangeArrowheads="1" noTextEdit="1"/>
          </p:cNvSpPr>
          <p:nvPr>
            <p:ph type="sldImg"/>
          </p:nvPr>
        </p:nvSpPr>
        <p:spPr>
          <a:ln/>
        </p:spPr>
      </p:sp>
      <p:sp>
        <p:nvSpPr>
          <p:cNvPr id="188420" name="Rectangle 3"/>
          <p:cNvSpPr>
            <a:spLocks noGrp="1" noChangeArrowheads="1"/>
          </p:cNvSpPr>
          <p:nvPr>
            <p:ph type="body" idx="1"/>
          </p:nvPr>
        </p:nvSpPr>
        <p:spPr>
          <a:noFill/>
        </p:spPr>
        <p:txBody>
          <a:bodyPr/>
          <a:lstStyle/>
          <a:p>
            <a:pPr eaLnBrk="1" hangingPunct="1"/>
            <a:r>
              <a:rPr lang="en-GB" dirty="0" smtClean="0"/>
              <a:t>In the References dropdown menu, select </a:t>
            </a:r>
            <a:r>
              <a:rPr lang="en-GB" b="1" dirty="0" smtClean="0"/>
              <a:t>Find Full Text</a:t>
            </a:r>
            <a:r>
              <a:rPr lang="en-GB" dirty="0" smtClean="0"/>
              <a:t>, then </a:t>
            </a:r>
            <a:r>
              <a:rPr lang="en-GB" b="1" dirty="0" smtClean="0"/>
              <a:t>Find Full Text …</a:t>
            </a:r>
          </a:p>
        </p:txBody>
      </p:sp>
    </p:spTree>
    <p:extLst>
      <p:ext uri="{BB962C8B-B14F-4D97-AF65-F5344CB8AC3E}">
        <p14:creationId xmlns:p14="http://schemas.microsoft.com/office/powerpoint/2010/main" val="40582962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13B0F3F-3819-4B80-99B6-8F8B231A543B}" type="slidenum">
              <a:rPr lang="en-GB"/>
              <a:pPr eaLnBrk="1" hangingPunct="1"/>
              <a:t>9</a:t>
            </a:fld>
            <a:endParaRPr lang="en-GB"/>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p:spPr>
        <p:txBody>
          <a:bodyPr/>
          <a:lstStyle/>
          <a:p>
            <a:pPr eaLnBrk="1" hangingPunct="1"/>
            <a:r>
              <a:rPr lang="en-GB" dirty="0" smtClean="0"/>
              <a:t>To add a new reference, click on the </a:t>
            </a:r>
            <a:r>
              <a:rPr lang="en-GB" b="1" dirty="0" smtClean="0"/>
              <a:t>New Reference</a:t>
            </a:r>
            <a:r>
              <a:rPr lang="en-GB" dirty="0" smtClean="0"/>
              <a:t> icon on the toolbar, or go to </a:t>
            </a:r>
            <a:r>
              <a:rPr lang="en-GB" b="1" dirty="0" smtClean="0"/>
              <a:t>New References</a:t>
            </a:r>
            <a:r>
              <a:rPr lang="en-GB" dirty="0" smtClean="0"/>
              <a:t> on the </a:t>
            </a:r>
            <a:r>
              <a:rPr lang="en-GB" b="1" dirty="0" smtClean="0"/>
              <a:t>References</a:t>
            </a:r>
            <a:r>
              <a:rPr lang="en-GB" dirty="0" smtClean="0"/>
              <a:t> dropdown menu.</a:t>
            </a:r>
          </a:p>
        </p:txBody>
      </p:sp>
    </p:spTree>
    <p:extLst>
      <p:ext uri="{BB962C8B-B14F-4D97-AF65-F5344CB8AC3E}">
        <p14:creationId xmlns:p14="http://schemas.microsoft.com/office/powerpoint/2010/main" val="186136046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2035A15-C0CD-4CBC-B24B-B1D2EDB19E74}" type="slidenum">
              <a:rPr lang="en-GB"/>
              <a:pPr eaLnBrk="1" hangingPunct="1"/>
              <a:t>97</a:t>
            </a:fld>
            <a:endParaRPr lang="en-GB"/>
          </a:p>
        </p:txBody>
      </p:sp>
      <p:sp>
        <p:nvSpPr>
          <p:cNvPr id="189443" name="Rectangle 2"/>
          <p:cNvSpPr>
            <a:spLocks noGrp="1" noRot="1" noChangeAspect="1" noChangeArrowheads="1" noTextEdit="1"/>
          </p:cNvSpPr>
          <p:nvPr>
            <p:ph type="sldImg"/>
          </p:nvPr>
        </p:nvSpPr>
        <p:spPr>
          <a:ln/>
        </p:spPr>
      </p:sp>
      <p:sp>
        <p:nvSpPr>
          <p:cNvPr id="189444" name="Rectangle 3"/>
          <p:cNvSpPr>
            <a:spLocks noGrp="1" noChangeArrowheads="1"/>
          </p:cNvSpPr>
          <p:nvPr>
            <p:ph type="body" idx="1"/>
          </p:nvPr>
        </p:nvSpPr>
        <p:spPr>
          <a:noFill/>
        </p:spPr>
        <p:txBody>
          <a:bodyPr/>
          <a:lstStyle/>
          <a:p>
            <a:pPr eaLnBrk="1" hangingPunct="1"/>
            <a:r>
              <a:rPr lang="en-GB" dirty="0" smtClean="0"/>
              <a:t>EndNote works through the library, searching for full text and reports progress in the left hand pane. Any full text PDFs located are automatically attached to the </a:t>
            </a:r>
            <a:r>
              <a:rPr lang="en-GB" b="1" dirty="0" smtClean="0"/>
              <a:t>File Attachments</a:t>
            </a:r>
            <a:r>
              <a:rPr lang="en-GB" dirty="0" smtClean="0"/>
              <a:t> field of the individual EndNote record and denoted by a paperclip in the library or group window.</a:t>
            </a:r>
          </a:p>
          <a:p>
            <a:pPr eaLnBrk="1" hangingPunct="1"/>
            <a:endParaRPr lang="en-GB" dirty="0" smtClean="0"/>
          </a:p>
          <a:p>
            <a:pPr eaLnBrk="1" hangingPunct="1"/>
            <a:endParaRPr lang="en-GB" dirty="0" smtClean="0"/>
          </a:p>
        </p:txBody>
      </p:sp>
    </p:spTree>
    <p:extLst>
      <p:ext uri="{BB962C8B-B14F-4D97-AF65-F5344CB8AC3E}">
        <p14:creationId xmlns:p14="http://schemas.microsoft.com/office/powerpoint/2010/main" val="286490249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D74B7EB-47CE-41FA-AEC1-29E2DFC9B663}" type="slidenum">
              <a:rPr lang="en-GB"/>
              <a:pPr eaLnBrk="1" hangingPunct="1"/>
              <a:t>98</a:t>
            </a:fld>
            <a:endParaRPr lang="en-GB"/>
          </a:p>
        </p:txBody>
      </p:sp>
      <p:sp>
        <p:nvSpPr>
          <p:cNvPr id="190467" name="Rectangle 2"/>
          <p:cNvSpPr>
            <a:spLocks noGrp="1" noRot="1" noChangeAspect="1" noChangeArrowheads="1" noTextEdit="1"/>
          </p:cNvSpPr>
          <p:nvPr>
            <p:ph type="sldImg"/>
          </p:nvPr>
        </p:nvSpPr>
        <p:spPr>
          <a:ln/>
        </p:spPr>
      </p:sp>
      <p:sp>
        <p:nvSpPr>
          <p:cNvPr id="190468" name="Rectangle 3"/>
          <p:cNvSpPr>
            <a:spLocks noGrp="1" noChangeArrowheads="1"/>
          </p:cNvSpPr>
          <p:nvPr>
            <p:ph type="body" idx="1"/>
          </p:nvPr>
        </p:nvSpPr>
        <p:spPr>
          <a:noFill/>
        </p:spPr>
        <p:txBody>
          <a:bodyPr/>
          <a:lstStyle/>
          <a:p>
            <a:pPr eaLnBrk="1" hangingPunct="1"/>
            <a:r>
              <a:rPr lang="en-GB" smtClean="0"/>
              <a:t>Access the full text directly from the EndNote Library record.</a:t>
            </a:r>
          </a:p>
        </p:txBody>
      </p:sp>
    </p:spTree>
    <p:extLst>
      <p:ext uri="{BB962C8B-B14F-4D97-AF65-F5344CB8AC3E}">
        <p14:creationId xmlns:p14="http://schemas.microsoft.com/office/powerpoint/2010/main" val="176542973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403D677-8B49-46B7-B8D1-D7AB04E4D109}" type="slidenum">
              <a:rPr lang="en-GB"/>
              <a:pPr eaLnBrk="1" hangingPunct="1"/>
              <a:t>100</a:t>
            </a:fld>
            <a:endParaRPr lang="en-GB"/>
          </a:p>
        </p:txBody>
      </p:sp>
      <p:sp>
        <p:nvSpPr>
          <p:cNvPr id="191491" name="Rectangle 2"/>
          <p:cNvSpPr>
            <a:spLocks noGrp="1" noRot="1" noChangeAspect="1" noChangeArrowheads="1" noTextEdit="1"/>
          </p:cNvSpPr>
          <p:nvPr>
            <p:ph type="sldImg"/>
          </p:nvPr>
        </p:nvSpPr>
        <p:spPr>
          <a:ln/>
        </p:spPr>
      </p:sp>
      <p:sp>
        <p:nvSpPr>
          <p:cNvPr id="191492" name="Rectangle 3"/>
          <p:cNvSpPr>
            <a:spLocks noGrp="1" noChangeArrowheads="1"/>
          </p:cNvSpPr>
          <p:nvPr>
            <p:ph type="body" idx="1"/>
          </p:nvPr>
        </p:nvSpPr>
        <p:spPr>
          <a:noFill/>
        </p:spPr>
        <p:txBody>
          <a:bodyPr/>
          <a:lstStyle/>
          <a:p>
            <a:pPr eaLnBrk="1" hangingPunct="1"/>
            <a:r>
              <a:rPr lang="en-GB" dirty="0" smtClean="0"/>
              <a:t>PDF and other types of file such as word, Excel, graphics, can be attached to the EndNote record, using the File Attachments field.</a:t>
            </a:r>
          </a:p>
          <a:p>
            <a:pPr eaLnBrk="1" hangingPunct="1"/>
            <a:r>
              <a:rPr lang="en-GB" dirty="0" smtClean="0"/>
              <a:t>On the </a:t>
            </a:r>
            <a:r>
              <a:rPr lang="en-GB" b="1" dirty="0" smtClean="0"/>
              <a:t>References</a:t>
            </a:r>
            <a:r>
              <a:rPr lang="en-GB" dirty="0" smtClean="0"/>
              <a:t> pane, click the paperclip</a:t>
            </a:r>
            <a:r>
              <a:rPr lang="en-GB" baseline="0" dirty="0" smtClean="0"/>
              <a:t> symbol.</a:t>
            </a:r>
            <a:endParaRPr lang="en-GB" b="1" dirty="0" smtClean="0"/>
          </a:p>
        </p:txBody>
      </p:sp>
    </p:spTree>
    <p:extLst>
      <p:ext uri="{BB962C8B-B14F-4D97-AF65-F5344CB8AC3E}">
        <p14:creationId xmlns:p14="http://schemas.microsoft.com/office/powerpoint/2010/main" val="151542257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C7424E4-1F6F-42E6-98E6-F212290E6F67}" type="slidenum">
              <a:rPr lang="en-GB"/>
              <a:pPr eaLnBrk="1" hangingPunct="1"/>
              <a:t>101</a:t>
            </a:fld>
            <a:endParaRPr lang="en-GB"/>
          </a:p>
        </p:txBody>
      </p:sp>
      <p:sp>
        <p:nvSpPr>
          <p:cNvPr id="192515" name="Rectangle 2"/>
          <p:cNvSpPr>
            <a:spLocks noGrp="1" noRot="1" noChangeAspect="1" noChangeArrowheads="1" noTextEdit="1"/>
          </p:cNvSpPr>
          <p:nvPr>
            <p:ph type="sldImg"/>
          </p:nvPr>
        </p:nvSpPr>
        <p:spPr>
          <a:ln/>
        </p:spPr>
      </p:sp>
      <p:sp>
        <p:nvSpPr>
          <p:cNvPr id="192516" name="Rectangle 3"/>
          <p:cNvSpPr>
            <a:spLocks noGrp="1" noChangeArrowheads="1"/>
          </p:cNvSpPr>
          <p:nvPr>
            <p:ph type="body" idx="1"/>
          </p:nvPr>
        </p:nvSpPr>
        <p:spPr>
          <a:noFill/>
        </p:spPr>
        <p:txBody>
          <a:bodyPr/>
          <a:lstStyle/>
          <a:p>
            <a:pPr eaLnBrk="1" hangingPunct="1"/>
            <a:r>
              <a:rPr lang="en-GB" dirty="0" smtClean="0"/>
              <a:t>Browse to locate a previously saved PDF file, in this case by Klein. Click </a:t>
            </a:r>
            <a:r>
              <a:rPr lang="en-GB" b="1" dirty="0" smtClean="0"/>
              <a:t>Open</a:t>
            </a:r>
            <a:r>
              <a:rPr lang="en-GB" dirty="0" smtClean="0"/>
              <a:t>.</a:t>
            </a:r>
          </a:p>
          <a:p>
            <a:pPr eaLnBrk="1" hangingPunct="1"/>
            <a:r>
              <a:rPr lang="en-GB" dirty="0" smtClean="0"/>
              <a:t>Note that it is helpful to rename PDF files when saving from online resources so that they can be more readily identified for addition to the EndNote records.</a:t>
            </a:r>
          </a:p>
        </p:txBody>
      </p:sp>
    </p:spTree>
    <p:extLst>
      <p:ext uri="{BB962C8B-B14F-4D97-AF65-F5344CB8AC3E}">
        <p14:creationId xmlns:p14="http://schemas.microsoft.com/office/powerpoint/2010/main" val="126544922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4E14676-0850-49CF-9884-ED63F3FC5A00}" type="slidenum">
              <a:rPr lang="en-GB"/>
              <a:pPr eaLnBrk="1" hangingPunct="1"/>
              <a:t>102</a:t>
            </a:fld>
            <a:endParaRPr lang="en-GB"/>
          </a:p>
        </p:txBody>
      </p:sp>
      <p:sp>
        <p:nvSpPr>
          <p:cNvPr id="193539" name="Rectangle 2"/>
          <p:cNvSpPr>
            <a:spLocks noGrp="1" noRot="1" noChangeAspect="1" noChangeArrowheads="1" noTextEdit="1"/>
          </p:cNvSpPr>
          <p:nvPr>
            <p:ph type="sldImg"/>
          </p:nvPr>
        </p:nvSpPr>
        <p:spPr>
          <a:ln/>
        </p:spPr>
      </p:sp>
      <p:sp>
        <p:nvSpPr>
          <p:cNvPr id="193540" name="Rectangle 3"/>
          <p:cNvSpPr>
            <a:spLocks noGrp="1" noChangeArrowheads="1"/>
          </p:cNvSpPr>
          <p:nvPr>
            <p:ph type="body" idx="1"/>
          </p:nvPr>
        </p:nvSpPr>
        <p:spPr>
          <a:noFill/>
        </p:spPr>
        <p:txBody>
          <a:bodyPr/>
          <a:lstStyle/>
          <a:p>
            <a:pPr eaLnBrk="1" hangingPunct="1"/>
            <a:r>
              <a:rPr lang="en-GB" smtClean="0"/>
              <a:t>If there are a number of records to be updated, it is helpful to save all the PDFs in a single folder and open this window alongside the EndNote Library.</a:t>
            </a:r>
          </a:p>
          <a:p>
            <a:pPr eaLnBrk="1" hangingPunct="1"/>
            <a:r>
              <a:rPr lang="en-GB" smtClean="0"/>
              <a:t>Select the required PDF file and drag it on to the main library record as displayed in the main library view. </a:t>
            </a:r>
          </a:p>
          <a:p>
            <a:pPr eaLnBrk="1" hangingPunct="1"/>
            <a:endParaRPr lang="en-GB" smtClean="0"/>
          </a:p>
          <a:p>
            <a:pPr eaLnBrk="1" hangingPunct="1"/>
            <a:endParaRPr lang="en-GB" smtClean="0"/>
          </a:p>
          <a:p>
            <a:pPr eaLnBrk="1" hangingPunct="1"/>
            <a:endParaRPr lang="en-GB" smtClean="0"/>
          </a:p>
        </p:txBody>
      </p:sp>
    </p:spTree>
    <p:extLst>
      <p:ext uri="{BB962C8B-B14F-4D97-AF65-F5344CB8AC3E}">
        <p14:creationId xmlns:p14="http://schemas.microsoft.com/office/powerpoint/2010/main" val="215396238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34C24B0-0CDD-465B-8157-86B842B600FA}" type="slidenum">
              <a:rPr lang="en-GB"/>
              <a:pPr eaLnBrk="1" hangingPunct="1"/>
              <a:t>103</a:t>
            </a:fld>
            <a:endParaRPr lang="en-GB"/>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noFill/>
        </p:spPr>
        <p:txBody>
          <a:bodyPr/>
          <a:lstStyle/>
          <a:p>
            <a:pPr eaLnBrk="1" hangingPunct="1"/>
            <a:r>
              <a:rPr lang="en-GB" dirty="0" smtClean="0"/>
              <a:t>The </a:t>
            </a:r>
            <a:r>
              <a:rPr lang="en-GB" b="1" dirty="0" smtClean="0"/>
              <a:t>File Attachment</a:t>
            </a:r>
            <a:r>
              <a:rPr lang="en-GB" dirty="0" smtClean="0"/>
              <a:t> symbol displays in the library window.</a:t>
            </a:r>
          </a:p>
          <a:p>
            <a:pPr eaLnBrk="1" hangingPunct="1"/>
            <a:endParaRPr lang="en-GB" dirty="0" smtClean="0"/>
          </a:p>
        </p:txBody>
      </p:sp>
    </p:spTree>
    <p:extLst>
      <p:ext uri="{BB962C8B-B14F-4D97-AF65-F5344CB8AC3E}">
        <p14:creationId xmlns:p14="http://schemas.microsoft.com/office/powerpoint/2010/main" val="66156929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7028787-A218-4C9A-8F6C-2EDE5F1DE6B9}" type="slidenum">
              <a:rPr lang="en-GB"/>
              <a:pPr eaLnBrk="1" hangingPunct="1"/>
              <a:t>104</a:t>
            </a:fld>
            <a:endParaRPr lang="en-GB"/>
          </a:p>
        </p:txBody>
      </p:sp>
      <p:sp>
        <p:nvSpPr>
          <p:cNvPr id="195587" name="Rectangle 2"/>
          <p:cNvSpPr>
            <a:spLocks noGrp="1" noRot="1" noChangeAspect="1" noChangeArrowheads="1" noTextEdit="1"/>
          </p:cNvSpPr>
          <p:nvPr>
            <p:ph type="sldImg"/>
          </p:nvPr>
        </p:nvSpPr>
        <p:spPr>
          <a:ln/>
        </p:spPr>
      </p:sp>
      <p:sp>
        <p:nvSpPr>
          <p:cNvPr id="195588" name="Rectangle 3"/>
          <p:cNvSpPr>
            <a:spLocks noGrp="1" noChangeArrowheads="1"/>
          </p:cNvSpPr>
          <p:nvPr>
            <p:ph type="body" idx="1"/>
          </p:nvPr>
        </p:nvSpPr>
        <p:spPr>
          <a:noFill/>
        </p:spPr>
        <p:txBody>
          <a:bodyPr/>
          <a:lstStyle/>
          <a:p>
            <a:pPr eaLnBrk="1" hangingPunct="1"/>
            <a:r>
              <a:rPr lang="en-GB" dirty="0" smtClean="0"/>
              <a:t>In either case, the PDF is added to the </a:t>
            </a:r>
            <a:r>
              <a:rPr lang="en-GB" b="1" dirty="0" smtClean="0"/>
              <a:t>File Attachments</a:t>
            </a:r>
            <a:r>
              <a:rPr lang="en-GB" dirty="0" smtClean="0"/>
              <a:t> field.</a:t>
            </a:r>
          </a:p>
        </p:txBody>
      </p:sp>
    </p:spTree>
    <p:extLst>
      <p:ext uri="{BB962C8B-B14F-4D97-AF65-F5344CB8AC3E}">
        <p14:creationId xmlns:p14="http://schemas.microsoft.com/office/powerpoint/2010/main" val="252819839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When a </a:t>
            </a:r>
            <a:r>
              <a:rPr lang="en-GB" dirty="0" err="1" smtClean="0"/>
              <a:t>pdf</a:t>
            </a:r>
            <a:r>
              <a:rPr lang="en-GB" dirty="0" smtClean="0"/>
              <a:t> file is attached to an Endnote record, the file name will be shown on the </a:t>
            </a:r>
            <a:r>
              <a:rPr lang="en-GB" b="1" dirty="0" smtClean="0"/>
              <a:t>PDF </a:t>
            </a:r>
            <a:r>
              <a:rPr lang="en-GB" dirty="0" smtClean="0"/>
              <a:t>tab. Click on this tab to view the </a:t>
            </a:r>
            <a:r>
              <a:rPr lang="en-GB" dirty="0" err="1" smtClean="0"/>
              <a:t>pdf</a:t>
            </a:r>
            <a:r>
              <a:rPr lang="en-GB" dirty="0" smtClean="0"/>
              <a: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106</a:t>
            </a:fld>
            <a:endParaRPr lang="en-GB"/>
          </a:p>
        </p:txBody>
      </p:sp>
    </p:spTree>
    <p:extLst>
      <p:ext uri="{BB962C8B-B14F-4D97-AF65-F5344CB8AC3E}">
        <p14:creationId xmlns:p14="http://schemas.microsoft.com/office/powerpoint/2010/main" val="253534489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Use the PDF toolbar</a:t>
            </a:r>
            <a:r>
              <a:rPr lang="en-GB" baseline="0" dirty="0" smtClean="0"/>
              <a:t> to copy, print, scroll through the document pages, magnify or rotate pages. It is usually easier to view the PDF to the right of the screen. Use the layout menu to change location.</a:t>
            </a:r>
            <a:endParaRPr lang="en-GB" dirty="0" smtClean="0"/>
          </a:p>
          <a:p>
            <a:endParaRPr lang="en-GB" dirty="0" smtClean="0"/>
          </a:p>
          <a:p>
            <a:r>
              <a:rPr lang="en-GB" dirty="0" smtClean="0"/>
              <a:t>The PDF can</a:t>
            </a:r>
            <a:r>
              <a:rPr lang="en-GB" baseline="0" dirty="0" smtClean="0"/>
              <a:t> be viewed in full screen without needing to open the file from  the EndNote record.</a:t>
            </a:r>
          </a:p>
          <a:p>
            <a:r>
              <a:rPr lang="en-GB" baseline="0" dirty="0" smtClean="0"/>
              <a:t>In the Reference panel, click the toggle icon at the top left.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107</a:t>
            </a:fld>
            <a:endParaRPr lang="en-GB"/>
          </a:p>
        </p:txBody>
      </p:sp>
    </p:spTree>
    <p:extLst>
      <p:ext uri="{BB962C8B-B14F-4D97-AF65-F5344CB8AC3E}">
        <p14:creationId xmlns:p14="http://schemas.microsoft.com/office/powerpoint/2010/main" val="140381533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return to EndNote Library view, click the icon on the left of the </a:t>
            </a:r>
            <a:r>
              <a:rPr lang="en-GB" dirty="0" err="1" smtClean="0"/>
              <a:t>pdf</a:t>
            </a:r>
            <a:r>
              <a:rPr lang="en-GB" dirty="0" smtClean="0"/>
              <a:t> toolbar</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108</a:t>
            </a:fld>
            <a:endParaRPr lang="en-GB"/>
          </a:p>
        </p:txBody>
      </p:sp>
    </p:spTree>
    <p:extLst>
      <p:ext uri="{BB962C8B-B14F-4D97-AF65-F5344CB8AC3E}">
        <p14:creationId xmlns:p14="http://schemas.microsoft.com/office/powerpoint/2010/main" val="40504405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990E757-C560-4785-AF53-A13F83B5DB1D}" type="slidenum">
              <a:rPr lang="en-GB"/>
              <a:pPr eaLnBrk="1" hangingPunct="1"/>
              <a:t>10</a:t>
            </a:fld>
            <a:endParaRPr lang="en-GB"/>
          </a:p>
        </p:txBody>
      </p:sp>
      <p:sp>
        <p:nvSpPr>
          <p:cNvPr id="134147" name="Rectangle 2"/>
          <p:cNvSpPr>
            <a:spLocks noGrp="1" noRot="1" noChangeAspect="1" noChangeArrowheads="1" noTextEdit="1"/>
          </p:cNvSpPr>
          <p:nvPr>
            <p:ph type="sldImg"/>
          </p:nvPr>
        </p:nvSpPr>
        <p:spPr>
          <a:ln/>
        </p:spPr>
      </p:sp>
      <p:sp>
        <p:nvSpPr>
          <p:cNvPr id="134148" name="Rectangle 3"/>
          <p:cNvSpPr>
            <a:spLocks noGrp="1" noChangeArrowheads="1"/>
          </p:cNvSpPr>
          <p:nvPr>
            <p:ph type="body" idx="1"/>
          </p:nvPr>
        </p:nvSpPr>
        <p:spPr>
          <a:noFill/>
        </p:spPr>
        <p:txBody>
          <a:bodyPr/>
          <a:lstStyle/>
          <a:p>
            <a:pPr eaLnBrk="1" hangingPunct="1"/>
            <a:r>
              <a:rPr lang="en-GB" dirty="0" smtClean="0"/>
              <a:t>EndNote records are constructed from many fields - scroll down to see more of these.</a:t>
            </a:r>
          </a:p>
          <a:p>
            <a:pPr eaLnBrk="1" hangingPunct="1"/>
            <a:r>
              <a:rPr lang="en-GB" dirty="0" smtClean="0"/>
              <a:t>Selection and order of fields is determined by the reference type.</a:t>
            </a:r>
          </a:p>
          <a:p>
            <a:pPr eaLnBrk="1" hangingPunct="1"/>
            <a:r>
              <a:rPr lang="en-GB" dirty="0" smtClean="0"/>
              <a:t>Check the appearance of the bibliographic record.</a:t>
            </a:r>
          </a:p>
          <a:p>
            <a:pPr eaLnBrk="1" hangingPunct="1"/>
            <a:r>
              <a:rPr lang="en-GB" dirty="0" smtClean="0"/>
              <a:t>If you do not wish to see the Rating field within the record it can be hidden by clicking the cogwheel icon.</a:t>
            </a:r>
          </a:p>
          <a:p>
            <a:pPr eaLnBrk="1" hangingPunct="1"/>
            <a:r>
              <a:rPr lang="en-GB" dirty="0" smtClean="0"/>
              <a:t>Choose whether to include the rating field in the library view - see the library</a:t>
            </a:r>
            <a:r>
              <a:rPr lang="en-GB" baseline="0" dirty="0" smtClean="0"/>
              <a:t> layout section below.</a:t>
            </a:r>
            <a:endParaRPr lang="en-GB" dirty="0" smtClean="0"/>
          </a:p>
          <a:p>
            <a:pPr eaLnBrk="1" hangingPunct="1"/>
            <a:r>
              <a:rPr lang="en-GB" dirty="0" smtClean="0"/>
              <a:t>Changes can be made at any time.</a:t>
            </a:r>
          </a:p>
          <a:p>
            <a:pPr eaLnBrk="1" hangingPunct="1"/>
            <a:r>
              <a:rPr lang="en-GB" dirty="0" smtClean="0"/>
              <a:t>To edit an existing record, double click on the EndNote library entry.</a:t>
            </a:r>
          </a:p>
          <a:p>
            <a:pPr eaLnBrk="1" hangingPunct="1"/>
            <a:endParaRPr lang="en-GB" dirty="0" smtClean="0"/>
          </a:p>
        </p:txBody>
      </p:sp>
    </p:spTree>
    <p:extLst>
      <p:ext uri="{BB962C8B-B14F-4D97-AF65-F5344CB8AC3E}">
        <p14:creationId xmlns:p14="http://schemas.microsoft.com/office/powerpoint/2010/main" val="405664516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Sections of the document can be highlighted - select</a:t>
            </a:r>
            <a:r>
              <a:rPr lang="en-GB" baseline="0" dirty="0" smtClean="0"/>
              <a:t> and drag over relevant sections then</a:t>
            </a:r>
            <a:r>
              <a:rPr lang="en-GB" dirty="0" smtClean="0"/>
              <a:t> click on the highlight tool on the PDF toolbar. Moving to another record in the EndNote</a:t>
            </a:r>
            <a:r>
              <a:rPr lang="en-GB" baseline="0" dirty="0" smtClean="0"/>
              <a:t> library will generate a Save prompt: if the document is printed,  this will include the highlights.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109</a:t>
            </a:fld>
            <a:endParaRPr lang="en-GB"/>
          </a:p>
        </p:txBody>
      </p:sp>
    </p:spTree>
    <p:extLst>
      <p:ext uri="{BB962C8B-B14F-4D97-AF65-F5344CB8AC3E}">
        <p14:creationId xmlns:p14="http://schemas.microsoft.com/office/powerpoint/2010/main" val="202588460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Sticky notes can also be attached: click the sticky note icon in the toolbar</a:t>
            </a:r>
            <a:r>
              <a:rPr lang="en-GB" baseline="0" dirty="0" smtClean="0"/>
              <a:t> and then click the insertion point in the document. A timed and dated Notes window displays. Add further comments at any time. </a:t>
            </a:r>
            <a:r>
              <a:rPr lang="en-GB" dirty="0" smtClean="0"/>
              <a:t>Moving to another record in the EndNote</a:t>
            </a:r>
            <a:r>
              <a:rPr lang="en-GB" baseline="0" dirty="0" smtClean="0"/>
              <a:t> library will generate a Save prompt: the sticky notes will not be included if the document is printed, but the contents can be searched from within EndNote</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110</a:t>
            </a:fld>
            <a:endParaRPr lang="en-GB"/>
          </a:p>
        </p:txBody>
      </p:sp>
    </p:spTree>
    <p:extLst>
      <p:ext uri="{BB962C8B-B14F-4D97-AF65-F5344CB8AC3E}">
        <p14:creationId xmlns:p14="http://schemas.microsoft.com/office/powerpoint/2010/main" val="3581615488"/>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EF0B1A2-0403-4360-AF7C-F746F6935455}" type="slidenum">
              <a:rPr lang="en-GB" smtClean="0"/>
              <a:pPr eaLnBrk="1" hangingPunct="1"/>
              <a:t>112</a:t>
            </a:fld>
            <a:endParaRPr lang="en-GB" smtClean="0"/>
          </a:p>
        </p:txBody>
      </p:sp>
      <p:sp>
        <p:nvSpPr>
          <p:cNvPr id="411651" name="Rectangle 2"/>
          <p:cNvSpPr>
            <a:spLocks noGrp="1" noRot="1" noChangeAspect="1" noChangeArrowheads="1" noTextEdit="1"/>
          </p:cNvSpPr>
          <p:nvPr>
            <p:ph type="sldImg"/>
          </p:nvPr>
        </p:nvSpPr>
        <p:spPr>
          <a:xfrm>
            <a:off x="917575" y="744538"/>
            <a:ext cx="4962525" cy="3722687"/>
          </a:xfrm>
          <a:ln/>
        </p:spPr>
      </p:sp>
      <p:sp>
        <p:nvSpPr>
          <p:cNvPr id="411652" name="Rectangle 3"/>
          <p:cNvSpPr>
            <a:spLocks noGrp="1" noChangeArrowheads="1"/>
          </p:cNvSpPr>
          <p:nvPr>
            <p:ph type="body" idx="1"/>
          </p:nvPr>
        </p:nvSpPr>
        <p:spPr>
          <a:noFill/>
        </p:spPr>
        <p:txBody>
          <a:bodyPr/>
          <a:lstStyle/>
          <a:p>
            <a:pPr eaLnBrk="1" hangingPunct="1"/>
            <a:r>
              <a:rPr lang="en-GB" dirty="0" smtClean="0"/>
              <a:t>To import a PDF folder with PDF files begin by opening the library into which you want to import the references. From the File menu, choose </a:t>
            </a:r>
            <a:r>
              <a:rPr lang="en-GB" b="1" dirty="0" smtClean="0"/>
              <a:t>Import Folder.</a:t>
            </a:r>
          </a:p>
          <a:p>
            <a:pPr eaLnBrk="1" hangingPunct="1"/>
            <a:endParaRPr lang="en-GB" dirty="0" smtClean="0"/>
          </a:p>
        </p:txBody>
      </p:sp>
    </p:spTree>
    <p:extLst>
      <p:ext uri="{BB962C8B-B14F-4D97-AF65-F5344CB8AC3E}">
        <p14:creationId xmlns:p14="http://schemas.microsoft.com/office/powerpoint/2010/main" val="258930663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F043FDD-F1E5-4C62-B271-4D01F2D66EC5}" type="slidenum">
              <a:rPr lang="en-GB" smtClean="0"/>
              <a:pPr eaLnBrk="1" hangingPunct="1"/>
              <a:t>113</a:t>
            </a:fld>
            <a:endParaRPr lang="en-GB" smtClean="0"/>
          </a:p>
        </p:txBody>
      </p:sp>
      <p:sp>
        <p:nvSpPr>
          <p:cNvPr id="412675" name="Rectangle 2"/>
          <p:cNvSpPr>
            <a:spLocks noGrp="1" noRot="1" noChangeAspect="1" noChangeArrowheads="1" noTextEdit="1"/>
          </p:cNvSpPr>
          <p:nvPr>
            <p:ph type="sldImg"/>
          </p:nvPr>
        </p:nvSpPr>
        <p:spPr>
          <a:xfrm>
            <a:off x="917575" y="744538"/>
            <a:ext cx="4962525" cy="3722687"/>
          </a:xfrm>
          <a:ln/>
        </p:spPr>
      </p:sp>
      <p:sp>
        <p:nvSpPr>
          <p:cNvPr id="412676" name="Rectangle 3"/>
          <p:cNvSpPr>
            <a:spLocks noGrp="1" noChangeArrowheads="1"/>
          </p:cNvSpPr>
          <p:nvPr>
            <p:ph type="body" idx="1"/>
          </p:nvPr>
        </p:nvSpPr>
        <p:spPr>
          <a:noFill/>
        </p:spPr>
        <p:txBody>
          <a:bodyPr/>
          <a:lstStyle/>
          <a:p>
            <a:pPr eaLnBrk="1" hangingPunct="1"/>
            <a:r>
              <a:rPr lang="en-GB" dirty="0" smtClean="0"/>
              <a:t>Click the </a:t>
            </a:r>
            <a:r>
              <a:rPr lang="en-GB" b="1" dirty="0" smtClean="0"/>
              <a:t>Choose</a:t>
            </a:r>
            <a:r>
              <a:rPr lang="en-GB" i="1" dirty="0" smtClean="0"/>
              <a:t> </a:t>
            </a:r>
            <a:r>
              <a:rPr lang="en-GB" dirty="0" smtClean="0"/>
              <a:t>button to open the </a:t>
            </a:r>
            <a:r>
              <a:rPr lang="en-GB" b="1" dirty="0" smtClean="0"/>
              <a:t>Browse for Folder</a:t>
            </a:r>
            <a:r>
              <a:rPr lang="en-GB" dirty="0" smtClean="0"/>
              <a:t> dialog window. Select the needed </a:t>
            </a:r>
            <a:r>
              <a:rPr lang="en-GB" b="1" dirty="0" smtClean="0"/>
              <a:t>PDF</a:t>
            </a:r>
            <a:r>
              <a:rPr lang="en-GB" dirty="0" smtClean="0"/>
              <a:t> folder, and then click </a:t>
            </a:r>
            <a:r>
              <a:rPr lang="en-GB" b="1" dirty="0" smtClean="0"/>
              <a:t>OK</a:t>
            </a:r>
            <a:r>
              <a:rPr lang="en-GB" dirty="0" smtClean="0"/>
              <a:t>. If the selected folder lists sub-folders, click the </a:t>
            </a:r>
            <a:r>
              <a:rPr lang="en-GB" b="1" dirty="0" smtClean="0"/>
              <a:t>Include files in sub-folders</a:t>
            </a:r>
            <a:r>
              <a:rPr lang="en-GB" dirty="0" smtClean="0"/>
              <a:t>  button. Select the </a:t>
            </a:r>
            <a:r>
              <a:rPr lang="en-GB" b="1" dirty="0" smtClean="0"/>
              <a:t>PDF</a:t>
            </a:r>
            <a:r>
              <a:rPr lang="en-GB" dirty="0" smtClean="0"/>
              <a:t> import option from the</a:t>
            </a:r>
            <a:r>
              <a:rPr lang="en-GB" b="1" dirty="0" smtClean="0"/>
              <a:t> Import Option</a:t>
            </a:r>
            <a:r>
              <a:rPr lang="en-GB" dirty="0" smtClean="0"/>
              <a:t> list. Leave the Duplicates list unchanged so that it will </a:t>
            </a:r>
            <a:r>
              <a:rPr lang="en-GB" b="1" dirty="0" smtClean="0"/>
              <a:t>Import All </a:t>
            </a:r>
            <a:r>
              <a:rPr lang="en-GB" dirty="0" smtClean="0"/>
              <a:t>(see separate</a:t>
            </a:r>
            <a:r>
              <a:rPr lang="en-GB" baseline="0" dirty="0" smtClean="0"/>
              <a:t> section on managing duplicates</a:t>
            </a:r>
            <a:r>
              <a:rPr lang="en-GB" dirty="0" smtClean="0"/>
              <a:t>). Click </a:t>
            </a:r>
            <a:r>
              <a:rPr lang="en-GB" b="1" dirty="0" smtClean="0"/>
              <a:t>Import</a:t>
            </a:r>
            <a:r>
              <a:rPr lang="en-GB" dirty="0" smtClean="0"/>
              <a:t> to import the files in the selected folders.</a:t>
            </a:r>
          </a:p>
          <a:p>
            <a:pPr eaLnBrk="1" hangingPunct="1"/>
            <a:endParaRPr lang="en-GB" dirty="0" smtClean="0"/>
          </a:p>
          <a:p>
            <a:pPr eaLnBrk="1" hangingPunct="1"/>
            <a:endParaRPr lang="en-GB" dirty="0" smtClean="0"/>
          </a:p>
        </p:txBody>
      </p:sp>
    </p:spTree>
    <p:extLst>
      <p:ext uri="{BB962C8B-B14F-4D97-AF65-F5344CB8AC3E}">
        <p14:creationId xmlns:p14="http://schemas.microsoft.com/office/powerpoint/2010/main" val="51678031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C98A505-69FC-4012-9680-3DD65E7CE8A8}" type="slidenum">
              <a:rPr lang="en-GB" smtClean="0"/>
              <a:pPr eaLnBrk="1" hangingPunct="1"/>
              <a:t>114</a:t>
            </a:fld>
            <a:endParaRPr lang="en-GB" smtClean="0"/>
          </a:p>
        </p:txBody>
      </p:sp>
      <p:sp>
        <p:nvSpPr>
          <p:cNvPr id="413699" name="Rectangle 2"/>
          <p:cNvSpPr>
            <a:spLocks noGrp="1" noRot="1" noChangeAspect="1" noChangeArrowheads="1" noTextEdit="1"/>
          </p:cNvSpPr>
          <p:nvPr>
            <p:ph type="sldImg"/>
          </p:nvPr>
        </p:nvSpPr>
        <p:spPr>
          <a:xfrm>
            <a:off x="917575" y="744538"/>
            <a:ext cx="4962525" cy="3722687"/>
          </a:xfrm>
          <a:ln/>
        </p:spPr>
      </p:sp>
      <p:sp>
        <p:nvSpPr>
          <p:cNvPr id="413700" name="Rectangle 3"/>
          <p:cNvSpPr>
            <a:spLocks noGrp="1" noChangeArrowheads="1"/>
          </p:cNvSpPr>
          <p:nvPr>
            <p:ph type="body" idx="1"/>
          </p:nvPr>
        </p:nvSpPr>
        <p:spPr>
          <a:noFill/>
        </p:spPr>
        <p:txBody>
          <a:bodyPr/>
          <a:lstStyle/>
          <a:p>
            <a:pPr eaLnBrk="1" hangingPunct="1"/>
            <a:r>
              <a:rPr lang="en-GB" dirty="0" smtClean="0"/>
              <a:t>When the import is complete, the new records are stored in the Imported References group, and will include bibliographic information given for the Digital Object Identifier (DOI) mined from the PDF file, such as title, author, volume, issue, page, year, and DOI. Check through the imported data to make sure it has imported as expected. The </a:t>
            </a:r>
            <a:r>
              <a:rPr lang="en-GB" b="1" dirty="0" smtClean="0"/>
              <a:t>Imported References </a:t>
            </a:r>
            <a:r>
              <a:rPr lang="en-GB" dirty="0" smtClean="0"/>
              <a:t>group is a temporary group that is replaced each time you import another set of references. It is removed when you exit EndNote (although the references remain in the library). To return all references to the library display (including the newly imported ones), choose </a:t>
            </a:r>
            <a:r>
              <a:rPr lang="en-GB" b="1" dirty="0" smtClean="0"/>
              <a:t>Show All References</a:t>
            </a:r>
            <a:r>
              <a:rPr lang="en-GB" dirty="0" smtClean="0"/>
              <a:t> from the </a:t>
            </a:r>
            <a:r>
              <a:rPr lang="en-GB" b="1" dirty="0" smtClean="0"/>
              <a:t>References</a:t>
            </a:r>
            <a:r>
              <a:rPr lang="en-GB" dirty="0" smtClean="0"/>
              <a:t> menu or click the </a:t>
            </a:r>
            <a:r>
              <a:rPr lang="en-GB" b="1" dirty="0" smtClean="0"/>
              <a:t>All References </a:t>
            </a:r>
            <a:r>
              <a:rPr lang="en-GB" b="0" dirty="0" smtClean="0"/>
              <a:t>group</a:t>
            </a:r>
            <a:r>
              <a:rPr lang="en-GB" dirty="0" smtClean="0"/>
              <a:t>.</a:t>
            </a:r>
          </a:p>
          <a:p>
            <a:pPr eaLnBrk="1" hangingPunct="1"/>
            <a:r>
              <a:rPr lang="en-GB" dirty="0" smtClean="0"/>
              <a:t>When more than one DOI appears</a:t>
            </a:r>
            <a:r>
              <a:rPr lang="en-GB" baseline="0" dirty="0" smtClean="0"/>
              <a:t> on the first page of an article, the PDF will be imported and attached to the record, but bibliographic data must be created manually as EndNote cannot identify the primary DOI.</a:t>
            </a:r>
            <a:endParaRPr lang="en-GB" dirty="0" smtClean="0"/>
          </a:p>
          <a:p>
            <a:pPr eaLnBrk="1" hangingPunct="1"/>
            <a:endParaRPr lang="en-GB" dirty="0" smtClean="0"/>
          </a:p>
        </p:txBody>
      </p:sp>
    </p:spTree>
    <p:extLst>
      <p:ext uri="{BB962C8B-B14F-4D97-AF65-F5344CB8AC3E}">
        <p14:creationId xmlns:p14="http://schemas.microsoft.com/office/powerpoint/2010/main" val="106306740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42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1E3CAF8-06D2-4400-A338-231EAD42B777}" type="slidenum">
              <a:rPr lang="en-GB" smtClean="0"/>
              <a:pPr eaLnBrk="1" hangingPunct="1"/>
              <a:t>116</a:t>
            </a:fld>
            <a:endParaRPr lang="en-GB" smtClean="0"/>
          </a:p>
        </p:txBody>
      </p:sp>
      <p:sp>
        <p:nvSpPr>
          <p:cNvPr id="524291" name="Rectangle 2"/>
          <p:cNvSpPr>
            <a:spLocks noGrp="1" noRot="1" noChangeAspect="1" noChangeArrowheads="1" noTextEdit="1"/>
          </p:cNvSpPr>
          <p:nvPr>
            <p:ph type="sldImg"/>
          </p:nvPr>
        </p:nvSpPr>
        <p:spPr>
          <a:xfrm>
            <a:off x="917575" y="744538"/>
            <a:ext cx="4962525" cy="3722687"/>
          </a:xfrm>
          <a:ln/>
        </p:spPr>
      </p:sp>
      <p:sp>
        <p:nvSpPr>
          <p:cNvPr id="524292" name="Rectangle 3"/>
          <p:cNvSpPr>
            <a:spLocks noGrp="1" noChangeArrowheads="1"/>
          </p:cNvSpPr>
          <p:nvPr>
            <p:ph type="body" idx="1"/>
          </p:nvPr>
        </p:nvSpPr>
        <p:spPr>
          <a:noFill/>
        </p:spPr>
        <p:txBody>
          <a:bodyPr/>
          <a:lstStyle/>
          <a:p>
            <a:pPr eaLnBrk="1" hangingPunct="1"/>
            <a:r>
              <a:rPr lang="en-GB" dirty="0" smtClean="0"/>
              <a:t>Unlike the main Google search engine, Google Scholar enables references to be exported to Endnote.  However, before any searches are carried out, check that Google Scholar is properly configured to do this.  To do this click on the cog wheel and choose</a:t>
            </a:r>
            <a:r>
              <a:rPr lang="en-GB" b="1" dirty="0" smtClean="0"/>
              <a:t> Scholar Preferences</a:t>
            </a:r>
            <a:r>
              <a:rPr lang="en-GB" b="0" baseline="0" dirty="0" smtClean="0"/>
              <a:t> from the dropdown.</a:t>
            </a:r>
            <a:r>
              <a:rPr lang="en-GB" b="1" dirty="0" smtClean="0"/>
              <a:t> </a:t>
            </a:r>
            <a:r>
              <a:rPr lang="en-GB" dirty="0" smtClean="0"/>
              <a:t> </a:t>
            </a:r>
          </a:p>
        </p:txBody>
      </p:sp>
    </p:spTree>
    <p:extLst>
      <p:ext uri="{BB962C8B-B14F-4D97-AF65-F5344CB8AC3E}">
        <p14:creationId xmlns:p14="http://schemas.microsoft.com/office/powerpoint/2010/main" val="235195657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3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7F177F3-30A5-4D54-A0E5-EAE3D228EF43}" type="slidenum">
              <a:rPr lang="en-GB" smtClean="0"/>
              <a:pPr eaLnBrk="1" hangingPunct="1"/>
              <a:t>117</a:t>
            </a:fld>
            <a:endParaRPr lang="en-GB" smtClean="0"/>
          </a:p>
        </p:txBody>
      </p:sp>
      <p:sp>
        <p:nvSpPr>
          <p:cNvPr id="525315" name="Rectangle 2"/>
          <p:cNvSpPr>
            <a:spLocks noGrp="1" noRot="1" noChangeAspect="1" noChangeArrowheads="1" noTextEdit="1"/>
          </p:cNvSpPr>
          <p:nvPr>
            <p:ph type="sldImg"/>
          </p:nvPr>
        </p:nvSpPr>
        <p:spPr>
          <a:xfrm>
            <a:off x="917575" y="744538"/>
            <a:ext cx="4962525" cy="3722687"/>
          </a:xfrm>
          <a:ln/>
        </p:spPr>
      </p:sp>
      <p:sp>
        <p:nvSpPr>
          <p:cNvPr id="525316" name="Rectangle 3"/>
          <p:cNvSpPr>
            <a:spLocks noGrp="1" noChangeArrowheads="1"/>
          </p:cNvSpPr>
          <p:nvPr>
            <p:ph type="body" idx="1"/>
          </p:nvPr>
        </p:nvSpPr>
        <p:spPr>
          <a:noFill/>
        </p:spPr>
        <p:txBody>
          <a:bodyPr/>
          <a:lstStyle/>
          <a:p>
            <a:pPr eaLnBrk="1" hangingPunct="1"/>
            <a:r>
              <a:rPr lang="en-GB" dirty="0" smtClean="0"/>
              <a:t>Near the bottom of the page, is the Bibliography Manager section.  Check that the </a:t>
            </a:r>
            <a:r>
              <a:rPr lang="en-GB" b="1" dirty="0" smtClean="0"/>
              <a:t>Show links to import citations</a:t>
            </a:r>
            <a:r>
              <a:rPr lang="en-GB" dirty="0" smtClean="0"/>
              <a:t> option is marked  and that Endnote is chosen from the drop-down menu beside it.   To return to the search screen, click </a:t>
            </a:r>
            <a:r>
              <a:rPr lang="en-GB" b="1" dirty="0" smtClean="0"/>
              <a:t>Save</a:t>
            </a:r>
            <a:r>
              <a:rPr lang="en-GB" dirty="0" smtClean="0"/>
              <a:t>.</a:t>
            </a:r>
            <a:endParaRPr lang="en-GB" b="1" dirty="0" smtClean="0"/>
          </a:p>
        </p:txBody>
      </p:sp>
    </p:spTree>
    <p:extLst>
      <p:ext uri="{BB962C8B-B14F-4D97-AF65-F5344CB8AC3E}">
        <p14:creationId xmlns:p14="http://schemas.microsoft.com/office/powerpoint/2010/main" val="206018243"/>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63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E722AC6-1007-49C4-B6FE-90960FC88554}" type="slidenum">
              <a:rPr lang="en-GB" smtClean="0"/>
              <a:pPr eaLnBrk="1" hangingPunct="1"/>
              <a:t>118</a:t>
            </a:fld>
            <a:endParaRPr lang="en-GB" smtClean="0"/>
          </a:p>
        </p:txBody>
      </p:sp>
      <p:sp>
        <p:nvSpPr>
          <p:cNvPr id="526339" name="Rectangle 2"/>
          <p:cNvSpPr>
            <a:spLocks noGrp="1" noRot="1" noChangeAspect="1" noChangeArrowheads="1" noTextEdit="1"/>
          </p:cNvSpPr>
          <p:nvPr>
            <p:ph type="sldImg"/>
          </p:nvPr>
        </p:nvSpPr>
        <p:spPr>
          <a:xfrm>
            <a:off x="917575" y="744538"/>
            <a:ext cx="4962525" cy="3722687"/>
          </a:xfrm>
          <a:ln/>
        </p:spPr>
      </p:sp>
      <p:sp>
        <p:nvSpPr>
          <p:cNvPr id="526340" name="Rectangle 3"/>
          <p:cNvSpPr>
            <a:spLocks noGrp="1" noChangeArrowheads="1"/>
          </p:cNvSpPr>
          <p:nvPr>
            <p:ph type="body" idx="1"/>
          </p:nvPr>
        </p:nvSpPr>
        <p:spPr>
          <a:noFill/>
        </p:spPr>
        <p:txBody>
          <a:bodyPr/>
          <a:lstStyle/>
          <a:p>
            <a:pPr eaLnBrk="1" hangingPunct="1"/>
            <a:r>
              <a:rPr lang="en-GB" smtClean="0"/>
              <a:t>You can now perform a search. It is recommended that you open the EndNote Library before starting the search on Google Scholar. </a:t>
            </a:r>
          </a:p>
          <a:p>
            <a:pPr eaLnBrk="1" hangingPunct="1"/>
            <a:endParaRPr lang="en-GB" smtClean="0"/>
          </a:p>
          <a:p>
            <a:pPr eaLnBrk="1" hangingPunct="1"/>
            <a:r>
              <a:rPr lang="en-GB" smtClean="0"/>
              <a:t>This search is for material on the human genome.</a:t>
            </a:r>
          </a:p>
        </p:txBody>
      </p:sp>
    </p:spTree>
    <p:extLst>
      <p:ext uri="{BB962C8B-B14F-4D97-AF65-F5344CB8AC3E}">
        <p14:creationId xmlns:p14="http://schemas.microsoft.com/office/powerpoint/2010/main" val="168043487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73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03A5834-62D8-422A-916D-1BBB2A5E1D79}" type="slidenum">
              <a:rPr lang="en-GB" smtClean="0"/>
              <a:pPr eaLnBrk="1" hangingPunct="1"/>
              <a:t>119</a:t>
            </a:fld>
            <a:endParaRPr lang="en-GB" smtClean="0"/>
          </a:p>
        </p:txBody>
      </p:sp>
      <p:sp>
        <p:nvSpPr>
          <p:cNvPr id="527363" name="Rectangle 2"/>
          <p:cNvSpPr>
            <a:spLocks noGrp="1" noRot="1" noChangeAspect="1" noChangeArrowheads="1" noTextEdit="1"/>
          </p:cNvSpPr>
          <p:nvPr>
            <p:ph type="sldImg"/>
          </p:nvPr>
        </p:nvSpPr>
        <p:spPr>
          <a:xfrm>
            <a:off x="917575" y="744538"/>
            <a:ext cx="4962525" cy="3722687"/>
          </a:xfrm>
          <a:ln/>
        </p:spPr>
      </p:sp>
      <p:sp>
        <p:nvSpPr>
          <p:cNvPr id="527364" name="Rectangle 3"/>
          <p:cNvSpPr>
            <a:spLocks noGrp="1" noChangeArrowheads="1"/>
          </p:cNvSpPr>
          <p:nvPr>
            <p:ph type="body" idx="1"/>
          </p:nvPr>
        </p:nvSpPr>
        <p:spPr>
          <a:noFill/>
        </p:spPr>
        <p:txBody>
          <a:bodyPr/>
          <a:lstStyle/>
          <a:p>
            <a:pPr eaLnBrk="1" hangingPunct="1"/>
            <a:r>
              <a:rPr lang="en-GB" dirty="0" smtClean="0"/>
              <a:t>Google Scholar produces a large number of results for this search. To import information from any of these websites into Endnote,  select the</a:t>
            </a:r>
            <a:r>
              <a:rPr lang="en-GB" b="1" dirty="0" smtClean="0"/>
              <a:t> Import into EndNote</a:t>
            </a:r>
            <a:r>
              <a:rPr lang="en-GB" dirty="0" smtClean="0"/>
              <a:t> link that appears at the end of each entry.   </a:t>
            </a:r>
          </a:p>
        </p:txBody>
      </p:sp>
    </p:spTree>
    <p:extLst>
      <p:ext uri="{BB962C8B-B14F-4D97-AF65-F5344CB8AC3E}">
        <p14:creationId xmlns:p14="http://schemas.microsoft.com/office/powerpoint/2010/main" val="368244898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3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42DF744-08A7-49F2-8E5D-654838CCFA28}" type="slidenum">
              <a:rPr lang="en-GB" smtClean="0"/>
              <a:pPr eaLnBrk="1" hangingPunct="1"/>
              <a:t>120</a:t>
            </a:fld>
            <a:endParaRPr lang="en-GB" smtClean="0"/>
          </a:p>
        </p:txBody>
      </p:sp>
      <p:sp>
        <p:nvSpPr>
          <p:cNvPr id="528387" name="Rectangle 2"/>
          <p:cNvSpPr>
            <a:spLocks noGrp="1" noRot="1" noChangeAspect="1" noChangeArrowheads="1" noTextEdit="1"/>
          </p:cNvSpPr>
          <p:nvPr>
            <p:ph type="sldImg"/>
          </p:nvPr>
        </p:nvSpPr>
        <p:spPr>
          <a:xfrm>
            <a:off x="917575" y="744538"/>
            <a:ext cx="4962525" cy="3722687"/>
          </a:xfrm>
          <a:ln/>
        </p:spPr>
      </p:sp>
      <p:sp>
        <p:nvSpPr>
          <p:cNvPr id="528388" name="Rectangle 3"/>
          <p:cNvSpPr>
            <a:spLocks noGrp="1" noChangeArrowheads="1"/>
          </p:cNvSpPr>
          <p:nvPr>
            <p:ph type="body" idx="1"/>
          </p:nvPr>
        </p:nvSpPr>
        <p:spPr>
          <a:noFill/>
        </p:spPr>
        <p:txBody>
          <a:bodyPr/>
          <a:lstStyle/>
          <a:p>
            <a:pPr eaLnBrk="1" hangingPunct="1"/>
            <a:r>
              <a:rPr lang="en-GB" dirty="0" smtClean="0"/>
              <a:t>In the </a:t>
            </a:r>
            <a:r>
              <a:rPr lang="en-GB" b="1" dirty="0" smtClean="0"/>
              <a:t>File Download</a:t>
            </a:r>
            <a:r>
              <a:rPr lang="en-GB" dirty="0" smtClean="0"/>
              <a:t> window, select </a:t>
            </a:r>
            <a:r>
              <a:rPr lang="en-GB" b="1" dirty="0" smtClean="0"/>
              <a:t>Open</a:t>
            </a:r>
            <a:r>
              <a:rPr lang="en-GB" dirty="0" smtClean="0"/>
              <a:t>.</a:t>
            </a:r>
          </a:p>
        </p:txBody>
      </p:sp>
    </p:spTree>
    <p:extLst>
      <p:ext uri="{BB962C8B-B14F-4D97-AF65-F5344CB8AC3E}">
        <p14:creationId xmlns:p14="http://schemas.microsoft.com/office/powerpoint/2010/main" val="4011186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3" name="Group 3"/>
          <p:cNvGrpSpPr>
            <a:grpSpLocks/>
          </p:cNvGrpSpPr>
          <p:nvPr/>
        </p:nvGrpSpPr>
        <p:grpSpPr bwMode="auto">
          <a:xfrm>
            <a:off x="6051550" y="368300"/>
            <a:ext cx="2697163" cy="585788"/>
            <a:chOff x="1610" y="2863"/>
            <a:chExt cx="3221" cy="699"/>
          </a:xfrm>
        </p:grpSpPr>
        <p:sp>
          <p:nvSpPr>
            <p:cNvPr id="4" name="Freeform 4"/>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 name="Freeform 5"/>
            <p:cNvSpPr>
              <a:spLocks noEditPoints="1"/>
            </p:cNvSpPr>
            <p:nvPr/>
          </p:nvSpPr>
          <p:spPr bwMode="auto">
            <a:xfrm>
              <a:off x="1900" y="3110"/>
              <a:ext cx="281" cy="310"/>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56 h 310"/>
                <a:gd name="T16" fmla="*/ 281 w 281"/>
                <a:gd name="T17" fmla="*/ 174 h 310"/>
                <a:gd name="T18" fmla="*/ 272 w 281"/>
                <a:gd name="T19" fmla="*/ 210 h 310"/>
                <a:gd name="T20" fmla="*/ 264 w 281"/>
                <a:gd name="T21" fmla="*/ 230 h 310"/>
                <a:gd name="T22" fmla="*/ 241 w 281"/>
                <a:gd name="T23" fmla="*/ 262 h 310"/>
                <a:gd name="T24" fmla="*/ 213 w 281"/>
                <a:gd name="T25" fmla="*/ 290 h 310"/>
                <a:gd name="T26" fmla="*/ 196 w 281"/>
                <a:gd name="T27" fmla="*/ 299 h 310"/>
                <a:gd name="T28" fmla="*/ 159 w 281"/>
                <a:gd name="T29" fmla="*/ 310 h 310"/>
                <a:gd name="T30" fmla="*/ 139 w 281"/>
                <a:gd name="T31" fmla="*/ 310 h 310"/>
                <a:gd name="T32" fmla="*/ 93 w 281"/>
                <a:gd name="T33" fmla="*/ 304 h 310"/>
                <a:gd name="T34" fmla="*/ 65 w 281"/>
                <a:gd name="T35" fmla="*/ 293 h 310"/>
                <a:gd name="T36" fmla="*/ 45 w 281"/>
                <a:gd name="T37" fmla="*/ 273 h 310"/>
                <a:gd name="T38" fmla="*/ 34 w 281"/>
                <a:gd name="T39" fmla="*/ 264 h 310"/>
                <a:gd name="T40" fmla="*/ 8 w 281"/>
                <a:gd name="T41" fmla="*/ 213 h 310"/>
                <a:gd name="T42" fmla="*/ 0 w 281"/>
                <a:gd name="T43" fmla="*/ 156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59 h 310"/>
                <a:gd name="T72" fmla="*/ 65 w 281"/>
                <a:gd name="T73" fmla="*/ 210 h 310"/>
                <a:gd name="T74" fmla="*/ 82 w 281"/>
                <a:gd name="T75" fmla="*/ 250 h 310"/>
                <a:gd name="T76" fmla="*/ 96 w 281"/>
                <a:gd name="T77" fmla="*/ 267 h 310"/>
                <a:gd name="T78" fmla="*/ 128 w 281"/>
                <a:gd name="T79" fmla="*/ 284 h 310"/>
                <a:gd name="T80" fmla="*/ 145 w 281"/>
                <a:gd name="T81" fmla="*/ 284 h 310"/>
                <a:gd name="T82" fmla="*/ 179 w 281"/>
                <a:gd name="T83" fmla="*/ 273 h 310"/>
                <a:gd name="T84" fmla="*/ 204 w 281"/>
                <a:gd name="T85" fmla="*/ 245 h 310"/>
                <a:gd name="T86" fmla="*/ 213 w 281"/>
                <a:gd name="T87" fmla="*/ 225 h 310"/>
                <a:gd name="T88" fmla="*/ 224 w 281"/>
                <a:gd name="T89" fmla="*/ 179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6" name="Freeform 6"/>
            <p:cNvSpPr>
              <a:spLocks/>
            </p:cNvSpPr>
            <p:nvPr/>
          </p:nvSpPr>
          <p:spPr bwMode="auto">
            <a:xfrm>
              <a:off x="2493" y="3059"/>
              <a:ext cx="182" cy="361"/>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67 h 361"/>
                <a:gd name="T12" fmla="*/ 83 w 182"/>
                <a:gd name="T13" fmla="*/ 267 h 361"/>
                <a:gd name="T14" fmla="*/ 83 w 182"/>
                <a:gd name="T15" fmla="*/ 284 h 361"/>
                <a:gd name="T16" fmla="*/ 86 w 182"/>
                <a:gd name="T17" fmla="*/ 296 h 361"/>
                <a:gd name="T18" fmla="*/ 91 w 182"/>
                <a:gd name="T19" fmla="*/ 307 h 361"/>
                <a:gd name="T20" fmla="*/ 97 w 182"/>
                <a:gd name="T21" fmla="*/ 318 h 361"/>
                <a:gd name="T22" fmla="*/ 105 w 182"/>
                <a:gd name="T23" fmla="*/ 324 h 361"/>
                <a:gd name="T24" fmla="*/ 117 w 182"/>
                <a:gd name="T25" fmla="*/ 330 h 361"/>
                <a:gd name="T26" fmla="*/ 128 w 182"/>
                <a:gd name="T27" fmla="*/ 333 h 361"/>
                <a:gd name="T28" fmla="*/ 142 w 182"/>
                <a:gd name="T29" fmla="*/ 335 h 361"/>
                <a:gd name="T30" fmla="*/ 142 w 182"/>
                <a:gd name="T31" fmla="*/ 335 h 361"/>
                <a:gd name="T32" fmla="*/ 157 w 182"/>
                <a:gd name="T33" fmla="*/ 333 h 361"/>
                <a:gd name="T34" fmla="*/ 165 w 182"/>
                <a:gd name="T35" fmla="*/ 330 h 361"/>
                <a:gd name="T36" fmla="*/ 165 w 182"/>
                <a:gd name="T37" fmla="*/ 330 h 361"/>
                <a:gd name="T38" fmla="*/ 182 w 182"/>
                <a:gd name="T39" fmla="*/ 318 h 361"/>
                <a:gd name="T40" fmla="*/ 182 w 182"/>
                <a:gd name="T41" fmla="*/ 318 h 361"/>
                <a:gd name="T42" fmla="*/ 182 w 182"/>
                <a:gd name="T43" fmla="*/ 324 h 361"/>
                <a:gd name="T44" fmla="*/ 179 w 182"/>
                <a:gd name="T45" fmla="*/ 333 h 361"/>
                <a:gd name="T46" fmla="*/ 162 w 182"/>
                <a:gd name="T47" fmla="*/ 347 h 361"/>
                <a:gd name="T48" fmla="*/ 162 w 182"/>
                <a:gd name="T49" fmla="*/ 347 h 361"/>
                <a:gd name="T50" fmla="*/ 154 w 182"/>
                <a:gd name="T51" fmla="*/ 352 h 361"/>
                <a:gd name="T52" fmla="*/ 142 w 182"/>
                <a:gd name="T53" fmla="*/ 358 h 361"/>
                <a:gd name="T54" fmla="*/ 131 w 182"/>
                <a:gd name="T55" fmla="*/ 361 h 361"/>
                <a:gd name="T56" fmla="*/ 117 w 182"/>
                <a:gd name="T57" fmla="*/ 361 h 361"/>
                <a:gd name="T58" fmla="*/ 117 w 182"/>
                <a:gd name="T59" fmla="*/ 361 h 361"/>
                <a:gd name="T60" fmla="*/ 100 w 182"/>
                <a:gd name="T61" fmla="*/ 361 h 361"/>
                <a:gd name="T62" fmla="*/ 83 w 182"/>
                <a:gd name="T63" fmla="*/ 355 h 361"/>
                <a:gd name="T64" fmla="*/ 66 w 182"/>
                <a:gd name="T65" fmla="*/ 347 h 361"/>
                <a:gd name="T66" fmla="*/ 54 w 182"/>
                <a:gd name="T67" fmla="*/ 335 h 361"/>
                <a:gd name="T68" fmla="*/ 54 w 182"/>
                <a:gd name="T69" fmla="*/ 335 h 361"/>
                <a:gd name="T70" fmla="*/ 43 w 182"/>
                <a:gd name="T71" fmla="*/ 324 h 361"/>
                <a:gd name="T72" fmla="*/ 34 w 182"/>
                <a:gd name="T73" fmla="*/ 307 h 361"/>
                <a:gd name="T74" fmla="*/ 29 w 182"/>
                <a:gd name="T75" fmla="*/ 290 h 361"/>
                <a:gd name="T76" fmla="*/ 29 w 182"/>
                <a:gd name="T77" fmla="*/ 267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7" name="Freeform 7"/>
            <p:cNvSpPr>
              <a:spLocks/>
            </p:cNvSpPr>
            <p:nvPr/>
          </p:nvSpPr>
          <p:spPr bwMode="auto">
            <a:xfrm>
              <a:off x="2695"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8" name="Freeform 8"/>
            <p:cNvSpPr>
              <a:spLocks/>
            </p:cNvSpPr>
            <p:nvPr/>
          </p:nvSpPr>
          <p:spPr bwMode="auto">
            <a:xfrm>
              <a:off x="3274" y="3110"/>
              <a:ext cx="475" cy="304"/>
            </a:xfrm>
            <a:custGeom>
              <a:avLst/>
              <a:gdLst>
                <a:gd name="T0" fmla="*/ 364 w 475"/>
                <a:gd name="T1" fmla="*/ 0 h 304"/>
                <a:gd name="T2" fmla="*/ 398 w 475"/>
                <a:gd name="T3" fmla="*/ 6 h 304"/>
                <a:gd name="T4" fmla="*/ 429 w 475"/>
                <a:gd name="T5" fmla="*/ 23 h 304"/>
                <a:gd name="T6" fmla="*/ 444 w 475"/>
                <a:gd name="T7" fmla="*/ 37 h 304"/>
                <a:gd name="T8" fmla="*/ 458 w 475"/>
                <a:gd name="T9" fmla="*/ 68 h 304"/>
                <a:gd name="T10" fmla="*/ 458 w 475"/>
                <a:gd name="T11" fmla="*/ 282 h 304"/>
                <a:gd name="T12" fmla="*/ 461 w 475"/>
                <a:gd name="T13" fmla="*/ 287 h 304"/>
                <a:gd name="T14" fmla="*/ 463 w 475"/>
                <a:gd name="T15" fmla="*/ 293 h 304"/>
                <a:gd name="T16" fmla="*/ 387 w 475"/>
                <a:gd name="T17" fmla="*/ 304 h 304"/>
                <a:gd name="T18" fmla="*/ 392 w 475"/>
                <a:gd name="T19" fmla="*/ 299 h 304"/>
                <a:gd name="T20" fmla="*/ 404 w 475"/>
                <a:gd name="T21" fmla="*/ 287 h 304"/>
                <a:gd name="T22" fmla="*/ 404 w 475"/>
                <a:gd name="T23" fmla="*/ 108 h 304"/>
                <a:gd name="T24" fmla="*/ 404 w 475"/>
                <a:gd name="T25" fmla="*/ 91 h 304"/>
                <a:gd name="T26" fmla="*/ 395 w 475"/>
                <a:gd name="T27" fmla="*/ 66 h 304"/>
                <a:gd name="T28" fmla="*/ 387 w 475"/>
                <a:gd name="T29" fmla="*/ 57 h 304"/>
                <a:gd name="T30" fmla="*/ 367 w 475"/>
                <a:gd name="T31" fmla="*/ 43 h 304"/>
                <a:gd name="T32" fmla="*/ 336 w 475"/>
                <a:gd name="T33" fmla="*/ 37 h 304"/>
                <a:gd name="T34" fmla="*/ 316 w 475"/>
                <a:gd name="T35" fmla="*/ 40 h 304"/>
                <a:gd name="T36" fmla="*/ 282 w 475"/>
                <a:gd name="T37" fmla="*/ 60 h 304"/>
                <a:gd name="T38" fmla="*/ 267 w 475"/>
                <a:gd name="T39" fmla="*/ 77 h 304"/>
                <a:gd name="T40" fmla="*/ 267 w 475"/>
                <a:gd name="T41" fmla="*/ 282 h 304"/>
                <a:gd name="T42" fmla="*/ 270 w 475"/>
                <a:gd name="T43" fmla="*/ 287 h 304"/>
                <a:gd name="T44" fmla="*/ 273 w 475"/>
                <a:gd name="T45" fmla="*/ 293 h 304"/>
                <a:gd name="T46" fmla="*/ 194 w 475"/>
                <a:gd name="T47" fmla="*/ 304 h 304"/>
                <a:gd name="T48" fmla="*/ 202 w 475"/>
                <a:gd name="T49" fmla="*/ 299 h 304"/>
                <a:gd name="T50" fmla="*/ 211 w 475"/>
                <a:gd name="T51" fmla="*/ 287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2 h 304"/>
                <a:gd name="T70" fmla="*/ 83 w 475"/>
                <a:gd name="T71" fmla="*/ 293 h 304"/>
                <a:gd name="T72" fmla="*/ 97 w 475"/>
                <a:gd name="T73" fmla="*/ 304 h 304"/>
                <a:gd name="T74" fmla="*/ 6 w 475"/>
                <a:gd name="T75" fmla="*/ 304 h 304"/>
                <a:gd name="T76" fmla="*/ 20 w 475"/>
                <a:gd name="T77" fmla="*/ 293 h 304"/>
                <a:gd name="T78" fmla="*/ 23 w 475"/>
                <a:gd name="T79" fmla="*/ 282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9 w 475"/>
                <a:gd name="T103" fmla="*/ 23 h 304"/>
                <a:gd name="T104" fmla="*/ 256 w 475"/>
                <a:gd name="T105" fmla="*/ 43 h 304"/>
                <a:gd name="T106" fmla="*/ 262 w 475"/>
                <a:gd name="T107" fmla="*/ 57 h 304"/>
                <a:gd name="T108" fmla="*/ 307 w 475"/>
                <a:gd name="T109" fmla="*/ 17 h 304"/>
                <a:gd name="T110" fmla="*/ 321 w 475"/>
                <a:gd name="T111" fmla="*/ 9 h 304"/>
                <a:gd name="T112" fmla="*/ 350 w 475"/>
                <a:gd name="T113" fmla="*/ 0 h 304"/>
                <a:gd name="T114" fmla="*/ 364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9" name="Freeform 9"/>
            <p:cNvSpPr>
              <a:spLocks/>
            </p:cNvSpPr>
            <p:nvPr/>
          </p:nvSpPr>
          <p:spPr bwMode="auto">
            <a:xfrm>
              <a:off x="4070" y="3059"/>
              <a:ext cx="184" cy="361"/>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67 h 361"/>
                <a:gd name="T12" fmla="*/ 82 w 184"/>
                <a:gd name="T13" fmla="*/ 267 h 361"/>
                <a:gd name="T14" fmla="*/ 85 w 184"/>
                <a:gd name="T15" fmla="*/ 284 h 361"/>
                <a:gd name="T16" fmla="*/ 88 w 184"/>
                <a:gd name="T17" fmla="*/ 296 h 361"/>
                <a:gd name="T18" fmla="*/ 91 w 184"/>
                <a:gd name="T19" fmla="*/ 307 h 361"/>
                <a:gd name="T20" fmla="*/ 99 w 184"/>
                <a:gd name="T21" fmla="*/ 318 h 361"/>
                <a:gd name="T22" fmla="*/ 105 w 184"/>
                <a:gd name="T23" fmla="*/ 324 h 361"/>
                <a:gd name="T24" fmla="*/ 116 w 184"/>
                <a:gd name="T25" fmla="*/ 330 h 361"/>
                <a:gd name="T26" fmla="*/ 128 w 184"/>
                <a:gd name="T27" fmla="*/ 333 h 361"/>
                <a:gd name="T28" fmla="*/ 142 w 184"/>
                <a:gd name="T29" fmla="*/ 335 h 361"/>
                <a:gd name="T30" fmla="*/ 142 w 184"/>
                <a:gd name="T31" fmla="*/ 335 h 361"/>
                <a:gd name="T32" fmla="*/ 156 w 184"/>
                <a:gd name="T33" fmla="*/ 333 h 361"/>
                <a:gd name="T34" fmla="*/ 165 w 184"/>
                <a:gd name="T35" fmla="*/ 330 h 361"/>
                <a:gd name="T36" fmla="*/ 165 w 184"/>
                <a:gd name="T37" fmla="*/ 330 h 361"/>
                <a:gd name="T38" fmla="*/ 184 w 184"/>
                <a:gd name="T39" fmla="*/ 318 h 361"/>
                <a:gd name="T40" fmla="*/ 184 w 184"/>
                <a:gd name="T41" fmla="*/ 318 h 361"/>
                <a:gd name="T42" fmla="*/ 182 w 184"/>
                <a:gd name="T43" fmla="*/ 324 h 361"/>
                <a:gd name="T44" fmla="*/ 179 w 184"/>
                <a:gd name="T45" fmla="*/ 333 h 361"/>
                <a:gd name="T46" fmla="*/ 162 w 184"/>
                <a:gd name="T47" fmla="*/ 347 h 361"/>
                <a:gd name="T48" fmla="*/ 162 w 184"/>
                <a:gd name="T49" fmla="*/ 347 h 361"/>
                <a:gd name="T50" fmla="*/ 153 w 184"/>
                <a:gd name="T51" fmla="*/ 352 h 361"/>
                <a:gd name="T52" fmla="*/ 142 w 184"/>
                <a:gd name="T53" fmla="*/ 358 h 361"/>
                <a:gd name="T54" fmla="*/ 130 w 184"/>
                <a:gd name="T55" fmla="*/ 361 h 361"/>
                <a:gd name="T56" fmla="*/ 119 w 184"/>
                <a:gd name="T57" fmla="*/ 361 h 361"/>
                <a:gd name="T58" fmla="*/ 119 w 184"/>
                <a:gd name="T59" fmla="*/ 361 h 361"/>
                <a:gd name="T60" fmla="*/ 99 w 184"/>
                <a:gd name="T61" fmla="*/ 361 h 361"/>
                <a:gd name="T62" fmla="*/ 82 w 184"/>
                <a:gd name="T63" fmla="*/ 355 h 361"/>
                <a:gd name="T64" fmla="*/ 65 w 184"/>
                <a:gd name="T65" fmla="*/ 347 h 361"/>
                <a:gd name="T66" fmla="*/ 54 w 184"/>
                <a:gd name="T67" fmla="*/ 335 h 361"/>
                <a:gd name="T68" fmla="*/ 54 w 184"/>
                <a:gd name="T69" fmla="*/ 335 h 361"/>
                <a:gd name="T70" fmla="*/ 42 w 184"/>
                <a:gd name="T71" fmla="*/ 324 h 361"/>
                <a:gd name="T72" fmla="*/ 34 w 184"/>
                <a:gd name="T73" fmla="*/ 307 h 361"/>
                <a:gd name="T74" fmla="*/ 31 w 184"/>
                <a:gd name="T75" fmla="*/ 290 h 361"/>
                <a:gd name="T76" fmla="*/ 28 w 184"/>
                <a:gd name="T77" fmla="*/ 267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 name="Freeform 10"/>
            <p:cNvSpPr>
              <a:spLocks noEditPoints="1"/>
            </p:cNvSpPr>
            <p:nvPr/>
          </p:nvSpPr>
          <p:spPr bwMode="auto">
            <a:xfrm>
              <a:off x="4252" y="3110"/>
              <a:ext cx="284" cy="310"/>
            </a:xfrm>
            <a:custGeom>
              <a:avLst/>
              <a:gdLst>
                <a:gd name="T0" fmla="*/ 144 w 284"/>
                <a:gd name="T1" fmla="*/ 0 h 310"/>
                <a:gd name="T2" fmla="*/ 184 w 284"/>
                <a:gd name="T3" fmla="*/ 6 h 310"/>
                <a:gd name="T4" fmla="*/ 221 w 284"/>
                <a:gd name="T5" fmla="*/ 23 h 310"/>
                <a:gd name="T6" fmla="*/ 235 w 284"/>
                <a:gd name="T7" fmla="*/ 34 h 310"/>
                <a:gd name="T8" fmla="*/ 261 w 284"/>
                <a:gd name="T9" fmla="*/ 63 h 310"/>
                <a:gd name="T10" fmla="*/ 269 w 284"/>
                <a:gd name="T11" fmla="*/ 80 h 310"/>
                <a:gd name="T12" fmla="*/ 281 w 284"/>
                <a:gd name="T13" fmla="*/ 117 h 310"/>
                <a:gd name="T14" fmla="*/ 284 w 284"/>
                <a:gd name="T15" fmla="*/ 156 h 310"/>
                <a:gd name="T16" fmla="*/ 284 w 284"/>
                <a:gd name="T17" fmla="*/ 174 h 310"/>
                <a:gd name="T18" fmla="*/ 272 w 284"/>
                <a:gd name="T19" fmla="*/ 210 h 310"/>
                <a:gd name="T20" fmla="*/ 267 w 284"/>
                <a:gd name="T21" fmla="*/ 230 h 310"/>
                <a:gd name="T22" fmla="*/ 244 w 284"/>
                <a:gd name="T23" fmla="*/ 262 h 310"/>
                <a:gd name="T24" fmla="*/ 215 w 284"/>
                <a:gd name="T25" fmla="*/ 290 h 310"/>
                <a:gd name="T26" fmla="*/ 198 w 284"/>
                <a:gd name="T27" fmla="*/ 299 h 310"/>
                <a:gd name="T28" fmla="*/ 161 w 284"/>
                <a:gd name="T29" fmla="*/ 310 h 310"/>
                <a:gd name="T30" fmla="*/ 142 w 284"/>
                <a:gd name="T31" fmla="*/ 310 h 310"/>
                <a:gd name="T32" fmla="*/ 93 w 284"/>
                <a:gd name="T33" fmla="*/ 304 h 310"/>
                <a:gd name="T34" fmla="*/ 68 w 284"/>
                <a:gd name="T35" fmla="*/ 293 h 310"/>
                <a:gd name="T36" fmla="*/ 45 w 284"/>
                <a:gd name="T37" fmla="*/ 273 h 310"/>
                <a:gd name="T38" fmla="*/ 36 w 284"/>
                <a:gd name="T39" fmla="*/ 264 h 310"/>
                <a:gd name="T40" fmla="*/ 11 w 284"/>
                <a:gd name="T41" fmla="*/ 213 h 310"/>
                <a:gd name="T42" fmla="*/ 0 w 284"/>
                <a:gd name="T43" fmla="*/ 156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85 w 284"/>
                <a:gd name="T55" fmla="*/ 12 h 310"/>
                <a:gd name="T56" fmla="*/ 122 w 284"/>
                <a:gd name="T57" fmla="*/ 0 h 310"/>
                <a:gd name="T58" fmla="*/ 144 w 284"/>
                <a:gd name="T59" fmla="*/ 0 h 310"/>
                <a:gd name="T60" fmla="*/ 139 w 284"/>
                <a:gd name="T61" fmla="*/ 23 h 310"/>
                <a:gd name="T62" fmla="*/ 102 w 284"/>
                <a:gd name="T63" fmla="*/ 34 h 310"/>
                <a:gd name="T64" fmla="*/ 76 w 284"/>
                <a:gd name="T65" fmla="*/ 66 h 310"/>
                <a:gd name="T66" fmla="*/ 68 w 284"/>
                <a:gd name="T67" fmla="*/ 85 h 310"/>
                <a:gd name="T68" fmla="*/ 59 w 284"/>
                <a:gd name="T69" fmla="*/ 131 h 310"/>
                <a:gd name="T70" fmla="*/ 59 w 284"/>
                <a:gd name="T71" fmla="*/ 159 h 310"/>
                <a:gd name="T72" fmla="*/ 68 w 284"/>
                <a:gd name="T73" fmla="*/ 210 h 310"/>
                <a:gd name="T74" fmla="*/ 85 w 284"/>
                <a:gd name="T75" fmla="*/ 250 h 310"/>
                <a:gd name="T76" fmla="*/ 96 w 284"/>
                <a:gd name="T77" fmla="*/ 267 h 310"/>
                <a:gd name="T78" fmla="*/ 127 w 284"/>
                <a:gd name="T79" fmla="*/ 284 h 310"/>
                <a:gd name="T80" fmla="*/ 147 w 284"/>
                <a:gd name="T81" fmla="*/ 284 h 310"/>
                <a:gd name="T82" fmla="*/ 181 w 284"/>
                <a:gd name="T83" fmla="*/ 273 h 310"/>
                <a:gd name="T84" fmla="*/ 207 w 284"/>
                <a:gd name="T85" fmla="*/ 245 h 310"/>
                <a:gd name="T86" fmla="*/ 215 w 284"/>
                <a:gd name="T87" fmla="*/ 225 h 310"/>
                <a:gd name="T88" fmla="*/ 224 w 284"/>
                <a:gd name="T89" fmla="*/ 179 h 310"/>
                <a:gd name="T90" fmla="*/ 224 w 284"/>
                <a:gd name="T91" fmla="*/ 151 h 310"/>
                <a:gd name="T92" fmla="*/ 213 w 284"/>
                <a:gd name="T93" fmla="*/ 85 h 310"/>
                <a:gd name="T94" fmla="*/ 201 w 284"/>
                <a:gd name="T95" fmla="*/ 60 h 310"/>
                <a:gd name="T96" fmla="*/ 184 w 284"/>
                <a:gd name="T97" fmla="*/ 40 h 310"/>
                <a:gd name="T98" fmla="*/ 164 w 284"/>
                <a:gd name="T99" fmla="*/ 29 h 310"/>
                <a:gd name="T100" fmla="*/ 139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 name="Freeform 11"/>
            <p:cNvSpPr>
              <a:spLocks/>
            </p:cNvSpPr>
            <p:nvPr/>
          </p:nvSpPr>
          <p:spPr bwMode="auto">
            <a:xfrm>
              <a:off x="4547" y="3110"/>
              <a:ext cx="284" cy="304"/>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2 h 304"/>
                <a:gd name="T14" fmla="*/ 270 w 284"/>
                <a:gd name="T15" fmla="*/ 293 h 304"/>
                <a:gd name="T16" fmla="*/ 284 w 284"/>
                <a:gd name="T17" fmla="*/ 304 h 304"/>
                <a:gd name="T18" fmla="*/ 196 w 284"/>
                <a:gd name="T19" fmla="*/ 304 h 304"/>
                <a:gd name="T20" fmla="*/ 207 w 284"/>
                <a:gd name="T21" fmla="*/ 293 h 304"/>
                <a:gd name="T22" fmla="*/ 213 w 284"/>
                <a:gd name="T23" fmla="*/ 282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2 h 304"/>
                <a:gd name="T42" fmla="*/ 82 w 284"/>
                <a:gd name="T43" fmla="*/ 293 h 304"/>
                <a:gd name="T44" fmla="*/ 97 w 284"/>
                <a:gd name="T45" fmla="*/ 304 h 304"/>
                <a:gd name="T46" fmla="*/ 6 w 284"/>
                <a:gd name="T47" fmla="*/ 304 h 304"/>
                <a:gd name="T48" fmla="*/ 17 w 284"/>
                <a:gd name="T49" fmla="*/ 293 h 304"/>
                <a:gd name="T50" fmla="*/ 23 w 284"/>
                <a:gd name="T51" fmla="*/ 282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 name="Freeform 12"/>
            <p:cNvSpPr>
              <a:spLocks/>
            </p:cNvSpPr>
            <p:nvPr/>
          </p:nvSpPr>
          <p:spPr bwMode="auto">
            <a:xfrm>
              <a:off x="3763" y="3110"/>
              <a:ext cx="293" cy="452"/>
            </a:xfrm>
            <a:custGeom>
              <a:avLst/>
              <a:gdLst>
                <a:gd name="T0" fmla="*/ 281 w 293"/>
                <a:gd name="T1" fmla="*/ 85 h 452"/>
                <a:gd name="T2" fmla="*/ 250 w 293"/>
                <a:gd name="T3" fmla="*/ 37 h 452"/>
                <a:gd name="T4" fmla="*/ 230 w 293"/>
                <a:gd name="T5" fmla="*/ 20 h 452"/>
                <a:gd name="T6" fmla="*/ 210 w 293"/>
                <a:gd name="T7" fmla="*/ 9 h 452"/>
                <a:gd name="T8" fmla="*/ 165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26 h 452"/>
                <a:gd name="T24" fmla="*/ 20 w 293"/>
                <a:gd name="T25" fmla="*/ 435 h 452"/>
                <a:gd name="T26" fmla="*/ 11 w 293"/>
                <a:gd name="T27" fmla="*/ 449 h 452"/>
                <a:gd name="T28" fmla="*/ 94 w 293"/>
                <a:gd name="T29" fmla="*/ 452 h 452"/>
                <a:gd name="T30" fmla="*/ 88 w 293"/>
                <a:gd name="T31" fmla="*/ 449 h 452"/>
                <a:gd name="T32" fmla="*/ 80 w 293"/>
                <a:gd name="T33" fmla="*/ 435 h 452"/>
                <a:gd name="T34" fmla="*/ 77 w 293"/>
                <a:gd name="T35" fmla="*/ 68 h 452"/>
                <a:gd name="T36" fmla="*/ 91 w 293"/>
                <a:gd name="T37" fmla="*/ 54 h 452"/>
                <a:gd name="T38" fmla="*/ 105 w 293"/>
                <a:gd name="T39" fmla="*/ 46 h 452"/>
                <a:gd name="T40" fmla="*/ 142 w 293"/>
                <a:gd name="T41" fmla="*/ 34 h 452"/>
                <a:gd name="T42" fmla="*/ 159 w 293"/>
                <a:gd name="T43" fmla="*/ 37 h 452"/>
                <a:gd name="T44" fmla="*/ 190 w 293"/>
                <a:gd name="T45" fmla="*/ 51 h 452"/>
                <a:gd name="T46" fmla="*/ 205 w 293"/>
                <a:gd name="T47" fmla="*/ 63 h 452"/>
                <a:gd name="T48" fmla="*/ 224 w 293"/>
                <a:gd name="T49" fmla="*/ 100 h 452"/>
                <a:gd name="T50" fmla="*/ 230 w 293"/>
                <a:gd name="T51" fmla="*/ 156 h 452"/>
                <a:gd name="T52" fmla="*/ 230 w 293"/>
                <a:gd name="T53" fmla="*/ 185 h 452"/>
                <a:gd name="T54" fmla="*/ 216 w 293"/>
                <a:gd name="T55" fmla="*/ 233 h 452"/>
                <a:gd name="T56" fmla="*/ 205 w 293"/>
                <a:gd name="T57" fmla="*/ 250 h 452"/>
                <a:gd name="T58" fmla="*/ 176 w 293"/>
                <a:gd name="T59" fmla="*/ 276 h 452"/>
                <a:gd name="T60" fmla="*/ 136 w 293"/>
                <a:gd name="T61" fmla="*/ 284 h 452"/>
                <a:gd name="T62" fmla="*/ 122 w 293"/>
                <a:gd name="T63" fmla="*/ 284 h 452"/>
                <a:gd name="T64" fmla="*/ 99 w 293"/>
                <a:gd name="T65" fmla="*/ 276 h 452"/>
                <a:gd name="T66" fmla="*/ 102 w 293"/>
                <a:gd name="T67" fmla="*/ 304 h 452"/>
                <a:gd name="T68" fmla="*/ 122 w 293"/>
                <a:gd name="T69" fmla="*/ 310 h 452"/>
                <a:gd name="T70" fmla="*/ 145 w 293"/>
                <a:gd name="T71" fmla="*/ 310 h 452"/>
                <a:gd name="T72" fmla="*/ 190 w 293"/>
                <a:gd name="T73" fmla="*/ 304 h 452"/>
                <a:gd name="T74" fmla="*/ 219 w 293"/>
                <a:gd name="T75" fmla="*/ 290 h 452"/>
                <a:gd name="T76" fmla="*/ 241 w 293"/>
                <a:gd name="T77" fmla="*/ 273 h 452"/>
                <a:gd name="T78" fmla="*/ 253 w 293"/>
                <a:gd name="T79" fmla="*/ 262 h 452"/>
                <a:gd name="T80" fmla="*/ 281 w 293"/>
                <a:gd name="T81" fmla="*/ 210 h 452"/>
                <a:gd name="T82" fmla="*/ 293 w 293"/>
                <a:gd name="T83" fmla="*/ 154 h 452"/>
                <a:gd name="T84" fmla="*/ 290 w 293"/>
                <a:gd name="T85" fmla="*/ 117 h 452"/>
                <a:gd name="T86" fmla="*/ 281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 name="Freeform 13"/>
            <p:cNvSpPr>
              <a:spLocks/>
            </p:cNvSpPr>
            <p:nvPr/>
          </p:nvSpPr>
          <p:spPr bwMode="auto">
            <a:xfrm>
              <a:off x="2192" y="3110"/>
              <a:ext cx="208" cy="310"/>
            </a:xfrm>
            <a:custGeom>
              <a:avLst/>
              <a:gdLst>
                <a:gd name="T0" fmla="*/ 182 w 208"/>
                <a:gd name="T1" fmla="*/ 264 h 310"/>
                <a:gd name="T2" fmla="*/ 182 w 208"/>
                <a:gd name="T3" fmla="*/ 264 h 310"/>
                <a:gd name="T4" fmla="*/ 165 w 208"/>
                <a:gd name="T5" fmla="*/ 270 h 310"/>
                <a:gd name="T6" fmla="*/ 145 w 208"/>
                <a:gd name="T7" fmla="*/ 273 h 310"/>
                <a:gd name="T8" fmla="*/ 145 w 208"/>
                <a:gd name="T9" fmla="*/ 273 h 310"/>
                <a:gd name="T10" fmla="*/ 131 w 208"/>
                <a:gd name="T11" fmla="*/ 273 h 310"/>
                <a:gd name="T12" fmla="*/ 120 w 208"/>
                <a:gd name="T13" fmla="*/ 267 h 310"/>
                <a:gd name="T14" fmla="*/ 108 w 208"/>
                <a:gd name="T15" fmla="*/ 262 h 310"/>
                <a:gd name="T16" fmla="*/ 100 w 208"/>
                <a:gd name="T17" fmla="*/ 250 h 310"/>
                <a:gd name="T18" fmla="*/ 100 w 208"/>
                <a:gd name="T19" fmla="*/ 250 h 310"/>
                <a:gd name="T20" fmla="*/ 91 w 208"/>
                <a:gd name="T21" fmla="*/ 239 h 310"/>
                <a:gd name="T22" fmla="*/ 83 w 208"/>
                <a:gd name="T23" fmla="*/ 225 h 310"/>
                <a:gd name="T24" fmla="*/ 80 w 208"/>
                <a:gd name="T25" fmla="*/ 208 h 310"/>
                <a:gd name="T26" fmla="*/ 80 w 208"/>
                <a:gd name="T27" fmla="*/ 191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1 h 310"/>
                <a:gd name="T44" fmla="*/ 23 w 208"/>
                <a:gd name="T45" fmla="*/ 191 h 310"/>
                <a:gd name="T46" fmla="*/ 26 w 208"/>
                <a:gd name="T47" fmla="*/ 219 h 310"/>
                <a:gd name="T48" fmla="*/ 32 w 208"/>
                <a:gd name="T49" fmla="*/ 245 h 310"/>
                <a:gd name="T50" fmla="*/ 40 w 208"/>
                <a:gd name="T51" fmla="*/ 264 h 310"/>
                <a:gd name="T52" fmla="*/ 54 w 208"/>
                <a:gd name="T53" fmla="*/ 282 h 310"/>
                <a:gd name="T54" fmla="*/ 54 w 208"/>
                <a:gd name="T55" fmla="*/ 282 h 310"/>
                <a:gd name="T56" fmla="*/ 71 w 208"/>
                <a:gd name="T57" fmla="*/ 296 h 310"/>
                <a:gd name="T58" fmla="*/ 85 w 208"/>
                <a:gd name="T59" fmla="*/ 304 h 310"/>
                <a:gd name="T60" fmla="*/ 103 w 208"/>
                <a:gd name="T61" fmla="*/ 310 h 310"/>
                <a:gd name="T62" fmla="*/ 122 w 208"/>
                <a:gd name="T63" fmla="*/ 310 h 310"/>
                <a:gd name="T64" fmla="*/ 122 w 208"/>
                <a:gd name="T65" fmla="*/ 310 h 310"/>
                <a:gd name="T66" fmla="*/ 142 w 208"/>
                <a:gd name="T67" fmla="*/ 310 h 310"/>
                <a:gd name="T68" fmla="*/ 162 w 208"/>
                <a:gd name="T69" fmla="*/ 304 h 310"/>
                <a:gd name="T70" fmla="*/ 179 w 208"/>
                <a:gd name="T71" fmla="*/ 296 h 310"/>
                <a:gd name="T72" fmla="*/ 196 w 208"/>
                <a:gd name="T73" fmla="*/ 282 h 310"/>
                <a:gd name="T74" fmla="*/ 208 w 208"/>
                <a:gd name="T75" fmla="*/ 245 h 310"/>
                <a:gd name="T76" fmla="*/ 208 w 208"/>
                <a:gd name="T77" fmla="*/ 245 h 310"/>
                <a:gd name="T78" fmla="*/ 196 w 208"/>
                <a:gd name="T79" fmla="*/ 256 h 310"/>
                <a:gd name="T80" fmla="*/ 182 w 208"/>
                <a:gd name="T81" fmla="*/ 264 h 310"/>
                <a:gd name="T82" fmla="*/ 182 w 208"/>
                <a:gd name="T83" fmla="*/ 264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4" name="Freeform 14"/>
            <p:cNvSpPr>
              <a:spLocks/>
            </p:cNvSpPr>
            <p:nvPr/>
          </p:nvSpPr>
          <p:spPr bwMode="auto">
            <a:xfrm>
              <a:off x="2383" y="3110"/>
              <a:ext cx="105" cy="310"/>
            </a:xfrm>
            <a:custGeom>
              <a:avLst/>
              <a:gdLst>
                <a:gd name="T0" fmla="*/ 79 w 105"/>
                <a:gd name="T1" fmla="*/ 253 h 310"/>
                <a:gd name="T2" fmla="*/ 79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39 h 310"/>
                <a:gd name="T20" fmla="*/ 25 w 105"/>
                <a:gd name="T21" fmla="*/ 264 h 310"/>
                <a:gd name="T22" fmla="*/ 25 w 105"/>
                <a:gd name="T23" fmla="*/ 264 h 310"/>
                <a:gd name="T24" fmla="*/ 25 w 105"/>
                <a:gd name="T25" fmla="*/ 264 h 310"/>
                <a:gd name="T26" fmla="*/ 25 w 105"/>
                <a:gd name="T27" fmla="*/ 264 h 310"/>
                <a:gd name="T28" fmla="*/ 25 w 105"/>
                <a:gd name="T29" fmla="*/ 282 h 310"/>
                <a:gd name="T30" fmla="*/ 31 w 105"/>
                <a:gd name="T31" fmla="*/ 293 h 310"/>
                <a:gd name="T32" fmla="*/ 31 w 105"/>
                <a:gd name="T33" fmla="*/ 293 h 310"/>
                <a:gd name="T34" fmla="*/ 37 w 105"/>
                <a:gd name="T35" fmla="*/ 301 h 310"/>
                <a:gd name="T36" fmla="*/ 48 w 105"/>
                <a:gd name="T37" fmla="*/ 310 h 310"/>
                <a:gd name="T38" fmla="*/ 105 w 105"/>
                <a:gd name="T39" fmla="*/ 290 h 310"/>
                <a:gd name="T40" fmla="*/ 105 w 105"/>
                <a:gd name="T41" fmla="*/ 290 h 310"/>
                <a:gd name="T42" fmla="*/ 93 w 105"/>
                <a:gd name="T43" fmla="*/ 287 h 310"/>
                <a:gd name="T44" fmla="*/ 85 w 105"/>
                <a:gd name="T45" fmla="*/ 279 h 310"/>
                <a:gd name="T46" fmla="*/ 79 w 105"/>
                <a:gd name="T47" fmla="*/ 267 h 310"/>
                <a:gd name="T48" fmla="*/ 79 w 105"/>
                <a:gd name="T49" fmla="*/ 253 h 310"/>
                <a:gd name="T50" fmla="*/ 79 w 105"/>
                <a:gd name="T51" fmla="*/ 253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5" name="Freeform 15"/>
            <p:cNvSpPr>
              <a:spLocks/>
            </p:cNvSpPr>
            <p:nvPr/>
          </p:nvSpPr>
          <p:spPr bwMode="auto">
            <a:xfrm>
              <a:off x="3010" y="3110"/>
              <a:ext cx="250" cy="310"/>
            </a:xfrm>
            <a:custGeom>
              <a:avLst/>
              <a:gdLst>
                <a:gd name="T0" fmla="*/ 233 w 250"/>
                <a:gd name="T1" fmla="*/ 279 h 310"/>
                <a:gd name="T2" fmla="*/ 230 w 250"/>
                <a:gd name="T3" fmla="*/ 259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59 h 310"/>
                <a:gd name="T52" fmla="*/ 23 w 250"/>
                <a:gd name="T53" fmla="*/ 174 h 310"/>
                <a:gd name="T54" fmla="*/ 3 w 250"/>
                <a:gd name="T55" fmla="*/ 210 h 310"/>
                <a:gd name="T56" fmla="*/ 0 w 250"/>
                <a:gd name="T57" fmla="*/ 233 h 310"/>
                <a:gd name="T58" fmla="*/ 6 w 250"/>
                <a:gd name="T59" fmla="*/ 259 h 310"/>
                <a:gd name="T60" fmla="*/ 20 w 250"/>
                <a:gd name="T61" fmla="*/ 284 h 310"/>
                <a:gd name="T62" fmla="*/ 32 w 250"/>
                <a:gd name="T63" fmla="*/ 296 h 310"/>
                <a:gd name="T64" fmla="*/ 60 w 250"/>
                <a:gd name="T65" fmla="*/ 310 h 310"/>
                <a:gd name="T66" fmla="*/ 77 w 250"/>
                <a:gd name="T67" fmla="*/ 310 h 310"/>
                <a:gd name="T68" fmla="*/ 120 w 250"/>
                <a:gd name="T69" fmla="*/ 304 h 310"/>
                <a:gd name="T70" fmla="*/ 159 w 250"/>
                <a:gd name="T71" fmla="*/ 279 h 310"/>
                <a:gd name="T72" fmla="*/ 171 w 250"/>
                <a:gd name="T73" fmla="*/ 247 h 310"/>
                <a:gd name="T74" fmla="*/ 139 w 250"/>
                <a:gd name="T75" fmla="*/ 267 h 310"/>
                <a:gd name="T76" fmla="*/ 103 w 250"/>
                <a:gd name="T77" fmla="*/ 273 h 310"/>
                <a:gd name="T78" fmla="*/ 94 w 250"/>
                <a:gd name="T79" fmla="*/ 273 h 310"/>
                <a:gd name="T80" fmla="*/ 74 w 250"/>
                <a:gd name="T81" fmla="*/ 267 h 310"/>
                <a:gd name="T82" fmla="*/ 68 w 250"/>
                <a:gd name="T83" fmla="*/ 259 h 310"/>
                <a:gd name="T84" fmla="*/ 57 w 250"/>
                <a:gd name="T85" fmla="*/ 242 h 310"/>
                <a:gd name="T86" fmla="*/ 54 w 250"/>
                <a:gd name="T87" fmla="*/ 222 h 310"/>
                <a:gd name="T88" fmla="*/ 54 w 250"/>
                <a:gd name="T89" fmla="*/ 210 h 310"/>
                <a:gd name="T90" fmla="*/ 63 w 250"/>
                <a:gd name="T91" fmla="*/ 193 h 310"/>
                <a:gd name="T92" fmla="*/ 68 w 250"/>
                <a:gd name="T93" fmla="*/ 185 h 310"/>
                <a:gd name="T94" fmla="*/ 108 w 250"/>
                <a:gd name="T95" fmla="*/ 162 h 310"/>
                <a:gd name="T96" fmla="*/ 154 w 250"/>
                <a:gd name="T97" fmla="*/ 148 h 310"/>
                <a:gd name="T98" fmla="*/ 176 w 250"/>
                <a:gd name="T99" fmla="*/ 242 h 310"/>
                <a:gd name="T100" fmla="*/ 176 w 250"/>
                <a:gd name="T101" fmla="*/ 262 h 310"/>
                <a:gd name="T102" fmla="*/ 179 w 250"/>
                <a:gd name="T103" fmla="*/ 282 h 310"/>
                <a:gd name="T104" fmla="*/ 182 w 250"/>
                <a:gd name="T105" fmla="*/ 293 h 310"/>
                <a:gd name="T106" fmla="*/ 199 w 250"/>
                <a:gd name="T107" fmla="*/ 310 h 310"/>
                <a:gd name="T108" fmla="*/ 250 w 250"/>
                <a:gd name="T109" fmla="*/ 290 h 310"/>
                <a:gd name="T110" fmla="*/ 233 w 250"/>
                <a:gd name="T111" fmla="*/ 279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6" name="Freeform 16"/>
            <p:cNvSpPr>
              <a:spLocks/>
            </p:cNvSpPr>
            <p:nvPr/>
          </p:nvSpPr>
          <p:spPr bwMode="auto">
            <a:xfrm>
              <a:off x="2871" y="2866"/>
              <a:ext cx="136" cy="170"/>
            </a:xfrm>
            <a:custGeom>
              <a:avLst/>
              <a:gdLst>
                <a:gd name="T0" fmla="*/ 31 w 136"/>
                <a:gd name="T1" fmla="*/ 11 h 170"/>
                <a:gd name="T2" fmla="*/ 31 w 136"/>
                <a:gd name="T3" fmla="*/ 116 h 170"/>
                <a:gd name="T4" fmla="*/ 31 w 136"/>
                <a:gd name="T5" fmla="*/ 116 h 170"/>
                <a:gd name="T6" fmla="*/ 34 w 136"/>
                <a:gd name="T7" fmla="*/ 131 h 170"/>
                <a:gd name="T8" fmla="*/ 40 w 136"/>
                <a:gd name="T9" fmla="*/ 142 h 170"/>
                <a:gd name="T10" fmla="*/ 46 w 136"/>
                <a:gd name="T11" fmla="*/ 150 h 170"/>
                <a:gd name="T12" fmla="*/ 51 w 136"/>
                <a:gd name="T13" fmla="*/ 153 h 170"/>
                <a:gd name="T14" fmla="*/ 63 w 136"/>
                <a:gd name="T15" fmla="*/ 156 h 170"/>
                <a:gd name="T16" fmla="*/ 74 w 136"/>
                <a:gd name="T17" fmla="*/ 159 h 170"/>
                <a:gd name="T18" fmla="*/ 74 w 136"/>
                <a:gd name="T19" fmla="*/ 159 h 170"/>
                <a:gd name="T20" fmla="*/ 85 w 136"/>
                <a:gd name="T21" fmla="*/ 159 h 170"/>
                <a:gd name="T22" fmla="*/ 94 w 136"/>
                <a:gd name="T23" fmla="*/ 156 h 170"/>
                <a:gd name="T24" fmla="*/ 102 w 136"/>
                <a:gd name="T25" fmla="*/ 150 h 170"/>
                <a:gd name="T26" fmla="*/ 108 w 136"/>
                <a:gd name="T27" fmla="*/ 145 h 170"/>
                <a:gd name="T28" fmla="*/ 111 w 136"/>
                <a:gd name="T29" fmla="*/ 139 h 170"/>
                <a:gd name="T30" fmla="*/ 114 w 136"/>
                <a:gd name="T31" fmla="*/ 131 h 170"/>
                <a:gd name="T32" fmla="*/ 117 w 136"/>
                <a:gd name="T33" fmla="*/ 116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14 h 170"/>
                <a:gd name="T52" fmla="*/ 128 w 136"/>
                <a:gd name="T53" fmla="*/ 114 h 170"/>
                <a:gd name="T54" fmla="*/ 128 w 136"/>
                <a:gd name="T55" fmla="*/ 128 h 170"/>
                <a:gd name="T56" fmla="*/ 125 w 136"/>
                <a:gd name="T57" fmla="*/ 139 h 170"/>
                <a:gd name="T58" fmla="*/ 119 w 136"/>
                <a:gd name="T59" fmla="*/ 150 h 170"/>
                <a:gd name="T60" fmla="*/ 111 w 136"/>
                <a:gd name="T61" fmla="*/ 156 h 170"/>
                <a:gd name="T62" fmla="*/ 102 w 136"/>
                <a:gd name="T63" fmla="*/ 162 h 170"/>
                <a:gd name="T64" fmla="*/ 94 w 136"/>
                <a:gd name="T65" fmla="*/ 167 h 170"/>
                <a:gd name="T66" fmla="*/ 71 w 136"/>
                <a:gd name="T67" fmla="*/ 170 h 170"/>
                <a:gd name="T68" fmla="*/ 71 w 136"/>
                <a:gd name="T69" fmla="*/ 170 h 170"/>
                <a:gd name="T70" fmla="*/ 51 w 136"/>
                <a:gd name="T71" fmla="*/ 167 h 170"/>
                <a:gd name="T72" fmla="*/ 40 w 136"/>
                <a:gd name="T73" fmla="*/ 165 h 170"/>
                <a:gd name="T74" fmla="*/ 31 w 136"/>
                <a:gd name="T75" fmla="*/ 159 h 170"/>
                <a:gd name="T76" fmla="*/ 20 w 136"/>
                <a:gd name="T77" fmla="*/ 150 h 170"/>
                <a:gd name="T78" fmla="*/ 14 w 136"/>
                <a:gd name="T79" fmla="*/ 142 h 170"/>
                <a:gd name="T80" fmla="*/ 9 w 136"/>
                <a:gd name="T81" fmla="*/ 128 h 170"/>
                <a:gd name="T82" fmla="*/ 9 w 136"/>
                <a:gd name="T83" fmla="*/ 114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7" name="Freeform 17"/>
            <p:cNvSpPr>
              <a:spLocks/>
            </p:cNvSpPr>
            <p:nvPr/>
          </p:nvSpPr>
          <p:spPr bwMode="auto">
            <a:xfrm>
              <a:off x="3022" y="2866"/>
              <a:ext cx="153" cy="173"/>
            </a:xfrm>
            <a:custGeom>
              <a:avLst/>
              <a:gdLst>
                <a:gd name="T0" fmla="*/ 133 w 153"/>
                <a:gd name="T1" fmla="*/ 11 h 173"/>
                <a:gd name="T2" fmla="*/ 133 w 153"/>
                <a:gd name="T3" fmla="*/ 11 h 173"/>
                <a:gd name="T4" fmla="*/ 133 w 153"/>
                <a:gd name="T5" fmla="*/ 3 h 173"/>
                <a:gd name="T6" fmla="*/ 127 w 153"/>
                <a:gd name="T7" fmla="*/ 0 h 173"/>
                <a:gd name="T8" fmla="*/ 153 w 153"/>
                <a:gd name="T9" fmla="*/ 0 h 173"/>
                <a:gd name="T10" fmla="*/ 153 w 153"/>
                <a:gd name="T11" fmla="*/ 0 h 173"/>
                <a:gd name="T12" fmla="*/ 147 w 153"/>
                <a:gd name="T13" fmla="*/ 3 h 173"/>
                <a:gd name="T14" fmla="*/ 147 w 153"/>
                <a:gd name="T15" fmla="*/ 11 h 173"/>
                <a:gd name="T16" fmla="*/ 147 w 153"/>
                <a:gd name="T17" fmla="*/ 173 h 173"/>
                <a:gd name="T18" fmla="*/ 147 w 153"/>
                <a:gd name="T19" fmla="*/ 173 h 173"/>
                <a:gd name="T20" fmla="*/ 88 w 153"/>
                <a:gd name="T21" fmla="*/ 99 h 173"/>
                <a:gd name="T22" fmla="*/ 28 w 153"/>
                <a:gd name="T23" fmla="*/ 25 h 173"/>
                <a:gd name="T24" fmla="*/ 28 w 153"/>
                <a:gd name="T25" fmla="*/ 156 h 173"/>
                <a:gd name="T26" fmla="*/ 28 w 153"/>
                <a:gd name="T27" fmla="*/ 156 h 173"/>
                <a:gd name="T28" fmla="*/ 31 w 153"/>
                <a:gd name="T29" fmla="*/ 165 h 173"/>
                <a:gd name="T30" fmla="*/ 34 w 153"/>
                <a:gd name="T31" fmla="*/ 167 h 173"/>
                <a:gd name="T32" fmla="*/ 8 w 153"/>
                <a:gd name="T33" fmla="*/ 167 h 173"/>
                <a:gd name="T34" fmla="*/ 8 w 153"/>
                <a:gd name="T35" fmla="*/ 167 h 173"/>
                <a:gd name="T36" fmla="*/ 14 w 153"/>
                <a:gd name="T37" fmla="*/ 165 h 173"/>
                <a:gd name="T38" fmla="*/ 14 w 153"/>
                <a:gd name="T39" fmla="*/ 156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33 w 153"/>
                <a:gd name="T57" fmla="*/ 119 h 173"/>
                <a:gd name="T58" fmla="*/ 133 w 153"/>
                <a:gd name="T59" fmla="*/ 11 h 173"/>
                <a:gd name="T60" fmla="*/ 133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 name="Freeform 18"/>
            <p:cNvSpPr>
              <a:spLocks/>
            </p:cNvSpPr>
            <p:nvPr/>
          </p:nvSpPr>
          <p:spPr bwMode="auto">
            <a:xfrm>
              <a:off x="3201" y="2866"/>
              <a:ext cx="37" cy="167"/>
            </a:xfrm>
            <a:custGeom>
              <a:avLst/>
              <a:gdLst>
                <a:gd name="T0" fmla="*/ 37 w 37"/>
                <a:gd name="T1" fmla="*/ 0 h 167"/>
                <a:gd name="T2" fmla="*/ 37 w 37"/>
                <a:gd name="T3" fmla="*/ 0 h 167"/>
                <a:gd name="T4" fmla="*/ 31 w 37"/>
                <a:gd name="T5" fmla="*/ 3 h 167"/>
                <a:gd name="T6" fmla="*/ 28 w 37"/>
                <a:gd name="T7" fmla="*/ 11 h 167"/>
                <a:gd name="T8" fmla="*/ 28 w 37"/>
                <a:gd name="T9" fmla="*/ 156 h 167"/>
                <a:gd name="T10" fmla="*/ 28 w 37"/>
                <a:gd name="T11" fmla="*/ 156 h 167"/>
                <a:gd name="T12" fmla="*/ 31 w 37"/>
                <a:gd name="T13" fmla="*/ 165 h 167"/>
                <a:gd name="T14" fmla="*/ 37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37 w 37"/>
                <a:gd name="T33" fmla="*/ 0 h 167"/>
                <a:gd name="T34" fmla="*/ 37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 name="Freeform 19"/>
            <p:cNvSpPr>
              <a:spLocks/>
            </p:cNvSpPr>
            <p:nvPr/>
          </p:nvSpPr>
          <p:spPr bwMode="auto">
            <a:xfrm>
              <a:off x="3249" y="2866"/>
              <a:ext cx="153" cy="173"/>
            </a:xfrm>
            <a:custGeom>
              <a:avLst/>
              <a:gdLst>
                <a:gd name="T0" fmla="*/ 131 w 153"/>
                <a:gd name="T1" fmla="*/ 11 h 173"/>
                <a:gd name="T2" fmla="*/ 131 w 153"/>
                <a:gd name="T3" fmla="*/ 11 h 173"/>
                <a:gd name="T4" fmla="*/ 131 w 153"/>
                <a:gd name="T5" fmla="*/ 3 h 173"/>
                <a:gd name="T6" fmla="*/ 125 w 153"/>
                <a:gd name="T7" fmla="*/ 0 h 173"/>
                <a:gd name="T8" fmla="*/ 153 w 153"/>
                <a:gd name="T9" fmla="*/ 0 h 173"/>
                <a:gd name="T10" fmla="*/ 153 w 153"/>
                <a:gd name="T11" fmla="*/ 0 h 173"/>
                <a:gd name="T12" fmla="*/ 148 w 153"/>
                <a:gd name="T13" fmla="*/ 6 h 173"/>
                <a:gd name="T14" fmla="*/ 142 w 153"/>
                <a:gd name="T15" fmla="*/ 11 h 173"/>
                <a:gd name="T16" fmla="*/ 142 w 153"/>
                <a:gd name="T17" fmla="*/ 11 h 173"/>
                <a:gd name="T18" fmla="*/ 82 w 153"/>
                <a:gd name="T19" fmla="*/ 173 h 173"/>
                <a:gd name="T20" fmla="*/ 82 w 153"/>
                <a:gd name="T21" fmla="*/ 173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85 w 153"/>
                <a:gd name="T43" fmla="*/ 128 h 173"/>
                <a:gd name="T44" fmla="*/ 85 w 153"/>
                <a:gd name="T45" fmla="*/ 128 h 173"/>
                <a:gd name="T46" fmla="*/ 131 w 153"/>
                <a:gd name="T47" fmla="*/ 11 h 173"/>
                <a:gd name="T48" fmla="*/ 131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0" name="Freeform 20"/>
            <p:cNvSpPr>
              <a:spLocks/>
            </p:cNvSpPr>
            <p:nvPr/>
          </p:nvSpPr>
          <p:spPr bwMode="auto">
            <a:xfrm>
              <a:off x="3411" y="2866"/>
              <a:ext cx="105" cy="167"/>
            </a:xfrm>
            <a:custGeom>
              <a:avLst/>
              <a:gdLst>
                <a:gd name="T0" fmla="*/ 94 w 105"/>
                <a:gd name="T1" fmla="*/ 23 h 167"/>
                <a:gd name="T2" fmla="*/ 94 w 105"/>
                <a:gd name="T3" fmla="*/ 23 h 167"/>
                <a:gd name="T4" fmla="*/ 85 w 105"/>
                <a:gd name="T5" fmla="*/ 14 h 167"/>
                <a:gd name="T6" fmla="*/ 74 w 105"/>
                <a:gd name="T7" fmla="*/ 11 h 167"/>
                <a:gd name="T8" fmla="*/ 74 w 105"/>
                <a:gd name="T9" fmla="*/ 11 h 167"/>
                <a:gd name="T10" fmla="*/ 31 w 105"/>
                <a:gd name="T11" fmla="*/ 11 h 167"/>
                <a:gd name="T12" fmla="*/ 31 w 105"/>
                <a:gd name="T13" fmla="*/ 68 h 167"/>
                <a:gd name="T14" fmla="*/ 71 w 105"/>
                <a:gd name="T15" fmla="*/ 68 h 167"/>
                <a:gd name="T16" fmla="*/ 71 w 105"/>
                <a:gd name="T17" fmla="*/ 68 h 167"/>
                <a:gd name="T18" fmla="*/ 76 w 105"/>
                <a:gd name="T19" fmla="*/ 65 h 167"/>
                <a:gd name="T20" fmla="*/ 79 w 105"/>
                <a:gd name="T21" fmla="*/ 62 h 167"/>
                <a:gd name="T22" fmla="*/ 79 w 105"/>
                <a:gd name="T23" fmla="*/ 88 h 167"/>
                <a:gd name="T24" fmla="*/ 79 w 105"/>
                <a:gd name="T25" fmla="*/ 88 h 167"/>
                <a:gd name="T26" fmla="*/ 76 w 105"/>
                <a:gd name="T27" fmla="*/ 82 h 167"/>
                <a:gd name="T28" fmla="*/ 71 w 105"/>
                <a:gd name="T29" fmla="*/ 82 h 167"/>
                <a:gd name="T30" fmla="*/ 31 w 105"/>
                <a:gd name="T31" fmla="*/ 82 h 167"/>
                <a:gd name="T32" fmla="*/ 31 w 105"/>
                <a:gd name="T33" fmla="*/ 153 h 167"/>
                <a:gd name="T34" fmla="*/ 31 w 105"/>
                <a:gd name="T35" fmla="*/ 153 h 167"/>
                <a:gd name="T36" fmla="*/ 59 w 105"/>
                <a:gd name="T37" fmla="*/ 156 h 167"/>
                <a:gd name="T38" fmla="*/ 59 w 105"/>
                <a:gd name="T39" fmla="*/ 156 h 167"/>
                <a:gd name="T40" fmla="*/ 76 w 105"/>
                <a:gd name="T41" fmla="*/ 156 h 167"/>
                <a:gd name="T42" fmla="*/ 88 w 105"/>
                <a:gd name="T43" fmla="*/ 153 h 167"/>
                <a:gd name="T44" fmla="*/ 96 w 105"/>
                <a:gd name="T45" fmla="*/ 148 h 167"/>
                <a:gd name="T46" fmla="*/ 105 w 105"/>
                <a:gd name="T47" fmla="*/ 139 h 167"/>
                <a:gd name="T48" fmla="*/ 99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94 w 105"/>
                <a:gd name="T67" fmla="*/ 0 h 167"/>
                <a:gd name="T68" fmla="*/ 94 w 105"/>
                <a:gd name="T69" fmla="*/ 23 h 167"/>
                <a:gd name="T70" fmla="*/ 94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1" name="Freeform 21"/>
            <p:cNvSpPr>
              <a:spLocks noEditPoints="1"/>
            </p:cNvSpPr>
            <p:nvPr/>
          </p:nvSpPr>
          <p:spPr bwMode="auto">
            <a:xfrm>
              <a:off x="3527" y="2866"/>
              <a:ext cx="145" cy="167"/>
            </a:xfrm>
            <a:custGeom>
              <a:avLst/>
              <a:gdLst>
                <a:gd name="T0" fmla="*/ 68 w 145"/>
                <a:gd name="T1" fmla="*/ 82 h 167"/>
                <a:gd name="T2" fmla="*/ 85 w 145"/>
                <a:gd name="T3" fmla="*/ 91 h 167"/>
                <a:gd name="T4" fmla="*/ 94 w 145"/>
                <a:gd name="T5" fmla="*/ 102 h 167"/>
                <a:gd name="T6" fmla="*/ 120 w 145"/>
                <a:gd name="T7" fmla="*/ 145 h 167"/>
                <a:gd name="T8" fmla="*/ 131 w 145"/>
                <a:gd name="T9" fmla="*/ 159 h 167"/>
                <a:gd name="T10" fmla="*/ 145 w 145"/>
                <a:gd name="T11" fmla="*/ 167 h 167"/>
                <a:gd name="T12" fmla="*/ 120 w 145"/>
                <a:gd name="T13" fmla="*/ 167 h 167"/>
                <a:gd name="T14" fmla="*/ 108 w 145"/>
                <a:gd name="T15" fmla="*/ 165 h 167"/>
                <a:gd name="T16" fmla="*/ 100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88 w 145"/>
                <a:gd name="T41" fmla="*/ 8 h 167"/>
                <a:gd name="T42" fmla="*/ 103 w 145"/>
                <a:gd name="T43" fmla="*/ 20 h 167"/>
                <a:gd name="T44" fmla="*/ 108 w 145"/>
                <a:gd name="T45" fmla="*/ 40 h 167"/>
                <a:gd name="T46" fmla="*/ 108 w 145"/>
                <a:gd name="T47" fmla="*/ 51 h 167"/>
                <a:gd name="T48" fmla="*/ 100 w 145"/>
                <a:gd name="T49" fmla="*/ 65 h 167"/>
                <a:gd name="T50" fmla="*/ 83 w 145"/>
                <a:gd name="T51" fmla="*/ 79 h 167"/>
                <a:gd name="T52" fmla="*/ 68 w 145"/>
                <a:gd name="T53" fmla="*/ 82 h 167"/>
                <a:gd name="T54" fmla="*/ 32 w 145"/>
                <a:gd name="T55" fmla="*/ 77 h 167"/>
                <a:gd name="T56" fmla="*/ 46 w 145"/>
                <a:gd name="T57" fmla="*/ 77 h 167"/>
                <a:gd name="T58" fmla="*/ 60 w 145"/>
                <a:gd name="T59" fmla="*/ 77 h 167"/>
                <a:gd name="T60" fmla="*/ 77 w 145"/>
                <a:gd name="T61" fmla="*/ 65 h 167"/>
                <a:gd name="T62" fmla="*/ 83 w 145"/>
                <a:gd name="T63" fmla="*/ 51 h 167"/>
                <a:gd name="T64" fmla="*/ 83 w 145"/>
                <a:gd name="T65" fmla="*/ 42 h 167"/>
                <a:gd name="T66" fmla="*/ 77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2" name="Freeform 22"/>
            <p:cNvSpPr>
              <a:spLocks/>
            </p:cNvSpPr>
            <p:nvPr/>
          </p:nvSpPr>
          <p:spPr bwMode="auto">
            <a:xfrm>
              <a:off x="3672" y="2863"/>
              <a:ext cx="102" cy="173"/>
            </a:xfrm>
            <a:custGeom>
              <a:avLst/>
              <a:gdLst>
                <a:gd name="T0" fmla="*/ 102 w 102"/>
                <a:gd name="T1" fmla="*/ 122 h 173"/>
                <a:gd name="T2" fmla="*/ 97 w 102"/>
                <a:gd name="T3" fmla="*/ 142 h 173"/>
                <a:gd name="T4" fmla="*/ 85 w 102"/>
                <a:gd name="T5" fmla="*/ 159 h 173"/>
                <a:gd name="T6" fmla="*/ 68 w 102"/>
                <a:gd name="T7" fmla="*/ 170 h 173"/>
                <a:gd name="T8" fmla="*/ 48 w 102"/>
                <a:gd name="T9" fmla="*/ 173 h 173"/>
                <a:gd name="T10" fmla="*/ 34 w 102"/>
                <a:gd name="T11" fmla="*/ 170 h 173"/>
                <a:gd name="T12" fmla="*/ 3 w 102"/>
                <a:gd name="T13" fmla="*/ 159 h 173"/>
                <a:gd name="T14" fmla="*/ 0 w 102"/>
                <a:gd name="T15" fmla="*/ 122 h 173"/>
                <a:gd name="T16" fmla="*/ 14 w 102"/>
                <a:gd name="T17" fmla="*/ 148 h 173"/>
                <a:gd name="T18" fmla="*/ 37 w 102"/>
                <a:gd name="T19" fmla="*/ 162 h 173"/>
                <a:gd name="T20" fmla="*/ 46 w 102"/>
                <a:gd name="T21" fmla="*/ 162 h 173"/>
                <a:gd name="T22" fmla="*/ 63 w 102"/>
                <a:gd name="T23" fmla="*/ 159 h 173"/>
                <a:gd name="T24" fmla="*/ 74 w 102"/>
                <a:gd name="T25" fmla="*/ 151 h 173"/>
                <a:gd name="T26" fmla="*/ 80 w 102"/>
                <a:gd name="T27" fmla="*/ 131 h 173"/>
                <a:gd name="T28" fmla="*/ 80 w 102"/>
                <a:gd name="T29" fmla="*/ 122 h 173"/>
                <a:gd name="T30" fmla="*/ 68 w 102"/>
                <a:gd name="T31" fmla="*/ 105 h 173"/>
                <a:gd name="T32" fmla="*/ 37 w 102"/>
                <a:gd name="T33" fmla="*/ 88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54 w 102"/>
                <a:gd name="T45" fmla="*/ 0 h 173"/>
                <a:gd name="T46" fmla="*/ 71 w 102"/>
                <a:gd name="T47" fmla="*/ 3 h 173"/>
                <a:gd name="T48" fmla="*/ 88 w 102"/>
                <a:gd name="T49" fmla="*/ 9 h 173"/>
                <a:gd name="T50" fmla="*/ 91 w 102"/>
                <a:gd name="T51" fmla="*/ 43 h 173"/>
                <a:gd name="T52" fmla="*/ 77 w 102"/>
                <a:gd name="T53" fmla="*/ 23 h 173"/>
                <a:gd name="T54" fmla="*/ 57 w 102"/>
                <a:gd name="T55" fmla="*/ 11 h 173"/>
                <a:gd name="T56" fmla="*/ 48 w 102"/>
                <a:gd name="T57" fmla="*/ 11 h 173"/>
                <a:gd name="T58" fmla="*/ 29 w 102"/>
                <a:gd name="T59" fmla="*/ 20 h 173"/>
                <a:gd name="T60" fmla="*/ 23 w 102"/>
                <a:gd name="T61" fmla="*/ 37 h 173"/>
                <a:gd name="T62" fmla="*/ 23 w 102"/>
                <a:gd name="T63" fmla="*/ 45 h 173"/>
                <a:gd name="T64" fmla="*/ 40 w 102"/>
                <a:gd name="T65" fmla="*/ 63 h 173"/>
                <a:gd name="T66" fmla="*/ 57 w 102"/>
                <a:gd name="T67" fmla="*/ 68 h 173"/>
                <a:gd name="T68" fmla="*/ 88 w 102"/>
                <a:gd name="T69" fmla="*/ 88 h 173"/>
                <a:gd name="T70" fmla="*/ 100 w 102"/>
                <a:gd name="T71" fmla="*/ 102 h 173"/>
                <a:gd name="T72" fmla="*/ 102 w 102"/>
                <a:gd name="T73" fmla="*/ 122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3" name="Freeform 23"/>
            <p:cNvSpPr>
              <a:spLocks/>
            </p:cNvSpPr>
            <p:nvPr/>
          </p:nvSpPr>
          <p:spPr bwMode="auto">
            <a:xfrm>
              <a:off x="3791" y="2866"/>
              <a:ext cx="37" cy="167"/>
            </a:xfrm>
            <a:custGeom>
              <a:avLst/>
              <a:gdLst>
                <a:gd name="T0" fmla="*/ 37 w 37"/>
                <a:gd name="T1" fmla="*/ 0 h 167"/>
                <a:gd name="T2" fmla="*/ 37 w 37"/>
                <a:gd name="T3" fmla="*/ 0 h 167"/>
                <a:gd name="T4" fmla="*/ 32 w 37"/>
                <a:gd name="T5" fmla="*/ 3 h 167"/>
                <a:gd name="T6" fmla="*/ 29 w 37"/>
                <a:gd name="T7" fmla="*/ 11 h 167"/>
                <a:gd name="T8" fmla="*/ 29 w 37"/>
                <a:gd name="T9" fmla="*/ 156 h 167"/>
                <a:gd name="T10" fmla="*/ 29 w 37"/>
                <a:gd name="T11" fmla="*/ 156 h 167"/>
                <a:gd name="T12" fmla="*/ 32 w 37"/>
                <a:gd name="T13" fmla="*/ 165 h 167"/>
                <a:gd name="T14" fmla="*/ 37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37 w 37"/>
                <a:gd name="T33" fmla="*/ 0 h 167"/>
                <a:gd name="T34" fmla="*/ 37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4" name="Freeform 24"/>
            <p:cNvSpPr>
              <a:spLocks/>
            </p:cNvSpPr>
            <p:nvPr/>
          </p:nvSpPr>
          <p:spPr bwMode="auto">
            <a:xfrm>
              <a:off x="3840" y="2866"/>
              <a:ext cx="130" cy="167"/>
            </a:xfrm>
            <a:custGeom>
              <a:avLst/>
              <a:gdLst>
                <a:gd name="T0" fmla="*/ 79 w 130"/>
                <a:gd name="T1" fmla="*/ 11 h 167"/>
                <a:gd name="T2" fmla="*/ 79 w 130"/>
                <a:gd name="T3" fmla="*/ 156 h 167"/>
                <a:gd name="T4" fmla="*/ 79 w 130"/>
                <a:gd name="T5" fmla="*/ 156 h 167"/>
                <a:gd name="T6" fmla="*/ 79 w 130"/>
                <a:gd name="T7" fmla="*/ 165 h 167"/>
                <a:gd name="T8" fmla="*/ 85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0 w 130"/>
                <a:gd name="T35" fmla="*/ 0 h 167"/>
                <a:gd name="T36" fmla="*/ 130 w 130"/>
                <a:gd name="T37" fmla="*/ 23 h 167"/>
                <a:gd name="T38" fmla="*/ 130 w 130"/>
                <a:gd name="T39" fmla="*/ 23 h 167"/>
                <a:gd name="T40" fmla="*/ 128 w 130"/>
                <a:gd name="T41" fmla="*/ 17 h 167"/>
                <a:gd name="T42" fmla="*/ 119 w 130"/>
                <a:gd name="T43" fmla="*/ 14 h 167"/>
                <a:gd name="T44" fmla="*/ 119 w 130"/>
                <a:gd name="T45" fmla="*/ 14 h 167"/>
                <a:gd name="T46" fmla="*/ 79 w 130"/>
                <a:gd name="T47" fmla="*/ 11 h 167"/>
                <a:gd name="T48" fmla="*/ 79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5" name="Freeform 25"/>
            <p:cNvSpPr>
              <a:spLocks/>
            </p:cNvSpPr>
            <p:nvPr/>
          </p:nvSpPr>
          <p:spPr bwMode="auto">
            <a:xfrm>
              <a:off x="3976" y="2866"/>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6" name="Freeform 26"/>
            <p:cNvSpPr>
              <a:spLocks noEditPoints="1"/>
            </p:cNvSpPr>
            <p:nvPr/>
          </p:nvSpPr>
          <p:spPr bwMode="auto">
            <a:xfrm>
              <a:off x="4192" y="2863"/>
              <a:ext cx="156" cy="173"/>
            </a:xfrm>
            <a:custGeom>
              <a:avLst/>
              <a:gdLst>
                <a:gd name="T0" fmla="*/ 77 w 156"/>
                <a:gd name="T1" fmla="*/ 173 h 173"/>
                <a:gd name="T2" fmla="*/ 48 w 156"/>
                <a:gd name="T3" fmla="*/ 165 h 173"/>
                <a:gd name="T4" fmla="*/ 23 w 156"/>
                <a:gd name="T5" fmla="*/ 148 h 173"/>
                <a:gd name="T6" fmla="*/ 6 w 156"/>
                <a:gd name="T7" fmla="*/ 119 h 173"/>
                <a:gd name="T8" fmla="*/ 0 w 156"/>
                <a:gd name="T9" fmla="*/ 85 h 173"/>
                <a:gd name="T10" fmla="*/ 3 w 156"/>
                <a:gd name="T11" fmla="*/ 68 h 173"/>
                <a:gd name="T12" fmla="*/ 14 w 156"/>
                <a:gd name="T13" fmla="*/ 40 h 173"/>
                <a:gd name="T14" fmla="*/ 34 w 156"/>
                <a:gd name="T15" fmla="*/ 14 h 173"/>
                <a:gd name="T16" fmla="*/ 62 w 156"/>
                <a:gd name="T17" fmla="*/ 3 h 173"/>
                <a:gd name="T18" fmla="*/ 82 w 156"/>
                <a:gd name="T19" fmla="*/ 0 h 173"/>
                <a:gd name="T20" fmla="*/ 108 w 156"/>
                <a:gd name="T21" fmla="*/ 6 h 173"/>
                <a:gd name="T22" fmla="*/ 133 w 156"/>
                <a:gd name="T23" fmla="*/ 23 h 173"/>
                <a:gd name="T24" fmla="*/ 150 w 156"/>
                <a:gd name="T25" fmla="*/ 51 h 173"/>
                <a:gd name="T26" fmla="*/ 156 w 156"/>
                <a:gd name="T27" fmla="*/ 88 h 173"/>
                <a:gd name="T28" fmla="*/ 156 w 156"/>
                <a:gd name="T29" fmla="*/ 108 h 173"/>
                <a:gd name="T30" fmla="*/ 142 w 156"/>
                <a:gd name="T31" fmla="*/ 139 h 173"/>
                <a:gd name="T32" fmla="*/ 119 w 156"/>
                <a:gd name="T33" fmla="*/ 162 h 173"/>
                <a:gd name="T34" fmla="*/ 91 w 156"/>
                <a:gd name="T35" fmla="*/ 173 h 173"/>
                <a:gd name="T36" fmla="*/ 77 w 156"/>
                <a:gd name="T37" fmla="*/ 173 h 173"/>
                <a:gd name="T38" fmla="*/ 25 w 156"/>
                <a:gd name="T39" fmla="*/ 82 h 173"/>
                <a:gd name="T40" fmla="*/ 31 w 156"/>
                <a:gd name="T41" fmla="*/ 119 h 173"/>
                <a:gd name="T42" fmla="*/ 43 w 156"/>
                <a:gd name="T43" fmla="*/ 142 h 173"/>
                <a:gd name="T44" fmla="*/ 60 w 156"/>
                <a:gd name="T45" fmla="*/ 156 h 173"/>
                <a:gd name="T46" fmla="*/ 79 w 156"/>
                <a:gd name="T47" fmla="*/ 162 h 173"/>
                <a:gd name="T48" fmla="*/ 91 w 156"/>
                <a:gd name="T49" fmla="*/ 159 h 173"/>
                <a:gd name="T50" fmla="*/ 111 w 156"/>
                <a:gd name="T51" fmla="*/ 151 h 173"/>
                <a:gd name="T52" fmla="*/ 122 w 156"/>
                <a:gd name="T53" fmla="*/ 131 h 173"/>
                <a:gd name="T54" fmla="*/ 131 w 156"/>
                <a:gd name="T55" fmla="*/ 105 h 173"/>
                <a:gd name="T56" fmla="*/ 131 w 156"/>
                <a:gd name="T57" fmla="*/ 88 h 173"/>
                <a:gd name="T58" fmla="*/ 128 w 156"/>
                <a:gd name="T59" fmla="*/ 57 h 173"/>
                <a:gd name="T60" fmla="*/ 116 w 156"/>
                <a:gd name="T61" fmla="*/ 31 h 173"/>
                <a:gd name="T62" fmla="*/ 102 w 156"/>
                <a:gd name="T63" fmla="*/ 17 h 173"/>
                <a:gd name="T64" fmla="*/ 79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7" name="Freeform 27"/>
            <p:cNvSpPr>
              <a:spLocks/>
            </p:cNvSpPr>
            <p:nvPr/>
          </p:nvSpPr>
          <p:spPr bwMode="auto">
            <a:xfrm>
              <a:off x="4365" y="2866"/>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sp>
        <p:nvSpPr>
          <p:cNvPr id="28" name="Text Box 29"/>
          <p:cNvSpPr txBox="1">
            <a:spLocks noChangeArrowheads="1"/>
          </p:cNvSpPr>
          <p:nvPr/>
        </p:nvSpPr>
        <p:spPr bwMode="auto">
          <a:xfrm>
            <a:off x="323850" y="4941888"/>
            <a:ext cx="8351838"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3200" b="1" dirty="0" err="1">
                <a:solidFill>
                  <a:schemeClr val="tx2"/>
                </a:solidFill>
                <a:latin typeface="Lucida Sans" pitchFamily="34" charset="0"/>
              </a:rPr>
              <a:t>UoS</a:t>
            </a:r>
            <a:r>
              <a:rPr lang="en-GB" sz="3200" b="1" dirty="0">
                <a:solidFill>
                  <a:schemeClr val="tx2"/>
                </a:solidFill>
                <a:latin typeface="Lucida Sans" pitchFamily="34" charset="0"/>
              </a:rPr>
              <a:t> Libraries</a:t>
            </a:r>
          </a:p>
          <a:p>
            <a:pPr algn="l" eaLnBrk="1" hangingPunct="1"/>
            <a:r>
              <a:rPr lang="en-GB" sz="3200" b="1" dirty="0" smtClean="0">
                <a:solidFill>
                  <a:schemeClr val="tx2"/>
                </a:solidFill>
                <a:latin typeface="Lucida Sans" pitchFamily="34" charset="0"/>
              </a:rPr>
              <a:t>2014</a:t>
            </a:r>
            <a:endParaRPr lang="en-GB" sz="3200" b="1" dirty="0">
              <a:latin typeface="Lucida Sans" pitchFamily="34" charset="0"/>
            </a:endParaRPr>
          </a:p>
        </p:txBody>
      </p:sp>
      <p:sp>
        <p:nvSpPr>
          <p:cNvPr id="5122" name="Rectangle 2"/>
          <p:cNvSpPr>
            <a:spLocks noGrp="1" noChangeArrowheads="1"/>
          </p:cNvSpPr>
          <p:nvPr>
            <p:ph type="ctrTitle"/>
          </p:nvPr>
        </p:nvSpPr>
        <p:spPr>
          <a:xfrm>
            <a:off x="358775" y="1700213"/>
            <a:ext cx="8426450" cy="1873250"/>
          </a:xfrm>
        </p:spPr>
        <p:txBody>
          <a:bodyPr anchor="t"/>
          <a:lstStyle>
            <a:lvl1pPr>
              <a:lnSpc>
                <a:spcPct val="90000"/>
              </a:lnSpc>
              <a:defRPr sz="6000" b="0">
                <a:solidFill>
                  <a:schemeClr val="tx1"/>
                </a:solidFill>
              </a:defRPr>
            </a:lvl1pPr>
          </a:lstStyle>
          <a:p>
            <a:pPr lvl="0"/>
            <a:r>
              <a:rPr lang="en-GB" noProof="0" smtClean="0"/>
              <a:t>Click to edit Master title style</a:t>
            </a:r>
          </a:p>
        </p:txBody>
      </p:sp>
    </p:spTree>
    <p:extLst>
      <p:ext uri="{BB962C8B-B14F-4D97-AF65-F5344CB8AC3E}">
        <p14:creationId xmlns:p14="http://schemas.microsoft.com/office/powerpoint/2010/main" val="2933425370"/>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5A5322E-1030-4016-9E27-5054C441CEF1}" type="slidenum">
              <a:rPr lang="en-GB"/>
              <a:pPr>
                <a:defRPr/>
              </a:pPr>
              <a:t>‹#›</a:t>
            </a:fld>
            <a:endParaRPr lang="en-GB"/>
          </a:p>
        </p:txBody>
      </p:sp>
    </p:spTree>
    <p:extLst>
      <p:ext uri="{BB962C8B-B14F-4D97-AF65-F5344CB8AC3E}">
        <p14:creationId xmlns:p14="http://schemas.microsoft.com/office/powerpoint/2010/main" val="1466206685"/>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78613" y="0"/>
            <a:ext cx="2106612" cy="62023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58775" y="0"/>
            <a:ext cx="6167438" cy="62023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DB106E4-E4FD-43A4-B2E8-F09690725153}" type="slidenum">
              <a:rPr lang="en-GB"/>
              <a:pPr>
                <a:defRPr/>
              </a:pPr>
              <a:t>‹#›</a:t>
            </a:fld>
            <a:endParaRPr lang="en-GB"/>
          </a:p>
        </p:txBody>
      </p:sp>
    </p:spTree>
    <p:extLst>
      <p:ext uri="{BB962C8B-B14F-4D97-AF65-F5344CB8AC3E}">
        <p14:creationId xmlns:p14="http://schemas.microsoft.com/office/powerpoint/2010/main" val="1541919446"/>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F67F4B6-871E-4C77-B175-DE993B74D00D}" type="slidenum">
              <a:rPr lang="en-GB"/>
              <a:pPr>
                <a:defRPr/>
              </a:pPr>
              <a:t>‹#›</a:t>
            </a:fld>
            <a:endParaRPr lang="en-GB"/>
          </a:p>
        </p:txBody>
      </p:sp>
    </p:spTree>
    <p:extLst>
      <p:ext uri="{BB962C8B-B14F-4D97-AF65-F5344CB8AC3E}">
        <p14:creationId xmlns:p14="http://schemas.microsoft.com/office/powerpoint/2010/main" val="87427390"/>
      </p:ext>
    </p:extLst>
  </p:cSld>
  <p:clrMapOvr>
    <a:masterClrMapping/>
  </p:clrMapOvr>
  <p:transition spd="med">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1717D17-95F8-48EF-ADCB-15697ED7ADB8}" type="slidenum">
              <a:rPr lang="en-GB"/>
              <a:pPr>
                <a:defRPr/>
              </a:pPr>
              <a:t>‹#›</a:t>
            </a:fld>
            <a:endParaRPr lang="en-GB"/>
          </a:p>
        </p:txBody>
      </p:sp>
    </p:spTree>
    <p:extLst>
      <p:ext uri="{BB962C8B-B14F-4D97-AF65-F5344CB8AC3E}">
        <p14:creationId xmlns:p14="http://schemas.microsoft.com/office/powerpoint/2010/main" val="3931464324"/>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58775" y="1700213"/>
            <a:ext cx="4137025" cy="4502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37025" cy="4502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D7C8834-DD93-4E8C-BC4A-0E0490ACA6EE}" type="slidenum">
              <a:rPr lang="en-GB"/>
              <a:pPr>
                <a:defRPr/>
              </a:pPr>
              <a:t>‹#›</a:t>
            </a:fld>
            <a:endParaRPr lang="en-GB"/>
          </a:p>
        </p:txBody>
      </p:sp>
    </p:spTree>
    <p:extLst>
      <p:ext uri="{BB962C8B-B14F-4D97-AF65-F5344CB8AC3E}">
        <p14:creationId xmlns:p14="http://schemas.microsoft.com/office/powerpoint/2010/main" val="1748324302"/>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6A427D82-9651-46D3-B3A4-25BBB08BF2BA}" type="slidenum">
              <a:rPr lang="en-GB"/>
              <a:pPr>
                <a:defRPr/>
              </a:pPr>
              <a:t>‹#›</a:t>
            </a:fld>
            <a:endParaRPr lang="en-GB"/>
          </a:p>
        </p:txBody>
      </p:sp>
    </p:spTree>
    <p:extLst>
      <p:ext uri="{BB962C8B-B14F-4D97-AF65-F5344CB8AC3E}">
        <p14:creationId xmlns:p14="http://schemas.microsoft.com/office/powerpoint/2010/main" val="818552062"/>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FAC4024C-E8CB-4A36-A0F9-7DCC4A757B5E}" type="slidenum">
              <a:rPr lang="en-GB"/>
              <a:pPr>
                <a:defRPr/>
              </a:pPr>
              <a:t>‹#›</a:t>
            </a:fld>
            <a:endParaRPr lang="en-GB"/>
          </a:p>
        </p:txBody>
      </p:sp>
    </p:spTree>
    <p:extLst>
      <p:ext uri="{BB962C8B-B14F-4D97-AF65-F5344CB8AC3E}">
        <p14:creationId xmlns:p14="http://schemas.microsoft.com/office/powerpoint/2010/main" val="115230996"/>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57E42E9-B338-4384-82FA-00A65C816292}" type="slidenum">
              <a:rPr lang="en-GB"/>
              <a:pPr>
                <a:defRPr/>
              </a:pPr>
              <a:t>‹#›</a:t>
            </a:fld>
            <a:endParaRPr lang="en-GB"/>
          </a:p>
        </p:txBody>
      </p:sp>
    </p:spTree>
    <p:extLst>
      <p:ext uri="{BB962C8B-B14F-4D97-AF65-F5344CB8AC3E}">
        <p14:creationId xmlns:p14="http://schemas.microsoft.com/office/powerpoint/2010/main" val="2127180510"/>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1B8066EB-35C6-4AFB-9172-34A46BFA3624}" type="slidenum">
              <a:rPr lang="en-GB"/>
              <a:pPr>
                <a:defRPr/>
              </a:pPr>
              <a:t>‹#›</a:t>
            </a:fld>
            <a:endParaRPr lang="en-GB"/>
          </a:p>
        </p:txBody>
      </p:sp>
    </p:spTree>
    <p:extLst>
      <p:ext uri="{BB962C8B-B14F-4D97-AF65-F5344CB8AC3E}">
        <p14:creationId xmlns:p14="http://schemas.microsoft.com/office/powerpoint/2010/main" val="4095533389"/>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216494E2-7A72-4142-B8CD-03BACF1EA159}" type="slidenum">
              <a:rPr lang="en-GB"/>
              <a:pPr>
                <a:defRPr/>
              </a:pPr>
              <a:t>‹#›</a:t>
            </a:fld>
            <a:endParaRPr lang="en-GB"/>
          </a:p>
        </p:txBody>
      </p:sp>
    </p:spTree>
    <p:extLst>
      <p:ext uri="{BB962C8B-B14F-4D97-AF65-F5344CB8AC3E}">
        <p14:creationId xmlns:p14="http://schemas.microsoft.com/office/powerpoint/2010/main" val="649163721"/>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smtClean="0">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eaLnBrk="0" hangingPunct="0">
              <a:defRPr sz="1400" smtClean="0">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smtClean="0">
                <a:latin typeface="+mn-lt"/>
                <a:ea typeface="+mn-ea"/>
              </a:defRPr>
            </a:lvl1pPr>
          </a:lstStyle>
          <a:p>
            <a:pPr>
              <a:defRPr/>
            </a:pPr>
            <a:fld id="{0BD8513D-59E5-4338-9335-6F9A227D6BF4}" type="slidenum">
              <a:rPr lang="en-GB"/>
              <a:pPr>
                <a:defRPr/>
              </a:pPr>
              <a:t>‹#›</a:t>
            </a:fld>
            <a:endParaRPr lang="en-GB"/>
          </a:p>
        </p:txBody>
      </p:sp>
    </p:spTree>
  </p:cSld>
  <p:clrMap bg1="dk2" tx1="lt1" bg2="dk1" tx2="lt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76.png"/></Relationships>
</file>

<file path=ppt/slides/_rels/slide10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93.xml"/><Relationship Id="rId1" Type="http://schemas.openxmlformats.org/officeDocument/2006/relationships/slideLayout" Target="../slideLayouts/slideLayout2.xml"/><Relationship Id="rId5" Type="http://schemas.openxmlformats.org/officeDocument/2006/relationships/image" Target="../media/image89.png"/><Relationship Id="rId4" Type="http://schemas.openxmlformats.org/officeDocument/2006/relationships/image" Target="../media/image88.png"/></Relationships>
</file>

<file path=ppt/slides/_rels/slide11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95.xml"/><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04.xml"/><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05.xml"/><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06.xml"/><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07.xml"/><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10.png"/></Relationships>
</file>

<file path=ppt/slides/_rels/slide13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108.xml"/><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09.xml"/><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10.xml"/><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11.xml"/><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12.xml"/><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113.xml"/><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14.xml"/><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115.xml"/><Relationship Id="rId1" Type="http://schemas.openxmlformats.org/officeDocument/2006/relationships/slideLayout" Target="../slideLayouts/slideLayout6.xml"/></Relationships>
</file>

<file path=ppt/slides/_rels/slide139.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118.xml"/><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notesSlide" Target="../notesSlides/notesSlide119.xml"/><Relationship Id="rId2" Type="http://schemas.openxmlformats.org/officeDocument/2006/relationships/slideLayout" Target="../slideLayouts/slideLayout2.xml"/><Relationship Id="rId1" Type="http://schemas.openxmlformats.org/officeDocument/2006/relationships/tags" Target="../tags/tag17.xml"/><Relationship Id="rId5" Type="http://schemas.openxmlformats.org/officeDocument/2006/relationships/image" Target="../media/image116.png"/><Relationship Id="rId4" Type="http://schemas.openxmlformats.org/officeDocument/2006/relationships/image" Target="../media/image115.png"/></Relationships>
</file>

<file path=ppt/slides/_rels/slide145.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12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125.xml"/><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notesSlide" Target="../notesSlides/notesSlide127.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124.png"/></Relationships>
</file>

<file path=ppt/slides/_rels/slide154.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132.xml"/><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3" Type="http://schemas.openxmlformats.org/officeDocument/2006/relationships/notesSlide" Target="../notesSlides/notesSlide134.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132.png"/></Relationships>
</file>

<file path=ppt/slides/_rels/slide163.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notesSlide" Target="../notesSlides/notesSlide135.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136.xml"/><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137.xml"/><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3" Type="http://schemas.openxmlformats.org/officeDocument/2006/relationships/image" Target="../media/image137.tmp"/><Relationship Id="rId2" Type="http://schemas.openxmlformats.org/officeDocument/2006/relationships/notesSlide" Target="../notesSlides/notesSlide138.xml"/><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3" Type="http://schemas.openxmlformats.org/officeDocument/2006/relationships/image" Target="../media/image138.tmp"/><Relationship Id="rId2" Type="http://schemas.openxmlformats.org/officeDocument/2006/relationships/notesSlide" Target="../notesSlides/notesSlide139.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3" Type="http://schemas.openxmlformats.org/officeDocument/2006/relationships/image" Target="../media/image139.tmp"/><Relationship Id="rId2" Type="http://schemas.openxmlformats.org/officeDocument/2006/relationships/notesSlide" Target="../notesSlides/notesSlide140.xml"/><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41.xml"/><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142.xml"/><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143.xml"/><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144.xml"/><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145.xml"/><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146.xml"/><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147.xml"/><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14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0.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149.xml"/><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150.xml"/><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151.xml"/><Relationship Id="rId1" Type="http://schemas.openxmlformats.org/officeDocument/2006/relationships/slideLayout" Target="../slideLayouts/slideLayout7.xml"/></Relationships>
</file>

<file path=ppt/slides/_rels/slide183.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152.xml"/><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5.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153.xml"/><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154.xml"/><Relationship Id="rId1" Type="http://schemas.openxmlformats.org/officeDocument/2006/relationships/slideLayout" Target="../slideLayouts/slideLayout7.xml"/></Relationships>
</file>

<file path=ppt/slides/_rels/slide187.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155.xml"/><Relationship Id="rId1" Type="http://schemas.openxmlformats.org/officeDocument/2006/relationships/slideLayout" Target="../slideLayouts/slideLayout7.xml"/></Relationships>
</file>

<file path=ppt/slides/_rels/slide188.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56.xml"/><Relationship Id="rId1" Type="http://schemas.openxmlformats.org/officeDocument/2006/relationships/slideLayout" Target="../slideLayouts/slideLayout7.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90.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157.xml"/><Relationship Id="rId1" Type="http://schemas.openxmlformats.org/officeDocument/2006/relationships/slideLayout" Target="../slideLayouts/slideLayout7.xml"/></Relationships>
</file>

<file path=ppt/slides/_rels/slide191.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158.xml"/><Relationship Id="rId1" Type="http://schemas.openxmlformats.org/officeDocument/2006/relationships/slideLayout" Target="../slideLayouts/slideLayout7.xml"/></Relationships>
</file>

<file path=ppt/slides/_rels/slide192.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159.xml"/><Relationship Id="rId1" Type="http://schemas.openxmlformats.org/officeDocument/2006/relationships/slideLayout" Target="../slideLayouts/slideLayout7.xml"/></Relationships>
</file>

<file path=ppt/slides/_rels/slide193.xml.rels><?xml version="1.0" encoding="UTF-8" standalone="yes"?>
<Relationships xmlns="http://schemas.openxmlformats.org/package/2006/relationships"><Relationship Id="rId2" Type="http://schemas.openxmlformats.org/officeDocument/2006/relationships/image" Target="../media/image159.png"/><Relationship Id="rId1" Type="http://schemas.openxmlformats.org/officeDocument/2006/relationships/slideLayout" Target="../slideLayouts/slideLayout7.xml"/></Relationships>
</file>

<file path=ppt/slides/_rels/slide194.xml.rels><?xml version="1.0" encoding="UTF-8" standalone="yes"?>
<Relationships xmlns="http://schemas.openxmlformats.org/package/2006/relationships"><Relationship Id="rId3" Type="http://schemas.openxmlformats.org/officeDocument/2006/relationships/notesSlide" Target="../notesSlides/notesSlide160.xml"/><Relationship Id="rId2" Type="http://schemas.openxmlformats.org/officeDocument/2006/relationships/slideLayout" Target="../slideLayouts/slideLayout2.xml"/><Relationship Id="rId1" Type="http://schemas.openxmlformats.org/officeDocument/2006/relationships/tags" Target="../tags/tag20.xml"/><Relationship Id="rId5" Type="http://schemas.openxmlformats.org/officeDocument/2006/relationships/hyperlink" Target="http://www.edshare.soton.ac.uk/" TargetMode="External"/><Relationship Id="rId4" Type="http://schemas.openxmlformats.org/officeDocument/2006/relationships/hyperlink" Target="http://library.soton.ac.uk/endnote"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library.soton.ac.uk/endnote"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25.png"/></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32.png"/></Relationships>
</file>

<file path=ppt/slides/_rels/slide4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41.png"/></Relationships>
</file>

<file path=ppt/slides/_rels/slide5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45.png"/></Relationships>
</file>

<file path=ppt/slides/_rels/slide6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49.png"/></Relationships>
</file>

<file path=ppt/slides/_rels/slide6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60.png"/></Relationships>
</file>

<file path=ppt/slides/_rels/slide8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7.png"/><Relationship Id="rId4" Type="http://schemas.openxmlformats.org/officeDocument/2006/relationships/image" Target="../media/image6.png"/></Relationships>
</file>

<file path=ppt/slides/_rels/slide9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72.png"/></Relationships>
</file>

<file path=ppt/slides/_rels/slide9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23850" y="2349500"/>
            <a:ext cx="8426450" cy="1873250"/>
          </a:xfrm>
        </p:spPr>
        <p:txBody>
          <a:bodyPr/>
          <a:lstStyle/>
          <a:p>
            <a:pPr eaLnBrk="1" hangingPunct="1"/>
            <a:r>
              <a:rPr lang="en-GB" b="1" dirty="0" smtClean="0"/>
              <a:t>EndNote X7 - basic graduate session</a:t>
            </a:r>
          </a:p>
        </p:txBody>
      </p:sp>
    </p:spTree>
    <p:custDataLst>
      <p:tags r:id="rId1"/>
    </p:custDataLst>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404664"/>
            <a:ext cx="9144000" cy="58868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9093" name="Text Box 5"/>
          <p:cNvSpPr txBox="1">
            <a:spLocks noChangeArrowheads="1"/>
          </p:cNvSpPr>
          <p:nvPr/>
        </p:nvSpPr>
        <p:spPr bwMode="auto">
          <a:xfrm>
            <a:off x="5219700" y="3716338"/>
            <a:ext cx="3313113"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Scroll down to see more fields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9093"/>
                                        </p:tgtEl>
                                        <p:attrNameLst>
                                          <p:attrName>style.visibility</p:attrName>
                                        </p:attrNameLst>
                                      </p:cBhvr>
                                      <p:to>
                                        <p:strVal val="visible"/>
                                      </p:to>
                                    </p:set>
                                    <p:animEffect transition="in" filter="fade">
                                      <p:cBhvr>
                                        <p:cTn id="7" dur="2000"/>
                                        <p:tgtEl>
                                          <p:spTgt spid="890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3"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0" y="-8111"/>
            <a:ext cx="9154814" cy="6866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643" name="Oval 19"/>
          <p:cNvSpPr>
            <a:spLocks noChangeArrowheads="1"/>
          </p:cNvSpPr>
          <p:nvPr/>
        </p:nvSpPr>
        <p:spPr bwMode="auto">
          <a:xfrm>
            <a:off x="2987824" y="4653136"/>
            <a:ext cx="1008112" cy="7207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30" name="Text Box 6"/>
          <p:cNvSpPr txBox="1">
            <a:spLocks noChangeArrowheads="1"/>
          </p:cNvSpPr>
          <p:nvPr/>
        </p:nvSpPr>
        <p:spPr bwMode="auto">
          <a:xfrm>
            <a:off x="3995936" y="3645024"/>
            <a:ext cx="4681538"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Click the paperclip symbol</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100</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6630"/>
                                        </p:tgtEl>
                                        <p:attrNameLst>
                                          <p:attrName>style.visibility</p:attrName>
                                        </p:attrNameLst>
                                      </p:cBhvr>
                                      <p:to>
                                        <p:strVal val="visible"/>
                                      </p:to>
                                    </p:set>
                                    <p:animEffect transition="in" filter="fade">
                                      <p:cBhvr>
                                        <p:cTn id="7" dur="2000"/>
                                        <p:tgtEl>
                                          <p:spTgt spid="2663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6643"/>
                                        </p:tgtEl>
                                        <p:attrNameLst>
                                          <p:attrName>style.visibility</p:attrName>
                                        </p:attrNameLst>
                                      </p:cBhvr>
                                      <p:to>
                                        <p:strVal val="visible"/>
                                      </p:to>
                                    </p:set>
                                    <p:animEffect transition="in" filter="fade">
                                      <p:cBhvr>
                                        <p:cTn id="11" dur="2000"/>
                                        <p:tgtEl>
                                          <p:spTgt spid="266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43" grpId="0" animBg="1"/>
      <p:bldP spid="26630"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9497" y="-37728"/>
            <a:ext cx="9194304" cy="6895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3845" name="Oval 5"/>
          <p:cNvSpPr>
            <a:spLocks noChangeArrowheads="1"/>
          </p:cNvSpPr>
          <p:nvPr/>
        </p:nvSpPr>
        <p:spPr bwMode="auto">
          <a:xfrm>
            <a:off x="2893056" y="2852936"/>
            <a:ext cx="2664296" cy="792088"/>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101</a:t>
            </a:fld>
            <a:endParaRPr lang="en-GB"/>
          </a:p>
        </p:txBody>
      </p:sp>
      <p:sp>
        <p:nvSpPr>
          <p:cNvPr id="3" name="TextBox 2"/>
          <p:cNvSpPr txBox="1"/>
          <p:nvPr/>
        </p:nvSpPr>
        <p:spPr bwMode="auto">
          <a:xfrm>
            <a:off x="3743908" y="4077072"/>
            <a:ext cx="3636404"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Browse to locate the required file</a:t>
            </a:r>
            <a:endParaRPr lang="en-GB" sz="2400" b="1" dirty="0">
              <a:solidFill>
                <a:srgbClr val="000000"/>
              </a:solidFill>
              <a:latin typeface="Lucida Sans"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163845"/>
                                        </p:tgtEl>
                                        <p:attrNameLst>
                                          <p:attrName>style.visibility</p:attrName>
                                        </p:attrNameLst>
                                      </p:cBhvr>
                                      <p:to>
                                        <p:strVal val="visible"/>
                                      </p:to>
                                    </p:set>
                                    <p:animEffect transition="in" filter="fade">
                                      <p:cBhvr>
                                        <p:cTn id="11" dur="2000"/>
                                        <p:tgtEl>
                                          <p:spTgt spid="1638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45" grpId="0" animBg="1"/>
      <p:bldP spid="3"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4325" y="635615"/>
            <a:ext cx="9144000" cy="5161935"/>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165893" name="Line 5"/>
          <p:cNvSpPr>
            <a:spLocks noChangeShapeType="1"/>
          </p:cNvSpPr>
          <p:nvPr/>
        </p:nvSpPr>
        <p:spPr bwMode="auto">
          <a:xfrm flipH="1" flipV="1">
            <a:off x="2699791" y="2564903"/>
            <a:ext cx="1512166" cy="262463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5894" name="Text Box 6"/>
          <p:cNvSpPr txBox="1">
            <a:spLocks noChangeArrowheads="1"/>
          </p:cNvSpPr>
          <p:nvPr/>
        </p:nvSpPr>
        <p:spPr bwMode="auto">
          <a:xfrm>
            <a:off x="3563938" y="4581525"/>
            <a:ext cx="468153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Select and drag the PDF file on to the record in main library view</a:t>
            </a:r>
            <a:endParaRPr lang="en-GB" sz="2400" b="1">
              <a:latin typeface="Lucida Sans" pitchFamily="34" charset="0"/>
            </a:endParaRPr>
          </a:p>
        </p:txBody>
      </p:sp>
      <p:sp>
        <p:nvSpPr>
          <p:cNvPr id="165895" name="Line 7"/>
          <p:cNvSpPr>
            <a:spLocks noChangeShapeType="1"/>
          </p:cNvSpPr>
          <p:nvPr/>
        </p:nvSpPr>
        <p:spPr bwMode="auto">
          <a:xfrm flipV="1">
            <a:off x="2987825" y="1988840"/>
            <a:ext cx="2088232" cy="576062"/>
          </a:xfrm>
          <a:prstGeom prst="line">
            <a:avLst/>
          </a:prstGeom>
          <a:noFill/>
          <a:ln w="57150">
            <a:solidFill>
              <a:srgbClr val="FF0066"/>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102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5894"/>
                                        </p:tgtEl>
                                        <p:attrNameLst>
                                          <p:attrName>style.visibility</p:attrName>
                                        </p:attrNameLst>
                                      </p:cBhvr>
                                      <p:to>
                                        <p:strVal val="visible"/>
                                      </p:to>
                                    </p:set>
                                    <p:animEffect transition="in" filter="fade">
                                      <p:cBhvr>
                                        <p:cTn id="7" dur="2000"/>
                                        <p:tgtEl>
                                          <p:spTgt spid="165894"/>
                                        </p:tgtEl>
                                      </p:cBhvr>
                                    </p:animEffect>
                                  </p:childTnLst>
                                </p:cTn>
                              </p:par>
                            </p:childTnLst>
                          </p:cTn>
                        </p:par>
                        <p:par>
                          <p:cTn id="8" fill="hold">
                            <p:stCondLst>
                              <p:cond delay="2000"/>
                            </p:stCondLst>
                            <p:childTnLst>
                              <p:par>
                                <p:cTn id="9" presetID="22" presetClass="entr" presetSubtype="4" fill="hold" grpId="0" nodeType="afterEffect">
                                  <p:stCondLst>
                                    <p:cond delay="0"/>
                                  </p:stCondLst>
                                  <p:childTnLst>
                                    <p:set>
                                      <p:cBhvr>
                                        <p:cTn id="10" dur="1" fill="hold">
                                          <p:stCondLst>
                                            <p:cond delay="0"/>
                                          </p:stCondLst>
                                        </p:cTn>
                                        <p:tgtEl>
                                          <p:spTgt spid="165893"/>
                                        </p:tgtEl>
                                        <p:attrNameLst>
                                          <p:attrName>style.visibility</p:attrName>
                                        </p:attrNameLst>
                                      </p:cBhvr>
                                      <p:to>
                                        <p:strVal val="visible"/>
                                      </p:to>
                                    </p:set>
                                    <p:animEffect transition="in" filter="wipe(down)">
                                      <p:cBhvr>
                                        <p:cTn id="11" dur="2000"/>
                                        <p:tgtEl>
                                          <p:spTgt spid="165893"/>
                                        </p:tgtEl>
                                      </p:cBhvr>
                                    </p:animEffect>
                                  </p:childTnLst>
                                </p:cTn>
                              </p:par>
                            </p:childTnLst>
                          </p:cTn>
                        </p:par>
                        <p:par>
                          <p:cTn id="12" fill="hold">
                            <p:stCondLst>
                              <p:cond delay="4000"/>
                            </p:stCondLst>
                            <p:childTnLst>
                              <p:par>
                                <p:cTn id="13" presetID="22" presetClass="entr" presetSubtype="8" fill="hold" grpId="0" nodeType="afterEffect">
                                  <p:stCondLst>
                                    <p:cond delay="0"/>
                                  </p:stCondLst>
                                  <p:childTnLst>
                                    <p:set>
                                      <p:cBhvr>
                                        <p:cTn id="14" dur="1" fill="hold">
                                          <p:stCondLst>
                                            <p:cond delay="0"/>
                                          </p:stCondLst>
                                        </p:cTn>
                                        <p:tgtEl>
                                          <p:spTgt spid="165895"/>
                                        </p:tgtEl>
                                        <p:attrNameLst>
                                          <p:attrName>style.visibility</p:attrName>
                                        </p:attrNameLst>
                                      </p:cBhvr>
                                      <p:to>
                                        <p:strVal val="visible"/>
                                      </p:to>
                                    </p:set>
                                    <p:animEffect transition="in" filter="wipe(left)">
                                      <p:cBhvr>
                                        <p:cTn id="15" dur="2000"/>
                                        <p:tgtEl>
                                          <p:spTgt spid="1658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3" grpId="0" animBg="1"/>
      <p:bldP spid="165894" grpId="0" animBg="1"/>
      <p:bldP spid="165895"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7753" y="-1"/>
            <a:ext cx="9151753" cy="68638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6917" name="Line 5"/>
          <p:cNvSpPr>
            <a:spLocks noChangeShapeType="1"/>
          </p:cNvSpPr>
          <p:nvPr/>
        </p:nvSpPr>
        <p:spPr bwMode="auto">
          <a:xfrm flipH="1" flipV="1">
            <a:off x="1980257" y="1412776"/>
            <a:ext cx="2374900" cy="140109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6918" name="Text Box 6"/>
          <p:cNvSpPr txBox="1">
            <a:spLocks noChangeArrowheads="1"/>
          </p:cNvSpPr>
          <p:nvPr/>
        </p:nvSpPr>
        <p:spPr bwMode="auto">
          <a:xfrm>
            <a:off x="3995936" y="2629721"/>
            <a:ext cx="4681537"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file attachment symbol displays in the record</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103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6918"/>
                                        </p:tgtEl>
                                        <p:attrNameLst>
                                          <p:attrName>style.visibility</p:attrName>
                                        </p:attrNameLst>
                                      </p:cBhvr>
                                      <p:to>
                                        <p:strVal val="visible"/>
                                      </p:to>
                                    </p:set>
                                    <p:animEffect transition="in" filter="fade">
                                      <p:cBhvr>
                                        <p:cTn id="7" dur="2000"/>
                                        <p:tgtEl>
                                          <p:spTgt spid="16691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66917"/>
                                        </p:tgtEl>
                                        <p:attrNameLst>
                                          <p:attrName>style.visibility</p:attrName>
                                        </p:attrNameLst>
                                      </p:cBhvr>
                                      <p:to>
                                        <p:strVal val="visible"/>
                                      </p:to>
                                    </p:set>
                                    <p:animEffect transition="in" filter="fade">
                                      <p:cBhvr>
                                        <p:cTn id="11" dur="2000"/>
                                        <p:tgtEl>
                                          <p:spTgt spid="1669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7" grpId="0" animBg="1"/>
      <p:bldP spid="166918"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2925" y="2192"/>
            <a:ext cx="9141077" cy="68558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4869" name="Line 5"/>
          <p:cNvSpPr>
            <a:spLocks noChangeShapeType="1"/>
          </p:cNvSpPr>
          <p:nvPr/>
        </p:nvSpPr>
        <p:spPr bwMode="auto">
          <a:xfrm>
            <a:off x="4788024" y="3430095"/>
            <a:ext cx="2304255" cy="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4870" name="Text Box 6"/>
          <p:cNvSpPr txBox="1">
            <a:spLocks noChangeArrowheads="1"/>
          </p:cNvSpPr>
          <p:nvPr/>
        </p:nvSpPr>
        <p:spPr bwMode="auto">
          <a:xfrm>
            <a:off x="1223168" y="2822083"/>
            <a:ext cx="468153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a:t>
            </a:r>
            <a:r>
              <a:rPr lang="en-GB" sz="2400" b="1" dirty="0" err="1">
                <a:solidFill>
                  <a:srgbClr val="000000"/>
                </a:solidFill>
                <a:latin typeface="Lucida Sans" pitchFamily="34" charset="0"/>
              </a:rPr>
              <a:t>pdf</a:t>
            </a:r>
            <a:r>
              <a:rPr lang="en-GB" sz="2400" b="1" dirty="0">
                <a:solidFill>
                  <a:srgbClr val="000000"/>
                </a:solidFill>
                <a:latin typeface="Lucida Sans" pitchFamily="34" charset="0"/>
              </a:rPr>
              <a:t> file is added to the 'File Attachments' field in the record</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104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4870"/>
                                        </p:tgtEl>
                                        <p:attrNameLst>
                                          <p:attrName>style.visibility</p:attrName>
                                        </p:attrNameLst>
                                      </p:cBhvr>
                                      <p:to>
                                        <p:strVal val="visible"/>
                                      </p:to>
                                    </p:set>
                                    <p:animEffect transition="in" filter="fade">
                                      <p:cBhvr>
                                        <p:cTn id="7" dur="2000"/>
                                        <p:tgtEl>
                                          <p:spTgt spid="16487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64869"/>
                                        </p:tgtEl>
                                        <p:attrNameLst>
                                          <p:attrName>style.visibility</p:attrName>
                                        </p:attrNameLst>
                                      </p:cBhvr>
                                      <p:to>
                                        <p:strVal val="visible"/>
                                      </p:to>
                                    </p:set>
                                    <p:animEffect transition="in" filter="fade">
                                      <p:cBhvr>
                                        <p:cTn id="11" dur="2000"/>
                                        <p:tgtEl>
                                          <p:spTgt spid="1648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9" grpId="0" animBg="1"/>
      <p:bldP spid="164870"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Use the PDF viewer</a:t>
            </a:r>
            <a:endParaRPr lang="en-GB" dirty="0"/>
          </a:p>
        </p:txBody>
      </p:sp>
      <p:sp>
        <p:nvSpPr>
          <p:cNvPr id="3" name="Slide Number Placeholder 2"/>
          <p:cNvSpPr>
            <a:spLocks noGrp="1"/>
          </p:cNvSpPr>
          <p:nvPr>
            <p:ph type="sldNum" sz="quarter" idx="12"/>
          </p:nvPr>
        </p:nvSpPr>
        <p:spPr/>
        <p:txBody>
          <a:bodyPr/>
          <a:lstStyle/>
          <a:p>
            <a:pPr>
              <a:defRPr/>
            </a:pPr>
            <a:fld id="{FAC4024C-E8CB-4A36-A0F9-7DCC4A757B5E}" type="slidenum">
              <a:rPr lang="en-GB" smtClean="0"/>
              <a:pPr>
                <a:defRPr/>
              </a:pPr>
              <a:t>105</a:t>
            </a:fld>
            <a:endParaRPr lang="en-GB"/>
          </a:p>
        </p:txBody>
      </p:sp>
    </p:spTree>
    <p:extLst>
      <p:ext uri="{BB962C8B-B14F-4D97-AF65-F5344CB8AC3E}">
        <p14:creationId xmlns:p14="http://schemas.microsoft.com/office/powerpoint/2010/main" val="2764201593"/>
      </p:ext>
    </p:extLst>
  </p:cSld>
  <p:clrMapOvr>
    <a:masterClrMapping/>
  </p:clrMapOvr>
  <p:transition spd="med">
    <p:fade/>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8157" y="0"/>
            <a:ext cx="9162157" cy="68716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106</a:t>
            </a:fld>
            <a:endParaRPr lang="en-GB"/>
          </a:p>
        </p:txBody>
      </p:sp>
      <p:sp>
        <p:nvSpPr>
          <p:cNvPr id="5" name="Line 9"/>
          <p:cNvSpPr>
            <a:spLocks noChangeShapeType="1"/>
          </p:cNvSpPr>
          <p:nvPr/>
        </p:nvSpPr>
        <p:spPr bwMode="auto">
          <a:xfrm flipH="1" flipV="1">
            <a:off x="5724126" y="2441580"/>
            <a:ext cx="864097" cy="129614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7" name="Line 9"/>
          <p:cNvSpPr>
            <a:spLocks noChangeShapeType="1"/>
          </p:cNvSpPr>
          <p:nvPr/>
        </p:nvSpPr>
        <p:spPr bwMode="auto">
          <a:xfrm flipH="1">
            <a:off x="3491880" y="3716515"/>
            <a:ext cx="2447800" cy="2120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6" name="Text Box 8"/>
          <p:cNvSpPr txBox="1">
            <a:spLocks noChangeArrowheads="1"/>
          </p:cNvSpPr>
          <p:nvPr/>
        </p:nvSpPr>
        <p:spPr bwMode="auto">
          <a:xfrm>
            <a:off x="5076056" y="3548915"/>
            <a:ext cx="381672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Select the required record and go to the PDF tab</a:t>
            </a:r>
            <a:endParaRPr lang="en-GB" sz="2400" b="1" dirty="0">
              <a:latin typeface="Lucida Sans" pitchFamily="34" charset="0"/>
            </a:endParaRPr>
          </a:p>
        </p:txBody>
      </p:sp>
    </p:spTree>
    <p:extLst>
      <p:ext uri="{BB962C8B-B14F-4D97-AF65-F5344CB8AC3E}">
        <p14:creationId xmlns:p14="http://schemas.microsoft.com/office/powerpoint/2010/main" val="201820032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6"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37728"/>
            <a:ext cx="9194304" cy="6895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107</a:t>
            </a:fld>
            <a:endParaRPr lang="en-GB"/>
          </a:p>
        </p:txBody>
      </p:sp>
      <p:cxnSp>
        <p:nvCxnSpPr>
          <p:cNvPr id="5" name="Straight Arrow Connector 4"/>
          <p:cNvCxnSpPr/>
          <p:nvPr/>
        </p:nvCxnSpPr>
        <p:spPr bwMode="auto">
          <a:xfrm>
            <a:off x="1331640" y="1872553"/>
            <a:ext cx="504056" cy="2060503"/>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539552" y="1412776"/>
            <a:ext cx="331236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to view PDF in full screen</a:t>
            </a:r>
            <a:endParaRPr lang="en-GB" sz="2400" b="1" dirty="0">
              <a:solidFill>
                <a:srgbClr val="000000"/>
              </a:solidFill>
              <a:latin typeface="Lucida Sans" pitchFamily="34" charset="0"/>
            </a:endParaRPr>
          </a:p>
        </p:txBody>
      </p:sp>
      <p:sp>
        <p:nvSpPr>
          <p:cNvPr id="6" name="Line 9"/>
          <p:cNvSpPr>
            <a:spLocks noChangeShapeType="1"/>
          </p:cNvSpPr>
          <p:nvPr/>
        </p:nvSpPr>
        <p:spPr bwMode="auto">
          <a:xfrm flipH="1">
            <a:off x="5436096" y="1872554"/>
            <a:ext cx="936104" cy="191648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7" name="Text Box 8"/>
          <p:cNvSpPr txBox="1">
            <a:spLocks noChangeArrowheads="1"/>
          </p:cNvSpPr>
          <p:nvPr/>
        </p:nvSpPr>
        <p:spPr bwMode="auto">
          <a:xfrm>
            <a:off x="4880752" y="1412776"/>
            <a:ext cx="381672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Use the PDF toolbar to navigate and annotate the document </a:t>
            </a:r>
            <a:endParaRPr lang="en-GB" sz="2400" b="1" dirty="0">
              <a:latin typeface="Lucida Sans" pitchFamily="34" charset="0"/>
            </a:endParaRPr>
          </a:p>
        </p:txBody>
      </p:sp>
    </p:spTree>
    <p:extLst>
      <p:ext uri="{BB962C8B-B14F-4D97-AF65-F5344CB8AC3E}">
        <p14:creationId xmlns:p14="http://schemas.microsoft.com/office/powerpoint/2010/main" val="65861807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 y="-12536"/>
            <a:ext cx="9160715" cy="6870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108</a:t>
            </a:fld>
            <a:endParaRPr lang="en-GB"/>
          </a:p>
        </p:txBody>
      </p:sp>
      <p:cxnSp>
        <p:nvCxnSpPr>
          <p:cNvPr id="5" name="Straight Arrow Connector 4"/>
          <p:cNvCxnSpPr/>
          <p:nvPr/>
        </p:nvCxnSpPr>
        <p:spPr bwMode="auto">
          <a:xfrm flipH="1" flipV="1">
            <a:off x="323528" y="836712"/>
            <a:ext cx="2160240" cy="991562"/>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2038736" y="1628800"/>
            <a:ext cx="295232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to return to library view</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433028533"/>
      </p:ext>
    </p:extLst>
  </p:cSld>
  <p:clrMapOvr>
    <a:masterClrMapping/>
  </p:clrMapOvr>
  <p:transition spd="med">
    <p:fade/>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22831"/>
            <a:ext cx="9174442" cy="68808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109</a:t>
            </a:fld>
            <a:endParaRPr lang="en-GB"/>
          </a:p>
        </p:txBody>
      </p:sp>
      <p:sp>
        <p:nvSpPr>
          <p:cNvPr id="4" name="Line 9"/>
          <p:cNvSpPr>
            <a:spLocks noChangeShapeType="1"/>
          </p:cNvSpPr>
          <p:nvPr/>
        </p:nvSpPr>
        <p:spPr bwMode="auto">
          <a:xfrm flipH="1" flipV="1">
            <a:off x="4068413" y="980728"/>
            <a:ext cx="1151657" cy="314431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6" name="Line 9"/>
          <p:cNvSpPr>
            <a:spLocks noChangeShapeType="1"/>
          </p:cNvSpPr>
          <p:nvPr/>
        </p:nvSpPr>
        <p:spPr bwMode="auto">
          <a:xfrm flipH="1" flipV="1">
            <a:off x="3635895" y="3068960"/>
            <a:ext cx="2376263" cy="102300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5" name="Text Box 8"/>
          <p:cNvSpPr txBox="1">
            <a:spLocks noChangeArrowheads="1"/>
          </p:cNvSpPr>
          <p:nvPr/>
        </p:nvSpPr>
        <p:spPr bwMode="auto">
          <a:xfrm>
            <a:off x="4325413" y="3676471"/>
            <a:ext cx="381672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Highlight sections of the document</a:t>
            </a:r>
            <a:endParaRPr lang="en-GB" sz="2400" b="1" dirty="0">
              <a:latin typeface="Lucida Sans" pitchFamily="34" charset="0"/>
            </a:endParaRPr>
          </a:p>
        </p:txBody>
      </p:sp>
    </p:spTree>
    <p:extLst>
      <p:ext uri="{BB962C8B-B14F-4D97-AF65-F5344CB8AC3E}">
        <p14:creationId xmlns:p14="http://schemas.microsoft.com/office/powerpoint/2010/main" val="340560190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4972" y="187436"/>
            <a:ext cx="9144000" cy="5902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0120" name="Text Box 8"/>
          <p:cNvSpPr txBox="1">
            <a:spLocks noChangeArrowheads="1"/>
          </p:cNvSpPr>
          <p:nvPr/>
        </p:nvSpPr>
        <p:spPr bwMode="auto">
          <a:xfrm>
            <a:off x="827584" y="5157192"/>
            <a:ext cx="34559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Choose the reference type from the dropdown menu</a:t>
            </a:r>
          </a:p>
        </p:txBody>
      </p:sp>
      <p:sp>
        <p:nvSpPr>
          <p:cNvPr id="90122" name="Line 10"/>
          <p:cNvSpPr>
            <a:spLocks noChangeShapeType="1"/>
          </p:cNvSpPr>
          <p:nvPr/>
        </p:nvSpPr>
        <p:spPr bwMode="auto">
          <a:xfrm flipV="1">
            <a:off x="7668481" y="620688"/>
            <a:ext cx="1007938" cy="100764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0121" name="Text Box 9"/>
          <p:cNvSpPr txBox="1">
            <a:spLocks noChangeArrowheads="1"/>
          </p:cNvSpPr>
          <p:nvPr/>
        </p:nvSpPr>
        <p:spPr bwMode="auto">
          <a:xfrm>
            <a:off x="3996594" y="1412430"/>
            <a:ext cx="3887787"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the record's 'close' icon to save the completed or edited record automatically</a:t>
            </a:r>
          </a:p>
        </p:txBody>
      </p:sp>
      <p:sp>
        <p:nvSpPr>
          <p:cNvPr id="90123" name="Text Box 11"/>
          <p:cNvSpPr txBox="1">
            <a:spLocks noChangeArrowheads="1"/>
          </p:cNvSpPr>
          <p:nvPr/>
        </p:nvSpPr>
        <p:spPr bwMode="auto">
          <a:xfrm>
            <a:off x="4975749" y="5157192"/>
            <a:ext cx="3382963"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reference type can be changed at any time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0120"/>
                                        </p:tgtEl>
                                        <p:attrNameLst>
                                          <p:attrName>style.visibility</p:attrName>
                                        </p:attrNameLst>
                                      </p:cBhvr>
                                      <p:to>
                                        <p:strVal val="visible"/>
                                      </p:to>
                                    </p:set>
                                    <p:animEffect transition="in" filter="fade">
                                      <p:cBhvr>
                                        <p:cTn id="7" dur="2000"/>
                                        <p:tgtEl>
                                          <p:spTgt spid="9012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0123"/>
                                        </p:tgtEl>
                                        <p:attrNameLst>
                                          <p:attrName>style.visibility</p:attrName>
                                        </p:attrNameLst>
                                      </p:cBhvr>
                                      <p:to>
                                        <p:strVal val="visible"/>
                                      </p:to>
                                    </p:set>
                                    <p:animEffect transition="in" filter="fade">
                                      <p:cBhvr>
                                        <p:cTn id="11" dur="2000"/>
                                        <p:tgtEl>
                                          <p:spTgt spid="90123"/>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0121"/>
                                        </p:tgtEl>
                                        <p:attrNameLst>
                                          <p:attrName>style.visibility</p:attrName>
                                        </p:attrNameLst>
                                      </p:cBhvr>
                                      <p:to>
                                        <p:strVal val="visible"/>
                                      </p:to>
                                    </p:set>
                                    <p:animEffect transition="in" filter="fade">
                                      <p:cBhvr>
                                        <p:cTn id="15" dur="2000"/>
                                        <p:tgtEl>
                                          <p:spTgt spid="90121"/>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90122"/>
                                        </p:tgtEl>
                                        <p:attrNameLst>
                                          <p:attrName>style.visibility</p:attrName>
                                        </p:attrNameLst>
                                      </p:cBhvr>
                                      <p:to>
                                        <p:strVal val="visible"/>
                                      </p:to>
                                    </p:set>
                                    <p:animEffect transition="in" filter="fade">
                                      <p:cBhvr>
                                        <p:cTn id="19" dur="2000"/>
                                        <p:tgtEl>
                                          <p:spTgt spid="90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0" grpId="0" animBg="1"/>
      <p:bldP spid="90122" grpId="0" animBg="1"/>
      <p:bldP spid="90121" grpId="0" animBg="1"/>
      <p:bldP spid="90123"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1171" y="-21179"/>
            <a:ext cx="9172239" cy="68791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110</a:t>
            </a:fld>
            <a:endParaRPr lang="en-GB"/>
          </a:p>
        </p:txBody>
      </p:sp>
      <p:sp>
        <p:nvSpPr>
          <p:cNvPr id="4" name="Line 9"/>
          <p:cNvSpPr>
            <a:spLocks noChangeShapeType="1"/>
          </p:cNvSpPr>
          <p:nvPr/>
        </p:nvSpPr>
        <p:spPr bwMode="auto">
          <a:xfrm flipV="1">
            <a:off x="2843808" y="2606998"/>
            <a:ext cx="2416460" cy="190212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5" name="Line 9"/>
          <p:cNvSpPr>
            <a:spLocks noChangeShapeType="1"/>
          </p:cNvSpPr>
          <p:nvPr/>
        </p:nvSpPr>
        <p:spPr bwMode="auto">
          <a:xfrm flipV="1">
            <a:off x="3275856" y="980728"/>
            <a:ext cx="432048" cy="331236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6" name="Text Box 8"/>
          <p:cNvSpPr txBox="1">
            <a:spLocks noChangeArrowheads="1"/>
          </p:cNvSpPr>
          <p:nvPr/>
        </p:nvSpPr>
        <p:spPr bwMode="auto">
          <a:xfrm>
            <a:off x="758030" y="4093621"/>
            <a:ext cx="381672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Add a sticky note at the selected location</a:t>
            </a:r>
            <a:endParaRPr lang="en-GB" sz="2400" b="1" dirty="0">
              <a:latin typeface="Lucida Sans" pitchFamily="34" charset="0"/>
            </a:endParaRPr>
          </a:p>
        </p:txBody>
      </p:sp>
    </p:spTree>
    <p:extLst>
      <p:ext uri="{BB962C8B-B14F-4D97-AF65-F5344CB8AC3E}">
        <p14:creationId xmlns:p14="http://schemas.microsoft.com/office/powerpoint/2010/main" val="392412054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Import folder containing PDFs</a:t>
            </a: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111</a:t>
            </a:fld>
            <a:endParaRPr lang="en-GB"/>
          </a:p>
        </p:txBody>
      </p:sp>
    </p:spTree>
    <p:extLst>
      <p:ext uri="{BB962C8B-B14F-4D97-AF65-F5344CB8AC3E}">
        <p14:creationId xmlns:p14="http://schemas.microsoft.com/office/powerpoint/2010/main" val="1197322387"/>
      </p:ext>
    </p:extLst>
  </p:cSld>
  <p:clrMapOvr>
    <a:masterClrMapping/>
  </p:clrMapOvr>
  <p:transition spd="med">
    <p:fade/>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 y="0"/>
            <a:ext cx="914399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6851" name="Oval 3"/>
          <p:cNvSpPr>
            <a:spLocks noChangeArrowheads="1"/>
          </p:cNvSpPr>
          <p:nvPr/>
        </p:nvSpPr>
        <p:spPr bwMode="auto">
          <a:xfrm>
            <a:off x="2267744" y="1846263"/>
            <a:ext cx="1296987" cy="502618"/>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206852" name="Text Box 4"/>
          <p:cNvSpPr txBox="1">
            <a:spLocks noChangeArrowheads="1"/>
          </p:cNvSpPr>
          <p:nvPr/>
        </p:nvSpPr>
        <p:spPr bwMode="auto">
          <a:xfrm>
            <a:off x="4356100" y="692150"/>
            <a:ext cx="3600450" cy="1154113"/>
          </a:xfrm>
          <a:prstGeom prst="rect">
            <a:avLst/>
          </a:prstGeom>
          <a:solidFill>
            <a:srgbClr val="FFFF99"/>
          </a:solidFill>
          <a:ln w="12700" algn="ctr">
            <a:solidFill>
              <a:srgbClr val="08080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spcBef>
                <a:spcPct val="50000"/>
              </a:spcBef>
            </a:pPr>
            <a:r>
              <a:rPr lang="en-GB" sz="2400" b="1" dirty="0">
                <a:solidFill>
                  <a:srgbClr val="000000"/>
                </a:solidFill>
                <a:latin typeface="Lucida Sans" pitchFamily="34" charset="0"/>
              </a:rPr>
              <a:t>Complete folders of PDF files can also be imported</a:t>
            </a:r>
          </a:p>
        </p:txBody>
      </p:sp>
      <p:sp>
        <p:nvSpPr>
          <p:cNvPr id="206853" name="Text Box 5"/>
          <p:cNvSpPr txBox="1">
            <a:spLocks noChangeArrowheads="1"/>
          </p:cNvSpPr>
          <p:nvPr/>
        </p:nvSpPr>
        <p:spPr bwMode="auto">
          <a:xfrm>
            <a:off x="3779838" y="5013325"/>
            <a:ext cx="4608512" cy="788988"/>
          </a:xfrm>
          <a:prstGeom prst="rect">
            <a:avLst/>
          </a:prstGeom>
          <a:solidFill>
            <a:srgbClr val="FFFF99"/>
          </a:solidFill>
          <a:ln w="12700" algn="ctr">
            <a:solidFill>
              <a:srgbClr val="08080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spcBef>
                <a:spcPct val="50000"/>
              </a:spcBef>
            </a:pPr>
            <a:r>
              <a:rPr lang="en-GB" sz="2400" b="1" dirty="0">
                <a:solidFill>
                  <a:srgbClr val="000000"/>
                </a:solidFill>
                <a:latin typeface="Lucida Sans" pitchFamily="34" charset="0"/>
              </a:rPr>
              <a:t>From the File menu, choose </a:t>
            </a:r>
            <a:r>
              <a:rPr lang="en-GB" sz="2400" b="1" dirty="0" smtClean="0">
                <a:solidFill>
                  <a:srgbClr val="000000"/>
                </a:solidFill>
                <a:latin typeface="Lucida Sans" pitchFamily="34" charset="0"/>
              </a:rPr>
              <a:t>'Import </a:t>
            </a:r>
            <a:r>
              <a:rPr lang="en-GB" sz="2400" b="1" dirty="0">
                <a:solidFill>
                  <a:srgbClr val="000000"/>
                </a:solidFill>
                <a:latin typeface="Lucida Sans" pitchFamily="34" charset="0"/>
                <a:sym typeface="Wingdings 3" pitchFamily="18" charset="2"/>
              </a:rPr>
              <a:t> </a:t>
            </a:r>
            <a:r>
              <a:rPr lang="en-GB" sz="2400" b="1" dirty="0" smtClean="0">
                <a:solidFill>
                  <a:srgbClr val="000000"/>
                </a:solidFill>
                <a:latin typeface="Lucida Sans" pitchFamily="34" charset="0"/>
                <a:sym typeface="Wingdings 3" pitchFamily="18" charset="2"/>
              </a:rPr>
              <a:t>Folder</a:t>
            </a:r>
            <a:r>
              <a:rPr lang="en-GB" sz="2400" b="1" dirty="0">
                <a:solidFill>
                  <a:srgbClr val="000000"/>
                </a:solidFill>
                <a:latin typeface="Lucida Sans" pitchFamily="34" charset="0"/>
                <a:sym typeface="Wingdings 3" pitchFamily="18" charset="2"/>
              </a:rPr>
              <a:t>…'</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112</a:t>
            </a:fld>
            <a:endParaRPr lang="en-GB"/>
          </a:p>
        </p:txBody>
      </p:sp>
    </p:spTree>
    <p:extLst>
      <p:ext uri="{BB962C8B-B14F-4D97-AF65-F5344CB8AC3E}">
        <p14:creationId xmlns:p14="http://schemas.microsoft.com/office/powerpoint/2010/main" val="175953783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6852"/>
                                        </p:tgtEl>
                                        <p:attrNameLst>
                                          <p:attrName>style.visibility</p:attrName>
                                        </p:attrNameLst>
                                      </p:cBhvr>
                                      <p:to>
                                        <p:strVal val="visible"/>
                                      </p:to>
                                    </p:set>
                                    <p:animEffect transition="in" filter="fade">
                                      <p:cBhvr>
                                        <p:cTn id="7" dur="2000"/>
                                        <p:tgtEl>
                                          <p:spTgt spid="20685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06853"/>
                                        </p:tgtEl>
                                        <p:attrNameLst>
                                          <p:attrName>style.visibility</p:attrName>
                                        </p:attrNameLst>
                                      </p:cBhvr>
                                      <p:to>
                                        <p:strVal val="visible"/>
                                      </p:to>
                                    </p:set>
                                    <p:animEffect transition="in" filter="fade">
                                      <p:cBhvr>
                                        <p:cTn id="11" dur="2000"/>
                                        <p:tgtEl>
                                          <p:spTgt spid="206853"/>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206851"/>
                                        </p:tgtEl>
                                        <p:attrNameLst>
                                          <p:attrName>style.visibility</p:attrName>
                                        </p:attrNameLst>
                                      </p:cBhvr>
                                      <p:to>
                                        <p:strVal val="visible"/>
                                      </p:to>
                                    </p:set>
                                    <p:animEffect transition="in" filter="fade">
                                      <p:cBhvr>
                                        <p:cTn id="15" dur="2000"/>
                                        <p:tgtEl>
                                          <p:spTgt spid="2068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51" grpId="0" animBg="1"/>
      <p:bldP spid="206852" grpId="0" animBg="1"/>
      <p:bldP spid="206853"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651211" y="1003665"/>
            <a:ext cx="4188542" cy="2409473"/>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pic>
        <p:nvPicPr>
          <p:cNvPr id="79875"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5400675" y="293179"/>
            <a:ext cx="3148012" cy="3119959"/>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pic>
        <p:nvPicPr>
          <p:cNvPr id="79876" name="Picture 4"/>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4301151" y="4082396"/>
            <a:ext cx="4247536" cy="2370936"/>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208901" name="Line 5"/>
          <p:cNvSpPr>
            <a:spLocks noChangeShapeType="1"/>
          </p:cNvSpPr>
          <p:nvPr/>
        </p:nvSpPr>
        <p:spPr bwMode="auto">
          <a:xfrm>
            <a:off x="4608649" y="1635309"/>
            <a:ext cx="1331503" cy="43569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208902" name="Oval 6"/>
          <p:cNvSpPr>
            <a:spLocks noChangeArrowheads="1"/>
          </p:cNvSpPr>
          <p:nvPr/>
        </p:nvSpPr>
        <p:spPr bwMode="auto">
          <a:xfrm>
            <a:off x="6660232" y="2860165"/>
            <a:ext cx="1080120" cy="544341"/>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208903" name="Line 7"/>
          <p:cNvSpPr>
            <a:spLocks noChangeShapeType="1"/>
          </p:cNvSpPr>
          <p:nvPr/>
        </p:nvSpPr>
        <p:spPr bwMode="auto">
          <a:xfrm>
            <a:off x="4515311" y="2507866"/>
            <a:ext cx="1208817" cy="275999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208904" name="Oval 8"/>
          <p:cNvSpPr>
            <a:spLocks noChangeArrowheads="1"/>
          </p:cNvSpPr>
          <p:nvPr/>
        </p:nvSpPr>
        <p:spPr bwMode="auto">
          <a:xfrm>
            <a:off x="6660232" y="5734195"/>
            <a:ext cx="936625" cy="719137"/>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208905" name="Text Box 9"/>
          <p:cNvSpPr txBox="1">
            <a:spLocks noChangeArrowheads="1"/>
          </p:cNvSpPr>
          <p:nvPr/>
        </p:nvSpPr>
        <p:spPr bwMode="auto">
          <a:xfrm>
            <a:off x="468313" y="4737787"/>
            <a:ext cx="3600450" cy="1519237"/>
          </a:xfrm>
          <a:prstGeom prst="rect">
            <a:avLst/>
          </a:prstGeom>
          <a:solidFill>
            <a:srgbClr val="FFFF99"/>
          </a:solidFill>
          <a:ln w="12700" algn="ctr">
            <a:solidFill>
              <a:srgbClr val="08080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spcBef>
                <a:spcPct val="50000"/>
              </a:spcBef>
            </a:pPr>
            <a:r>
              <a:rPr lang="en-GB" sz="2400" b="1" dirty="0">
                <a:solidFill>
                  <a:srgbClr val="000000"/>
                </a:solidFill>
                <a:latin typeface="Lucida Sans" pitchFamily="34" charset="0"/>
              </a:rPr>
              <a:t>Locate the required folder, and choose the Import Option 'PDF'</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113</a:t>
            </a:fld>
            <a:endParaRPr lang="en-GB"/>
          </a:p>
        </p:txBody>
      </p:sp>
    </p:spTree>
    <p:extLst>
      <p:ext uri="{BB962C8B-B14F-4D97-AF65-F5344CB8AC3E}">
        <p14:creationId xmlns:p14="http://schemas.microsoft.com/office/powerpoint/2010/main" val="274688501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8905"/>
                                        </p:tgtEl>
                                        <p:attrNameLst>
                                          <p:attrName>style.visibility</p:attrName>
                                        </p:attrNameLst>
                                      </p:cBhvr>
                                      <p:to>
                                        <p:strVal val="visible"/>
                                      </p:to>
                                    </p:set>
                                    <p:animEffect transition="in" filter="fade">
                                      <p:cBhvr>
                                        <p:cTn id="7" dur="2000"/>
                                        <p:tgtEl>
                                          <p:spTgt spid="20890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08901"/>
                                        </p:tgtEl>
                                        <p:attrNameLst>
                                          <p:attrName>style.visibility</p:attrName>
                                        </p:attrNameLst>
                                      </p:cBhvr>
                                      <p:to>
                                        <p:strVal val="visible"/>
                                      </p:to>
                                    </p:set>
                                    <p:animEffect transition="in" filter="fade">
                                      <p:cBhvr>
                                        <p:cTn id="11" dur="2000"/>
                                        <p:tgtEl>
                                          <p:spTgt spid="208901"/>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208902"/>
                                        </p:tgtEl>
                                        <p:attrNameLst>
                                          <p:attrName>style.visibility</p:attrName>
                                        </p:attrNameLst>
                                      </p:cBhvr>
                                      <p:to>
                                        <p:strVal val="visible"/>
                                      </p:to>
                                    </p:set>
                                    <p:animEffect transition="in" filter="fade">
                                      <p:cBhvr>
                                        <p:cTn id="15" dur="2000"/>
                                        <p:tgtEl>
                                          <p:spTgt spid="208902"/>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208903"/>
                                        </p:tgtEl>
                                        <p:attrNameLst>
                                          <p:attrName>style.visibility</p:attrName>
                                        </p:attrNameLst>
                                      </p:cBhvr>
                                      <p:to>
                                        <p:strVal val="visible"/>
                                      </p:to>
                                    </p:set>
                                    <p:animEffect transition="in" filter="fade">
                                      <p:cBhvr>
                                        <p:cTn id="19" dur="2000"/>
                                        <p:tgtEl>
                                          <p:spTgt spid="208903"/>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208904"/>
                                        </p:tgtEl>
                                        <p:attrNameLst>
                                          <p:attrName>style.visibility</p:attrName>
                                        </p:attrNameLst>
                                      </p:cBhvr>
                                      <p:to>
                                        <p:strVal val="visible"/>
                                      </p:to>
                                    </p:set>
                                    <p:animEffect transition="in" filter="fade">
                                      <p:cBhvr>
                                        <p:cTn id="23" dur="2000"/>
                                        <p:tgtEl>
                                          <p:spTgt spid="2089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901" grpId="0" animBg="1"/>
      <p:bldP spid="208902" grpId="0" animBg="1"/>
      <p:bldP spid="208903" grpId="0" animBg="1"/>
      <p:bldP spid="208904" grpId="0" animBg="1"/>
      <p:bldP spid="208905"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83592"/>
            <a:ext cx="9255456" cy="69415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0947" name="Text Box 3"/>
          <p:cNvSpPr txBox="1">
            <a:spLocks noChangeArrowheads="1"/>
          </p:cNvSpPr>
          <p:nvPr/>
        </p:nvSpPr>
        <p:spPr bwMode="auto">
          <a:xfrm>
            <a:off x="1835696" y="3370023"/>
            <a:ext cx="3600450" cy="1154113"/>
          </a:xfrm>
          <a:prstGeom prst="rect">
            <a:avLst/>
          </a:prstGeom>
          <a:solidFill>
            <a:srgbClr val="FFFF99"/>
          </a:solidFill>
          <a:ln w="12700" algn="ctr">
            <a:solidFill>
              <a:srgbClr val="08080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spcBef>
                <a:spcPct val="50000"/>
              </a:spcBef>
            </a:pPr>
            <a:r>
              <a:rPr lang="en-GB" sz="2400" b="1" dirty="0">
                <a:solidFill>
                  <a:srgbClr val="000000"/>
                </a:solidFill>
                <a:latin typeface="Lucida Sans" pitchFamily="34" charset="0"/>
              </a:rPr>
              <a:t>EndNote records are created with the PDF files attached</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114</a:t>
            </a:fld>
            <a:endParaRPr lang="en-GB"/>
          </a:p>
        </p:txBody>
      </p:sp>
    </p:spTree>
    <p:extLst>
      <p:ext uri="{BB962C8B-B14F-4D97-AF65-F5344CB8AC3E}">
        <p14:creationId xmlns:p14="http://schemas.microsoft.com/office/powerpoint/2010/main" val="32496533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0947"/>
                                        </p:tgtEl>
                                        <p:attrNameLst>
                                          <p:attrName>style.visibility</p:attrName>
                                        </p:attrNameLst>
                                      </p:cBhvr>
                                      <p:to>
                                        <p:strVal val="visible"/>
                                      </p:to>
                                    </p:set>
                                    <p:animEffect transition="in" filter="fade">
                                      <p:cBhvr>
                                        <p:cTn id="7" dur="2000"/>
                                        <p:tgtEl>
                                          <p:spTgt spid="2109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947"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Export from Google Scholar</a:t>
            </a: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115</a:t>
            </a:fld>
            <a:endParaRPr lang="en-GB"/>
          </a:p>
        </p:txBody>
      </p:sp>
    </p:spTree>
    <p:extLst>
      <p:ext uri="{BB962C8B-B14F-4D97-AF65-F5344CB8AC3E}">
        <p14:creationId xmlns:p14="http://schemas.microsoft.com/office/powerpoint/2010/main" val="2548452185"/>
      </p:ext>
    </p:extLst>
  </p:cSld>
  <p:clrMapOvr>
    <a:masterClrMapping/>
  </p:clrMapOvr>
  <p:transition spd="med">
    <p:fade/>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29344"/>
            <a:ext cx="9183125" cy="68873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25348" name="Line 4"/>
          <p:cNvSpPr>
            <a:spLocks noChangeShapeType="1"/>
          </p:cNvSpPr>
          <p:nvPr/>
        </p:nvSpPr>
        <p:spPr bwMode="auto">
          <a:xfrm flipV="1">
            <a:off x="7380312" y="1478186"/>
            <a:ext cx="936104" cy="158417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25354" name="Text Box 10"/>
          <p:cNvSpPr txBox="1">
            <a:spLocks noChangeArrowheads="1"/>
          </p:cNvSpPr>
          <p:nvPr/>
        </p:nvSpPr>
        <p:spPr bwMode="auto">
          <a:xfrm>
            <a:off x="6407583" y="2636912"/>
            <a:ext cx="2449513"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Click the cog and go </a:t>
            </a:r>
            <a:r>
              <a:rPr lang="en-GB" sz="2400" b="1" dirty="0">
                <a:solidFill>
                  <a:srgbClr val="000000"/>
                </a:solidFill>
                <a:latin typeface="Lucida Sans" pitchFamily="34" charset="0"/>
              </a:rPr>
              <a:t>to 'Scholar Preferences'</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69E6E7F8-8A35-4CBD-9A04-5EF83203E7C0}" type="slidenum">
              <a:rPr lang="en-GB" smtClean="0"/>
              <a:pPr>
                <a:defRPr/>
              </a:pPr>
              <a:t>116</a:t>
            </a:fld>
            <a:endParaRPr lang="en-GB"/>
          </a:p>
        </p:txBody>
      </p:sp>
    </p:spTree>
    <p:extLst>
      <p:ext uri="{BB962C8B-B14F-4D97-AF65-F5344CB8AC3E}">
        <p14:creationId xmlns:p14="http://schemas.microsoft.com/office/powerpoint/2010/main" val="36959032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25354"/>
                                        </p:tgtEl>
                                        <p:attrNameLst>
                                          <p:attrName>style.visibility</p:attrName>
                                        </p:attrNameLst>
                                      </p:cBhvr>
                                      <p:to>
                                        <p:strVal val="visible"/>
                                      </p:to>
                                    </p:set>
                                    <p:animEffect transition="in" filter="fade">
                                      <p:cBhvr>
                                        <p:cTn id="7" dur="2000"/>
                                        <p:tgtEl>
                                          <p:spTgt spid="82535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25348"/>
                                        </p:tgtEl>
                                        <p:attrNameLst>
                                          <p:attrName>style.visibility</p:attrName>
                                        </p:attrNameLst>
                                      </p:cBhvr>
                                      <p:to>
                                        <p:strVal val="visible"/>
                                      </p:to>
                                    </p:set>
                                    <p:animEffect transition="in" filter="fade">
                                      <p:cBhvr>
                                        <p:cTn id="11" dur="2000"/>
                                        <p:tgtEl>
                                          <p:spTgt spid="8253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5348" grpId="0" animBg="1"/>
      <p:bldP spid="825354"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64225" y="0"/>
            <a:ext cx="9143999"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27398" name="Oval 6"/>
          <p:cNvSpPr>
            <a:spLocks noChangeArrowheads="1"/>
          </p:cNvSpPr>
          <p:nvPr/>
        </p:nvSpPr>
        <p:spPr bwMode="auto">
          <a:xfrm>
            <a:off x="2771800" y="5589240"/>
            <a:ext cx="1295499" cy="576262"/>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7401" name="Text Box 10"/>
          <p:cNvSpPr txBox="1">
            <a:spLocks noChangeArrowheads="1"/>
          </p:cNvSpPr>
          <p:nvPr/>
        </p:nvSpPr>
        <p:spPr bwMode="auto">
          <a:xfrm>
            <a:off x="1474564" y="1484784"/>
            <a:ext cx="4897438" cy="115416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r>
              <a:rPr lang="en-GB" sz="2400" b="1" dirty="0">
                <a:solidFill>
                  <a:srgbClr val="000000"/>
                </a:solidFill>
                <a:latin typeface="Lucida Sans" pitchFamily="34" charset="0"/>
              </a:rPr>
              <a:t>In the Bibliography Manager, select 'Show links </a:t>
            </a:r>
            <a:r>
              <a:rPr lang="en-GB" sz="2400" b="1" dirty="0" smtClean="0">
                <a:solidFill>
                  <a:srgbClr val="000000"/>
                </a:solidFill>
                <a:latin typeface="Lucida Sans" pitchFamily="34" charset="0"/>
              </a:rPr>
              <a:t>to import citations into EndNote'</a:t>
            </a:r>
            <a:endParaRPr lang="en-GB" sz="2400" b="1" dirty="0">
              <a:solidFill>
                <a:srgbClr val="000000"/>
              </a:solidFill>
              <a:latin typeface="Lucida Sans" pitchFamily="34" charset="0"/>
            </a:endParaRPr>
          </a:p>
        </p:txBody>
      </p:sp>
      <p:sp>
        <p:nvSpPr>
          <p:cNvPr id="827402" name="Line 6"/>
          <p:cNvSpPr>
            <a:spLocks noChangeShapeType="1"/>
          </p:cNvSpPr>
          <p:nvPr/>
        </p:nvSpPr>
        <p:spPr bwMode="auto">
          <a:xfrm flipH="1">
            <a:off x="5652119" y="4505362"/>
            <a:ext cx="1080120" cy="166014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27403" name="Text Box 10"/>
          <p:cNvSpPr txBox="1">
            <a:spLocks noChangeArrowheads="1"/>
          </p:cNvSpPr>
          <p:nvPr/>
        </p:nvSpPr>
        <p:spPr bwMode="auto">
          <a:xfrm>
            <a:off x="6516216" y="4505362"/>
            <a:ext cx="2160588" cy="41549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Click </a:t>
            </a:r>
            <a:r>
              <a:rPr lang="en-GB" sz="2400" b="1" dirty="0" smtClean="0">
                <a:solidFill>
                  <a:srgbClr val="000000"/>
                </a:solidFill>
                <a:latin typeface="Lucida Sans" pitchFamily="34" charset="0"/>
              </a:rPr>
              <a:t>'Save'</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117</a:t>
            </a:fld>
            <a:endParaRPr lang="en-GB"/>
          </a:p>
        </p:txBody>
      </p:sp>
    </p:spTree>
    <p:extLst>
      <p:ext uri="{BB962C8B-B14F-4D97-AF65-F5344CB8AC3E}">
        <p14:creationId xmlns:p14="http://schemas.microsoft.com/office/powerpoint/2010/main" val="67711702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27401"/>
                                        </p:tgtEl>
                                        <p:attrNameLst>
                                          <p:attrName>style.visibility</p:attrName>
                                        </p:attrNameLst>
                                      </p:cBhvr>
                                      <p:to>
                                        <p:strVal val="visible"/>
                                      </p:to>
                                    </p:set>
                                    <p:animEffect transition="in" filter="fade">
                                      <p:cBhvr>
                                        <p:cTn id="7" dur="2000"/>
                                        <p:tgtEl>
                                          <p:spTgt spid="82740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27398"/>
                                        </p:tgtEl>
                                        <p:attrNameLst>
                                          <p:attrName>style.visibility</p:attrName>
                                        </p:attrNameLst>
                                      </p:cBhvr>
                                      <p:to>
                                        <p:strVal val="visible"/>
                                      </p:to>
                                    </p:set>
                                    <p:animEffect transition="in" filter="fade">
                                      <p:cBhvr>
                                        <p:cTn id="11" dur="2000"/>
                                        <p:tgtEl>
                                          <p:spTgt spid="827398"/>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827403"/>
                                        </p:tgtEl>
                                        <p:attrNameLst>
                                          <p:attrName>style.visibility</p:attrName>
                                        </p:attrNameLst>
                                      </p:cBhvr>
                                      <p:to>
                                        <p:strVal val="visible"/>
                                      </p:to>
                                    </p:set>
                                    <p:animEffect transition="in" filter="fade">
                                      <p:cBhvr>
                                        <p:cTn id="15" dur="2000"/>
                                        <p:tgtEl>
                                          <p:spTgt spid="827403"/>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827402"/>
                                        </p:tgtEl>
                                        <p:attrNameLst>
                                          <p:attrName>style.visibility</p:attrName>
                                        </p:attrNameLst>
                                      </p:cBhvr>
                                      <p:to>
                                        <p:strVal val="visible"/>
                                      </p:to>
                                    </p:set>
                                    <p:animEffect transition="in" filter="fade">
                                      <p:cBhvr>
                                        <p:cTn id="19" dur="2000"/>
                                        <p:tgtEl>
                                          <p:spTgt spid="8274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7398" grpId="0" animBg="1"/>
      <p:bldP spid="827401" grpId="0" animBg="1"/>
      <p:bldP spid="827402" grpId="0" animBg="1"/>
      <p:bldP spid="827403" grpId="0"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4498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29446" name="Text Box 10"/>
          <p:cNvSpPr txBox="1">
            <a:spLocks noChangeArrowheads="1"/>
          </p:cNvSpPr>
          <p:nvPr/>
        </p:nvSpPr>
        <p:spPr bwMode="auto">
          <a:xfrm>
            <a:off x="1835150" y="5013325"/>
            <a:ext cx="5761038"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r>
              <a:rPr lang="en-GB" sz="2400" b="1" dirty="0">
                <a:solidFill>
                  <a:srgbClr val="000000"/>
                </a:solidFill>
                <a:latin typeface="Lucida Sans" pitchFamily="34" charset="0"/>
              </a:rPr>
              <a:t>Open  the EndNote Library, and perform the Google Scholar search</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118</a:t>
            </a:fld>
            <a:endParaRPr lang="en-GB"/>
          </a:p>
        </p:txBody>
      </p:sp>
    </p:spTree>
    <p:extLst>
      <p:ext uri="{BB962C8B-B14F-4D97-AF65-F5344CB8AC3E}">
        <p14:creationId xmlns:p14="http://schemas.microsoft.com/office/powerpoint/2010/main" val="415877386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29446"/>
                                        </p:tgtEl>
                                        <p:attrNameLst>
                                          <p:attrName>style.visibility</p:attrName>
                                        </p:attrNameLst>
                                      </p:cBhvr>
                                      <p:to>
                                        <p:strVal val="visible"/>
                                      </p:to>
                                    </p:set>
                                    <p:animEffect transition="in" filter="fade">
                                      <p:cBhvr>
                                        <p:cTn id="7" dur="2000"/>
                                        <p:tgtEl>
                                          <p:spTgt spid="8294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46" grpId="0" animBg="1"/>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 y="-6318"/>
            <a:ext cx="9152423" cy="68643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31494" name="Line 6"/>
          <p:cNvSpPr>
            <a:spLocks noChangeShapeType="1"/>
          </p:cNvSpPr>
          <p:nvPr/>
        </p:nvSpPr>
        <p:spPr bwMode="auto">
          <a:xfrm flipH="1">
            <a:off x="4211960" y="3789511"/>
            <a:ext cx="1440160" cy="107964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31495" name="Text Box 10"/>
          <p:cNvSpPr txBox="1">
            <a:spLocks noChangeArrowheads="1"/>
          </p:cNvSpPr>
          <p:nvPr/>
        </p:nvSpPr>
        <p:spPr bwMode="auto">
          <a:xfrm>
            <a:off x="4067175" y="3209925"/>
            <a:ext cx="3600450"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r>
              <a:rPr lang="en-GB" sz="2400" b="1" dirty="0">
                <a:solidFill>
                  <a:srgbClr val="000000"/>
                </a:solidFill>
                <a:latin typeface="Lucida Sans" pitchFamily="34" charset="0"/>
              </a:rPr>
              <a:t>Click the 'Import into EndNote' option</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119</a:t>
            </a:fld>
            <a:endParaRPr lang="en-GB"/>
          </a:p>
        </p:txBody>
      </p:sp>
    </p:spTree>
    <p:extLst>
      <p:ext uri="{BB962C8B-B14F-4D97-AF65-F5344CB8AC3E}">
        <p14:creationId xmlns:p14="http://schemas.microsoft.com/office/powerpoint/2010/main" val="407408878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31495"/>
                                        </p:tgtEl>
                                        <p:attrNameLst>
                                          <p:attrName>style.visibility</p:attrName>
                                        </p:attrNameLst>
                                      </p:cBhvr>
                                      <p:to>
                                        <p:strVal val="visible"/>
                                      </p:to>
                                    </p:set>
                                    <p:animEffect transition="in" filter="fade">
                                      <p:cBhvr>
                                        <p:cTn id="7" dur="2000"/>
                                        <p:tgtEl>
                                          <p:spTgt spid="83149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31494"/>
                                        </p:tgtEl>
                                        <p:attrNameLst>
                                          <p:attrName>style.visibility</p:attrName>
                                        </p:attrNameLst>
                                      </p:cBhvr>
                                      <p:to>
                                        <p:strVal val="visible"/>
                                      </p:to>
                                    </p:set>
                                    <p:animEffect transition="in" filter="fade">
                                      <p:cBhvr>
                                        <p:cTn id="11" dur="2000"/>
                                        <p:tgtEl>
                                          <p:spTgt spid="8314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1494" grpId="0" animBg="1"/>
      <p:bldP spid="83149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GB" smtClean="0"/>
              <a:t>More about record fields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12</a:t>
            </a:fld>
            <a:endParaRPr lang="en-GB"/>
          </a:p>
        </p:txBody>
      </p:sp>
    </p:spTree>
  </p:cSld>
  <p:clrMapOvr>
    <a:masterClrMapping/>
  </p:clrMapOvr>
  <p:transition spd="med">
    <p:fade/>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29509"/>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Straight Arrow Connector 3"/>
          <p:cNvCxnSpPr/>
          <p:nvPr/>
        </p:nvCxnSpPr>
        <p:spPr>
          <a:xfrm flipH="1" flipV="1">
            <a:off x="4139952" y="3140968"/>
            <a:ext cx="1944216" cy="1977926"/>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833543" name="Text Box 10"/>
          <p:cNvSpPr txBox="1">
            <a:spLocks noChangeArrowheads="1"/>
          </p:cNvSpPr>
          <p:nvPr/>
        </p:nvSpPr>
        <p:spPr bwMode="auto">
          <a:xfrm>
            <a:off x="5724525" y="4724400"/>
            <a:ext cx="3024188"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r>
              <a:rPr lang="en-GB" sz="2400" b="1" dirty="0">
                <a:solidFill>
                  <a:srgbClr val="000000"/>
                </a:solidFill>
                <a:latin typeface="Lucida Sans" pitchFamily="34" charset="0"/>
              </a:rPr>
              <a:t>Choose 'Open' to import the record</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120</a:t>
            </a:fld>
            <a:endParaRPr lang="en-GB"/>
          </a:p>
        </p:txBody>
      </p:sp>
    </p:spTree>
    <p:extLst>
      <p:ext uri="{BB962C8B-B14F-4D97-AF65-F5344CB8AC3E}">
        <p14:creationId xmlns:p14="http://schemas.microsoft.com/office/powerpoint/2010/main" val="193491415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33543"/>
                                        </p:tgtEl>
                                        <p:attrNameLst>
                                          <p:attrName>style.visibility</p:attrName>
                                        </p:attrNameLst>
                                      </p:cBhvr>
                                      <p:to>
                                        <p:strVal val="visible"/>
                                      </p:to>
                                    </p:set>
                                    <p:animEffect transition="in" filter="fade">
                                      <p:cBhvr>
                                        <p:cTn id="7" dur="2000"/>
                                        <p:tgtEl>
                                          <p:spTgt spid="83354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3543" grpId="0" animBg="1"/>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1883" y="21621"/>
            <a:ext cx="9175883" cy="6881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35590" name="Line 6"/>
          <p:cNvSpPr>
            <a:spLocks noChangeShapeType="1"/>
          </p:cNvSpPr>
          <p:nvPr/>
        </p:nvSpPr>
        <p:spPr bwMode="auto">
          <a:xfrm flipH="1" flipV="1">
            <a:off x="1691680" y="1268413"/>
            <a:ext cx="2592983" cy="187325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35591" name="Text Box 10"/>
          <p:cNvSpPr txBox="1">
            <a:spLocks noChangeArrowheads="1"/>
          </p:cNvSpPr>
          <p:nvPr/>
        </p:nvSpPr>
        <p:spPr bwMode="auto">
          <a:xfrm>
            <a:off x="3059113" y="2205038"/>
            <a:ext cx="4752975" cy="151923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r>
              <a:rPr lang="en-GB" sz="2400" b="1" dirty="0">
                <a:solidFill>
                  <a:srgbClr val="000000"/>
                </a:solidFill>
                <a:latin typeface="Lucida Sans" pitchFamily="34" charset="0"/>
              </a:rPr>
              <a:t>The record is imported as a temporary group and is added to the main library of all references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121</a:t>
            </a:fld>
            <a:endParaRPr lang="en-GB"/>
          </a:p>
        </p:txBody>
      </p:sp>
    </p:spTree>
    <p:extLst>
      <p:ext uri="{BB962C8B-B14F-4D97-AF65-F5344CB8AC3E}">
        <p14:creationId xmlns:p14="http://schemas.microsoft.com/office/powerpoint/2010/main" val="123384406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35591"/>
                                        </p:tgtEl>
                                        <p:attrNameLst>
                                          <p:attrName>style.visibility</p:attrName>
                                        </p:attrNameLst>
                                      </p:cBhvr>
                                      <p:to>
                                        <p:strVal val="visible"/>
                                      </p:to>
                                    </p:set>
                                    <p:animEffect transition="in" filter="fade">
                                      <p:cBhvr>
                                        <p:cTn id="7" dur="2000"/>
                                        <p:tgtEl>
                                          <p:spTgt spid="83559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35590"/>
                                        </p:tgtEl>
                                        <p:attrNameLst>
                                          <p:attrName>style.visibility</p:attrName>
                                        </p:attrNameLst>
                                      </p:cBhvr>
                                      <p:to>
                                        <p:strVal val="visible"/>
                                      </p:to>
                                    </p:set>
                                    <p:animEffect transition="in" filter="fade">
                                      <p:cBhvr>
                                        <p:cTn id="11" dur="2000"/>
                                        <p:tgtEl>
                                          <p:spTgt spid="8355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5590" grpId="0" animBg="1"/>
      <p:bldP spid="835591" grpId="0" animBg="1"/>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34776"/>
            <a:ext cx="9148047" cy="68610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122</a:t>
            </a:fld>
            <a:endParaRPr lang="en-GB"/>
          </a:p>
        </p:txBody>
      </p:sp>
      <p:sp>
        <p:nvSpPr>
          <p:cNvPr id="3" name="TextBox 2"/>
          <p:cNvSpPr txBox="1"/>
          <p:nvPr/>
        </p:nvSpPr>
        <p:spPr bwMode="auto">
          <a:xfrm>
            <a:off x="3707904" y="2780928"/>
            <a:ext cx="432048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Bibliographic information is imported to EndNote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87113324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 y="17346"/>
            <a:ext cx="9120871" cy="68406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Straight Arrow Connector 3"/>
          <p:cNvCxnSpPr/>
          <p:nvPr/>
        </p:nvCxnSpPr>
        <p:spPr>
          <a:xfrm flipH="1">
            <a:off x="4211960" y="3069952"/>
            <a:ext cx="936106" cy="1871216"/>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839687" name="Text Box 10"/>
          <p:cNvSpPr txBox="1">
            <a:spLocks noChangeArrowheads="1"/>
          </p:cNvSpPr>
          <p:nvPr/>
        </p:nvSpPr>
        <p:spPr bwMode="auto">
          <a:xfrm>
            <a:off x="3607931" y="2492896"/>
            <a:ext cx="4752975" cy="115411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r>
              <a:rPr lang="en-GB" sz="2400" b="1" dirty="0">
                <a:solidFill>
                  <a:srgbClr val="000000"/>
                </a:solidFill>
                <a:latin typeface="Lucida Sans" pitchFamily="34" charset="0"/>
              </a:rPr>
              <a:t>Note that only one record at a time can be exported from Google Scholar</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123</a:t>
            </a:fld>
            <a:endParaRPr lang="en-GB"/>
          </a:p>
        </p:txBody>
      </p:sp>
    </p:spTree>
    <p:extLst>
      <p:ext uri="{BB962C8B-B14F-4D97-AF65-F5344CB8AC3E}">
        <p14:creationId xmlns:p14="http://schemas.microsoft.com/office/powerpoint/2010/main" val="176863446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39687"/>
                                        </p:tgtEl>
                                        <p:attrNameLst>
                                          <p:attrName>style.visibility</p:attrName>
                                        </p:attrNameLst>
                                      </p:cBhvr>
                                      <p:to>
                                        <p:strVal val="visible"/>
                                      </p:to>
                                    </p:set>
                                    <p:animEffect transition="in" filter="fade">
                                      <p:cBhvr>
                                        <p:cTn id="7" dur="2000"/>
                                        <p:tgtEl>
                                          <p:spTgt spid="839687"/>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687" grpId="0" animBg="1"/>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Search </a:t>
            </a:r>
            <a:r>
              <a:rPr lang="en-GB" dirty="0" err="1" smtClean="0"/>
              <a:t>DelphiS</a:t>
            </a: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124</a:t>
            </a:fld>
            <a:endParaRPr lang="en-GB"/>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1988840"/>
            <a:ext cx="6696744" cy="247653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5" name="TextBox 4"/>
          <p:cNvSpPr txBox="1"/>
          <p:nvPr/>
        </p:nvSpPr>
        <p:spPr bwMode="auto">
          <a:xfrm>
            <a:off x="2339752" y="5313239"/>
            <a:ext cx="4392488" cy="461665"/>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www.soton.ac.uk/delphis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302105957"/>
      </p:ext>
    </p:extLst>
  </p:cSld>
  <p:clrMapOvr>
    <a:masterClrMapping/>
  </p:clrMapOvr>
  <p:transition spd="med">
    <p:fade/>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t="16686"/>
          <a:stretch/>
        </p:blipFill>
        <p:spPr>
          <a:xfrm>
            <a:off x="-93158" y="332656"/>
            <a:ext cx="9159475" cy="5723318"/>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125</a:t>
            </a:fld>
            <a:endParaRPr lang="en-GB"/>
          </a:p>
        </p:txBody>
      </p:sp>
      <p:cxnSp>
        <p:nvCxnSpPr>
          <p:cNvPr id="5" name="Straight Arrow Connector 4"/>
          <p:cNvCxnSpPr/>
          <p:nvPr/>
        </p:nvCxnSpPr>
        <p:spPr bwMode="auto">
          <a:xfrm>
            <a:off x="4486579" y="4293096"/>
            <a:ext cx="2245661" cy="871946"/>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552884" y="4081294"/>
            <a:ext cx="403244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'Add to folder' for any required items</a:t>
            </a:r>
            <a:endParaRPr lang="en-GB" sz="2400" b="1" dirty="0">
              <a:solidFill>
                <a:srgbClr val="000000"/>
              </a:solidFill>
              <a:latin typeface="Lucida Sans" pitchFamily="34" charset="0"/>
            </a:endParaRPr>
          </a:p>
        </p:txBody>
      </p:sp>
      <p:sp>
        <p:nvSpPr>
          <p:cNvPr id="6" name="TextBox 5"/>
          <p:cNvSpPr txBox="1"/>
          <p:nvPr/>
        </p:nvSpPr>
        <p:spPr bwMode="auto">
          <a:xfrm>
            <a:off x="552884" y="2150796"/>
            <a:ext cx="4968552"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Selected items are displayed: click 'Go to Folder View'</a:t>
            </a:r>
            <a:endParaRPr lang="en-GB" sz="2400" b="1" dirty="0">
              <a:solidFill>
                <a:srgbClr val="000000"/>
              </a:solidFill>
              <a:latin typeface="Lucida Sans" pitchFamily="34" charset="0"/>
            </a:endParaRPr>
          </a:p>
        </p:txBody>
      </p:sp>
      <p:cxnSp>
        <p:nvCxnSpPr>
          <p:cNvPr id="11" name="Straight Arrow Connector 10"/>
          <p:cNvCxnSpPr/>
          <p:nvPr/>
        </p:nvCxnSpPr>
        <p:spPr bwMode="auto">
          <a:xfrm>
            <a:off x="4932040" y="2564904"/>
            <a:ext cx="2520280" cy="21602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Tree>
    <p:extLst>
      <p:ext uri="{BB962C8B-B14F-4D97-AF65-F5344CB8AC3E}">
        <p14:creationId xmlns:p14="http://schemas.microsoft.com/office/powerpoint/2010/main" val="1261163984"/>
      </p:ext>
    </p:extLst>
  </p:cSld>
  <p:clrMapOvr>
    <a:masterClrMapping/>
  </p:clrMapOvr>
  <p:transition spd="med">
    <p:fade/>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476672"/>
            <a:ext cx="9144296" cy="5976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126</a:t>
            </a:fld>
            <a:endParaRPr lang="en-GB"/>
          </a:p>
        </p:txBody>
      </p:sp>
      <p:cxnSp>
        <p:nvCxnSpPr>
          <p:cNvPr id="8" name="Straight Arrow Connector 7"/>
          <p:cNvCxnSpPr/>
          <p:nvPr/>
        </p:nvCxnSpPr>
        <p:spPr bwMode="auto">
          <a:xfrm flipV="1">
            <a:off x="4572148" y="2492896"/>
            <a:ext cx="3168204" cy="864096"/>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5" name="Straight Arrow Connector 4"/>
          <p:cNvCxnSpPr/>
          <p:nvPr/>
        </p:nvCxnSpPr>
        <p:spPr bwMode="auto">
          <a:xfrm flipH="1" flipV="1">
            <a:off x="2411760" y="2068234"/>
            <a:ext cx="1944216" cy="1396769"/>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2699792" y="3049505"/>
            <a:ext cx="4104456"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Select all required items, and click 'Export'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799205638"/>
      </p:ext>
    </p:extLst>
  </p:cSld>
  <p:clrMapOvr>
    <a:masterClrMapping/>
  </p:clrMapOvr>
  <p:transition spd="med">
    <p:fade/>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127</a:t>
            </a:fld>
            <a:endParaRPr lang="en-GB"/>
          </a:p>
        </p:txBody>
      </p:sp>
      <p:pic>
        <p:nvPicPr>
          <p:cNvPr id="40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332656"/>
            <a:ext cx="9144000" cy="6006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bwMode="auto">
          <a:xfrm>
            <a:off x="2915816" y="1556792"/>
            <a:ext cx="2160240" cy="461665"/>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'Save'</a:t>
            </a:r>
            <a:endParaRPr lang="en-GB" sz="2400" b="1" dirty="0">
              <a:solidFill>
                <a:srgbClr val="000000"/>
              </a:solidFill>
              <a:latin typeface="Lucida Sans" pitchFamily="34" charset="0"/>
            </a:endParaRPr>
          </a:p>
        </p:txBody>
      </p:sp>
      <p:sp>
        <p:nvSpPr>
          <p:cNvPr id="4" name="Oval 3"/>
          <p:cNvSpPr/>
          <p:nvPr/>
        </p:nvSpPr>
        <p:spPr bwMode="auto">
          <a:xfrm>
            <a:off x="179512" y="2852936"/>
            <a:ext cx="1008112" cy="648072"/>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759476857"/>
      </p:ext>
    </p:extLst>
  </p:cSld>
  <p:clrMapOvr>
    <a:masterClrMapping/>
  </p:clrMapOvr>
  <p:transition spd="med">
    <p:fade/>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128</a:t>
            </a:fld>
            <a:endParaRPr lang="en-GB"/>
          </a:p>
        </p:txBody>
      </p:sp>
      <p:pic>
        <p:nvPicPr>
          <p:cNvPr id="512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6785" y="12939"/>
            <a:ext cx="9126747" cy="68450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Arrow Connector 4"/>
          <p:cNvCxnSpPr/>
          <p:nvPr/>
        </p:nvCxnSpPr>
        <p:spPr bwMode="auto">
          <a:xfrm>
            <a:off x="4211960" y="5253300"/>
            <a:ext cx="1512168" cy="407948"/>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1331640" y="4653136"/>
            <a:ext cx="3258518"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to go to database entry or resource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195088295"/>
      </p:ext>
    </p:extLst>
  </p:cSld>
  <p:clrMapOvr>
    <a:masterClrMapping/>
  </p:clrMapOvr>
  <p:transition spd="med">
    <p:fade/>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Search the EndNote Library</a:t>
            </a:r>
            <a:endParaRPr lang="en-GB" dirty="0"/>
          </a:p>
        </p:txBody>
      </p:sp>
      <p:sp>
        <p:nvSpPr>
          <p:cNvPr id="3" name="Slide Number Placeholder 2"/>
          <p:cNvSpPr>
            <a:spLocks noGrp="1"/>
          </p:cNvSpPr>
          <p:nvPr>
            <p:ph type="sldNum" sz="quarter" idx="12"/>
          </p:nvPr>
        </p:nvSpPr>
        <p:spPr/>
        <p:txBody>
          <a:bodyPr/>
          <a:lstStyle/>
          <a:p>
            <a:pPr>
              <a:defRPr/>
            </a:pPr>
            <a:fld id="{FAC4024C-E8CB-4A36-A0F9-7DCC4A757B5E}" type="slidenum">
              <a:rPr lang="en-GB" smtClean="0"/>
              <a:pPr>
                <a:defRPr/>
              </a:pPr>
              <a:t>129</a:t>
            </a:fld>
            <a:endParaRPr lang="en-GB"/>
          </a:p>
        </p:txBody>
      </p:sp>
    </p:spTree>
    <p:extLst>
      <p:ext uri="{BB962C8B-B14F-4D97-AF65-F5344CB8AC3E}">
        <p14:creationId xmlns:p14="http://schemas.microsoft.com/office/powerpoint/2010/main" val="1225222425"/>
      </p:ext>
    </p:extLst>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0" y="222394"/>
            <a:ext cx="9144000" cy="5902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8138" name="Text Box 10"/>
          <p:cNvSpPr txBox="1">
            <a:spLocks noChangeArrowheads="1"/>
          </p:cNvSpPr>
          <p:nvPr/>
        </p:nvSpPr>
        <p:spPr bwMode="auto">
          <a:xfrm>
            <a:off x="3510174" y="2862039"/>
            <a:ext cx="4392613"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Enter one author per line, surname first, followed by a comma</a:t>
            </a:r>
            <a:endParaRPr lang="en-GB" dirty="0"/>
          </a:p>
        </p:txBody>
      </p:sp>
      <p:sp>
        <p:nvSpPr>
          <p:cNvPr id="48143" name="Line 15"/>
          <p:cNvSpPr>
            <a:spLocks noChangeShapeType="1"/>
          </p:cNvSpPr>
          <p:nvPr/>
        </p:nvSpPr>
        <p:spPr bwMode="auto">
          <a:xfrm flipV="1">
            <a:off x="7902787" y="630013"/>
            <a:ext cx="865187" cy="86337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140" name="Text Box 12"/>
          <p:cNvSpPr txBox="1">
            <a:spLocks noChangeArrowheads="1"/>
          </p:cNvSpPr>
          <p:nvPr/>
        </p:nvSpPr>
        <p:spPr bwMode="auto">
          <a:xfrm>
            <a:off x="3510174" y="1349375"/>
            <a:ext cx="47513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When all chosen fields have been completed, click the record close icon</a:t>
            </a:r>
            <a:endParaRPr lang="en-GB" dirty="0"/>
          </a:p>
        </p:txBody>
      </p:sp>
      <p:sp>
        <p:nvSpPr>
          <p:cNvPr id="48142" name="Text Box 14"/>
          <p:cNvSpPr txBox="1">
            <a:spLocks noChangeArrowheads="1"/>
          </p:cNvSpPr>
          <p:nvPr/>
        </p:nvSpPr>
        <p:spPr bwMode="auto">
          <a:xfrm>
            <a:off x="3510174" y="4662264"/>
            <a:ext cx="5111750" cy="850900"/>
          </a:xfrm>
          <a:prstGeom prst="rect">
            <a:avLst/>
          </a:prstGeom>
          <a:solidFill>
            <a:srgbClr val="FFFF99"/>
          </a:solidFill>
          <a:ln w="28575" cap="sq">
            <a:solidFill>
              <a:srgbClr val="000000"/>
            </a:solidFill>
            <a:miter lim="800000"/>
            <a:headEnd type="none" w="sm" len="sm"/>
            <a:tailEnd type="none" w="sm" len="sm"/>
          </a:ln>
          <a:effectLs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Author, Journal and Keyword fields are indexed</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13</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8138"/>
                                        </p:tgtEl>
                                        <p:attrNameLst>
                                          <p:attrName>style.visibility</p:attrName>
                                        </p:attrNameLst>
                                      </p:cBhvr>
                                      <p:to>
                                        <p:strVal val="visible"/>
                                      </p:to>
                                    </p:set>
                                    <p:animEffect transition="in" filter="fade">
                                      <p:cBhvr>
                                        <p:cTn id="7" dur="2000"/>
                                        <p:tgtEl>
                                          <p:spTgt spid="4813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8142"/>
                                        </p:tgtEl>
                                        <p:attrNameLst>
                                          <p:attrName>style.visibility</p:attrName>
                                        </p:attrNameLst>
                                      </p:cBhvr>
                                      <p:to>
                                        <p:strVal val="visible"/>
                                      </p:to>
                                    </p:set>
                                    <p:animEffect transition="in" filter="fade">
                                      <p:cBhvr>
                                        <p:cTn id="11" dur="2000"/>
                                        <p:tgtEl>
                                          <p:spTgt spid="48142"/>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48140"/>
                                        </p:tgtEl>
                                        <p:attrNameLst>
                                          <p:attrName>style.visibility</p:attrName>
                                        </p:attrNameLst>
                                      </p:cBhvr>
                                      <p:to>
                                        <p:strVal val="visible"/>
                                      </p:to>
                                    </p:set>
                                    <p:animEffect transition="in" filter="fade">
                                      <p:cBhvr>
                                        <p:cTn id="15" dur="2000"/>
                                        <p:tgtEl>
                                          <p:spTgt spid="48140"/>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48143"/>
                                        </p:tgtEl>
                                        <p:attrNameLst>
                                          <p:attrName>style.visibility</p:attrName>
                                        </p:attrNameLst>
                                      </p:cBhvr>
                                      <p:to>
                                        <p:strVal val="visible"/>
                                      </p:to>
                                    </p:set>
                                    <p:animEffect transition="in" filter="fade">
                                      <p:cBhvr>
                                        <p:cTn id="19" dur="2000"/>
                                        <p:tgtEl>
                                          <p:spTgt spid="481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8" grpId="0" animBg="1" autoUpdateAnimBg="0"/>
      <p:bldP spid="48143" grpId="0" animBg="1"/>
      <p:bldP spid="48140" grpId="0" animBg="1" autoUpdateAnimBg="0"/>
      <p:bldP spid="48142" grpId="0" animBg="1"/>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130</a:t>
            </a:fld>
            <a:endParaRPr lang="en-GB"/>
          </a:p>
        </p:txBody>
      </p:sp>
      <p:pic>
        <p:nvPicPr>
          <p:cNvPr id="9011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2"/>
          <p:cNvSpPr/>
          <p:nvPr/>
        </p:nvSpPr>
        <p:spPr bwMode="auto">
          <a:xfrm>
            <a:off x="5364088" y="260648"/>
            <a:ext cx="2376264" cy="720080"/>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
        <p:nvSpPr>
          <p:cNvPr id="4" name="TextBox 3"/>
          <p:cNvSpPr txBox="1"/>
          <p:nvPr/>
        </p:nvSpPr>
        <p:spPr bwMode="auto">
          <a:xfrm>
            <a:off x="2843808" y="2060848"/>
            <a:ext cx="2520280"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Use the Quick Search box </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832379063"/>
      </p:ext>
    </p:extLst>
  </p:cSld>
  <p:clrMapOvr>
    <a:masterClrMapping/>
  </p:clrMapOvr>
  <p:transition spd="med">
    <p:fade/>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131</a:t>
            </a:fld>
            <a:endParaRPr lang="en-GB"/>
          </a:p>
        </p:txBody>
      </p:sp>
      <p:pic>
        <p:nvPicPr>
          <p:cNvPr id="9113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396536" cy="70474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Arrow Connector 4"/>
          <p:cNvCxnSpPr/>
          <p:nvPr/>
        </p:nvCxnSpPr>
        <p:spPr bwMode="auto">
          <a:xfrm flipH="1" flipV="1">
            <a:off x="1691680" y="1556792"/>
            <a:ext cx="2016224" cy="991562"/>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3347864" y="2132856"/>
            <a:ext cx="3816424"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Results are  displayed as a temporary group</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197787854"/>
      </p:ext>
    </p:extLst>
  </p:cSld>
  <p:clrMapOvr>
    <a:masterClrMapping/>
  </p:clrMapOvr>
  <p:transition spd="med">
    <p:fade/>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132</a:t>
            </a:fld>
            <a:endParaRPr lang="en-GB"/>
          </a:p>
        </p:txBody>
      </p:sp>
      <p:cxnSp>
        <p:nvCxnSpPr>
          <p:cNvPr id="5" name="Straight Arrow Connector 4"/>
          <p:cNvCxnSpPr/>
          <p:nvPr/>
        </p:nvCxnSpPr>
        <p:spPr bwMode="auto">
          <a:xfrm flipV="1">
            <a:off x="5076056" y="548680"/>
            <a:ext cx="2088232" cy="201622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2195736" y="2343666"/>
            <a:ext cx="3168352"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to open the Search panel</a:t>
            </a:r>
            <a:endParaRPr lang="en-GB" sz="2400" b="1" dirty="0">
              <a:solidFill>
                <a:srgbClr val="000000"/>
              </a:solidFill>
              <a:latin typeface="Lucida Sans" pitchFamily="34" charset="0"/>
            </a:endParaRPr>
          </a:p>
        </p:txBody>
      </p:sp>
      <p:pic>
        <p:nvPicPr>
          <p:cNvPr id="9216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5139"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Straight Arrow Connector 6"/>
          <p:cNvCxnSpPr/>
          <p:nvPr/>
        </p:nvCxnSpPr>
        <p:spPr bwMode="auto">
          <a:xfrm flipV="1">
            <a:off x="5796136" y="692696"/>
            <a:ext cx="1584176" cy="2066468"/>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3347864" y="2343666"/>
            <a:ext cx="3240360"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 or click to show the search panel</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227241875"/>
      </p:ext>
    </p:extLst>
  </p:cSld>
  <p:clrMapOvr>
    <a:masterClrMapping/>
  </p:clrMapOvr>
  <p:transition spd="med">
    <p:fade/>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Straight Arrow Connector 5"/>
          <p:cNvCxnSpPr/>
          <p:nvPr/>
        </p:nvCxnSpPr>
        <p:spPr bwMode="auto">
          <a:xfrm flipH="1" flipV="1">
            <a:off x="3491880" y="1772816"/>
            <a:ext cx="1872208" cy="1512168"/>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133</a:t>
            </a:fld>
            <a:endParaRPr lang="en-GB"/>
          </a:p>
        </p:txBody>
      </p:sp>
      <p:sp>
        <p:nvSpPr>
          <p:cNvPr id="3" name="TextBox 2"/>
          <p:cNvSpPr txBox="1"/>
          <p:nvPr/>
        </p:nvSpPr>
        <p:spPr bwMode="auto">
          <a:xfrm>
            <a:off x="4283968" y="2828835"/>
            <a:ext cx="4248472"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Search any field in the EndNote record for a given term</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955509414"/>
      </p:ext>
    </p:extLst>
  </p:cSld>
  <p:clrMapOvr>
    <a:masterClrMapping/>
  </p:clrMapOvr>
  <p:transition spd="med">
    <p:fade/>
  </p:transition>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134</a:t>
            </a:fld>
            <a:endParaRPr lang="en-GB"/>
          </a:p>
        </p:txBody>
      </p:sp>
      <p:cxnSp>
        <p:nvCxnSpPr>
          <p:cNvPr id="5" name="Straight Arrow Connector 4"/>
          <p:cNvCxnSpPr/>
          <p:nvPr/>
        </p:nvCxnSpPr>
        <p:spPr bwMode="auto">
          <a:xfrm flipH="1" flipV="1">
            <a:off x="4788024" y="2060848"/>
            <a:ext cx="1656184" cy="864096"/>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5004048" y="2636912"/>
            <a:ext cx="3744416"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Choose the relevant command from the dropdown list</a:t>
            </a:r>
            <a:endParaRPr lang="en-GB" sz="2400" b="1" dirty="0">
              <a:solidFill>
                <a:srgbClr val="000000"/>
              </a:solidFill>
              <a:latin typeface="Lucida Sans" pitchFamily="34" charset="0"/>
            </a:endParaRPr>
          </a:p>
        </p:txBody>
      </p:sp>
      <p:cxnSp>
        <p:nvCxnSpPr>
          <p:cNvPr id="8" name="Straight Arrow Connector 7"/>
          <p:cNvCxnSpPr/>
          <p:nvPr/>
        </p:nvCxnSpPr>
        <p:spPr bwMode="auto">
          <a:xfrm flipV="1">
            <a:off x="1403648" y="1556792"/>
            <a:ext cx="432048" cy="1224136"/>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6" name="TextBox 5"/>
          <p:cNvSpPr txBox="1"/>
          <p:nvPr/>
        </p:nvSpPr>
        <p:spPr bwMode="auto">
          <a:xfrm>
            <a:off x="611560" y="2636912"/>
            <a:ext cx="2448272"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Combine rows with AND, OR, NOT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29884390"/>
      </p:ext>
    </p:extLst>
  </p:cSld>
  <p:clrMapOvr>
    <a:masterClrMapping/>
  </p:clrMapOvr>
  <p:transition spd="med">
    <p:fade/>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33099"/>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135</a:t>
            </a:fld>
            <a:endParaRPr lang="en-GB"/>
          </a:p>
        </p:txBody>
      </p:sp>
      <p:cxnSp>
        <p:nvCxnSpPr>
          <p:cNvPr id="5" name="Straight Arrow Connector 4"/>
          <p:cNvCxnSpPr/>
          <p:nvPr/>
        </p:nvCxnSpPr>
        <p:spPr bwMode="auto">
          <a:xfrm flipH="1" flipV="1">
            <a:off x="1259632" y="1484784"/>
            <a:ext cx="2088232" cy="1495618"/>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2699792" y="2564904"/>
            <a:ext cx="5040560"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Search results are displayed as a temporary group</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543003131"/>
      </p:ext>
    </p:extLst>
  </p:cSld>
  <p:clrMapOvr>
    <a:masterClrMapping/>
  </p:clrMapOvr>
  <p:transition spd="med">
    <p:fade/>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Managing duplicates</a:t>
            </a: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136</a:t>
            </a:fld>
            <a:endParaRPr lang="en-GB"/>
          </a:p>
        </p:txBody>
      </p:sp>
    </p:spTree>
    <p:extLst>
      <p:ext uri="{BB962C8B-B14F-4D97-AF65-F5344CB8AC3E}">
        <p14:creationId xmlns:p14="http://schemas.microsoft.com/office/powerpoint/2010/main" val="464924763"/>
      </p:ext>
    </p:extLst>
  </p:cSld>
  <p:clrMapOvr>
    <a:masterClrMapping/>
  </p:clrMapOvr>
  <p:transition spd="med">
    <p:fade/>
  </p:transition>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3357"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137</a:t>
            </a:fld>
            <a:endParaRPr lang="en-GB"/>
          </a:p>
        </p:txBody>
      </p:sp>
      <p:sp>
        <p:nvSpPr>
          <p:cNvPr id="3" name="Oval 2"/>
          <p:cNvSpPr/>
          <p:nvPr/>
        </p:nvSpPr>
        <p:spPr>
          <a:xfrm>
            <a:off x="2338940" y="1777721"/>
            <a:ext cx="1080120" cy="576064"/>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extLst>
      <p:ext uri="{BB962C8B-B14F-4D97-AF65-F5344CB8AC3E}">
        <p14:creationId xmlns:p14="http://schemas.microsoft.com/office/powerpoint/2010/main" val="153891105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0421" name="Text Box 5"/>
          <p:cNvSpPr txBox="1">
            <a:spLocks noChangeArrowheads="1"/>
          </p:cNvSpPr>
          <p:nvPr/>
        </p:nvSpPr>
        <p:spPr bwMode="auto">
          <a:xfrm>
            <a:off x="2771775" y="2997200"/>
            <a:ext cx="3887788" cy="4857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Select 'All References'</a:t>
            </a:r>
            <a:endParaRPr lang="en-GB"/>
          </a:p>
        </p:txBody>
      </p:sp>
      <p:sp>
        <p:nvSpPr>
          <p:cNvPr id="2" name="Slide Number Placeholder 1"/>
          <p:cNvSpPr>
            <a:spLocks noGrp="1"/>
          </p:cNvSpPr>
          <p:nvPr>
            <p:ph type="sldNum" sz="quarter" idx="12"/>
          </p:nvPr>
        </p:nvSpPr>
        <p:spPr/>
        <p:txBody>
          <a:bodyPr/>
          <a:lstStyle/>
          <a:p>
            <a:pPr>
              <a:defRPr/>
            </a:pPr>
            <a:fld id="{69E6E7F8-8A35-4CBD-9A04-5EF83203E7C0}" type="slidenum">
              <a:rPr lang="en-GB" smtClean="0"/>
              <a:pPr>
                <a:defRPr/>
              </a:pPr>
              <a:t>138</a:t>
            </a:fld>
            <a:endParaRPr lang="en-GB"/>
          </a:p>
        </p:txBody>
      </p:sp>
      <p:sp>
        <p:nvSpPr>
          <p:cNvPr id="5" name="Oval 4"/>
          <p:cNvSpPr/>
          <p:nvPr/>
        </p:nvSpPr>
        <p:spPr>
          <a:xfrm>
            <a:off x="0" y="764704"/>
            <a:ext cx="1763688"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extLst>
      <p:ext uri="{BB962C8B-B14F-4D97-AF65-F5344CB8AC3E}">
        <p14:creationId xmlns:p14="http://schemas.microsoft.com/office/powerpoint/2010/main" val="415700116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0421"/>
                                        </p:tgtEl>
                                        <p:attrNameLst>
                                          <p:attrName>style.visibility</p:attrName>
                                        </p:attrNameLst>
                                      </p:cBhvr>
                                      <p:to>
                                        <p:strVal val="visible"/>
                                      </p:to>
                                    </p:set>
                                    <p:animEffect transition="in" filter="fade">
                                      <p:cBhvr>
                                        <p:cTn id="7" dur="2000"/>
                                        <p:tgtEl>
                                          <p:spTgt spid="60421"/>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1" grpId="0" animBg="1"/>
      <p:bldP spid="5" grpId="0" animBg="1"/>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2471" name="Line 7"/>
          <p:cNvSpPr>
            <a:spLocks noChangeShapeType="1"/>
          </p:cNvSpPr>
          <p:nvPr/>
        </p:nvSpPr>
        <p:spPr bwMode="auto">
          <a:xfrm flipH="1" flipV="1">
            <a:off x="2195513" y="476250"/>
            <a:ext cx="2378075" cy="15843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2472" name="Text Box 8"/>
          <p:cNvSpPr txBox="1">
            <a:spLocks noChangeArrowheads="1"/>
          </p:cNvSpPr>
          <p:nvPr/>
        </p:nvSpPr>
        <p:spPr bwMode="auto">
          <a:xfrm>
            <a:off x="3635375" y="1412875"/>
            <a:ext cx="4176713"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From the 'References' dropdown menu, choose 'Find Duplicates'</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139</a:t>
            </a:fld>
            <a:endParaRPr lang="en-GB"/>
          </a:p>
        </p:txBody>
      </p:sp>
      <p:sp>
        <p:nvSpPr>
          <p:cNvPr id="3" name="Oval 2"/>
          <p:cNvSpPr/>
          <p:nvPr/>
        </p:nvSpPr>
        <p:spPr>
          <a:xfrm>
            <a:off x="539552" y="3717032"/>
            <a:ext cx="2016224"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extLst>
      <p:ext uri="{BB962C8B-B14F-4D97-AF65-F5344CB8AC3E}">
        <p14:creationId xmlns:p14="http://schemas.microsoft.com/office/powerpoint/2010/main" val="204398775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2472"/>
                                        </p:tgtEl>
                                        <p:attrNameLst>
                                          <p:attrName>style.visibility</p:attrName>
                                        </p:attrNameLst>
                                      </p:cBhvr>
                                      <p:to>
                                        <p:strVal val="visible"/>
                                      </p:to>
                                    </p:set>
                                    <p:animEffect transition="in" filter="fade">
                                      <p:cBhvr>
                                        <p:cTn id="7" dur="2000"/>
                                        <p:tgtEl>
                                          <p:spTgt spid="6247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2471"/>
                                        </p:tgtEl>
                                        <p:attrNameLst>
                                          <p:attrName>style.visibility</p:attrName>
                                        </p:attrNameLst>
                                      </p:cBhvr>
                                      <p:to>
                                        <p:strVal val="visible"/>
                                      </p:to>
                                    </p:set>
                                    <p:animEffect transition="in" filter="fade">
                                      <p:cBhvr>
                                        <p:cTn id="11" dur="2000"/>
                                        <p:tgtEl>
                                          <p:spTgt spid="62471"/>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71" grpId="0" animBg="1"/>
      <p:bldP spid="62472" grpId="0" animBg="1"/>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260648"/>
            <a:ext cx="9144000" cy="59074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2869" name="Text Box 5"/>
          <p:cNvSpPr txBox="1">
            <a:spLocks noChangeArrowheads="1"/>
          </p:cNvSpPr>
          <p:nvPr/>
        </p:nvSpPr>
        <p:spPr bwMode="auto">
          <a:xfrm>
            <a:off x="5302431" y="2204864"/>
            <a:ext cx="345757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record is added to the library</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2869"/>
                                        </p:tgtEl>
                                        <p:attrNameLst>
                                          <p:attrName>style.visibility</p:attrName>
                                        </p:attrNameLst>
                                      </p:cBhvr>
                                      <p:to>
                                        <p:strVal val="visible"/>
                                      </p:to>
                                    </p:set>
                                    <p:animEffect transition="in" filter="fade">
                                      <p:cBhvr>
                                        <p:cTn id="7" dur="2000"/>
                                        <p:tgtEl>
                                          <p:spTgt spid="2928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2869" grpId="0" animBg="1"/>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848550" y="627136"/>
            <a:ext cx="7574801" cy="4478028"/>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521" name="Text Box 9"/>
          <p:cNvSpPr txBox="1">
            <a:spLocks noChangeArrowheads="1"/>
          </p:cNvSpPr>
          <p:nvPr/>
        </p:nvSpPr>
        <p:spPr bwMode="auto">
          <a:xfrm>
            <a:off x="755650" y="5589588"/>
            <a:ext cx="576103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Records are displayed side by side: choose which to keep, or Skip</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140</a:t>
            </a:fld>
            <a:endParaRPr lang="en-GB"/>
          </a:p>
        </p:txBody>
      </p:sp>
      <p:sp>
        <p:nvSpPr>
          <p:cNvPr id="3" name="Oval 2"/>
          <p:cNvSpPr/>
          <p:nvPr/>
        </p:nvSpPr>
        <p:spPr>
          <a:xfrm>
            <a:off x="755650" y="1129969"/>
            <a:ext cx="1510049" cy="78417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 name="Oval 3"/>
          <p:cNvSpPr/>
          <p:nvPr/>
        </p:nvSpPr>
        <p:spPr>
          <a:xfrm>
            <a:off x="6678538" y="836712"/>
            <a:ext cx="1044724"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Oval 4"/>
          <p:cNvSpPr/>
          <p:nvPr/>
        </p:nvSpPr>
        <p:spPr>
          <a:xfrm>
            <a:off x="848550" y="4509120"/>
            <a:ext cx="3259882" cy="596044"/>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extLst>
      <p:ext uri="{BB962C8B-B14F-4D97-AF65-F5344CB8AC3E}">
        <p14:creationId xmlns:p14="http://schemas.microsoft.com/office/powerpoint/2010/main" val="208202134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4521"/>
                                        </p:tgtEl>
                                        <p:attrNameLst>
                                          <p:attrName>style.visibility</p:attrName>
                                        </p:attrNameLst>
                                      </p:cBhvr>
                                      <p:to>
                                        <p:strVal val="visible"/>
                                      </p:to>
                                    </p:set>
                                    <p:animEffect transition="in" filter="fade">
                                      <p:cBhvr>
                                        <p:cTn id="7" dur="2000"/>
                                        <p:tgtEl>
                                          <p:spTgt spid="64521"/>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000"/>
                                        <p:tgtEl>
                                          <p:spTgt spid="3"/>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21" grpId="0" animBg="1"/>
      <p:bldP spid="3" grpId="0" animBg="1"/>
      <p:bldP spid="4" grpId="0" animBg="1"/>
      <p:bldP spid="5" grpId="0" animBg="1"/>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259631" y="908720"/>
            <a:ext cx="6896165" cy="4032448"/>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141</a:t>
            </a:fld>
            <a:endParaRPr lang="en-GB"/>
          </a:p>
        </p:txBody>
      </p:sp>
      <p:sp>
        <p:nvSpPr>
          <p:cNvPr id="3" name="TextBox 2"/>
          <p:cNvSpPr txBox="1"/>
          <p:nvPr/>
        </p:nvSpPr>
        <p:spPr bwMode="auto">
          <a:xfrm>
            <a:off x="2627784" y="5373216"/>
            <a:ext cx="381642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Fields which differ are highlighted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693107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pPr eaLnBrk="1" hangingPunct="1"/>
            <a:r>
              <a:rPr lang="en-GB" smtClean="0"/>
              <a:t>Use EndNote with Word</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142</a:t>
            </a:fld>
            <a:endParaRPr lang="en-GB"/>
          </a:p>
        </p:txBody>
      </p:sp>
    </p:spTree>
  </p:cSld>
  <p:clrMapOvr>
    <a:masterClrMapping/>
  </p:clrMapOvr>
  <p:transition spd="med">
    <p:fade/>
  </p:transition>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pPr eaLnBrk="1" hangingPunct="1"/>
            <a:r>
              <a:rPr lang="en-GB" smtClean="0"/>
              <a:t>Insert citations in a document</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143</a:t>
            </a:fld>
            <a:endParaRPr lang="en-GB"/>
          </a:p>
        </p:txBody>
      </p:sp>
    </p:spTree>
  </p:cSld>
  <p:clrMapOvr>
    <a:masterClrMapping/>
  </p:clrMapOvr>
  <p:transition spd="med">
    <p:fade/>
  </p:transition>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1169406" y="4946161"/>
            <a:ext cx="7002994" cy="790575"/>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pic>
        <p:nvPicPr>
          <p:cNvPr id="3074"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437858" y="1498542"/>
            <a:ext cx="5022807" cy="827302"/>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107522" name="Rectangle 2"/>
          <p:cNvSpPr>
            <a:spLocks noGrp="1" noChangeArrowheads="1"/>
          </p:cNvSpPr>
          <p:nvPr>
            <p:ph type="title"/>
          </p:nvPr>
        </p:nvSpPr>
        <p:spPr>
          <a:xfrm>
            <a:off x="358775" y="0"/>
            <a:ext cx="3708400" cy="1341438"/>
          </a:xfrm>
        </p:spPr>
        <p:txBody>
          <a:bodyPr/>
          <a:lstStyle/>
          <a:p>
            <a:pPr eaLnBrk="1" hangingPunct="1"/>
            <a:r>
              <a:rPr lang="en-GB" smtClean="0"/>
              <a:t>Use EndNote with Word</a:t>
            </a:r>
          </a:p>
        </p:txBody>
      </p:sp>
      <p:sp>
        <p:nvSpPr>
          <p:cNvPr id="20485" name="Text Box 5"/>
          <p:cNvSpPr txBox="1">
            <a:spLocks noChangeArrowheads="1"/>
          </p:cNvSpPr>
          <p:nvPr/>
        </p:nvSpPr>
        <p:spPr bwMode="auto">
          <a:xfrm>
            <a:off x="5651501" y="1498542"/>
            <a:ext cx="2808287" cy="6699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a:solidFill>
                  <a:srgbClr val="000000"/>
                </a:solidFill>
                <a:latin typeface="Lucida Sans" pitchFamily="34" charset="0"/>
              </a:rPr>
              <a:t>The EndNote toolbar is displayed in Word</a:t>
            </a:r>
          </a:p>
        </p:txBody>
      </p:sp>
      <p:sp>
        <p:nvSpPr>
          <p:cNvPr id="20488" name="Line 8"/>
          <p:cNvSpPr>
            <a:spLocks noChangeShapeType="1"/>
          </p:cNvSpPr>
          <p:nvPr/>
        </p:nvSpPr>
        <p:spPr bwMode="auto">
          <a:xfrm>
            <a:off x="6589712" y="3933824"/>
            <a:ext cx="143271" cy="122336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0490" name="Freeform 10"/>
          <p:cNvSpPr>
            <a:spLocks/>
          </p:cNvSpPr>
          <p:nvPr/>
        </p:nvSpPr>
        <p:spPr bwMode="auto">
          <a:xfrm>
            <a:off x="633299" y="4401344"/>
            <a:ext cx="5956413" cy="2124472"/>
          </a:xfrm>
          <a:custGeom>
            <a:avLst/>
            <a:gdLst>
              <a:gd name="T0" fmla="*/ 348347 w 3024"/>
              <a:gd name="T1" fmla="*/ 0 h 1346"/>
              <a:gd name="T2" fmla="*/ 50938 w 3024"/>
              <a:gd name="T3" fmla="*/ 785966 h 1346"/>
              <a:gd name="T4" fmla="*/ 348347 w 3024"/>
              <a:gd name="T5" fmla="*/ 1769868 h 1346"/>
              <a:gd name="T6" fmla="*/ 2137734 w 3024"/>
              <a:gd name="T7" fmla="*/ 1834884 h 1346"/>
              <a:gd name="T8" fmla="*/ 4298471 w 3024"/>
              <a:gd name="T9" fmla="*/ 1441901 h 1346"/>
              <a:gd name="T10" fmla="*/ 4968875 w 3024"/>
              <a:gd name="T11" fmla="*/ 1178949 h 13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24" h="1346">
                <a:moveTo>
                  <a:pt x="212" y="0"/>
                </a:moveTo>
                <a:cubicBezTo>
                  <a:pt x="121" y="170"/>
                  <a:pt x="31" y="340"/>
                  <a:pt x="31" y="544"/>
                </a:cubicBezTo>
                <a:cubicBezTo>
                  <a:pt x="31" y="748"/>
                  <a:pt x="0" y="1104"/>
                  <a:pt x="212" y="1225"/>
                </a:cubicBezTo>
                <a:cubicBezTo>
                  <a:pt x="424" y="1346"/>
                  <a:pt x="900" y="1308"/>
                  <a:pt x="1301" y="1270"/>
                </a:cubicBezTo>
                <a:cubicBezTo>
                  <a:pt x="1702" y="1232"/>
                  <a:pt x="2329" y="1074"/>
                  <a:pt x="2616" y="998"/>
                </a:cubicBezTo>
                <a:cubicBezTo>
                  <a:pt x="2903" y="922"/>
                  <a:pt x="2956" y="846"/>
                  <a:pt x="3024" y="816"/>
                </a:cubicBezTo>
              </a:path>
            </a:pathLst>
          </a:custGeom>
          <a:noFill/>
          <a:ln w="57150">
            <a:solidFill>
              <a:srgbClr val="FF0066"/>
            </a:solidFill>
            <a:round/>
            <a:headEn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0487" name="Line 7"/>
          <p:cNvSpPr>
            <a:spLocks noChangeShapeType="1"/>
          </p:cNvSpPr>
          <p:nvPr/>
        </p:nvSpPr>
        <p:spPr bwMode="auto">
          <a:xfrm flipH="1" flipV="1">
            <a:off x="3611504" y="2325844"/>
            <a:ext cx="3770370" cy="124761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0489" name="Text Box 9"/>
          <p:cNvSpPr txBox="1">
            <a:spLocks noChangeArrowheads="1"/>
          </p:cNvSpPr>
          <p:nvPr/>
        </p:nvSpPr>
        <p:spPr bwMode="auto">
          <a:xfrm>
            <a:off x="5867400" y="2781300"/>
            <a:ext cx="2592388" cy="12192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a:solidFill>
                  <a:srgbClr val="000000"/>
                </a:solidFill>
                <a:latin typeface="Lucida Sans" pitchFamily="34" charset="0"/>
              </a:rPr>
              <a:t>Insert citations, or manage bibliography from either toolbar</a:t>
            </a:r>
            <a:endParaRPr lang="en-GB" b="1">
              <a:latin typeface="Lucida Sans" pitchFamily="34" charset="0"/>
            </a:endParaRPr>
          </a:p>
        </p:txBody>
      </p:sp>
      <p:sp>
        <p:nvSpPr>
          <p:cNvPr id="20495" name="Line 15"/>
          <p:cNvSpPr>
            <a:spLocks noChangeShapeType="1"/>
          </p:cNvSpPr>
          <p:nvPr/>
        </p:nvSpPr>
        <p:spPr bwMode="auto">
          <a:xfrm flipV="1">
            <a:off x="827088" y="1916113"/>
            <a:ext cx="215900" cy="151288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0491" name="Text Box 11"/>
          <p:cNvSpPr txBox="1">
            <a:spLocks noChangeArrowheads="1"/>
          </p:cNvSpPr>
          <p:nvPr/>
        </p:nvSpPr>
        <p:spPr bwMode="auto">
          <a:xfrm>
            <a:off x="468313" y="3361928"/>
            <a:ext cx="2592387" cy="12192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a:solidFill>
                  <a:srgbClr val="000000"/>
                </a:solidFill>
                <a:latin typeface="Lucida Sans" pitchFamily="34" charset="0"/>
              </a:rPr>
              <a:t>Use these icons to move between the EndNote library and the Word document</a:t>
            </a:r>
            <a:endParaRPr lang="en-GB"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144</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485"/>
                                        </p:tgtEl>
                                        <p:attrNameLst>
                                          <p:attrName>style.visibility</p:attrName>
                                        </p:attrNameLst>
                                      </p:cBhvr>
                                      <p:to>
                                        <p:strVal val="visible"/>
                                      </p:to>
                                    </p:set>
                                    <p:animEffect transition="in" filter="fade">
                                      <p:cBhvr>
                                        <p:cTn id="7" dur="2000"/>
                                        <p:tgtEl>
                                          <p:spTgt spid="2048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0491"/>
                                        </p:tgtEl>
                                        <p:attrNameLst>
                                          <p:attrName>style.visibility</p:attrName>
                                        </p:attrNameLst>
                                      </p:cBhvr>
                                      <p:to>
                                        <p:strVal val="visible"/>
                                      </p:to>
                                    </p:set>
                                    <p:animEffect transition="in" filter="fade">
                                      <p:cBhvr>
                                        <p:cTn id="11" dur="2000"/>
                                        <p:tgtEl>
                                          <p:spTgt spid="20491"/>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490"/>
                                        </p:tgtEl>
                                        <p:attrNameLst>
                                          <p:attrName>style.visibility</p:attrName>
                                        </p:attrNameLst>
                                      </p:cBhvr>
                                      <p:to>
                                        <p:strVal val="visible"/>
                                      </p:to>
                                    </p:set>
                                    <p:animEffect transition="in" filter="fade">
                                      <p:cBhvr>
                                        <p:cTn id="14" dur="2000"/>
                                        <p:tgtEl>
                                          <p:spTgt spid="20490"/>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495"/>
                                        </p:tgtEl>
                                        <p:attrNameLst>
                                          <p:attrName>style.visibility</p:attrName>
                                        </p:attrNameLst>
                                      </p:cBhvr>
                                      <p:to>
                                        <p:strVal val="visible"/>
                                      </p:to>
                                    </p:set>
                                    <p:animEffect transition="in" filter="fade">
                                      <p:cBhvr>
                                        <p:cTn id="17" dur="2000"/>
                                        <p:tgtEl>
                                          <p:spTgt spid="20495"/>
                                        </p:tgtEl>
                                      </p:cBhvr>
                                    </p:animEffect>
                                  </p:childTnLst>
                                </p:cTn>
                              </p:par>
                            </p:childTnLst>
                          </p:cTn>
                        </p:par>
                        <p:par>
                          <p:cTn id="18" fill="hold" nodeType="afterGroup">
                            <p:stCondLst>
                              <p:cond delay="4000"/>
                            </p:stCondLst>
                            <p:childTnLst>
                              <p:par>
                                <p:cTn id="19" presetID="10" presetClass="entr" presetSubtype="0" fill="hold" grpId="0" nodeType="afterEffect">
                                  <p:stCondLst>
                                    <p:cond delay="0"/>
                                  </p:stCondLst>
                                  <p:childTnLst>
                                    <p:set>
                                      <p:cBhvr>
                                        <p:cTn id="20" dur="1" fill="hold">
                                          <p:stCondLst>
                                            <p:cond delay="0"/>
                                          </p:stCondLst>
                                        </p:cTn>
                                        <p:tgtEl>
                                          <p:spTgt spid="20489"/>
                                        </p:tgtEl>
                                        <p:attrNameLst>
                                          <p:attrName>style.visibility</p:attrName>
                                        </p:attrNameLst>
                                      </p:cBhvr>
                                      <p:to>
                                        <p:strVal val="visible"/>
                                      </p:to>
                                    </p:set>
                                    <p:animEffect transition="in" filter="fade">
                                      <p:cBhvr>
                                        <p:cTn id="21" dur="2000"/>
                                        <p:tgtEl>
                                          <p:spTgt spid="20489"/>
                                        </p:tgtEl>
                                      </p:cBhvr>
                                    </p:animEffect>
                                  </p:childTnLst>
                                </p:cTn>
                              </p:par>
                            </p:childTnLst>
                          </p:cTn>
                        </p:par>
                        <p:par>
                          <p:cTn id="22" fill="hold" nodeType="afterGroup">
                            <p:stCondLst>
                              <p:cond delay="6000"/>
                            </p:stCondLst>
                            <p:childTnLst>
                              <p:par>
                                <p:cTn id="23" presetID="10" presetClass="entr" presetSubtype="0" fill="hold" grpId="0" nodeType="afterEffect">
                                  <p:stCondLst>
                                    <p:cond delay="0"/>
                                  </p:stCondLst>
                                  <p:childTnLst>
                                    <p:set>
                                      <p:cBhvr>
                                        <p:cTn id="24" dur="1" fill="hold">
                                          <p:stCondLst>
                                            <p:cond delay="0"/>
                                          </p:stCondLst>
                                        </p:cTn>
                                        <p:tgtEl>
                                          <p:spTgt spid="20487"/>
                                        </p:tgtEl>
                                        <p:attrNameLst>
                                          <p:attrName>style.visibility</p:attrName>
                                        </p:attrNameLst>
                                      </p:cBhvr>
                                      <p:to>
                                        <p:strVal val="visible"/>
                                      </p:to>
                                    </p:set>
                                    <p:animEffect transition="in" filter="fade">
                                      <p:cBhvr>
                                        <p:cTn id="25" dur="2000"/>
                                        <p:tgtEl>
                                          <p:spTgt spid="2048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0488"/>
                                        </p:tgtEl>
                                        <p:attrNameLst>
                                          <p:attrName>style.visibility</p:attrName>
                                        </p:attrNameLst>
                                      </p:cBhvr>
                                      <p:to>
                                        <p:strVal val="visible"/>
                                      </p:to>
                                    </p:set>
                                    <p:animEffect transition="in" filter="fade">
                                      <p:cBhvr>
                                        <p:cTn id="28" dur="1000"/>
                                        <p:tgtEl>
                                          <p:spTgt spid="204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animBg="1"/>
      <p:bldP spid="20488" grpId="0" animBg="1"/>
      <p:bldP spid="20490" grpId="0" animBg="1"/>
      <p:bldP spid="20487" grpId="0" animBg="1"/>
      <p:bldP spid="20489" grpId="0" animBg="1"/>
      <p:bldP spid="20495" grpId="0" animBg="1"/>
      <p:bldP spid="20491" grpId="0" animBg="1"/>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5"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1861" name="Line 5"/>
          <p:cNvSpPr>
            <a:spLocks noChangeShapeType="1"/>
          </p:cNvSpPr>
          <p:nvPr/>
        </p:nvSpPr>
        <p:spPr bwMode="auto">
          <a:xfrm flipH="1" flipV="1">
            <a:off x="3059831" y="2060848"/>
            <a:ext cx="1656183" cy="107922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1862" name="Text Box 6"/>
          <p:cNvSpPr txBox="1">
            <a:spLocks noChangeArrowheads="1"/>
          </p:cNvSpPr>
          <p:nvPr/>
        </p:nvSpPr>
        <p:spPr bwMode="auto">
          <a:xfrm>
            <a:off x="4585491" y="2708275"/>
            <a:ext cx="3442894"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Identify the point in the text to insert a citation</a:t>
            </a:r>
            <a:endParaRPr lang="en-GB" dirty="0"/>
          </a:p>
        </p:txBody>
      </p:sp>
      <p:sp>
        <p:nvSpPr>
          <p:cNvPr id="121863" name="Line 7"/>
          <p:cNvSpPr>
            <a:spLocks noChangeShapeType="1"/>
          </p:cNvSpPr>
          <p:nvPr/>
        </p:nvSpPr>
        <p:spPr bwMode="auto">
          <a:xfrm flipH="1" flipV="1">
            <a:off x="539750" y="620713"/>
            <a:ext cx="576263" cy="324167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1864" name="Text Box 8"/>
          <p:cNvSpPr txBox="1">
            <a:spLocks noChangeArrowheads="1"/>
          </p:cNvSpPr>
          <p:nvPr/>
        </p:nvSpPr>
        <p:spPr bwMode="auto">
          <a:xfrm>
            <a:off x="539750" y="3645024"/>
            <a:ext cx="302413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the EndNote icon to go to the EndNote Library</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145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1862"/>
                                        </p:tgtEl>
                                        <p:attrNameLst>
                                          <p:attrName>style.visibility</p:attrName>
                                        </p:attrNameLst>
                                      </p:cBhvr>
                                      <p:to>
                                        <p:strVal val="visible"/>
                                      </p:to>
                                    </p:set>
                                    <p:animEffect transition="in" filter="fade">
                                      <p:cBhvr>
                                        <p:cTn id="7" dur="2000"/>
                                        <p:tgtEl>
                                          <p:spTgt spid="12186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1861"/>
                                        </p:tgtEl>
                                        <p:attrNameLst>
                                          <p:attrName>style.visibility</p:attrName>
                                        </p:attrNameLst>
                                      </p:cBhvr>
                                      <p:to>
                                        <p:strVal val="visible"/>
                                      </p:to>
                                    </p:set>
                                    <p:animEffect transition="in" filter="fade">
                                      <p:cBhvr>
                                        <p:cTn id="11" dur="2000"/>
                                        <p:tgtEl>
                                          <p:spTgt spid="121861"/>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21864"/>
                                        </p:tgtEl>
                                        <p:attrNameLst>
                                          <p:attrName>style.visibility</p:attrName>
                                        </p:attrNameLst>
                                      </p:cBhvr>
                                      <p:to>
                                        <p:strVal val="visible"/>
                                      </p:to>
                                    </p:set>
                                    <p:animEffect transition="in" filter="fade">
                                      <p:cBhvr>
                                        <p:cTn id="15" dur="2000"/>
                                        <p:tgtEl>
                                          <p:spTgt spid="121864"/>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21863"/>
                                        </p:tgtEl>
                                        <p:attrNameLst>
                                          <p:attrName>style.visibility</p:attrName>
                                        </p:attrNameLst>
                                      </p:cBhvr>
                                      <p:to>
                                        <p:strVal val="visible"/>
                                      </p:to>
                                    </p:set>
                                    <p:animEffect transition="in" filter="fade">
                                      <p:cBhvr>
                                        <p:cTn id="19" dur="2000"/>
                                        <p:tgtEl>
                                          <p:spTgt spid="1218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61" grpId="0" animBg="1"/>
      <p:bldP spid="121862" grpId="0" animBg="1"/>
      <p:bldP spid="121863" grpId="0" animBg="1"/>
      <p:bldP spid="121864" grpId="0" animBg="1"/>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2885" name="Line 5"/>
          <p:cNvSpPr>
            <a:spLocks noChangeShapeType="1"/>
          </p:cNvSpPr>
          <p:nvPr/>
        </p:nvSpPr>
        <p:spPr bwMode="auto">
          <a:xfrm flipH="1" flipV="1">
            <a:off x="6155319" y="3476349"/>
            <a:ext cx="1370385" cy="198188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2886" name="Text Box 6"/>
          <p:cNvSpPr txBox="1">
            <a:spLocks noChangeArrowheads="1"/>
          </p:cNvSpPr>
          <p:nvPr/>
        </p:nvSpPr>
        <p:spPr bwMode="auto">
          <a:xfrm>
            <a:off x="4860292" y="5169314"/>
            <a:ext cx="388778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to highlight the required reference</a:t>
            </a:r>
            <a:endParaRPr lang="en-GB" dirty="0"/>
          </a:p>
        </p:txBody>
      </p:sp>
      <p:sp>
        <p:nvSpPr>
          <p:cNvPr id="122888" name="Line 8"/>
          <p:cNvSpPr>
            <a:spLocks noChangeShapeType="1"/>
          </p:cNvSpPr>
          <p:nvPr/>
        </p:nvSpPr>
        <p:spPr bwMode="auto">
          <a:xfrm flipV="1">
            <a:off x="1692275" y="692150"/>
            <a:ext cx="2592388" cy="144145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2889" name="Text Box 9"/>
          <p:cNvSpPr txBox="1">
            <a:spLocks noChangeArrowheads="1"/>
          </p:cNvSpPr>
          <p:nvPr/>
        </p:nvSpPr>
        <p:spPr bwMode="auto">
          <a:xfrm>
            <a:off x="539750" y="1989138"/>
            <a:ext cx="38877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Insert the reference from this toolbar, then return to Word …</a:t>
            </a:r>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146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2886"/>
                                        </p:tgtEl>
                                        <p:attrNameLst>
                                          <p:attrName>style.visibility</p:attrName>
                                        </p:attrNameLst>
                                      </p:cBhvr>
                                      <p:to>
                                        <p:strVal val="visible"/>
                                      </p:to>
                                    </p:set>
                                    <p:animEffect transition="in" filter="fade">
                                      <p:cBhvr>
                                        <p:cTn id="7" dur="2000"/>
                                        <p:tgtEl>
                                          <p:spTgt spid="12288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2885"/>
                                        </p:tgtEl>
                                        <p:attrNameLst>
                                          <p:attrName>style.visibility</p:attrName>
                                        </p:attrNameLst>
                                      </p:cBhvr>
                                      <p:to>
                                        <p:strVal val="visible"/>
                                      </p:to>
                                    </p:set>
                                    <p:animEffect transition="in" filter="fade">
                                      <p:cBhvr>
                                        <p:cTn id="11" dur="2000"/>
                                        <p:tgtEl>
                                          <p:spTgt spid="12288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22889"/>
                                        </p:tgtEl>
                                        <p:attrNameLst>
                                          <p:attrName>style.visibility</p:attrName>
                                        </p:attrNameLst>
                                      </p:cBhvr>
                                      <p:to>
                                        <p:strVal val="visible"/>
                                      </p:to>
                                    </p:set>
                                    <p:animEffect transition="in" filter="fade">
                                      <p:cBhvr>
                                        <p:cTn id="15" dur="2000"/>
                                        <p:tgtEl>
                                          <p:spTgt spid="12288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2888"/>
                                        </p:tgtEl>
                                        <p:attrNameLst>
                                          <p:attrName>style.visibility</p:attrName>
                                        </p:attrNameLst>
                                      </p:cBhvr>
                                      <p:to>
                                        <p:strVal val="visible"/>
                                      </p:to>
                                    </p:set>
                                    <p:animEffect transition="in" filter="fade">
                                      <p:cBhvr>
                                        <p:cTn id="18" dur="2000"/>
                                        <p:tgtEl>
                                          <p:spTgt spid="1228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5" grpId="0" animBg="1"/>
      <p:bldP spid="122886" grpId="0" animBg="1"/>
      <p:bldP spid="122888" grpId="0" animBg="1"/>
      <p:bldP spid="122889" grpId="0" animBg="1"/>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3909" name="Line 5"/>
          <p:cNvSpPr>
            <a:spLocks noChangeShapeType="1"/>
          </p:cNvSpPr>
          <p:nvPr/>
        </p:nvSpPr>
        <p:spPr bwMode="auto">
          <a:xfrm flipH="1" flipV="1">
            <a:off x="971597" y="1484783"/>
            <a:ext cx="1008013" cy="266335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3910" name="Text Box 6"/>
          <p:cNvSpPr txBox="1">
            <a:spLocks noChangeArrowheads="1"/>
          </p:cNvSpPr>
          <p:nvPr/>
        </p:nvSpPr>
        <p:spPr bwMode="auto">
          <a:xfrm>
            <a:off x="395287" y="4003675"/>
            <a:ext cx="30241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 or return to Word and click to insert the citation</a:t>
            </a:r>
            <a:endParaRPr lang="en-GB" dirty="0"/>
          </a:p>
        </p:txBody>
      </p:sp>
      <p:sp>
        <p:nvSpPr>
          <p:cNvPr id="123911" name="Text Box 7"/>
          <p:cNvSpPr txBox="1">
            <a:spLocks noChangeArrowheads="1"/>
          </p:cNvSpPr>
          <p:nvPr/>
        </p:nvSpPr>
        <p:spPr bwMode="auto">
          <a:xfrm>
            <a:off x="4500563" y="4003675"/>
            <a:ext cx="4175893"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citation is displayed in the text, with the full reference at the end</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147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3910"/>
                                        </p:tgtEl>
                                        <p:attrNameLst>
                                          <p:attrName>style.visibility</p:attrName>
                                        </p:attrNameLst>
                                      </p:cBhvr>
                                      <p:to>
                                        <p:strVal val="visible"/>
                                      </p:to>
                                    </p:set>
                                    <p:animEffect transition="in" filter="fade">
                                      <p:cBhvr>
                                        <p:cTn id="7" dur="2000"/>
                                        <p:tgtEl>
                                          <p:spTgt spid="12391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3909"/>
                                        </p:tgtEl>
                                        <p:attrNameLst>
                                          <p:attrName>style.visibility</p:attrName>
                                        </p:attrNameLst>
                                      </p:cBhvr>
                                      <p:to>
                                        <p:strVal val="visible"/>
                                      </p:to>
                                    </p:set>
                                    <p:animEffect transition="in" filter="fade">
                                      <p:cBhvr>
                                        <p:cTn id="11" dur="2000"/>
                                        <p:tgtEl>
                                          <p:spTgt spid="123909"/>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23911"/>
                                        </p:tgtEl>
                                        <p:attrNameLst>
                                          <p:attrName>style.visibility</p:attrName>
                                        </p:attrNameLst>
                                      </p:cBhvr>
                                      <p:to>
                                        <p:strVal val="visible"/>
                                      </p:to>
                                    </p:set>
                                    <p:animEffect transition="in" filter="fade">
                                      <p:cBhvr>
                                        <p:cTn id="15" dur="2000"/>
                                        <p:tgtEl>
                                          <p:spTgt spid="1239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9" grpId="0" animBg="1"/>
      <p:bldP spid="123910" grpId="0" animBg="1"/>
      <p:bldP spid="123911" grpId="0" animBg="1"/>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6285"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5157" name="Line 5"/>
          <p:cNvSpPr>
            <a:spLocks noChangeShapeType="1"/>
          </p:cNvSpPr>
          <p:nvPr/>
        </p:nvSpPr>
        <p:spPr bwMode="auto">
          <a:xfrm flipH="1" flipV="1">
            <a:off x="1763688" y="1268760"/>
            <a:ext cx="3456012" cy="179987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5158" name="Text Box 6"/>
          <p:cNvSpPr txBox="1">
            <a:spLocks noChangeArrowheads="1"/>
          </p:cNvSpPr>
          <p:nvPr/>
        </p:nvSpPr>
        <p:spPr bwMode="auto">
          <a:xfrm>
            <a:off x="3973628" y="2460625"/>
            <a:ext cx="30241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A document citation folder is created</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148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5158"/>
                                        </p:tgtEl>
                                        <p:attrNameLst>
                                          <p:attrName>style.visibility</p:attrName>
                                        </p:attrNameLst>
                                      </p:cBhvr>
                                      <p:to>
                                        <p:strVal val="visible"/>
                                      </p:to>
                                    </p:set>
                                    <p:animEffect transition="in" filter="fade">
                                      <p:cBhvr>
                                        <p:cTn id="7" dur="2000"/>
                                        <p:tgtEl>
                                          <p:spTgt spid="30515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05157"/>
                                        </p:tgtEl>
                                        <p:attrNameLst>
                                          <p:attrName>style.visibility</p:attrName>
                                        </p:attrNameLst>
                                      </p:cBhvr>
                                      <p:to>
                                        <p:strVal val="visible"/>
                                      </p:to>
                                    </p:set>
                                    <p:animEffect transition="in" filter="fade">
                                      <p:cBhvr>
                                        <p:cTn id="11" dur="2000"/>
                                        <p:tgtEl>
                                          <p:spTgt spid="305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5157" grpId="0" animBg="1"/>
      <p:bldP spid="305158" grpId="0" animBg="1"/>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149</a:t>
            </a:fld>
            <a:endParaRPr lang="en-GB"/>
          </a:p>
        </p:txBody>
      </p:sp>
      <p:pic>
        <p:nvPicPr>
          <p:cNvPr id="1044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 y="-3036"/>
            <a:ext cx="9148047" cy="68610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Arrow Connector 4"/>
          <p:cNvCxnSpPr/>
          <p:nvPr/>
        </p:nvCxnSpPr>
        <p:spPr bwMode="auto">
          <a:xfrm flipH="1" flipV="1">
            <a:off x="1475656" y="1052736"/>
            <a:ext cx="1512168" cy="2088232"/>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2843808" y="2996952"/>
            <a:ext cx="4176464"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 or go to the Insert Citation dropdown menu</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559404388"/>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260648"/>
            <a:ext cx="9191261" cy="5904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15</a:t>
            </a:fld>
            <a:endParaRPr lang="en-GB"/>
          </a:p>
        </p:txBody>
      </p:sp>
      <p:sp>
        <p:nvSpPr>
          <p:cNvPr id="4" name="Text Box 6"/>
          <p:cNvSpPr txBox="1">
            <a:spLocks noChangeArrowheads="1"/>
          </p:cNvSpPr>
          <p:nvPr/>
        </p:nvSpPr>
        <p:spPr bwMode="auto">
          <a:xfrm>
            <a:off x="3673475" y="2022205"/>
            <a:ext cx="51117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Preview pane shows the full bibliographic reference in the chosen reference style</a:t>
            </a:r>
            <a:endParaRPr lang="en-GB" dirty="0"/>
          </a:p>
        </p:txBody>
      </p:sp>
    </p:spTree>
    <p:extLst>
      <p:ext uri="{BB962C8B-B14F-4D97-AF65-F5344CB8AC3E}">
        <p14:creationId xmlns:p14="http://schemas.microsoft.com/office/powerpoint/2010/main" val="111980646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150</a:t>
            </a:fld>
            <a:endParaRPr lang="en-GB"/>
          </a:p>
        </p:txBody>
      </p:sp>
      <p:pic>
        <p:nvPicPr>
          <p:cNvPr id="10547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2"/>
          <p:cNvSpPr/>
          <p:nvPr/>
        </p:nvSpPr>
        <p:spPr bwMode="auto">
          <a:xfrm>
            <a:off x="3851920" y="1052736"/>
            <a:ext cx="864096" cy="648072"/>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
        <p:nvSpPr>
          <p:cNvPr id="4" name="Oval 3"/>
          <p:cNvSpPr/>
          <p:nvPr/>
        </p:nvSpPr>
        <p:spPr bwMode="auto">
          <a:xfrm>
            <a:off x="5796136" y="4797152"/>
            <a:ext cx="1008112" cy="432048"/>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
        <p:nvSpPr>
          <p:cNvPr id="5" name="TextBox 4"/>
          <p:cNvSpPr txBox="1"/>
          <p:nvPr/>
        </p:nvSpPr>
        <p:spPr bwMode="auto">
          <a:xfrm>
            <a:off x="899592" y="2132856"/>
            <a:ext cx="3096344"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Enter search term, and click 'Find'</a:t>
            </a:r>
            <a:endParaRPr lang="en-GB" sz="2400" b="1" dirty="0">
              <a:solidFill>
                <a:srgbClr val="000000"/>
              </a:solidFill>
              <a:latin typeface="Lucida Sans" pitchFamily="34" charset="0"/>
            </a:endParaRPr>
          </a:p>
        </p:txBody>
      </p:sp>
      <p:sp>
        <p:nvSpPr>
          <p:cNvPr id="6" name="TextBox 5"/>
          <p:cNvSpPr txBox="1"/>
          <p:nvPr/>
        </p:nvSpPr>
        <p:spPr bwMode="auto">
          <a:xfrm>
            <a:off x="5220072" y="3140968"/>
            <a:ext cx="3456384"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Choose required reference from the list and click 'Insert'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549832212"/>
      </p:ext>
    </p:extLst>
  </p:cSld>
  <p:clrMapOvr>
    <a:masterClrMapping/>
  </p:clrMapOvr>
  <p:transition spd="med">
    <p:fade/>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4933" name="Text Box 5"/>
          <p:cNvSpPr txBox="1">
            <a:spLocks noChangeArrowheads="1"/>
          </p:cNvSpPr>
          <p:nvPr/>
        </p:nvSpPr>
        <p:spPr bwMode="auto">
          <a:xfrm>
            <a:off x="1619250" y="4797425"/>
            <a:ext cx="619283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Citations and references are displayed according to choices made within the edited reference style</a:t>
            </a:r>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151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4933"/>
                                        </p:tgtEl>
                                        <p:attrNameLst>
                                          <p:attrName>style.visibility</p:attrName>
                                        </p:attrNameLst>
                                      </p:cBhvr>
                                      <p:to>
                                        <p:strVal val="visible"/>
                                      </p:to>
                                    </p:set>
                                    <p:animEffect transition="in" filter="fade">
                                      <p:cBhvr>
                                        <p:cTn id="7" dur="2000"/>
                                        <p:tgtEl>
                                          <p:spTgt spid="1249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3" grpId="0" animBg="1"/>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pPr eaLnBrk="1" hangingPunct="1"/>
            <a:r>
              <a:rPr lang="en-GB" smtClean="0"/>
              <a:t>Edit citations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152</a:t>
            </a:fld>
            <a:endParaRPr lang="en-GB"/>
          </a:p>
        </p:txBody>
      </p:sp>
    </p:spTree>
  </p:cSld>
  <p:clrMapOvr>
    <a:masterClrMapping/>
  </p:clrMapOvr>
  <p:transition spd="med">
    <p:fade/>
  </p:transition>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16791" y="31162"/>
            <a:ext cx="9102449" cy="6826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557" name="Line 5"/>
          <p:cNvSpPr>
            <a:spLocks noChangeShapeType="1"/>
          </p:cNvSpPr>
          <p:nvPr/>
        </p:nvSpPr>
        <p:spPr bwMode="auto">
          <a:xfrm flipH="1" flipV="1">
            <a:off x="1691679" y="836712"/>
            <a:ext cx="3239889" cy="432023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559" name="Line 7"/>
          <p:cNvSpPr>
            <a:spLocks noChangeShapeType="1"/>
          </p:cNvSpPr>
          <p:nvPr/>
        </p:nvSpPr>
        <p:spPr bwMode="auto">
          <a:xfrm flipV="1">
            <a:off x="4571207" y="2276872"/>
            <a:ext cx="0" cy="243123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558" name="Text Box 6"/>
          <p:cNvSpPr txBox="1">
            <a:spLocks noChangeArrowheads="1"/>
          </p:cNvSpPr>
          <p:nvPr/>
        </p:nvSpPr>
        <p:spPr bwMode="auto">
          <a:xfrm>
            <a:off x="2915444" y="4725144"/>
            <a:ext cx="3887788"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in the citation to highlight and then go to 'Edit and Manage </a:t>
            </a:r>
            <a:r>
              <a:rPr lang="en-GB" sz="2400" b="1" dirty="0" smtClean="0">
                <a:solidFill>
                  <a:srgbClr val="000000"/>
                </a:solidFill>
                <a:latin typeface="Lucida Sans" pitchFamily="34" charset="0"/>
              </a:rPr>
              <a:t>Citations</a:t>
            </a:r>
            <a:r>
              <a:rPr lang="en-GB" sz="2400" b="1" dirty="0">
                <a:solidFill>
                  <a:srgbClr val="000000"/>
                </a:solidFill>
                <a:latin typeface="Lucida Sans" pitchFamily="34" charset="0"/>
              </a:rPr>
              <a:t>'</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153</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558"/>
                                        </p:tgtEl>
                                        <p:attrNameLst>
                                          <p:attrName>style.visibility</p:attrName>
                                        </p:attrNameLst>
                                      </p:cBhvr>
                                      <p:to>
                                        <p:strVal val="visible"/>
                                      </p:to>
                                    </p:set>
                                    <p:animEffect transition="in" filter="fade">
                                      <p:cBhvr>
                                        <p:cTn id="7" dur="2000"/>
                                        <p:tgtEl>
                                          <p:spTgt spid="2355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3559"/>
                                        </p:tgtEl>
                                        <p:attrNameLst>
                                          <p:attrName>style.visibility</p:attrName>
                                        </p:attrNameLst>
                                      </p:cBhvr>
                                      <p:to>
                                        <p:strVal val="visible"/>
                                      </p:to>
                                    </p:set>
                                    <p:animEffect transition="in" filter="fade">
                                      <p:cBhvr>
                                        <p:cTn id="11" dur="2000"/>
                                        <p:tgtEl>
                                          <p:spTgt spid="23559"/>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23557"/>
                                        </p:tgtEl>
                                        <p:attrNameLst>
                                          <p:attrName>style.visibility</p:attrName>
                                        </p:attrNameLst>
                                      </p:cBhvr>
                                      <p:to>
                                        <p:strVal val="visible"/>
                                      </p:to>
                                    </p:set>
                                    <p:animEffect transition="in" filter="fade">
                                      <p:cBhvr>
                                        <p:cTn id="15" dur="2000"/>
                                        <p:tgtEl>
                                          <p:spTgt spid="235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7" grpId="0" animBg="1"/>
      <p:bldP spid="23559" grpId="0" animBg="1"/>
      <p:bldP spid="23558" grpId="0" animBg="1" autoUpdateAnimBg="0"/>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589698" y="548680"/>
            <a:ext cx="5696263" cy="5721247"/>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125957" name="Line 5"/>
          <p:cNvSpPr>
            <a:spLocks noChangeShapeType="1"/>
          </p:cNvSpPr>
          <p:nvPr/>
        </p:nvSpPr>
        <p:spPr bwMode="auto">
          <a:xfrm flipV="1">
            <a:off x="1800225" y="1412875"/>
            <a:ext cx="107950" cy="9366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5958" name="Text Box 6"/>
          <p:cNvSpPr txBox="1">
            <a:spLocks noChangeArrowheads="1"/>
          </p:cNvSpPr>
          <p:nvPr/>
        </p:nvSpPr>
        <p:spPr bwMode="auto">
          <a:xfrm>
            <a:off x="1224921" y="2060575"/>
            <a:ext cx="367347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Highlight the specific citation</a:t>
            </a:r>
            <a:endParaRPr lang="en-GB" dirty="0"/>
          </a:p>
        </p:txBody>
      </p:sp>
      <p:sp>
        <p:nvSpPr>
          <p:cNvPr id="125959" name="Line 7"/>
          <p:cNvSpPr>
            <a:spLocks noChangeShapeType="1"/>
          </p:cNvSpPr>
          <p:nvPr/>
        </p:nvSpPr>
        <p:spPr bwMode="auto">
          <a:xfrm flipH="1">
            <a:off x="2987675" y="3716338"/>
            <a:ext cx="1944688" cy="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5960" name="Text Box 8"/>
          <p:cNvSpPr txBox="1">
            <a:spLocks noChangeArrowheads="1"/>
          </p:cNvSpPr>
          <p:nvPr/>
        </p:nvSpPr>
        <p:spPr bwMode="auto">
          <a:xfrm>
            <a:off x="4284664" y="3068638"/>
            <a:ext cx="4464050"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Change selection to </a:t>
            </a:r>
            <a:r>
              <a:rPr lang="en-GB" sz="2400" b="1" dirty="0">
                <a:solidFill>
                  <a:srgbClr val="000000"/>
                </a:solidFill>
                <a:latin typeface="Lucida Sans" pitchFamily="34" charset="0"/>
              </a:rPr>
              <a:t>remove author </a:t>
            </a:r>
            <a:r>
              <a:rPr lang="en-GB" sz="2400" b="1" dirty="0" smtClean="0">
                <a:solidFill>
                  <a:srgbClr val="000000"/>
                </a:solidFill>
                <a:latin typeface="Lucida Sans" pitchFamily="34" charset="0"/>
              </a:rPr>
              <a:t>or </a:t>
            </a:r>
            <a:r>
              <a:rPr lang="en-GB" sz="2400" b="1" dirty="0">
                <a:solidFill>
                  <a:srgbClr val="000000"/>
                </a:solidFill>
                <a:latin typeface="Lucida Sans" pitchFamily="34" charset="0"/>
              </a:rPr>
              <a:t>year from the </a:t>
            </a:r>
            <a:r>
              <a:rPr lang="en-GB" sz="2400" b="1" dirty="0" smtClean="0">
                <a:solidFill>
                  <a:srgbClr val="000000"/>
                </a:solidFill>
                <a:latin typeface="Lucida Sans" pitchFamily="34" charset="0"/>
              </a:rPr>
              <a:t>citation or show only in the bibliography</a:t>
            </a:r>
            <a:endParaRPr lang="en-GB" dirty="0"/>
          </a:p>
        </p:txBody>
      </p:sp>
      <p:sp>
        <p:nvSpPr>
          <p:cNvPr id="125963" name="Line 11"/>
          <p:cNvSpPr>
            <a:spLocks noChangeShapeType="1"/>
          </p:cNvSpPr>
          <p:nvPr/>
        </p:nvSpPr>
        <p:spPr bwMode="auto">
          <a:xfrm>
            <a:off x="3006819" y="5673963"/>
            <a:ext cx="1709195" cy="6008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5964" name="Text Box 12"/>
          <p:cNvSpPr txBox="1">
            <a:spLocks noChangeArrowheads="1"/>
          </p:cNvSpPr>
          <p:nvPr/>
        </p:nvSpPr>
        <p:spPr bwMode="auto">
          <a:xfrm>
            <a:off x="1224921" y="5373216"/>
            <a:ext cx="2232620"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OK to complete the action</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154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5958"/>
                                        </p:tgtEl>
                                        <p:attrNameLst>
                                          <p:attrName>style.visibility</p:attrName>
                                        </p:attrNameLst>
                                      </p:cBhvr>
                                      <p:to>
                                        <p:strVal val="visible"/>
                                      </p:to>
                                    </p:set>
                                    <p:animEffect transition="in" filter="fade">
                                      <p:cBhvr>
                                        <p:cTn id="7" dur="2000"/>
                                        <p:tgtEl>
                                          <p:spTgt spid="12595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5957"/>
                                        </p:tgtEl>
                                        <p:attrNameLst>
                                          <p:attrName>style.visibility</p:attrName>
                                        </p:attrNameLst>
                                      </p:cBhvr>
                                      <p:to>
                                        <p:strVal val="visible"/>
                                      </p:to>
                                    </p:set>
                                    <p:animEffect transition="in" filter="fade">
                                      <p:cBhvr>
                                        <p:cTn id="11" dur="2000"/>
                                        <p:tgtEl>
                                          <p:spTgt spid="125957"/>
                                        </p:tgtEl>
                                      </p:cBhvr>
                                    </p:animEffect>
                                  </p:childTnLst>
                                </p:cTn>
                              </p:par>
                            </p:childTnLst>
                          </p:cTn>
                        </p:par>
                        <p:par>
                          <p:cTn id="12" fill="hold" nodeType="with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25960"/>
                                        </p:tgtEl>
                                        <p:attrNameLst>
                                          <p:attrName>style.visibility</p:attrName>
                                        </p:attrNameLst>
                                      </p:cBhvr>
                                      <p:to>
                                        <p:strVal val="visible"/>
                                      </p:to>
                                    </p:set>
                                    <p:animEffect transition="in" filter="fade">
                                      <p:cBhvr>
                                        <p:cTn id="15" dur="2000"/>
                                        <p:tgtEl>
                                          <p:spTgt spid="125960"/>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25959"/>
                                        </p:tgtEl>
                                        <p:attrNameLst>
                                          <p:attrName>style.visibility</p:attrName>
                                        </p:attrNameLst>
                                      </p:cBhvr>
                                      <p:to>
                                        <p:strVal val="visible"/>
                                      </p:to>
                                    </p:set>
                                    <p:animEffect transition="in" filter="fade">
                                      <p:cBhvr>
                                        <p:cTn id="19" dur="2000"/>
                                        <p:tgtEl>
                                          <p:spTgt spid="125959"/>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125964"/>
                                        </p:tgtEl>
                                        <p:attrNameLst>
                                          <p:attrName>style.visibility</p:attrName>
                                        </p:attrNameLst>
                                      </p:cBhvr>
                                      <p:to>
                                        <p:strVal val="visible"/>
                                      </p:to>
                                    </p:set>
                                    <p:animEffect transition="in" filter="fade">
                                      <p:cBhvr>
                                        <p:cTn id="23" dur="2000"/>
                                        <p:tgtEl>
                                          <p:spTgt spid="125964"/>
                                        </p:tgtEl>
                                      </p:cBhvr>
                                    </p:animEffect>
                                  </p:childTnLst>
                                </p:cTn>
                              </p:par>
                            </p:childTnLst>
                          </p:cTn>
                        </p:par>
                        <p:par>
                          <p:cTn id="24" fill="hold" nodeType="afterGroup">
                            <p:stCondLst>
                              <p:cond delay="10000"/>
                            </p:stCondLst>
                            <p:childTnLst>
                              <p:par>
                                <p:cTn id="25" presetID="10" presetClass="entr" presetSubtype="0" fill="hold" grpId="0" nodeType="afterEffect">
                                  <p:stCondLst>
                                    <p:cond delay="0"/>
                                  </p:stCondLst>
                                  <p:childTnLst>
                                    <p:set>
                                      <p:cBhvr>
                                        <p:cTn id="26" dur="1" fill="hold">
                                          <p:stCondLst>
                                            <p:cond delay="0"/>
                                          </p:stCondLst>
                                        </p:cTn>
                                        <p:tgtEl>
                                          <p:spTgt spid="125963"/>
                                        </p:tgtEl>
                                        <p:attrNameLst>
                                          <p:attrName>style.visibility</p:attrName>
                                        </p:attrNameLst>
                                      </p:cBhvr>
                                      <p:to>
                                        <p:strVal val="visible"/>
                                      </p:to>
                                    </p:set>
                                    <p:animEffect transition="in" filter="fade">
                                      <p:cBhvr>
                                        <p:cTn id="27" dur="2000"/>
                                        <p:tgtEl>
                                          <p:spTgt spid="1259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957" grpId="0" animBg="1"/>
      <p:bldP spid="125958" grpId="0" animBg="1" autoUpdateAnimBg="0"/>
      <p:bldP spid="125959" grpId="0" animBg="1"/>
      <p:bldP spid="125960" grpId="0" animBg="1"/>
      <p:bldP spid="125963" grpId="0" animBg="1"/>
      <p:bldP spid="125964" grpId="0" animBg="1"/>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7204" name="Line 4"/>
          <p:cNvSpPr>
            <a:spLocks noChangeShapeType="1"/>
          </p:cNvSpPr>
          <p:nvPr/>
        </p:nvSpPr>
        <p:spPr bwMode="auto">
          <a:xfrm flipV="1">
            <a:off x="4138613" y="2132856"/>
            <a:ext cx="1584325" cy="153744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7205" name="Text Box 5"/>
          <p:cNvSpPr txBox="1">
            <a:spLocks noChangeArrowheads="1"/>
          </p:cNvSpPr>
          <p:nvPr/>
        </p:nvSpPr>
        <p:spPr bwMode="auto">
          <a:xfrm>
            <a:off x="611188" y="3527425"/>
            <a:ext cx="3960812"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To remove a reference from the document, go to 'Edit Reference' and 'Remove Citation'</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155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7205"/>
                                        </p:tgtEl>
                                        <p:attrNameLst>
                                          <p:attrName>style.visibility</p:attrName>
                                        </p:attrNameLst>
                                      </p:cBhvr>
                                      <p:to>
                                        <p:strVal val="visible"/>
                                      </p:to>
                                    </p:set>
                                    <p:animEffect transition="in" filter="fade">
                                      <p:cBhvr>
                                        <p:cTn id="7" dur="2000"/>
                                        <p:tgtEl>
                                          <p:spTgt spid="30720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07204"/>
                                        </p:tgtEl>
                                        <p:attrNameLst>
                                          <p:attrName>style.visibility</p:attrName>
                                        </p:attrNameLst>
                                      </p:cBhvr>
                                      <p:to>
                                        <p:strVal val="visible"/>
                                      </p:to>
                                    </p:set>
                                    <p:animEffect transition="in" filter="fade">
                                      <p:cBhvr>
                                        <p:cTn id="11" dur="2000"/>
                                        <p:tgtEl>
                                          <p:spTgt spid="307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04" grpId="0" animBg="1"/>
      <p:bldP spid="307205" grpId="0" animBg="1"/>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9253" name="Text Box 5"/>
          <p:cNvSpPr txBox="1">
            <a:spLocks noChangeArrowheads="1"/>
          </p:cNvSpPr>
          <p:nvPr/>
        </p:nvSpPr>
        <p:spPr bwMode="auto">
          <a:xfrm>
            <a:off x="2915816" y="4221163"/>
            <a:ext cx="45354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citation and end of text reference are removed from the document</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156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9253"/>
                                        </p:tgtEl>
                                        <p:attrNameLst>
                                          <p:attrName>style.visibility</p:attrName>
                                        </p:attrNameLst>
                                      </p:cBhvr>
                                      <p:to>
                                        <p:strVal val="visible"/>
                                      </p:to>
                                    </p:set>
                                    <p:animEffect transition="in" filter="fade">
                                      <p:cBhvr>
                                        <p:cTn id="7" dur="2000"/>
                                        <p:tgtEl>
                                          <p:spTgt spid="309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253" grpId="0" animBg="1"/>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814512" y="657224"/>
            <a:ext cx="5704169" cy="56888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6981" name="Line 5"/>
          <p:cNvSpPr>
            <a:spLocks noChangeShapeType="1"/>
          </p:cNvSpPr>
          <p:nvPr/>
        </p:nvSpPr>
        <p:spPr bwMode="auto">
          <a:xfrm flipH="1">
            <a:off x="2771800" y="3266677"/>
            <a:ext cx="3744416" cy="98983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6982" name="Line 6"/>
          <p:cNvSpPr>
            <a:spLocks noChangeShapeType="1"/>
          </p:cNvSpPr>
          <p:nvPr/>
        </p:nvSpPr>
        <p:spPr bwMode="auto">
          <a:xfrm flipH="1">
            <a:off x="5138416" y="2780928"/>
            <a:ext cx="1089767" cy="295116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6983" name="Text Box 7"/>
          <p:cNvSpPr txBox="1">
            <a:spLocks noChangeArrowheads="1"/>
          </p:cNvSpPr>
          <p:nvPr/>
        </p:nvSpPr>
        <p:spPr bwMode="auto">
          <a:xfrm>
            <a:off x="5003800" y="1484313"/>
            <a:ext cx="3887788" cy="19462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To add page numbers to a citation, type the exact letter string required in the SUFFIX box, then click 'OK'</a:t>
            </a:r>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157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6983"/>
                                        </p:tgtEl>
                                        <p:attrNameLst>
                                          <p:attrName>style.visibility</p:attrName>
                                        </p:attrNameLst>
                                      </p:cBhvr>
                                      <p:to>
                                        <p:strVal val="visible"/>
                                      </p:to>
                                    </p:set>
                                    <p:animEffect transition="in" filter="fade">
                                      <p:cBhvr>
                                        <p:cTn id="7" dur="2000"/>
                                        <p:tgtEl>
                                          <p:spTgt spid="12698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6981"/>
                                        </p:tgtEl>
                                        <p:attrNameLst>
                                          <p:attrName>style.visibility</p:attrName>
                                        </p:attrNameLst>
                                      </p:cBhvr>
                                      <p:to>
                                        <p:strVal val="visible"/>
                                      </p:to>
                                    </p:set>
                                    <p:animEffect transition="in" filter="fade">
                                      <p:cBhvr>
                                        <p:cTn id="11" dur="2000"/>
                                        <p:tgtEl>
                                          <p:spTgt spid="126981"/>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26982"/>
                                        </p:tgtEl>
                                        <p:attrNameLst>
                                          <p:attrName>style.visibility</p:attrName>
                                        </p:attrNameLst>
                                      </p:cBhvr>
                                      <p:to>
                                        <p:strVal val="visible"/>
                                      </p:to>
                                    </p:set>
                                    <p:animEffect transition="in" filter="fade">
                                      <p:cBhvr>
                                        <p:cTn id="15" dur="2000"/>
                                        <p:tgtEl>
                                          <p:spTgt spid="1269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81" grpId="0" animBg="1"/>
      <p:bldP spid="126982" grpId="0" animBg="1"/>
      <p:bldP spid="126983" grpId="0" animBg="1"/>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1136"/>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158</a:t>
            </a:fld>
            <a:endParaRPr lang="en-GB"/>
          </a:p>
        </p:txBody>
      </p:sp>
      <p:sp>
        <p:nvSpPr>
          <p:cNvPr id="4" name="Text Box 5"/>
          <p:cNvSpPr txBox="1">
            <a:spLocks noChangeArrowheads="1"/>
          </p:cNvSpPr>
          <p:nvPr/>
        </p:nvSpPr>
        <p:spPr bwMode="auto">
          <a:xfrm>
            <a:off x="2555776" y="3861048"/>
            <a:ext cx="453548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The suffix text is attached to the citation </a:t>
            </a:r>
            <a:endParaRPr lang="en-GB" dirty="0"/>
          </a:p>
        </p:txBody>
      </p:sp>
    </p:spTree>
    <p:extLst>
      <p:ext uri="{BB962C8B-B14F-4D97-AF65-F5344CB8AC3E}">
        <p14:creationId xmlns:p14="http://schemas.microsoft.com/office/powerpoint/2010/main" val="383642577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9616"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8009" name="Line 9"/>
          <p:cNvSpPr>
            <a:spLocks noChangeShapeType="1"/>
          </p:cNvSpPr>
          <p:nvPr/>
        </p:nvSpPr>
        <p:spPr bwMode="auto">
          <a:xfrm flipH="1" flipV="1">
            <a:off x="4877966" y="1052736"/>
            <a:ext cx="2502345" cy="252027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28008" name="Text Box 8"/>
          <p:cNvSpPr txBox="1">
            <a:spLocks noChangeArrowheads="1"/>
          </p:cNvSpPr>
          <p:nvPr/>
        </p:nvSpPr>
        <p:spPr bwMode="auto">
          <a:xfrm>
            <a:off x="5219217" y="3212976"/>
            <a:ext cx="3816424"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And the bibliography can be given a title - click for the </a:t>
            </a:r>
            <a:r>
              <a:rPr lang="en-GB" sz="2400" b="1" dirty="0" smtClean="0">
                <a:solidFill>
                  <a:srgbClr val="000000"/>
                </a:solidFill>
                <a:latin typeface="Lucida Sans" pitchFamily="34" charset="0"/>
              </a:rPr>
              <a:t>'Configure </a:t>
            </a:r>
            <a:r>
              <a:rPr lang="en-GB" sz="2400" b="1" dirty="0">
                <a:solidFill>
                  <a:srgbClr val="000000"/>
                </a:solidFill>
                <a:latin typeface="Lucida Sans" pitchFamily="34" charset="0"/>
              </a:rPr>
              <a:t>Bibliography' option</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159</a:t>
            </a:fld>
            <a:endParaRPr lang="en-GB"/>
          </a:p>
        </p:txBody>
      </p:sp>
      <p:sp>
        <p:nvSpPr>
          <p:cNvPr id="7" name="Line 6"/>
          <p:cNvSpPr>
            <a:spLocks noChangeShapeType="1"/>
          </p:cNvSpPr>
          <p:nvPr/>
        </p:nvSpPr>
        <p:spPr bwMode="auto">
          <a:xfrm flipV="1">
            <a:off x="2123729" y="2204864"/>
            <a:ext cx="2160238" cy="165618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8" name="Text Box 5"/>
          <p:cNvSpPr txBox="1">
            <a:spLocks noChangeArrowheads="1"/>
          </p:cNvSpPr>
          <p:nvPr/>
        </p:nvSpPr>
        <p:spPr bwMode="auto">
          <a:xfrm>
            <a:off x="495291" y="3584146"/>
            <a:ext cx="3651911"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Go to the Layout tab, insert required heading and format the text if necessary</a:t>
            </a:r>
            <a:endParaRPr lang="en-GB"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8008"/>
                                        </p:tgtEl>
                                        <p:attrNameLst>
                                          <p:attrName>style.visibility</p:attrName>
                                        </p:attrNameLst>
                                      </p:cBhvr>
                                      <p:to>
                                        <p:strVal val="visible"/>
                                      </p:to>
                                    </p:set>
                                    <p:animEffect transition="in" filter="fade">
                                      <p:cBhvr>
                                        <p:cTn id="7" dur="2000"/>
                                        <p:tgtEl>
                                          <p:spTgt spid="12800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8009"/>
                                        </p:tgtEl>
                                        <p:attrNameLst>
                                          <p:attrName>style.visibility</p:attrName>
                                        </p:attrNameLst>
                                      </p:cBhvr>
                                      <p:to>
                                        <p:strVal val="visible"/>
                                      </p:to>
                                    </p:set>
                                    <p:animEffect transition="in" filter="fade">
                                      <p:cBhvr>
                                        <p:cTn id="11" dur="2000"/>
                                        <p:tgtEl>
                                          <p:spTgt spid="128009"/>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2000"/>
                                        <p:tgtEl>
                                          <p:spTgt spid="8"/>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9" grpId="0" animBg="1"/>
      <p:bldP spid="128008" grpId="0" animBg="1"/>
      <p:bldP spid="7"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47261" y="260648"/>
            <a:ext cx="9191261" cy="5920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16</a:t>
            </a:fld>
            <a:endParaRPr lang="en-GB"/>
          </a:p>
        </p:txBody>
      </p:sp>
      <p:cxnSp>
        <p:nvCxnSpPr>
          <p:cNvPr id="5" name="Straight Arrow Connector 4"/>
          <p:cNvCxnSpPr/>
          <p:nvPr/>
        </p:nvCxnSpPr>
        <p:spPr bwMode="auto">
          <a:xfrm flipH="1" flipV="1">
            <a:off x="1979712" y="2082860"/>
            <a:ext cx="1296144" cy="415498"/>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3148013" y="2446849"/>
            <a:ext cx="4151045"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Read and unread records are indicated here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980079598"/>
      </p:ext>
    </p:extLst>
  </p:cSld>
  <p:clrMapOvr>
    <a:masterClrMapping/>
  </p:clrMapOvr>
  <p:transition spd="med">
    <p:fade/>
  </p:transition>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0344"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160</a:t>
            </a:fld>
            <a:endParaRPr lang="en-GB"/>
          </a:p>
        </p:txBody>
      </p:sp>
    </p:spTree>
    <p:extLst>
      <p:ext uri="{BB962C8B-B14F-4D97-AF65-F5344CB8AC3E}">
        <p14:creationId xmlns:p14="http://schemas.microsoft.com/office/powerpoint/2010/main" val="2655269803"/>
      </p:ext>
    </p:extLst>
  </p:cSld>
  <p:clrMapOvr>
    <a:masterClrMapping/>
  </p:clrMapOvr>
  <p:transition spd="med">
    <p:fade/>
  </p:transition>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pPr eaLnBrk="1" hangingPunct="1"/>
            <a:r>
              <a:rPr lang="en-GB" smtClean="0"/>
              <a:t>Manage the bibliography layout</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161</a:t>
            </a:fld>
            <a:endParaRPr lang="en-GB"/>
          </a:p>
        </p:txBody>
      </p:sp>
    </p:spTree>
  </p:cSld>
  <p:clrMapOvr>
    <a:masterClrMapping/>
  </p:clrMapOvr>
  <p:transition spd="med">
    <p:fade/>
  </p:transition>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3995561" y="1340768"/>
            <a:ext cx="4177213" cy="3971629"/>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24587" name="Line 11"/>
          <p:cNvSpPr>
            <a:spLocks noChangeShapeType="1"/>
          </p:cNvSpPr>
          <p:nvPr/>
        </p:nvSpPr>
        <p:spPr bwMode="auto">
          <a:xfrm flipV="1">
            <a:off x="2555776" y="1844824"/>
            <a:ext cx="2736304" cy="57606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4588" name="Text Box 12"/>
          <p:cNvSpPr txBox="1">
            <a:spLocks noChangeArrowheads="1"/>
          </p:cNvSpPr>
          <p:nvPr/>
        </p:nvSpPr>
        <p:spPr bwMode="auto">
          <a:xfrm>
            <a:off x="179512" y="2204864"/>
            <a:ext cx="3563888" cy="1938992"/>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Expand the 'Bibliography' pane to see all options and use the 'Layout' tab</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162</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4588"/>
                                        </p:tgtEl>
                                        <p:attrNameLst>
                                          <p:attrName>style.visibility</p:attrName>
                                        </p:attrNameLst>
                                      </p:cBhvr>
                                      <p:to>
                                        <p:strVal val="visible"/>
                                      </p:to>
                                    </p:set>
                                    <p:animEffect transition="in" filter="fade">
                                      <p:cBhvr>
                                        <p:cTn id="7" dur="2000"/>
                                        <p:tgtEl>
                                          <p:spTgt spid="24588"/>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4587"/>
                                        </p:tgtEl>
                                        <p:attrNameLst>
                                          <p:attrName>style.visibility</p:attrName>
                                        </p:attrNameLst>
                                      </p:cBhvr>
                                      <p:to>
                                        <p:strVal val="visible"/>
                                      </p:to>
                                    </p:set>
                                    <p:animEffect transition="in" filter="fade">
                                      <p:cBhvr>
                                        <p:cTn id="11" dur="2000"/>
                                        <p:tgtEl>
                                          <p:spTgt spid="245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7" grpId="0" animBg="1"/>
      <p:bldP spid="24588" grpId="0" animBg="1"/>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5398" name="Line 6"/>
          <p:cNvSpPr>
            <a:spLocks noChangeShapeType="1"/>
          </p:cNvSpPr>
          <p:nvPr/>
        </p:nvSpPr>
        <p:spPr bwMode="auto">
          <a:xfrm flipH="1">
            <a:off x="5952096" y="1185209"/>
            <a:ext cx="1368425" cy="288897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5399" name="Text Box 7"/>
          <p:cNvSpPr txBox="1">
            <a:spLocks noChangeArrowheads="1"/>
          </p:cNvSpPr>
          <p:nvPr/>
        </p:nvSpPr>
        <p:spPr bwMode="auto">
          <a:xfrm>
            <a:off x="4367772" y="537509"/>
            <a:ext cx="475297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Insert a line space between references if required …</a:t>
            </a:r>
            <a:endParaRPr lang="en-GB" dirty="0"/>
          </a:p>
        </p:txBody>
      </p:sp>
      <p:sp>
        <p:nvSpPr>
          <p:cNvPr id="315400" name="Line 8"/>
          <p:cNvSpPr>
            <a:spLocks noChangeShapeType="1"/>
          </p:cNvSpPr>
          <p:nvPr/>
        </p:nvSpPr>
        <p:spPr bwMode="auto">
          <a:xfrm>
            <a:off x="1563208" y="1265891"/>
            <a:ext cx="1944687" cy="280828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5401" name="Text Box 9"/>
          <p:cNvSpPr txBox="1">
            <a:spLocks noChangeArrowheads="1"/>
          </p:cNvSpPr>
          <p:nvPr/>
        </p:nvSpPr>
        <p:spPr bwMode="auto">
          <a:xfrm>
            <a:off x="628170" y="618191"/>
            <a:ext cx="2881313"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 or remove the hanging indent</a:t>
            </a:r>
            <a:endParaRPr lang="en-GB" dirty="0"/>
          </a:p>
        </p:txBody>
      </p:sp>
      <p:sp>
        <p:nvSpPr>
          <p:cNvPr id="315402" name="Text Box 10"/>
          <p:cNvSpPr txBox="1">
            <a:spLocks noChangeArrowheads="1"/>
          </p:cNvSpPr>
          <p:nvPr/>
        </p:nvSpPr>
        <p:spPr bwMode="auto">
          <a:xfrm>
            <a:off x="6948488" y="4076700"/>
            <a:ext cx="1871662" cy="19462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Click OK when all choices have been made</a:t>
            </a:r>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163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15399"/>
                                        </p:tgtEl>
                                        <p:attrNameLst>
                                          <p:attrName>style.visibility</p:attrName>
                                        </p:attrNameLst>
                                      </p:cBhvr>
                                      <p:to>
                                        <p:strVal val="visible"/>
                                      </p:to>
                                    </p:set>
                                    <p:animEffect transition="in" filter="fade">
                                      <p:cBhvr>
                                        <p:cTn id="7" dur="2000"/>
                                        <p:tgtEl>
                                          <p:spTgt spid="31539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15398"/>
                                        </p:tgtEl>
                                        <p:attrNameLst>
                                          <p:attrName>style.visibility</p:attrName>
                                        </p:attrNameLst>
                                      </p:cBhvr>
                                      <p:to>
                                        <p:strVal val="visible"/>
                                      </p:to>
                                    </p:set>
                                    <p:animEffect transition="in" filter="fade">
                                      <p:cBhvr>
                                        <p:cTn id="11" dur="2000"/>
                                        <p:tgtEl>
                                          <p:spTgt spid="315398"/>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15401"/>
                                        </p:tgtEl>
                                        <p:attrNameLst>
                                          <p:attrName>style.visibility</p:attrName>
                                        </p:attrNameLst>
                                      </p:cBhvr>
                                      <p:to>
                                        <p:strVal val="visible"/>
                                      </p:to>
                                    </p:set>
                                    <p:animEffect transition="in" filter="fade">
                                      <p:cBhvr>
                                        <p:cTn id="15" dur="2000"/>
                                        <p:tgtEl>
                                          <p:spTgt spid="315401"/>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315400"/>
                                        </p:tgtEl>
                                        <p:attrNameLst>
                                          <p:attrName>style.visibility</p:attrName>
                                        </p:attrNameLst>
                                      </p:cBhvr>
                                      <p:to>
                                        <p:strVal val="visible"/>
                                      </p:to>
                                    </p:set>
                                    <p:animEffect transition="in" filter="fade">
                                      <p:cBhvr>
                                        <p:cTn id="19" dur="2000"/>
                                        <p:tgtEl>
                                          <p:spTgt spid="315400"/>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315402"/>
                                        </p:tgtEl>
                                        <p:attrNameLst>
                                          <p:attrName>style.visibility</p:attrName>
                                        </p:attrNameLst>
                                      </p:cBhvr>
                                      <p:to>
                                        <p:strVal val="visible"/>
                                      </p:to>
                                    </p:set>
                                    <p:animEffect transition="in" filter="fade">
                                      <p:cBhvr>
                                        <p:cTn id="23" dur="2000"/>
                                        <p:tgtEl>
                                          <p:spTgt spid="3154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5398" grpId="0" animBg="1"/>
      <p:bldP spid="315399" grpId="0" animBg="1"/>
      <p:bldP spid="315400" grpId="0" animBg="1"/>
      <p:bldP spid="315401" grpId="0" animBg="1"/>
      <p:bldP spid="315402" grpId="0" animBg="1"/>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176" y="0"/>
            <a:ext cx="9145176" cy="68588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164</a:t>
            </a:fld>
            <a:endParaRPr lang="en-GB"/>
          </a:p>
        </p:txBody>
      </p:sp>
    </p:spTree>
    <p:extLst>
      <p:ext uri="{BB962C8B-B14F-4D97-AF65-F5344CB8AC3E}">
        <p14:creationId xmlns:p14="http://schemas.microsoft.com/office/powerpoint/2010/main" val="1160411139"/>
      </p:ext>
    </p:extLst>
  </p:cSld>
  <p:clrMapOvr>
    <a:masterClrMapping/>
  </p:clrMapOvr>
  <p:transition spd="med">
    <p:fade/>
  </p:transition>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Synchronising with EndNote Online</a:t>
            </a: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165</a:t>
            </a:fld>
            <a:endParaRPr lang="en-GB"/>
          </a:p>
        </p:txBody>
      </p:sp>
    </p:spTree>
    <p:extLst>
      <p:ext uri="{BB962C8B-B14F-4D97-AF65-F5344CB8AC3E}">
        <p14:creationId xmlns:p14="http://schemas.microsoft.com/office/powerpoint/2010/main" val="4136067306"/>
      </p:ext>
    </p:extLst>
  </p:cSld>
  <p:clrMapOvr>
    <a:masterClrMapping/>
  </p:clrMapOvr>
  <p:transition spd="med">
    <p:fade/>
  </p:transition>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5934" r="2962" b="4578"/>
          <a:stretch/>
        </p:blipFill>
        <p:spPr bwMode="auto">
          <a:xfrm>
            <a:off x="0" y="404664"/>
            <a:ext cx="9143999" cy="59921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17507" name="Line 6"/>
          <p:cNvSpPr>
            <a:spLocks noChangeShapeType="1"/>
          </p:cNvSpPr>
          <p:nvPr/>
        </p:nvSpPr>
        <p:spPr bwMode="auto">
          <a:xfrm flipH="1">
            <a:off x="1115615" y="1988840"/>
            <a:ext cx="2304503" cy="187220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17508" name="Text Box 10"/>
          <p:cNvSpPr txBox="1">
            <a:spLocks noChangeArrowheads="1"/>
          </p:cNvSpPr>
          <p:nvPr/>
        </p:nvSpPr>
        <p:spPr bwMode="auto">
          <a:xfrm>
            <a:off x="2555776" y="1207848"/>
            <a:ext cx="3168650"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r>
              <a:rPr lang="en-GB" sz="2400" b="1" dirty="0">
                <a:solidFill>
                  <a:srgbClr val="000000"/>
                </a:solidFill>
                <a:latin typeface="Lucida Sans" pitchFamily="34" charset="0"/>
              </a:rPr>
              <a:t>Choose the Web of </a:t>
            </a:r>
            <a:r>
              <a:rPr lang="en-GB" sz="2400" b="1" dirty="0" smtClean="0">
                <a:solidFill>
                  <a:srgbClr val="000000"/>
                </a:solidFill>
                <a:latin typeface="Lucida Sans" pitchFamily="34" charset="0"/>
              </a:rPr>
              <a:t>Science</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166</a:t>
            </a:fld>
            <a:endParaRPr lang="en-GB"/>
          </a:p>
        </p:txBody>
      </p:sp>
    </p:spTree>
    <p:extLst>
      <p:ext uri="{BB962C8B-B14F-4D97-AF65-F5344CB8AC3E}">
        <p14:creationId xmlns:p14="http://schemas.microsoft.com/office/powerpoint/2010/main" val="251480958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17508"/>
                                        </p:tgtEl>
                                        <p:attrNameLst>
                                          <p:attrName>style.visibility</p:attrName>
                                        </p:attrNameLst>
                                      </p:cBhvr>
                                      <p:to>
                                        <p:strVal val="visible"/>
                                      </p:to>
                                    </p:set>
                                    <p:animEffect transition="in" filter="fade">
                                      <p:cBhvr>
                                        <p:cTn id="7" dur="2000"/>
                                        <p:tgtEl>
                                          <p:spTgt spid="91750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17507"/>
                                        </p:tgtEl>
                                        <p:attrNameLst>
                                          <p:attrName>style.visibility</p:attrName>
                                        </p:attrNameLst>
                                      </p:cBhvr>
                                      <p:to>
                                        <p:strVal val="visible"/>
                                      </p:to>
                                    </p:set>
                                    <p:animEffect transition="in" filter="fade">
                                      <p:cBhvr>
                                        <p:cTn id="11" dur="2000"/>
                                        <p:tgtEl>
                                          <p:spTgt spid="9175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7507" grpId="0" animBg="1"/>
      <p:bldP spid="917508" grpId="0" animBg="1"/>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16378" r="1728" b="4361"/>
          <a:stretch/>
        </p:blipFill>
        <p:spPr bwMode="auto">
          <a:xfrm>
            <a:off x="-1" y="553298"/>
            <a:ext cx="9144001" cy="5900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19555" name="Line 6"/>
          <p:cNvSpPr>
            <a:spLocks noChangeShapeType="1"/>
          </p:cNvSpPr>
          <p:nvPr/>
        </p:nvSpPr>
        <p:spPr bwMode="auto">
          <a:xfrm flipH="1">
            <a:off x="5364088" y="3753271"/>
            <a:ext cx="250825" cy="133191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19556" name="Text Box 10"/>
          <p:cNvSpPr txBox="1">
            <a:spLocks noChangeArrowheads="1"/>
          </p:cNvSpPr>
          <p:nvPr/>
        </p:nvSpPr>
        <p:spPr bwMode="auto">
          <a:xfrm>
            <a:off x="4096908" y="2954434"/>
            <a:ext cx="3168650"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r>
              <a:rPr lang="en-GB" sz="2400" b="1" dirty="0">
                <a:solidFill>
                  <a:srgbClr val="000000"/>
                </a:solidFill>
                <a:latin typeface="Lucida Sans" pitchFamily="34" charset="0"/>
              </a:rPr>
              <a:t>Open the Web of </a:t>
            </a:r>
            <a:r>
              <a:rPr lang="en-GB" sz="2400" b="1" dirty="0" smtClean="0">
                <a:solidFill>
                  <a:srgbClr val="000000"/>
                </a:solidFill>
                <a:latin typeface="Lucida Sans" pitchFamily="34" charset="0"/>
              </a:rPr>
              <a:t>Science</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167</a:t>
            </a:fld>
            <a:endParaRPr lang="en-GB"/>
          </a:p>
        </p:txBody>
      </p:sp>
    </p:spTree>
    <p:extLst>
      <p:ext uri="{BB962C8B-B14F-4D97-AF65-F5344CB8AC3E}">
        <p14:creationId xmlns:p14="http://schemas.microsoft.com/office/powerpoint/2010/main" val="261734268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19556"/>
                                        </p:tgtEl>
                                        <p:attrNameLst>
                                          <p:attrName>style.visibility</p:attrName>
                                        </p:attrNameLst>
                                      </p:cBhvr>
                                      <p:to>
                                        <p:strVal val="visible"/>
                                      </p:to>
                                    </p:set>
                                    <p:animEffect transition="in" filter="fade">
                                      <p:cBhvr>
                                        <p:cTn id="7" dur="2000"/>
                                        <p:tgtEl>
                                          <p:spTgt spid="91955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19555"/>
                                        </p:tgtEl>
                                        <p:attrNameLst>
                                          <p:attrName>style.visibility</p:attrName>
                                        </p:attrNameLst>
                                      </p:cBhvr>
                                      <p:to>
                                        <p:strVal val="visible"/>
                                      </p:to>
                                    </p:set>
                                    <p:animEffect transition="in" filter="fade">
                                      <p:cBhvr>
                                        <p:cTn id="11" dur="2000"/>
                                        <p:tgtEl>
                                          <p:spTgt spid="919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9555" grpId="0" animBg="1"/>
      <p:bldP spid="919556" grpId="0" animBg="1"/>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eb of Science [v.5.13] - All Databases Home - Windows Internet Explorer"/>
          <p:cNvPicPr>
            <a:picLocks noChangeAspect="1"/>
          </p:cNvPicPr>
          <p:nvPr/>
        </p:nvPicPr>
        <p:blipFill rotWithShape="1">
          <a:blip r:embed="rId3">
            <a:extLst>
              <a:ext uri="{28A0092B-C50C-407E-A947-70E740481C1C}">
                <a14:useLocalDpi xmlns:a14="http://schemas.microsoft.com/office/drawing/2010/main" val="0"/>
              </a:ext>
            </a:extLst>
          </a:blip>
          <a:srcRect t="17212" r="2488"/>
          <a:stretch/>
        </p:blipFill>
        <p:spPr>
          <a:xfrm>
            <a:off x="0" y="476672"/>
            <a:ext cx="9123381" cy="5976664"/>
          </a:xfrm>
          <a:prstGeom prst="rect">
            <a:avLst/>
          </a:prstGeom>
        </p:spPr>
      </p:pic>
      <p:sp>
        <p:nvSpPr>
          <p:cNvPr id="921605" name="Line 6"/>
          <p:cNvSpPr>
            <a:spLocks noChangeShapeType="1"/>
          </p:cNvSpPr>
          <p:nvPr/>
        </p:nvSpPr>
        <p:spPr bwMode="auto">
          <a:xfrm flipV="1">
            <a:off x="5292453" y="908720"/>
            <a:ext cx="1295771" cy="18002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21606" name="Text Box 10"/>
          <p:cNvSpPr txBox="1">
            <a:spLocks noChangeArrowheads="1"/>
          </p:cNvSpPr>
          <p:nvPr/>
        </p:nvSpPr>
        <p:spPr bwMode="auto">
          <a:xfrm>
            <a:off x="1331640" y="908720"/>
            <a:ext cx="3960813"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Register on the Web of Science database…</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endParaRPr lang="en-GB" dirty="0"/>
          </a:p>
        </p:txBody>
      </p:sp>
      <p:sp>
        <p:nvSpPr>
          <p:cNvPr id="9" name="Line 6"/>
          <p:cNvSpPr>
            <a:spLocks noChangeShapeType="1"/>
          </p:cNvSpPr>
          <p:nvPr/>
        </p:nvSpPr>
        <p:spPr bwMode="auto">
          <a:xfrm flipH="1">
            <a:off x="2411761" y="1697706"/>
            <a:ext cx="252400" cy="252338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Tree>
    <p:extLst>
      <p:ext uri="{BB962C8B-B14F-4D97-AF65-F5344CB8AC3E}">
        <p14:creationId xmlns:p14="http://schemas.microsoft.com/office/powerpoint/2010/main" val="413487631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1606"/>
                                        </p:tgtEl>
                                        <p:attrNameLst>
                                          <p:attrName>style.visibility</p:attrName>
                                        </p:attrNameLst>
                                      </p:cBhvr>
                                      <p:to>
                                        <p:strVal val="visible"/>
                                      </p:to>
                                    </p:set>
                                    <p:animEffect transition="in" filter="fade">
                                      <p:cBhvr>
                                        <p:cTn id="7" dur="2000"/>
                                        <p:tgtEl>
                                          <p:spTgt spid="92160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21605"/>
                                        </p:tgtEl>
                                        <p:attrNameLst>
                                          <p:attrName>style.visibility</p:attrName>
                                        </p:attrNameLst>
                                      </p:cBhvr>
                                      <p:to>
                                        <p:strVal val="visible"/>
                                      </p:to>
                                    </p:set>
                                    <p:animEffect transition="in" filter="fade">
                                      <p:cBhvr>
                                        <p:cTn id="11" dur="2000"/>
                                        <p:tgtEl>
                                          <p:spTgt spid="921605"/>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05" grpId="0" animBg="1"/>
      <p:bldP spid="921606" grpId="0" animBg="1"/>
      <p:bldP spid="9" grpId="0" animBg="1"/>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Web of Science [v.5.13] - All Databases Home - Windows Internet Explorer"/>
          <p:cNvPicPr>
            <a:picLocks noChangeAspect="1"/>
          </p:cNvPicPr>
          <p:nvPr/>
        </p:nvPicPr>
        <p:blipFill rotWithShape="1">
          <a:blip r:embed="rId3">
            <a:extLst>
              <a:ext uri="{28A0092B-C50C-407E-A947-70E740481C1C}">
                <a14:useLocalDpi xmlns:a14="http://schemas.microsoft.com/office/drawing/2010/main" val="0"/>
              </a:ext>
            </a:extLst>
          </a:blip>
          <a:srcRect t="16727" r="1739"/>
          <a:stretch/>
        </p:blipFill>
        <p:spPr>
          <a:xfrm>
            <a:off x="0" y="476672"/>
            <a:ext cx="9139858" cy="5976664"/>
          </a:xfrm>
          <a:prstGeom prst="rect">
            <a:avLst/>
          </a:prstGeom>
        </p:spPr>
      </p:pic>
      <p:sp>
        <p:nvSpPr>
          <p:cNvPr id="923651" name="Oval 3"/>
          <p:cNvSpPr>
            <a:spLocks noChangeArrowheads="1"/>
          </p:cNvSpPr>
          <p:nvPr/>
        </p:nvSpPr>
        <p:spPr bwMode="auto">
          <a:xfrm>
            <a:off x="1619672" y="2729431"/>
            <a:ext cx="2304256" cy="11525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3652" name="Text Box 10"/>
          <p:cNvSpPr txBox="1">
            <a:spLocks noChangeArrowheads="1"/>
          </p:cNvSpPr>
          <p:nvPr/>
        </p:nvSpPr>
        <p:spPr bwMode="auto">
          <a:xfrm>
            <a:off x="3347864" y="1660828"/>
            <a:ext cx="3168650"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r>
              <a:rPr lang="en-GB" sz="2400" b="1" dirty="0">
                <a:solidFill>
                  <a:srgbClr val="000000"/>
                </a:solidFill>
                <a:latin typeface="Lucida Sans" pitchFamily="34" charset="0"/>
              </a:rPr>
              <a:t>Sign in to Web of </a:t>
            </a:r>
            <a:r>
              <a:rPr lang="en-GB" sz="2400" b="1" dirty="0" smtClean="0">
                <a:solidFill>
                  <a:srgbClr val="000000"/>
                </a:solidFill>
                <a:latin typeface="Lucida Sans" pitchFamily="34" charset="0"/>
              </a:rPr>
              <a:t>Science</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169</a:t>
            </a:fld>
            <a:endParaRPr lang="en-GB"/>
          </a:p>
        </p:txBody>
      </p:sp>
    </p:spTree>
    <p:extLst>
      <p:ext uri="{BB962C8B-B14F-4D97-AF65-F5344CB8AC3E}">
        <p14:creationId xmlns:p14="http://schemas.microsoft.com/office/powerpoint/2010/main" val="427172771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3652"/>
                                        </p:tgtEl>
                                        <p:attrNameLst>
                                          <p:attrName>style.visibility</p:attrName>
                                        </p:attrNameLst>
                                      </p:cBhvr>
                                      <p:to>
                                        <p:strVal val="visible"/>
                                      </p:to>
                                    </p:set>
                                    <p:animEffect transition="in" filter="fade">
                                      <p:cBhvr>
                                        <p:cTn id="7" dur="2000"/>
                                        <p:tgtEl>
                                          <p:spTgt spid="92365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23651"/>
                                        </p:tgtEl>
                                        <p:attrNameLst>
                                          <p:attrName>style.visibility</p:attrName>
                                        </p:attrNameLst>
                                      </p:cBhvr>
                                      <p:to>
                                        <p:strVal val="visible"/>
                                      </p:to>
                                    </p:set>
                                    <p:animEffect transition="in" filter="fade">
                                      <p:cBhvr>
                                        <p:cTn id="11" dur="2000"/>
                                        <p:tgtEl>
                                          <p:spTgt spid="9236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3651" grpId="0" animBg="1"/>
      <p:bldP spid="92365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332656"/>
            <a:ext cx="9144000" cy="5902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17</a:t>
            </a:fld>
            <a:endParaRPr lang="en-GB"/>
          </a:p>
        </p:txBody>
      </p:sp>
      <p:sp>
        <p:nvSpPr>
          <p:cNvPr id="3" name="TextBox 2"/>
          <p:cNvSpPr txBox="1"/>
          <p:nvPr/>
        </p:nvSpPr>
        <p:spPr bwMode="auto">
          <a:xfrm>
            <a:off x="3779912" y="2276872"/>
            <a:ext cx="367240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Left-click on a column heading to organise</a:t>
            </a:r>
            <a:endParaRPr lang="en-GB" sz="2400" b="1" dirty="0">
              <a:solidFill>
                <a:srgbClr val="000000"/>
              </a:solidFill>
              <a:latin typeface="Lucida Sans" pitchFamily="34" charset="0"/>
            </a:endParaRPr>
          </a:p>
        </p:txBody>
      </p:sp>
      <p:cxnSp>
        <p:nvCxnSpPr>
          <p:cNvPr id="5" name="Straight Arrow Connector 4"/>
          <p:cNvCxnSpPr/>
          <p:nvPr/>
        </p:nvCxnSpPr>
        <p:spPr bwMode="auto">
          <a:xfrm flipH="1" flipV="1">
            <a:off x="3131840" y="1772816"/>
            <a:ext cx="648072" cy="504056"/>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Tree>
    <p:extLst>
      <p:ext uri="{BB962C8B-B14F-4D97-AF65-F5344CB8AC3E}">
        <p14:creationId xmlns:p14="http://schemas.microsoft.com/office/powerpoint/2010/main" val="3817845359"/>
      </p:ext>
    </p:extLst>
  </p:cSld>
  <p:clrMapOvr>
    <a:masterClrMapping/>
  </p:clrMapOvr>
  <p:transition spd="med">
    <p:fade/>
  </p:transition>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Web of Science [v.5.13] - All Databases Home - Windows Internet Explorer"/>
          <p:cNvPicPr>
            <a:picLocks noChangeAspect="1"/>
          </p:cNvPicPr>
          <p:nvPr/>
        </p:nvPicPr>
        <p:blipFill rotWithShape="1">
          <a:blip r:embed="rId3">
            <a:extLst>
              <a:ext uri="{28A0092B-C50C-407E-A947-70E740481C1C}">
                <a14:useLocalDpi xmlns:a14="http://schemas.microsoft.com/office/drawing/2010/main" val="0"/>
              </a:ext>
            </a:extLst>
          </a:blip>
          <a:srcRect t="16727" r="2114"/>
          <a:stretch/>
        </p:blipFill>
        <p:spPr>
          <a:xfrm>
            <a:off x="16732" y="462094"/>
            <a:ext cx="9127268" cy="5991242"/>
          </a:xfrm>
          <a:prstGeom prst="rect">
            <a:avLst/>
          </a:prstGeom>
        </p:spPr>
      </p:pic>
      <p:sp>
        <p:nvSpPr>
          <p:cNvPr id="310274"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840DE548-2917-478A-95D6-AF54AD48763D}" type="slidenum">
              <a:rPr lang="en-GB" sz="1400">
                <a:latin typeface="Lucida Sans" pitchFamily="34" charset="0"/>
              </a:rPr>
              <a:pPr algn="r"/>
              <a:t>170</a:t>
            </a:fld>
            <a:endParaRPr lang="en-GB" sz="1400">
              <a:latin typeface="Lucida Sans" pitchFamily="34" charset="0"/>
            </a:endParaRPr>
          </a:p>
        </p:txBody>
      </p:sp>
      <p:sp>
        <p:nvSpPr>
          <p:cNvPr id="925700" name="Line 6"/>
          <p:cNvSpPr>
            <a:spLocks noChangeShapeType="1"/>
          </p:cNvSpPr>
          <p:nvPr/>
        </p:nvSpPr>
        <p:spPr bwMode="auto">
          <a:xfrm flipV="1">
            <a:off x="4111835" y="750337"/>
            <a:ext cx="942554" cy="136815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25701" name="Text Box 10"/>
          <p:cNvSpPr txBox="1">
            <a:spLocks noChangeArrowheads="1"/>
          </p:cNvSpPr>
          <p:nvPr/>
        </p:nvSpPr>
        <p:spPr bwMode="auto">
          <a:xfrm>
            <a:off x="2493341" y="2122966"/>
            <a:ext cx="4068762" cy="42386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Select </a:t>
            </a:r>
            <a:r>
              <a:rPr lang="en-GB" sz="2400" b="1" dirty="0" smtClean="0">
                <a:solidFill>
                  <a:srgbClr val="000000"/>
                </a:solidFill>
                <a:latin typeface="Lucida Sans" pitchFamily="34" charset="0"/>
              </a:rPr>
              <a:t>'EndNote'</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170</a:t>
            </a:fld>
            <a:endParaRPr lang="en-GB"/>
          </a:p>
        </p:txBody>
      </p:sp>
    </p:spTree>
    <p:extLst>
      <p:ext uri="{BB962C8B-B14F-4D97-AF65-F5344CB8AC3E}">
        <p14:creationId xmlns:p14="http://schemas.microsoft.com/office/powerpoint/2010/main" val="179592933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5701"/>
                                        </p:tgtEl>
                                        <p:attrNameLst>
                                          <p:attrName>style.visibility</p:attrName>
                                        </p:attrNameLst>
                                      </p:cBhvr>
                                      <p:to>
                                        <p:strVal val="visible"/>
                                      </p:to>
                                    </p:set>
                                    <p:animEffect transition="in" filter="fade">
                                      <p:cBhvr>
                                        <p:cTn id="7" dur="2000"/>
                                        <p:tgtEl>
                                          <p:spTgt spid="92570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25700"/>
                                        </p:tgtEl>
                                        <p:attrNameLst>
                                          <p:attrName>style.visibility</p:attrName>
                                        </p:attrNameLst>
                                      </p:cBhvr>
                                      <p:to>
                                        <p:strVal val="visible"/>
                                      </p:to>
                                    </p:set>
                                    <p:animEffect transition="in" filter="fade">
                                      <p:cBhvr>
                                        <p:cTn id="11" dur="2000"/>
                                        <p:tgtEl>
                                          <p:spTgt spid="9257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5700" grpId="0" animBg="1"/>
      <p:bldP spid="925701" grpId="0" animBg="1"/>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171</a:t>
            </a:fld>
            <a:endParaRPr lang="en-GB"/>
          </a:p>
        </p:txBody>
      </p:sp>
      <p:pic>
        <p:nvPicPr>
          <p:cNvPr id="3" name="Picture 2"/>
          <p:cNvPicPr>
            <a:picLocks noChangeAspect="1"/>
          </p:cNvPicPr>
          <p:nvPr/>
        </p:nvPicPr>
        <p:blipFill rotWithShape="1">
          <a:blip r:embed="rId3"/>
          <a:srcRect t="12376"/>
          <a:stretch/>
        </p:blipFill>
        <p:spPr>
          <a:xfrm>
            <a:off x="-27181" y="116632"/>
            <a:ext cx="9171181" cy="6027150"/>
          </a:xfrm>
          <a:prstGeom prst="rect">
            <a:avLst/>
          </a:prstGeom>
        </p:spPr>
      </p:pic>
    </p:spTree>
    <p:extLst>
      <p:ext uri="{BB962C8B-B14F-4D97-AF65-F5344CB8AC3E}">
        <p14:creationId xmlns:p14="http://schemas.microsoft.com/office/powerpoint/2010/main" val="3550606257"/>
      </p:ext>
    </p:extLst>
  </p:cSld>
  <p:clrMapOvr>
    <a:masterClrMapping/>
  </p:clrMapOvr>
  <p:transition spd="med">
    <p:fade/>
  </p:transition>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 y="14848"/>
            <a:ext cx="9124203" cy="6843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172</a:t>
            </a:fld>
            <a:endParaRPr lang="en-GB"/>
          </a:p>
        </p:txBody>
      </p:sp>
      <p:sp>
        <p:nvSpPr>
          <p:cNvPr id="3" name="Oval 2"/>
          <p:cNvSpPr/>
          <p:nvPr/>
        </p:nvSpPr>
        <p:spPr>
          <a:xfrm>
            <a:off x="251520" y="3212976"/>
            <a:ext cx="2304256" cy="43204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bwMode="auto">
          <a:xfrm>
            <a:off x="3203848" y="1484784"/>
            <a:ext cx="252028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'Edit </a:t>
            </a:r>
            <a:r>
              <a:rPr lang="en-GB" sz="2400" b="1" dirty="0" smtClean="0">
                <a:solidFill>
                  <a:srgbClr val="000000"/>
                </a:solidFill>
                <a:latin typeface="Lucida Sans" pitchFamily="34" charset="0"/>
                <a:sym typeface="Wingdings"/>
              </a:rPr>
              <a:t> Preferences'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600845219"/>
      </p:ext>
    </p:extLst>
  </p:cSld>
  <p:clrMapOvr>
    <a:masterClrMapping/>
  </p:clrMapOvr>
  <p:transition spd="med">
    <p:fade/>
  </p:transition>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048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173</a:t>
            </a:fld>
            <a:endParaRPr lang="en-GB"/>
          </a:p>
        </p:txBody>
      </p:sp>
      <p:sp>
        <p:nvSpPr>
          <p:cNvPr id="3" name="Oval 2"/>
          <p:cNvSpPr/>
          <p:nvPr/>
        </p:nvSpPr>
        <p:spPr>
          <a:xfrm>
            <a:off x="2267744" y="3140968"/>
            <a:ext cx="1008112"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Arrow Connector 5"/>
          <p:cNvCxnSpPr/>
          <p:nvPr/>
        </p:nvCxnSpPr>
        <p:spPr>
          <a:xfrm flipV="1">
            <a:off x="3851920" y="4221088"/>
            <a:ext cx="0" cy="1830662"/>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bwMode="auto">
          <a:xfrm>
            <a:off x="1979712" y="5451586"/>
            <a:ext cx="3456384"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Choose whether to enable automatic Syncing options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82682566"/>
      </p:ext>
    </p:extLst>
  </p:cSld>
  <p:clrMapOvr>
    <a:masterClrMapping/>
  </p:clrMapOvr>
  <p:transition spd="med">
    <p:fade/>
  </p:transition>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 y="12184"/>
            <a:ext cx="9127755" cy="68458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174</a:t>
            </a:fld>
            <a:endParaRPr lang="en-GB"/>
          </a:p>
        </p:txBody>
      </p:sp>
      <p:cxnSp>
        <p:nvCxnSpPr>
          <p:cNvPr id="5" name="Straight Arrow Connector 4"/>
          <p:cNvCxnSpPr/>
          <p:nvPr/>
        </p:nvCxnSpPr>
        <p:spPr>
          <a:xfrm flipH="1" flipV="1">
            <a:off x="5220072" y="620688"/>
            <a:ext cx="720080" cy="1310952"/>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4572000" y="1700808"/>
            <a:ext cx="3456384"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Click the sync icon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341171912"/>
      </p:ext>
    </p:extLst>
  </p:cSld>
  <p:clrMapOvr>
    <a:masterClrMapping/>
  </p:clrMapOvr>
  <p:transition spd="med">
    <p:fade/>
  </p:transition>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7288" y="21352"/>
            <a:ext cx="9115531" cy="68366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175</a:t>
            </a:fld>
            <a:endParaRPr lang="en-GB"/>
          </a:p>
        </p:txBody>
      </p:sp>
      <p:sp>
        <p:nvSpPr>
          <p:cNvPr id="3" name="TextBox 2"/>
          <p:cNvSpPr txBox="1"/>
          <p:nvPr/>
        </p:nvSpPr>
        <p:spPr bwMode="auto">
          <a:xfrm>
            <a:off x="755576" y="620688"/>
            <a:ext cx="316835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Click 'Yes' to back up the library</a:t>
            </a:r>
            <a:endParaRPr lang="en-GB" sz="2400" b="1" dirty="0">
              <a:solidFill>
                <a:srgbClr val="000000"/>
              </a:solidFill>
              <a:latin typeface="Lucida Sans" pitchFamily="34" charset="0"/>
            </a:endParaRPr>
          </a:p>
        </p:txBody>
      </p:sp>
      <p:sp>
        <p:nvSpPr>
          <p:cNvPr id="4" name="Oval 3"/>
          <p:cNvSpPr/>
          <p:nvPr/>
        </p:nvSpPr>
        <p:spPr>
          <a:xfrm>
            <a:off x="3779912" y="3573016"/>
            <a:ext cx="1224136"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53894857"/>
      </p:ext>
    </p:extLst>
  </p:cSld>
  <p:clrMapOvr>
    <a:masterClrMapping/>
  </p:clrMapOvr>
  <p:transition spd="med">
    <p:fade/>
  </p:transition>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176</a:t>
            </a:fld>
            <a:endParaRPr lang="en-GB"/>
          </a:p>
        </p:txBody>
      </p:sp>
      <p:sp>
        <p:nvSpPr>
          <p:cNvPr id="3" name="TextBox 2"/>
          <p:cNvSpPr txBox="1"/>
          <p:nvPr/>
        </p:nvSpPr>
        <p:spPr bwMode="auto">
          <a:xfrm>
            <a:off x="5292080" y="2924944"/>
            <a:ext cx="3096344"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Group and record numbers may not match</a:t>
            </a:r>
            <a:endParaRPr lang="en-GB" sz="2400" b="1" dirty="0">
              <a:solidFill>
                <a:srgbClr val="000000"/>
              </a:solidFill>
              <a:latin typeface="Lucida Sans" pitchFamily="34" charset="0"/>
            </a:endParaRPr>
          </a:p>
        </p:txBody>
      </p:sp>
      <p:pic>
        <p:nvPicPr>
          <p:cNvPr id="12288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40"/>
            <a:ext cx="9143947" cy="68579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6494766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177</a:t>
            </a:fld>
            <a:endParaRPr lang="en-GB"/>
          </a:p>
        </p:txBody>
      </p:sp>
      <p:cxnSp>
        <p:nvCxnSpPr>
          <p:cNvPr id="5" name="Straight Arrow Connector 4"/>
          <p:cNvCxnSpPr/>
          <p:nvPr/>
        </p:nvCxnSpPr>
        <p:spPr>
          <a:xfrm flipH="1" flipV="1">
            <a:off x="899592" y="1196752"/>
            <a:ext cx="1872208" cy="1080120"/>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2195736" y="1988839"/>
            <a:ext cx="338437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Check 'Sync Status' at any time</a:t>
            </a:r>
            <a:endParaRPr lang="en-GB" sz="2400" b="1" dirty="0">
              <a:solidFill>
                <a:srgbClr val="000000"/>
              </a:solidFill>
              <a:latin typeface="Lucida Sans" pitchFamily="34" charset="0"/>
            </a:endParaRPr>
          </a:p>
        </p:txBody>
      </p:sp>
      <p:pic>
        <p:nvPicPr>
          <p:cNvPr id="12390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5184" y="22448"/>
            <a:ext cx="9114070" cy="6835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Straight Arrow Connector 6"/>
          <p:cNvCxnSpPr/>
          <p:nvPr/>
        </p:nvCxnSpPr>
        <p:spPr bwMode="auto">
          <a:xfrm flipH="1">
            <a:off x="1115616" y="2152310"/>
            <a:ext cx="2232248" cy="0"/>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3059832" y="1736812"/>
            <a:ext cx="331236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Check Sync status at any time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99669967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par>
                          <p:cTn id="8" fill="hold">
                            <p:stCondLst>
                              <p:cond delay="1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CWYW with EndNote Online</a:t>
            </a: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178</a:t>
            </a:fld>
            <a:endParaRPr lang="en-GB"/>
          </a:p>
        </p:txBody>
      </p:sp>
    </p:spTree>
    <p:extLst>
      <p:ext uri="{BB962C8B-B14F-4D97-AF65-F5344CB8AC3E}">
        <p14:creationId xmlns:p14="http://schemas.microsoft.com/office/powerpoint/2010/main" val="1396462461"/>
      </p:ext>
    </p:extLst>
  </p:cSld>
  <p:clrMapOvr>
    <a:masterClrMapping/>
  </p:clrMapOvr>
  <p:transition spd="med">
    <p:fade/>
  </p:transition>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179</a:t>
            </a:fld>
            <a:endParaRPr lang="en-GB"/>
          </a:p>
        </p:txBody>
      </p:sp>
      <p:sp>
        <p:nvSpPr>
          <p:cNvPr id="3" name="TextBox 2"/>
          <p:cNvSpPr txBox="1"/>
          <p:nvPr/>
        </p:nvSpPr>
        <p:spPr bwMode="auto">
          <a:xfrm>
            <a:off x="4283968" y="3421859"/>
            <a:ext cx="4248472" cy="1569660"/>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If you are using your own computer you will need the Cite While You Write Plug-In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97166918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18</a:t>
            </a:fld>
            <a:endParaRPr lang="en-GB"/>
          </a:p>
        </p:txBody>
      </p:sp>
      <p:pic>
        <p:nvPicPr>
          <p:cNvPr id="1024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Arrow Connector 4"/>
          <p:cNvCxnSpPr/>
          <p:nvPr/>
        </p:nvCxnSpPr>
        <p:spPr bwMode="auto">
          <a:xfrm flipV="1">
            <a:off x="2411760" y="1334553"/>
            <a:ext cx="1584176" cy="1800200"/>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467544" y="3013501"/>
            <a:ext cx="5040560"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Right click in the headings bar and select fields for display</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275472540"/>
      </p:ext>
    </p:extLst>
  </p:cSld>
  <p:clrMapOvr>
    <a:masterClrMapping/>
  </p:clrMapOvr>
  <p:transition spd="med">
    <p:fade/>
  </p:transition>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5"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42882"/>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180</a:t>
            </a:fld>
            <a:endParaRPr lang="en-GB"/>
          </a:p>
        </p:txBody>
      </p:sp>
      <p:cxnSp>
        <p:nvCxnSpPr>
          <p:cNvPr id="7" name="Straight Arrow Connector 6"/>
          <p:cNvCxnSpPr/>
          <p:nvPr/>
        </p:nvCxnSpPr>
        <p:spPr bwMode="auto">
          <a:xfrm flipH="1" flipV="1">
            <a:off x="5544108" y="2060848"/>
            <a:ext cx="828092" cy="163963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9" name="Straight Arrow Connector 8"/>
          <p:cNvCxnSpPr/>
          <p:nvPr/>
        </p:nvCxnSpPr>
        <p:spPr bwMode="auto">
          <a:xfrm flipH="1" flipV="1">
            <a:off x="248045" y="968152"/>
            <a:ext cx="1296144" cy="2503730"/>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5220072" y="3284984"/>
            <a:ext cx="3024336"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Identify the point in the text to insert a citation</a:t>
            </a:r>
            <a:endParaRPr lang="en-GB" sz="2400" b="1" dirty="0">
              <a:solidFill>
                <a:srgbClr val="000000"/>
              </a:solidFill>
              <a:latin typeface="Lucida Sans" pitchFamily="34" charset="0"/>
            </a:endParaRPr>
          </a:p>
        </p:txBody>
      </p:sp>
      <p:sp>
        <p:nvSpPr>
          <p:cNvPr id="5" name="TextBox 4"/>
          <p:cNvSpPr txBox="1"/>
          <p:nvPr/>
        </p:nvSpPr>
        <p:spPr bwMode="auto">
          <a:xfrm>
            <a:off x="611560" y="3284984"/>
            <a:ext cx="2664296"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the 'Insert Citations' icon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43587963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250"/>
                                        <p:tgtEl>
                                          <p:spTgt spid="7"/>
                                        </p:tgtEl>
                                      </p:cBhvr>
                                    </p:animEffect>
                                  </p:childTnLst>
                                </p:cTn>
                              </p:par>
                            </p:childTnLst>
                          </p:cTn>
                        </p:par>
                        <p:par>
                          <p:cTn id="11" fill="hold">
                            <p:stCondLst>
                              <p:cond delay="1250"/>
                            </p:stCondLst>
                            <p:childTnLst>
                              <p:par>
                                <p:cTn id="12" presetID="10" presetClass="entr" presetSubtype="0" fill="hold"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250"/>
                                        <p:tgtEl>
                                          <p:spTgt spid="5">
                                            <p:txEl>
                                              <p:pRg st="0" end="0"/>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2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899592" y="508110"/>
            <a:ext cx="7273290" cy="5334001"/>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181</a:t>
            </a:fld>
            <a:endParaRPr lang="en-GB"/>
          </a:p>
        </p:txBody>
      </p:sp>
      <p:sp>
        <p:nvSpPr>
          <p:cNvPr id="3" name="TextBox 2"/>
          <p:cNvSpPr txBox="1"/>
          <p:nvPr/>
        </p:nvSpPr>
        <p:spPr bwMode="auto">
          <a:xfrm>
            <a:off x="3779912" y="1844824"/>
            <a:ext cx="3888432"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Insert Author or keyword in the search box and click 'Find'</a:t>
            </a:r>
            <a:endParaRPr lang="en-GB" sz="2400" b="1" dirty="0">
              <a:solidFill>
                <a:srgbClr val="000000"/>
              </a:solidFill>
              <a:latin typeface="Lucida Sans" pitchFamily="34" charset="0"/>
            </a:endParaRPr>
          </a:p>
        </p:txBody>
      </p:sp>
      <p:sp>
        <p:nvSpPr>
          <p:cNvPr id="4" name="TextBox 3"/>
          <p:cNvSpPr txBox="1"/>
          <p:nvPr/>
        </p:nvSpPr>
        <p:spPr bwMode="auto">
          <a:xfrm>
            <a:off x="1331640" y="3861048"/>
            <a:ext cx="3960440"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Select required reference from those listed and click 'Insert'</a:t>
            </a:r>
            <a:endParaRPr lang="en-GB" sz="2400" b="1" dirty="0">
              <a:solidFill>
                <a:srgbClr val="000000"/>
              </a:solidFill>
              <a:latin typeface="Lucida Sans" pitchFamily="34" charset="0"/>
            </a:endParaRPr>
          </a:p>
        </p:txBody>
      </p:sp>
      <p:sp>
        <p:nvSpPr>
          <p:cNvPr id="5" name="Oval 4"/>
          <p:cNvSpPr/>
          <p:nvPr/>
        </p:nvSpPr>
        <p:spPr bwMode="auto">
          <a:xfrm>
            <a:off x="5292080" y="5157192"/>
            <a:ext cx="1296144" cy="576064"/>
          </a:xfrm>
          <a:prstGeom prst="ellipse">
            <a:avLst/>
          </a:prstGeom>
          <a:noFill/>
          <a:ln w="38100">
            <a:solidFill>
              <a:srgbClr val="FF33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a:endParaRPr lang="en-GB"/>
          </a:p>
        </p:txBody>
      </p:sp>
      <p:sp>
        <p:nvSpPr>
          <p:cNvPr id="6" name="Oval 5"/>
          <p:cNvSpPr/>
          <p:nvPr/>
        </p:nvSpPr>
        <p:spPr bwMode="auto">
          <a:xfrm>
            <a:off x="3059832" y="692696"/>
            <a:ext cx="1080120" cy="576064"/>
          </a:xfrm>
          <a:prstGeom prst="ellipse">
            <a:avLst/>
          </a:prstGeom>
          <a:noFill/>
          <a:ln w="38100">
            <a:solidFill>
              <a:srgbClr val="FF33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a:endParaRPr lang="en-GB"/>
          </a:p>
        </p:txBody>
      </p:sp>
    </p:spTree>
    <p:extLst>
      <p:ext uri="{BB962C8B-B14F-4D97-AF65-F5344CB8AC3E}">
        <p14:creationId xmlns:p14="http://schemas.microsoft.com/office/powerpoint/2010/main" val="257821104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250"/>
                                        <p:tgtEl>
                                          <p:spTgt spid="6"/>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25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23648"/>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182</a:t>
            </a:fld>
            <a:endParaRPr lang="en-GB"/>
          </a:p>
        </p:txBody>
      </p:sp>
      <p:sp>
        <p:nvSpPr>
          <p:cNvPr id="3" name="TextBox 2"/>
          <p:cNvSpPr txBox="1"/>
          <p:nvPr/>
        </p:nvSpPr>
        <p:spPr bwMode="auto">
          <a:xfrm>
            <a:off x="2843808" y="3717032"/>
            <a:ext cx="4176464"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The citation is displayed in the text, with the full reference at the end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56194117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183</a:t>
            </a:fld>
            <a:endParaRPr lang="en-GB"/>
          </a:p>
        </p:txBody>
      </p:sp>
      <p:sp>
        <p:nvSpPr>
          <p:cNvPr id="3" name="TextBox 2"/>
          <p:cNvSpPr txBox="1"/>
          <p:nvPr/>
        </p:nvSpPr>
        <p:spPr bwMode="auto">
          <a:xfrm>
            <a:off x="4571999" y="4202813"/>
            <a:ext cx="4104456"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The bibliography is sorted as more citations are added</a:t>
            </a:r>
            <a:endParaRPr lang="en-GB" sz="2400" b="1" dirty="0">
              <a:solidFill>
                <a:srgbClr val="000000"/>
              </a:solidFill>
              <a:latin typeface="Lucida Sans" pitchFamily="34" charset="0"/>
            </a:endParaRPr>
          </a:p>
        </p:txBody>
      </p:sp>
      <p:cxnSp>
        <p:nvCxnSpPr>
          <p:cNvPr id="6" name="Straight Arrow Connector 5"/>
          <p:cNvCxnSpPr/>
          <p:nvPr/>
        </p:nvCxnSpPr>
        <p:spPr bwMode="auto">
          <a:xfrm flipH="1" flipV="1">
            <a:off x="3203848" y="620688"/>
            <a:ext cx="1728192" cy="790262"/>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4557295" y="1240735"/>
            <a:ext cx="4104456"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Change the reference style here if required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79810395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250"/>
                                        <p:tgtEl>
                                          <p:spTgt spid="4"/>
                                        </p:tgtEl>
                                      </p:cBhvr>
                                    </p:animEffect>
                                  </p:childTnLst>
                                </p:cTn>
                              </p:par>
                              <p:par>
                                <p:cTn id="12" presetID="10"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Edit citations</a:t>
            </a:r>
            <a:endParaRPr lang="en-GB" dirty="0"/>
          </a:p>
        </p:txBody>
      </p:sp>
      <p:sp>
        <p:nvSpPr>
          <p:cNvPr id="3" name="Slide Number Placeholder 2"/>
          <p:cNvSpPr>
            <a:spLocks noGrp="1"/>
          </p:cNvSpPr>
          <p:nvPr>
            <p:ph type="sldNum" sz="quarter" idx="12"/>
          </p:nvPr>
        </p:nvSpPr>
        <p:spPr/>
        <p:txBody>
          <a:bodyPr/>
          <a:lstStyle/>
          <a:p>
            <a:pPr>
              <a:defRPr/>
            </a:pPr>
            <a:fld id="{FAC4024C-E8CB-4A36-A0F9-7DCC4A757B5E}" type="slidenum">
              <a:rPr lang="en-GB" smtClean="0"/>
              <a:pPr>
                <a:defRPr/>
              </a:pPr>
              <a:t>184</a:t>
            </a:fld>
            <a:endParaRPr lang="en-GB"/>
          </a:p>
        </p:txBody>
      </p:sp>
    </p:spTree>
    <p:extLst>
      <p:ext uri="{BB962C8B-B14F-4D97-AF65-F5344CB8AC3E}">
        <p14:creationId xmlns:p14="http://schemas.microsoft.com/office/powerpoint/2010/main" val="3532282884"/>
      </p:ext>
    </p:extLst>
  </p:cSld>
  <p:clrMapOvr>
    <a:masterClrMapping/>
  </p:clrMapOvr>
  <p:transition spd="med">
    <p:fade/>
  </p:transition>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8353" y="12940"/>
            <a:ext cx="9126747" cy="68450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185</a:t>
            </a:fld>
            <a:endParaRPr lang="en-GB"/>
          </a:p>
        </p:txBody>
      </p:sp>
      <p:cxnSp>
        <p:nvCxnSpPr>
          <p:cNvPr id="6" name="Straight Arrow Connector 5"/>
          <p:cNvCxnSpPr/>
          <p:nvPr/>
        </p:nvCxnSpPr>
        <p:spPr bwMode="auto">
          <a:xfrm flipV="1">
            <a:off x="4573035" y="1988840"/>
            <a:ext cx="1079085" cy="271975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2483768" y="4293096"/>
            <a:ext cx="439248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in the citation, then go to 'Edit Citations'</a:t>
            </a:r>
            <a:endParaRPr lang="en-GB" sz="2400" b="1" dirty="0">
              <a:solidFill>
                <a:srgbClr val="000000"/>
              </a:solidFill>
              <a:latin typeface="Lucida Sans" pitchFamily="34" charset="0"/>
            </a:endParaRPr>
          </a:p>
        </p:txBody>
      </p:sp>
      <p:sp>
        <p:nvSpPr>
          <p:cNvPr id="4" name="Oval 3"/>
          <p:cNvSpPr/>
          <p:nvPr/>
        </p:nvSpPr>
        <p:spPr bwMode="auto">
          <a:xfrm>
            <a:off x="840414" y="188640"/>
            <a:ext cx="1008112" cy="1008112"/>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a:endParaRPr lang="en-GB"/>
          </a:p>
        </p:txBody>
      </p:sp>
    </p:spTree>
    <p:extLst>
      <p:ext uri="{BB962C8B-B14F-4D97-AF65-F5344CB8AC3E}">
        <p14:creationId xmlns:p14="http://schemas.microsoft.com/office/powerpoint/2010/main" val="357222000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250"/>
                                        <p:tgtEl>
                                          <p:spTgt spid="6"/>
                                        </p:tgtEl>
                                      </p:cBhvr>
                                    </p:animEffect>
                                  </p:childTnLst>
                                </p:cTn>
                              </p:par>
                            </p:childTnLst>
                          </p:cTn>
                        </p:par>
                        <p:par>
                          <p:cTn id="11" fill="hold">
                            <p:stCondLst>
                              <p:cond delay="1250"/>
                            </p:stCondLst>
                            <p:childTnLst>
                              <p:par>
                                <p:cTn id="12" presetID="10"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619672" y="707085"/>
            <a:ext cx="5707117" cy="5765254"/>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186</a:t>
            </a:fld>
            <a:endParaRPr lang="en-GB"/>
          </a:p>
        </p:txBody>
      </p:sp>
      <p:cxnSp>
        <p:nvCxnSpPr>
          <p:cNvPr id="5" name="Straight Arrow Connector 4"/>
          <p:cNvCxnSpPr/>
          <p:nvPr/>
        </p:nvCxnSpPr>
        <p:spPr bwMode="auto">
          <a:xfrm flipH="1">
            <a:off x="2627784" y="3174360"/>
            <a:ext cx="3024336" cy="1180967"/>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7" name="Straight Arrow Connector 6"/>
          <p:cNvCxnSpPr/>
          <p:nvPr/>
        </p:nvCxnSpPr>
        <p:spPr bwMode="auto">
          <a:xfrm flipH="1">
            <a:off x="5076056" y="3265430"/>
            <a:ext cx="576064" cy="217979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4860032" y="2204864"/>
            <a:ext cx="4032448" cy="1938992"/>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To add page numbers to a citation, type the exact letter string required in the SUFFIX box, then click OK</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27833760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250"/>
                                        <p:tgtEl>
                                          <p:spTgt spid="5"/>
                                        </p:tgtEl>
                                      </p:cBhvr>
                                    </p:animEffect>
                                  </p:childTnLst>
                                </p:cTn>
                              </p:par>
                            </p:childTnLst>
                          </p:cTn>
                        </p:par>
                        <p:par>
                          <p:cTn id="11" fill="hold">
                            <p:stCondLst>
                              <p:cond delay="1250"/>
                            </p:stCondLst>
                            <p:childTnLst>
                              <p:par>
                                <p:cTn id="12" presetID="10"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187</a:t>
            </a:fld>
            <a:endParaRPr lang="en-GB"/>
          </a:p>
        </p:txBody>
      </p:sp>
      <p:sp>
        <p:nvSpPr>
          <p:cNvPr id="4" name="Text Box 5"/>
          <p:cNvSpPr txBox="1">
            <a:spLocks noChangeArrowheads="1"/>
          </p:cNvSpPr>
          <p:nvPr/>
        </p:nvSpPr>
        <p:spPr bwMode="auto">
          <a:xfrm>
            <a:off x="2304256" y="4692044"/>
            <a:ext cx="453548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The suffix text is attached to the citation </a:t>
            </a:r>
            <a:endParaRPr lang="en-GB" dirty="0"/>
          </a:p>
        </p:txBody>
      </p:sp>
    </p:spTree>
    <p:extLst>
      <p:ext uri="{BB962C8B-B14F-4D97-AF65-F5344CB8AC3E}">
        <p14:creationId xmlns:p14="http://schemas.microsoft.com/office/powerpoint/2010/main" val="252518344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188</a:t>
            </a:fld>
            <a:endParaRPr lang="en-GB"/>
          </a:p>
        </p:txBody>
      </p:sp>
      <p:sp>
        <p:nvSpPr>
          <p:cNvPr id="3" name="TextBox 2"/>
          <p:cNvSpPr txBox="1"/>
          <p:nvPr/>
        </p:nvSpPr>
        <p:spPr bwMode="auto">
          <a:xfrm>
            <a:off x="197741" y="1820723"/>
            <a:ext cx="3758453"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To remove a citation completely, go to 'Edit Citation(s)'</a:t>
            </a:r>
            <a:endParaRPr lang="en-GB" sz="2400" b="1" dirty="0">
              <a:solidFill>
                <a:srgbClr val="000000"/>
              </a:solidFill>
              <a:latin typeface="Lucida Sans" pitchFamily="34" charset="0"/>
            </a:endParaRPr>
          </a:p>
        </p:txBody>
      </p:sp>
      <p:cxnSp>
        <p:nvCxnSpPr>
          <p:cNvPr id="6" name="Straight Arrow Connector 5"/>
          <p:cNvCxnSpPr/>
          <p:nvPr/>
        </p:nvCxnSpPr>
        <p:spPr bwMode="auto">
          <a:xfrm flipV="1">
            <a:off x="5076056" y="1700808"/>
            <a:ext cx="1440160" cy="2664296"/>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3419872" y="4077072"/>
            <a:ext cx="5544616"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Highlight the required reference, and choose 'Remove Citation' from the dropdown menu</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20529694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250"/>
                                        <p:tgtEl>
                                          <p:spTgt spid="4"/>
                                        </p:tgtEl>
                                      </p:cBhvr>
                                    </p:animEffect>
                                  </p:childTnLst>
                                </p:cTn>
                              </p:par>
                              <p:par>
                                <p:cTn id="12" presetID="10"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Manage the bibliography layout</a:t>
            </a:r>
            <a:endParaRPr lang="en-GB" dirty="0"/>
          </a:p>
        </p:txBody>
      </p:sp>
      <p:sp>
        <p:nvSpPr>
          <p:cNvPr id="3" name="Slide Number Placeholder 2"/>
          <p:cNvSpPr>
            <a:spLocks noGrp="1"/>
          </p:cNvSpPr>
          <p:nvPr>
            <p:ph type="sldNum" sz="quarter" idx="12"/>
          </p:nvPr>
        </p:nvSpPr>
        <p:spPr/>
        <p:txBody>
          <a:bodyPr/>
          <a:lstStyle/>
          <a:p>
            <a:pPr>
              <a:defRPr/>
            </a:pPr>
            <a:fld id="{FAC4024C-E8CB-4A36-A0F9-7DCC4A757B5E}" type="slidenum">
              <a:rPr lang="en-GB" smtClean="0"/>
              <a:pPr>
                <a:defRPr/>
              </a:pPr>
              <a:t>189</a:t>
            </a:fld>
            <a:endParaRPr lang="en-GB"/>
          </a:p>
        </p:txBody>
      </p:sp>
    </p:spTree>
    <p:extLst>
      <p:ext uri="{BB962C8B-B14F-4D97-AF65-F5344CB8AC3E}">
        <p14:creationId xmlns:p14="http://schemas.microsoft.com/office/powerpoint/2010/main" val="1113040186"/>
      </p:ext>
    </p:extLst>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19</a:t>
            </a:fld>
            <a:endParaRPr lang="en-GB"/>
          </a:p>
        </p:txBody>
      </p:sp>
      <p:pic>
        <p:nvPicPr>
          <p:cNvPr id="1126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456" y="132571"/>
            <a:ext cx="9146456" cy="30083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7"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2456" y="3480846"/>
            <a:ext cx="9146456" cy="30444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bwMode="auto">
          <a:xfrm>
            <a:off x="395536" y="2479910"/>
            <a:ext cx="4175236"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Select and drag columns to change layout</a:t>
            </a:r>
            <a:endParaRPr lang="en-GB" sz="2400" b="1" dirty="0">
              <a:solidFill>
                <a:srgbClr val="000000"/>
              </a:solidFill>
              <a:latin typeface="Lucida Sans" pitchFamily="34" charset="0"/>
            </a:endParaRPr>
          </a:p>
        </p:txBody>
      </p:sp>
      <p:cxnSp>
        <p:nvCxnSpPr>
          <p:cNvPr id="5" name="Straight Arrow Connector 4"/>
          <p:cNvCxnSpPr/>
          <p:nvPr/>
        </p:nvCxnSpPr>
        <p:spPr bwMode="auto">
          <a:xfrm flipH="1">
            <a:off x="5364088" y="1052736"/>
            <a:ext cx="1224136" cy="0"/>
          </a:xfrm>
          <a:prstGeom prst="straightConnector1">
            <a:avLst/>
          </a:prstGeom>
          <a:noFill/>
          <a:ln w="57150" cap="flat" cmpd="sng" algn="ctr">
            <a:solidFill>
              <a:srgbClr val="FF0066"/>
            </a:solidFill>
            <a:prstDash val="dash"/>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Oval 3"/>
          <p:cNvSpPr/>
          <p:nvPr/>
        </p:nvSpPr>
        <p:spPr bwMode="auto">
          <a:xfrm>
            <a:off x="5364088" y="4293096"/>
            <a:ext cx="1512962" cy="360040"/>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568661982"/>
      </p:ext>
    </p:extLst>
  </p:cSld>
  <p:clrMapOvr>
    <a:masterClrMapping/>
  </p:clrMapOvr>
  <p:transition spd="med">
    <p:fade/>
  </p:transition>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 y="34280"/>
            <a:ext cx="9098293" cy="6823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190</a:t>
            </a:fld>
            <a:endParaRPr lang="en-GB"/>
          </a:p>
        </p:txBody>
      </p:sp>
      <p:cxnSp>
        <p:nvCxnSpPr>
          <p:cNvPr id="5" name="Straight Arrow Connector 4"/>
          <p:cNvCxnSpPr/>
          <p:nvPr/>
        </p:nvCxnSpPr>
        <p:spPr bwMode="auto">
          <a:xfrm flipH="1" flipV="1">
            <a:off x="3203848" y="1052736"/>
            <a:ext cx="1345297" cy="239340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3779912" y="2744924"/>
            <a:ext cx="4320480"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to go to the 'Format Bibliography' tab </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20463697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191</a:t>
            </a:fld>
            <a:endParaRPr lang="en-GB"/>
          </a:p>
        </p:txBody>
      </p:sp>
      <p:sp>
        <p:nvSpPr>
          <p:cNvPr id="3" name="TextBox 2"/>
          <p:cNvSpPr txBox="1"/>
          <p:nvPr/>
        </p:nvSpPr>
        <p:spPr bwMode="auto">
          <a:xfrm>
            <a:off x="480876" y="5733256"/>
            <a:ext cx="3600400" cy="461665"/>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Use the 'Layout' tab</a:t>
            </a:r>
            <a:endParaRPr lang="en-GB" sz="2400" b="1" dirty="0">
              <a:solidFill>
                <a:srgbClr val="000000"/>
              </a:solidFill>
              <a:latin typeface="Lucida Sans" pitchFamily="34" charset="0"/>
            </a:endParaRPr>
          </a:p>
        </p:txBody>
      </p:sp>
      <p:pic>
        <p:nvPicPr>
          <p:cNvPr id="13517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627784" y="1268760"/>
            <a:ext cx="4248472" cy="3993210"/>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81778409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216556" y="1190121"/>
            <a:ext cx="4405452" cy="4087274"/>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192</a:t>
            </a:fld>
            <a:endParaRPr lang="en-GB"/>
          </a:p>
        </p:txBody>
      </p:sp>
      <p:cxnSp>
        <p:nvCxnSpPr>
          <p:cNvPr id="6" name="Straight Arrow Connector 5"/>
          <p:cNvCxnSpPr/>
          <p:nvPr/>
        </p:nvCxnSpPr>
        <p:spPr bwMode="auto">
          <a:xfrm>
            <a:off x="2011707" y="2730036"/>
            <a:ext cx="1480173" cy="1491052"/>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319519" y="2204864"/>
            <a:ext cx="3384376"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Reduce the hanging indent…</a:t>
            </a:r>
            <a:endParaRPr lang="en-GB" sz="2400" b="1" dirty="0">
              <a:solidFill>
                <a:srgbClr val="000000"/>
              </a:solidFill>
              <a:latin typeface="Lucida Sans" pitchFamily="34" charset="0"/>
            </a:endParaRPr>
          </a:p>
        </p:txBody>
      </p:sp>
      <p:cxnSp>
        <p:nvCxnSpPr>
          <p:cNvPr id="8" name="Straight Arrow Connector 7"/>
          <p:cNvCxnSpPr/>
          <p:nvPr/>
        </p:nvCxnSpPr>
        <p:spPr bwMode="auto">
          <a:xfrm flipH="1" flipV="1">
            <a:off x="6278913" y="4437112"/>
            <a:ext cx="1728192" cy="1152128"/>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3974657" y="5373216"/>
            <a:ext cx="4407085"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 and insert line spaces between references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421671143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250"/>
                                        <p:tgtEl>
                                          <p:spTgt spid="6"/>
                                        </p:tgtEl>
                                      </p:cBhvr>
                                    </p:animEffect>
                                  </p:childTnLst>
                                </p:cTn>
                              </p:par>
                            </p:childTnLst>
                          </p:cTn>
                        </p:par>
                        <p:par>
                          <p:cTn id="11" fill="hold">
                            <p:stCondLst>
                              <p:cond delay="1250"/>
                            </p:stCondLst>
                            <p:childTnLst>
                              <p:par>
                                <p:cTn id="12" presetID="10"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250"/>
                                        <p:tgtEl>
                                          <p:spTgt spid="4"/>
                                        </p:tgtEl>
                                      </p:cBhvr>
                                    </p:animEffect>
                                  </p:childTnLst>
                                </p:cTn>
                              </p:par>
                              <p:par>
                                <p:cTn id="15" presetID="10"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2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193</a:t>
            </a:fld>
            <a:endParaRPr lang="en-GB"/>
          </a:p>
        </p:txBody>
      </p:sp>
      <p:pic>
        <p:nvPicPr>
          <p:cNvPr id="137218"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 y="25144"/>
            <a:ext cx="9144001" cy="6858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1075315"/>
      </p:ext>
    </p:extLst>
  </p:cSld>
  <p:clrMapOvr>
    <a:masterClrMapping/>
  </p:clrMapOvr>
  <p:transition spd="med">
    <p:fade/>
  </p:transition>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pPr eaLnBrk="1" hangingPunct="1"/>
            <a:r>
              <a:rPr lang="en-GB" smtClean="0"/>
              <a:t>Get more help</a:t>
            </a:r>
          </a:p>
        </p:txBody>
      </p:sp>
      <p:sp>
        <p:nvSpPr>
          <p:cNvPr id="124931" name="Rectangle 3"/>
          <p:cNvSpPr>
            <a:spLocks noGrp="1" noChangeArrowheads="1"/>
          </p:cNvSpPr>
          <p:nvPr>
            <p:ph type="body" idx="1"/>
          </p:nvPr>
        </p:nvSpPr>
        <p:spPr>
          <a:xfrm>
            <a:off x="323850" y="2060575"/>
            <a:ext cx="8426450" cy="3313113"/>
          </a:xfrm>
        </p:spPr>
        <p:txBody>
          <a:bodyPr/>
          <a:lstStyle/>
          <a:p>
            <a:pPr eaLnBrk="1" hangingPunct="1"/>
            <a:r>
              <a:rPr lang="en-GB" sz="2600" dirty="0" smtClean="0"/>
              <a:t>Find library </a:t>
            </a:r>
            <a:r>
              <a:rPr lang="en-GB" sz="2600" smtClean="0"/>
              <a:t>guides at</a:t>
            </a:r>
            <a:endParaRPr lang="en-GB" sz="2600" dirty="0" smtClean="0"/>
          </a:p>
          <a:p>
            <a:pPr eaLnBrk="1" hangingPunct="1">
              <a:buFont typeface="Wingdings" pitchFamily="2" charset="2"/>
              <a:buNone/>
            </a:pPr>
            <a:r>
              <a:rPr lang="en-GB" sz="2600" dirty="0" smtClean="0">
                <a:hlinkClick r:id="rId4"/>
              </a:rPr>
              <a:t>http://library.soton.ac.uk/endnote</a:t>
            </a:r>
            <a:endParaRPr lang="en-GB" sz="2600" dirty="0" smtClean="0"/>
          </a:p>
          <a:p>
            <a:pPr eaLnBrk="1" hangingPunct="1"/>
            <a:r>
              <a:rPr lang="en-GB" sz="2600" dirty="0" smtClean="0">
                <a:hlinkClick r:id="rId5"/>
              </a:rPr>
              <a:t>www.edshare.soton.ac.uk</a:t>
            </a:r>
            <a:endParaRPr lang="en-GB" sz="2600" dirty="0" smtClean="0"/>
          </a:p>
          <a:p>
            <a:pPr eaLnBrk="1" hangingPunct="1"/>
            <a:r>
              <a:rPr lang="en-GB" sz="2600" dirty="0" smtClean="0"/>
              <a:t>EndNote Help pages</a:t>
            </a:r>
          </a:p>
          <a:p>
            <a:pPr eaLnBrk="1" hangingPunct="1"/>
            <a:r>
              <a:rPr lang="en-GB" sz="2600" dirty="0" smtClean="0"/>
              <a:t>Contact libenqs@soton.ac.uk</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194</a:t>
            </a:fld>
            <a:endParaRPr lang="en-GB"/>
          </a:p>
        </p:txBody>
      </p:sp>
    </p:spTree>
    <p:custDataLst>
      <p:tags r:id="rId1"/>
    </p:custDataLst>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GB" smtClean="0"/>
              <a:t>What is EndNote for?</a:t>
            </a:r>
          </a:p>
        </p:txBody>
      </p:sp>
      <p:sp>
        <p:nvSpPr>
          <p:cNvPr id="3075" name="Rectangle 3"/>
          <p:cNvSpPr>
            <a:spLocks noGrp="1" noChangeArrowheads="1"/>
          </p:cNvSpPr>
          <p:nvPr>
            <p:ph type="body" idx="1"/>
          </p:nvPr>
        </p:nvSpPr>
        <p:spPr>
          <a:xfrm>
            <a:off x="323850" y="2205038"/>
            <a:ext cx="8426450" cy="3744912"/>
          </a:xfrm>
        </p:spPr>
        <p:txBody>
          <a:bodyPr/>
          <a:lstStyle/>
          <a:p>
            <a:pPr eaLnBrk="1" hangingPunct="1">
              <a:spcBef>
                <a:spcPct val="0"/>
              </a:spcBef>
            </a:pPr>
            <a:r>
              <a:rPr lang="en-GB" dirty="0" smtClean="0"/>
              <a:t>Build a personal reference library</a:t>
            </a:r>
          </a:p>
          <a:p>
            <a:pPr eaLnBrk="1" hangingPunct="1">
              <a:spcBef>
                <a:spcPct val="0"/>
              </a:spcBef>
              <a:buFont typeface="Wingdings" pitchFamily="2" charset="2"/>
              <a:buNone/>
            </a:pPr>
            <a:endParaRPr lang="en-GB" dirty="0" smtClean="0"/>
          </a:p>
          <a:p>
            <a:pPr eaLnBrk="1" hangingPunct="1">
              <a:spcBef>
                <a:spcPct val="0"/>
              </a:spcBef>
            </a:pPr>
            <a:r>
              <a:rPr lang="en-GB" dirty="0" smtClean="0"/>
              <a:t>Search databases and export references</a:t>
            </a:r>
          </a:p>
          <a:p>
            <a:pPr eaLnBrk="1" hangingPunct="1">
              <a:spcBef>
                <a:spcPct val="0"/>
              </a:spcBef>
              <a:buFont typeface="Wingdings" pitchFamily="2" charset="2"/>
              <a:buNone/>
            </a:pPr>
            <a:endParaRPr lang="en-GB" dirty="0" smtClean="0"/>
          </a:p>
          <a:p>
            <a:pPr eaLnBrk="1" hangingPunct="1">
              <a:spcBef>
                <a:spcPct val="0"/>
              </a:spcBef>
            </a:pPr>
            <a:r>
              <a:rPr lang="en-GB" dirty="0" smtClean="0"/>
              <a:t>Customise EndNote</a:t>
            </a:r>
          </a:p>
          <a:p>
            <a:pPr eaLnBrk="1" hangingPunct="1">
              <a:spcBef>
                <a:spcPct val="0"/>
              </a:spcBef>
            </a:pPr>
            <a:endParaRPr lang="en-GB" dirty="0" smtClean="0"/>
          </a:p>
          <a:p>
            <a:pPr eaLnBrk="1" hangingPunct="1">
              <a:spcBef>
                <a:spcPct val="0"/>
              </a:spcBef>
            </a:pPr>
            <a:r>
              <a:rPr lang="en-GB" dirty="0" smtClean="0"/>
              <a:t>Insert citations and build bibliography</a:t>
            </a:r>
          </a:p>
          <a:p>
            <a:pPr eaLnBrk="1" hangingPunct="1">
              <a:spcBef>
                <a:spcPct val="0"/>
              </a:spcBef>
            </a:pPr>
            <a:endParaRPr lang="en-GB" dirty="0"/>
          </a:p>
          <a:p>
            <a:pPr eaLnBrk="1" hangingPunct="1">
              <a:spcBef>
                <a:spcPct val="0"/>
              </a:spcBef>
            </a:pPr>
            <a:r>
              <a:rPr lang="en-GB" dirty="0" smtClean="0"/>
              <a:t>Synchronise the library online</a:t>
            </a:r>
          </a:p>
          <a:p>
            <a:pPr eaLnBrk="1" hangingPunct="1">
              <a:spcBef>
                <a:spcPct val="0"/>
              </a:spcBef>
              <a:buFont typeface="Wingdings" pitchFamily="2" charset="2"/>
              <a:buNone/>
            </a:pPr>
            <a:endParaRPr lang="en-GB" dirty="0" smtClean="0"/>
          </a:p>
          <a:p>
            <a:pPr eaLnBrk="1" hangingPunct="1">
              <a:spcBef>
                <a:spcPct val="0"/>
              </a:spcBef>
            </a:pPr>
            <a:endParaRPr lang="en-GB" dirty="0" smtClean="0"/>
          </a:p>
          <a:p>
            <a:pPr eaLnBrk="1" hangingPunct="1">
              <a:spcBef>
                <a:spcPct val="0"/>
              </a:spcBef>
              <a:buFont typeface="Wingdings" pitchFamily="2" charset="2"/>
              <a:buNone/>
            </a:pPr>
            <a:endParaRPr lang="en-GB" dirty="0" smtClean="0"/>
          </a:p>
          <a:p>
            <a:pPr eaLnBrk="1" hangingPunct="1">
              <a:spcBef>
                <a:spcPct val="0"/>
              </a:spcBef>
            </a:pPr>
            <a:endParaRPr lang="en-GB" dirty="0" smtClean="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2000"/>
                                        <p:tgtEl>
                                          <p:spTgt spid="3075">
                                            <p:txEl>
                                              <p:pRg st="0" end="0"/>
                                            </p:txEl>
                                          </p:spTgt>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075">
                                            <p:txEl>
                                              <p:pRg st="2" end="2"/>
                                            </p:txEl>
                                          </p:spTgt>
                                        </p:tgtEl>
                                        <p:attrNameLst>
                                          <p:attrName>style.visibility</p:attrName>
                                        </p:attrNameLst>
                                      </p:cBhvr>
                                      <p:to>
                                        <p:strVal val="visible"/>
                                      </p:to>
                                    </p:set>
                                    <p:animEffect transition="in" filter="fade">
                                      <p:cBhvr>
                                        <p:cTn id="11" dur="2000"/>
                                        <p:tgtEl>
                                          <p:spTgt spid="3075">
                                            <p:txEl>
                                              <p:pRg st="2" end="2"/>
                                            </p:txEl>
                                          </p:spTgt>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075">
                                            <p:txEl>
                                              <p:pRg st="4" end="4"/>
                                            </p:txEl>
                                          </p:spTgt>
                                        </p:tgtEl>
                                        <p:attrNameLst>
                                          <p:attrName>style.visibility</p:attrName>
                                        </p:attrNameLst>
                                      </p:cBhvr>
                                      <p:to>
                                        <p:strVal val="visible"/>
                                      </p:to>
                                    </p:set>
                                    <p:animEffect transition="in" filter="fade">
                                      <p:cBhvr>
                                        <p:cTn id="15" dur="2000"/>
                                        <p:tgtEl>
                                          <p:spTgt spid="3075">
                                            <p:txEl>
                                              <p:pRg st="4" end="4"/>
                                            </p:txEl>
                                          </p:spTgt>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3075">
                                            <p:txEl>
                                              <p:pRg st="6" end="6"/>
                                            </p:txEl>
                                          </p:spTgt>
                                        </p:tgtEl>
                                        <p:attrNameLst>
                                          <p:attrName>style.visibility</p:attrName>
                                        </p:attrNameLst>
                                      </p:cBhvr>
                                      <p:to>
                                        <p:strVal val="visible"/>
                                      </p:to>
                                    </p:set>
                                    <p:animEffect transition="in" filter="fade">
                                      <p:cBhvr>
                                        <p:cTn id="19" dur="2000"/>
                                        <p:tgtEl>
                                          <p:spTgt spid="3075">
                                            <p:txEl>
                                              <p:pRg st="6" end="6"/>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075">
                                            <p:txEl>
                                              <p:pRg st="8" end="8"/>
                                            </p:txEl>
                                          </p:spTgt>
                                        </p:tgtEl>
                                        <p:attrNameLst>
                                          <p:attrName>style.visibility</p:attrName>
                                        </p:attrNameLst>
                                      </p:cBhvr>
                                      <p:to>
                                        <p:strVal val="visible"/>
                                      </p:to>
                                    </p:set>
                                    <p:animEffect transition="in" filter="fade">
                                      <p:cBhvr>
                                        <p:cTn id="24" dur="2000"/>
                                        <p:tgtEl>
                                          <p:spTgt spid="307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332656"/>
            <a:ext cx="9153560" cy="58854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20</a:t>
            </a:fld>
            <a:endParaRPr lang="en-GB"/>
          </a:p>
        </p:txBody>
      </p:sp>
      <p:cxnSp>
        <p:nvCxnSpPr>
          <p:cNvPr id="5" name="Straight Arrow Connector 4"/>
          <p:cNvCxnSpPr/>
          <p:nvPr/>
        </p:nvCxnSpPr>
        <p:spPr bwMode="auto">
          <a:xfrm flipV="1">
            <a:off x="3096477" y="3068960"/>
            <a:ext cx="504056" cy="1621447"/>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1872341" y="4459575"/>
            <a:ext cx="3456384" cy="461665"/>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to add a rating</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056172597"/>
      </p:ext>
    </p:extLst>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GB" smtClean="0"/>
              <a:t>Change the reference style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21</a:t>
            </a:fld>
            <a:endParaRPr lang="en-GB"/>
          </a:p>
        </p:txBody>
      </p:sp>
    </p:spTree>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1096" y="332656"/>
            <a:ext cx="9144000" cy="58854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209" name="Line 17"/>
          <p:cNvSpPr>
            <a:spLocks noChangeShapeType="1"/>
          </p:cNvSpPr>
          <p:nvPr/>
        </p:nvSpPr>
        <p:spPr bwMode="auto">
          <a:xfrm flipH="1" flipV="1">
            <a:off x="1828923" y="1058790"/>
            <a:ext cx="1079500" cy="230346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202" name="Text Box 10"/>
          <p:cNvSpPr txBox="1">
            <a:spLocks noChangeArrowheads="1"/>
          </p:cNvSpPr>
          <p:nvPr/>
        </p:nvSpPr>
        <p:spPr bwMode="auto">
          <a:xfrm>
            <a:off x="2584697" y="2595419"/>
            <a:ext cx="489743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Go to the dropdown menu and choose 'Select Another Style'</a:t>
            </a:r>
          </a:p>
        </p:txBody>
      </p:sp>
      <p:sp>
        <p:nvSpPr>
          <p:cNvPr id="8210" name="Text Box 18"/>
          <p:cNvSpPr txBox="1">
            <a:spLocks noChangeArrowheads="1"/>
          </p:cNvSpPr>
          <p:nvPr/>
        </p:nvSpPr>
        <p:spPr bwMode="auto">
          <a:xfrm>
            <a:off x="4097585" y="974725"/>
            <a:ext cx="33845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default style is 'Annotated'</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22</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210"/>
                                        </p:tgtEl>
                                        <p:attrNameLst>
                                          <p:attrName>style.visibility</p:attrName>
                                        </p:attrNameLst>
                                      </p:cBhvr>
                                      <p:to>
                                        <p:strVal val="visible"/>
                                      </p:to>
                                    </p:set>
                                    <p:animEffect transition="in" filter="fade">
                                      <p:cBhvr>
                                        <p:cTn id="7" dur="2000"/>
                                        <p:tgtEl>
                                          <p:spTgt spid="821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202"/>
                                        </p:tgtEl>
                                        <p:attrNameLst>
                                          <p:attrName>style.visibility</p:attrName>
                                        </p:attrNameLst>
                                      </p:cBhvr>
                                      <p:to>
                                        <p:strVal val="visible"/>
                                      </p:to>
                                    </p:set>
                                    <p:animEffect transition="in" filter="fade">
                                      <p:cBhvr>
                                        <p:cTn id="11" dur="2000"/>
                                        <p:tgtEl>
                                          <p:spTgt spid="8202"/>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8209"/>
                                        </p:tgtEl>
                                        <p:attrNameLst>
                                          <p:attrName>style.visibility</p:attrName>
                                        </p:attrNameLst>
                                      </p:cBhvr>
                                      <p:to>
                                        <p:strVal val="visible"/>
                                      </p:to>
                                    </p:set>
                                    <p:animEffect transition="in" filter="fade">
                                      <p:cBhvr>
                                        <p:cTn id="15" dur="2000"/>
                                        <p:tgtEl>
                                          <p:spTgt spid="82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9" grpId="0" animBg="1"/>
      <p:bldP spid="8202" grpId="0" animBg="1"/>
      <p:bldP spid="82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259632" y="462598"/>
            <a:ext cx="4297680" cy="5212080"/>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92164" name="Line 4"/>
          <p:cNvSpPr>
            <a:spLocks noChangeShapeType="1"/>
          </p:cNvSpPr>
          <p:nvPr/>
        </p:nvSpPr>
        <p:spPr bwMode="auto">
          <a:xfrm>
            <a:off x="5292079" y="3861048"/>
            <a:ext cx="1296045" cy="215652"/>
          </a:xfrm>
          <a:prstGeom prst="line">
            <a:avLst/>
          </a:prstGeom>
          <a:noFill/>
          <a:ln w="57150">
            <a:solidFill>
              <a:srgbClr val="FF0066"/>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2165" name="Text Box 5"/>
          <p:cNvSpPr txBox="1">
            <a:spLocks noChangeArrowheads="1"/>
          </p:cNvSpPr>
          <p:nvPr/>
        </p:nvSpPr>
        <p:spPr bwMode="auto">
          <a:xfrm>
            <a:off x="6156325" y="3068638"/>
            <a:ext cx="2592388" cy="23114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Scroll down to select the required reference style and click 'Choose'</a:t>
            </a:r>
          </a:p>
        </p:txBody>
      </p:sp>
      <p:sp>
        <p:nvSpPr>
          <p:cNvPr id="92166" name="Text Box 6"/>
          <p:cNvSpPr txBox="1">
            <a:spLocks noChangeArrowheads="1"/>
          </p:cNvSpPr>
          <p:nvPr/>
        </p:nvSpPr>
        <p:spPr bwMode="auto">
          <a:xfrm>
            <a:off x="6156325" y="908050"/>
            <a:ext cx="2592388"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EndNote has </a:t>
            </a:r>
            <a:r>
              <a:rPr lang="en-GB" sz="2400" b="1" dirty="0" smtClean="0">
                <a:solidFill>
                  <a:srgbClr val="000000"/>
                </a:solidFill>
                <a:latin typeface="Lucida Sans" pitchFamily="34" charset="0"/>
              </a:rPr>
              <a:t>nearly 6000 </a:t>
            </a:r>
            <a:r>
              <a:rPr lang="en-GB" sz="2400" b="1" dirty="0">
                <a:solidFill>
                  <a:srgbClr val="000000"/>
                </a:solidFill>
                <a:latin typeface="Lucida Sans" pitchFamily="34" charset="0"/>
              </a:rPr>
              <a:t>reference styles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166"/>
                                        </p:tgtEl>
                                        <p:attrNameLst>
                                          <p:attrName>style.visibility</p:attrName>
                                        </p:attrNameLst>
                                      </p:cBhvr>
                                      <p:to>
                                        <p:strVal val="visible"/>
                                      </p:to>
                                    </p:set>
                                    <p:animEffect transition="in" filter="fade">
                                      <p:cBhvr>
                                        <p:cTn id="7" dur="2000"/>
                                        <p:tgtEl>
                                          <p:spTgt spid="9216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2165"/>
                                        </p:tgtEl>
                                        <p:attrNameLst>
                                          <p:attrName>style.visibility</p:attrName>
                                        </p:attrNameLst>
                                      </p:cBhvr>
                                      <p:to>
                                        <p:strVal val="visible"/>
                                      </p:to>
                                    </p:set>
                                    <p:animEffect transition="in" filter="fade">
                                      <p:cBhvr>
                                        <p:cTn id="11" dur="2000"/>
                                        <p:tgtEl>
                                          <p:spTgt spid="9216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2164"/>
                                        </p:tgtEl>
                                        <p:attrNameLst>
                                          <p:attrName>style.visibility</p:attrName>
                                        </p:attrNameLst>
                                      </p:cBhvr>
                                      <p:to>
                                        <p:strVal val="visible"/>
                                      </p:to>
                                    </p:set>
                                    <p:animEffect transition="in" filter="fade">
                                      <p:cBhvr>
                                        <p:cTn id="15" dur="2000"/>
                                        <p:tgtEl>
                                          <p:spTgt spid="921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4" grpId="0" animBg="1"/>
      <p:bldP spid="92165" grpId="0" animBg="1"/>
      <p:bldP spid="9216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3189" name="Text Box 5"/>
          <p:cNvSpPr txBox="1">
            <a:spLocks noChangeArrowheads="1"/>
          </p:cNvSpPr>
          <p:nvPr/>
        </p:nvSpPr>
        <p:spPr bwMode="auto">
          <a:xfrm>
            <a:off x="2958247" y="5157192"/>
            <a:ext cx="532923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The library is now formatted in the selected Reference Style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3189"/>
                                        </p:tgtEl>
                                        <p:attrNameLst>
                                          <p:attrName>style.visibility</p:attrName>
                                        </p:attrNameLst>
                                      </p:cBhvr>
                                      <p:to>
                                        <p:strVal val="visible"/>
                                      </p:to>
                                    </p:set>
                                    <p:animEffect transition="in" filter="fade">
                                      <p:cBhvr>
                                        <p:cTn id="7" dur="2000"/>
                                        <p:tgtEl>
                                          <p:spTgt spid="931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Find and use </a:t>
            </a:r>
            <a:r>
              <a:rPr lang="en-GB" dirty="0" err="1" smtClean="0"/>
              <a:t>UoS</a:t>
            </a:r>
            <a:r>
              <a:rPr lang="en-GB" dirty="0" smtClean="0"/>
              <a:t> styles</a:t>
            </a: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25</a:t>
            </a:fld>
            <a:endParaRPr lang="en-GB"/>
          </a:p>
        </p:txBody>
      </p:sp>
    </p:spTree>
    <p:extLst>
      <p:ext uri="{BB962C8B-B14F-4D97-AF65-F5344CB8AC3E}">
        <p14:creationId xmlns:p14="http://schemas.microsoft.com/office/powerpoint/2010/main" val="3911270851"/>
      </p:ext>
    </p:extLst>
  </p:cSld>
  <p:clrMapOvr>
    <a:masterClrMapping/>
  </p:clrMapOvr>
  <p:transition spd="med">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GB" dirty="0" smtClean="0"/>
              <a:t>Some faculties in the university have specific reference style requirements</a:t>
            </a:r>
          </a:p>
          <a:p>
            <a:pPr marL="0" indent="0">
              <a:buNone/>
            </a:pPr>
            <a:r>
              <a:rPr lang="en-GB" dirty="0" smtClean="0"/>
              <a:t>EndNote styles are available for </a:t>
            </a:r>
            <a:r>
              <a:rPr lang="en-GB" dirty="0" smtClean="0">
                <a:solidFill>
                  <a:srgbClr val="FFFF66"/>
                </a:solidFill>
              </a:rPr>
              <a:t>Medicine</a:t>
            </a:r>
            <a:r>
              <a:rPr lang="en-GB" dirty="0" smtClean="0"/>
              <a:t>, </a:t>
            </a:r>
            <a:r>
              <a:rPr lang="en-GB" dirty="0" smtClean="0">
                <a:solidFill>
                  <a:srgbClr val="FFFF66"/>
                </a:solidFill>
              </a:rPr>
              <a:t>Health Sciences</a:t>
            </a:r>
            <a:r>
              <a:rPr lang="en-GB" dirty="0" smtClean="0"/>
              <a:t> and </a:t>
            </a:r>
            <a:r>
              <a:rPr lang="en-GB" dirty="0" smtClean="0">
                <a:solidFill>
                  <a:srgbClr val="FFFF66"/>
                </a:solidFill>
              </a:rPr>
              <a:t>Management</a:t>
            </a:r>
            <a:r>
              <a:rPr lang="en-GB" dirty="0" smtClean="0"/>
              <a:t>.</a:t>
            </a:r>
          </a:p>
          <a:p>
            <a:pPr marL="0" indent="0">
              <a:buNone/>
            </a:pPr>
            <a:r>
              <a:rPr lang="en-GB" dirty="0" smtClean="0"/>
              <a:t>Find these on the </a:t>
            </a:r>
            <a:r>
              <a:rPr lang="en-GB" dirty="0" smtClean="0">
                <a:hlinkClick r:id="rId2"/>
              </a:rPr>
              <a:t>EndNote Library guide</a:t>
            </a:r>
            <a:r>
              <a:rPr lang="en-GB" dirty="0" smtClean="0"/>
              <a:t> or on individual subject guides</a:t>
            </a:r>
          </a:p>
          <a:p>
            <a:pPr marL="0" indent="0">
              <a:buNone/>
            </a:pP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26</a:t>
            </a:fld>
            <a:endParaRPr lang="en-GB"/>
          </a:p>
        </p:txBody>
      </p:sp>
    </p:spTree>
    <p:extLst>
      <p:ext uri="{BB962C8B-B14F-4D97-AF65-F5344CB8AC3E}">
        <p14:creationId xmlns:p14="http://schemas.microsoft.com/office/powerpoint/2010/main" val="1581647036"/>
      </p:ext>
    </p:extLst>
  </p:cSld>
  <p:clrMapOvr>
    <a:masterClrMapping/>
  </p:clrMapOvr>
  <p:transition spd="med">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GB" dirty="0" smtClean="0"/>
              <a:t>EndNote styles are available on all </a:t>
            </a:r>
            <a:r>
              <a:rPr lang="en-GB" dirty="0" err="1" smtClean="0"/>
              <a:t>UoS</a:t>
            </a:r>
            <a:r>
              <a:rPr lang="en-GB" dirty="0" smtClean="0"/>
              <a:t> public workstations, and on EndNote online</a:t>
            </a:r>
          </a:p>
          <a:p>
            <a:pPr marL="0" indent="0">
              <a:buNone/>
            </a:pPr>
            <a:r>
              <a:rPr lang="en-GB" dirty="0" smtClean="0"/>
              <a:t>If your department uses Harvard, but does not have specific requirements, then use the style</a:t>
            </a:r>
          </a:p>
          <a:p>
            <a:pPr marL="0" indent="0">
              <a:buNone/>
            </a:pPr>
            <a:r>
              <a:rPr lang="en-GB" dirty="0" smtClean="0">
                <a:solidFill>
                  <a:srgbClr val="FFFF66"/>
                </a:solidFill>
              </a:rPr>
              <a:t>Harvard_SotonUNI2013</a:t>
            </a:r>
            <a:endParaRPr lang="en-GB" dirty="0">
              <a:solidFill>
                <a:srgbClr val="FFFF66"/>
              </a:solidFill>
            </a:endParaRPr>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27</a:t>
            </a:fld>
            <a:endParaRPr lang="en-GB"/>
          </a:p>
        </p:txBody>
      </p:sp>
    </p:spTree>
    <p:extLst>
      <p:ext uri="{BB962C8B-B14F-4D97-AF65-F5344CB8AC3E}">
        <p14:creationId xmlns:p14="http://schemas.microsoft.com/office/powerpoint/2010/main" val="54347097"/>
      </p:ext>
    </p:extLst>
  </p:cSld>
  <p:clrMapOvr>
    <a:masterClrMapping/>
  </p:clrMapOvr>
  <p:transition spd="med">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28</a:t>
            </a:fld>
            <a:endParaRPr lang="en-GB"/>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340"/>
            <a:ext cx="9114213" cy="6835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bwMode="auto">
          <a:xfrm>
            <a:off x="1907704" y="4653136"/>
            <a:ext cx="4320480" cy="461665"/>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Go to the Downloads tab</a:t>
            </a:r>
            <a:endParaRPr lang="en-GB" sz="2400" b="1" dirty="0">
              <a:solidFill>
                <a:srgbClr val="000000"/>
              </a:solidFill>
              <a:latin typeface="Lucida Sans" pitchFamily="34" charset="0"/>
            </a:endParaRPr>
          </a:p>
        </p:txBody>
      </p:sp>
      <p:sp>
        <p:nvSpPr>
          <p:cNvPr id="6" name="Oval 5"/>
          <p:cNvSpPr/>
          <p:nvPr/>
        </p:nvSpPr>
        <p:spPr bwMode="auto">
          <a:xfrm>
            <a:off x="5652120" y="2276872"/>
            <a:ext cx="1296144" cy="648072"/>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450030698"/>
      </p:ext>
    </p:extLst>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29</a:t>
            </a:fld>
            <a:endParaRPr lang="en-GB"/>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1966"/>
          <a:stretch/>
        </p:blipFill>
        <p:spPr bwMode="auto">
          <a:xfrm>
            <a:off x="33463" y="476672"/>
            <a:ext cx="9144000" cy="60373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Straight Arrow Connector 5"/>
          <p:cNvCxnSpPr/>
          <p:nvPr/>
        </p:nvCxnSpPr>
        <p:spPr bwMode="auto">
          <a:xfrm>
            <a:off x="3923928" y="1442590"/>
            <a:ext cx="1296144" cy="631522"/>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 name="TextBox 1"/>
          <p:cNvSpPr txBox="1"/>
          <p:nvPr/>
        </p:nvSpPr>
        <p:spPr bwMode="auto">
          <a:xfrm>
            <a:off x="611560" y="827617"/>
            <a:ext cx="3744416"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err="1" smtClean="0">
                <a:solidFill>
                  <a:srgbClr val="000000"/>
                </a:solidFill>
                <a:latin typeface="Lucida Sans" pitchFamily="34" charset="0"/>
              </a:rPr>
              <a:t>UoS</a:t>
            </a:r>
            <a:r>
              <a:rPr lang="en-GB" sz="2400" b="1" dirty="0" smtClean="0">
                <a:solidFill>
                  <a:srgbClr val="000000"/>
                </a:solidFill>
                <a:latin typeface="Lucida Sans" pitchFamily="34" charset="0"/>
              </a:rPr>
              <a:t> style for Health Sciences</a:t>
            </a:r>
            <a:endParaRPr lang="en-GB" sz="2400" b="1" dirty="0">
              <a:solidFill>
                <a:srgbClr val="000000"/>
              </a:solidFill>
              <a:latin typeface="Lucida Sans" pitchFamily="34" charset="0"/>
            </a:endParaRPr>
          </a:p>
        </p:txBody>
      </p:sp>
      <p:cxnSp>
        <p:nvCxnSpPr>
          <p:cNvPr id="10" name="Straight Arrow Connector 9"/>
          <p:cNvCxnSpPr/>
          <p:nvPr/>
        </p:nvCxnSpPr>
        <p:spPr bwMode="auto">
          <a:xfrm>
            <a:off x="2987824" y="4924618"/>
            <a:ext cx="1584176" cy="0"/>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611560" y="4509120"/>
            <a:ext cx="259228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err="1" smtClean="0">
                <a:solidFill>
                  <a:srgbClr val="000000"/>
                </a:solidFill>
                <a:latin typeface="Lucida Sans" pitchFamily="34" charset="0"/>
              </a:rPr>
              <a:t>UoS</a:t>
            </a:r>
            <a:r>
              <a:rPr lang="en-GB" sz="2400" b="1" dirty="0" smtClean="0">
                <a:solidFill>
                  <a:srgbClr val="000000"/>
                </a:solidFill>
                <a:latin typeface="Lucida Sans" pitchFamily="34" charset="0"/>
              </a:rPr>
              <a:t> style for Medicine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774328189"/>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GB" smtClean="0"/>
              <a:t>Create or open a library</a:t>
            </a:r>
          </a:p>
        </p:txBody>
      </p:sp>
      <p:sp>
        <p:nvSpPr>
          <p:cNvPr id="6147" name="Rectangle 3"/>
          <p:cNvSpPr>
            <a:spLocks noGrp="1" noChangeArrowheads="1"/>
          </p:cNvSpPr>
          <p:nvPr>
            <p:ph type="body" idx="1"/>
          </p:nvPr>
        </p:nvSpPr>
        <p:spPr>
          <a:xfrm>
            <a:off x="323850" y="2133600"/>
            <a:ext cx="3997325" cy="4502150"/>
          </a:xfrm>
        </p:spPr>
        <p:txBody>
          <a:bodyPr/>
          <a:lstStyle/>
          <a:p>
            <a:pPr eaLnBrk="1" hangingPunct="1">
              <a:buFont typeface="Wingdings" pitchFamily="2" charset="2"/>
              <a:buNone/>
            </a:pPr>
            <a:r>
              <a:rPr lang="en-GB" dirty="0" smtClean="0"/>
              <a:t>Go to: </a:t>
            </a:r>
          </a:p>
          <a:p>
            <a:pPr eaLnBrk="1" hangingPunct="1">
              <a:buFont typeface="Wingdings" pitchFamily="2" charset="2"/>
              <a:buNone/>
            </a:pPr>
            <a:r>
              <a:rPr lang="en-GB" dirty="0" smtClean="0"/>
              <a:t>Start </a:t>
            </a:r>
            <a:r>
              <a:rPr lang="en-GB" dirty="0" smtClean="0">
                <a:sym typeface="Wingdings 3" pitchFamily="18" charset="2"/>
              </a:rPr>
              <a:t> </a:t>
            </a:r>
            <a:r>
              <a:rPr lang="en-GB" dirty="0" smtClean="0"/>
              <a:t>All Programs </a:t>
            </a:r>
            <a:r>
              <a:rPr lang="en-GB" dirty="0" smtClean="0">
                <a:sym typeface="Wingdings 3" pitchFamily="18" charset="2"/>
              </a:rPr>
              <a:t></a:t>
            </a:r>
            <a:r>
              <a:rPr lang="en-GB" dirty="0" smtClean="0"/>
              <a:t> Bibliographic Software </a:t>
            </a:r>
            <a:r>
              <a:rPr lang="en-GB" dirty="0" smtClean="0">
                <a:sym typeface="Wingdings 3" pitchFamily="18" charset="2"/>
              </a:rPr>
              <a:t></a:t>
            </a:r>
            <a:r>
              <a:rPr lang="en-GB" dirty="0" smtClean="0"/>
              <a:t> EndNote X7</a:t>
            </a:r>
          </a:p>
        </p:txBody>
      </p:sp>
      <p:pic>
        <p:nvPicPr>
          <p:cNvPr id="5124" name="Picture 21" descr="Library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275" y="2060575"/>
            <a:ext cx="4392613" cy="3892550"/>
          </a:xfrm>
          <a:prstGeom prst="rect">
            <a:avLst/>
          </a:prstGeom>
          <a:noFill/>
          <a:ln w="9525">
            <a:solidFill>
              <a:srgbClr val="224568"/>
            </a:solidFill>
            <a:miter lim="800000"/>
            <a:headEnd/>
            <a:tailEnd/>
          </a:ln>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fade">
                                      <p:cBhvr>
                                        <p:cTn id="7" dur="2000"/>
                                        <p:tgtEl>
                                          <p:spTgt spid="6147">
                                            <p:txEl>
                                              <p:pRg st="0" end="0"/>
                                            </p:txEl>
                                          </p:spTgt>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147">
                                            <p:txEl>
                                              <p:pRg st="1" end="1"/>
                                            </p:txEl>
                                          </p:spTgt>
                                        </p:tgtEl>
                                        <p:attrNameLst>
                                          <p:attrName>style.visibility</p:attrName>
                                        </p:attrNameLst>
                                      </p:cBhvr>
                                      <p:to>
                                        <p:strVal val="visible"/>
                                      </p:to>
                                    </p:set>
                                    <p:animEffect transition="in" filter="fade">
                                      <p:cBhvr>
                                        <p:cTn id="11" dur="2000"/>
                                        <p:tgtEl>
                                          <p:spTgt spid="614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30</a:t>
            </a:fld>
            <a:endParaRPr lang="en-GB"/>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2278"/>
          <a:stretch/>
        </p:blipFill>
        <p:spPr bwMode="auto">
          <a:xfrm>
            <a:off x="0" y="522767"/>
            <a:ext cx="9144000" cy="60159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bwMode="auto">
          <a:xfrm>
            <a:off x="4572000" y="2780928"/>
            <a:ext cx="2664296"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err="1" smtClean="0">
                <a:solidFill>
                  <a:srgbClr val="000000"/>
                </a:solidFill>
                <a:latin typeface="Lucida Sans" pitchFamily="34" charset="0"/>
              </a:rPr>
              <a:t>UoS</a:t>
            </a:r>
            <a:r>
              <a:rPr lang="en-GB" sz="2400" b="1" dirty="0" smtClean="0">
                <a:solidFill>
                  <a:srgbClr val="000000"/>
                </a:solidFill>
                <a:latin typeface="Lucida Sans" pitchFamily="34" charset="0"/>
              </a:rPr>
              <a:t>  general Harvard style</a:t>
            </a:r>
            <a:endParaRPr lang="en-GB" sz="2400" b="1" dirty="0">
              <a:solidFill>
                <a:srgbClr val="000000"/>
              </a:solidFill>
              <a:latin typeface="Lucida Sans" pitchFamily="34" charset="0"/>
            </a:endParaRPr>
          </a:p>
        </p:txBody>
      </p:sp>
      <p:sp>
        <p:nvSpPr>
          <p:cNvPr id="3" name="TextBox 2"/>
          <p:cNvSpPr txBox="1"/>
          <p:nvPr/>
        </p:nvSpPr>
        <p:spPr bwMode="auto">
          <a:xfrm>
            <a:off x="4572000" y="4797152"/>
            <a:ext cx="3024336"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Additional notes for Management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4907387"/>
      </p:ext>
    </p:extLst>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196752"/>
            <a:ext cx="8426450" cy="4502150"/>
          </a:xfrm>
        </p:spPr>
        <p:txBody>
          <a:bodyPr/>
          <a:lstStyle/>
          <a:p>
            <a:pPr marL="0" indent="0">
              <a:buNone/>
            </a:pPr>
            <a:r>
              <a:rPr lang="en-GB" dirty="0" smtClean="0"/>
              <a:t>The style file should be saved within the EndNote program:</a:t>
            </a:r>
          </a:p>
          <a:p>
            <a:pPr marL="0" indent="0">
              <a:buNone/>
            </a:pPr>
            <a:r>
              <a:rPr lang="en-GB" dirty="0" smtClean="0"/>
              <a:t>Find this at:</a:t>
            </a:r>
          </a:p>
          <a:p>
            <a:pPr eaLnBrk="1" hangingPunct="1">
              <a:buNone/>
            </a:pPr>
            <a:r>
              <a:rPr lang="en-GB" dirty="0" smtClean="0">
                <a:solidFill>
                  <a:srgbClr val="FFFF66"/>
                </a:solidFill>
              </a:rPr>
              <a:t>My </a:t>
            </a:r>
            <a:r>
              <a:rPr lang="en-GB" dirty="0">
                <a:solidFill>
                  <a:srgbClr val="FFFF66"/>
                </a:solidFill>
              </a:rPr>
              <a:t>Computer </a:t>
            </a:r>
            <a:r>
              <a:rPr lang="en-GB" dirty="0">
                <a:solidFill>
                  <a:srgbClr val="FFFF66"/>
                </a:solidFill>
                <a:sym typeface="Wingdings 3" pitchFamily="18" charset="2"/>
              </a:rPr>
              <a:t></a:t>
            </a:r>
            <a:r>
              <a:rPr lang="en-GB" dirty="0">
                <a:solidFill>
                  <a:srgbClr val="FFFF66"/>
                </a:solidFill>
              </a:rPr>
              <a:t> OS disk (C:) </a:t>
            </a:r>
            <a:r>
              <a:rPr lang="en-GB" dirty="0">
                <a:solidFill>
                  <a:srgbClr val="FFFF66"/>
                </a:solidFill>
                <a:sym typeface="Wingdings 3" pitchFamily="18" charset="2"/>
              </a:rPr>
              <a:t></a:t>
            </a:r>
            <a:r>
              <a:rPr lang="en-GB" dirty="0">
                <a:solidFill>
                  <a:srgbClr val="FFFF66"/>
                </a:solidFill>
              </a:rPr>
              <a:t> Program Files (x86) </a:t>
            </a:r>
            <a:r>
              <a:rPr lang="en-GB" dirty="0">
                <a:solidFill>
                  <a:srgbClr val="FFFF66"/>
                </a:solidFill>
                <a:sym typeface="Wingdings 3" pitchFamily="18" charset="2"/>
              </a:rPr>
              <a:t></a:t>
            </a:r>
            <a:r>
              <a:rPr lang="en-GB" dirty="0">
                <a:solidFill>
                  <a:srgbClr val="FFFF66"/>
                </a:solidFill>
              </a:rPr>
              <a:t> EndNote </a:t>
            </a:r>
            <a:r>
              <a:rPr lang="en-GB" dirty="0" smtClean="0">
                <a:solidFill>
                  <a:srgbClr val="FFFF66"/>
                </a:solidFill>
              </a:rPr>
              <a:t>X7 </a:t>
            </a:r>
            <a:r>
              <a:rPr lang="en-GB" dirty="0">
                <a:solidFill>
                  <a:srgbClr val="FFFF66"/>
                </a:solidFill>
                <a:sym typeface="Wingdings 3" pitchFamily="18" charset="2"/>
              </a:rPr>
              <a:t> </a:t>
            </a:r>
            <a:r>
              <a:rPr lang="en-GB" dirty="0" smtClean="0">
                <a:solidFill>
                  <a:srgbClr val="FFFF66"/>
                </a:solidFill>
                <a:sym typeface="Wingdings 3" pitchFamily="18" charset="2"/>
              </a:rPr>
              <a:t>Styles</a:t>
            </a:r>
            <a:endParaRPr lang="en-GB" dirty="0">
              <a:solidFill>
                <a:srgbClr val="FFFF66"/>
              </a:solidFill>
            </a:endParaRPr>
          </a:p>
          <a:p>
            <a:pPr marL="0" indent="0">
              <a:buNone/>
            </a:pP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31</a:t>
            </a:fld>
            <a:endParaRPr lang="en-GB"/>
          </a:p>
        </p:txBody>
      </p:sp>
    </p:spTree>
    <p:extLst>
      <p:ext uri="{BB962C8B-B14F-4D97-AF65-F5344CB8AC3E}">
        <p14:creationId xmlns:p14="http://schemas.microsoft.com/office/powerpoint/2010/main" val="3314878329"/>
      </p:ext>
    </p:extLst>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32</a:t>
            </a:fld>
            <a:endParaRPr lang="en-GB"/>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0758" t="16162" r="30303" b="20606"/>
          <a:stretch/>
        </p:blipFill>
        <p:spPr bwMode="auto">
          <a:xfrm>
            <a:off x="2267744" y="836712"/>
            <a:ext cx="4272743" cy="5203768"/>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Box 2"/>
          <p:cNvSpPr txBox="1"/>
          <p:nvPr/>
        </p:nvSpPr>
        <p:spPr bwMode="auto">
          <a:xfrm>
            <a:off x="4932040" y="4653136"/>
            <a:ext cx="331236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Select the required style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913995356"/>
      </p:ext>
    </p:extLst>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GB" smtClean="0"/>
              <a:t>Edit the reference style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33</a:t>
            </a:fld>
            <a:endParaRPr lang="en-GB"/>
          </a:p>
        </p:txBody>
      </p:sp>
    </p:spTree>
  </p:cSld>
  <p:clrMapOvr>
    <a:masterClrMapping/>
  </p:clrMapOvr>
  <p:transition spd="med">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26328" y="9912"/>
            <a:ext cx="9170328" cy="68777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227" name="Text Box 11"/>
          <p:cNvSpPr txBox="1">
            <a:spLocks noChangeArrowheads="1"/>
          </p:cNvSpPr>
          <p:nvPr/>
        </p:nvSpPr>
        <p:spPr bwMode="auto">
          <a:xfrm>
            <a:off x="2987675" y="4281884"/>
            <a:ext cx="532923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It may be necessary to edit the existing reference style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34</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27"/>
                                        </p:tgtEl>
                                        <p:attrNameLst>
                                          <p:attrName>style.visibility</p:attrName>
                                        </p:attrNameLst>
                                      </p:cBhvr>
                                      <p:to>
                                        <p:strVal val="visible"/>
                                      </p:to>
                                    </p:set>
                                    <p:animEffect transition="in" filter="fade">
                                      <p:cBhvr>
                                        <p:cTn id="7" dur="2000"/>
                                        <p:tgtEl>
                                          <p:spTgt spid="92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19080"/>
            <a:ext cx="9169440" cy="6877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35</a:t>
            </a:fld>
            <a:endParaRPr lang="en-GB"/>
          </a:p>
        </p:txBody>
      </p:sp>
      <p:sp>
        <p:nvSpPr>
          <p:cNvPr id="3" name="Oval 2"/>
          <p:cNvSpPr/>
          <p:nvPr/>
        </p:nvSpPr>
        <p:spPr bwMode="auto">
          <a:xfrm>
            <a:off x="2123728" y="2708920"/>
            <a:ext cx="2232248" cy="576064"/>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
        <p:nvSpPr>
          <p:cNvPr id="4" name="TextBox 3"/>
          <p:cNvSpPr txBox="1"/>
          <p:nvPr/>
        </p:nvSpPr>
        <p:spPr bwMode="auto">
          <a:xfrm>
            <a:off x="4584720" y="4005064"/>
            <a:ext cx="365968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Go to 'Edit </a:t>
            </a:r>
            <a:r>
              <a:rPr lang="en-GB" sz="2400" b="1" dirty="0" smtClean="0">
                <a:solidFill>
                  <a:srgbClr val="000000"/>
                </a:solidFill>
                <a:latin typeface="Lucida Sans" pitchFamily="34" charset="0"/>
                <a:sym typeface="Wingdings"/>
              </a:rPr>
              <a:t> Output Styles  Edit "Style"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544025794"/>
      </p:ext>
    </p:extLst>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8000"/>
          <a:stretch/>
        </p:blipFill>
        <p:spPr bwMode="auto">
          <a:xfrm>
            <a:off x="-50007" y="0"/>
            <a:ext cx="9143999" cy="6309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5237" name="Line 5"/>
          <p:cNvSpPr>
            <a:spLocks noChangeShapeType="1"/>
          </p:cNvSpPr>
          <p:nvPr/>
        </p:nvSpPr>
        <p:spPr bwMode="auto">
          <a:xfrm>
            <a:off x="1042987" y="1988563"/>
            <a:ext cx="1152525" cy="0"/>
          </a:xfrm>
          <a:prstGeom prst="line">
            <a:avLst/>
          </a:prstGeom>
          <a:noFill/>
          <a:ln w="57150">
            <a:solidFill>
              <a:srgbClr val="FF0066"/>
            </a:solidFill>
            <a:round/>
            <a:headEnd type="triangl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5238" name="Line 6"/>
          <p:cNvSpPr>
            <a:spLocks noChangeShapeType="1"/>
          </p:cNvSpPr>
          <p:nvPr/>
        </p:nvSpPr>
        <p:spPr bwMode="auto">
          <a:xfrm>
            <a:off x="1042987" y="2996675"/>
            <a:ext cx="1152525" cy="0"/>
          </a:xfrm>
          <a:prstGeom prst="line">
            <a:avLst/>
          </a:prstGeom>
          <a:noFill/>
          <a:ln w="57150">
            <a:solidFill>
              <a:srgbClr val="FF0066"/>
            </a:solidFill>
            <a:round/>
            <a:headEnd type="triangl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5239" name="Line 7"/>
          <p:cNvSpPr>
            <a:spLocks noChangeShapeType="1"/>
          </p:cNvSpPr>
          <p:nvPr/>
        </p:nvSpPr>
        <p:spPr bwMode="auto">
          <a:xfrm>
            <a:off x="1042986" y="4509120"/>
            <a:ext cx="1152525" cy="0"/>
          </a:xfrm>
          <a:prstGeom prst="line">
            <a:avLst/>
          </a:prstGeom>
          <a:noFill/>
          <a:ln w="57150">
            <a:solidFill>
              <a:srgbClr val="FF0066"/>
            </a:solidFill>
            <a:round/>
            <a:headEnd type="triangl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5240" name="Text Box 8"/>
          <p:cNvSpPr txBox="1">
            <a:spLocks noChangeArrowheads="1"/>
          </p:cNvSpPr>
          <p:nvPr/>
        </p:nvSpPr>
        <p:spPr bwMode="auto">
          <a:xfrm>
            <a:off x="2771775" y="3933825"/>
            <a:ext cx="532923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This window controls all aspects of the referencing style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5240"/>
                                        </p:tgtEl>
                                        <p:attrNameLst>
                                          <p:attrName>style.visibility</p:attrName>
                                        </p:attrNameLst>
                                      </p:cBhvr>
                                      <p:to>
                                        <p:strVal val="visible"/>
                                      </p:to>
                                    </p:set>
                                    <p:animEffect transition="in" filter="fade">
                                      <p:cBhvr>
                                        <p:cTn id="7" dur="2000"/>
                                        <p:tgtEl>
                                          <p:spTgt spid="9524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5237"/>
                                        </p:tgtEl>
                                        <p:attrNameLst>
                                          <p:attrName>style.visibility</p:attrName>
                                        </p:attrNameLst>
                                      </p:cBhvr>
                                      <p:to>
                                        <p:strVal val="visible"/>
                                      </p:to>
                                    </p:set>
                                    <p:animEffect transition="in" filter="fade">
                                      <p:cBhvr>
                                        <p:cTn id="11" dur="2000"/>
                                        <p:tgtEl>
                                          <p:spTgt spid="95237"/>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5238"/>
                                        </p:tgtEl>
                                        <p:attrNameLst>
                                          <p:attrName>style.visibility</p:attrName>
                                        </p:attrNameLst>
                                      </p:cBhvr>
                                      <p:to>
                                        <p:strVal val="visible"/>
                                      </p:to>
                                    </p:set>
                                    <p:animEffect transition="in" filter="fade">
                                      <p:cBhvr>
                                        <p:cTn id="15" dur="2000"/>
                                        <p:tgtEl>
                                          <p:spTgt spid="95238"/>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95239"/>
                                        </p:tgtEl>
                                        <p:attrNameLst>
                                          <p:attrName>style.visibility</p:attrName>
                                        </p:attrNameLst>
                                      </p:cBhvr>
                                      <p:to>
                                        <p:strVal val="visible"/>
                                      </p:to>
                                    </p:set>
                                    <p:animEffect transition="in" filter="fade">
                                      <p:cBhvr>
                                        <p:cTn id="19" dur="2000"/>
                                        <p:tgtEl>
                                          <p:spTgt spid="952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7" grpId="0" animBg="1"/>
      <p:bldP spid="95238" grpId="0" animBg="1"/>
      <p:bldP spid="95239" grpId="0" animBg="1"/>
      <p:bldP spid="9524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GB" smtClean="0"/>
              <a:t>Edit the reference style - citations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37</a:t>
            </a:fld>
            <a:endParaRPr lang="en-GB"/>
          </a:p>
        </p:txBody>
      </p:sp>
    </p:spTree>
  </p:cSld>
  <p:clrMapOvr>
    <a:masterClrMapping/>
  </p:clrMapOvr>
  <p:transition spd="med">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6261" name="Oval 5"/>
          <p:cNvSpPr>
            <a:spLocks noChangeArrowheads="1"/>
          </p:cNvSpPr>
          <p:nvPr/>
        </p:nvSpPr>
        <p:spPr bwMode="auto">
          <a:xfrm>
            <a:off x="2123729" y="2780928"/>
            <a:ext cx="1656184" cy="432048"/>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6262" name="Text Box 6"/>
          <p:cNvSpPr txBox="1">
            <a:spLocks noChangeArrowheads="1"/>
          </p:cNvSpPr>
          <p:nvPr/>
        </p:nvSpPr>
        <p:spPr bwMode="auto">
          <a:xfrm>
            <a:off x="3995738" y="1341438"/>
            <a:ext cx="4897437"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Go to Edit </a:t>
            </a:r>
            <a:r>
              <a:rPr lang="en-GB" sz="2400" b="1" dirty="0">
                <a:solidFill>
                  <a:srgbClr val="000000"/>
                </a:solidFill>
                <a:latin typeface="Lucida Sans" pitchFamily="34" charset="0"/>
                <a:sym typeface="Wingdings 3" pitchFamily="18" charset="2"/>
              </a:rPr>
              <a:t></a:t>
            </a:r>
            <a:r>
              <a:rPr lang="en-GB" sz="2400" b="1" dirty="0">
                <a:solidFill>
                  <a:srgbClr val="000000"/>
                </a:solidFill>
                <a:latin typeface="Lucida Sans" pitchFamily="34" charset="0"/>
              </a:rPr>
              <a:t> Output Styles </a:t>
            </a:r>
            <a:r>
              <a:rPr lang="en-GB" sz="2400" b="1" dirty="0">
                <a:solidFill>
                  <a:srgbClr val="000000"/>
                </a:solidFill>
                <a:latin typeface="Lucida Sans" pitchFamily="34" charset="0"/>
                <a:sym typeface="Wingdings 3" pitchFamily="18" charset="2"/>
              </a:rPr>
              <a:t> </a:t>
            </a:r>
            <a:r>
              <a:rPr lang="en-GB" sz="2400" b="1" dirty="0">
                <a:solidFill>
                  <a:srgbClr val="000000"/>
                </a:solidFill>
                <a:latin typeface="Lucida Sans" pitchFamily="34" charset="0"/>
              </a:rPr>
              <a:t>Edit 'Harvard'</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38</a:t>
            </a:fld>
            <a:endParaRPr lang="en-GB"/>
          </a:p>
        </p:txBody>
      </p:sp>
    </p:spTree>
    <p:extLst>
      <p:ext uri="{BB962C8B-B14F-4D97-AF65-F5344CB8AC3E}">
        <p14:creationId xmlns:p14="http://schemas.microsoft.com/office/powerpoint/2010/main" val="242785233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6261"/>
                                        </p:tgtEl>
                                        <p:attrNameLst>
                                          <p:attrName>style.visibility</p:attrName>
                                        </p:attrNameLst>
                                      </p:cBhvr>
                                      <p:to>
                                        <p:strVal val="visible"/>
                                      </p:to>
                                    </p:set>
                                    <p:animEffect transition="in" filter="fade">
                                      <p:cBhvr>
                                        <p:cTn id="7" dur="2000"/>
                                        <p:tgtEl>
                                          <p:spTgt spid="9626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6262"/>
                                        </p:tgtEl>
                                        <p:attrNameLst>
                                          <p:attrName>style.visibility</p:attrName>
                                        </p:attrNameLst>
                                      </p:cBhvr>
                                      <p:to>
                                        <p:strVal val="visible"/>
                                      </p:to>
                                    </p:set>
                                    <p:animEffect transition="in" filter="fade">
                                      <p:cBhvr>
                                        <p:cTn id="11" dur="2000"/>
                                        <p:tgtEl>
                                          <p:spTgt spid="962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1" grpId="0" animBg="1"/>
      <p:bldP spid="9626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0527" y="9128"/>
            <a:ext cx="9131829" cy="68488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5240" name="Text Box 8"/>
          <p:cNvSpPr txBox="1">
            <a:spLocks noChangeArrowheads="1"/>
          </p:cNvSpPr>
          <p:nvPr/>
        </p:nvSpPr>
        <p:spPr bwMode="auto">
          <a:xfrm>
            <a:off x="2743606" y="3410296"/>
            <a:ext cx="5329238"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Any element of the citation, bibliographic record or footnote can be edited using this page</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39</a:t>
            </a:fld>
            <a:endParaRPr lang="en-GB"/>
          </a:p>
        </p:txBody>
      </p:sp>
    </p:spTree>
    <p:extLst>
      <p:ext uri="{BB962C8B-B14F-4D97-AF65-F5344CB8AC3E}">
        <p14:creationId xmlns:p14="http://schemas.microsoft.com/office/powerpoint/2010/main" val="120347148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5240"/>
                                        </p:tgtEl>
                                        <p:attrNameLst>
                                          <p:attrName>style.visibility</p:attrName>
                                        </p:attrNameLst>
                                      </p:cBhvr>
                                      <p:to>
                                        <p:strVal val="visible"/>
                                      </p:to>
                                    </p:set>
                                    <p:animEffect transition="in" filter="fade">
                                      <p:cBhvr>
                                        <p:cTn id="7" dur="2000"/>
                                        <p:tgtEl>
                                          <p:spTgt spid="952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4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619672" y="1266030"/>
            <a:ext cx="5957887" cy="4532313"/>
          </a:xfrm>
          <a:prstGeom prst="rect">
            <a:avLst/>
          </a:prstGeom>
          <a:noFill/>
          <a:ln w="9525">
            <a:solidFill>
              <a:srgbClr val="00206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7045" name="Oval 5"/>
          <p:cNvSpPr>
            <a:spLocks noChangeArrowheads="1"/>
          </p:cNvSpPr>
          <p:nvPr/>
        </p:nvSpPr>
        <p:spPr bwMode="auto">
          <a:xfrm>
            <a:off x="2483768" y="1772816"/>
            <a:ext cx="1079500" cy="576262"/>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046" name="Text Box 6"/>
          <p:cNvSpPr txBox="1">
            <a:spLocks noChangeArrowheads="1"/>
          </p:cNvSpPr>
          <p:nvPr/>
        </p:nvSpPr>
        <p:spPr bwMode="auto">
          <a:xfrm>
            <a:off x="4427538" y="2924175"/>
            <a:ext cx="4391025"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It is best to save all libraries in a folder called 'EndNote' or 'EndNote </a:t>
            </a:r>
            <a:r>
              <a:rPr lang="en-GB" sz="2400" b="1" dirty="0" smtClean="0">
                <a:solidFill>
                  <a:srgbClr val="000000"/>
                </a:solidFill>
                <a:latin typeface="Lucida Sans" pitchFamily="34" charset="0"/>
              </a:rPr>
              <a:t>X7'</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7045"/>
                                        </p:tgtEl>
                                        <p:attrNameLst>
                                          <p:attrName>style.visibility</p:attrName>
                                        </p:attrNameLst>
                                      </p:cBhvr>
                                      <p:to>
                                        <p:strVal val="visible"/>
                                      </p:to>
                                    </p:set>
                                    <p:animEffect transition="in" filter="fade">
                                      <p:cBhvr>
                                        <p:cTn id="7" dur="2000"/>
                                        <p:tgtEl>
                                          <p:spTgt spid="8704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7046"/>
                                        </p:tgtEl>
                                        <p:attrNameLst>
                                          <p:attrName>style.visibility</p:attrName>
                                        </p:attrNameLst>
                                      </p:cBhvr>
                                      <p:to>
                                        <p:strVal val="visible"/>
                                      </p:to>
                                    </p:set>
                                    <p:animEffect transition="in" filter="fade">
                                      <p:cBhvr>
                                        <p:cTn id="11" dur="2000"/>
                                        <p:tgtEl>
                                          <p:spTgt spid="870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5" grpId="0" animBg="1"/>
      <p:bldP spid="8704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8601" y="-15632"/>
            <a:ext cx="9164843" cy="6873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8309" name="Line 5"/>
          <p:cNvSpPr>
            <a:spLocks noChangeShapeType="1"/>
          </p:cNvSpPr>
          <p:nvPr/>
        </p:nvSpPr>
        <p:spPr bwMode="auto">
          <a:xfrm flipV="1">
            <a:off x="7092950" y="404813"/>
            <a:ext cx="1727200" cy="64770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8310" name="Text Box 6"/>
          <p:cNvSpPr txBox="1">
            <a:spLocks noChangeArrowheads="1"/>
          </p:cNvSpPr>
          <p:nvPr/>
        </p:nvSpPr>
        <p:spPr bwMode="auto">
          <a:xfrm>
            <a:off x="3708400" y="836613"/>
            <a:ext cx="38877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When all changes have been made, click the record 'close' icon</a:t>
            </a:r>
            <a:endParaRPr lang="en-GB" sz="2400" b="1">
              <a:solidFill>
                <a:srgbClr val="000000"/>
              </a:solidFill>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8310"/>
                                        </p:tgtEl>
                                        <p:attrNameLst>
                                          <p:attrName>style.visibility</p:attrName>
                                        </p:attrNameLst>
                                      </p:cBhvr>
                                      <p:to>
                                        <p:strVal val="visible"/>
                                      </p:to>
                                    </p:set>
                                    <p:animEffect transition="in" filter="fade">
                                      <p:cBhvr>
                                        <p:cTn id="7" dur="2000"/>
                                        <p:tgtEl>
                                          <p:spTgt spid="9831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8309"/>
                                        </p:tgtEl>
                                        <p:attrNameLst>
                                          <p:attrName>style.visibility</p:attrName>
                                        </p:attrNameLst>
                                      </p:cBhvr>
                                      <p:to>
                                        <p:strVal val="visible"/>
                                      </p:to>
                                    </p:set>
                                    <p:animEffect transition="in" filter="fade">
                                      <p:cBhvr>
                                        <p:cTn id="11" dur="2000"/>
                                        <p:tgtEl>
                                          <p:spTgt spid="983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9" grpId="0" animBg="1"/>
      <p:bldP spid="9831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66228" y="0"/>
            <a:ext cx="9210228" cy="69076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5941" name="Line 5"/>
          <p:cNvSpPr>
            <a:spLocks noChangeShapeType="1"/>
          </p:cNvSpPr>
          <p:nvPr/>
        </p:nvSpPr>
        <p:spPr bwMode="auto">
          <a:xfrm flipH="1" flipV="1">
            <a:off x="2699791" y="1658839"/>
            <a:ext cx="2016224" cy="104348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5942" name="Text Box 6"/>
          <p:cNvSpPr txBox="1">
            <a:spLocks noChangeArrowheads="1"/>
          </p:cNvSpPr>
          <p:nvPr/>
        </p:nvSpPr>
        <p:spPr bwMode="auto">
          <a:xfrm>
            <a:off x="3995936" y="2276872"/>
            <a:ext cx="388778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Choose preferred citation sort order here</a:t>
            </a:r>
            <a:endParaRPr lang="en-GB" sz="2400" b="1" dirty="0">
              <a:solidFill>
                <a:srgbClr val="000000"/>
              </a:solidFill>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5942"/>
                                        </p:tgtEl>
                                        <p:attrNameLst>
                                          <p:attrName>style.visibility</p:attrName>
                                        </p:attrNameLst>
                                      </p:cBhvr>
                                      <p:to>
                                        <p:strVal val="visible"/>
                                      </p:to>
                                    </p:set>
                                    <p:animEffect transition="in" filter="fade">
                                      <p:cBhvr>
                                        <p:cTn id="7" dur="2000"/>
                                        <p:tgtEl>
                                          <p:spTgt spid="29594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95941"/>
                                        </p:tgtEl>
                                        <p:attrNameLst>
                                          <p:attrName>style.visibility</p:attrName>
                                        </p:attrNameLst>
                                      </p:cBhvr>
                                      <p:to>
                                        <p:strVal val="visible"/>
                                      </p:to>
                                    </p:set>
                                    <p:animEffect transition="in" filter="fade">
                                      <p:cBhvr>
                                        <p:cTn id="11" dur="2000"/>
                                        <p:tgtEl>
                                          <p:spTgt spid="2959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5941" grpId="0" animBg="1"/>
      <p:bldP spid="295942"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9" descr="refstyle1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3350" y="1484313"/>
            <a:ext cx="6264275" cy="2424112"/>
          </a:xfrm>
          <a:prstGeom prst="rect">
            <a:avLst/>
          </a:prstGeom>
          <a:noFill/>
          <a:ln w="9525">
            <a:solidFill>
              <a:srgbClr val="224568"/>
            </a:solidFill>
            <a:miter lim="800000"/>
            <a:headEnd/>
            <a:tailEnd/>
          </a:ln>
          <a:extLst>
            <a:ext uri="{909E8E84-426E-40DD-AFC4-6F175D3DCCD1}">
              <a14:hiddenFill xmlns:a14="http://schemas.microsoft.com/office/drawing/2010/main">
                <a:solidFill>
                  <a:srgbClr val="FFFFFF"/>
                </a:solidFill>
              </a14:hiddenFill>
            </a:ext>
          </a:extLst>
        </p:spPr>
      </p:pic>
      <p:sp>
        <p:nvSpPr>
          <p:cNvPr id="99335" name="Line 7"/>
          <p:cNvSpPr>
            <a:spLocks noChangeShapeType="1"/>
          </p:cNvSpPr>
          <p:nvPr/>
        </p:nvSpPr>
        <p:spPr bwMode="auto">
          <a:xfrm flipV="1">
            <a:off x="3635375" y="3573463"/>
            <a:ext cx="215900" cy="13684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9336" name="Text Box 8"/>
          <p:cNvSpPr txBox="1">
            <a:spLocks noChangeArrowheads="1"/>
          </p:cNvSpPr>
          <p:nvPr/>
        </p:nvSpPr>
        <p:spPr bwMode="auto">
          <a:xfrm>
            <a:off x="1835150" y="4724400"/>
            <a:ext cx="3097213"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Click 'Yes' to save changes</a:t>
            </a:r>
            <a:endParaRPr lang="en-GB" sz="2400" b="1">
              <a:solidFill>
                <a:srgbClr val="000000"/>
              </a:solidFill>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9336"/>
                                        </p:tgtEl>
                                        <p:attrNameLst>
                                          <p:attrName>style.visibility</p:attrName>
                                        </p:attrNameLst>
                                      </p:cBhvr>
                                      <p:to>
                                        <p:strVal val="visible"/>
                                      </p:to>
                                    </p:set>
                                    <p:animEffect transition="in" filter="fade">
                                      <p:cBhvr>
                                        <p:cTn id="7" dur="2000"/>
                                        <p:tgtEl>
                                          <p:spTgt spid="9933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9335"/>
                                        </p:tgtEl>
                                        <p:attrNameLst>
                                          <p:attrName>style.visibility</p:attrName>
                                        </p:attrNameLst>
                                      </p:cBhvr>
                                      <p:to>
                                        <p:strVal val="visible"/>
                                      </p:to>
                                    </p:set>
                                    <p:animEffect transition="in" filter="fade">
                                      <p:cBhvr>
                                        <p:cTn id="11" dur="2000"/>
                                        <p:tgtEl>
                                          <p:spTgt spid="993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5" grpId="0" animBg="1"/>
      <p:bldP spid="9933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7" name="Text Box 5"/>
          <p:cNvSpPr txBox="1">
            <a:spLocks noChangeArrowheads="1"/>
          </p:cNvSpPr>
          <p:nvPr/>
        </p:nvSpPr>
        <p:spPr bwMode="auto">
          <a:xfrm>
            <a:off x="4643438" y="908050"/>
            <a:ext cx="38877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Save with the default Style name or use your own</a:t>
            </a:r>
            <a:endParaRPr lang="en-GB" sz="2400" b="1">
              <a:solidFill>
                <a:srgbClr val="000000"/>
              </a:solidFill>
              <a:latin typeface="Lucida Sans" pitchFamily="34" charset="0"/>
              <a:sym typeface="Wingdings 3" pitchFamily="18" charset="2"/>
            </a:endParaRPr>
          </a:p>
        </p:txBody>
      </p:sp>
      <p:pic>
        <p:nvPicPr>
          <p:cNvPr id="30723" name="Picture 6" descr="refstyle1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2988" y="2781300"/>
            <a:ext cx="6627812" cy="1385888"/>
          </a:xfrm>
          <a:prstGeom prst="rect">
            <a:avLst/>
          </a:prstGeom>
          <a:noFill/>
          <a:ln w="9525">
            <a:solidFill>
              <a:srgbClr val="224568"/>
            </a:solidFill>
            <a:miter lim="800000"/>
            <a:headEnd/>
            <a:tailEnd/>
          </a:ln>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0357"/>
                                        </p:tgtEl>
                                        <p:attrNameLst>
                                          <p:attrName>style.visibility</p:attrName>
                                        </p:attrNameLst>
                                      </p:cBhvr>
                                      <p:to>
                                        <p:strVal val="visible"/>
                                      </p:to>
                                    </p:set>
                                    <p:animEffect transition="in" filter="fade">
                                      <p:cBhvr>
                                        <p:cTn id="7" dur="2000"/>
                                        <p:tgtEl>
                                          <p:spTgt spid="1003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GB" smtClean="0"/>
              <a:t>Edit the reference style - bibliography</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44</a:t>
            </a:fld>
            <a:endParaRPr lang="en-GB"/>
          </a:p>
        </p:txBody>
      </p:sp>
    </p:spTree>
  </p:cSld>
  <p:clrMapOvr>
    <a:masterClrMapping/>
  </p:clrMapOvr>
  <p:transition spd="med">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270" name="Text Box 6"/>
          <p:cNvSpPr txBox="1">
            <a:spLocks noChangeArrowheads="1"/>
          </p:cNvSpPr>
          <p:nvPr/>
        </p:nvSpPr>
        <p:spPr bwMode="auto">
          <a:xfrm>
            <a:off x="4690155" y="2478405"/>
            <a:ext cx="3887787"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To format the bibliography, go to 'Edit </a:t>
            </a:r>
            <a:r>
              <a:rPr lang="en-GB" sz="2400" b="1" dirty="0">
                <a:solidFill>
                  <a:srgbClr val="000000"/>
                </a:solidFill>
                <a:latin typeface="Lucida Sans" pitchFamily="34" charset="0"/>
                <a:sym typeface="Wingdings 3" pitchFamily="18" charset="2"/>
              </a:rPr>
              <a:t> Output Styles  Edit 'Harvard''</a:t>
            </a:r>
          </a:p>
        </p:txBody>
      </p:sp>
      <p:sp>
        <p:nvSpPr>
          <p:cNvPr id="11271" name="Oval 7"/>
          <p:cNvSpPr>
            <a:spLocks noChangeArrowheads="1"/>
          </p:cNvSpPr>
          <p:nvPr/>
        </p:nvSpPr>
        <p:spPr bwMode="auto">
          <a:xfrm>
            <a:off x="2091402" y="2750433"/>
            <a:ext cx="1944688" cy="518547"/>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45</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270"/>
                                        </p:tgtEl>
                                        <p:attrNameLst>
                                          <p:attrName>style.visibility</p:attrName>
                                        </p:attrNameLst>
                                      </p:cBhvr>
                                      <p:to>
                                        <p:strVal val="visible"/>
                                      </p:to>
                                    </p:set>
                                    <p:animEffect transition="in" filter="fade">
                                      <p:cBhvr>
                                        <p:cTn id="7" dur="2000"/>
                                        <p:tgtEl>
                                          <p:spTgt spid="1127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271"/>
                                        </p:tgtEl>
                                        <p:attrNameLst>
                                          <p:attrName>style.visibility</p:attrName>
                                        </p:attrNameLst>
                                      </p:cBhvr>
                                      <p:to>
                                        <p:strVal val="visible"/>
                                      </p:to>
                                    </p:set>
                                    <p:animEffect transition="in" filter="fade">
                                      <p:cBhvr>
                                        <p:cTn id="11" dur="2000"/>
                                        <p:tgtEl>
                                          <p:spTgt spid="112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0" grpId="0" animBg="1"/>
      <p:bldP spid="11271"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1381" name="Line 5"/>
          <p:cNvSpPr>
            <a:spLocks noChangeShapeType="1"/>
          </p:cNvSpPr>
          <p:nvPr/>
        </p:nvSpPr>
        <p:spPr bwMode="auto">
          <a:xfrm flipH="1" flipV="1">
            <a:off x="1403350" y="2852738"/>
            <a:ext cx="2303463" cy="71913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1382" name="Text Box 6"/>
          <p:cNvSpPr txBox="1">
            <a:spLocks noChangeArrowheads="1"/>
          </p:cNvSpPr>
          <p:nvPr/>
        </p:nvSpPr>
        <p:spPr bwMode="auto">
          <a:xfrm>
            <a:off x="3203575" y="3429000"/>
            <a:ext cx="49672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This section allows you to change different elements of the bibliographic record</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1382"/>
                                        </p:tgtEl>
                                        <p:attrNameLst>
                                          <p:attrName>style.visibility</p:attrName>
                                        </p:attrNameLst>
                                      </p:cBhvr>
                                      <p:to>
                                        <p:strVal val="visible"/>
                                      </p:to>
                                    </p:set>
                                    <p:animEffect transition="in" filter="fade">
                                      <p:cBhvr>
                                        <p:cTn id="7" dur="2000"/>
                                        <p:tgtEl>
                                          <p:spTgt spid="10138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01381"/>
                                        </p:tgtEl>
                                        <p:attrNameLst>
                                          <p:attrName>style.visibility</p:attrName>
                                        </p:attrNameLst>
                                      </p:cBhvr>
                                      <p:to>
                                        <p:strVal val="visible"/>
                                      </p:to>
                                    </p:set>
                                    <p:animEffect transition="in" filter="fade">
                                      <p:cBhvr>
                                        <p:cTn id="11" dur="2000"/>
                                        <p:tgtEl>
                                          <p:spTgt spid="1013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81" grpId="0" animBg="1"/>
      <p:bldP spid="10138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9674" y="0"/>
            <a:ext cx="9163674" cy="68727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2405" name="Text Box 5"/>
          <p:cNvSpPr txBox="1">
            <a:spLocks noChangeArrowheads="1"/>
          </p:cNvSpPr>
          <p:nvPr/>
        </p:nvSpPr>
        <p:spPr bwMode="auto">
          <a:xfrm>
            <a:off x="4716463" y="3789363"/>
            <a:ext cx="38877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'Author Lists' lets you control how many authors are displayed</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2405"/>
                                        </p:tgtEl>
                                        <p:attrNameLst>
                                          <p:attrName>style.visibility</p:attrName>
                                        </p:attrNameLst>
                                      </p:cBhvr>
                                      <p:to>
                                        <p:strVal val="visible"/>
                                      </p:to>
                                    </p:set>
                                    <p:animEffect transition="in" filter="fade">
                                      <p:cBhvr>
                                        <p:cTn id="7" dur="2000"/>
                                        <p:tgtEl>
                                          <p:spTgt spid="1024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6896"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3429" name="Text Box 5"/>
          <p:cNvSpPr txBox="1">
            <a:spLocks noChangeArrowheads="1"/>
          </p:cNvSpPr>
          <p:nvPr/>
        </p:nvSpPr>
        <p:spPr bwMode="auto">
          <a:xfrm>
            <a:off x="4716463" y="2060575"/>
            <a:ext cx="3887787" cy="23114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'Author Name' allows choices about capitalisation - choose 'Normal' for names in lower case but with initial capital letters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3429"/>
                                        </p:tgtEl>
                                        <p:attrNameLst>
                                          <p:attrName>style.visibility</p:attrName>
                                        </p:attrNameLst>
                                      </p:cBhvr>
                                      <p:to>
                                        <p:strVal val="visible"/>
                                      </p:to>
                                    </p:set>
                                    <p:animEffect transition="in" filter="fade">
                                      <p:cBhvr>
                                        <p:cTn id="7" dur="2000"/>
                                        <p:tgtEl>
                                          <p:spTgt spid="1034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9"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6935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4453" name="Text Box 5"/>
          <p:cNvSpPr txBox="1">
            <a:spLocks noChangeArrowheads="1"/>
          </p:cNvSpPr>
          <p:nvPr/>
        </p:nvSpPr>
        <p:spPr bwMode="auto">
          <a:xfrm>
            <a:off x="4211638" y="3068638"/>
            <a:ext cx="40322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Make choices about the punctuation of initials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4453"/>
                                        </p:tgtEl>
                                        <p:attrNameLst>
                                          <p:attrName>style.visibility</p:attrName>
                                        </p:attrNameLst>
                                      </p:cBhvr>
                                      <p:to>
                                        <p:strVal val="visible"/>
                                      </p:to>
                                    </p:set>
                                    <p:animEffect transition="in" filter="fade">
                                      <p:cBhvr>
                                        <p:cTn id="7" dur="2000"/>
                                        <p:tgtEl>
                                          <p:spTgt spid="1044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100951" y="904660"/>
            <a:ext cx="6825546" cy="5237906"/>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83974" name="Oval 6"/>
          <p:cNvSpPr>
            <a:spLocks noChangeArrowheads="1"/>
          </p:cNvSpPr>
          <p:nvPr/>
        </p:nvSpPr>
        <p:spPr bwMode="auto">
          <a:xfrm>
            <a:off x="2051050" y="4724400"/>
            <a:ext cx="2016125" cy="7207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3975" name="Text Box 7"/>
          <p:cNvSpPr txBox="1">
            <a:spLocks noChangeArrowheads="1"/>
          </p:cNvSpPr>
          <p:nvPr/>
        </p:nvSpPr>
        <p:spPr bwMode="auto">
          <a:xfrm rot="16200000" flipH="1">
            <a:off x="4751328" y="2065189"/>
            <a:ext cx="646111" cy="6413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spcBef>
                <a:spcPct val="50000"/>
              </a:spcBef>
            </a:pPr>
            <a:r>
              <a:rPr lang="en-GB" sz="3600" dirty="0">
                <a:solidFill>
                  <a:srgbClr val="FF0066"/>
                </a:solidFill>
                <a:sym typeface="Wingdings" pitchFamily="2" charset="2"/>
              </a:rPr>
              <a:t></a:t>
            </a:r>
          </a:p>
        </p:txBody>
      </p:sp>
      <p:sp>
        <p:nvSpPr>
          <p:cNvPr id="83977" name="Oval 9"/>
          <p:cNvSpPr>
            <a:spLocks noChangeArrowheads="1"/>
          </p:cNvSpPr>
          <p:nvPr/>
        </p:nvSpPr>
        <p:spPr bwMode="auto">
          <a:xfrm>
            <a:off x="5544344" y="5421841"/>
            <a:ext cx="1223962" cy="7207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3978" name="Text Box 10"/>
          <p:cNvSpPr txBox="1">
            <a:spLocks noChangeArrowheads="1"/>
          </p:cNvSpPr>
          <p:nvPr/>
        </p:nvSpPr>
        <p:spPr bwMode="auto">
          <a:xfrm>
            <a:off x="4733762" y="3721863"/>
            <a:ext cx="4069085" cy="1015663"/>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000" b="1" dirty="0">
                <a:solidFill>
                  <a:srgbClr val="000000"/>
                </a:solidFill>
                <a:latin typeface="Lucida Sans" pitchFamily="34" charset="0"/>
              </a:rPr>
              <a:t>An EndNote library always has two parts - the library 'shape' and the data collected</a:t>
            </a:r>
          </a:p>
        </p:txBody>
      </p:sp>
      <p:sp>
        <p:nvSpPr>
          <p:cNvPr id="83979" name="Text Box 11"/>
          <p:cNvSpPr txBox="1">
            <a:spLocks noChangeArrowheads="1"/>
          </p:cNvSpPr>
          <p:nvPr/>
        </p:nvSpPr>
        <p:spPr bwMode="auto">
          <a:xfrm>
            <a:off x="251520" y="3699365"/>
            <a:ext cx="3096344" cy="769441"/>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000" b="1" dirty="0">
                <a:solidFill>
                  <a:srgbClr val="000000"/>
                </a:solidFill>
                <a:latin typeface="Lucida Sans" pitchFamily="34" charset="0"/>
              </a:rPr>
              <a:t>Give the new library a name, and click 'Save</a:t>
            </a:r>
            <a:r>
              <a:rPr lang="en-GB" sz="2400" b="1" dirty="0">
                <a:solidFill>
                  <a:srgbClr val="000000"/>
                </a:solidFill>
                <a:latin typeface="Lucida Sans" pitchFamily="34" charset="0"/>
              </a:rPr>
              <a:t>'</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a:t>
            </a:fld>
            <a:endParaRPr lang="en-GB"/>
          </a:p>
        </p:txBody>
      </p:sp>
      <p:sp>
        <p:nvSpPr>
          <p:cNvPr id="9" name="Text Box 7"/>
          <p:cNvSpPr txBox="1">
            <a:spLocks noChangeArrowheads="1"/>
          </p:cNvSpPr>
          <p:nvPr/>
        </p:nvSpPr>
        <p:spPr bwMode="auto">
          <a:xfrm rot="16200000" flipH="1">
            <a:off x="4755358" y="2999333"/>
            <a:ext cx="646111" cy="6413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spcBef>
                <a:spcPct val="50000"/>
              </a:spcBef>
            </a:pPr>
            <a:r>
              <a:rPr lang="en-GB" sz="3600" dirty="0">
                <a:solidFill>
                  <a:srgbClr val="FF0066"/>
                </a:solidFill>
                <a:sym typeface="Wingdings" pitchFamily="2" charset="2"/>
              </a:rPr>
              <a:t></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3978"/>
                                        </p:tgtEl>
                                        <p:attrNameLst>
                                          <p:attrName>style.visibility</p:attrName>
                                        </p:attrNameLst>
                                      </p:cBhvr>
                                      <p:to>
                                        <p:strVal val="visible"/>
                                      </p:to>
                                    </p:set>
                                    <p:animEffect transition="in" filter="fade">
                                      <p:cBhvr>
                                        <p:cTn id="7" dur="2000"/>
                                        <p:tgtEl>
                                          <p:spTgt spid="8397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3975"/>
                                        </p:tgtEl>
                                        <p:attrNameLst>
                                          <p:attrName>style.visibility</p:attrName>
                                        </p:attrNameLst>
                                      </p:cBhvr>
                                      <p:to>
                                        <p:strVal val="visible"/>
                                      </p:to>
                                    </p:set>
                                    <p:animEffect transition="in" filter="fade">
                                      <p:cBhvr>
                                        <p:cTn id="11" dur="2000"/>
                                        <p:tgtEl>
                                          <p:spTgt spid="8397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83979"/>
                                        </p:tgtEl>
                                        <p:attrNameLst>
                                          <p:attrName>style.visibility</p:attrName>
                                        </p:attrNameLst>
                                      </p:cBhvr>
                                      <p:to>
                                        <p:strVal val="visible"/>
                                      </p:to>
                                    </p:set>
                                    <p:animEffect transition="in" filter="fade">
                                      <p:cBhvr>
                                        <p:cTn id="15" dur="2000"/>
                                        <p:tgtEl>
                                          <p:spTgt spid="83979"/>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83974"/>
                                        </p:tgtEl>
                                        <p:attrNameLst>
                                          <p:attrName>style.visibility</p:attrName>
                                        </p:attrNameLst>
                                      </p:cBhvr>
                                      <p:to>
                                        <p:strVal val="visible"/>
                                      </p:to>
                                    </p:set>
                                    <p:animEffect transition="in" filter="fade">
                                      <p:cBhvr>
                                        <p:cTn id="19" dur="2000"/>
                                        <p:tgtEl>
                                          <p:spTgt spid="83974"/>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83977"/>
                                        </p:tgtEl>
                                        <p:attrNameLst>
                                          <p:attrName>style.visibility</p:attrName>
                                        </p:attrNameLst>
                                      </p:cBhvr>
                                      <p:to>
                                        <p:strVal val="visible"/>
                                      </p:to>
                                    </p:set>
                                    <p:animEffect transition="in" filter="fade">
                                      <p:cBhvr>
                                        <p:cTn id="23" dur="2000"/>
                                        <p:tgtEl>
                                          <p:spTgt spid="83977"/>
                                        </p:tgtEl>
                                      </p:cBhvr>
                                    </p:animEffect>
                                  </p:childTnLst>
                                </p:cTn>
                              </p:par>
                            </p:childTnLst>
                          </p:cTn>
                        </p:par>
                        <p:par>
                          <p:cTn id="24" fill="hold">
                            <p:stCondLst>
                              <p:cond delay="10000"/>
                            </p:stCondLst>
                            <p:childTnLst>
                              <p:par>
                                <p:cTn id="25" presetID="10" presetClass="entr" presetSubtype="0"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4" grpId="0" animBg="1"/>
      <p:bldP spid="83975" grpId="0" animBg="1"/>
      <p:bldP spid="83977" grpId="0" animBg="1"/>
      <p:bldP spid="83978" grpId="0" animBg="1"/>
      <p:bldP spid="83979" grpId="0" animBg="1"/>
      <p:bldP spid="9"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5477" name="Text Box 5"/>
          <p:cNvSpPr txBox="1">
            <a:spLocks noChangeArrowheads="1"/>
          </p:cNvSpPr>
          <p:nvPr/>
        </p:nvSpPr>
        <p:spPr bwMode="auto">
          <a:xfrm>
            <a:off x="4500563" y="3573463"/>
            <a:ext cx="41036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Choose the order in which bibliographic records are displayed…</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5477"/>
                                        </p:tgtEl>
                                        <p:attrNameLst>
                                          <p:attrName>style.visibility</p:attrName>
                                        </p:attrNameLst>
                                      </p:cBhvr>
                                      <p:to>
                                        <p:strVal val="visible"/>
                                      </p:to>
                                    </p:set>
                                    <p:animEffect transition="in" filter="fade">
                                      <p:cBhvr>
                                        <p:cTn id="7" dur="2000"/>
                                        <p:tgtEl>
                                          <p:spTgt spid="1054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8549" name="Text Box 5"/>
          <p:cNvSpPr txBox="1">
            <a:spLocks noChangeArrowheads="1"/>
          </p:cNvSpPr>
          <p:nvPr/>
        </p:nvSpPr>
        <p:spPr bwMode="auto">
          <a:xfrm>
            <a:off x="4716463" y="908720"/>
            <a:ext cx="3887787"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Title Capitalization control applies to all primary titles in the EndNote Library</a:t>
            </a:r>
          </a:p>
        </p:txBody>
      </p:sp>
      <p:sp>
        <p:nvSpPr>
          <p:cNvPr id="108550" name="Text Box 6"/>
          <p:cNvSpPr txBox="1">
            <a:spLocks noChangeArrowheads="1"/>
          </p:cNvSpPr>
          <p:nvPr/>
        </p:nvSpPr>
        <p:spPr bwMode="auto">
          <a:xfrm>
            <a:off x="4716463" y="3429000"/>
            <a:ext cx="3887787" cy="23114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Choose 'Headline Style' to capitalize major words, 'Sentence Style' for initial words only, or leave titles as they were typed in.</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8549"/>
                                        </p:tgtEl>
                                        <p:attrNameLst>
                                          <p:attrName>style.visibility</p:attrName>
                                        </p:attrNameLst>
                                      </p:cBhvr>
                                      <p:to>
                                        <p:strVal val="visible"/>
                                      </p:to>
                                    </p:set>
                                    <p:animEffect transition="in" filter="fade">
                                      <p:cBhvr>
                                        <p:cTn id="7" dur="2000"/>
                                        <p:tgtEl>
                                          <p:spTgt spid="10854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08550"/>
                                        </p:tgtEl>
                                        <p:attrNameLst>
                                          <p:attrName>style.visibility</p:attrName>
                                        </p:attrNameLst>
                                      </p:cBhvr>
                                      <p:to>
                                        <p:strVal val="visible"/>
                                      </p:to>
                                    </p:set>
                                    <p:animEffect transition="in" filter="fade">
                                      <p:cBhvr>
                                        <p:cTn id="11" dur="2000"/>
                                        <p:tgtEl>
                                          <p:spTgt spid="1085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9" grpId="0" animBg="1"/>
      <p:bldP spid="108550"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4462" y="0"/>
            <a:ext cx="9148462" cy="63176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9573" name="Text Box 5"/>
          <p:cNvSpPr txBox="1">
            <a:spLocks noChangeArrowheads="1"/>
          </p:cNvSpPr>
          <p:nvPr/>
        </p:nvSpPr>
        <p:spPr bwMode="auto">
          <a:xfrm>
            <a:off x="250825" y="5300663"/>
            <a:ext cx="8569325"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The templates show which fields will be used from the EndNote record, and how they will be displayed, for a range of Reference Types</a:t>
            </a:r>
          </a:p>
        </p:txBody>
      </p:sp>
      <p:sp>
        <p:nvSpPr>
          <p:cNvPr id="109574" name="Text Box 6"/>
          <p:cNvSpPr txBox="1">
            <a:spLocks noChangeArrowheads="1"/>
          </p:cNvSpPr>
          <p:nvPr/>
        </p:nvSpPr>
        <p:spPr bwMode="auto">
          <a:xfrm>
            <a:off x="4211638" y="1484313"/>
            <a:ext cx="44640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'Generic' is used for any Reference Type without a specific template</a:t>
            </a:r>
          </a:p>
        </p:txBody>
      </p:sp>
      <p:sp>
        <p:nvSpPr>
          <p:cNvPr id="109575" name="Text Box 7"/>
          <p:cNvSpPr txBox="1">
            <a:spLocks noChangeArrowheads="1"/>
          </p:cNvSpPr>
          <p:nvPr/>
        </p:nvSpPr>
        <p:spPr bwMode="auto">
          <a:xfrm>
            <a:off x="3995738" y="2997200"/>
            <a:ext cx="46799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Further Reference Type templates can be created, or existing templates edited</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9573"/>
                                        </p:tgtEl>
                                        <p:attrNameLst>
                                          <p:attrName>style.visibility</p:attrName>
                                        </p:attrNameLst>
                                      </p:cBhvr>
                                      <p:to>
                                        <p:strVal val="visible"/>
                                      </p:to>
                                    </p:set>
                                    <p:animEffect transition="in" filter="fade">
                                      <p:cBhvr>
                                        <p:cTn id="7" dur="2000"/>
                                        <p:tgtEl>
                                          <p:spTgt spid="10957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09574"/>
                                        </p:tgtEl>
                                        <p:attrNameLst>
                                          <p:attrName>style.visibility</p:attrName>
                                        </p:attrNameLst>
                                      </p:cBhvr>
                                      <p:to>
                                        <p:strVal val="visible"/>
                                      </p:to>
                                    </p:set>
                                    <p:animEffect transition="in" filter="fade">
                                      <p:cBhvr>
                                        <p:cTn id="11" dur="2000"/>
                                        <p:tgtEl>
                                          <p:spTgt spid="109574"/>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09575"/>
                                        </p:tgtEl>
                                        <p:attrNameLst>
                                          <p:attrName>style.visibility</p:attrName>
                                        </p:attrNameLst>
                                      </p:cBhvr>
                                      <p:to>
                                        <p:strVal val="visible"/>
                                      </p:to>
                                    </p:set>
                                    <p:animEffect transition="in" filter="fade">
                                      <p:cBhvr>
                                        <p:cTn id="15" dur="2000"/>
                                        <p:tgtEl>
                                          <p:spTgt spid="1095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3" grpId="0" animBg="1"/>
      <p:bldP spid="109574" grpId="0" animBg="1"/>
      <p:bldP spid="109575"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67" y="0"/>
            <a:ext cx="9161267" cy="6870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0597" name="Text Box 5"/>
          <p:cNvSpPr txBox="1">
            <a:spLocks noChangeArrowheads="1"/>
          </p:cNvSpPr>
          <p:nvPr/>
        </p:nvSpPr>
        <p:spPr bwMode="auto">
          <a:xfrm>
            <a:off x="3779838" y="4058083"/>
            <a:ext cx="4464050" cy="19462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Here the Year field has been edited to include brackets for all Reference Types, including Generic, likely to be used</a:t>
            </a:r>
          </a:p>
        </p:txBody>
      </p:sp>
      <p:sp>
        <p:nvSpPr>
          <p:cNvPr id="110598" name="Line 6"/>
          <p:cNvSpPr>
            <a:spLocks noChangeShapeType="1"/>
          </p:cNvSpPr>
          <p:nvPr/>
        </p:nvSpPr>
        <p:spPr bwMode="auto">
          <a:xfrm flipV="1">
            <a:off x="7308850" y="476250"/>
            <a:ext cx="1655763" cy="86518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0599" name="Text Box 7"/>
          <p:cNvSpPr txBox="1">
            <a:spLocks noChangeArrowheads="1"/>
          </p:cNvSpPr>
          <p:nvPr/>
        </p:nvSpPr>
        <p:spPr bwMode="auto">
          <a:xfrm>
            <a:off x="3779838" y="1196975"/>
            <a:ext cx="3887787"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Click the record's 'close' icon (the grey cross) to save the changes automatically</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0597"/>
                                        </p:tgtEl>
                                        <p:attrNameLst>
                                          <p:attrName>style.visibility</p:attrName>
                                        </p:attrNameLst>
                                      </p:cBhvr>
                                      <p:to>
                                        <p:strVal val="visible"/>
                                      </p:to>
                                    </p:set>
                                    <p:animEffect transition="in" filter="fade">
                                      <p:cBhvr>
                                        <p:cTn id="7" dur="2000"/>
                                        <p:tgtEl>
                                          <p:spTgt spid="110597"/>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0599"/>
                                        </p:tgtEl>
                                        <p:attrNameLst>
                                          <p:attrName>style.visibility</p:attrName>
                                        </p:attrNameLst>
                                      </p:cBhvr>
                                      <p:to>
                                        <p:strVal val="visible"/>
                                      </p:to>
                                    </p:set>
                                    <p:animEffect transition="in" filter="fade">
                                      <p:cBhvr>
                                        <p:cTn id="11" dur="2000"/>
                                        <p:tgtEl>
                                          <p:spTgt spid="110599"/>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10598"/>
                                        </p:tgtEl>
                                        <p:attrNameLst>
                                          <p:attrName>style.visibility</p:attrName>
                                        </p:attrNameLst>
                                      </p:cBhvr>
                                      <p:to>
                                        <p:strVal val="visible"/>
                                      </p:to>
                                    </p:set>
                                    <p:animEffect transition="in" filter="fade">
                                      <p:cBhvr>
                                        <p:cTn id="15" dur="2000"/>
                                        <p:tgtEl>
                                          <p:spTgt spid="1105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7" grpId="0" animBg="1"/>
      <p:bldP spid="110598" grpId="0" animBg="1"/>
      <p:bldP spid="110599"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refstyle1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3350" y="1484313"/>
            <a:ext cx="6264275" cy="2424112"/>
          </a:xfrm>
          <a:prstGeom prst="rect">
            <a:avLst/>
          </a:prstGeom>
          <a:noFill/>
          <a:ln w="9525">
            <a:solidFill>
              <a:srgbClr val="224568"/>
            </a:solidFill>
            <a:miter lim="800000"/>
            <a:headEnd/>
            <a:tailEnd/>
          </a:ln>
          <a:extLst>
            <a:ext uri="{909E8E84-426E-40DD-AFC4-6F175D3DCCD1}">
              <a14:hiddenFill xmlns:a14="http://schemas.microsoft.com/office/drawing/2010/main">
                <a:solidFill>
                  <a:srgbClr val="FFFFFF"/>
                </a:solidFill>
              </a14:hiddenFill>
            </a:ext>
          </a:extLst>
        </p:spPr>
      </p:pic>
      <p:sp>
        <p:nvSpPr>
          <p:cNvPr id="297987" name="Line 3"/>
          <p:cNvSpPr>
            <a:spLocks noChangeShapeType="1"/>
          </p:cNvSpPr>
          <p:nvPr/>
        </p:nvSpPr>
        <p:spPr bwMode="auto">
          <a:xfrm flipV="1">
            <a:off x="3635375" y="3573463"/>
            <a:ext cx="215900" cy="13684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7988" name="Text Box 4"/>
          <p:cNvSpPr txBox="1">
            <a:spLocks noChangeArrowheads="1"/>
          </p:cNvSpPr>
          <p:nvPr/>
        </p:nvSpPr>
        <p:spPr bwMode="auto">
          <a:xfrm>
            <a:off x="1835150" y="4724400"/>
            <a:ext cx="3097213"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Click 'Yes' to save changes</a:t>
            </a:r>
            <a:endParaRPr lang="en-GB" sz="2400" b="1">
              <a:solidFill>
                <a:srgbClr val="000000"/>
              </a:solidFill>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7988"/>
                                        </p:tgtEl>
                                        <p:attrNameLst>
                                          <p:attrName>style.visibility</p:attrName>
                                        </p:attrNameLst>
                                      </p:cBhvr>
                                      <p:to>
                                        <p:strVal val="visible"/>
                                      </p:to>
                                    </p:set>
                                    <p:animEffect transition="in" filter="fade">
                                      <p:cBhvr>
                                        <p:cTn id="7" dur="2000"/>
                                        <p:tgtEl>
                                          <p:spTgt spid="29798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97987"/>
                                        </p:tgtEl>
                                        <p:attrNameLst>
                                          <p:attrName>style.visibility</p:attrName>
                                        </p:attrNameLst>
                                      </p:cBhvr>
                                      <p:to>
                                        <p:strVal val="visible"/>
                                      </p:to>
                                    </p:set>
                                    <p:animEffect transition="in" filter="fade">
                                      <p:cBhvr>
                                        <p:cTn id="11" dur="2000"/>
                                        <p:tgtEl>
                                          <p:spTgt spid="2979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987" grpId="0" animBg="1"/>
      <p:bldP spid="297988"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Text Box 2"/>
          <p:cNvSpPr txBox="1">
            <a:spLocks noChangeArrowheads="1"/>
          </p:cNvSpPr>
          <p:nvPr/>
        </p:nvSpPr>
        <p:spPr bwMode="auto">
          <a:xfrm>
            <a:off x="4643438" y="908050"/>
            <a:ext cx="38877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Save with the default Style name or use your own</a:t>
            </a:r>
            <a:endParaRPr lang="en-GB" sz="2400" b="1">
              <a:solidFill>
                <a:srgbClr val="000000"/>
              </a:solidFill>
              <a:latin typeface="Lucida Sans" pitchFamily="34" charset="0"/>
              <a:sym typeface="Wingdings 3" pitchFamily="18" charset="2"/>
            </a:endParaRPr>
          </a:p>
        </p:txBody>
      </p:sp>
      <p:pic>
        <p:nvPicPr>
          <p:cNvPr id="45059" name="Picture 3" descr="refstyle1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2988" y="2781300"/>
            <a:ext cx="6627812" cy="1385888"/>
          </a:xfrm>
          <a:prstGeom prst="rect">
            <a:avLst/>
          </a:prstGeom>
          <a:noFill/>
          <a:ln w="9525">
            <a:solidFill>
              <a:srgbClr val="224568"/>
            </a:solidFill>
            <a:miter lim="800000"/>
            <a:headEnd/>
            <a:tailEnd/>
          </a:ln>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0034"/>
                                        </p:tgtEl>
                                        <p:attrNameLst>
                                          <p:attrName>style.visibility</p:attrName>
                                        </p:attrNameLst>
                                      </p:cBhvr>
                                      <p:to>
                                        <p:strVal val="visible"/>
                                      </p:to>
                                    </p:set>
                                    <p:animEffect transition="in" filter="fade">
                                      <p:cBhvr>
                                        <p:cTn id="7" dur="2000"/>
                                        <p:tgtEl>
                                          <p:spTgt spid="300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0034"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GB" smtClean="0"/>
              <a:t>Apply an edited reference style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56</a:t>
            </a:fld>
            <a:endParaRPr lang="en-GB"/>
          </a:p>
        </p:txBody>
      </p:sp>
    </p:spTree>
  </p:cSld>
  <p:clrMapOvr>
    <a:masterClrMapping/>
  </p:clrMapOvr>
  <p:transition spd="med">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13185" y="0"/>
            <a:ext cx="9144001"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3253" name="Text Box 5"/>
          <p:cNvSpPr txBox="1">
            <a:spLocks noChangeArrowheads="1"/>
          </p:cNvSpPr>
          <p:nvPr/>
        </p:nvSpPr>
        <p:spPr bwMode="auto">
          <a:xfrm>
            <a:off x="3131840" y="4797152"/>
            <a:ext cx="5112371"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Changes to a Reference Style are not automatically applied:</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57</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3253"/>
                                        </p:tgtEl>
                                        <p:attrNameLst>
                                          <p:attrName>style.visibility</p:attrName>
                                        </p:attrNameLst>
                                      </p:cBhvr>
                                      <p:to>
                                        <p:strVal val="visible"/>
                                      </p:to>
                                    </p:set>
                                    <p:animEffect transition="in" filter="fade">
                                      <p:cBhvr>
                                        <p:cTn id="7" dur="2000"/>
                                        <p:tgtEl>
                                          <p:spTgt spid="53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3"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 y="0"/>
            <a:ext cx="914399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2085" name="Text Box 5"/>
          <p:cNvSpPr txBox="1">
            <a:spLocks noChangeArrowheads="1"/>
          </p:cNvSpPr>
          <p:nvPr/>
        </p:nvSpPr>
        <p:spPr bwMode="auto">
          <a:xfrm>
            <a:off x="4716016" y="4367411"/>
            <a:ext cx="3887787"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Go to the Reference Style dropdown menu and choose 'Select Another Style'</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58</a:t>
            </a:fld>
            <a:endParaRPr lang="en-GB"/>
          </a:p>
        </p:txBody>
      </p:sp>
      <p:sp>
        <p:nvSpPr>
          <p:cNvPr id="4" name="Oval 3"/>
          <p:cNvSpPr/>
          <p:nvPr/>
        </p:nvSpPr>
        <p:spPr bwMode="auto">
          <a:xfrm>
            <a:off x="467544" y="476672"/>
            <a:ext cx="2016224" cy="504056"/>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2085"/>
                                        </p:tgtEl>
                                        <p:attrNameLst>
                                          <p:attrName>style.visibility</p:attrName>
                                        </p:attrNameLst>
                                      </p:cBhvr>
                                      <p:to>
                                        <p:strVal val="visible"/>
                                      </p:to>
                                    </p:set>
                                    <p:animEffect transition="in" filter="fade">
                                      <p:cBhvr>
                                        <p:cTn id="7" dur="2000"/>
                                        <p:tgtEl>
                                          <p:spTgt spid="3020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2085"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2922" y="74611"/>
            <a:ext cx="9044518" cy="67833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3669" name="Line 5"/>
          <p:cNvSpPr>
            <a:spLocks noChangeShapeType="1"/>
          </p:cNvSpPr>
          <p:nvPr/>
        </p:nvSpPr>
        <p:spPr bwMode="auto">
          <a:xfrm flipV="1">
            <a:off x="2267744" y="2745580"/>
            <a:ext cx="647700" cy="144145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3670" name="Text Box 6"/>
          <p:cNvSpPr txBox="1">
            <a:spLocks noChangeArrowheads="1"/>
          </p:cNvSpPr>
          <p:nvPr/>
        </p:nvSpPr>
        <p:spPr bwMode="auto">
          <a:xfrm>
            <a:off x="180181" y="3969542"/>
            <a:ext cx="38877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edited reference style now appears in the Style list</a:t>
            </a:r>
            <a:endParaRPr lang="en-GB" dirty="0"/>
          </a:p>
        </p:txBody>
      </p:sp>
      <p:sp>
        <p:nvSpPr>
          <p:cNvPr id="113671" name="Text Box 7"/>
          <p:cNvSpPr txBox="1">
            <a:spLocks noChangeArrowheads="1"/>
          </p:cNvSpPr>
          <p:nvPr/>
        </p:nvSpPr>
        <p:spPr bwMode="auto">
          <a:xfrm>
            <a:off x="5220493" y="1484784"/>
            <a:ext cx="3313113"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Select the style and click 'Choose'</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3670"/>
                                        </p:tgtEl>
                                        <p:attrNameLst>
                                          <p:attrName>style.visibility</p:attrName>
                                        </p:attrNameLst>
                                      </p:cBhvr>
                                      <p:to>
                                        <p:strVal val="visible"/>
                                      </p:to>
                                    </p:set>
                                    <p:animEffect transition="in" filter="fade">
                                      <p:cBhvr>
                                        <p:cTn id="7" dur="2000"/>
                                        <p:tgtEl>
                                          <p:spTgt spid="11367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3669"/>
                                        </p:tgtEl>
                                        <p:attrNameLst>
                                          <p:attrName>style.visibility</p:attrName>
                                        </p:attrNameLst>
                                      </p:cBhvr>
                                      <p:to>
                                        <p:strVal val="visible"/>
                                      </p:to>
                                    </p:set>
                                    <p:animEffect transition="in" filter="fade">
                                      <p:cBhvr>
                                        <p:cTn id="11" dur="2000"/>
                                        <p:tgtEl>
                                          <p:spTgt spid="113669"/>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13671"/>
                                        </p:tgtEl>
                                        <p:attrNameLst>
                                          <p:attrName>style.visibility</p:attrName>
                                        </p:attrNameLst>
                                      </p:cBhvr>
                                      <p:to>
                                        <p:strVal val="visible"/>
                                      </p:to>
                                    </p:set>
                                    <p:animEffect transition="in" filter="fade">
                                      <p:cBhvr>
                                        <p:cTn id="15" dur="2000"/>
                                        <p:tgtEl>
                                          <p:spTgt spid="1136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69" grpId="0" animBg="1"/>
      <p:bldP spid="113670" grpId="0" animBg="1"/>
      <p:bldP spid="11367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8660" y="332656"/>
            <a:ext cx="9182660" cy="61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4997" name="Text Box 5"/>
          <p:cNvSpPr txBox="1">
            <a:spLocks noChangeArrowheads="1"/>
          </p:cNvSpPr>
          <p:nvPr/>
        </p:nvSpPr>
        <p:spPr bwMode="auto">
          <a:xfrm>
            <a:off x="3491880" y="2215235"/>
            <a:ext cx="496728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It is usually best to keep all references in one main library</a:t>
            </a:r>
          </a:p>
        </p:txBody>
      </p:sp>
      <p:sp>
        <p:nvSpPr>
          <p:cNvPr id="84998" name="Text Box 6"/>
          <p:cNvSpPr txBox="1">
            <a:spLocks noChangeArrowheads="1"/>
          </p:cNvSpPr>
          <p:nvPr/>
        </p:nvSpPr>
        <p:spPr bwMode="auto">
          <a:xfrm>
            <a:off x="1042368" y="5157192"/>
            <a:ext cx="741680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Smaller libraries for particular topics can be created using the 'Groups' option</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4997"/>
                                        </p:tgtEl>
                                        <p:attrNameLst>
                                          <p:attrName>style.visibility</p:attrName>
                                        </p:attrNameLst>
                                      </p:cBhvr>
                                      <p:to>
                                        <p:strVal val="visible"/>
                                      </p:to>
                                    </p:set>
                                    <p:animEffect transition="in" filter="fade">
                                      <p:cBhvr>
                                        <p:cTn id="7" dur="2000"/>
                                        <p:tgtEl>
                                          <p:spTgt spid="84997"/>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4998"/>
                                        </p:tgtEl>
                                        <p:attrNameLst>
                                          <p:attrName>style.visibility</p:attrName>
                                        </p:attrNameLst>
                                      </p:cBhvr>
                                      <p:to>
                                        <p:strVal val="visible"/>
                                      </p:to>
                                    </p:set>
                                    <p:animEffect transition="in" filter="fade">
                                      <p:cBhvr>
                                        <p:cTn id="11" dur="2000"/>
                                        <p:tgtEl>
                                          <p:spTgt spid="849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7" grpId="0" animBg="1"/>
      <p:bldP spid="84998"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3" name="Text Box 5"/>
          <p:cNvSpPr txBox="1">
            <a:spLocks noChangeArrowheads="1"/>
          </p:cNvSpPr>
          <p:nvPr/>
        </p:nvSpPr>
        <p:spPr bwMode="auto">
          <a:xfrm>
            <a:off x="4716463" y="2420938"/>
            <a:ext cx="38877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Changes to the Referencing Style are applied</a:t>
            </a:r>
            <a:endParaRPr lang="en-GB"/>
          </a:p>
        </p:txBody>
      </p:sp>
      <p:sp>
        <p:nvSpPr>
          <p:cNvPr id="114694" name="Text Box 6"/>
          <p:cNvSpPr txBox="1">
            <a:spLocks noChangeArrowheads="1"/>
          </p:cNvSpPr>
          <p:nvPr/>
        </p:nvSpPr>
        <p:spPr bwMode="auto">
          <a:xfrm>
            <a:off x="4716462" y="5218755"/>
            <a:ext cx="38877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Further edits to the style can be made at any time</a:t>
            </a:r>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60</a:t>
            </a:fld>
            <a:endParaRPr lang="en-GB"/>
          </a:p>
        </p:txBody>
      </p:sp>
      <p:pic>
        <p:nvPicPr>
          <p:cNvPr id="3277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7991" y="-39045"/>
            <a:ext cx="9196060" cy="68970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4693"/>
                                        </p:tgtEl>
                                        <p:attrNameLst>
                                          <p:attrName>style.visibility</p:attrName>
                                        </p:attrNameLst>
                                      </p:cBhvr>
                                      <p:to>
                                        <p:strVal val="visible"/>
                                      </p:to>
                                    </p:set>
                                    <p:animEffect transition="in" filter="fade">
                                      <p:cBhvr>
                                        <p:cTn id="7" dur="2000"/>
                                        <p:tgtEl>
                                          <p:spTgt spid="11469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4694"/>
                                        </p:tgtEl>
                                        <p:attrNameLst>
                                          <p:attrName>style.visibility</p:attrName>
                                        </p:attrNameLst>
                                      </p:cBhvr>
                                      <p:to>
                                        <p:strVal val="visible"/>
                                      </p:to>
                                    </p:set>
                                    <p:animEffect transition="in" filter="fade">
                                      <p:cBhvr>
                                        <p:cTn id="11" dur="2000"/>
                                        <p:tgtEl>
                                          <p:spTgt spid="1146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3" grpId="0" animBg="1"/>
      <p:bldP spid="114694"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GB" smtClean="0"/>
              <a:t>Set some EndNote preferences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61</a:t>
            </a:fld>
            <a:endParaRPr lang="en-GB"/>
          </a:p>
        </p:txBody>
      </p:sp>
    </p:spTree>
  </p:cSld>
  <p:clrMapOvr>
    <a:masterClrMapping/>
  </p:clrMapOvr>
  <p:transition spd="med">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1" y="-21092"/>
            <a:ext cx="9172123" cy="68790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437" name="Oval 5"/>
          <p:cNvSpPr>
            <a:spLocks noChangeArrowheads="1"/>
          </p:cNvSpPr>
          <p:nvPr/>
        </p:nvSpPr>
        <p:spPr bwMode="auto">
          <a:xfrm>
            <a:off x="247029" y="3166041"/>
            <a:ext cx="2089150" cy="5048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38" name="Text Box 6"/>
          <p:cNvSpPr txBox="1">
            <a:spLocks noChangeArrowheads="1"/>
          </p:cNvSpPr>
          <p:nvPr/>
        </p:nvSpPr>
        <p:spPr bwMode="auto">
          <a:xfrm>
            <a:off x="4712645" y="3235924"/>
            <a:ext cx="3887787"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To manage the appearance of the EndNote Library, go to Edit </a:t>
            </a:r>
            <a:r>
              <a:rPr lang="en-GB" sz="2400" b="1" dirty="0">
                <a:solidFill>
                  <a:srgbClr val="000000"/>
                </a:solidFill>
                <a:latin typeface="Lucida Sans" pitchFamily="34" charset="0"/>
                <a:sym typeface="Wingdings 3" pitchFamily="18" charset="2"/>
              </a:rPr>
              <a:t> Preferences…</a:t>
            </a:r>
            <a:endParaRPr lang="en-GB" dirty="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62</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438"/>
                                        </p:tgtEl>
                                        <p:attrNameLst>
                                          <p:attrName>style.visibility</p:attrName>
                                        </p:attrNameLst>
                                      </p:cBhvr>
                                      <p:to>
                                        <p:strVal val="visible"/>
                                      </p:to>
                                    </p:set>
                                    <p:animEffect transition="in" filter="fade">
                                      <p:cBhvr>
                                        <p:cTn id="7" dur="2000"/>
                                        <p:tgtEl>
                                          <p:spTgt spid="1843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8437"/>
                                        </p:tgtEl>
                                        <p:attrNameLst>
                                          <p:attrName>style.visibility</p:attrName>
                                        </p:attrNameLst>
                                      </p:cBhvr>
                                      <p:to>
                                        <p:strVal val="visible"/>
                                      </p:to>
                                    </p:set>
                                    <p:animEffect transition="in" filter="fade">
                                      <p:cBhvr>
                                        <p:cTn id="11" dur="2000"/>
                                        <p:tgtEl>
                                          <p:spTgt spid="18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animBg="1"/>
      <p:bldP spid="18438"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871971" y="1129411"/>
            <a:ext cx="4752632" cy="4277490"/>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117765" name="Text Box 5"/>
          <p:cNvSpPr txBox="1">
            <a:spLocks noChangeArrowheads="1"/>
          </p:cNvSpPr>
          <p:nvPr/>
        </p:nvSpPr>
        <p:spPr bwMode="auto">
          <a:xfrm>
            <a:off x="4355976" y="4437112"/>
            <a:ext cx="417614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Use the 'Duplicates' </a:t>
            </a:r>
            <a:r>
              <a:rPr lang="en-GB" sz="2400" b="1" dirty="0">
                <a:solidFill>
                  <a:srgbClr val="000000"/>
                </a:solidFill>
                <a:latin typeface="Lucida Sans" pitchFamily="34" charset="0"/>
              </a:rPr>
              <a:t>option </a:t>
            </a:r>
            <a:r>
              <a:rPr lang="en-GB" sz="2400" b="1" dirty="0" smtClean="0">
                <a:solidFill>
                  <a:srgbClr val="000000"/>
                </a:solidFill>
                <a:latin typeface="Lucida Sans" pitchFamily="34" charset="0"/>
              </a:rPr>
              <a:t>to set criteria for comparing records</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63</a:t>
            </a:fld>
            <a:endParaRPr lang="en-GB"/>
          </a:p>
        </p:txBody>
      </p:sp>
      <p:sp>
        <p:nvSpPr>
          <p:cNvPr id="6" name="Oval 5"/>
          <p:cNvSpPr>
            <a:spLocks noChangeArrowheads="1"/>
          </p:cNvSpPr>
          <p:nvPr/>
        </p:nvSpPr>
        <p:spPr bwMode="auto">
          <a:xfrm>
            <a:off x="1856628" y="1700807"/>
            <a:ext cx="1296144" cy="5048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7765"/>
                                        </p:tgtEl>
                                        <p:attrNameLst>
                                          <p:attrName>style.visibility</p:attrName>
                                        </p:attrNameLst>
                                      </p:cBhvr>
                                      <p:to>
                                        <p:strVal val="visible"/>
                                      </p:to>
                                    </p:set>
                                    <p:animEffect transition="in" filter="fade">
                                      <p:cBhvr>
                                        <p:cTn id="7" dur="2000"/>
                                        <p:tgtEl>
                                          <p:spTgt spid="11776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5" grpId="0" animBg="1"/>
      <p:bldP spid="6"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106430" y="908720"/>
            <a:ext cx="5689600" cy="5010912"/>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118789" name="Text Box 5"/>
          <p:cNvSpPr txBox="1">
            <a:spLocks noChangeArrowheads="1"/>
          </p:cNvSpPr>
          <p:nvPr/>
        </p:nvSpPr>
        <p:spPr bwMode="auto">
          <a:xfrm>
            <a:off x="2815101" y="4221088"/>
            <a:ext cx="5689600"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Use the </a:t>
            </a:r>
            <a:r>
              <a:rPr lang="en-GB" sz="2400" b="1" dirty="0" smtClean="0">
                <a:solidFill>
                  <a:srgbClr val="000000"/>
                </a:solidFill>
                <a:latin typeface="Lucida Sans" pitchFamily="34" charset="0"/>
              </a:rPr>
              <a:t>'Find Full Text' </a:t>
            </a:r>
            <a:r>
              <a:rPr lang="en-GB" sz="2400" b="1" dirty="0">
                <a:solidFill>
                  <a:srgbClr val="000000"/>
                </a:solidFill>
                <a:latin typeface="Lucida Sans" pitchFamily="34" charset="0"/>
              </a:rPr>
              <a:t>option </a:t>
            </a:r>
            <a:r>
              <a:rPr lang="en-GB" sz="2400" b="1" dirty="0" smtClean="0">
                <a:solidFill>
                  <a:srgbClr val="000000"/>
                </a:solidFill>
                <a:latin typeface="Lucida Sans" pitchFamily="34" charset="0"/>
              </a:rPr>
              <a:t>to optimise full text retrieval: ensure these three options are checked</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64</a:t>
            </a:fld>
            <a:endParaRPr lang="en-GB"/>
          </a:p>
        </p:txBody>
      </p:sp>
      <p:sp>
        <p:nvSpPr>
          <p:cNvPr id="6" name="Oval 5"/>
          <p:cNvSpPr>
            <a:spLocks noChangeArrowheads="1"/>
          </p:cNvSpPr>
          <p:nvPr/>
        </p:nvSpPr>
        <p:spPr bwMode="auto">
          <a:xfrm>
            <a:off x="1331640" y="1700808"/>
            <a:ext cx="1296144" cy="720080"/>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ight Brace 4"/>
          <p:cNvSpPr/>
          <p:nvPr/>
        </p:nvSpPr>
        <p:spPr bwMode="auto">
          <a:xfrm>
            <a:off x="5281670" y="1844824"/>
            <a:ext cx="367821" cy="720080"/>
          </a:xfrm>
          <a:prstGeom prst="rightBrace">
            <a:avLst/>
          </a:prstGeom>
          <a:noFill/>
          <a:ln w="57150" cap="flat" cmpd="sng" algn="ctr">
            <a:solidFill>
              <a:srgbClr val="FF0066"/>
            </a:solidFill>
            <a:prstDash val="solid"/>
            <a:round/>
            <a:headEnd type="none" w="med" len="med"/>
            <a:tailEnd type="non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rtlCol="0" anchor="ct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8789"/>
                                        </p:tgtEl>
                                        <p:attrNameLst>
                                          <p:attrName>style.visibility</p:attrName>
                                        </p:attrNameLst>
                                      </p:cBhvr>
                                      <p:to>
                                        <p:strVal val="visible"/>
                                      </p:to>
                                    </p:set>
                                    <p:animEffect transition="in" filter="fade">
                                      <p:cBhvr>
                                        <p:cTn id="7" dur="2000"/>
                                        <p:tgtEl>
                                          <p:spTgt spid="118789"/>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9" grpId="0" animBg="1"/>
      <p:bldP spid="6"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65</a:t>
            </a:fld>
            <a:endParaRPr lang="en-GB"/>
          </a:p>
        </p:txBody>
      </p:sp>
      <p:pic>
        <p:nvPicPr>
          <p:cNvPr id="36867"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862667" y="676919"/>
            <a:ext cx="5621867" cy="5012267"/>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Box 2"/>
          <p:cNvSpPr txBox="1"/>
          <p:nvPr/>
        </p:nvSpPr>
        <p:spPr bwMode="auto">
          <a:xfrm>
            <a:off x="1221623" y="5089021"/>
            <a:ext cx="6984776"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Use your Web of Knowledge login to synchronise the library between desktop and web</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57503396"/>
      </p:ext>
    </p:extLst>
  </p:cSld>
  <p:clrMapOvr>
    <a:masterClrMapping/>
  </p:clrMapOvr>
  <p:transition spd="med">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GB" smtClean="0"/>
              <a:t>Sort references into groups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66</a:t>
            </a:fld>
            <a:endParaRPr lang="en-GB"/>
          </a:p>
        </p:txBody>
      </p:sp>
    </p:spTree>
  </p:cSld>
  <p:clrMapOvr>
    <a:masterClrMapping/>
  </p:clrMapOvr>
  <p:transition spd="med">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12517" y="26227"/>
            <a:ext cx="9176986" cy="68827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510" name="Line 6"/>
          <p:cNvSpPr>
            <a:spLocks noChangeShapeType="1"/>
          </p:cNvSpPr>
          <p:nvPr/>
        </p:nvSpPr>
        <p:spPr bwMode="auto">
          <a:xfrm flipH="1" flipV="1">
            <a:off x="2195513" y="476250"/>
            <a:ext cx="2378075" cy="15843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1511" name="Text Box 7"/>
          <p:cNvSpPr txBox="1">
            <a:spLocks noChangeArrowheads="1"/>
          </p:cNvSpPr>
          <p:nvPr/>
        </p:nvSpPr>
        <p:spPr bwMode="auto">
          <a:xfrm>
            <a:off x="3635375" y="1412875"/>
            <a:ext cx="302418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Click to Create a Custom Group</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67</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511"/>
                                        </p:tgtEl>
                                        <p:attrNameLst>
                                          <p:attrName>style.visibility</p:attrName>
                                        </p:attrNameLst>
                                      </p:cBhvr>
                                      <p:to>
                                        <p:strVal val="visible"/>
                                      </p:to>
                                    </p:set>
                                    <p:animEffect transition="in" filter="fade">
                                      <p:cBhvr>
                                        <p:cTn id="7" dur="2000"/>
                                        <p:tgtEl>
                                          <p:spTgt spid="2151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1510"/>
                                        </p:tgtEl>
                                        <p:attrNameLst>
                                          <p:attrName>style.visibility</p:attrName>
                                        </p:attrNameLst>
                                      </p:cBhvr>
                                      <p:to>
                                        <p:strVal val="visible"/>
                                      </p:to>
                                    </p:set>
                                    <p:animEffect transition="in" filter="fade">
                                      <p:cBhvr>
                                        <p:cTn id="11"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0" grpId="0" animBg="1"/>
      <p:bldP spid="21511"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578" y="0"/>
            <a:ext cx="9145578" cy="6859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0469" name="Line 5"/>
          <p:cNvSpPr>
            <a:spLocks noChangeShapeType="1"/>
          </p:cNvSpPr>
          <p:nvPr/>
        </p:nvSpPr>
        <p:spPr bwMode="auto">
          <a:xfrm flipH="1" flipV="1">
            <a:off x="1416059" y="1958284"/>
            <a:ext cx="2378075" cy="100806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0470" name="Text Box 6"/>
          <p:cNvSpPr txBox="1">
            <a:spLocks noChangeArrowheads="1"/>
          </p:cNvSpPr>
          <p:nvPr/>
        </p:nvSpPr>
        <p:spPr bwMode="auto">
          <a:xfrm>
            <a:off x="2928947" y="2605984"/>
            <a:ext cx="51117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group can be named, and managed by </a:t>
            </a:r>
            <a:r>
              <a:rPr lang="en-GB" sz="2400" b="1" dirty="0" err="1">
                <a:solidFill>
                  <a:srgbClr val="000000"/>
                </a:solidFill>
                <a:latin typeface="Lucida Sans" pitchFamily="34" charset="0"/>
              </a:rPr>
              <a:t>rightclicking</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0470"/>
                                        </p:tgtEl>
                                        <p:attrNameLst>
                                          <p:attrName>style.visibility</p:attrName>
                                        </p:attrNameLst>
                                      </p:cBhvr>
                                      <p:to>
                                        <p:strVal val="visible"/>
                                      </p:to>
                                    </p:set>
                                    <p:animEffect transition="in" filter="fade">
                                      <p:cBhvr>
                                        <p:cTn id="7" dur="2000"/>
                                        <p:tgtEl>
                                          <p:spTgt spid="19047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90469"/>
                                        </p:tgtEl>
                                        <p:attrNameLst>
                                          <p:attrName>style.visibility</p:attrName>
                                        </p:attrNameLst>
                                      </p:cBhvr>
                                      <p:to>
                                        <p:strVal val="visible"/>
                                      </p:to>
                                    </p:set>
                                    <p:animEffect transition="in" filter="fade">
                                      <p:cBhvr>
                                        <p:cTn id="11" dur="2000"/>
                                        <p:tgtEl>
                                          <p:spTgt spid="1904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469" grpId="0" animBg="1"/>
      <p:bldP spid="190470"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29014"/>
            <a:ext cx="9182684" cy="68870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1493" name="Line 5"/>
          <p:cNvSpPr>
            <a:spLocks noChangeShapeType="1"/>
          </p:cNvSpPr>
          <p:nvPr/>
        </p:nvSpPr>
        <p:spPr bwMode="auto">
          <a:xfrm flipH="1">
            <a:off x="2413000" y="1387475"/>
            <a:ext cx="2590800" cy="146546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1494" name="Text Box 6"/>
          <p:cNvSpPr txBox="1">
            <a:spLocks noChangeArrowheads="1"/>
          </p:cNvSpPr>
          <p:nvPr/>
        </p:nvSpPr>
        <p:spPr bwMode="auto">
          <a:xfrm>
            <a:off x="3635375" y="739775"/>
            <a:ext cx="51117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Drag selected records on to the group name to add the records to the group</a:t>
            </a:r>
            <a:endParaRPr lang="en-GB" sz="2400" b="1" dirty="0">
              <a:latin typeface="Lucida Sans" pitchFamily="34" charset="0"/>
            </a:endParaRPr>
          </a:p>
        </p:txBody>
      </p:sp>
      <p:sp>
        <p:nvSpPr>
          <p:cNvPr id="191495" name="Line 7"/>
          <p:cNvSpPr>
            <a:spLocks noChangeShapeType="1"/>
          </p:cNvSpPr>
          <p:nvPr/>
        </p:nvSpPr>
        <p:spPr bwMode="auto">
          <a:xfrm flipH="1" flipV="1">
            <a:off x="899592" y="1955800"/>
            <a:ext cx="1297110" cy="756442"/>
          </a:xfrm>
          <a:prstGeom prst="line">
            <a:avLst/>
          </a:prstGeom>
          <a:noFill/>
          <a:ln w="57150">
            <a:solidFill>
              <a:srgbClr val="FF0066"/>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1494"/>
                                        </p:tgtEl>
                                        <p:attrNameLst>
                                          <p:attrName>style.visibility</p:attrName>
                                        </p:attrNameLst>
                                      </p:cBhvr>
                                      <p:to>
                                        <p:strVal val="visible"/>
                                      </p:to>
                                    </p:set>
                                    <p:animEffect transition="in" filter="fade">
                                      <p:cBhvr>
                                        <p:cTn id="7" dur="2000"/>
                                        <p:tgtEl>
                                          <p:spTgt spid="19149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91493"/>
                                        </p:tgtEl>
                                        <p:attrNameLst>
                                          <p:attrName>style.visibility</p:attrName>
                                        </p:attrNameLst>
                                      </p:cBhvr>
                                      <p:to>
                                        <p:strVal val="visible"/>
                                      </p:to>
                                    </p:set>
                                    <p:animEffect transition="in" filter="fade">
                                      <p:cBhvr>
                                        <p:cTn id="11" dur="2000"/>
                                        <p:tgtEl>
                                          <p:spTgt spid="191493"/>
                                        </p:tgtEl>
                                      </p:cBhvr>
                                    </p:animEffect>
                                  </p:childTnLst>
                                </p:cTn>
                              </p:par>
                            </p:childTnLst>
                          </p:cTn>
                        </p:par>
                        <p:par>
                          <p:cTn id="12" fill="hold" nodeType="afterGroup">
                            <p:stCondLst>
                              <p:cond delay="4000"/>
                            </p:stCondLst>
                            <p:childTnLst>
                              <p:par>
                                <p:cTn id="13" presetID="22" presetClass="entr" presetSubtype="4" fill="hold" grpId="0" nodeType="afterEffect">
                                  <p:stCondLst>
                                    <p:cond delay="0"/>
                                  </p:stCondLst>
                                  <p:childTnLst>
                                    <p:set>
                                      <p:cBhvr>
                                        <p:cTn id="14" dur="1" fill="hold">
                                          <p:stCondLst>
                                            <p:cond delay="0"/>
                                          </p:stCondLst>
                                        </p:cTn>
                                        <p:tgtEl>
                                          <p:spTgt spid="191495"/>
                                        </p:tgtEl>
                                        <p:attrNameLst>
                                          <p:attrName>style.visibility</p:attrName>
                                        </p:attrNameLst>
                                      </p:cBhvr>
                                      <p:to>
                                        <p:strVal val="visible"/>
                                      </p:to>
                                    </p:set>
                                    <p:animEffect transition="in" filter="wipe(down)">
                                      <p:cBhvr>
                                        <p:cTn id="15" dur="2000"/>
                                        <p:tgtEl>
                                          <p:spTgt spid="1914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3" grpId="0" animBg="1"/>
      <p:bldP spid="191494" grpId="0" animBg="1"/>
      <p:bldP spid="19149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404664"/>
            <a:ext cx="9138350" cy="61581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7</a:t>
            </a:fld>
            <a:endParaRPr lang="en-GB"/>
          </a:p>
        </p:txBody>
      </p:sp>
      <p:sp>
        <p:nvSpPr>
          <p:cNvPr id="4" name="Oval 3"/>
          <p:cNvSpPr/>
          <p:nvPr/>
        </p:nvSpPr>
        <p:spPr bwMode="auto">
          <a:xfrm>
            <a:off x="7979453" y="6133089"/>
            <a:ext cx="1151360" cy="615887"/>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
        <p:nvSpPr>
          <p:cNvPr id="5" name="TextBox 4"/>
          <p:cNvSpPr txBox="1"/>
          <p:nvPr/>
        </p:nvSpPr>
        <p:spPr bwMode="auto">
          <a:xfrm>
            <a:off x="1907704" y="1998975"/>
            <a:ext cx="439160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Use the layout menu to customise the library view</a:t>
            </a:r>
            <a:endParaRPr lang="en-GB" sz="2400" b="1" dirty="0">
              <a:solidFill>
                <a:srgbClr val="000000"/>
              </a:solidFill>
              <a:latin typeface="Lucida Sans" pitchFamily="34" charset="0"/>
            </a:endParaRPr>
          </a:p>
        </p:txBody>
      </p:sp>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6588224" y="3140968"/>
            <a:ext cx="1806519" cy="2768898"/>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71693269"/>
      </p:ext>
    </p:extLst>
  </p:cSld>
  <p:clrMapOvr>
    <a:masterClrMapping/>
  </p:clrMapOvr>
  <p:transition spd="med">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6971" y="11584"/>
            <a:ext cx="9128554" cy="6846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70</a:t>
            </a:fld>
            <a:endParaRPr lang="en-GB"/>
          </a:p>
        </p:txBody>
      </p:sp>
      <p:sp>
        <p:nvSpPr>
          <p:cNvPr id="6" name="Text Box 5"/>
          <p:cNvSpPr txBox="1">
            <a:spLocks noChangeArrowheads="1"/>
          </p:cNvSpPr>
          <p:nvPr/>
        </p:nvSpPr>
        <p:spPr bwMode="auto">
          <a:xfrm>
            <a:off x="2987824" y="2605093"/>
            <a:ext cx="460851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Add or remove records in Custom Groups at any time</a:t>
            </a:r>
            <a:endParaRPr lang="en-GB"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Working with Smart Groups</a:t>
            </a: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71</a:t>
            </a:fld>
            <a:endParaRPr lang="en-GB"/>
          </a:p>
        </p:txBody>
      </p:sp>
    </p:spTree>
    <p:extLst>
      <p:ext uri="{BB962C8B-B14F-4D97-AF65-F5344CB8AC3E}">
        <p14:creationId xmlns:p14="http://schemas.microsoft.com/office/powerpoint/2010/main" val="1162915577"/>
      </p:ext>
    </p:extLst>
  </p:cSld>
  <p:clrMapOvr>
    <a:masterClrMapping/>
  </p:clrMapOvr>
  <p:transition spd="med">
    <p:fad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3867"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72</a:t>
            </a:fld>
            <a:endParaRPr lang="en-GB"/>
          </a:p>
        </p:txBody>
      </p:sp>
      <p:sp>
        <p:nvSpPr>
          <p:cNvPr id="3" name="TextBox 2"/>
          <p:cNvSpPr txBox="1"/>
          <p:nvPr/>
        </p:nvSpPr>
        <p:spPr bwMode="auto">
          <a:xfrm>
            <a:off x="4067944" y="1988840"/>
            <a:ext cx="3456384"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Go to Groups </a:t>
            </a:r>
            <a:r>
              <a:rPr lang="en-GB" sz="2400" b="1" dirty="0" smtClean="0">
                <a:solidFill>
                  <a:srgbClr val="000000"/>
                </a:solidFill>
                <a:latin typeface="Lucida Sans" pitchFamily="34" charset="0"/>
                <a:sym typeface="Wingdings"/>
              </a:rPr>
              <a:t> Create Smart Group</a:t>
            </a:r>
            <a:endParaRPr lang="en-GB" sz="2400" b="1" dirty="0">
              <a:solidFill>
                <a:srgbClr val="000000"/>
              </a:solidFill>
              <a:latin typeface="Lucida Sans" pitchFamily="34" charset="0"/>
            </a:endParaRPr>
          </a:p>
        </p:txBody>
      </p:sp>
      <p:sp>
        <p:nvSpPr>
          <p:cNvPr id="4" name="Oval 3"/>
          <p:cNvSpPr/>
          <p:nvPr/>
        </p:nvSpPr>
        <p:spPr bwMode="auto">
          <a:xfrm>
            <a:off x="1043608" y="476672"/>
            <a:ext cx="3024336" cy="504056"/>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725250822"/>
      </p:ext>
    </p:extLst>
  </p:cSld>
  <p:clrMapOvr>
    <a:masterClrMapping/>
  </p:clrMapOvr>
  <p:transition spd="med">
    <p:fad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73</a:t>
            </a:fld>
            <a:endParaRPr lang="en-GB"/>
          </a:p>
        </p:txBody>
      </p:sp>
      <p:pic>
        <p:nvPicPr>
          <p:cNvPr id="46083"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5115"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bwMode="auto">
          <a:xfrm>
            <a:off x="4139952" y="4149080"/>
            <a:ext cx="3744416"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Set criteria for any Endnote field</a:t>
            </a:r>
            <a:endParaRPr lang="en-GB" sz="2400" b="1" dirty="0">
              <a:solidFill>
                <a:srgbClr val="000000"/>
              </a:solidFill>
              <a:latin typeface="Lucida Sans" pitchFamily="34" charset="0"/>
            </a:endParaRPr>
          </a:p>
        </p:txBody>
      </p:sp>
      <p:sp>
        <p:nvSpPr>
          <p:cNvPr id="4" name="Rectangle 3"/>
          <p:cNvSpPr/>
          <p:nvPr/>
        </p:nvSpPr>
        <p:spPr bwMode="auto">
          <a:xfrm>
            <a:off x="2411760" y="1916832"/>
            <a:ext cx="1512168" cy="2647746"/>
          </a:xfrm>
          <a:prstGeom prst="rect">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607641499"/>
      </p:ext>
    </p:extLst>
  </p:cSld>
  <p:clrMapOvr>
    <a:masterClrMapping/>
  </p:clrMapOvr>
  <p:transition spd="med">
    <p:fad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74</a:t>
            </a:fld>
            <a:endParaRPr lang="en-GB"/>
          </a:p>
        </p:txBody>
      </p:sp>
      <p:pic>
        <p:nvPicPr>
          <p:cNvPr id="4710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6971" y="27880"/>
            <a:ext cx="9106826" cy="6830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bwMode="auto">
          <a:xfrm>
            <a:off x="1979712" y="2276872"/>
            <a:ext cx="576064" cy="648072"/>
          </a:xfrm>
          <a:prstGeom prst="rect">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
        <p:nvSpPr>
          <p:cNvPr id="4" name="TextBox 3"/>
          <p:cNvSpPr txBox="1"/>
          <p:nvPr/>
        </p:nvSpPr>
        <p:spPr bwMode="auto">
          <a:xfrm>
            <a:off x="3491880" y="4149080"/>
            <a:ext cx="4536504"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Use Boolean operators to combine search terms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366398167"/>
      </p:ext>
    </p:extLst>
  </p:cSld>
  <p:clrMapOvr>
    <a:masterClrMapping/>
  </p:clrMapOvr>
  <p:transition spd="med">
    <p:fad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75</a:t>
            </a:fld>
            <a:endParaRPr lang="en-GB"/>
          </a:p>
        </p:txBody>
      </p:sp>
      <p:pic>
        <p:nvPicPr>
          <p:cNvPr id="4813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15881689"/>
      </p:ext>
    </p:extLst>
  </p:cSld>
  <p:clrMapOvr>
    <a:masterClrMapping/>
  </p:clrMapOvr>
  <p:transition spd="med">
    <p:fade/>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Back up the EndNote Library</a:t>
            </a: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76</a:t>
            </a:fld>
            <a:endParaRPr lang="en-GB"/>
          </a:p>
        </p:txBody>
      </p:sp>
    </p:spTree>
    <p:extLst>
      <p:ext uri="{BB962C8B-B14F-4D97-AF65-F5344CB8AC3E}">
        <p14:creationId xmlns:p14="http://schemas.microsoft.com/office/powerpoint/2010/main" val="2378782747"/>
      </p:ext>
    </p:extLst>
  </p:cSld>
  <p:clrMapOvr>
    <a:masterClrMapping/>
  </p:clrMapOvr>
  <p:transition spd="med">
    <p:fade/>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77</a:t>
            </a:fld>
            <a:endParaRPr lang="en-GB"/>
          </a:p>
        </p:txBody>
      </p:sp>
      <p:pic>
        <p:nvPicPr>
          <p:cNvPr id="4915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3559" y="260648"/>
            <a:ext cx="9143227" cy="63004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2"/>
          <p:cNvSpPr/>
          <p:nvPr/>
        </p:nvSpPr>
        <p:spPr bwMode="auto">
          <a:xfrm>
            <a:off x="251520" y="2861690"/>
            <a:ext cx="2520280" cy="513901"/>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
        <p:nvSpPr>
          <p:cNvPr id="4" name="TextBox 3"/>
          <p:cNvSpPr txBox="1"/>
          <p:nvPr/>
        </p:nvSpPr>
        <p:spPr bwMode="auto">
          <a:xfrm>
            <a:off x="3923928" y="1988840"/>
            <a:ext cx="439248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Go to File </a:t>
            </a:r>
            <a:r>
              <a:rPr lang="en-GB" sz="2400" b="1" dirty="0" smtClean="0">
                <a:solidFill>
                  <a:srgbClr val="000000"/>
                </a:solidFill>
                <a:latin typeface="Lucida Sans" pitchFamily="34" charset="0"/>
                <a:sym typeface="Wingdings"/>
              </a:rPr>
              <a:t> Compressed Library (</a:t>
            </a:r>
            <a:r>
              <a:rPr lang="en-GB" sz="2400" b="1" dirty="0" err="1" smtClean="0">
                <a:solidFill>
                  <a:srgbClr val="000000"/>
                </a:solidFill>
                <a:latin typeface="Lucida Sans" pitchFamily="34" charset="0"/>
                <a:sym typeface="Wingdings"/>
              </a:rPr>
              <a:t>enlx</a:t>
            </a:r>
            <a:r>
              <a:rPr lang="en-GB" sz="2400" b="1" dirty="0" smtClean="0">
                <a:solidFill>
                  <a:srgbClr val="000000"/>
                </a:solidFill>
                <a:latin typeface="Lucida Sans" pitchFamily="34" charset="0"/>
                <a:sym typeface="Wingdings"/>
              </a:rPr>
              <a: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684840119"/>
      </p:ext>
    </p:extLst>
  </p:cSld>
  <p:clrMapOvr>
    <a:masterClrMapping/>
  </p:clrMapOvr>
  <p:transition spd="med">
    <p:fade/>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78</a:t>
            </a:fld>
            <a:endParaRPr lang="en-GB"/>
          </a:p>
        </p:txBody>
      </p:sp>
      <p:pic>
        <p:nvPicPr>
          <p:cNvPr id="5017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260648"/>
            <a:ext cx="9144000" cy="63342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2"/>
          <p:cNvSpPr/>
          <p:nvPr/>
        </p:nvSpPr>
        <p:spPr bwMode="auto">
          <a:xfrm>
            <a:off x="4932040" y="4149080"/>
            <a:ext cx="1008112" cy="504056"/>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
        <p:nvSpPr>
          <p:cNvPr id="4" name="TextBox 3"/>
          <p:cNvSpPr txBox="1"/>
          <p:nvPr/>
        </p:nvSpPr>
        <p:spPr bwMode="auto">
          <a:xfrm>
            <a:off x="755576" y="5301208"/>
            <a:ext cx="4824536"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Choose the references to back up and click 'Next'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543845786"/>
      </p:ext>
    </p:extLst>
  </p:cSld>
  <p:clrMapOvr>
    <a:masterClrMapping/>
  </p:clrMapOvr>
  <p:transition spd="med">
    <p:fade/>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79</a:t>
            </a:fld>
            <a:endParaRPr lang="en-GB"/>
          </a:p>
        </p:txBody>
      </p:sp>
      <p:pic>
        <p:nvPicPr>
          <p:cNvPr id="5120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332656"/>
            <a:ext cx="9144000" cy="63010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2"/>
          <p:cNvSpPr/>
          <p:nvPr/>
        </p:nvSpPr>
        <p:spPr bwMode="auto">
          <a:xfrm>
            <a:off x="4932040" y="4077072"/>
            <a:ext cx="1296144" cy="504056"/>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
        <p:nvSpPr>
          <p:cNvPr id="4" name="TextBox 3"/>
          <p:cNvSpPr txBox="1"/>
          <p:nvPr/>
        </p:nvSpPr>
        <p:spPr bwMode="auto">
          <a:xfrm>
            <a:off x="1979712" y="5445224"/>
            <a:ext cx="3888432"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Select a location for the file and click 'Save'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076909668"/>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GB" smtClean="0"/>
              <a:t>Add a new reference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8</a:t>
            </a:fld>
            <a:endParaRPr lang="en-GB"/>
          </a:p>
        </p:txBody>
      </p:sp>
    </p:spTree>
  </p:cSld>
  <p:clrMapOvr>
    <a:masterClrMapping/>
  </p:clrMapOvr>
  <p:transition spd="med">
    <p:fad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GB" smtClean="0"/>
              <a:t>Export database information to EndNote</a:t>
            </a:r>
          </a:p>
        </p:txBody>
      </p:sp>
      <p:sp>
        <p:nvSpPr>
          <p:cNvPr id="66564" name="Rectangle 4"/>
          <p:cNvSpPr>
            <a:spLocks noGrp="1" noChangeArrowheads="1"/>
          </p:cNvSpPr>
          <p:nvPr>
            <p:ph type="body" idx="1"/>
          </p:nvPr>
        </p:nvSpPr>
        <p:spPr/>
        <p:txBody>
          <a:bodyPr/>
          <a:lstStyle/>
          <a:p>
            <a:pPr eaLnBrk="1" hangingPunct="1">
              <a:lnSpc>
                <a:spcPct val="90000"/>
              </a:lnSpc>
              <a:spcBef>
                <a:spcPct val="45000"/>
              </a:spcBef>
            </a:pPr>
            <a:r>
              <a:rPr lang="en-GB" sz="2400" dirty="0" smtClean="0"/>
              <a:t>Export references to a new or existing library or group</a:t>
            </a:r>
          </a:p>
          <a:p>
            <a:pPr eaLnBrk="1" hangingPunct="1">
              <a:lnSpc>
                <a:spcPct val="90000"/>
              </a:lnSpc>
              <a:spcBef>
                <a:spcPct val="45000"/>
              </a:spcBef>
            </a:pPr>
            <a:r>
              <a:rPr lang="en-GB" sz="2400" dirty="0" smtClean="0"/>
              <a:t>Connection files and import filters are used</a:t>
            </a:r>
          </a:p>
          <a:p>
            <a:pPr eaLnBrk="1" hangingPunct="1">
              <a:lnSpc>
                <a:spcPct val="90000"/>
              </a:lnSpc>
              <a:spcBef>
                <a:spcPct val="45000"/>
              </a:spcBef>
            </a:pPr>
            <a:r>
              <a:rPr lang="en-GB" sz="2400" dirty="0" smtClean="0"/>
              <a:t>Most databases (including </a:t>
            </a:r>
            <a:r>
              <a:rPr lang="en-GB" sz="2400" dirty="0" err="1" smtClean="0"/>
              <a:t>DelphiS</a:t>
            </a:r>
            <a:r>
              <a:rPr lang="en-GB" sz="2400" dirty="0" smtClean="0"/>
              <a:t>) export directly to EndNote </a:t>
            </a:r>
          </a:p>
          <a:p>
            <a:pPr eaLnBrk="1" hangingPunct="1">
              <a:lnSpc>
                <a:spcPct val="90000"/>
              </a:lnSpc>
              <a:spcBef>
                <a:spcPct val="45000"/>
              </a:spcBef>
            </a:pPr>
            <a:r>
              <a:rPr lang="en-GB" sz="2400" dirty="0" smtClean="0"/>
              <a:t>A number of databases export URL links as part of the record</a:t>
            </a:r>
          </a:p>
          <a:p>
            <a:pPr eaLnBrk="1" hangingPunct="1">
              <a:lnSpc>
                <a:spcPct val="90000"/>
              </a:lnSpc>
              <a:spcBef>
                <a:spcPct val="45000"/>
              </a:spcBef>
            </a:pPr>
            <a:r>
              <a:rPr lang="en-GB" sz="2400" dirty="0" smtClean="0"/>
              <a:t>The export process is common to all databases on a given platform</a:t>
            </a:r>
          </a:p>
          <a:p>
            <a:pPr eaLnBrk="1" hangingPunct="1">
              <a:lnSpc>
                <a:spcPct val="90000"/>
              </a:lnSpc>
              <a:spcBef>
                <a:spcPct val="45000"/>
              </a:spcBef>
            </a:pPr>
            <a:r>
              <a:rPr lang="en-GB" sz="2400" dirty="0" smtClean="0"/>
              <a:t>There is a separate process for searching any library catalogue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80</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6564">
                                            <p:txEl>
                                              <p:pRg st="0" end="0"/>
                                            </p:txEl>
                                          </p:spTgt>
                                        </p:tgtEl>
                                        <p:attrNameLst>
                                          <p:attrName>style.visibility</p:attrName>
                                        </p:attrNameLst>
                                      </p:cBhvr>
                                      <p:to>
                                        <p:strVal val="visible"/>
                                      </p:to>
                                    </p:set>
                                    <p:animEffect transition="in" filter="fade">
                                      <p:cBhvr>
                                        <p:cTn id="7" dur="2000"/>
                                        <p:tgtEl>
                                          <p:spTgt spid="66564">
                                            <p:txEl>
                                              <p:pRg st="0" end="0"/>
                                            </p:txEl>
                                          </p:spTgt>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6564">
                                            <p:txEl>
                                              <p:pRg st="1" end="1"/>
                                            </p:txEl>
                                          </p:spTgt>
                                        </p:tgtEl>
                                        <p:attrNameLst>
                                          <p:attrName>style.visibility</p:attrName>
                                        </p:attrNameLst>
                                      </p:cBhvr>
                                      <p:to>
                                        <p:strVal val="visible"/>
                                      </p:to>
                                    </p:set>
                                    <p:animEffect transition="in" filter="fade">
                                      <p:cBhvr>
                                        <p:cTn id="11" dur="2000"/>
                                        <p:tgtEl>
                                          <p:spTgt spid="66564">
                                            <p:txEl>
                                              <p:pRg st="1" end="1"/>
                                            </p:txEl>
                                          </p:spTgt>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6564">
                                            <p:txEl>
                                              <p:pRg st="2" end="2"/>
                                            </p:txEl>
                                          </p:spTgt>
                                        </p:tgtEl>
                                        <p:attrNameLst>
                                          <p:attrName>style.visibility</p:attrName>
                                        </p:attrNameLst>
                                      </p:cBhvr>
                                      <p:to>
                                        <p:strVal val="visible"/>
                                      </p:to>
                                    </p:set>
                                    <p:animEffect transition="in" filter="fade">
                                      <p:cBhvr>
                                        <p:cTn id="15" dur="2000"/>
                                        <p:tgtEl>
                                          <p:spTgt spid="66564">
                                            <p:txEl>
                                              <p:pRg st="2" end="2"/>
                                            </p:txEl>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66564">
                                            <p:txEl>
                                              <p:pRg st="3" end="3"/>
                                            </p:txEl>
                                          </p:spTgt>
                                        </p:tgtEl>
                                        <p:attrNameLst>
                                          <p:attrName>style.visibility</p:attrName>
                                        </p:attrNameLst>
                                      </p:cBhvr>
                                      <p:to>
                                        <p:strVal val="visible"/>
                                      </p:to>
                                    </p:set>
                                    <p:animEffect transition="in" filter="fade">
                                      <p:cBhvr>
                                        <p:cTn id="19" dur="2000"/>
                                        <p:tgtEl>
                                          <p:spTgt spid="66564">
                                            <p:txEl>
                                              <p:pRg st="3" end="3"/>
                                            </p:txEl>
                                          </p:spTgt>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66564">
                                            <p:txEl>
                                              <p:pRg st="4" end="4"/>
                                            </p:txEl>
                                          </p:spTgt>
                                        </p:tgtEl>
                                        <p:attrNameLst>
                                          <p:attrName>style.visibility</p:attrName>
                                        </p:attrNameLst>
                                      </p:cBhvr>
                                      <p:to>
                                        <p:strVal val="visible"/>
                                      </p:to>
                                    </p:set>
                                    <p:animEffect transition="in" filter="fade">
                                      <p:cBhvr>
                                        <p:cTn id="23" dur="2000"/>
                                        <p:tgtEl>
                                          <p:spTgt spid="66564">
                                            <p:txEl>
                                              <p:pRg st="4" end="4"/>
                                            </p:txEl>
                                          </p:spTgt>
                                        </p:tgtEl>
                                      </p:cBhvr>
                                    </p:animEffect>
                                  </p:childTnLst>
                                </p:cTn>
                              </p:par>
                            </p:childTnLst>
                          </p:cTn>
                        </p:par>
                        <p:par>
                          <p:cTn id="24" fill="hold" nodeType="afterGroup">
                            <p:stCondLst>
                              <p:cond delay="10000"/>
                            </p:stCondLst>
                            <p:childTnLst>
                              <p:par>
                                <p:cTn id="25" presetID="10" presetClass="entr" presetSubtype="0" fill="hold" grpId="0" nodeType="afterEffect">
                                  <p:stCondLst>
                                    <p:cond delay="0"/>
                                  </p:stCondLst>
                                  <p:childTnLst>
                                    <p:set>
                                      <p:cBhvr>
                                        <p:cTn id="26" dur="1" fill="hold">
                                          <p:stCondLst>
                                            <p:cond delay="0"/>
                                          </p:stCondLst>
                                        </p:cTn>
                                        <p:tgtEl>
                                          <p:spTgt spid="66564">
                                            <p:txEl>
                                              <p:pRg st="5" end="5"/>
                                            </p:txEl>
                                          </p:spTgt>
                                        </p:tgtEl>
                                        <p:attrNameLst>
                                          <p:attrName>style.visibility</p:attrName>
                                        </p:attrNameLst>
                                      </p:cBhvr>
                                      <p:to>
                                        <p:strVal val="visible"/>
                                      </p:to>
                                    </p:set>
                                    <p:animEffect transition="in" filter="fade">
                                      <p:cBhvr>
                                        <p:cTn id="27" dur="2000"/>
                                        <p:tgtEl>
                                          <p:spTgt spid="6656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4"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GB" dirty="0" smtClean="0"/>
              <a:t>Export from Web of Science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81</a:t>
            </a:fld>
            <a:endParaRPr lang="en-GB"/>
          </a:p>
        </p:txBody>
      </p:sp>
    </p:spTree>
  </p:cSld>
  <p:clrMapOvr>
    <a:masterClrMapping/>
  </p:clrMapOvr>
  <p:transition spd="med">
    <p:fad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a:srcRect t="12376"/>
          <a:stretch/>
        </p:blipFill>
        <p:spPr>
          <a:xfrm>
            <a:off x="55076" y="215540"/>
            <a:ext cx="9053428" cy="5949764"/>
          </a:xfrm>
          <a:prstGeom prst="rect">
            <a:avLst/>
          </a:prstGeom>
        </p:spPr>
      </p:pic>
      <p:sp>
        <p:nvSpPr>
          <p:cNvPr id="14341" name="Text Box 5"/>
          <p:cNvSpPr txBox="1">
            <a:spLocks noChangeArrowheads="1"/>
          </p:cNvSpPr>
          <p:nvPr/>
        </p:nvSpPr>
        <p:spPr bwMode="auto">
          <a:xfrm>
            <a:off x="5219700" y="404664"/>
            <a:ext cx="2879725"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This is the Web of </a:t>
            </a:r>
            <a:r>
              <a:rPr lang="en-GB" sz="2400" b="1" dirty="0" smtClean="0">
                <a:solidFill>
                  <a:srgbClr val="000000"/>
                </a:solidFill>
                <a:latin typeface="Lucida Sans" pitchFamily="34" charset="0"/>
              </a:rPr>
              <a:t>Science </a:t>
            </a:r>
            <a:r>
              <a:rPr lang="en-GB" sz="2400" b="1" dirty="0">
                <a:solidFill>
                  <a:srgbClr val="000000"/>
                </a:solidFill>
                <a:latin typeface="Lucida Sans" pitchFamily="34" charset="0"/>
              </a:rPr>
              <a:t>home page</a:t>
            </a:r>
            <a:endParaRPr lang="en-GB" sz="2400" b="1" dirty="0">
              <a:latin typeface="Lucida Sans" pitchFamily="34" charset="0"/>
            </a:endParaRPr>
          </a:p>
        </p:txBody>
      </p:sp>
      <p:sp>
        <p:nvSpPr>
          <p:cNvPr id="14342" name="Line 6"/>
          <p:cNvSpPr>
            <a:spLocks noChangeShapeType="1"/>
          </p:cNvSpPr>
          <p:nvPr/>
        </p:nvSpPr>
        <p:spPr bwMode="auto">
          <a:xfrm flipH="1" flipV="1">
            <a:off x="1043607" y="2645972"/>
            <a:ext cx="3024336" cy="99905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43" name="Line 7"/>
          <p:cNvSpPr>
            <a:spLocks noChangeShapeType="1"/>
          </p:cNvSpPr>
          <p:nvPr/>
        </p:nvSpPr>
        <p:spPr bwMode="auto">
          <a:xfrm flipV="1">
            <a:off x="4644008" y="2780928"/>
            <a:ext cx="1764084" cy="122413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44" name="Text Box 8"/>
          <p:cNvSpPr txBox="1">
            <a:spLocks noChangeArrowheads="1"/>
          </p:cNvSpPr>
          <p:nvPr/>
        </p:nvSpPr>
        <p:spPr bwMode="auto">
          <a:xfrm>
            <a:off x="3383756" y="3418278"/>
            <a:ext cx="36718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Enter a search term - in this case 'diabetes' and click 'Search'</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82</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341"/>
                                        </p:tgtEl>
                                        <p:attrNameLst>
                                          <p:attrName>style.visibility</p:attrName>
                                        </p:attrNameLst>
                                      </p:cBhvr>
                                      <p:to>
                                        <p:strVal val="visible"/>
                                      </p:to>
                                    </p:set>
                                    <p:animEffect transition="in" filter="fade">
                                      <p:cBhvr>
                                        <p:cTn id="7" dur="2000"/>
                                        <p:tgtEl>
                                          <p:spTgt spid="1434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4344"/>
                                        </p:tgtEl>
                                        <p:attrNameLst>
                                          <p:attrName>style.visibility</p:attrName>
                                        </p:attrNameLst>
                                      </p:cBhvr>
                                      <p:to>
                                        <p:strVal val="visible"/>
                                      </p:to>
                                    </p:set>
                                    <p:animEffect transition="in" filter="fade">
                                      <p:cBhvr>
                                        <p:cTn id="11" dur="2000"/>
                                        <p:tgtEl>
                                          <p:spTgt spid="14344"/>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4342"/>
                                        </p:tgtEl>
                                        <p:attrNameLst>
                                          <p:attrName>style.visibility</p:attrName>
                                        </p:attrNameLst>
                                      </p:cBhvr>
                                      <p:to>
                                        <p:strVal val="visible"/>
                                      </p:to>
                                    </p:set>
                                    <p:animEffect transition="in" filter="fade">
                                      <p:cBhvr>
                                        <p:cTn id="15" dur="2000"/>
                                        <p:tgtEl>
                                          <p:spTgt spid="14342"/>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4343"/>
                                        </p:tgtEl>
                                        <p:attrNameLst>
                                          <p:attrName>style.visibility</p:attrName>
                                        </p:attrNameLst>
                                      </p:cBhvr>
                                      <p:to>
                                        <p:strVal val="visible"/>
                                      </p:to>
                                    </p:set>
                                    <p:animEffect transition="in" filter="fade">
                                      <p:cBhvr>
                                        <p:cTn id="19" dur="2000"/>
                                        <p:tgtEl>
                                          <p:spTgt spid="143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1" grpId="0" animBg="1"/>
      <p:bldP spid="14342" grpId="0" animBg="1"/>
      <p:bldP spid="14343" grpId="0" animBg="1"/>
      <p:bldP spid="14344"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t="12376"/>
          <a:stretch/>
        </p:blipFill>
        <p:spPr>
          <a:xfrm>
            <a:off x="0" y="260648"/>
            <a:ext cx="9167705" cy="6024865"/>
          </a:xfrm>
          <a:prstGeom prst="rect">
            <a:avLst/>
          </a:prstGeom>
        </p:spPr>
      </p:pic>
      <p:sp>
        <p:nvSpPr>
          <p:cNvPr id="143365" name="Line 5"/>
          <p:cNvSpPr>
            <a:spLocks noChangeShapeType="1"/>
          </p:cNvSpPr>
          <p:nvPr/>
        </p:nvSpPr>
        <p:spPr bwMode="auto">
          <a:xfrm flipV="1">
            <a:off x="6732238" y="2852936"/>
            <a:ext cx="144812" cy="295232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366" name="Line 6"/>
          <p:cNvSpPr>
            <a:spLocks noChangeShapeType="1"/>
          </p:cNvSpPr>
          <p:nvPr/>
        </p:nvSpPr>
        <p:spPr bwMode="auto">
          <a:xfrm flipH="1" flipV="1">
            <a:off x="2930985" y="4481088"/>
            <a:ext cx="1800770" cy="111612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367" name="Line 7"/>
          <p:cNvSpPr>
            <a:spLocks noChangeShapeType="1"/>
          </p:cNvSpPr>
          <p:nvPr/>
        </p:nvSpPr>
        <p:spPr bwMode="auto">
          <a:xfrm flipH="1" flipV="1">
            <a:off x="2898328" y="5396982"/>
            <a:ext cx="2263163" cy="28836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368" name="Text Box 8"/>
          <p:cNvSpPr txBox="1">
            <a:spLocks noChangeArrowheads="1"/>
          </p:cNvSpPr>
          <p:nvPr/>
        </p:nvSpPr>
        <p:spPr bwMode="auto">
          <a:xfrm>
            <a:off x="4170967" y="5085184"/>
            <a:ext cx="4464050"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On the Results pages, click required items, then click </a:t>
            </a:r>
            <a:r>
              <a:rPr lang="en-GB" sz="2400" b="1" dirty="0" smtClean="0">
                <a:solidFill>
                  <a:srgbClr val="000000"/>
                </a:solidFill>
                <a:latin typeface="Lucida Sans" pitchFamily="34" charset="0"/>
              </a:rPr>
              <a:t>'Add to Marked List'</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83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3368"/>
                                        </p:tgtEl>
                                        <p:attrNameLst>
                                          <p:attrName>style.visibility</p:attrName>
                                        </p:attrNameLst>
                                      </p:cBhvr>
                                      <p:to>
                                        <p:strVal val="visible"/>
                                      </p:to>
                                    </p:set>
                                    <p:animEffect transition="in" filter="fade">
                                      <p:cBhvr>
                                        <p:cTn id="7" dur="2000"/>
                                        <p:tgtEl>
                                          <p:spTgt spid="14336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43366"/>
                                        </p:tgtEl>
                                        <p:attrNameLst>
                                          <p:attrName>style.visibility</p:attrName>
                                        </p:attrNameLst>
                                      </p:cBhvr>
                                      <p:to>
                                        <p:strVal val="visible"/>
                                      </p:to>
                                    </p:set>
                                    <p:animEffect transition="in" filter="fade">
                                      <p:cBhvr>
                                        <p:cTn id="11" dur="2000"/>
                                        <p:tgtEl>
                                          <p:spTgt spid="143366"/>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43367"/>
                                        </p:tgtEl>
                                        <p:attrNameLst>
                                          <p:attrName>style.visibility</p:attrName>
                                        </p:attrNameLst>
                                      </p:cBhvr>
                                      <p:to>
                                        <p:strVal val="visible"/>
                                      </p:to>
                                    </p:set>
                                    <p:animEffect transition="in" filter="fade">
                                      <p:cBhvr>
                                        <p:cTn id="14" dur="2000"/>
                                        <p:tgtEl>
                                          <p:spTgt spid="143367"/>
                                        </p:tgtEl>
                                      </p:cBhvr>
                                    </p:animEffect>
                                  </p:childTnLst>
                                </p:cTn>
                              </p:par>
                            </p:childTnLst>
                          </p:cTn>
                        </p:par>
                        <p:par>
                          <p:cTn id="15" fill="hold" nodeType="afterGroup">
                            <p:stCondLst>
                              <p:cond delay="4000"/>
                            </p:stCondLst>
                            <p:childTnLst>
                              <p:par>
                                <p:cTn id="16" presetID="10" presetClass="entr" presetSubtype="0" fill="hold" grpId="0" nodeType="afterEffect">
                                  <p:stCondLst>
                                    <p:cond delay="0"/>
                                  </p:stCondLst>
                                  <p:childTnLst>
                                    <p:set>
                                      <p:cBhvr>
                                        <p:cTn id="17" dur="1" fill="hold">
                                          <p:stCondLst>
                                            <p:cond delay="0"/>
                                          </p:stCondLst>
                                        </p:cTn>
                                        <p:tgtEl>
                                          <p:spTgt spid="143365"/>
                                        </p:tgtEl>
                                        <p:attrNameLst>
                                          <p:attrName>style.visibility</p:attrName>
                                        </p:attrNameLst>
                                      </p:cBhvr>
                                      <p:to>
                                        <p:strVal val="visible"/>
                                      </p:to>
                                    </p:set>
                                    <p:animEffect transition="in" filter="fade">
                                      <p:cBhvr>
                                        <p:cTn id="18" dur="2000"/>
                                        <p:tgtEl>
                                          <p:spTgt spid="1433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5" grpId="0" animBg="1"/>
      <p:bldP spid="143366" grpId="0" animBg="1"/>
      <p:bldP spid="143367" grpId="0" animBg="1"/>
      <p:bldP spid="143368"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t="12376"/>
          <a:stretch/>
        </p:blipFill>
        <p:spPr>
          <a:xfrm>
            <a:off x="2028" y="329543"/>
            <a:ext cx="9141972" cy="6007954"/>
          </a:xfrm>
          <a:prstGeom prst="rect">
            <a:avLst/>
          </a:prstGeom>
        </p:spPr>
      </p:pic>
      <p:sp>
        <p:nvSpPr>
          <p:cNvPr id="9" name="Line 6"/>
          <p:cNvSpPr>
            <a:spLocks noChangeShapeType="1"/>
          </p:cNvSpPr>
          <p:nvPr/>
        </p:nvSpPr>
        <p:spPr bwMode="auto">
          <a:xfrm flipV="1">
            <a:off x="7164288" y="1844824"/>
            <a:ext cx="1080120" cy="206853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4389" name="Text Box 5"/>
          <p:cNvSpPr txBox="1">
            <a:spLocks noChangeArrowheads="1"/>
          </p:cNvSpPr>
          <p:nvPr/>
        </p:nvSpPr>
        <p:spPr bwMode="auto">
          <a:xfrm>
            <a:off x="5113337" y="3504936"/>
            <a:ext cx="3671888" cy="19462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a:t>
            </a:r>
            <a:r>
              <a:rPr lang="en-GB" sz="2400" b="1" dirty="0" smtClean="0">
                <a:solidFill>
                  <a:srgbClr val="000000"/>
                </a:solidFill>
                <a:latin typeface="Lucida Sans" pitchFamily="34" charset="0"/>
              </a:rPr>
              <a:t>reate </a:t>
            </a:r>
            <a:r>
              <a:rPr lang="en-GB" sz="2400" b="1" dirty="0">
                <a:solidFill>
                  <a:srgbClr val="000000"/>
                </a:solidFill>
                <a:latin typeface="Lucida Sans" pitchFamily="34" charset="0"/>
              </a:rPr>
              <a:t>a list of all required records from the search, then export the marked list</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84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4389"/>
                                        </p:tgtEl>
                                        <p:attrNameLst>
                                          <p:attrName>style.visibility</p:attrName>
                                        </p:attrNameLst>
                                      </p:cBhvr>
                                      <p:to>
                                        <p:strVal val="visible"/>
                                      </p:to>
                                    </p:set>
                                    <p:animEffect transition="in" filter="fade">
                                      <p:cBhvr>
                                        <p:cTn id="7" dur="2000"/>
                                        <p:tgtEl>
                                          <p:spTgt spid="144389"/>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4389"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t="12376"/>
          <a:stretch/>
        </p:blipFill>
        <p:spPr>
          <a:xfrm>
            <a:off x="0" y="188640"/>
            <a:ext cx="9131424" cy="6001022"/>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85</a:t>
            </a:fld>
            <a:endParaRPr lang="en-GB"/>
          </a:p>
        </p:txBody>
      </p:sp>
      <p:sp>
        <p:nvSpPr>
          <p:cNvPr id="4" name="Rectangle 3"/>
          <p:cNvSpPr/>
          <p:nvPr/>
        </p:nvSpPr>
        <p:spPr bwMode="auto">
          <a:xfrm>
            <a:off x="4572000" y="2420888"/>
            <a:ext cx="1944216" cy="1080120"/>
          </a:xfrm>
          <a:prstGeom prst="rect">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
        <p:nvSpPr>
          <p:cNvPr id="5" name="TextBox 4"/>
          <p:cNvSpPr txBox="1"/>
          <p:nvPr/>
        </p:nvSpPr>
        <p:spPr bwMode="auto">
          <a:xfrm>
            <a:off x="4211959" y="4365104"/>
            <a:ext cx="4104457"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Save directly to EndNote from the Results page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543753851"/>
      </p:ext>
    </p:extLst>
  </p:cSld>
  <p:clrMapOvr>
    <a:masterClrMapping/>
  </p:clrMapOvr>
  <p:transition spd="med">
    <p:fade/>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l="23638" t="46500" r="25175" b="29875"/>
          <a:stretch/>
        </p:blipFill>
        <p:spPr>
          <a:xfrm>
            <a:off x="1763688" y="2204864"/>
            <a:ext cx="5616624" cy="1944216"/>
          </a:xfrm>
          <a:prstGeom prst="rect">
            <a:avLst/>
          </a:prstGeom>
          <a:ln>
            <a:solidFill>
              <a:srgbClr val="000066"/>
            </a:solidFill>
          </a:ln>
        </p:spPr>
      </p:pic>
      <p:sp>
        <p:nvSpPr>
          <p:cNvPr id="145413" name="Text Box 5"/>
          <p:cNvSpPr txBox="1">
            <a:spLocks noChangeArrowheads="1"/>
          </p:cNvSpPr>
          <p:nvPr/>
        </p:nvSpPr>
        <p:spPr bwMode="auto">
          <a:xfrm>
            <a:off x="3635896" y="5225303"/>
            <a:ext cx="4044627"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Include the abstract or choose the full record</a:t>
            </a:r>
            <a:endParaRPr lang="en-GB" sz="2400" b="1" dirty="0">
              <a:latin typeface="Lucida Sans" pitchFamily="34" charset="0"/>
            </a:endParaRPr>
          </a:p>
        </p:txBody>
      </p:sp>
      <p:sp>
        <p:nvSpPr>
          <p:cNvPr id="145414" name="Line 6"/>
          <p:cNvSpPr>
            <a:spLocks noChangeShapeType="1"/>
          </p:cNvSpPr>
          <p:nvPr/>
        </p:nvSpPr>
        <p:spPr bwMode="auto">
          <a:xfrm flipH="1">
            <a:off x="3852067" y="836712"/>
            <a:ext cx="1295995" cy="165618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5415" name="Text Box 7"/>
          <p:cNvSpPr txBox="1">
            <a:spLocks noChangeArrowheads="1"/>
          </p:cNvSpPr>
          <p:nvPr/>
        </p:nvSpPr>
        <p:spPr bwMode="auto">
          <a:xfrm>
            <a:off x="4656336" y="476672"/>
            <a:ext cx="3024188"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There is no 'Selected Records' option here</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86</a:t>
            </a:fld>
            <a:endParaRPr lang="en-GB"/>
          </a:p>
        </p:txBody>
      </p:sp>
      <p:sp>
        <p:nvSpPr>
          <p:cNvPr id="3" name="Oval 2"/>
          <p:cNvSpPr/>
          <p:nvPr/>
        </p:nvSpPr>
        <p:spPr bwMode="auto">
          <a:xfrm>
            <a:off x="2915816" y="3569119"/>
            <a:ext cx="3528392" cy="651969"/>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5413"/>
                                        </p:tgtEl>
                                        <p:attrNameLst>
                                          <p:attrName>style.visibility</p:attrName>
                                        </p:attrNameLst>
                                      </p:cBhvr>
                                      <p:to>
                                        <p:strVal val="visible"/>
                                      </p:to>
                                    </p:set>
                                    <p:animEffect transition="in" filter="fade">
                                      <p:cBhvr>
                                        <p:cTn id="7" dur="2000"/>
                                        <p:tgtEl>
                                          <p:spTgt spid="14541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45415"/>
                                        </p:tgtEl>
                                        <p:attrNameLst>
                                          <p:attrName>style.visibility</p:attrName>
                                        </p:attrNameLst>
                                      </p:cBhvr>
                                      <p:to>
                                        <p:strVal val="visible"/>
                                      </p:to>
                                    </p:set>
                                    <p:animEffect transition="in" filter="fade">
                                      <p:cBhvr>
                                        <p:cTn id="11" dur="2000"/>
                                        <p:tgtEl>
                                          <p:spTgt spid="14541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45414"/>
                                        </p:tgtEl>
                                        <p:attrNameLst>
                                          <p:attrName>style.visibility</p:attrName>
                                        </p:attrNameLst>
                                      </p:cBhvr>
                                      <p:to>
                                        <p:strVal val="visible"/>
                                      </p:to>
                                    </p:set>
                                    <p:animEffect transition="in" filter="fade">
                                      <p:cBhvr>
                                        <p:cTn id="15" dur="2000"/>
                                        <p:tgtEl>
                                          <p:spTgt spid="145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3" grpId="0" animBg="1"/>
      <p:bldP spid="145414" grpId="0" animBg="1"/>
      <p:bldP spid="145415"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t="12376"/>
          <a:stretch/>
        </p:blipFill>
        <p:spPr>
          <a:xfrm>
            <a:off x="0" y="260648"/>
            <a:ext cx="9203025" cy="6048077"/>
          </a:xfrm>
          <a:prstGeom prst="rect">
            <a:avLst/>
          </a:prstGeom>
        </p:spPr>
      </p:pic>
      <p:sp>
        <p:nvSpPr>
          <p:cNvPr id="146437" name="Line 5"/>
          <p:cNvSpPr>
            <a:spLocks noChangeShapeType="1"/>
          </p:cNvSpPr>
          <p:nvPr/>
        </p:nvSpPr>
        <p:spPr bwMode="auto">
          <a:xfrm flipH="1" flipV="1">
            <a:off x="5868144" y="4252911"/>
            <a:ext cx="423116" cy="124961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6438" name="Text Box 6"/>
          <p:cNvSpPr txBox="1">
            <a:spLocks noChangeArrowheads="1"/>
          </p:cNvSpPr>
          <p:nvPr/>
        </p:nvSpPr>
        <p:spPr bwMode="auto">
          <a:xfrm>
            <a:off x="2483768" y="5228237"/>
            <a:ext cx="603894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Select fields to be included in output, then </a:t>
            </a:r>
            <a:r>
              <a:rPr lang="en-GB" sz="2400" b="1" dirty="0" smtClean="0">
                <a:solidFill>
                  <a:srgbClr val="000000"/>
                </a:solidFill>
                <a:latin typeface="Lucida Sans" pitchFamily="34" charset="0"/>
              </a:rPr>
              <a:t>choose 'EndNote desktop'</a:t>
            </a:r>
            <a:endParaRPr lang="en-GB" sz="2400" b="1" dirty="0">
              <a:latin typeface="Lucida Sans" pitchFamily="34" charset="0"/>
            </a:endParaRPr>
          </a:p>
        </p:txBody>
      </p:sp>
      <p:sp>
        <p:nvSpPr>
          <p:cNvPr id="146439" name="Line 7"/>
          <p:cNvSpPr>
            <a:spLocks noChangeShapeType="1"/>
          </p:cNvSpPr>
          <p:nvPr/>
        </p:nvSpPr>
        <p:spPr bwMode="auto">
          <a:xfrm flipH="1">
            <a:off x="1187624" y="2636912"/>
            <a:ext cx="1439862" cy="216058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6440" name="Text Box 8"/>
          <p:cNvSpPr txBox="1">
            <a:spLocks noChangeArrowheads="1"/>
          </p:cNvSpPr>
          <p:nvPr/>
        </p:nvSpPr>
        <p:spPr bwMode="auto">
          <a:xfrm>
            <a:off x="1259061" y="1773312"/>
            <a:ext cx="334803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It is helpful to include the abstract in exported records</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87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6440"/>
                                        </p:tgtEl>
                                        <p:attrNameLst>
                                          <p:attrName>style.visibility</p:attrName>
                                        </p:attrNameLst>
                                      </p:cBhvr>
                                      <p:to>
                                        <p:strVal val="visible"/>
                                      </p:to>
                                    </p:set>
                                    <p:animEffect transition="in" filter="fade">
                                      <p:cBhvr>
                                        <p:cTn id="7" dur="2000"/>
                                        <p:tgtEl>
                                          <p:spTgt spid="14644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46439"/>
                                        </p:tgtEl>
                                        <p:attrNameLst>
                                          <p:attrName>style.visibility</p:attrName>
                                        </p:attrNameLst>
                                      </p:cBhvr>
                                      <p:to>
                                        <p:strVal val="visible"/>
                                      </p:to>
                                    </p:set>
                                    <p:animEffect transition="in" filter="fade">
                                      <p:cBhvr>
                                        <p:cTn id="11" dur="2000"/>
                                        <p:tgtEl>
                                          <p:spTgt spid="146439"/>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46438"/>
                                        </p:tgtEl>
                                        <p:attrNameLst>
                                          <p:attrName>style.visibility</p:attrName>
                                        </p:attrNameLst>
                                      </p:cBhvr>
                                      <p:to>
                                        <p:strVal val="visible"/>
                                      </p:to>
                                    </p:set>
                                    <p:animEffect transition="in" filter="fade">
                                      <p:cBhvr>
                                        <p:cTn id="15" dur="2000"/>
                                        <p:tgtEl>
                                          <p:spTgt spid="146438"/>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46437"/>
                                        </p:tgtEl>
                                        <p:attrNameLst>
                                          <p:attrName>style.visibility</p:attrName>
                                        </p:attrNameLst>
                                      </p:cBhvr>
                                      <p:to>
                                        <p:strVal val="visible"/>
                                      </p:to>
                                    </p:set>
                                    <p:animEffect transition="in" filter="fade">
                                      <p:cBhvr>
                                        <p:cTn id="19" dur="2000"/>
                                        <p:tgtEl>
                                          <p:spTgt spid="146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7" grpId="0" animBg="1"/>
      <p:bldP spid="146438" grpId="0" animBg="1"/>
      <p:bldP spid="146439" grpId="0" animBg="1"/>
      <p:bldP spid="146440"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38100"/>
            <a:ext cx="9194800" cy="6896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8485" name="Text Box 5"/>
          <p:cNvSpPr txBox="1">
            <a:spLocks noChangeArrowheads="1"/>
          </p:cNvSpPr>
          <p:nvPr/>
        </p:nvSpPr>
        <p:spPr bwMode="auto">
          <a:xfrm>
            <a:off x="468313" y="3357563"/>
            <a:ext cx="4248150" cy="19462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A temporary group 'Imported References' is created. The references have already been added to the main library</a:t>
            </a:r>
            <a:endParaRPr lang="en-GB" sz="2400" b="1">
              <a:latin typeface="Lucida Sans" pitchFamily="34" charset="0"/>
            </a:endParaRPr>
          </a:p>
        </p:txBody>
      </p:sp>
      <p:sp>
        <p:nvSpPr>
          <p:cNvPr id="148486" name="Text Box 6"/>
          <p:cNvSpPr txBox="1">
            <a:spLocks noChangeArrowheads="1"/>
          </p:cNvSpPr>
          <p:nvPr/>
        </p:nvSpPr>
        <p:spPr bwMode="auto">
          <a:xfrm>
            <a:off x="5148263" y="4076700"/>
            <a:ext cx="3673475"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Selected references are imported to the open EndNote Library</a:t>
            </a:r>
            <a:endParaRPr lang="en-GB" sz="2400" b="1">
              <a:latin typeface="Lucida Sans" pitchFamily="34" charset="0"/>
            </a:endParaRPr>
          </a:p>
        </p:txBody>
      </p:sp>
      <p:sp>
        <p:nvSpPr>
          <p:cNvPr id="148487" name="Line 7"/>
          <p:cNvSpPr>
            <a:spLocks noChangeShapeType="1"/>
          </p:cNvSpPr>
          <p:nvPr/>
        </p:nvSpPr>
        <p:spPr bwMode="auto">
          <a:xfrm flipH="1" flipV="1">
            <a:off x="3059832" y="1988839"/>
            <a:ext cx="3240956" cy="144016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8488" name="Text Box 8"/>
          <p:cNvSpPr txBox="1">
            <a:spLocks noChangeArrowheads="1"/>
          </p:cNvSpPr>
          <p:nvPr/>
        </p:nvSpPr>
        <p:spPr bwMode="auto">
          <a:xfrm>
            <a:off x="5148263" y="2420938"/>
            <a:ext cx="3673475"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Click on any imported reference to view details of the record</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88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8486"/>
                                        </p:tgtEl>
                                        <p:attrNameLst>
                                          <p:attrName>style.visibility</p:attrName>
                                        </p:attrNameLst>
                                      </p:cBhvr>
                                      <p:to>
                                        <p:strVal val="visible"/>
                                      </p:to>
                                    </p:set>
                                    <p:animEffect transition="in" filter="fade">
                                      <p:cBhvr>
                                        <p:cTn id="7" dur="2000"/>
                                        <p:tgtEl>
                                          <p:spTgt spid="14848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48485"/>
                                        </p:tgtEl>
                                        <p:attrNameLst>
                                          <p:attrName>style.visibility</p:attrName>
                                        </p:attrNameLst>
                                      </p:cBhvr>
                                      <p:to>
                                        <p:strVal val="visible"/>
                                      </p:to>
                                    </p:set>
                                    <p:animEffect transition="in" filter="fade">
                                      <p:cBhvr>
                                        <p:cTn id="11" dur="2000"/>
                                        <p:tgtEl>
                                          <p:spTgt spid="14848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48488"/>
                                        </p:tgtEl>
                                        <p:attrNameLst>
                                          <p:attrName>style.visibility</p:attrName>
                                        </p:attrNameLst>
                                      </p:cBhvr>
                                      <p:to>
                                        <p:strVal val="visible"/>
                                      </p:to>
                                    </p:set>
                                    <p:animEffect transition="in" filter="fade">
                                      <p:cBhvr>
                                        <p:cTn id="15" dur="2000"/>
                                        <p:tgtEl>
                                          <p:spTgt spid="148488"/>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48487"/>
                                        </p:tgtEl>
                                        <p:attrNameLst>
                                          <p:attrName>style.visibility</p:attrName>
                                        </p:attrNameLst>
                                      </p:cBhvr>
                                      <p:to>
                                        <p:strVal val="visible"/>
                                      </p:to>
                                    </p:set>
                                    <p:animEffect transition="in" filter="fade">
                                      <p:cBhvr>
                                        <p:cTn id="19" dur="2000"/>
                                        <p:tgtEl>
                                          <p:spTgt spid="148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5" grpId="0" animBg="1"/>
      <p:bldP spid="148486" grpId="0" animBg="1"/>
      <p:bldP spid="148487" grpId="0" animBg="1"/>
      <p:bldP spid="148488"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9" name="Text Box 5"/>
          <p:cNvSpPr txBox="1">
            <a:spLocks noChangeArrowheads="1"/>
          </p:cNvSpPr>
          <p:nvPr/>
        </p:nvSpPr>
        <p:spPr bwMode="auto">
          <a:xfrm>
            <a:off x="4211638" y="3284538"/>
            <a:ext cx="3673475" cy="4857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Scroll down the page</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89</a:t>
            </a:fld>
            <a:endParaRPr lang="en-GB"/>
          </a:p>
        </p:txBody>
      </p:sp>
      <p:pic>
        <p:nvPicPr>
          <p:cNvPr id="5939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3758" y="-1"/>
            <a:ext cx="9157758" cy="68683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9509"/>
                                        </p:tgtEl>
                                        <p:attrNameLst>
                                          <p:attrName>style.visibility</p:attrName>
                                        </p:attrNameLst>
                                      </p:cBhvr>
                                      <p:to>
                                        <p:strVal val="visible"/>
                                      </p:to>
                                    </p:set>
                                    <p:animEffect transition="in" filter="fade">
                                      <p:cBhvr>
                                        <p:cTn id="7" dur="2000"/>
                                        <p:tgtEl>
                                          <p:spTgt spid="1495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317624" y="3172437"/>
            <a:ext cx="3974528" cy="3222962"/>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pic>
        <p:nvPicPr>
          <p:cNvPr id="3074"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317624" y="1588750"/>
            <a:ext cx="7512669" cy="832138"/>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10244" name="Rectangle 2"/>
          <p:cNvSpPr>
            <a:spLocks noGrp="1" noChangeArrowheads="1"/>
          </p:cNvSpPr>
          <p:nvPr>
            <p:ph type="title"/>
          </p:nvPr>
        </p:nvSpPr>
        <p:spPr/>
        <p:txBody>
          <a:bodyPr/>
          <a:lstStyle/>
          <a:p>
            <a:pPr eaLnBrk="1" hangingPunct="1"/>
            <a:r>
              <a:rPr lang="en-GB" smtClean="0"/>
              <a:t>Add a new reference</a:t>
            </a:r>
          </a:p>
        </p:txBody>
      </p:sp>
      <p:sp>
        <p:nvSpPr>
          <p:cNvPr id="7174" name="Line 6"/>
          <p:cNvSpPr>
            <a:spLocks noChangeShapeType="1"/>
          </p:cNvSpPr>
          <p:nvPr/>
        </p:nvSpPr>
        <p:spPr bwMode="auto">
          <a:xfrm flipH="1" flipV="1">
            <a:off x="3851920" y="2475757"/>
            <a:ext cx="1296144" cy="88569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5" name="Text Box 7"/>
          <p:cNvSpPr txBox="1">
            <a:spLocks noChangeArrowheads="1"/>
          </p:cNvSpPr>
          <p:nvPr/>
        </p:nvSpPr>
        <p:spPr bwMode="auto">
          <a:xfrm>
            <a:off x="4787900" y="2936009"/>
            <a:ext cx="38163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on the 'New Reference' icon…</a:t>
            </a:r>
          </a:p>
        </p:txBody>
      </p:sp>
      <p:sp>
        <p:nvSpPr>
          <p:cNvPr id="7176" name="Text Box 8"/>
          <p:cNvSpPr txBox="1">
            <a:spLocks noChangeArrowheads="1"/>
          </p:cNvSpPr>
          <p:nvPr/>
        </p:nvSpPr>
        <p:spPr bwMode="auto">
          <a:xfrm>
            <a:off x="4787900" y="4076700"/>
            <a:ext cx="30241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 or go to 'New Reference' on the dropdown menu</a:t>
            </a:r>
          </a:p>
        </p:txBody>
      </p:sp>
      <p:sp>
        <p:nvSpPr>
          <p:cNvPr id="7177" name="Oval 9"/>
          <p:cNvSpPr>
            <a:spLocks noChangeArrowheads="1"/>
          </p:cNvSpPr>
          <p:nvPr/>
        </p:nvSpPr>
        <p:spPr bwMode="auto">
          <a:xfrm>
            <a:off x="691605" y="3462265"/>
            <a:ext cx="2736850" cy="649287"/>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9</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175"/>
                                        </p:tgtEl>
                                        <p:attrNameLst>
                                          <p:attrName>style.visibility</p:attrName>
                                        </p:attrNameLst>
                                      </p:cBhvr>
                                      <p:to>
                                        <p:strVal val="visible"/>
                                      </p:to>
                                    </p:set>
                                    <p:animEffect transition="in" filter="fade">
                                      <p:cBhvr>
                                        <p:cTn id="7" dur="2000"/>
                                        <p:tgtEl>
                                          <p:spTgt spid="717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174"/>
                                        </p:tgtEl>
                                        <p:attrNameLst>
                                          <p:attrName>style.visibility</p:attrName>
                                        </p:attrNameLst>
                                      </p:cBhvr>
                                      <p:to>
                                        <p:strVal val="visible"/>
                                      </p:to>
                                    </p:set>
                                    <p:animEffect transition="in" filter="fade">
                                      <p:cBhvr>
                                        <p:cTn id="11" dur="2000"/>
                                        <p:tgtEl>
                                          <p:spTgt spid="7174"/>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176"/>
                                        </p:tgtEl>
                                        <p:attrNameLst>
                                          <p:attrName>style.visibility</p:attrName>
                                        </p:attrNameLst>
                                      </p:cBhvr>
                                      <p:to>
                                        <p:strVal val="visible"/>
                                      </p:to>
                                    </p:set>
                                    <p:animEffect transition="in" filter="fade">
                                      <p:cBhvr>
                                        <p:cTn id="15" dur="2000"/>
                                        <p:tgtEl>
                                          <p:spTgt spid="7176"/>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7177"/>
                                        </p:tgtEl>
                                        <p:attrNameLst>
                                          <p:attrName>style.visibility</p:attrName>
                                        </p:attrNameLst>
                                      </p:cBhvr>
                                      <p:to>
                                        <p:strVal val="visible"/>
                                      </p:to>
                                    </p:set>
                                    <p:animEffect transition="in" filter="fade">
                                      <p:cBhvr>
                                        <p:cTn id="19" dur="2000"/>
                                        <p:tgtEl>
                                          <p:spTgt spid="71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4" grpId="0" animBg="1"/>
      <p:bldP spid="7175" grpId="0" animBg="1"/>
      <p:bldP spid="7176" grpId="0" animBg="1"/>
      <p:bldP spid="7177"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3" name="Line 5"/>
          <p:cNvSpPr>
            <a:spLocks noChangeShapeType="1"/>
          </p:cNvSpPr>
          <p:nvPr/>
        </p:nvSpPr>
        <p:spPr bwMode="auto">
          <a:xfrm flipH="1" flipV="1">
            <a:off x="1907704" y="4581128"/>
            <a:ext cx="3168352" cy="79255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0534" name="Text Box 6"/>
          <p:cNvSpPr txBox="1">
            <a:spLocks noChangeArrowheads="1"/>
          </p:cNvSpPr>
          <p:nvPr/>
        </p:nvSpPr>
        <p:spPr bwMode="auto">
          <a:xfrm>
            <a:off x="4355976" y="4765675"/>
            <a:ext cx="3673475"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Click the URL link to view the source record</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90</a:t>
            </a:fld>
            <a:endParaRPr lang="en-GB"/>
          </a:p>
        </p:txBody>
      </p:sp>
      <p:pic>
        <p:nvPicPr>
          <p:cNvPr id="6041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0534"/>
                                        </p:tgtEl>
                                        <p:attrNameLst>
                                          <p:attrName>style.visibility</p:attrName>
                                        </p:attrNameLst>
                                      </p:cBhvr>
                                      <p:to>
                                        <p:strVal val="visible"/>
                                      </p:to>
                                    </p:set>
                                    <p:animEffect transition="in" filter="fade">
                                      <p:cBhvr>
                                        <p:cTn id="7" dur="2000"/>
                                        <p:tgtEl>
                                          <p:spTgt spid="15053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50533"/>
                                        </p:tgtEl>
                                        <p:attrNameLst>
                                          <p:attrName>style.visibility</p:attrName>
                                        </p:attrNameLst>
                                      </p:cBhvr>
                                      <p:to>
                                        <p:strVal val="visible"/>
                                      </p:to>
                                    </p:set>
                                    <p:animEffect transition="in" filter="fade">
                                      <p:cBhvr>
                                        <p:cTn id="11" dur="2000"/>
                                        <p:tgtEl>
                                          <p:spTgt spid="1505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3" grpId="0" animBg="1"/>
      <p:bldP spid="150534"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t="12376"/>
          <a:stretch/>
        </p:blipFill>
        <p:spPr>
          <a:xfrm>
            <a:off x="0" y="188640"/>
            <a:ext cx="9144000" cy="6009287"/>
          </a:xfrm>
          <a:prstGeom prst="rect">
            <a:avLst/>
          </a:prstGeom>
        </p:spPr>
      </p:pic>
      <p:sp>
        <p:nvSpPr>
          <p:cNvPr id="151557" name="Text Box 5"/>
          <p:cNvSpPr txBox="1">
            <a:spLocks noChangeArrowheads="1"/>
          </p:cNvSpPr>
          <p:nvPr/>
        </p:nvSpPr>
        <p:spPr bwMode="auto">
          <a:xfrm>
            <a:off x="4499992" y="1988840"/>
            <a:ext cx="3673475"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Web of </a:t>
            </a:r>
            <a:r>
              <a:rPr lang="en-GB" sz="2400" b="1" dirty="0" smtClean="0">
                <a:solidFill>
                  <a:srgbClr val="000000"/>
                </a:solidFill>
                <a:latin typeface="Lucida Sans" pitchFamily="34" charset="0"/>
              </a:rPr>
              <a:t>Science </a:t>
            </a:r>
            <a:r>
              <a:rPr lang="en-GB" sz="2400" b="1" dirty="0">
                <a:solidFill>
                  <a:srgbClr val="000000"/>
                </a:solidFill>
                <a:latin typeface="Lucida Sans" pitchFamily="34" charset="0"/>
              </a:rPr>
              <a:t>database record is displayed</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91</a:t>
            </a:fld>
            <a:endParaRPr lang="en-GB"/>
          </a:p>
        </p:txBody>
      </p:sp>
      <p:sp>
        <p:nvSpPr>
          <p:cNvPr id="4" name="Rectangle 3"/>
          <p:cNvSpPr/>
          <p:nvPr/>
        </p:nvSpPr>
        <p:spPr bwMode="auto">
          <a:xfrm>
            <a:off x="0" y="980728"/>
            <a:ext cx="1907704" cy="1152128"/>
          </a:xfrm>
          <a:prstGeom prst="rect">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1557"/>
                                        </p:tgtEl>
                                        <p:attrNameLst>
                                          <p:attrName>style.visibility</p:attrName>
                                        </p:attrNameLst>
                                      </p:cBhvr>
                                      <p:to>
                                        <p:strVal val="visible"/>
                                      </p:to>
                                    </p:set>
                                    <p:animEffect transition="in" filter="fade">
                                      <p:cBhvr>
                                        <p:cTn id="7" dur="2000"/>
                                        <p:tgtEl>
                                          <p:spTgt spid="1515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57"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r>
              <a:rPr lang="en-GB" smtClean="0"/>
              <a:t>Find full text of articles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92</a:t>
            </a:fld>
            <a:endParaRPr lang="en-GB"/>
          </a:p>
        </p:txBody>
      </p:sp>
    </p:spTree>
  </p:cSld>
  <p:clrMapOvr>
    <a:masterClrMapping/>
  </p:clrMapOvr>
  <p:transition spd="med">
    <p:fade/>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9517"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93</a:t>
            </a:fld>
            <a:endParaRPr lang="en-GB"/>
          </a:p>
        </p:txBody>
      </p:sp>
      <p:sp>
        <p:nvSpPr>
          <p:cNvPr id="3" name="Oval 2"/>
          <p:cNvSpPr/>
          <p:nvPr/>
        </p:nvSpPr>
        <p:spPr bwMode="auto">
          <a:xfrm>
            <a:off x="251520" y="3068960"/>
            <a:ext cx="2232248" cy="576064"/>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
        <p:nvSpPr>
          <p:cNvPr id="4" name="TextBox 3"/>
          <p:cNvSpPr txBox="1"/>
          <p:nvPr/>
        </p:nvSpPr>
        <p:spPr bwMode="auto">
          <a:xfrm>
            <a:off x="3491880" y="4005064"/>
            <a:ext cx="4608512"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For the best search, go to 'Edit </a:t>
            </a:r>
            <a:r>
              <a:rPr lang="en-GB" sz="2400" b="1" dirty="0" smtClean="0">
                <a:solidFill>
                  <a:srgbClr val="000000"/>
                </a:solidFill>
                <a:latin typeface="Lucida Sans" pitchFamily="34" charset="0"/>
                <a:sym typeface="Wingdings"/>
              </a:rPr>
              <a:t> Preferences'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614625523"/>
      </p:ext>
    </p:extLst>
  </p:cSld>
  <p:clrMapOvr>
    <a:masterClrMapping/>
  </p:clrMapOvr>
  <p:transition spd="med">
    <p:fade/>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475656" y="836712"/>
            <a:ext cx="5597759" cy="5068358"/>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94</a:t>
            </a:fld>
            <a:endParaRPr lang="en-GB"/>
          </a:p>
        </p:txBody>
      </p:sp>
      <p:sp>
        <p:nvSpPr>
          <p:cNvPr id="3" name="TextBox 2"/>
          <p:cNvSpPr txBox="1"/>
          <p:nvPr/>
        </p:nvSpPr>
        <p:spPr bwMode="auto">
          <a:xfrm>
            <a:off x="3779912" y="4437112"/>
            <a:ext cx="4392488"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Choose 'Find Full Text' and check the WOK, DOI and PubMed options</a:t>
            </a:r>
            <a:endParaRPr lang="en-GB" sz="2400" b="1" dirty="0">
              <a:solidFill>
                <a:srgbClr val="000000"/>
              </a:solidFill>
              <a:latin typeface="Lucida Sans" pitchFamily="34" charset="0"/>
            </a:endParaRPr>
          </a:p>
        </p:txBody>
      </p:sp>
      <p:sp>
        <p:nvSpPr>
          <p:cNvPr id="4" name="Oval 3"/>
          <p:cNvSpPr/>
          <p:nvPr/>
        </p:nvSpPr>
        <p:spPr bwMode="auto">
          <a:xfrm>
            <a:off x="1598823" y="1664804"/>
            <a:ext cx="1440160" cy="504056"/>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249037638"/>
      </p:ext>
    </p:extLst>
  </p:cSld>
  <p:clrMapOvr>
    <a:masterClrMapping/>
  </p:clrMapOvr>
  <p:transition spd="med">
    <p:fade/>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0" y="33443"/>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7109" name="Line 5"/>
          <p:cNvSpPr>
            <a:spLocks noChangeShapeType="1"/>
          </p:cNvSpPr>
          <p:nvPr/>
        </p:nvSpPr>
        <p:spPr bwMode="auto">
          <a:xfrm flipH="1" flipV="1">
            <a:off x="3431022" y="3284984"/>
            <a:ext cx="1152525" cy="18002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7110" name="Text Box 6"/>
          <p:cNvSpPr txBox="1">
            <a:spLocks noChangeArrowheads="1"/>
          </p:cNvSpPr>
          <p:nvPr/>
        </p:nvSpPr>
        <p:spPr bwMode="auto">
          <a:xfrm>
            <a:off x="4151747" y="4366072"/>
            <a:ext cx="4681538"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To search the whole library for free full text, select a single item, then go to 'Edit </a:t>
            </a:r>
            <a:r>
              <a:rPr lang="en-GB" sz="2400" b="1" dirty="0">
                <a:solidFill>
                  <a:srgbClr val="000000"/>
                </a:solidFill>
                <a:latin typeface="Lucida Sans" pitchFamily="34" charset="0"/>
                <a:sym typeface="Wingdings 3" pitchFamily="18" charset="2"/>
              </a:rPr>
              <a:t> Select All'</a:t>
            </a:r>
            <a:endParaRPr lang="en-GB" sz="2400" b="1" dirty="0">
              <a:latin typeface="Lucida Sans" pitchFamily="34" charset="0"/>
              <a:sym typeface="Wingdings 3" pitchFamily="18" charset="2"/>
            </a:endParaRPr>
          </a:p>
        </p:txBody>
      </p:sp>
      <p:sp>
        <p:nvSpPr>
          <p:cNvPr id="47111" name="Oval 7"/>
          <p:cNvSpPr>
            <a:spLocks noChangeArrowheads="1"/>
          </p:cNvSpPr>
          <p:nvPr/>
        </p:nvSpPr>
        <p:spPr bwMode="auto">
          <a:xfrm>
            <a:off x="323850" y="1554080"/>
            <a:ext cx="1944688" cy="323850"/>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95</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7110"/>
                                        </p:tgtEl>
                                        <p:attrNameLst>
                                          <p:attrName>style.visibility</p:attrName>
                                        </p:attrNameLst>
                                      </p:cBhvr>
                                      <p:to>
                                        <p:strVal val="visible"/>
                                      </p:to>
                                    </p:set>
                                    <p:animEffect transition="in" filter="fade">
                                      <p:cBhvr>
                                        <p:cTn id="7" dur="2000"/>
                                        <p:tgtEl>
                                          <p:spTgt spid="4711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7109"/>
                                        </p:tgtEl>
                                        <p:attrNameLst>
                                          <p:attrName>style.visibility</p:attrName>
                                        </p:attrNameLst>
                                      </p:cBhvr>
                                      <p:to>
                                        <p:strVal val="visible"/>
                                      </p:to>
                                    </p:set>
                                    <p:animEffect transition="in" filter="fade">
                                      <p:cBhvr>
                                        <p:cTn id="11" dur="2000"/>
                                        <p:tgtEl>
                                          <p:spTgt spid="47109"/>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47111"/>
                                        </p:tgtEl>
                                        <p:attrNameLst>
                                          <p:attrName>style.visibility</p:attrName>
                                        </p:attrNameLst>
                                      </p:cBhvr>
                                      <p:to>
                                        <p:strVal val="visible"/>
                                      </p:to>
                                    </p:set>
                                    <p:animEffect transition="in" filter="fade">
                                      <p:cBhvr>
                                        <p:cTn id="15" dur="2000"/>
                                        <p:tgtEl>
                                          <p:spTgt spid="47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9" grpId="0" animBg="1"/>
      <p:bldP spid="47110" grpId="0" animBg="1"/>
      <p:bldP spid="47111"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9749" name="Text Box 5"/>
          <p:cNvSpPr txBox="1">
            <a:spLocks noChangeArrowheads="1"/>
          </p:cNvSpPr>
          <p:nvPr/>
        </p:nvSpPr>
        <p:spPr bwMode="auto">
          <a:xfrm>
            <a:off x="4211638" y="2637075"/>
            <a:ext cx="4681537"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Select 'Find Full Text </a:t>
            </a:r>
            <a:r>
              <a:rPr lang="en-GB" sz="2400" b="1" dirty="0">
                <a:solidFill>
                  <a:srgbClr val="000000"/>
                </a:solidFill>
                <a:latin typeface="Lucida Sans" pitchFamily="34" charset="0"/>
                <a:sym typeface="Wingdings 3" pitchFamily="18" charset="2"/>
              </a:rPr>
              <a:t> Find Full Text </a:t>
            </a:r>
            <a:r>
              <a:rPr lang="en-GB" sz="2400" b="1" dirty="0" smtClean="0">
                <a:solidFill>
                  <a:srgbClr val="000000"/>
                </a:solidFill>
                <a:latin typeface="Lucida Sans" pitchFamily="34" charset="0"/>
                <a:sym typeface="Wingdings 3" pitchFamily="18" charset="2"/>
              </a:rPr>
              <a:t>…'</a:t>
            </a:r>
            <a:endParaRPr lang="en-GB" sz="2400" b="1" dirty="0">
              <a:latin typeface="Lucida Sans" pitchFamily="34" charset="0"/>
              <a:sym typeface="Wingdings 3" pitchFamily="18" charset="2"/>
            </a:endParaRPr>
          </a:p>
        </p:txBody>
      </p:sp>
      <p:sp>
        <p:nvSpPr>
          <p:cNvPr id="159750" name="Oval 6"/>
          <p:cNvSpPr>
            <a:spLocks noChangeArrowheads="1"/>
          </p:cNvSpPr>
          <p:nvPr/>
        </p:nvSpPr>
        <p:spPr bwMode="auto">
          <a:xfrm>
            <a:off x="755650" y="1722678"/>
            <a:ext cx="3816350" cy="57596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96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9749"/>
                                        </p:tgtEl>
                                        <p:attrNameLst>
                                          <p:attrName>style.visibility</p:attrName>
                                        </p:attrNameLst>
                                      </p:cBhvr>
                                      <p:to>
                                        <p:strVal val="visible"/>
                                      </p:to>
                                    </p:set>
                                    <p:animEffect transition="in" filter="fade">
                                      <p:cBhvr>
                                        <p:cTn id="7" dur="2000"/>
                                        <p:tgtEl>
                                          <p:spTgt spid="15974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59750"/>
                                        </p:tgtEl>
                                        <p:attrNameLst>
                                          <p:attrName>style.visibility</p:attrName>
                                        </p:attrNameLst>
                                      </p:cBhvr>
                                      <p:to>
                                        <p:strVal val="visible"/>
                                      </p:to>
                                    </p:set>
                                    <p:animEffect transition="in" filter="fade">
                                      <p:cBhvr>
                                        <p:cTn id="11" dur="2000"/>
                                        <p:tgtEl>
                                          <p:spTgt spid="1597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49" grpId="0" animBg="1"/>
      <p:bldP spid="159750"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8395" y="-60153"/>
            <a:ext cx="9224204" cy="69181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0773" name="Line 5"/>
          <p:cNvSpPr>
            <a:spLocks noChangeShapeType="1"/>
          </p:cNvSpPr>
          <p:nvPr/>
        </p:nvSpPr>
        <p:spPr bwMode="auto">
          <a:xfrm flipH="1">
            <a:off x="1403648" y="4400549"/>
            <a:ext cx="2232245" cy="10857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0774" name="Line 6"/>
          <p:cNvSpPr>
            <a:spLocks noChangeShapeType="1"/>
          </p:cNvSpPr>
          <p:nvPr/>
        </p:nvSpPr>
        <p:spPr bwMode="auto">
          <a:xfrm flipH="1" flipV="1">
            <a:off x="1907703" y="2564903"/>
            <a:ext cx="1188266" cy="156932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0775" name="Text Box 7"/>
          <p:cNvSpPr txBox="1">
            <a:spLocks noChangeArrowheads="1"/>
          </p:cNvSpPr>
          <p:nvPr/>
        </p:nvSpPr>
        <p:spPr bwMode="auto">
          <a:xfrm>
            <a:off x="2915816" y="3343652"/>
            <a:ext cx="4429546"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EndNote searches Web of </a:t>
            </a:r>
            <a:r>
              <a:rPr lang="en-GB" sz="2400" b="1" dirty="0" smtClean="0">
                <a:solidFill>
                  <a:srgbClr val="000000"/>
                </a:solidFill>
                <a:latin typeface="Lucida Sans" pitchFamily="34" charset="0"/>
              </a:rPr>
              <a:t>Science etc. </a:t>
            </a:r>
            <a:r>
              <a:rPr lang="en-GB" sz="2400" b="1" dirty="0">
                <a:solidFill>
                  <a:srgbClr val="000000"/>
                </a:solidFill>
                <a:latin typeface="Lucida Sans" pitchFamily="34" charset="0"/>
              </a:rPr>
              <a:t>for full text and attaches items found to the individual records</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97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0775"/>
                                        </p:tgtEl>
                                        <p:attrNameLst>
                                          <p:attrName>style.visibility</p:attrName>
                                        </p:attrNameLst>
                                      </p:cBhvr>
                                      <p:to>
                                        <p:strVal val="visible"/>
                                      </p:to>
                                    </p:set>
                                    <p:animEffect transition="in" filter="fade">
                                      <p:cBhvr>
                                        <p:cTn id="7" dur="2000"/>
                                        <p:tgtEl>
                                          <p:spTgt spid="16077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60773"/>
                                        </p:tgtEl>
                                        <p:attrNameLst>
                                          <p:attrName>style.visibility</p:attrName>
                                        </p:attrNameLst>
                                      </p:cBhvr>
                                      <p:to>
                                        <p:strVal val="visible"/>
                                      </p:to>
                                    </p:set>
                                    <p:animEffect transition="in" filter="fade">
                                      <p:cBhvr>
                                        <p:cTn id="11" dur="2000"/>
                                        <p:tgtEl>
                                          <p:spTgt spid="160773"/>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60774"/>
                                        </p:tgtEl>
                                        <p:attrNameLst>
                                          <p:attrName>style.visibility</p:attrName>
                                        </p:attrNameLst>
                                      </p:cBhvr>
                                      <p:to>
                                        <p:strVal val="visible"/>
                                      </p:to>
                                    </p:set>
                                    <p:animEffect transition="in" filter="fade">
                                      <p:cBhvr>
                                        <p:cTn id="15" dur="2000"/>
                                        <p:tgtEl>
                                          <p:spTgt spid="1607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3" grpId="0" animBg="1"/>
      <p:bldP spid="160774" grpId="0" animBg="1"/>
      <p:bldP spid="160775"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0758" name="Text Box 6"/>
          <p:cNvSpPr txBox="1">
            <a:spLocks noChangeArrowheads="1"/>
          </p:cNvSpPr>
          <p:nvPr/>
        </p:nvSpPr>
        <p:spPr bwMode="auto">
          <a:xfrm>
            <a:off x="2528459" y="4298152"/>
            <a:ext cx="468153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a:t>
            </a:r>
            <a:r>
              <a:rPr lang="en-GB" sz="2400" b="1" dirty="0" err="1">
                <a:solidFill>
                  <a:srgbClr val="000000"/>
                </a:solidFill>
                <a:latin typeface="Lucida Sans" pitchFamily="34" charset="0"/>
              </a:rPr>
              <a:t>pdf</a:t>
            </a:r>
            <a:r>
              <a:rPr lang="en-GB" sz="2400" b="1" dirty="0">
                <a:solidFill>
                  <a:srgbClr val="000000"/>
                </a:solidFill>
                <a:latin typeface="Lucida Sans" pitchFamily="34" charset="0"/>
              </a:rPr>
              <a:t> file appears in the 'File Attachments' field</a:t>
            </a:r>
            <a:endParaRPr lang="en-GB" sz="2400" b="1" dirty="0">
              <a:latin typeface="Lucida Sans" pitchFamily="34" charset="0"/>
              <a:sym typeface="Wingdings 3" pitchFamily="18" charset="2"/>
            </a:endParaRPr>
          </a:p>
        </p:txBody>
      </p:sp>
      <p:sp>
        <p:nvSpPr>
          <p:cNvPr id="330759" name="Line 7"/>
          <p:cNvSpPr>
            <a:spLocks noChangeShapeType="1"/>
          </p:cNvSpPr>
          <p:nvPr/>
        </p:nvSpPr>
        <p:spPr bwMode="auto">
          <a:xfrm flipH="1">
            <a:off x="872275" y="4533330"/>
            <a:ext cx="1081087" cy="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98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30758"/>
                                        </p:tgtEl>
                                        <p:attrNameLst>
                                          <p:attrName>style.visibility</p:attrName>
                                        </p:attrNameLst>
                                      </p:cBhvr>
                                      <p:to>
                                        <p:strVal val="visible"/>
                                      </p:to>
                                    </p:set>
                                    <p:animEffect transition="in" filter="fade">
                                      <p:cBhvr>
                                        <p:cTn id="7" dur="2000"/>
                                        <p:tgtEl>
                                          <p:spTgt spid="33075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30759"/>
                                        </p:tgtEl>
                                        <p:attrNameLst>
                                          <p:attrName>style.visibility</p:attrName>
                                        </p:attrNameLst>
                                      </p:cBhvr>
                                      <p:to>
                                        <p:strVal val="visible"/>
                                      </p:to>
                                    </p:set>
                                    <p:animEffect transition="in" filter="fade">
                                      <p:cBhvr>
                                        <p:cTn id="11" dur="2000"/>
                                        <p:tgtEl>
                                          <p:spTgt spid="3307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0758" grpId="0" animBg="1"/>
      <p:bldP spid="330759"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eaLnBrk="1" hangingPunct="1"/>
            <a:r>
              <a:rPr lang="en-GB" smtClean="0"/>
              <a:t>Attach PDF files to records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99</a:t>
            </a:fld>
            <a:endParaRPr lang="en-GB"/>
          </a:p>
        </p:txBody>
      </p:sp>
    </p:spTree>
  </p:cSld>
  <p:clrMapOvr>
    <a:masterClrMapping/>
  </p:clrMapOvr>
  <p:transition spd="med">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THEME_BG_IMAGE" val=""/>
  <p:tag name="MMPROD_TAG_VCONFIG" val="PD94bWwgdmVyc2lvbj0iMS4wIiBlbmNvZGluZz0iVVRGLTgiPz4NCjxjb25maWd1cmF0aW9uPg0KCTxicmFuZGluZz4NCgkJPHVpZm9udCBuYW1lPSJGT05UX05PVEVTX1RFWFQiIHZhbHVlPSJWZXJkYW5hLDEwLGZhbHNlLGZhbHNlLGZhbHNlIi8+DQoJPC9icmFuZGluZz4NCgk8Y29sb3JzPg0KCQk8dWljb2xvciBuYW1lPSJwcmltYXJ5IiB2YWx1ZT0iMHg2Rjg0ODgiLz4NCgkJPHVpY29sb3IgbmFtZT0iZ2xvdyIgdmFsdWU9IjB4MzVEMzM0Ii8+DQoJCTx1aWNvbG9yIG5hbWU9InRleHQiIHZhbHVlPSIweEZGRkZGRiIvPg0KCQk8dWljb2xvciBuYW1lPSJsaWdodCIgdmFsdWU9IjB4NEU1RDYwIi8+DQoJCTx1aWNvbG9yIG5hbWU9InNoYWRvdyIgdmFsdWU9IjB4MDAwMDAwIi8+DQoJCTx1aWNvbG9yIG5hbWU9ImJhY2tncm91bmQiIHZhbHVlPSIweDcyNzk3MSIvPg0KCTwvY29sb3JzPg0KCTxsYXlvdXQ+DQoJCTx1aXNob3cgbmFtZT0icHJlc2VudGF0aW9udGl0bGUiIHZhbHVlPSJ0cnVlIi8+DQoJCTx1aXNob3cgbmFtZT0icHJlc2VudGVycGhvdG8iIHZhbHVlPSJ0cnVlIi8+DQoJCTx1aXNob3cgbmFtZT0icHJlc2VudGVybmFtZSIgdmFsdWU9InRydWUiLz4NCgkJPHVpc2hvdyBuYW1lPSJwcmVzZW50ZXJ0aXRsZSIgdmFsdWU9InRydWUiLz4NCgkJPHVpc2hvdyBuYW1lPSJwcmVzZW50ZXJlbWFpbCIgdmFsdWU9InRydWUiLz4NCgkJPHVpc2hvdyBuYW1lPSJwcmVzZW50ZXJiaW8iIHZhbHVlPSJ0cnVlIi8+DQoJCTx1aXNob3cgbmFtZT0iY29tcGFueWxvZ28iIHZhbHVlPSJ0cnVlIi8+DQoJCTx1aXNob3cgbmFtZT0ic2lkZWJhciIgdmFsdWU9InRydWUiLz4NCgkJPHVpc2hvdyBuYW1lPSJvdXRsaW5lIiB2YWx1ZT0idHJ1ZSIvPg0KCQk8dWlzaG93IG5hbWU9InRodW1ibmFpbCIgdmFsdWU9InRydWUiLz4NCgkJPHVpc2hvdyBuYW1lPSJub3RlcyIgdmFsdWU9InRydWUiLz4NCgkJPHVpc2hvdyBuYW1lPSJzZWFyY2giIHZhbHVlPSJ0cnVlIi8+DQoJCTx1aXNob3cgbmFtZT0icXVpeiIgdmFsdWU9InRydWUiLz4NCgkJPHVpc2hvdyBuYW1lPSJhdHRhY2htZW50cyIgdmFsdWU9InRydWUiLz4NCgkJPHVpc2hvdyBuYW1lPSJ1dGlscyIgdmFsdWU9InRydWUiLz4NCgkJPHVpc2hvdyBuYW1lPSJ2b2x1bWUiIHZhbHVlPSJ0cnVlIi8+DQoJCTx1aXNob3cgbmFtZT0icGxheWJhciIgdmFsdWU9InRydWUiLz4NCgkJPHVpc2hvdyBuYW1lPSJ0YWxraW5naGVhZCIgdmFsdWU9InRydWUiLz4NCgkJPHVpc2hvdyBuYW1lPSJzaWRlYmFyb25yaWdodCIgdmFsdWU9InRydWUiLz4NCgkJPHVpc2hvdyBuYW1lPSJ2aWV3Y2hhbmdlIiB2YWx1ZT0idHJ1ZSIvPg0KCQk8dWlzaG93IG5hbWU9ImFsd2F5c1NjcnVuY2giIHZhbHVlPSJmYWxzZSIvPg0KCQk8dWlzaG93IG5hbWU9ImluaXRpYWxkaXNwbGF5bW9kZWlzbm9ybWFsIiB2YWx1ZT0idHJ1ZSIvPg0KCQk8dWlyZXBsYWNlIG5hbWU9ImxvZ28iIHZhbHVlPSIiLz4NCgkJPHVpcmVwbGFjZSBuYW1lPSJiZ2ltYWdlIiB2YWx1ZT0iIi8+DQoJCTx1aXJlcGxhY2UgbmFtZT0iaW5pdGlhbHRhYiIgdmFsdWU9Im91dGxpbmUiLz4NCgk8L2xheW91dD4NCgk8bGFuZ3VhZ2UgaWQ9ImVu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N0b3BwZWQiLz4NCgkJPHVpdGV4dCBuYW1lPSJTQ1JVQkJBUlNUQVRVU19QTEFZSU5HIiB2YWx1ZT0iUGxheWluZyIvPg0KCQk8dWl0ZXh0IG5hbWU9IlNDUlVCQkFSU1RBVFVTX05PQVVESU8iIHZhbHVlPSJObyBBdWRpbyIvPg0KCQk8dWl0ZXh0IG5hbWU9IlNDUlVCQkFSU1RBVFVTX1ZJRFBMQVlJTkciIHZhbHVlPSJWaWRlbyBQbGF5aW5nIi8+DQoJCTx1aXRleHQgbmFtZT0iU0NSVUJCQVJTVEFUVVNfTE9BRElORyIgdmFsdWU9IkxvYWRpbmciLz4NCgkJPHVpdGV4dCBuYW1lPSJTQ1JVQkJBUlNUQVRVU19CVUZGRVJJTkciIHZhbHVlPSJCdWZmZXJpbmciLz4NCgkJPHVpdGV4dCBuYW1lPSJTQ1JVQkJBUlNUQVRVU19RVUVTVElPTiIgdmFsdWU9IkFuc3dlciBRdWVzdGlvbiIvPg0KCQk8dWl0ZXh0IG5hbWU9IlNDUlVCQkFSU1RBVFVTX1JFVklFV1FVSVoiIHZhbHVlPSJSZXZpZXdpbmcgUXVpeiIvPg0KCQk8IS0tIHN1YnN0aXR1dGlvbjogJW0gPT0gbWludXRlcyByZW1haW5pbmcgLS0+DQoJCTwhLS0gc3Vic3RpdHV0aW9uOiAlcyA9PSBzZWNvbmRzIHJlbWFpbmluZyAtLT4NCgkJPHVpdGV4dCBuYW1lPSJFTEFQU0VEIiB2YWx1ZT0iJW0gTWludXRlcyAlcyBTZWNvbmRzIFJlbWFpbmluZyIvPg0KCQk8dWl0ZXh0IG5hbWU9Ik5PVEZPVU5EIiB2YWx1ZT0iTm90aGluZyBGb3VuZCIvPg0KCQk8dWl0ZXh0IG5hbWU9IkFUVEFDSE1FTlRTIiB2YWx1ZT0iQXR0YWNobWVudH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WN0Ii8+DQoJCTx1aXRleHQgbmFtZT0iVEFCX1FVSVoiIHZhbHVlPSJRdWl6Ii8+DQoJCTx1aXRleHQgbmFtZT0iVEFCX09VVExJTkUiIHZhbHVlPSJPdXRsaW5lIi8+DQoJCTx1aXRleHQgbmFtZT0iVEFCX1RIVU1CIiB2YWx1ZT0iVGh1bWIiLz4NCgkJPHVpdGV4dCBuYW1lPSJUQUJfTk9URVMiIHZhbHVlPSJOb3RlcyIvPg0KCQk8dWl0ZXh0IG5hbWU9IlRBQl9TRUFSQ0giIHZhbHVlPSJTZWFyY2giLz4NCgkJPHVpdGV4dCBuYW1lPSJTTElERV9IRUFESU5HIiB2YWx1ZT0iU2xpZGUgVGl0bGUiLz4NCgkJPHVpdGV4dCBuYW1lPSJEVVJBVElPTl9IRUFESU5HIiB2YWx1ZT0iRHVyYXRpb24iLz4NCgkJPHVpdGV4dCBuYW1lPSJTRUFSQ0hfSEVBRElORyIgdmFsdWU9IlNlYXJjaCBmb3IgdGV4dDoiLz4NCgkJPHVpdGV4dCBuYW1lPSJUSFVNQl9IRUFESU5HIiB2YWx1ZT0iU2xpZGUiLz4NCgkJPHVpdGV4dCBuYW1lPSJUSFVNQl9JTkZPIiB2YWx1ZT0iU2xpZGUgVGl0bGUvRHVyYXRpb24iLz4NCgkJPHVpdGV4dCBuYW1lPSJBVFRBQ0hOQU1FX0hFQURJTkciIHZhbHVlPSJGaWxlIE5hbWUiLz4NCgkJPHVpdGV4dCBuYW1lPSJBVFRBQ0hTSVpFX0hFQURJTkciIHZhbHVlPSJTaXplIi8+DQoJCTx1aXRleHQgbmFtZT0iU0xJREVfTk9URVMiIHZhbHVlPSJTbGlkZSBOb3RlcyIvPg0KCQk8IS0tcXVpeiBwb2QgYW5kIG1lc3NhZ2UgYm94IHRleHRzLS0+DQoJCTx1aXRleHQgbmFtZT0iUVVJWlBPRF9RVUlaX0FUVEVNUFQiIHZhbHVlPSJRdWl6IEF0dGVtcHQ6Ii8+DQoJCTx1aXRleHQgbmFtZT0iUVVJWlBPRF9RVUlaX0FUVEVNUFRfVkFMVUUiIHZhbHVlPSIlbiBvZiAldCIvPg0KCQk8dWl0ZXh0IG5hbWU9IlFVSVpQT0RfUVVJWl9TQ09SRSIgdmFsdWU9IlNjb3JlZDoiLz4NCgkJPHVpdGV4dCBuYW1lPSJRVUlaUE9EX1FVSVpfUEFTU1NDT1JFIiB2YWx1ZT0iUGFzc2luZyBTY29yZToiLz4NCgkJPHVpdGV4dCBuYW1lPSJRVUlaUE9EX1FVSVpfTUFYU0NPUkUiIHZhbHVlPSJNYXggU2NvcmU6Ii8+DQoJCTx1aXRleHQgbmFtZT0iUVVJWlBPRF9RVUVTQVRNUFRfU1RSIiB2YWx1ZT0iQXR0ZW1wdDogJW4gb2YgJXQiLz4NCgkJPHVpdGV4dCBuYW1lPSJRVUlaUE9EX1FVRVNUWVBFX1NUUiIgdmFsdWU9IlR5cGU6ICVzIi8+DQoJCTx1aXRleHQgbmFtZT0iUVVJWlBPRF9RVUVTVFlQRV9HUkQiIHZhbHVlPSJHcmFkZWQiLz4NCgkJPHVpdGV4dCBuYW1lPSJRVUlaUE9EX1FVRVNUWVBFX1NWWSIgdmFsdWU9IlN1cnZleSIvPg0KCQk8dWl0ZXh0IG5hbWU9IlFVSVpQT0RfUVVJWkFUTVBUX0lORiIgdmFsdWU9IkluZmluaXRlIi8+DQoJCTx1aXRleHQgbmFtZT0iUVVJWlBPRF9RVUVTQVRNUFRfSU5GIiB2YWx1ZT0iSW5maW5pdGUiLz4NCgkJPHVpdGV4dCBuYW1lPSJXQVJOSU5HTVNHX1lFU1NUUklORyIgdmFsdWU9IlllcyIvPg0KCQk8dWl0ZXh0IG5hbWU9IldBUk5JTkdNU0dfTk9TVFJJTkciIHZhbHVlPSJObyIvPg0KCQk8dWl0ZXh0IG5hbWU9IldBUk5JTkdNU0dfVElUTEVTVFJJTkciIHZhbHVlPSJRdWl6IE5hdmlnYXRpb24gV2FybmluZyIvPg0KCQk8dWl0ZXh0IG5hbWU9IldBUk5JTkdNU0dfTVNHU1RSSU5HIiB2YWx1ZT0iVGhlcmUgYXJlIHVuLWF0dGVtcHRlZCBxdWVzdGlvbnMgaW4gdGhpcyBRdWl6LiYjeEE7JiN4QTtDbGlja2luZyBZZXMgd2lsbCB0YWtlIHlvdSBvdXQgb2YgdGhlIFF1aXouIENsaWNrIE5vIHRvIGNvbnRpbnVlIHRoZSBRdWl6LiIvPg0KCQk8dWl0ZXh0IG5hbWU9IklORk9STUFUSU9OX0gyNjRfRkxBU0hQTEFZRVIiIHZhbHVlPSJUaGUgY3VycmVudCB2ZXJzaW9uIG9mIEZsYXNoIFBsYXllciBpbnN0YWxsZWQgb24geW91ciBtYWNoaW5lIGRvZXMgbm90IHN1cHBvcnQgdGhpcyB2aWRlby4gQ2xpY2sgb24gdGhlIHZpZGVvIGFyZWEgdG8gZG93bmxvYWQgdGhlIGxhdGVzdC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Nob3cgc2lkZWJhciB0byBwYXJ0aWNpcGFudHMiLz4NCgkJPHVpdGV4dCBuYW1lPSJNVVRFIiB2YWx1ZT0iTXV0ZSIvPg0KCQk8dWl0ZXh0IG5hbWU9IkRPQ1dSQVBfVElUTEUiIHZhbHVlPSJQcmVzZW50ZXIgRmlsZSBBdHRhY2htZW50Ii8+DQoJCTx1aXRleHQgbmFtZT0iRE9DV1JBUF9NU0ciIHZhbHVlPSJTYXZlIHRvIE15IENvbXB1dGVyIi8+DQoJCTx1aXRleHQgbmFtZT0iRE9DV1JBUF9QUk9NUFQiIHZhbHVlPSJDbGljayB0byBEb3dubG9hZCIvPg0KCTwvbGFuZ3VhZ2U+DQoJPGxhbmd1YWdlIGlkPSJkZ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VG9uIGF1cyIvPg0KCQk8dWl0ZXh0IG5hbWU9IkRPQ1dSQVBfVElUTEUiIHZhbHVlPSJQcmVzZW50ZXItQW5oYW5nIi8+DQoJCTx1aXRleHQgbmFtZT0iRE9DV1JBUF9NU0ciIHZhbHVlPSJBdWYgbWVpbmVtIEFyYmVpdHNwbGF0eiBzcGVpY2hlcm4iLz4NCgkJPHVpdGV4dCBuYW1lPSJET0NXUkFQX1BST01QVCIgdmFsdWU9Ilp1bSBIZXJ1bnRlcmxhZGVuIGtsaWNrZW4iLz4NCgk8L2xhbmd1YWdlPg0KCTxsYW5ndWFnZSBpZD0iZn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UgJW4iLz4NCgkJPCEtLSBzdWJzdGl0dXRpb246ICVuID09IHNsaWRlIG51bWJlciAtLT4NCgkJPCEtLSBzdWJzdGl0dXRpb246ICV0ID09IHRvdGFsIHNsaWRlIGNvdW50IC0tPg0KCQk8dWl0ZXh0IG5hbWU9IlNDUlVCQkFSU1RBVFVTX1NMSURFSU5GTyIgdmFsdWU9IkRpYXBvc2l0aXZlICVuIC8gJXQgfCAiLz4NCgkJPHVpdGV4dCBuYW1lPSJTQ1JVQkJBUlNUQVRVU19TVE9QUEVEIiB2YWx1ZT0iQXJyw6p0w6llIi8+DQoJCTx1aXRleHQgbmFtZT0iU0NSVUJCQVJTVEFUVVNfUExBWUlORyIgdmFsdWU9IkxlY3R1cmUiLz4NCgkJPHVpdGV4dCBuYW1lPSJTQ1JVQkJBUlNUQVRVU19OT0FVRElPIiB2YWx1ZT0iUGFzIGRlIHNvbiIvPg0KCQk8dWl0ZXh0IG5hbWU9IlNDUlVCQkFSU1RBVFVTX1ZJRFBMQVlJTkciIHZhbHVlPSJMZWN0dXJlIHZpZMOpbyBlbiBjb3VycyIvPg0KCQk8dWl0ZXh0IG5hbWU9IlNDUlVCQkFSU1RBVFVTX0xPQURJTkciIHZhbHVlPSJDaGFyZ2VtZW50IGVuIGNvdXJzIi8+DQoJCTx1aXRleHQgbmFtZT0iU0NSVUJCQVJTVEFUVVNfQlVGRkVSSU5HIiB2YWx1ZT0iTWlzZSBlbiBtw6ltb2lyZSIvPg0KCQk8dWl0ZXh0IG5hbWU9IlNDUlVCQkFSU1RBVFVTX1FVRVNUSU9OIiB2YWx1ZT0iUsOpcG9uZHJlIMOgIGxhIHF1ZXN0aW9uIi8+DQoJCTx1aXRleHQgbmFtZT0iU0NSVUJCQVJTVEFUVVNfUkVWSUVXUVVJWiIgdmFsdWU9IlLDqXZpc2lvbiBkdSBxdWVzdGlvbm5haXJlIi8+DQoJCTwhLS0gc3Vic3RpdHV0aW9uOiAlbSA9PSBtaW51dGVzIHJlbWFpbmluZyAtLT4NCgkJPCEtLSBzdWJzdGl0dXRpb246ICVzID09IHNlY29uZHMgcmVtYWluaW5nIC0tPg0KCQk8dWl0ZXh0IG5hbWU9IkVMQVBTRUQiIHZhbHVlPSIlbSBtaW51dGVzICVzIHNlY29uZGVzIHJlc3RhbnRlcyIvPg0KCQk8dWl0ZXh0IG5hbWU9Ik5PVEZPVU5EIiB2YWx1ZT0iUmllbiB0cm91dsOpIi8+DQoJCTx1aXRleHQgbmFtZT0iQVRUQUNITUVOVFMiIHZhbHVlPSJQacOoY2VzIGpvaW50ZXMiLz4NCgkJPCEtLSBzdWJzdGl0dXRpb246ICVwID09IGN1cnJlbnQgc3BlYWtlcidzIHRpdGxlIC0tPg0KCQk8dWl0ZXh0IG5hbWU9IkJJT1dJTl9USVRMRSIgdmFsdWU9IkJpbyA6ICVwIi8+DQoJCTx1aXRleHQgbmFtZT0iQklPQlROX1RJVExFIiB2YWx1ZT0iQmlvIDoiLz4NCgkJPHVpdGV4dCBuYW1lPSJESVZJREVSQlROX1RJVExFIiB2YWx1ZT0ifCIvPg0KCQk8dWl0ZXh0IG5hbWU9IkNPTlRBQ1RCVE5fVElUTEUiIHZhbHVlPSJDb250YWN0Ii8+DQoJCTx1aXRleHQgbmFtZT0iVEFCX1FVSVoiIHZhbHVlPSJRdWl6Ii8+DQoJCTx1aXRleHQgbmFtZT0iVEFCX09VVExJTkUiIHZhbHVlPSJQbGFuIi8+DQoJCTx1aXRleHQgbmFtZT0iVEFCX1RIVU1CIiB2YWx1ZT0iRGlhcG9zIi8+DQoJCTx1aXRleHQgbmFtZT0iVEFCX05PVEVTIiB2YWx1ZT0iTm90ZXMiLz4NCgkJPHVpdGV4dCBuYW1lPSJUQUJfU0VBUkNIIiB2YWx1ZT0iUmVjaGVyY2hlIi8+DQoJCTx1aXRleHQgbmFtZT0iU0xJREVfSEVBRElORyIgdmFsdWU9IlRpdHJlIGRlIGxhIGRpYXBvc2l0aXZlIi8+DQoJCTx1aXRleHQgbmFtZT0iRFVSQVRJT05fSEVBRElORyIgdmFsdWU9IkR1csOpZSIvPg0KCQk8dWl0ZXh0IG5hbWU9IlNFQVJDSF9IRUFESU5HIiB2YWx1ZT0iUmVjaGVyY2hlIGRlIHRleHRlIDoiLz4NCgkJPHVpdGV4dCBuYW1lPSJUSFVNQl9IRUFESU5HIiB2YWx1ZT0iRGlhcG9zaXRpdmUiLz4NCgkJPHVpdGV4dCBuYW1lPSJUSFVNQl9JTkZPIiB2YWx1ZT0iVGl0cmUvZHVyw6llIi8+DQoJCTx1aXRleHQgbmFtZT0iQVRUQUNITkFNRV9IRUFESU5HIiB2YWx1ZT0iTm9tIGRlIGZpY2hpZXIiLz4NCgkJPHVpdGV4dCBuYW1lPSJBVFRBQ0hTSVpFX0hFQURJTkciIHZhbHVlPSJUYWlsbGUiLz4NCgkJPHVpdGV4dCBuYW1lPSJTTElERV9OT1RFUyIgdmFsdWU9IkNvbW1lbnRhaXJlcyBkZXMgZGlhcG9zaXRpdmVzIi8+DQoJCTwhLS1xdWl6IHBvZCBhbmQgbWVzc2FnZSBib3ggdGV4dHMtLT4NCgkJPHVpdGV4dCBuYW1lPSJRVUlaUE9EX1FVSVpfQVRURU1QVCIgdmFsdWU9IlRlbnRhdGl2ZSBkZSBxdWVzdGlvbm5haXJlIDoiLz4NCgkJPHVpdGV4dCBuYW1lPSJRVUlaUE9EX1FVSVpfQVRURU1QVF9WQUxVRSIgdmFsdWU9IiVuIHN1ciAldCIvPg0KCQk8dWl0ZXh0IG5hbWU9IlFVSVpQT0RfUVVJWl9TQ09SRSIgdmFsdWU9Ik5vdGUgb2J0ZW51ZSA6Ii8+DQoJCTx1aXRleHQgbmFtZT0iUVVJWlBPRF9RVUlaX1BBU1NTQ09SRSIgdmFsdWU9Ik5vdGUgZCdhZG1pc3NpYmlsaXTDqcKgOiIvPg0KCQk8dWl0ZXh0IG5hbWU9IlFVSVpQT0RfUVVJWl9NQVhTQ09SRSIgdmFsdWU9Ik5vdGUgbWF4aW1hbGUgOiIvPg0KCQk8dWl0ZXh0IG5hbWU9IlFVSVpQT0RfUVVFU0FUTVBUX1NUUiIgdmFsdWU9IlRlbnRhdGl2ZSA6ICVuIHN1ciAldCIvPg0KCQk8dWl0ZXh0IG5hbWU9IlFVSVpQT0RfUVVFU1RZUEVfU1RSIiB2YWx1ZT0iVHlwZTogJXMiLz4NCgkJPHVpdGV4dCBuYW1lPSJRVUlaUE9EX1FVRVNUWVBFX0dSRCIgdmFsdWU9Ik5vdMOpIi8+DQoJCTx1aXRleHQgbmFtZT0iUVVJWlBPRF9RVUVTVFlQRV9TVlkiIHZhbHVlPSJFbnF1w6p0ZSIvPg0KCQk8dWl0ZXh0IG5hbWU9IlFVSVpQT0RfUVVJWkFUTVBUX0lORiIgdmFsdWU9IklsbGltaXTDqSIvPg0KCQk8dWl0ZXh0IG5hbWU9IlFVSVpQT0RfUVVFU0FUTVBUX0lORiIgdmFsdWU9IklsbGltaXTDqSIvPg0KCQk8dWl0ZXh0IG5hbWU9IldBUk5JTkdNU0dfWUVTU1RSSU5HIiB2YWx1ZT0iT3VpIi8+DQoJCTx1aXRleHQgbmFtZT0iV0FSTklOR01TR19OT1NUUklORyIgdmFsdWU9Ik5vbiIvPg0KCQk8dWl0ZXh0IG5hbWU9IldBUk5JTkdNU0dfVElUTEVTVFJJTkciIHZhbHVlPSJBdmVydGlzc2VtZW50IGRlIG5hdmlnYXRpb24gZHUgcXVlc3Rpb25uYWlyZSIvPg0KCQk8dWl0ZXh0IG5hbWU9IldBUk5JTkdNU0dfTVNHU1RSSU5HIiB2YWx1ZT0iVm91cyBuJ2F2ZXogcGFzIHLDqXBvbmR1IMOgIGNlcnRhaW5lcyBxdWVzdGlvbnMgZGUgY2UgcXVlc3Rpb25uYWlyZS4mI3hBOyYjeEE7U2kgdm91cyBjbGlxdWV6IHN1ciBPdWksIHZvdXMgcXVpdHRlcmV6IGxlIHF1ZXN0aW9ubmFpcmUuIENsaXF1ZXogc3VyIE5vbiBwb3VyIGNvbnRpbnVlciBsZSBxdWVzdGlvbm5haXJlLiIvPg0KCQk8dWl0ZXh0IG5hbWU9IklORk9STUFUSU9OX0gyNjRfRkxBU0hQTEFZRVIiIHZhbHVlPSJMYSB2ZXJzaW9uIGRlIEZsYXNoIFBsYXllciBhY3R1ZWxsZW1lbnQgaW5zdGFsbMOpZSBzdXIgdm90cmUgbWFjaGluZSBuZSBwcmVuZCBwYXMgZW4gY2hhcmdlIGNlIHR5cGUgZGUgdmlkw6lvLiBDbGlxdWV6IHN1ciBsYSB6b25lIHZpZMOpbyBwb3VyIHTDqWzDqWNoYXJnZXIgbGEgZGVybmnDqHJlIHZlcnNpb24gZGU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250cmVyIGwnZW5jYWRyw6kgYXV4IHBhcnRpY2lwYW50cyIvPg0KCQk8dWl0ZXh0IG5hbWU9Ik1VVEUiIHZhbHVlPSJNdWV0Ii8+DQoJCTx1aXRleHQgbmFtZT0iRE9DV1JBUF9USVRMRSIgdmFsdWU9IlBpw6hjZSBqb2ludGUgUHJlc2VudGVyIi8+DQoJCTx1aXRleHQgbmFtZT0iRE9DV1JBUF9NU0ciIHZhbHVlPSJFbnJlZ2lzdHJlciBzdXIgbW9uIG9yZGluYXRldXIiLz4NCgkJPHVpdGV4dCBuYW1lPSJET0NXUkFQX1BST01QVCIgdmFsdWU9IkNsaXF1ZXIgcG91ciB0w6lsw6ljaGFyZ2VyIi8+DQoJPC9sYW5ndWFnZT4NCgk8bGFuZ3VhZ2UgaWQ9Imph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A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jgrnjg6njgqTjg4kgOiAlbiIvPg0KCQk8IS0tIHN1YnN0aXR1dGlvbjogJW4gPT0gc2xpZGUgbnVtYmVyIC0tPg0KCQk8IS0tIHN1YnN0aXR1dGlvbjogJXQgPT0gdG90YWwgc2xpZGUgY291bnQgLS0+DQoJCTx1aXRleHQgbmFtZT0iU0NSVUJCQVJTVEFUVVNfU0xJREVJTkZPIiB2YWx1ZT0i44K544Op44Kk44OJIDogJW4gLyAldCB8ICIvPg0KCQk8dWl0ZXh0IG5hbWU9IlNDUlVCQkFSU1RBVFVTX1NUT1BQRUQiIHZhbHVlPSLlgZzmraIiLz4NCgkJPHVpdGV4dCBuYW1lPSJTQ1JVQkJBUlNUQVRVU19QTEFZSU5HIiB2YWx1ZT0i5YaN55Sf5LitIi8+DQoJCTx1aXRleHQgbmFtZT0iU0NSVUJCQVJTVEFUVVNfTk9BVURJTyIgdmFsdWU9Iumfs+WjsOOBquOBlyIvPg0KCQk8dWl0ZXh0IG5hbWU9IlNDUlVCQkFSU1RBVFVTX1ZJRFBMQVlJTkciIHZhbHVlPSLjg5Pjg4fjgqrlho3nlJ/kuK0iLz4NCgkJPHVpdGV4dCBuYW1lPSJTQ1JVQkJBUlNUQVRVU19MT0FESU5HIiB2YWx1ZT0i44Ot44O844OJ5LitIi8+DQoJCTx1aXRleHQgbmFtZT0iU0NSVUJCQVJTVEFUVVNfQlVGRkVSSU5HIiB2YWx1ZT0i44OQ44OD44OV44Kh5LitIi8+DQoJCTx1aXRleHQgbmFtZT0iU0NSVUJCQVJTVEFUVVNfUVVFU1RJT04iIHZhbHVlPSLos6rllY/jgavnrZTjgYjjgabkuIvjgZXjgYQiLz4NCgkJPHVpdGV4dCBuYW1lPSJTQ1JVQkJBUlNUQVRVU19SRVZJRVdRVUlaIiB2YWx1ZT0i44Kv44Kk44K644KS44Os44OT44Ol44O844GX44Gm44GE44G+44GZIi8+DQoJCTwhLS0gc3Vic3RpdHV0aW9uOiAlbSA9PSBtaW51dGVzIHJlbWFpbmluZyAtLT4NCgkJPCEtLSBzdWJzdGl0dXRpb246ICVzID09IHNlY29uZHMgcmVtYWluaW5nIC0tPg0KCQk8dWl0ZXh0IG5hbWU9IkVMQVBTRUQiIHZhbHVlPSLmrovjgoogOiAlbSDliIYgJXMg56eSIi8+DQoJCTx1aXRleHQgbmFtZT0iTk9URk9VTkQiIHZhbHVlPSLkvZXjgoLopovjgaTjgYvjgorjgb7jgZvjgpMiLz4NCgkJPHVpdGV4dCBuYW1lPSJBVFRBQ0hNRU5UUyIgdmFsdWU9Iua3u+S7mCIvPg0KCQk8IS0tIHN1YnN0aXR1dGlvbjogJXAgPT0gY3VycmVudCBzcGVha2VyJ3MgdGl0bGUgLS0+DQoJCTx1aXRleHQgbmFtZT0iQklPV0lOX1RJVExFIiB2YWx1ZT0i57WM5q20IDogJXAiLz4NCgkJPHVpdGV4dCBuYW1lPSJCSU9CVE5fVElUTEUiIHZhbHVlPSLntYzmrbQiLz4NCgkJPHVpdGV4dCBuYW1lPSJESVZJREVSQlROX1RJVExFIiB2YWx1ZT0ifCIvPg0KCQk8dWl0ZXh0IG5hbWU9IkNPTlRBQ1RCVE5fVElUTEUiIHZhbHVlPSLjgYrllY/jgYTlkIjjgo/jgZsiLz4NCgkJPHVpdGV4dCBuYW1lPSJUQUJfUVVJWiIgdmFsdWU9IuOCr+OCpOOCuiIvPg0KCQk8dWl0ZXh0IG5hbWU9IlRBQl9PVVRMSU5FIiB2YWx1ZT0i44Ki44Km44OI44Op44Kk44OzIi8+DQoJCTx1aXRleHQgbmFtZT0iVEFCX1RIVU1CIiB2YWx1ZT0i44K144Og44ON44O844OrIi8+DQoJCTx1aXRleHQgbmFtZT0iVEFCX05PVEVTIiB2YWx1ZT0i44OO44O844OIIi8+DQoJCTx1aXRleHQgbmFtZT0iVEFCX1NFQVJDSCIgdmFsdWU9IuaknOe0oiIvPg0KCQk8dWl0ZXh0IG5hbWU9IlNMSURFX0hFQURJTkciIHZhbHVlPSLjgrnjg6njgqTjg4njgr/jgqTjg4jjg6siLz4NCgkJPHVpdGV4dCBuYW1lPSJEVVJBVElPTl9IRUFESU5HIiB2YWx1ZT0i6ZW344GVIi8+DQoJCTx1aXRleHQgbmFtZT0iU0VBUkNIX0hFQURJTkciIHZhbHVlPSLmpJzntKLjgZnjgovjg4bjgq3jgrnjg4ggOiAiLz4NCgkJPHVpdGV4dCBuYW1lPSJUSFVNQl9IRUFESU5HIiB2YWx1ZT0i44K544Op44Kk44OJIi8+DQoJCTx1aXRleHQgbmFtZT0iVEhVTUJfSU5GTyIgdmFsdWU9IuOCueODqeOCpOODieOCv+OCpOODiOODqyAvIOmVt+OBlSIvPg0KCQk8dWl0ZXh0IG5hbWU9IkFUVEFDSE5BTUVfSEVBRElORyIgdmFsdWU9IuODleOCoeOCpOODq+WQjSIvPg0KCQk8dWl0ZXh0IG5hbWU9IkFUVEFDSFNJWkVfSEVBRElORyIgdmFsdWU9IuOCteOCpOOCuiIvPg0KCQk8dWl0ZXh0IG5hbWU9IlNMSURFX05PVEVTIiB2YWx1ZT0i44K544Op44Kk44OJ44OO44O844OIIi8+DQoJCTwhLS1xdWl6IHBvZCBhbmQgbWVzc2FnZSBib3ggdGV4dHMtLT4NCgkJPHVpdGV4dCBuYW1lPSJRVUlaUE9EX1FVSVpfQVRURU1QVCIgdmFsdWU9IuOCr+OCpOOCuuippuihjOWbnuaVsCA6ICIvPg0KCQk8dWl0ZXh0IG5hbWU9IlFVSVpQT0RfUVVJWl9BVFRFTVBUX1ZBTFVFIiB2YWx1ZT0iJW4gLyAldCIvPg0KCQk8dWl0ZXh0IG5hbWU9IlFVSVpQT0RfUVVJWl9TQ09SRSIgdmFsdWU9IuOCueOCs+OCoiA6ICIvPg0KCQk8dWl0ZXh0IG5hbWU9IlFVSVpQT0RfUVVJWl9QQVNTU0NPUkUiIHZhbHVlPSLlkIjmoLzngrkgOiIvPg0KCQk8dWl0ZXh0IG5hbWU9IlFVSVpQT0RfUVVJWl9NQVhTQ09SRSIgdmFsdWU9IuacgOmrmOW+l+eCuSA6ICIvPg0KCQk8dWl0ZXh0IG5hbWU9IlFVSVpQT0RfUVVFU0FUTVBUX1NUUiIgdmFsdWU9IuippuihjOWbnuaVsCA6ICVuIC8gJXQiLz4NCgkJPHVpdGV4dCBuYW1lPSJRVUlaUE9EX1FVRVNUWVBFX1NUUiIgdmFsdWU9IuOCv+OCpOODlyA6ICVzIi8+DQoJCTx1aXRleHQgbmFtZT0iUVVJWlBPRF9RVUVTVFlQRV9HUkQiIHZhbHVlPSLoqZXkvqEiLz4NCgkJPHVpdGV4dCBuYW1lPSJRVUlaUE9EX1FVRVNUWVBFX1NWWSIgdmFsdWU9IuOCouODs+OCseODvOODiCIvPg0KCQk8dWl0ZXh0IG5hbWU9IlFVSVpQT0RfUVVJWkFUTVBUX0lORiIgdmFsdWU9IueEoeWItumZkCIvPg0KCQk8dWl0ZXh0IG5hbWU9IlFVSVpQT0RfUVVFU0FUTVBUX0lORiIgdmFsdWU9IueEoeWItumZkCIvPg0KCQk8dWl0ZXh0IG5hbWU9IldBUk5JTkdNU0dfWUVTU1RSSU5HIiB2YWx1ZT0i44Gv44GEIi8+DQoJCTx1aXRleHQgbmFtZT0iV0FSTklOR01TR19OT1NUUklORyIgdmFsdWU9IuOBhOOBhOOBiCIvPg0KCQk8dWl0ZXh0IG5hbWU9IldBUk5JTkdNU0dfVElUTEVTVFJJTkciIHZhbHVlPSLjgq/jgqTjgrrjga7jg4rjg5PjgrLjg7zjgrfjg6fjg7PjgavplqLjgZnjgovorablkYoiLz4NCgkJPHVpdGV4dCBuYW1lPSJXQVJOSU5HTVNHX01TR1NUUklORyIgdmFsdWU9IuOBk+OBruOCr+OCpOOCuuOBq+OBr+OAgeOBvuOBoOino+etlOOBl+OBpuOBhOOBquOBhOizquWVj+OBjOOBguOCiuOBvuOBmeOAgiYjeEE7JiN4QTsg44Kv44Kk44K644KS57WC5LqG44GZ44KL44Gr44Gv44CB44CM44Gv44GE44CN44KS44Kv44Oq44OD44Kv44GX44G+44GZ44CC44Kv44Kk44K644KS57aa6KGM44GZ44KL44Gr44Gv44CB44CM44GE44GE44GI44CN44KS44Kv44Oq44OD44Kv44GX44G+44GZ44CCIi8+DQoJCTx1aXRleHQgbmFtZT0iSU5GT1JNQVRJT05fSDI2NF9GTEFTSFBMQVlFUiIgdmFsdWU9IuOBiuS9v+OBhOOBruOCs+ODs+ODlOODpeODvOOCv+OBq+ePvuWcqOOCpOODs+OCueODiOODvOODq+OBleOCjOOBpuOBhOOCiyBGbGFzaCBQbGF5ZXIg44Gu44OQ44O844K444On44Oz44Gv44CB44GT44Gu44OT44OH44Kq44KS44K144Od44O844OI44GX44Gm44GE44G+44Gb44KT44CC5pyA5paw44GuIEZsYXNoIFBsYXllciDjgpLjg4Djgqbjg7Pjg63jg7zjg4njgZnjgovjgavjga/jgIHjg5Pjg4fjgqrpoJjln5/jgpLjgq/jg6rjg4Pjgq/jgZfjgabjgY/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7Iqs65287J2065OcICVuIi8+DQoJCTwhLS0gc3Vic3RpdHV0aW9uOiAlbiA9PSBzbGlkZSBudW1iZXIgLS0+DQoJCTwhLS0gc3Vic3RpdHV0aW9uOiAldCA9PSB0b3RhbCBzbGlkZSBjb3VudCAtLT4NCgkJPHVpdGV4dCBuYW1lPSJTQ1JVQkJBUlNUQVRVU19TTElERUlORk8iIHZhbHVlPSLsiqzrnbzsnbTrk5wgJW4gLyAldCB8ICIvPg0KCQk8dWl0ZXh0IG5hbWU9IlNDUlVCQkFSU1RBVFVTX1NUT1BQRUQiIHZhbHVlPSLspJHsp4DrkKgiLz4NCgkJPHVpdGV4dCBuYW1lPSJTQ1JVQkJBUlNUQVRVU19QTEFZSU5HIiB2YWx1ZT0i7J6s7IOdIi8+DQoJCTx1aXRleHQgbmFtZT0iU0NSVUJCQVJTVEFUVVNfTk9BVURJTyIgdmFsdWU9IuyYpOuUlOyYpCDsl4bsnYwiLz4NCgkJPHVpdGV4dCBuYW1lPSJTQ1JVQkJBUlNUQVRVU19WSURQTEFZSU5HIiB2YWx1ZT0i67mE65SU7JikIOyerOyDnSDspJEiLz4NCgkJPHVpdGV4dCBuYW1lPSJTQ1JVQkJBUlNUQVRVU19MT0FESU5HIiB2YWx1ZT0i66Gc65SpIi8+DQoJCTx1aXRleHQgbmFtZT0iU0NSVUJCQVJTVEFUVVNfQlVGRkVSSU5HIiB2YWx1ZT0i67KE7Y2866eBIi8+DQoJCTx1aXRleHQgbmFtZT0iU0NSVUJCQVJTVEFUVVNfUVVFU1RJT04iIHZhbHVlPSLsp4jrrLjsl5Ag64u17ZWY6riwIi8+DQoJCTx1aXRleHQgbmFtZT0iU0NSVUJCQVJTVEFUVVNfUkVWSUVXUVVJWiIgdmFsdWU9IuyniOusuCDri6Tsi5zrs7TquLAiLz4NCgkJPCEtLSBzdWJzdGl0dXRpb246ICVtID09IG1pbnV0ZXMgcmVtYWluaW5nIC0tPg0KCQk8IS0tIHN1YnN0aXR1dGlvbjogJXMgPT0gc2Vjb25kcyByZW1haW5pbmcgLS0+DQoJCTx1aXRleHQgbmFtZT0iRUxBUFNFRCIgdmFsdWU9IiVt67aEICVz7LSIIOuCqOydjCIvPg0KCQk8dWl0ZXh0IG5hbWU9Ik5PVEZPVU5EIiB2YWx1ZT0i7JeG7J2MIi8+DQoJCTx1aXRleHQgbmFtZT0iQVRUQUNITUVOVFMiIHZhbHVlPSLssqjrtoAg7YyM7J28Ii8+DQoJCTwhLS0gc3Vic3RpdHV0aW9uOiAlcCA9PSBjdXJyZW50IHNwZWFrZXIncyB0aXRsZSAtLT4NCgkJPHVpdGV4dCBuYW1lPSJCSU9XSU5fVElUTEUiIHZhbHVlPSLqsr3roKUg7IaM6rCcOiAlcCIvPg0KCQk8dWl0ZXh0IG5hbWU9IkJJT0JUTl9USVRMRSIgdmFsdWU9IuqyveugpSDshozqsJwiLz4NCgkJPHVpdGV4dCBuYW1lPSJESVZJREVSQlROX1RJVExFIiB2YWx1ZT0ifCIvPg0KCQk8dWl0ZXh0IG5hbWU9IkNPTlRBQ1RCVE5fVElUTEUiIHZhbHVlPSLsl7Drnb3sspgiLz4NCgkJPHVpdGV4dCBuYW1lPSJUQUJfUVVJWiIgdmFsdWU9Iu2AtOymiCIvPg0KCQk8dWl0ZXh0IG5hbWU9IlRBQl9PVVRMSU5FIiB2YWx1ZT0i6rCc7JqUIi8+DQoJCTx1aXRleHQgbmFtZT0iVEFCX1RIVU1CIiB2YWx1ZT0i7LaV7IaM7YyQIi8+DQoJCTx1aXRleHQgbmFtZT0iVEFCX05PVEVTIiB2YWx1ZT0i64W47Yq4Ii8+DQoJCTx1aXRleHQgbmFtZT0iVEFCX1NFQVJDSCIgdmFsdWU9IuqygOyDiSIvPg0KCQk8dWl0ZXh0IG5hbWU9IlNMSURFX0hFQURJTkciIHZhbHVlPSLsiqzrnbzsnbTrk5wg7KCc66qpIi8+DQoJCTx1aXRleHQgbmFtZT0iRFVSQVRJT05fSEVBRElORyIgdmFsdWU9IuyerOyDneyLnOqwhCIvPg0KCQk8dWl0ZXh0IG5hbWU9IlNFQVJDSF9IRUFESU5HIiB2YWx1ZT0i7YWN7Iqk7Yq4IOqygOyDiToiLz4NCgkJPHVpdGV4dCBuYW1lPSJUSFVNQl9IRUFESU5HIiB2YWx1ZT0i7Iqs65287J2065OcIi8+DQoJCTx1aXRleHQgbmFtZT0iVEhVTUJfSU5GTyIgdmFsdWU9IuygnOuqqS/snqzsg53si5zqsIQiLz4NCgkJPHVpdGV4dCBuYW1lPSJBVFRBQ0hOQU1FX0hFQURJTkciIHZhbHVlPSLtjIzsnbwg7J2066aEIi8+DQoJCTx1aXRleHQgbmFtZT0iQVRUQUNIU0laRV9IRUFESU5HIiB2YWx1ZT0i7YGs6riwIi8+DQoJCTx1aXRleHQgbmFtZT0iU0xJREVfTk9URVMiIHZhbHVlPSLsiqzrnbzsnbTrk5wg64W47Yq4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CEtLXF1aXogcG9kIGFuZCBtZXNzYWdlIGJveCB0ZXh0cy0tPg0KCQk8dWl0ZXh0IG5hbWU9IlFVSVpQT0RfUVVJWl9BVFRFTVBUIiB2YWx1ZT0iSW50ZW50byBkZSBwcnVlYmE6Ii8+DQoJCTx1aXRleHQgbmFtZT0iUVVJWlBPRF9RVUlaX0FUVEVNUFRfVkFMVUUiIHZhbHVlPSIlbiBkZSAldCIvPg0KCQk8dWl0ZXh0IG5hbWU9IlFVSVpQT0RfUVVJWl9TQ09SRSIgdmFsdWU9IlB1bnR1YWNpw7NuOiIvPg0KCQk8dWl0ZXh0IG5hbWU9IlFVSVpQT0RfUVVJWl9QQVNTU0NPUkUiIHZhbHVlPSJQdW50dWFjacOzbiBwYXJhIGFwcm9iYXI6Ii8+DQoJCTx1aXRleHQgbmFtZT0iUVVJWlBPRF9RVUlaX01BWFNDT1JFIiB2YWx1ZT0iUHVudHVhY2nDs24gbcOheGltYToiLz4NCgkJPHVpdGV4dCBuYW1lPSJRVUlaUE9EX1FVRVNBVE1QVF9TVFIiIHZhbHVlPSJJbnRlbnRvczogJW4gZGUgJXQiLz4NCgkJPHVpdGV4dCBuYW1lPSJRVUlaUE9EX1FVRVNUWVBFX1NUUiIgdmFsdWU9IlRpcG86ICVzIi8+DQoJCTx1aXRleHQgbmFtZT0iUVVJWlBPRF9RVUVTVFlQRV9HUkQiIHZhbHVlPSJDb24gcHVudHVhY2nDs24iLz4NCgkJPHVpdGV4dCBuYW1lPSJRVUlaUE9EX1FVRVNUWVBFX1NWWSIgdmFsdWU9IkVuY3Vlc3RhIi8+DQoJCTx1aXRleHQgbmFtZT0iUVVJWlBPRF9RVUlaQVRNUFRfSU5GIiB2YWx1ZT0iSW5maW5pdG8iLz4NCgkJPHVpdGV4dCBuYW1lPSJRVUlaUE9EX1FVRVNBVE1QVF9JTkYiIHZhbHVlPSJJbmZpbml0byIvPg0KCQk8dWl0ZXh0IG5hbWU9IldBUk5JTkdNU0dfWUVTU1RSSU5HIiB2YWx1ZT0iU8OtIi8+DQoJCTx1aXRleHQgbmFtZT0iV0FSTklOR01TR19OT1NUUklORyIgdmFsdWU9Ik5vIi8+DQoJCTx1aXRleHQgbmFtZT0iV0FSTklOR01TR19USVRMRVNUUklORyIgdmFsdWU9IkF2aXNvIGRlIG5hdmVnYWNpw7NuIGRlIHBydWViYSIvPg0KCQk8dWl0ZXh0IG5hbWU9IldBUk5JTkdNU0dfTVNHU1RSSU5HIiB2YWx1ZT0iSGF5IHByZWd1bnRhcyBzaW4gaW50ZW50b3MgZW4gZXN0YSBwcnVlYmEuJiN4QTsmI3hBO1BhcmEgc2FsaXIgZGUgbGEgcHJ1ZWJhLCBoYWdhIGNsaWMgZW4gU8OtLiBQYXJhIGNvbnRpbnVhciwgaGFnYSBjbGljIGVuIE5vLiIvPg0KCQk8dWl0ZXh0IG5hbWU9IklORk9STUFUSU9OX0gyNjRfRkxBU0hQTEFZRVIiIHZhbHVlPSJMYSB2ZXJzacOzbiBhY3R1YWwgZGUgRmxhc2ggUGxheWVyIGluc3RhbGFkYSBlbiBlbCBvcmRlbmFkb3Igbm8gZXMgY29tcGF0aWJsZSBjb24gZXN0ZSB2w61kZW8uIEhhZ2EgY2xpYyBlbiBlbCDDoXJlYSBkZSB2w61kZW8gcGFyYSBkZXNjYXJnYXIgbGEgw7psdGltYSB2ZXJzacOzbiBkZSBGbGFzaCBQbGF5ZXIuIi8+DQoJCTwhLS0gc3Vic3RpdHV0aW9uOiAlcCA9PSBwcmVzZW50YXRpb24gdGl0bGUgLS0+DQoJCTwhLS0gc3Vic3RpdHV0aW9uOiAlcyA9PSBzbGlkZSB0aXRsZSAtLT4NCgkJPCEtLSBzdWJzdGl0dXRpb246ICVuID09IHNsaWRlIG51bWJlciAtLT4NCgkJPHVpdGV4dCBuYW1lPSJCT09LTUFSSyIgdmFsdWU9IkFkb2JlIFByZXNlbnRlcjogJXAiLz4NCgkJPCEtLSBzdWJzdGl0dXRpb246ICVwID09IHByZXNlbnRhdGlvbiB0aXRsZSAtLT4NCgkJPCEtLSBzdWJzdGl0dXRpb246ICVzID09IHNsaWRlIHRpdGxlIC0tPg0KCQk8IS0tIHN1YnN0aXR1dGlvbjogJW4gPT0gc2xpZGUgbnVtYmVyIC0tPg0KCQk8dWl0ZXh0IG5hbWU9IkJPT0tNQVJLU0xJREUiIHZhbHVlPSJBZG9iZSBQcmVzZW50ZXI6ICVwICVzIi8+DQoJCTx1aXRleHQgbmFtZT0iU0hPV1NJREVCQVIiIHZhbHVlPSJNb3N0cmFyIGJhcnJhIGxhdGVyYWwgYSBsb3MgcGFydGljaXBhbnRlcyIvPg0KCQk8dWl0ZXh0IG5hbWU9Ik1VVEUiIHZhbHVlPSJTaWxlbmNpYXI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DQoJPGxhbmd1YWdlIGlkPSJw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IS0tIHN1YnN0aXR1dGlvbjogJW4gPT0gc2xpZGUgbnVtYmVyIC0tPg0KCQk8IS0tIHN1YnN0aXR1dGlvbjogJXQgPT0gdG90YWwgc2xpZGUgY291bnQgLS0+DQoJCTx1aXRleHQgbmFtZT0iU0NSVUJCQVJTVEFUVVNfU0xJREVJTkZPIiB2YWx1ZT0iU2xpZGUgJW4gLyAldCB8ICIvPg0KCQk8dWl0ZXh0IG5hbWU9IlNDUlVCQkFSU1RBVFVTX1NUT1BQRUQiIHZhbHVlPSJQYXJhZG8iLz4NCgkJPHVpdGV4dCBuYW1lPSJTQ1JVQkJBUlNUQVRVU19QTEFZSU5HIiB2YWx1ZT0iUmVwcm9kdXppbmRvIi8+DQoJCTx1aXRleHQgbmFtZT0iU0NSVUJCQVJTVEFUVVNfTk9BVURJTyIgdmFsdWU9IlNlbSDDoXVkaW8iLz4NCgkJPHVpdGV4dCBuYW1lPSJTQ1JVQkJBUlNUQVRVU19WSURQTEFZSU5HIiB2YWx1ZT0iVsOtZGVvIGVtIHJlcHJvZHXDp8OjbyIvPg0KCQk8dWl0ZXh0IG5hbWU9IlNDUlVCQkFSU1RBVFVTX0xPQURJTkciIHZhbHVlPSJDYXJyZWdhbmRvIi8+DQoJCTx1aXRleHQgbmFtZT0iU0NSVUJCQVJTVEFUVVNfQlVGRkVSSU5HIiB2YWx1ZT0iQXJtYXplbmFuZG8gZW0gYnVmZmVyIi8+DQoJCTx1aXRleHQgbmFtZT0iU0NSVUJCQVJTVEFUVVNfUVVFU1RJT04iIHZhbHVlPSJSZXNwb25kZXIgcGVyZ3VudGEiLz4NCgkJPHVpdGV4dCBuYW1lPSJTQ1JVQkJBUlNUQVRVU19SRVZJRVdRVUlaIiB2YWx1ZT0iUmV2aXNhbmRvIHF1ZXN0aW9uw6FyaW8iLz4NCgkJPCEtLSBzdWJzdGl0dXRpb246ICVtID09IG1pbnV0ZXMgcmVtYWluaW5nIC0tPg0KCQk8IS0tIHN1YnN0aXR1dGlvbjogJXMgPT0gc2Vjb25kcyByZW1haW5pbmcgLS0+DQoJCTx1aXRleHQgbmFtZT0iRUxBUFNFRCIgdmFsdWU9IiVtIG1pbnV0b3MgJXMgc2VndW5kb3MgcmVzdGFudGVzIi8+DQoJCTx1aXRleHQgbmFtZT0iTk9URk9VTkQiIHZhbHVlPSJOYWRhIGVuY29udHJhZG8iLz4NCgkJPHVpdGV4dCBuYW1lPSJBVFRBQ0hNRU5UUyIgdmFsdWU9IkFuZXhv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dG8iLz4NCgkJPHVpdGV4dCBuYW1lPSJUQUJfUVVJWiIgdmFsdWU9IlF1ZXN0LiIvPg0KCQk8dWl0ZXh0IG5hbWU9IlRBQl9PVVRMSU5FIiB2YWx1ZT0iRXNxdWVtYSIvPg0KCQk8dWl0ZXh0IG5hbWU9IlRBQl9USFVNQiIgdmFsdWU9Ik1pbmkiLz4NCgkJPHVpdGV4dCBuYW1lPSJUQUJfTk9URVMiIHZhbHVlPSJOb3RhcyIvPg0KCQk8dWl0ZXh0IG5hbWU9IlRBQl9TRUFSQ0giIHZhbHVlPSJCdXNjYSIvPg0KCQk8dWl0ZXh0IG5hbWU9IlNMSURFX0hFQURJTkciIHZhbHVlPSJUw610dWxvIGRvIHNsaWRlIi8+DQoJCTx1aXRleHQgbmFtZT0iRFVSQVRJT05fSEVBRElORyIgdmFsdWU9IkR1cmHDp8OjbyIvPg0KCQk8dWl0ZXh0IG5hbWU9IlNFQVJDSF9IRUFESU5HIiB2YWx1ZT0iUHJvY3VyYXIgdGV4dG86Ii8+DQoJCTx1aXRleHQgbmFtZT0iVEhVTUJfSEVBRElORyIgdmFsdWU9IlNsaWRlIi8+DQoJCTx1aXRleHQgbmFtZT0iVEhVTUJfSU5GTyIgdmFsdWU9IlTDrXR1bG8vRHVyYcOnw6NvIGRvIHNsaWRlIi8+DQoJCTx1aXRleHQgbmFtZT0iQVRUQUNITkFNRV9IRUFESU5HIiB2YWx1ZT0iTm9tZSBkbyBhcnF1aXZvIi8+DQoJCTx1aXRleHQgbmFtZT0iQVRUQUNIU0laRV9IRUFESU5HIiB2YWx1ZT0iVGFtYW5obyIvPg0KCQk8dWl0ZXh0IG5hbWU9IlNMSURFX05PVEVTIiB2YWx1ZT0iQW5vdGHDp8O1ZXMgZG8gc2xpZGUiLz4NCgkJPCEtLXF1aXogcG9kIGFuZCBtZXNzYWdlIGJveCB0ZXh0cy0tPg0KCQk8dWl0ZXh0IG5hbWU9IlFVSVpQT0RfUVVJWl9BVFRFTVBUIiB2YWx1ZT0iVGVudGF0aXZhIG5vIHF1ZXN0aW9uw6FyaW86Ii8+DQoJCTx1aXRleHQgbmFtZT0iUVVJWlBPRF9RVUlaX0FUVEVNUFRfVkFMVUUiIHZhbHVlPSIlbiBkZSAldCIvPg0KCQk8dWl0ZXh0IG5hbWU9IlFVSVpQT0RfUVVJWl9TQ09SRSIgdmFsdWU9IlBvbnR1YcOnw6NvOiIvPg0KCQk8dWl0ZXh0IG5hbWU9IlFVSVpQT0RfUVVJWl9QQVNTU0NPUkUiIHZhbHVlPSJQb250dWHDp8OjbyBkZSBhcHJvdmHDp8OjbzoiLz4NCgkJPHVpdGV4dCBuYW1lPSJRVUlaUE9EX1FVSVpfTUFYU0NPUkUiIHZhbHVlPSJQb250dWHDp8OjbyBtw6F4aW1hOiIvPg0KCQk8dWl0ZXh0IG5hbWU9IlFVSVpQT0RfUVVFU0FUTVBUX1NUUiIgdmFsdWU9IlRlbnRhdGl2YTogJW4gZGUgJXQiLz4NCgkJPHVpdGV4dCBuYW1lPSJRVUlaUE9EX1FVRVNUWVBFX1NUUiIgdmFsdWU9IlRpcG86ICVzIi8+DQoJCTx1aXRleHQgbmFtZT0iUVVJWlBPRF9RVUVTVFlQRV9HUkQiIHZhbHVlPSJDbGFzc2lmaWNhdMOzcmlhIi8+DQoJCTx1aXRleHQgbmFtZT0iUVVJWlBPRF9RVUVTVFlQRV9TVlkiIHZhbHVlPSJQZXNxdWlzYSIvPg0KCQk8dWl0ZXh0IG5hbWU9IlFVSVpQT0RfUVVJWkFUTVBUX0lORiIgdmFsdWU9IkluZmluaXRvIi8+DQoJCTx1aXRleHQgbmFtZT0iUVVJWlBPRF9RVUVTQVRNUFRfSU5GIiB2YWx1ZT0iSW5maW5pdG8iLz4NCgkJPHVpdGV4dCBuYW1lPSJXQVJOSU5HTVNHX1lFU1NUUklORyIgdmFsdWU9IlNpbSIvPg0KCQk8dWl0ZXh0IG5hbWU9IldBUk5JTkdNU0dfTk9TVFJJTkciIHZhbHVlPSJOw6NvIi8+DQoJCTx1aXRleHQgbmFtZT0iV0FSTklOR01TR19USVRMRVNUUklORyIgdmFsdWU9IkFsZXJ0YSBkZSBuYXZlZ2HDp8OjbyBkbyBxdWVzdGlvbsOhcmlvIi8+DQoJCTx1aXRleHQgbmFtZT0iV0FSTklOR01TR19NU0dTVFJJTkciIHZhbHVlPSJFeGlzdGVtIHBlcmd1bnRhcyBxdWUgbsOjbyBmb3JhbSByZXNwb25kaWRhcyBuZXN0ZSBxdWVzdGlvbsOhcmlvLiYjeEE7JiN4QTtDbGlxdWUgZW0gU2ltIHBhcmEgc2FpciBkbyBxdWVzdGlvbsOhcmlvIG91IGVtIE7Do28gc2UgcXVpc2VyIGNvbnRpbnVhci4iLz4NCgkJPHVpdGV4dCBuYW1lPSJJTkZPUk1BVElPTl9IMjY0X0ZMQVNIUExBWUVSIiB2YWx1ZT0iQSB2ZXJzw6NvIGF0dWFsIGRvIEZsYXNoIFBsYXllciBpbnN0YWxhZGEgbm8gY29tcHV0YWRvciBuw6NvIG9mZXJlY2Ugc3Vwb3J0ZSBhIGVzc2UgdsOtZGVvLiBDbGlxdWUgbmEgw6FyZWEgZG8gdsOtZGVvIHBhcmEgYmFpeGFyIGEgdmVyc8OjbyBtYWlzIHJlY2VudGUgZG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FyIGJhcnJhIGxhdGVyYWwgYW8gcGFydGljaXBhbnRlcyIvPg0KCQk8dWl0ZXh0IG5hbWU9Ik1VVEUiIHZhbHVlPSJNdWRvIi8+DQoJCTx1aXRleHQgbmFtZT0iRE9DV1JBUF9USVRMRSIgdmFsdWU9IkFuZXhvIGRlIGFycXVpdm8gZG8gUHJlc2VudGVyIi8+DQoJCTx1aXRleHQgbmFtZT0iRE9DV1JBUF9NU0ciIHZhbHVlPSJTYWx2YXIgZW0gTWV1IGNvbXB1dGFkb3IiLz4NCgkJPHVpdGV4dCBuYW1lPSJET0NXUkFQX1BST01QVCIgdmFsdWU9IkNsaXF1ZSBwYXJhIGJhaXhhciIvPg0KCTwvbGFuZ3VhZ2U+DQoJPGxhbmd1YWdlIGlkPSJp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YSAlbiIvPg0KCQk8IS0tIHN1YnN0aXR1dGlvbjogJW4gPT0gc2xpZGUgbnVtYmVyIC0tPg0KCQk8IS0tIHN1YnN0aXR1dGlvbjogJXQgPT0gdG90YWwgc2xpZGUgY291bnQgLS0+DQoJCTx1aXRleHQgbmFtZT0iU0NSVUJCQVJTVEFUVVNfU0xJREVJTkZPIiB2YWx1ZT0iRGlhcG9zaXRpdmEgJW4gLyAldCB8ICIvPg0KCQk8dWl0ZXh0IG5hbWU9IlNDUlVCQkFSU1RBVFVTX1NUT1BQRUQiIHZhbHVlPSJJbnRlcnJvdHRvIi8+DQoJCTx1aXRleHQgbmFtZT0iU0NSVUJCQVJTVEFUVVNfUExBWUlORyIgdmFsdWU9IlJpcHJvZHV6aW9uZSIvPg0KCQk8dWl0ZXh0IG5hbWU9IlNDUlVCQkFSU1RBVFVTX05PQVVESU8iIHZhbHVlPSJBdWRpbyBpbmF0dC4iLz4NCgkJPHVpdGV4dCBuYW1lPSJTQ1JVQkJBUlNUQVRVU19WSURQTEFZSU5HIiB2YWx1ZT0iVmlkZW8gaW4gcmlwcm9kdXppb25lIi8+DQoJCTx1aXRleHQgbmFtZT0iU0NSVUJCQVJTVEFUVVNfTE9BRElORyIgdmFsdWU9IkNhcmljYW1lbnRvIi8+DQoJCTx1aXRleHQgbmFtZT0iU0NSVUJCQVJTVEFUVVNfQlVGRkVSSU5HIiB2YWx1ZT0iQnVmZmVyaW5nIi8+DQoJCTx1aXRleHQgbmFtZT0iU0NSVUJCQVJTVEFUVVNfUVVFU1RJT04iIHZhbHVlPSJSaXNwb25kaSBhIGRvbWFuZGEiLz4NCgkJPHVpdGV4dCBuYW1lPSJTQ1JVQkJBUlNUQVRVU19SRVZJRVdRVUlaIiB2YWx1ZT0iUmV2aXNpb25lIGRlbCBxdWl6Ii8+DQoJCTwhLS0gc3Vic3RpdHV0aW9uOiAlbSA9PSBtaW51dGVzIHJlbWFpbmluZyAtLT4NCgkJPCEtLSBzdWJzdGl0dXRpb246ICVzID09IHNlY29uZHMgcmVtYWluaW5nIC0tPg0KCQk8dWl0ZXh0IG5hbWU9IkVMQVBTRUQiIHZhbHVlPSIlbSBNaW51dGkgJXMgU2Vjb25kaSByaW1hbmVudGkiLz4NCgkJPHVpdGV4dCBuYW1lPSJOT1RGT1VORCIgdmFsdWU9Ik5lc3N1biBlbGVtZW50byB0cm92YXRvIi8+DQoJCTx1aXRleHQgbmFtZT0iQVRUQUNITUVOVFMiIHZhbHVlPSJBbGxlZ2F0aS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QuIi8+DQoJCTx1aXRleHQgbmFtZT0iVEFCX1FVSVoiIHZhbHVlPSJRdWl6Ii8+DQoJCTx1aXRleHQgbmFtZT0iVEFCX09VVExJTkUiIHZhbHVlPSJTdHJ1dHR1cmEiLz4NCgkJPHVpdGV4dCBuYW1lPSJUQUJfVEhVTUIiIHZhbHVlPSJNaW5pYXR1cmUiLz4NCgkJPHVpdGV4dCBuYW1lPSJUQUJfTk9URVMiIHZhbHVlPSJOb3RlIi8+DQoJCTx1aXRleHQgbmFtZT0iVEFCX1NFQVJDSCIgdmFsdWU9IkNlcmNhIi8+DQoJCTx1aXRleHQgbmFtZT0iU0xJREVfSEVBRElORyIgdmFsdWU9IlRpdG9sbyBkaWFwb3NpdGl2YSIvPg0KCQk8dWl0ZXh0IG5hbWU9IkRVUkFUSU9OX0hFQURJTkciIHZhbHVlPSJEdXJhdGEiLz4NCgkJPHVpdGV4dCBuYW1lPSJTRUFSQ0hfSEVBRElORyIgdmFsdWU9IkNlcmNhIHRlc3RvOiIvPg0KCQk8dWl0ZXh0IG5hbWU9IlRIVU1CX0hFQURJTkciIHZhbHVlPSJEaWFwb3NpdGl2YSIvPg0KCQk8dWl0ZXh0IG5hbWU9IlRIVU1CX0lORk8iIHZhbHVlPSJUaXRvbG8vVGVtcG8iLz4NCgkJPHVpdGV4dCBuYW1lPSJBVFRBQ0hOQU1FX0hFQURJTkciIHZhbHVlPSJOb21lIGZpbGUiLz4NCgkJPHVpdGV4dCBuYW1lPSJBVFRBQ0hTSVpFX0hFQURJTkciIHZhbHVlPSJEaW1lbnNpb25lIi8+DQoJCTx1aXRleHQgbmFtZT0iU0xJREVfTk9URVMiIHZhbHVlPSJOb3RlIGRpYXBvc2l0aXZhIi8+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DQoJCTx1aXRleHQgbmFtZT0iUVVJWlBPRF9RVUlaX1BBU1NTQ09SRSIgdmFsdWU9IlB1bnRlZ2dpbyBtaW5pbW86Ii8+DQoJCTx1aXRleHQgbmFtZT0iUVVJWlBPRF9RVUlaX01BWFNDT1JFIiB2YWx1ZT0iUHVudGVnZ2lvIG1hc3NpbW86Ii8+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DQoJCTx1aXRleHQgbmFtZT0iV0FSTklOR01TR19ZRVNTVFJJTkciIHZhbHVlPSJTw6wiLz4NCgkJPHVpdGV4dCBuYW1lPSJXQVJOSU5HTVNHX05PU1RSSU5HIiB2YWx1ZT0iTm8iLz4NCgkJPHVpdGV4dCBuYW1lPSJXQVJOSU5HTVNHX1RJVExFU1RSSU5HIiB2YWx1ZT0iQXZ2ZXJ0ZW56YSBuYXZpZ2F6aW9uZSBxdWl6Ii8+DQoJCTx1aXRleHQgbmFtZT0iV0FSTklOR01TR19NU0dTVFJJTkciIHZhbHVlPSJPY2NvcnJlIGFuY29yYSByaXNwb25kZXJlIGFkIGFsY3VuZSBkb21hbmRlIGRlbCBxdWl6LiYjeEE7JiN4QTtTZSBmYXRlIGNsaWMgc3UgU8OsLCB1c2NpcmV0ZSBkYWwgcXVpei4gRmF0ZSBjbGljIHN1IE5vIHBlciBjb250aW51YXJlIGlsIHF1aXouIi8+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EgYmFycmEgbGF0ZXJhbGUgYWkgcGFydGVjaXBhbnRpIi8+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DQoJPGxhbmd1YWdlIGlkPSJub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EgJW4iLz4NCgkJPCEtLSBzdWJzdGl0dXRpb246ICVuID09IHNsaWRlIG51bWJlciAtLT4NCgkJPCEtLSBzdWJzdGl0dXRpb246ICV0ID09IHRvdGFsIHNsaWRlIGNvdW50IC0tPg0KCQk8dWl0ZXh0IG5hbWU9IlNDUlVCQkFSU1RBVFVTX1NMSURFSU5GTyIgdmFsdWU9IkRpYSAlbiAvICV0IHwgIi8+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DQoJCTx1aXRleHQgbmFtZT0iU0NSVUJCQVJTVEFUVVNfUVVFU1RJT04iIHZhbHVlPSJWcmFhZyBtZXQgYW50d29vcmQiLz4NCgkJPHVpdGV4dCBuYW1lPSJTQ1JVQkJBUlNUQVRVU19SRVZJRVdRVUlaIiB2YWx1ZT0iUXVpeiBjb250cm9sZXJlbiIvPg0KCQk8IS0tIHN1YnN0aXR1dGlvbjogJW0gPT0gbWludXRlcyByZW1haW5pbmcgLS0+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DQoJCTwhLS0gc3Vic3RpdHV0aW9uOiAlcCA9PSBjdXJyZW50IHNwZWFrZXIncyB0aXRsZSAtLT4NCgkJPHVpdGV4dCBuYW1lPSJCSU9XSU5fVElUTEUiIHZhbHVlPSJCaW9ncmFmaWU6ICVwIi8+DQoJCTx1aXRleHQgbmFtZT0iQklPQlROX1RJVExFIiB2YWx1ZT0iQmlvZ3JhZmllIi8+DQoJCTx1aXRleHQgbmFtZT0iRElWSURFUkJUTl9USVRMRSIgdmFsdWU9InwiLz4NCgkJPHVpdGV4dCBuYW1lPSJDT05UQUNUQlROX1RJVExFIiB2YWx1ZT0iQ29udGFjdCIvPg0KCQk8dWl0ZXh0IG5hbWU9IlRBQl9RVUlaIiB2YWx1ZT0iUXVpeiIvPg0KCQk8dWl0ZXh0IG5hbWU9IlRBQl9PVVRMSU5FIiB2YWx1ZT0iT3ZlcnppY2h0Ii8+DQoJCTx1aXRleHQgbmFtZT0iVEFCX1RIVU1CIiB2YWx1ZT0iTWluaWF0dXVyIi8+DQoJCTx1aXRleHQgbmFtZT0iVEFCX05PVEVTIiB2YWx1ZT0iTm90aXRpZXMiLz4NCgkJPHVpdGV4dCBuYW1lPSJUQUJfU0VBUkNIIiB2YWx1ZT0iWm9la2VuIi8+DQoJCTx1aXRleHQgbmFtZT0iU0xJREVfSEVBRElORyIgdmFsdWU9IlRpdGVsIHZhbiBkaWEiLz4NCgkJPHVpdGV4dCBuYW1lPSJEVVJBVElPTl9IRUFESU5HIiB2YWx1ZT0iRHV1ciIvPg0KCQk8dWl0ZXh0IG5hbWU9IlNFQVJDSF9IRUFESU5HIiB2YWx1ZT0iWm9la2VuIG5hYXIgdGVrc3Q6Ii8+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DQoJCTx1aXRleHQgbmFtZT0iU0xJREVfTk9URVMiIHZhbHVlPSJEaWFub3RpdGllcyIvPg0KCQk8IS0tcXVpeiBwb2QgYW5kIG1lc3NhZ2UgYm94IHRleHRzLS0+DQoJCTx1aXRleHQgbmFtZT0iUVVJWlBPRF9RVUlaX0FUVEVNUFQiIHZhbHVlPSJRdWl6cG9naW5nOiIvPg0KCQk8dWl0ZXh0IG5hbWU9IlFVSVpQT0RfUVVJWl9BVFRFTVBUX1ZBTFVFIiB2YWx1ZT0iJW4gdmFuICV0Ii8+DQoJCTx1aXRleHQgbmFtZT0iUVVJWlBPRF9RVUlaX1NDT1JFIiB2YWx1ZT0iQmVoYWFsZGUgc2NvcmU6Ii8+DQoJCTx1aXRleHQgbmFtZT0iUVVJWlBPRF9RVUlaX1BBU1NTQ09SRSIgdmFsdWU9IlZvbGRvZW5kZSBzY29yZToiLz4NCgkJPHVpdGV4dCBuYW1lPSJRVUlaUE9EX1FVSVpfTUFYU0NPUkUiIHZhbHVlPSJNYXhpbWFhbCBoYWFsYmFyZSBzY29yZToiLz4NCgkJPHVpdGV4dCBuYW1lPSJRVUlaUE9EX1FVRVNBVE1QVF9TVFIiIHZhbHVlPSJQb2dpbmc6ICVuIHZhbiAldCIvPg0KCQk8dWl0ZXh0IG5hbWU9IlFVSVpQT0RfUVVFU1RZUEVfU1RSIiB2YWx1ZT0iVHlwZTogJXMiLz4NCgkJPHVpdGV4dCBuYW1lPSJRVUlaUE9EX1FVRVNUWVBFX0dSRCIgdmFsdWU9IlRlbHQgdm9vciBzY29yZSIvPg0KCQk8dWl0ZXh0IG5hbWU9IlFVSVpQT0RfUVVFU1RZUEVfU1ZZIiB2YWx1ZT0iRW5xdcOqdGUiLz4NCgkJPHVpdGV4dCBuYW1lPSJRVUlaUE9EX1FVSVpBVE1QVF9JTkYiIHZhbHVlPSJPbmJlcGVya3QiLz4NCgkJPHVpdGV4dCBuYW1lPSJRVUlaUE9EX1FVRVNBVE1QVF9JTkYiIHZhbHVlPSJPbmJlcGVya3QiLz4NCgkJPHVpdGV4dCBuYW1lPSJXQVJOSU5HTVNHX1lFU1NUUklORyIgdmFsdWU9IkphIi8+DQoJCTx1aXRleHQgbmFtZT0iV0FSTklOR01TR19OT1NUUklORyIgdmFsdWU9Ik5lZSIvPg0KCQk8dWl0ZXh0IG5hbWU9IldBUk5JTkdNU0dfVElUTEVTVFJJTkciIHZhbHVlPSJXYWFyc2NodXdpbmcgbWV0IGJldHJla2tpbmcgdG90IHF1aXpuYXZpZ2F0aWUiLz4NCgkJPHVpdGV4dCBuYW1lPSJXQVJOSU5HTVNHX01TR1NUUklORyIgdmFsdWU9IlUgaGVidCBuaWV0IGFsbGUgdnJhZ2VuIGluIGRlemUgcXVpeiBiZWFudHdvb3JkLiYjeEE7JiN4QTtLbGlrIG9wIEphIG9tIGRlIHF1aXogYWYgdGUgc2x1aXRlbi4gS2xpayBvcCBOZWUgb20gZGUgcXVpeiB2b29ydCB0ZSB6ZXR0ZW4uIi8+DQoJCTx1aXRleHQgbmFtZT0iSU5GT1JNQVRJT05fSDI2NF9GTEFTSFBMQVlFUiIgdmFsdWU9IkRlemUgdmlkZW8gd29yZHQgbmlldCBvbmRlcnN0ZXVuZCBkb29yIGRlIHZlcnNpZSB2YW4gRmxhc2ggUGxheWVyIGRpZSBtb21lbnRlZWwgb3AgdXcgY29tcHV0ZXIgaXMgZ2XDr25zdGFsbGVlcmQuIEtsaWsgaW4gZGUgdmlkZW8gb20gZGUgbmlldXdzdGUgRmxhc2ggUGxheWVyIHRlIGRvd25sb2FkZW4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ppanBhbmVlbCBhYW4gZGVlbG5lbWVycyB3ZWVyZ2V2ZW4iLz4NCgkJPHVpdGV4dCBuYW1lPSJNVVRFIiB2YWx1ZT0iRGVtcGVuIi8+DQoJCTx1aXRleHQgbmFtZT0iRE9DV1JBUF9USVRMRSIgdmFsdWU9IlByZXNlbnRlci1iZXN0YW5kc2JpamxhZ2UiLz4NCgkJPHVpdGV4dCBuYW1lPSJET0NXUkFQX01TRyIgdmFsdWU9Ik9wc2xhYW4gaW4gRGV6ZSBjb21wdXRlciIvPg0KCQk8dWl0ZXh0IG5hbWU9IkRPQ1dSQVBfUFJPTVBUIiB2YWx1ZT0iS2xpayBvbSB0ZSBkb3dubG9hZGVuIi8+DQoJPC9sYW5ndWFnZT4NCgk8bGFuZ3VhZ2UgaWQ9ImNuIj4NCgkJPCEtLSBmb3JtYXQgZm9yIHVpZm9udCB2YWx1ZSBpcyAiZm9udCxzaXplLGlzYm9sZCxpc2l0YWxpYyxpc3NoYWRvd2VkIiAtLT4NCgkJPHVpZm9udCBuYW1lPSJGT05UX1FVSVpaSU5HIiB2YWx1ZT0i5a6L5L2TLTE4MDMwLDEwLGZhbHNlLGZhbHNlLGZhbHNlIi8+DQoJCTx1aWZvbnQgbmFtZT0iRk9OVF9TQ1JVQlNUQVRVUyIgdmFsdWU9IuWui+S9ky0xODAzMCwxMCx0cnVlLGZhbHNlLHRydWUiLz4NCgkJPHVpZm9udCBuYW1lPSJGT05UX1NDUlVCVElNRSIgdmFsdWU9IuWui+S9ky0xODAzMCwxMCxmYWxzZSxmYWxzZSx0cnVlIi8+DQoJCTx1aWZvbnQgbmFtZT0iRk9OVF9FTEFQU0VEVElNRSIgdmFsdWU9IuWui+S9ky0xODAzMCwxMCx0cnVlLGZhbHNlLHRydWUiLz4NCgkJPHVpZm9udCBuYW1lPSJGT05UX1VUSUxTTUVOVSIgdmFsdWU9IuWui+S9ky0xODAzMCwxMCx0cnVlLGZhbHNlLGZhbHNlIi8+DQoJCTx1aWZvbnQgbmFtZT0iRk9OVF9UQUJTIiB2YWx1ZT0i5a6L5L2TLTE4MDMwLDE0LHRydWUsZmFsc2UsdHJ1ZSIvPg0KCQk8dWlmb250IG5hbWU9IkZPTlRfUFJFU0VOVEFUSU9OTkFNRSIgdmFsdWU9IuWui+S9ky0xODAzMCwxNCxmYWxzZSxmYWxzZSx0cnVlIi8+DQoJCTx1aWZvbnQgbmFtZT0iRk9OVF9QUkVTRU5URVJOQU1FIiB2YWx1ZT0i5a6L5L2TLTE4MDMwLDE0LHRydWUsZmFsc2UsdHJ1ZSIvPg0KCQk8dWlmb250IG5hbWU9IkZPTlRfUFJFU0VOVEVSVElUTEUiIHZhbHVlPSLlrovkvZMtMTgwMzAsMTMsZmFsc2UsZmFsc2UsdHJ1ZSIvPg0KCQk8dWlmb250IG5hbWU9IkZPTlRfQklPQlROIiB2YWx1ZT0i5a6L5L2TLTE4MDMwLDEwLGZhbHNlLGZhbHNlLHRydWUiLz4NCgkJPHVpZm9udCBuYW1lPSJGT05UX05PVEVTIiB2YWx1ZT0i5a6L5L2TLTE4MDMwLDEyLGZhbHNlLGZhbHNlLGZhbHNlIi8+DQoJCTx1aWZvbnQgbmFtZT0iRk9OVF9PVVRMSU5FIiB2YWx1ZT0i5a6L5L2TLTE4MDMwLDEyLGZhbHNlLGZhbHNlLHRydWUiLz4NCgkJPHVpZm9udCBuYW1lPSJGT05UX1NFQVJDSCIgdmFsdWU9IuWui+S9ky0xODAzMCwxMixmYWxzZSxmYWxzZSx0cnVlIi8+DQoJCTx1aWZvbnQgbmFtZT0iRk9OVF9USFVNQiIgdmFsdWU9IuWui+S9ky0xODAzMCwxMCxmYWxzZSxmYWxzZSx0cnVlIi8+DQoJCTx1aWZvbnQgbmFtZT0iRk9OVF9CSU9XSU4iIHZhbHVlPSLlrovkvZMtMTgwMzAsMTIsZmFsc2UsZmFsc2UsZmFsc2UiLz4NCgkJPHVpZm9udCBuYW1lPSJGT05UX0xJU1RIRUFESU5HIiB2YWx1ZT0i5a6L5L2TLTE4MDMwLDEwLGZhbHNlLGZhbHNlLGZhbHNlIi8+DQoJCTx1aWZvbnQgbmFtZT0iRk9OVF9XSU5USVRMRSIgdmFsdWU9IuWui+S9ky0xODAzMCwxMCxmYWxzZSxmYWxzZSx0cnVlIi8+DQoJCTx1aWZvbnQgbmFtZT0iRk9OVF9BVFRBQ0hNRU5UUyIgdmFsdWU9IuWui+S9ky0xODAzMCwxMixmYWxzZSxmYWxzZSx0cnVlIi8+DQoJCTwhLS1xdWl6IHBvZCBhbmQgbWVzc2FnZSBib3ggdGV4dCBmb250cy0tPg0KCQk8dWlmb250IG5hbWU9IkZPTlRfTVNHQk9YX1dJTlRJVExFIiB2YWx1ZT0i5a6L5L2TLTE4MDMwLDEyLHRydWUsZmFsc2UsdHJ1ZSIvPg0KCQk8dWlmb250IG5hbWU9IkZPTlRfTVNHQk9YX01TRyIgdmFsdWU9IuWui+S9ky0xODAzMCwxMixmYWxzZSxmYWxzZSx0cnVlIi8+DQoJCTx1aWZvbnQgbmFtZT0iRk9OVF9NU0dCT1hfT1BUSU9OUyIgdmFsdWU9IuWui+S9ky0xODAzMCwxMCx0cnVlLGZhbHNlLHRydWUiLz4NCgkJPHVpZm9udCBuYW1lPSJGT05UX1FVSVpQT0RfUVVJWl9USVRMRSIgdmFsdWU9IuWui+S9ky0xODAzMCwxMix0cnVlLGZhbHNlLHRydWUiLz4NCgkJPHVpZm9udCBuYW1lPSJGT05UX1FVSVpQT0RfUVVJWl9BVFRFTVBUIiB2YWx1ZT0i5a6L5L2TLTE4MDMwLDEwLGZhbHNlLGZhbHNlLHRydWUiLz4NCgkJPHVpZm9udCBuYW1lPSJGT05UX1FVSVpQT0RfUVVJWl9BVFRFTVBUX1ZBTFVFIiB2YWx1ZT0i5a6L5L2TLTE4MDMwLDEwLHRydWUsZmFsc2UsdHJ1ZSIvPg0KCQk8dWlmb250IG5hbWU9IkZPTlRfUVVJWlBPRF9RVUVTVElPTl9TQ09SRSIgdmFsdWU9IuWui+S9ky0xODAzMCwxMCxmYWxzZSxmYWxzZSx0cnVlIi8+DQoJCTx1aWZvbnQgbmFtZT0iRk9OVF9RVUlaUE9EX1FVRVNUSU9OX1NDT1JFX1ZBTFVFIiB2YWx1ZT0i5a6L5L2TLTE4MDMwLDEwLHRydWUsZmFsc2UsdHJ1ZSIvPg0KCQk8dWlmb250IG5hbWU9IkZPTlRfUVVJWlBPRF9RVUVTVElPTl9BVFRFTVBUIiB2YWx1ZT0i5a6L5L2TLTE4MDMwLDEwLGZhbHNlLGZhbHNlLHRydWUiLz4NCgkJPHVpZm9udCBuYW1lPSJGT05UX1FVSVpQT0RfUVVFU1RJT05fQVRURU1QVF9WQUxVRSIgdmFsdWU9IuWui+S9ky0xODAzMCwxMCx0cnVlLGZhbHNlLHRydWUiLz4NCgkJPHVpZm9udCBuYW1lPSJGT05UX1FVSVpQT0RfUVVFU1RJT05fVEFHIiB2YWx1ZT0i5a6L5L2TLTE4MDMwLDEyLHRydWUsZmFsc2UsdHJ1ZSIvPg0KCQk8dWlmb250IG5hbWU9IkZPTlRfUVVJWlBPRF9RVUlaX1FVRVNUSU9OX0NPVU5UIiB2YWx1ZT0i5a6L5L2TLTE4MDMwLDEwLGZhbHNlLGZhbHNlLHRydWUiLz4NCgkJPHVpZm9udCBuYW1lPSJGT05UX1FVSVpQT0RfUVVJWl9RVUVTVElPTl9DT1VOVF9WQUxVRSIgdmFsdWU9IuWui+S9ky0xODAzMCwxMCx0cnVlLGZhbHNlLHRydWUiLz4NCgkJPHVpZm9udCBuYW1lPSJGT05UX1FVSVpQT0RfUVVJWl9RVUVTVElPTl9BVFRFTVBURUQiIHZhbHVlPSLlrovkvZMtMTgwMzAsMTAsZmFsc2UsZmFsc2UsdHJ1ZSIvPg0KCQk8dWlmb250IG5hbWU9IkZPTlRfUVVJWlBPRF9RVUlaX1FVRVNUSU9OX0FUVEVNUFRFRF9WQUxVRSIgdmFsdWU9IuWui+S9ky0xODAzMCwxMCx0cnVlLGZhbHNlLHRydWUiLz4NCgkJPHVpZm9udCBuYW1lPSJGT05UX1FVSVpQT0RfUVVJWl9TQ09SRV9UQUciIHZhbHVlPSLlrovkvZMtMTgwMzAsMTIsdHJ1ZSxmYWxzZSx0cnVlIi8+DQoJCTx1aWZvbnQgbmFtZT0iRk9OVF9RVUlaUE9EX1FVSVpfU0NPUkUiIHZhbHVlPSLlrovkvZMtMTgwMzAsMTAsZmFsc2UsZmFsc2UsdHJ1ZSIvPg0KCQk8dWlmb250IG5hbWU9IkZPTlRfUVVJWlBPRF9RVUlaX1NDT1JFX1ZBTFVFIiB2YWx1ZT0i5a6L5L2TLTE4MDMwLDEwLHRydWUsZmFsc2UsdHJ1ZSIvPg0KCQk8dWlmb250IG5hbWU9IkZPTlRfUVVJWlBPRF9RVUlaX01BWFNDT1JFIiB2YWx1ZT0i5a6L5L2TLTE4MDMwLDEwLGZhbHNlLGZhbHNlLHRydWUiLz4NCgkJPHVpZm9udCBuYW1lPSJGT05UX1FVSVpQT0RfUVVJWl9NQVhTQ09SRV9WQUxVRSIgdmFsdWU9IuWui+S9ky0xODAzMCwxMCx0cnVlLGZhbHNlLHRydWUiLz4NCgkJPHVpZm9udCBuYW1lPSJGT05UX1FVSVpQT0RfUVVJWl9QQVNTU0NPUkUiIHZhbHVlPSLlrovkvZMtMTgwMzAsMTAsZmFsc2UsZmFsc2UsdHJ1ZSIvPg0KCQk8dWlmb250IG5hbWU9IkZPTlRfUVVJWlBPRF9RVUlaX1BBU1NTQ09SRV9WQUxVRSIgdmFsdWU9IuWui+S9ky0xODAzMCwxMCx0cnVlLGZhbHNlLHRydWUiLz4NCgkJPCEtLSB1aXRleHQgLS0+DQoJCTwhLS0gc3Vic3RpdHV0aW9uOiAlbiA9PSBzbGlkZSBudW1iZXIgLS0+DQoJCTx1aXRleHQgbmFtZT0iVU5OQU1FRFNMSURFVElUTEUiIHZhbHVlPSLlubvnga/niYcgJW4iLz4NCgkJPCEtLSBzdWJzdGl0dXRpb246ICVuID09IHNsaWRlIG51bWJlciAtLT4NCgkJPCEtLSBzdWJzdGl0dXRpb246ICV0ID09IHRvdGFsIHNsaWRlIGNvdW50IC0tPg0KCQk8dWl0ZXh0IG5hbWU9IlNDUlVCQkFSU1RBVFVTX1NMSURFSU5GTyIgdmFsdWU9IuW5u+eBr+eJhyAlbiAvICV0IHwgIi8+DQoJCTx1aXRleHQgbmFtZT0iU0NSVUJCQVJTVEFUVVNfU1RPUFBFRCIgdmFsdWU9IuW3suWBnOatoiIvPg0KCQk8dWl0ZXh0IG5hbWU9IlNDUlVCQkFSU1RBVFVTX1BMQVlJTkciIHZhbHVlPSLmraPlnKjmkq3mlL4iLz4NCgkJPHVpdGV4dCBuYW1lPSJTQ1JVQkJBUlNUQVRVU19OT0FVRElPIiB2YWx1ZT0i5peg6Z+z6aKRIi8+DQoJCTx1aXRleHQgbmFtZT0iU0NSVUJCQVJTVEFUVVNfVklEUExBWUlORyIgdmFsdWU9IuinhumikeaSreaUviIvPg0KCQk8dWl0ZXh0IG5hbWU9IlNDUlVCQkFSU1RBVFVTX0xPQURJTkciIHZhbHVlPSLmraPlnKjovb3lhaUiLz4NCgkJPHVpdGV4dCBuYW1lPSJTQ1JVQkJBUlNUQVRVU19CVUZGRVJJTkciIHZhbHVlPSLmraPlnKjov5vooYznvJPlhrLlpITnkIYiLz4NCgkJPHVpdGV4dCBuYW1lPSJTQ1JVQkJBUlNUQVRVU19RVUVTVElPTiIgdmFsdWU9IuWbnuetlOmXrumimCIvPg0KCQk8dWl0ZXh0IG5hbWU9IlNDUlVCQkFSU1RBVFVTX1JFVklFV1FVSVoiIHZhbHVlPSLmraPlnKjlrqHpmIXmtYvpqowiLz4NCgkJPCEtLSBzdWJzdGl0dXRpb246ICVtID09IG1pbnV0ZXMgcmVtYWluaW5nIC0tPg0KCQk8IS0tIHN1YnN0aXR1dGlvbjogJXMgPT0gc2Vjb25kcyByZW1haW5pbmcgLS0+DQoJCTx1aXRleHQgbmFtZT0iRUxBUFNFRCIgdmFsdWU9IuWJqeS9mSAlbSDliIbpkp8gJXMg56eSIi8+DQoJCTx1aXRleHQgbmFtZT0iTk9URk9VTkQiIHZhbHVlPSLmnKrmib7liLDku7vkvZXlhoXlrrkiLz4NCgkJPHVpdGV4dCBuYW1lPSJBVFRBQ0hNRU5UUyIgdmFsdWU9IumZhOS7tiIvPg0KCQk8IS0tIHN1YnN0aXR1dGlvbjogJXAgPT0gY3VycmVudCBzcGVha2VyJ3MgdGl0bGUgLS0+DQoJCTx1aXRleHQgbmFtZT0iQklPV0lOX1RJVExFIiB2YWx1ZT0i5Liq5Lq6566A5LuLOiAlcCIvPg0KCQk8dWl0ZXh0IG5hbWU9IkJJT0JUTl9USVRMRSIgdmFsdWU9IuS4quS6uueugOS7iyIvPg0KCQk8dWl0ZXh0IG5hbWU9IkRJVklERVJCVE5fVElUTEUiIHZhbHVlPSJ8Ii8+DQoJCTx1aXRleHQgbmFtZT0iQ09OVEFDVEJUTl9USVRMRSIgdmFsdWU9IuiBlOezu+aWueW8jyIvPg0KCQk8dWl0ZXh0IG5hbWU9IlRBQl9RVUlaIiB2YWx1ZT0i5rWL6aqMIi8+DQoJCTx1aXRleHQgbmFtZT0iVEFCX09VVExJTkUiIHZhbHVlPSLlpKfnurIiLz4NCgkJPHVpdGV4dCBuYW1lPSJUQUJfVEhVTUIiIHZhbHVlPSLnvKnnlaXlm74iLz4NCgkJPHVpdGV4dCBuYW1lPSJUQUJfTk9URVMiIHZhbHVlPSLlpIfms6giLz4NCgkJPHVpdGV4dCBuYW1lPSJUQUJfU0VBUkNIIiB2YWx1ZT0i5pCc57SiIi8+DQoJCTx1aXRleHQgbmFtZT0iU0xJREVfSEVBRElORyIgdmFsdWU9IuW5u+eBr+eJh+agh+mimCIvPg0KCQk8dWl0ZXh0IG5hbWU9IkRVUkFUSU9OX0hFQURJTkciIHZhbHVlPSLmjIHnu63ml7bpl7QiLz4NCgkJPHVpdGV4dCBuYW1lPSJTRUFSQ0hfSEVBRElORyIgdmFsdWU9IuaQnOe0ouaWh+acrDoiLz4NCgkJPHVpdGV4dCBuYW1lPSJUSFVNQl9IRUFESU5HIiB2YWx1ZT0i5bm754Gv54mHIi8+DQoJCTx1aXRleHQgbmFtZT0iVEhVTUJfSU5GTyIgdmFsdWU9IuW5u+eBr+eJh+agh+mimC/mjIHnu63ml7bpl7QiLz4NCgkJPHVpdGV4dCBuYW1lPSJBVFRBQ0hOQU1FX0hFQURJTkciIHZhbHVlPSLmlofku7blkI0iLz4NCgkJPHVpdGV4dCBuYW1lPSJBVFRBQ0hTSVpFX0hFQURJTkciIHZhbHVlPSLlpKflsI8iLz4NCgkJPHVpdGV4dCBuYW1lPSJTTElERV9OT1RFUyIgdmFsdWU9IuW5u+eBr+eJh+Wkh+azqCIvPg0KCQk8IS0tcXVpeiBwb2QgYW5kIG1lc3NhZ2UgYm94IHRleHRzLS0+DQoJCTx1aXRleHQgbmFtZT0iUVVJWlBPRF9RVUlaX0FUVEVNUFQiIHZhbHVlPSLmtYvpqozlsJ3or5XmrKHmlbA6Ii8+DQoJCTx1aXRleHQgbmFtZT0iUVVJWlBPRF9RVUlaX0FUVEVNUFRfVkFMVUUiIHZhbHVlPSLnrKwgJW4g5qyh77yM5YWxICV0IOasoSIvPg0KCQk8dWl0ZXh0IG5hbWU9IlFVSVpQT0RfUVVJWl9TQ09SRSIgdmFsdWU9IuW+l+WIhjoiLz4NCgkJPHVpdGV4dCBuYW1lPSJRVUlaUE9EX1FVSVpfUEFTU1NDT1JFIiB2YWx1ZT0i5Y+K5qC85YiG5pWwOiIvPg0KCQk8dWl0ZXh0IG5hbWU9IlFVSVpQT0RfUVVJWl9NQVhTQ09SRSIgdmFsdWU9IuacgOmrmOWIhuaVsDoiLz4NCgkJPHVpdGV4dCBuYW1lPSJRVUlaUE9EX1FVRVNBVE1QVF9TVFIiIHZhbHVlPSLlsJ3or5XmrKHmlbA6IOesrCAlbiDmrKHvvIzlhbEgJXQg5qyhIi8+DQoJCTx1aXRleHQgbmFtZT0iUVVJWlBPRF9RVUVTVFlQRV9TVFIiIHZhbHVlPSLnsbvlnos6ICVzIi8+DQoJCTx1aXRleHQgbmFtZT0iUVVJWlBPRF9RVUVTVFlQRV9HUkQiIHZhbHVlPSLor4TnuqciLz4NCgkJPHVpdGV4dCBuYW1lPSJRVUlaUE9EX1FVRVNUWVBFX1NWWSIgdmFsdWU9Iuiwg+afpSIvPg0KCQk8dWl0ZXh0IG5hbWU9IlFVSVpQT0RfUVVJWkFUTVBUX0lORiIgdmFsdWU9IuaXoOmZkCIvPg0KCQk8dWl0ZXh0IG5hbWU9IlFVSVpQT0RfUVVFU0FUTVBUX0lORiIgdmFsdWU9IuaXoOmZkCIvPg0KCQk8dWl0ZXh0IG5hbWU9IldBUk5JTkdNU0dfWUVTU1RSSU5HIiB2YWx1ZT0i5pivIi8+DQoJCTx1aXRleHQgbmFtZT0iV0FSTklOR01TR19OT1NUUklORyIgdmFsdWU9IuWQpiIvPg0KCQk8dWl0ZXh0IG5hbWU9IldBUk5JTkdNU0dfVElUTEVTVFJJTkciIHZhbHVlPSLmtYvpqozlr7zoiKrorablkYoiLz4NCgkJPHVpdGV4dCBuYW1lPSJXQVJOSU5HTVNHX01TR1NUUklORyIgdmFsdWU9IuatpOa1i+mqjOS4reacieacquWwneivleS9nOetlOeahOmXrumimOOAgiYjeEE7JiN4QTvljZXlh7vigJzmmK/igJ3pgIDlh7rmraTmtYvpqozjgILljZXlh7vigJzlkKbigJ3nu6fnu63mtYvpqozjgIIiLz4NCgkJPHVpdGV4dCBuYW1lPSJJTkZPUk1BVElPTl9IMjY0X0ZMQVNIUExBWUVSIiB2YWx1ZT0i5b2T5YmN5a6J6KOF5Zyo5oKo55qE6K6h566X5py65LiK55qEIEZsYXNoIFBsYXllciDniYjmnKzkuI3mlK/mjIHor6Xop4bpopHjgILljZXlh7vop4bpopHljLrln5/kuIvovb3mnIDmlrDniYjmnKznmoQgRmxhc2ggUGxheWVy44CC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WQkeWPguWKoOiAheaYvuekuuaPkOimgeagjyIvPg0KCQk8dWl0ZXh0IG5hbWU9Ik1VVEUiIHZhbHVlPSLpnZnpn7MiLz4NCgkJPHVpdGV4dCBuYW1lPSJET0NXUkFQX1RJVExFIiB2YWx1ZT0iUHJlc2VudGVyIOaWh+S7tumZhOS7tiIvPg0KCQk8dWl0ZXh0IG5hbWU9IkRPQ1dSQVBfTVNHIiB2YWx1ZT0i5L+d5a2Y5Yiw5oiR55qE6K6h566X5py6Ii8+DQoJCTx1aXRleHQgbmFtZT0iRE9DV1JBUF9QUk9NUFQiIHZhbHVlPSLljZXlh7vku6XkuIvovb0iLz4NCgk8L2xhbmd1YWdlPg0KPC9jb25maWd1cmF0aW9uPg0K"/>
  <p:tag name="ARTICULATE_PROJECT_OPEN" val="0"/>
  <p:tag name="MMPROD_UIDATA" val="&lt;database version=&quot;8.0&quot;&gt;&lt;object type=&quot;1&quot; unique_id=&quot;10001&quot;&gt;&lt;property id=&quot;20141&quot; value=&quot;EndNote X3&quot;/&gt;&lt;property id=&quot;20144&quot; value=&quot;1&quot;/&gt;&lt;property id=&quot;20146&quot; value=&quot;0&quot;/&gt;&lt;property id=&quot;20147&quot; value=&quot;0&quot;/&gt;&lt;property id=&quot;20148&quot; value=&quot;5&quot;/&gt;&lt;property id=&quot;20184&quot; value=&quot;7&quot;/&gt;&lt;object type=&quot;8&quot; unique_id=&quot;10287&quot;&gt;&lt;/object&gt;&lt;object type=&quot;2&quot; unique_id=&quot;10288&quot;&gt;&lt;object type=&quot;3&quot; unique_id=&quot;10289&quot;&gt;&lt;property id=&quot;20148&quot; value=&quot;5&quot;/&gt;&lt;property id=&quot;20300&quot; value=&quot;Slide 1 - &amp;quot;EndNote X7 - basic graduate session&amp;quot;&quot;/&gt;&lt;property id=&quot;20303&quot; value=&quot;-1&quot;/&gt;&lt;property id=&quot;20307&quot; value=&quot;256&quot;/&gt;&lt;/object&gt;&lt;object type=&quot;3&quot; unique_id=&quot;10290&quot;&gt;&lt;property id=&quot;20148&quot; value=&quot;5&quot;/&gt;&lt;property id=&quot;20300&quot; value=&quot;Slide 2 - &amp;quot;What is EndNote for?&amp;quot;&quot;/&gt;&lt;property id=&quot;20303&quot; value=&quot;-1&quot;/&gt;&lt;property id=&quot;20307&quot; value=&quot;257&quot;/&gt;&lt;/object&gt;&lt;object type=&quot;3&quot; unique_id=&quot;10479&quot;&gt;&lt;property id=&quot;20148&quot; value=&quot;5&quot;/&gt;&lt;property id=&quot;20300&quot; value=&quot;Slide 3 - &amp;quot;Create or open a library&amp;quot;&quot;/&gt;&lt;property id=&quot;20303&quot; value=&quot;-1&quot;/&gt;&lt;property id=&quot;20307&quot; value=&quot;258&quot;/&gt;&lt;/object&gt;&lt;object type=&quot;3&quot; unique_id=&quot;10480&quot;&gt;&lt;property id=&quot;20148&quot; value=&quot;5&quot;/&gt;&lt;property id=&quot;20300&quot; value=&quot;Slide 9 - &amp;quot;Add a new reference&amp;quot;&quot;/&gt;&lt;property id=&quot;20303&quot; value=&quot;-1&quot;/&gt;&lt;property id=&quot;20307&quot; value=&quot;259&quot;/&gt;&lt;/object&gt;&lt;object type=&quot;3&quot; unique_id=&quot;10481&quot;&gt;&lt;property id=&quot;20148&quot; value=&quot;5&quot;/&gt;&lt;property id=&quot;20300&quot; value=&quot;Slide 22&quot;/&gt;&lt;property id=&quot;20303&quot; value=&quot;-1&quot;/&gt;&lt;property id=&quot;20307&quot; value=&quot;260&quot;/&gt;&lt;/object&gt;&lt;object type=&quot;3&quot; unique_id=&quot;10482&quot;&gt;&lt;property id=&quot;20148&quot; value=&quot;5&quot;/&gt;&lt;property id=&quot;20300&quot; value=&quot;Slide 34&quot;/&gt;&lt;property id=&quot;20303&quot; value=&quot;-1&quot;/&gt;&lt;property id=&quot;20307&quot; value=&quot;261&quot;/&gt;&lt;/object&gt;&lt;object type=&quot;3&quot; unique_id=&quot;10484&quot;&gt;&lt;property id=&quot;20148&quot; value=&quot;5&quot;/&gt;&lt;property id=&quot;20300&quot; value=&quot;Slide 45&quot;/&gt;&lt;property id=&quot;20303&quot; value=&quot;-1&quot;/&gt;&lt;property id=&quot;20307&quot; value=&quot;263&quot;/&gt;&lt;/object&gt;&lt;object type=&quot;3&quot; unique_id=&quot;10486&quot;&gt;&lt;property id=&quot;20148&quot; value=&quot;5&quot;/&gt;&lt;property id=&quot;20300&quot; value=&quot;Slide 62&quot;/&gt;&lt;property id=&quot;20303&quot; value=&quot;-1&quot;/&gt;&lt;property id=&quot;20307&quot; value=&quot;270&quot;/&gt;&lt;/object&gt;&lt;object type=&quot;3&quot; unique_id=&quot;10488&quot;&gt;&lt;property id=&quot;20148&quot; value=&quot;5&quot;/&gt;&lt;property id=&quot;20300&quot; value=&quot;Slide 67&quot;/&gt;&lt;property id=&quot;20303&quot; value=&quot;-1&quot;/&gt;&lt;property id=&quot;20307&quot; value=&quot;273&quot;/&gt;&lt;/object&gt;&lt;object type=&quot;3&quot; unique_id=&quot;10490&quot;&gt;&lt;property id=&quot;20148&quot; value=&quot;5&quot;/&gt;&lt;property id=&quot;20300&quot; value=&quot;Slide 144 - &amp;quot;Use EndNote with Word&amp;quot;&quot;/&gt;&lt;property id=&quot;20303&quot; value=&quot;-1&quot;/&gt;&lt;property id=&quot;20307&quot; value=&quot;272&quot;/&gt;&lt;/object&gt;&lt;object type=&quot;3&quot; unique_id=&quot;10491&quot;&gt;&lt;property id=&quot;20148&quot; value=&quot;5&quot;/&gt;&lt;property id=&quot;20300&quot; value=&quot;Slide 153&quot;/&gt;&lt;property id=&quot;20303&quot; value=&quot;-1&quot;/&gt;&lt;property id=&quot;20307&quot; value=&quot;275&quot;/&gt;&lt;/object&gt;&lt;object type=&quot;3&quot; unique_id=&quot;10493&quot;&gt;&lt;property id=&quot;20148&quot; value=&quot;5&quot;/&gt;&lt;property id=&quot;20300&quot; value=&quot;Slide 162&quot;/&gt;&lt;property id=&quot;20303&quot; value=&quot;-1&quot;/&gt;&lt;property id=&quot;20307&quot; value=&quot;276&quot;/&gt;&lt;/object&gt;&lt;object type=&quot;3&quot; unique_id=&quot;10496&quot;&gt;&lt;property id=&quot;20148&quot; value=&quot;5&quot;/&gt;&lt;property id=&quot;20300&quot; value=&quot;Slide 82&quot;/&gt;&lt;property id=&quot;20303&quot; value=&quot;-1&quot;/&gt;&lt;property id=&quot;20307&quot; value=&quot;266&quot;/&gt;&lt;/object&gt;&lt;object type=&quot;3&quot; unique_id=&quot;10499&quot;&gt;&lt;property id=&quot;20148&quot; value=&quot;5&quot;/&gt;&lt;property id=&quot;20300&quot; value=&quot;Slide 95&quot;/&gt;&lt;property id=&quot;20303&quot; value=&quot;-1&quot;/&gt;&lt;property id=&quot;20307&quot; value=&quot;298&quot;/&gt;&lt;/object&gt;&lt;object type=&quot;3&quot; unique_id=&quot;10500&quot;&gt;&lt;property id=&quot;20148&quot; value=&quot;5&quot;/&gt;&lt;property id=&quot;20300&quot; value=&quot;Slide 100&quot;/&gt;&lt;property id=&quot;20303&quot; value=&quot;-1&quot;/&gt;&lt;property id=&quot;20307&quot; value=&quot;278&quot;/&gt;&lt;/object&gt;&lt;object type=&quot;3&quot; unique_id=&quot;10502&quot;&gt;&lt;property id=&quot;20148&quot; value=&quot;5&quot;/&gt;&lt;property id=&quot;20300&quot; value=&quot;Slide 194 - &amp;quot;Get more help&amp;quot;&quot;/&gt;&lt;property id=&quot;20303&quot; value=&quot;-1&quot;/&gt;&lt;property id=&quot;20307&quot; value=&quot;291&quot;/&gt;&lt;/object&gt;&lt;object type=&quot;3&quot; unique_id=&quot;10531&quot;&gt;&lt;property id=&quot;20148&quot; value=&quot;5&quot;/&gt;&lt;property id=&quot;20300&quot; value=&quot;Slide 13&quot;/&gt;&lt;property id=&quot;20303&quot; value=&quot;-1&quot;/&gt;&lt;property id=&quot;20307&quot; value=&quot;299&quot;/&gt;&lt;/object&gt;&lt;object type=&quot;3&quot; unique_id=&quot;10534&quot;&gt;&lt;property id=&quot;20148&quot; value=&quot;5&quot;/&gt;&lt;property id=&quot;20300&quot; value=&quot;Slide 57&quot;/&gt;&lt;property id=&quot;20303&quot; value=&quot;-1&quot;/&gt;&lt;property id=&quot;20307&quot; value=&quot;301&quot;/&gt;&lt;/object&gt;&lt;object type=&quot;3&quot; unique_id=&quot;11664&quot;&gt;&lt;property id=&quot;20148&quot; value=&quot;5&quot;/&gt;&lt;property id=&quot;20300&quot; value=&quot;Slide 80 - &amp;quot;Export database information to EndNote&amp;quot;&quot;/&gt;&lt;property id=&quot;20303&quot; value=&quot;-1&quot;/&gt;&lt;property id=&quot;20307&quot; value=&quot;302&quot;/&gt;&lt;/object&gt;&lt;object type=&quot;3&quot; unique_id=&quot;12142&quot;&gt;&lt;property id=&quot;20148&quot; value=&quot;5&quot;/&gt;&lt;property id=&quot;20300&quot; value=&quot;Slide 4&quot;/&gt;&lt;property id=&quot;20307&quot; value=&quot;306&quot;/&gt;&lt;/object&gt;&lt;object type=&quot;3&quot; unique_id=&quot;12143&quot;&gt;&lt;property id=&quot;20148&quot; value=&quot;5&quot;/&gt;&lt;property id=&quot;20300&quot; value=&quot;Slide 5&quot;/&gt;&lt;property id=&quot;20307&quot; value=&quot;303&quot;/&gt;&lt;/object&gt;&lt;object type=&quot;3&quot; unique_id=&quot;12144&quot;&gt;&lt;property id=&quot;20148&quot; value=&quot;5&quot;/&gt;&lt;property id=&quot;20300&quot; value=&quot;Slide 6&quot;/&gt;&lt;property id=&quot;20307&quot; value=&quot;304&quot;/&gt;&lt;/object&gt;&lt;object type=&quot;3&quot; unique_id=&quot;12146&quot;&gt;&lt;property id=&quot;20148&quot; value=&quot;5&quot;/&gt;&lt;property id=&quot;20300&quot; value=&quot;Slide 10&quot;/&gt;&lt;property id=&quot;20307&quot; value=&quot;308&quot;/&gt;&lt;/object&gt;&lt;object type=&quot;3&quot; unique_id=&quot;12147&quot;&gt;&lt;property id=&quot;20148&quot; value=&quot;5&quot;/&gt;&lt;property id=&quot;20300&quot; value=&quot;Slide 11&quot;/&gt;&lt;property id=&quot;20307&quot; value=&quot;309&quot;/&gt;&lt;/object&gt;&lt;object type=&quot;3&quot; unique_id=&quot;13109&quot;&gt;&lt;property id=&quot;20148&quot; value=&quot;5&quot;/&gt;&lt;property id=&quot;20300&quot; value=&quot;Slide 23&quot;/&gt;&lt;property id=&quot;20307&quot; value=&quot;311&quot;/&gt;&lt;/object&gt;&lt;object type=&quot;3&quot; unique_id=&quot;13110&quot;&gt;&lt;property id=&quot;20148&quot; value=&quot;5&quot;/&gt;&lt;property id=&quot;20300&quot; value=&quot;Slide 24&quot;/&gt;&lt;property id=&quot;20307&quot; value=&quot;312&quot;/&gt;&lt;/object&gt;&lt;object type=&quot;3&quot; unique_id=&quot;13112&quot;&gt;&lt;property id=&quot;20148&quot; value=&quot;5&quot;/&gt;&lt;property id=&quot;20300&quot; value=&quot;Slide 36&quot;/&gt;&lt;property id=&quot;20307&quot; value=&quot;313&quot;/&gt;&lt;/object&gt;&lt;object type=&quot;3&quot; unique_id=&quot;13114&quot;&gt;&lt;property id=&quot;20148&quot; value=&quot;5&quot;/&gt;&lt;property id=&quot;20300&quot; value=&quot;Slide 40&quot;/&gt;&lt;property id=&quot;20307&quot; value=&quot;316&quot;/&gt;&lt;/object&gt;&lt;object type=&quot;3&quot; unique_id=&quot;13115&quot;&gt;&lt;property id=&quot;20148&quot; value=&quot;5&quot;/&gt;&lt;property id=&quot;20300&quot; value=&quot;Slide 42&quot;/&gt;&lt;property id=&quot;20307&quot; value=&quot;317&quot;/&gt;&lt;/object&gt;&lt;object type=&quot;3&quot; unique_id=&quot;13116&quot;&gt;&lt;property id=&quot;20148&quot; value=&quot;5&quot;/&gt;&lt;property id=&quot;20300&quot; value=&quot;Slide 43&quot;/&gt;&lt;property id=&quot;20307&quot; value=&quot;318&quot;/&gt;&lt;/object&gt;&lt;object type=&quot;3&quot; unique_id=&quot;13117&quot;&gt;&lt;property id=&quot;20148&quot; value=&quot;5&quot;/&gt;&lt;property id=&quot;20300&quot; value=&quot;Slide 46&quot;/&gt;&lt;property id=&quot;20307&quot; value=&quot;319&quot;/&gt;&lt;/object&gt;&lt;object type=&quot;3&quot; unique_id=&quot;13118&quot;&gt;&lt;property id=&quot;20148&quot; value=&quot;5&quot;/&gt;&lt;property id=&quot;20300&quot; value=&quot;Slide 47&quot;/&gt;&lt;property id=&quot;20307&quot; value=&quot;320&quot;/&gt;&lt;/object&gt;&lt;object type=&quot;3&quot; unique_id=&quot;13119&quot;&gt;&lt;property id=&quot;20148&quot; value=&quot;5&quot;/&gt;&lt;property id=&quot;20300&quot; value=&quot;Slide 48&quot;/&gt;&lt;property id=&quot;20307&quot; value=&quot;321&quot;/&gt;&lt;/object&gt;&lt;object type=&quot;3&quot; unique_id=&quot;13120&quot;&gt;&lt;property id=&quot;20148&quot; value=&quot;5&quot;/&gt;&lt;property id=&quot;20300&quot; value=&quot;Slide 49&quot;/&gt;&lt;property id=&quot;20307&quot; value=&quot;322&quot;/&gt;&lt;/object&gt;&lt;object type=&quot;3&quot; unique_id=&quot;13121&quot;&gt;&lt;property id=&quot;20148&quot; value=&quot;5&quot;/&gt;&lt;property id=&quot;20300&quot; value=&quot;Slide 50&quot;/&gt;&lt;property id=&quot;20307&quot; value=&quot;323&quot;/&gt;&lt;/object&gt;&lt;object type=&quot;3&quot; unique_id=&quot;13124&quot;&gt;&lt;property id=&quot;20148&quot; value=&quot;5&quot;/&gt;&lt;property id=&quot;20300&quot; value=&quot;Slide 51&quot;/&gt;&lt;property id=&quot;20307&quot; value=&quot;326&quot;/&gt;&lt;/object&gt;&lt;object type=&quot;3&quot; unique_id=&quot;13125&quot;&gt;&lt;property id=&quot;20148&quot; value=&quot;5&quot;/&gt;&lt;property id=&quot;20300&quot; value=&quot;Slide 52&quot;/&gt;&lt;property id=&quot;20307&quot; value=&quot;327&quot;/&gt;&lt;/object&gt;&lt;object type=&quot;3&quot; unique_id=&quot;13126&quot;&gt;&lt;property id=&quot;20148&quot; value=&quot;5&quot;/&gt;&lt;property id=&quot;20300&quot; value=&quot;Slide 53&quot;/&gt;&lt;property id=&quot;20307&quot; value=&quot;328&quot;/&gt;&lt;/object&gt;&lt;object type=&quot;3&quot; unique_id=&quot;13132&quot;&gt;&lt;property id=&quot;20148&quot; value=&quot;5&quot;/&gt;&lt;property id=&quot;20300&quot; value=&quot;Slide 8 - &amp;quot;Add a new reference&amp;quot;&quot;/&gt;&lt;property id=&quot;20307&quot; value=&quot;385&quot;/&gt;&lt;/object&gt;&lt;object type=&quot;3&quot; unique_id=&quot;13133&quot;&gt;&lt;property id=&quot;20148&quot; value=&quot;5&quot;/&gt;&lt;property id=&quot;20300&quot; value=&quot;Slide 12 - &amp;quot;More about record fields&amp;quot;&quot;/&gt;&lt;property id=&quot;20307&quot; value=&quot;386&quot;/&gt;&lt;/object&gt;&lt;object type=&quot;3&quot; unique_id=&quot;13134&quot;&gt;&lt;property id=&quot;20148&quot; value=&quot;5&quot;/&gt;&lt;property id=&quot;20300&quot; value=&quot;Slide 21 - &amp;quot;Change the reference style&amp;quot;&quot;/&gt;&lt;property id=&quot;20307&quot; value=&quot;387&quot;/&gt;&lt;/object&gt;&lt;object type=&quot;3&quot; unique_id=&quot;13135&quot;&gt;&lt;property id=&quot;20148&quot; value=&quot;5&quot;/&gt;&lt;property id=&quot;20300&quot; value=&quot;Slide 33 - &amp;quot;Edit the reference style&amp;quot;&quot;/&gt;&lt;property id=&quot;20307&quot; value=&quot;388&quot;/&gt;&lt;/object&gt;&lt;object type=&quot;3&quot; unique_id=&quot;13136&quot;&gt;&lt;property id=&quot;20148&quot; value=&quot;5&quot;/&gt;&lt;property id=&quot;20300&quot; value=&quot;Slide 37 - &amp;quot;Edit the reference style - citations&amp;quot;&quot;/&gt;&lt;property id=&quot;20307&quot; value=&quot;416&quot;/&gt;&lt;/object&gt;&lt;object type=&quot;3&quot; unique_id=&quot;13137&quot;&gt;&lt;property id=&quot;20148&quot; value=&quot;5&quot;/&gt;&lt;property id=&quot;20300&quot; value=&quot;Slide 44 - &amp;quot;Edit the reference style - bibliography&amp;quot;&quot;/&gt;&lt;property id=&quot;20307&quot; value=&quot;389&quot;/&gt;&lt;/object&gt;&lt;object type=&quot;3&quot; unique_id=&quot;13138&quot;&gt;&lt;property id=&quot;20148&quot; value=&quot;5&quot;/&gt;&lt;property id=&quot;20300&quot; value=&quot;Slide 56 - &amp;quot;Apply an edited reference style&amp;quot;&quot;/&gt;&lt;property id=&quot;20307&quot; value=&quot;390&quot;/&gt;&lt;/object&gt;&lt;object type=&quot;3&quot; unique_id=&quot;13139&quot;&gt;&lt;property id=&quot;20148&quot; value=&quot;5&quot;/&gt;&lt;property id=&quot;20300&quot; value=&quot;Slide 59&quot;/&gt;&lt;property id=&quot;20307&quot; value=&quot;331&quot;/&gt;&lt;/object&gt;&lt;object type=&quot;3&quot; unique_id=&quot;13140&quot;&gt;&lt;property id=&quot;20148&quot; value=&quot;5&quot;/&gt;&lt;property id=&quot;20300&quot; value=&quot;Slide 60&quot;/&gt;&lt;property id=&quot;20307&quot; value=&quot;332&quot;/&gt;&lt;/object&gt;&lt;object type=&quot;3&quot; unique_id=&quot;13144&quot;&gt;&lt;property id=&quot;20148&quot; value=&quot;5&quot;/&gt;&lt;property id=&quot;20300&quot; value=&quot;Slide 61 - &amp;quot;Set some EndNote preferences&amp;quot;&quot;/&gt;&lt;property id=&quot;20307&quot; value=&quot;392&quot;/&gt;&lt;/object&gt;&lt;object type=&quot;3&quot; unique_id=&quot;13145&quot;&gt;&lt;property id=&quot;20148&quot; value=&quot;5&quot;/&gt;&lt;property id=&quot;20300&quot; value=&quot;Slide 63&quot;/&gt;&lt;property id=&quot;20307&quot; value=&quot;335&quot;/&gt;&lt;/object&gt;&lt;object type=&quot;3&quot; unique_id=&quot;13146&quot;&gt;&lt;property id=&quot;20148&quot; value=&quot;5&quot;/&gt;&lt;property id=&quot;20300&quot; value=&quot;Slide 64&quot;/&gt;&lt;property id=&quot;20307&quot; value=&quot;336&quot;/&gt;&lt;/object&gt;&lt;object type=&quot;3&quot; unique_id=&quot;13149&quot;&gt;&lt;property id=&quot;20148&quot; value=&quot;5&quot;/&gt;&lt;property id=&quot;20300&quot; value=&quot;Slide 142 - &amp;quot;Use EndNote with Word&amp;quot;&quot;/&gt;&lt;property id=&quot;20307&quot; value=&quot;394&quot;/&gt;&lt;/object&gt;&lt;object type=&quot;3&quot; unique_id=&quot;13150&quot;&gt;&lt;property id=&quot;20148&quot; value=&quot;5&quot;/&gt;&lt;property id=&quot;20300&quot; value=&quot;Slide 145&quot;/&gt;&lt;property id=&quot;20307&quot; value=&quot;339&quot;/&gt;&lt;/object&gt;&lt;object type=&quot;3&quot; unique_id=&quot;13151&quot;&gt;&lt;property id=&quot;20148&quot; value=&quot;5&quot;/&gt;&lt;property id=&quot;20300&quot; value=&quot;Slide 146&quot;/&gt;&lt;property id=&quot;20307&quot; value=&quot;340&quot;/&gt;&lt;/object&gt;&lt;object type=&quot;3&quot; unique_id=&quot;13152&quot;&gt;&lt;property id=&quot;20148&quot; value=&quot;5&quot;/&gt;&lt;property id=&quot;20300&quot; value=&quot;Slide 147&quot;/&gt;&lt;property id=&quot;20307&quot; value=&quot;341&quot;/&gt;&lt;/object&gt;&lt;object type=&quot;3&quot; unique_id=&quot;13153&quot;&gt;&lt;property id=&quot;20148&quot; value=&quot;5&quot;/&gt;&lt;property id=&quot;20300&quot; value=&quot;Slide 151&quot;/&gt;&lt;property id=&quot;20307&quot; value=&quot;342&quot;/&gt;&lt;/object&gt;&lt;object type=&quot;3&quot; unique_id=&quot;13154&quot;&gt;&lt;property id=&quot;20148&quot; value=&quot;5&quot;/&gt;&lt;property id=&quot;20300&quot; value=&quot;Slide 154&quot;/&gt;&lt;property id=&quot;20307&quot; value=&quot;343&quot;/&gt;&lt;/object&gt;&lt;object type=&quot;3&quot; unique_id=&quot;13155&quot;&gt;&lt;property id=&quot;20148&quot; value=&quot;5&quot;/&gt;&lt;property id=&quot;20300&quot; value=&quot;Slide 157&quot;/&gt;&lt;property id=&quot;20307&quot; value=&quot;344&quot;/&gt;&lt;/object&gt;&lt;object type=&quot;3&quot; unique_id=&quot;13156&quot;&gt;&lt;property id=&quot;20148&quot; value=&quot;5&quot;/&gt;&lt;property id=&quot;20300&quot; value=&quot;Slide 159&quot;/&gt;&lt;property id=&quot;20307&quot; value=&quot;345&quot;/&gt;&lt;/object&gt;&lt;object type=&quot;3&quot; unique_id=&quot;13157&quot;&gt;&lt;property id=&quot;20148&quot; value=&quot;5&quot;/&gt;&lt;property id=&quot;20300&quot; value=&quot;Slide 161 - &amp;quot;Manage the bibliography layout&amp;quot;&quot;/&gt;&lt;property id=&quot;20307&quot; value=&quot;395&quot;/&gt;&lt;/object&gt;&lt;object type=&quot;3&quot; unique_id=&quot;13174&quot;&gt;&lt;property id=&quot;20148&quot; value=&quot;5&quot;/&gt;&lt;property id=&quot;20300&quot; value=&quot;Slide 81 - &amp;quot;Export from Web of Science&amp;quot;&quot;/&gt;&lt;property id=&quot;20307&quot; value=&quot;398&quot;/&gt;&lt;/object&gt;&lt;object type=&quot;3&quot; unique_id=&quot;13175&quot;&gt;&lt;property id=&quot;20148&quot; value=&quot;5&quot;/&gt;&lt;property id=&quot;20300&quot; value=&quot;Slide 83&quot;/&gt;&lt;property id=&quot;20307&quot; value=&quot;360&quot;/&gt;&lt;/object&gt;&lt;object type=&quot;3&quot; unique_id=&quot;13176&quot;&gt;&lt;property id=&quot;20148&quot; value=&quot;5&quot;/&gt;&lt;property id=&quot;20300&quot; value=&quot;Slide 84&quot;/&gt;&lt;property id=&quot;20307&quot; value=&quot;361&quot;/&gt;&lt;/object&gt;&lt;object type=&quot;3&quot; unique_id=&quot;13177&quot;&gt;&lt;property id=&quot;20148&quot; value=&quot;5&quot;/&gt;&lt;property id=&quot;20300&quot; value=&quot;Slide 86&quot;/&gt;&lt;property id=&quot;20307&quot; value=&quot;362&quot;/&gt;&lt;/object&gt;&lt;object type=&quot;3&quot; unique_id=&quot;13178&quot;&gt;&lt;property id=&quot;20148&quot; value=&quot;5&quot;/&gt;&lt;property id=&quot;20300&quot; value=&quot;Slide 87&quot;/&gt;&lt;property id=&quot;20307&quot; value=&quot;363&quot;/&gt;&lt;/object&gt;&lt;object type=&quot;3&quot; unique_id=&quot;13180&quot;&gt;&lt;property id=&quot;20148&quot; value=&quot;5&quot;/&gt;&lt;property id=&quot;20300&quot; value=&quot;Slide 88&quot;/&gt;&lt;property id=&quot;20307&quot; value=&quot;365&quot;/&gt;&lt;/object&gt;&lt;object type=&quot;3&quot; unique_id=&quot;13181&quot;&gt;&lt;property id=&quot;20148&quot; value=&quot;5&quot;/&gt;&lt;property id=&quot;20300&quot; value=&quot;Slide 89&quot;/&gt;&lt;property id=&quot;20307&quot; value=&quot;366&quot;/&gt;&lt;/object&gt;&lt;object type=&quot;3&quot; unique_id=&quot;13182&quot;&gt;&lt;property id=&quot;20148&quot; value=&quot;5&quot;/&gt;&lt;property id=&quot;20300&quot; value=&quot;Slide 90&quot;/&gt;&lt;property id=&quot;20307&quot; value=&quot;367&quot;/&gt;&lt;/object&gt;&lt;object type=&quot;3&quot; unique_id=&quot;13183&quot;&gt;&lt;property id=&quot;20148&quot; value=&quot;5&quot;/&gt;&lt;property id=&quot;20300&quot; value=&quot;Slide 91&quot;/&gt;&lt;property id=&quot;20307&quot; value=&quot;368&quot;/&gt;&lt;/object&gt;&lt;object type=&quot;3&quot; unique_id=&quot;13192&quot;&gt;&lt;property id=&quot;20148&quot; value=&quot;5&quot;/&gt;&lt;property id=&quot;20300&quot; value=&quot;Slide 92 - &amp;quot;Find full text of articles&amp;quot;&quot;/&gt;&lt;property id=&quot;20307&quot; value=&quot;378&quot;/&gt;&lt;/object&gt;&lt;object type=&quot;3&quot; unique_id=&quot;13193&quot;&gt;&lt;property id=&quot;20148&quot; value=&quot;5&quot;/&gt;&lt;property id=&quot;20300&quot; value=&quot;Slide 96&quot;/&gt;&lt;property id=&quot;20307&quot; value=&quot;376&quot;/&gt;&lt;/object&gt;&lt;object type=&quot;3&quot; unique_id=&quot;13194&quot;&gt;&lt;property id=&quot;20148&quot; value=&quot;5&quot;/&gt;&lt;property id=&quot;20300&quot; value=&quot;Slide 97&quot;/&gt;&lt;property id=&quot;20307&quot; value=&quot;377&quot;/&gt;&lt;/object&gt;&lt;object type=&quot;3&quot; unique_id=&quot;13195&quot;&gt;&lt;property id=&quot;20148&quot; value=&quot;5&quot;/&gt;&lt;property id=&quot;20300&quot; value=&quot;Slide 99 - &amp;quot;Attach PDF files to records&amp;quot;&quot;/&gt;&lt;property id=&quot;20307&quot; value=&quot;379&quot;/&gt;&lt;/object&gt;&lt;object type=&quot;3&quot; unique_id=&quot;13196&quot;&gt;&lt;property id=&quot;20148&quot; value=&quot;5&quot;/&gt;&lt;property id=&quot;20300&quot; value=&quot;Slide 101&quot;/&gt;&lt;property id=&quot;20307&quot; value=&quot;380&quot;/&gt;&lt;/object&gt;&lt;object type=&quot;3&quot; unique_id=&quot;13197&quot;&gt;&lt;property id=&quot;20148&quot; value=&quot;5&quot;/&gt;&lt;property id=&quot;20300&quot; value=&quot;Slide 104&quot;/&gt;&lt;property id=&quot;20307&quot; value=&quot;381&quot;/&gt;&lt;/object&gt;&lt;object type=&quot;3&quot; unique_id=&quot;13198&quot;&gt;&lt;property id=&quot;20148&quot; value=&quot;5&quot;/&gt;&lt;property id=&quot;20300&quot; value=&quot;Slide 102&quot;/&gt;&lt;property id=&quot;20307&quot; value=&quot;382&quot;/&gt;&lt;/object&gt;&lt;object type=&quot;3&quot; unique_id=&quot;13199&quot;&gt;&lt;property id=&quot;20148&quot; value=&quot;5&quot;/&gt;&lt;property id=&quot;20300&quot; value=&quot;Slide 103&quot;/&gt;&lt;property id=&quot;20307&quot; value=&quot;383&quot;/&gt;&lt;/object&gt;&lt;object type=&quot;3&quot; unique_id=&quot;13206&quot;&gt;&lt;property id=&quot;20148&quot; value=&quot;5&quot;/&gt;&lt;property id=&quot;20300&quot; value=&quot;Slide 66 - &amp;quot;Sort references into groups&amp;quot;&quot;/&gt;&lt;property id=&quot;20307&quot; value=&quot;405&quot;/&gt;&lt;/object&gt;&lt;object type=&quot;3&quot; unique_id=&quot;13207&quot;&gt;&lt;property id=&quot;20148&quot; value=&quot;5&quot;/&gt;&lt;property id=&quot;20300&quot; value=&quot;Slide 68&quot;/&gt;&lt;property id=&quot;20307&quot; value=&quot;406&quot;/&gt;&lt;/object&gt;&lt;object type=&quot;3&quot; unique_id=&quot;13208&quot;&gt;&lt;property id=&quot;20148&quot; value=&quot;5&quot;/&gt;&lt;property id=&quot;20300&quot; value=&quot;Slide 69&quot;/&gt;&lt;property id=&quot;20307&quot; value=&quot;407&quot;/&gt;&lt;/object&gt;&lt;object type=&quot;3&quot; unique_id=&quot;14522&quot;&gt;&lt;property id=&quot;20148&quot; value=&quot;5&quot;/&gt;&lt;property id=&quot;20300&quot; value=&quot;Slide 143 - &amp;quot;Insert citations in a document&amp;quot;&quot;/&gt;&lt;property id=&quot;20307&quot; value=&quot;417&quot;/&gt;&lt;/object&gt;&lt;object type=&quot;3&quot; unique_id=&quot;14523&quot;&gt;&lt;property id=&quot;20148&quot; value=&quot;5&quot;/&gt;&lt;property id=&quot;20300&quot; value=&quot;Slide 152 - &amp;quot;Edit citations&amp;quot;&quot;/&gt;&lt;property id=&quot;20307&quot; value=&quot;418&quot;/&gt;&lt;/object&gt;&lt;object type=&quot;3&quot; unique_id=&quot;16438&quot;&gt;&lt;property id=&quot;20148&quot; value=&quot;5&quot;/&gt;&lt;property id=&quot;20300&quot; value=&quot;Slide 14&quot;/&gt;&lt;property id=&quot;20307&quot; value=&quot;419&quot;/&gt;&lt;/object&gt;&lt;object type=&quot;3&quot; unique_id=&quot;16440&quot;&gt;&lt;property id=&quot;20148&quot; value=&quot;5&quot;/&gt;&lt;property id=&quot;20300&quot; value=&quot;Slide 41&quot;/&gt;&lt;property id=&quot;20307&quot; value=&quot;421&quot;/&gt;&lt;/object&gt;&lt;object type=&quot;3&quot; unique_id=&quot;17775&quot;&gt;&lt;property id=&quot;20148&quot; value=&quot;5&quot;/&gt;&lt;property id=&quot;20300&quot; value=&quot;Slide 54&quot;/&gt;&lt;property id=&quot;20307&quot; value=&quot;422&quot;/&gt;&lt;/object&gt;&lt;object type=&quot;3&quot; unique_id=&quot;17776&quot;&gt;&lt;property id=&quot;20148&quot; value=&quot;5&quot;/&gt;&lt;property id=&quot;20300&quot; value=&quot;Slide 55&quot;/&gt;&lt;property id=&quot;20307&quot; value=&quot;423&quot;/&gt;&lt;/object&gt;&lt;object type=&quot;3&quot; unique_id=&quot;17777&quot;&gt;&lt;property id=&quot;20148&quot; value=&quot;5&quot;/&gt;&lt;property id=&quot;20300&quot; value=&quot;Slide 58&quot;/&gt;&lt;property id=&quot;20307&quot; value=&quot;424&quot;/&gt;&lt;/object&gt;&lt;object type=&quot;3&quot; unique_id=&quot;19718&quot;&gt;&lt;property id=&quot;20148&quot; value=&quot;5&quot;/&gt;&lt;property id=&quot;20300&quot; value=&quot;Slide 148&quot;/&gt;&lt;property id=&quot;20307&quot; value=&quot;425&quot;/&gt;&lt;/object&gt;&lt;object type=&quot;3&quot; unique_id=&quot;19719&quot;&gt;&lt;property id=&quot;20148&quot; value=&quot;5&quot;/&gt;&lt;property id=&quot;20300&quot; value=&quot;Slide 155&quot;/&gt;&lt;property id=&quot;20307&quot; value=&quot;426&quot;/&gt;&lt;/object&gt;&lt;object type=&quot;3&quot; unique_id=&quot;19720&quot;&gt;&lt;property id=&quot;20148&quot; value=&quot;5&quot;/&gt;&lt;property id=&quot;20300&quot; value=&quot;Slide 156&quot;/&gt;&lt;property id=&quot;20307&quot; value=&quot;427&quot;/&gt;&lt;/object&gt;&lt;object type=&quot;3&quot; unique_id=&quot;19722&quot;&gt;&lt;property id=&quot;20148&quot; value=&quot;5&quot;/&gt;&lt;property id=&quot;20300&quot; value=&quot;Slide 163&quot;/&gt;&lt;property id=&quot;20307&quot; value=&quot;431&quot;/&gt;&lt;/object&gt;&lt;object type=&quot;3&quot; unique_id=&quot;21750&quot;&gt;&lt;property id=&quot;20148&quot; value=&quot;5&quot;/&gt;&lt;property id=&quot;20300&quot; value=&quot;Slide 98&quot;/&gt;&lt;property id=&quot;20307&quot; value=&quot;438&quot;/&gt;&lt;/object&gt;&lt;object type=&quot;3&quot; unique_id=&quot;24615&quot;&gt;&lt;property id=&quot;20148&quot; value=&quot;5&quot;/&gt;&lt;property id=&quot;20300&quot; value=&quot;Slide 70&quot;/&gt;&lt;property id=&quot;20307&quot; value=&quot;439&quot;/&gt;&lt;/object&gt;&lt;object type=&quot;3&quot; unique_id=&quot;28337&quot;&gt;&lt;property id=&quot;20148&quot; value=&quot;5&quot;/&gt;&lt;property id=&quot;20300&quot; value=&quot;Slide 158&quot;/&gt;&lt;property id=&quot;20307&quot; value=&quot;441&quot;/&gt;&lt;/object&gt;&lt;object type=&quot;3&quot; unique_id=&quot;28338&quot;&gt;&lt;property id=&quot;20148&quot; value=&quot;5&quot;/&gt;&lt;property id=&quot;20300&quot; value=&quot;Slide 164&quot;/&gt;&lt;property id=&quot;20307&quot; value=&quot;442&quot;/&gt;&lt;/object&gt;&lt;object type=&quot;3&quot; unique_id=&quot;28859&quot;&gt;&lt;property id=&quot;20148&quot; value=&quot;5&quot;/&gt;&lt;property id=&quot;20300&quot; value=&quot;Slide 105 - &amp;quot;Use the PDF viewer&amp;quot;&quot;/&gt;&lt;property id=&quot;20307&quot; value=&quot;443&quot;/&gt;&lt;/object&gt;&lt;object type=&quot;3&quot; unique_id=&quot;28860&quot;&gt;&lt;property id=&quot;20148&quot; value=&quot;5&quot;/&gt;&lt;property id=&quot;20300&quot; value=&quot;Slide 106&quot;/&gt;&lt;property id=&quot;20307&quot; value=&quot;444&quot;/&gt;&lt;/object&gt;&lt;object type=&quot;3&quot; unique_id=&quot;28861&quot;&gt;&lt;property id=&quot;20148&quot; value=&quot;5&quot;/&gt;&lt;property id=&quot;20300&quot; value=&quot;Slide 109&quot;/&gt;&lt;property id=&quot;20307&quot; value=&quot;445&quot;/&gt;&lt;/object&gt;&lt;object type=&quot;3&quot; unique_id=&quot;28862&quot;&gt;&lt;property id=&quot;20148&quot; value=&quot;5&quot;/&gt;&lt;property id=&quot;20300&quot; value=&quot;Slide 110&quot;/&gt;&lt;property id=&quot;20307&quot; value=&quot;446&quot;/&gt;&lt;/object&gt;&lt;object type=&quot;3&quot; unique_id=&quot;33487&quot;&gt;&lt;property id=&quot;20148&quot; value=&quot;5&quot;/&gt;&lt;property id=&quot;20300&quot; value=&quot;Slide 16&quot;/&gt;&lt;property id=&quot;20307&quot; value=&quot;453&quot;/&gt;&lt;/object&gt;&lt;object type=&quot;3&quot; unique_id=&quot;33488&quot;&gt;&lt;property id=&quot;20148&quot; value=&quot;5&quot;/&gt;&lt;property id=&quot;20300&quot; value=&quot;Slide 20&quot;/&gt;&lt;property id=&quot;20307&quot; value=&quot;454&quot;/&gt;&lt;/object&gt;&lt;object type=&quot;3&quot; unique_id=&quot;33491&quot;&gt;&lt;property id=&quot;20148&quot; value=&quot;5&quot;/&gt;&lt;property id=&quot;20300&quot; value=&quot;Slide 93&quot;/&gt;&lt;property id=&quot;20307&quot; value=&quot;457&quot;/&gt;&lt;/object&gt;&lt;object type=&quot;3&quot; unique_id=&quot;33492&quot;&gt;&lt;property id=&quot;20148&quot; value=&quot;5&quot;/&gt;&lt;property id=&quot;20300&quot; value=&quot;Slide 94&quot;/&gt;&lt;property id=&quot;20307&quot; value=&quot;458&quot;/&gt;&lt;/object&gt;&lt;object type=&quot;3&quot; unique_id=&quot;35354&quot;&gt;&lt;property id=&quot;20148&quot; value=&quot;5&quot;/&gt;&lt;property id=&quot;20300&quot; value=&quot;Slide 107&quot;/&gt;&lt;property id=&quot;20307&quot; value=&quot;459&quot;/&gt;&lt;/object&gt;&lt;object type=&quot;3&quot; unique_id=&quot;35355&quot;&gt;&lt;property id=&quot;20148&quot; value=&quot;5&quot;/&gt;&lt;property id=&quot;20300&quot; value=&quot;Slide 108&quot;/&gt;&lt;property id=&quot;20307&quot; value=&quot;460&quot;/&gt;&lt;/object&gt;&lt;object type=&quot;3&quot; unique_id=&quot;35356&quot;&gt;&lt;property id=&quot;20148&quot; value=&quot;5&quot;/&gt;&lt;property id=&quot;20300&quot; value=&quot;Slide 129 - &amp;quot;Search the EndNote Library&amp;quot;&quot;/&gt;&lt;property id=&quot;20307&quot; value=&quot;461&quot;/&gt;&lt;/object&gt;&lt;object type=&quot;3&quot; unique_id=&quot;35357&quot;&gt;&lt;property id=&quot;20148&quot; value=&quot;5&quot;/&gt;&lt;property id=&quot;20300&quot; value=&quot;Slide 132&quot;/&gt;&lt;property id=&quot;20307&quot; value=&quot;462&quot;/&gt;&lt;/object&gt;&lt;object type=&quot;3&quot; unique_id=&quot;35358&quot;&gt;&lt;property id=&quot;20148&quot; value=&quot;5&quot;/&gt;&lt;property id=&quot;20300&quot; value=&quot;Slide 133&quot;/&gt;&lt;property id=&quot;20307&quot; value=&quot;463&quot;/&gt;&lt;/object&gt;&lt;object type=&quot;3&quot; unique_id=&quot;35360&quot;&gt;&lt;property id=&quot;20148&quot; value=&quot;5&quot;/&gt;&lt;property id=&quot;20300&quot; value=&quot;Slide 134&quot;/&gt;&lt;property id=&quot;20307&quot; value=&quot;465&quot;/&gt;&lt;/object&gt;&lt;object type=&quot;3&quot; unique_id=&quot;35361&quot;&gt;&lt;property id=&quot;20148&quot; value=&quot;5&quot;/&gt;&lt;property id=&quot;20300&quot; value=&quot;Slide 135&quot;/&gt;&lt;property id=&quot;20307&quot; value=&quot;466&quot;/&gt;&lt;/object&gt;&lt;object type=&quot;3&quot; unique_id=&quot;35362&quot;&gt;&lt;property id=&quot;20148&quot; value=&quot;5&quot;/&gt;&lt;property id=&quot;20300&quot; value=&quot;Slide 160&quot;/&gt;&lt;property id=&quot;20307&quot; value=&quot;467&quot;/&gt;&lt;/object&gt;&lt;object type=&quot;3&quot; unique_id=&quot;35645&quot;&gt;&lt;property id=&quot;20148&quot; value=&quot;5&quot;/&gt;&lt;property id=&quot;20300&quot; value=&quot;Slide 38&quot;/&gt;&lt;property id=&quot;20307&quot; value=&quot;468&quot;/&gt;&lt;/object&gt;&lt;object type=&quot;3&quot; unique_id=&quot;35646&quot;&gt;&lt;property id=&quot;20148&quot; value=&quot;5&quot;/&gt;&lt;property id=&quot;20300&quot; value=&quot;Slide 39&quot;/&gt;&lt;property id=&quot;20307&quot; value=&quot;469&quot;/&gt;&lt;/object&gt;&lt;object type=&quot;3&quot; unique_id=&quot;38099&quot;&gt;&lt;property id=&quot;20148&quot; value=&quot;5&quot;/&gt;&lt;property id=&quot;20300&quot; value=&quot;Slide 25 - &amp;quot;Find and use UoS styles&amp;quot;&quot;/&gt;&lt;property id=&quot;20307&quot; value=&quot;470&quot;/&gt;&lt;/object&gt;&lt;object type=&quot;3&quot; unique_id=&quot;38101&quot;&gt;&lt;property id=&quot;20148&quot; value=&quot;5&quot;/&gt;&lt;property id=&quot;20300&quot; value=&quot;Slide 71 - &amp;quot;Working with Smart Groups&amp;quot;&quot;/&gt;&lt;property id=&quot;20307&quot; value=&quot;472&quot;/&gt;&lt;/object&gt;&lt;object type=&quot;3&quot; unique_id=&quot;38102&quot;&gt;&lt;property id=&quot;20148&quot; value=&quot;5&quot;/&gt;&lt;property id=&quot;20300&quot; value=&quot;Slide 76 - &amp;quot;Back up the EndNote Library&amp;quot;&quot;/&gt;&lt;property id=&quot;20307&quot; value=&quot;473&quot;/&gt;&lt;/object&gt;&lt;object type=&quot;3&quot; unique_id=&quot;38103&quot;&gt;&lt;property id=&quot;20148&quot; value=&quot;5&quot;/&gt;&lt;property id=&quot;20300&quot; value=&quot;Slide 111 - &amp;quot;Import folder containing PDFs&amp;quot;&quot;/&gt;&lt;property id=&quot;20307&quot; value=&quot;474&quot;/&gt;&lt;/object&gt;&lt;object type=&quot;3&quot; unique_id=&quot;38104&quot;&gt;&lt;property id=&quot;20148&quot; value=&quot;5&quot;/&gt;&lt;property id=&quot;20300&quot; value=&quot;Slide 124 - &amp;quot;Search DelphiS&amp;quot;&quot;/&gt;&lt;property id=&quot;20307&quot; value=&quot;475&quot;/&gt;&lt;/object&gt;&lt;object type=&quot;3&quot; unique_id=&quot;38105&quot;&gt;&lt;property id=&quot;20148&quot; value=&quot;5&quot;/&gt;&lt;property id=&quot;20300&quot; value=&quot;Slide 115 - &amp;quot;Export from Google Scholar&amp;quot;&quot;/&gt;&lt;property id=&quot;20307&quot; value=&quot;476&quot;/&gt;&lt;/object&gt;&lt;object type=&quot;3&quot; unique_id=&quot;38106&quot;&gt;&lt;property id=&quot;20148&quot; value=&quot;5&quot;/&gt;&lt;property id=&quot;20300&quot; value=&quot;Slide 136 - &amp;quot;Managing duplicates&amp;quot;&quot;/&gt;&lt;property id=&quot;20307&quot; value=&quot;477&quot;/&gt;&lt;/object&gt;&lt;object type=&quot;3&quot; unique_id=&quot;38107&quot;&gt;&lt;property id=&quot;20148&quot; value=&quot;5&quot;/&gt;&lt;property id=&quot;20300&quot; value=&quot;Slide 165 - &amp;quot;Synchronising with EndNote Online&amp;quot;&quot;/&gt;&lt;property id=&quot;20307&quot; value=&quot;478&quot;/&gt;&lt;/object&gt;&lt;object type=&quot;3&quot; unique_id=&quot;38108&quot;&gt;&lt;property id=&quot;20148&quot; value=&quot;5&quot;/&gt;&lt;property id=&quot;20300&quot; value=&quot;Slide 178 - &amp;quot;CWYW with EndNote Online&amp;quot;&quot;/&gt;&lt;property id=&quot;20307&quot; value=&quot;479&quot;/&gt;&lt;/object&gt;&lt;object type=&quot;3&quot; unique_id=&quot;40369&quot;&gt;&lt;property id=&quot;20148&quot; value=&quot;5&quot;/&gt;&lt;property id=&quot;20300&quot; value=&quot;Slide 15&quot;/&gt;&lt;property id=&quot;20307&quot; value=&quot;480&quot;/&gt;&lt;/object&gt;&lt;object type=&quot;3&quot; unique_id=&quot;40370&quot;&gt;&lt;property id=&quot;20148&quot; value=&quot;5&quot;/&gt;&lt;property id=&quot;20300&quot; value=&quot;Slide 17&quot;/&gt;&lt;property id=&quot;20307&quot; value=&quot;481&quot;/&gt;&lt;/object&gt;&lt;object type=&quot;3&quot; unique_id=&quot;40371&quot;&gt;&lt;property id=&quot;20148&quot; value=&quot;5&quot;/&gt;&lt;property id=&quot;20300&quot; value=&quot;Slide 18&quot;/&gt;&lt;property id=&quot;20307&quot; value=&quot;482&quot;/&gt;&lt;/object&gt;&lt;object type=&quot;3&quot; unique_id=&quot;40372&quot;&gt;&lt;property id=&quot;20148&quot; value=&quot;5&quot;/&gt;&lt;property id=&quot;20300&quot; value=&quot;Slide 19&quot;/&gt;&lt;property id=&quot;20307&quot; value=&quot;483&quot;/&gt;&lt;/object&gt;&lt;object type=&quot;3&quot; unique_id=&quot;40373&quot;&gt;&lt;property id=&quot;20148&quot; value=&quot;5&quot;/&gt;&lt;property id=&quot;20300&quot; value=&quot;Slide 35&quot;/&gt;&lt;property id=&quot;20307&quot; value=&quot;484&quot;/&gt;&lt;/object&gt;&lt;object type=&quot;3&quot; unique_id=&quot;40375&quot;&gt;&lt;property id=&quot;20148&quot; value=&quot;5&quot;/&gt;&lt;property id=&quot;20300&quot; value=&quot;Slide 65&quot;/&gt;&lt;property id=&quot;20307&quot; value=&quot;486&quot;/&gt;&lt;/object&gt;&lt;object type=&quot;3&quot; unique_id=&quot;40379&quot;&gt;&lt;property id=&quot;20148&quot; value=&quot;5&quot;/&gt;&lt;property id=&quot;20300&quot; value=&quot;Slide 72&quot;/&gt;&lt;property id=&quot;20307&quot; value=&quot;490&quot;/&gt;&lt;/object&gt;&lt;object type=&quot;3&quot; unique_id=&quot;40380&quot;&gt;&lt;property id=&quot;20148&quot; value=&quot;5&quot;/&gt;&lt;property id=&quot;20300&quot; value=&quot;Slide 73&quot;/&gt;&lt;property id=&quot;20307&quot; value=&quot;491&quot;/&gt;&lt;/object&gt;&lt;object type=&quot;3&quot; unique_id=&quot;40381&quot;&gt;&lt;property id=&quot;20148&quot; value=&quot;5&quot;/&gt;&lt;property id=&quot;20300&quot; value=&quot;Slide 74&quot;/&gt;&lt;property id=&quot;20307&quot; value=&quot;492&quot;/&gt;&lt;/object&gt;&lt;object type=&quot;3&quot; unique_id=&quot;40382&quot;&gt;&lt;property id=&quot;20148&quot; value=&quot;5&quot;/&gt;&lt;property id=&quot;20300&quot; value=&quot;Slide 75&quot;/&gt;&lt;property id=&quot;20307&quot; value=&quot;493&quot;/&gt;&lt;/object&gt;&lt;object type=&quot;3&quot; unique_id=&quot;41297&quot;&gt;&lt;property id=&quot;20148&quot; value=&quot;5&quot;/&gt;&lt;property id=&quot;20300&quot; value=&quot;Slide 77&quot;/&gt;&lt;property id=&quot;20307&quot; value=&quot;494&quot;/&gt;&lt;/object&gt;&lt;object type=&quot;3&quot; unique_id=&quot;41298&quot;&gt;&lt;property id=&quot;20148&quot; value=&quot;5&quot;/&gt;&lt;property id=&quot;20300&quot; value=&quot;Slide 78&quot;/&gt;&lt;property id=&quot;20307&quot; value=&quot;495&quot;/&gt;&lt;/object&gt;&lt;object type=&quot;3&quot; unique_id=&quot;41299&quot;&gt;&lt;property id=&quot;20148&quot; value=&quot;5&quot;/&gt;&lt;property id=&quot;20300&quot; value=&quot;Slide 79&quot;/&gt;&lt;property id=&quot;20307&quot; value=&quot;496&quot;/&gt;&lt;/object&gt;&lt;object type=&quot;3&quot; unique_id=&quot;162727&quot;&gt;&lt;property id=&quot;20148&quot; value=&quot;5&quot;/&gt;&lt;property id=&quot;20300&quot; value=&quot;Slide 112&quot;/&gt;&lt;property id=&quot;20307&quot; value=&quot;501&quot;/&gt;&lt;/object&gt;&lt;object type=&quot;3&quot; unique_id=&quot;162728&quot;&gt;&lt;property id=&quot;20148&quot; value=&quot;5&quot;/&gt;&lt;property id=&quot;20300&quot; value=&quot;Slide 113&quot;/&gt;&lt;property id=&quot;20307&quot; value=&quot;502&quot;/&gt;&lt;/object&gt;&lt;object type=&quot;3&quot; unique_id=&quot;162729&quot;&gt;&lt;property id=&quot;20148&quot; value=&quot;5&quot;/&gt;&lt;property id=&quot;20300&quot; value=&quot;Slide 114&quot;/&gt;&lt;property id=&quot;20307&quot; value=&quot;503&quot;/&gt;&lt;/object&gt;&lt;object type=&quot;3&quot; unique_id=&quot;162734&quot;&gt;&lt;property id=&quot;20148&quot; value=&quot;5&quot;/&gt;&lt;property id=&quot;20300&quot; value=&quot;Slide 116&quot;/&gt;&lt;property id=&quot;20307&quot; value=&quot;504&quot;/&gt;&lt;/object&gt;&lt;object type=&quot;3&quot; unique_id=&quot;162735&quot;&gt;&lt;property id=&quot;20148&quot; value=&quot;5&quot;/&gt;&lt;property id=&quot;20300&quot; value=&quot;Slide 117&quot;/&gt;&lt;property id=&quot;20307&quot; value=&quot;505&quot;/&gt;&lt;/object&gt;&lt;object type=&quot;3&quot; unique_id=&quot;162736&quot;&gt;&lt;property id=&quot;20148&quot; value=&quot;5&quot;/&gt;&lt;property id=&quot;20300&quot; value=&quot;Slide 118&quot;/&gt;&lt;property id=&quot;20307&quot; value=&quot;506&quot;/&gt;&lt;/object&gt;&lt;object type=&quot;3&quot; unique_id=&quot;162737&quot;&gt;&lt;property id=&quot;20148&quot; value=&quot;5&quot;/&gt;&lt;property id=&quot;20300&quot; value=&quot;Slide 119&quot;/&gt;&lt;property id=&quot;20307&quot; value=&quot;507&quot;/&gt;&lt;/object&gt;&lt;object type=&quot;3&quot; unique_id=&quot;162738&quot;&gt;&lt;property id=&quot;20148&quot; value=&quot;5&quot;/&gt;&lt;property id=&quot;20300&quot; value=&quot;Slide 120&quot;/&gt;&lt;property id=&quot;20307&quot; value=&quot;508&quot;/&gt;&lt;/object&gt;&lt;object type=&quot;3&quot; unique_id=&quot;162739&quot;&gt;&lt;property id=&quot;20148&quot; value=&quot;5&quot;/&gt;&lt;property id=&quot;20300&quot; value=&quot;Slide 121&quot;/&gt;&lt;property id=&quot;20307&quot; value=&quot;509&quot;/&gt;&lt;/object&gt;&lt;object type=&quot;3&quot; unique_id=&quot;162740&quot;&gt;&lt;property id=&quot;20148&quot; value=&quot;5&quot;/&gt;&lt;property id=&quot;20300&quot; value=&quot;Slide 122&quot;/&gt;&lt;property id=&quot;20307&quot; value=&quot;510&quot;/&gt;&lt;/object&gt;&lt;object type=&quot;3&quot; unique_id=&quot;162741&quot;&gt;&lt;property id=&quot;20148&quot; value=&quot;5&quot;/&gt;&lt;property id=&quot;20300&quot; value=&quot;Slide 123&quot;/&gt;&lt;property id=&quot;20307&quot; value=&quot;511&quot;/&gt;&lt;/object&gt;&lt;object type=&quot;3&quot; unique_id=&quot;162742&quot;&gt;&lt;property id=&quot;20148&quot; value=&quot;5&quot;/&gt;&lt;property id=&quot;20300&quot; value=&quot;Slide 130&quot;/&gt;&lt;property id=&quot;20307&quot; value=&quot;527&quot;/&gt;&lt;/object&gt;&lt;object type=&quot;3&quot; unique_id=&quot;162743&quot;&gt;&lt;property id=&quot;20148&quot; value=&quot;5&quot;/&gt;&lt;property id=&quot;20300&quot; value=&quot;Slide 131&quot;/&gt;&lt;property id=&quot;20307&quot; value=&quot;528&quot;/&gt;&lt;/object&gt;&lt;object type=&quot;3&quot; unique_id=&quot;162744&quot;&gt;&lt;property id=&quot;20148&quot; value=&quot;5&quot;/&gt;&lt;property id=&quot;20300&quot; value=&quot;Slide 137&quot;/&gt;&lt;property id=&quot;20307&quot; value=&quot;512&quot;/&gt;&lt;/object&gt;&lt;object type=&quot;3&quot; unique_id=&quot;162745&quot;&gt;&lt;property id=&quot;20148&quot; value=&quot;5&quot;/&gt;&lt;property id=&quot;20300&quot; value=&quot;Slide 138&quot;/&gt;&lt;property id=&quot;20307&quot; value=&quot;513&quot;/&gt;&lt;/object&gt;&lt;object type=&quot;3&quot; unique_id=&quot;162746&quot;&gt;&lt;property id=&quot;20148&quot; value=&quot;5&quot;/&gt;&lt;property id=&quot;20300&quot; value=&quot;Slide 139&quot;/&gt;&lt;property id=&quot;20307&quot; value=&quot;514&quot;/&gt;&lt;/object&gt;&lt;object type=&quot;3&quot; unique_id=&quot;162747&quot;&gt;&lt;property id=&quot;20148&quot; value=&quot;5&quot;/&gt;&lt;property id=&quot;20300&quot; value=&quot;Slide 140&quot;/&gt;&lt;property id=&quot;20307&quot; value=&quot;529&quot;/&gt;&lt;/object&gt;&lt;object type=&quot;3&quot; unique_id=&quot;162748&quot;&gt;&lt;property id=&quot;20148&quot; value=&quot;5&quot;/&gt;&lt;property id=&quot;20300&quot; value=&quot;Slide 141&quot;/&gt;&lt;property id=&quot;20307&quot; value=&quot;530&quot;/&gt;&lt;/object&gt;&lt;object type=&quot;3&quot; unique_id=&quot;162749&quot;&gt;&lt;property id=&quot;20148&quot; value=&quot;5&quot;/&gt;&lt;property id=&quot;20300&quot; value=&quot;Slide 149&quot;/&gt;&lt;property id=&quot;20307&quot; value=&quot;531&quot;/&gt;&lt;/object&gt;&lt;object type=&quot;3&quot; unique_id=&quot;162750&quot;&gt;&lt;property id=&quot;20148&quot; value=&quot;5&quot;/&gt;&lt;property id=&quot;20300&quot; value=&quot;Slide 150&quot;/&gt;&lt;property id=&quot;20307&quot; value=&quot;532&quot;/&gt;&lt;/object&gt;&lt;object type=&quot;3&quot; unique_id=&quot;162751&quot;&gt;&lt;property id=&quot;20148&quot; value=&quot;5&quot;/&gt;&lt;property id=&quot;20300&quot; value=&quot;Slide 166&quot;/&gt;&lt;property id=&quot;20307&quot; value=&quot;515&quot;/&gt;&lt;/object&gt;&lt;object type=&quot;3&quot; unique_id=&quot;162752&quot;&gt;&lt;property id=&quot;20148&quot; value=&quot;5&quot;/&gt;&lt;property id=&quot;20300&quot; value=&quot;Slide 167&quot;/&gt;&lt;property id=&quot;20307&quot; value=&quot;516&quot;/&gt;&lt;/object&gt;&lt;object type=&quot;3&quot; unique_id=&quot;162753&quot;&gt;&lt;property id=&quot;20148&quot; value=&quot;5&quot;/&gt;&lt;property id=&quot;20300&quot; value=&quot;Slide 168&quot;/&gt;&lt;property id=&quot;20307&quot; value=&quot;517&quot;/&gt;&lt;/object&gt;&lt;object type=&quot;3&quot; unique_id=&quot;162754&quot;&gt;&lt;property id=&quot;20148&quot; value=&quot;5&quot;/&gt;&lt;property id=&quot;20300&quot; value=&quot;Slide 169&quot;/&gt;&lt;property id=&quot;20307&quot; value=&quot;518&quot;/&gt;&lt;/object&gt;&lt;object type=&quot;3&quot; unique_id=&quot;162755&quot;&gt;&lt;property id=&quot;20148&quot; value=&quot;5&quot;/&gt;&lt;property id=&quot;20300&quot; value=&quot;Slide 170&quot;/&gt;&lt;property id=&quot;20307&quot; value=&quot;519&quot;/&gt;&lt;/object&gt;&lt;object type=&quot;3&quot; unique_id=&quot;162756&quot;&gt;&lt;property id=&quot;20148&quot; value=&quot;5&quot;/&gt;&lt;property id=&quot;20300&quot; value=&quot;Slide 171&quot;/&gt;&lt;property id=&quot;20307&quot; value=&quot;520&quot;/&gt;&lt;/object&gt;&lt;object type=&quot;3&quot; unique_id=&quot;162757&quot;&gt;&lt;property id=&quot;20148&quot; value=&quot;5&quot;/&gt;&lt;property id=&quot;20300&quot; value=&quot;Slide 172&quot;/&gt;&lt;property id=&quot;20307&quot; value=&quot;521&quot;/&gt;&lt;/object&gt;&lt;object type=&quot;3&quot; unique_id=&quot;162758&quot;&gt;&lt;property id=&quot;20148&quot; value=&quot;5&quot;/&gt;&lt;property id=&quot;20300&quot; value=&quot;Slide 173&quot;/&gt;&lt;property id=&quot;20307&quot; value=&quot;522&quot;/&gt;&lt;/object&gt;&lt;object type=&quot;3&quot; unique_id=&quot;162759&quot;&gt;&lt;property id=&quot;20148&quot; value=&quot;5&quot;/&gt;&lt;property id=&quot;20300&quot; value=&quot;Slide 174&quot;/&gt;&lt;property id=&quot;20307&quot; value=&quot;523&quot;/&gt;&lt;/object&gt;&lt;object type=&quot;3&quot; unique_id=&quot;162760&quot;&gt;&lt;property id=&quot;20148&quot; value=&quot;5&quot;/&gt;&lt;property id=&quot;20300&quot; value=&quot;Slide 175&quot;/&gt;&lt;property id=&quot;20307&quot; value=&quot;524&quot;/&gt;&lt;/object&gt;&lt;object type=&quot;3&quot; unique_id=&quot;162761&quot;&gt;&lt;property id=&quot;20148&quot; value=&quot;5&quot;/&gt;&lt;property id=&quot;20300&quot; value=&quot;Slide 176&quot;/&gt;&lt;property id=&quot;20307&quot; value=&quot;525&quot;/&gt;&lt;/object&gt;&lt;object type=&quot;3&quot; unique_id=&quot;162762&quot;&gt;&lt;property id=&quot;20148&quot; value=&quot;5&quot;/&gt;&lt;property id=&quot;20300&quot; value=&quot;Slide 177&quot;/&gt;&lt;property id=&quot;20307&quot; value=&quot;526&quot;/&gt;&lt;/object&gt;&lt;object type=&quot;3&quot; unique_id=&quot;166526&quot;&gt;&lt;property id=&quot;20148&quot; value=&quot;5&quot;/&gt;&lt;property id=&quot;20300&quot; value=&quot;Slide 179&quot;/&gt;&lt;property id=&quot;20307&quot; value=&quot;533&quot;/&gt;&lt;/object&gt;&lt;object type=&quot;3&quot; unique_id=&quot;166527&quot;&gt;&lt;property id=&quot;20148&quot; value=&quot;5&quot;/&gt;&lt;property id=&quot;20300&quot; value=&quot;Slide 180&quot;/&gt;&lt;property id=&quot;20307&quot; value=&quot;534&quot;/&gt;&lt;/object&gt;&lt;object type=&quot;3&quot; unique_id=&quot;166528&quot;&gt;&lt;property id=&quot;20148&quot; value=&quot;5&quot;/&gt;&lt;property id=&quot;20300&quot; value=&quot;Slide 181&quot;/&gt;&lt;property id=&quot;20307&quot; value=&quot;535&quot;/&gt;&lt;/object&gt;&lt;object type=&quot;3&quot; unique_id=&quot;166529&quot;&gt;&lt;property id=&quot;20148&quot; value=&quot;5&quot;/&gt;&lt;property id=&quot;20300&quot; value=&quot;Slide 182&quot;/&gt;&lt;property id=&quot;20307&quot; value=&quot;536&quot;/&gt;&lt;/object&gt;&lt;object type=&quot;3&quot; unique_id=&quot;166530&quot;&gt;&lt;property id=&quot;20148&quot; value=&quot;5&quot;/&gt;&lt;property id=&quot;20300&quot; value=&quot;Slide 183&quot;/&gt;&lt;property id=&quot;20307&quot; value=&quot;537&quot;/&gt;&lt;/object&gt;&lt;object type=&quot;3&quot; unique_id=&quot;166531&quot;&gt;&lt;property id=&quot;20148&quot; value=&quot;5&quot;/&gt;&lt;property id=&quot;20300&quot; value=&quot;Slide 184 - &amp;quot;Edit citations&amp;quot;&quot;/&gt;&lt;property id=&quot;20307&quot; value=&quot;538&quot;/&gt;&lt;/object&gt;&lt;object type=&quot;3&quot; unique_id=&quot;166532&quot;&gt;&lt;property id=&quot;20148&quot; value=&quot;5&quot;/&gt;&lt;property id=&quot;20300&quot; value=&quot;Slide 185&quot;/&gt;&lt;property id=&quot;20307&quot; value=&quot;539&quot;/&gt;&lt;/object&gt;&lt;object type=&quot;3&quot; unique_id=&quot;166533&quot;&gt;&lt;property id=&quot;20148&quot; value=&quot;5&quot;/&gt;&lt;property id=&quot;20300&quot; value=&quot;Slide 186&quot;/&gt;&lt;property id=&quot;20307&quot; value=&quot;540&quot;/&gt;&lt;/object&gt;&lt;object type=&quot;3&quot; unique_id=&quot;166534&quot;&gt;&lt;property id=&quot;20148&quot; value=&quot;5&quot;/&gt;&lt;property id=&quot;20300&quot; value=&quot;Slide 187&quot;/&gt;&lt;property id=&quot;20307&quot; value=&quot;541&quot;/&gt;&lt;/object&gt;&lt;object type=&quot;3&quot; unique_id=&quot;166535&quot;&gt;&lt;property id=&quot;20148&quot; value=&quot;5&quot;/&gt;&lt;property id=&quot;20300&quot; value=&quot;Slide 188&quot;/&gt;&lt;property id=&quot;20307&quot; value=&quot;542&quot;/&gt;&lt;/object&gt;&lt;object type=&quot;3&quot; unique_id=&quot;166536&quot;&gt;&lt;property id=&quot;20148&quot; value=&quot;5&quot;/&gt;&lt;property id=&quot;20300&quot; value=&quot;Slide 189 - &amp;quot;Manage the bibliography layout&amp;quot;&quot;/&gt;&lt;property id=&quot;20307&quot; value=&quot;544&quot;/&gt;&lt;/object&gt;&lt;object type=&quot;3&quot; unique_id=&quot;166537&quot;&gt;&lt;property id=&quot;20148&quot; value=&quot;5&quot;/&gt;&lt;property id=&quot;20300&quot; value=&quot;Slide 190&quot;/&gt;&lt;property id=&quot;20307&quot; value=&quot;545&quot;/&gt;&lt;/object&gt;&lt;object type=&quot;3&quot; unique_id=&quot;166538&quot;&gt;&lt;property id=&quot;20148&quot; value=&quot;5&quot;/&gt;&lt;property id=&quot;20300&quot; value=&quot;Slide 191&quot;/&gt;&lt;property id=&quot;20307&quot; value=&quot;546&quot;/&gt;&lt;/object&gt;&lt;object type=&quot;3&quot; unique_id=&quot;166539&quot;&gt;&lt;property id=&quot;20148&quot; value=&quot;5&quot;/&gt;&lt;property id=&quot;20300&quot; value=&quot;Slide 192&quot;/&gt;&lt;property id=&quot;20307&quot; value=&quot;547&quot;/&gt;&lt;/object&gt;&lt;object type=&quot;3&quot; unique_id=&quot;166540&quot;&gt;&lt;property id=&quot;20148&quot; value=&quot;5&quot;/&gt;&lt;property id=&quot;20300&quot; value=&quot;Slide 193&quot;/&gt;&lt;property id=&quot;20307&quot; value=&quot;548&quot;/&gt;&lt;/object&gt;&lt;object type=&quot;3&quot; unique_id=&quot;167157&quot;&gt;&lt;property id=&quot;20148&quot; value=&quot;5&quot;/&gt;&lt;property id=&quot;20300&quot; value=&quot;Slide 7&quot;/&gt;&lt;property id=&quot;20307&quot; value=&quot;549&quot;/&gt;&lt;/object&gt;&lt;object type=&quot;3&quot; unique_id=&quot;168563&quot;&gt;&lt;property id=&quot;20148&quot; value=&quot;5&quot;/&gt;&lt;property id=&quot;20300&quot; value=&quot;Slide 125&quot;/&gt;&lt;property id=&quot;20307&quot; value=&quot;550&quot;/&gt;&lt;/object&gt;&lt;object type=&quot;3&quot; unique_id=&quot;168564&quot;&gt;&lt;property id=&quot;20148&quot; value=&quot;5&quot;/&gt;&lt;property id=&quot;20300&quot; value=&quot;Slide 126&quot;/&gt;&lt;property id=&quot;20307&quot; value=&quot;551&quot;/&gt;&lt;/object&gt;&lt;object type=&quot;3&quot; unique_id=&quot;168565&quot;&gt;&lt;property id=&quot;20148&quot; value=&quot;5&quot;/&gt;&lt;property id=&quot;20300&quot; value=&quot;Slide 127&quot;/&gt;&lt;property id=&quot;20307&quot; value=&quot;552&quot;/&gt;&lt;/object&gt;&lt;object type=&quot;3&quot; unique_id=&quot;168566&quot;&gt;&lt;property id=&quot;20148&quot; value=&quot;5&quot;/&gt;&lt;property id=&quot;20300&quot; value=&quot;Slide 128&quot;/&gt;&lt;property id=&quot;20307&quot; value=&quot;553&quot;/&gt;&lt;/object&gt;&lt;object type=&quot;3&quot; unique_id=&quot;169915&quot;&gt;&lt;property id=&quot;20148&quot; value=&quot;5&quot;/&gt;&lt;property id=&quot;20300&quot; value=&quot;Slide 26&quot;/&gt;&lt;property id=&quot;20307&quot; value=&quot;558&quot;/&gt;&lt;/object&gt;&lt;object type=&quot;3&quot; unique_id=&quot;169916&quot;&gt;&lt;property id=&quot;20148&quot; value=&quot;5&quot;/&gt;&lt;property id=&quot;20300&quot; value=&quot;Slide 27&quot;/&gt;&lt;property id=&quot;20307&quot; value=&quot;554&quot;/&gt;&lt;/object&gt;&lt;object type=&quot;3&quot; unique_id=&quot;169917&quot;&gt;&lt;property id=&quot;20148&quot; value=&quot;5&quot;/&gt;&lt;property id=&quot;20300&quot; value=&quot;Slide 28&quot;/&gt;&lt;property id=&quot;20307&quot; value=&quot;555&quot;/&gt;&lt;/object&gt;&lt;object type=&quot;3&quot; unique_id=&quot;169918&quot;&gt;&lt;property id=&quot;20148&quot; value=&quot;5&quot;/&gt;&lt;property id=&quot;20300&quot; value=&quot;Slide 29&quot;/&gt;&lt;property id=&quot;20307&quot; value=&quot;556&quot;/&gt;&lt;/object&gt;&lt;object type=&quot;3&quot; unique_id=&quot;169919&quot;&gt;&lt;property id=&quot;20148&quot; value=&quot;5&quot;/&gt;&lt;property id=&quot;20300&quot; value=&quot;Slide 30&quot;/&gt;&lt;property id=&quot;20307&quot; value=&quot;557&quot;/&gt;&lt;/object&gt;&lt;object type=&quot;3&quot; unique_id=&quot;175837&quot;&gt;&lt;property id=&quot;20148&quot; value=&quot;5&quot;/&gt;&lt;property id=&quot;20300&quot; value=&quot;Slide 31&quot;/&gt;&lt;property id=&quot;20307&quot; value=&quot;559&quot;/&gt;&lt;/object&gt;&lt;object type=&quot;3&quot; unique_id=&quot;175838&quot;&gt;&lt;property id=&quot;20148&quot; value=&quot;5&quot;/&gt;&lt;property id=&quot;20300&quot; value=&quot;Slide 32&quot;/&gt;&lt;property id=&quot;20307&quot; value=&quot;560&quot;/&gt;&lt;/object&gt;&lt;object type=&quot;3&quot; unique_id=&quot;177540&quot;&gt;&lt;property id=&quot;20148&quot; value=&quot;5&quot;/&gt;&lt;property id=&quot;20300&quot; value=&quot;Slide 85&quot;/&gt;&lt;property id=&quot;20307&quot; value=&quot;561&quot;/&gt;&lt;/object&gt;&lt;/object&gt;&lt;object type=&quot;4&quot; unique_id=&quot;11065&quot;&gt;&lt;/object&gt;&lt;object type=&quot;10&quot; unique_id=&quot;11698&quot;&gt;&lt;object type=&quot;11&quot; unique_id=&quot;11699&quot;&gt;&lt;property id=&quot;20180&quot; value=&quot;1&quot;/&gt;&lt;property id=&quot;20181&quot; value=&quot;1&quot;/&gt;&lt;property id=&quot;20182&quot; value=&quot;0&quot;/&gt;&lt;property id=&quot;20183&quot; value=&quot;1&quot;/&gt;&lt;/object&gt;&lt;object type=&quot;12&quot; unique_id=&quot;27447&quot;&gt;&lt;/object&gt;&lt;/object&gt;&lt;/object&gt;&lt;/database&gt;"/>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PPSNARRATION" val="9,1184520841,\\userfiles.soton.ac.uk\Users\lmr\mydocuments\GradSchool_2013\EndNoteX7\EndNote_X7_basic_graduate_2013.2_pptx\Media.ppcx"/>
</p:tagLst>
</file>

<file path=ppt/tags/tag11.xml><?xml version="1.0" encoding="utf-8"?>
<p:tagLst xmlns:a="http://schemas.openxmlformats.org/drawingml/2006/main" xmlns:r="http://schemas.openxmlformats.org/officeDocument/2006/relationships" xmlns:p="http://schemas.openxmlformats.org/presentationml/2006/main">
  <p:tag name="PPSNARRATION" val="10,1184520841,\\userfiles.soton.ac.uk\Users\lmr\mydocuments\GradSchool_2013\EndNoteX7\EndNote_X7_basic_graduate_2013.2_pptx\Media.ppcx"/>
</p:tagLst>
</file>

<file path=ppt/tags/tag12.xml><?xml version="1.0" encoding="utf-8"?>
<p:tagLst xmlns:a="http://schemas.openxmlformats.org/drawingml/2006/main" xmlns:r="http://schemas.openxmlformats.org/officeDocument/2006/relationships" xmlns:p="http://schemas.openxmlformats.org/presentationml/2006/main">
  <p:tag name="PPSNARRATION" val="11,1184520841,\\userfiles.soton.ac.uk\Users\lmr\mydocuments\GradSchool_2013\EndNoteX7\EndNote_X7_basic_graduate_2013.2_pptx\Media.ppcx"/>
</p:tagLst>
</file>

<file path=ppt/tags/tag13.xml><?xml version="1.0" encoding="utf-8"?>
<p:tagLst xmlns:a="http://schemas.openxmlformats.org/drawingml/2006/main" xmlns:r="http://schemas.openxmlformats.org/officeDocument/2006/relationships" xmlns:p="http://schemas.openxmlformats.org/presentationml/2006/main">
  <p:tag name="PPSNARRATION" val="12,1184520841,\\userfiles.soton.ac.uk\Users\lmr\mydocuments\GradSchool_2013\EndNoteX7\EndNote_X7_basic_graduate_2013.2_pptx\Media.ppcx"/>
</p:tagLst>
</file>

<file path=ppt/tags/tag14.xml><?xml version="1.0" encoding="utf-8"?>
<p:tagLst xmlns:a="http://schemas.openxmlformats.org/drawingml/2006/main" xmlns:r="http://schemas.openxmlformats.org/officeDocument/2006/relationships" xmlns:p="http://schemas.openxmlformats.org/presentationml/2006/main">
  <p:tag name="PPSNARRATION" val="13,1184520841,\\userfiles.soton.ac.uk\Users\lmr\mydocuments\GradSchool_2013\EndNoteX7\EndNote_X7_basic_graduate_2013.2_pptx\Media.ppcx"/>
</p:tagLst>
</file>

<file path=ppt/tags/tag15.xml><?xml version="1.0" encoding="utf-8"?>
<p:tagLst xmlns:a="http://schemas.openxmlformats.org/drawingml/2006/main" xmlns:r="http://schemas.openxmlformats.org/officeDocument/2006/relationships" xmlns:p="http://schemas.openxmlformats.org/presentationml/2006/main">
  <p:tag name="PPSNARRATION" val="14,1184520841,\\userfiles.soton.ac.uk\Users\lmr\mydocuments\GradSchool_2013\EndNoteX7\EndNote_X7_basic_graduate_2013.2_pptx\Media.ppcx"/>
</p:tagLst>
</file>

<file path=ppt/tags/tag16.xml><?xml version="1.0" encoding="utf-8"?>
<p:tagLst xmlns:a="http://schemas.openxmlformats.org/drawingml/2006/main" xmlns:r="http://schemas.openxmlformats.org/officeDocument/2006/relationships" xmlns:p="http://schemas.openxmlformats.org/presentationml/2006/main">
  <p:tag name="PPSNARRATION" val="15,1184520841,\\userfiles.soton.ac.uk\Users\lmr\mydocuments\GradSchool_2013\EndNoteX7\EndNote_X7_basic_graduate_2013.2_pptx\Media.ppcx"/>
</p:tagLst>
</file>

<file path=ppt/tags/tag17.xml><?xml version="1.0" encoding="utf-8"?>
<p:tagLst xmlns:a="http://schemas.openxmlformats.org/drawingml/2006/main" xmlns:r="http://schemas.openxmlformats.org/officeDocument/2006/relationships" xmlns:p="http://schemas.openxmlformats.org/presentationml/2006/main">
  <p:tag name="PPSNARRATION" val="16,1184520841,\\userfiles.soton.ac.uk\Users\lmr\mydocuments\GradSchool_2013\EndNoteX7\EndNote_X7_basic_graduate_2013.2_pptx\Media.ppcx"/>
</p:tagLst>
</file>

<file path=ppt/tags/tag18.xml><?xml version="1.0" encoding="utf-8"?>
<p:tagLst xmlns:a="http://schemas.openxmlformats.org/drawingml/2006/main" xmlns:r="http://schemas.openxmlformats.org/officeDocument/2006/relationships" xmlns:p="http://schemas.openxmlformats.org/presentationml/2006/main">
  <p:tag name="PPSNARRATION" val="17,1184520841,\\userfiles.soton.ac.uk\Users\lmr\mydocuments\GradSchool_2013\EndNoteX7\EndNote_X7_basic_graduate_2013.2_pptx\Media.ppcx"/>
</p:tagLst>
</file>

<file path=ppt/tags/tag19.xml><?xml version="1.0" encoding="utf-8"?>
<p:tagLst xmlns:a="http://schemas.openxmlformats.org/drawingml/2006/main" xmlns:r="http://schemas.openxmlformats.org/officeDocument/2006/relationships" xmlns:p="http://schemas.openxmlformats.org/presentationml/2006/main">
  <p:tag name="PPSNARRATION" val="18,1184520841,\\userfiles.soton.ac.uk\Users\lmr\mydocuments\GradSchool_2013\EndNoteX7\EndNote_X7_basic_graduate_2013.2_pptx\Media.ppcx"/>
</p:tagLst>
</file>

<file path=ppt/tags/tag2.xml><?xml version="1.0" encoding="utf-8"?>
<p:tagLst xmlns:a="http://schemas.openxmlformats.org/drawingml/2006/main" xmlns:r="http://schemas.openxmlformats.org/officeDocument/2006/relationships" xmlns:p="http://schemas.openxmlformats.org/presentationml/2006/main">
  <p:tag name="PPSNARRATION" val="1,1184520841,\\userfiles.soton.ac.uk\Users\lmr\mydocuments\GradSchool_2013\EndNoteX7\EndNote_X7_basic_graduate_2013.2_pptx\Media.ppcx"/>
</p:tagLst>
</file>

<file path=ppt/tags/tag20.xml><?xml version="1.0" encoding="utf-8"?>
<p:tagLst xmlns:a="http://schemas.openxmlformats.org/drawingml/2006/main" xmlns:r="http://schemas.openxmlformats.org/officeDocument/2006/relationships" xmlns:p="http://schemas.openxmlformats.org/presentationml/2006/main">
  <p:tag name="PPSNARRATION" val="19,1184520841,\\userfiles.soton.ac.uk\Users\lmr\mydocuments\GradSchool_2013\EndNoteX7\EndNote_X7_basic_graduate_2013.2_pptx\Media.ppcx"/>
</p:tagLst>
</file>

<file path=ppt/tags/tag3.xml><?xml version="1.0" encoding="utf-8"?>
<p:tagLst xmlns:a="http://schemas.openxmlformats.org/drawingml/2006/main" xmlns:r="http://schemas.openxmlformats.org/officeDocument/2006/relationships" xmlns:p="http://schemas.openxmlformats.org/presentationml/2006/main">
  <p:tag name="PPSNARRATION" val="2,1184520841,\\userfiles.soton.ac.uk\Users\lmr\mydocuments\GradSchool_2013\EndNoteX7\EndNote_X7_basic_graduate_2013.2_pptx\Media.ppcx"/>
</p:tagLst>
</file>

<file path=ppt/tags/tag4.xml><?xml version="1.0" encoding="utf-8"?>
<p:tagLst xmlns:a="http://schemas.openxmlformats.org/drawingml/2006/main" xmlns:r="http://schemas.openxmlformats.org/officeDocument/2006/relationships" xmlns:p="http://schemas.openxmlformats.org/presentationml/2006/main">
  <p:tag name="PPSNARRATION" val="3,1184520841,\\userfiles.soton.ac.uk\Users\lmr\mydocuments\GradSchool_2013\EndNoteX7\EndNote_X7_basic_graduate_2013.2_pptx\Media.ppcx"/>
</p:tagLst>
</file>

<file path=ppt/tags/tag5.xml><?xml version="1.0" encoding="utf-8"?>
<p:tagLst xmlns:a="http://schemas.openxmlformats.org/drawingml/2006/main" xmlns:r="http://schemas.openxmlformats.org/officeDocument/2006/relationships" xmlns:p="http://schemas.openxmlformats.org/presentationml/2006/main">
  <p:tag name="PPSNARRATION" val="4,1184520841,\\userfiles.soton.ac.uk\Users\lmr\mydocuments\GradSchool_2013\EndNoteX7\EndNote_X7_basic_graduate_2013.2_pptx\Media.ppcx"/>
</p:tagLst>
</file>

<file path=ppt/tags/tag6.xml><?xml version="1.0" encoding="utf-8"?>
<p:tagLst xmlns:a="http://schemas.openxmlformats.org/drawingml/2006/main" xmlns:r="http://schemas.openxmlformats.org/officeDocument/2006/relationships" xmlns:p="http://schemas.openxmlformats.org/presentationml/2006/main">
  <p:tag name="PPSNARRATION" val="5,1184520841,\\userfiles.soton.ac.uk\Users\lmr\mydocuments\GradSchool_2013\EndNoteX7\EndNote_X7_basic_graduate_2013.2_pptx\Media.ppcx"/>
</p:tagLst>
</file>

<file path=ppt/tags/tag7.xml><?xml version="1.0" encoding="utf-8"?>
<p:tagLst xmlns:a="http://schemas.openxmlformats.org/drawingml/2006/main" xmlns:r="http://schemas.openxmlformats.org/officeDocument/2006/relationships" xmlns:p="http://schemas.openxmlformats.org/presentationml/2006/main">
  <p:tag name="PPSNARRATION" val="6,1184520841,\\userfiles.soton.ac.uk\Users\lmr\mydocuments\GradSchool_2013\EndNoteX7\EndNote_X7_basic_graduate_2013.2_pptx\Media.ppcx"/>
</p:tagLst>
</file>

<file path=ppt/tags/tag8.xml><?xml version="1.0" encoding="utf-8"?>
<p:tagLst xmlns:a="http://schemas.openxmlformats.org/drawingml/2006/main" xmlns:r="http://schemas.openxmlformats.org/officeDocument/2006/relationships" xmlns:p="http://schemas.openxmlformats.org/presentationml/2006/main">
  <p:tag name="PPSNARRATION" val="7,1184520841,\\userfiles.soton.ac.uk\Users\lmr\mydocuments\GradSchool_2013\EndNoteX7\EndNote_X7_basic_graduate_2013.2_pptx\Media.ppcx"/>
</p:tagLst>
</file>

<file path=ppt/tags/tag9.xml><?xml version="1.0" encoding="utf-8"?>
<p:tagLst xmlns:a="http://schemas.openxmlformats.org/drawingml/2006/main" xmlns:r="http://schemas.openxmlformats.org/officeDocument/2006/relationships" xmlns:p="http://schemas.openxmlformats.org/presentationml/2006/main">
  <p:tag name="PPSNARRATION" val="8,1184520841,\\userfiles.soton.ac.uk\Users\lmr\mydocuments\GradSchool_2013\EndNoteX7\EndNote_X7_basic_graduate_2013.2_pptx\Media.ppcx"/>
</p:tagLst>
</file>

<file path=ppt/theme/theme1.xml><?xml version="1.0" encoding="utf-8"?>
<a:theme xmlns:a="http://schemas.openxmlformats.org/drawingml/2006/main" name="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rtlCol="0"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sz="1800" b="0" i="0" u="none" strike="noStrike" cap="none" normalizeH="0" baseline="0" smtClean="0">
            <a:ln>
              <a:noFill/>
            </a:ln>
            <a:solidFill>
              <a:schemeClr val="tx1"/>
            </a:solidFill>
            <a:effectLst/>
            <a:latin typeface="Arial" charset="0"/>
            <a:cs typeface="Arial" charset="0"/>
          </a:defRPr>
        </a:defPPr>
      </a:lstStyle>
    </a:spDef>
    <a:lnDef>
      <a:spPr bwMode="auto">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a:spPr>
      <a:bodyPr/>
      <a:lstStyle/>
    </a:lnDef>
    <a:txDef>
      <a:spPr bwMode="auto">
        <a:solidFill>
          <a:srgbClr val="FFFF99"/>
        </a:solidFill>
        <a:ln w="28575" cap="sq">
          <a:solidFill>
            <a:srgbClr val="000000"/>
          </a:solidFill>
          <a:miter lim="800000"/>
          <a:headEnd type="none" w="sm" len="sm"/>
          <a:tailEnd type="none" w="sm" len="sm"/>
        </a:ln>
        <a:effectLst/>
        <a:extLst/>
      </a:spPr>
      <a:bodyPr>
        <a:spAutoFit/>
      </a:bodyPr>
      <a:lstStyle>
        <a:defPPr algn="l" eaLnBrk="1" hangingPunct="1">
          <a:defRPr sz="2400" b="1" dirty="0">
            <a:solidFill>
              <a:srgbClr val="000000"/>
            </a:solidFill>
            <a:latin typeface="Lucida Sans" pitchFamily="34" charset="0"/>
          </a:defRPr>
        </a:defPPr>
      </a:lstStyle>
    </a:tx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27138</TotalTime>
  <Words>9225</Words>
  <Application>Microsoft Office PowerPoint</Application>
  <PresentationFormat>On-screen Show (4:3)</PresentationFormat>
  <Paragraphs>901</Paragraphs>
  <Slides>194</Slides>
  <Notes>160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194</vt:i4>
      </vt:variant>
    </vt:vector>
  </HeadingPairs>
  <TitlesOfParts>
    <vt:vector size="201" baseType="lpstr">
      <vt:lpstr>ＭＳ Ｐゴシック</vt:lpstr>
      <vt:lpstr>Arial</vt:lpstr>
      <vt:lpstr>Lucida Sans</vt:lpstr>
      <vt:lpstr>Symbol</vt:lpstr>
      <vt:lpstr>Wingdings</vt:lpstr>
      <vt:lpstr>Wingdings 3</vt:lpstr>
      <vt:lpstr>Presentation master linda new brand</vt:lpstr>
      <vt:lpstr>EndNote X7 - basic graduate session</vt:lpstr>
      <vt:lpstr>What is EndNote for?</vt:lpstr>
      <vt:lpstr>Create or open a library</vt:lpstr>
      <vt:lpstr>PowerPoint Presentation</vt:lpstr>
      <vt:lpstr>PowerPoint Presentation</vt:lpstr>
      <vt:lpstr>PowerPoint Presentation</vt:lpstr>
      <vt:lpstr>PowerPoint Presentation</vt:lpstr>
      <vt:lpstr>Add a new reference</vt:lpstr>
      <vt:lpstr>Add a new reference</vt:lpstr>
      <vt:lpstr>PowerPoint Presentation</vt:lpstr>
      <vt:lpstr>PowerPoint Presentation</vt:lpstr>
      <vt:lpstr>More about record fields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Change the reference style</vt:lpstr>
      <vt:lpstr>PowerPoint Presentation</vt:lpstr>
      <vt:lpstr>PowerPoint Presentation</vt:lpstr>
      <vt:lpstr>PowerPoint Presentation</vt:lpstr>
      <vt:lpstr>Find and use UoS styles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Edit the reference style</vt:lpstr>
      <vt:lpstr>PowerPoint Presentation</vt:lpstr>
      <vt:lpstr>PowerPoint Presentation</vt:lpstr>
      <vt:lpstr>PowerPoint Presentation</vt:lpstr>
      <vt:lpstr>Edit the reference style - citations</vt:lpstr>
      <vt:lpstr>PowerPoint Presentation</vt:lpstr>
      <vt:lpstr>PowerPoint Presentation</vt:lpstr>
      <vt:lpstr>PowerPoint Presentation</vt:lpstr>
      <vt:lpstr>PowerPoint Presentation</vt:lpstr>
      <vt:lpstr>PowerPoint Presentation</vt:lpstr>
      <vt:lpstr>PowerPoint Presentation</vt:lpstr>
      <vt:lpstr>Edit the reference style - bibliography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Apply an edited reference style</vt:lpstr>
      <vt:lpstr>PowerPoint Presentation</vt:lpstr>
      <vt:lpstr>PowerPoint Presentation</vt:lpstr>
      <vt:lpstr>PowerPoint Presentation</vt:lpstr>
      <vt:lpstr>PowerPoint Presentation</vt:lpstr>
      <vt:lpstr>Set some EndNote preferences</vt:lpstr>
      <vt:lpstr>PowerPoint Presentation</vt:lpstr>
      <vt:lpstr>PowerPoint Presentation</vt:lpstr>
      <vt:lpstr>PowerPoint Presentation</vt:lpstr>
      <vt:lpstr>PowerPoint Presentation</vt:lpstr>
      <vt:lpstr>Sort references into groups</vt:lpstr>
      <vt:lpstr>PowerPoint Presentation</vt:lpstr>
      <vt:lpstr>PowerPoint Presentation</vt:lpstr>
      <vt:lpstr>PowerPoint Presentation</vt:lpstr>
      <vt:lpstr>PowerPoint Presentation</vt:lpstr>
      <vt:lpstr>Working with Smart Groups</vt:lpstr>
      <vt:lpstr>PowerPoint Presentation</vt:lpstr>
      <vt:lpstr>PowerPoint Presentation</vt:lpstr>
      <vt:lpstr>PowerPoint Presentation</vt:lpstr>
      <vt:lpstr>PowerPoint Presentation</vt:lpstr>
      <vt:lpstr>Back up the EndNote Library</vt:lpstr>
      <vt:lpstr>PowerPoint Presentation</vt:lpstr>
      <vt:lpstr>PowerPoint Presentation</vt:lpstr>
      <vt:lpstr>PowerPoint Presentation</vt:lpstr>
      <vt:lpstr>Export database information to EndNote</vt:lpstr>
      <vt:lpstr>Export from Web of Science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Find full text of articles</vt:lpstr>
      <vt:lpstr>PowerPoint Presentation</vt:lpstr>
      <vt:lpstr>PowerPoint Presentation</vt:lpstr>
      <vt:lpstr>PowerPoint Presentation</vt:lpstr>
      <vt:lpstr>PowerPoint Presentation</vt:lpstr>
      <vt:lpstr>PowerPoint Presentation</vt:lpstr>
      <vt:lpstr>PowerPoint Presentation</vt:lpstr>
      <vt:lpstr>Attach PDF files to records</vt:lpstr>
      <vt:lpstr>PowerPoint Presentation</vt:lpstr>
      <vt:lpstr>PowerPoint Presentation</vt:lpstr>
      <vt:lpstr>PowerPoint Presentation</vt:lpstr>
      <vt:lpstr>PowerPoint Presentation</vt:lpstr>
      <vt:lpstr>PowerPoint Presentation</vt:lpstr>
      <vt:lpstr>Use the PDF viewer</vt:lpstr>
      <vt:lpstr>PowerPoint Presentation</vt:lpstr>
      <vt:lpstr>PowerPoint Presentation</vt:lpstr>
      <vt:lpstr>PowerPoint Presentation</vt:lpstr>
      <vt:lpstr>PowerPoint Presentation</vt:lpstr>
      <vt:lpstr>PowerPoint Presentation</vt:lpstr>
      <vt:lpstr>Import folder containing PDFs</vt:lpstr>
      <vt:lpstr>PowerPoint Presentation</vt:lpstr>
      <vt:lpstr>PowerPoint Presentation</vt:lpstr>
      <vt:lpstr>PowerPoint Presentation</vt:lpstr>
      <vt:lpstr>Export from Google Scholar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Search DelphiS</vt:lpstr>
      <vt:lpstr>PowerPoint Presentation</vt:lpstr>
      <vt:lpstr>PowerPoint Presentation</vt:lpstr>
      <vt:lpstr>PowerPoint Presentation</vt:lpstr>
      <vt:lpstr>PowerPoint Presentation</vt:lpstr>
      <vt:lpstr>Search the EndNote Library</vt:lpstr>
      <vt:lpstr>PowerPoint Presentation</vt:lpstr>
      <vt:lpstr>PowerPoint Presentation</vt:lpstr>
      <vt:lpstr>PowerPoint Presentation</vt:lpstr>
      <vt:lpstr>PowerPoint Presentation</vt:lpstr>
      <vt:lpstr>PowerPoint Presentation</vt:lpstr>
      <vt:lpstr>PowerPoint Presentation</vt:lpstr>
      <vt:lpstr>Managing duplicates</vt:lpstr>
      <vt:lpstr>PowerPoint Presentation</vt:lpstr>
      <vt:lpstr>PowerPoint Presentation</vt:lpstr>
      <vt:lpstr>PowerPoint Presentation</vt:lpstr>
      <vt:lpstr>PowerPoint Presentation</vt:lpstr>
      <vt:lpstr>PowerPoint Presentation</vt:lpstr>
      <vt:lpstr>Use EndNote with Word</vt:lpstr>
      <vt:lpstr>Insert citations in a document</vt:lpstr>
      <vt:lpstr>Use EndNote with Word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Edit citations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Manage the bibliography layout</vt:lpstr>
      <vt:lpstr>PowerPoint Presentation</vt:lpstr>
      <vt:lpstr>PowerPoint Presentation</vt:lpstr>
      <vt:lpstr>PowerPoint Presentation</vt:lpstr>
      <vt:lpstr>Synchronising with EndNote Online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CWYW with EndNote Online</vt:lpstr>
      <vt:lpstr>PowerPoint Presentation</vt:lpstr>
      <vt:lpstr>PowerPoint Presentation</vt:lpstr>
      <vt:lpstr>PowerPoint Presentation</vt:lpstr>
      <vt:lpstr>PowerPoint Presentation</vt:lpstr>
      <vt:lpstr>PowerPoint Presentation</vt:lpstr>
      <vt:lpstr>Edit citations</vt:lpstr>
      <vt:lpstr>PowerPoint Presentation</vt:lpstr>
      <vt:lpstr>PowerPoint Presentation</vt:lpstr>
      <vt:lpstr>PowerPoint Presentation</vt:lpstr>
      <vt:lpstr>PowerPoint Presentation</vt:lpstr>
      <vt:lpstr>Manage the bibliography layout</vt:lpstr>
      <vt:lpstr>PowerPoint Presentation</vt:lpstr>
      <vt:lpstr>PowerPoint Presentation</vt:lpstr>
      <vt:lpstr>PowerPoint Presentation</vt:lpstr>
      <vt:lpstr>PowerPoint Presentation</vt:lpstr>
      <vt:lpstr>Get more help</vt:lpstr>
    </vt:vector>
  </TitlesOfParts>
  <Company>University of Southampton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lmr</dc:creator>
  <cp:lastModifiedBy>Sands P.</cp:lastModifiedBy>
  <cp:revision>514</cp:revision>
  <cp:lastPrinted>2014-10-16T08:17:59Z</cp:lastPrinted>
  <dcterms:created xsi:type="dcterms:W3CDTF">2010-02-10T12:51:35Z</dcterms:created>
  <dcterms:modified xsi:type="dcterms:W3CDTF">2014-10-16T08:44:19Z</dcterms:modified>
</cp:coreProperties>
</file>