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7.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8.xml" ContentType="application/vnd.openxmlformats-officedocument.presentationml.tags+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ags/tag9.xml" ContentType="application/vnd.openxmlformats-officedocument.presentationml.tags+xml"/>
  <Override PartName="/ppt/notesSlides/notesSlide2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Lst>
  <p:notesMasterIdLst>
    <p:notesMasterId r:id="rId302"/>
  </p:notesMasterIdLst>
  <p:handoutMasterIdLst>
    <p:handoutMasterId r:id="rId303"/>
  </p:handoutMasterIdLst>
  <p:sldIdLst>
    <p:sldId id="256" r:id="rId13"/>
    <p:sldId id="257" r:id="rId14"/>
    <p:sldId id="570" r:id="rId15"/>
    <p:sldId id="260" r:id="rId16"/>
    <p:sldId id="263" r:id="rId17"/>
    <p:sldId id="264" r:id="rId18"/>
    <p:sldId id="265" r:id="rId19"/>
    <p:sldId id="266" r:id="rId20"/>
    <p:sldId id="267" r:id="rId21"/>
    <p:sldId id="268" r:id="rId22"/>
    <p:sldId id="269" r:id="rId23"/>
    <p:sldId id="275" r:id="rId24"/>
    <p:sldId id="277" r:id="rId25"/>
    <p:sldId id="270" r:id="rId26"/>
    <p:sldId id="271" r:id="rId27"/>
    <p:sldId id="697" r:id="rId28"/>
    <p:sldId id="698" r:id="rId29"/>
    <p:sldId id="699" r:id="rId30"/>
    <p:sldId id="700" r:id="rId31"/>
    <p:sldId id="701" r:id="rId32"/>
    <p:sldId id="702" r:id="rId33"/>
    <p:sldId id="703" r:id="rId34"/>
    <p:sldId id="704" r:id="rId35"/>
    <p:sldId id="280" r:id="rId36"/>
    <p:sldId id="740" r:id="rId37"/>
    <p:sldId id="741" r:id="rId38"/>
    <p:sldId id="742" r:id="rId39"/>
    <p:sldId id="743" r:id="rId40"/>
    <p:sldId id="283" r:id="rId41"/>
    <p:sldId id="744" r:id="rId42"/>
    <p:sldId id="725" r:id="rId43"/>
    <p:sldId id="732" r:id="rId44"/>
    <p:sldId id="745" r:id="rId45"/>
    <p:sldId id="746" r:id="rId46"/>
    <p:sldId id="747" r:id="rId47"/>
    <p:sldId id="748" r:id="rId48"/>
    <p:sldId id="749" r:id="rId49"/>
    <p:sldId id="367" r:id="rId50"/>
    <p:sldId id="750" r:id="rId51"/>
    <p:sldId id="751" r:id="rId52"/>
    <p:sldId id="752" r:id="rId53"/>
    <p:sldId id="284" r:id="rId54"/>
    <p:sldId id="285" r:id="rId55"/>
    <p:sldId id="286" r:id="rId56"/>
    <p:sldId id="292" r:id="rId57"/>
    <p:sldId id="594" r:id="rId58"/>
    <p:sldId id="287" r:id="rId59"/>
    <p:sldId id="288" r:id="rId60"/>
    <p:sldId id="289" r:id="rId61"/>
    <p:sldId id="595" r:id="rId62"/>
    <p:sldId id="303" r:id="rId63"/>
    <p:sldId id="293" r:id="rId64"/>
    <p:sldId id="304" r:id="rId65"/>
    <p:sldId id="756" r:id="rId66"/>
    <p:sldId id="757" r:id="rId67"/>
    <p:sldId id="758" r:id="rId68"/>
    <p:sldId id="759" r:id="rId69"/>
    <p:sldId id="298" r:id="rId70"/>
    <p:sldId id="760" r:id="rId71"/>
    <p:sldId id="761" r:id="rId72"/>
    <p:sldId id="762" r:id="rId73"/>
    <p:sldId id="763" r:id="rId74"/>
    <p:sldId id="305" r:id="rId75"/>
    <p:sldId id="306" r:id="rId76"/>
    <p:sldId id="307" r:id="rId77"/>
    <p:sldId id="308" r:id="rId78"/>
    <p:sldId id="727" r:id="rId79"/>
    <p:sldId id="832" r:id="rId80"/>
    <p:sldId id="597" r:id="rId81"/>
    <p:sldId id="598" r:id="rId82"/>
    <p:sldId id="599" r:id="rId83"/>
    <p:sldId id="315" r:id="rId84"/>
    <p:sldId id="311" r:id="rId85"/>
    <p:sldId id="312" r:id="rId86"/>
    <p:sldId id="313" r:id="rId87"/>
    <p:sldId id="603" r:id="rId88"/>
    <p:sldId id="316" r:id="rId89"/>
    <p:sldId id="604" r:id="rId90"/>
    <p:sldId id="317" r:id="rId91"/>
    <p:sldId id="318" r:id="rId92"/>
    <p:sldId id="319" r:id="rId93"/>
    <p:sldId id="320" r:id="rId94"/>
    <p:sldId id="321" r:id="rId95"/>
    <p:sldId id="322" r:id="rId96"/>
    <p:sldId id="730" r:id="rId97"/>
    <p:sldId id="764" r:id="rId98"/>
    <p:sldId id="765" r:id="rId99"/>
    <p:sldId id="766" r:id="rId100"/>
    <p:sldId id="767" r:id="rId101"/>
    <p:sldId id="768" r:id="rId102"/>
    <p:sldId id="769" r:id="rId103"/>
    <p:sldId id="771" r:id="rId104"/>
    <p:sldId id="772" r:id="rId105"/>
    <p:sldId id="341" r:id="rId106"/>
    <p:sldId id="329" r:id="rId107"/>
    <p:sldId id="330" r:id="rId108"/>
    <p:sldId id="331" r:id="rId109"/>
    <p:sldId id="332" r:id="rId110"/>
    <p:sldId id="333" r:id="rId111"/>
    <p:sldId id="334" r:id="rId112"/>
    <p:sldId id="335" r:id="rId113"/>
    <p:sldId id="686" r:id="rId114"/>
    <p:sldId id="336" r:id="rId115"/>
    <p:sldId id="337" r:id="rId116"/>
    <p:sldId id="338" r:id="rId117"/>
    <p:sldId id="339" r:id="rId118"/>
    <p:sldId id="340" r:id="rId119"/>
    <p:sldId id="354" r:id="rId120"/>
    <p:sldId id="342" r:id="rId121"/>
    <p:sldId id="343" r:id="rId122"/>
    <p:sldId id="344" r:id="rId123"/>
    <p:sldId id="345" r:id="rId124"/>
    <p:sldId id="346" r:id="rId125"/>
    <p:sldId id="347" r:id="rId126"/>
    <p:sldId id="348" r:id="rId127"/>
    <p:sldId id="350" r:id="rId128"/>
    <p:sldId id="352" r:id="rId129"/>
    <p:sldId id="353" r:id="rId130"/>
    <p:sldId id="608" r:id="rId131"/>
    <p:sldId id="609" r:id="rId132"/>
    <p:sldId id="610" r:id="rId133"/>
    <p:sldId id="611" r:id="rId134"/>
    <p:sldId id="612" r:id="rId135"/>
    <p:sldId id="731" r:id="rId136"/>
    <p:sldId id="775" r:id="rId137"/>
    <p:sldId id="776" r:id="rId138"/>
    <p:sldId id="773" r:id="rId139"/>
    <p:sldId id="774" r:id="rId140"/>
    <p:sldId id="355" r:id="rId141"/>
    <p:sldId id="779" r:id="rId142"/>
    <p:sldId id="781" r:id="rId143"/>
    <p:sldId id="782" r:id="rId144"/>
    <p:sldId id="780" r:id="rId145"/>
    <p:sldId id="258" r:id="rId146"/>
    <p:sldId id="647" r:id="rId147"/>
    <p:sldId id="648" r:id="rId148"/>
    <p:sldId id="649" r:id="rId149"/>
    <p:sldId id="692" r:id="rId150"/>
    <p:sldId id="650" r:id="rId151"/>
    <p:sldId id="651" r:id="rId152"/>
    <p:sldId id="833" r:id="rId153"/>
    <p:sldId id="835" r:id="rId154"/>
    <p:sldId id="836" r:id="rId155"/>
    <p:sldId id="837" r:id="rId156"/>
    <p:sldId id="842" r:id="rId157"/>
    <p:sldId id="838" r:id="rId158"/>
    <p:sldId id="839" r:id="rId159"/>
    <p:sldId id="840" r:id="rId160"/>
    <p:sldId id="834" r:id="rId161"/>
    <p:sldId id="843" r:id="rId162"/>
    <p:sldId id="844" r:id="rId163"/>
    <p:sldId id="845" r:id="rId164"/>
    <p:sldId id="846" r:id="rId165"/>
    <p:sldId id="847" r:id="rId166"/>
    <p:sldId id="848" r:id="rId167"/>
    <p:sldId id="849" r:id="rId168"/>
    <p:sldId id="850" r:id="rId169"/>
    <p:sldId id="851" r:id="rId170"/>
    <p:sldId id="371" r:id="rId171"/>
    <p:sldId id="372" r:id="rId172"/>
    <p:sldId id="373" r:id="rId173"/>
    <p:sldId id="374" r:id="rId174"/>
    <p:sldId id="616" r:id="rId175"/>
    <p:sldId id="733" r:id="rId176"/>
    <p:sldId id="783" r:id="rId177"/>
    <p:sldId id="784" r:id="rId178"/>
    <p:sldId id="785" r:id="rId179"/>
    <p:sldId id="786" r:id="rId180"/>
    <p:sldId id="787" r:id="rId181"/>
    <p:sldId id="788" r:id="rId182"/>
    <p:sldId id="789" r:id="rId183"/>
    <p:sldId id="790" r:id="rId184"/>
    <p:sldId id="791" r:id="rId185"/>
    <p:sldId id="792" r:id="rId186"/>
    <p:sldId id="793" r:id="rId187"/>
    <p:sldId id="794" r:id="rId188"/>
    <p:sldId id="795" r:id="rId189"/>
    <p:sldId id="383" r:id="rId190"/>
    <p:sldId id="381" r:id="rId191"/>
    <p:sldId id="382" r:id="rId192"/>
    <p:sldId id="384" r:id="rId193"/>
    <p:sldId id="386" r:id="rId194"/>
    <p:sldId id="387" r:id="rId195"/>
    <p:sldId id="388" r:id="rId196"/>
    <p:sldId id="389" r:id="rId197"/>
    <p:sldId id="390" r:id="rId198"/>
    <p:sldId id="391" r:id="rId199"/>
    <p:sldId id="392" r:id="rId200"/>
    <p:sldId id="619" r:id="rId201"/>
    <p:sldId id="393" r:id="rId202"/>
    <p:sldId id="406" r:id="rId203"/>
    <p:sldId id="407" r:id="rId204"/>
    <p:sldId id="408" r:id="rId205"/>
    <p:sldId id="409" r:id="rId206"/>
    <p:sldId id="394" r:id="rId207"/>
    <p:sldId id="396" r:id="rId208"/>
    <p:sldId id="397" r:id="rId209"/>
    <p:sldId id="398" r:id="rId210"/>
    <p:sldId id="399" r:id="rId211"/>
    <p:sldId id="400" r:id="rId212"/>
    <p:sldId id="401" r:id="rId213"/>
    <p:sldId id="402" r:id="rId214"/>
    <p:sldId id="403" r:id="rId215"/>
    <p:sldId id="404" r:id="rId216"/>
    <p:sldId id="405" r:id="rId217"/>
    <p:sldId id="696" r:id="rId218"/>
    <p:sldId id="798" r:id="rId219"/>
    <p:sldId id="799" r:id="rId220"/>
    <p:sldId id="800" r:id="rId221"/>
    <p:sldId id="801" r:id="rId222"/>
    <p:sldId id="802" r:id="rId223"/>
    <p:sldId id="803" r:id="rId224"/>
    <p:sldId id="804" r:id="rId225"/>
    <p:sldId id="805" r:id="rId226"/>
    <p:sldId id="525" r:id="rId227"/>
    <p:sldId id="526" r:id="rId228"/>
    <p:sldId id="527" r:id="rId229"/>
    <p:sldId id="528" r:id="rId230"/>
    <p:sldId id="529" r:id="rId231"/>
    <p:sldId id="530" r:id="rId232"/>
    <p:sldId id="531" r:id="rId233"/>
    <p:sldId id="533" r:id="rId234"/>
    <p:sldId id="534" r:id="rId235"/>
    <p:sldId id="535" r:id="rId236"/>
    <p:sldId id="536" r:id="rId237"/>
    <p:sldId id="537" r:id="rId238"/>
    <p:sldId id="542" r:id="rId239"/>
    <p:sldId id="543" r:id="rId240"/>
    <p:sldId id="544" r:id="rId241"/>
    <p:sldId id="852" r:id="rId242"/>
    <p:sldId id="853" r:id="rId243"/>
    <p:sldId id="854" r:id="rId244"/>
    <p:sldId id="855" r:id="rId245"/>
    <p:sldId id="856" r:id="rId246"/>
    <p:sldId id="857" r:id="rId247"/>
    <p:sldId id="858" r:id="rId248"/>
    <p:sldId id="859" r:id="rId249"/>
    <p:sldId id="860" r:id="rId250"/>
    <p:sldId id="861" r:id="rId251"/>
    <p:sldId id="862" r:id="rId252"/>
    <p:sldId id="863" r:id="rId253"/>
    <p:sldId id="864" r:id="rId254"/>
    <p:sldId id="865" r:id="rId255"/>
    <p:sldId id="866" r:id="rId256"/>
    <p:sldId id="867" r:id="rId257"/>
    <p:sldId id="868" r:id="rId258"/>
    <p:sldId id="869" r:id="rId259"/>
    <p:sldId id="870" r:id="rId260"/>
    <p:sldId id="871" r:id="rId261"/>
    <p:sldId id="872" r:id="rId262"/>
    <p:sldId id="873" r:id="rId263"/>
    <p:sldId id="874" r:id="rId264"/>
    <p:sldId id="875" r:id="rId265"/>
    <p:sldId id="876" r:id="rId266"/>
    <p:sldId id="877" r:id="rId267"/>
    <p:sldId id="878" r:id="rId268"/>
    <p:sldId id="879" r:id="rId269"/>
    <p:sldId id="880" r:id="rId270"/>
    <p:sldId id="716" r:id="rId271"/>
    <p:sldId id="553" r:id="rId272"/>
    <p:sldId id="554" r:id="rId273"/>
    <p:sldId id="555" r:id="rId274"/>
    <p:sldId id="556" r:id="rId275"/>
    <p:sldId id="562" r:id="rId276"/>
    <p:sldId id="830" r:id="rId277"/>
    <p:sldId id="883" r:id="rId278"/>
    <p:sldId id="620" r:id="rId279"/>
    <p:sldId id="621" r:id="rId280"/>
    <p:sldId id="622" r:id="rId281"/>
    <p:sldId id="623" r:id="rId282"/>
    <p:sldId id="624" r:id="rId283"/>
    <p:sldId id="626" r:id="rId284"/>
    <p:sldId id="627" r:id="rId285"/>
    <p:sldId id="628" r:id="rId286"/>
    <p:sldId id="824" r:id="rId287"/>
    <p:sldId id="668" r:id="rId288"/>
    <p:sldId id="714" r:id="rId289"/>
    <p:sldId id="676" r:id="rId290"/>
    <p:sldId id="677" r:id="rId291"/>
    <p:sldId id="736" r:id="rId292"/>
    <p:sldId id="737" r:id="rId293"/>
    <p:sldId id="882" r:id="rId294"/>
    <p:sldId id="826" r:id="rId295"/>
    <p:sldId id="829" r:id="rId296"/>
    <p:sldId id="881" r:id="rId297"/>
    <p:sldId id="738" r:id="rId298"/>
    <p:sldId id="827" r:id="rId299"/>
    <p:sldId id="828" r:id="rId300"/>
    <p:sldId id="567" r:id="rId301"/>
  </p:sldIdLst>
  <p:sldSz cx="9144000" cy="6858000" type="screen4x3"/>
  <p:notesSz cx="6797675" cy="9928225"/>
  <p:custDataLst>
    <p:tags r:id="rId304"/>
  </p:custDataLst>
  <p:defaultTextStyle>
    <a:defPPr>
      <a:defRPr lang="en-GB"/>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1" autoAdjust="0"/>
    <p:restoredTop sz="72437" autoAdjust="0"/>
  </p:normalViewPr>
  <p:slideViewPr>
    <p:cSldViewPr>
      <p:cViewPr>
        <p:scale>
          <a:sx n="54" d="100"/>
          <a:sy n="54" d="100"/>
        </p:scale>
        <p:origin x="-1602" y="-5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984"/>
    </p:cViewPr>
  </p:sorterViewPr>
  <p:notesViewPr>
    <p:cSldViewPr>
      <p:cViewPr varScale="1">
        <p:scale>
          <a:sx n="61" d="100"/>
          <a:sy n="61" d="100"/>
        </p:scale>
        <p:origin x="-2094"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303" Type="http://schemas.openxmlformats.org/officeDocument/2006/relationships/handoutMaster" Target="handoutMasters/handoutMaster1.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slide" Target="slides/slide235.xml"/><Relationship Id="rId107" Type="http://schemas.openxmlformats.org/officeDocument/2006/relationships/slide" Target="slides/slide95.xml"/><Relationship Id="rId268" Type="http://schemas.openxmlformats.org/officeDocument/2006/relationships/slide" Target="slides/slide256.xml"/><Relationship Id="rId289" Type="http://schemas.openxmlformats.org/officeDocument/2006/relationships/slide" Target="slides/slide277.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58" Type="http://schemas.openxmlformats.org/officeDocument/2006/relationships/slide" Target="slides/slide246.xml"/><Relationship Id="rId279" Type="http://schemas.openxmlformats.org/officeDocument/2006/relationships/slide" Target="slides/slide267.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tags" Target="tags/tag1.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slide" Target="slides/slide236.xml"/><Relationship Id="rId269" Type="http://schemas.openxmlformats.org/officeDocument/2006/relationships/slide" Target="slides/slide257.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280" Type="http://schemas.openxmlformats.org/officeDocument/2006/relationships/slide" Target="slides/slide268.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6.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291" Type="http://schemas.openxmlformats.org/officeDocument/2006/relationships/slide" Target="slides/slide279.xml"/><Relationship Id="rId305" Type="http://schemas.openxmlformats.org/officeDocument/2006/relationships/presProps" Target="presProps.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281" Type="http://schemas.openxmlformats.org/officeDocument/2006/relationships/slide" Target="slides/slide269.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viewProps" Target="viewProps.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229" Type="http://schemas.openxmlformats.org/officeDocument/2006/relationships/slide" Target="slides/slide217.xml"/><Relationship Id="rId19" Type="http://schemas.openxmlformats.org/officeDocument/2006/relationships/slide" Target="slides/slide7.xml"/><Relationship Id="rId224" Type="http://schemas.openxmlformats.org/officeDocument/2006/relationships/slide" Target="slides/slide212.xml"/><Relationship Id="rId240" Type="http://schemas.openxmlformats.org/officeDocument/2006/relationships/slide" Target="slides/slide228.xml"/><Relationship Id="rId245" Type="http://schemas.openxmlformats.org/officeDocument/2006/relationships/slide" Target="slides/slide233.xml"/><Relationship Id="rId261" Type="http://schemas.openxmlformats.org/officeDocument/2006/relationships/slide" Target="slides/slide249.xml"/><Relationship Id="rId266" Type="http://schemas.openxmlformats.org/officeDocument/2006/relationships/slide" Target="slides/slide254.xml"/><Relationship Id="rId287" Type="http://schemas.openxmlformats.org/officeDocument/2006/relationships/slide" Target="slides/slide275.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282" Type="http://schemas.openxmlformats.org/officeDocument/2006/relationships/slide" Target="slides/slide270.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slideMaster" Target="slideMasters/slideMaster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slide" Target="slides/slide223.xml"/><Relationship Id="rId251" Type="http://schemas.openxmlformats.org/officeDocument/2006/relationships/slide" Target="slides/slide239.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72" Type="http://schemas.openxmlformats.org/officeDocument/2006/relationships/slide" Target="slides/slide260.xml"/><Relationship Id="rId293" Type="http://schemas.openxmlformats.org/officeDocument/2006/relationships/slide" Target="slides/slide281.xml"/><Relationship Id="rId302" Type="http://schemas.openxmlformats.org/officeDocument/2006/relationships/notesMaster" Target="notesMasters/notesMaster1.xml"/><Relationship Id="rId30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241" Type="http://schemas.openxmlformats.org/officeDocument/2006/relationships/slide" Target="slides/slide229.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262" Type="http://schemas.openxmlformats.org/officeDocument/2006/relationships/slide" Target="slides/slide250.xml"/><Relationship Id="rId28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tableStyles" Target="tableStyles.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563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965635"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965636"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96563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53584DFA-3D2A-4BDD-A374-19B59441FBC2}" type="slidenum">
              <a:rPr lang="en-GB"/>
              <a:pPr>
                <a:defRPr/>
              </a:pPr>
              <a:t>‹#›</a:t>
            </a:fld>
            <a:endParaRPr lang="en-GB"/>
          </a:p>
        </p:txBody>
      </p:sp>
    </p:spTree>
    <p:extLst>
      <p:ext uri="{BB962C8B-B14F-4D97-AF65-F5344CB8AC3E}">
        <p14:creationId xmlns:p14="http://schemas.microsoft.com/office/powerpoint/2010/main" val="3712879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1126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32870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0"/>
            <a:r>
              <a:rPr lang="en-GB" noProof="0" dirty="0" smtClean="0"/>
              <a:t>Second level</a:t>
            </a:r>
          </a:p>
          <a:p>
            <a:pPr lvl="0"/>
            <a:r>
              <a:rPr lang="en-GB" noProof="0" dirty="0" smtClean="0"/>
              <a:t>Third level</a:t>
            </a:r>
          </a:p>
          <a:p>
            <a:pPr lvl="0"/>
            <a:r>
              <a:rPr lang="en-GB" noProof="0" dirty="0" smtClean="0"/>
              <a:t>Fourth level</a:t>
            </a:r>
          </a:p>
          <a:p>
            <a:pPr lvl="0"/>
            <a:r>
              <a:rPr lang="en-GB" noProof="0" dirty="0" smtClean="0"/>
              <a:t>Fifth level</a:t>
            </a:r>
          </a:p>
        </p:txBody>
      </p:sp>
      <p:sp>
        <p:nvSpPr>
          <p:cNvPr id="11270"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11271"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23AD9711-4945-4BD4-AB0F-1E65317FCEA2}" type="slidenum">
              <a:rPr lang="en-GB"/>
              <a:pPr>
                <a:defRPr/>
              </a:pPr>
              <a:t>‹#›</a:t>
            </a:fld>
            <a:endParaRPr lang="en-GB"/>
          </a:p>
        </p:txBody>
      </p:sp>
    </p:spTree>
    <p:extLst>
      <p:ext uri="{BB962C8B-B14F-4D97-AF65-F5344CB8AC3E}">
        <p14:creationId xmlns:p14="http://schemas.microsoft.com/office/powerpoint/2010/main" val="775855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3" Type="http://schemas.openxmlformats.org/officeDocument/2006/relationships/hyperlink" Target="http://www.southampton.ac.uk/isolutions/services/it_support_for_writing_thesis/how_do_i.php" TargetMode="External"/><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a:t>
            </a:fld>
            <a:endParaRPr lang="en-GB"/>
          </a:p>
        </p:txBody>
      </p:sp>
    </p:spTree>
    <p:extLst>
      <p:ext uri="{BB962C8B-B14F-4D97-AF65-F5344CB8AC3E}">
        <p14:creationId xmlns:p14="http://schemas.microsoft.com/office/powerpoint/2010/main" val="357316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Changes to the Referencing Style are not automatically applied to the EndNote Library.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apply changes, go to the Reference Style dropdown menu and choose </a:t>
            </a:r>
            <a:r>
              <a:rPr lang="en-GB" b="1" dirty="0" smtClean="0"/>
              <a:t>Select another style</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a:t>
            </a:fld>
            <a:endParaRPr lang="en-GB"/>
          </a:p>
        </p:txBody>
      </p:sp>
    </p:spTree>
    <p:extLst>
      <p:ext uri="{BB962C8B-B14F-4D97-AF65-F5344CB8AC3E}">
        <p14:creationId xmlns:p14="http://schemas.microsoft.com/office/powerpoint/2010/main" val="5837535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a:t>
            </a:r>
            <a:r>
              <a:rPr lang="en-GB" b="1" dirty="0" smtClean="0"/>
              <a:t>Figure</a:t>
            </a:r>
            <a:r>
              <a:rPr lang="en-GB" dirty="0" smtClean="0"/>
              <a:t> window, choose the location of the figure and its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122</a:t>
            </a:fld>
            <a:endParaRPr lang="en-GB"/>
          </a:p>
        </p:txBody>
      </p:sp>
    </p:spTree>
    <p:extLst>
      <p:ext uri="{BB962C8B-B14F-4D97-AF65-F5344CB8AC3E}">
        <p14:creationId xmlns:p14="http://schemas.microsoft.com/office/powerpoint/2010/main" val="1208710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a:t>
            </a:r>
            <a:r>
              <a:rPr lang="en-GB" b="1" dirty="0" smtClean="0"/>
              <a:t>Tables</a:t>
            </a:r>
            <a:r>
              <a:rPr lang="en-GB" baseline="0" dirty="0" smtClean="0"/>
              <a:t> window choose the location for the table and placement of the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123</a:t>
            </a:fld>
            <a:endParaRPr lang="en-GB"/>
          </a:p>
        </p:txBody>
      </p:sp>
    </p:spTree>
    <p:extLst>
      <p:ext uri="{BB962C8B-B14F-4D97-AF65-F5344CB8AC3E}">
        <p14:creationId xmlns:p14="http://schemas.microsoft.com/office/powerpoint/2010/main" val="30819524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Bibliographic templates must be created for figures. charts and tables if citation details are to appear in the reference list. Go to </a:t>
            </a:r>
            <a:r>
              <a:rPr lang="en-GB" b="1" dirty="0" smtClean="0"/>
              <a:t>Edit, Output Styles, Edit 'Style' </a:t>
            </a:r>
            <a:r>
              <a:rPr lang="en-GB" dirty="0" smtClean="0"/>
              <a:t>in this case a version of Harvard.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125</a:t>
            </a:fld>
            <a:endParaRPr lang="en-GB"/>
          </a:p>
        </p:txBody>
      </p:sp>
    </p:spTree>
    <p:extLst>
      <p:ext uri="{BB962C8B-B14F-4D97-AF65-F5344CB8AC3E}">
        <p14:creationId xmlns:p14="http://schemas.microsoft.com/office/powerpoint/2010/main" val="3549102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Go to Bibliography, Templates. Click the Reference</a:t>
            </a:r>
            <a:r>
              <a:rPr lang="en-GB" baseline="0" dirty="0" smtClean="0"/>
              <a:t> Types down arrow to view existing templates.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126</a:t>
            </a:fld>
            <a:endParaRPr lang="en-GB"/>
          </a:p>
        </p:txBody>
      </p:sp>
    </p:spTree>
    <p:extLst>
      <p:ext uri="{BB962C8B-B14F-4D97-AF65-F5344CB8AC3E}">
        <p14:creationId xmlns:p14="http://schemas.microsoft.com/office/powerpoint/2010/main" val="2394060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Create your own template, using the available fields for the </a:t>
            </a:r>
            <a:r>
              <a:rPr lang="en-GB" b="1" dirty="0" smtClean="0"/>
              <a:t>Figure</a:t>
            </a:r>
            <a:r>
              <a:rPr lang="en-GB" dirty="0" smtClean="0"/>
              <a:t> or </a:t>
            </a:r>
            <a:r>
              <a:rPr lang="en-GB" b="1" dirty="0" smtClean="0"/>
              <a:t>Chart or Table </a:t>
            </a:r>
            <a:r>
              <a:rPr lang="en-GB" dirty="0" smtClean="0"/>
              <a:t>reference type.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127</a:t>
            </a:fld>
            <a:endParaRPr lang="en-GB"/>
          </a:p>
        </p:txBody>
      </p:sp>
    </p:spTree>
    <p:extLst>
      <p:ext uri="{BB962C8B-B14F-4D97-AF65-F5344CB8AC3E}">
        <p14:creationId xmlns:p14="http://schemas.microsoft.com/office/powerpoint/2010/main" val="9298580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Note that if the image is from a journal, the Title field will have</a:t>
            </a:r>
            <a:r>
              <a:rPr lang="en-GB" baseline="0" dirty="0" smtClean="0"/>
              <a:t> to contain the relevant volume, issue and page information as the </a:t>
            </a:r>
            <a:r>
              <a:rPr lang="en-GB" b="1" baseline="0" dirty="0" smtClean="0"/>
              <a:t>Figure</a:t>
            </a:r>
            <a:r>
              <a:rPr lang="en-GB" baseline="0" dirty="0" smtClean="0"/>
              <a:t> and </a:t>
            </a:r>
            <a:r>
              <a:rPr lang="en-GB" b="1" baseline="0" dirty="0" smtClean="0"/>
              <a:t>Chart or Table </a:t>
            </a:r>
            <a:r>
              <a:rPr lang="en-GB" baseline="0" dirty="0" smtClean="0"/>
              <a:t>Reference Types do not support fields for this content.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128</a:t>
            </a:fld>
            <a:endParaRPr lang="en-GB"/>
          </a:p>
        </p:txBody>
      </p:sp>
    </p:spTree>
    <p:extLst>
      <p:ext uri="{BB962C8B-B14F-4D97-AF65-F5344CB8AC3E}">
        <p14:creationId xmlns:p14="http://schemas.microsoft.com/office/powerpoint/2010/main" val="20076219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Attach files</a:t>
            </a:r>
            <a:r>
              <a:rPr lang="en-GB" baseline="0" dirty="0" smtClean="0"/>
              <a:t> in any format to an EndNote record: these might be related notes, results or images.</a:t>
            </a:r>
          </a:p>
          <a:p>
            <a:r>
              <a:rPr lang="en-GB" baseline="0" dirty="0" smtClean="0"/>
              <a:t>Multiple files can be attached and there are no automatic caption options, unlike the Figure field, which can only hold one file and can have a linked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130</a:t>
            </a:fld>
            <a:endParaRPr lang="en-GB"/>
          </a:p>
        </p:txBody>
      </p:sp>
    </p:spTree>
    <p:extLst>
      <p:ext uri="{BB962C8B-B14F-4D97-AF65-F5344CB8AC3E}">
        <p14:creationId xmlns:p14="http://schemas.microsoft.com/office/powerpoint/2010/main" val="13465857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attach a file, open the chosen reference and go</a:t>
            </a:r>
            <a:r>
              <a:rPr lang="en-GB" baseline="0" dirty="0" smtClean="0"/>
              <a:t> to </a:t>
            </a:r>
            <a:r>
              <a:rPr lang="en-GB" b="1" baseline="0" dirty="0" smtClean="0"/>
              <a:t>References, File Attachments, Attach File… </a:t>
            </a:r>
            <a:r>
              <a:rPr lang="en-GB" baseline="0" dirty="0" smtClean="0"/>
              <a:t>or right-click in the File Attachments field.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131</a:t>
            </a:fld>
            <a:endParaRPr lang="en-GB"/>
          </a:p>
        </p:txBody>
      </p:sp>
    </p:spTree>
    <p:extLst>
      <p:ext uri="{BB962C8B-B14F-4D97-AF65-F5344CB8AC3E}">
        <p14:creationId xmlns:p14="http://schemas.microsoft.com/office/powerpoint/2010/main" val="40394814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Browse to locate required file and click </a:t>
            </a:r>
            <a:r>
              <a:rPr lang="en-GB" b="1" dirty="0" smtClean="0"/>
              <a:t>Open</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132</a:t>
            </a:fld>
            <a:endParaRPr lang="en-GB"/>
          </a:p>
        </p:txBody>
      </p:sp>
    </p:spTree>
    <p:extLst>
      <p:ext uri="{BB962C8B-B14F-4D97-AF65-F5344CB8AC3E}">
        <p14:creationId xmlns:p14="http://schemas.microsoft.com/office/powerpoint/2010/main" val="8476939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full file, not a shortcut,</a:t>
            </a:r>
            <a:r>
              <a:rPr lang="en-GB" baseline="0" dirty="0" smtClean="0"/>
              <a:t> is attached to the EndNote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133</a:t>
            </a:fld>
            <a:endParaRPr lang="en-GB"/>
          </a:p>
        </p:txBody>
      </p:sp>
    </p:spTree>
    <p:extLst>
      <p:ext uri="{BB962C8B-B14F-4D97-AF65-F5344CB8AC3E}">
        <p14:creationId xmlns:p14="http://schemas.microsoft.com/office/powerpoint/2010/main" val="207566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2EB34A-CA6C-4846-8B7C-934B2A948325}" type="slidenum">
              <a:rPr lang="en-GB" smtClean="0"/>
              <a:pPr eaLnBrk="1" hangingPunct="1"/>
              <a:t>14</a:t>
            </a:fld>
            <a:endParaRPr lang="en-GB" smtClean="0"/>
          </a:p>
        </p:txBody>
      </p:sp>
      <p:sp>
        <p:nvSpPr>
          <p:cNvPr id="338947" name="Rectangle 2"/>
          <p:cNvSpPr>
            <a:spLocks noGrp="1" noRot="1" noChangeAspect="1" noChangeArrowheads="1" noTextEdit="1"/>
          </p:cNvSpPr>
          <p:nvPr>
            <p:ph type="sldImg"/>
          </p:nvPr>
        </p:nvSpPr>
        <p:spPr>
          <a:xfrm>
            <a:off x="917575" y="744538"/>
            <a:ext cx="4962525" cy="3722687"/>
          </a:xfrm>
          <a:ln/>
        </p:spPr>
      </p:sp>
      <p:sp>
        <p:nvSpPr>
          <p:cNvPr id="338948" name="Rectangle 3"/>
          <p:cNvSpPr>
            <a:spLocks noGrp="1" noChangeArrowheads="1"/>
          </p:cNvSpPr>
          <p:nvPr>
            <p:ph type="body" idx="1"/>
          </p:nvPr>
        </p:nvSpPr>
        <p:spPr>
          <a:noFill/>
        </p:spPr>
        <p:txBody>
          <a:bodyPr/>
          <a:lstStyle/>
          <a:p>
            <a:pPr eaLnBrk="1" hangingPunct="1"/>
            <a:r>
              <a:rPr lang="en-GB" dirty="0" smtClean="0"/>
              <a:t>Choose the saved style to apply edits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p:txBody>
      </p:sp>
    </p:spTree>
    <p:extLst>
      <p:ext uri="{BB962C8B-B14F-4D97-AF65-F5344CB8AC3E}">
        <p14:creationId xmlns:p14="http://schemas.microsoft.com/office/powerpoint/2010/main" val="43028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With footnoting referencing styles such as MHRA, a</a:t>
            </a:r>
            <a:r>
              <a:rPr lang="en-GB" baseline="0" dirty="0" smtClean="0"/>
              <a:t> combination of EndNote citation and the Footnote tool in Word is used. Click the required point of insertion in the document. On the </a:t>
            </a:r>
            <a:r>
              <a:rPr lang="en-GB" b="1" baseline="0" dirty="0" smtClean="0"/>
              <a:t>References</a:t>
            </a:r>
            <a:r>
              <a:rPr lang="en-GB" baseline="0" dirty="0" smtClean="0"/>
              <a:t> tab in Word, go to </a:t>
            </a:r>
            <a:r>
              <a:rPr lang="en-GB" b="1" baseline="0" dirty="0" smtClean="0"/>
              <a:t>Insert Footnote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136</a:t>
            </a:fld>
            <a:endParaRPr lang="en-GB"/>
          </a:p>
        </p:txBody>
      </p:sp>
    </p:spTree>
    <p:extLst>
      <p:ext uri="{BB962C8B-B14F-4D97-AF65-F5344CB8AC3E}">
        <p14:creationId xmlns:p14="http://schemas.microsoft.com/office/powerpoint/2010/main" val="1078392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 numbered footnote displays at the bottom of the current page. Move the insertion point</a:t>
            </a:r>
            <a:r>
              <a:rPr lang="en-GB" baseline="0" dirty="0" smtClean="0"/>
              <a:t> to the footnote, and then click </a:t>
            </a:r>
            <a:r>
              <a:rPr lang="en-GB" b="1" baseline="0" dirty="0" smtClean="0"/>
              <a:t>Go to EndNote </a:t>
            </a:r>
            <a:r>
              <a:rPr lang="en-GB" baseline="0" dirty="0" smtClean="0"/>
              <a:t>on the X7 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137</a:t>
            </a:fld>
            <a:endParaRPr lang="en-GB"/>
          </a:p>
        </p:txBody>
      </p:sp>
    </p:spTree>
    <p:extLst>
      <p:ext uri="{BB962C8B-B14F-4D97-AF65-F5344CB8AC3E}">
        <p14:creationId xmlns:p14="http://schemas.microsoft.com/office/powerpoint/2010/main" val="20366712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EndNote Library, select the reference to be cited, and click the </a:t>
            </a:r>
            <a:r>
              <a:rPr lang="en-GB" b="1" dirty="0" smtClean="0"/>
              <a:t>Insert</a:t>
            </a:r>
            <a:r>
              <a:rPr lang="en-GB"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138</a:t>
            </a:fld>
            <a:endParaRPr lang="en-GB"/>
          </a:p>
        </p:txBody>
      </p:sp>
    </p:spTree>
    <p:extLst>
      <p:ext uri="{BB962C8B-B14F-4D97-AF65-F5344CB8AC3E}">
        <p14:creationId xmlns:p14="http://schemas.microsoft.com/office/powerpoint/2010/main" val="42586915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citation is inserted in  the footnote according to the format set in the Footnote template in EndNote.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139</a:t>
            </a:fld>
            <a:endParaRPr lang="en-GB"/>
          </a:p>
        </p:txBody>
      </p:sp>
    </p:spTree>
    <p:extLst>
      <p:ext uri="{BB962C8B-B14F-4D97-AF65-F5344CB8AC3E}">
        <p14:creationId xmlns:p14="http://schemas.microsoft.com/office/powerpoint/2010/main" val="39461640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Multiple</a:t>
            </a:r>
            <a:r>
              <a:rPr lang="en-GB" baseline="0" dirty="0" smtClean="0"/>
              <a:t> footnotes can also be formatted in Word: click the </a:t>
            </a:r>
            <a:r>
              <a:rPr lang="en-GB" b="1" baseline="0" dirty="0" smtClean="0"/>
              <a:t>Footnotes </a:t>
            </a:r>
            <a:r>
              <a:rPr lang="en-GB" baseline="0" dirty="0" smtClean="0"/>
              <a:t>menu button to see options.</a:t>
            </a:r>
          </a:p>
          <a:p>
            <a:r>
              <a:rPr lang="en-GB" baseline="0" dirty="0" smtClean="0"/>
              <a:t>According to the Reference Style chosen, an end of document bibliography may also be created.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140</a:t>
            </a:fld>
            <a:endParaRPr lang="en-GB"/>
          </a:p>
        </p:txBody>
      </p:sp>
    </p:spTree>
    <p:extLst>
      <p:ext uri="{BB962C8B-B14F-4D97-AF65-F5344CB8AC3E}">
        <p14:creationId xmlns:p14="http://schemas.microsoft.com/office/powerpoint/2010/main" val="10529217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current version of EndNote, when using</a:t>
            </a:r>
            <a:r>
              <a:rPr lang="en-GB" baseline="0" dirty="0" smtClean="0"/>
              <a:t> the Author (Year) format, individual pages cited using the Edit Citations Suffix field will be displayed outside the brackets.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141</a:t>
            </a:fld>
            <a:endParaRPr lang="en-GB"/>
          </a:p>
        </p:txBody>
      </p:sp>
    </p:spTree>
    <p:extLst>
      <p:ext uri="{BB962C8B-B14F-4D97-AF65-F5344CB8AC3E}">
        <p14:creationId xmlns:p14="http://schemas.microsoft.com/office/powerpoint/2010/main" val="36072484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There are differences in formatting in text citations between the US and</a:t>
            </a:r>
            <a:r>
              <a:rPr lang="en-GB" baseline="0" dirty="0" smtClean="0"/>
              <a:t> the UK: most in-text citation referencing styles used in the UK would expect any specific page references to be included within the brackets as shown.</a:t>
            </a:r>
          </a:p>
          <a:p>
            <a:r>
              <a:rPr lang="en-GB" baseline="0" dirty="0" smtClean="0"/>
              <a:t>Problems arise when the Author (Year) format is being used, and modifications must be made to the citation template within the chosen reference style.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142</a:t>
            </a:fld>
            <a:endParaRPr lang="en-GB"/>
          </a:p>
        </p:txBody>
      </p:sp>
    </p:spTree>
    <p:extLst>
      <p:ext uri="{BB962C8B-B14F-4D97-AF65-F5344CB8AC3E}">
        <p14:creationId xmlns:p14="http://schemas.microsoft.com/office/powerpoint/2010/main" val="15505846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modify the style, go to </a:t>
            </a:r>
            <a:r>
              <a:rPr lang="en-GB" b="1" dirty="0" smtClean="0"/>
              <a:t>Edit, Output Styles, Edit (Reference Style) </a:t>
            </a:r>
            <a:r>
              <a:rPr lang="en-GB" dirty="0" smtClean="0"/>
              <a:t>in this case Harvard.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143</a:t>
            </a:fld>
            <a:endParaRPr lang="en-GB"/>
          </a:p>
        </p:txBody>
      </p:sp>
    </p:spTree>
    <p:extLst>
      <p:ext uri="{BB962C8B-B14F-4D97-AF65-F5344CB8AC3E}">
        <p14:creationId xmlns:p14="http://schemas.microsoft.com/office/powerpoint/2010/main" val="36391401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There</a:t>
            </a:r>
            <a:r>
              <a:rPr lang="en-GB" baseline="0" dirty="0" smtClean="0"/>
              <a:t> is a separate citation template for the Author (Year) style - click in the template to modify.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144</a:t>
            </a:fld>
            <a:endParaRPr lang="en-GB"/>
          </a:p>
        </p:txBody>
      </p:sp>
    </p:spTree>
    <p:extLst>
      <p:ext uri="{BB962C8B-B14F-4D97-AF65-F5344CB8AC3E}">
        <p14:creationId xmlns:p14="http://schemas.microsoft.com/office/powerpoint/2010/main" val="7371286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An element for Cited Pages</a:t>
            </a:r>
            <a:r>
              <a:rPr lang="en-GB" baseline="0" dirty="0" smtClean="0"/>
              <a:t> must be added, and structured so that the Citation still displays correctly when there is no page information added. </a:t>
            </a:r>
            <a:r>
              <a:rPr lang="en-GB" dirty="0" smtClean="0"/>
              <a:t>Save changes to the style in the usual way.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145</a:t>
            </a:fld>
            <a:endParaRPr lang="en-GB"/>
          </a:p>
        </p:txBody>
      </p:sp>
    </p:spTree>
    <p:extLst>
      <p:ext uri="{BB962C8B-B14F-4D97-AF65-F5344CB8AC3E}">
        <p14:creationId xmlns:p14="http://schemas.microsoft.com/office/powerpoint/2010/main" val="239661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16</a:t>
            </a:fld>
            <a:endParaRPr lang="en-GB"/>
          </a:p>
        </p:txBody>
      </p:sp>
      <p:sp>
        <p:nvSpPr>
          <p:cNvPr id="163843" name="Rectangle 2"/>
          <p:cNvSpPr>
            <a:spLocks noGrp="1" noRot="1" noChangeAspect="1" noChangeArrowheads="1" noTextEdit="1"/>
          </p:cNvSpPr>
          <p:nvPr>
            <p:ph type="sldImg"/>
          </p:nvPr>
        </p:nvSpPr>
        <p:spPr>
          <a:xfrm>
            <a:off x="917575" y="744538"/>
            <a:ext cx="4962525" cy="3722687"/>
          </a:xfrm>
          <a:ln/>
        </p:spPr>
      </p:sp>
      <p:sp>
        <p:nvSpPr>
          <p:cNvPr id="163844" name="Rectangle 3"/>
          <p:cNvSpPr>
            <a:spLocks noGrp="1" noChangeArrowheads="1"/>
          </p:cNvSpPr>
          <p:nvPr>
            <p:ph type="body" idx="1"/>
          </p:nvPr>
        </p:nvSpPr>
        <p:spPr>
          <a:noFill/>
        </p:spPr>
        <p:txBody>
          <a:bodyPr/>
          <a:lstStyle/>
          <a:p>
            <a:pPr eaLnBrk="1" hangingPunct="1"/>
            <a:r>
              <a:rPr lang="en-GB" sz="1000" dirty="0" smtClean="0"/>
              <a:t>Bibliographic templates control the display of records when EndNote is used with Word documents for citations and references.</a:t>
            </a:r>
          </a:p>
          <a:p>
            <a:pPr eaLnBrk="1" hangingPunct="1"/>
            <a:r>
              <a:rPr lang="en-GB" sz="1000" dirty="0" smtClean="0"/>
              <a:t>Depending on the Reference Style, there are already a number of templates created.</a:t>
            </a:r>
          </a:p>
          <a:p>
            <a:pPr eaLnBrk="1" hangingPunct="1"/>
            <a:r>
              <a:rPr lang="en-GB" sz="1000" dirty="0" smtClean="0"/>
              <a:t>Additional templates can be created by choosing from the </a:t>
            </a:r>
            <a:r>
              <a:rPr lang="en-GB" sz="1000" b="1" dirty="0" smtClean="0"/>
              <a:t>Reference Types </a:t>
            </a:r>
            <a:r>
              <a:rPr lang="en-GB" sz="1000" dirty="0" smtClean="0"/>
              <a:t>list.</a:t>
            </a:r>
          </a:p>
          <a:p>
            <a:pPr eaLnBrk="1" hangingPunct="1"/>
            <a:r>
              <a:rPr lang="en-GB" sz="1000" dirty="0" smtClean="0"/>
              <a:t>'Generic' is used when a specific template has not been created for a Reference Type that has been used to create an EndNote record.</a:t>
            </a:r>
          </a:p>
        </p:txBody>
      </p:sp>
    </p:spTree>
    <p:extLst>
      <p:ext uri="{BB962C8B-B14F-4D97-AF65-F5344CB8AC3E}">
        <p14:creationId xmlns:p14="http://schemas.microsoft.com/office/powerpoint/2010/main" val="24437620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insert pages in the Author (Year)</a:t>
            </a:r>
            <a:r>
              <a:rPr lang="en-GB" baseline="0" dirty="0" smtClean="0"/>
              <a:t> citation, on the EndNote tab, go to  </a:t>
            </a:r>
            <a:r>
              <a:rPr lang="en-GB" b="1" baseline="0" dirty="0" smtClean="0"/>
              <a:t>Edit &amp; Manage Citations.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146</a:t>
            </a:fld>
            <a:endParaRPr lang="en-GB"/>
          </a:p>
        </p:txBody>
      </p:sp>
    </p:spTree>
    <p:extLst>
      <p:ext uri="{BB962C8B-B14F-4D97-AF65-F5344CB8AC3E}">
        <p14:creationId xmlns:p14="http://schemas.microsoft.com/office/powerpoint/2010/main" val="14073372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Enter</a:t>
            </a:r>
            <a:r>
              <a:rPr lang="en-GB" baseline="0" dirty="0" smtClean="0"/>
              <a:t> the required page in the </a:t>
            </a:r>
            <a:r>
              <a:rPr lang="en-GB" b="1" baseline="0" dirty="0" smtClean="0"/>
              <a:t>Pages</a:t>
            </a:r>
            <a:r>
              <a:rPr lang="en-GB" baseline="0" dirty="0" smtClean="0"/>
              <a:t> field: no 'p' prefix is needed here, as it is within the template for Author (Year).</a:t>
            </a:r>
          </a:p>
          <a:p>
            <a:r>
              <a:rPr lang="en-GB" baseline="0" dirty="0" smtClean="0"/>
              <a:t>Note that in the default format, (Author, Year), the suffix field should be used for page numbers, with any prefix required such as leading spaces or 'p'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147</a:t>
            </a:fld>
            <a:endParaRPr lang="en-GB"/>
          </a:p>
        </p:txBody>
      </p:sp>
    </p:spTree>
    <p:extLst>
      <p:ext uri="{BB962C8B-B14F-4D97-AF65-F5344CB8AC3E}">
        <p14:creationId xmlns:p14="http://schemas.microsoft.com/office/powerpoint/2010/main" val="29968143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page number is now correctly included</a:t>
            </a:r>
            <a:r>
              <a:rPr lang="en-GB" baseline="0" dirty="0" smtClean="0"/>
              <a:t> within the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148</a:t>
            </a:fld>
            <a:endParaRPr lang="en-GB"/>
          </a:p>
        </p:txBody>
      </p:sp>
    </p:spTree>
    <p:extLst>
      <p:ext uri="{BB962C8B-B14F-4D97-AF65-F5344CB8AC3E}">
        <p14:creationId xmlns:p14="http://schemas.microsoft.com/office/powerpoint/2010/main" val="5405635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149</a:t>
            </a:fld>
            <a:endParaRPr lang="en-GB"/>
          </a:p>
        </p:txBody>
      </p:sp>
    </p:spTree>
    <p:extLst>
      <p:ext uri="{BB962C8B-B14F-4D97-AF65-F5344CB8AC3E}">
        <p14:creationId xmlns:p14="http://schemas.microsoft.com/office/powerpoint/2010/main" val="5597149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If</a:t>
            </a:r>
            <a:r>
              <a:rPr lang="en-GB" baseline="0" dirty="0" smtClean="0"/>
              <a:t> you know the author/year details of the reference, you can choose to have EndNote update the citations automatically, or do them together later. This also works for numbered referencing styles.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150</a:t>
            </a:fld>
            <a:endParaRPr lang="en-GB"/>
          </a:p>
        </p:txBody>
      </p:sp>
    </p:spTree>
    <p:extLst>
      <p:ext uri="{BB962C8B-B14F-4D97-AF65-F5344CB8AC3E}">
        <p14:creationId xmlns:p14="http://schemas.microsoft.com/office/powerpoint/2010/main" val="33571777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Instant Formatting tool. Insert your references in temporary citation format: if instant formatting</a:t>
            </a:r>
            <a:r>
              <a:rPr lang="en-GB" baseline="0" dirty="0" smtClean="0"/>
              <a:t> </a:t>
            </a:r>
            <a:r>
              <a:rPr lang="en-GB" dirty="0" smtClean="0"/>
              <a:t>is</a:t>
            </a:r>
            <a:r>
              <a:rPr lang="en-GB" baseline="0" dirty="0" smtClean="0"/>
              <a:t> turned on, then the citations are automatically updated whilst you are writing, and the bibliographic details inserted, but although the process is quicker, you may find this is distracting whilst you are writing. It is probably better to turn instant formatting off, and then update all of your citations and bibliography automatically together later.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151</a:t>
            </a:fld>
            <a:endParaRPr lang="en-GB"/>
          </a:p>
        </p:txBody>
      </p:sp>
    </p:spTree>
    <p:extLst>
      <p:ext uri="{BB962C8B-B14F-4D97-AF65-F5344CB8AC3E}">
        <p14:creationId xmlns:p14="http://schemas.microsoft.com/office/powerpoint/2010/main" val="37855158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see how temporary citations work, or make changes, go to </a:t>
            </a:r>
            <a:r>
              <a:rPr lang="en-GB" b="1" dirty="0" smtClean="0"/>
              <a:t>Edit, Preferences.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152</a:t>
            </a:fld>
            <a:endParaRPr lang="en-GB"/>
          </a:p>
        </p:txBody>
      </p:sp>
    </p:spTree>
    <p:extLst>
      <p:ext uri="{BB962C8B-B14F-4D97-AF65-F5344CB8AC3E}">
        <p14:creationId xmlns:p14="http://schemas.microsoft.com/office/powerpoint/2010/main" val="40089517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important thing to note here is that temporary citation delimiters are curly brackets.</a:t>
            </a:r>
            <a:r>
              <a:rPr lang="en-GB" baseline="0" dirty="0" smtClean="0"/>
              <a:t> You might need to make a change if your own document uses these for other purposes. They can be replaced with other special characters which are also a reflection of one another: to do this you might need to combine two, e.g. &amp;% and %&amp;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153</a:t>
            </a:fld>
            <a:endParaRPr lang="en-GB"/>
          </a:p>
        </p:txBody>
      </p:sp>
    </p:spTree>
    <p:extLst>
      <p:ext uri="{BB962C8B-B14F-4D97-AF65-F5344CB8AC3E}">
        <p14:creationId xmlns:p14="http://schemas.microsoft.com/office/powerpoint/2010/main" val="41166550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Type the citation in normal text at the required location: use the format </a:t>
            </a:r>
            <a:r>
              <a:rPr lang="en-GB" b="1" dirty="0" smtClean="0"/>
              <a:t>{ Author, Year}. </a:t>
            </a:r>
            <a:r>
              <a:rPr lang="en-GB" dirty="0" smtClean="0"/>
              <a:t>As with the EndNote</a:t>
            </a:r>
            <a:r>
              <a:rPr lang="en-GB" baseline="0" dirty="0" smtClean="0"/>
              <a:t> record, the comma is vital, otherwise the year will not be displayed when the citations are updated.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154</a:t>
            </a:fld>
            <a:endParaRPr lang="en-GB"/>
          </a:p>
        </p:txBody>
      </p:sp>
    </p:spTree>
    <p:extLst>
      <p:ext uri="{BB962C8B-B14F-4D97-AF65-F5344CB8AC3E}">
        <p14:creationId xmlns:p14="http://schemas.microsoft.com/office/powerpoint/2010/main" val="15935586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Turn</a:t>
            </a:r>
            <a:r>
              <a:rPr lang="en-GB" baseline="0" dirty="0" smtClean="0"/>
              <a:t> instant formatting on, or choose Update Citations and Bibliography to update all the temporary citations and create the end of document bibliography.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155</a:t>
            </a:fld>
            <a:endParaRPr lang="en-GB"/>
          </a:p>
        </p:txBody>
      </p:sp>
    </p:spTree>
    <p:extLst>
      <p:ext uri="{BB962C8B-B14F-4D97-AF65-F5344CB8AC3E}">
        <p14:creationId xmlns:p14="http://schemas.microsoft.com/office/powerpoint/2010/main" val="320958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17</a:t>
            </a:fld>
            <a:endParaRPr lang="en-GB"/>
          </a:p>
        </p:txBody>
      </p:sp>
      <p:sp>
        <p:nvSpPr>
          <p:cNvPr id="164867" name="Rectangle 2"/>
          <p:cNvSpPr>
            <a:spLocks noGrp="1" noRot="1" noChangeAspect="1" noChangeArrowheads="1" noTextEdit="1"/>
          </p:cNvSpPr>
          <p:nvPr>
            <p:ph type="sldImg"/>
          </p:nvPr>
        </p:nvSpPr>
        <p:spPr>
          <a:xfrm>
            <a:off x="917575" y="744538"/>
            <a:ext cx="4962525" cy="3722687"/>
          </a:xfrm>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extLst>
      <p:ext uri="{BB962C8B-B14F-4D97-AF65-F5344CB8AC3E}">
        <p14:creationId xmlns:p14="http://schemas.microsoft.com/office/powerpoint/2010/main" val="36727799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Some citations may need to be in Author (Year)</a:t>
            </a:r>
            <a:r>
              <a:rPr lang="en-GB" baseline="0" dirty="0" smtClean="0"/>
              <a:t> format: use </a:t>
            </a:r>
            <a:r>
              <a:rPr lang="en-GB" b="1" baseline="0" dirty="0" smtClean="0"/>
              <a:t>Edit and Manage Citations </a:t>
            </a:r>
            <a:r>
              <a:rPr lang="en-GB" baseline="0" dirty="0" smtClean="0"/>
              <a:t>in the usual way, or right click on the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156</a:t>
            </a:fld>
            <a:endParaRPr lang="en-GB"/>
          </a:p>
        </p:txBody>
      </p:sp>
    </p:spTree>
    <p:extLst>
      <p:ext uri="{BB962C8B-B14F-4D97-AF65-F5344CB8AC3E}">
        <p14:creationId xmlns:p14="http://schemas.microsoft.com/office/powerpoint/2010/main" val="13407653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Right-click</a:t>
            </a:r>
            <a:r>
              <a:rPr lang="en-GB" baseline="0" dirty="0" smtClean="0"/>
              <a:t> in the citation and go to </a:t>
            </a:r>
            <a:r>
              <a:rPr lang="en-GB" b="1" baseline="0" dirty="0" smtClean="0"/>
              <a:t>Edit Citations, Display as Author (Year)</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157</a:t>
            </a:fld>
            <a:endParaRPr lang="en-GB"/>
          </a:p>
        </p:txBody>
      </p:sp>
    </p:spTree>
    <p:extLst>
      <p:ext uri="{BB962C8B-B14F-4D97-AF65-F5344CB8AC3E}">
        <p14:creationId xmlns:p14="http://schemas.microsoft.com/office/powerpoint/2010/main" val="28050612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individual citation is</a:t>
            </a:r>
            <a:r>
              <a:rPr lang="en-GB" baseline="0" dirty="0" smtClean="0"/>
              <a:t> reformatted as required.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158</a:t>
            </a:fld>
            <a:endParaRPr lang="en-GB"/>
          </a:p>
        </p:txBody>
      </p:sp>
    </p:spTree>
    <p:extLst>
      <p:ext uri="{BB962C8B-B14F-4D97-AF65-F5344CB8AC3E}">
        <p14:creationId xmlns:p14="http://schemas.microsoft.com/office/powerpoint/2010/main" val="628189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4A7627-4CBA-43CC-984E-CC7A1EE2043A}" type="slidenum">
              <a:rPr lang="en-GB" smtClean="0"/>
              <a:pPr eaLnBrk="1" hangingPunct="1"/>
              <a:t>160</a:t>
            </a:fld>
            <a:endParaRPr lang="en-GB" smtClean="0"/>
          </a:p>
        </p:txBody>
      </p:sp>
      <p:sp>
        <p:nvSpPr>
          <p:cNvPr id="414723" name="Rectangle 2"/>
          <p:cNvSpPr>
            <a:spLocks noGrp="1" noRot="1" noChangeAspect="1" noChangeArrowheads="1" noTextEdit="1"/>
          </p:cNvSpPr>
          <p:nvPr>
            <p:ph type="sldImg"/>
          </p:nvPr>
        </p:nvSpPr>
        <p:spPr>
          <a:xfrm>
            <a:off x="917575" y="744538"/>
            <a:ext cx="4962525" cy="3722687"/>
          </a:xfrm>
          <a:ln/>
        </p:spPr>
      </p:sp>
      <p:sp>
        <p:nvSpPr>
          <p:cNvPr id="414724"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a:t>
            </a:r>
          </a:p>
          <a:p>
            <a:pPr eaLnBrk="1" hangingPunct="1"/>
            <a:r>
              <a:rPr lang="en-GB" dirty="0" smtClean="0"/>
              <a:t>To make changes to the physical layout of the bibliography, go to the </a:t>
            </a:r>
            <a:r>
              <a:rPr lang="en-GB" b="1" dirty="0" smtClean="0"/>
              <a:t>Format Bibliography</a:t>
            </a:r>
            <a:r>
              <a:rPr lang="en-GB" dirty="0" smtClean="0"/>
              <a:t> window and click the </a:t>
            </a:r>
            <a:r>
              <a:rPr lang="en-GB" b="1" dirty="0" smtClean="0"/>
              <a:t>Layout </a:t>
            </a:r>
            <a:r>
              <a:rPr lang="en-GB" dirty="0" smtClean="0"/>
              <a:t>tab.</a:t>
            </a:r>
          </a:p>
          <a:p>
            <a:pPr eaLnBrk="1" hangingPunct="1"/>
            <a:endParaRPr lang="en-GB" dirty="0" smtClean="0"/>
          </a:p>
        </p:txBody>
      </p:sp>
    </p:spTree>
    <p:extLst>
      <p:ext uri="{BB962C8B-B14F-4D97-AF65-F5344CB8AC3E}">
        <p14:creationId xmlns:p14="http://schemas.microsoft.com/office/powerpoint/2010/main" val="3932850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AFA0C4-D49E-4F11-A067-237468D43176}" type="slidenum">
              <a:rPr lang="en-GB" smtClean="0"/>
              <a:pPr eaLnBrk="1" hangingPunct="1"/>
              <a:t>161</a:t>
            </a:fld>
            <a:endParaRPr lang="en-GB" smtClean="0"/>
          </a:p>
        </p:txBody>
      </p:sp>
      <p:sp>
        <p:nvSpPr>
          <p:cNvPr id="415747" name="Rectangle 2"/>
          <p:cNvSpPr>
            <a:spLocks noGrp="1" noRot="1" noChangeAspect="1" noChangeArrowheads="1" noTextEdit="1"/>
          </p:cNvSpPr>
          <p:nvPr>
            <p:ph type="sldImg"/>
          </p:nvPr>
        </p:nvSpPr>
        <p:spPr>
          <a:xfrm>
            <a:off x="917575" y="744538"/>
            <a:ext cx="4962525" cy="3722687"/>
          </a:xfrm>
          <a:ln/>
        </p:spPr>
      </p:sp>
      <p:sp>
        <p:nvSpPr>
          <p:cNvPr id="415748" name="Rectangle 3"/>
          <p:cNvSpPr>
            <a:spLocks noGrp="1" noChangeArrowheads="1"/>
          </p:cNvSpPr>
          <p:nvPr>
            <p:ph type="body" idx="1"/>
          </p:nvPr>
        </p:nvSpPr>
        <p:spPr>
          <a:noFill/>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extLst>
      <p:ext uri="{BB962C8B-B14F-4D97-AF65-F5344CB8AC3E}">
        <p14:creationId xmlns:p14="http://schemas.microsoft.com/office/powerpoint/2010/main" val="36241690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D01008-430C-4677-9D3D-E1940B45B3B2}" type="slidenum">
              <a:rPr lang="en-GB" smtClean="0"/>
              <a:pPr eaLnBrk="1" hangingPunct="1"/>
              <a:t>162</a:t>
            </a:fld>
            <a:endParaRPr lang="en-GB" smtClean="0"/>
          </a:p>
        </p:txBody>
      </p:sp>
      <p:sp>
        <p:nvSpPr>
          <p:cNvPr id="416771" name="Rectangle 2"/>
          <p:cNvSpPr>
            <a:spLocks noGrp="1" noRot="1" noChangeAspect="1" noChangeArrowheads="1" noTextEdit="1"/>
          </p:cNvSpPr>
          <p:nvPr>
            <p:ph type="sldImg"/>
          </p:nvPr>
        </p:nvSpPr>
        <p:spPr>
          <a:xfrm>
            <a:off x="917575" y="744538"/>
            <a:ext cx="4962525" cy="3722687"/>
          </a:xfrm>
          <a:ln/>
        </p:spPr>
      </p:sp>
      <p:sp>
        <p:nvSpPr>
          <p:cNvPr id="416772" name="Rectangle 3"/>
          <p:cNvSpPr>
            <a:spLocks noGrp="1" noChangeArrowheads="1"/>
          </p:cNvSpPr>
          <p:nvPr>
            <p:ph type="body" idx="1"/>
          </p:nvPr>
        </p:nvSpPr>
        <p:spPr>
          <a:noFill/>
        </p:spPr>
        <p:txBody>
          <a:bodyPr/>
          <a:lstStyle/>
          <a:p>
            <a:pPr eaLnBrk="1" hangingPunct="1"/>
            <a:r>
              <a:rPr lang="en-GB" dirty="0" smtClean="0"/>
              <a:t>EndNote contains reference styles for many popular academic journals. An existing document created with one reference style can be reformatted for a specific publication.</a:t>
            </a:r>
          </a:p>
          <a:p>
            <a:pPr eaLnBrk="1" hangingPunct="1"/>
            <a:r>
              <a:rPr lang="en-GB" dirty="0" smtClean="0"/>
              <a:t>Expand the Bibliography pane to access the </a:t>
            </a:r>
            <a:r>
              <a:rPr lang="en-GB" b="1" dirty="0" smtClean="0"/>
              <a:t>Format Bibliography</a:t>
            </a:r>
            <a:r>
              <a:rPr lang="en-GB" dirty="0" smtClean="0"/>
              <a:t> window. Click the </a:t>
            </a:r>
            <a:r>
              <a:rPr lang="en-GB" b="1" dirty="0" smtClean="0"/>
              <a:t>Format Bibliography </a:t>
            </a:r>
            <a:r>
              <a:rPr lang="en-GB" dirty="0" smtClean="0"/>
              <a:t>tab. </a:t>
            </a:r>
          </a:p>
          <a:p>
            <a:pPr eaLnBrk="1" hangingPunct="1"/>
            <a:r>
              <a:rPr lang="en-GB" dirty="0" smtClean="0"/>
              <a:t>Browse to choose a new reference style, and click </a:t>
            </a:r>
            <a:r>
              <a:rPr lang="en-GB" b="1" dirty="0" smtClean="0"/>
              <a:t>OK</a:t>
            </a:r>
            <a:r>
              <a:rPr lang="en-GB" dirty="0" smtClean="0"/>
              <a:t>. This will change all the citations and bibliographic references to the new format. Note that the reference style of the EndNote Library must also be changed if further citations are to be inserted.</a:t>
            </a:r>
          </a:p>
        </p:txBody>
      </p:sp>
    </p:spTree>
    <p:extLst>
      <p:ext uri="{BB962C8B-B14F-4D97-AF65-F5344CB8AC3E}">
        <p14:creationId xmlns:p14="http://schemas.microsoft.com/office/powerpoint/2010/main" val="11842882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document is reformatted in the selected reference style.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163</a:t>
            </a:fld>
            <a:endParaRPr lang="en-GB"/>
          </a:p>
        </p:txBody>
      </p:sp>
    </p:spTree>
    <p:extLst>
      <p:ext uri="{BB962C8B-B14F-4D97-AF65-F5344CB8AC3E}">
        <p14:creationId xmlns:p14="http://schemas.microsoft.com/office/powerpoint/2010/main" val="8075016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the EndNote X7 tab, use</a:t>
            </a:r>
            <a:r>
              <a:rPr lang="en-GB" baseline="0" dirty="0" smtClean="0"/>
              <a:t> the Categorize References option to subdivide your bibliography when required. There is a default and it is possible to customise and structure your own headings too</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165</a:t>
            </a:fld>
            <a:endParaRPr lang="en-GB"/>
          </a:p>
        </p:txBody>
      </p:sp>
    </p:spTree>
    <p:extLst>
      <p:ext uri="{BB962C8B-B14F-4D97-AF65-F5344CB8AC3E}">
        <p14:creationId xmlns:p14="http://schemas.microsoft.com/office/powerpoint/2010/main" val="41700877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a:t>
            </a:r>
            <a:r>
              <a:rPr lang="en-GB" b="1" dirty="0" smtClean="0"/>
              <a:t>Configure Categories</a:t>
            </a:r>
            <a:r>
              <a:rPr lang="en-GB" dirty="0" smtClean="0"/>
              <a:t>. All references used in the document are displayed. The</a:t>
            </a:r>
            <a:r>
              <a:rPr lang="en-GB" baseline="0" dirty="0" smtClean="0"/>
              <a:t> left hand panel shows all references, and uncategorized references that have not yet been added to a Category Heading. Default headings are </a:t>
            </a:r>
            <a:r>
              <a:rPr lang="en-GB" b="1" baseline="0" dirty="0" smtClean="0"/>
              <a:t>Primary Sources </a:t>
            </a:r>
            <a:r>
              <a:rPr lang="en-GB" baseline="0" dirty="0" smtClean="0"/>
              <a:t>and </a:t>
            </a:r>
            <a:r>
              <a:rPr lang="en-GB" b="1" baseline="0" dirty="0" smtClean="0"/>
              <a:t>Secondary Sources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166</a:t>
            </a:fld>
            <a:endParaRPr lang="en-GB"/>
          </a:p>
        </p:txBody>
      </p:sp>
    </p:spTree>
    <p:extLst>
      <p:ext uri="{BB962C8B-B14F-4D97-AF65-F5344CB8AC3E}">
        <p14:creationId xmlns:p14="http://schemas.microsoft.com/office/powerpoint/2010/main" val="12176891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references to be added to a particular category and drag on to that heading</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167</a:t>
            </a:fld>
            <a:endParaRPr lang="en-GB"/>
          </a:p>
        </p:txBody>
      </p:sp>
    </p:spTree>
    <p:extLst>
      <p:ext uri="{BB962C8B-B14F-4D97-AF65-F5344CB8AC3E}">
        <p14:creationId xmlns:p14="http://schemas.microsoft.com/office/powerpoint/2010/main" val="175120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18</a:t>
            </a:fld>
            <a:endParaRPr lang="en-GB"/>
          </a:p>
        </p:txBody>
      </p:sp>
      <p:sp>
        <p:nvSpPr>
          <p:cNvPr id="165891" name="Rectangle 2"/>
          <p:cNvSpPr>
            <a:spLocks noGrp="1" noRot="1" noChangeAspect="1" noChangeArrowheads="1" noTextEdit="1"/>
          </p:cNvSpPr>
          <p:nvPr>
            <p:ph type="sldImg"/>
          </p:nvPr>
        </p:nvSpPr>
        <p:spPr>
          <a:xfrm>
            <a:off x="917575" y="744538"/>
            <a:ext cx="4962525" cy="3722687"/>
          </a:xfrm>
          <a:ln/>
        </p:spPr>
      </p:sp>
      <p:sp>
        <p:nvSpPr>
          <p:cNvPr id="165892" name="Rectangle 3"/>
          <p:cNvSpPr>
            <a:spLocks noGrp="1" noChangeArrowheads="1"/>
          </p:cNvSpPr>
          <p:nvPr>
            <p:ph type="body" idx="1"/>
          </p:nvPr>
        </p:nvSpPr>
        <p:spPr>
          <a:noFill/>
        </p:spPr>
        <p:txBody>
          <a:bodyPr/>
          <a:lstStyle/>
          <a:p>
            <a:pPr eaLnBrk="1" hangingPunct="1"/>
            <a:r>
              <a:rPr lang="en-GB" smtClean="0"/>
              <a:t>Bold, Italic, Underline, Superscript or Subscript may be required formats within a citation or bibliographic template.</a:t>
            </a:r>
          </a:p>
          <a:p>
            <a:pPr eaLnBrk="1" hangingPunct="1"/>
            <a:r>
              <a:rPr lang="en-GB" smtClean="0"/>
              <a:t>A field is displayed in the format used for the Field Name - hence </a:t>
            </a:r>
            <a:r>
              <a:rPr lang="en-GB" i="1" smtClean="0"/>
              <a:t>Journal</a:t>
            </a:r>
            <a:r>
              <a:rPr lang="en-GB" smtClean="0"/>
              <a:t> and </a:t>
            </a:r>
            <a:r>
              <a:rPr lang="en-GB" i="1" smtClean="0"/>
              <a:t>Title</a:t>
            </a:r>
            <a:r>
              <a:rPr lang="en-GB" smtClean="0"/>
              <a:t> often appear in italics within the templates.</a:t>
            </a:r>
          </a:p>
          <a:p>
            <a:pPr eaLnBrk="1" hangingPunct="1"/>
            <a:r>
              <a:rPr lang="en-GB" smtClean="0"/>
              <a:t>When an item has editors, EndNote will choose between singular and plural: the circumflex is used.</a:t>
            </a:r>
          </a:p>
          <a:p>
            <a:pPr eaLnBrk="1" hangingPunct="1"/>
            <a:r>
              <a:rPr lang="en-GB" smtClean="0"/>
              <a:t>Templates can be edited at any stage, and the edited reference style applied to the EndNote Library and relevant Word documents.</a:t>
            </a:r>
          </a:p>
          <a:p>
            <a:pPr eaLnBrk="1" hangingPunct="1"/>
            <a:endParaRPr lang="en-GB" smtClean="0"/>
          </a:p>
          <a:p>
            <a:pPr eaLnBrk="1" hangingPunct="1"/>
            <a:endParaRPr lang="en-GB" smtClean="0"/>
          </a:p>
        </p:txBody>
      </p:sp>
    </p:spTree>
    <p:extLst>
      <p:ext uri="{BB962C8B-B14F-4D97-AF65-F5344CB8AC3E}">
        <p14:creationId xmlns:p14="http://schemas.microsoft.com/office/powerpoint/2010/main" val="38238266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on the heading to see included references.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168</a:t>
            </a:fld>
            <a:endParaRPr lang="en-GB"/>
          </a:p>
        </p:txBody>
      </p:sp>
    </p:spTree>
    <p:extLst>
      <p:ext uri="{BB962C8B-B14F-4D97-AF65-F5344CB8AC3E}">
        <p14:creationId xmlns:p14="http://schemas.microsoft.com/office/powerpoint/2010/main" val="34911015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on </a:t>
            </a:r>
            <a:r>
              <a:rPr lang="en-GB" b="1" dirty="0" smtClean="0"/>
              <a:t>Uncategorized</a:t>
            </a:r>
            <a:r>
              <a:rPr lang="en-GB" b="1" baseline="0" dirty="0" smtClean="0"/>
              <a:t> References </a:t>
            </a:r>
            <a:r>
              <a:rPr lang="en-GB" baseline="0" dirty="0" smtClean="0"/>
              <a:t>to show references still unassigned to Category Headings. If you decide to move a previously allocated reference to a new category, it will automatically be deleted from  the old one.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169</a:t>
            </a:fld>
            <a:endParaRPr lang="en-GB"/>
          </a:p>
        </p:txBody>
      </p:sp>
    </p:spTree>
    <p:extLst>
      <p:ext uri="{BB962C8B-B14F-4D97-AF65-F5344CB8AC3E}">
        <p14:creationId xmlns:p14="http://schemas.microsoft.com/office/powerpoint/2010/main" val="41696863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You can also change the category headings and level of importance. Right -click the heading to be changed, and rename, or change priority. Choose Title for a centralised heading.</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170</a:t>
            </a:fld>
            <a:endParaRPr lang="en-GB"/>
          </a:p>
        </p:txBody>
      </p:sp>
    </p:spTree>
    <p:extLst>
      <p:ext uri="{BB962C8B-B14F-4D97-AF65-F5344CB8AC3E}">
        <p14:creationId xmlns:p14="http://schemas.microsoft.com/office/powerpoint/2010/main" val="41889163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Right-click on any group and choose Category, to display contents as a subgroup in the Bibliography. Rename if required.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172</a:t>
            </a:fld>
            <a:endParaRPr lang="en-GB"/>
          </a:p>
        </p:txBody>
      </p:sp>
    </p:spTree>
    <p:extLst>
      <p:ext uri="{BB962C8B-B14F-4D97-AF65-F5344CB8AC3E}">
        <p14:creationId xmlns:p14="http://schemas.microsoft.com/office/powerpoint/2010/main" val="35735124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on  + Category</a:t>
            </a:r>
            <a:r>
              <a:rPr lang="en-GB" baseline="0" dirty="0" smtClean="0"/>
              <a:t> Headings to add a new category. The new category can be changed to a Title if required, and Title and Category groups renamed and reordered as wished.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173</a:t>
            </a:fld>
            <a:endParaRPr lang="en-GB"/>
          </a:p>
        </p:txBody>
      </p:sp>
    </p:spTree>
    <p:extLst>
      <p:ext uri="{BB962C8B-B14F-4D97-AF65-F5344CB8AC3E}">
        <p14:creationId xmlns:p14="http://schemas.microsoft.com/office/powerpoint/2010/main" val="38552088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References may be moved to a different category at any time: select and drag to the new category: it will then be displayed</a:t>
            </a:r>
            <a:r>
              <a:rPr lang="en-GB" baseline="0" dirty="0" smtClean="0"/>
              <a:t> in this group.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175</a:t>
            </a:fld>
            <a:endParaRPr lang="en-GB"/>
          </a:p>
        </p:txBody>
      </p:sp>
    </p:spTree>
    <p:extLst>
      <p:ext uri="{BB962C8B-B14F-4D97-AF65-F5344CB8AC3E}">
        <p14:creationId xmlns:p14="http://schemas.microsoft.com/office/powerpoint/2010/main" val="8685363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If a single reference list is required,</a:t>
            </a:r>
            <a:r>
              <a:rPr lang="en-GB" baseline="0" dirty="0" smtClean="0"/>
              <a:t> go to the </a:t>
            </a:r>
            <a:r>
              <a:rPr lang="en-GB" b="1" baseline="0" dirty="0" smtClean="0"/>
              <a:t>Categorize References </a:t>
            </a:r>
            <a:r>
              <a:rPr lang="en-GB" baseline="0" dirty="0" smtClean="0"/>
              <a:t>dropdown menu and uncheck </a:t>
            </a:r>
            <a:r>
              <a:rPr lang="en-GB" b="0" baseline="0" dirty="0" smtClean="0"/>
              <a:t>the</a:t>
            </a:r>
            <a:r>
              <a:rPr lang="en-GB" b="1" baseline="0" dirty="0" smtClean="0"/>
              <a:t> Group References by Custom Categories</a:t>
            </a:r>
            <a:r>
              <a:rPr lang="en-GB" baseline="0" dirty="0" smtClean="0"/>
              <a:t> option. Custom category choices are retained for future use.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176</a:t>
            </a:fld>
            <a:endParaRPr lang="en-GB"/>
          </a:p>
        </p:txBody>
      </p:sp>
    </p:spTree>
    <p:extLst>
      <p:ext uri="{BB962C8B-B14F-4D97-AF65-F5344CB8AC3E}">
        <p14:creationId xmlns:p14="http://schemas.microsoft.com/office/powerpoint/2010/main" val="261633684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CCD3913-42AF-450F-9F3F-F3230B5F3ECD}" type="slidenum">
              <a:rPr lang="en-GB" smtClean="0"/>
              <a:pPr eaLnBrk="1" hangingPunct="1"/>
              <a:t>179</a:t>
            </a:fld>
            <a:endParaRPr lang="en-GB" smtClean="0"/>
          </a:p>
        </p:txBody>
      </p:sp>
      <p:sp>
        <p:nvSpPr>
          <p:cNvPr id="420867" name="Rectangle 2"/>
          <p:cNvSpPr>
            <a:spLocks noGrp="1" noRot="1" noChangeAspect="1" noChangeArrowheads="1" noTextEdit="1"/>
          </p:cNvSpPr>
          <p:nvPr>
            <p:ph type="sldImg"/>
          </p:nvPr>
        </p:nvSpPr>
        <p:spPr>
          <a:xfrm>
            <a:off x="917575" y="744538"/>
            <a:ext cx="4962525" cy="3722687"/>
          </a:xfrm>
          <a:ln/>
        </p:spPr>
      </p:sp>
      <p:sp>
        <p:nvSpPr>
          <p:cNvPr id="420868" name="Rectangle 3"/>
          <p:cNvSpPr>
            <a:spLocks noGrp="1" noChangeArrowheads="1"/>
          </p:cNvSpPr>
          <p:nvPr>
            <p:ph type="body" idx="1"/>
          </p:nvPr>
        </p:nvSpPr>
        <p:spPr>
          <a:noFill/>
        </p:spPr>
        <p:txBody>
          <a:bodyPr/>
          <a:lstStyle/>
          <a:p>
            <a:pPr eaLnBrk="1" hangingPunct="1"/>
            <a:r>
              <a:rPr lang="en-GB" smtClean="0"/>
              <a:t>A Word document with EndNote citations carries hidden field codes. If the paper is to be submitted for publication, a plain copy is usually required. It is good practice to make a backup copy of the document before starting this process</a:t>
            </a:r>
          </a:p>
        </p:txBody>
      </p:sp>
    </p:spTree>
    <p:extLst>
      <p:ext uri="{BB962C8B-B14F-4D97-AF65-F5344CB8AC3E}">
        <p14:creationId xmlns:p14="http://schemas.microsoft.com/office/powerpoint/2010/main" val="11329952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A7210D-0B7A-4579-B5AC-4B72B0B7EF2B}" type="slidenum">
              <a:rPr lang="en-GB" smtClean="0"/>
              <a:pPr eaLnBrk="1" hangingPunct="1"/>
              <a:t>180</a:t>
            </a:fld>
            <a:endParaRPr lang="en-GB" smtClean="0"/>
          </a:p>
        </p:txBody>
      </p:sp>
      <p:sp>
        <p:nvSpPr>
          <p:cNvPr id="421891" name="Rectangle 2"/>
          <p:cNvSpPr>
            <a:spLocks noGrp="1" noRot="1" noChangeAspect="1" noChangeArrowheads="1" noTextEdit="1"/>
          </p:cNvSpPr>
          <p:nvPr>
            <p:ph type="sldImg"/>
          </p:nvPr>
        </p:nvSpPr>
        <p:spPr>
          <a:xfrm>
            <a:off x="917575" y="744538"/>
            <a:ext cx="4962525" cy="3722687"/>
          </a:xfrm>
          <a:ln/>
        </p:spPr>
      </p:sp>
      <p:sp>
        <p:nvSpPr>
          <p:cNvPr id="421892" name="Rectangle 3"/>
          <p:cNvSpPr>
            <a:spLocks noGrp="1" noChangeArrowheads="1"/>
          </p:cNvSpPr>
          <p:nvPr>
            <p:ph type="body" idx="1"/>
          </p:nvPr>
        </p:nvSpPr>
        <p:spPr>
          <a:noFill/>
        </p:spPr>
        <p:txBody>
          <a:bodyPr/>
          <a:lstStyle/>
          <a:p>
            <a:pPr eaLnBrk="1" hangingPunct="1"/>
            <a:r>
              <a:rPr lang="en-GB" dirty="0" smtClean="0"/>
              <a:t>In the </a:t>
            </a:r>
            <a:r>
              <a:rPr lang="en-GB" b="1" dirty="0" smtClean="0"/>
              <a:t>Bibliography</a:t>
            </a:r>
            <a:r>
              <a:rPr lang="en-GB" dirty="0" smtClean="0"/>
              <a:t> toolbar section, go to </a:t>
            </a:r>
            <a:r>
              <a:rPr lang="en-GB" b="1" dirty="0" smtClean="0"/>
              <a:t>Convert Citations and Bibliography</a:t>
            </a:r>
            <a:r>
              <a:rPr lang="en-GB" dirty="0" smtClean="0"/>
              <a:t> and choose the </a:t>
            </a:r>
            <a:r>
              <a:rPr lang="en-GB" b="1" dirty="0" smtClean="0"/>
              <a:t>Convert to Plain Text</a:t>
            </a:r>
            <a:r>
              <a:rPr lang="en-GB" b="1" baseline="0" dirty="0" smtClean="0"/>
              <a:t> </a:t>
            </a:r>
            <a:r>
              <a:rPr lang="en-GB" dirty="0" smtClean="0"/>
              <a:t>option.</a:t>
            </a:r>
          </a:p>
        </p:txBody>
      </p:sp>
    </p:spTree>
    <p:extLst>
      <p:ext uri="{BB962C8B-B14F-4D97-AF65-F5344CB8AC3E}">
        <p14:creationId xmlns:p14="http://schemas.microsoft.com/office/powerpoint/2010/main" val="21008250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A5D713-8E9F-4572-8021-79C12A964035}" type="slidenum">
              <a:rPr lang="en-GB" smtClean="0"/>
              <a:pPr eaLnBrk="1" hangingPunct="1"/>
              <a:t>182</a:t>
            </a:fld>
            <a:endParaRPr lang="en-GB" smtClean="0"/>
          </a:p>
        </p:txBody>
      </p:sp>
      <p:sp>
        <p:nvSpPr>
          <p:cNvPr id="423939" name="Rectangle 2"/>
          <p:cNvSpPr>
            <a:spLocks noGrp="1" noRot="1" noChangeAspect="1" noChangeArrowheads="1" noTextEdit="1"/>
          </p:cNvSpPr>
          <p:nvPr>
            <p:ph type="sldImg"/>
          </p:nvPr>
        </p:nvSpPr>
        <p:spPr>
          <a:xfrm>
            <a:off x="917575" y="744538"/>
            <a:ext cx="4962525" cy="3722687"/>
          </a:xfrm>
          <a:ln/>
        </p:spPr>
      </p:sp>
      <p:sp>
        <p:nvSpPr>
          <p:cNvPr id="42394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Make sure that you are viewing</a:t>
            </a:r>
            <a:r>
              <a:rPr lang="en-GB" b="1" dirty="0" smtClean="0"/>
              <a:t> All References</a:t>
            </a:r>
            <a:r>
              <a:rPr lang="en-GB" dirty="0" smtClean="0"/>
              <a:t> before you create your Subject Bibliography. </a:t>
            </a:r>
            <a:endParaRPr lang="en-GB" b="1" dirty="0" smtClean="0"/>
          </a:p>
          <a:p>
            <a:pPr eaLnBrk="1" hangingPunct="1"/>
            <a:r>
              <a:rPr lang="en-GB" dirty="0" smtClean="0"/>
              <a:t>A subject bibliography can</a:t>
            </a:r>
            <a:r>
              <a:rPr lang="en-GB" baseline="0" dirty="0" smtClean="0"/>
              <a:t> be created</a:t>
            </a:r>
            <a:r>
              <a:rPr lang="en-GB" dirty="0" smtClean="0"/>
              <a:t> in several ways. This example demonstrates the creation of a Subject Bibliography by choosing references from the</a:t>
            </a:r>
            <a:r>
              <a:rPr lang="en-GB" b="1" dirty="0" smtClean="0"/>
              <a:t> All References</a:t>
            </a:r>
            <a:r>
              <a:rPr lang="en-GB" dirty="0" smtClean="0"/>
              <a:t> list; use the </a:t>
            </a:r>
            <a:r>
              <a:rPr lang="en-GB" b="1" dirty="0" smtClean="0"/>
              <a:t>Ctrl</a:t>
            </a:r>
            <a:r>
              <a:rPr lang="en-GB" dirty="0" smtClean="0"/>
              <a:t> key to help with the selection. </a:t>
            </a:r>
          </a:p>
        </p:txBody>
      </p:sp>
    </p:spTree>
    <p:extLst>
      <p:ext uri="{BB962C8B-B14F-4D97-AF65-F5344CB8AC3E}">
        <p14:creationId xmlns:p14="http://schemas.microsoft.com/office/powerpoint/2010/main" val="19222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 As well as the special characters, this dropdown lists all the fields that are relevant to the selected reference type, making creation of a new template much easier.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19</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7822679-1253-42D2-8AA4-D5B44D6DA7E6}" type="slidenum">
              <a:rPr lang="en-GB" smtClean="0"/>
              <a:pPr eaLnBrk="1" hangingPunct="1"/>
              <a:t>183</a:t>
            </a:fld>
            <a:endParaRPr lang="en-GB" smtClean="0"/>
          </a:p>
        </p:txBody>
      </p:sp>
      <p:sp>
        <p:nvSpPr>
          <p:cNvPr id="424963" name="Rectangle 2"/>
          <p:cNvSpPr>
            <a:spLocks noGrp="1" noRot="1" noChangeAspect="1" noChangeArrowheads="1" noTextEdit="1"/>
          </p:cNvSpPr>
          <p:nvPr>
            <p:ph type="sldImg"/>
          </p:nvPr>
        </p:nvSpPr>
        <p:spPr>
          <a:xfrm>
            <a:off x="917575" y="744538"/>
            <a:ext cx="4962525" cy="3722687"/>
          </a:xfrm>
          <a:ln/>
        </p:spPr>
      </p:sp>
      <p:sp>
        <p:nvSpPr>
          <p:cNvPr id="424964" name="Rectangle 3"/>
          <p:cNvSpPr>
            <a:spLocks noGrp="1" noChangeArrowheads="1"/>
          </p:cNvSpPr>
          <p:nvPr>
            <p:ph type="body" idx="1"/>
          </p:nvPr>
        </p:nvSpPr>
        <p:spPr>
          <a:noFill/>
        </p:spPr>
        <p:txBody>
          <a:bodyPr/>
          <a:lstStyle/>
          <a:p>
            <a:pPr eaLnBrk="1" hangingPunct="1"/>
            <a:r>
              <a:rPr lang="en-GB" dirty="0" smtClean="0"/>
              <a:t>From the </a:t>
            </a:r>
            <a:r>
              <a:rPr lang="en-GB" b="1" dirty="0" smtClean="0"/>
              <a:t>References</a:t>
            </a:r>
            <a:r>
              <a:rPr lang="en-GB" dirty="0" smtClean="0"/>
              <a:t> menu choose </a:t>
            </a:r>
            <a:r>
              <a:rPr lang="en-GB" b="1" dirty="0" smtClean="0"/>
              <a:t>Show Selected References</a:t>
            </a:r>
            <a:r>
              <a:rPr lang="en-GB" dirty="0" smtClean="0"/>
              <a:t>.</a:t>
            </a:r>
          </a:p>
        </p:txBody>
      </p:sp>
    </p:spTree>
    <p:extLst>
      <p:ext uri="{BB962C8B-B14F-4D97-AF65-F5344CB8AC3E}">
        <p14:creationId xmlns:p14="http://schemas.microsoft.com/office/powerpoint/2010/main" val="28968380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84920E-0802-4FEF-908C-1D293BE08AD2}" type="slidenum">
              <a:rPr lang="en-GB" smtClean="0"/>
              <a:pPr eaLnBrk="1" hangingPunct="1"/>
              <a:t>184</a:t>
            </a:fld>
            <a:endParaRPr lang="en-GB" smtClean="0"/>
          </a:p>
        </p:txBody>
      </p:sp>
      <p:sp>
        <p:nvSpPr>
          <p:cNvPr id="425987" name="Rectangle 2"/>
          <p:cNvSpPr>
            <a:spLocks noGrp="1" noRot="1" noChangeAspect="1" noChangeArrowheads="1" noTextEdit="1"/>
          </p:cNvSpPr>
          <p:nvPr>
            <p:ph type="sldImg"/>
          </p:nvPr>
        </p:nvSpPr>
        <p:spPr>
          <a:xfrm>
            <a:off x="917575" y="744538"/>
            <a:ext cx="4962525" cy="3722687"/>
          </a:xfrm>
          <a:ln/>
        </p:spPr>
      </p:sp>
      <p:sp>
        <p:nvSpPr>
          <p:cNvPr id="425988" name="Rectangle 3"/>
          <p:cNvSpPr>
            <a:spLocks noGrp="1" noChangeArrowheads="1"/>
          </p:cNvSpPr>
          <p:nvPr>
            <p:ph type="body" idx="1"/>
          </p:nvPr>
        </p:nvSpPr>
        <p:spPr>
          <a:noFill/>
        </p:spPr>
        <p:txBody>
          <a:bodyPr/>
          <a:lstStyle/>
          <a:p>
            <a:pPr eaLnBrk="1" hangingPunct="1"/>
            <a:r>
              <a:rPr lang="en-GB" dirty="0" smtClean="0"/>
              <a:t>The selection is displayed.</a:t>
            </a:r>
          </a:p>
        </p:txBody>
      </p:sp>
    </p:spTree>
    <p:extLst>
      <p:ext uri="{BB962C8B-B14F-4D97-AF65-F5344CB8AC3E}">
        <p14:creationId xmlns:p14="http://schemas.microsoft.com/office/powerpoint/2010/main" val="31920656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C95B4D3-BE4E-4E23-8591-EA6B59BA1D42}" type="slidenum">
              <a:rPr lang="en-GB" smtClean="0"/>
              <a:pPr eaLnBrk="1" hangingPunct="1"/>
              <a:t>185</a:t>
            </a:fld>
            <a:endParaRPr lang="en-GB" smtClean="0"/>
          </a:p>
        </p:txBody>
      </p:sp>
      <p:sp>
        <p:nvSpPr>
          <p:cNvPr id="427011" name="Rectangle 2"/>
          <p:cNvSpPr>
            <a:spLocks noGrp="1" noRot="1" noChangeAspect="1" noChangeArrowheads="1" noTextEdit="1"/>
          </p:cNvSpPr>
          <p:nvPr>
            <p:ph type="sldImg"/>
          </p:nvPr>
        </p:nvSpPr>
        <p:spPr>
          <a:xfrm>
            <a:off x="917575" y="744538"/>
            <a:ext cx="4962525" cy="3722687"/>
          </a:xfrm>
          <a:ln/>
        </p:spPr>
      </p:sp>
      <p:sp>
        <p:nvSpPr>
          <p:cNvPr id="427012" name="Rectangle 3"/>
          <p:cNvSpPr>
            <a:spLocks noGrp="1" noChangeArrowheads="1"/>
          </p:cNvSpPr>
          <p:nvPr>
            <p:ph type="body" idx="1"/>
          </p:nvPr>
        </p:nvSpPr>
        <p:spPr>
          <a:noFill/>
        </p:spPr>
        <p:txBody>
          <a:bodyPr/>
          <a:lstStyle/>
          <a:p>
            <a:pPr eaLnBrk="1" hangingPunct="1"/>
            <a:r>
              <a:rPr lang="en-GB" dirty="0" smtClean="0"/>
              <a:t>Go to the </a:t>
            </a:r>
            <a:r>
              <a:rPr lang="en-GB" b="1" dirty="0" smtClean="0"/>
              <a:t>Tools</a:t>
            </a:r>
            <a:r>
              <a:rPr lang="en-GB" dirty="0" smtClean="0"/>
              <a:t> menu, then select </a:t>
            </a:r>
            <a:r>
              <a:rPr lang="en-GB" b="1" dirty="0" smtClean="0"/>
              <a:t>Subject Bibliography.</a:t>
            </a:r>
          </a:p>
        </p:txBody>
      </p:sp>
    </p:spTree>
    <p:extLst>
      <p:ext uri="{BB962C8B-B14F-4D97-AF65-F5344CB8AC3E}">
        <p14:creationId xmlns:p14="http://schemas.microsoft.com/office/powerpoint/2010/main" val="13345190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ADC163-85D7-4882-A424-1361C3B6D2F2}" type="slidenum">
              <a:rPr lang="en-GB" smtClean="0"/>
              <a:pPr eaLnBrk="1" hangingPunct="1"/>
              <a:t>186</a:t>
            </a:fld>
            <a:endParaRPr lang="en-GB" smtClean="0"/>
          </a:p>
        </p:txBody>
      </p:sp>
      <p:sp>
        <p:nvSpPr>
          <p:cNvPr id="428035" name="Rectangle 2"/>
          <p:cNvSpPr>
            <a:spLocks noGrp="1" noRot="1" noChangeAspect="1" noChangeArrowheads="1" noTextEdit="1"/>
          </p:cNvSpPr>
          <p:nvPr>
            <p:ph type="sldImg"/>
          </p:nvPr>
        </p:nvSpPr>
        <p:spPr>
          <a:xfrm>
            <a:off x="917575" y="744538"/>
            <a:ext cx="4962525" cy="3722687"/>
          </a:xfrm>
          <a:ln/>
        </p:spPr>
      </p:sp>
      <p:sp>
        <p:nvSpPr>
          <p:cNvPr id="428036" name="Rectangle 3"/>
          <p:cNvSpPr>
            <a:spLocks noGrp="1" noChangeArrowheads="1"/>
          </p:cNvSpPr>
          <p:nvPr>
            <p:ph type="body" idx="1"/>
          </p:nvPr>
        </p:nvSpPr>
        <p:spPr>
          <a:noFill/>
        </p:spPr>
        <p:txBody>
          <a:bodyPr/>
          <a:lstStyle/>
          <a:p>
            <a:pPr eaLnBrk="1" hangingPunct="1"/>
            <a:r>
              <a:rPr lang="en-GB" dirty="0" smtClean="0"/>
              <a:t>Choose how to display references in the Subject Bibliography; for this example </a:t>
            </a:r>
            <a:r>
              <a:rPr lang="en-GB" b="1" dirty="0" smtClean="0"/>
              <a:t>Reference Type</a:t>
            </a:r>
            <a:r>
              <a:rPr lang="en-GB" dirty="0" smtClean="0"/>
              <a:t> (</a:t>
            </a:r>
            <a:r>
              <a:rPr lang="en-GB" dirty="0" err="1" smtClean="0"/>
              <a:t>eg</a:t>
            </a:r>
            <a:r>
              <a:rPr lang="en-GB" dirty="0" smtClean="0"/>
              <a:t>. Book, journal article, </a:t>
            </a:r>
            <a:r>
              <a:rPr lang="en-GB" dirty="0" err="1" smtClean="0"/>
              <a:t>etc</a:t>
            </a:r>
            <a:r>
              <a:rPr lang="en-GB" dirty="0" smtClean="0"/>
              <a:t>) has been selected. </a:t>
            </a:r>
          </a:p>
        </p:txBody>
      </p:sp>
    </p:spTree>
    <p:extLst>
      <p:ext uri="{BB962C8B-B14F-4D97-AF65-F5344CB8AC3E}">
        <p14:creationId xmlns:p14="http://schemas.microsoft.com/office/powerpoint/2010/main" val="249907344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2F64A9F-2082-4809-95ED-A8BA6760827D}" type="slidenum">
              <a:rPr lang="en-GB" smtClean="0"/>
              <a:pPr eaLnBrk="1" hangingPunct="1"/>
              <a:t>187</a:t>
            </a:fld>
            <a:endParaRPr lang="en-GB" smtClean="0"/>
          </a:p>
        </p:txBody>
      </p:sp>
      <p:sp>
        <p:nvSpPr>
          <p:cNvPr id="429059" name="Rectangle 2"/>
          <p:cNvSpPr>
            <a:spLocks noGrp="1" noRot="1" noChangeAspect="1" noChangeArrowheads="1" noTextEdit="1"/>
          </p:cNvSpPr>
          <p:nvPr>
            <p:ph type="sldImg"/>
          </p:nvPr>
        </p:nvSpPr>
        <p:spPr>
          <a:xfrm>
            <a:off x="917575" y="744538"/>
            <a:ext cx="4962525" cy="3722687"/>
          </a:xfrm>
          <a:ln/>
        </p:spPr>
      </p:sp>
      <p:sp>
        <p:nvSpPr>
          <p:cNvPr id="429060" name="Rectangle 3"/>
          <p:cNvSpPr>
            <a:spLocks noGrp="1" noChangeArrowheads="1"/>
          </p:cNvSpPr>
          <p:nvPr>
            <p:ph type="body" idx="1"/>
          </p:nvPr>
        </p:nvSpPr>
        <p:spPr>
          <a:noFill/>
        </p:spPr>
        <p:txBody>
          <a:bodyPr/>
          <a:lstStyle/>
          <a:p>
            <a:pPr eaLnBrk="1" hangingPunct="1"/>
            <a:r>
              <a:rPr lang="en-GB" dirty="0" smtClean="0"/>
              <a:t>To use all the Selected Terms choose </a:t>
            </a:r>
            <a:r>
              <a:rPr lang="en-GB" b="1" dirty="0" smtClean="0"/>
              <a:t>Select All</a:t>
            </a:r>
            <a:r>
              <a:rPr lang="en-GB" baseline="0" dirty="0" smtClean="0"/>
              <a:t> and click </a:t>
            </a:r>
            <a:r>
              <a:rPr lang="en-GB" b="1" baseline="0" dirty="0" smtClean="0"/>
              <a:t>OK</a:t>
            </a:r>
            <a:r>
              <a:rPr lang="en-GB" baseline="0" dirty="0" smtClean="0"/>
              <a:t>.</a:t>
            </a:r>
            <a:endParaRPr lang="en-GB" dirty="0" smtClean="0"/>
          </a:p>
        </p:txBody>
      </p:sp>
    </p:spTree>
    <p:extLst>
      <p:ext uri="{BB962C8B-B14F-4D97-AF65-F5344CB8AC3E}">
        <p14:creationId xmlns:p14="http://schemas.microsoft.com/office/powerpoint/2010/main" val="9794719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0EBED7-64C8-4201-9B1A-734785521F05}" type="slidenum">
              <a:rPr lang="en-GB" smtClean="0"/>
              <a:pPr eaLnBrk="1" hangingPunct="1"/>
              <a:t>188</a:t>
            </a:fld>
            <a:endParaRPr lang="en-GB" smtClean="0"/>
          </a:p>
        </p:txBody>
      </p:sp>
      <p:sp>
        <p:nvSpPr>
          <p:cNvPr id="430083" name="Rectangle 2"/>
          <p:cNvSpPr>
            <a:spLocks noGrp="1" noRot="1" noChangeAspect="1" noChangeArrowheads="1" noTextEdit="1"/>
          </p:cNvSpPr>
          <p:nvPr>
            <p:ph type="sldImg"/>
          </p:nvPr>
        </p:nvSpPr>
        <p:spPr>
          <a:xfrm>
            <a:off x="917575" y="744538"/>
            <a:ext cx="4962525" cy="3722687"/>
          </a:xfrm>
          <a:ln/>
        </p:spPr>
      </p:sp>
      <p:sp>
        <p:nvSpPr>
          <p:cNvPr id="430084" name="Rectangle 3"/>
          <p:cNvSpPr>
            <a:spLocks noGrp="1" noChangeArrowheads="1"/>
          </p:cNvSpPr>
          <p:nvPr>
            <p:ph type="body" idx="1"/>
          </p:nvPr>
        </p:nvSpPr>
        <p:spPr>
          <a:noFill/>
        </p:spPr>
        <p:txBody>
          <a:bodyPr/>
          <a:lstStyle/>
          <a:p>
            <a:pPr eaLnBrk="1" hangingPunct="1"/>
            <a:r>
              <a:rPr lang="en-GB" dirty="0" smtClean="0"/>
              <a:t>Make changes to the </a:t>
            </a:r>
            <a:r>
              <a:rPr lang="en-GB" b="1" dirty="0" smtClean="0"/>
              <a:t>Output Style</a:t>
            </a:r>
            <a:r>
              <a:rPr lang="en-GB" dirty="0" smtClean="0"/>
              <a:t> and </a:t>
            </a:r>
            <a:r>
              <a:rPr lang="en-GB" b="1" dirty="0" smtClean="0"/>
              <a:t>Layout</a:t>
            </a:r>
            <a:r>
              <a:rPr lang="en-GB" dirty="0" smtClean="0"/>
              <a:t> as required. Then </a:t>
            </a:r>
            <a:r>
              <a:rPr lang="en-GB" b="1" dirty="0" smtClean="0"/>
              <a:t>Print</a:t>
            </a:r>
            <a:r>
              <a:rPr lang="en-GB" dirty="0" smtClean="0"/>
              <a:t> or </a:t>
            </a:r>
            <a:r>
              <a:rPr lang="en-GB" b="1" dirty="0" smtClean="0"/>
              <a:t>Save</a:t>
            </a:r>
            <a:r>
              <a:rPr lang="en-GB" dirty="0" smtClean="0"/>
              <a:t> the Subject Bibliography</a:t>
            </a:r>
          </a:p>
        </p:txBody>
      </p:sp>
    </p:spTree>
    <p:extLst>
      <p:ext uri="{BB962C8B-B14F-4D97-AF65-F5344CB8AC3E}">
        <p14:creationId xmlns:p14="http://schemas.microsoft.com/office/powerpoint/2010/main" val="34681306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a:t>
            </a:r>
            <a:r>
              <a:rPr lang="en-GB" b="1" dirty="0" smtClean="0"/>
              <a:t> Subject Bibliography Setup </a:t>
            </a:r>
            <a:r>
              <a:rPr lang="en-GB" dirty="0" smtClean="0"/>
              <a:t>tabs to vary the layout.  To omit the numbers beside the Subject Term headings, uncheck the </a:t>
            </a:r>
            <a:r>
              <a:rPr lang="en-GB" b="1" dirty="0" smtClean="0"/>
              <a:t>Subject Term Counts </a:t>
            </a:r>
            <a:r>
              <a:rPr lang="en-GB" dirty="0" smtClean="0"/>
              <a:t>box.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189</a:t>
            </a:fld>
            <a:endParaRPr lang="en-GB"/>
          </a:p>
        </p:txBody>
      </p:sp>
    </p:spTree>
    <p:extLst>
      <p:ext uri="{BB962C8B-B14F-4D97-AF65-F5344CB8AC3E}">
        <p14:creationId xmlns:p14="http://schemas.microsoft.com/office/powerpoint/2010/main" val="37838501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B9A5621-3620-446B-BCFF-4354208222A4}" type="slidenum">
              <a:rPr lang="en-GB" smtClean="0"/>
              <a:pPr eaLnBrk="1" hangingPunct="1"/>
              <a:t>191</a:t>
            </a:fld>
            <a:endParaRPr lang="en-GB" smtClean="0"/>
          </a:p>
        </p:txBody>
      </p:sp>
      <p:sp>
        <p:nvSpPr>
          <p:cNvPr id="431107" name="Rectangle 2"/>
          <p:cNvSpPr>
            <a:spLocks noGrp="1" noRot="1" noChangeAspect="1" noChangeArrowheads="1" noTextEdit="1"/>
          </p:cNvSpPr>
          <p:nvPr>
            <p:ph type="sldImg"/>
          </p:nvPr>
        </p:nvSpPr>
        <p:spPr>
          <a:xfrm>
            <a:off x="917575" y="744538"/>
            <a:ext cx="4962525" cy="3722687"/>
          </a:xfrm>
          <a:ln/>
        </p:spPr>
      </p:sp>
      <p:sp>
        <p:nvSpPr>
          <p:cNvPr id="431108" name="Rectangle 3"/>
          <p:cNvSpPr>
            <a:spLocks noGrp="1" noChangeArrowheads="1"/>
          </p:cNvSpPr>
          <p:nvPr>
            <p:ph type="body" idx="1"/>
          </p:nvPr>
        </p:nvSpPr>
        <p:spPr>
          <a:noFill/>
        </p:spPr>
        <p:txBody>
          <a:bodyPr/>
          <a:lstStyle/>
          <a:p>
            <a:pPr eaLnBrk="1" hangingPunct="1"/>
            <a:r>
              <a:rPr lang="en-GB" dirty="0" smtClean="0"/>
              <a:t>Some departments and publications require the use of abbreviated rather than full journal titles.</a:t>
            </a:r>
          </a:p>
        </p:txBody>
      </p:sp>
    </p:spTree>
    <p:extLst>
      <p:ext uri="{BB962C8B-B14F-4D97-AF65-F5344CB8AC3E}">
        <p14:creationId xmlns:p14="http://schemas.microsoft.com/office/powerpoint/2010/main" val="79456075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4D88E07-0D97-4890-BDCF-87FBD1588CE4}" type="slidenum">
              <a:rPr lang="en-GB" smtClean="0"/>
              <a:pPr eaLnBrk="1" hangingPunct="1"/>
              <a:t>192</a:t>
            </a:fld>
            <a:endParaRPr lang="en-GB" smtClean="0"/>
          </a:p>
        </p:txBody>
      </p:sp>
      <p:sp>
        <p:nvSpPr>
          <p:cNvPr id="432131" name="Rectangle 2"/>
          <p:cNvSpPr>
            <a:spLocks noGrp="1" noRot="1" noChangeAspect="1" noChangeArrowheads="1" noTextEdit="1"/>
          </p:cNvSpPr>
          <p:nvPr>
            <p:ph type="sldImg"/>
          </p:nvPr>
        </p:nvSpPr>
        <p:spPr>
          <a:xfrm>
            <a:off x="917575" y="744538"/>
            <a:ext cx="4962525" cy="3722687"/>
          </a:xfrm>
          <a:ln/>
        </p:spPr>
      </p:sp>
      <p:sp>
        <p:nvSpPr>
          <p:cNvPr id="432132" name="Rectangle 3"/>
          <p:cNvSpPr>
            <a:spLocks noGrp="1" noChangeArrowheads="1"/>
          </p:cNvSpPr>
          <p:nvPr>
            <p:ph type="body" idx="1"/>
          </p:nvPr>
        </p:nvSpPr>
        <p:spPr>
          <a:noFill/>
        </p:spPr>
        <p:txBody>
          <a:bodyPr/>
          <a:lstStyle/>
          <a:p>
            <a:pPr eaLnBrk="1" hangingPunct="1"/>
            <a:r>
              <a:rPr lang="en-GB" dirty="0" smtClean="0"/>
              <a:t>There are three stages to this process: first the existing journal term list must be deleted, then a list of titles and abbreviations imported, and then EndNote must be instructed to use the abbreviation field when inserting the reference.</a:t>
            </a:r>
          </a:p>
          <a:p>
            <a:pPr eaLnBrk="1" hangingPunct="1"/>
            <a:r>
              <a:rPr lang="en-GB" dirty="0" smtClean="0"/>
              <a:t>To delete the existing Journals Term List, with any record selected, go to </a:t>
            </a:r>
            <a:r>
              <a:rPr lang="en-GB" b="1" dirty="0" smtClean="0"/>
              <a:t>Tools, Open Term Lists, Journals Term List</a:t>
            </a:r>
          </a:p>
        </p:txBody>
      </p:sp>
    </p:spTree>
    <p:extLst>
      <p:ext uri="{BB962C8B-B14F-4D97-AF65-F5344CB8AC3E}">
        <p14:creationId xmlns:p14="http://schemas.microsoft.com/office/powerpoint/2010/main" val="41604043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B0278A3-38E5-4B47-8380-4638FDC3260B}" type="slidenum">
              <a:rPr lang="en-GB" smtClean="0"/>
              <a:pPr eaLnBrk="1" hangingPunct="1"/>
              <a:t>193</a:t>
            </a:fld>
            <a:endParaRPr lang="en-GB" smtClean="0"/>
          </a:p>
        </p:txBody>
      </p:sp>
      <p:sp>
        <p:nvSpPr>
          <p:cNvPr id="433155" name="Rectangle 2"/>
          <p:cNvSpPr>
            <a:spLocks noGrp="1" noRot="1" noChangeAspect="1" noChangeArrowheads="1" noTextEdit="1"/>
          </p:cNvSpPr>
          <p:nvPr>
            <p:ph type="sldImg"/>
          </p:nvPr>
        </p:nvSpPr>
        <p:spPr>
          <a:xfrm>
            <a:off x="917575" y="744538"/>
            <a:ext cx="4962525" cy="3722687"/>
          </a:xfrm>
          <a:ln/>
        </p:spPr>
      </p:sp>
      <p:sp>
        <p:nvSpPr>
          <p:cNvPr id="433156" name="Rectangle 3"/>
          <p:cNvSpPr>
            <a:spLocks noGrp="1" noChangeArrowheads="1"/>
          </p:cNvSpPr>
          <p:nvPr>
            <p:ph type="body" idx="1"/>
          </p:nvPr>
        </p:nvSpPr>
        <p:spPr>
          <a:noFill/>
        </p:spPr>
        <p:txBody>
          <a:bodyPr/>
          <a:lstStyle/>
          <a:p>
            <a:pPr eaLnBrk="1" hangingPunct="1"/>
            <a:r>
              <a:rPr lang="en-GB" dirty="0" smtClean="0"/>
              <a:t>Go to the </a:t>
            </a:r>
            <a:r>
              <a:rPr lang="en-GB" b="1" dirty="0" smtClean="0"/>
              <a:t>Terms</a:t>
            </a:r>
            <a:r>
              <a:rPr lang="en-GB" dirty="0" smtClean="0"/>
              <a:t> tab: this shows only the full titles, with no abbreviations. These existing titles must first be deleted.</a:t>
            </a:r>
          </a:p>
        </p:txBody>
      </p:sp>
    </p:spTree>
    <p:extLst>
      <p:ext uri="{BB962C8B-B14F-4D97-AF65-F5344CB8AC3E}">
        <p14:creationId xmlns:p14="http://schemas.microsoft.com/office/powerpoint/2010/main" val="224813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35BE28-E5E5-4271-9E6C-33F117FC15A3}" type="slidenum">
              <a:rPr lang="en-GB" smtClean="0"/>
              <a:pPr eaLnBrk="1" hangingPunct="1"/>
              <a:t>194</a:t>
            </a:fld>
            <a:endParaRPr lang="en-GB" smtClean="0"/>
          </a:p>
        </p:txBody>
      </p:sp>
      <p:sp>
        <p:nvSpPr>
          <p:cNvPr id="434179" name="Rectangle 2"/>
          <p:cNvSpPr>
            <a:spLocks noGrp="1" noRot="1" noChangeAspect="1" noChangeArrowheads="1" noTextEdit="1"/>
          </p:cNvSpPr>
          <p:nvPr>
            <p:ph type="sldImg"/>
          </p:nvPr>
        </p:nvSpPr>
        <p:spPr>
          <a:xfrm>
            <a:off x="917575" y="744538"/>
            <a:ext cx="4962525" cy="3722687"/>
          </a:xfrm>
          <a:ln/>
        </p:spPr>
      </p:sp>
      <p:sp>
        <p:nvSpPr>
          <p:cNvPr id="434180" name="Rectangle 3"/>
          <p:cNvSpPr>
            <a:spLocks noGrp="1" noChangeArrowheads="1"/>
          </p:cNvSpPr>
          <p:nvPr>
            <p:ph type="body" idx="1"/>
          </p:nvPr>
        </p:nvSpPr>
        <p:spPr>
          <a:noFill/>
        </p:spPr>
        <p:txBody>
          <a:bodyPr/>
          <a:lstStyle/>
          <a:p>
            <a:pPr eaLnBrk="1" hangingPunct="1"/>
            <a:r>
              <a:rPr lang="en-GB" dirty="0" smtClean="0"/>
              <a:t>Click a single title, then right click to show editing options. Choose</a:t>
            </a:r>
            <a:r>
              <a:rPr lang="en-GB" b="1" dirty="0" smtClean="0"/>
              <a:t> Select All</a:t>
            </a:r>
            <a:r>
              <a:rPr lang="en-GB" dirty="0" smtClean="0"/>
              <a:t>.</a:t>
            </a:r>
          </a:p>
        </p:txBody>
      </p:sp>
    </p:spTree>
    <p:extLst>
      <p:ext uri="{BB962C8B-B14F-4D97-AF65-F5344CB8AC3E}">
        <p14:creationId xmlns:p14="http://schemas.microsoft.com/office/powerpoint/2010/main" val="270377248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D92E992-B011-4502-B7DA-82651BB8A5A0}" type="slidenum">
              <a:rPr lang="en-GB" smtClean="0"/>
              <a:pPr eaLnBrk="1" hangingPunct="1"/>
              <a:t>195</a:t>
            </a:fld>
            <a:endParaRPr lang="en-GB" smtClean="0"/>
          </a:p>
        </p:txBody>
      </p:sp>
      <p:sp>
        <p:nvSpPr>
          <p:cNvPr id="435203" name="Rectangle 2"/>
          <p:cNvSpPr>
            <a:spLocks noGrp="1" noRot="1" noChangeAspect="1" noChangeArrowheads="1" noTextEdit="1"/>
          </p:cNvSpPr>
          <p:nvPr>
            <p:ph type="sldImg"/>
          </p:nvPr>
        </p:nvSpPr>
        <p:spPr>
          <a:xfrm>
            <a:off x="917575" y="744538"/>
            <a:ext cx="4962525" cy="3722687"/>
          </a:xfrm>
          <a:ln/>
        </p:spPr>
      </p:sp>
      <p:sp>
        <p:nvSpPr>
          <p:cNvPr id="435204" name="Rectangle 3"/>
          <p:cNvSpPr>
            <a:spLocks noGrp="1" noChangeArrowheads="1"/>
          </p:cNvSpPr>
          <p:nvPr>
            <p:ph type="body" idx="1"/>
          </p:nvPr>
        </p:nvSpPr>
        <p:spPr>
          <a:noFill/>
        </p:spPr>
        <p:txBody>
          <a:bodyPr/>
          <a:lstStyle/>
          <a:p>
            <a:pPr eaLnBrk="1" hangingPunct="1"/>
            <a:r>
              <a:rPr lang="en-GB" dirty="0" smtClean="0"/>
              <a:t>When all the journal titles are highlighted, click</a:t>
            </a:r>
            <a:r>
              <a:rPr lang="en-GB" b="1" dirty="0" smtClean="0"/>
              <a:t> Delete Term</a:t>
            </a:r>
            <a:r>
              <a:rPr lang="en-GB" dirty="0" smtClean="0"/>
              <a:t>.</a:t>
            </a:r>
          </a:p>
          <a:p>
            <a:pPr eaLnBrk="1" hangingPunct="1"/>
            <a:r>
              <a:rPr lang="en-GB" dirty="0" smtClean="0"/>
              <a:t>All titles are deleted from the list.</a:t>
            </a:r>
          </a:p>
        </p:txBody>
      </p:sp>
    </p:spTree>
    <p:extLst>
      <p:ext uri="{BB962C8B-B14F-4D97-AF65-F5344CB8AC3E}">
        <p14:creationId xmlns:p14="http://schemas.microsoft.com/office/powerpoint/2010/main" val="56987374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38DD10D-F115-44D8-A41D-220F719BCF56}" type="slidenum">
              <a:rPr lang="en-GB" smtClean="0"/>
              <a:pPr eaLnBrk="1" hangingPunct="1"/>
              <a:t>196</a:t>
            </a:fld>
            <a:endParaRPr lang="en-GB" smtClean="0"/>
          </a:p>
        </p:txBody>
      </p:sp>
      <p:sp>
        <p:nvSpPr>
          <p:cNvPr id="436227" name="Rectangle 2"/>
          <p:cNvSpPr>
            <a:spLocks noGrp="1" noRot="1" noChangeAspect="1" noChangeArrowheads="1" noTextEdit="1"/>
          </p:cNvSpPr>
          <p:nvPr>
            <p:ph type="sldImg"/>
          </p:nvPr>
        </p:nvSpPr>
        <p:spPr>
          <a:xfrm>
            <a:off x="917575" y="744538"/>
            <a:ext cx="4962525" cy="3722687"/>
          </a:xfrm>
          <a:ln/>
        </p:spPr>
      </p:sp>
      <p:sp>
        <p:nvSpPr>
          <p:cNvPr id="436228" name="Rectangle 3"/>
          <p:cNvSpPr>
            <a:spLocks noGrp="1" noChangeArrowheads="1"/>
          </p:cNvSpPr>
          <p:nvPr>
            <p:ph type="body" idx="1"/>
          </p:nvPr>
        </p:nvSpPr>
        <p:spPr>
          <a:noFill/>
        </p:spPr>
        <p:txBody>
          <a:bodyPr/>
          <a:lstStyle/>
          <a:p>
            <a:pPr eaLnBrk="1" hangingPunct="1"/>
            <a:r>
              <a:rPr lang="en-GB" dirty="0" smtClean="0"/>
              <a:t>Now go to the</a:t>
            </a:r>
            <a:r>
              <a:rPr lang="en-GB" b="1" dirty="0" smtClean="0"/>
              <a:t> Lists</a:t>
            </a:r>
            <a:r>
              <a:rPr lang="en-GB" dirty="0" smtClean="0"/>
              <a:t> tab, and click the </a:t>
            </a:r>
            <a:r>
              <a:rPr lang="en-GB" b="1" dirty="0" smtClean="0"/>
              <a:t>Import Lists</a:t>
            </a:r>
            <a:r>
              <a:rPr lang="en-GB" dirty="0" smtClean="0"/>
              <a:t> option.</a:t>
            </a:r>
          </a:p>
        </p:txBody>
      </p:sp>
    </p:spTree>
    <p:extLst>
      <p:ext uri="{BB962C8B-B14F-4D97-AF65-F5344CB8AC3E}">
        <p14:creationId xmlns:p14="http://schemas.microsoft.com/office/powerpoint/2010/main" val="7161491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1533586-3774-4B54-A79D-528486E2B420}" type="slidenum">
              <a:rPr lang="en-GB" smtClean="0"/>
              <a:pPr eaLnBrk="1" hangingPunct="1"/>
              <a:t>197</a:t>
            </a:fld>
            <a:endParaRPr lang="en-GB" smtClean="0"/>
          </a:p>
        </p:txBody>
      </p:sp>
      <p:sp>
        <p:nvSpPr>
          <p:cNvPr id="437251" name="Rectangle 2"/>
          <p:cNvSpPr>
            <a:spLocks noGrp="1" noRot="1" noChangeAspect="1" noChangeArrowheads="1" noTextEdit="1"/>
          </p:cNvSpPr>
          <p:nvPr>
            <p:ph type="sldImg"/>
          </p:nvPr>
        </p:nvSpPr>
        <p:spPr>
          <a:xfrm>
            <a:off x="917575" y="744538"/>
            <a:ext cx="4962525" cy="3722687"/>
          </a:xfrm>
          <a:ln/>
        </p:spPr>
      </p:sp>
      <p:sp>
        <p:nvSpPr>
          <p:cNvPr id="437252" name="Rectangle 3"/>
          <p:cNvSpPr>
            <a:spLocks noGrp="1" noChangeArrowheads="1"/>
          </p:cNvSpPr>
          <p:nvPr>
            <p:ph type="body" idx="1"/>
          </p:nvPr>
        </p:nvSpPr>
        <p:spPr>
          <a:noFill/>
        </p:spPr>
        <p:txBody>
          <a:bodyPr/>
          <a:lstStyle/>
          <a:p>
            <a:pPr eaLnBrk="1" hangingPunct="1"/>
            <a:r>
              <a:rPr lang="en-GB" dirty="0" smtClean="0"/>
              <a:t>Browse to locate the Terms List folder which is contained within the EndNote Program software on the C drive.</a:t>
            </a:r>
          </a:p>
          <a:p>
            <a:pPr eaLnBrk="1" hangingPunct="1"/>
            <a:r>
              <a:rPr lang="en-GB" dirty="0" smtClean="0"/>
              <a:t>On university public workstations, this can be found at</a:t>
            </a:r>
            <a:r>
              <a:rPr lang="en-GB" b="1" dirty="0" smtClean="0"/>
              <a:t> My Computer, OS disk (C</a:t>
            </a:r>
            <a:r>
              <a:rPr lang="en-GB" b="1" dirty="0" smtClean="0">
                <a:sym typeface="Wingdings" pitchFamily="2" charset="2"/>
              </a:rPr>
              <a:t>:), Program Files (x86), EndNote X7, Terms Lists</a:t>
            </a:r>
            <a:endParaRPr lang="en-GB" b="1" dirty="0" smtClean="0"/>
          </a:p>
        </p:txBody>
      </p:sp>
    </p:spTree>
    <p:extLst>
      <p:ext uri="{BB962C8B-B14F-4D97-AF65-F5344CB8AC3E}">
        <p14:creationId xmlns:p14="http://schemas.microsoft.com/office/powerpoint/2010/main" val="256164821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4B7F3C-89D1-433E-AF84-93273436C0C7}" type="slidenum">
              <a:rPr lang="en-GB" smtClean="0"/>
              <a:pPr eaLnBrk="1" hangingPunct="1"/>
              <a:t>198</a:t>
            </a:fld>
            <a:endParaRPr lang="en-GB" smtClean="0"/>
          </a:p>
        </p:txBody>
      </p:sp>
      <p:sp>
        <p:nvSpPr>
          <p:cNvPr id="438275" name="Rectangle 2"/>
          <p:cNvSpPr>
            <a:spLocks noGrp="1" noRot="1" noChangeAspect="1" noChangeArrowheads="1" noTextEdit="1"/>
          </p:cNvSpPr>
          <p:nvPr>
            <p:ph type="sldImg"/>
          </p:nvPr>
        </p:nvSpPr>
        <p:spPr>
          <a:xfrm>
            <a:off x="917575" y="744538"/>
            <a:ext cx="4962525" cy="3722687"/>
          </a:xfrm>
          <a:ln/>
        </p:spPr>
      </p:sp>
      <p:sp>
        <p:nvSpPr>
          <p:cNvPr id="438276" name="Rectangle 3"/>
          <p:cNvSpPr>
            <a:spLocks noGrp="1" noChangeArrowheads="1"/>
          </p:cNvSpPr>
          <p:nvPr>
            <p:ph type="body" idx="1"/>
          </p:nvPr>
        </p:nvSpPr>
        <p:spPr>
          <a:noFill/>
        </p:spPr>
        <p:txBody>
          <a:bodyPr/>
          <a:lstStyle/>
          <a:p>
            <a:pPr eaLnBrk="1" hangingPunct="1"/>
            <a:r>
              <a:rPr lang="en-GB" dirty="0" smtClean="0"/>
              <a:t>Select the Terms List for the general subject area, in this case Medicine, and click</a:t>
            </a:r>
            <a:r>
              <a:rPr lang="en-GB" b="1" dirty="0" smtClean="0"/>
              <a:t> Open</a:t>
            </a:r>
            <a:r>
              <a:rPr lang="en-GB" dirty="0" smtClean="0"/>
              <a:t>.</a:t>
            </a:r>
          </a:p>
        </p:txBody>
      </p:sp>
    </p:spTree>
    <p:extLst>
      <p:ext uri="{BB962C8B-B14F-4D97-AF65-F5344CB8AC3E}">
        <p14:creationId xmlns:p14="http://schemas.microsoft.com/office/powerpoint/2010/main" val="26666756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022C3E-B44D-4C0F-AA1D-4BC811709D0F}" type="slidenum">
              <a:rPr lang="en-GB" smtClean="0"/>
              <a:pPr eaLnBrk="1" hangingPunct="1"/>
              <a:t>199</a:t>
            </a:fld>
            <a:endParaRPr lang="en-GB" smtClean="0"/>
          </a:p>
        </p:txBody>
      </p:sp>
      <p:sp>
        <p:nvSpPr>
          <p:cNvPr id="439299" name="Rectangle 2"/>
          <p:cNvSpPr>
            <a:spLocks noGrp="1" noRot="1" noChangeAspect="1" noChangeArrowheads="1" noTextEdit="1"/>
          </p:cNvSpPr>
          <p:nvPr>
            <p:ph type="sldImg"/>
          </p:nvPr>
        </p:nvSpPr>
        <p:spPr>
          <a:xfrm>
            <a:off x="917575" y="744538"/>
            <a:ext cx="4962525" cy="3722687"/>
          </a:xfrm>
          <a:ln/>
        </p:spPr>
      </p:sp>
      <p:sp>
        <p:nvSpPr>
          <p:cNvPr id="439300" name="Rectangle 3"/>
          <p:cNvSpPr>
            <a:spLocks noGrp="1" noChangeArrowheads="1"/>
          </p:cNvSpPr>
          <p:nvPr>
            <p:ph type="body" idx="1"/>
          </p:nvPr>
        </p:nvSpPr>
        <p:spPr>
          <a:noFill/>
        </p:spPr>
        <p:txBody>
          <a:bodyPr/>
          <a:lstStyle/>
          <a:p>
            <a:pPr eaLnBrk="1" hangingPunct="1"/>
            <a:r>
              <a:rPr lang="en-GB" dirty="0" smtClean="0"/>
              <a:t>All accepted abbreviations for medical journals are then downloaded to the </a:t>
            </a:r>
            <a:r>
              <a:rPr lang="en-GB" b="1" dirty="0" smtClean="0"/>
              <a:t>Journals Term List </a:t>
            </a:r>
            <a:r>
              <a:rPr lang="en-GB" dirty="0" smtClean="0"/>
              <a:t>within the EndNote Library.</a:t>
            </a:r>
          </a:p>
        </p:txBody>
      </p:sp>
    </p:spTree>
    <p:extLst>
      <p:ext uri="{BB962C8B-B14F-4D97-AF65-F5344CB8AC3E}">
        <p14:creationId xmlns:p14="http://schemas.microsoft.com/office/powerpoint/2010/main" val="34554404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C7453C-AD6F-48E1-9EE8-C10AB3BAC5C7}" type="slidenum">
              <a:rPr lang="en-GB" smtClean="0"/>
              <a:pPr eaLnBrk="1" hangingPunct="1"/>
              <a:t>200</a:t>
            </a:fld>
            <a:endParaRPr lang="en-GB" smtClean="0"/>
          </a:p>
        </p:txBody>
      </p:sp>
      <p:sp>
        <p:nvSpPr>
          <p:cNvPr id="440323" name="Rectangle 2"/>
          <p:cNvSpPr>
            <a:spLocks noGrp="1" noRot="1" noChangeAspect="1" noChangeArrowheads="1" noTextEdit="1"/>
          </p:cNvSpPr>
          <p:nvPr>
            <p:ph type="sldImg"/>
          </p:nvPr>
        </p:nvSpPr>
        <p:spPr>
          <a:xfrm>
            <a:off x="917575" y="744538"/>
            <a:ext cx="4962525" cy="3722687"/>
          </a:xfrm>
          <a:ln/>
        </p:spPr>
      </p:sp>
      <p:sp>
        <p:nvSpPr>
          <p:cNvPr id="440324" name="Rectangle 3"/>
          <p:cNvSpPr>
            <a:spLocks noGrp="1" noChangeArrowheads="1"/>
          </p:cNvSpPr>
          <p:nvPr>
            <p:ph type="body" idx="1"/>
          </p:nvPr>
        </p:nvSpPr>
        <p:spPr>
          <a:noFill/>
        </p:spPr>
        <p:txBody>
          <a:bodyPr/>
          <a:lstStyle/>
          <a:p>
            <a:pPr eaLnBrk="1" hangingPunct="1"/>
            <a:r>
              <a:rPr lang="en-GB" dirty="0" smtClean="0"/>
              <a:t>Click the </a:t>
            </a:r>
            <a:r>
              <a:rPr lang="en-GB" b="1" dirty="0" smtClean="0"/>
              <a:t>Terms</a:t>
            </a:r>
            <a:r>
              <a:rPr lang="en-GB" dirty="0" smtClean="0"/>
              <a:t> tab in the </a:t>
            </a:r>
            <a:r>
              <a:rPr lang="en-GB" b="1" dirty="0" smtClean="0"/>
              <a:t>Term Lists</a:t>
            </a:r>
            <a:r>
              <a:rPr lang="en-GB" dirty="0" smtClean="0"/>
              <a:t> window: abbreviated titles now show alongside full titles.</a:t>
            </a:r>
          </a:p>
        </p:txBody>
      </p:sp>
    </p:spTree>
    <p:extLst>
      <p:ext uri="{BB962C8B-B14F-4D97-AF65-F5344CB8AC3E}">
        <p14:creationId xmlns:p14="http://schemas.microsoft.com/office/powerpoint/2010/main" val="6541872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1458D0-FD6F-44A9-AD80-7B8C27597699}" type="slidenum">
              <a:rPr lang="en-GB" smtClean="0"/>
              <a:pPr eaLnBrk="1" hangingPunct="1"/>
              <a:t>201</a:t>
            </a:fld>
            <a:endParaRPr lang="en-GB" smtClean="0"/>
          </a:p>
        </p:txBody>
      </p:sp>
      <p:sp>
        <p:nvSpPr>
          <p:cNvPr id="441347" name="Rectangle 2"/>
          <p:cNvSpPr>
            <a:spLocks noGrp="1" noRot="1" noChangeAspect="1" noChangeArrowheads="1" noTextEdit="1"/>
          </p:cNvSpPr>
          <p:nvPr>
            <p:ph type="sldImg"/>
          </p:nvPr>
        </p:nvSpPr>
        <p:spPr>
          <a:xfrm>
            <a:off x="917575" y="744538"/>
            <a:ext cx="4962525" cy="3722687"/>
          </a:xfrm>
          <a:ln/>
        </p:spPr>
      </p:sp>
      <p:sp>
        <p:nvSpPr>
          <p:cNvPr id="441348" name="Rectangle 3"/>
          <p:cNvSpPr>
            <a:spLocks noGrp="1" noChangeArrowheads="1"/>
          </p:cNvSpPr>
          <p:nvPr>
            <p:ph type="body" idx="1"/>
          </p:nvPr>
        </p:nvSpPr>
        <p:spPr>
          <a:noFill/>
        </p:spPr>
        <p:txBody>
          <a:bodyPr/>
          <a:lstStyle/>
          <a:p>
            <a:pPr eaLnBrk="1" hangingPunct="1"/>
            <a:r>
              <a:rPr lang="en-GB" dirty="0" smtClean="0"/>
              <a:t>EndNote must be instructed to use the abbreviated titles in bibliographic references: go to </a:t>
            </a:r>
            <a:r>
              <a:rPr lang="en-GB" b="1" dirty="0" smtClean="0"/>
              <a:t>Edit, Output Styles, Edit (Reference Style) </a:t>
            </a:r>
            <a:r>
              <a:rPr lang="en-GB" dirty="0" smtClean="0"/>
              <a:t>in this case Harvard_SotonHS2013.</a:t>
            </a:r>
          </a:p>
        </p:txBody>
      </p:sp>
    </p:spTree>
    <p:extLst>
      <p:ext uri="{BB962C8B-B14F-4D97-AF65-F5344CB8AC3E}">
        <p14:creationId xmlns:p14="http://schemas.microsoft.com/office/powerpoint/2010/main" val="30768376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86D752-AB9D-438D-A853-8D83BFE73DEF}" type="slidenum">
              <a:rPr lang="en-GB" smtClean="0"/>
              <a:pPr eaLnBrk="1" hangingPunct="1"/>
              <a:t>202</a:t>
            </a:fld>
            <a:endParaRPr lang="en-GB" smtClean="0"/>
          </a:p>
        </p:txBody>
      </p:sp>
      <p:sp>
        <p:nvSpPr>
          <p:cNvPr id="442371" name="Rectangle 2"/>
          <p:cNvSpPr>
            <a:spLocks noGrp="1" noRot="1" noChangeAspect="1" noChangeArrowheads="1" noTextEdit="1"/>
          </p:cNvSpPr>
          <p:nvPr>
            <p:ph type="sldImg"/>
          </p:nvPr>
        </p:nvSpPr>
        <p:spPr>
          <a:xfrm>
            <a:off x="917575" y="744538"/>
            <a:ext cx="4962525" cy="3722687"/>
          </a:xfrm>
          <a:ln/>
        </p:spPr>
      </p:sp>
      <p:sp>
        <p:nvSpPr>
          <p:cNvPr id="442372" name="Rectangle 3"/>
          <p:cNvSpPr>
            <a:spLocks noGrp="1" noChangeArrowheads="1"/>
          </p:cNvSpPr>
          <p:nvPr>
            <p:ph type="body" idx="1"/>
          </p:nvPr>
        </p:nvSpPr>
        <p:spPr>
          <a:noFill/>
        </p:spPr>
        <p:txBody>
          <a:bodyPr/>
          <a:lstStyle/>
          <a:p>
            <a:pPr eaLnBrk="1" hangingPunct="1"/>
            <a:r>
              <a:rPr lang="en-GB" dirty="0" smtClean="0"/>
              <a:t>On the Reference Style edit window, go to </a:t>
            </a:r>
            <a:r>
              <a:rPr lang="en-GB" b="1" dirty="0" smtClean="0"/>
              <a:t>Journal Names</a:t>
            </a:r>
            <a:endParaRPr lang="en-GB" dirty="0" smtClean="0"/>
          </a:p>
        </p:txBody>
      </p:sp>
    </p:spTree>
    <p:extLst>
      <p:ext uri="{BB962C8B-B14F-4D97-AF65-F5344CB8AC3E}">
        <p14:creationId xmlns:p14="http://schemas.microsoft.com/office/powerpoint/2010/main" val="33489434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0AF4A5-3AF4-44A0-BA8B-D51184447D86}" type="slidenum">
              <a:rPr lang="en-GB" smtClean="0"/>
              <a:pPr eaLnBrk="1" hangingPunct="1"/>
              <a:t>203</a:t>
            </a:fld>
            <a:endParaRPr lang="en-GB" smtClean="0"/>
          </a:p>
        </p:txBody>
      </p:sp>
      <p:sp>
        <p:nvSpPr>
          <p:cNvPr id="443395" name="Rectangle 2"/>
          <p:cNvSpPr>
            <a:spLocks noGrp="1" noRot="1" noChangeAspect="1" noChangeArrowheads="1" noTextEdit="1"/>
          </p:cNvSpPr>
          <p:nvPr>
            <p:ph type="sldImg"/>
          </p:nvPr>
        </p:nvSpPr>
        <p:spPr>
          <a:xfrm>
            <a:off x="917575" y="744538"/>
            <a:ext cx="4962525" cy="3722687"/>
          </a:xfrm>
          <a:ln/>
        </p:spPr>
      </p:sp>
      <p:sp>
        <p:nvSpPr>
          <p:cNvPr id="443396" name="Rectangle 3"/>
          <p:cNvSpPr>
            <a:spLocks noGrp="1" noChangeArrowheads="1"/>
          </p:cNvSpPr>
          <p:nvPr>
            <p:ph type="body" idx="1"/>
          </p:nvPr>
        </p:nvSpPr>
        <p:spPr>
          <a:noFill/>
        </p:spPr>
        <p:txBody>
          <a:bodyPr/>
          <a:lstStyle/>
          <a:p>
            <a:pPr eaLnBrk="1" hangingPunct="1"/>
            <a:r>
              <a:rPr lang="en-GB" dirty="0" smtClean="0"/>
              <a:t>Choose</a:t>
            </a:r>
            <a:r>
              <a:rPr lang="en-GB" b="1" dirty="0" smtClean="0"/>
              <a:t> Abbreviation 1</a:t>
            </a:r>
            <a:r>
              <a:rPr lang="en-GB" dirty="0" smtClean="0"/>
              <a:t> and save changes to the reference style in the usual way.</a:t>
            </a:r>
          </a:p>
        </p:txBody>
      </p:sp>
    </p:spTree>
    <p:extLst>
      <p:ext uri="{BB962C8B-B14F-4D97-AF65-F5344CB8AC3E}">
        <p14:creationId xmlns:p14="http://schemas.microsoft.com/office/powerpoint/2010/main" val="3346254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'Directed by' will only appear if there are details in the Director field. The grave accents indicate a phrase to be tied to the following field rather than a single character or word.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1E22728-478E-4923-9C2D-ACD4CB05683C}" type="slidenum">
              <a:rPr lang="en-GB" smtClean="0"/>
              <a:pPr eaLnBrk="1" hangingPunct="1"/>
              <a:t>204</a:t>
            </a:fld>
            <a:endParaRPr lang="en-GB" smtClean="0"/>
          </a:p>
        </p:txBody>
      </p:sp>
      <p:sp>
        <p:nvSpPr>
          <p:cNvPr id="444419" name="Rectangle 2"/>
          <p:cNvSpPr>
            <a:spLocks noGrp="1" noRot="1" noChangeAspect="1" noChangeArrowheads="1" noTextEdit="1"/>
          </p:cNvSpPr>
          <p:nvPr>
            <p:ph type="sldImg"/>
          </p:nvPr>
        </p:nvSpPr>
        <p:spPr>
          <a:xfrm>
            <a:off x="917575" y="744538"/>
            <a:ext cx="4962525" cy="3722687"/>
          </a:xfrm>
          <a:ln/>
        </p:spPr>
      </p:sp>
      <p:sp>
        <p:nvSpPr>
          <p:cNvPr id="444420" name="Rectangle 3"/>
          <p:cNvSpPr>
            <a:spLocks noGrp="1" noChangeArrowheads="1"/>
          </p:cNvSpPr>
          <p:nvPr>
            <p:ph type="body" idx="1"/>
          </p:nvPr>
        </p:nvSpPr>
        <p:spPr>
          <a:noFill/>
        </p:spPr>
        <p:txBody>
          <a:bodyPr/>
          <a:lstStyle/>
          <a:p>
            <a:pPr eaLnBrk="1" hangingPunct="1"/>
            <a:r>
              <a:rPr lang="en-GB" smtClean="0"/>
              <a:t>When this reference style is applied to the library, and relevant Word documents, the journal titles will be applied in abbreviated form.</a:t>
            </a:r>
          </a:p>
        </p:txBody>
      </p:sp>
    </p:spTree>
    <p:extLst>
      <p:ext uri="{BB962C8B-B14F-4D97-AF65-F5344CB8AC3E}">
        <p14:creationId xmlns:p14="http://schemas.microsoft.com/office/powerpoint/2010/main" val="29891204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63D9AF-08DD-46C1-9688-4B6D2C5A6DDD}" type="slidenum">
              <a:rPr lang="en-GB" smtClean="0"/>
              <a:pPr eaLnBrk="1" hangingPunct="1"/>
              <a:t>205</a:t>
            </a:fld>
            <a:endParaRPr lang="en-GB" smtClean="0"/>
          </a:p>
        </p:txBody>
      </p:sp>
      <p:sp>
        <p:nvSpPr>
          <p:cNvPr id="445443" name="Rectangle 2"/>
          <p:cNvSpPr>
            <a:spLocks noGrp="1" noRot="1" noChangeAspect="1" noChangeArrowheads="1" noTextEdit="1"/>
          </p:cNvSpPr>
          <p:nvPr>
            <p:ph type="sldImg"/>
          </p:nvPr>
        </p:nvSpPr>
        <p:spPr>
          <a:xfrm>
            <a:off x="917575" y="744538"/>
            <a:ext cx="4962525" cy="3722687"/>
          </a:xfrm>
          <a:ln/>
        </p:spPr>
      </p:sp>
      <p:sp>
        <p:nvSpPr>
          <p:cNvPr id="445444" name="Rectangle 3"/>
          <p:cNvSpPr>
            <a:spLocks noGrp="1" noChangeArrowheads="1"/>
          </p:cNvSpPr>
          <p:nvPr>
            <p:ph type="body" idx="1"/>
          </p:nvPr>
        </p:nvSpPr>
        <p:spPr>
          <a:noFill/>
        </p:spPr>
        <p:txBody>
          <a:bodyPr/>
          <a:lstStyle/>
          <a:p>
            <a:pPr eaLnBrk="1" hangingPunct="1"/>
            <a:r>
              <a:rPr lang="en-GB" smtClean="0"/>
              <a:t>Within the EndNote Library, the full journal title continues to appear in the individual EndNote record. The abbreviated form is shown in the Preview pane.</a:t>
            </a:r>
          </a:p>
        </p:txBody>
      </p:sp>
    </p:spTree>
    <p:extLst>
      <p:ext uri="{BB962C8B-B14F-4D97-AF65-F5344CB8AC3E}">
        <p14:creationId xmlns:p14="http://schemas.microsoft.com/office/powerpoint/2010/main" val="10523196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E3CAF8-06D2-4400-A338-231EAD42B777}" type="slidenum">
              <a:rPr lang="en-GB" smtClean="0"/>
              <a:pPr eaLnBrk="1" hangingPunct="1"/>
              <a:t>207</a:t>
            </a:fld>
            <a:endParaRPr lang="en-GB" smtClean="0"/>
          </a:p>
        </p:txBody>
      </p:sp>
      <p:sp>
        <p:nvSpPr>
          <p:cNvPr id="524291" name="Rectangle 2"/>
          <p:cNvSpPr>
            <a:spLocks noGrp="1" noRot="1" noChangeAspect="1" noChangeArrowheads="1" noTextEdit="1"/>
          </p:cNvSpPr>
          <p:nvPr>
            <p:ph type="sldImg"/>
          </p:nvPr>
        </p:nvSpPr>
        <p:spPr>
          <a:xfrm>
            <a:off x="917575" y="744538"/>
            <a:ext cx="4962525" cy="3722687"/>
          </a:xfrm>
          <a:ln/>
        </p:spPr>
      </p:sp>
      <p:sp>
        <p:nvSpPr>
          <p:cNvPr id="524292" name="Rectangle 3"/>
          <p:cNvSpPr>
            <a:spLocks noGrp="1" noChangeArrowheads="1"/>
          </p:cNvSpPr>
          <p:nvPr>
            <p:ph type="body" idx="1"/>
          </p:nvPr>
        </p:nvSpPr>
        <p:spPr>
          <a:noFill/>
        </p:spPr>
        <p:txBody>
          <a:bodyPr/>
          <a:lstStyle/>
          <a:p>
            <a:pPr eaLnBrk="1" hangingPunct="1"/>
            <a:r>
              <a:rPr lang="en-GB" dirty="0" smtClean="0"/>
              <a:t>Unlike the main Google search engine, Google Scholar enables references to be exported to Endnote.  However, before any searches are carried out, check that Google Scholar is properly configured to do this.  To do this click on the cog wheel to see preferences</a:t>
            </a:r>
          </a:p>
        </p:txBody>
      </p:sp>
    </p:spTree>
    <p:extLst>
      <p:ext uri="{BB962C8B-B14F-4D97-AF65-F5344CB8AC3E}">
        <p14:creationId xmlns:p14="http://schemas.microsoft.com/office/powerpoint/2010/main" val="413121438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F177F3-30A5-4D54-A0E5-EAE3D228EF43}" type="slidenum">
              <a:rPr lang="en-GB" smtClean="0"/>
              <a:pPr eaLnBrk="1" hangingPunct="1"/>
              <a:t>208</a:t>
            </a:fld>
            <a:endParaRPr lang="en-GB" smtClean="0"/>
          </a:p>
        </p:txBody>
      </p:sp>
      <p:sp>
        <p:nvSpPr>
          <p:cNvPr id="525315" name="Rectangle 2"/>
          <p:cNvSpPr>
            <a:spLocks noGrp="1" noRot="1" noChangeAspect="1" noChangeArrowheads="1" noTextEdit="1"/>
          </p:cNvSpPr>
          <p:nvPr>
            <p:ph type="sldImg"/>
          </p:nvPr>
        </p:nvSpPr>
        <p:spPr>
          <a:xfrm>
            <a:off x="917575" y="744538"/>
            <a:ext cx="4962525" cy="3722687"/>
          </a:xfrm>
          <a:ln/>
        </p:spPr>
      </p:sp>
      <p:sp>
        <p:nvSpPr>
          <p:cNvPr id="525316" name="Rectangle 3"/>
          <p:cNvSpPr>
            <a:spLocks noGrp="1" noChangeArrowheads="1"/>
          </p:cNvSpPr>
          <p:nvPr>
            <p:ph type="body" idx="1"/>
          </p:nvPr>
        </p:nvSpPr>
        <p:spPr>
          <a:noFill/>
        </p:spPr>
        <p:txBody>
          <a:bodyPr/>
          <a:lstStyle/>
          <a:p>
            <a:pPr eaLnBrk="1" hangingPunct="1"/>
            <a:r>
              <a:rPr lang="en-GB" dirty="0" smtClean="0"/>
              <a:t>Near the bottom of the page, is the Bibliography Manager section.  Check that the </a:t>
            </a:r>
            <a:r>
              <a:rPr lang="en-GB" b="1" dirty="0" smtClean="0"/>
              <a:t>Show links to import citations</a:t>
            </a:r>
            <a:r>
              <a:rPr lang="en-GB" dirty="0" smtClean="0"/>
              <a:t> option is marked  and that Endnote is chosen from the drop-down menu beside it.   To return to the search screen, click </a:t>
            </a:r>
            <a:r>
              <a:rPr lang="en-GB" b="1" dirty="0" smtClean="0"/>
              <a:t>Save</a:t>
            </a:r>
            <a:r>
              <a:rPr lang="en-GB" dirty="0" smtClean="0"/>
              <a:t>.</a:t>
            </a:r>
            <a:endParaRPr lang="en-GB" b="1" dirty="0" smtClean="0"/>
          </a:p>
        </p:txBody>
      </p:sp>
    </p:spTree>
    <p:extLst>
      <p:ext uri="{BB962C8B-B14F-4D97-AF65-F5344CB8AC3E}">
        <p14:creationId xmlns:p14="http://schemas.microsoft.com/office/powerpoint/2010/main" val="18398769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722AC6-1007-49C4-B6FE-90960FC88554}" type="slidenum">
              <a:rPr lang="en-GB" smtClean="0"/>
              <a:pPr eaLnBrk="1" hangingPunct="1"/>
              <a:t>209</a:t>
            </a:fld>
            <a:endParaRPr lang="en-GB" smtClean="0"/>
          </a:p>
        </p:txBody>
      </p:sp>
      <p:sp>
        <p:nvSpPr>
          <p:cNvPr id="526339" name="Rectangle 2"/>
          <p:cNvSpPr>
            <a:spLocks noGrp="1" noRot="1" noChangeAspect="1" noChangeArrowheads="1" noTextEdit="1"/>
          </p:cNvSpPr>
          <p:nvPr>
            <p:ph type="sldImg"/>
          </p:nvPr>
        </p:nvSpPr>
        <p:spPr>
          <a:xfrm>
            <a:off x="917575" y="744538"/>
            <a:ext cx="4962525" cy="3722687"/>
          </a:xfrm>
          <a:ln/>
        </p:spPr>
      </p:sp>
      <p:sp>
        <p:nvSpPr>
          <p:cNvPr id="526340" name="Rectangle 3"/>
          <p:cNvSpPr>
            <a:spLocks noGrp="1" noChangeArrowheads="1"/>
          </p:cNvSpPr>
          <p:nvPr>
            <p:ph type="body" idx="1"/>
          </p:nvPr>
        </p:nvSpPr>
        <p:spPr>
          <a:noFill/>
        </p:spPr>
        <p:txBody>
          <a:bodyPr/>
          <a:lstStyle/>
          <a:p>
            <a:pPr eaLnBrk="1" hangingPunct="1"/>
            <a:r>
              <a:rPr lang="en-GB" smtClean="0"/>
              <a:t>You can now perform a search. It is recommended that you open the EndNote Library before starting the search on Google Scholar. </a:t>
            </a:r>
          </a:p>
          <a:p>
            <a:pPr eaLnBrk="1" hangingPunct="1"/>
            <a:endParaRPr lang="en-GB" smtClean="0"/>
          </a:p>
          <a:p>
            <a:pPr eaLnBrk="1" hangingPunct="1"/>
            <a:r>
              <a:rPr lang="en-GB" smtClean="0"/>
              <a:t>This search is for material on the human genome.</a:t>
            </a:r>
          </a:p>
        </p:txBody>
      </p:sp>
    </p:spTree>
    <p:extLst>
      <p:ext uri="{BB962C8B-B14F-4D97-AF65-F5344CB8AC3E}">
        <p14:creationId xmlns:p14="http://schemas.microsoft.com/office/powerpoint/2010/main" val="6549978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3A5834-62D8-422A-916D-1BBB2A5E1D79}" type="slidenum">
              <a:rPr lang="en-GB" smtClean="0"/>
              <a:pPr eaLnBrk="1" hangingPunct="1"/>
              <a:t>210</a:t>
            </a:fld>
            <a:endParaRPr lang="en-GB" smtClean="0"/>
          </a:p>
        </p:txBody>
      </p:sp>
      <p:sp>
        <p:nvSpPr>
          <p:cNvPr id="527363" name="Rectangle 2"/>
          <p:cNvSpPr>
            <a:spLocks noGrp="1" noRot="1" noChangeAspect="1" noChangeArrowheads="1" noTextEdit="1"/>
          </p:cNvSpPr>
          <p:nvPr>
            <p:ph type="sldImg"/>
          </p:nvPr>
        </p:nvSpPr>
        <p:spPr>
          <a:xfrm>
            <a:off x="917575" y="744538"/>
            <a:ext cx="4962525" cy="3722687"/>
          </a:xfrm>
          <a:ln/>
        </p:spPr>
      </p:sp>
      <p:sp>
        <p:nvSpPr>
          <p:cNvPr id="527364" name="Rectangle 3"/>
          <p:cNvSpPr>
            <a:spLocks noGrp="1" noChangeArrowheads="1"/>
          </p:cNvSpPr>
          <p:nvPr>
            <p:ph type="body" idx="1"/>
          </p:nvPr>
        </p:nvSpPr>
        <p:spPr>
          <a:noFill/>
        </p:spPr>
        <p:txBody>
          <a:bodyPr/>
          <a:lstStyle/>
          <a:p>
            <a:pPr eaLnBrk="1" hangingPunct="1"/>
            <a:r>
              <a:rPr lang="en-GB" dirty="0" smtClean="0"/>
              <a:t>Google Scholar produces a large number of results for this search. To import information from any of these websites into Endnote,  select the</a:t>
            </a:r>
            <a:r>
              <a:rPr lang="en-GB" b="1" dirty="0" smtClean="0"/>
              <a:t> Import into EndNote</a:t>
            </a:r>
            <a:r>
              <a:rPr lang="en-GB" dirty="0" smtClean="0"/>
              <a:t> link that appears at the end of each entry.   </a:t>
            </a:r>
          </a:p>
        </p:txBody>
      </p:sp>
    </p:spTree>
    <p:extLst>
      <p:ext uri="{BB962C8B-B14F-4D97-AF65-F5344CB8AC3E}">
        <p14:creationId xmlns:p14="http://schemas.microsoft.com/office/powerpoint/2010/main" val="6104767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42DF744-08A7-49F2-8E5D-654838CCFA28}" type="slidenum">
              <a:rPr lang="en-GB" smtClean="0"/>
              <a:pPr eaLnBrk="1" hangingPunct="1"/>
              <a:t>211</a:t>
            </a:fld>
            <a:endParaRPr lang="en-GB" smtClean="0"/>
          </a:p>
        </p:txBody>
      </p:sp>
      <p:sp>
        <p:nvSpPr>
          <p:cNvPr id="528387" name="Rectangle 2"/>
          <p:cNvSpPr>
            <a:spLocks noGrp="1" noRot="1" noChangeAspect="1" noChangeArrowheads="1" noTextEdit="1"/>
          </p:cNvSpPr>
          <p:nvPr>
            <p:ph type="sldImg"/>
          </p:nvPr>
        </p:nvSpPr>
        <p:spPr>
          <a:xfrm>
            <a:off x="917575" y="744538"/>
            <a:ext cx="4962525" cy="3722687"/>
          </a:xfrm>
          <a:ln/>
        </p:spPr>
      </p:sp>
      <p:sp>
        <p:nvSpPr>
          <p:cNvPr id="528388" name="Rectangle 3"/>
          <p:cNvSpPr>
            <a:spLocks noGrp="1" noChangeArrowheads="1"/>
          </p:cNvSpPr>
          <p:nvPr>
            <p:ph type="body" idx="1"/>
          </p:nvPr>
        </p:nvSpPr>
        <p:spPr>
          <a:noFill/>
        </p:spPr>
        <p:txBody>
          <a:bodyPr/>
          <a:lstStyle/>
          <a:p>
            <a:pPr eaLnBrk="1" hangingPunct="1"/>
            <a:r>
              <a:rPr lang="en-GB" dirty="0" smtClean="0"/>
              <a:t>In the </a:t>
            </a:r>
            <a:r>
              <a:rPr lang="en-GB" b="1" dirty="0" smtClean="0"/>
              <a:t>File Download</a:t>
            </a:r>
            <a:r>
              <a:rPr lang="en-GB" dirty="0" smtClean="0"/>
              <a:t> window, select </a:t>
            </a:r>
            <a:r>
              <a:rPr lang="en-GB" b="1" dirty="0" smtClean="0"/>
              <a:t>Open</a:t>
            </a:r>
            <a:r>
              <a:rPr lang="en-GB" dirty="0" smtClean="0"/>
              <a:t>.</a:t>
            </a:r>
          </a:p>
        </p:txBody>
      </p:sp>
    </p:spTree>
    <p:extLst>
      <p:ext uri="{BB962C8B-B14F-4D97-AF65-F5344CB8AC3E}">
        <p14:creationId xmlns:p14="http://schemas.microsoft.com/office/powerpoint/2010/main" val="89893729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8B3A0F-2D25-458E-8925-1A8BCA22AA98}" type="slidenum">
              <a:rPr lang="en-GB" smtClean="0"/>
              <a:pPr eaLnBrk="1" hangingPunct="1"/>
              <a:t>212</a:t>
            </a:fld>
            <a:endParaRPr lang="en-GB" smtClean="0"/>
          </a:p>
        </p:txBody>
      </p:sp>
      <p:sp>
        <p:nvSpPr>
          <p:cNvPr id="529411" name="Rectangle 2"/>
          <p:cNvSpPr>
            <a:spLocks noGrp="1" noRot="1" noChangeAspect="1" noChangeArrowheads="1" noTextEdit="1"/>
          </p:cNvSpPr>
          <p:nvPr>
            <p:ph type="sldImg"/>
          </p:nvPr>
        </p:nvSpPr>
        <p:spPr>
          <a:xfrm>
            <a:off x="917575" y="744538"/>
            <a:ext cx="4962525" cy="3722687"/>
          </a:xfrm>
          <a:ln/>
        </p:spPr>
      </p:sp>
      <p:sp>
        <p:nvSpPr>
          <p:cNvPr id="529412" name="Rectangle 3"/>
          <p:cNvSpPr>
            <a:spLocks noGrp="1" noChangeArrowheads="1"/>
          </p:cNvSpPr>
          <p:nvPr>
            <p:ph type="body" idx="1"/>
          </p:nvPr>
        </p:nvSpPr>
        <p:spPr>
          <a:noFill/>
        </p:spPr>
        <p:txBody>
          <a:bodyPr/>
          <a:lstStyle/>
          <a:p>
            <a:pPr eaLnBrk="1" hangingPunct="1"/>
            <a:r>
              <a:rPr lang="en-GB" smtClean="0"/>
              <a:t>Bibliographic details are then imported into Endnote. These become a temporary group of Imported References, but are already added to the main library of All References. The temporary group will be overwritten at the next import activity, or when the library is closed.</a:t>
            </a:r>
          </a:p>
          <a:p>
            <a:pPr eaLnBrk="1" hangingPunct="1"/>
            <a:endParaRPr lang="en-GB" smtClean="0"/>
          </a:p>
          <a:p>
            <a:pPr eaLnBrk="1" hangingPunct="1"/>
            <a:r>
              <a:rPr lang="en-GB" smtClean="0"/>
              <a:t>Click on this reference in order to view its full record.</a:t>
            </a:r>
          </a:p>
        </p:txBody>
      </p:sp>
    </p:spTree>
    <p:extLst>
      <p:ext uri="{BB962C8B-B14F-4D97-AF65-F5344CB8AC3E}">
        <p14:creationId xmlns:p14="http://schemas.microsoft.com/office/powerpoint/2010/main" val="18441952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8016B6D-D96F-4A0B-BFD1-F189C1ACF527}" type="slidenum">
              <a:rPr lang="en-GB" smtClean="0"/>
              <a:pPr eaLnBrk="1" hangingPunct="1"/>
              <a:t>213</a:t>
            </a:fld>
            <a:endParaRPr lang="en-GB" smtClean="0"/>
          </a:p>
        </p:txBody>
      </p:sp>
      <p:sp>
        <p:nvSpPr>
          <p:cNvPr id="530435" name="Rectangle 2"/>
          <p:cNvSpPr>
            <a:spLocks noGrp="1" noRot="1" noChangeAspect="1" noChangeArrowheads="1" noTextEdit="1"/>
          </p:cNvSpPr>
          <p:nvPr>
            <p:ph type="sldImg"/>
          </p:nvPr>
        </p:nvSpPr>
        <p:spPr>
          <a:xfrm>
            <a:off x="917575" y="744538"/>
            <a:ext cx="4962525" cy="3722687"/>
          </a:xfrm>
          <a:ln/>
        </p:spPr>
      </p:sp>
      <p:sp>
        <p:nvSpPr>
          <p:cNvPr id="53043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723694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63EFF59-95FA-494E-AA1D-F4D1BB594C18}" type="slidenum">
              <a:rPr lang="en-GB" smtClean="0"/>
              <a:pPr eaLnBrk="1" hangingPunct="1"/>
              <a:t>214</a:t>
            </a:fld>
            <a:endParaRPr lang="en-GB" smtClean="0"/>
          </a:p>
        </p:txBody>
      </p:sp>
      <p:sp>
        <p:nvSpPr>
          <p:cNvPr id="531459" name="Rectangle 2"/>
          <p:cNvSpPr>
            <a:spLocks noGrp="1" noRot="1" noChangeAspect="1" noChangeArrowheads="1" noTextEdit="1"/>
          </p:cNvSpPr>
          <p:nvPr>
            <p:ph type="sldImg"/>
          </p:nvPr>
        </p:nvSpPr>
        <p:spPr>
          <a:xfrm>
            <a:off x="917575" y="744538"/>
            <a:ext cx="4962525" cy="3722687"/>
          </a:xfrm>
          <a:ln/>
        </p:spPr>
      </p:sp>
      <p:sp>
        <p:nvSpPr>
          <p:cNvPr id="531460" name="Rectangle 3"/>
          <p:cNvSpPr>
            <a:spLocks noGrp="1" noChangeArrowheads="1"/>
          </p:cNvSpPr>
          <p:nvPr>
            <p:ph type="body" idx="1"/>
          </p:nvPr>
        </p:nvSpPr>
        <p:spPr>
          <a:noFill/>
        </p:spPr>
        <p:txBody>
          <a:bodyPr/>
          <a:lstStyle/>
          <a:p>
            <a:pPr eaLnBrk="1" hangingPunct="1"/>
            <a:r>
              <a:rPr lang="en-GB" smtClean="0"/>
              <a:t>Google Scholar won’t allow you to import more than one reference at a time. To export more items from the ‘human genome’ search into Endnote then you will need to return to the Google Scholar search page and select the next reference required.</a:t>
            </a:r>
          </a:p>
          <a:p>
            <a:pPr eaLnBrk="1" hangingPunct="1"/>
            <a:endParaRPr lang="en-GB" smtClean="0"/>
          </a:p>
        </p:txBody>
      </p:sp>
    </p:spTree>
    <p:extLst>
      <p:ext uri="{BB962C8B-B14F-4D97-AF65-F5344CB8AC3E}">
        <p14:creationId xmlns:p14="http://schemas.microsoft.com/office/powerpoint/2010/main" val="1066139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22</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this</a:t>
            </a:r>
            <a:r>
              <a:rPr lang="en-GB" baseline="0" dirty="0" smtClean="0"/>
              <a:t> </a:t>
            </a:r>
            <a:r>
              <a:rPr lang="en-GB" dirty="0" smtClean="0"/>
              <a:t>procedure to search and export multiple selections from </a:t>
            </a:r>
            <a:r>
              <a:rPr lang="en-GB" dirty="0" err="1" smtClean="0"/>
              <a:t>WebCat</a:t>
            </a:r>
            <a:r>
              <a:rPr lang="en-GB" dirty="0" smtClean="0"/>
              <a:t>, or from other institution catalogues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215</a:t>
            </a:fld>
            <a:endParaRPr lang="en-GB"/>
          </a:p>
        </p:txBody>
      </p:sp>
    </p:spTree>
    <p:extLst>
      <p:ext uri="{BB962C8B-B14F-4D97-AF65-F5344CB8AC3E}">
        <p14:creationId xmlns:p14="http://schemas.microsoft.com/office/powerpoint/2010/main" val="266875762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F3698-1986-4652-9504-8307EEC784DB}" type="slidenum">
              <a:rPr lang="en-GB" smtClean="0"/>
              <a:pPr eaLnBrk="1" hangingPunct="1"/>
              <a:t>216</a:t>
            </a:fld>
            <a:endParaRPr lang="en-GB" smtClean="0"/>
          </a:p>
        </p:txBody>
      </p:sp>
      <p:sp>
        <p:nvSpPr>
          <p:cNvPr id="537603" name="Rectangle 2"/>
          <p:cNvSpPr>
            <a:spLocks noGrp="1" noRot="1" noChangeAspect="1" noChangeArrowheads="1" noTextEdit="1"/>
          </p:cNvSpPr>
          <p:nvPr>
            <p:ph type="sldImg"/>
          </p:nvPr>
        </p:nvSpPr>
        <p:spPr>
          <a:xfrm>
            <a:off x="917575" y="744538"/>
            <a:ext cx="4962525" cy="3722687"/>
          </a:xfrm>
          <a:ln/>
        </p:spPr>
      </p:sp>
      <p:sp>
        <p:nvSpPr>
          <p:cNvPr id="537604" name="Rectangle 3"/>
          <p:cNvSpPr>
            <a:spLocks noGrp="1" noChangeArrowheads="1"/>
          </p:cNvSpPr>
          <p:nvPr>
            <p:ph type="body" idx="1"/>
          </p:nvPr>
        </p:nvSpPr>
        <p:spPr>
          <a:noFill/>
        </p:spPr>
        <p:txBody>
          <a:bodyPr/>
          <a:lstStyle/>
          <a:p>
            <a:pPr eaLnBrk="1" hangingPunct="1"/>
            <a:r>
              <a:rPr lang="en-GB" dirty="0" smtClean="0"/>
              <a:t>Go to  </a:t>
            </a:r>
            <a:r>
              <a:rPr lang="en-GB" b="1" dirty="0" smtClean="0"/>
              <a:t>Online Search </a:t>
            </a:r>
            <a:r>
              <a:rPr lang="en-GB" dirty="0" smtClean="0"/>
              <a:t>and select </a:t>
            </a:r>
            <a:r>
              <a:rPr lang="en-GB" b="1" dirty="0" smtClean="0"/>
              <a:t>more…</a:t>
            </a:r>
            <a:r>
              <a:rPr lang="en-GB" dirty="0" smtClean="0"/>
              <a:t>.</a:t>
            </a:r>
          </a:p>
        </p:txBody>
      </p:sp>
    </p:spTree>
    <p:extLst>
      <p:ext uri="{BB962C8B-B14F-4D97-AF65-F5344CB8AC3E}">
        <p14:creationId xmlns:p14="http://schemas.microsoft.com/office/powerpoint/2010/main" val="181242868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EE16CC-6AAF-4D3C-9FAF-CC52ED0739D8}" type="slidenum">
              <a:rPr lang="en-GB" smtClean="0"/>
              <a:pPr eaLnBrk="1" hangingPunct="1"/>
              <a:t>217</a:t>
            </a:fld>
            <a:endParaRPr lang="en-GB" smtClean="0"/>
          </a:p>
        </p:txBody>
      </p:sp>
      <p:sp>
        <p:nvSpPr>
          <p:cNvPr id="538627" name="Rectangle 2"/>
          <p:cNvSpPr>
            <a:spLocks noGrp="1" noRot="1" noChangeAspect="1" noChangeArrowheads="1" noTextEdit="1"/>
          </p:cNvSpPr>
          <p:nvPr>
            <p:ph type="sldImg"/>
          </p:nvPr>
        </p:nvSpPr>
        <p:spPr>
          <a:xfrm>
            <a:off x="917575" y="744538"/>
            <a:ext cx="4962525" cy="3722687"/>
          </a:xfrm>
          <a:ln/>
        </p:spPr>
      </p:sp>
      <p:sp>
        <p:nvSpPr>
          <p:cNvPr id="538628" name="Rectangle 3"/>
          <p:cNvSpPr>
            <a:spLocks noGrp="1" noChangeArrowheads="1"/>
          </p:cNvSpPr>
          <p:nvPr>
            <p:ph type="body" idx="1"/>
          </p:nvPr>
        </p:nvSpPr>
        <p:spPr>
          <a:noFill/>
        </p:spPr>
        <p:txBody>
          <a:bodyPr/>
          <a:lstStyle/>
          <a:p>
            <a:pPr eaLnBrk="1" hangingPunct="1"/>
            <a:r>
              <a:rPr lang="en-GB" dirty="0" smtClean="0"/>
              <a:t>Search for </a:t>
            </a:r>
            <a:r>
              <a:rPr lang="en-GB" b="1" dirty="0" smtClean="0"/>
              <a:t>COPAC </a:t>
            </a:r>
            <a:r>
              <a:rPr lang="en-GB" dirty="0" smtClean="0"/>
              <a:t>in the</a:t>
            </a:r>
            <a:r>
              <a:rPr lang="en-GB" b="1" dirty="0" smtClean="0"/>
              <a:t> Choose A Connection</a:t>
            </a:r>
            <a:r>
              <a:rPr lang="en-GB" dirty="0" smtClean="0"/>
              <a:t> box, then select </a:t>
            </a:r>
            <a:r>
              <a:rPr lang="en-GB" b="1" dirty="0" smtClean="0"/>
              <a:t>Choose</a:t>
            </a:r>
            <a:r>
              <a:rPr lang="en-GB" b="0" dirty="0" smtClean="0"/>
              <a:t>.</a:t>
            </a:r>
            <a:endParaRPr lang="en-GB" dirty="0" smtClean="0"/>
          </a:p>
        </p:txBody>
      </p:sp>
    </p:spTree>
    <p:extLst>
      <p:ext uri="{BB962C8B-B14F-4D97-AF65-F5344CB8AC3E}">
        <p14:creationId xmlns:p14="http://schemas.microsoft.com/office/powerpoint/2010/main" val="20582519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0D9B647-75D1-4346-A8B9-7B70D5FC89EE}" type="slidenum">
              <a:rPr lang="en-GB" smtClean="0"/>
              <a:pPr eaLnBrk="1" hangingPunct="1"/>
              <a:t>218</a:t>
            </a:fld>
            <a:endParaRPr lang="en-GB" smtClean="0"/>
          </a:p>
        </p:txBody>
      </p:sp>
      <p:sp>
        <p:nvSpPr>
          <p:cNvPr id="539651" name="Rectangle 2"/>
          <p:cNvSpPr>
            <a:spLocks noGrp="1" noRot="1" noChangeAspect="1" noChangeArrowheads="1" noTextEdit="1"/>
          </p:cNvSpPr>
          <p:nvPr>
            <p:ph type="sldImg"/>
          </p:nvPr>
        </p:nvSpPr>
        <p:spPr>
          <a:xfrm>
            <a:off x="917575" y="744538"/>
            <a:ext cx="4962525" cy="3722687"/>
          </a:xfrm>
          <a:ln/>
        </p:spPr>
      </p:sp>
      <p:sp>
        <p:nvSpPr>
          <p:cNvPr id="539652" name="Rectangle 3"/>
          <p:cNvSpPr>
            <a:spLocks noGrp="1" noChangeArrowheads="1"/>
          </p:cNvSpPr>
          <p:nvPr>
            <p:ph type="body" idx="1"/>
          </p:nvPr>
        </p:nvSpPr>
        <p:spPr>
          <a:noFill/>
        </p:spPr>
        <p:txBody>
          <a:bodyPr/>
          <a:lstStyle/>
          <a:p>
            <a:pPr eaLnBrk="1" hangingPunct="1"/>
            <a:r>
              <a:rPr lang="en-GB" dirty="0" smtClean="0"/>
              <a:t>A link to COPAC will appear. Always follow this link in the future to start a COPAC search.</a:t>
            </a:r>
          </a:p>
        </p:txBody>
      </p:sp>
    </p:spTree>
    <p:extLst>
      <p:ext uri="{BB962C8B-B14F-4D97-AF65-F5344CB8AC3E}">
        <p14:creationId xmlns:p14="http://schemas.microsoft.com/office/powerpoint/2010/main" val="330638289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60993D-FDA6-4369-B8A4-5554EDD8FDA7}" type="slidenum">
              <a:rPr lang="en-GB" smtClean="0"/>
              <a:pPr eaLnBrk="1" hangingPunct="1"/>
              <a:t>219</a:t>
            </a:fld>
            <a:endParaRPr lang="en-GB" smtClean="0"/>
          </a:p>
        </p:txBody>
      </p:sp>
      <p:sp>
        <p:nvSpPr>
          <p:cNvPr id="540675" name="Rectangle 2"/>
          <p:cNvSpPr>
            <a:spLocks noGrp="1" noRot="1" noChangeAspect="1" noChangeArrowheads="1" noTextEdit="1"/>
          </p:cNvSpPr>
          <p:nvPr>
            <p:ph type="sldImg"/>
          </p:nvPr>
        </p:nvSpPr>
        <p:spPr>
          <a:xfrm>
            <a:off x="917575" y="744538"/>
            <a:ext cx="4962525" cy="3722687"/>
          </a:xfrm>
          <a:ln/>
        </p:spPr>
      </p:sp>
      <p:sp>
        <p:nvSpPr>
          <p:cNvPr id="540676" name="Rectangle 3"/>
          <p:cNvSpPr>
            <a:spLocks noGrp="1" noChangeArrowheads="1"/>
          </p:cNvSpPr>
          <p:nvPr>
            <p:ph type="body" idx="1"/>
          </p:nvPr>
        </p:nvSpPr>
        <p:spPr>
          <a:noFill/>
        </p:spPr>
        <p:txBody>
          <a:bodyPr/>
          <a:lstStyle/>
          <a:p>
            <a:pPr eaLnBrk="1" hangingPunct="1"/>
            <a:r>
              <a:rPr lang="en-GB" dirty="0" smtClean="0"/>
              <a:t>Add your search criteria. Then click  </a:t>
            </a:r>
            <a:r>
              <a:rPr lang="en-GB" b="1" dirty="0" smtClean="0"/>
              <a:t>Search</a:t>
            </a:r>
            <a:r>
              <a:rPr lang="en-GB" b="0" dirty="0" smtClean="0"/>
              <a:t>.</a:t>
            </a:r>
            <a:endParaRPr lang="en-GB" dirty="0" smtClean="0"/>
          </a:p>
        </p:txBody>
      </p:sp>
    </p:spTree>
    <p:extLst>
      <p:ext uri="{BB962C8B-B14F-4D97-AF65-F5344CB8AC3E}">
        <p14:creationId xmlns:p14="http://schemas.microsoft.com/office/powerpoint/2010/main" val="5849508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DF203A-B41D-4879-8F31-0F31E0CA8052}" type="slidenum">
              <a:rPr lang="en-GB" smtClean="0"/>
              <a:pPr eaLnBrk="1" hangingPunct="1"/>
              <a:t>220</a:t>
            </a:fld>
            <a:endParaRPr lang="en-GB" smtClean="0"/>
          </a:p>
        </p:txBody>
      </p:sp>
      <p:sp>
        <p:nvSpPr>
          <p:cNvPr id="541699" name="Rectangle 2"/>
          <p:cNvSpPr>
            <a:spLocks noGrp="1" noRot="1" noChangeAspect="1" noChangeArrowheads="1" noTextEdit="1"/>
          </p:cNvSpPr>
          <p:nvPr>
            <p:ph type="sldImg"/>
          </p:nvPr>
        </p:nvSpPr>
        <p:spPr>
          <a:xfrm>
            <a:off x="917575" y="744538"/>
            <a:ext cx="4962525" cy="3722687"/>
          </a:xfrm>
          <a:ln/>
        </p:spPr>
      </p:sp>
      <p:sp>
        <p:nvSpPr>
          <p:cNvPr id="541700" name="Rectangle 3"/>
          <p:cNvSpPr>
            <a:spLocks noGrp="1" noChangeArrowheads="1"/>
          </p:cNvSpPr>
          <p:nvPr>
            <p:ph type="body" idx="1"/>
          </p:nvPr>
        </p:nvSpPr>
        <p:spPr>
          <a:noFill/>
        </p:spPr>
        <p:txBody>
          <a:bodyPr/>
          <a:lstStyle/>
          <a:p>
            <a:pPr eaLnBrk="1" hangingPunct="1"/>
            <a:r>
              <a:rPr lang="en-GB" dirty="0" smtClean="0"/>
              <a:t>The number of results matching the search criteria will be displayed; click </a:t>
            </a:r>
            <a:r>
              <a:rPr lang="en-GB" b="1" dirty="0" smtClean="0"/>
              <a:t>OK</a:t>
            </a:r>
            <a:r>
              <a:rPr lang="en-GB" b="0" dirty="0" smtClean="0"/>
              <a:t>.</a:t>
            </a:r>
            <a:endParaRPr lang="en-GB" dirty="0" smtClean="0"/>
          </a:p>
        </p:txBody>
      </p:sp>
    </p:spTree>
    <p:extLst>
      <p:ext uri="{BB962C8B-B14F-4D97-AF65-F5344CB8AC3E}">
        <p14:creationId xmlns:p14="http://schemas.microsoft.com/office/powerpoint/2010/main" val="28132139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5F05A-D48C-4CBF-8960-AD609ACCB975}" type="slidenum">
              <a:rPr lang="en-GB" smtClean="0"/>
              <a:pPr eaLnBrk="1" hangingPunct="1"/>
              <a:t>221</a:t>
            </a:fld>
            <a:endParaRPr lang="en-GB" smtClean="0"/>
          </a:p>
        </p:txBody>
      </p:sp>
      <p:sp>
        <p:nvSpPr>
          <p:cNvPr id="542723" name="Rectangle 2"/>
          <p:cNvSpPr>
            <a:spLocks noGrp="1" noRot="1" noChangeAspect="1" noChangeArrowheads="1" noTextEdit="1"/>
          </p:cNvSpPr>
          <p:nvPr>
            <p:ph type="sldImg"/>
          </p:nvPr>
        </p:nvSpPr>
        <p:spPr>
          <a:xfrm>
            <a:off x="917575" y="744538"/>
            <a:ext cx="4962525" cy="3722687"/>
          </a:xfrm>
          <a:ln/>
        </p:spPr>
      </p:sp>
      <p:sp>
        <p:nvSpPr>
          <p:cNvPr id="542724" name="Rectangle 3"/>
          <p:cNvSpPr>
            <a:spLocks noGrp="1" noChangeArrowheads="1"/>
          </p:cNvSpPr>
          <p:nvPr>
            <p:ph type="body" idx="1"/>
          </p:nvPr>
        </p:nvSpPr>
        <p:spPr>
          <a:noFill/>
        </p:spPr>
        <p:txBody>
          <a:bodyPr/>
          <a:lstStyle/>
          <a:p>
            <a:pPr eaLnBrk="1" hangingPunct="1"/>
            <a:r>
              <a:rPr lang="en-GB" dirty="0" smtClean="0"/>
              <a:t>Your results will be displayed. Unwanted results can be deleted from this group, and will be deleted from </a:t>
            </a:r>
            <a:r>
              <a:rPr lang="en-GB" b="1" dirty="0" smtClean="0"/>
              <a:t>All References</a:t>
            </a:r>
            <a:r>
              <a:rPr lang="en-GB" dirty="0" smtClean="0"/>
              <a:t>.</a:t>
            </a:r>
          </a:p>
        </p:txBody>
      </p:sp>
    </p:spTree>
    <p:extLst>
      <p:ext uri="{BB962C8B-B14F-4D97-AF65-F5344CB8AC3E}">
        <p14:creationId xmlns:p14="http://schemas.microsoft.com/office/powerpoint/2010/main" val="13354432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B3BAAF-3BEF-44A8-98B7-6650D3BDE07A}" type="slidenum">
              <a:rPr lang="en-GB" smtClean="0"/>
              <a:pPr eaLnBrk="1" hangingPunct="1"/>
              <a:t>223</a:t>
            </a:fld>
            <a:endParaRPr lang="en-GB" smtClean="0"/>
          </a:p>
        </p:txBody>
      </p:sp>
      <p:sp>
        <p:nvSpPr>
          <p:cNvPr id="543747" name="Rectangle 2"/>
          <p:cNvSpPr>
            <a:spLocks noGrp="1" noRot="1" noChangeAspect="1" noChangeArrowheads="1" noTextEdit="1"/>
          </p:cNvSpPr>
          <p:nvPr>
            <p:ph type="sldImg"/>
          </p:nvPr>
        </p:nvSpPr>
        <p:spPr>
          <a:xfrm>
            <a:off x="917575" y="744538"/>
            <a:ext cx="4962525" cy="3722687"/>
          </a:xfrm>
          <a:ln/>
        </p:spPr>
      </p:sp>
      <p:sp>
        <p:nvSpPr>
          <p:cNvPr id="543748" name="Rectangle 3"/>
          <p:cNvSpPr>
            <a:spLocks noGrp="1" noChangeArrowheads="1"/>
          </p:cNvSpPr>
          <p:nvPr>
            <p:ph type="body" idx="1"/>
          </p:nvPr>
        </p:nvSpPr>
        <p:spPr>
          <a:noFill/>
        </p:spPr>
        <p:txBody>
          <a:bodyPr/>
          <a:lstStyle/>
          <a:p>
            <a:pPr eaLnBrk="1" hangingPunct="1"/>
            <a:r>
              <a:rPr lang="en-GB" smtClean="0"/>
              <a:t>Search or browse the eprints repository for required items.</a:t>
            </a:r>
          </a:p>
        </p:txBody>
      </p:sp>
    </p:spTree>
    <p:extLst>
      <p:ext uri="{BB962C8B-B14F-4D97-AF65-F5344CB8AC3E}">
        <p14:creationId xmlns:p14="http://schemas.microsoft.com/office/powerpoint/2010/main" val="424693070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0920381-536E-4F3C-B72C-C00D5A5FC527}" type="slidenum">
              <a:rPr lang="en-GB" smtClean="0"/>
              <a:pPr eaLnBrk="1" hangingPunct="1"/>
              <a:t>224</a:t>
            </a:fld>
            <a:endParaRPr lang="en-GB" smtClean="0"/>
          </a:p>
        </p:txBody>
      </p:sp>
      <p:sp>
        <p:nvSpPr>
          <p:cNvPr id="544771" name="Rectangle 2"/>
          <p:cNvSpPr>
            <a:spLocks noGrp="1" noRot="1" noChangeAspect="1" noChangeArrowheads="1" noTextEdit="1"/>
          </p:cNvSpPr>
          <p:nvPr>
            <p:ph type="sldImg"/>
          </p:nvPr>
        </p:nvSpPr>
        <p:spPr>
          <a:xfrm>
            <a:off x="917575" y="744538"/>
            <a:ext cx="4962525" cy="3722687"/>
          </a:xfrm>
          <a:ln/>
        </p:spPr>
      </p:sp>
      <p:sp>
        <p:nvSpPr>
          <p:cNvPr id="544772" name="Rectangle 3"/>
          <p:cNvSpPr>
            <a:spLocks noGrp="1" noChangeArrowheads="1"/>
          </p:cNvSpPr>
          <p:nvPr>
            <p:ph type="body" idx="1"/>
          </p:nvPr>
        </p:nvSpPr>
        <p:spPr>
          <a:noFill/>
        </p:spPr>
        <p:txBody>
          <a:bodyPr/>
          <a:lstStyle/>
          <a:p>
            <a:pPr eaLnBrk="1" hangingPunct="1"/>
            <a:r>
              <a:rPr lang="en-GB" dirty="0" smtClean="0"/>
              <a:t>Note that the only export option is for all results, so use the </a:t>
            </a:r>
            <a:r>
              <a:rPr lang="en-GB" b="1" dirty="0" smtClean="0"/>
              <a:t>Refine search</a:t>
            </a:r>
            <a:r>
              <a:rPr lang="en-GB" dirty="0" smtClean="0"/>
              <a:t> option to reduce the number of results if necessary.</a:t>
            </a:r>
          </a:p>
        </p:txBody>
      </p:sp>
    </p:spTree>
    <p:extLst>
      <p:ext uri="{BB962C8B-B14F-4D97-AF65-F5344CB8AC3E}">
        <p14:creationId xmlns:p14="http://schemas.microsoft.com/office/powerpoint/2010/main" val="329920231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6D01C9E-DE3D-4E92-8364-88667D423653}" type="slidenum">
              <a:rPr lang="en-GB" smtClean="0"/>
              <a:pPr eaLnBrk="1" hangingPunct="1"/>
              <a:t>225</a:t>
            </a:fld>
            <a:endParaRPr lang="en-GB" smtClean="0"/>
          </a:p>
        </p:txBody>
      </p:sp>
      <p:sp>
        <p:nvSpPr>
          <p:cNvPr id="545795" name="Rectangle 2"/>
          <p:cNvSpPr>
            <a:spLocks noGrp="1" noRot="1" noChangeAspect="1" noChangeArrowheads="1" noTextEdit="1"/>
          </p:cNvSpPr>
          <p:nvPr>
            <p:ph type="sldImg"/>
          </p:nvPr>
        </p:nvSpPr>
        <p:spPr>
          <a:xfrm>
            <a:off x="917575" y="744538"/>
            <a:ext cx="4962525" cy="3722687"/>
          </a:xfrm>
          <a:ln/>
        </p:spPr>
      </p:sp>
      <p:sp>
        <p:nvSpPr>
          <p:cNvPr id="545796" name="Rectangle 3"/>
          <p:cNvSpPr>
            <a:spLocks noGrp="1" noChangeArrowheads="1"/>
          </p:cNvSpPr>
          <p:nvPr>
            <p:ph type="body" idx="1"/>
          </p:nvPr>
        </p:nvSpPr>
        <p:spPr>
          <a:noFill/>
        </p:spPr>
        <p:txBody>
          <a:bodyPr/>
          <a:lstStyle/>
          <a:p>
            <a:pPr eaLnBrk="1" hangingPunct="1"/>
            <a:r>
              <a:rPr lang="en-GB" dirty="0" smtClean="0"/>
              <a:t>The results must be exported in EndNote format. Click</a:t>
            </a:r>
            <a:r>
              <a:rPr lang="en-GB" b="1" dirty="0" smtClean="0"/>
              <a:t> Export</a:t>
            </a:r>
            <a:r>
              <a:rPr lang="en-GB" dirty="0" smtClean="0"/>
              <a:t>.</a:t>
            </a:r>
          </a:p>
        </p:txBody>
      </p:sp>
    </p:spTree>
    <p:extLst>
      <p:ext uri="{BB962C8B-B14F-4D97-AF65-F5344CB8AC3E}">
        <p14:creationId xmlns:p14="http://schemas.microsoft.com/office/powerpoint/2010/main" val="205021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23</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B9D7771-D2B4-40F3-9AB0-34F9C2083F47}" type="slidenum">
              <a:rPr lang="en-GB" smtClean="0"/>
              <a:pPr eaLnBrk="1" hangingPunct="1"/>
              <a:t>226</a:t>
            </a:fld>
            <a:endParaRPr lang="en-GB" smtClean="0"/>
          </a:p>
        </p:txBody>
      </p:sp>
      <p:sp>
        <p:nvSpPr>
          <p:cNvPr id="546819" name="Rectangle 2"/>
          <p:cNvSpPr>
            <a:spLocks noGrp="1" noRot="1" noChangeAspect="1" noChangeArrowheads="1" noTextEdit="1"/>
          </p:cNvSpPr>
          <p:nvPr>
            <p:ph type="sldImg"/>
          </p:nvPr>
        </p:nvSpPr>
        <p:spPr>
          <a:xfrm>
            <a:off x="917575" y="744538"/>
            <a:ext cx="4962525" cy="3722687"/>
          </a:xfrm>
          <a:ln/>
        </p:spPr>
      </p:sp>
      <p:sp>
        <p:nvSpPr>
          <p:cNvPr id="546820" name="Rectangle 3"/>
          <p:cNvSpPr>
            <a:spLocks noGrp="1" noChangeArrowheads="1"/>
          </p:cNvSpPr>
          <p:nvPr>
            <p:ph type="body" idx="1"/>
          </p:nvPr>
        </p:nvSpPr>
        <p:spPr>
          <a:noFill/>
        </p:spPr>
        <p:txBody>
          <a:bodyPr/>
          <a:lstStyle/>
          <a:p>
            <a:pPr eaLnBrk="1" hangingPunct="1"/>
            <a:r>
              <a:rPr lang="en-GB" dirty="0" smtClean="0"/>
              <a:t>This has a .</a:t>
            </a:r>
            <a:r>
              <a:rPr lang="en-GB" dirty="0" err="1" smtClean="0"/>
              <a:t>enw</a:t>
            </a:r>
            <a:r>
              <a:rPr lang="en-GB" dirty="0" smtClean="0"/>
              <a:t> extension: click </a:t>
            </a:r>
            <a:r>
              <a:rPr lang="en-GB" b="1" dirty="0" smtClean="0"/>
              <a:t>Open</a:t>
            </a:r>
          </a:p>
        </p:txBody>
      </p:sp>
    </p:spTree>
    <p:extLst>
      <p:ext uri="{BB962C8B-B14F-4D97-AF65-F5344CB8AC3E}">
        <p14:creationId xmlns:p14="http://schemas.microsoft.com/office/powerpoint/2010/main" val="235779306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15EC2E-34E3-4273-9039-1482486F87C8}" type="slidenum">
              <a:rPr lang="en-GB" smtClean="0"/>
              <a:pPr eaLnBrk="1" hangingPunct="1"/>
              <a:t>227</a:t>
            </a:fld>
            <a:endParaRPr lang="en-GB" smtClean="0"/>
          </a:p>
        </p:txBody>
      </p:sp>
      <p:sp>
        <p:nvSpPr>
          <p:cNvPr id="551939" name="Rectangle 2"/>
          <p:cNvSpPr>
            <a:spLocks noGrp="1" noRot="1" noChangeAspect="1" noChangeArrowheads="1" noTextEdit="1"/>
          </p:cNvSpPr>
          <p:nvPr>
            <p:ph type="sldImg"/>
          </p:nvPr>
        </p:nvSpPr>
        <p:spPr>
          <a:xfrm>
            <a:off x="917575" y="744538"/>
            <a:ext cx="4962525" cy="3722687"/>
          </a:xfrm>
          <a:ln/>
        </p:spPr>
      </p:sp>
      <p:sp>
        <p:nvSpPr>
          <p:cNvPr id="551940" name="Rectangle 3"/>
          <p:cNvSpPr>
            <a:spLocks noGrp="1" noChangeArrowheads="1"/>
          </p:cNvSpPr>
          <p:nvPr>
            <p:ph type="body" idx="1"/>
          </p:nvPr>
        </p:nvSpPr>
        <p:spPr>
          <a:noFill/>
        </p:spPr>
        <p:txBody>
          <a:bodyPr/>
          <a:lstStyle/>
          <a:p>
            <a:pPr eaLnBrk="1" hangingPunct="1"/>
            <a:r>
              <a:rPr lang="en-GB" dirty="0" smtClean="0"/>
              <a:t>The selected references are imported as a temporary group and are also added to </a:t>
            </a:r>
            <a:r>
              <a:rPr lang="en-GB" b="1" dirty="0" smtClean="0"/>
              <a:t>All References</a:t>
            </a:r>
            <a:r>
              <a:rPr lang="en-GB" dirty="0" smtClean="0"/>
              <a:t>. Unwanted references can be discarded at this stage if necessary.</a:t>
            </a:r>
          </a:p>
        </p:txBody>
      </p:sp>
    </p:spTree>
    <p:extLst>
      <p:ext uri="{BB962C8B-B14F-4D97-AF65-F5344CB8AC3E}">
        <p14:creationId xmlns:p14="http://schemas.microsoft.com/office/powerpoint/2010/main" val="9641875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9E1B6F1-F6E1-4074-80CF-BF81B4797449}" type="slidenum">
              <a:rPr lang="en-GB" smtClean="0"/>
              <a:pPr eaLnBrk="1" hangingPunct="1"/>
              <a:t>228</a:t>
            </a:fld>
            <a:endParaRPr lang="en-GB" smtClean="0"/>
          </a:p>
        </p:txBody>
      </p:sp>
      <p:sp>
        <p:nvSpPr>
          <p:cNvPr id="552963" name="Rectangle 2"/>
          <p:cNvSpPr>
            <a:spLocks noGrp="1" noRot="1" noChangeAspect="1" noChangeArrowheads="1" noTextEdit="1"/>
          </p:cNvSpPr>
          <p:nvPr>
            <p:ph type="sldImg"/>
          </p:nvPr>
        </p:nvSpPr>
        <p:spPr>
          <a:xfrm>
            <a:off x="917575" y="744538"/>
            <a:ext cx="4962525" cy="3722687"/>
          </a:xfrm>
          <a:ln/>
        </p:spPr>
      </p:sp>
      <p:sp>
        <p:nvSpPr>
          <p:cNvPr id="552964" name="Rectangle 3"/>
          <p:cNvSpPr>
            <a:spLocks noGrp="1" noChangeArrowheads="1"/>
          </p:cNvSpPr>
          <p:nvPr>
            <p:ph type="body" idx="1"/>
          </p:nvPr>
        </p:nvSpPr>
        <p:spPr>
          <a:noFill/>
        </p:spPr>
        <p:txBody>
          <a:bodyPr/>
          <a:lstStyle/>
          <a:p>
            <a:pPr eaLnBrk="1" hangingPunct="1"/>
            <a:r>
              <a:rPr lang="en-GB" smtClean="0"/>
              <a:t>The URL field carries a hyperlink to the eprint record</a:t>
            </a:r>
          </a:p>
        </p:txBody>
      </p:sp>
    </p:spTree>
    <p:extLst>
      <p:ext uri="{BB962C8B-B14F-4D97-AF65-F5344CB8AC3E}">
        <p14:creationId xmlns:p14="http://schemas.microsoft.com/office/powerpoint/2010/main" val="5953177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231</a:t>
            </a:fld>
            <a:endParaRPr lang="en-GB" smtClean="0"/>
          </a:p>
        </p:txBody>
      </p:sp>
      <p:sp>
        <p:nvSpPr>
          <p:cNvPr id="555011" name="Rectangle 2"/>
          <p:cNvSpPr>
            <a:spLocks noGrp="1" noRot="1" noChangeAspect="1" noChangeArrowheads="1" noTextEdit="1"/>
          </p:cNvSpPr>
          <p:nvPr>
            <p:ph type="sldImg"/>
          </p:nvPr>
        </p:nvSpPr>
        <p:spPr>
          <a:xfrm>
            <a:off x="917575" y="744538"/>
            <a:ext cx="4962525" cy="3722687"/>
          </a:xfrm>
          <a:ln/>
        </p:spPr>
      </p:sp>
      <p:sp>
        <p:nvSpPr>
          <p:cNvPr id="555012" name="Rectangle 3"/>
          <p:cNvSpPr>
            <a:spLocks noGrp="1" noChangeArrowheads="1"/>
          </p:cNvSpPr>
          <p:nvPr>
            <p:ph type="body" idx="1"/>
          </p:nvPr>
        </p:nvSpPr>
        <p:spPr>
          <a:noFill/>
        </p:spPr>
        <p:txBody>
          <a:bodyPr/>
          <a:lstStyle/>
          <a:p>
            <a:pPr eaLnBrk="1" hangingPunct="1"/>
            <a:r>
              <a:rPr lang="en-GB" dirty="0" smtClean="0"/>
              <a:t>To set up an identity on the Web of Science, choose the database from the A - Z list.</a:t>
            </a:r>
          </a:p>
          <a:p>
            <a:pPr eaLnBrk="1" hangingPunct="1"/>
            <a:endParaRPr lang="en-GB" dirty="0" smtClean="0"/>
          </a:p>
        </p:txBody>
      </p:sp>
    </p:spTree>
    <p:extLst>
      <p:ext uri="{BB962C8B-B14F-4D97-AF65-F5344CB8AC3E}">
        <p14:creationId xmlns:p14="http://schemas.microsoft.com/office/powerpoint/2010/main" val="31401368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232</a:t>
            </a:fld>
            <a:endParaRPr lang="en-GB" smtClean="0"/>
          </a:p>
        </p:txBody>
      </p:sp>
      <p:sp>
        <p:nvSpPr>
          <p:cNvPr id="556035" name="Rectangle 2"/>
          <p:cNvSpPr>
            <a:spLocks noGrp="1" noRot="1" noChangeAspect="1" noChangeArrowheads="1" noTextEdit="1"/>
          </p:cNvSpPr>
          <p:nvPr>
            <p:ph type="sldImg"/>
          </p:nvPr>
        </p:nvSpPr>
        <p:spPr>
          <a:xfrm>
            <a:off x="917575" y="744538"/>
            <a:ext cx="4962525" cy="3722687"/>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Science</a:t>
            </a:r>
            <a:r>
              <a:rPr lang="en-GB" dirty="0" smtClean="0"/>
              <a:t> link.</a:t>
            </a:r>
          </a:p>
        </p:txBody>
      </p:sp>
    </p:spTree>
    <p:extLst>
      <p:ext uri="{BB962C8B-B14F-4D97-AF65-F5344CB8AC3E}">
        <p14:creationId xmlns:p14="http://schemas.microsoft.com/office/powerpoint/2010/main" val="412994321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233</a:t>
            </a:fld>
            <a:endParaRPr lang="en-GB" smtClean="0"/>
          </a:p>
        </p:txBody>
      </p:sp>
      <p:sp>
        <p:nvSpPr>
          <p:cNvPr id="557059" name="Rectangle 2"/>
          <p:cNvSpPr>
            <a:spLocks noGrp="1" noRot="1" noChangeAspect="1" noChangeArrowheads="1" noTextEdit="1"/>
          </p:cNvSpPr>
          <p:nvPr>
            <p:ph type="sldImg"/>
          </p:nvPr>
        </p:nvSpPr>
        <p:spPr>
          <a:xfrm>
            <a:off x="917575" y="744538"/>
            <a:ext cx="4962525" cy="3722687"/>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Science, follow the </a:t>
            </a:r>
            <a:r>
              <a:rPr lang="en-GB" b="1" dirty="0" smtClean="0"/>
              <a:t>Register</a:t>
            </a:r>
            <a:r>
              <a:rPr lang="en-GB" dirty="0" smtClean="0"/>
              <a:t> link. </a:t>
            </a:r>
          </a:p>
        </p:txBody>
      </p:sp>
    </p:spTree>
    <p:extLst>
      <p:ext uri="{BB962C8B-B14F-4D97-AF65-F5344CB8AC3E}">
        <p14:creationId xmlns:p14="http://schemas.microsoft.com/office/powerpoint/2010/main" val="136657671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234</a:t>
            </a:fld>
            <a:endParaRPr lang="en-GB" smtClean="0"/>
          </a:p>
        </p:txBody>
      </p:sp>
      <p:sp>
        <p:nvSpPr>
          <p:cNvPr id="558083" name="Rectangle 2"/>
          <p:cNvSpPr>
            <a:spLocks noGrp="1" noRot="1" noChangeAspect="1" noChangeArrowheads="1" noTextEdit="1"/>
          </p:cNvSpPr>
          <p:nvPr>
            <p:ph type="sldImg"/>
          </p:nvPr>
        </p:nvSpPr>
        <p:spPr>
          <a:xfrm>
            <a:off x="917575" y="744538"/>
            <a:ext cx="4962525" cy="3722687"/>
          </a:xfrm>
          <a:ln/>
        </p:spPr>
      </p:sp>
      <p:sp>
        <p:nvSpPr>
          <p:cNvPr id="558084" name="Rectangle 3"/>
          <p:cNvSpPr>
            <a:spLocks noGrp="1" noChangeArrowheads="1"/>
          </p:cNvSpPr>
          <p:nvPr>
            <p:ph type="body" idx="1"/>
          </p:nvPr>
        </p:nvSpPr>
        <p:spPr>
          <a:noFill/>
        </p:spPr>
        <p:txBody>
          <a:bodyPr/>
          <a:lstStyle/>
          <a:p>
            <a:pPr eaLnBrk="1" hangingPunct="1"/>
            <a:r>
              <a:rPr lang="en-GB" dirty="0" smtClean="0"/>
              <a:t>On future occasions you can sign in using your email address and the password you have created (it</a:t>
            </a:r>
            <a:r>
              <a:rPr lang="en-GB" baseline="0" dirty="0" smtClean="0"/>
              <a:t> is best not to use your university password, which changes every six months)</a:t>
            </a:r>
            <a:endParaRPr lang="en-GB" dirty="0" smtClean="0"/>
          </a:p>
        </p:txBody>
      </p:sp>
    </p:spTree>
    <p:extLst>
      <p:ext uri="{BB962C8B-B14F-4D97-AF65-F5344CB8AC3E}">
        <p14:creationId xmlns:p14="http://schemas.microsoft.com/office/powerpoint/2010/main" val="193660255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235</a:t>
            </a:fld>
            <a:endParaRPr lang="en-GB" smtClean="0"/>
          </a:p>
        </p:txBody>
      </p:sp>
      <p:sp>
        <p:nvSpPr>
          <p:cNvPr id="559107" name="Rectangle 2"/>
          <p:cNvSpPr>
            <a:spLocks noGrp="1" noRot="1" noChangeAspect="1" noChangeArrowheads="1" noTextEdit="1"/>
          </p:cNvSpPr>
          <p:nvPr>
            <p:ph type="sldImg"/>
          </p:nvPr>
        </p:nvSpPr>
        <p:spPr>
          <a:xfrm>
            <a:off x="917575" y="744538"/>
            <a:ext cx="4962525" cy="3722687"/>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 </a:t>
            </a:r>
            <a:r>
              <a:rPr lang="en-GB" b="1" dirty="0" smtClean="0"/>
              <a:t>EndNote</a:t>
            </a:r>
            <a:r>
              <a:rPr lang="en-GB" dirty="0" smtClean="0"/>
              <a:t> link.</a:t>
            </a:r>
          </a:p>
          <a:p>
            <a:pPr eaLnBrk="1" hangingPunct="1"/>
            <a:endParaRPr lang="en-GB" dirty="0" smtClean="0"/>
          </a:p>
        </p:txBody>
      </p:sp>
    </p:spTree>
    <p:extLst>
      <p:ext uri="{BB962C8B-B14F-4D97-AF65-F5344CB8AC3E}">
        <p14:creationId xmlns:p14="http://schemas.microsoft.com/office/powerpoint/2010/main" val="6778537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 the EndNote library has been synchronised, all references, and custom groups, will appear on the </a:t>
            </a:r>
            <a:r>
              <a:rPr lang="en-GB" b="1" dirty="0" smtClean="0"/>
              <a:t>My References </a:t>
            </a:r>
            <a:r>
              <a:rPr lang="en-GB" dirty="0" smtClean="0"/>
              <a:t>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236</a:t>
            </a:fld>
            <a:endParaRPr lang="en-GB"/>
          </a:p>
        </p:txBody>
      </p:sp>
    </p:spTree>
    <p:extLst>
      <p:ext uri="{BB962C8B-B14F-4D97-AF65-F5344CB8AC3E}">
        <p14:creationId xmlns:p14="http://schemas.microsoft.com/office/powerpoint/2010/main" val="336228469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set up synchronising,</a:t>
            </a:r>
            <a:r>
              <a:rPr lang="en-GB" baseline="0" dirty="0" smtClean="0"/>
              <a:t> in EndNote X7 go to </a:t>
            </a:r>
            <a:r>
              <a:rPr lang="en-GB" b="1" baseline="0" dirty="0" smtClean="0"/>
              <a:t>Edit, Preferences</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237</a:t>
            </a:fld>
            <a:endParaRPr lang="en-GB"/>
          </a:p>
        </p:txBody>
      </p:sp>
    </p:spTree>
    <p:extLst>
      <p:ext uri="{BB962C8B-B14F-4D97-AF65-F5344CB8AC3E}">
        <p14:creationId xmlns:p14="http://schemas.microsoft.com/office/powerpoint/2010/main" val="188931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5183863-1B07-4286-81D1-706C64991C42}" type="slidenum">
              <a:rPr lang="en-GB" smtClean="0"/>
              <a:pPr eaLnBrk="1" hangingPunct="1"/>
              <a:t>4</a:t>
            </a:fld>
            <a:endParaRPr lang="en-GB" smtClean="0"/>
          </a:p>
        </p:txBody>
      </p:sp>
      <p:sp>
        <p:nvSpPr>
          <p:cNvPr id="329731" name="Rectangle 2"/>
          <p:cNvSpPr>
            <a:spLocks noGrp="1" noRot="1" noChangeAspect="1" noChangeArrowheads="1" noTextEdit="1"/>
          </p:cNvSpPr>
          <p:nvPr>
            <p:ph type="sldImg"/>
          </p:nvPr>
        </p:nvSpPr>
        <p:spPr>
          <a:xfrm>
            <a:off x="917575" y="744538"/>
            <a:ext cx="4962525" cy="3722687"/>
          </a:xfrm>
          <a:ln/>
        </p:spPr>
      </p:sp>
      <p:sp>
        <p:nvSpPr>
          <p:cNvPr id="329732" name="Rectangle 3"/>
          <p:cNvSpPr>
            <a:spLocks noGrp="1" noChangeArrowheads="1"/>
          </p:cNvSpPr>
          <p:nvPr>
            <p:ph type="body" idx="1"/>
          </p:nvPr>
        </p:nvSpPr>
        <p:spPr>
          <a:noFill/>
        </p:spPr>
        <p:txBody>
          <a:bodyPr/>
          <a:lstStyle/>
          <a:p>
            <a:pPr eaLnBrk="1" hangingPunct="1"/>
            <a:r>
              <a:rPr lang="en-GB" dirty="0" smtClean="0"/>
              <a:t>Some schools require variations to standard referencing styles. Harvard in particular is used in a number of slightly differing formats. Footnoting styles such as MHRA may</a:t>
            </a:r>
            <a:r>
              <a:rPr lang="en-GB" baseline="0" dirty="0" smtClean="0"/>
              <a:t> have quite complex referencing requirements.</a:t>
            </a:r>
            <a:endParaRPr lang="en-GB" dirty="0" smtClean="0"/>
          </a:p>
        </p:txBody>
      </p:sp>
    </p:spTree>
    <p:extLst>
      <p:ext uri="{BB962C8B-B14F-4D97-AF65-F5344CB8AC3E}">
        <p14:creationId xmlns:p14="http://schemas.microsoft.com/office/powerpoint/2010/main" val="2263260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25</a:t>
            </a:fld>
            <a:endParaRPr lang="en-GB"/>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smtClean="0"/>
              <a:t> control how the EndNote Library itself appears, rather than the individual records. To see the options, go to </a:t>
            </a:r>
            <a:r>
              <a:rPr lang="en-GB" b="1" dirty="0" smtClean="0"/>
              <a:t>Edit, Preferences</a:t>
            </a:r>
            <a:r>
              <a:rPr lang="en-GB" dirty="0" smtClean="0"/>
              <a:t>.</a:t>
            </a:r>
          </a:p>
        </p:txBody>
      </p:sp>
    </p:spTree>
    <p:extLst>
      <p:ext uri="{BB962C8B-B14F-4D97-AF65-F5344CB8AC3E}">
        <p14:creationId xmlns:p14="http://schemas.microsoft.com/office/powerpoint/2010/main" val="414867536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Sync</a:t>
            </a:r>
            <a:r>
              <a:rPr lang="en-GB" dirty="0" smtClean="0"/>
              <a:t> option.</a:t>
            </a:r>
          </a:p>
          <a:p>
            <a:r>
              <a:rPr lang="en-GB" dirty="0" smtClean="0"/>
              <a:t>Input the email address and password as used for Web</a:t>
            </a:r>
            <a:r>
              <a:rPr lang="en-GB" baseline="0" dirty="0" smtClean="0"/>
              <a:t> of Science, and choose when you wish to sync the library automatically.</a:t>
            </a:r>
          </a:p>
          <a:p>
            <a:r>
              <a:rPr lang="en-GB" baseline="0" dirty="0" smtClean="0"/>
              <a:t>Then click </a:t>
            </a:r>
            <a:r>
              <a:rPr lang="en-GB" b="1" baseline="0" dirty="0" smtClean="0"/>
              <a:t>Apply. </a:t>
            </a:r>
            <a:r>
              <a:rPr lang="en-GB" b="0" baseline="0" dirty="0" smtClean="0"/>
              <a:t>If this option is greyed out on future visits, click </a:t>
            </a:r>
            <a:r>
              <a:rPr lang="en-GB" b="1" baseline="0" dirty="0" smtClean="0"/>
              <a:t>OK</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238</a:t>
            </a:fld>
            <a:endParaRPr lang="en-GB"/>
          </a:p>
        </p:txBody>
      </p:sp>
    </p:spTree>
    <p:extLst>
      <p:ext uri="{BB962C8B-B14F-4D97-AF65-F5344CB8AC3E}">
        <p14:creationId xmlns:p14="http://schemas.microsoft.com/office/powerpoint/2010/main" val="9277708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synchronise the library</a:t>
            </a:r>
            <a:r>
              <a:rPr lang="en-GB" baseline="0" dirty="0" smtClean="0"/>
              <a:t> manually at any time, and to set up sync, click the </a:t>
            </a:r>
            <a:r>
              <a:rPr lang="en-GB" b="1" baseline="0" dirty="0" smtClean="0"/>
              <a:t>sync</a:t>
            </a:r>
            <a:r>
              <a:rPr lang="en-GB" baseline="0"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239</a:t>
            </a:fld>
            <a:endParaRPr lang="en-GB"/>
          </a:p>
        </p:txBody>
      </p:sp>
    </p:spTree>
    <p:extLst>
      <p:ext uri="{BB962C8B-B14F-4D97-AF65-F5344CB8AC3E}">
        <p14:creationId xmlns:p14="http://schemas.microsoft.com/office/powerpoint/2010/main" val="62883406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recommended that you backup the library before starting this procedure. This</a:t>
            </a:r>
            <a:r>
              <a:rPr lang="en-GB" baseline="0" dirty="0" smtClean="0"/>
              <a:t> creates a compressed library - note  that this will not be automatically updated.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240</a:t>
            </a:fld>
            <a:endParaRPr lang="en-GB"/>
          </a:p>
        </p:txBody>
      </p:sp>
    </p:spTree>
    <p:extLst>
      <p:ext uri="{BB962C8B-B14F-4D97-AF65-F5344CB8AC3E}">
        <p14:creationId xmlns:p14="http://schemas.microsoft.com/office/powerpoint/2010/main" val="18951513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first synchronisation will take a long</a:t>
            </a:r>
            <a:r>
              <a:rPr lang="en-GB" baseline="0" dirty="0" smtClean="0"/>
              <a:t> time - even with only a few references. Note that Smart groups are not synchronised.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241</a:t>
            </a:fld>
            <a:endParaRPr lang="en-GB"/>
          </a:p>
        </p:txBody>
      </p:sp>
    </p:spTree>
    <p:extLst>
      <p:ext uri="{BB962C8B-B14F-4D97-AF65-F5344CB8AC3E}">
        <p14:creationId xmlns:p14="http://schemas.microsoft.com/office/powerpoint/2010/main" val="160430254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sync status is displayed in the left hand panel. A blue symbol indicates that synchronisation</a:t>
            </a:r>
            <a:r>
              <a:rPr lang="en-GB" baseline="0" dirty="0" smtClean="0"/>
              <a:t> is complete, red indicates that there are conflicts to be resolved, which might happen if changes had been made to a record in both EndNote and EndNote Web since the last synchronisation.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242</a:t>
            </a:fld>
            <a:endParaRPr lang="en-GB"/>
          </a:p>
        </p:txBody>
      </p:sp>
    </p:spTree>
    <p:extLst>
      <p:ext uri="{BB962C8B-B14F-4D97-AF65-F5344CB8AC3E}">
        <p14:creationId xmlns:p14="http://schemas.microsoft.com/office/powerpoint/2010/main" val="363403248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If you are using EndNote</a:t>
            </a:r>
            <a:r>
              <a:rPr lang="en-GB" baseline="0" dirty="0" smtClean="0"/>
              <a:t> Web on your own computer, you will need to install the correct version of the Cite While You Write plug in. Follow the on-screen instructions.</a:t>
            </a:r>
          </a:p>
          <a:p>
            <a:r>
              <a:rPr lang="en-GB" baseline="0" dirty="0" smtClean="0"/>
              <a:t>Alternatively on a public workstation use the Preferences link on the EndNote tab in Word to change the Application to EndNote Web</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244</a:t>
            </a:fld>
            <a:endParaRPr lang="en-GB"/>
          </a:p>
        </p:txBody>
      </p:sp>
    </p:spTree>
    <p:extLst>
      <p:ext uri="{BB962C8B-B14F-4D97-AF65-F5344CB8AC3E}">
        <p14:creationId xmlns:p14="http://schemas.microsoft.com/office/powerpoint/2010/main" val="94891145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EndNote inserts citations and creates a simultaneous bibliography at the end of the text. It is helpful to insert a page break.</a:t>
            </a:r>
          </a:p>
          <a:p>
            <a:pPr eaLnBrk="1" hangingPunct="1"/>
            <a:r>
              <a:rPr lang="en-GB" dirty="0" smtClean="0"/>
              <a:t>In the Word document, select the point in the text to insert the reference.</a:t>
            </a:r>
          </a:p>
          <a:p>
            <a:pPr eaLnBrk="1" hangingPunct="1"/>
            <a:r>
              <a:rPr lang="en-GB" dirty="0" smtClean="0"/>
              <a:t>Go to </a:t>
            </a:r>
            <a:r>
              <a:rPr lang="en-GB" b="1" dirty="0" smtClean="0"/>
              <a:t>Insert Citations </a:t>
            </a:r>
            <a:r>
              <a:rPr lang="en-GB" dirty="0" smtClean="0"/>
              <a:t>to select the required reference. </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245</a:t>
            </a:fld>
            <a:endParaRPr lang="en-GB"/>
          </a:p>
        </p:txBody>
      </p:sp>
    </p:spTree>
    <p:extLst>
      <p:ext uri="{BB962C8B-B14F-4D97-AF65-F5344CB8AC3E}">
        <p14:creationId xmlns:p14="http://schemas.microsoft.com/office/powerpoint/2010/main" val="378921660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a:t>
            </a:r>
            <a:r>
              <a:rPr lang="en-GB" baseline="0" dirty="0" smtClean="0"/>
              <a:t> Author or Title keywords in the search box and click </a:t>
            </a:r>
            <a:r>
              <a:rPr lang="en-GB" b="1" baseline="0" dirty="0" smtClean="0"/>
              <a:t>Find</a:t>
            </a:r>
            <a:r>
              <a:rPr lang="en-GB" baseline="0" dirty="0" smtClean="0"/>
              <a:t> to show the required reference. All matching references are retrieved. Highlight the reference needed and click </a:t>
            </a:r>
            <a:r>
              <a:rPr lang="en-GB" b="1" baseline="0" dirty="0" smtClean="0"/>
              <a:t>Insert.</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246</a:t>
            </a:fld>
            <a:endParaRPr lang="en-GB"/>
          </a:p>
        </p:txBody>
      </p:sp>
    </p:spTree>
    <p:extLst>
      <p:ext uri="{BB962C8B-B14F-4D97-AF65-F5344CB8AC3E}">
        <p14:creationId xmlns:p14="http://schemas.microsoft.com/office/powerpoint/2010/main" val="315408843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citation is inserted at the selected point in the text, and a full bibliographic record created at the end of the document.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247</a:t>
            </a:fld>
            <a:endParaRPr lang="en-GB"/>
          </a:p>
        </p:txBody>
      </p:sp>
    </p:spTree>
    <p:extLst>
      <p:ext uri="{BB962C8B-B14F-4D97-AF65-F5344CB8AC3E}">
        <p14:creationId xmlns:p14="http://schemas.microsoft.com/office/powerpoint/2010/main" val="379898395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Multiple references can be inserted at a single point in the text: locate the cursor immediately to the right of the close bracket then find the reference from the EndNote Web library as before. </a:t>
            </a:r>
          </a:p>
          <a:p>
            <a:pPr eaLnBrk="1" hangingPunct="1"/>
            <a:r>
              <a:rPr lang="en-GB" dirty="0" smtClean="0"/>
              <a:t>The citation will be included within the brackets and the full reference at the appropriate location in the end of document bibliography. Note that the sort order for citations and bibliography is set within the referencing style.</a:t>
            </a:r>
          </a:p>
          <a:p>
            <a:pPr eaLnBrk="1" hangingPunct="1"/>
            <a:r>
              <a:rPr lang="en-GB" dirty="0" smtClean="0"/>
              <a:t>The Reference style for the document can be changed within Word, or by using the Format tab in the Bibliography window.</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248</a:t>
            </a:fld>
            <a:endParaRPr lang="en-GB"/>
          </a:p>
        </p:txBody>
      </p:sp>
    </p:spTree>
    <p:extLst>
      <p:ext uri="{BB962C8B-B14F-4D97-AF65-F5344CB8AC3E}">
        <p14:creationId xmlns:p14="http://schemas.microsoft.com/office/powerpoint/2010/main" val="296874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26</a:t>
            </a:fld>
            <a:endParaRPr lang="en-GB"/>
          </a:p>
        </p:txBody>
      </p:sp>
      <p:sp>
        <p:nvSpPr>
          <p:cNvPr id="171011" name="Rectangle 2"/>
          <p:cNvSpPr>
            <a:spLocks noGrp="1" noRot="1" noChangeAspect="1" noChangeArrowheads="1" noTextEdit="1"/>
          </p:cNvSpPr>
          <p:nvPr>
            <p:ph type="sldImg"/>
          </p:nvPr>
        </p:nvSpPr>
        <p:spPr>
          <a:xfrm>
            <a:off x="917575" y="744538"/>
            <a:ext cx="4962525" cy="3722687"/>
          </a:xfrm>
          <a:ln/>
        </p:spPr>
      </p:sp>
      <p:sp>
        <p:nvSpPr>
          <p:cNvPr id="171012" name="Rectangle 3"/>
          <p:cNvSpPr>
            <a:spLocks noGrp="1" noChangeArrowheads="1"/>
          </p:cNvSpPr>
          <p:nvPr>
            <p:ph type="body" idx="1"/>
          </p:nvPr>
        </p:nvSpPr>
        <p:spPr>
          <a:noFill/>
        </p:spPr>
        <p:txBody>
          <a:bodyPr/>
          <a:lstStyle/>
          <a:p>
            <a:pPr eaLnBrk="1" hangingPunct="1"/>
            <a:r>
              <a:rPr lang="en-GB" dirty="0" smtClean="0"/>
              <a:t>Use the Duplicates</a:t>
            </a:r>
            <a:r>
              <a:rPr lang="en-GB" baseline="0" dirty="0" smtClean="0"/>
              <a:t> option to set criteria for comparing possible duplicates. The default comparisons are Author, Year, Title and Reference Type.  Because databases list author names differently for the same publication, it is best to uncheck the Author option.</a:t>
            </a:r>
            <a:endParaRPr lang="en-GB" dirty="0" smtClean="0"/>
          </a:p>
        </p:txBody>
      </p:sp>
    </p:spTree>
    <p:extLst>
      <p:ext uri="{BB962C8B-B14F-4D97-AF65-F5344CB8AC3E}">
        <p14:creationId xmlns:p14="http://schemas.microsoft.com/office/powerpoint/2010/main" val="220470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Citations</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250</a:t>
            </a:fld>
            <a:endParaRPr lang="en-GB"/>
          </a:p>
        </p:txBody>
      </p:sp>
    </p:spTree>
    <p:extLst>
      <p:ext uri="{BB962C8B-B14F-4D97-AF65-F5344CB8AC3E}">
        <p14:creationId xmlns:p14="http://schemas.microsoft.com/office/powerpoint/2010/main" val="31210204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add page numbers to a citation, select the required citation, then type the exact letter string, including any required leading/following spaces in the </a:t>
            </a:r>
            <a:r>
              <a:rPr lang="en-GB" b="1" dirty="0" smtClean="0"/>
              <a:t>Suffix</a:t>
            </a:r>
            <a:r>
              <a:rPr lang="en-GB" dirty="0" smtClean="0"/>
              <a:t> box, note, not in the </a:t>
            </a:r>
            <a:r>
              <a:rPr lang="en-GB" b="1" dirty="0" smtClean="0"/>
              <a:t>Pages</a:t>
            </a:r>
            <a:r>
              <a:rPr lang="en-GB" dirty="0" smtClean="0"/>
              <a:t> box. Then click </a:t>
            </a:r>
            <a:r>
              <a:rPr lang="en-GB" b="1" dirty="0" smtClean="0"/>
              <a:t>OK</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251</a:t>
            </a:fld>
            <a:endParaRPr lang="en-GB"/>
          </a:p>
        </p:txBody>
      </p:sp>
    </p:spTree>
    <p:extLst>
      <p:ext uri="{BB962C8B-B14F-4D97-AF65-F5344CB8AC3E}">
        <p14:creationId xmlns:p14="http://schemas.microsoft.com/office/powerpoint/2010/main" val="145395517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suffix text is added to the citation.</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252</a:t>
            </a:fld>
            <a:endParaRPr lang="en-GB"/>
          </a:p>
        </p:txBody>
      </p:sp>
    </p:spTree>
    <p:extLst>
      <p:ext uri="{BB962C8B-B14F-4D97-AF65-F5344CB8AC3E}">
        <p14:creationId xmlns:p14="http://schemas.microsoft.com/office/powerpoint/2010/main" val="386549494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To remove a record completely, go to </a:t>
            </a:r>
            <a:r>
              <a:rPr lang="en-GB" b="1" dirty="0" smtClean="0"/>
              <a:t>Edit Citation(s)</a:t>
            </a:r>
            <a:r>
              <a:rPr lang="en-GB" b="0" dirty="0" smtClean="0"/>
              <a:t>,</a:t>
            </a:r>
            <a:r>
              <a:rPr lang="en-GB" dirty="0" smtClean="0"/>
              <a:t> select the reference to be removed, click </a:t>
            </a:r>
            <a:r>
              <a:rPr lang="en-GB" b="1" dirty="0" smtClean="0"/>
              <a:t>Remove Citation</a:t>
            </a:r>
            <a:r>
              <a:rPr lang="en-GB" b="1" baseline="0" dirty="0" smtClean="0"/>
              <a:t> </a:t>
            </a:r>
            <a:r>
              <a:rPr lang="en-GB" dirty="0" smtClean="0"/>
              <a:t>and then </a:t>
            </a:r>
            <a:r>
              <a:rPr lang="en-GB" b="1" dirty="0" smtClean="0"/>
              <a:t>OK</a:t>
            </a:r>
            <a:r>
              <a:rPr lang="en-GB"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Both the citation and the full reference are removed from the document. Note that if the same source is cited elsewhere in the document, it will not be removed from the bibliography.</a:t>
            </a:r>
          </a:p>
          <a:p>
            <a:pPr eaLnBrk="1" hangingPunct="1"/>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253</a:t>
            </a:fld>
            <a:endParaRPr lang="en-GB"/>
          </a:p>
        </p:txBody>
      </p:sp>
    </p:spTree>
    <p:extLst>
      <p:ext uri="{BB962C8B-B14F-4D97-AF65-F5344CB8AC3E}">
        <p14:creationId xmlns:p14="http://schemas.microsoft.com/office/powerpoint/2010/main" val="96233279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make changes to the bibliography layout, go to the Bibliography tab and click to expand.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255</a:t>
            </a:fld>
            <a:endParaRPr lang="en-GB"/>
          </a:p>
        </p:txBody>
      </p:sp>
    </p:spTree>
    <p:extLst>
      <p:ext uri="{BB962C8B-B14F-4D97-AF65-F5344CB8AC3E}">
        <p14:creationId xmlns:p14="http://schemas.microsoft.com/office/powerpoint/2010/main" val="164070814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256</a:t>
            </a:fld>
            <a:endParaRPr lang="en-GB"/>
          </a:p>
        </p:txBody>
      </p:sp>
    </p:spTree>
    <p:extLst>
      <p:ext uri="{BB962C8B-B14F-4D97-AF65-F5344CB8AC3E}">
        <p14:creationId xmlns:p14="http://schemas.microsoft.com/office/powerpoint/2010/main" val="72288227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a:t>
            </a:r>
            <a:r>
              <a:rPr lang="en-GB" b="1" baseline="0" dirty="0" smtClean="0"/>
              <a:t>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257</a:t>
            </a:fld>
            <a:endParaRPr lang="en-GB"/>
          </a:p>
        </p:txBody>
      </p:sp>
    </p:spTree>
    <p:extLst>
      <p:ext uri="{BB962C8B-B14F-4D97-AF65-F5344CB8AC3E}">
        <p14:creationId xmlns:p14="http://schemas.microsoft.com/office/powerpoint/2010/main" val="164488055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EndNote</a:t>
            </a:r>
            <a:r>
              <a:rPr lang="en-GB" baseline="0" dirty="0" smtClean="0"/>
              <a:t> Online can be used to share references with others, for example in a research group.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259</a:t>
            </a:fld>
            <a:endParaRPr lang="en-GB"/>
          </a:p>
        </p:txBody>
      </p:sp>
    </p:spTree>
    <p:extLst>
      <p:ext uri="{BB962C8B-B14F-4D97-AF65-F5344CB8AC3E}">
        <p14:creationId xmlns:p14="http://schemas.microsoft.com/office/powerpoint/2010/main" val="135187859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C52DFB-E207-4C84-B273-AE852F650877}" type="slidenum">
              <a:rPr lang="en-GB" smtClean="0"/>
              <a:pPr eaLnBrk="1" hangingPunct="1"/>
              <a:t>260</a:t>
            </a:fld>
            <a:endParaRPr lang="en-GB" smtClean="0"/>
          </a:p>
        </p:txBody>
      </p:sp>
      <p:sp>
        <p:nvSpPr>
          <p:cNvPr id="562179" name="Rectangle 2"/>
          <p:cNvSpPr>
            <a:spLocks noGrp="1" noRot="1" noChangeAspect="1" noChangeArrowheads="1" noTextEdit="1"/>
          </p:cNvSpPr>
          <p:nvPr>
            <p:ph type="sldImg"/>
          </p:nvPr>
        </p:nvSpPr>
        <p:spPr>
          <a:xfrm>
            <a:off x="917575" y="744538"/>
            <a:ext cx="4962525" cy="3722687"/>
          </a:xfrm>
          <a:ln/>
        </p:spPr>
      </p:sp>
      <p:sp>
        <p:nvSpPr>
          <p:cNvPr id="56218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To set up sharing,</a:t>
            </a:r>
            <a:r>
              <a:rPr lang="en-GB" baseline="0" dirty="0" smtClean="0"/>
              <a:t> in EndNote Online, go to </a:t>
            </a:r>
            <a:r>
              <a:rPr lang="en-GB" dirty="0" smtClean="0"/>
              <a:t>the </a:t>
            </a:r>
            <a:r>
              <a:rPr lang="en-GB" b="1" dirty="0" smtClean="0"/>
              <a:t>Organize,</a:t>
            </a:r>
            <a:r>
              <a:rPr lang="en-GB" b="1" baseline="0" dirty="0" smtClean="0"/>
              <a:t> Manage My Groups </a:t>
            </a:r>
            <a:r>
              <a:rPr lang="en-GB" dirty="0" smtClean="0"/>
              <a:t>tab,  and choose </a:t>
            </a:r>
            <a:r>
              <a:rPr lang="en-GB" b="1" dirty="0" smtClean="0"/>
              <a:t>Manage Sharing</a:t>
            </a:r>
            <a:r>
              <a:rPr lang="en-GB" b="1" baseline="0" dirty="0" smtClean="0"/>
              <a:t> </a:t>
            </a:r>
            <a:r>
              <a:rPr lang="en-GB" b="0" baseline="0" dirty="0" smtClean="0"/>
              <a:t>for the specific group</a:t>
            </a:r>
            <a:r>
              <a:rPr lang="en-GB" b="1" dirty="0" smtClean="0"/>
              <a:t>.</a:t>
            </a:r>
          </a:p>
        </p:txBody>
      </p:sp>
    </p:spTree>
    <p:extLst>
      <p:ext uri="{BB962C8B-B14F-4D97-AF65-F5344CB8AC3E}">
        <p14:creationId xmlns:p14="http://schemas.microsoft.com/office/powerpoint/2010/main" val="292168331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978F8C5-3DA0-4D09-8605-899A663DD25B}" type="slidenum">
              <a:rPr lang="en-GB" smtClean="0"/>
              <a:pPr eaLnBrk="1" hangingPunct="1"/>
              <a:t>261</a:t>
            </a:fld>
            <a:endParaRPr lang="en-GB" smtClean="0"/>
          </a:p>
        </p:txBody>
      </p:sp>
      <p:sp>
        <p:nvSpPr>
          <p:cNvPr id="563203" name="Rectangle 2"/>
          <p:cNvSpPr>
            <a:spLocks noGrp="1" noRot="1" noChangeAspect="1" noChangeArrowheads="1" noTextEdit="1"/>
          </p:cNvSpPr>
          <p:nvPr>
            <p:ph type="sldImg"/>
          </p:nvPr>
        </p:nvSpPr>
        <p:spPr>
          <a:xfrm>
            <a:off x="917575" y="744538"/>
            <a:ext cx="4962525" cy="3722687"/>
          </a:xfrm>
          <a:ln/>
        </p:spPr>
      </p:sp>
      <p:sp>
        <p:nvSpPr>
          <p:cNvPr id="563204" name="Rectangle 3"/>
          <p:cNvSpPr>
            <a:spLocks noGrp="1" noChangeArrowheads="1"/>
          </p:cNvSpPr>
          <p:nvPr>
            <p:ph type="body" idx="1"/>
          </p:nvPr>
        </p:nvSpPr>
        <p:spPr>
          <a:noFill/>
        </p:spPr>
        <p:txBody>
          <a:bodyPr/>
          <a:lstStyle/>
          <a:p>
            <a:pPr eaLnBrk="1" hangingPunct="1"/>
            <a:r>
              <a:rPr lang="en-GB" b="0" dirty="0" smtClean="0"/>
              <a:t>Then</a:t>
            </a:r>
            <a:r>
              <a:rPr lang="en-GB" b="0" baseline="0" dirty="0" smtClean="0"/>
              <a:t> click on </a:t>
            </a:r>
            <a:r>
              <a:rPr lang="en-GB" b="1" baseline="0" dirty="0" smtClean="0"/>
              <a:t>Start sharing this group</a:t>
            </a:r>
            <a:r>
              <a:rPr lang="en-GB" b="0" baseline="0" dirty="0" smtClean="0"/>
              <a:t>.</a:t>
            </a:r>
            <a:endParaRPr lang="en-GB" b="0" dirty="0" smtClean="0"/>
          </a:p>
        </p:txBody>
      </p:sp>
    </p:spTree>
    <p:extLst>
      <p:ext uri="{BB962C8B-B14F-4D97-AF65-F5344CB8AC3E}">
        <p14:creationId xmlns:p14="http://schemas.microsoft.com/office/powerpoint/2010/main" val="985835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27</a:t>
            </a:fld>
            <a:endParaRPr lang="en-GB"/>
          </a:p>
        </p:txBody>
      </p:sp>
      <p:sp>
        <p:nvSpPr>
          <p:cNvPr id="172035" name="Rectangle 2"/>
          <p:cNvSpPr>
            <a:spLocks noGrp="1" noRot="1" noChangeAspect="1" noChangeArrowheads="1" noTextEdit="1"/>
          </p:cNvSpPr>
          <p:nvPr>
            <p:ph type="sldImg"/>
          </p:nvPr>
        </p:nvSpPr>
        <p:spPr>
          <a:xfrm>
            <a:off x="917575" y="744538"/>
            <a:ext cx="4962525" cy="3722687"/>
          </a:xfrm>
          <a:ln/>
        </p:spPr>
      </p:sp>
      <p:sp>
        <p:nvSpPr>
          <p:cNvPr id="172036" name="Rectangle 3"/>
          <p:cNvSpPr>
            <a:spLocks noGrp="1" noChangeArrowheads="1"/>
          </p:cNvSpPr>
          <p:nvPr>
            <p:ph type="body" idx="1"/>
          </p:nvPr>
        </p:nvSpPr>
        <p:spPr>
          <a:noFill/>
        </p:spPr>
        <p:txBody>
          <a:bodyPr/>
          <a:lstStyle/>
          <a:p>
            <a:pPr eaLnBrk="1" hangingPunct="1"/>
            <a:r>
              <a:rPr lang="en-GB" dirty="0" smtClean="0"/>
              <a:t>The </a:t>
            </a:r>
            <a:r>
              <a:rPr lang="en-GB" b="1" dirty="0" smtClean="0"/>
              <a:t>Find Full Text</a:t>
            </a:r>
            <a:r>
              <a:rPr lang="en-GB" b="1" baseline="0" dirty="0" smtClean="0"/>
              <a:t> </a:t>
            </a:r>
            <a:r>
              <a:rPr lang="en-GB" baseline="0" dirty="0" smtClean="0"/>
              <a:t>option searches for the full text of articles already in the EndNote Library. To maximise the number of records retrieved, ensure that Web of Knowledge, DOI and PubMed options are all checked.</a:t>
            </a:r>
            <a:endParaRPr lang="en-GB" dirty="0" smtClean="0"/>
          </a:p>
        </p:txBody>
      </p:sp>
    </p:spTree>
    <p:extLst>
      <p:ext uri="{BB962C8B-B14F-4D97-AF65-F5344CB8AC3E}">
        <p14:creationId xmlns:p14="http://schemas.microsoft.com/office/powerpoint/2010/main" val="34447085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9493C8A-A85B-4281-A30E-35C1354D4E0C}" type="slidenum">
              <a:rPr lang="en-GB" smtClean="0"/>
              <a:pPr eaLnBrk="1" hangingPunct="1"/>
              <a:t>262</a:t>
            </a:fld>
            <a:endParaRPr lang="en-GB" smtClean="0"/>
          </a:p>
        </p:txBody>
      </p:sp>
      <p:sp>
        <p:nvSpPr>
          <p:cNvPr id="564227" name="Rectangle 2"/>
          <p:cNvSpPr>
            <a:spLocks noGrp="1" noRot="1" noChangeAspect="1" noChangeArrowheads="1" noTextEdit="1"/>
          </p:cNvSpPr>
          <p:nvPr>
            <p:ph type="sldImg"/>
          </p:nvPr>
        </p:nvSpPr>
        <p:spPr>
          <a:xfrm>
            <a:off x="917575" y="744538"/>
            <a:ext cx="4962525" cy="3722687"/>
          </a:xfrm>
          <a:ln/>
        </p:spPr>
      </p:sp>
      <p:sp>
        <p:nvSpPr>
          <p:cNvPr id="564228" name="Rectangle 3"/>
          <p:cNvSpPr>
            <a:spLocks noGrp="1" noChangeArrowheads="1"/>
          </p:cNvSpPr>
          <p:nvPr>
            <p:ph type="body" idx="1"/>
          </p:nvPr>
        </p:nvSpPr>
        <p:spPr>
          <a:noFill/>
        </p:spPr>
        <p:txBody>
          <a:bodyPr/>
          <a:lstStyle/>
          <a:p>
            <a:pPr eaLnBrk="1" hangingPunct="1"/>
            <a:r>
              <a:rPr lang="en-GB" dirty="0" smtClean="0"/>
              <a:t>Add the email addresses of the people you wish to share your group with; they will need to have an (updated) EndNote Online account. Choose access, </a:t>
            </a:r>
            <a:r>
              <a:rPr lang="en-GB" b="1" dirty="0" smtClean="0"/>
              <a:t>Read only</a:t>
            </a:r>
            <a:r>
              <a:rPr lang="en-GB" dirty="0" smtClean="0"/>
              <a:t> or </a:t>
            </a:r>
            <a:r>
              <a:rPr lang="en-GB" b="1" dirty="0" smtClean="0"/>
              <a:t>Read &amp; Write</a:t>
            </a:r>
            <a:r>
              <a:rPr lang="en-GB" dirty="0" smtClean="0"/>
              <a:t>, then </a:t>
            </a:r>
            <a:r>
              <a:rPr lang="en-GB" b="1" dirty="0" smtClean="0"/>
              <a:t>Apply</a:t>
            </a:r>
            <a:r>
              <a:rPr lang="en-GB" dirty="0" smtClean="0"/>
              <a:t>. Note that for copyright reasons, attachments</a:t>
            </a:r>
            <a:r>
              <a:rPr lang="en-GB" baseline="0" dirty="0" smtClean="0"/>
              <a:t> are not shared.</a:t>
            </a:r>
            <a:endParaRPr lang="en-GB" dirty="0" smtClean="0"/>
          </a:p>
        </p:txBody>
      </p:sp>
    </p:spTree>
    <p:extLst>
      <p:ext uri="{BB962C8B-B14F-4D97-AF65-F5344CB8AC3E}">
        <p14:creationId xmlns:p14="http://schemas.microsoft.com/office/powerpoint/2010/main" val="24669408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C25C55-9B10-4820-B444-1852DA091C4C}" type="slidenum">
              <a:rPr lang="en-GB" smtClean="0"/>
              <a:pPr eaLnBrk="1" hangingPunct="1"/>
              <a:t>263</a:t>
            </a:fld>
            <a:endParaRPr lang="en-GB" smtClean="0"/>
          </a:p>
        </p:txBody>
      </p:sp>
      <p:sp>
        <p:nvSpPr>
          <p:cNvPr id="565251" name="Rectangle 2"/>
          <p:cNvSpPr>
            <a:spLocks noGrp="1" noRot="1" noChangeAspect="1" noChangeArrowheads="1" noTextEdit="1"/>
          </p:cNvSpPr>
          <p:nvPr>
            <p:ph type="sldImg"/>
          </p:nvPr>
        </p:nvSpPr>
        <p:spPr>
          <a:xfrm>
            <a:off x="917575" y="744538"/>
            <a:ext cx="4962525" cy="3722687"/>
          </a:xfrm>
          <a:ln/>
        </p:spPr>
      </p:sp>
      <p:sp>
        <p:nvSpPr>
          <p:cNvPr id="565252" name="Rectangle 3"/>
          <p:cNvSpPr>
            <a:spLocks noGrp="1" noChangeArrowheads="1"/>
          </p:cNvSpPr>
          <p:nvPr>
            <p:ph type="body" idx="1"/>
          </p:nvPr>
        </p:nvSpPr>
        <p:spPr>
          <a:noFill/>
        </p:spPr>
        <p:txBody>
          <a:bodyPr/>
          <a:lstStyle/>
          <a:p>
            <a:pPr eaLnBrk="1" hangingPunct="1"/>
            <a:r>
              <a:rPr lang="en-GB" dirty="0" smtClean="0"/>
              <a:t>Sharing levels can be changed at any time</a:t>
            </a:r>
            <a:r>
              <a:rPr lang="en-GB" baseline="0" dirty="0" smtClean="0"/>
              <a:t> for individual members of a group.</a:t>
            </a:r>
            <a:endParaRPr lang="en-GB" dirty="0" smtClean="0"/>
          </a:p>
        </p:txBody>
      </p:sp>
    </p:spTree>
    <p:extLst>
      <p:ext uri="{BB962C8B-B14F-4D97-AF65-F5344CB8AC3E}">
        <p14:creationId xmlns:p14="http://schemas.microsoft.com/office/powerpoint/2010/main" val="28958240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0C6BEF-34E6-4E57-9724-94BF8B5DDCF5}" type="slidenum">
              <a:rPr lang="en-GB" smtClean="0"/>
              <a:pPr eaLnBrk="1" hangingPunct="1"/>
              <a:t>264</a:t>
            </a:fld>
            <a:endParaRPr lang="en-GB" smtClean="0"/>
          </a:p>
        </p:txBody>
      </p:sp>
      <p:sp>
        <p:nvSpPr>
          <p:cNvPr id="571395" name="Rectangle 2"/>
          <p:cNvSpPr>
            <a:spLocks noGrp="1" noRot="1" noChangeAspect="1" noChangeArrowheads="1" noTextEdit="1"/>
          </p:cNvSpPr>
          <p:nvPr>
            <p:ph type="sldImg"/>
          </p:nvPr>
        </p:nvSpPr>
        <p:spPr>
          <a:xfrm>
            <a:off x="917575" y="744538"/>
            <a:ext cx="4962525" cy="3722687"/>
          </a:xfrm>
          <a:ln/>
        </p:spPr>
      </p:sp>
      <p:sp>
        <p:nvSpPr>
          <p:cNvPr id="571396" name="Rectangle 3"/>
          <p:cNvSpPr>
            <a:spLocks noGrp="1" noChangeArrowheads="1"/>
          </p:cNvSpPr>
          <p:nvPr>
            <p:ph type="body" idx="1"/>
          </p:nvPr>
        </p:nvSpPr>
        <p:spPr>
          <a:noFill/>
        </p:spPr>
        <p:txBody>
          <a:bodyPr/>
          <a:lstStyle/>
          <a:p>
            <a:pPr eaLnBrk="1" hangingPunct="1"/>
            <a:r>
              <a:rPr lang="en-GB" dirty="0" smtClean="0"/>
              <a:t>Click on </a:t>
            </a:r>
            <a:r>
              <a:rPr lang="en-GB" b="1" dirty="0" smtClean="0"/>
              <a:t>Organize, Others' Groups </a:t>
            </a:r>
            <a:r>
              <a:rPr lang="en-GB" dirty="0" smtClean="0"/>
              <a:t>to access references that other people have shared with you</a:t>
            </a:r>
            <a:r>
              <a:rPr lang="en-GB" baseline="0" dirty="0" smtClean="0"/>
              <a:t> in a similar way</a:t>
            </a:r>
            <a:endParaRPr lang="en-GB" dirty="0" smtClean="0"/>
          </a:p>
        </p:txBody>
      </p:sp>
    </p:spTree>
    <p:extLst>
      <p:ext uri="{BB962C8B-B14F-4D97-AF65-F5344CB8AC3E}">
        <p14:creationId xmlns:p14="http://schemas.microsoft.com/office/powerpoint/2010/main" val="180833732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iSolutions recommend that you write your thesis in one large document because they’ve found that students tend to put slightly different formatting in each chapter and then have a difficult and time-consuming time combining them in Word.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However, we usually recommend writing in separate chapters because it’s generally easier and some</a:t>
            </a:r>
            <a:r>
              <a:rPr lang="en-GB" sz="1200" kern="1200" baseline="0" dirty="0" smtClean="0">
                <a:solidFill>
                  <a:schemeClr val="tx1"/>
                </a:solidFill>
                <a:effectLst/>
                <a:latin typeface="Arial" charset="0"/>
                <a:ea typeface="+mn-ea"/>
                <a:cs typeface="Arial" charset="0"/>
              </a:rPr>
              <a:t> students prefer it.  W</a:t>
            </a:r>
            <a:r>
              <a:rPr lang="en-GB" sz="1200" kern="1200" dirty="0" smtClean="0">
                <a:solidFill>
                  <a:schemeClr val="tx1"/>
                </a:solidFill>
                <a:effectLst/>
                <a:latin typeface="Arial" charset="0"/>
                <a:ea typeface="+mn-ea"/>
                <a:cs typeface="Arial" charset="0"/>
              </a:rPr>
              <a:t>e have also found that Endnote citation insertion etc. can become very slow in large documents.</a:t>
            </a:r>
            <a:r>
              <a:rPr lang="en-GB" sz="1200" kern="1200" baseline="0" dirty="0" smtClean="0">
                <a:solidFill>
                  <a:schemeClr val="tx1"/>
                </a:solidFill>
                <a:effectLst/>
                <a:latin typeface="Arial" charset="0"/>
                <a:ea typeface="+mn-ea"/>
                <a:cs typeface="Arial" charset="0"/>
              </a:rPr>
              <a:t>  iSolutions have suggested that you</a:t>
            </a:r>
            <a:r>
              <a:rPr lang="en-GB" sz="1200" kern="1200" dirty="0" smtClean="0">
                <a:solidFill>
                  <a:schemeClr val="tx1"/>
                </a:solidFill>
                <a:effectLst/>
                <a:latin typeface="Arial" charset="0"/>
                <a:ea typeface="+mn-ea"/>
                <a:cs typeface="Arial" charset="0"/>
              </a:rPr>
              <a:t> request extra memory if Endnote becomes slow on your University of Southampton computer.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r>
              <a:rPr lang="en-GB" dirty="0" smtClean="0"/>
              <a:t>It</a:t>
            </a:r>
            <a:r>
              <a:rPr lang="en-GB" baseline="0" dirty="0" smtClean="0"/>
              <a:t> is easy to combine your chapters in Word to create a single list of references from Endnote.  But you may find that you have Word formatting problems that are </a:t>
            </a:r>
            <a:r>
              <a:rPr lang="en-GB" sz="1200" kern="1200" dirty="0" smtClean="0">
                <a:solidFill>
                  <a:schemeClr val="tx1"/>
                </a:solidFill>
                <a:effectLst/>
                <a:latin typeface="Arial" charset="0"/>
                <a:ea typeface="+mn-ea"/>
                <a:cs typeface="Arial" charset="0"/>
              </a:rPr>
              <a:t>difficult and time-consuming to fix.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265</a:t>
            </a:fld>
            <a:endParaRPr lang="en-GB"/>
          </a:p>
        </p:txBody>
      </p:sp>
    </p:spTree>
    <p:extLst>
      <p:ext uri="{BB962C8B-B14F-4D97-AF65-F5344CB8AC3E}">
        <p14:creationId xmlns:p14="http://schemas.microsoft.com/office/powerpoint/2010/main" val="229757265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thesis</a:t>
            </a:r>
            <a:r>
              <a:rPr lang="en-GB" baseline="0" dirty="0" smtClean="0"/>
              <a:t> </a:t>
            </a:r>
            <a:r>
              <a:rPr lang="en-GB" dirty="0" smtClean="0"/>
              <a:t>templates are </a:t>
            </a:r>
            <a:r>
              <a:rPr lang="en-GB" sz="1200" kern="1200" dirty="0" smtClean="0">
                <a:solidFill>
                  <a:schemeClr val="tx1"/>
                </a:solidFill>
                <a:effectLst/>
                <a:latin typeface="Arial" charset="0"/>
                <a:ea typeface="+mn-ea"/>
                <a:cs typeface="Arial" charset="0"/>
              </a:rPr>
              <a:t>available on </a:t>
            </a:r>
            <a:r>
              <a:rPr lang="en-GB" sz="1200" kern="1200" dirty="0" err="1" smtClean="0">
                <a:solidFill>
                  <a:schemeClr val="tx1"/>
                </a:solidFill>
                <a:effectLst/>
                <a:latin typeface="Arial" charset="0"/>
                <a:ea typeface="+mn-ea"/>
                <a:cs typeface="Arial" charset="0"/>
              </a:rPr>
              <a:t>Edshare</a:t>
            </a:r>
            <a:r>
              <a:rPr lang="en-GB" sz="1200" kern="1200" dirty="0" smtClean="0">
                <a:solidFill>
                  <a:schemeClr val="tx1"/>
                </a:solidFill>
                <a:effectLst/>
                <a:latin typeface="Arial" charset="0"/>
                <a:ea typeface="+mn-ea"/>
                <a:cs typeface="Arial" charset="0"/>
              </a:rPr>
              <a:t> but easier to find via the iSolutions pages at:</a:t>
            </a:r>
          </a:p>
          <a:p>
            <a:r>
              <a:rPr lang="en-GB" sz="1200" u="sng" kern="1200" dirty="0" smtClean="0">
                <a:solidFill>
                  <a:schemeClr val="tx1"/>
                </a:solidFill>
                <a:effectLst/>
                <a:latin typeface="Arial" charset="0"/>
                <a:ea typeface="+mn-ea"/>
                <a:cs typeface="Arial" charset="0"/>
                <a:hlinkClick r:id="rId3"/>
              </a:rPr>
              <a:t>http://www.southampton.ac.uk/isolutions/services/it_support_for_writing_thesis/how_do_i.php</a:t>
            </a:r>
            <a:endParaRPr lang="en-GB" sz="1200" u="sng"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options are at the top of the list on this page.  </a:t>
            </a: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There are really two options:</a:t>
            </a:r>
          </a:p>
          <a:p>
            <a:pPr lvl="0"/>
            <a:r>
              <a:rPr lang="en-GB" sz="1200" kern="1200" dirty="0" smtClean="0">
                <a:solidFill>
                  <a:schemeClr val="tx1"/>
                </a:solidFill>
                <a:effectLst/>
                <a:latin typeface="Arial" charset="0"/>
                <a:ea typeface="+mn-ea"/>
                <a:cs typeface="Arial" charset="0"/>
              </a:rPr>
              <a:t>- A single template for those who wish to write their thesis in one large document</a:t>
            </a:r>
          </a:p>
          <a:p>
            <a:pPr lvl="0"/>
            <a:r>
              <a:rPr lang="en-GB" sz="1200" kern="1200" dirty="0" smtClean="0">
                <a:solidFill>
                  <a:schemeClr val="tx1"/>
                </a:solidFill>
                <a:effectLst/>
                <a:latin typeface="Arial" charset="0"/>
                <a:ea typeface="+mn-ea"/>
                <a:cs typeface="Arial" charset="0"/>
              </a:rPr>
              <a:t>- Separate templates for front matter (i.e. abstract, Table of Contents etc.), Chapters, and End Matter (i.e. references, bibliography etc.) – for those who wish to write the sections in separate docs and combine them at the end</a:t>
            </a:r>
          </a:p>
          <a:p>
            <a:endParaRPr lang="en-GB" dirty="0" smtClean="0"/>
          </a:p>
          <a:p>
            <a:r>
              <a:rPr lang="en-GB" sz="1200" kern="1200" dirty="0" smtClean="0">
                <a:solidFill>
                  <a:schemeClr val="tx1"/>
                </a:solidFill>
                <a:effectLst/>
                <a:latin typeface="Arial" charset="0"/>
                <a:ea typeface="+mn-ea"/>
                <a:cs typeface="Arial" charset="0"/>
              </a:rPr>
              <a:t>On the single</a:t>
            </a:r>
            <a:r>
              <a:rPr lang="en-GB" sz="1200" kern="1200" baseline="0" dirty="0" smtClean="0">
                <a:solidFill>
                  <a:schemeClr val="tx1"/>
                </a:solidFill>
                <a:effectLst/>
                <a:latin typeface="Arial" charset="0"/>
                <a:ea typeface="+mn-ea"/>
                <a:cs typeface="Arial" charset="0"/>
              </a:rPr>
              <a:t> document template, </a:t>
            </a:r>
            <a:r>
              <a:rPr lang="en-GB" sz="1200" kern="1200" dirty="0" smtClean="0">
                <a:solidFill>
                  <a:schemeClr val="tx1"/>
                </a:solidFill>
                <a:effectLst/>
                <a:latin typeface="Arial" charset="0"/>
                <a:ea typeface="+mn-ea"/>
                <a:cs typeface="Arial" charset="0"/>
              </a:rPr>
              <a:t>Endnote references appear</a:t>
            </a:r>
            <a:r>
              <a:rPr lang="en-GB" sz="1200" kern="1200" baseline="0" dirty="0" smtClean="0">
                <a:solidFill>
                  <a:schemeClr val="tx1"/>
                </a:solidFill>
                <a:effectLst/>
                <a:latin typeface="Arial" charset="0"/>
                <a:ea typeface="+mn-ea"/>
                <a:cs typeface="Arial" charset="0"/>
              </a:rPr>
              <a:t> at the end of the document under the Bibliography heading instead of under the References heading (they are </a:t>
            </a:r>
            <a:r>
              <a:rPr lang="en-GB" sz="1200" kern="1200" baseline="0" dirty="0" err="1" smtClean="0">
                <a:solidFill>
                  <a:schemeClr val="tx1"/>
                </a:solidFill>
                <a:effectLst/>
                <a:latin typeface="Arial" charset="0"/>
                <a:ea typeface="+mn-ea"/>
                <a:cs typeface="Arial" charset="0"/>
              </a:rPr>
              <a:t>rquired</a:t>
            </a:r>
            <a:r>
              <a:rPr lang="en-GB" sz="1200" kern="1200" baseline="0" dirty="0" smtClean="0">
                <a:solidFill>
                  <a:schemeClr val="tx1"/>
                </a:solidFill>
                <a:effectLst/>
                <a:latin typeface="Arial" charset="0"/>
                <a:ea typeface="+mn-ea"/>
                <a:cs typeface="Arial" charset="0"/>
              </a:rPr>
              <a:t> to appear under ‘References’).  </a:t>
            </a:r>
            <a:r>
              <a:rPr lang="en-GB" sz="1200" kern="1200" dirty="0" smtClean="0">
                <a:solidFill>
                  <a:schemeClr val="tx1"/>
                </a:solidFill>
                <a:effectLst/>
                <a:latin typeface="Arial" charset="0"/>
                <a:ea typeface="+mn-ea"/>
                <a:cs typeface="Arial" charset="0"/>
              </a:rPr>
              <a:t>iSolutions have found a solution for this and</a:t>
            </a:r>
            <a:r>
              <a:rPr lang="en-GB" sz="1200" kern="1200" baseline="0" dirty="0" smtClean="0">
                <a:solidFill>
                  <a:schemeClr val="tx1"/>
                </a:solidFill>
                <a:effectLst/>
                <a:latin typeface="Arial" charset="0"/>
                <a:ea typeface="+mn-ea"/>
                <a:cs typeface="Arial" charset="0"/>
              </a:rPr>
              <a:t> have created a video to demonstrate the process.</a:t>
            </a:r>
            <a:r>
              <a:rPr lang="en-GB" sz="1200" kern="1200" dirty="0" smtClean="0">
                <a:solidFill>
                  <a:schemeClr val="tx1"/>
                </a:solidFill>
                <a:effectLst/>
                <a:latin typeface="Arial" charset="0"/>
                <a:ea typeface="+mn-ea"/>
                <a:cs typeface="Arial" charset="0"/>
              </a:rPr>
              <a:t> The video is on </a:t>
            </a:r>
            <a:r>
              <a:rPr lang="en-GB" sz="1200" kern="1200" dirty="0" err="1" smtClean="0">
                <a:solidFill>
                  <a:schemeClr val="tx1"/>
                </a:solidFill>
                <a:effectLst/>
                <a:latin typeface="Arial" charset="0"/>
                <a:ea typeface="+mn-ea"/>
                <a:cs typeface="Arial" charset="0"/>
              </a:rPr>
              <a:t>Edshare</a:t>
            </a:r>
            <a:r>
              <a:rPr lang="en-GB" sz="1200" kern="1200" dirty="0" smtClean="0">
                <a:solidFill>
                  <a:schemeClr val="tx1"/>
                </a:solidFill>
                <a:effectLst/>
                <a:latin typeface="Arial" charset="0"/>
                <a:ea typeface="+mn-ea"/>
                <a:cs typeface="Arial" charset="0"/>
              </a:rPr>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266</a:t>
            </a:fld>
            <a:endParaRPr lang="en-GB"/>
          </a:p>
        </p:txBody>
      </p:sp>
    </p:spTree>
    <p:extLst>
      <p:ext uri="{BB962C8B-B14F-4D97-AF65-F5344CB8AC3E}">
        <p14:creationId xmlns:p14="http://schemas.microsoft.com/office/powerpoint/2010/main" val="140534622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Large documents such as theses may be created</a:t>
            </a:r>
            <a:r>
              <a:rPr lang="en-GB" baseline="0" dirty="0" smtClean="0"/>
              <a:t> as individual chapters, each with their own set of cited references. At some stage, these chapters need to be combined into a single document. EndNote tools are available for various configurations.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267</a:t>
            </a:fld>
            <a:endParaRPr lang="en-GB"/>
          </a:p>
        </p:txBody>
      </p:sp>
    </p:spTree>
    <p:extLst>
      <p:ext uri="{BB962C8B-B14F-4D97-AF65-F5344CB8AC3E}">
        <p14:creationId xmlns:p14="http://schemas.microsoft.com/office/powerpoint/2010/main" val="195009443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Create</a:t>
            </a:r>
            <a:r>
              <a:rPr lang="en-GB" baseline="0" dirty="0" smtClean="0"/>
              <a:t> a new Word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268</a:t>
            </a:fld>
            <a:endParaRPr lang="en-GB"/>
          </a:p>
        </p:txBody>
      </p:sp>
    </p:spTree>
    <p:extLst>
      <p:ext uri="{BB962C8B-B14F-4D97-AF65-F5344CB8AC3E}">
        <p14:creationId xmlns:p14="http://schemas.microsoft.com/office/powerpoint/2010/main" val="31211708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Open the chapters to be combined.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269</a:t>
            </a:fld>
            <a:endParaRPr lang="en-GB"/>
          </a:p>
        </p:txBody>
      </p:sp>
    </p:spTree>
    <p:extLst>
      <p:ext uri="{BB962C8B-B14F-4D97-AF65-F5344CB8AC3E}">
        <p14:creationId xmlns:p14="http://schemas.microsoft.com/office/powerpoint/2010/main" val="232204560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each chapter, copy and paste the </a:t>
            </a:r>
            <a:r>
              <a:rPr lang="en-GB" b="1" dirty="0" smtClean="0"/>
              <a:t>text section only </a:t>
            </a:r>
            <a:r>
              <a:rPr lang="en-GB" dirty="0" smtClean="0"/>
              <a:t>into the new document</a:t>
            </a:r>
            <a:r>
              <a:rPr lang="en-GB" baseline="0" dirty="0" smtClean="0"/>
              <a:t> (All the bibliographic information required later is in the field codes attached to each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270</a:t>
            </a:fld>
            <a:endParaRPr lang="en-GB"/>
          </a:p>
        </p:txBody>
      </p:sp>
    </p:spTree>
    <p:extLst>
      <p:ext uri="{BB962C8B-B14F-4D97-AF65-F5344CB8AC3E}">
        <p14:creationId xmlns:p14="http://schemas.microsoft.com/office/powerpoint/2010/main" val="236487388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Insert a section break after each chapter: this would normally be </a:t>
            </a:r>
            <a:r>
              <a:rPr lang="en-GB" b="1" dirty="0" smtClean="0"/>
              <a:t>Next Page </a:t>
            </a:r>
            <a:r>
              <a:rPr lang="en-GB" dirty="0" smtClean="0"/>
              <a:t>but </a:t>
            </a:r>
            <a:r>
              <a:rPr lang="en-GB" b="1" dirty="0" smtClean="0"/>
              <a:t>Continuous</a:t>
            </a:r>
            <a:r>
              <a:rPr lang="en-GB" baseline="0" dirty="0" smtClean="0"/>
              <a:t> is used in this example for ease of illustration. Go to </a:t>
            </a:r>
            <a:r>
              <a:rPr lang="en-GB" b="1" baseline="0" dirty="0" smtClean="0"/>
              <a:t>Page Layout, Breaks, Section Breaks, Next Page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271</a:t>
            </a:fld>
            <a:endParaRPr lang="en-GB"/>
          </a:p>
        </p:txBody>
      </p:sp>
    </p:spTree>
    <p:extLst>
      <p:ext uri="{BB962C8B-B14F-4D97-AF65-F5344CB8AC3E}">
        <p14:creationId xmlns:p14="http://schemas.microsoft.com/office/powerpoint/2010/main" val="1267911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28</a:t>
            </a:fld>
            <a:endParaRPr lang="en-GB"/>
          </a:p>
        </p:txBody>
      </p:sp>
    </p:spTree>
    <p:extLst>
      <p:ext uri="{BB962C8B-B14F-4D97-AF65-F5344CB8AC3E}">
        <p14:creationId xmlns:p14="http://schemas.microsoft.com/office/powerpoint/2010/main" val="87389161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Repeat for each chapter, including</a:t>
            </a:r>
            <a:r>
              <a:rPr lang="en-GB" baseline="0" dirty="0" smtClean="0"/>
              <a:t> a Section Break at the end of the final chapter.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272</a:t>
            </a:fld>
            <a:endParaRPr lang="en-GB"/>
          </a:p>
        </p:txBody>
      </p:sp>
    </p:spTree>
    <p:extLst>
      <p:ext uri="{BB962C8B-B14F-4D97-AF65-F5344CB8AC3E}">
        <p14:creationId xmlns:p14="http://schemas.microsoft.com/office/powerpoint/2010/main" val="364622313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create the new bibliography, in EndNote, go to </a:t>
            </a:r>
            <a:r>
              <a:rPr lang="en-GB" b="1" dirty="0" smtClean="0"/>
              <a:t>Edit, Edit 'Reference Style', </a:t>
            </a:r>
            <a:r>
              <a:rPr lang="en-GB" b="0" dirty="0" smtClean="0"/>
              <a:t>(in</a:t>
            </a:r>
            <a:r>
              <a:rPr lang="en-GB" b="0" baseline="0" dirty="0" smtClean="0"/>
              <a:t> this case Harvard_SOTONUNI2013)</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273</a:t>
            </a:fld>
            <a:endParaRPr lang="en-GB"/>
          </a:p>
        </p:txBody>
      </p:sp>
    </p:spTree>
    <p:extLst>
      <p:ext uri="{BB962C8B-B14F-4D97-AF65-F5344CB8AC3E}">
        <p14:creationId xmlns:p14="http://schemas.microsoft.com/office/powerpoint/2010/main" val="421372708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Sections </a:t>
            </a:r>
            <a:r>
              <a:rPr lang="en-GB" dirty="0" smtClean="0"/>
              <a:t>tab to view options. Make choices and save selection to the current reference style. In this case a single bibliography will be created at the end of the</a:t>
            </a:r>
            <a:r>
              <a:rPr lang="en-GB" baseline="0" dirty="0" smtClean="0"/>
              <a:t> whole document.</a:t>
            </a:r>
            <a:r>
              <a:rPr lang="en-GB" dirty="0" smtClean="0"/>
              <a:t> These changes must be reselected if a different reference style is used.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274</a:t>
            </a:fld>
            <a:endParaRPr lang="en-GB"/>
          </a:p>
        </p:txBody>
      </p:sp>
    </p:spTree>
    <p:extLst>
      <p:ext uri="{BB962C8B-B14F-4D97-AF65-F5344CB8AC3E}">
        <p14:creationId xmlns:p14="http://schemas.microsoft.com/office/powerpoint/2010/main" val="414961997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Word document, use the small arrow in the </a:t>
            </a:r>
            <a:r>
              <a:rPr lang="en-GB" b="1" dirty="0" smtClean="0"/>
              <a:t>Bibliography </a:t>
            </a:r>
            <a:r>
              <a:rPr lang="en-GB" dirty="0" smtClean="0"/>
              <a:t>tab to open the </a:t>
            </a:r>
            <a:r>
              <a:rPr lang="en-GB" b="1" dirty="0" smtClean="0"/>
              <a:t>Format Bibliography </a:t>
            </a:r>
            <a:r>
              <a:rPr lang="en-GB" dirty="0" smtClean="0"/>
              <a:t>pane. Reformat in the chosen reference style to apply changes. A single bibliography is created at the end of the whole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276</a:t>
            </a:fld>
            <a:endParaRPr lang="en-GB"/>
          </a:p>
        </p:txBody>
      </p:sp>
    </p:spTree>
    <p:extLst>
      <p:ext uri="{BB962C8B-B14F-4D97-AF65-F5344CB8AC3E}">
        <p14:creationId xmlns:p14="http://schemas.microsoft.com/office/powerpoint/2010/main" val="279287438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also possible to create end of chapter and end of document bibliographies. Apply the saved reference</a:t>
            </a:r>
            <a:r>
              <a:rPr lang="en-GB" baseline="0" dirty="0" smtClean="0"/>
              <a:t> style to the document to make changes.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278</a:t>
            </a:fld>
            <a:endParaRPr lang="en-GB"/>
          </a:p>
        </p:txBody>
      </p:sp>
    </p:spTree>
    <p:extLst>
      <p:ext uri="{BB962C8B-B14F-4D97-AF65-F5344CB8AC3E}">
        <p14:creationId xmlns:p14="http://schemas.microsoft.com/office/powerpoint/2010/main" val="39853181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End of section bibliographies are created, together with an end of document full bibliography.</a:t>
            </a:r>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279</a:t>
            </a:fld>
            <a:endParaRPr lang="en-GB"/>
          </a:p>
        </p:txBody>
      </p:sp>
    </p:spTree>
    <p:extLst>
      <p:ext uri="{BB962C8B-B14F-4D97-AF65-F5344CB8AC3E}">
        <p14:creationId xmlns:p14="http://schemas.microsoft.com/office/powerpoint/2010/main" val="64331720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EndNote X7 can</a:t>
            </a:r>
            <a:r>
              <a:rPr lang="en-GB" baseline="0" dirty="0" smtClean="0"/>
              <a:t> be used with PowerPoint, however, it is not yet a full CWYW function: the reference style must be chosen first, and the citations inserted and reference list created as separate operations.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280</a:t>
            </a:fld>
            <a:endParaRPr lang="en-GB"/>
          </a:p>
        </p:txBody>
      </p:sp>
    </p:spTree>
    <p:extLst>
      <p:ext uri="{BB962C8B-B14F-4D97-AF65-F5344CB8AC3E}">
        <p14:creationId xmlns:p14="http://schemas.microsoft.com/office/powerpoint/2010/main" val="266865722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required reference in the EndNote library, place the insertion point in the correct location in the PowerPoint</a:t>
            </a:r>
            <a:r>
              <a:rPr lang="en-GB" baseline="0" dirty="0" smtClean="0"/>
              <a:t> textbox, then click </a:t>
            </a:r>
            <a:r>
              <a:rPr lang="en-GB" b="1" baseline="0" dirty="0" smtClean="0"/>
              <a:t>Insert Selected Citation.</a:t>
            </a:r>
            <a:r>
              <a:rPr lang="en-GB" b="0" baseline="0" dirty="0" smtClean="0"/>
              <a:t> It is also possible to use the </a:t>
            </a:r>
            <a:r>
              <a:rPr lang="en-GB" b="1" baseline="0" dirty="0" smtClean="0"/>
              <a:t>Insert Citation </a:t>
            </a:r>
            <a:r>
              <a:rPr lang="en-GB" b="0" baseline="0" dirty="0" smtClean="0"/>
              <a:t>icon to locate a particular reference in the EndNote library.</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283</a:t>
            </a:fld>
            <a:endParaRPr lang="en-GB"/>
          </a:p>
        </p:txBody>
      </p:sp>
    </p:spTree>
    <p:extLst>
      <p:ext uri="{BB962C8B-B14F-4D97-AF65-F5344CB8AC3E}">
        <p14:creationId xmlns:p14="http://schemas.microsoft.com/office/powerpoint/2010/main" val="39741559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References are inserted on the slide in the Reference</a:t>
            </a:r>
            <a:r>
              <a:rPr lang="en-GB" baseline="0" dirty="0" smtClean="0"/>
              <a:t> style chosen in the EndNote Library. To remove a citation from a slide, simply delete it as you would ordinary text.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284</a:t>
            </a:fld>
            <a:endParaRPr lang="en-GB"/>
          </a:p>
        </p:txBody>
      </p:sp>
    </p:spTree>
    <p:extLst>
      <p:ext uri="{BB962C8B-B14F-4D97-AF65-F5344CB8AC3E}">
        <p14:creationId xmlns:p14="http://schemas.microsoft.com/office/powerpoint/2010/main" val="356324893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references to be included in the reference list from  the EndNote</a:t>
            </a:r>
            <a:r>
              <a:rPr lang="en-GB" baseline="0" dirty="0" smtClean="0"/>
              <a:t> library. These can be selected together or individually.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287</a:t>
            </a:fld>
            <a:endParaRPr lang="en-GB"/>
          </a:p>
        </p:txBody>
      </p:sp>
    </p:spTree>
    <p:extLst>
      <p:ext uri="{BB962C8B-B14F-4D97-AF65-F5344CB8AC3E}">
        <p14:creationId xmlns:p14="http://schemas.microsoft.com/office/powerpoint/2010/main" val="409003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8EDB04-C22C-48CA-A757-3BED6A6B4F7B}" type="slidenum">
              <a:rPr lang="en-GB" smtClean="0"/>
              <a:pPr eaLnBrk="1" hangingPunct="1"/>
              <a:t>29</a:t>
            </a:fld>
            <a:endParaRPr lang="en-GB" smtClean="0"/>
          </a:p>
        </p:txBody>
      </p:sp>
      <p:sp>
        <p:nvSpPr>
          <p:cNvPr id="345091" name="Rectangle 2"/>
          <p:cNvSpPr>
            <a:spLocks noGrp="1" noRot="1" noChangeAspect="1" noChangeArrowheads="1" noTextEdit="1"/>
          </p:cNvSpPr>
          <p:nvPr>
            <p:ph type="sldImg"/>
          </p:nvPr>
        </p:nvSpPr>
        <p:spPr>
          <a:xfrm>
            <a:off x="917575" y="744538"/>
            <a:ext cx="4962525" cy="3722687"/>
          </a:xfrm>
          <a:ln/>
        </p:spPr>
      </p:sp>
      <p:sp>
        <p:nvSpPr>
          <p:cNvPr id="345092" name="Rectangle 3"/>
          <p:cNvSpPr>
            <a:spLocks noGrp="1" noChangeArrowheads="1"/>
          </p:cNvSpPr>
          <p:nvPr>
            <p:ph type="body" idx="1"/>
          </p:nvPr>
        </p:nvSpPr>
        <p:spPr>
          <a:noFill/>
        </p:spPr>
        <p:txBody>
          <a:bodyPr/>
          <a:lstStyle/>
          <a:p>
            <a:pPr eaLnBrk="1" hangingPunct="1"/>
            <a:r>
              <a:rPr lang="en-GB" dirty="0" smtClean="0"/>
              <a:t>The </a:t>
            </a:r>
            <a:r>
              <a:rPr lang="en-GB" b="1" dirty="0" smtClean="0"/>
              <a:t>Change Case</a:t>
            </a:r>
            <a:r>
              <a:rPr lang="en-GB" dirty="0" smtClean="0"/>
              <a:t> option 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69150555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a separate slide, click in the text box, then click the </a:t>
            </a:r>
            <a:r>
              <a:rPr lang="en-GB" b="1" dirty="0" smtClean="0"/>
              <a:t>Insert Selected Reference(s)</a:t>
            </a:r>
            <a:r>
              <a:rPr lang="en-GB" b="1" baseline="0" dirty="0" smtClean="0"/>
              <a:t> </a:t>
            </a:r>
            <a:r>
              <a:rPr lang="en-GB" baseline="0" dirty="0" smtClean="0"/>
              <a:t>icon. The </a:t>
            </a:r>
            <a:r>
              <a:rPr lang="en-GB" b="1" baseline="0" dirty="0" smtClean="0"/>
              <a:t>Insert Reference </a:t>
            </a:r>
            <a:r>
              <a:rPr lang="en-GB" baseline="0" dirty="0" smtClean="0"/>
              <a:t>icon also links to all references in the EndNote library to provide a simple search function. References are displayed in the style selected in the EndNote Library. To remove a reference, delete the text in the usual way. There is no electronic link between citations and references in </a:t>
            </a:r>
            <a:r>
              <a:rPr lang="en-GB" baseline="0" dirty="0" err="1" smtClean="0"/>
              <a:t>Powerpoint</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288</a:t>
            </a:fld>
            <a:endParaRPr lang="en-GB"/>
          </a:p>
        </p:txBody>
      </p:sp>
    </p:spTree>
    <p:extLst>
      <p:ext uri="{BB962C8B-B14F-4D97-AF65-F5344CB8AC3E}">
        <p14:creationId xmlns:p14="http://schemas.microsoft.com/office/powerpoint/2010/main" val="385184151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F414E8-8F7B-4ECF-A8A0-96B82B22C15F}" type="slidenum">
              <a:rPr lang="en-GB" smtClean="0"/>
              <a:pPr eaLnBrk="1" hangingPunct="1"/>
              <a:t>289</a:t>
            </a:fld>
            <a:endParaRPr lang="en-GB" smtClean="0"/>
          </a:p>
        </p:txBody>
      </p:sp>
      <p:sp>
        <p:nvSpPr>
          <p:cNvPr id="575491" name="Rectangle 2"/>
          <p:cNvSpPr>
            <a:spLocks noGrp="1" noRot="1" noChangeAspect="1" noChangeArrowheads="1" noTextEdit="1"/>
          </p:cNvSpPr>
          <p:nvPr>
            <p:ph type="sldImg"/>
          </p:nvPr>
        </p:nvSpPr>
        <p:spPr>
          <a:xfrm>
            <a:off x="919163" y="746125"/>
            <a:ext cx="4960937" cy="3721100"/>
          </a:xfrm>
          <a:ln/>
        </p:spPr>
      </p:sp>
      <p:sp>
        <p:nvSpPr>
          <p:cNvPr id="5754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44449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PDF handling option allows you to change the description of PDF</a:t>
            </a:r>
            <a:r>
              <a:rPr lang="en-GB" baseline="0" dirty="0" smtClean="0"/>
              <a:t> files to something meaningful, e.g. Author/Year. These changes will not always take place immediately but will be updated when the EndNote library is closed.</a:t>
            </a:r>
          </a:p>
          <a:p>
            <a:r>
              <a:rPr lang="en-GB" baseline="0" dirty="0" smtClean="0"/>
              <a:t>Use the </a:t>
            </a:r>
            <a:r>
              <a:rPr lang="en-GB" b="1" baseline="0" dirty="0" smtClean="0"/>
              <a:t>Select Folder </a:t>
            </a:r>
            <a:r>
              <a:rPr lang="en-GB" baseline="0" dirty="0" smtClean="0"/>
              <a:t>option to identify a location for PDFs which you would like added to your EndNote library. Check the </a:t>
            </a:r>
            <a:r>
              <a:rPr lang="en-GB" b="1" baseline="0" dirty="0" smtClean="0"/>
              <a:t>Enable Automatic Reporting</a:t>
            </a:r>
            <a:r>
              <a:rPr lang="en-GB" baseline="0" dirty="0" smtClean="0"/>
              <a:t> box to enable EndNote to background update periodically. If an EndNote record already exists, the PDF will be added: if there is no record, one will be created and the PDF added. PDFs that have been added to the Library will then be transferred to an archive folder within  the selected folder location.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a:t>
            </a:fld>
            <a:endParaRPr lang="en-GB"/>
          </a:p>
        </p:txBody>
      </p:sp>
    </p:spTree>
    <p:extLst>
      <p:ext uri="{BB962C8B-B14F-4D97-AF65-F5344CB8AC3E}">
        <p14:creationId xmlns:p14="http://schemas.microsoft.com/office/powerpoint/2010/main" val="3777504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Open the Read/Unread option to use the bullets beside each library entry in the way that suits you best.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31</a:t>
            </a:fld>
            <a:endParaRPr lang="en-GB"/>
          </a:p>
        </p:txBody>
      </p:sp>
    </p:spTree>
    <p:extLst>
      <p:ext uri="{BB962C8B-B14F-4D97-AF65-F5344CB8AC3E}">
        <p14:creationId xmlns:p14="http://schemas.microsoft.com/office/powerpoint/2010/main" val="954906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33</a:t>
            </a:fld>
            <a:endParaRPr lang="en-GB"/>
          </a:p>
        </p:txBody>
      </p:sp>
      <p:sp>
        <p:nvSpPr>
          <p:cNvPr id="191491" name="Rectangle 2"/>
          <p:cNvSpPr>
            <a:spLocks noGrp="1" noRot="1" noChangeAspect="1" noChangeArrowheads="1" noTextEdit="1"/>
          </p:cNvSpPr>
          <p:nvPr>
            <p:ph type="sldImg"/>
          </p:nvPr>
        </p:nvSpPr>
        <p:spPr>
          <a:xfrm>
            <a:off x="917575" y="744538"/>
            <a:ext cx="4962525" cy="3722687"/>
          </a:xfrm>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a:t>
            </a:r>
          </a:p>
          <a:p>
            <a:pPr eaLnBrk="1" hangingPunct="1"/>
            <a:r>
              <a:rPr lang="en-GB" dirty="0" smtClean="0"/>
              <a:t>On the </a:t>
            </a:r>
            <a:r>
              <a:rPr lang="en-GB" b="1" dirty="0" smtClean="0"/>
              <a:t>References</a:t>
            </a:r>
            <a:r>
              <a:rPr lang="en-GB" dirty="0" smtClean="0"/>
              <a:t> pane, click the paperclip</a:t>
            </a:r>
            <a:r>
              <a:rPr lang="en-GB" baseline="0" dirty="0" smtClean="0"/>
              <a:t> symbol.</a:t>
            </a:r>
            <a:endParaRPr lang="en-GB" b="1" dirty="0" smtClean="0"/>
          </a:p>
        </p:txBody>
      </p:sp>
    </p:spTree>
    <p:extLst>
      <p:ext uri="{BB962C8B-B14F-4D97-AF65-F5344CB8AC3E}">
        <p14:creationId xmlns:p14="http://schemas.microsoft.com/office/powerpoint/2010/main" val="995556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7424E4-1F6F-42E6-98E6-F212290E6F67}" type="slidenum">
              <a:rPr lang="en-GB"/>
              <a:pPr eaLnBrk="1" hangingPunct="1"/>
              <a:t>34</a:t>
            </a:fld>
            <a:endParaRPr lang="en-GB"/>
          </a:p>
        </p:txBody>
      </p:sp>
      <p:sp>
        <p:nvSpPr>
          <p:cNvPr id="192515" name="Rectangle 2"/>
          <p:cNvSpPr>
            <a:spLocks noGrp="1" noRot="1" noChangeAspect="1" noChangeArrowheads="1" noTextEdit="1"/>
          </p:cNvSpPr>
          <p:nvPr>
            <p:ph type="sldImg"/>
          </p:nvPr>
        </p:nvSpPr>
        <p:spPr>
          <a:xfrm>
            <a:off x="917575" y="744538"/>
            <a:ext cx="4962525" cy="3722687"/>
          </a:xfrm>
          <a:ln/>
        </p:spPr>
      </p:sp>
      <p:sp>
        <p:nvSpPr>
          <p:cNvPr id="192516" name="Rectangle 3"/>
          <p:cNvSpPr>
            <a:spLocks noGrp="1" noChangeArrowheads="1"/>
          </p:cNvSpPr>
          <p:nvPr>
            <p:ph type="body" idx="1"/>
          </p:nvPr>
        </p:nvSpPr>
        <p:spPr>
          <a:noFill/>
        </p:spPr>
        <p:txBody>
          <a:bodyPr/>
          <a:lstStyle/>
          <a:p>
            <a:pPr eaLnBrk="1" hangingPunct="1"/>
            <a:r>
              <a:rPr lang="en-GB" dirty="0" smtClean="0"/>
              <a:t>Browse to locate a previously saved PDF file, in this case by Klein.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p:txBody>
      </p:sp>
    </p:spTree>
    <p:extLst>
      <p:ext uri="{BB962C8B-B14F-4D97-AF65-F5344CB8AC3E}">
        <p14:creationId xmlns:p14="http://schemas.microsoft.com/office/powerpoint/2010/main" val="2879710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35</a:t>
            </a:fld>
            <a:endParaRPr lang="en-GB"/>
          </a:p>
        </p:txBody>
      </p:sp>
      <p:sp>
        <p:nvSpPr>
          <p:cNvPr id="193539" name="Rectangle 2"/>
          <p:cNvSpPr>
            <a:spLocks noGrp="1" noRot="1" noChangeAspect="1" noChangeArrowheads="1" noTextEdit="1"/>
          </p:cNvSpPr>
          <p:nvPr>
            <p:ph type="sldImg"/>
          </p:nvPr>
        </p:nvSpPr>
        <p:spPr>
          <a:xfrm>
            <a:off x="917575" y="744538"/>
            <a:ext cx="4962525" cy="3722687"/>
          </a:xfrm>
          <a:ln/>
        </p:spPr>
      </p:sp>
      <p:sp>
        <p:nvSpPr>
          <p:cNvPr id="193540" name="Rectangle 3"/>
          <p:cNvSpPr>
            <a:spLocks noGrp="1" noChangeArrowheads="1"/>
          </p:cNvSpPr>
          <p:nvPr>
            <p:ph type="body" idx="1"/>
          </p:nvPr>
        </p:nvSpPr>
        <p:spPr>
          <a:noFill/>
        </p:spPr>
        <p:txBody>
          <a:bodyPr/>
          <a:lstStyle/>
          <a:p>
            <a:pPr eaLnBrk="1" hangingPunct="1"/>
            <a:r>
              <a:rPr lang="en-GB" smtClean="0"/>
              <a:t>If there are a number of records to be updated, it is helpful to save all the PDFs in a single folder and open this window alongside the EndNote Library.</a:t>
            </a:r>
          </a:p>
          <a:p>
            <a:pPr eaLnBrk="1" hangingPunct="1"/>
            <a:r>
              <a:rPr lang="en-GB" smtClean="0"/>
              <a:t>Select the required PDF file and drag it on to the main library record as displayed in the main library view. </a:t>
            </a:r>
          </a:p>
          <a:p>
            <a:pPr eaLnBrk="1" hangingPunct="1"/>
            <a:endParaRPr lang="en-GB" smtClean="0"/>
          </a:p>
          <a:p>
            <a:pPr eaLnBrk="1" hangingPunct="1"/>
            <a:endParaRPr lang="en-GB" smtClean="0"/>
          </a:p>
          <a:p>
            <a:pPr eaLnBrk="1" hangingPunct="1"/>
            <a:endParaRPr lang="en-GB" smtClean="0"/>
          </a:p>
        </p:txBody>
      </p:sp>
    </p:spTree>
    <p:extLst>
      <p:ext uri="{BB962C8B-B14F-4D97-AF65-F5344CB8AC3E}">
        <p14:creationId xmlns:p14="http://schemas.microsoft.com/office/powerpoint/2010/main" val="58493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D82C7D-9B43-4055-97A8-14598FF08104}" type="slidenum">
              <a:rPr lang="en-GB" smtClean="0"/>
              <a:pPr eaLnBrk="1" hangingPunct="1"/>
              <a:t>5</a:t>
            </a:fld>
            <a:endParaRPr lang="en-GB" smtClean="0"/>
          </a:p>
        </p:txBody>
      </p:sp>
      <p:sp>
        <p:nvSpPr>
          <p:cNvPr id="330755" name="Rectangle 2"/>
          <p:cNvSpPr>
            <a:spLocks noGrp="1" noRot="1" noChangeAspect="1" noChangeArrowheads="1" noTextEdit="1"/>
          </p:cNvSpPr>
          <p:nvPr>
            <p:ph type="sldImg"/>
          </p:nvPr>
        </p:nvSpPr>
        <p:spPr>
          <a:xfrm>
            <a:off x="917575" y="744538"/>
            <a:ext cx="4962525" cy="3722687"/>
          </a:xfrm>
          <a:ln/>
        </p:spPr>
      </p:sp>
      <p:sp>
        <p:nvSpPr>
          <p:cNvPr id="330756" name="Rectangle 3"/>
          <p:cNvSpPr>
            <a:spLocks noGrp="1" noChangeArrowheads="1"/>
          </p:cNvSpPr>
          <p:nvPr>
            <p:ph type="body" idx="1"/>
          </p:nvPr>
        </p:nvSpPr>
        <p:spPr>
          <a:noFill/>
        </p:spPr>
        <p:txBody>
          <a:bodyPr/>
          <a:lstStyle/>
          <a:p>
            <a:pPr eaLnBrk="1" hangingPunct="1"/>
            <a:r>
              <a:rPr lang="en-GB" dirty="0" smtClean="0"/>
              <a:t>To access the referencing style formatting window, go to </a:t>
            </a:r>
            <a:r>
              <a:rPr lang="en-GB" b="1" dirty="0" smtClean="0"/>
              <a:t>Edit, Output Styles, Edit 'Reference Style'</a:t>
            </a:r>
            <a:r>
              <a:rPr lang="en-GB" dirty="0" smtClean="0"/>
              <a:t> in this case MHRA.</a:t>
            </a:r>
          </a:p>
        </p:txBody>
      </p:sp>
    </p:spTree>
    <p:extLst>
      <p:ext uri="{BB962C8B-B14F-4D97-AF65-F5344CB8AC3E}">
        <p14:creationId xmlns:p14="http://schemas.microsoft.com/office/powerpoint/2010/main" val="1742490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36</a:t>
            </a:fld>
            <a:endParaRPr lang="en-GB"/>
          </a:p>
        </p:txBody>
      </p:sp>
      <p:sp>
        <p:nvSpPr>
          <p:cNvPr id="194563" name="Rectangle 2"/>
          <p:cNvSpPr>
            <a:spLocks noGrp="1" noRot="1" noChangeAspect="1" noChangeArrowheads="1" noTextEdit="1"/>
          </p:cNvSpPr>
          <p:nvPr>
            <p:ph type="sldImg"/>
          </p:nvPr>
        </p:nvSpPr>
        <p:spPr>
          <a:xfrm>
            <a:off x="917575" y="744538"/>
            <a:ext cx="4962525" cy="3722687"/>
          </a:xfrm>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eaLnBrk="1" hangingPunct="1"/>
            <a:endParaRPr lang="en-GB" dirty="0" smtClean="0"/>
          </a:p>
        </p:txBody>
      </p:sp>
    </p:spTree>
    <p:extLst>
      <p:ext uri="{BB962C8B-B14F-4D97-AF65-F5344CB8AC3E}">
        <p14:creationId xmlns:p14="http://schemas.microsoft.com/office/powerpoint/2010/main" val="1512640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28787-A218-4C9A-8F6C-2EDE5F1DE6B9}" type="slidenum">
              <a:rPr lang="en-GB"/>
              <a:pPr eaLnBrk="1" hangingPunct="1"/>
              <a:t>37</a:t>
            </a:fld>
            <a:endParaRPr lang="en-GB"/>
          </a:p>
        </p:txBody>
      </p:sp>
      <p:sp>
        <p:nvSpPr>
          <p:cNvPr id="195587" name="Rectangle 2"/>
          <p:cNvSpPr>
            <a:spLocks noGrp="1" noRot="1" noChangeAspect="1" noChangeArrowheads="1" noTextEdit="1"/>
          </p:cNvSpPr>
          <p:nvPr>
            <p:ph type="sldImg"/>
          </p:nvPr>
        </p:nvSpPr>
        <p:spPr>
          <a:xfrm>
            <a:off x="917575" y="744538"/>
            <a:ext cx="4962525" cy="3722687"/>
          </a:xfrm>
          <a:ln/>
        </p:spPr>
      </p:sp>
      <p:sp>
        <p:nvSpPr>
          <p:cNvPr id="195588" name="Rectangle 3"/>
          <p:cNvSpPr>
            <a:spLocks noGrp="1" noChangeArrowheads="1"/>
          </p:cNvSpPr>
          <p:nvPr>
            <p:ph type="body" idx="1"/>
          </p:nvPr>
        </p:nvSpPr>
        <p:spPr>
          <a:noFill/>
        </p:spPr>
        <p:txBody>
          <a:bodyPr/>
          <a:lstStyle/>
          <a:p>
            <a:pPr eaLnBrk="1" hangingPunct="1"/>
            <a:r>
              <a:rPr lang="en-GB" dirty="0" smtClean="0"/>
              <a:t>In either case, the PDF is added to the </a:t>
            </a:r>
            <a:r>
              <a:rPr lang="en-GB" b="1" dirty="0" smtClean="0"/>
              <a:t>File Attachments</a:t>
            </a:r>
            <a:r>
              <a:rPr lang="en-GB" dirty="0" smtClean="0"/>
              <a:t> field.</a:t>
            </a:r>
          </a:p>
          <a:p>
            <a:pPr eaLnBrk="1" hangingPunct="1"/>
            <a:endParaRPr lang="en-GB" dirty="0" smtClean="0"/>
          </a:p>
        </p:txBody>
      </p:sp>
    </p:spTree>
    <p:extLst>
      <p:ext uri="{BB962C8B-B14F-4D97-AF65-F5344CB8AC3E}">
        <p14:creationId xmlns:p14="http://schemas.microsoft.com/office/powerpoint/2010/main" val="1811778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788A1D4-55A4-4760-B49B-5DF148BB9BB6}" type="slidenum">
              <a:rPr lang="en-GB" smtClean="0"/>
              <a:pPr eaLnBrk="1" hangingPunct="1"/>
              <a:t>38</a:t>
            </a:fld>
            <a:endParaRPr lang="en-GB" smtClean="0"/>
          </a:p>
        </p:txBody>
      </p:sp>
      <p:sp>
        <p:nvSpPr>
          <p:cNvPr id="410627" name="Rectangle 2"/>
          <p:cNvSpPr>
            <a:spLocks noGrp="1" noRot="1" noChangeAspect="1" noChangeArrowheads="1" noTextEdit="1"/>
          </p:cNvSpPr>
          <p:nvPr>
            <p:ph type="sldImg"/>
          </p:nvPr>
        </p:nvSpPr>
        <p:spPr>
          <a:xfrm>
            <a:off x="917575" y="744538"/>
            <a:ext cx="4962525" cy="3722687"/>
          </a:xfrm>
          <a:ln/>
        </p:spPr>
      </p:sp>
      <p:sp>
        <p:nvSpPr>
          <p:cNvPr id="410628" name="Rectangle 3"/>
          <p:cNvSpPr>
            <a:spLocks noGrp="1" noChangeArrowheads="1"/>
          </p:cNvSpPr>
          <p:nvPr>
            <p:ph type="body" idx="1"/>
          </p:nvPr>
        </p:nvSpPr>
        <p:spPr>
          <a:noFill/>
        </p:spPr>
        <p:txBody>
          <a:bodyPr/>
          <a:lstStyle/>
          <a:p>
            <a:pPr marL="228600" indent="-228600" eaLnBrk="1" hangingPunct="1"/>
            <a:r>
              <a:rPr lang="en-GB" smtClean="0"/>
              <a:t>This feature allows you to convert existing collections of PDF files into EndNote records with minimal typing and copying by extracting Digital Object identifiers (DOI) from PDF files. The system matches DOI information with data available from CrossRef  (www.CrossRef.org) by capturing bibliographic content and creating new EndNote records.</a:t>
            </a:r>
            <a:endParaRPr lang="en-GB" b="1" smtClean="0"/>
          </a:p>
        </p:txBody>
      </p:sp>
    </p:spTree>
    <p:extLst>
      <p:ext uri="{BB962C8B-B14F-4D97-AF65-F5344CB8AC3E}">
        <p14:creationId xmlns:p14="http://schemas.microsoft.com/office/powerpoint/2010/main" val="2652064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F0B1A2-0403-4360-AF7C-F746F6935455}" type="slidenum">
              <a:rPr lang="en-GB" smtClean="0"/>
              <a:pPr eaLnBrk="1" hangingPunct="1"/>
              <a:t>39</a:t>
            </a:fld>
            <a:endParaRPr lang="en-GB" smtClean="0"/>
          </a:p>
        </p:txBody>
      </p:sp>
      <p:sp>
        <p:nvSpPr>
          <p:cNvPr id="411651" name="Rectangle 2"/>
          <p:cNvSpPr>
            <a:spLocks noGrp="1" noRot="1" noChangeAspect="1" noChangeArrowheads="1" noTextEdit="1"/>
          </p:cNvSpPr>
          <p:nvPr>
            <p:ph type="sldImg"/>
          </p:nvPr>
        </p:nvSpPr>
        <p:spPr>
          <a:xfrm>
            <a:off x="917575" y="744538"/>
            <a:ext cx="4962525" cy="3722687"/>
          </a:xfrm>
          <a:ln/>
        </p:spPr>
      </p:sp>
      <p:sp>
        <p:nvSpPr>
          <p:cNvPr id="411652" name="Rectangle 3"/>
          <p:cNvSpPr>
            <a:spLocks noGrp="1" noChangeArrowheads="1"/>
          </p:cNvSpPr>
          <p:nvPr>
            <p:ph type="body" idx="1"/>
          </p:nvPr>
        </p:nvSpPr>
        <p:spPr>
          <a:noFill/>
        </p:spPr>
        <p:txBody>
          <a:bodyPr/>
          <a:lstStyle/>
          <a:p>
            <a:pPr eaLnBrk="1" hangingPunct="1"/>
            <a:r>
              <a:rPr lang="en-GB" dirty="0" smtClean="0"/>
              <a:t>To import a PDF folder with PDF files begin by opening the library into which you want to import the references. From the File menu, choose </a:t>
            </a:r>
            <a:r>
              <a:rPr lang="en-GB" b="1" dirty="0" smtClean="0"/>
              <a:t>Import Folder.</a:t>
            </a:r>
          </a:p>
          <a:p>
            <a:pPr eaLnBrk="1" hangingPunct="1"/>
            <a:endParaRPr lang="en-GB" dirty="0" smtClean="0"/>
          </a:p>
        </p:txBody>
      </p:sp>
    </p:spTree>
    <p:extLst>
      <p:ext uri="{BB962C8B-B14F-4D97-AF65-F5344CB8AC3E}">
        <p14:creationId xmlns:p14="http://schemas.microsoft.com/office/powerpoint/2010/main" val="1567779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43FDD-F1E5-4C62-B271-4D01F2D66EC5}" type="slidenum">
              <a:rPr lang="en-GB" smtClean="0"/>
              <a:pPr eaLnBrk="1" hangingPunct="1"/>
              <a:t>40</a:t>
            </a:fld>
            <a:endParaRPr lang="en-GB" smtClean="0"/>
          </a:p>
        </p:txBody>
      </p:sp>
      <p:sp>
        <p:nvSpPr>
          <p:cNvPr id="412675" name="Rectangle 2"/>
          <p:cNvSpPr>
            <a:spLocks noGrp="1" noRot="1" noChangeAspect="1" noChangeArrowheads="1" noTextEdit="1"/>
          </p:cNvSpPr>
          <p:nvPr>
            <p:ph type="sldImg"/>
          </p:nvPr>
        </p:nvSpPr>
        <p:spPr>
          <a:xfrm>
            <a:off x="917575" y="744538"/>
            <a:ext cx="4962525" cy="3722687"/>
          </a:xfrm>
          <a:ln/>
        </p:spPr>
      </p:sp>
      <p:sp>
        <p:nvSpPr>
          <p:cNvPr id="412676" name="Rectangle 3"/>
          <p:cNvSpPr>
            <a:spLocks noGrp="1" noChangeArrowheads="1"/>
          </p:cNvSpPr>
          <p:nvPr>
            <p:ph type="body" idx="1"/>
          </p:nvPr>
        </p:nvSpPr>
        <p:spPr>
          <a:noFill/>
        </p:spPr>
        <p:txBody>
          <a:bodyPr/>
          <a:lstStyle/>
          <a:p>
            <a:pPr eaLnBrk="1" hangingPunct="1"/>
            <a:r>
              <a:rPr lang="en-GB" dirty="0" smtClean="0"/>
              <a:t>Click the </a:t>
            </a:r>
            <a:r>
              <a:rPr lang="en-GB" b="1" dirty="0" smtClean="0"/>
              <a:t>Choose</a:t>
            </a:r>
            <a:r>
              <a:rPr lang="en-GB" i="1" dirty="0" smtClean="0"/>
              <a:t> </a:t>
            </a:r>
            <a:r>
              <a:rPr lang="en-GB" dirty="0" smtClean="0"/>
              <a:t>button to open the </a:t>
            </a:r>
            <a:r>
              <a:rPr lang="en-GB" b="1" dirty="0" smtClean="0"/>
              <a:t>Browse for Folder</a:t>
            </a:r>
            <a:r>
              <a:rPr lang="en-GB" dirty="0" smtClean="0"/>
              <a:t> dialog window. Select the needed </a:t>
            </a:r>
            <a:r>
              <a:rPr lang="en-GB" b="1" dirty="0" smtClean="0"/>
              <a:t>PDF</a:t>
            </a:r>
            <a:r>
              <a:rPr lang="en-GB" dirty="0" smtClean="0"/>
              <a:t> folder, and then click </a:t>
            </a:r>
            <a:r>
              <a:rPr lang="en-GB" b="1" dirty="0" smtClean="0"/>
              <a:t>OK</a:t>
            </a:r>
            <a:r>
              <a:rPr lang="en-GB" dirty="0" smtClean="0"/>
              <a:t>. If the selected folder lists sub-folders, click the </a:t>
            </a:r>
            <a:r>
              <a:rPr lang="en-GB" b="1" dirty="0" smtClean="0"/>
              <a:t>Include files in sub-folders</a:t>
            </a:r>
            <a:r>
              <a:rPr lang="en-GB" dirty="0" smtClean="0"/>
              <a:t>  button. To maintain a first level set of subfolders, click the </a:t>
            </a:r>
            <a:r>
              <a:rPr lang="en-GB" b="1" dirty="0" smtClean="0"/>
              <a:t>Create a Group Set… </a:t>
            </a:r>
            <a:r>
              <a:rPr lang="en-GB" dirty="0" smtClean="0"/>
              <a:t>option. Select the </a:t>
            </a:r>
            <a:r>
              <a:rPr lang="en-GB" b="1" dirty="0" smtClean="0"/>
              <a:t>PDF</a:t>
            </a:r>
            <a:r>
              <a:rPr lang="en-GB" dirty="0" smtClean="0"/>
              <a:t> import option from the</a:t>
            </a:r>
            <a:r>
              <a:rPr lang="en-GB" b="1" dirty="0" smtClean="0"/>
              <a:t> Import Option</a:t>
            </a:r>
            <a:r>
              <a:rPr lang="en-GB" dirty="0" smtClean="0"/>
              <a:t> list. Leave the Duplicates list unchanged so that it will </a:t>
            </a:r>
            <a:r>
              <a:rPr lang="en-GB" b="1" dirty="0" smtClean="0"/>
              <a:t>Import All </a:t>
            </a:r>
            <a:r>
              <a:rPr lang="en-GB" dirty="0" smtClean="0"/>
              <a:t>(see separate</a:t>
            </a:r>
            <a:r>
              <a:rPr lang="en-GB" baseline="0" dirty="0" smtClean="0"/>
              <a:t> section on managing duplicates</a:t>
            </a:r>
            <a:r>
              <a:rPr lang="en-GB" dirty="0" smtClean="0"/>
              <a:t>). Click </a:t>
            </a:r>
            <a:r>
              <a:rPr lang="en-GB" b="1" dirty="0" smtClean="0"/>
              <a:t>Import</a:t>
            </a:r>
            <a:r>
              <a:rPr lang="en-GB" dirty="0" smtClean="0"/>
              <a:t> to import the files in the selected folders.</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779333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98A505-69FC-4012-9680-3DD65E7CE8A8}" type="slidenum">
              <a:rPr lang="en-GB" smtClean="0"/>
              <a:pPr eaLnBrk="1" hangingPunct="1"/>
              <a:t>41</a:t>
            </a:fld>
            <a:endParaRPr lang="en-GB" smtClean="0"/>
          </a:p>
        </p:txBody>
      </p:sp>
      <p:sp>
        <p:nvSpPr>
          <p:cNvPr id="413699" name="Rectangle 2"/>
          <p:cNvSpPr>
            <a:spLocks noGrp="1" noRot="1" noChangeAspect="1" noChangeArrowheads="1" noTextEdit="1"/>
          </p:cNvSpPr>
          <p:nvPr>
            <p:ph type="sldImg"/>
          </p:nvPr>
        </p:nvSpPr>
        <p:spPr>
          <a:xfrm>
            <a:off x="917575" y="744538"/>
            <a:ext cx="4962525" cy="3722687"/>
          </a:xfrm>
          <a:ln/>
        </p:spPr>
      </p:sp>
      <p:sp>
        <p:nvSpPr>
          <p:cNvPr id="413700" name="Rectangle 3"/>
          <p:cNvSpPr>
            <a:spLocks noGrp="1" noChangeArrowheads="1"/>
          </p:cNvSpPr>
          <p:nvPr>
            <p:ph type="body" idx="1"/>
          </p:nvPr>
        </p:nvSpPr>
        <p:spPr>
          <a:noFill/>
        </p:spPr>
        <p:txBody>
          <a:bodyPr/>
          <a:lstStyle/>
          <a:p>
            <a:pPr eaLnBrk="1" hangingPunct="1"/>
            <a:r>
              <a:rPr lang="en-GB" dirty="0" smtClean="0"/>
              <a:t>When the import is complete, the new records are stored in the Imported References group, and will include bibliographic information given for the Digital Object Identifier (DOI) mined from the PDF file, such as title, author, volume, issue, page, year, and DOI. Check through the imported data to make sure it has imported as expected. The </a:t>
            </a:r>
            <a:r>
              <a:rPr lang="en-GB" b="1" dirty="0" smtClean="0"/>
              <a:t>Imported References </a:t>
            </a:r>
            <a:r>
              <a:rPr lang="en-GB" dirty="0" smtClean="0"/>
              <a:t>group is a temporary group that is replaced each time you import another set of references. It is removed when you exit EndNote (although the references remain in the library). To return all references to the library display (including the newly imported ones), choose </a:t>
            </a:r>
            <a:r>
              <a:rPr lang="en-GB" b="1" dirty="0" smtClean="0"/>
              <a:t>Show All References</a:t>
            </a:r>
            <a:r>
              <a:rPr lang="en-GB" dirty="0" smtClean="0"/>
              <a:t> from the </a:t>
            </a:r>
            <a:r>
              <a:rPr lang="en-GB" b="1" dirty="0" smtClean="0"/>
              <a:t>References</a:t>
            </a:r>
            <a:r>
              <a:rPr lang="en-GB" dirty="0" smtClean="0"/>
              <a:t> menu or click the </a:t>
            </a:r>
            <a:r>
              <a:rPr lang="en-GB" b="1" dirty="0" smtClean="0"/>
              <a:t>All References </a:t>
            </a:r>
            <a:r>
              <a:rPr lang="en-GB" b="0" dirty="0" smtClean="0"/>
              <a:t>group</a:t>
            </a:r>
            <a:r>
              <a:rPr lang="en-GB" dirty="0" smtClean="0"/>
              <a:t>.</a:t>
            </a:r>
          </a:p>
          <a:p>
            <a:pPr eaLnBrk="1" hangingPunct="1"/>
            <a:r>
              <a:rPr lang="en-GB" dirty="0" smtClean="0"/>
              <a:t>When more than one DOI appears</a:t>
            </a:r>
            <a:r>
              <a:rPr lang="en-GB" baseline="0" dirty="0" smtClean="0"/>
              <a:t> on the first page of an article, the PDF will be imported and attached to the record, but bibliographic data must be created manually as EndNote cannot identify the primary DOI. You may wish to locate the articles in the relevant database and export from there, attaching the pdf via 'Find Full Text' or manually.</a:t>
            </a:r>
            <a:endParaRPr lang="en-GB" dirty="0" smtClean="0"/>
          </a:p>
          <a:p>
            <a:pPr eaLnBrk="1" hangingPunct="1"/>
            <a:endParaRPr lang="en-GB" dirty="0" smtClean="0"/>
          </a:p>
        </p:txBody>
      </p:sp>
    </p:spTree>
    <p:extLst>
      <p:ext uri="{BB962C8B-B14F-4D97-AF65-F5344CB8AC3E}">
        <p14:creationId xmlns:p14="http://schemas.microsoft.com/office/powerpoint/2010/main" val="4289498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DEE7EC-94BA-42B9-BFE0-2E3BF566D48F}" type="slidenum">
              <a:rPr lang="en-GB" smtClean="0"/>
              <a:pPr eaLnBrk="1" hangingPunct="1"/>
              <a:t>43</a:t>
            </a:fld>
            <a:endParaRPr lang="en-GB" smtClean="0"/>
          </a:p>
        </p:txBody>
      </p:sp>
      <p:sp>
        <p:nvSpPr>
          <p:cNvPr id="346115" name="Rectangle 2"/>
          <p:cNvSpPr>
            <a:spLocks noGrp="1" noRot="1" noChangeAspect="1" noChangeArrowheads="1" noTextEdit="1"/>
          </p:cNvSpPr>
          <p:nvPr>
            <p:ph type="sldImg"/>
          </p:nvPr>
        </p:nvSpPr>
        <p:spPr>
          <a:xfrm>
            <a:off x="917575" y="744538"/>
            <a:ext cx="4962525" cy="3722687"/>
          </a:xfrm>
          <a:ln/>
        </p:spPr>
      </p:sp>
      <p:sp>
        <p:nvSpPr>
          <p:cNvPr id="346116" name="Rectangle 3"/>
          <p:cNvSpPr>
            <a:spLocks noGrp="1" noChangeArrowheads="1"/>
          </p:cNvSpPr>
          <p:nvPr>
            <p:ph type="body" idx="1"/>
          </p:nvPr>
        </p:nvSpPr>
        <p:spPr>
          <a:noFill/>
        </p:spPr>
        <p:txBody>
          <a:bodyPr/>
          <a:lstStyle/>
          <a:p>
            <a:pPr eaLnBrk="1" hangingPunct="1"/>
            <a:r>
              <a:rPr lang="en-GB" dirty="0" smtClean="0"/>
              <a:t>To edit EndNote records for special characters, for example accented vowels or Greek characters, in any record field, go to </a:t>
            </a:r>
            <a:r>
              <a:rPr lang="en-GB" b="1" dirty="0" smtClean="0"/>
              <a:t>Start, All Programs, Accessories, System Tools, Character Map.</a:t>
            </a:r>
          </a:p>
        </p:txBody>
      </p:sp>
    </p:spTree>
    <p:extLst>
      <p:ext uri="{BB962C8B-B14F-4D97-AF65-F5344CB8AC3E}">
        <p14:creationId xmlns:p14="http://schemas.microsoft.com/office/powerpoint/2010/main" val="4077747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C2732DA-2A29-4AE7-8272-BA50644EE513}" type="slidenum">
              <a:rPr lang="en-GB" smtClean="0"/>
              <a:pPr eaLnBrk="1" hangingPunct="1"/>
              <a:t>44</a:t>
            </a:fld>
            <a:endParaRPr lang="en-GB" smtClean="0"/>
          </a:p>
        </p:txBody>
      </p:sp>
      <p:sp>
        <p:nvSpPr>
          <p:cNvPr id="347139" name="Rectangle 2"/>
          <p:cNvSpPr>
            <a:spLocks noGrp="1" noRot="1" noChangeAspect="1" noChangeArrowheads="1" noTextEdit="1"/>
          </p:cNvSpPr>
          <p:nvPr>
            <p:ph type="sldImg"/>
          </p:nvPr>
        </p:nvSpPr>
        <p:spPr>
          <a:xfrm>
            <a:off x="917575" y="744538"/>
            <a:ext cx="4962525" cy="3722687"/>
          </a:xfrm>
          <a:ln/>
        </p:spPr>
      </p:sp>
      <p:sp>
        <p:nvSpPr>
          <p:cNvPr id="347140" name="Rectangle 3"/>
          <p:cNvSpPr>
            <a:spLocks noGrp="1" noChangeArrowheads="1"/>
          </p:cNvSpPr>
          <p:nvPr>
            <p:ph type="body" idx="1"/>
          </p:nvPr>
        </p:nvSpPr>
        <p:spPr>
          <a:noFill/>
        </p:spPr>
        <p:txBody>
          <a:bodyPr/>
          <a:lstStyle/>
          <a:p>
            <a:pPr eaLnBrk="1" hangingPunct="1"/>
            <a:r>
              <a:rPr lang="en-GB" dirty="0" smtClean="0"/>
              <a:t>Select the character required then copy and paste in required location. Character strings can be built if required.</a:t>
            </a:r>
          </a:p>
          <a:p>
            <a:pPr eaLnBrk="1" hangingPunct="1"/>
            <a:endParaRPr lang="en-GB" dirty="0" smtClean="0"/>
          </a:p>
        </p:txBody>
      </p:sp>
    </p:spTree>
    <p:extLst>
      <p:ext uri="{BB962C8B-B14F-4D97-AF65-F5344CB8AC3E}">
        <p14:creationId xmlns:p14="http://schemas.microsoft.com/office/powerpoint/2010/main" val="1712473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your duplicate criteria</a:t>
            </a:r>
            <a:r>
              <a:rPr lang="en-GB" baseline="0" dirty="0" smtClean="0"/>
              <a:t> in </a:t>
            </a:r>
            <a:r>
              <a:rPr lang="en-GB" b="1" baseline="0" dirty="0" smtClean="0"/>
              <a:t>Edit, Preferences, Duplicates. </a:t>
            </a:r>
            <a:r>
              <a:rPr lang="en-GB" baseline="0" dirty="0" smtClean="0"/>
              <a:t>Tick </a:t>
            </a:r>
            <a:r>
              <a:rPr lang="en-GB" b="1" baseline="0" dirty="0" smtClean="0"/>
              <a:t>Automatically discard duplicates </a:t>
            </a:r>
            <a:r>
              <a:rPr lang="en-GB" baseline="0" dirty="0" smtClean="0"/>
              <a:t>if you regularly import references from different sources. You may find it useful not to compare authors, as names can be indexed very differently by different databases.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46</a:t>
            </a:fld>
            <a:endParaRPr lang="en-GB"/>
          </a:p>
        </p:txBody>
      </p:sp>
    </p:spTree>
    <p:extLst>
      <p:ext uri="{BB962C8B-B14F-4D97-AF65-F5344CB8AC3E}">
        <p14:creationId xmlns:p14="http://schemas.microsoft.com/office/powerpoint/2010/main" val="2939725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7EC4A5-F041-43F1-9048-17678AC8EBB9}" type="slidenum">
              <a:rPr lang="en-GB" smtClean="0"/>
              <a:pPr eaLnBrk="1" hangingPunct="1"/>
              <a:t>47</a:t>
            </a:fld>
            <a:endParaRPr lang="en-GB" smtClean="0"/>
          </a:p>
        </p:txBody>
      </p:sp>
      <p:sp>
        <p:nvSpPr>
          <p:cNvPr id="348163" name="Rectangle 2"/>
          <p:cNvSpPr>
            <a:spLocks noGrp="1" noRot="1" noChangeAspect="1" noChangeArrowheads="1" noTextEdit="1"/>
          </p:cNvSpPr>
          <p:nvPr>
            <p:ph type="sldImg"/>
          </p:nvPr>
        </p:nvSpPr>
        <p:spPr>
          <a:xfrm>
            <a:off x="917575" y="744538"/>
            <a:ext cx="4962525" cy="3722687"/>
          </a:xfrm>
          <a:ln/>
        </p:spPr>
      </p:sp>
      <p:sp>
        <p:nvSpPr>
          <p:cNvPr id="348164" name="Rectangle 3"/>
          <p:cNvSpPr>
            <a:spLocks noGrp="1" noChangeArrowheads="1"/>
          </p:cNvSpPr>
          <p:nvPr>
            <p:ph type="body" idx="1"/>
          </p:nvPr>
        </p:nvSpPr>
        <p:spPr>
          <a:noFill/>
        </p:spPr>
        <p:txBody>
          <a:bodyPr/>
          <a:lstStyle/>
          <a:p>
            <a:pPr eaLnBrk="1" hangingPunct="1"/>
            <a:r>
              <a:rPr lang="en-GB" dirty="0" smtClean="0"/>
              <a:t>When an Endnote Library contains references drawn from various sources there is a likelihood that duplication of records will occur.   </a:t>
            </a:r>
          </a:p>
          <a:p>
            <a:pPr eaLnBrk="1" hangingPunct="1"/>
            <a:endParaRPr lang="en-GB" dirty="0" smtClean="0"/>
          </a:p>
          <a:p>
            <a:pPr eaLnBrk="1" hangingPunct="1"/>
            <a:r>
              <a:rPr lang="en-GB" dirty="0" smtClean="0"/>
              <a:t>To look for duplicates within your existing Endnote Library, first of all go to </a:t>
            </a:r>
            <a:r>
              <a:rPr lang="en-GB" b="1" dirty="0" smtClean="0"/>
              <a:t>All References</a:t>
            </a:r>
            <a:r>
              <a:rPr lang="en-GB" dirty="0" smtClean="0"/>
              <a:t>.</a:t>
            </a:r>
          </a:p>
        </p:txBody>
      </p:sp>
    </p:spTree>
    <p:extLst>
      <p:ext uri="{BB962C8B-B14F-4D97-AF65-F5344CB8AC3E}">
        <p14:creationId xmlns:p14="http://schemas.microsoft.com/office/powerpoint/2010/main" val="32564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616A19-C90D-490C-A61C-6EDAB4F044BC}" type="slidenum">
              <a:rPr lang="en-GB" smtClean="0"/>
              <a:pPr eaLnBrk="1" hangingPunct="1"/>
              <a:t>6</a:t>
            </a:fld>
            <a:endParaRPr lang="en-GB" smtClean="0"/>
          </a:p>
        </p:txBody>
      </p:sp>
      <p:sp>
        <p:nvSpPr>
          <p:cNvPr id="331779" name="Rectangle 2"/>
          <p:cNvSpPr>
            <a:spLocks noGrp="1" noRot="1" noChangeAspect="1" noChangeArrowheads="1" noTextEdit="1"/>
          </p:cNvSpPr>
          <p:nvPr>
            <p:ph type="sldImg"/>
          </p:nvPr>
        </p:nvSpPr>
        <p:spPr>
          <a:xfrm>
            <a:off x="917575" y="744538"/>
            <a:ext cx="4962525" cy="3722687"/>
          </a:xfrm>
          <a:ln/>
        </p:spPr>
      </p:sp>
      <p:sp>
        <p:nvSpPr>
          <p:cNvPr id="331780" name="Rectangle 3"/>
          <p:cNvSpPr>
            <a:spLocks noGrp="1" noChangeArrowheads="1"/>
          </p:cNvSpPr>
          <p:nvPr>
            <p:ph type="body" idx="1"/>
          </p:nvPr>
        </p:nvSpPr>
        <p:spPr>
          <a:noFill/>
        </p:spPr>
        <p:txBody>
          <a:bodyPr/>
          <a:lstStyle/>
          <a:p>
            <a:pPr eaLnBrk="1" hangingPunct="1"/>
            <a:r>
              <a:rPr lang="en-GB" dirty="0" smtClean="0"/>
              <a:t>The </a:t>
            </a:r>
            <a:r>
              <a:rPr lang="en-GB" b="1" dirty="0" smtClean="0"/>
              <a:t>Footnotes </a:t>
            </a:r>
            <a:r>
              <a:rPr lang="en-GB" dirty="0" smtClean="0"/>
              <a:t>section allows you to control the appearance of the various elements in footnotes. The format of these may be different from the bibliography, depending on the reference style.</a:t>
            </a:r>
          </a:p>
          <a:p>
            <a:pPr eaLnBrk="1" hangingPunct="1"/>
            <a:endParaRPr lang="en-GB" dirty="0" smtClean="0"/>
          </a:p>
          <a:p>
            <a:pPr eaLnBrk="1" hangingPunct="1"/>
            <a:r>
              <a:rPr lang="en-GB" dirty="0" smtClean="0"/>
              <a:t>The </a:t>
            </a:r>
            <a:r>
              <a:rPr lang="en-GB" b="1" dirty="0" smtClean="0"/>
              <a:t>Author Lists</a:t>
            </a:r>
            <a:r>
              <a:rPr lang="en-GB" dirty="0" smtClean="0"/>
              <a:t> 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546282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B01477-F2F2-4DCB-9CF0-3FB746CEA237}" type="slidenum">
              <a:rPr lang="en-GB" smtClean="0"/>
              <a:pPr eaLnBrk="1" hangingPunct="1"/>
              <a:t>48</a:t>
            </a:fld>
            <a:endParaRPr lang="en-GB" smtClean="0"/>
          </a:p>
        </p:txBody>
      </p:sp>
      <p:sp>
        <p:nvSpPr>
          <p:cNvPr id="349187" name="Rectangle 2"/>
          <p:cNvSpPr>
            <a:spLocks noGrp="1" noRot="1" noChangeAspect="1" noChangeArrowheads="1" noTextEdit="1"/>
          </p:cNvSpPr>
          <p:nvPr>
            <p:ph type="sldImg"/>
          </p:nvPr>
        </p:nvSpPr>
        <p:spPr>
          <a:xfrm>
            <a:off x="917575" y="744538"/>
            <a:ext cx="4962525" cy="3722687"/>
          </a:xfrm>
          <a:ln/>
        </p:spPr>
      </p:sp>
      <p:sp>
        <p:nvSpPr>
          <p:cNvPr id="349188" name="Rectangle 3"/>
          <p:cNvSpPr>
            <a:spLocks noGrp="1" noChangeArrowheads="1"/>
          </p:cNvSpPr>
          <p:nvPr>
            <p:ph type="body" idx="1"/>
          </p:nvPr>
        </p:nvSpPr>
        <p:spPr>
          <a:noFill/>
        </p:spPr>
        <p:txBody>
          <a:bodyPr/>
          <a:lstStyle/>
          <a:p>
            <a:pPr eaLnBrk="1" hangingPunct="1"/>
            <a:r>
              <a:rPr lang="en-GB" dirty="0" smtClean="0"/>
              <a:t>To check the Endnote Library for duplication, first click on </a:t>
            </a:r>
            <a:r>
              <a:rPr lang="en-GB" b="1" dirty="0" smtClean="0"/>
              <a:t>References</a:t>
            </a:r>
            <a:r>
              <a:rPr lang="en-GB" dirty="0" smtClean="0"/>
              <a:t> and then </a:t>
            </a:r>
            <a:r>
              <a:rPr lang="en-GB" b="1" dirty="0" smtClean="0"/>
              <a:t>Find Duplicates</a:t>
            </a:r>
            <a:r>
              <a:rPr lang="en-GB" dirty="0" smtClean="0"/>
              <a:t>.</a:t>
            </a:r>
          </a:p>
        </p:txBody>
      </p:sp>
    </p:spTree>
    <p:extLst>
      <p:ext uri="{BB962C8B-B14F-4D97-AF65-F5344CB8AC3E}">
        <p14:creationId xmlns:p14="http://schemas.microsoft.com/office/powerpoint/2010/main" val="1086064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AB00B9-2CB4-43CE-825F-479A7E19EE2C}" type="slidenum">
              <a:rPr lang="en-GB" smtClean="0"/>
              <a:pPr eaLnBrk="1" hangingPunct="1"/>
              <a:t>49</a:t>
            </a:fld>
            <a:endParaRPr lang="en-GB" smtClean="0"/>
          </a:p>
        </p:txBody>
      </p:sp>
      <p:sp>
        <p:nvSpPr>
          <p:cNvPr id="350211" name="Rectangle 2"/>
          <p:cNvSpPr>
            <a:spLocks noGrp="1" noRot="1" noChangeAspect="1" noChangeArrowheads="1" noTextEdit="1"/>
          </p:cNvSpPr>
          <p:nvPr>
            <p:ph type="sldImg"/>
          </p:nvPr>
        </p:nvSpPr>
        <p:spPr>
          <a:xfrm>
            <a:off x="917575" y="744538"/>
            <a:ext cx="4962525" cy="3722687"/>
          </a:xfrm>
          <a:ln/>
        </p:spPr>
      </p:sp>
      <p:sp>
        <p:nvSpPr>
          <p:cNvPr id="350212" name="Rectangle 3"/>
          <p:cNvSpPr>
            <a:spLocks noGrp="1" noChangeArrowheads="1"/>
          </p:cNvSpPr>
          <p:nvPr>
            <p:ph type="body" idx="1"/>
          </p:nvPr>
        </p:nvSpPr>
        <p:spPr>
          <a:noFill/>
        </p:spPr>
        <p:txBody>
          <a:bodyPr/>
          <a:lstStyle/>
          <a:p>
            <a:pPr eaLnBrk="1" hangingPunct="1"/>
            <a:r>
              <a:rPr lang="en-GB" dirty="0" smtClean="0"/>
              <a:t>Endnote then carries out a search for duplicates.  Each record it finds is displayed alongside its duplicate so that the two can be compared.  Check to see whether these two records are indeed duplicates of each other as they may have been matched in error.  </a:t>
            </a:r>
          </a:p>
          <a:p>
            <a:pPr eaLnBrk="1" hangingPunct="1"/>
            <a:endParaRPr lang="en-GB" dirty="0" smtClean="0"/>
          </a:p>
          <a:p>
            <a:pPr eaLnBrk="1" hangingPunct="1"/>
            <a:r>
              <a:rPr lang="en-GB" dirty="0" smtClean="0"/>
              <a:t> If you don’t wish to delete either record then click on the </a:t>
            </a:r>
            <a:r>
              <a:rPr lang="en-GB" b="1" dirty="0" smtClean="0"/>
              <a:t>Skip</a:t>
            </a:r>
            <a:r>
              <a:rPr lang="en-GB" dirty="0" smtClean="0"/>
              <a:t> button.  Otherwise, click the </a:t>
            </a:r>
            <a:r>
              <a:rPr lang="en-GB" b="1" dirty="0" smtClean="0"/>
              <a:t>Keep this Record</a:t>
            </a:r>
            <a:r>
              <a:rPr lang="en-GB" dirty="0" smtClean="0"/>
              <a:t> button above the record that you want to retain: the other is then deleted. </a:t>
            </a:r>
          </a:p>
          <a:p>
            <a:pPr eaLnBrk="1" hangingPunct="1"/>
            <a:endParaRPr lang="en-GB" dirty="0" smtClean="0"/>
          </a:p>
          <a:p>
            <a:pPr eaLnBrk="1" hangingPunct="1"/>
            <a:r>
              <a:rPr lang="en-GB" dirty="0" smtClean="0"/>
              <a:t>To avoid deleting a reference that you have already cited in a paper, it is advisable that you always delete the duplicate record that was most recently added to Endnote Library.</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1736800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ease of comparison, any</a:t>
            </a:r>
            <a:r>
              <a:rPr lang="en-GB" baseline="0" dirty="0" smtClean="0"/>
              <a:t> fields which differ between the two records are highlighted.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50</a:t>
            </a:fld>
            <a:endParaRPr lang="en-GB"/>
          </a:p>
        </p:txBody>
      </p:sp>
    </p:spTree>
    <p:extLst>
      <p:ext uri="{BB962C8B-B14F-4D97-AF65-F5344CB8AC3E}">
        <p14:creationId xmlns:p14="http://schemas.microsoft.com/office/powerpoint/2010/main" val="1665266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There are a number of methods</a:t>
            </a:r>
            <a:r>
              <a:rPr lang="en-GB" baseline="0" dirty="0" smtClean="0"/>
              <a:t> of sorting references according to your research needs.</a:t>
            </a:r>
          </a:p>
          <a:p>
            <a:r>
              <a:rPr lang="en-GB" baseline="0" dirty="0" smtClean="0"/>
              <a:t>Create individual groups for collections of records for particular purposes, collect groups together or combine them with Boolean operators AND, OR, NOT.</a:t>
            </a:r>
          </a:p>
          <a:p>
            <a:r>
              <a:rPr lang="en-GB" baseline="0" dirty="0" smtClean="0"/>
              <a:t>If using the EndNote Online sync function, this only operates with custom groups.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52</a:t>
            </a:fld>
            <a:endParaRPr lang="en-GB"/>
          </a:p>
        </p:txBody>
      </p:sp>
    </p:spTree>
    <p:extLst>
      <p:ext uri="{BB962C8B-B14F-4D97-AF65-F5344CB8AC3E}">
        <p14:creationId xmlns:p14="http://schemas.microsoft.com/office/powerpoint/2010/main" val="1041494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54</a:t>
            </a:fld>
            <a:endParaRPr lang="en-GB"/>
          </a:p>
        </p:txBody>
      </p:sp>
      <p:sp>
        <p:nvSpPr>
          <p:cNvPr id="173059" name="Rectangle 2"/>
          <p:cNvSpPr>
            <a:spLocks noGrp="1" noRot="1" noChangeAspect="1" noChangeArrowheads="1" noTextEdit="1"/>
          </p:cNvSpPr>
          <p:nvPr>
            <p:ph type="sldImg"/>
          </p:nvPr>
        </p:nvSpPr>
        <p:spPr>
          <a:xfrm>
            <a:off x="917575" y="744538"/>
            <a:ext cx="4962525" cy="3722687"/>
          </a:xfrm>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sub-libraries,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It is not possible to delete an item from a Smart group.</a:t>
            </a:r>
          </a:p>
          <a:p>
            <a:pPr eaLnBrk="1" hangingPunct="1">
              <a:lnSpc>
                <a:spcPct val="90000"/>
              </a:lnSpc>
            </a:pPr>
            <a:r>
              <a:rPr lang="en-GB" dirty="0" smtClean="0"/>
              <a:t>To create a Custom group, go to </a:t>
            </a:r>
            <a:r>
              <a:rPr lang="en-GB" b="1" dirty="0" smtClean="0"/>
              <a:t>Groups, Create Group</a:t>
            </a:r>
            <a:r>
              <a:rPr lang="en-GB" dirty="0" smtClean="0"/>
              <a:t>. </a:t>
            </a:r>
          </a:p>
        </p:txBody>
      </p:sp>
    </p:spTree>
    <p:extLst>
      <p:ext uri="{BB962C8B-B14F-4D97-AF65-F5344CB8AC3E}">
        <p14:creationId xmlns:p14="http://schemas.microsoft.com/office/powerpoint/2010/main" val="2636809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55</a:t>
            </a:fld>
            <a:endParaRPr lang="en-GB"/>
          </a:p>
        </p:txBody>
      </p:sp>
      <p:sp>
        <p:nvSpPr>
          <p:cNvPr id="174083" name="Rectangle 2"/>
          <p:cNvSpPr>
            <a:spLocks noGrp="1" noRot="1" noChangeAspect="1" noChangeArrowheads="1" noTextEdit="1"/>
          </p:cNvSpPr>
          <p:nvPr>
            <p:ph type="sldImg"/>
          </p:nvPr>
        </p:nvSpPr>
        <p:spPr>
          <a:xfrm>
            <a:off x="917575" y="744538"/>
            <a:ext cx="4962525" cy="3722687"/>
          </a:xfrm>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on right-click.</a:t>
            </a:r>
          </a:p>
        </p:txBody>
      </p:sp>
    </p:spTree>
    <p:extLst>
      <p:ext uri="{BB962C8B-B14F-4D97-AF65-F5344CB8AC3E}">
        <p14:creationId xmlns:p14="http://schemas.microsoft.com/office/powerpoint/2010/main" val="1817550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56</a:t>
            </a:fld>
            <a:endParaRPr lang="en-GB"/>
          </a:p>
        </p:txBody>
      </p:sp>
      <p:sp>
        <p:nvSpPr>
          <p:cNvPr id="175107" name="Rectangle 2"/>
          <p:cNvSpPr>
            <a:spLocks noGrp="1" noRot="1" noChangeAspect="1" noChangeArrowheads="1" noTextEdit="1"/>
          </p:cNvSpPr>
          <p:nvPr>
            <p:ph type="sldImg"/>
          </p:nvPr>
        </p:nvSpPr>
        <p:spPr>
          <a:xfrm>
            <a:off x="917575" y="744538"/>
            <a:ext cx="4962525" cy="3722687"/>
          </a:xfrm>
          <a:ln/>
        </p:spPr>
      </p:sp>
      <p:sp>
        <p:nvSpPr>
          <p:cNvPr id="175108" name="Rectangle 3"/>
          <p:cNvSpPr>
            <a:spLocks noGrp="1" noChangeArrowheads="1"/>
          </p:cNvSpPr>
          <p:nvPr>
            <p:ph type="body" idx="1"/>
          </p:nvPr>
        </p:nvSpPr>
        <p:spPr>
          <a:noFill/>
        </p:spPr>
        <p:txBody>
          <a:bodyPr/>
          <a:lstStyle/>
          <a:p>
            <a:pPr eaLnBrk="1" hangingPunct="1"/>
            <a:r>
              <a:rPr lang="en-GB" smtClean="0"/>
              <a:t>Select the records to be added to the group, and drag on to the group name.</a:t>
            </a:r>
          </a:p>
          <a:p>
            <a:pPr eaLnBrk="1" hangingPunct="1"/>
            <a:endParaRPr lang="en-GB" smtClean="0"/>
          </a:p>
          <a:p>
            <a:pPr eaLnBrk="1" hangingPunct="1"/>
            <a:endParaRPr lang="en-GB" smtClean="0"/>
          </a:p>
        </p:txBody>
      </p:sp>
    </p:spTree>
    <p:extLst>
      <p:ext uri="{BB962C8B-B14F-4D97-AF65-F5344CB8AC3E}">
        <p14:creationId xmlns:p14="http://schemas.microsoft.com/office/powerpoint/2010/main" val="36556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57</a:t>
            </a:fld>
            <a:endParaRPr lang="en-GB"/>
          </a:p>
        </p:txBody>
      </p:sp>
      <p:sp>
        <p:nvSpPr>
          <p:cNvPr id="176131" name="Rectangle 2"/>
          <p:cNvSpPr>
            <a:spLocks noGrp="1" noRot="1" noChangeAspect="1" noChangeArrowheads="1" noTextEdit="1"/>
          </p:cNvSpPr>
          <p:nvPr>
            <p:ph type="sldImg"/>
          </p:nvPr>
        </p:nvSpPr>
        <p:spPr>
          <a:xfrm>
            <a:off x="917575" y="744538"/>
            <a:ext cx="4962525" cy="3722687"/>
          </a:xfrm>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extLst>
      <p:ext uri="{BB962C8B-B14F-4D97-AF65-F5344CB8AC3E}">
        <p14:creationId xmlns:p14="http://schemas.microsoft.com/office/powerpoint/2010/main" val="985861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Smart groups are created by setting</a:t>
            </a:r>
            <a:r>
              <a:rPr lang="en-GB" baseline="0" dirty="0" smtClean="0"/>
              <a:t> criteria which apply to every item in the group. Go to </a:t>
            </a:r>
            <a:r>
              <a:rPr lang="en-GB" b="1" baseline="0" dirty="0" smtClean="0"/>
              <a:t>Groups, Create Smart Group</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59</a:t>
            </a:fld>
            <a:endParaRPr lang="en-GB"/>
          </a:p>
        </p:txBody>
      </p:sp>
    </p:spTree>
    <p:extLst>
      <p:ext uri="{BB962C8B-B14F-4D97-AF65-F5344CB8AC3E}">
        <p14:creationId xmlns:p14="http://schemas.microsoft.com/office/powerpoint/2010/main" val="502158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Criteria can be set for any field in the EndNote record, including </a:t>
            </a:r>
            <a:r>
              <a:rPr lang="en-GB" dirty="0" err="1" smtClean="0"/>
              <a:t>pdf</a:t>
            </a:r>
            <a:r>
              <a:rPr lang="en-GB" dirty="0" smtClean="0"/>
              <a:t> text and sticky notes.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60</a:t>
            </a:fld>
            <a:endParaRPr lang="en-GB"/>
          </a:p>
        </p:txBody>
      </p:sp>
    </p:spTree>
    <p:extLst>
      <p:ext uri="{BB962C8B-B14F-4D97-AF65-F5344CB8AC3E}">
        <p14:creationId xmlns:p14="http://schemas.microsoft.com/office/powerpoint/2010/main" val="58738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0CEF09C-A5A2-46BB-91DA-581086ACE05C}" type="slidenum">
              <a:rPr lang="en-GB" smtClean="0"/>
              <a:pPr eaLnBrk="1" hangingPunct="1"/>
              <a:t>7</a:t>
            </a:fld>
            <a:endParaRPr lang="en-GB" smtClean="0"/>
          </a:p>
        </p:txBody>
      </p:sp>
      <p:sp>
        <p:nvSpPr>
          <p:cNvPr id="332803" name="Rectangle 2"/>
          <p:cNvSpPr>
            <a:spLocks noGrp="1" noRot="1" noChangeAspect="1" noChangeArrowheads="1" noTextEdit="1"/>
          </p:cNvSpPr>
          <p:nvPr>
            <p:ph type="sldImg"/>
          </p:nvPr>
        </p:nvSpPr>
        <p:spPr>
          <a:xfrm>
            <a:off x="917575" y="744538"/>
            <a:ext cx="4962525" cy="3722687"/>
          </a:xfrm>
          <a:ln/>
        </p:spPr>
      </p:sp>
      <p:sp>
        <p:nvSpPr>
          <p:cNvPr id="3328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As Is</a:t>
            </a:r>
            <a:r>
              <a:rPr lang="en-GB" dirty="0" smtClean="0"/>
              <a:t>. Choose </a:t>
            </a:r>
            <a:r>
              <a:rPr lang="en-GB" b="1" dirty="0" smtClean="0"/>
              <a:t>Normal </a:t>
            </a:r>
            <a:r>
              <a:rPr lang="en-GB" dirty="0" smtClean="0"/>
              <a:t>for names in lower case but with initial capital letters.</a:t>
            </a:r>
          </a:p>
        </p:txBody>
      </p:sp>
    </p:spTree>
    <p:extLst>
      <p:ext uri="{BB962C8B-B14F-4D97-AF65-F5344CB8AC3E}">
        <p14:creationId xmlns:p14="http://schemas.microsoft.com/office/powerpoint/2010/main" val="2803638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Boolean operators And/Or/Not to combine search terms. Additional lines for further search terms can be added if required.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61</a:t>
            </a:fld>
            <a:endParaRPr lang="en-GB"/>
          </a:p>
        </p:txBody>
      </p:sp>
    </p:spTree>
    <p:extLst>
      <p:ext uri="{BB962C8B-B14F-4D97-AF65-F5344CB8AC3E}">
        <p14:creationId xmlns:p14="http://schemas.microsoft.com/office/powerpoint/2010/main" val="3522732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Whenever a Smart Group is created, the entire EndNote library and any subsequent entries will be copied automatically into the Smart group. If</a:t>
            </a:r>
            <a:r>
              <a:rPr lang="en-GB" baseline="0" dirty="0" smtClean="0"/>
              <a:t> an individual item is deleted from a Smart group, it will also be deleted from All References. If an entire Smart Group is deleted, the references remain in the EndNote Library.</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62</a:t>
            </a:fld>
            <a:endParaRPr lang="en-GB"/>
          </a:p>
        </p:txBody>
      </p:sp>
    </p:spTree>
    <p:extLst>
      <p:ext uri="{BB962C8B-B14F-4D97-AF65-F5344CB8AC3E}">
        <p14:creationId xmlns:p14="http://schemas.microsoft.com/office/powerpoint/2010/main" val="1778442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9E5AFE-5040-4001-B3DE-C246049F2543}" type="slidenum">
              <a:rPr lang="en-GB" smtClean="0"/>
              <a:pPr eaLnBrk="1" hangingPunct="1"/>
              <a:t>64</a:t>
            </a:fld>
            <a:endParaRPr lang="en-GB" smtClean="0"/>
          </a:p>
        </p:txBody>
      </p:sp>
      <p:sp>
        <p:nvSpPr>
          <p:cNvPr id="361475" name="Slide Image Placeholder 1"/>
          <p:cNvSpPr>
            <a:spLocks noGrp="1" noRot="1" noChangeAspect="1" noTextEdit="1"/>
          </p:cNvSpPr>
          <p:nvPr>
            <p:ph type="sldImg"/>
          </p:nvPr>
        </p:nvSpPr>
        <p:spPr>
          <a:xfrm>
            <a:off x="917575" y="744538"/>
            <a:ext cx="4962525" cy="3722687"/>
          </a:xfrm>
          <a:ln/>
        </p:spPr>
      </p:sp>
      <p:sp>
        <p:nvSpPr>
          <p:cNvPr id="361476" name="Notes Placeholder 2"/>
          <p:cNvSpPr>
            <a:spLocks noGrp="1"/>
          </p:cNvSpPr>
          <p:nvPr>
            <p:ph type="body" idx="1"/>
          </p:nvPr>
        </p:nvSpPr>
        <p:spPr>
          <a:noFill/>
        </p:spPr>
        <p:txBody>
          <a:bodyPr/>
          <a:lstStyle/>
          <a:p>
            <a:pPr eaLnBrk="1" hangingPunct="1"/>
            <a:r>
              <a:rPr lang="en-GB" dirty="0" smtClean="0"/>
              <a:t>Go to </a:t>
            </a:r>
            <a:r>
              <a:rPr lang="en-GB" b="1" dirty="0" smtClean="0"/>
              <a:t>Groups </a:t>
            </a:r>
            <a:r>
              <a:rPr lang="en-GB" dirty="0" smtClean="0"/>
              <a:t>then select </a:t>
            </a:r>
            <a:r>
              <a:rPr lang="en-GB" b="1" dirty="0" smtClean="0"/>
              <a:t>Create Group Set.</a:t>
            </a:r>
          </a:p>
        </p:txBody>
      </p:sp>
      <p:sp>
        <p:nvSpPr>
          <p:cNvPr id="361477"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D7CB07-0EB1-44BF-910F-40D67F203A4E}" type="slidenum">
              <a:rPr lang="en-GB" sz="1200"/>
              <a:pPr algn="r" eaLnBrk="1" hangingPunct="1"/>
              <a:t>64</a:t>
            </a:fld>
            <a:endParaRPr lang="en-GB" sz="1200"/>
          </a:p>
        </p:txBody>
      </p:sp>
    </p:spTree>
    <p:extLst>
      <p:ext uri="{BB962C8B-B14F-4D97-AF65-F5344CB8AC3E}">
        <p14:creationId xmlns:p14="http://schemas.microsoft.com/office/powerpoint/2010/main" val="2623329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E10ECC0-56BC-4437-8011-B9B391966E13}" type="slidenum">
              <a:rPr lang="en-GB" smtClean="0"/>
              <a:pPr eaLnBrk="1" hangingPunct="1"/>
              <a:t>65</a:t>
            </a:fld>
            <a:endParaRPr lang="en-GB" smtClean="0"/>
          </a:p>
        </p:txBody>
      </p:sp>
      <p:sp>
        <p:nvSpPr>
          <p:cNvPr id="362499" name="Slide Image Placeholder 1"/>
          <p:cNvSpPr>
            <a:spLocks noGrp="1" noRot="1" noChangeAspect="1" noTextEdit="1"/>
          </p:cNvSpPr>
          <p:nvPr>
            <p:ph type="sldImg"/>
          </p:nvPr>
        </p:nvSpPr>
        <p:spPr>
          <a:xfrm>
            <a:off x="917575" y="744538"/>
            <a:ext cx="4962525" cy="3722687"/>
          </a:xfrm>
          <a:ln/>
        </p:spPr>
      </p:sp>
      <p:sp>
        <p:nvSpPr>
          <p:cNvPr id="362500" name="Notes Placeholder 2"/>
          <p:cNvSpPr>
            <a:spLocks noGrp="1"/>
          </p:cNvSpPr>
          <p:nvPr>
            <p:ph type="body" idx="1"/>
          </p:nvPr>
        </p:nvSpPr>
        <p:spPr>
          <a:noFill/>
        </p:spPr>
        <p:txBody>
          <a:bodyPr/>
          <a:lstStyle/>
          <a:p>
            <a:pPr eaLnBrk="1" hangingPunct="1"/>
            <a:r>
              <a:rPr lang="en-GB" dirty="0" smtClean="0"/>
              <a:t>Right</a:t>
            </a:r>
            <a:r>
              <a:rPr lang="en-GB" baseline="0" dirty="0" smtClean="0"/>
              <a:t>-click  to name the new group set.</a:t>
            </a:r>
            <a:endParaRPr lang="en-GB" dirty="0" smtClean="0"/>
          </a:p>
        </p:txBody>
      </p:sp>
      <p:sp>
        <p:nvSpPr>
          <p:cNvPr id="36250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D5764A19-E7A4-48BF-AE9B-6D70E0970C09}" type="slidenum">
              <a:rPr lang="en-GB" sz="1200"/>
              <a:pPr algn="r" eaLnBrk="1" hangingPunct="1"/>
              <a:t>65</a:t>
            </a:fld>
            <a:endParaRPr lang="en-GB" sz="1200"/>
          </a:p>
        </p:txBody>
      </p:sp>
    </p:spTree>
    <p:extLst>
      <p:ext uri="{BB962C8B-B14F-4D97-AF65-F5344CB8AC3E}">
        <p14:creationId xmlns:p14="http://schemas.microsoft.com/office/powerpoint/2010/main" val="692214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674F1C-1833-415D-85D1-3511577D5D91}" type="slidenum">
              <a:rPr lang="en-GB" smtClean="0"/>
              <a:pPr eaLnBrk="1" hangingPunct="1"/>
              <a:t>66</a:t>
            </a:fld>
            <a:endParaRPr lang="en-GB" smtClean="0"/>
          </a:p>
        </p:txBody>
      </p:sp>
      <p:sp>
        <p:nvSpPr>
          <p:cNvPr id="363523" name="Slide Image Placeholder 1"/>
          <p:cNvSpPr>
            <a:spLocks noGrp="1" noRot="1" noChangeAspect="1" noTextEdit="1"/>
          </p:cNvSpPr>
          <p:nvPr>
            <p:ph type="sldImg"/>
          </p:nvPr>
        </p:nvSpPr>
        <p:spPr>
          <a:xfrm>
            <a:off x="917575" y="744538"/>
            <a:ext cx="4962525" cy="3722687"/>
          </a:xfrm>
          <a:ln/>
        </p:spPr>
      </p:sp>
      <p:sp>
        <p:nvSpPr>
          <p:cNvPr id="363524" name="Notes Placeholder 2"/>
          <p:cNvSpPr>
            <a:spLocks noGrp="1"/>
          </p:cNvSpPr>
          <p:nvPr>
            <p:ph type="body" idx="1"/>
          </p:nvPr>
        </p:nvSpPr>
        <p:spPr>
          <a:noFill/>
        </p:spPr>
        <p:txBody>
          <a:bodyPr/>
          <a:lstStyle/>
          <a:p>
            <a:pPr eaLnBrk="1" hangingPunct="1"/>
            <a:r>
              <a:rPr lang="en-GB" dirty="0" smtClean="0"/>
              <a:t>When you first create a </a:t>
            </a:r>
            <a:r>
              <a:rPr lang="en-GB" b="1" dirty="0" smtClean="0"/>
              <a:t>Group Set  </a:t>
            </a:r>
            <a:r>
              <a:rPr lang="en-GB" dirty="0" smtClean="0"/>
              <a:t>it will be empty. Drag groups to move them from one Group Set to a new Group Set, or create new 'Custom Groups' and/or 'Smart Groups' under the new heading.</a:t>
            </a:r>
          </a:p>
        </p:txBody>
      </p:sp>
      <p:sp>
        <p:nvSpPr>
          <p:cNvPr id="36352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99208A9-1387-4671-98E1-5606E45096FA}" type="slidenum">
              <a:rPr lang="en-GB" sz="1200"/>
              <a:pPr algn="r" eaLnBrk="1" hangingPunct="1"/>
              <a:t>66</a:t>
            </a:fld>
            <a:endParaRPr lang="en-GB" sz="1200"/>
          </a:p>
        </p:txBody>
      </p:sp>
    </p:spTree>
    <p:extLst>
      <p:ext uri="{BB962C8B-B14F-4D97-AF65-F5344CB8AC3E}">
        <p14:creationId xmlns:p14="http://schemas.microsoft.com/office/powerpoint/2010/main" val="2680946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the </a:t>
            </a:r>
            <a:r>
              <a:rPr lang="en-GB" b="1" dirty="0" smtClean="0"/>
              <a:t>Groups </a:t>
            </a:r>
            <a:r>
              <a:rPr lang="en-GB" dirty="0" smtClean="0"/>
              <a:t>dropdown menu, go to </a:t>
            </a:r>
            <a:r>
              <a:rPr lang="en-GB" b="1" dirty="0" smtClean="0"/>
              <a:t>Groups, Create From Groups.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69</a:t>
            </a:fld>
            <a:endParaRPr lang="en-GB"/>
          </a:p>
        </p:txBody>
      </p:sp>
    </p:spTree>
    <p:extLst>
      <p:ext uri="{BB962C8B-B14F-4D97-AF65-F5344CB8AC3E}">
        <p14:creationId xmlns:p14="http://schemas.microsoft.com/office/powerpoint/2010/main" val="1954050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Existing groups are listed in the dropdown menu. Choose which to combine using the operators </a:t>
            </a:r>
            <a:r>
              <a:rPr lang="en-GB" b="1" dirty="0" smtClean="0"/>
              <a:t>And, Or, Not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70</a:t>
            </a:fld>
            <a:endParaRPr lang="en-GB"/>
          </a:p>
        </p:txBody>
      </p:sp>
    </p:spTree>
    <p:extLst>
      <p:ext uri="{BB962C8B-B14F-4D97-AF65-F5344CB8AC3E}">
        <p14:creationId xmlns:p14="http://schemas.microsoft.com/office/powerpoint/2010/main" val="3461720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 this example, only</a:t>
            </a:r>
            <a:r>
              <a:rPr lang="en-GB" baseline="0" dirty="0" smtClean="0"/>
              <a:t> two</a:t>
            </a:r>
            <a:r>
              <a:rPr lang="en-GB" dirty="0" smtClean="0"/>
              <a:t> references were</a:t>
            </a:r>
            <a:r>
              <a:rPr lang="en-GB" baseline="0" dirty="0" smtClean="0"/>
              <a:t> part of the self-selected group Diabetes and also fulfilled the criteria for the smart group Glucose.</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71</a:t>
            </a:fld>
            <a:endParaRPr lang="en-GB"/>
          </a:p>
        </p:txBody>
      </p:sp>
    </p:spTree>
    <p:extLst>
      <p:ext uri="{BB962C8B-B14F-4D97-AF65-F5344CB8AC3E}">
        <p14:creationId xmlns:p14="http://schemas.microsoft.com/office/powerpoint/2010/main" val="1203313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A596A1-B564-4CFC-8EAF-31BB1334B029}" type="slidenum">
              <a:rPr lang="en-GB" smtClean="0"/>
              <a:pPr eaLnBrk="1" hangingPunct="1"/>
              <a:t>73</a:t>
            </a:fld>
            <a:endParaRPr lang="en-GB" smtClean="0"/>
          </a:p>
        </p:txBody>
      </p:sp>
      <p:sp>
        <p:nvSpPr>
          <p:cNvPr id="365571" name="Rectangle 2"/>
          <p:cNvSpPr>
            <a:spLocks noGrp="1" noRot="1" noChangeAspect="1" noChangeArrowheads="1" noTextEdit="1"/>
          </p:cNvSpPr>
          <p:nvPr>
            <p:ph type="sldImg"/>
          </p:nvPr>
        </p:nvSpPr>
        <p:spPr>
          <a:xfrm>
            <a:off x="917575" y="744538"/>
            <a:ext cx="4962525" cy="3722687"/>
          </a:xfrm>
          <a:ln/>
        </p:spPr>
      </p:sp>
      <p:sp>
        <p:nvSpPr>
          <p:cNvPr id="365572" name="Rectangle 3"/>
          <p:cNvSpPr>
            <a:spLocks noGrp="1" noChangeArrowheads="1"/>
          </p:cNvSpPr>
          <p:nvPr>
            <p:ph type="body" idx="1"/>
          </p:nvPr>
        </p:nvSpPr>
        <p:spPr>
          <a:noFill/>
        </p:spPr>
        <p:txBody>
          <a:bodyPr/>
          <a:lstStyle/>
          <a:p>
            <a:pPr eaLnBrk="1" hangingPunct="1"/>
            <a:r>
              <a:rPr lang="en-GB" dirty="0" smtClean="0"/>
              <a:t>If you are working with your library and you notice that there is an error in one of your references you can easily and quickly correct it.</a:t>
            </a:r>
          </a:p>
          <a:p>
            <a:pPr eaLnBrk="1" hangingPunct="1"/>
            <a:r>
              <a:rPr lang="en-GB" dirty="0" smtClean="0"/>
              <a:t>In this example the record by the author Chung is showing in the </a:t>
            </a:r>
            <a:r>
              <a:rPr lang="en-GB" b="1" dirty="0" smtClean="0"/>
              <a:t>Preview</a:t>
            </a:r>
            <a:r>
              <a:rPr lang="en-GB" dirty="0" smtClean="0"/>
              <a:t> section in the right side of the window. The title of the paper appears in upper case.</a:t>
            </a:r>
          </a:p>
        </p:txBody>
      </p:sp>
    </p:spTree>
    <p:extLst>
      <p:ext uri="{BB962C8B-B14F-4D97-AF65-F5344CB8AC3E}">
        <p14:creationId xmlns:p14="http://schemas.microsoft.com/office/powerpoint/2010/main" val="2363529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D1E1C79-EDCD-4056-8D69-4D39842D4DB9}" type="slidenum">
              <a:rPr lang="en-GB" smtClean="0"/>
              <a:pPr eaLnBrk="1" hangingPunct="1"/>
              <a:t>74</a:t>
            </a:fld>
            <a:endParaRPr lang="en-GB" smtClean="0"/>
          </a:p>
        </p:txBody>
      </p:sp>
      <p:sp>
        <p:nvSpPr>
          <p:cNvPr id="366595" name="Rectangle 2"/>
          <p:cNvSpPr>
            <a:spLocks noGrp="1" noRot="1" noChangeAspect="1" noChangeArrowheads="1" noTextEdit="1"/>
          </p:cNvSpPr>
          <p:nvPr>
            <p:ph type="sldImg"/>
          </p:nvPr>
        </p:nvSpPr>
        <p:spPr>
          <a:xfrm>
            <a:off x="917575" y="744538"/>
            <a:ext cx="4962525" cy="3722687"/>
          </a:xfrm>
          <a:ln/>
        </p:spPr>
      </p:sp>
      <p:sp>
        <p:nvSpPr>
          <p:cNvPr id="366596" name="Rectangle 3"/>
          <p:cNvSpPr>
            <a:spLocks noGrp="1" noChangeArrowheads="1"/>
          </p:cNvSpPr>
          <p:nvPr>
            <p:ph type="body" idx="1"/>
          </p:nvPr>
        </p:nvSpPr>
        <p:spPr>
          <a:noFill/>
        </p:spPr>
        <p:txBody>
          <a:bodyPr/>
          <a:lstStyle/>
          <a:p>
            <a:pPr eaLnBrk="1" hangingPunct="1"/>
            <a:r>
              <a:rPr lang="en-GB" dirty="0" smtClean="0"/>
              <a:t>With the reference highlighted in the library, click on the </a:t>
            </a:r>
            <a:r>
              <a:rPr lang="en-GB" b="1" dirty="0" smtClean="0"/>
              <a:t>Reference </a:t>
            </a:r>
            <a:r>
              <a:rPr lang="en-GB" dirty="0" smtClean="0"/>
              <a:t>tab to see the full record. Go to the title field and click to correct. Choose whether to see all fields or to hide empty fields in the Reference </a:t>
            </a:r>
            <a:r>
              <a:rPr lang="en-GB" baseline="0" dirty="0" smtClean="0"/>
              <a:t>window</a:t>
            </a:r>
            <a:r>
              <a:rPr lang="en-GB" dirty="0" smtClean="0"/>
              <a:t>. Click on the </a:t>
            </a:r>
            <a:r>
              <a:rPr lang="en-GB" b="1" dirty="0" smtClean="0"/>
              <a:t>Settings </a:t>
            </a:r>
            <a:r>
              <a:rPr lang="en-GB" dirty="0" smtClean="0"/>
              <a:t>option in the top left corner of the reference to select. When you have finished editing the record click on the next record in the library section of the screen.</a:t>
            </a:r>
          </a:p>
        </p:txBody>
      </p:sp>
    </p:spTree>
    <p:extLst>
      <p:ext uri="{BB962C8B-B14F-4D97-AF65-F5344CB8AC3E}">
        <p14:creationId xmlns:p14="http://schemas.microsoft.com/office/powerpoint/2010/main" val="1090422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A516A9F-9F71-45C0-AC8D-0535CC6FA919}" type="slidenum">
              <a:rPr lang="en-GB" smtClean="0"/>
              <a:pPr eaLnBrk="1" hangingPunct="1"/>
              <a:t>8</a:t>
            </a:fld>
            <a:endParaRPr lang="en-GB" smtClean="0"/>
          </a:p>
        </p:txBody>
      </p:sp>
      <p:sp>
        <p:nvSpPr>
          <p:cNvPr id="333827" name="Rectangle 2"/>
          <p:cNvSpPr>
            <a:spLocks noGrp="1" noRot="1" noChangeAspect="1" noChangeArrowheads="1" noTextEdit="1"/>
          </p:cNvSpPr>
          <p:nvPr>
            <p:ph type="sldImg"/>
          </p:nvPr>
        </p:nvSpPr>
        <p:spPr>
          <a:xfrm>
            <a:off x="917575" y="744538"/>
            <a:ext cx="4962525" cy="3722687"/>
          </a:xfrm>
          <a:ln/>
        </p:spPr>
      </p:sp>
      <p:sp>
        <p:nvSpPr>
          <p:cNvPr id="333828" name="Rectangle 3"/>
          <p:cNvSpPr>
            <a:spLocks noGrp="1" noChangeArrowheads="1"/>
          </p:cNvSpPr>
          <p:nvPr>
            <p:ph type="body" idx="1"/>
          </p:nvPr>
        </p:nvSpPr>
        <p:spPr>
          <a:noFill/>
        </p:spPr>
        <p:txBody>
          <a:bodyPr/>
          <a:lstStyle/>
          <a:p>
            <a:pPr eaLnBrk="1" hangingPunct="1"/>
            <a:r>
              <a:rPr lang="en-GB" smtClean="0"/>
              <a:t>Choices can also be made about the display of initials: with or without full-stops, with or without spaces between.</a:t>
            </a:r>
          </a:p>
        </p:txBody>
      </p:sp>
    </p:spTree>
    <p:extLst>
      <p:ext uri="{BB962C8B-B14F-4D97-AF65-F5344CB8AC3E}">
        <p14:creationId xmlns:p14="http://schemas.microsoft.com/office/powerpoint/2010/main" val="479232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B581B8-32A7-4229-A867-BEB5D070052F}" type="slidenum">
              <a:rPr lang="en-GB" smtClean="0"/>
              <a:pPr eaLnBrk="1" hangingPunct="1"/>
              <a:t>75</a:t>
            </a:fld>
            <a:endParaRPr lang="en-GB" smtClean="0"/>
          </a:p>
        </p:txBody>
      </p:sp>
      <p:sp>
        <p:nvSpPr>
          <p:cNvPr id="367619" name="Rectangle 2"/>
          <p:cNvSpPr>
            <a:spLocks noGrp="1" noRot="1" noChangeAspect="1" noChangeArrowheads="1" noTextEdit="1"/>
          </p:cNvSpPr>
          <p:nvPr>
            <p:ph type="sldImg"/>
          </p:nvPr>
        </p:nvSpPr>
        <p:spPr>
          <a:xfrm>
            <a:off x="917575" y="744538"/>
            <a:ext cx="4962525" cy="3722687"/>
          </a:xfrm>
          <a:ln/>
        </p:spPr>
      </p:sp>
      <p:sp>
        <p:nvSpPr>
          <p:cNvPr id="367620" name="Rectangle 3"/>
          <p:cNvSpPr>
            <a:spLocks noGrp="1" noChangeArrowheads="1"/>
          </p:cNvSpPr>
          <p:nvPr>
            <p:ph type="body" idx="1"/>
          </p:nvPr>
        </p:nvSpPr>
        <p:spPr>
          <a:noFill/>
        </p:spPr>
        <p:txBody>
          <a:bodyPr/>
          <a:lstStyle/>
          <a:p>
            <a:pPr eaLnBrk="1" hangingPunct="1"/>
            <a:r>
              <a:rPr lang="en-GB" dirty="0" smtClean="0"/>
              <a:t>A box will open which gives you the opportunity to save the changes made to the reference, choose </a:t>
            </a:r>
            <a:r>
              <a:rPr lang="en-GB" b="1" dirty="0" smtClean="0"/>
              <a:t>Yes </a:t>
            </a:r>
            <a:r>
              <a:rPr lang="en-GB" dirty="0" smtClean="0"/>
              <a:t>if the edits are correct.</a:t>
            </a:r>
            <a:endParaRPr lang="en-GB" b="1" dirty="0" smtClean="0"/>
          </a:p>
        </p:txBody>
      </p:sp>
    </p:spTree>
    <p:extLst>
      <p:ext uri="{BB962C8B-B14F-4D97-AF65-F5344CB8AC3E}">
        <p14:creationId xmlns:p14="http://schemas.microsoft.com/office/powerpoint/2010/main" val="1350884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edited record is displayed.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76</a:t>
            </a:fld>
            <a:endParaRPr lang="en-GB"/>
          </a:p>
        </p:txBody>
      </p:sp>
    </p:spTree>
    <p:extLst>
      <p:ext uri="{BB962C8B-B14F-4D97-AF65-F5344CB8AC3E}">
        <p14:creationId xmlns:p14="http://schemas.microsoft.com/office/powerpoint/2010/main" val="2642752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group of references to be edited - if necessary create a new group for these. The group can be deleted later - the changes will remain in the individual library records. In this case, the same changes will be made to all the records in the new group 'glucose'.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78</a:t>
            </a:fld>
            <a:endParaRPr lang="en-GB"/>
          </a:p>
        </p:txBody>
      </p:sp>
    </p:spTree>
    <p:extLst>
      <p:ext uri="{BB962C8B-B14F-4D97-AF65-F5344CB8AC3E}">
        <p14:creationId xmlns:p14="http://schemas.microsoft.com/office/powerpoint/2010/main" val="4613890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Go to</a:t>
            </a:r>
            <a:r>
              <a:rPr lang="en-GB" baseline="0" dirty="0" smtClean="0"/>
              <a:t> </a:t>
            </a:r>
            <a:r>
              <a:rPr lang="en-GB" b="1" baseline="0" dirty="0" smtClean="0"/>
              <a:t>Tools, Change/Move/Copy Fields…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79</a:t>
            </a:fld>
            <a:endParaRPr lang="en-GB"/>
          </a:p>
        </p:txBody>
      </p:sp>
    </p:spTree>
    <p:extLst>
      <p:ext uri="{BB962C8B-B14F-4D97-AF65-F5344CB8AC3E}">
        <p14:creationId xmlns:p14="http://schemas.microsoft.com/office/powerpoint/2010/main" val="292132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on the </a:t>
            </a:r>
            <a:r>
              <a:rPr lang="en-GB" b="1" dirty="0" smtClean="0"/>
              <a:t>Change Fields </a:t>
            </a:r>
            <a:r>
              <a:rPr lang="en-GB" dirty="0" smtClean="0"/>
              <a:t>tab. Choose where in the selected field the new text will appear.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80</a:t>
            </a:fld>
            <a:endParaRPr lang="en-GB"/>
          </a:p>
        </p:txBody>
      </p:sp>
    </p:spTree>
    <p:extLst>
      <p:ext uri="{BB962C8B-B14F-4D97-AF65-F5344CB8AC3E}">
        <p14:creationId xmlns:p14="http://schemas.microsoft.com/office/powerpoint/2010/main" val="44949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38AB2C3-C64F-489B-8342-D57035472F55}" type="slidenum">
              <a:rPr lang="en-GB" smtClean="0"/>
              <a:pPr eaLnBrk="1" hangingPunct="1"/>
              <a:t>81</a:t>
            </a:fld>
            <a:endParaRPr lang="en-GB" smtClean="0"/>
          </a:p>
        </p:txBody>
      </p:sp>
      <p:sp>
        <p:nvSpPr>
          <p:cNvPr id="368643" name="Rectangle 2"/>
          <p:cNvSpPr>
            <a:spLocks noGrp="1" noRot="1" noChangeAspect="1" noChangeArrowheads="1" noTextEdit="1"/>
          </p:cNvSpPr>
          <p:nvPr>
            <p:ph type="sldImg"/>
          </p:nvPr>
        </p:nvSpPr>
        <p:spPr>
          <a:xfrm>
            <a:off x="917575" y="744538"/>
            <a:ext cx="4962525" cy="3722687"/>
          </a:xfrm>
          <a:ln/>
        </p:spPr>
      </p:sp>
      <p:sp>
        <p:nvSpPr>
          <p:cNvPr id="368644" name="Rectangle 3"/>
          <p:cNvSpPr>
            <a:spLocks noGrp="1" noChangeArrowheads="1"/>
          </p:cNvSpPr>
          <p:nvPr>
            <p:ph type="body" idx="1"/>
          </p:nvPr>
        </p:nvSpPr>
        <p:spPr>
          <a:noFill/>
        </p:spPr>
        <p:txBody>
          <a:bodyPr/>
          <a:lstStyle/>
          <a:p>
            <a:pPr eaLnBrk="1" hangingPunct="1"/>
            <a:r>
              <a:rPr lang="en-GB" dirty="0" smtClean="0"/>
              <a:t>Select the field to modify, for example to add a term to the </a:t>
            </a:r>
            <a:r>
              <a:rPr lang="en-GB" b="1" dirty="0" smtClean="0"/>
              <a:t>Keywords</a:t>
            </a:r>
            <a:r>
              <a:rPr lang="en-GB" dirty="0" smtClean="0"/>
              <a:t> field of selected records.</a:t>
            </a:r>
          </a:p>
        </p:txBody>
      </p:sp>
    </p:spTree>
    <p:extLst>
      <p:ext uri="{BB962C8B-B14F-4D97-AF65-F5344CB8AC3E}">
        <p14:creationId xmlns:p14="http://schemas.microsoft.com/office/powerpoint/2010/main" val="665033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7D03E3-6D83-4D7B-A0E8-7BF2525569E5}" type="slidenum">
              <a:rPr lang="en-GB" smtClean="0"/>
              <a:pPr eaLnBrk="1" hangingPunct="1"/>
              <a:t>82</a:t>
            </a:fld>
            <a:endParaRPr lang="en-GB" smtClean="0"/>
          </a:p>
        </p:txBody>
      </p:sp>
      <p:sp>
        <p:nvSpPr>
          <p:cNvPr id="369667" name="Rectangle 2"/>
          <p:cNvSpPr>
            <a:spLocks noGrp="1" noRot="1" noChangeAspect="1" noChangeArrowheads="1" noTextEdit="1"/>
          </p:cNvSpPr>
          <p:nvPr>
            <p:ph type="sldImg"/>
          </p:nvPr>
        </p:nvSpPr>
        <p:spPr>
          <a:xfrm>
            <a:off x="917575" y="744538"/>
            <a:ext cx="4962525" cy="3722687"/>
          </a:xfrm>
          <a:ln/>
        </p:spPr>
      </p:sp>
      <p:sp>
        <p:nvSpPr>
          <p:cNvPr id="369668" name="Rectangle 3"/>
          <p:cNvSpPr>
            <a:spLocks noGrp="1" noChangeArrowheads="1"/>
          </p:cNvSpPr>
          <p:nvPr>
            <p:ph type="body" idx="1"/>
          </p:nvPr>
        </p:nvSpPr>
        <p:spPr>
          <a:noFill/>
        </p:spPr>
        <p:txBody>
          <a:bodyPr/>
          <a:lstStyle/>
          <a:p>
            <a:pPr eaLnBrk="1" hangingPunct="1"/>
            <a:r>
              <a:rPr lang="en-GB" dirty="0" smtClean="0"/>
              <a:t>Add the required text and click </a:t>
            </a:r>
            <a:r>
              <a:rPr lang="en-GB" b="1" dirty="0" smtClean="0"/>
              <a:t>OK</a:t>
            </a:r>
            <a:r>
              <a:rPr lang="en-GB" b="0" dirty="0" smtClean="0"/>
              <a:t>. Use the </a:t>
            </a:r>
            <a:r>
              <a:rPr lang="en-GB" b="1" dirty="0" smtClean="0"/>
              <a:t>Insert</a:t>
            </a:r>
            <a:r>
              <a:rPr lang="en-GB" b="1" baseline="0" dirty="0" smtClean="0"/>
              <a:t> Special </a:t>
            </a:r>
            <a:r>
              <a:rPr lang="en-GB" b="0" baseline="0" dirty="0" smtClean="0"/>
              <a:t>dropdown menu to a</a:t>
            </a:r>
            <a:r>
              <a:rPr lang="en-GB" b="0" dirty="0" smtClean="0"/>
              <a:t>dd a carriage return for following text to appear on a new line.</a:t>
            </a:r>
            <a:endParaRPr lang="en-GB" b="1" dirty="0" smtClean="0"/>
          </a:p>
        </p:txBody>
      </p:sp>
    </p:spTree>
    <p:extLst>
      <p:ext uri="{BB962C8B-B14F-4D97-AF65-F5344CB8AC3E}">
        <p14:creationId xmlns:p14="http://schemas.microsoft.com/office/powerpoint/2010/main" val="39717755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 popup window confirms the number of records being</a:t>
            </a:r>
            <a:r>
              <a:rPr lang="en-GB" baseline="0" dirty="0" smtClean="0"/>
              <a:t> edited.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83</a:t>
            </a:fld>
            <a:endParaRPr lang="en-GB"/>
          </a:p>
        </p:txBody>
      </p:sp>
    </p:spTree>
    <p:extLst>
      <p:ext uri="{BB962C8B-B14F-4D97-AF65-F5344CB8AC3E}">
        <p14:creationId xmlns:p14="http://schemas.microsoft.com/office/powerpoint/2010/main" val="37318617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text appears in the chosen field</a:t>
            </a:r>
            <a:r>
              <a:rPr lang="en-GB" baseline="0" dirty="0" smtClean="0"/>
              <a:t> for each record in the selection.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84</a:t>
            </a:fld>
            <a:endParaRPr lang="en-GB"/>
          </a:p>
        </p:txBody>
      </p:sp>
    </p:spTree>
    <p:extLst>
      <p:ext uri="{BB962C8B-B14F-4D97-AF65-F5344CB8AC3E}">
        <p14:creationId xmlns:p14="http://schemas.microsoft.com/office/powerpoint/2010/main" val="1240363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Quick search - searches everything</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85</a:t>
            </a:fld>
            <a:endParaRPr lang="en-GB"/>
          </a:p>
        </p:txBody>
      </p:sp>
    </p:spTree>
    <p:extLst>
      <p:ext uri="{BB962C8B-B14F-4D97-AF65-F5344CB8AC3E}">
        <p14:creationId xmlns:p14="http://schemas.microsoft.com/office/powerpoint/2010/main" val="47060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1E450E-6363-49EF-B4BF-5657FF2C732E}" type="slidenum">
              <a:rPr lang="en-GB" smtClean="0"/>
              <a:pPr eaLnBrk="1" hangingPunct="1"/>
              <a:t>9</a:t>
            </a:fld>
            <a:endParaRPr lang="en-GB" smtClean="0"/>
          </a:p>
        </p:txBody>
      </p:sp>
      <p:sp>
        <p:nvSpPr>
          <p:cNvPr id="334851" name="Rectangle 2"/>
          <p:cNvSpPr>
            <a:spLocks noGrp="1" noRot="1" noChangeAspect="1" noChangeArrowheads="1" noTextEdit="1"/>
          </p:cNvSpPr>
          <p:nvPr>
            <p:ph type="sldImg"/>
          </p:nvPr>
        </p:nvSpPr>
        <p:spPr>
          <a:xfrm>
            <a:off x="917575" y="744538"/>
            <a:ext cx="4962525" cy="3722687"/>
          </a:xfrm>
          <a:ln/>
        </p:spPr>
      </p:sp>
      <p:sp>
        <p:nvSpPr>
          <p:cNvPr id="334852"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a:p>
            <a:pPr eaLnBrk="1" hangingPunct="1"/>
            <a:endParaRPr lang="en-GB" smtClean="0"/>
          </a:p>
        </p:txBody>
      </p:sp>
    </p:spTree>
    <p:extLst>
      <p:ext uri="{BB962C8B-B14F-4D97-AF65-F5344CB8AC3E}">
        <p14:creationId xmlns:p14="http://schemas.microsoft.com/office/powerpoint/2010/main" val="4070584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a:t>
            </a:r>
            <a:r>
              <a:rPr lang="en-GB" b="1" dirty="0" smtClean="0"/>
              <a:t>Quick</a:t>
            </a:r>
            <a:r>
              <a:rPr lang="en-GB" b="1" baseline="0" dirty="0" smtClean="0"/>
              <a:t> Search </a:t>
            </a:r>
            <a:r>
              <a:rPr lang="en-GB" baseline="0" dirty="0" smtClean="0"/>
              <a:t>box to search every field in all EndNote records, including PDF text and Sticky Notes.</a:t>
            </a:r>
          </a:p>
          <a:p>
            <a:r>
              <a:rPr lang="en-GB" baseline="0" dirty="0" smtClean="0"/>
              <a:t>For a more specific search click to show the full search panel. You will also need to use the full search panel if you are working with nested searches.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86</a:t>
            </a:fld>
            <a:endParaRPr lang="en-GB"/>
          </a:p>
        </p:txBody>
      </p:sp>
    </p:spTree>
    <p:extLst>
      <p:ext uri="{BB962C8B-B14F-4D97-AF65-F5344CB8AC3E}">
        <p14:creationId xmlns:p14="http://schemas.microsoft.com/office/powerpoint/2010/main" val="1226776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dropdown menus to define the search. Limit the search to PDF and/or</a:t>
            </a:r>
            <a:r>
              <a:rPr lang="en-GB" baseline="0" dirty="0" smtClean="0"/>
              <a:t> Sticky Notes if required.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87</a:t>
            </a:fld>
            <a:endParaRPr lang="en-GB"/>
          </a:p>
        </p:txBody>
      </p:sp>
    </p:spTree>
    <p:extLst>
      <p:ext uri="{BB962C8B-B14F-4D97-AF65-F5344CB8AC3E}">
        <p14:creationId xmlns:p14="http://schemas.microsoft.com/office/powerpoint/2010/main" val="9448314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limiters from the dropdown menu. Note that EndNote does not recognise truncation characters such as *, so it is best to choose 'contains',</a:t>
            </a:r>
            <a:r>
              <a:rPr lang="en-GB" baseline="0" dirty="0" smtClean="0"/>
              <a:t> then enter the stem of the term for this type of search.</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88</a:t>
            </a:fld>
            <a:endParaRPr lang="en-GB"/>
          </a:p>
        </p:txBody>
      </p:sp>
    </p:spTree>
    <p:extLst>
      <p:ext uri="{BB962C8B-B14F-4D97-AF65-F5344CB8AC3E}">
        <p14:creationId xmlns:p14="http://schemas.microsoft.com/office/powerpoint/2010/main" val="673177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required Boolean Operators.</a:t>
            </a:r>
            <a:r>
              <a:rPr lang="en-GB" baseline="0" dirty="0" smtClean="0"/>
              <a:t> To perform more complex, nested searches, use this function in conjunction with the </a:t>
            </a:r>
            <a:r>
              <a:rPr lang="en-GB" b="1" baseline="0" dirty="0" smtClean="0"/>
              <a:t>Create from Groups</a:t>
            </a:r>
            <a:r>
              <a:rPr lang="en-GB" baseline="0" dirty="0" smtClean="0"/>
              <a:t> 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89</a:t>
            </a:fld>
            <a:endParaRPr lang="en-GB"/>
          </a:p>
        </p:txBody>
      </p:sp>
    </p:spTree>
    <p:extLst>
      <p:ext uri="{BB962C8B-B14F-4D97-AF65-F5344CB8AC3E}">
        <p14:creationId xmlns:p14="http://schemas.microsoft.com/office/powerpoint/2010/main" val="5522365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a:t>
            </a:r>
            <a:r>
              <a:rPr lang="en-GB" b="1" dirty="0" smtClean="0"/>
              <a:t>Options</a:t>
            </a:r>
            <a:r>
              <a:rPr lang="en-GB" dirty="0" smtClean="0"/>
              <a:t> menu to save the Search or create a Smart Group for the results.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91</a:t>
            </a:fld>
            <a:endParaRPr lang="en-GB"/>
          </a:p>
        </p:txBody>
      </p:sp>
    </p:spTree>
    <p:extLst>
      <p:ext uri="{BB962C8B-B14F-4D97-AF65-F5344CB8AC3E}">
        <p14:creationId xmlns:p14="http://schemas.microsoft.com/office/powerpoint/2010/main" val="989214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Note that search results are a temporary group, so need to be saved, or a permanent group created, in order to be retained.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92</a:t>
            </a:fld>
            <a:endParaRPr lang="en-GB"/>
          </a:p>
        </p:txBody>
      </p:sp>
    </p:spTree>
    <p:extLst>
      <p:ext uri="{BB962C8B-B14F-4D97-AF65-F5344CB8AC3E}">
        <p14:creationId xmlns:p14="http://schemas.microsoft.com/office/powerpoint/2010/main" val="34191044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FA8793-1548-4E48-9E55-02639E8BB817}" type="slidenum">
              <a:rPr lang="en-GB" smtClean="0"/>
              <a:pPr eaLnBrk="1" hangingPunct="1"/>
              <a:t>95</a:t>
            </a:fld>
            <a:endParaRPr lang="en-GB" smtClean="0"/>
          </a:p>
        </p:txBody>
      </p:sp>
      <p:sp>
        <p:nvSpPr>
          <p:cNvPr id="375811"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7D43665-8534-48CD-80E6-0E0C12938C32}" type="slidenum">
              <a:rPr lang="en-GB" sz="1200"/>
              <a:pPr algn="r" eaLnBrk="1" hangingPunct="1"/>
              <a:t>95</a:t>
            </a:fld>
            <a:endParaRPr lang="en-GB" sz="1200"/>
          </a:p>
        </p:txBody>
      </p:sp>
      <p:sp>
        <p:nvSpPr>
          <p:cNvPr id="375812" name="Rectangle 2"/>
          <p:cNvSpPr>
            <a:spLocks noGrp="1" noRot="1" noChangeAspect="1" noChangeArrowheads="1" noTextEdit="1"/>
          </p:cNvSpPr>
          <p:nvPr>
            <p:ph type="sldImg"/>
          </p:nvPr>
        </p:nvSpPr>
        <p:spPr>
          <a:xfrm>
            <a:off x="917575" y="744538"/>
            <a:ext cx="4962525" cy="3722687"/>
          </a:xfrm>
          <a:ln/>
        </p:spPr>
      </p:sp>
      <p:sp>
        <p:nvSpPr>
          <p:cNvPr id="375813" name="Rectangle 3"/>
          <p:cNvSpPr>
            <a:spLocks noGrp="1" noChangeArrowheads="1"/>
          </p:cNvSpPr>
          <p:nvPr>
            <p:ph type="body" idx="1"/>
          </p:nvPr>
        </p:nvSpPr>
        <p:spPr>
          <a:noFill/>
        </p:spPr>
        <p:txBody>
          <a:bodyPr/>
          <a:lstStyle/>
          <a:p>
            <a:pPr eaLnBrk="1" hangingPunct="1"/>
            <a:r>
              <a:rPr lang="en-US" dirty="0" smtClean="0"/>
              <a:t>Note that if required, a figure may have</a:t>
            </a:r>
            <a:r>
              <a:rPr lang="en-US" baseline="0" dirty="0" smtClean="0"/>
              <a:t> its own EndNote record. A separate record should be created if you wish to include bibliographic details in your reference list.</a:t>
            </a:r>
            <a:endParaRPr lang="en-US" dirty="0" smtClean="0"/>
          </a:p>
        </p:txBody>
      </p:sp>
    </p:spTree>
    <p:extLst>
      <p:ext uri="{BB962C8B-B14F-4D97-AF65-F5344CB8AC3E}">
        <p14:creationId xmlns:p14="http://schemas.microsoft.com/office/powerpoint/2010/main" val="2099697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DBD66B-C82F-4D43-9A14-9CA3C6BA6947}" type="slidenum">
              <a:rPr lang="en-GB" smtClean="0"/>
              <a:pPr eaLnBrk="1" hangingPunct="1"/>
              <a:t>96</a:t>
            </a:fld>
            <a:endParaRPr lang="en-GB" smtClean="0"/>
          </a:p>
        </p:txBody>
      </p:sp>
      <p:sp>
        <p:nvSpPr>
          <p:cNvPr id="376835"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2F1E8F5-84B6-47C1-AF43-F515F061064E}" type="slidenum">
              <a:rPr lang="en-GB" sz="1200"/>
              <a:pPr algn="r" eaLnBrk="1" hangingPunct="1"/>
              <a:t>96</a:t>
            </a:fld>
            <a:endParaRPr lang="en-GB" sz="1200"/>
          </a:p>
        </p:txBody>
      </p:sp>
      <p:sp>
        <p:nvSpPr>
          <p:cNvPr id="376836" name="Rectangle 2"/>
          <p:cNvSpPr>
            <a:spLocks noGrp="1" noRot="1" noChangeAspect="1" noChangeArrowheads="1" noTextEdit="1"/>
          </p:cNvSpPr>
          <p:nvPr>
            <p:ph type="sldImg"/>
          </p:nvPr>
        </p:nvSpPr>
        <p:spPr>
          <a:xfrm>
            <a:off x="917575" y="744538"/>
            <a:ext cx="4962525" cy="3722687"/>
          </a:xfrm>
          <a:ln/>
        </p:spPr>
      </p:sp>
      <p:sp>
        <p:nvSpPr>
          <p:cNvPr id="376837" name="Rectangle 3"/>
          <p:cNvSpPr>
            <a:spLocks noGrp="1" noChangeArrowheads="1"/>
          </p:cNvSpPr>
          <p:nvPr>
            <p:ph type="body" idx="1"/>
          </p:nvPr>
        </p:nvSpPr>
        <p:spPr>
          <a:noFill/>
        </p:spPr>
        <p:txBody>
          <a:bodyPr/>
          <a:lstStyle/>
          <a:p>
            <a:pPr eaLnBrk="1" hangingPunct="1"/>
            <a:r>
              <a:rPr lang="en-GB" dirty="0" smtClean="0"/>
              <a:t>This image is to be attached to the reference for </a:t>
            </a:r>
            <a:r>
              <a:rPr lang="en-GB" dirty="0" err="1" smtClean="0"/>
              <a:t>Patchin</a:t>
            </a:r>
            <a:r>
              <a:rPr lang="en-GB" dirty="0" smtClean="0"/>
              <a:t>.  Open the reference by double-clicking on the entry for </a:t>
            </a:r>
            <a:r>
              <a:rPr lang="en-GB" dirty="0" err="1" smtClean="0"/>
              <a:t>Patchin</a:t>
            </a:r>
            <a:r>
              <a:rPr lang="en-GB" dirty="0" smtClean="0"/>
              <a:t>.</a:t>
            </a:r>
          </a:p>
          <a:p>
            <a:pPr eaLnBrk="1" hangingPunct="1"/>
            <a:endParaRPr lang="en-GB" dirty="0" smtClean="0"/>
          </a:p>
        </p:txBody>
      </p:sp>
    </p:spTree>
    <p:extLst>
      <p:ext uri="{BB962C8B-B14F-4D97-AF65-F5344CB8AC3E}">
        <p14:creationId xmlns:p14="http://schemas.microsoft.com/office/powerpoint/2010/main" val="2029779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0B21F6-1DA7-4300-B642-66E77A7FABD3}" type="slidenum">
              <a:rPr lang="en-GB" smtClean="0"/>
              <a:pPr eaLnBrk="1" hangingPunct="1"/>
              <a:t>97</a:t>
            </a:fld>
            <a:endParaRPr lang="en-GB" smtClean="0"/>
          </a:p>
        </p:txBody>
      </p:sp>
      <p:sp>
        <p:nvSpPr>
          <p:cNvPr id="377859"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CD69217-C8D9-462B-A3D6-AA0F68E55A43}" type="slidenum">
              <a:rPr lang="en-GB" sz="1200"/>
              <a:pPr algn="r" eaLnBrk="1" hangingPunct="1"/>
              <a:t>97</a:t>
            </a:fld>
            <a:endParaRPr lang="en-GB" sz="1200"/>
          </a:p>
        </p:txBody>
      </p:sp>
      <p:sp>
        <p:nvSpPr>
          <p:cNvPr id="377860" name="Rectangle 2"/>
          <p:cNvSpPr>
            <a:spLocks noGrp="1" noRot="1" noChangeAspect="1" noChangeArrowheads="1" noTextEdit="1"/>
          </p:cNvSpPr>
          <p:nvPr>
            <p:ph type="sldImg"/>
          </p:nvPr>
        </p:nvSpPr>
        <p:spPr>
          <a:xfrm>
            <a:off x="917575" y="744538"/>
            <a:ext cx="4962525" cy="3722687"/>
          </a:xfrm>
          <a:ln/>
        </p:spPr>
      </p:sp>
      <p:sp>
        <p:nvSpPr>
          <p:cNvPr id="377861" name="Rectangle 3"/>
          <p:cNvSpPr>
            <a:spLocks noGrp="1" noChangeArrowheads="1"/>
          </p:cNvSpPr>
          <p:nvPr>
            <p:ph type="body" idx="1"/>
          </p:nvPr>
        </p:nvSpPr>
        <p:spPr>
          <a:noFill/>
        </p:spPr>
        <p:txBody>
          <a:bodyPr/>
          <a:lstStyle/>
          <a:p>
            <a:pPr eaLnBrk="1" hangingPunct="1"/>
            <a:r>
              <a:rPr lang="en-GB" dirty="0" smtClean="0"/>
              <a:t>There are a number of ways of attaching a Figure. In the EndNote Library record, scroll down to the </a:t>
            </a:r>
            <a:r>
              <a:rPr lang="en-GB" b="1" dirty="0" smtClean="0"/>
              <a:t>Figure</a:t>
            </a:r>
            <a:r>
              <a:rPr lang="en-GB" dirty="0" smtClean="0"/>
              <a:t> field.</a:t>
            </a:r>
          </a:p>
        </p:txBody>
      </p:sp>
    </p:spTree>
    <p:extLst>
      <p:ext uri="{BB962C8B-B14F-4D97-AF65-F5344CB8AC3E}">
        <p14:creationId xmlns:p14="http://schemas.microsoft.com/office/powerpoint/2010/main" val="9979576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E36E59-85D5-4CEE-9822-00FEF764EF9C}" type="slidenum">
              <a:rPr lang="en-GB" smtClean="0"/>
              <a:pPr eaLnBrk="1" hangingPunct="1"/>
              <a:t>98</a:t>
            </a:fld>
            <a:endParaRPr lang="en-GB" smtClean="0"/>
          </a:p>
        </p:txBody>
      </p:sp>
      <p:sp>
        <p:nvSpPr>
          <p:cNvPr id="378883"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FCC35FA-F245-4AED-91AF-F29E96AEF8B5}" type="slidenum">
              <a:rPr lang="en-GB" sz="1200"/>
              <a:pPr algn="r" eaLnBrk="1" hangingPunct="1"/>
              <a:t>98</a:t>
            </a:fld>
            <a:endParaRPr lang="en-GB" sz="1200"/>
          </a:p>
        </p:txBody>
      </p:sp>
      <p:sp>
        <p:nvSpPr>
          <p:cNvPr id="378884" name="Rectangle 2"/>
          <p:cNvSpPr>
            <a:spLocks noGrp="1" noRot="1" noChangeAspect="1" noChangeArrowheads="1" noTextEdit="1"/>
          </p:cNvSpPr>
          <p:nvPr>
            <p:ph type="sldImg"/>
          </p:nvPr>
        </p:nvSpPr>
        <p:spPr>
          <a:xfrm>
            <a:off x="917575" y="744538"/>
            <a:ext cx="4962525" cy="3722687"/>
          </a:xfrm>
          <a:ln/>
        </p:spPr>
      </p:sp>
      <p:sp>
        <p:nvSpPr>
          <p:cNvPr id="378885" name="Rectangle 3"/>
          <p:cNvSpPr>
            <a:spLocks noGrp="1" noChangeArrowheads="1"/>
          </p:cNvSpPr>
          <p:nvPr>
            <p:ph type="body" idx="1"/>
          </p:nvPr>
        </p:nvSpPr>
        <p:spPr>
          <a:noFill/>
        </p:spPr>
        <p:txBody>
          <a:bodyPr/>
          <a:lstStyle/>
          <a:p>
            <a:pPr eaLnBrk="1" hangingPunct="1"/>
            <a:r>
              <a:rPr lang="en-GB" dirty="0" smtClean="0"/>
              <a:t>Go to the </a:t>
            </a:r>
            <a:r>
              <a:rPr lang="en-GB" b="1" dirty="0" smtClean="0"/>
              <a:t>References</a:t>
            </a:r>
            <a:r>
              <a:rPr lang="en-GB" dirty="0" smtClean="0"/>
              <a:t> dropdown menu or right-click in the </a:t>
            </a:r>
            <a:r>
              <a:rPr lang="en-GB" b="1" dirty="0" smtClean="0"/>
              <a:t>Figure</a:t>
            </a:r>
            <a:r>
              <a:rPr lang="en-GB" dirty="0" smtClean="0"/>
              <a:t> field.  Select </a:t>
            </a:r>
            <a:r>
              <a:rPr lang="en-GB" b="1" dirty="0" smtClean="0"/>
              <a:t>Figure</a:t>
            </a:r>
            <a:r>
              <a:rPr lang="en-GB" dirty="0" smtClean="0"/>
              <a:t> and </a:t>
            </a:r>
            <a:r>
              <a:rPr lang="en-GB" b="1" dirty="0" smtClean="0"/>
              <a:t>Attach Figure</a:t>
            </a:r>
            <a:r>
              <a:rPr lang="en-GB" b="0" dirty="0" smtClean="0"/>
              <a:t>.</a:t>
            </a:r>
            <a:endParaRPr lang="en-GB" dirty="0" smtClean="0"/>
          </a:p>
        </p:txBody>
      </p:sp>
    </p:spTree>
    <p:extLst>
      <p:ext uri="{BB962C8B-B14F-4D97-AF65-F5344CB8AC3E}">
        <p14:creationId xmlns:p14="http://schemas.microsoft.com/office/powerpoint/2010/main" val="348378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E0F7FC5-E5AF-4003-93C3-4E71887FDD3A}" type="slidenum">
              <a:rPr lang="en-GB" smtClean="0"/>
              <a:pPr eaLnBrk="1" hangingPunct="1"/>
              <a:t>10</a:t>
            </a:fld>
            <a:endParaRPr lang="en-GB" smtClean="0"/>
          </a:p>
        </p:txBody>
      </p:sp>
      <p:sp>
        <p:nvSpPr>
          <p:cNvPr id="335875" name="Rectangle 2"/>
          <p:cNvSpPr>
            <a:spLocks noGrp="1" noRot="1" noChangeAspect="1" noChangeArrowheads="1" noTextEdit="1"/>
          </p:cNvSpPr>
          <p:nvPr>
            <p:ph type="sldImg"/>
          </p:nvPr>
        </p:nvSpPr>
        <p:spPr>
          <a:xfrm>
            <a:off x="917575" y="744538"/>
            <a:ext cx="4962525" cy="3722687"/>
          </a:xfrm>
          <a:ln/>
        </p:spPr>
      </p:sp>
      <p:sp>
        <p:nvSpPr>
          <p:cNvPr id="33587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p:txBody>
      </p:sp>
    </p:spTree>
    <p:extLst>
      <p:ext uri="{BB962C8B-B14F-4D97-AF65-F5344CB8AC3E}">
        <p14:creationId xmlns:p14="http://schemas.microsoft.com/office/powerpoint/2010/main" val="3485470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51BC80-7DDA-4330-88A5-3797B100AE1D}" type="slidenum">
              <a:rPr lang="en-GB" smtClean="0"/>
              <a:pPr eaLnBrk="1" hangingPunct="1"/>
              <a:t>99</a:t>
            </a:fld>
            <a:endParaRPr lang="en-GB" smtClean="0"/>
          </a:p>
        </p:txBody>
      </p:sp>
      <p:sp>
        <p:nvSpPr>
          <p:cNvPr id="379907"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D1006D0-AC0C-4ED9-9C33-F1A07C19540A}" type="slidenum">
              <a:rPr lang="en-GB" sz="1200"/>
              <a:pPr algn="r" eaLnBrk="1" hangingPunct="1"/>
              <a:t>99</a:t>
            </a:fld>
            <a:endParaRPr lang="en-GB" sz="1200"/>
          </a:p>
        </p:txBody>
      </p:sp>
      <p:sp>
        <p:nvSpPr>
          <p:cNvPr id="379908" name="Rectangle 2"/>
          <p:cNvSpPr>
            <a:spLocks noGrp="1" noRot="1" noChangeAspect="1" noChangeArrowheads="1" noTextEdit="1"/>
          </p:cNvSpPr>
          <p:nvPr>
            <p:ph type="sldImg"/>
          </p:nvPr>
        </p:nvSpPr>
        <p:spPr>
          <a:xfrm>
            <a:off x="917575" y="744538"/>
            <a:ext cx="4962525" cy="3722687"/>
          </a:xfrm>
          <a:ln/>
        </p:spPr>
      </p:sp>
      <p:sp>
        <p:nvSpPr>
          <p:cNvPr id="379909" name="Rectangle 3"/>
          <p:cNvSpPr>
            <a:spLocks noGrp="1" noChangeArrowheads="1"/>
          </p:cNvSpPr>
          <p:nvPr>
            <p:ph type="body" idx="1"/>
          </p:nvPr>
        </p:nvSpPr>
        <p:spPr>
          <a:noFill/>
        </p:spPr>
        <p:txBody>
          <a:bodyPr/>
          <a:lstStyle/>
          <a:p>
            <a:pPr eaLnBrk="1" hangingPunct="1"/>
            <a:r>
              <a:rPr lang="en-GB" dirty="0" smtClean="0"/>
              <a:t>In the </a:t>
            </a:r>
            <a:r>
              <a:rPr lang="en-GB" b="1" dirty="0" smtClean="0"/>
              <a:t>Attach Figure</a:t>
            </a:r>
            <a:r>
              <a:rPr lang="en-GB" dirty="0" smtClean="0"/>
              <a:t> window, find the image by clicking on the </a:t>
            </a:r>
            <a:r>
              <a:rPr lang="en-GB" b="1" dirty="0" smtClean="0"/>
              <a:t>Choose File…</a:t>
            </a:r>
            <a:r>
              <a:rPr lang="en-GB" dirty="0" smtClean="0"/>
              <a:t> button.  </a:t>
            </a:r>
            <a:endParaRPr lang="en-GB" b="1" dirty="0" smtClean="0"/>
          </a:p>
        </p:txBody>
      </p:sp>
    </p:spTree>
    <p:extLst>
      <p:ext uri="{BB962C8B-B14F-4D97-AF65-F5344CB8AC3E}">
        <p14:creationId xmlns:p14="http://schemas.microsoft.com/office/powerpoint/2010/main" val="6400895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9147D97-FD7C-4612-B5ED-664842E1D639}" type="slidenum">
              <a:rPr lang="en-GB" smtClean="0"/>
              <a:pPr eaLnBrk="1" hangingPunct="1"/>
              <a:t>100</a:t>
            </a:fld>
            <a:endParaRPr lang="en-GB" smtClean="0"/>
          </a:p>
        </p:txBody>
      </p:sp>
      <p:sp>
        <p:nvSpPr>
          <p:cNvPr id="380931"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4BD9772-C2B4-4B9D-ADEC-0811C3C18B1F}" type="slidenum">
              <a:rPr lang="en-GB" sz="1200"/>
              <a:pPr algn="r" eaLnBrk="1" hangingPunct="1"/>
              <a:t>100</a:t>
            </a:fld>
            <a:endParaRPr lang="en-GB" sz="1200"/>
          </a:p>
        </p:txBody>
      </p:sp>
      <p:sp>
        <p:nvSpPr>
          <p:cNvPr id="380932" name="Rectangle 2"/>
          <p:cNvSpPr>
            <a:spLocks noGrp="1" noRot="1" noChangeAspect="1" noChangeArrowheads="1" noTextEdit="1"/>
          </p:cNvSpPr>
          <p:nvPr>
            <p:ph type="sldImg"/>
          </p:nvPr>
        </p:nvSpPr>
        <p:spPr>
          <a:xfrm>
            <a:off x="917575" y="744538"/>
            <a:ext cx="4962525" cy="3722687"/>
          </a:xfrm>
          <a:ln/>
        </p:spPr>
      </p:sp>
      <p:sp>
        <p:nvSpPr>
          <p:cNvPr id="380933" name="Rectangle 3"/>
          <p:cNvSpPr>
            <a:spLocks noGrp="1" noChangeArrowheads="1"/>
          </p:cNvSpPr>
          <p:nvPr>
            <p:ph type="body" idx="1"/>
          </p:nvPr>
        </p:nvSpPr>
        <p:spPr>
          <a:noFill/>
        </p:spPr>
        <p:txBody>
          <a:bodyPr/>
          <a:lstStyle/>
          <a:p>
            <a:pPr eaLnBrk="1" hangingPunct="1"/>
            <a:r>
              <a:rPr lang="en-GB" dirty="0" smtClean="0"/>
              <a:t>Locate the image and then click </a:t>
            </a:r>
            <a:r>
              <a:rPr lang="en-GB" b="1" dirty="0" smtClean="0"/>
              <a:t>Open</a:t>
            </a:r>
            <a:r>
              <a:rPr lang="en-GB" dirty="0" smtClean="0"/>
              <a:t>.</a:t>
            </a:r>
          </a:p>
        </p:txBody>
      </p:sp>
    </p:spTree>
    <p:extLst>
      <p:ext uri="{BB962C8B-B14F-4D97-AF65-F5344CB8AC3E}">
        <p14:creationId xmlns:p14="http://schemas.microsoft.com/office/powerpoint/2010/main" val="40531489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7931EE-CD82-4EC3-B7C1-5B10ECD66FF8}" type="slidenum">
              <a:rPr lang="en-GB" smtClean="0"/>
              <a:pPr eaLnBrk="1" hangingPunct="1"/>
              <a:t>101</a:t>
            </a:fld>
            <a:endParaRPr lang="en-GB" smtClean="0"/>
          </a:p>
        </p:txBody>
      </p:sp>
      <p:sp>
        <p:nvSpPr>
          <p:cNvPr id="381955"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42D2CA-2AD8-4AB5-BC48-02F0636A6C53}" type="slidenum">
              <a:rPr lang="en-GB" sz="1200"/>
              <a:pPr algn="r" eaLnBrk="1" hangingPunct="1"/>
              <a:t>101</a:t>
            </a:fld>
            <a:endParaRPr lang="en-GB" sz="1200"/>
          </a:p>
        </p:txBody>
      </p:sp>
      <p:sp>
        <p:nvSpPr>
          <p:cNvPr id="381956" name="Rectangle 2"/>
          <p:cNvSpPr>
            <a:spLocks noGrp="1" noRot="1" noChangeAspect="1" noChangeArrowheads="1" noTextEdit="1"/>
          </p:cNvSpPr>
          <p:nvPr>
            <p:ph type="sldImg"/>
          </p:nvPr>
        </p:nvSpPr>
        <p:spPr>
          <a:xfrm>
            <a:off x="917575" y="744538"/>
            <a:ext cx="4962525" cy="3722687"/>
          </a:xfrm>
          <a:ln/>
        </p:spPr>
      </p:sp>
      <p:sp>
        <p:nvSpPr>
          <p:cNvPr id="381957" name="Rectangle 3"/>
          <p:cNvSpPr>
            <a:spLocks noGrp="1" noChangeArrowheads="1"/>
          </p:cNvSpPr>
          <p:nvPr>
            <p:ph type="body" idx="1"/>
          </p:nvPr>
        </p:nvSpPr>
        <p:spPr>
          <a:noFill/>
        </p:spPr>
        <p:txBody>
          <a:bodyPr/>
          <a:lstStyle/>
          <a:p>
            <a:pPr eaLnBrk="1" hangingPunct="1"/>
            <a:r>
              <a:rPr lang="en-GB" dirty="0" smtClean="0"/>
              <a:t>A thumbnail of the image is then added to the figure field.  Only one figure can be attached to a reference.  If you attempt to add any more, the original image will be deleted.</a:t>
            </a:r>
          </a:p>
          <a:p>
            <a:pPr eaLnBrk="1" hangingPunct="1"/>
            <a:endParaRPr lang="en-GB" dirty="0" smtClean="0"/>
          </a:p>
          <a:p>
            <a:pPr eaLnBrk="1" hangingPunct="1"/>
            <a:r>
              <a:rPr lang="en-GB" dirty="0" smtClean="0"/>
              <a:t>Always enter some text in the </a:t>
            </a:r>
            <a:r>
              <a:rPr lang="en-GB" b="1" dirty="0" smtClean="0"/>
              <a:t>Caption</a:t>
            </a:r>
            <a:r>
              <a:rPr lang="en-GB" dirty="0" smtClean="0"/>
              <a:t> field.  This will be included if the image is cited in a Word document.</a:t>
            </a:r>
          </a:p>
          <a:p>
            <a:pPr eaLnBrk="1" hangingPunct="1"/>
            <a:r>
              <a:rPr lang="en-GB" dirty="0" smtClean="0"/>
              <a:t> Close the record to save the changes.</a:t>
            </a:r>
          </a:p>
          <a:p>
            <a:pPr eaLnBrk="1" hangingPunct="1"/>
            <a:endParaRPr lang="en-GB" dirty="0" smtClean="0"/>
          </a:p>
        </p:txBody>
      </p:sp>
    </p:spTree>
    <p:extLst>
      <p:ext uri="{BB962C8B-B14F-4D97-AF65-F5344CB8AC3E}">
        <p14:creationId xmlns:p14="http://schemas.microsoft.com/office/powerpoint/2010/main" val="3336973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D1272D4-8287-4542-8610-4174470F0AC7}" type="slidenum">
              <a:rPr lang="en-GB" smtClean="0"/>
              <a:pPr eaLnBrk="1" hangingPunct="1"/>
              <a:t>103</a:t>
            </a:fld>
            <a:endParaRPr lang="en-GB" smtClean="0"/>
          </a:p>
        </p:txBody>
      </p:sp>
      <p:sp>
        <p:nvSpPr>
          <p:cNvPr id="382979" name="Slide Image Placeholder 1"/>
          <p:cNvSpPr>
            <a:spLocks noGrp="1" noRot="1" noChangeAspect="1" noTextEdit="1"/>
          </p:cNvSpPr>
          <p:nvPr>
            <p:ph type="sldImg"/>
          </p:nvPr>
        </p:nvSpPr>
        <p:spPr>
          <a:xfrm>
            <a:off x="917575" y="744538"/>
            <a:ext cx="4962525" cy="3722687"/>
          </a:xfrm>
          <a:ln/>
        </p:spPr>
      </p:sp>
      <p:sp>
        <p:nvSpPr>
          <p:cNvPr id="382980" name="Notes Placeholder 2"/>
          <p:cNvSpPr>
            <a:spLocks noGrp="1"/>
          </p:cNvSpPr>
          <p:nvPr>
            <p:ph type="body" idx="1"/>
          </p:nvPr>
        </p:nvSpPr>
        <p:spPr>
          <a:noFill/>
        </p:spPr>
        <p:txBody>
          <a:bodyPr/>
          <a:lstStyle/>
          <a:p>
            <a:pPr eaLnBrk="1" hangingPunct="1"/>
            <a:r>
              <a:rPr lang="en-GB" dirty="0" smtClean="0"/>
              <a:t>Figures are inserted in a similar way to text references.  Insert the Facebook image into this Word document as an in-text citation.  </a:t>
            </a:r>
          </a:p>
          <a:p>
            <a:pPr eaLnBrk="1" hangingPunct="1"/>
            <a:endParaRPr lang="en-GB" dirty="0" smtClean="0"/>
          </a:p>
          <a:p>
            <a:pPr eaLnBrk="1" hangingPunct="1"/>
            <a:r>
              <a:rPr lang="en-GB" dirty="0" smtClean="0"/>
              <a:t>Put the cursor at the point in the text for the citation to appear.  Then click the </a:t>
            </a:r>
            <a:r>
              <a:rPr lang="en-GB" b="1" dirty="0" smtClean="0"/>
              <a:t>Endnote X7 </a:t>
            </a:r>
            <a:r>
              <a:rPr lang="en-GB" b="0" dirty="0" smtClean="0"/>
              <a:t>tab</a:t>
            </a:r>
            <a:r>
              <a:rPr lang="en-GB" b="0" baseline="0" dirty="0" smtClean="0"/>
              <a:t> </a:t>
            </a:r>
            <a:r>
              <a:rPr lang="en-GB" dirty="0" smtClean="0"/>
              <a:t>on the EndNote</a:t>
            </a:r>
            <a:r>
              <a:rPr lang="en-GB" baseline="0" dirty="0" smtClean="0"/>
              <a:t> toolbar.</a:t>
            </a:r>
            <a:endParaRPr lang="en-GB" dirty="0" smtClean="0"/>
          </a:p>
          <a:p>
            <a:pPr eaLnBrk="1" hangingPunct="1"/>
            <a:endParaRPr lang="en-GB" dirty="0" smtClean="0"/>
          </a:p>
        </p:txBody>
      </p:sp>
      <p:sp>
        <p:nvSpPr>
          <p:cNvPr id="38298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CECB18D-9469-4806-8099-AE6BEC78E9AB}" type="slidenum">
              <a:rPr lang="en-GB" sz="1200"/>
              <a:pPr algn="r" eaLnBrk="1" hangingPunct="1"/>
              <a:t>103</a:t>
            </a:fld>
            <a:endParaRPr lang="en-GB" sz="1200"/>
          </a:p>
        </p:txBody>
      </p:sp>
    </p:spTree>
    <p:extLst>
      <p:ext uri="{BB962C8B-B14F-4D97-AF65-F5344CB8AC3E}">
        <p14:creationId xmlns:p14="http://schemas.microsoft.com/office/powerpoint/2010/main" val="23088069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5FBBAE-A9BA-4BB4-8234-0708A120544A}" type="slidenum">
              <a:rPr lang="en-GB" smtClean="0"/>
              <a:pPr eaLnBrk="1" hangingPunct="1"/>
              <a:t>104</a:t>
            </a:fld>
            <a:endParaRPr lang="en-GB" smtClean="0"/>
          </a:p>
        </p:txBody>
      </p:sp>
      <p:sp>
        <p:nvSpPr>
          <p:cNvPr id="384003" name="Slide Image Placeholder 1"/>
          <p:cNvSpPr>
            <a:spLocks noGrp="1" noRot="1" noChangeAspect="1" noTextEdit="1"/>
          </p:cNvSpPr>
          <p:nvPr>
            <p:ph type="sldImg"/>
          </p:nvPr>
        </p:nvSpPr>
        <p:spPr>
          <a:xfrm>
            <a:off x="917575" y="744538"/>
            <a:ext cx="4962525" cy="3722687"/>
          </a:xfrm>
          <a:ln/>
        </p:spPr>
      </p:sp>
      <p:sp>
        <p:nvSpPr>
          <p:cNvPr id="384004" name="Notes Placeholder 2"/>
          <p:cNvSpPr>
            <a:spLocks noGrp="1"/>
          </p:cNvSpPr>
          <p:nvPr>
            <p:ph type="body" idx="1"/>
          </p:nvPr>
        </p:nvSpPr>
        <p:spPr>
          <a:noFill/>
        </p:spPr>
        <p:txBody>
          <a:bodyPr/>
          <a:lstStyle/>
          <a:p>
            <a:pPr eaLnBrk="1" hangingPunct="1"/>
            <a:r>
              <a:rPr lang="en-GB" dirty="0" smtClean="0"/>
              <a:t>Click the </a:t>
            </a:r>
            <a:r>
              <a:rPr lang="en-GB" b="1" dirty="0" smtClean="0"/>
              <a:t>Insert Citation </a:t>
            </a:r>
            <a:r>
              <a:rPr lang="en-GB" dirty="0" smtClean="0"/>
              <a:t>button and select </a:t>
            </a:r>
            <a:r>
              <a:rPr lang="en-GB" b="1" dirty="0" smtClean="0"/>
              <a:t>Insert Figure </a:t>
            </a:r>
            <a:r>
              <a:rPr lang="en-GB" dirty="0" smtClean="0"/>
              <a:t>from the drop-down menu.</a:t>
            </a:r>
            <a:endParaRPr lang="en-GB" b="1" dirty="0" smtClean="0"/>
          </a:p>
        </p:txBody>
      </p:sp>
      <p:sp>
        <p:nvSpPr>
          <p:cNvPr id="38400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15068E9-7C83-48BA-861B-6DE341045897}" type="slidenum">
              <a:rPr lang="en-GB" sz="1200"/>
              <a:pPr algn="r" eaLnBrk="1" hangingPunct="1"/>
              <a:t>104</a:t>
            </a:fld>
            <a:endParaRPr lang="en-GB" sz="1200"/>
          </a:p>
        </p:txBody>
      </p:sp>
    </p:spTree>
    <p:extLst>
      <p:ext uri="{BB962C8B-B14F-4D97-AF65-F5344CB8AC3E}">
        <p14:creationId xmlns:p14="http://schemas.microsoft.com/office/powerpoint/2010/main" val="1588596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244D8E-5342-48C1-8561-490CFC6D11ED}" type="slidenum">
              <a:rPr lang="en-GB" smtClean="0"/>
              <a:pPr eaLnBrk="1" hangingPunct="1"/>
              <a:t>105</a:t>
            </a:fld>
            <a:endParaRPr lang="en-GB" smtClean="0"/>
          </a:p>
        </p:txBody>
      </p:sp>
      <p:sp>
        <p:nvSpPr>
          <p:cNvPr id="385027" name="Slide Image Placeholder 1"/>
          <p:cNvSpPr>
            <a:spLocks noGrp="1" noRot="1" noChangeAspect="1" noTextEdit="1"/>
          </p:cNvSpPr>
          <p:nvPr>
            <p:ph type="sldImg"/>
          </p:nvPr>
        </p:nvSpPr>
        <p:spPr>
          <a:xfrm>
            <a:off x="917575" y="744538"/>
            <a:ext cx="4962525" cy="3722687"/>
          </a:xfrm>
          <a:ln/>
        </p:spPr>
      </p:sp>
      <p:sp>
        <p:nvSpPr>
          <p:cNvPr id="385028"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click </a:t>
            </a:r>
            <a:r>
              <a:rPr lang="en-GB" b="1" dirty="0" smtClean="0"/>
              <a:t>Find</a:t>
            </a:r>
            <a:r>
              <a:rPr lang="en-GB" dirty="0" smtClean="0"/>
              <a:t>.</a:t>
            </a:r>
          </a:p>
        </p:txBody>
      </p:sp>
      <p:sp>
        <p:nvSpPr>
          <p:cNvPr id="385029"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4DC565F-1855-4FC9-8168-DD67AB86F24E}" type="slidenum">
              <a:rPr lang="en-GB" sz="1200"/>
              <a:pPr algn="r" eaLnBrk="1" hangingPunct="1"/>
              <a:t>105</a:t>
            </a:fld>
            <a:endParaRPr lang="en-GB" sz="1200"/>
          </a:p>
        </p:txBody>
      </p:sp>
    </p:spTree>
    <p:extLst>
      <p:ext uri="{BB962C8B-B14F-4D97-AF65-F5344CB8AC3E}">
        <p14:creationId xmlns:p14="http://schemas.microsoft.com/office/powerpoint/2010/main" val="30550688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811DF9-82FF-4724-8AEC-92D5FA954B1B}" type="slidenum">
              <a:rPr lang="en-GB" smtClean="0"/>
              <a:pPr eaLnBrk="1" hangingPunct="1"/>
              <a:t>106</a:t>
            </a:fld>
            <a:endParaRPr lang="en-GB" smtClean="0"/>
          </a:p>
        </p:txBody>
      </p:sp>
      <p:sp>
        <p:nvSpPr>
          <p:cNvPr id="386051" name="Slide Image Placeholder 1"/>
          <p:cNvSpPr>
            <a:spLocks noGrp="1" noRot="1" noChangeAspect="1" noTextEdit="1"/>
          </p:cNvSpPr>
          <p:nvPr>
            <p:ph type="sldImg"/>
          </p:nvPr>
        </p:nvSpPr>
        <p:spPr>
          <a:xfrm>
            <a:off x="917575" y="744538"/>
            <a:ext cx="4962525" cy="3722687"/>
          </a:xfrm>
          <a:ln/>
        </p:spPr>
      </p:sp>
      <p:sp>
        <p:nvSpPr>
          <p:cNvPr id="386052" name="Notes Placeholder 2"/>
          <p:cNvSpPr>
            <a:spLocks noGrp="1"/>
          </p:cNvSpPr>
          <p:nvPr>
            <p:ph type="body" idx="1"/>
          </p:nvPr>
        </p:nvSpPr>
        <p:spPr>
          <a:noFill/>
        </p:spPr>
        <p:txBody>
          <a:bodyPr/>
          <a:lstStyle/>
          <a:p>
            <a:pPr eaLnBrk="1" hangingPunct="1"/>
            <a:r>
              <a:rPr lang="en-GB" dirty="0" smtClean="0"/>
              <a:t>Select the correct image from the list that appears and then click </a:t>
            </a:r>
            <a:r>
              <a:rPr lang="en-GB" b="1" dirty="0" smtClean="0"/>
              <a:t>Insert</a:t>
            </a:r>
            <a:r>
              <a:rPr lang="en-GB" dirty="0" smtClean="0"/>
              <a:t>.</a:t>
            </a:r>
          </a:p>
        </p:txBody>
      </p:sp>
      <p:sp>
        <p:nvSpPr>
          <p:cNvPr id="386053"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3AC4993-933E-4F59-B3B9-39A0CF9F2595}" type="slidenum">
              <a:rPr lang="en-GB" sz="1200"/>
              <a:pPr algn="r" eaLnBrk="1" hangingPunct="1"/>
              <a:t>106</a:t>
            </a:fld>
            <a:endParaRPr lang="en-GB" sz="1200"/>
          </a:p>
        </p:txBody>
      </p:sp>
    </p:spTree>
    <p:extLst>
      <p:ext uri="{BB962C8B-B14F-4D97-AF65-F5344CB8AC3E}">
        <p14:creationId xmlns:p14="http://schemas.microsoft.com/office/powerpoint/2010/main" val="23553802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E95E1A-0F8B-4561-B7A3-0E0C3683CDEE}" type="slidenum">
              <a:rPr lang="en-GB" smtClean="0"/>
              <a:pPr eaLnBrk="1" hangingPunct="1"/>
              <a:t>107</a:t>
            </a:fld>
            <a:endParaRPr lang="en-GB" smtClean="0"/>
          </a:p>
        </p:txBody>
      </p:sp>
      <p:sp>
        <p:nvSpPr>
          <p:cNvPr id="387075" name="Slide Image Placeholder 1"/>
          <p:cNvSpPr>
            <a:spLocks noGrp="1" noRot="1" noChangeAspect="1" noTextEdit="1"/>
          </p:cNvSpPr>
          <p:nvPr>
            <p:ph type="sldImg"/>
          </p:nvPr>
        </p:nvSpPr>
        <p:spPr>
          <a:xfrm>
            <a:off x="917575" y="744538"/>
            <a:ext cx="4962525" cy="3722687"/>
          </a:xfrm>
          <a:ln/>
        </p:spPr>
      </p:sp>
      <p:sp>
        <p:nvSpPr>
          <p:cNvPr id="387076" name="Notes Placeholder 2"/>
          <p:cNvSpPr>
            <a:spLocks noGrp="1"/>
          </p:cNvSpPr>
          <p:nvPr>
            <p:ph type="body" idx="1"/>
          </p:nvPr>
        </p:nvSpPr>
        <p:spPr>
          <a:noFill/>
        </p:spPr>
        <p:txBody>
          <a:bodyPr/>
          <a:lstStyle/>
          <a:p>
            <a:pPr eaLnBrk="1" hangingPunct="1"/>
            <a:r>
              <a:rPr lang="en-GB" dirty="0" smtClean="0"/>
              <a:t>The image is then inserted in the next paragraph break just under the insertion point.  The caption is now a Word object and can be edited with Word tools. The output style for this document is Harvard; other output styles may place the image at the end of the document in a 'List of Figures'. Make choices about location for a given Reference Style using the EndNote</a:t>
            </a:r>
            <a:r>
              <a:rPr lang="en-GB" baseline="0" dirty="0" smtClean="0"/>
              <a:t> 'Edit Style' function.</a:t>
            </a:r>
            <a:r>
              <a:rPr lang="en-GB" dirty="0" smtClean="0"/>
              <a:t> A list of figures can also be created using tools on the References tab in Word.</a:t>
            </a:r>
          </a:p>
        </p:txBody>
      </p:sp>
      <p:sp>
        <p:nvSpPr>
          <p:cNvPr id="387077"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9159236-CDC2-4EDC-9ABB-578ED392732A}" type="slidenum">
              <a:rPr lang="en-GB" sz="1200"/>
              <a:pPr algn="r" eaLnBrk="1" hangingPunct="1"/>
              <a:t>107</a:t>
            </a:fld>
            <a:endParaRPr lang="en-GB" sz="1200"/>
          </a:p>
        </p:txBody>
      </p:sp>
    </p:spTree>
    <p:extLst>
      <p:ext uri="{BB962C8B-B14F-4D97-AF65-F5344CB8AC3E}">
        <p14:creationId xmlns:p14="http://schemas.microsoft.com/office/powerpoint/2010/main" val="1270936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D9ADC9-446F-4211-87EC-4CC68FE920D5}" type="slidenum">
              <a:rPr lang="en-GB" smtClean="0"/>
              <a:pPr eaLnBrk="1" hangingPunct="1"/>
              <a:t>109</a:t>
            </a:fld>
            <a:endParaRPr lang="en-GB" smtClean="0"/>
          </a:p>
        </p:txBody>
      </p:sp>
      <p:sp>
        <p:nvSpPr>
          <p:cNvPr id="388099"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605E359-AF65-4C5B-94A2-AF1EA9E8900F}" type="slidenum">
              <a:rPr lang="en-GB" sz="1200"/>
              <a:pPr algn="r" eaLnBrk="1" hangingPunct="1"/>
              <a:t>109</a:t>
            </a:fld>
            <a:endParaRPr lang="en-GB" sz="1200"/>
          </a:p>
        </p:txBody>
      </p:sp>
      <p:sp>
        <p:nvSpPr>
          <p:cNvPr id="388100" name="Rectangle 2"/>
          <p:cNvSpPr>
            <a:spLocks noGrp="1" noRot="1" noChangeAspect="1" noChangeArrowheads="1" noTextEdit="1"/>
          </p:cNvSpPr>
          <p:nvPr>
            <p:ph type="sldImg"/>
          </p:nvPr>
        </p:nvSpPr>
        <p:spPr>
          <a:xfrm>
            <a:off x="917575" y="744538"/>
            <a:ext cx="4962525" cy="3722687"/>
          </a:xfrm>
          <a:ln/>
        </p:spPr>
      </p:sp>
      <p:sp>
        <p:nvSpPr>
          <p:cNvPr id="388101" name="Rectangle 3"/>
          <p:cNvSpPr>
            <a:spLocks noGrp="1" noChangeArrowheads="1"/>
          </p:cNvSpPr>
          <p:nvPr>
            <p:ph type="body" idx="1"/>
          </p:nvPr>
        </p:nvSpPr>
        <p:spPr>
          <a:noFill/>
        </p:spPr>
        <p:txBody>
          <a:bodyPr/>
          <a:lstStyle/>
          <a:p>
            <a:pPr eaLnBrk="1" hangingPunct="1"/>
            <a:r>
              <a:rPr lang="en-GB" dirty="0" smtClean="0"/>
              <a:t>Charts or tables have</a:t>
            </a:r>
            <a:r>
              <a:rPr lang="en-GB" baseline="0" dirty="0" smtClean="0"/>
              <a:t> their own reference type: to attach files create a separate record, and ensure that a bibliographic template is created for the </a:t>
            </a:r>
            <a:r>
              <a:rPr lang="en-GB" b="1" baseline="0" dirty="0" smtClean="0"/>
              <a:t>Chart or Table  </a:t>
            </a:r>
            <a:r>
              <a:rPr lang="en-GB" baseline="0" dirty="0" smtClean="0"/>
              <a:t>Reference Type in the referencing style you are using.</a:t>
            </a:r>
            <a:endParaRPr lang="en-GB" dirty="0" smtClean="0"/>
          </a:p>
          <a:p>
            <a:pPr eaLnBrk="1" hangingPunct="1"/>
            <a:endParaRPr lang="en-GB" dirty="0" smtClean="0"/>
          </a:p>
        </p:txBody>
      </p:sp>
    </p:spTree>
    <p:extLst>
      <p:ext uri="{BB962C8B-B14F-4D97-AF65-F5344CB8AC3E}">
        <p14:creationId xmlns:p14="http://schemas.microsoft.com/office/powerpoint/2010/main" val="10667578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6F7803-5369-4F13-B0E4-4039D69EFF49}" type="slidenum">
              <a:rPr lang="en-GB" smtClean="0"/>
              <a:pPr eaLnBrk="1" hangingPunct="1"/>
              <a:t>110</a:t>
            </a:fld>
            <a:endParaRPr lang="en-GB" smtClean="0"/>
          </a:p>
        </p:txBody>
      </p:sp>
      <p:sp>
        <p:nvSpPr>
          <p:cNvPr id="389123" name="Rectangle 2"/>
          <p:cNvSpPr>
            <a:spLocks noGrp="1" noRot="1" noChangeAspect="1" noChangeArrowheads="1" noTextEdit="1"/>
          </p:cNvSpPr>
          <p:nvPr>
            <p:ph type="sldImg"/>
          </p:nvPr>
        </p:nvSpPr>
        <p:spPr>
          <a:xfrm>
            <a:off x="917575" y="744538"/>
            <a:ext cx="4962525" cy="3722687"/>
          </a:xfrm>
          <a:ln/>
        </p:spPr>
      </p:sp>
      <p:sp>
        <p:nvSpPr>
          <p:cNvPr id="389124" name="Rectangle 3"/>
          <p:cNvSpPr>
            <a:spLocks noGrp="1" noChangeArrowheads="1"/>
          </p:cNvSpPr>
          <p:nvPr>
            <p:ph type="body" idx="1"/>
          </p:nvPr>
        </p:nvSpPr>
        <p:spPr>
          <a:noFill/>
        </p:spPr>
        <p:txBody>
          <a:bodyPr/>
          <a:lstStyle/>
          <a:p>
            <a:pPr eaLnBrk="1" hangingPunct="1"/>
            <a:r>
              <a:rPr lang="en-GB" dirty="0" smtClean="0"/>
              <a:t>This pie chart is stored in an Excel file.  Add a separate record for this to the Endnote Library.  First of all click  the</a:t>
            </a:r>
            <a:r>
              <a:rPr lang="en-GB" b="1" dirty="0" smtClean="0"/>
              <a:t> Add New Reference</a:t>
            </a:r>
            <a:r>
              <a:rPr lang="en-GB" dirty="0" smtClean="0"/>
              <a:t> button. </a:t>
            </a:r>
          </a:p>
        </p:txBody>
      </p:sp>
    </p:spTree>
    <p:extLst>
      <p:ext uri="{BB962C8B-B14F-4D97-AF65-F5344CB8AC3E}">
        <p14:creationId xmlns:p14="http://schemas.microsoft.com/office/powerpoint/2010/main" val="356184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C8087ED-8000-4FA7-9BD5-057FEB2A7ED3}" type="slidenum">
              <a:rPr lang="en-GB" smtClean="0"/>
              <a:pPr eaLnBrk="1" hangingPunct="1"/>
              <a:t>11</a:t>
            </a:fld>
            <a:endParaRPr lang="en-GB" smtClean="0"/>
          </a:p>
        </p:txBody>
      </p:sp>
      <p:sp>
        <p:nvSpPr>
          <p:cNvPr id="336899" name="Rectangle 2"/>
          <p:cNvSpPr>
            <a:spLocks noGrp="1" noRot="1" noChangeAspect="1" noChangeArrowheads="1" noTextEdit="1"/>
          </p:cNvSpPr>
          <p:nvPr>
            <p:ph type="sldImg"/>
          </p:nvPr>
        </p:nvSpPr>
        <p:spPr>
          <a:xfrm>
            <a:off x="917575" y="744538"/>
            <a:ext cx="4962525" cy="3722687"/>
          </a:xfrm>
          <a:ln/>
        </p:spPr>
      </p:sp>
      <p:sp>
        <p:nvSpPr>
          <p:cNvPr id="33690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your university My Documents - EndNote folder, so can be accessed at any time from any public workstation and will appear in EndNote's</a:t>
            </a:r>
            <a:r>
              <a:rPr lang="en-GB" baseline="0" dirty="0" smtClean="0"/>
              <a:t> dropdown list of available styles</a:t>
            </a:r>
            <a:r>
              <a:rPr lang="en-GB" dirty="0" smtClean="0"/>
              <a:t>.</a:t>
            </a:r>
          </a:p>
          <a:p>
            <a:pPr eaLnBrk="1" hangingPunct="1"/>
            <a:endParaRPr lang="en-GB" dirty="0" smtClean="0"/>
          </a:p>
        </p:txBody>
      </p:sp>
    </p:spTree>
    <p:extLst>
      <p:ext uri="{BB962C8B-B14F-4D97-AF65-F5344CB8AC3E}">
        <p14:creationId xmlns:p14="http://schemas.microsoft.com/office/powerpoint/2010/main" val="6532797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116A678-8D96-4A68-A669-216EDC7A6E86}" type="slidenum">
              <a:rPr lang="en-GB" smtClean="0"/>
              <a:pPr eaLnBrk="1" hangingPunct="1"/>
              <a:t>111</a:t>
            </a:fld>
            <a:endParaRPr lang="en-GB" smtClean="0"/>
          </a:p>
        </p:txBody>
      </p:sp>
      <p:sp>
        <p:nvSpPr>
          <p:cNvPr id="390147" name="Rectangle 2"/>
          <p:cNvSpPr>
            <a:spLocks noGrp="1" noRot="1" noChangeAspect="1" noChangeArrowheads="1" noTextEdit="1"/>
          </p:cNvSpPr>
          <p:nvPr>
            <p:ph type="sldImg"/>
          </p:nvPr>
        </p:nvSpPr>
        <p:spPr>
          <a:xfrm>
            <a:off x="917575" y="744538"/>
            <a:ext cx="4962525" cy="3722687"/>
          </a:xfrm>
          <a:ln/>
        </p:spPr>
      </p:sp>
      <p:sp>
        <p:nvSpPr>
          <p:cNvPr id="390148" name="Rectangle 3"/>
          <p:cNvSpPr>
            <a:spLocks noGrp="1" noChangeArrowheads="1"/>
          </p:cNvSpPr>
          <p:nvPr>
            <p:ph type="body" idx="1"/>
          </p:nvPr>
        </p:nvSpPr>
        <p:spPr>
          <a:noFill/>
        </p:spPr>
        <p:txBody>
          <a:bodyPr/>
          <a:lstStyle/>
          <a:p>
            <a:pPr eaLnBrk="1" hangingPunct="1"/>
            <a:r>
              <a:rPr lang="en-GB" dirty="0" smtClean="0"/>
              <a:t>Choose the reference type  </a:t>
            </a:r>
            <a:r>
              <a:rPr lang="en-GB" b="1" dirty="0" smtClean="0"/>
              <a:t>Chart or Table</a:t>
            </a:r>
            <a:r>
              <a:rPr lang="en-GB" dirty="0" smtClean="0"/>
              <a:t>.</a:t>
            </a:r>
          </a:p>
        </p:txBody>
      </p:sp>
    </p:spTree>
    <p:extLst>
      <p:ext uri="{BB962C8B-B14F-4D97-AF65-F5344CB8AC3E}">
        <p14:creationId xmlns:p14="http://schemas.microsoft.com/office/powerpoint/2010/main" val="3067104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059059-04D1-4923-9450-A9715147C6E5}" type="slidenum">
              <a:rPr lang="en-GB" smtClean="0"/>
              <a:pPr eaLnBrk="1" hangingPunct="1"/>
              <a:t>112</a:t>
            </a:fld>
            <a:endParaRPr lang="en-GB" smtClean="0"/>
          </a:p>
        </p:txBody>
      </p:sp>
      <p:sp>
        <p:nvSpPr>
          <p:cNvPr id="391171" name="Rectangle 2"/>
          <p:cNvSpPr>
            <a:spLocks noGrp="1" noRot="1" noChangeAspect="1" noChangeArrowheads="1" noTextEdit="1"/>
          </p:cNvSpPr>
          <p:nvPr>
            <p:ph type="sldImg"/>
          </p:nvPr>
        </p:nvSpPr>
        <p:spPr>
          <a:xfrm>
            <a:off x="917575" y="744538"/>
            <a:ext cx="4962525" cy="3722687"/>
          </a:xfrm>
          <a:ln/>
        </p:spPr>
      </p:sp>
      <p:sp>
        <p:nvSpPr>
          <p:cNvPr id="391172" name="Rectangle 3"/>
          <p:cNvSpPr>
            <a:spLocks noGrp="1" noChangeArrowheads="1"/>
          </p:cNvSpPr>
          <p:nvPr>
            <p:ph type="body" idx="1"/>
          </p:nvPr>
        </p:nvSpPr>
        <p:spPr>
          <a:noFill/>
        </p:spPr>
        <p:txBody>
          <a:bodyPr/>
          <a:lstStyle/>
          <a:p>
            <a:pPr eaLnBrk="1" hangingPunct="1"/>
            <a:r>
              <a:rPr lang="en-GB" dirty="0" smtClean="0"/>
              <a:t>Enter as much information as possible about the chart.  Then insert the Excel file using the </a:t>
            </a:r>
            <a:r>
              <a:rPr lang="en-GB" b="1" dirty="0" smtClean="0"/>
              <a:t>Attach Figure</a:t>
            </a:r>
            <a:r>
              <a:rPr lang="en-GB" dirty="0" smtClean="0"/>
              <a:t> button.</a:t>
            </a:r>
          </a:p>
        </p:txBody>
      </p:sp>
    </p:spTree>
    <p:extLst>
      <p:ext uri="{BB962C8B-B14F-4D97-AF65-F5344CB8AC3E}">
        <p14:creationId xmlns:p14="http://schemas.microsoft.com/office/powerpoint/2010/main" val="1656948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F45499-3E8F-4486-A452-9A298E2FF61D}" type="slidenum">
              <a:rPr lang="en-GB" smtClean="0"/>
              <a:pPr eaLnBrk="1" hangingPunct="1"/>
              <a:t>113</a:t>
            </a:fld>
            <a:endParaRPr lang="en-GB" smtClean="0"/>
          </a:p>
        </p:txBody>
      </p:sp>
      <p:sp>
        <p:nvSpPr>
          <p:cNvPr id="392195" name="Rectangle 2"/>
          <p:cNvSpPr>
            <a:spLocks noGrp="1" noRot="1" noChangeAspect="1" noChangeArrowheads="1" noTextEdit="1"/>
          </p:cNvSpPr>
          <p:nvPr>
            <p:ph type="sldImg"/>
          </p:nvPr>
        </p:nvSpPr>
        <p:spPr>
          <a:xfrm>
            <a:off x="917575" y="744538"/>
            <a:ext cx="4962525" cy="3722687"/>
          </a:xfrm>
          <a:ln/>
        </p:spPr>
      </p:sp>
      <p:sp>
        <p:nvSpPr>
          <p:cNvPr id="392196" name="Rectangle 3"/>
          <p:cNvSpPr>
            <a:spLocks noGrp="1" noChangeArrowheads="1"/>
          </p:cNvSpPr>
          <p:nvPr>
            <p:ph type="body" idx="1"/>
          </p:nvPr>
        </p:nvSpPr>
        <p:spPr>
          <a:noFill/>
        </p:spPr>
        <p:txBody>
          <a:bodyPr/>
          <a:lstStyle/>
          <a:p>
            <a:pPr eaLnBrk="1" hangingPunct="1"/>
            <a:r>
              <a:rPr lang="en-GB" dirty="0" smtClean="0"/>
              <a:t>In the popup window, find the file by clicking on the </a:t>
            </a:r>
            <a:r>
              <a:rPr lang="en-GB" b="1" dirty="0" smtClean="0"/>
              <a:t>Choose File…</a:t>
            </a:r>
            <a:r>
              <a:rPr lang="en-GB" dirty="0" smtClean="0"/>
              <a:t> button.</a:t>
            </a:r>
          </a:p>
        </p:txBody>
      </p:sp>
    </p:spTree>
    <p:extLst>
      <p:ext uri="{BB962C8B-B14F-4D97-AF65-F5344CB8AC3E}">
        <p14:creationId xmlns:p14="http://schemas.microsoft.com/office/powerpoint/2010/main" val="11936726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7FCE62-8B35-415D-BE6A-68D0A2B200A6}" type="slidenum">
              <a:rPr lang="en-GB" smtClean="0"/>
              <a:pPr eaLnBrk="1" hangingPunct="1"/>
              <a:t>114</a:t>
            </a:fld>
            <a:endParaRPr lang="en-GB" smtClean="0"/>
          </a:p>
        </p:txBody>
      </p:sp>
      <p:sp>
        <p:nvSpPr>
          <p:cNvPr id="393219" name="Rectangle 2"/>
          <p:cNvSpPr>
            <a:spLocks noGrp="1" noRot="1" noChangeAspect="1" noChangeArrowheads="1" noTextEdit="1"/>
          </p:cNvSpPr>
          <p:nvPr>
            <p:ph type="sldImg"/>
          </p:nvPr>
        </p:nvSpPr>
        <p:spPr>
          <a:xfrm>
            <a:off x="917575" y="744538"/>
            <a:ext cx="4962525" cy="3722687"/>
          </a:xfrm>
          <a:ln/>
        </p:spPr>
      </p:sp>
      <p:sp>
        <p:nvSpPr>
          <p:cNvPr id="393220" name="Rectangle 3"/>
          <p:cNvSpPr>
            <a:spLocks noGrp="1" noChangeArrowheads="1"/>
          </p:cNvSpPr>
          <p:nvPr>
            <p:ph type="body" idx="1"/>
          </p:nvPr>
        </p:nvSpPr>
        <p:spPr>
          <a:noFill/>
        </p:spPr>
        <p:txBody>
          <a:bodyPr/>
          <a:lstStyle/>
          <a:p>
            <a:pPr eaLnBrk="1" hangingPunct="1"/>
            <a:r>
              <a:rPr lang="en-GB" dirty="0" smtClean="0"/>
              <a:t>Locate the file containing the chart and click </a:t>
            </a:r>
            <a:r>
              <a:rPr lang="en-GB" b="1" dirty="0" smtClean="0"/>
              <a:t>Open</a:t>
            </a:r>
            <a:r>
              <a:rPr lang="en-GB" dirty="0" smtClean="0"/>
              <a:t>.</a:t>
            </a:r>
          </a:p>
        </p:txBody>
      </p:sp>
    </p:spTree>
    <p:extLst>
      <p:ext uri="{BB962C8B-B14F-4D97-AF65-F5344CB8AC3E}">
        <p14:creationId xmlns:p14="http://schemas.microsoft.com/office/powerpoint/2010/main" val="32601596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A63FF61-8903-48D6-A1D2-9B12EA189769}" type="slidenum">
              <a:rPr lang="en-GB" smtClean="0"/>
              <a:pPr eaLnBrk="1" hangingPunct="1"/>
              <a:t>115</a:t>
            </a:fld>
            <a:endParaRPr lang="en-GB" smtClean="0"/>
          </a:p>
        </p:txBody>
      </p:sp>
      <p:sp>
        <p:nvSpPr>
          <p:cNvPr id="394243" name="Rectangle 2"/>
          <p:cNvSpPr>
            <a:spLocks noGrp="1" noRot="1" noChangeAspect="1" noChangeArrowheads="1" noTextEdit="1"/>
          </p:cNvSpPr>
          <p:nvPr>
            <p:ph type="sldImg"/>
          </p:nvPr>
        </p:nvSpPr>
        <p:spPr>
          <a:xfrm>
            <a:off x="917575" y="744538"/>
            <a:ext cx="4962525" cy="3722687"/>
          </a:xfrm>
          <a:ln/>
        </p:spPr>
      </p:sp>
      <p:sp>
        <p:nvSpPr>
          <p:cNvPr id="394244" name="Rectangle 3"/>
          <p:cNvSpPr>
            <a:spLocks noGrp="1" noChangeArrowheads="1"/>
          </p:cNvSpPr>
          <p:nvPr>
            <p:ph type="body" idx="1"/>
          </p:nvPr>
        </p:nvSpPr>
        <p:spPr>
          <a:noFill/>
        </p:spPr>
        <p:txBody>
          <a:bodyPr/>
          <a:lstStyle/>
          <a:p>
            <a:pPr eaLnBrk="1" hangingPunct="1"/>
            <a:r>
              <a:rPr lang="en-GB" dirty="0" smtClean="0"/>
              <a:t>The file is added to the </a:t>
            </a:r>
            <a:r>
              <a:rPr lang="en-GB" b="1" dirty="0" smtClean="0"/>
              <a:t>Figure</a:t>
            </a:r>
            <a:r>
              <a:rPr lang="en-GB" dirty="0" smtClean="0"/>
              <a:t> field. Only one table or chart can be attached to a reference. Each new table or chart must be saved as a separate EndNote record.</a:t>
            </a:r>
          </a:p>
          <a:p>
            <a:pPr eaLnBrk="1" hangingPunct="1"/>
            <a:endParaRPr lang="en-GB" dirty="0" smtClean="0"/>
          </a:p>
          <a:p>
            <a:pPr eaLnBrk="1" hangingPunct="1"/>
            <a:r>
              <a:rPr lang="en-GB" dirty="0" smtClean="0"/>
              <a:t>Always enter a piece of text in the</a:t>
            </a:r>
            <a:r>
              <a:rPr lang="en-GB" baseline="0" dirty="0" smtClean="0"/>
              <a:t> </a:t>
            </a:r>
            <a:r>
              <a:rPr lang="en-GB" b="1" dirty="0" smtClean="0"/>
              <a:t>Caption</a:t>
            </a:r>
            <a:r>
              <a:rPr lang="en-GB" dirty="0" smtClean="0"/>
              <a:t> field.  This label will make it easier to identify the chart to add to a Word document at a later stage.   </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13661985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41FAF9-13CF-4A5B-B6FD-C33EB7030E51}" type="slidenum">
              <a:rPr lang="en-GB" smtClean="0"/>
              <a:pPr eaLnBrk="1" hangingPunct="1"/>
              <a:t>116</a:t>
            </a:fld>
            <a:endParaRPr lang="en-GB" smtClean="0"/>
          </a:p>
        </p:txBody>
      </p:sp>
      <p:sp>
        <p:nvSpPr>
          <p:cNvPr id="396291" name="Slide Image Placeholder 1"/>
          <p:cNvSpPr>
            <a:spLocks noGrp="1" noRot="1" noChangeAspect="1" noTextEdit="1"/>
          </p:cNvSpPr>
          <p:nvPr>
            <p:ph type="sldImg"/>
          </p:nvPr>
        </p:nvSpPr>
        <p:spPr>
          <a:xfrm>
            <a:off x="917575" y="744538"/>
            <a:ext cx="4962525" cy="3722687"/>
          </a:xfrm>
          <a:ln/>
        </p:spPr>
      </p:sp>
      <p:sp>
        <p:nvSpPr>
          <p:cNvPr id="396292" name="Notes Placeholder 2"/>
          <p:cNvSpPr>
            <a:spLocks noGrp="1"/>
          </p:cNvSpPr>
          <p:nvPr>
            <p:ph type="body" idx="1"/>
          </p:nvPr>
        </p:nvSpPr>
        <p:spPr>
          <a:noFill/>
        </p:spPr>
        <p:txBody>
          <a:bodyPr/>
          <a:lstStyle/>
          <a:p>
            <a:pPr eaLnBrk="1" hangingPunct="1"/>
            <a:r>
              <a:rPr lang="en-GB" dirty="0" smtClean="0"/>
              <a:t>Tables and charts are inserted in a similar way to text references.  </a:t>
            </a:r>
          </a:p>
          <a:p>
            <a:pPr eaLnBrk="1" hangingPunct="1"/>
            <a:r>
              <a:rPr lang="en-GB" dirty="0" smtClean="0"/>
              <a:t>Locate the cursor at the chosen insertion point in the text. Click the </a:t>
            </a:r>
            <a:r>
              <a:rPr lang="en-GB" b="1" dirty="0" smtClean="0"/>
              <a:t>Endnote X7 </a:t>
            </a:r>
            <a:r>
              <a:rPr lang="en-GB" dirty="0" smtClean="0"/>
              <a:t>tab to display EndNote tools.</a:t>
            </a:r>
          </a:p>
          <a:p>
            <a:pPr eaLnBrk="1" hangingPunct="1"/>
            <a:r>
              <a:rPr lang="en-GB" dirty="0" smtClean="0"/>
              <a:t>Then click on the </a:t>
            </a:r>
            <a:r>
              <a:rPr lang="en-GB" b="1" dirty="0" smtClean="0"/>
              <a:t>Insert Citation </a:t>
            </a:r>
            <a:r>
              <a:rPr lang="en-GB" dirty="0" smtClean="0"/>
              <a:t>button and select </a:t>
            </a:r>
            <a:r>
              <a:rPr lang="en-GB" b="1" dirty="0" smtClean="0"/>
              <a:t>Insert Figure… </a:t>
            </a:r>
            <a:r>
              <a:rPr lang="en-GB" dirty="0" smtClean="0"/>
              <a:t>from the drop-down menu.</a:t>
            </a:r>
            <a:endParaRPr lang="en-GB" b="1" dirty="0" smtClean="0"/>
          </a:p>
          <a:p>
            <a:pPr eaLnBrk="1" hangingPunct="1"/>
            <a:endParaRPr lang="en-GB" dirty="0" smtClean="0"/>
          </a:p>
        </p:txBody>
      </p:sp>
      <p:sp>
        <p:nvSpPr>
          <p:cNvPr id="396293"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35A0D96-39FD-4827-AC3E-ABE4F855A3BE}" type="slidenum">
              <a:rPr lang="en-GB" sz="1200"/>
              <a:pPr algn="r" eaLnBrk="1" hangingPunct="1"/>
              <a:t>116</a:t>
            </a:fld>
            <a:endParaRPr lang="en-GB" sz="1200"/>
          </a:p>
        </p:txBody>
      </p:sp>
    </p:spTree>
    <p:extLst>
      <p:ext uri="{BB962C8B-B14F-4D97-AF65-F5344CB8AC3E}">
        <p14:creationId xmlns:p14="http://schemas.microsoft.com/office/powerpoint/2010/main" val="39269077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9EF370-7BA8-4579-ABEE-795C6DBC178F}" type="slidenum">
              <a:rPr lang="en-GB" smtClean="0"/>
              <a:pPr eaLnBrk="1" hangingPunct="1"/>
              <a:t>117</a:t>
            </a:fld>
            <a:endParaRPr lang="en-GB" smtClean="0"/>
          </a:p>
        </p:txBody>
      </p:sp>
      <p:sp>
        <p:nvSpPr>
          <p:cNvPr id="398339" name="Slide Image Placeholder 1"/>
          <p:cNvSpPr>
            <a:spLocks noGrp="1" noRot="1" noChangeAspect="1" noTextEdit="1"/>
          </p:cNvSpPr>
          <p:nvPr>
            <p:ph type="sldImg"/>
          </p:nvPr>
        </p:nvSpPr>
        <p:spPr>
          <a:xfrm>
            <a:off x="917575" y="744538"/>
            <a:ext cx="4962525" cy="3722687"/>
          </a:xfrm>
          <a:ln/>
        </p:spPr>
      </p:sp>
      <p:sp>
        <p:nvSpPr>
          <p:cNvPr id="398340"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click </a:t>
            </a:r>
            <a:r>
              <a:rPr lang="en-GB" b="1" dirty="0" smtClean="0"/>
              <a:t>Find</a:t>
            </a:r>
            <a:r>
              <a:rPr lang="en-GB" dirty="0" smtClean="0"/>
              <a:t>.</a:t>
            </a:r>
          </a:p>
          <a:p>
            <a:pPr eaLnBrk="1" hangingPunct="1"/>
            <a:r>
              <a:rPr lang="en-GB" dirty="0" smtClean="0"/>
              <a:t>Select the correct entry from the list that appears and then click  </a:t>
            </a:r>
            <a:r>
              <a:rPr lang="en-GB" b="1" dirty="0" smtClean="0"/>
              <a:t>Insert</a:t>
            </a:r>
            <a:r>
              <a:rPr lang="en-GB" dirty="0" smtClean="0"/>
              <a:t>.</a:t>
            </a:r>
          </a:p>
          <a:p>
            <a:pPr eaLnBrk="1" hangingPunct="1"/>
            <a:endParaRPr lang="en-GB" dirty="0" smtClean="0"/>
          </a:p>
        </p:txBody>
      </p:sp>
      <p:sp>
        <p:nvSpPr>
          <p:cNvPr id="39834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AC61863-7002-4334-A644-59BF5BF79CC0}" type="slidenum">
              <a:rPr lang="en-GB" sz="1200"/>
              <a:pPr algn="r" eaLnBrk="1" hangingPunct="1"/>
              <a:t>117</a:t>
            </a:fld>
            <a:endParaRPr lang="en-GB" sz="1200"/>
          </a:p>
        </p:txBody>
      </p:sp>
    </p:spTree>
    <p:extLst>
      <p:ext uri="{BB962C8B-B14F-4D97-AF65-F5344CB8AC3E}">
        <p14:creationId xmlns:p14="http://schemas.microsoft.com/office/powerpoint/2010/main" val="1173046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28F27D-F9AB-49E2-AA4A-D95AC61B54DE}" type="slidenum">
              <a:rPr lang="en-GB" smtClean="0"/>
              <a:pPr eaLnBrk="1" hangingPunct="1"/>
              <a:t>118</a:t>
            </a:fld>
            <a:endParaRPr lang="en-GB" smtClean="0"/>
          </a:p>
        </p:txBody>
      </p:sp>
      <p:sp>
        <p:nvSpPr>
          <p:cNvPr id="399363" name="Slide Image Placeholder 1"/>
          <p:cNvSpPr>
            <a:spLocks noGrp="1" noRot="1" noChangeAspect="1" noTextEdit="1"/>
          </p:cNvSpPr>
          <p:nvPr>
            <p:ph type="sldImg"/>
          </p:nvPr>
        </p:nvSpPr>
        <p:spPr>
          <a:xfrm>
            <a:off x="917575" y="744538"/>
            <a:ext cx="4962525" cy="3722687"/>
          </a:xfrm>
          <a:ln/>
        </p:spPr>
      </p:sp>
      <p:sp>
        <p:nvSpPr>
          <p:cNvPr id="399364" name="Notes Placeholder 2"/>
          <p:cNvSpPr>
            <a:spLocks noGrp="1"/>
          </p:cNvSpPr>
          <p:nvPr>
            <p:ph type="body" idx="1"/>
          </p:nvPr>
        </p:nvSpPr>
        <p:spPr>
          <a:noFill/>
        </p:spPr>
        <p:txBody>
          <a:bodyPr/>
          <a:lstStyle/>
          <a:p>
            <a:pPr eaLnBrk="1" hangingPunct="1"/>
            <a:r>
              <a:rPr lang="en-GB" dirty="0" smtClean="0"/>
              <a:t>The chart is then inserted in the next paragraph break just under the insertion point.   The output style for this document is Harvard, but other output styles may place the image at the end of the document in a ‘List of Figures’. Manage the location of the caption using the Edit (Style)</a:t>
            </a:r>
            <a:r>
              <a:rPr lang="en-GB" baseline="0" dirty="0" smtClean="0"/>
              <a:t> function in EndNote.</a:t>
            </a:r>
            <a:endParaRPr lang="en-GB" dirty="0" smtClean="0"/>
          </a:p>
          <a:p>
            <a:pPr eaLnBrk="1" hangingPunct="1"/>
            <a:endParaRPr lang="en-GB" dirty="0" smtClean="0"/>
          </a:p>
        </p:txBody>
      </p:sp>
      <p:sp>
        <p:nvSpPr>
          <p:cNvPr id="39936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5AAB323-610B-4D94-B805-90F933017B58}" type="slidenum">
              <a:rPr lang="en-GB" sz="1200"/>
              <a:pPr algn="r" eaLnBrk="1" hangingPunct="1"/>
              <a:t>118</a:t>
            </a:fld>
            <a:endParaRPr lang="en-GB" sz="1200"/>
          </a:p>
        </p:txBody>
      </p:sp>
    </p:spTree>
    <p:extLst>
      <p:ext uri="{BB962C8B-B14F-4D97-AF65-F5344CB8AC3E}">
        <p14:creationId xmlns:p14="http://schemas.microsoft.com/office/powerpoint/2010/main" val="1321244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the </a:t>
            </a:r>
            <a:r>
              <a:rPr lang="en-GB" b="1" dirty="0" smtClean="0"/>
              <a:t>Edit</a:t>
            </a:r>
            <a:r>
              <a:rPr lang="en-GB" b="1" baseline="0" dirty="0" smtClean="0"/>
              <a:t> </a:t>
            </a:r>
            <a:r>
              <a:rPr lang="en-GB" baseline="0" dirty="0" smtClean="0"/>
              <a:t>dropdown menu, go to </a:t>
            </a:r>
            <a:r>
              <a:rPr lang="en-GB" b="1" baseline="0" dirty="0" smtClean="0"/>
              <a:t>Output Styles, Edit 'Style', </a:t>
            </a:r>
            <a:r>
              <a:rPr lang="en-GB" baseline="0" dirty="0" smtClean="0"/>
              <a:t>in this case a version of Harvard.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120</a:t>
            </a:fld>
            <a:endParaRPr lang="en-GB"/>
          </a:p>
        </p:txBody>
      </p:sp>
    </p:spTree>
    <p:extLst>
      <p:ext uri="{BB962C8B-B14F-4D97-AF65-F5344CB8AC3E}">
        <p14:creationId xmlns:p14="http://schemas.microsoft.com/office/powerpoint/2010/main" val="109314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Figures </a:t>
            </a:r>
            <a:r>
              <a:rPr lang="en-GB" dirty="0" smtClean="0"/>
              <a:t>or </a:t>
            </a:r>
            <a:r>
              <a:rPr lang="en-GB" b="1" dirty="0" smtClean="0"/>
              <a:t>Tables </a:t>
            </a:r>
            <a:r>
              <a:rPr lang="en-GB" dirty="0" smtClean="0"/>
              <a:t>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121</a:t>
            </a:fld>
            <a:endParaRPr lang="en-GB"/>
          </a:p>
        </p:txBody>
      </p:sp>
    </p:spTree>
    <p:extLst>
      <p:ext uri="{BB962C8B-B14F-4D97-AF65-F5344CB8AC3E}">
        <p14:creationId xmlns:p14="http://schemas.microsoft.com/office/powerpoint/2010/main" val="159106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8"/>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GB" sz="3200" b="1" dirty="0" err="1" smtClean="0">
                <a:solidFill>
                  <a:schemeClr val="tx2"/>
                </a:solidFill>
                <a:latin typeface="Lucida Sans" pitchFamily="34" charset="0"/>
              </a:rPr>
              <a:t>UoS</a:t>
            </a:r>
            <a:r>
              <a:rPr lang="en-GB" sz="3200" b="1" dirty="0" smtClean="0">
                <a:solidFill>
                  <a:schemeClr val="tx2"/>
                </a:solidFill>
                <a:latin typeface="Lucida Sans" pitchFamily="34" charset="0"/>
              </a:rPr>
              <a:t> Libraries</a:t>
            </a:r>
          </a:p>
          <a:p>
            <a:pPr eaLnBrk="1" hangingPunct="1">
              <a:defRPr/>
            </a:pPr>
            <a:r>
              <a:rPr lang="en-GB" sz="3200" b="1" dirty="0" smtClean="0">
                <a:solidFill>
                  <a:schemeClr val="tx2"/>
                </a:solidFill>
                <a:latin typeface="Lucida Sans" pitchFamily="34" charset="0"/>
              </a:rPr>
              <a:t>2013</a:t>
            </a:r>
            <a:endParaRPr lang="en-GB" sz="3200" b="1" dirty="0" smtClean="0">
              <a:latin typeface="Lucida Sans" pitchFamily="34" charset="0"/>
            </a:endParaRPr>
          </a:p>
        </p:txBody>
      </p:sp>
      <p:sp>
        <p:nvSpPr>
          <p:cNvPr id="6146"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59428030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125E52-0922-4FE9-B09D-72E0AD9FC786}" type="slidenum">
              <a:rPr lang="en-GB"/>
              <a:pPr>
                <a:defRPr/>
              </a:pPr>
              <a:t>‹#›</a:t>
            </a:fld>
            <a:endParaRPr lang="en-GB"/>
          </a:p>
        </p:txBody>
      </p:sp>
    </p:spTree>
    <p:extLst>
      <p:ext uri="{BB962C8B-B14F-4D97-AF65-F5344CB8AC3E}">
        <p14:creationId xmlns:p14="http://schemas.microsoft.com/office/powerpoint/2010/main" val="19422523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EF5F47-499A-4BCF-B26A-47904535E3E6}" type="slidenum">
              <a:rPr lang="en-GB"/>
              <a:pPr>
                <a:defRPr/>
              </a:pPr>
              <a:t>‹#›</a:t>
            </a:fld>
            <a:endParaRPr lang="en-GB"/>
          </a:p>
        </p:txBody>
      </p:sp>
    </p:spTree>
    <p:extLst>
      <p:ext uri="{BB962C8B-B14F-4D97-AF65-F5344CB8AC3E}">
        <p14:creationId xmlns:p14="http://schemas.microsoft.com/office/powerpoint/2010/main" val="19196161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D301E55-8B28-403B-853B-55A575A79EE4}" type="slidenum">
              <a:rPr lang="en-GB"/>
              <a:pPr>
                <a:defRPr/>
              </a:pPr>
              <a:t>‹#›</a:t>
            </a:fld>
            <a:endParaRPr lang="en-GB"/>
          </a:p>
        </p:txBody>
      </p:sp>
    </p:spTree>
    <p:extLst>
      <p:ext uri="{BB962C8B-B14F-4D97-AF65-F5344CB8AC3E}">
        <p14:creationId xmlns:p14="http://schemas.microsoft.com/office/powerpoint/2010/main" val="25544216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F4FF67-0715-457E-A292-BED9EF4BF38B}" type="slidenum">
              <a:rPr lang="en-GB"/>
              <a:pPr>
                <a:defRPr/>
              </a:pPr>
              <a:t>‹#›</a:t>
            </a:fld>
            <a:endParaRPr lang="en-GB"/>
          </a:p>
        </p:txBody>
      </p:sp>
    </p:spTree>
    <p:extLst>
      <p:ext uri="{BB962C8B-B14F-4D97-AF65-F5344CB8AC3E}">
        <p14:creationId xmlns:p14="http://schemas.microsoft.com/office/powerpoint/2010/main" val="16024485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C64D627-2026-4279-817A-25FEA51BA8BA}" type="slidenum">
              <a:rPr lang="en-GB"/>
              <a:pPr>
                <a:defRPr/>
              </a:pPr>
              <a:t>‹#›</a:t>
            </a:fld>
            <a:endParaRPr lang="en-GB"/>
          </a:p>
        </p:txBody>
      </p:sp>
    </p:spTree>
    <p:extLst>
      <p:ext uri="{BB962C8B-B14F-4D97-AF65-F5344CB8AC3E}">
        <p14:creationId xmlns:p14="http://schemas.microsoft.com/office/powerpoint/2010/main" val="11623512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8E81549-5B87-45E8-814A-367AE586D758}" type="slidenum">
              <a:rPr lang="en-GB"/>
              <a:pPr>
                <a:defRPr/>
              </a:pPr>
              <a:t>‹#›</a:t>
            </a:fld>
            <a:endParaRPr lang="en-GB"/>
          </a:p>
        </p:txBody>
      </p:sp>
    </p:spTree>
    <p:extLst>
      <p:ext uri="{BB962C8B-B14F-4D97-AF65-F5344CB8AC3E}">
        <p14:creationId xmlns:p14="http://schemas.microsoft.com/office/powerpoint/2010/main" val="131829514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9E6E7F8-8A35-4CBD-9A04-5EF83203E7C0}" type="slidenum">
              <a:rPr lang="en-GB"/>
              <a:pPr>
                <a:defRPr/>
              </a:pPr>
              <a:t>‹#›</a:t>
            </a:fld>
            <a:endParaRPr lang="en-GB"/>
          </a:p>
        </p:txBody>
      </p:sp>
    </p:spTree>
    <p:extLst>
      <p:ext uri="{BB962C8B-B14F-4D97-AF65-F5344CB8AC3E}">
        <p14:creationId xmlns:p14="http://schemas.microsoft.com/office/powerpoint/2010/main" val="35863152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C4F85A5-0503-43E3-A158-C4C7E54C0F27}" type="slidenum">
              <a:rPr lang="en-GB"/>
              <a:pPr>
                <a:defRPr/>
              </a:pPr>
              <a:t>‹#›</a:t>
            </a:fld>
            <a:endParaRPr lang="en-GB"/>
          </a:p>
        </p:txBody>
      </p:sp>
    </p:spTree>
    <p:extLst>
      <p:ext uri="{BB962C8B-B14F-4D97-AF65-F5344CB8AC3E}">
        <p14:creationId xmlns:p14="http://schemas.microsoft.com/office/powerpoint/2010/main" val="25088738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DC19E4-766C-46EE-A434-A8361B296602}" type="slidenum">
              <a:rPr lang="en-GB"/>
              <a:pPr>
                <a:defRPr/>
              </a:pPr>
              <a:t>‹#›</a:t>
            </a:fld>
            <a:endParaRPr lang="en-GB"/>
          </a:p>
        </p:txBody>
      </p:sp>
    </p:spTree>
    <p:extLst>
      <p:ext uri="{BB962C8B-B14F-4D97-AF65-F5344CB8AC3E}">
        <p14:creationId xmlns:p14="http://schemas.microsoft.com/office/powerpoint/2010/main" val="141366702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9B8C9ED-D802-4C71-A6F2-08EE59AD41C5}" type="slidenum">
              <a:rPr lang="en-GB"/>
              <a:pPr>
                <a:defRPr/>
              </a:pPr>
              <a:t>‹#›</a:t>
            </a:fld>
            <a:endParaRPr lang="en-GB"/>
          </a:p>
        </p:txBody>
      </p:sp>
    </p:spTree>
    <p:extLst>
      <p:ext uri="{BB962C8B-B14F-4D97-AF65-F5344CB8AC3E}">
        <p14:creationId xmlns:p14="http://schemas.microsoft.com/office/powerpoint/2010/main" val="18391005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4"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a:latin typeface="+mn-lt"/>
                <a:ea typeface="+mn-ea"/>
              </a:defRPr>
            </a:lvl1pPr>
          </a:lstStyle>
          <a:p>
            <a:pPr>
              <a:defRPr/>
            </a:pPr>
            <a:endParaRPr lang="en-GB"/>
          </a:p>
        </p:txBody>
      </p:sp>
      <p:sp>
        <p:nvSpPr>
          <p:cNvPr id="5125"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latin typeface="+mn-lt"/>
                <a:ea typeface="+mn-ea"/>
              </a:defRPr>
            </a:lvl1pPr>
          </a:lstStyle>
          <a:p>
            <a:pPr>
              <a:defRPr/>
            </a:pPr>
            <a:endParaRPr lang="en-GB"/>
          </a:p>
        </p:txBody>
      </p:sp>
      <p:sp>
        <p:nvSpPr>
          <p:cNvPr id="5126"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latin typeface="+mn-lt"/>
                <a:ea typeface="+mn-ea"/>
              </a:defRPr>
            </a:lvl1pPr>
          </a:lstStyle>
          <a:p>
            <a:pPr>
              <a:defRPr/>
            </a:pPr>
            <a:fld id="{2EC35D18-EA91-46E2-BEBF-4500A8138E13}"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41"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4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334161C-400A-4EAD-A285-40CA2F6695E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97AEA52-5FBC-4C2F-A505-5F556AAFB25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63C3ED77-CA6C-4CD4-A65E-D7F163307070}"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4DCB308-C5DD-4485-B1EF-8C4BF8725D1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EFC5D721-664F-4448-B070-DC468A43429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1727164D-E3F8-4019-AAC7-D1D2525F56E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512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4E0F64B9-66E4-481D-8078-2E9E5992B152}"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A39758A6-8928-488A-B0B8-CC8F5CD8B36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717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D98100-49CA-4F7E-85C6-976DB45A72B4}"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8FAB10-46EB-4F36-A0F9-01F1450D23C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96F7E746-D20D-4A56-948A-B1B0373208C1}"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2.png"/></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4.png"/></Relationships>
</file>

<file path=ppt/slides/_rels/slide1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86.tmp"/><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87.tmp"/><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88.tmp"/><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png"/></Relationships>
</file>

<file path=ppt/slides/_rels/slide25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hyperlink" Target="http://go.soton.ac.uk/thesistemplatespc" TargetMode="External"/><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hyperlink" Target="http://www.edshare.soton.ac.uk/12006/" TargetMode="Externa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www.edshare.soton.ac.uk/" TargetMode="External"/><Relationship Id="rId4" Type="http://schemas.openxmlformats.org/officeDocument/2006/relationships/hyperlink" Target="http://library.soton.ac.uk/endnot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r>
              <a:rPr lang="en-GB" b="1" dirty="0" smtClean="0"/>
              <a:t>EndNote X7 - </a:t>
            </a:r>
            <a:r>
              <a:rPr lang="en-GB" sz="2000" b="1" dirty="0" smtClean="0"/>
              <a:t/>
            </a:r>
            <a:br>
              <a:rPr lang="en-GB" sz="2000" b="1" dirty="0" smtClean="0"/>
            </a:br>
            <a:r>
              <a:rPr lang="en-GB" sz="2000" b="1" dirty="0" smtClean="0"/>
              <a:t/>
            </a:r>
            <a:br>
              <a:rPr lang="en-GB" sz="2000" b="1" dirty="0" smtClean="0"/>
            </a:br>
            <a:r>
              <a:rPr lang="en-GB" sz="5400" b="1" dirty="0" smtClean="0"/>
              <a:t>advanced graduate session</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150" y="2163184"/>
            <a:ext cx="5553209" cy="205790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Line 3"/>
          <p:cNvSpPr>
            <a:spLocks noChangeShapeType="1"/>
          </p:cNvSpPr>
          <p:nvPr/>
        </p:nvSpPr>
        <p:spPr bwMode="auto">
          <a:xfrm flipV="1">
            <a:off x="3635375" y="3860800"/>
            <a:ext cx="431800" cy="1081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2" name="Text Box 4"/>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fade">
                                      <p:cBhvr>
                                        <p:cTn id="11"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E8FBD6ED-CA08-4F33-BA61-CC797BB71E25}" type="slidenum">
              <a:rPr lang="en-GB" sz="1400">
                <a:latin typeface="Lucida Sans" pitchFamily="34" charset="0"/>
              </a:rPr>
              <a:pPr algn="r"/>
              <a:t>100</a:t>
            </a:fld>
            <a:endParaRPr lang="en-GB" sz="1400">
              <a:latin typeface="Lucida Sans" pitchFamily="34" charset="0"/>
            </a:endParaRPr>
          </a:p>
        </p:txBody>
      </p:sp>
      <p:sp>
        <p:nvSpPr>
          <p:cNvPr id="141318" name="Oval 6"/>
          <p:cNvSpPr>
            <a:spLocks noChangeArrowheads="1"/>
          </p:cNvSpPr>
          <p:nvPr/>
        </p:nvSpPr>
        <p:spPr bwMode="auto">
          <a:xfrm>
            <a:off x="3563888" y="3604665"/>
            <a:ext cx="1296144" cy="104847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19" name="Oval 7"/>
          <p:cNvSpPr>
            <a:spLocks noChangeArrowheads="1"/>
          </p:cNvSpPr>
          <p:nvPr/>
        </p:nvSpPr>
        <p:spPr bwMode="auto">
          <a:xfrm>
            <a:off x="5597524" y="5589240"/>
            <a:ext cx="1008063" cy="46831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20" name="Text Box 8"/>
          <p:cNvSpPr txBox="1">
            <a:spLocks noChangeArrowheads="1"/>
          </p:cNvSpPr>
          <p:nvPr/>
        </p:nvSpPr>
        <p:spPr bwMode="auto">
          <a:xfrm>
            <a:off x="539750" y="5300663"/>
            <a:ext cx="35274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Locate the image file, and click 'Open'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fade">
                                      <p:cBhvr>
                                        <p:cTn id="7" dur="2000"/>
                                        <p:tgtEl>
                                          <p:spTgt spid="1413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1318"/>
                                        </p:tgtEl>
                                        <p:attrNameLst>
                                          <p:attrName>style.visibility</p:attrName>
                                        </p:attrNameLst>
                                      </p:cBhvr>
                                      <p:to>
                                        <p:strVal val="visible"/>
                                      </p:to>
                                    </p:set>
                                    <p:animEffect transition="in" filter="fade">
                                      <p:cBhvr>
                                        <p:cTn id="11" dur="2000"/>
                                        <p:tgtEl>
                                          <p:spTgt spid="14131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1319"/>
                                        </p:tgtEl>
                                        <p:attrNameLst>
                                          <p:attrName>style.visibility</p:attrName>
                                        </p:attrNameLst>
                                      </p:cBhvr>
                                      <p:to>
                                        <p:strVal val="visible"/>
                                      </p:to>
                                    </p:set>
                                    <p:animEffect transition="in" filter="fade">
                                      <p:cBhvr>
                                        <p:cTn id="15" dur="20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nimBg="1"/>
      <p:bldP spid="141319" grpId="0" animBg="1"/>
      <p:bldP spid="14132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A073517-5A0C-4A04-9183-6B82E68C3A23}" type="slidenum">
              <a:rPr lang="en-GB" sz="1400">
                <a:latin typeface="Lucida Sans" pitchFamily="34" charset="0"/>
              </a:rPr>
              <a:pPr algn="r"/>
              <a:t>101</a:t>
            </a:fld>
            <a:endParaRPr lang="en-GB" sz="1400">
              <a:latin typeface="Lucida Sans" pitchFamily="34" charset="0"/>
            </a:endParaRPr>
          </a:p>
        </p:txBody>
      </p:sp>
      <p:sp>
        <p:nvSpPr>
          <p:cNvPr id="143367" name="Line 7"/>
          <p:cNvSpPr>
            <a:spLocks noChangeShapeType="1"/>
          </p:cNvSpPr>
          <p:nvPr/>
        </p:nvSpPr>
        <p:spPr bwMode="auto">
          <a:xfrm flipH="1" flipV="1">
            <a:off x="1225166" y="5474245"/>
            <a:ext cx="1868439" cy="504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cxnSp>
        <p:nvCxnSpPr>
          <p:cNvPr id="4" name="Straight Arrow Connector 3"/>
          <p:cNvCxnSpPr/>
          <p:nvPr/>
        </p:nvCxnSpPr>
        <p:spPr>
          <a:xfrm flipH="1">
            <a:off x="1214105" y="3565044"/>
            <a:ext cx="2088232" cy="65494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43368" name="Text Box 8"/>
          <p:cNvSpPr txBox="1">
            <a:spLocks noChangeArrowheads="1"/>
          </p:cNvSpPr>
          <p:nvPr/>
        </p:nvSpPr>
        <p:spPr bwMode="auto">
          <a:xfrm>
            <a:off x="2654935" y="2923843"/>
            <a:ext cx="48244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thumbnail of the image is inserted in the 'Figure' field</a:t>
            </a:r>
            <a:endParaRPr lang="en-GB" sz="2400" b="1" dirty="0">
              <a:latin typeface="Lucida Sans" pitchFamily="34" charset="0"/>
            </a:endParaRPr>
          </a:p>
        </p:txBody>
      </p:sp>
      <p:sp>
        <p:nvSpPr>
          <p:cNvPr id="143369" name="Text Box 9"/>
          <p:cNvSpPr txBox="1">
            <a:spLocks noChangeArrowheads="1"/>
          </p:cNvSpPr>
          <p:nvPr/>
        </p:nvSpPr>
        <p:spPr bwMode="auto">
          <a:xfrm>
            <a:off x="2590220" y="5301208"/>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a title for the figure in the 'Caption'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369"/>
                                        </p:tgtEl>
                                        <p:attrNameLst>
                                          <p:attrName>style.visibility</p:attrName>
                                        </p:attrNameLst>
                                      </p:cBhvr>
                                      <p:to>
                                        <p:strVal val="visible"/>
                                      </p:to>
                                    </p:set>
                                    <p:animEffect transition="in" filter="fade">
                                      <p:cBhvr>
                                        <p:cTn id="15" dur="2000"/>
                                        <p:tgtEl>
                                          <p:spTgt spid="14336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367"/>
                                        </p:tgtEl>
                                        <p:attrNameLst>
                                          <p:attrName>style.visibility</p:attrName>
                                        </p:attrNameLst>
                                      </p:cBhvr>
                                      <p:to>
                                        <p:strVal val="visible"/>
                                      </p:to>
                                    </p:set>
                                    <p:animEffect transition="in" filter="fade">
                                      <p:cBhvr>
                                        <p:cTn id="19"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nimBg="1"/>
      <p:bldP spid="143368" grpId="0" animBg="1"/>
      <p:bldP spid="14336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figures in Word documents</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102</a:t>
            </a:fld>
            <a:endParaRPr lang="en-GB"/>
          </a:p>
        </p:txBody>
      </p:sp>
    </p:spTree>
    <p:extLst>
      <p:ext uri="{BB962C8B-B14F-4D97-AF65-F5344CB8AC3E}">
        <p14:creationId xmlns:p14="http://schemas.microsoft.com/office/powerpoint/2010/main" val="3557748583"/>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79" y="0"/>
            <a:ext cx="9207500" cy="6858000"/>
          </a:xfrm>
          <a:prstGeom prst="rect">
            <a:avLst/>
          </a:prstGeom>
        </p:spPr>
      </p:pic>
      <p:sp>
        <p:nvSpPr>
          <p:cNvPr id="101379"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B4E5350-33C7-467C-9627-8162D877E860}" type="slidenum">
              <a:rPr lang="en-GB" sz="1400">
                <a:latin typeface="Lucida Sans" pitchFamily="34" charset="0"/>
              </a:rPr>
              <a:pPr algn="r"/>
              <a:t>103</a:t>
            </a:fld>
            <a:endParaRPr lang="en-GB" sz="1400">
              <a:latin typeface="Lucida Sans" pitchFamily="34" charset="0"/>
            </a:endParaRPr>
          </a:p>
        </p:txBody>
      </p:sp>
      <p:sp>
        <p:nvSpPr>
          <p:cNvPr id="145414" name="Line 6"/>
          <p:cNvSpPr>
            <a:spLocks noChangeShapeType="1"/>
          </p:cNvSpPr>
          <p:nvPr/>
        </p:nvSpPr>
        <p:spPr bwMode="auto">
          <a:xfrm flipH="1" flipV="1">
            <a:off x="5910784" y="332656"/>
            <a:ext cx="1038271" cy="10266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45415" name="Rectangle 7"/>
          <p:cNvSpPr>
            <a:spLocks noChangeArrowheads="1"/>
          </p:cNvSpPr>
          <p:nvPr/>
        </p:nvSpPr>
        <p:spPr bwMode="auto">
          <a:xfrm>
            <a:off x="6588224" y="980728"/>
            <a:ext cx="1944216" cy="757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0" hangingPunct="0"/>
            <a:r>
              <a:rPr lang="en-GB" sz="2400" b="1" dirty="0">
                <a:solidFill>
                  <a:srgbClr val="000000"/>
                </a:solidFill>
                <a:latin typeface="Lucida Sans" pitchFamily="34" charset="0"/>
              </a:rPr>
              <a:t>Endnote </a:t>
            </a:r>
            <a:r>
              <a:rPr lang="en-GB" sz="2400" b="1" dirty="0" smtClean="0">
                <a:solidFill>
                  <a:srgbClr val="000000"/>
                </a:solidFill>
                <a:latin typeface="Lucida Sans" pitchFamily="34" charset="0"/>
              </a:rPr>
              <a:t>X7</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5"/>
                                        </p:tgtEl>
                                        <p:attrNameLst>
                                          <p:attrName>style.visibility</p:attrName>
                                        </p:attrNameLst>
                                      </p:cBhvr>
                                      <p:to>
                                        <p:strVal val="visible"/>
                                      </p:to>
                                    </p:set>
                                    <p:animEffect transition="in" filter="fade">
                                      <p:cBhvr>
                                        <p:cTn id="7" dur="2000"/>
                                        <p:tgtEl>
                                          <p:spTgt spid="14541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4"/>
                                        </p:tgtEl>
                                        <p:attrNameLst>
                                          <p:attrName>style.visibility</p:attrName>
                                        </p:attrNameLst>
                                      </p:cBhvr>
                                      <p:to>
                                        <p:strVal val="visible"/>
                                      </p:to>
                                    </p:set>
                                    <p:animEffect transition="in" filter="fade">
                                      <p:cBhvr>
                                        <p:cTn id="11"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nimBg="1"/>
      <p:bldP spid="1454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9874"/>
          <a:stretch/>
        </p:blipFill>
        <p:spPr>
          <a:xfrm>
            <a:off x="0" y="-3924"/>
            <a:ext cx="9172232" cy="6861924"/>
          </a:xfrm>
          <a:prstGeom prst="rect">
            <a:avLst/>
          </a:prstGeom>
        </p:spPr>
      </p:pic>
      <p:sp>
        <p:nvSpPr>
          <p:cNvPr id="10240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3E0746F-4B5C-4740-AE9B-EF30A85E10D1}" type="slidenum">
              <a:rPr lang="en-GB" sz="1400">
                <a:latin typeface="Lucida Sans" pitchFamily="34" charset="0"/>
              </a:rPr>
              <a:pPr algn="r"/>
              <a:t>104</a:t>
            </a:fld>
            <a:endParaRPr lang="en-GB" sz="1400">
              <a:latin typeface="Lucida Sans" pitchFamily="34" charset="0"/>
            </a:endParaRPr>
          </a:p>
        </p:txBody>
      </p:sp>
      <p:sp>
        <p:nvSpPr>
          <p:cNvPr id="147461" name="Oval 5"/>
          <p:cNvSpPr>
            <a:spLocks noChangeArrowheads="1"/>
          </p:cNvSpPr>
          <p:nvPr/>
        </p:nvSpPr>
        <p:spPr bwMode="auto">
          <a:xfrm>
            <a:off x="39688" y="1335088"/>
            <a:ext cx="1651992" cy="509736"/>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7463" name="Text Box 7"/>
          <p:cNvSpPr txBox="1">
            <a:spLocks noChangeArrowheads="1"/>
          </p:cNvSpPr>
          <p:nvPr/>
        </p:nvSpPr>
        <p:spPr bwMode="auto">
          <a:xfrm>
            <a:off x="2483768" y="3440717"/>
            <a:ext cx="396120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Go to 'Insert Citation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Find </a:t>
            </a:r>
            <a:r>
              <a:rPr lang="en-GB" sz="2400" b="1" dirty="0">
                <a:solidFill>
                  <a:srgbClr val="000000"/>
                </a:solidFill>
                <a:latin typeface="Lucida Sans" pitchFamily="34" charset="0"/>
              </a:rPr>
              <a:t>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fade">
                                      <p:cBhvr>
                                        <p:cTn id="7" dur="2000"/>
                                        <p:tgtEl>
                                          <p:spTgt spid="14746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7461"/>
                                        </p:tgtEl>
                                        <p:attrNameLst>
                                          <p:attrName>style.visibility</p:attrName>
                                        </p:attrNameLst>
                                      </p:cBhvr>
                                      <p:to>
                                        <p:strVal val="visible"/>
                                      </p:to>
                                    </p:set>
                                    <p:animEffect transition="in" filter="fade">
                                      <p:cBhvr>
                                        <p:cTn id="11" dur="20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500" y="762000"/>
            <a:ext cx="7239000" cy="5334000"/>
          </a:xfrm>
          <a:prstGeom prst="rect">
            <a:avLst/>
          </a:prstGeom>
          <a:ln>
            <a:solidFill>
              <a:srgbClr val="000066"/>
            </a:solidFill>
          </a:ln>
        </p:spPr>
      </p:pic>
      <p:sp>
        <p:nvSpPr>
          <p:cNvPr id="10342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282B926-84C0-46E5-BB18-80547F5CA8BA}" type="slidenum">
              <a:rPr lang="en-GB" sz="1400">
                <a:latin typeface="Lucida Sans" pitchFamily="34" charset="0"/>
              </a:rPr>
              <a:pPr algn="r"/>
              <a:t>105</a:t>
            </a:fld>
            <a:endParaRPr lang="en-GB" sz="1400">
              <a:latin typeface="Lucida Sans" pitchFamily="34" charset="0"/>
            </a:endParaRPr>
          </a:p>
        </p:txBody>
      </p:sp>
      <p:cxnSp>
        <p:nvCxnSpPr>
          <p:cNvPr id="5" name="Straight Arrow Connector 4"/>
          <p:cNvCxnSpPr/>
          <p:nvPr/>
        </p:nvCxnSpPr>
        <p:spPr>
          <a:xfrm flipH="1" flipV="1">
            <a:off x="3959225" y="1377293"/>
            <a:ext cx="1944985" cy="118813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49511" name="Text Box 7"/>
          <p:cNvSpPr txBox="1">
            <a:spLocks noChangeArrowheads="1"/>
          </p:cNvSpPr>
          <p:nvPr/>
        </p:nvSpPr>
        <p:spPr bwMode="auto">
          <a:xfrm>
            <a:off x="3959225" y="2276872"/>
            <a:ext cx="48260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Enter keywords from the caption text, and click 'Find'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105</a:t>
            </a:fld>
            <a:endParaRPr lang="en-GB"/>
          </a:p>
        </p:txBody>
      </p:sp>
      <p:sp>
        <p:nvSpPr>
          <p:cNvPr id="3" name="Oval 2"/>
          <p:cNvSpPr/>
          <p:nvPr/>
        </p:nvSpPr>
        <p:spPr>
          <a:xfrm>
            <a:off x="611560" y="980728"/>
            <a:ext cx="151216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fade">
                                      <p:cBhvr>
                                        <p:cTn id="7" dur="2000"/>
                                        <p:tgtEl>
                                          <p:spTgt spid="1495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2500" y="762000"/>
            <a:ext cx="7239000" cy="5334000"/>
          </a:xfrm>
          <a:prstGeom prst="rect">
            <a:avLst/>
          </a:prstGeom>
          <a:ln>
            <a:solidFill>
              <a:srgbClr val="000066"/>
            </a:solidFill>
          </a:ln>
        </p:spPr>
      </p:pic>
      <p:sp>
        <p:nvSpPr>
          <p:cNvPr id="10445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60F6A8-37B1-4A19-BD3E-7C9C6E1AD903}" type="slidenum">
              <a:rPr lang="en-GB" sz="1400">
                <a:latin typeface="Lucida Sans" pitchFamily="34" charset="0"/>
              </a:rPr>
              <a:pPr algn="r"/>
              <a:t>106</a:t>
            </a:fld>
            <a:endParaRPr lang="en-GB" sz="1400">
              <a:latin typeface="Lucida Sans" pitchFamily="34" charset="0"/>
            </a:endParaRPr>
          </a:p>
        </p:txBody>
      </p:sp>
      <p:sp>
        <p:nvSpPr>
          <p:cNvPr id="151558" name="Line 6"/>
          <p:cNvSpPr>
            <a:spLocks noChangeShapeType="1"/>
          </p:cNvSpPr>
          <p:nvPr/>
        </p:nvSpPr>
        <p:spPr bwMode="auto">
          <a:xfrm flipH="1" flipV="1">
            <a:off x="6192836" y="1852611"/>
            <a:ext cx="684213" cy="10794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1560" name="Line 8"/>
          <p:cNvSpPr>
            <a:spLocks noChangeShapeType="1"/>
          </p:cNvSpPr>
          <p:nvPr/>
        </p:nvSpPr>
        <p:spPr bwMode="auto">
          <a:xfrm flipH="1">
            <a:off x="6012160" y="2932111"/>
            <a:ext cx="1188738" cy="2562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559" name="Text Box 7"/>
          <p:cNvSpPr txBox="1">
            <a:spLocks noChangeArrowheads="1"/>
          </p:cNvSpPr>
          <p:nvPr/>
        </p:nvSpPr>
        <p:spPr bwMode="auto">
          <a:xfrm>
            <a:off x="4824412" y="2719386"/>
            <a:ext cx="41052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required image, and click 'Insert'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fade">
                                      <p:cBhvr>
                                        <p:cTn id="7" dur="2000"/>
                                        <p:tgtEl>
                                          <p:spTgt spid="1515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1558"/>
                                        </p:tgtEl>
                                        <p:attrNameLst>
                                          <p:attrName>style.visibility</p:attrName>
                                        </p:attrNameLst>
                                      </p:cBhvr>
                                      <p:to>
                                        <p:strVal val="visible"/>
                                      </p:to>
                                    </p:set>
                                    <p:animEffect transition="in" filter="fade">
                                      <p:cBhvr>
                                        <p:cTn id="11" dur="2000"/>
                                        <p:tgtEl>
                                          <p:spTgt spid="15155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1560"/>
                                        </p:tgtEl>
                                        <p:attrNameLst>
                                          <p:attrName>style.visibility</p:attrName>
                                        </p:attrNameLst>
                                      </p:cBhvr>
                                      <p:to>
                                        <p:strVal val="visible"/>
                                      </p:to>
                                    </p:set>
                                    <p:animEffect transition="in" filter="fade">
                                      <p:cBhvr>
                                        <p:cTn id="15" dur="2000"/>
                                        <p:tgtEl>
                                          <p:spTgt spid="15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p:bldP spid="151560" grpId="0" animBg="1"/>
      <p:bldP spid="15155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82" y="91723"/>
            <a:ext cx="9121118" cy="6793661"/>
          </a:xfrm>
          <a:prstGeom prst="rect">
            <a:avLst/>
          </a:prstGeom>
        </p:spPr>
      </p:pic>
      <p:sp>
        <p:nvSpPr>
          <p:cNvPr id="10547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ABBFBD1-ACF7-42E2-A2F7-9FF06C5869DD}" type="slidenum">
              <a:rPr lang="en-GB" sz="1400">
                <a:latin typeface="Lucida Sans" pitchFamily="34" charset="0"/>
              </a:rPr>
              <a:pPr algn="r"/>
              <a:t>107</a:t>
            </a:fld>
            <a:endParaRPr lang="en-GB" sz="1400">
              <a:latin typeface="Lucida Sans" pitchFamily="34" charset="0"/>
            </a:endParaRPr>
          </a:p>
        </p:txBody>
      </p:sp>
      <p:cxnSp>
        <p:nvCxnSpPr>
          <p:cNvPr id="4" name="Straight Arrow Connector 3"/>
          <p:cNvCxnSpPr/>
          <p:nvPr/>
        </p:nvCxnSpPr>
        <p:spPr>
          <a:xfrm flipH="1" flipV="1">
            <a:off x="6084168" y="2420888"/>
            <a:ext cx="792882" cy="33034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53606" name="Text Box 6"/>
          <p:cNvSpPr txBox="1">
            <a:spLocks noChangeArrowheads="1"/>
          </p:cNvSpPr>
          <p:nvPr/>
        </p:nvSpPr>
        <p:spPr bwMode="auto">
          <a:xfrm>
            <a:off x="5837854" y="3700874"/>
            <a:ext cx="3275856" cy="2308324"/>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image, with caption, is inserted at the next paragraph break following the insertion point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fade">
                                      <p:cBhvr>
                                        <p:cTn id="7" dur="2000"/>
                                        <p:tgtEl>
                                          <p:spTgt spid="15360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Working with tables and charts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108</a:t>
            </a:fld>
            <a:endParaRPr lang="en-GB"/>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7BF62BC4-38F0-4F69-B619-1D6B7B0A3143}" type="slidenum">
              <a:rPr lang="en-GB" sz="1400">
                <a:latin typeface="Lucida Sans" pitchFamily="34" charset="0"/>
              </a:rPr>
              <a:pPr algn="r"/>
              <a:t>109</a:t>
            </a:fld>
            <a:endParaRPr lang="en-GB" sz="1400">
              <a:latin typeface="Lucida Sans" pitchFamily="34" charset="0"/>
            </a:endParaRPr>
          </a:p>
        </p:txBody>
      </p:sp>
      <p:sp>
        <p:nvSpPr>
          <p:cNvPr id="156676" name="Rectangle 11"/>
          <p:cNvSpPr>
            <a:spLocks noGrp="1" noChangeArrowheads="1"/>
          </p:cNvSpPr>
          <p:nvPr>
            <p:ph type="body" idx="4294967295"/>
          </p:nvPr>
        </p:nvSpPr>
        <p:spPr>
          <a:xfrm>
            <a:off x="358775" y="2205038"/>
            <a:ext cx="8426450" cy="3997325"/>
          </a:xfrm>
        </p:spPr>
        <p:txBody>
          <a:bodyPr/>
          <a:lstStyle/>
          <a:p>
            <a:pPr eaLnBrk="1" hangingPunct="1"/>
            <a:r>
              <a:rPr lang="en-GB" sz="3200" dirty="0" smtClean="0"/>
              <a:t>Charts or tables cannot be inserted into existing references in Endnote</a:t>
            </a:r>
          </a:p>
          <a:p>
            <a:pPr eaLnBrk="1" hangingPunct="1">
              <a:buFont typeface="Wingdings" pitchFamily="2" charset="2"/>
              <a:buNone/>
            </a:pPr>
            <a:endParaRPr lang="en-GB" sz="3200" dirty="0" smtClean="0"/>
          </a:p>
          <a:p>
            <a:pPr eaLnBrk="1" hangingPunct="1"/>
            <a:r>
              <a:rPr lang="en-GB" sz="3200" dirty="0" smtClean="0"/>
              <a:t> A separate reference must be created for each table or chart that you want to add.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676">
                                            <p:txEl>
                                              <p:pRg st="0" end="0"/>
                                            </p:txEl>
                                          </p:spTgt>
                                        </p:tgtEl>
                                        <p:attrNameLst>
                                          <p:attrName>style.visibility</p:attrName>
                                        </p:attrNameLst>
                                      </p:cBhvr>
                                      <p:to>
                                        <p:strVal val="visible"/>
                                      </p:to>
                                    </p:set>
                                    <p:animEffect transition="in" filter="fade">
                                      <p:cBhvr>
                                        <p:cTn id="7" dur="2000"/>
                                        <p:tgtEl>
                                          <p:spTgt spid="156676">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6676">
                                            <p:txEl>
                                              <p:pRg st="2" end="2"/>
                                            </p:txEl>
                                          </p:spTgt>
                                        </p:tgtEl>
                                        <p:attrNameLst>
                                          <p:attrName>style.visibility</p:attrName>
                                        </p:attrNameLst>
                                      </p:cBhvr>
                                      <p:to>
                                        <p:strVal val="visible"/>
                                      </p:to>
                                    </p:set>
                                    <p:animEffect transition="in" filter="fade">
                                      <p:cBhvr>
                                        <p:cTn id="11" dur="2000"/>
                                        <p:tgtEl>
                                          <p:spTgt spid="1566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a:t>
            </a:fld>
            <a:endParaRPr lang="en-GB"/>
          </a:p>
        </p:txBody>
      </p:sp>
      <p:pic>
        <p:nvPicPr>
          <p:cNvPr id="358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03648" y="2949302"/>
            <a:ext cx="5672684" cy="1199778"/>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9" name="Line 13"/>
          <p:cNvSpPr>
            <a:spLocks noChangeShapeType="1"/>
          </p:cNvSpPr>
          <p:nvPr/>
        </p:nvSpPr>
        <p:spPr bwMode="auto">
          <a:xfrm flipV="1">
            <a:off x="2627784" y="584200"/>
            <a:ext cx="0" cy="828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8726" name="Text Box 6"/>
          <p:cNvSpPr txBox="1">
            <a:spLocks noChangeArrowheads="1"/>
          </p:cNvSpPr>
          <p:nvPr/>
        </p:nvSpPr>
        <p:spPr bwMode="auto">
          <a:xfrm>
            <a:off x="1224434" y="1196975"/>
            <a:ext cx="26638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'Add New Reference'</a:t>
            </a:r>
            <a:endParaRPr lang="en-GB" sz="2400" b="1" dirty="0">
              <a:latin typeface="Lucida Sans" pitchFamily="34" charset="0"/>
            </a:endParaRPr>
          </a:p>
        </p:txBody>
      </p:sp>
      <p:sp>
        <p:nvSpPr>
          <p:cNvPr id="158728" name="Text Box 8"/>
          <p:cNvSpPr txBox="1">
            <a:spLocks noChangeArrowheads="1"/>
          </p:cNvSpPr>
          <p:nvPr/>
        </p:nvSpPr>
        <p:spPr bwMode="auto">
          <a:xfrm>
            <a:off x="3348038" y="580548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This pie chart is in an Excel spreadsheet</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110</a:t>
            </a:fld>
            <a:endParaRPr lang="en-GB"/>
          </a:p>
        </p:txBody>
      </p:sp>
      <p:pic>
        <p:nvPicPr>
          <p:cNvPr id="108669" name="Picture 1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35231" y="2047875"/>
            <a:ext cx="3024555" cy="341398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8728"/>
                                        </p:tgtEl>
                                        <p:attrNameLst>
                                          <p:attrName>style.visibility</p:attrName>
                                        </p:attrNameLst>
                                      </p:cBhvr>
                                      <p:to>
                                        <p:strVal val="visible"/>
                                      </p:to>
                                    </p:set>
                                    <p:animEffect transition="in" filter="fade">
                                      <p:cBhvr>
                                        <p:cTn id="7" dur="2000"/>
                                        <p:tgtEl>
                                          <p:spTgt spid="15872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8726"/>
                                        </p:tgtEl>
                                        <p:attrNameLst>
                                          <p:attrName>style.visibility</p:attrName>
                                        </p:attrNameLst>
                                      </p:cBhvr>
                                      <p:to>
                                        <p:strVal val="visible"/>
                                      </p:to>
                                    </p:set>
                                    <p:animEffect transition="in" filter="fade">
                                      <p:cBhvr>
                                        <p:cTn id="11" dur="2000"/>
                                        <p:tgtEl>
                                          <p:spTgt spid="15872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709"/>
                                        </p:tgtEl>
                                        <p:attrNameLst>
                                          <p:attrName>style.visibility</p:attrName>
                                        </p:attrNameLst>
                                      </p:cBhvr>
                                      <p:to>
                                        <p:strVal val="visible"/>
                                      </p:to>
                                    </p:set>
                                    <p:animEffect transition="in" filter="fade">
                                      <p:cBhvr>
                                        <p:cTn id="15" dur="2000"/>
                                        <p:tgtEl>
                                          <p:spTgt spid="2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158726" grpId="0" animBg="1"/>
      <p:bldP spid="15872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021"/>
            <a:ext cx="9129306" cy="6846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72" name="Line 6"/>
          <p:cNvSpPr>
            <a:spLocks noChangeShapeType="1"/>
          </p:cNvSpPr>
          <p:nvPr/>
        </p:nvSpPr>
        <p:spPr bwMode="auto">
          <a:xfrm flipH="1" flipV="1">
            <a:off x="2195736" y="2125662"/>
            <a:ext cx="1079500" cy="504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0773" name="Text Box 5"/>
          <p:cNvSpPr txBox="1">
            <a:spLocks noChangeArrowheads="1"/>
          </p:cNvSpPr>
          <p:nvPr/>
        </p:nvSpPr>
        <p:spPr bwMode="auto">
          <a:xfrm>
            <a:off x="3203799" y="2270124"/>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the Reference Type 'Chart or Table'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fade">
                                      <p:cBhvr>
                                        <p:cTn id="7" dur="2000"/>
                                        <p:tgtEl>
                                          <p:spTgt spid="1607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2"/>
                                        </p:tgtEl>
                                        <p:attrNameLst>
                                          <p:attrName>style.visibility</p:attrName>
                                        </p:attrNameLst>
                                      </p:cBhvr>
                                      <p:to>
                                        <p:strVal val="visible"/>
                                      </p:to>
                                    </p:set>
                                    <p:animEffect transition="in" filter="fade">
                                      <p:cBhvr>
                                        <p:cTn id="11" dur="2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2821" name="Line 17"/>
          <p:cNvSpPr>
            <a:spLocks noChangeShapeType="1"/>
          </p:cNvSpPr>
          <p:nvPr/>
        </p:nvSpPr>
        <p:spPr bwMode="auto">
          <a:xfrm flipH="1" flipV="1">
            <a:off x="1691679" y="908718"/>
            <a:ext cx="1188045" cy="68354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2823" name="Text Box 7"/>
          <p:cNvSpPr txBox="1">
            <a:spLocks noChangeArrowheads="1"/>
          </p:cNvSpPr>
          <p:nvPr/>
        </p:nvSpPr>
        <p:spPr bwMode="auto">
          <a:xfrm>
            <a:off x="2339975" y="1341438"/>
            <a:ext cx="3528169"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to attach figure</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112</a:t>
            </a:fld>
            <a:endParaRPr lang="en-GB"/>
          </a:p>
        </p:txBody>
      </p:sp>
      <p:sp>
        <p:nvSpPr>
          <p:cNvPr id="3" name="TextBox 2"/>
          <p:cNvSpPr txBox="1"/>
          <p:nvPr/>
        </p:nvSpPr>
        <p:spPr bwMode="auto">
          <a:xfrm>
            <a:off x="2343829" y="2852936"/>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the bibliographic details</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2823"/>
                                        </p:tgtEl>
                                        <p:attrNameLst>
                                          <p:attrName>style.visibility</p:attrName>
                                        </p:attrNameLst>
                                      </p:cBhvr>
                                      <p:to>
                                        <p:strVal val="visible"/>
                                      </p:to>
                                    </p:set>
                                    <p:animEffect transition="in" filter="fade">
                                      <p:cBhvr>
                                        <p:cTn id="11" dur="2000"/>
                                        <p:tgtEl>
                                          <p:spTgt spid="16282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2821"/>
                                        </p:tgtEl>
                                        <p:attrNameLst>
                                          <p:attrName>style.visibility</p:attrName>
                                        </p:attrNameLst>
                                      </p:cBhvr>
                                      <p:to>
                                        <p:strVal val="visible"/>
                                      </p:to>
                                    </p:set>
                                    <p:animEffect transition="in" filter="fade">
                                      <p:cBhvr>
                                        <p:cTn id="15"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nimBg="1"/>
      <p:bldP spid="162823" grpId="0" animBg="1"/>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1" y="1929718"/>
            <a:ext cx="5399335" cy="239304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Line 6"/>
          <p:cNvSpPr>
            <a:spLocks noChangeShapeType="1"/>
          </p:cNvSpPr>
          <p:nvPr/>
        </p:nvSpPr>
        <p:spPr bwMode="auto">
          <a:xfrm flipH="1" flipV="1">
            <a:off x="6156324" y="3213099"/>
            <a:ext cx="862681" cy="19605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4869" name="Text Box 5"/>
          <p:cNvSpPr txBox="1">
            <a:spLocks noChangeArrowheads="1"/>
          </p:cNvSpPr>
          <p:nvPr/>
        </p:nvSpPr>
        <p:spPr bwMode="auto">
          <a:xfrm>
            <a:off x="5688013" y="4748213"/>
            <a:ext cx="2914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Browse to locate  the file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fade">
                                      <p:cBhvr>
                                        <p:cTn id="7" dur="2000"/>
                                        <p:tgtEl>
                                          <p:spTgt spid="164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8918"/>
                                        </p:tgtEl>
                                        <p:attrNameLst>
                                          <p:attrName>style.visibility</p:attrName>
                                        </p:attrNameLst>
                                      </p:cBhvr>
                                      <p:to>
                                        <p:strVal val="visible"/>
                                      </p:to>
                                    </p:set>
                                    <p:animEffect transition="in" filter="fade">
                                      <p:cBhvr>
                                        <p:cTn id="11" dur="2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16486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6917" name="Line 5"/>
          <p:cNvSpPr>
            <a:spLocks noChangeShapeType="1"/>
          </p:cNvSpPr>
          <p:nvPr/>
        </p:nvSpPr>
        <p:spPr bwMode="auto">
          <a:xfrm flipH="1">
            <a:off x="7092279" y="1568517"/>
            <a:ext cx="671685" cy="21485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6918" name="Text Box 6"/>
          <p:cNvSpPr txBox="1">
            <a:spLocks noChangeArrowheads="1"/>
          </p:cNvSpPr>
          <p:nvPr/>
        </p:nvSpPr>
        <p:spPr bwMode="auto">
          <a:xfrm>
            <a:off x="4198407" y="1320381"/>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Locate the file containing the chart, and click 'Open'</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114</a:t>
            </a:fld>
            <a:endParaRPr lang="en-GB"/>
          </a:p>
        </p:txBody>
      </p:sp>
      <p:sp>
        <p:nvSpPr>
          <p:cNvPr id="3" name="Oval 2"/>
          <p:cNvSpPr/>
          <p:nvPr/>
        </p:nvSpPr>
        <p:spPr>
          <a:xfrm>
            <a:off x="5364088" y="5517232"/>
            <a:ext cx="1296144"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611560" y="3140968"/>
            <a:ext cx="4104456" cy="12241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7" name="Text Box 7"/>
          <p:cNvSpPr txBox="1">
            <a:spLocks noChangeArrowheads="1"/>
          </p:cNvSpPr>
          <p:nvPr/>
        </p:nvSpPr>
        <p:spPr bwMode="auto">
          <a:xfrm>
            <a:off x="4213920" y="2507531"/>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file is added to the 'Figure' field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115</a:t>
            </a:fld>
            <a:endParaRPr lang="en-GB"/>
          </a:p>
        </p:txBody>
      </p:sp>
      <p:cxnSp>
        <p:nvCxnSpPr>
          <p:cNvPr id="7" name="Straight Arrow Connector 6"/>
          <p:cNvCxnSpPr/>
          <p:nvPr/>
        </p:nvCxnSpPr>
        <p:spPr>
          <a:xfrm flipH="1" flipV="1">
            <a:off x="1403648" y="4797152"/>
            <a:ext cx="3024336" cy="72008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8" name="Text Box 8"/>
          <p:cNvSpPr txBox="1">
            <a:spLocks noChangeArrowheads="1"/>
          </p:cNvSpPr>
          <p:nvPr/>
        </p:nvSpPr>
        <p:spPr bwMode="auto">
          <a:xfrm>
            <a:off x="4213920" y="4958283"/>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descriptive text in the 'Caption' field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7"/>
                                        </p:tgtEl>
                                        <p:attrNameLst>
                                          <p:attrName>style.visibility</p:attrName>
                                        </p:attrNameLst>
                                      </p:cBhvr>
                                      <p:to>
                                        <p:strVal val="visible"/>
                                      </p:to>
                                    </p:set>
                                    <p:animEffect transition="in" filter="fade">
                                      <p:cBhvr>
                                        <p:cTn id="7" dur="2000"/>
                                        <p:tgtEl>
                                          <p:spTgt spid="16896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8968"/>
                                        </p:tgtEl>
                                        <p:attrNameLst>
                                          <p:attrName>style.visibility</p:attrName>
                                        </p:attrNameLst>
                                      </p:cBhvr>
                                      <p:to>
                                        <p:strVal val="visible"/>
                                      </p:to>
                                    </p:set>
                                    <p:animEffect transition="in" filter="fade">
                                      <p:cBhvr>
                                        <p:cTn id="15" dur="2000"/>
                                        <p:tgtEl>
                                          <p:spTgt spid="16896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nimBg="1"/>
      <p:bldP spid="16896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000"/>
          <a:stretch/>
        </p:blipFill>
        <p:spPr>
          <a:xfrm>
            <a:off x="0" y="66228"/>
            <a:ext cx="9055696" cy="6791772"/>
          </a:xfrm>
          <a:prstGeom prst="rect">
            <a:avLst/>
          </a:prstGeom>
        </p:spPr>
      </p:pic>
      <p:sp>
        <p:nvSpPr>
          <p:cNvPr id="11571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DA59CF7-DC9A-425F-A049-68F857E810C0}" type="slidenum">
              <a:rPr lang="en-GB" sz="1400">
                <a:latin typeface="Lucida Sans" pitchFamily="34" charset="0"/>
              </a:rPr>
              <a:pPr algn="r"/>
              <a:t>116</a:t>
            </a:fld>
            <a:endParaRPr lang="en-GB" sz="1400">
              <a:latin typeface="Lucida Sans" pitchFamily="34" charset="0"/>
            </a:endParaRPr>
          </a:p>
        </p:txBody>
      </p:sp>
      <p:sp>
        <p:nvSpPr>
          <p:cNvPr id="173063" name="Text Box 7"/>
          <p:cNvSpPr txBox="1">
            <a:spLocks noChangeArrowheads="1"/>
          </p:cNvSpPr>
          <p:nvPr/>
        </p:nvSpPr>
        <p:spPr bwMode="auto">
          <a:xfrm>
            <a:off x="3239513" y="3573016"/>
            <a:ext cx="43910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'Insert Citation' and choose </a:t>
            </a:r>
            <a:r>
              <a:rPr lang="en-GB" sz="2400" b="1" dirty="0" smtClean="0">
                <a:solidFill>
                  <a:srgbClr val="000000"/>
                </a:solidFill>
                <a:latin typeface="Lucida Sans" pitchFamily="34" charset="0"/>
              </a:rPr>
              <a:t>'Insert </a:t>
            </a:r>
            <a:r>
              <a:rPr lang="en-GB" sz="2400" b="1" dirty="0">
                <a:solidFill>
                  <a:srgbClr val="000000"/>
                </a:solidFill>
                <a:latin typeface="Lucida Sans" pitchFamily="34" charset="0"/>
              </a:rPr>
              <a:t>Figure…' from the dropdown list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116</a:t>
            </a:fld>
            <a:endParaRPr lang="en-GB"/>
          </a:p>
        </p:txBody>
      </p:sp>
      <p:sp>
        <p:nvSpPr>
          <p:cNvPr id="3" name="Oval 2"/>
          <p:cNvSpPr/>
          <p:nvPr/>
        </p:nvSpPr>
        <p:spPr>
          <a:xfrm>
            <a:off x="0" y="1484784"/>
            <a:ext cx="161967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3063"/>
                                        </p:tgtEl>
                                        <p:attrNameLst>
                                          <p:attrName>style.visibility</p:attrName>
                                        </p:attrNameLst>
                                      </p:cBhvr>
                                      <p:to>
                                        <p:strVal val="visible"/>
                                      </p:to>
                                    </p:set>
                                    <p:animEffect transition="in" filter="fade">
                                      <p:cBhvr>
                                        <p:cTn id="7" dur="2000"/>
                                        <p:tgtEl>
                                          <p:spTgt spid="17306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2500" y="762000"/>
            <a:ext cx="7239000" cy="5334000"/>
          </a:xfrm>
          <a:prstGeom prst="rect">
            <a:avLst/>
          </a:prstGeom>
          <a:ln>
            <a:solidFill>
              <a:srgbClr val="000066"/>
            </a:solidFill>
          </a:ln>
        </p:spPr>
      </p:pic>
      <p:sp>
        <p:nvSpPr>
          <p:cNvPr id="11776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3924B9E-6316-4334-A616-F7E26D92BC65}" type="slidenum">
              <a:rPr lang="en-GB" sz="1400">
                <a:latin typeface="Lucida Sans" pitchFamily="34" charset="0"/>
              </a:rPr>
              <a:pPr algn="r"/>
              <a:t>117</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117</a:t>
            </a:fld>
            <a:endParaRPr lang="en-GB"/>
          </a:p>
        </p:txBody>
      </p:sp>
      <p:cxnSp>
        <p:nvCxnSpPr>
          <p:cNvPr id="4" name="Straight Arrow Connector 3"/>
          <p:cNvCxnSpPr/>
          <p:nvPr/>
        </p:nvCxnSpPr>
        <p:spPr>
          <a:xfrm flipH="1">
            <a:off x="3851920" y="836712"/>
            <a:ext cx="1008112" cy="2748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7"/>
          <p:cNvSpPr txBox="1">
            <a:spLocks noChangeArrowheads="1"/>
          </p:cNvSpPr>
          <p:nvPr/>
        </p:nvSpPr>
        <p:spPr bwMode="auto">
          <a:xfrm>
            <a:off x="4552950" y="260648"/>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part of the Caption name, and click 'Find'</a:t>
            </a:r>
          </a:p>
        </p:txBody>
      </p:sp>
      <p:cxnSp>
        <p:nvCxnSpPr>
          <p:cNvPr id="6" name="Straight Arrow Connector 5"/>
          <p:cNvCxnSpPr/>
          <p:nvPr/>
        </p:nvCxnSpPr>
        <p:spPr>
          <a:xfrm flipH="1" flipV="1">
            <a:off x="5076056" y="2060848"/>
            <a:ext cx="1440160" cy="158417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228184" y="3858441"/>
            <a:ext cx="520278" cy="1658791"/>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7159" name="Text Box 7"/>
          <p:cNvSpPr txBox="1">
            <a:spLocks noChangeArrowheads="1"/>
          </p:cNvSpPr>
          <p:nvPr/>
        </p:nvSpPr>
        <p:spPr bwMode="auto">
          <a:xfrm>
            <a:off x="4896644" y="3432991"/>
            <a:ext cx="39608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correct entry, and click 'Insert'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7159"/>
                                        </p:tgtEl>
                                        <p:attrNameLst>
                                          <p:attrName>style.visibility</p:attrName>
                                        </p:attrNameLst>
                                      </p:cBhvr>
                                      <p:to>
                                        <p:strVal val="visible"/>
                                      </p:to>
                                    </p:set>
                                    <p:animEffect transition="in" filter="fade">
                                      <p:cBhvr>
                                        <p:cTn id="15" dur="2000"/>
                                        <p:tgtEl>
                                          <p:spTgt spid="17715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715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76" y="15133"/>
            <a:ext cx="9187183" cy="6842867"/>
          </a:xfrm>
          <a:prstGeom prst="rect">
            <a:avLst/>
          </a:prstGeom>
        </p:spPr>
      </p:pic>
      <p:sp>
        <p:nvSpPr>
          <p:cNvPr id="11878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45E70CE-830B-4B86-848A-6D00B352A37C}" type="slidenum">
              <a:rPr lang="en-GB" sz="1400">
                <a:latin typeface="Lucida Sans" pitchFamily="34" charset="0"/>
              </a:rPr>
              <a:pPr algn="r"/>
              <a:t>118</a:t>
            </a:fld>
            <a:endParaRPr lang="en-GB" sz="1400">
              <a:latin typeface="Lucida Sans" pitchFamily="34" charset="0"/>
            </a:endParaRPr>
          </a:p>
        </p:txBody>
      </p:sp>
      <p:cxnSp>
        <p:nvCxnSpPr>
          <p:cNvPr id="4" name="Straight Arrow Connector 3"/>
          <p:cNvCxnSpPr/>
          <p:nvPr/>
        </p:nvCxnSpPr>
        <p:spPr>
          <a:xfrm flipH="1" flipV="1">
            <a:off x="6198468" y="2492896"/>
            <a:ext cx="1901924" cy="93735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9207" name="Text Box 7"/>
          <p:cNvSpPr txBox="1">
            <a:spLocks noChangeArrowheads="1"/>
          </p:cNvSpPr>
          <p:nvPr/>
        </p:nvSpPr>
        <p:spPr bwMode="auto">
          <a:xfrm>
            <a:off x="6198468" y="3140968"/>
            <a:ext cx="2801714" cy="2308324"/>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chart is inserted at the next paragraph break beyond the insertion point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7"/>
                                        </p:tgtEl>
                                        <p:attrNameLst>
                                          <p:attrName>style.visibility</p:attrName>
                                        </p:attrNameLst>
                                      </p:cBhvr>
                                      <p:to>
                                        <p:strVal val="visible"/>
                                      </p:to>
                                    </p:set>
                                    <p:animEffect transition="in" filter="fade">
                                      <p:cBhvr>
                                        <p:cTn id="7" dur="2000"/>
                                        <p:tgtEl>
                                          <p:spTgt spid="17920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caption layout for tables and figures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119</a:t>
            </a:fld>
            <a:endParaRPr lang="en-GB"/>
          </a:p>
        </p:txBody>
      </p:sp>
    </p:spTree>
    <p:extLst>
      <p:ext uri="{BB962C8B-B14F-4D97-AF65-F5344CB8AC3E}">
        <p14:creationId xmlns:p14="http://schemas.microsoft.com/office/powerpoint/2010/main" val="334990295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a:t>
            </a:fld>
            <a:endParaRPr lang="en-GB"/>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030" y="0"/>
            <a:ext cx="9122970" cy="684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120</a:t>
            </a:fld>
            <a:endParaRPr lang="en-GB"/>
          </a:p>
        </p:txBody>
      </p:sp>
      <p:sp>
        <p:nvSpPr>
          <p:cNvPr id="3" name="TextBox 2"/>
          <p:cNvSpPr txBox="1"/>
          <p:nvPr/>
        </p:nvSpPr>
        <p:spPr bwMode="auto">
          <a:xfrm>
            <a:off x="5220072" y="3212976"/>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Style"'</a:t>
            </a:r>
            <a:endParaRPr lang="en-GB" sz="2400" b="1" dirty="0">
              <a:solidFill>
                <a:srgbClr val="000000"/>
              </a:solidFill>
              <a:latin typeface="Lucida Sans" pitchFamily="34" charset="0"/>
            </a:endParaRPr>
          </a:p>
        </p:txBody>
      </p:sp>
      <p:sp>
        <p:nvSpPr>
          <p:cNvPr id="4" name="Oval 3"/>
          <p:cNvSpPr/>
          <p:nvPr/>
        </p:nvSpPr>
        <p:spPr>
          <a:xfrm>
            <a:off x="2090991" y="2564904"/>
            <a:ext cx="1944216"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031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121</a:t>
            </a:fld>
            <a:endParaRPr lang="en-GB"/>
          </a:p>
        </p:txBody>
      </p:sp>
      <p:cxnSp>
        <p:nvCxnSpPr>
          <p:cNvPr id="5" name="Straight Arrow Connector 4"/>
          <p:cNvCxnSpPr/>
          <p:nvPr/>
        </p:nvCxnSpPr>
        <p:spPr>
          <a:xfrm flipH="1">
            <a:off x="1403648" y="4564578"/>
            <a:ext cx="2016224" cy="66462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059832" y="4149080"/>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'Figures' or 'Tables'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0087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122</a:t>
            </a:fld>
            <a:endParaRPr lang="en-GB"/>
          </a:p>
        </p:txBody>
      </p:sp>
      <p:cxnSp>
        <p:nvCxnSpPr>
          <p:cNvPr id="6" name="Straight Arrow Connector 5"/>
          <p:cNvCxnSpPr/>
          <p:nvPr/>
        </p:nvCxnSpPr>
        <p:spPr>
          <a:xfrm flipH="1" flipV="1">
            <a:off x="3851920" y="1412776"/>
            <a:ext cx="1584176" cy="41549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788024" y="1642651"/>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figure</a:t>
            </a:r>
            <a:endParaRPr lang="en-GB" sz="2400" b="1" dirty="0">
              <a:solidFill>
                <a:srgbClr val="000000"/>
              </a:solidFill>
              <a:latin typeface="Lucida Sans" pitchFamily="34" charset="0"/>
            </a:endParaRPr>
          </a:p>
        </p:txBody>
      </p:sp>
      <p:cxnSp>
        <p:nvCxnSpPr>
          <p:cNvPr id="8" name="Straight Arrow Connector 7"/>
          <p:cNvCxnSpPr/>
          <p:nvPr/>
        </p:nvCxnSpPr>
        <p:spPr>
          <a:xfrm flipH="1" flipV="1">
            <a:off x="3635896" y="2564904"/>
            <a:ext cx="1584176" cy="77553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793332" y="3140968"/>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1766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123</a:t>
            </a:fld>
            <a:endParaRPr lang="en-GB"/>
          </a:p>
        </p:txBody>
      </p:sp>
      <p:cxnSp>
        <p:nvCxnSpPr>
          <p:cNvPr id="4" name="Straight Arrow Connector 3"/>
          <p:cNvCxnSpPr/>
          <p:nvPr/>
        </p:nvCxnSpPr>
        <p:spPr>
          <a:xfrm flipH="1" flipV="1">
            <a:off x="3851920" y="1412776"/>
            <a:ext cx="1584176" cy="41549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4788024" y="1642651"/>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table</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3635896" y="2564904"/>
            <a:ext cx="1584176" cy="77553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4793332" y="3140968"/>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51984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Bibliographic templates for figures and tables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124</a:t>
            </a:fld>
            <a:endParaRPr lang="en-GB"/>
          </a:p>
        </p:txBody>
      </p:sp>
    </p:spTree>
    <p:extLst>
      <p:ext uri="{BB962C8B-B14F-4D97-AF65-F5344CB8AC3E}">
        <p14:creationId xmlns:p14="http://schemas.microsoft.com/office/powerpoint/2010/main" val="497316483"/>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125</a:t>
            </a:fld>
            <a:endParaRPr lang="en-GB"/>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339752" y="2564904"/>
            <a:ext cx="2016224"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491880" y="836712"/>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4128985"/>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126</a:t>
            </a:fld>
            <a:endParaRPr lang="en-GB"/>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403648" y="548680"/>
            <a:ext cx="165618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4572000" y="3429000"/>
            <a:ext cx="42484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Reference Types to view existing templates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41166920"/>
      </p:ext>
    </p:extLst>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127</a:t>
            </a:fld>
            <a:endParaRPr lang="en-GB"/>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926" y="25896"/>
            <a:ext cx="9116074" cy="683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2569739" y="2844259"/>
            <a:ext cx="403244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Create templates using available fields for each reference type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78399619"/>
      </p:ext>
    </p:extLst>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128</a:t>
            </a:fld>
            <a:endParaRPr lang="en-GB"/>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6" y="980728"/>
            <a:ext cx="8208912" cy="86409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539552" y="4437112"/>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templates should be similar to these</a:t>
            </a:r>
            <a:endParaRPr lang="en-GB" sz="2400" b="1" dirty="0">
              <a:solidFill>
                <a:srgbClr val="000000"/>
              </a:solidFill>
              <a:latin typeface="Lucida Sans"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68" y="2636912"/>
            <a:ext cx="8131880" cy="86409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96870365"/>
      </p:ext>
    </p:extLst>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GB" dirty="0" smtClean="0"/>
              <a:t>Attach  non-PDF files to records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129</a:t>
            </a:fld>
            <a:endParaRPr lang="en-GB"/>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3" name="Text Box 5"/>
          <p:cNvSpPr txBox="1">
            <a:spLocks noChangeArrowheads="1"/>
          </p:cNvSpPr>
          <p:nvPr/>
        </p:nvSpPr>
        <p:spPr bwMode="auto">
          <a:xfrm>
            <a:off x="4604512" y="3419268"/>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the Reference Style dropdown menu and choose 'Select Another Style'</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a:t>
            </a:fld>
            <a:endParaRPr lang="en-GB"/>
          </a:p>
        </p:txBody>
      </p:sp>
      <p:sp>
        <p:nvSpPr>
          <p:cNvPr id="3" name="Oval 2"/>
          <p:cNvSpPr/>
          <p:nvPr/>
        </p:nvSpPr>
        <p:spPr>
          <a:xfrm>
            <a:off x="395536" y="188640"/>
            <a:ext cx="208823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5"/>
          <p:cNvSpPr txBox="1">
            <a:spLocks noChangeArrowheads="1"/>
          </p:cNvSpPr>
          <p:nvPr/>
        </p:nvSpPr>
        <p:spPr bwMode="auto">
          <a:xfrm>
            <a:off x="4600455" y="1555249"/>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Changes to a Reference Style are not automatically applied:</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3013"/>
                                        </p:tgtEl>
                                        <p:attrNameLst>
                                          <p:attrName>style.visibility</p:attrName>
                                        </p:attrNameLst>
                                      </p:cBhvr>
                                      <p:to>
                                        <p:strVal val="visible"/>
                                      </p:to>
                                    </p:set>
                                    <p:animEffect transition="in" filter="fade">
                                      <p:cBhvr>
                                        <p:cTn id="11" dur="2000"/>
                                        <p:tgtEl>
                                          <p:spTgt spid="4301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3"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Files of any type can be added to an EndNote record:</a:t>
            </a:r>
          </a:p>
          <a:p>
            <a:pPr marL="0" indent="0">
              <a:buNone/>
            </a:pPr>
            <a:r>
              <a:rPr lang="en-GB" dirty="0" smtClean="0"/>
              <a:t>.</a:t>
            </a:r>
            <a:r>
              <a:rPr lang="en-GB" dirty="0" err="1" smtClean="0">
                <a:solidFill>
                  <a:srgbClr val="FFFF00"/>
                </a:solidFill>
              </a:rPr>
              <a:t>docx</a:t>
            </a:r>
            <a:r>
              <a:rPr lang="en-GB" dirty="0">
                <a:solidFill>
                  <a:srgbClr val="FFFF00"/>
                </a:solidFill>
              </a:rPr>
              <a:t>	</a:t>
            </a:r>
            <a:r>
              <a:rPr lang="en-GB" dirty="0" smtClean="0">
                <a:solidFill>
                  <a:srgbClr val="FFFF00"/>
                </a:solidFill>
              </a:rPr>
              <a:t>.</a:t>
            </a:r>
            <a:r>
              <a:rPr lang="en-GB" dirty="0" err="1" smtClean="0">
                <a:solidFill>
                  <a:srgbClr val="FFFF00"/>
                </a:solidFill>
              </a:rPr>
              <a:t>xlsx</a:t>
            </a:r>
            <a:r>
              <a:rPr lang="en-GB" dirty="0" smtClean="0">
                <a:solidFill>
                  <a:srgbClr val="FFFF00"/>
                </a:solidFill>
              </a:rPr>
              <a:t>		.wav		.tiff      </a:t>
            </a:r>
            <a:r>
              <a:rPr lang="en-GB" dirty="0" err="1" smtClean="0"/>
              <a:t>etc</a:t>
            </a:r>
            <a:endParaRPr lang="en-GB" dirty="0" smtClean="0"/>
          </a:p>
          <a:p>
            <a:pPr marL="0" indent="0">
              <a:buNone/>
            </a:pPr>
            <a:r>
              <a:rPr lang="en-GB" dirty="0" smtClean="0"/>
              <a:t>Up to 50 file attachments can be made if required.	</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130</a:t>
            </a:fld>
            <a:endParaRPr lang="en-GB"/>
          </a:p>
        </p:txBody>
      </p:sp>
    </p:spTree>
    <p:extLst>
      <p:ext uri="{BB962C8B-B14F-4D97-AF65-F5344CB8AC3E}">
        <p14:creationId xmlns:p14="http://schemas.microsoft.com/office/powerpoint/2010/main" val="3714596276"/>
      </p:ext>
    </p:extLst>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131</a:t>
            </a:fld>
            <a:endParaRPr lang="en-GB"/>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149" y="29074"/>
            <a:ext cx="9105235" cy="682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67544" y="1340768"/>
            <a:ext cx="496855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419872" y="5075854"/>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References </a:t>
            </a:r>
            <a:r>
              <a:rPr lang="en-GB" sz="2400" b="1" dirty="0" smtClean="0">
                <a:solidFill>
                  <a:srgbClr val="000000"/>
                </a:solidFill>
                <a:latin typeface="Lucida Sans" pitchFamily="34" charset="0"/>
                <a:sym typeface="Wingdings"/>
              </a:rPr>
              <a:t> File Attachments  Attach File…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553176805"/>
      </p:ext>
    </p:extLst>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132</a:t>
            </a:fld>
            <a:endParaRPr lang="en-GB"/>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695" y="0"/>
            <a:ext cx="9289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940152" y="4437112"/>
            <a:ext cx="122413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1259632" y="487541"/>
            <a:ext cx="4392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Find the file to be attached and 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30518042"/>
      </p:ext>
    </p:extLst>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133</a:t>
            </a:fld>
            <a:endParaRPr lang="en-GB"/>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 y="35903"/>
            <a:ext cx="9142175" cy="685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779912" y="1988840"/>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full file is attached to the EndNote record</a:t>
            </a:r>
            <a:endParaRPr lang="en-GB" sz="2400" b="1" dirty="0">
              <a:solidFill>
                <a:srgbClr val="000000"/>
              </a:solidFill>
              <a:latin typeface="Lucida Sans" pitchFamily="34" charset="0"/>
            </a:endParaRPr>
          </a:p>
        </p:txBody>
      </p:sp>
      <p:sp>
        <p:nvSpPr>
          <p:cNvPr id="4" name="Oval 3"/>
          <p:cNvSpPr/>
          <p:nvPr/>
        </p:nvSpPr>
        <p:spPr>
          <a:xfrm>
            <a:off x="1825" y="4581128"/>
            <a:ext cx="1257807"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5293563"/>
      </p:ext>
    </p:extLst>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134</a:t>
            </a:fld>
            <a:endParaRPr lang="en-GB"/>
          </a:p>
        </p:txBody>
      </p:sp>
    </p:spTree>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footnote references into Word</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135</a:t>
            </a:fld>
            <a:endParaRPr lang="en-GB"/>
          </a:p>
        </p:txBody>
      </p:sp>
    </p:spTree>
    <p:extLst>
      <p:ext uri="{BB962C8B-B14F-4D97-AF65-F5344CB8AC3E}">
        <p14:creationId xmlns:p14="http://schemas.microsoft.com/office/powerpoint/2010/main" val="2937985361"/>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136</a:t>
            </a:fld>
            <a:endParaRPr lang="en-GB"/>
          </a:p>
        </p:txBody>
      </p:sp>
      <p:sp>
        <p:nvSpPr>
          <p:cNvPr id="3" name="TextBox 2"/>
          <p:cNvSpPr txBox="1"/>
          <p:nvPr/>
        </p:nvSpPr>
        <p:spPr bwMode="auto">
          <a:xfrm>
            <a:off x="2843808" y="3429000"/>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On the 'References' tab, go to 'Insert Footnote'</a:t>
            </a:r>
            <a:endParaRPr lang="en-GB" sz="2400" b="1" dirty="0">
              <a:solidFill>
                <a:srgbClr val="000000"/>
              </a:solidFill>
              <a:latin typeface="Lucida Sans" pitchFamily="34" charset="0"/>
            </a:endParaRPr>
          </a:p>
        </p:txBody>
      </p:sp>
      <p:sp>
        <p:nvSpPr>
          <p:cNvPr id="4" name="Oval 3"/>
          <p:cNvSpPr/>
          <p:nvPr/>
        </p:nvSpPr>
        <p:spPr>
          <a:xfrm>
            <a:off x="1115616" y="13645"/>
            <a:ext cx="1008112" cy="119675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7559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573" y="14955"/>
            <a:ext cx="9187422" cy="6843045"/>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137</a:t>
            </a:fld>
            <a:endParaRPr lang="en-GB"/>
          </a:p>
        </p:txBody>
      </p:sp>
      <p:sp>
        <p:nvSpPr>
          <p:cNvPr id="3" name="TextBox 2"/>
          <p:cNvSpPr txBox="1"/>
          <p:nvPr/>
        </p:nvSpPr>
        <p:spPr bwMode="auto">
          <a:xfrm>
            <a:off x="3588715" y="1420033"/>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footnote location is created at the bottom of the current page</a:t>
            </a:r>
            <a:endParaRPr lang="en-GB" sz="2400" b="1" dirty="0">
              <a:solidFill>
                <a:srgbClr val="000000"/>
              </a:solidFill>
              <a:latin typeface="Lucida Sans" pitchFamily="34" charset="0"/>
            </a:endParaRPr>
          </a:p>
        </p:txBody>
      </p:sp>
      <p:cxnSp>
        <p:nvCxnSpPr>
          <p:cNvPr id="6" name="Straight Arrow Connector 5"/>
          <p:cNvCxnSpPr/>
          <p:nvPr/>
        </p:nvCxnSpPr>
        <p:spPr>
          <a:xfrm flipH="1">
            <a:off x="2195736" y="4420562"/>
            <a:ext cx="1728192" cy="152871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600277" y="4005064"/>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 the footnote then 'Go to EndNote' on the X7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17224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308"/>
            <a:ext cx="9104923" cy="682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138</a:t>
            </a:fld>
            <a:endParaRPr lang="en-GB"/>
          </a:p>
        </p:txBody>
      </p:sp>
      <p:sp>
        <p:nvSpPr>
          <p:cNvPr id="4" name="TextBox 3"/>
          <p:cNvSpPr txBox="1"/>
          <p:nvPr/>
        </p:nvSpPr>
        <p:spPr bwMode="auto">
          <a:xfrm>
            <a:off x="2771800" y="1628800"/>
            <a:ext cx="482453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 to be inserted in the footnote, and click the 'Insert' icon</a:t>
            </a:r>
            <a:endParaRPr lang="en-GB" sz="2400" b="1" dirty="0">
              <a:solidFill>
                <a:srgbClr val="000000"/>
              </a:solidFill>
              <a:latin typeface="Lucida Sans" pitchFamily="34" charset="0"/>
            </a:endParaRPr>
          </a:p>
        </p:txBody>
      </p:sp>
      <p:sp>
        <p:nvSpPr>
          <p:cNvPr id="5" name="Oval 4"/>
          <p:cNvSpPr/>
          <p:nvPr/>
        </p:nvSpPr>
        <p:spPr>
          <a:xfrm>
            <a:off x="4067944" y="29308"/>
            <a:ext cx="648072" cy="83671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172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139</a:t>
            </a:fld>
            <a:endParaRPr lang="en-GB"/>
          </a:p>
        </p:txBody>
      </p:sp>
      <p:sp>
        <p:nvSpPr>
          <p:cNvPr id="3" name="TextBox 2"/>
          <p:cNvSpPr txBox="1"/>
          <p:nvPr/>
        </p:nvSpPr>
        <p:spPr bwMode="auto">
          <a:xfrm>
            <a:off x="1984991" y="4236211"/>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citation is inserted in the footnote in the required format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7140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1" y="792270"/>
            <a:ext cx="4267200" cy="52101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1747" name="Line 6"/>
          <p:cNvSpPr>
            <a:spLocks noChangeShapeType="1"/>
          </p:cNvSpPr>
          <p:nvPr/>
        </p:nvSpPr>
        <p:spPr bwMode="auto">
          <a:xfrm flipH="1">
            <a:off x="4211637" y="1594644"/>
            <a:ext cx="1655762" cy="10795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31748" name="Text Box 10"/>
          <p:cNvSpPr txBox="1">
            <a:spLocks noChangeArrowheads="1"/>
          </p:cNvSpPr>
          <p:nvPr/>
        </p:nvSpPr>
        <p:spPr bwMode="auto">
          <a:xfrm>
            <a:off x="4067174" y="1234281"/>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saved style to apply to the EndNote library</a:t>
            </a:r>
          </a:p>
        </p:txBody>
      </p:sp>
      <p:sp>
        <p:nvSpPr>
          <p:cNvPr id="31749" name="Text Box 5"/>
          <p:cNvSpPr txBox="1">
            <a:spLocks noChangeArrowheads="1"/>
          </p:cNvSpPr>
          <p:nvPr/>
        </p:nvSpPr>
        <p:spPr bwMode="auto">
          <a:xfrm>
            <a:off x="323850" y="53006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Changes to the Referencing Style are applied</a:t>
            </a:r>
            <a:endParaRPr lang="en-GB"/>
          </a:p>
        </p:txBody>
      </p:sp>
      <p:sp>
        <p:nvSpPr>
          <p:cNvPr id="31750" name="Text Box 6"/>
          <p:cNvSpPr txBox="1">
            <a:spLocks noChangeArrowheads="1"/>
          </p:cNvSpPr>
          <p:nvPr/>
        </p:nvSpPr>
        <p:spPr bwMode="auto">
          <a:xfrm>
            <a:off x="4787900" y="53006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Further edits to the style can be made at any time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a:t>
            </a:fld>
            <a:endParaRPr lang="en-GB"/>
          </a:p>
        </p:txBody>
      </p:sp>
      <p:sp>
        <p:nvSpPr>
          <p:cNvPr id="3" name="Oval 2"/>
          <p:cNvSpPr/>
          <p:nvPr/>
        </p:nvSpPr>
        <p:spPr>
          <a:xfrm>
            <a:off x="5364088" y="3645024"/>
            <a:ext cx="107957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2000"/>
                                        <p:tgtEl>
                                          <p:spTgt spid="317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747"/>
                                        </p:tgtEl>
                                        <p:attrNameLst>
                                          <p:attrName>style.visibility</p:attrName>
                                        </p:attrNameLst>
                                      </p:cBhvr>
                                      <p:to>
                                        <p:strVal val="visible"/>
                                      </p:to>
                                    </p:set>
                                    <p:animEffect transition="in" filter="fade">
                                      <p:cBhvr>
                                        <p:cTn id="11" dur="2000"/>
                                        <p:tgtEl>
                                          <p:spTgt spid="317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749"/>
                                        </p:tgtEl>
                                        <p:attrNameLst>
                                          <p:attrName>style.visibility</p:attrName>
                                        </p:attrNameLst>
                                      </p:cBhvr>
                                      <p:to>
                                        <p:strVal val="visible"/>
                                      </p:to>
                                    </p:set>
                                    <p:animEffect transition="in" filter="fade">
                                      <p:cBhvr>
                                        <p:cTn id="19" dur="2000"/>
                                        <p:tgtEl>
                                          <p:spTgt spid="31749"/>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750"/>
                                        </p:tgtEl>
                                        <p:attrNameLst>
                                          <p:attrName>style.visibility</p:attrName>
                                        </p:attrNameLst>
                                      </p:cBhvr>
                                      <p:to>
                                        <p:strVal val="visible"/>
                                      </p:to>
                                    </p:set>
                                    <p:animEffect transition="in" filter="fade">
                                      <p:cBhvr>
                                        <p:cTn id="23"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1749" grpId="0" animBg="1"/>
      <p:bldP spid="31750" grpId="0"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00"/>
          <a:stretch/>
        </p:blipFill>
        <p:spPr>
          <a:xfrm>
            <a:off x="3701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140</a:t>
            </a:fld>
            <a:endParaRPr lang="en-GB"/>
          </a:p>
        </p:txBody>
      </p:sp>
      <p:cxnSp>
        <p:nvCxnSpPr>
          <p:cNvPr id="4" name="Straight Arrow Connector 3"/>
          <p:cNvCxnSpPr/>
          <p:nvPr/>
        </p:nvCxnSpPr>
        <p:spPr>
          <a:xfrm flipH="1" flipV="1">
            <a:off x="2771800" y="1196752"/>
            <a:ext cx="3888432" cy="720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6012160" y="631185"/>
            <a:ext cx="268941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Open the menu to format footnotes and endnotes</a:t>
            </a:r>
            <a:endParaRPr lang="en-GB" sz="2400" b="1" dirty="0">
              <a:solidFill>
                <a:srgbClr val="000000"/>
              </a:solidFill>
              <a:latin typeface="Lucida Sans" pitchFamily="34" charset="0"/>
            </a:endParaRPr>
          </a:p>
        </p:txBody>
      </p:sp>
      <p:sp>
        <p:nvSpPr>
          <p:cNvPr id="8" name="TextBox 7"/>
          <p:cNvSpPr txBox="1"/>
          <p:nvPr/>
        </p:nvSpPr>
        <p:spPr bwMode="auto">
          <a:xfrm>
            <a:off x="362992" y="4005064"/>
            <a:ext cx="37049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An end of document bibliography may also be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03920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Adding pages to an Author(Year) citation</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141</a:t>
            </a:fld>
            <a:endParaRPr lang="en-GB"/>
          </a:p>
        </p:txBody>
      </p:sp>
    </p:spTree>
    <p:extLst>
      <p:ext uri="{BB962C8B-B14F-4D97-AF65-F5344CB8AC3E}">
        <p14:creationId xmlns:p14="http://schemas.microsoft.com/office/powerpoint/2010/main" val="2308912041"/>
      </p:ext>
    </p:extLst>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404664"/>
            <a:ext cx="8426450" cy="5688632"/>
          </a:xfrm>
        </p:spPr>
        <p:txBody>
          <a:bodyPr/>
          <a:lstStyle/>
          <a:p>
            <a:pPr marL="0" indent="0">
              <a:buNone/>
            </a:pPr>
            <a:r>
              <a:rPr lang="en-GB" dirty="0" smtClean="0"/>
              <a:t>Add pages to a citation: EndNote displays like this:</a:t>
            </a:r>
          </a:p>
          <a:p>
            <a:pPr marL="0" indent="0">
              <a:buNone/>
            </a:pPr>
            <a:r>
              <a:rPr lang="en-GB" dirty="0" smtClean="0"/>
              <a:t>(Patchin,2010 p23)</a:t>
            </a:r>
          </a:p>
          <a:p>
            <a:pPr marL="0" indent="0">
              <a:buNone/>
            </a:pPr>
            <a:r>
              <a:rPr lang="en-GB" dirty="0"/>
              <a:t>b</a:t>
            </a:r>
            <a:r>
              <a:rPr lang="en-GB" dirty="0" smtClean="0"/>
              <a:t>ut</a:t>
            </a:r>
          </a:p>
          <a:p>
            <a:pPr marL="0" indent="0">
              <a:buNone/>
            </a:pPr>
            <a:r>
              <a:rPr lang="en-GB" dirty="0" err="1" smtClean="0"/>
              <a:t>Patchin</a:t>
            </a:r>
            <a:r>
              <a:rPr lang="en-GB" dirty="0" smtClean="0"/>
              <a:t> (2010) p23</a:t>
            </a:r>
          </a:p>
          <a:p>
            <a:pPr marL="0" indent="0">
              <a:buNone/>
            </a:pPr>
            <a:r>
              <a:rPr lang="en-GB" dirty="0" smtClean="0"/>
              <a:t>The page citation should look like this:</a:t>
            </a:r>
          </a:p>
          <a:p>
            <a:pPr marL="0" indent="0">
              <a:buNone/>
            </a:pPr>
            <a:r>
              <a:rPr lang="en-GB" dirty="0" err="1" smtClean="0"/>
              <a:t>Patchin</a:t>
            </a:r>
            <a:r>
              <a:rPr lang="en-GB" dirty="0" smtClean="0"/>
              <a:t> (2010, p23)</a:t>
            </a:r>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142</a:t>
            </a:fld>
            <a:endParaRPr lang="en-GB"/>
          </a:p>
        </p:txBody>
      </p:sp>
    </p:spTree>
    <p:extLst>
      <p:ext uri="{BB962C8B-B14F-4D97-AF65-F5344CB8AC3E}">
        <p14:creationId xmlns:p14="http://schemas.microsoft.com/office/powerpoint/2010/main" val="2646411095"/>
      </p:ext>
    </p:extLst>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143</a:t>
            </a:fld>
            <a:endParaRPr lang="en-GB"/>
          </a:p>
        </p:txBody>
      </p:sp>
      <p:pic>
        <p:nvPicPr>
          <p:cNvPr id="4" name="Picture 3"/>
          <p:cNvPicPr>
            <a:picLocks noChangeAspect="1"/>
          </p:cNvPicPr>
          <p:nvPr/>
        </p:nvPicPr>
        <p:blipFill rotWithShape="1">
          <a:blip r:embed="rId3"/>
          <a:srcRect l="50000"/>
          <a:stretch/>
        </p:blipFill>
        <p:spPr>
          <a:xfrm>
            <a:off x="0" y="0"/>
            <a:ext cx="9144000" cy="6858000"/>
          </a:xfrm>
          <a:prstGeom prst="rect">
            <a:avLst/>
          </a:prstGeom>
        </p:spPr>
      </p:pic>
      <p:sp>
        <p:nvSpPr>
          <p:cNvPr id="5" name="TextBox 4"/>
          <p:cNvSpPr txBox="1"/>
          <p:nvPr/>
        </p:nvSpPr>
        <p:spPr bwMode="auto">
          <a:xfrm>
            <a:off x="4716016" y="1916832"/>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panose="05000000000000000000" pitchFamily="2" charset="2"/>
              </a:rPr>
              <a:t> Output Styles  Edit (Style)'</a:t>
            </a:r>
            <a:endParaRPr lang="en-GB" sz="2400" b="1" dirty="0">
              <a:solidFill>
                <a:srgbClr val="000000"/>
              </a:solidFill>
              <a:latin typeface="Lucida Sans" pitchFamily="34" charset="0"/>
            </a:endParaRPr>
          </a:p>
        </p:txBody>
      </p:sp>
      <p:sp>
        <p:nvSpPr>
          <p:cNvPr id="6" name="Oval 5"/>
          <p:cNvSpPr/>
          <p:nvPr/>
        </p:nvSpPr>
        <p:spPr>
          <a:xfrm>
            <a:off x="2123728" y="1628800"/>
            <a:ext cx="2160240"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8963334"/>
      </p:ext>
    </p:extLst>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144</a:t>
            </a:fld>
            <a:endParaRPr lang="en-GB"/>
          </a:p>
        </p:txBody>
      </p:sp>
      <p:pic>
        <p:nvPicPr>
          <p:cNvPr id="3" name="Picture 2"/>
          <p:cNvPicPr>
            <a:picLocks noChangeAspect="1"/>
          </p:cNvPicPr>
          <p:nvPr/>
        </p:nvPicPr>
        <p:blipFill rotWithShape="1">
          <a:blip r:embed="rId3"/>
          <a:srcRect l="-126" t="-126" r="45991" b="62376"/>
          <a:stretch/>
        </p:blipFill>
        <p:spPr>
          <a:xfrm>
            <a:off x="-5522" y="620688"/>
            <a:ext cx="9087085" cy="4752528"/>
          </a:xfrm>
          <a:prstGeom prst="rect">
            <a:avLst/>
          </a:prstGeom>
          <a:ln>
            <a:solidFill>
              <a:srgbClr val="000066"/>
            </a:solidFill>
          </a:ln>
        </p:spPr>
      </p:pic>
      <p:sp>
        <p:nvSpPr>
          <p:cNvPr id="4" name="Rectangle 3"/>
          <p:cNvSpPr/>
          <p:nvPr/>
        </p:nvSpPr>
        <p:spPr>
          <a:xfrm>
            <a:off x="3347864" y="3212976"/>
            <a:ext cx="2376264" cy="648072"/>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4860032" y="4189885"/>
            <a:ext cx="34563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 the template to modify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34477343"/>
      </p:ext>
    </p:extLst>
  </p:cSld>
  <p:clrMapOvr>
    <a:masterClrMapping/>
  </p:clrMapOvr>
  <p:transition spd="med">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836712"/>
            <a:ext cx="8426450" cy="5365651"/>
          </a:xfrm>
        </p:spPr>
        <p:txBody>
          <a:bodyPr/>
          <a:lstStyle/>
          <a:p>
            <a:pPr marL="0" indent="0">
              <a:buNone/>
            </a:pPr>
            <a:r>
              <a:rPr lang="en-GB" dirty="0" smtClean="0"/>
              <a:t>The Citation - Author(Year) template must be modified according to the style requirements, typically:</a:t>
            </a:r>
          </a:p>
          <a:p>
            <a:pPr marL="0" indent="0">
              <a:buNone/>
            </a:pPr>
            <a:endParaRPr lang="en-GB" dirty="0"/>
          </a:p>
          <a:p>
            <a:pPr marL="0" indent="0">
              <a:buNone/>
            </a:pPr>
            <a:endParaRPr lang="en-GB" dirty="0" smtClean="0"/>
          </a:p>
          <a:p>
            <a:pPr marL="0" indent="0">
              <a:buNone/>
            </a:pPr>
            <a:r>
              <a:rPr lang="en-GB" dirty="0"/>
              <a:t> </a:t>
            </a:r>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145</a:t>
            </a:fld>
            <a:endParaRPr lang="en-GB"/>
          </a:p>
        </p:txBody>
      </p:sp>
      <p:pic>
        <p:nvPicPr>
          <p:cNvPr id="7" name="Picture 6"/>
          <p:cNvPicPr>
            <a:picLocks noChangeAspect="1"/>
          </p:cNvPicPr>
          <p:nvPr/>
        </p:nvPicPr>
        <p:blipFill rotWithShape="1">
          <a:blip r:embed="rId3"/>
          <a:srcRect t="4500" r="39500" b="65750"/>
          <a:stretch/>
        </p:blipFill>
        <p:spPr>
          <a:xfrm>
            <a:off x="0" y="2505448"/>
            <a:ext cx="9144000" cy="3372284"/>
          </a:xfrm>
          <a:prstGeom prst="rect">
            <a:avLst/>
          </a:prstGeom>
          <a:ln>
            <a:solidFill>
              <a:srgbClr val="000066"/>
            </a:solidFill>
          </a:ln>
        </p:spPr>
      </p:pic>
      <p:pic>
        <p:nvPicPr>
          <p:cNvPr id="8" name="Picture 7"/>
          <p:cNvPicPr>
            <a:picLocks noChangeAspect="1"/>
          </p:cNvPicPr>
          <p:nvPr/>
        </p:nvPicPr>
        <p:blipFill rotWithShape="1">
          <a:blip r:embed="rId3"/>
          <a:srcRect l="20190" t="20832" r="62659" b="73451"/>
          <a:stretch/>
        </p:blipFill>
        <p:spPr>
          <a:xfrm>
            <a:off x="3059832" y="5067939"/>
            <a:ext cx="4963140" cy="1240785"/>
          </a:xfrm>
          <a:prstGeom prst="rect">
            <a:avLst/>
          </a:prstGeom>
          <a:ln w="28575">
            <a:solidFill>
              <a:srgbClr val="000066"/>
            </a:solidFill>
          </a:ln>
        </p:spPr>
      </p:pic>
    </p:spTree>
    <p:extLst>
      <p:ext uri="{BB962C8B-B14F-4D97-AF65-F5344CB8AC3E}">
        <p14:creationId xmlns:p14="http://schemas.microsoft.com/office/powerpoint/2010/main" val="590161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146</a:t>
            </a:fld>
            <a:endParaRPr lang="en-GB"/>
          </a:p>
        </p:txBody>
      </p:sp>
      <p:pic>
        <p:nvPicPr>
          <p:cNvPr id="3" name="Picture 2"/>
          <p:cNvPicPr>
            <a:picLocks noChangeAspect="1"/>
          </p:cNvPicPr>
          <p:nvPr/>
        </p:nvPicPr>
        <p:blipFill>
          <a:blip r:embed="rId3"/>
          <a:stretch>
            <a:fillRect/>
          </a:stretch>
        </p:blipFill>
        <p:spPr>
          <a:xfrm>
            <a:off x="0" y="12612"/>
            <a:ext cx="9190567" cy="6845388"/>
          </a:xfrm>
          <a:prstGeom prst="rect">
            <a:avLst/>
          </a:prstGeom>
        </p:spPr>
      </p:pic>
      <p:sp>
        <p:nvSpPr>
          <p:cNvPr id="4" name="TextBox 3"/>
          <p:cNvSpPr txBox="1"/>
          <p:nvPr/>
        </p:nvSpPr>
        <p:spPr bwMode="auto">
          <a:xfrm>
            <a:off x="2771800" y="4365104"/>
            <a:ext cx="518457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&amp; Manage Citations</a:t>
            </a:r>
            <a:endParaRPr lang="en-GB" sz="2400" b="1" dirty="0">
              <a:solidFill>
                <a:srgbClr val="000000"/>
              </a:solidFill>
              <a:latin typeface="Lucida Sans" pitchFamily="34" charset="0"/>
            </a:endParaRPr>
          </a:p>
        </p:txBody>
      </p:sp>
      <p:sp>
        <p:nvSpPr>
          <p:cNvPr id="5" name="Oval 4"/>
          <p:cNvSpPr/>
          <p:nvPr/>
        </p:nvSpPr>
        <p:spPr>
          <a:xfrm>
            <a:off x="179512" y="332656"/>
            <a:ext cx="1872208"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4371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147</a:t>
            </a:fld>
            <a:endParaRPr lang="en-GB"/>
          </a:p>
        </p:txBody>
      </p:sp>
      <p:pic>
        <p:nvPicPr>
          <p:cNvPr id="3" name="Picture 2"/>
          <p:cNvPicPr>
            <a:picLocks noChangeAspect="1"/>
          </p:cNvPicPr>
          <p:nvPr/>
        </p:nvPicPr>
        <p:blipFill>
          <a:blip r:embed="rId3"/>
          <a:stretch>
            <a:fillRect/>
          </a:stretch>
        </p:blipFill>
        <p:spPr>
          <a:xfrm>
            <a:off x="1714500" y="571500"/>
            <a:ext cx="5715000" cy="5715000"/>
          </a:xfrm>
          <a:prstGeom prst="rect">
            <a:avLst/>
          </a:prstGeom>
          <a:ln>
            <a:solidFill>
              <a:srgbClr val="000066"/>
            </a:solidFill>
          </a:ln>
        </p:spPr>
      </p:pic>
      <p:sp>
        <p:nvSpPr>
          <p:cNvPr id="4" name="TextBox 3"/>
          <p:cNvSpPr txBox="1"/>
          <p:nvPr/>
        </p:nvSpPr>
        <p:spPr bwMode="auto">
          <a:xfrm>
            <a:off x="2627784" y="1988840"/>
            <a:ext cx="576064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Enter the required page number(s) in the 'Pages' field</a:t>
            </a:r>
            <a:endParaRPr lang="en-GB" sz="2400" b="1" dirty="0">
              <a:solidFill>
                <a:srgbClr val="000000"/>
              </a:solidFill>
              <a:latin typeface="Lucida Sans" pitchFamily="34" charset="0"/>
            </a:endParaRPr>
          </a:p>
        </p:txBody>
      </p:sp>
      <p:sp>
        <p:nvSpPr>
          <p:cNvPr id="5" name="Oval 4"/>
          <p:cNvSpPr/>
          <p:nvPr/>
        </p:nvSpPr>
        <p:spPr>
          <a:xfrm>
            <a:off x="2051720" y="4293096"/>
            <a:ext cx="79208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0379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148</a:t>
            </a:fld>
            <a:endParaRPr lang="en-GB"/>
          </a:p>
        </p:txBody>
      </p:sp>
      <p:pic>
        <p:nvPicPr>
          <p:cNvPr id="3" name="Picture 2"/>
          <p:cNvPicPr>
            <a:picLocks noChangeAspect="1"/>
          </p:cNvPicPr>
          <p:nvPr/>
        </p:nvPicPr>
        <p:blipFill>
          <a:blip r:embed="rId3"/>
          <a:stretch>
            <a:fillRect/>
          </a:stretch>
        </p:blipFill>
        <p:spPr>
          <a:xfrm>
            <a:off x="23737" y="30977"/>
            <a:ext cx="9165911" cy="6827023"/>
          </a:xfrm>
          <a:prstGeom prst="rect">
            <a:avLst/>
          </a:prstGeom>
        </p:spPr>
      </p:pic>
      <p:cxnSp>
        <p:nvCxnSpPr>
          <p:cNvPr id="6" name="Straight Arrow Connector 5"/>
          <p:cNvCxnSpPr/>
          <p:nvPr/>
        </p:nvCxnSpPr>
        <p:spPr>
          <a:xfrm flipH="1" flipV="1">
            <a:off x="3707904" y="2204864"/>
            <a:ext cx="2088232" cy="266429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635897" y="4509120"/>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page number is now included within the brackets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5218782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with unformatted citations</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149</a:t>
            </a:fld>
            <a:endParaRPr lang="en-GB"/>
          </a:p>
        </p:txBody>
      </p:sp>
    </p:spTree>
    <p:extLst>
      <p:ext uri="{BB962C8B-B14F-4D97-AF65-F5344CB8AC3E}">
        <p14:creationId xmlns:p14="http://schemas.microsoft.com/office/powerpoint/2010/main" val="203740474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GB" smtClean="0"/>
              <a:t>Templates - how they work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a:t>
            </a:fld>
            <a:endParaRPr lang="en-GB"/>
          </a:p>
        </p:txBody>
      </p:sp>
    </p:spTree>
  </p:cSld>
  <p:clrMapOvr>
    <a:masterClrMapping/>
  </p:clrMapOvr>
  <p:transition spd="med">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Everyone works differently..</a:t>
            </a:r>
            <a:endParaRPr lang="en-GB" dirty="0"/>
          </a:p>
        </p:txBody>
      </p:sp>
      <p:sp>
        <p:nvSpPr>
          <p:cNvPr id="3" name="Content Placeholder 2"/>
          <p:cNvSpPr>
            <a:spLocks noGrp="1"/>
          </p:cNvSpPr>
          <p:nvPr>
            <p:ph idx="1"/>
          </p:nvPr>
        </p:nvSpPr>
        <p:spPr/>
        <p:txBody>
          <a:bodyPr/>
          <a:lstStyle/>
          <a:p>
            <a:pPr marL="0" indent="0">
              <a:buNone/>
            </a:pPr>
            <a:r>
              <a:rPr lang="en-GB" dirty="0" smtClean="0"/>
              <a:t>Do you like to write quickly without waiting for EndNote to update each citation?</a:t>
            </a:r>
          </a:p>
          <a:p>
            <a:pPr marL="0" indent="0">
              <a:buNone/>
            </a:pPr>
            <a:r>
              <a:rPr lang="en-GB" dirty="0" smtClean="0"/>
              <a:t>Use unformatted citations, and update all references together later.</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150</a:t>
            </a:fld>
            <a:endParaRPr lang="en-GB"/>
          </a:p>
        </p:txBody>
      </p:sp>
    </p:spTree>
    <p:extLst>
      <p:ext uri="{BB962C8B-B14F-4D97-AF65-F5344CB8AC3E}">
        <p14:creationId xmlns:p14="http://schemas.microsoft.com/office/powerpoint/2010/main" val="3034841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151</a:t>
            </a:fld>
            <a:endParaRPr lang="en-GB"/>
          </a:p>
        </p:txBody>
      </p:sp>
      <p:pic>
        <p:nvPicPr>
          <p:cNvPr id="3" name="Picture 2"/>
          <p:cNvPicPr>
            <a:picLocks noChangeAspect="1"/>
          </p:cNvPicPr>
          <p:nvPr/>
        </p:nvPicPr>
        <p:blipFill rotWithShape="1">
          <a:blip r:embed="rId3"/>
          <a:srcRect l="50000"/>
          <a:stretch/>
        </p:blipFill>
        <p:spPr>
          <a:xfrm>
            <a:off x="0" y="2595"/>
            <a:ext cx="9140540" cy="6855405"/>
          </a:xfrm>
          <a:prstGeom prst="rect">
            <a:avLst/>
          </a:prstGeom>
        </p:spPr>
      </p:pic>
      <p:cxnSp>
        <p:nvCxnSpPr>
          <p:cNvPr id="6" name="Straight Arrow Connector 5"/>
          <p:cNvCxnSpPr/>
          <p:nvPr/>
        </p:nvCxnSpPr>
        <p:spPr>
          <a:xfrm flipH="1" flipV="1">
            <a:off x="5148064" y="980728"/>
            <a:ext cx="1008112" cy="273630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347864" y="3501008"/>
            <a:ext cx="518457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Turn Instant Formatting Off</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55760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152</a:t>
            </a:fld>
            <a:endParaRPr lang="en-GB"/>
          </a:p>
        </p:txBody>
      </p:sp>
      <p:pic>
        <p:nvPicPr>
          <p:cNvPr id="4" name="Picture 3"/>
          <p:cNvPicPr>
            <a:picLocks noChangeAspect="1"/>
          </p:cNvPicPr>
          <p:nvPr/>
        </p:nvPicPr>
        <p:blipFill rotWithShape="1">
          <a:blip r:embed="rId3"/>
          <a:srcRect l="50000"/>
          <a:stretch/>
        </p:blipFill>
        <p:spPr>
          <a:xfrm>
            <a:off x="0" y="0"/>
            <a:ext cx="9144000" cy="6858000"/>
          </a:xfrm>
          <a:prstGeom prst="rect">
            <a:avLst/>
          </a:prstGeom>
        </p:spPr>
      </p:pic>
      <p:sp>
        <p:nvSpPr>
          <p:cNvPr id="5" name="TextBox 4"/>
          <p:cNvSpPr txBox="1"/>
          <p:nvPr/>
        </p:nvSpPr>
        <p:spPr bwMode="auto">
          <a:xfrm>
            <a:off x="3563888" y="3573016"/>
            <a:ext cx="460851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panose="05000000000000000000" pitchFamily="2" charset="2"/>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74736948"/>
      </p:ext>
    </p:extLst>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153</a:t>
            </a:fld>
            <a:endParaRPr lang="en-GB"/>
          </a:p>
        </p:txBody>
      </p:sp>
      <p:pic>
        <p:nvPicPr>
          <p:cNvPr id="3" name="Picture 2"/>
          <p:cNvPicPr>
            <a:picLocks noChangeAspect="1"/>
          </p:cNvPicPr>
          <p:nvPr/>
        </p:nvPicPr>
        <p:blipFill>
          <a:blip r:embed="rId3"/>
          <a:stretch>
            <a:fillRect/>
          </a:stretch>
        </p:blipFill>
        <p:spPr>
          <a:xfrm>
            <a:off x="1547664" y="836712"/>
            <a:ext cx="5619750" cy="5048250"/>
          </a:xfrm>
          <a:prstGeom prst="rect">
            <a:avLst/>
          </a:prstGeom>
          <a:ln>
            <a:solidFill>
              <a:srgbClr val="000066"/>
            </a:solidFill>
          </a:ln>
        </p:spPr>
      </p:pic>
      <p:sp>
        <p:nvSpPr>
          <p:cNvPr id="4" name="TextBox 3"/>
          <p:cNvSpPr txBox="1"/>
          <p:nvPr/>
        </p:nvSpPr>
        <p:spPr bwMode="auto">
          <a:xfrm>
            <a:off x="3635896" y="3933056"/>
            <a:ext cx="489654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Temporary citation delimiters are usually curly brackets { }</a:t>
            </a:r>
            <a:endParaRPr lang="en-GB" sz="2400" b="1" dirty="0">
              <a:solidFill>
                <a:srgbClr val="000000"/>
              </a:solidFill>
              <a:latin typeface="Lucida Sans" pitchFamily="34" charset="0"/>
            </a:endParaRPr>
          </a:p>
        </p:txBody>
      </p:sp>
      <p:sp>
        <p:nvSpPr>
          <p:cNvPr id="5" name="Oval 4"/>
          <p:cNvSpPr/>
          <p:nvPr/>
        </p:nvSpPr>
        <p:spPr>
          <a:xfrm>
            <a:off x="3131840" y="1196752"/>
            <a:ext cx="244827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9142934"/>
      </p:ext>
    </p:extLst>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154</a:t>
            </a:fld>
            <a:endParaRPr lang="en-GB"/>
          </a:p>
        </p:txBody>
      </p:sp>
      <p:pic>
        <p:nvPicPr>
          <p:cNvPr id="3" name="Picture 2"/>
          <p:cNvPicPr>
            <a:picLocks noChangeAspect="1"/>
          </p:cNvPicPr>
          <p:nvPr/>
        </p:nvPicPr>
        <p:blipFill>
          <a:blip r:embed="rId3"/>
          <a:stretch>
            <a:fillRect/>
          </a:stretch>
        </p:blipFill>
        <p:spPr>
          <a:xfrm>
            <a:off x="-24747" y="0"/>
            <a:ext cx="9144000" cy="6810703"/>
          </a:xfrm>
          <a:prstGeom prst="rect">
            <a:avLst/>
          </a:prstGeom>
        </p:spPr>
      </p:pic>
      <p:cxnSp>
        <p:nvCxnSpPr>
          <p:cNvPr id="6" name="Straight Arrow Connector 5"/>
          <p:cNvCxnSpPr/>
          <p:nvPr/>
        </p:nvCxnSpPr>
        <p:spPr>
          <a:xfrm flipH="1" flipV="1">
            <a:off x="4572000" y="2636912"/>
            <a:ext cx="216024" cy="115212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2555776" y="3356992"/>
            <a:ext cx="56166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Type the citation in normal text in the format: {Author, Year}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793931364"/>
      </p:ext>
    </p:extLst>
  </p:cSld>
  <p:clrMapOvr>
    <a:masterClrMapping/>
  </p:clrMapOvr>
  <p:transition spd="med">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155</a:t>
            </a:fld>
            <a:endParaRPr lang="en-GB"/>
          </a:p>
        </p:txBody>
      </p:sp>
      <p:pic>
        <p:nvPicPr>
          <p:cNvPr id="3" name="Picture 2"/>
          <p:cNvPicPr>
            <a:picLocks noChangeAspect="1"/>
          </p:cNvPicPr>
          <p:nvPr/>
        </p:nvPicPr>
        <p:blipFill>
          <a:blip r:embed="rId3"/>
          <a:stretch>
            <a:fillRect/>
          </a:stretch>
        </p:blipFill>
        <p:spPr>
          <a:xfrm>
            <a:off x="2231" y="-5680"/>
            <a:ext cx="9174004" cy="6833051"/>
          </a:xfrm>
          <a:prstGeom prst="rect">
            <a:avLst/>
          </a:prstGeom>
        </p:spPr>
      </p:pic>
      <p:sp>
        <p:nvSpPr>
          <p:cNvPr id="4" name="TextBox 3"/>
          <p:cNvSpPr txBox="1"/>
          <p:nvPr/>
        </p:nvSpPr>
        <p:spPr bwMode="auto">
          <a:xfrm>
            <a:off x="1763689" y="4797152"/>
            <a:ext cx="633670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Turn Instant Formatting On or Update Citations and Bibliography to generate citations and create bibliography</a:t>
            </a:r>
            <a:endParaRPr lang="en-GB" sz="2400" b="1" dirty="0">
              <a:solidFill>
                <a:srgbClr val="000000"/>
              </a:solidFill>
              <a:latin typeface="Lucida Sans" pitchFamily="34" charset="0"/>
            </a:endParaRPr>
          </a:p>
        </p:txBody>
      </p:sp>
      <p:sp>
        <p:nvSpPr>
          <p:cNvPr id="5" name="Oval 4"/>
          <p:cNvSpPr/>
          <p:nvPr/>
        </p:nvSpPr>
        <p:spPr>
          <a:xfrm>
            <a:off x="3707904" y="548680"/>
            <a:ext cx="1440160" cy="28803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763689" y="548680"/>
            <a:ext cx="1872207" cy="28803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1236178"/>
      </p:ext>
    </p:extLst>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156</a:t>
            </a:fld>
            <a:endParaRPr lang="en-GB"/>
          </a:p>
        </p:txBody>
      </p:sp>
      <p:pic>
        <p:nvPicPr>
          <p:cNvPr id="3" name="Picture 2"/>
          <p:cNvPicPr>
            <a:picLocks noChangeAspect="1"/>
          </p:cNvPicPr>
          <p:nvPr/>
        </p:nvPicPr>
        <p:blipFill>
          <a:blip r:embed="rId3"/>
          <a:stretch>
            <a:fillRect/>
          </a:stretch>
        </p:blipFill>
        <p:spPr>
          <a:xfrm>
            <a:off x="22109" y="1181"/>
            <a:ext cx="9205914" cy="6856819"/>
          </a:xfrm>
          <a:prstGeom prst="rect">
            <a:avLst/>
          </a:prstGeom>
        </p:spPr>
      </p:pic>
      <p:cxnSp>
        <p:nvCxnSpPr>
          <p:cNvPr id="6" name="Straight Arrow Connector 5"/>
          <p:cNvCxnSpPr/>
          <p:nvPr/>
        </p:nvCxnSpPr>
        <p:spPr>
          <a:xfrm flipH="1" flipV="1">
            <a:off x="3059832" y="2132856"/>
            <a:ext cx="1944216" cy="165618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851920" y="3501008"/>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Right-click to change the citation format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4590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157</a:t>
            </a:fld>
            <a:endParaRPr lang="en-GB"/>
          </a:p>
        </p:txBody>
      </p:sp>
      <p:pic>
        <p:nvPicPr>
          <p:cNvPr id="3" name="Picture 2"/>
          <p:cNvPicPr>
            <a:picLocks noChangeAspect="1"/>
          </p:cNvPicPr>
          <p:nvPr/>
        </p:nvPicPr>
        <p:blipFill rotWithShape="1">
          <a:blip r:embed="rId3"/>
          <a:srcRect l="50324"/>
          <a:stretch/>
        </p:blipFill>
        <p:spPr>
          <a:xfrm>
            <a:off x="12983" y="19067"/>
            <a:ext cx="9131017" cy="6892999"/>
          </a:xfrm>
          <a:prstGeom prst="rect">
            <a:avLst/>
          </a:prstGeom>
        </p:spPr>
      </p:pic>
      <p:sp>
        <p:nvSpPr>
          <p:cNvPr id="4" name="TextBox 3"/>
          <p:cNvSpPr txBox="1"/>
          <p:nvPr/>
        </p:nvSpPr>
        <p:spPr bwMode="auto">
          <a:xfrm>
            <a:off x="4283968" y="2852936"/>
            <a:ext cx="42484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Citations </a:t>
            </a:r>
            <a:r>
              <a:rPr lang="en-GB" sz="2400" b="1" dirty="0" smtClean="0">
                <a:solidFill>
                  <a:srgbClr val="000000"/>
                </a:solidFill>
                <a:latin typeface="Lucida Sans" pitchFamily="34" charset="0"/>
                <a:sym typeface="Wingdings" panose="05000000000000000000" pitchFamily="2" charset="2"/>
              </a:rPr>
              <a:t> Display as Author (Year)'</a:t>
            </a:r>
            <a:endParaRPr lang="en-GB" sz="2400" b="1" dirty="0">
              <a:solidFill>
                <a:srgbClr val="000000"/>
              </a:solidFill>
              <a:latin typeface="Lucida Sans" pitchFamily="34" charset="0"/>
            </a:endParaRPr>
          </a:p>
        </p:txBody>
      </p:sp>
      <p:sp>
        <p:nvSpPr>
          <p:cNvPr id="5" name="Oval 4"/>
          <p:cNvSpPr/>
          <p:nvPr/>
        </p:nvSpPr>
        <p:spPr>
          <a:xfrm>
            <a:off x="2555776" y="4653136"/>
            <a:ext cx="3528392"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27614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158</a:t>
            </a:fld>
            <a:endParaRPr lang="en-GB"/>
          </a:p>
        </p:txBody>
      </p:sp>
      <p:pic>
        <p:nvPicPr>
          <p:cNvPr id="3" name="Picture 2"/>
          <p:cNvPicPr>
            <a:picLocks noChangeAspect="1"/>
          </p:cNvPicPr>
          <p:nvPr/>
        </p:nvPicPr>
        <p:blipFill>
          <a:blip r:embed="rId3"/>
          <a:stretch>
            <a:fillRect/>
          </a:stretch>
        </p:blipFill>
        <p:spPr>
          <a:xfrm>
            <a:off x="0" y="0"/>
            <a:ext cx="9144000" cy="6810703"/>
          </a:xfrm>
          <a:prstGeom prst="rect">
            <a:avLst/>
          </a:prstGeom>
        </p:spPr>
      </p:pic>
    </p:spTree>
    <p:extLst>
      <p:ext uri="{BB962C8B-B14F-4D97-AF65-F5344CB8AC3E}">
        <p14:creationId xmlns:p14="http://schemas.microsoft.com/office/powerpoint/2010/main" val="1184616596"/>
      </p:ext>
    </p:extLst>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159</a:t>
            </a:fld>
            <a:endParaRPr lang="en-GB"/>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5" name="Text Box 5"/>
          <p:cNvSpPr txBox="1">
            <a:spLocks noChangeArrowheads="1"/>
          </p:cNvSpPr>
          <p:nvPr/>
        </p:nvSpPr>
        <p:spPr bwMode="auto">
          <a:xfrm>
            <a:off x="4716463" y="2205038"/>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number of templates are already created: use the Reference Types list to create others</a:t>
            </a:r>
            <a:endParaRPr lang="en-GB"/>
          </a:p>
        </p:txBody>
      </p:sp>
      <p:sp>
        <p:nvSpPr>
          <p:cNvPr id="46086" name="Text Box 6"/>
          <p:cNvSpPr txBox="1">
            <a:spLocks noChangeArrowheads="1"/>
          </p:cNvSpPr>
          <p:nvPr/>
        </p:nvSpPr>
        <p:spPr bwMode="auto">
          <a:xfrm>
            <a:off x="4716463" y="472440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Generic is used if there is no template for a given reference type</a:t>
            </a:r>
            <a:endParaRPr lang="en-GB"/>
          </a:p>
        </p:txBody>
      </p:sp>
      <p:sp>
        <p:nvSpPr>
          <p:cNvPr id="46092" name="Text Box 12"/>
          <p:cNvSpPr txBox="1">
            <a:spLocks noChangeArrowheads="1"/>
          </p:cNvSpPr>
          <p:nvPr/>
        </p:nvSpPr>
        <p:spPr bwMode="auto">
          <a:xfrm>
            <a:off x="4716463" y="4762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Templates control the appearance of the bibliographic record</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a:t>
            </a:fld>
            <a:endParaRPr lang="en-GB"/>
          </a:p>
        </p:txBody>
      </p:sp>
    </p:spTree>
    <p:extLst>
      <p:ext uri="{BB962C8B-B14F-4D97-AF65-F5344CB8AC3E}">
        <p14:creationId xmlns:p14="http://schemas.microsoft.com/office/powerpoint/2010/main" val="1063484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50000"/>
          <a:stretch/>
        </p:blipFill>
        <p:spPr>
          <a:xfrm>
            <a:off x="0" y="10870"/>
            <a:ext cx="9129507" cy="6847130"/>
          </a:xfrm>
          <a:prstGeom prst="rect">
            <a:avLst/>
          </a:prstGeom>
        </p:spPr>
      </p:pic>
      <p:sp>
        <p:nvSpPr>
          <p:cNvPr id="588805" name="Line 5"/>
          <p:cNvSpPr>
            <a:spLocks noChangeShapeType="1"/>
          </p:cNvSpPr>
          <p:nvPr/>
        </p:nvSpPr>
        <p:spPr bwMode="auto">
          <a:xfrm flipH="1" flipV="1">
            <a:off x="5004047" y="1124744"/>
            <a:ext cx="2016222" cy="44964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8806" name="Text Box 6"/>
          <p:cNvSpPr txBox="1">
            <a:spLocks noChangeArrowheads="1"/>
          </p:cNvSpPr>
          <p:nvPr/>
        </p:nvSpPr>
        <p:spPr bwMode="auto">
          <a:xfrm>
            <a:off x="4522557" y="5013176"/>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Expand the 'Bibliography' pane to see all options and use the 'Layout' tab</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160</a:t>
            </a:fld>
            <a:endParaRPr lang="en-GB"/>
          </a:p>
        </p:txBody>
      </p:sp>
      <p:sp>
        <p:nvSpPr>
          <p:cNvPr id="3" name="Oval 2"/>
          <p:cNvSpPr/>
          <p:nvPr/>
        </p:nvSpPr>
        <p:spPr>
          <a:xfrm>
            <a:off x="3779912" y="2132856"/>
            <a:ext cx="742645"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8806"/>
                                        </p:tgtEl>
                                        <p:attrNameLst>
                                          <p:attrName>style.visibility</p:attrName>
                                        </p:attrNameLst>
                                      </p:cBhvr>
                                      <p:to>
                                        <p:strVal val="visible"/>
                                      </p:to>
                                    </p:set>
                                    <p:animEffect transition="in" filter="fade">
                                      <p:cBhvr>
                                        <p:cTn id="7" dur="2000"/>
                                        <p:tgtEl>
                                          <p:spTgt spid="5888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8805"/>
                                        </p:tgtEl>
                                        <p:attrNameLst>
                                          <p:attrName>style.visibility</p:attrName>
                                        </p:attrNameLst>
                                      </p:cBhvr>
                                      <p:to>
                                        <p:strVal val="visible"/>
                                      </p:to>
                                    </p:set>
                                    <p:animEffect transition="in" filter="fade">
                                      <p:cBhvr>
                                        <p:cTn id="11" dur="2000"/>
                                        <p:tgtEl>
                                          <p:spTgt spid="58880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5" grpId="0" animBg="1"/>
      <p:bldP spid="588806" grpId="0" animBg="1"/>
      <p:bldP spid="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00"/>
          <a:stretch/>
        </p:blipFill>
        <p:spPr>
          <a:xfrm>
            <a:off x="0" y="-38100"/>
            <a:ext cx="9194800" cy="6896100"/>
          </a:xfrm>
          <a:prstGeom prst="rect">
            <a:avLst/>
          </a:prstGeom>
        </p:spPr>
      </p:pic>
      <p:sp>
        <p:nvSpPr>
          <p:cNvPr id="590853" name="Line 5"/>
          <p:cNvSpPr>
            <a:spLocks noChangeShapeType="1"/>
          </p:cNvSpPr>
          <p:nvPr/>
        </p:nvSpPr>
        <p:spPr bwMode="auto">
          <a:xfrm flipH="1">
            <a:off x="5945589" y="1640599"/>
            <a:ext cx="1368425" cy="2663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0854" name="Text Box 6"/>
          <p:cNvSpPr txBox="1">
            <a:spLocks noChangeArrowheads="1"/>
          </p:cNvSpPr>
          <p:nvPr/>
        </p:nvSpPr>
        <p:spPr bwMode="auto">
          <a:xfrm>
            <a:off x="4361264" y="99289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Insert a line space between references if required …</a:t>
            </a:r>
            <a:endParaRPr lang="en-GB" dirty="0"/>
          </a:p>
        </p:txBody>
      </p:sp>
      <p:sp>
        <p:nvSpPr>
          <p:cNvPr id="590855" name="Line 7"/>
          <p:cNvSpPr>
            <a:spLocks noChangeShapeType="1"/>
          </p:cNvSpPr>
          <p:nvPr/>
        </p:nvSpPr>
        <p:spPr bwMode="auto">
          <a:xfrm>
            <a:off x="1255712" y="1196380"/>
            <a:ext cx="1944687" cy="28082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0856" name="Text Box 8"/>
          <p:cNvSpPr txBox="1">
            <a:spLocks noChangeArrowheads="1"/>
          </p:cNvSpPr>
          <p:nvPr/>
        </p:nvSpPr>
        <p:spPr bwMode="auto">
          <a:xfrm>
            <a:off x="320674" y="548680"/>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 or remove the hanging indent</a:t>
            </a:r>
            <a:endParaRPr lang="en-GB" dirty="0"/>
          </a:p>
        </p:txBody>
      </p:sp>
      <p:sp>
        <p:nvSpPr>
          <p:cNvPr id="590857" name="Text Box 9"/>
          <p:cNvSpPr txBox="1">
            <a:spLocks noChangeArrowheads="1"/>
          </p:cNvSpPr>
          <p:nvPr/>
        </p:nvSpPr>
        <p:spPr bwMode="auto">
          <a:xfrm>
            <a:off x="6948488" y="4076700"/>
            <a:ext cx="1871662"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0854"/>
                                        </p:tgtEl>
                                        <p:attrNameLst>
                                          <p:attrName>style.visibility</p:attrName>
                                        </p:attrNameLst>
                                      </p:cBhvr>
                                      <p:to>
                                        <p:strVal val="visible"/>
                                      </p:to>
                                    </p:set>
                                    <p:animEffect transition="in" filter="fade">
                                      <p:cBhvr>
                                        <p:cTn id="7" dur="2000"/>
                                        <p:tgtEl>
                                          <p:spTgt spid="5908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0853"/>
                                        </p:tgtEl>
                                        <p:attrNameLst>
                                          <p:attrName>style.visibility</p:attrName>
                                        </p:attrNameLst>
                                      </p:cBhvr>
                                      <p:to>
                                        <p:strVal val="visible"/>
                                      </p:to>
                                    </p:set>
                                    <p:animEffect transition="in" filter="fade">
                                      <p:cBhvr>
                                        <p:cTn id="11" dur="2000"/>
                                        <p:tgtEl>
                                          <p:spTgt spid="590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90856"/>
                                        </p:tgtEl>
                                        <p:attrNameLst>
                                          <p:attrName>style.visibility</p:attrName>
                                        </p:attrNameLst>
                                      </p:cBhvr>
                                      <p:to>
                                        <p:strVal val="visible"/>
                                      </p:to>
                                    </p:set>
                                    <p:animEffect transition="in" filter="fade">
                                      <p:cBhvr>
                                        <p:cTn id="15" dur="2000"/>
                                        <p:tgtEl>
                                          <p:spTgt spid="59085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90855"/>
                                        </p:tgtEl>
                                        <p:attrNameLst>
                                          <p:attrName>style.visibility</p:attrName>
                                        </p:attrNameLst>
                                      </p:cBhvr>
                                      <p:to>
                                        <p:strVal val="visible"/>
                                      </p:to>
                                    </p:set>
                                    <p:animEffect transition="in" filter="fade">
                                      <p:cBhvr>
                                        <p:cTn id="19" dur="2000"/>
                                        <p:tgtEl>
                                          <p:spTgt spid="590855"/>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90857"/>
                                        </p:tgtEl>
                                        <p:attrNameLst>
                                          <p:attrName>style.visibility</p:attrName>
                                        </p:attrNameLst>
                                      </p:cBhvr>
                                      <p:to>
                                        <p:strVal val="visible"/>
                                      </p:to>
                                    </p:set>
                                    <p:animEffect transition="in" filter="fade">
                                      <p:cBhvr>
                                        <p:cTn id="23" dur="2000"/>
                                        <p:tgtEl>
                                          <p:spTgt spid="590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3" grpId="0" animBg="1"/>
      <p:bldP spid="590854" grpId="0" animBg="1"/>
      <p:bldP spid="590855" grpId="0" animBg="1"/>
      <p:bldP spid="590856" grpId="0" animBg="1"/>
      <p:bldP spid="59085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50000"/>
          <a:stretch/>
        </p:blipFill>
        <p:spPr>
          <a:xfrm>
            <a:off x="-25334" y="0"/>
            <a:ext cx="9144000" cy="6858000"/>
          </a:xfrm>
          <a:prstGeom prst="rect">
            <a:avLst/>
          </a:prstGeom>
        </p:spPr>
      </p:pic>
      <p:sp>
        <p:nvSpPr>
          <p:cNvPr id="592901" name="Line 5"/>
          <p:cNvSpPr>
            <a:spLocks noChangeShapeType="1"/>
          </p:cNvSpPr>
          <p:nvPr/>
        </p:nvSpPr>
        <p:spPr bwMode="auto">
          <a:xfrm flipH="1" flipV="1">
            <a:off x="5867399" y="2852936"/>
            <a:ext cx="1223963" cy="18730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2" name="Text Box 6"/>
          <p:cNvSpPr txBox="1">
            <a:spLocks noChangeArrowheads="1"/>
          </p:cNvSpPr>
          <p:nvPr/>
        </p:nvSpPr>
        <p:spPr bwMode="auto">
          <a:xfrm>
            <a:off x="6300788" y="4005263"/>
            <a:ext cx="25923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'Browse' to select a new reference style</a:t>
            </a:r>
            <a:endParaRPr lang="en-GB" dirty="0"/>
          </a:p>
        </p:txBody>
      </p:sp>
      <p:sp>
        <p:nvSpPr>
          <p:cNvPr id="592903" name="Line 7"/>
          <p:cNvSpPr>
            <a:spLocks noChangeShapeType="1"/>
          </p:cNvSpPr>
          <p:nvPr/>
        </p:nvSpPr>
        <p:spPr bwMode="auto">
          <a:xfrm flipV="1">
            <a:off x="1476375" y="4652963"/>
            <a:ext cx="2590800" cy="11525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4" name="Text Box 8"/>
          <p:cNvSpPr txBox="1">
            <a:spLocks noChangeArrowheads="1"/>
          </p:cNvSpPr>
          <p:nvPr/>
        </p:nvSpPr>
        <p:spPr bwMode="auto">
          <a:xfrm>
            <a:off x="323850" y="5300663"/>
            <a:ext cx="36004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Then click OK to format the document in the new style</a:t>
            </a:r>
            <a:endParaRPr lang="en-GB"/>
          </a:p>
        </p:txBody>
      </p:sp>
      <p:sp>
        <p:nvSpPr>
          <p:cNvPr id="592905" name="Line 9"/>
          <p:cNvSpPr>
            <a:spLocks noChangeShapeType="1"/>
          </p:cNvSpPr>
          <p:nvPr/>
        </p:nvSpPr>
        <p:spPr bwMode="auto">
          <a:xfrm flipH="1" flipV="1">
            <a:off x="4716150" y="1052734"/>
            <a:ext cx="1224271" cy="3601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6" name="Line 10"/>
          <p:cNvSpPr>
            <a:spLocks noChangeShapeType="1"/>
          </p:cNvSpPr>
          <p:nvPr/>
        </p:nvSpPr>
        <p:spPr bwMode="auto">
          <a:xfrm flipH="1">
            <a:off x="4067174" y="1484313"/>
            <a:ext cx="1873250" cy="7925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7" name="Text Box 11"/>
          <p:cNvSpPr txBox="1">
            <a:spLocks noChangeArrowheads="1"/>
          </p:cNvSpPr>
          <p:nvPr/>
        </p:nvSpPr>
        <p:spPr bwMode="auto">
          <a:xfrm>
            <a:off x="5580063" y="188912"/>
            <a:ext cx="33845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Expand the 'Bibliography' pane to see all options and use the 'Format Bibliography' tab</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2907"/>
                                        </p:tgtEl>
                                        <p:attrNameLst>
                                          <p:attrName>style.visibility</p:attrName>
                                        </p:attrNameLst>
                                      </p:cBhvr>
                                      <p:to>
                                        <p:strVal val="visible"/>
                                      </p:to>
                                    </p:set>
                                    <p:animEffect transition="in" filter="fade">
                                      <p:cBhvr>
                                        <p:cTn id="7" dur="2000"/>
                                        <p:tgtEl>
                                          <p:spTgt spid="59290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2905"/>
                                        </p:tgtEl>
                                        <p:attrNameLst>
                                          <p:attrName>style.visibility</p:attrName>
                                        </p:attrNameLst>
                                      </p:cBhvr>
                                      <p:to>
                                        <p:strVal val="visible"/>
                                      </p:to>
                                    </p:set>
                                    <p:animEffect transition="in" filter="fade">
                                      <p:cBhvr>
                                        <p:cTn id="11" dur="2000"/>
                                        <p:tgtEl>
                                          <p:spTgt spid="59290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92906"/>
                                        </p:tgtEl>
                                        <p:attrNameLst>
                                          <p:attrName>style.visibility</p:attrName>
                                        </p:attrNameLst>
                                      </p:cBhvr>
                                      <p:to>
                                        <p:strVal val="visible"/>
                                      </p:to>
                                    </p:set>
                                    <p:animEffect transition="in" filter="fade">
                                      <p:cBhvr>
                                        <p:cTn id="14" dur="2000"/>
                                        <p:tgtEl>
                                          <p:spTgt spid="592906"/>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592902"/>
                                        </p:tgtEl>
                                        <p:attrNameLst>
                                          <p:attrName>style.visibility</p:attrName>
                                        </p:attrNameLst>
                                      </p:cBhvr>
                                      <p:to>
                                        <p:strVal val="visible"/>
                                      </p:to>
                                    </p:set>
                                    <p:animEffect transition="in" filter="fade">
                                      <p:cBhvr>
                                        <p:cTn id="18" dur="2000"/>
                                        <p:tgtEl>
                                          <p:spTgt spid="592902"/>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92901"/>
                                        </p:tgtEl>
                                        <p:attrNameLst>
                                          <p:attrName>style.visibility</p:attrName>
                                        </p:attrNameLst>
                                      </p:cBhvr>
                                      <p:to>
                                        <p:strVal val="visible"/>
                                      </p:to>
                                    </p:set>
                                    <p:animEffect transition="in" filter="fade">
                                      <p:cBhvr>
                                        <p:cTn id="22" dur="2000"/>
                                        <p:tgtEl>
                                          <p:spTgt spid="592901"/>
                                        </p:tgtEl>
                                      </p:cBhvr>
                                    </p:animEffect>
                                  </p:childTnLst>
                                </p:cTn>
                              </p:par>
                            </p:childTnLst>
                          </p:cTn>
                        </p:par>
                        <p:par>
                          <p:cTn id="23" fill="hold" nodeType="afterGroup">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592904"/>
                                        </p:tgtEl>
                                        <p:attrNameLst>
                                          <p:attrName>style.visibility</p:attrName>
                                        </p:attrNameLst>
                                      </p:cBhvr>
                                      <p:to>
                                        <p:strVal val="visible"/>
                                      </p:to>
                                    </p:set>
                                    <p:animEffect transition="in" filter="fade">
                                      <p:cBhvr>
                                        <p:cTn id="26" dur="2000"/>
                                        <p:tgtEl>
                                          <p:spTgt spid="592904"/>
                                        </p:tgtEl>
                                      </p:cBhvr>
                                    </p:animEffect>
                                  </p:childTnLst>
                                </p:cTn>
                              </p:par>
                            </p:childTnLst>
                          </p:cTn>
                        </p:par>
                        <p:par>
                          <p:cTn id="27" fill="hold" nodeType="afterGroup">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592903"/>
                                        </p:tgtEl>
                                        <p:attrNameLst>
                                          <p:attrName>style.visibility</p:attrName>
                                        </p:attrNameLst>
                                      </p:cBhvr>
                                      <p:to>
                                        <p:strVal val="visible"/>
                                      </p:to>
                                    </p:set>
                                    <p:animEffect transition="in" filter="fade">
                                      <p:cBhvr>
                                        <p:cTn id="30" dur="2000"/>
                                        <p:tgtEl>
                                          <p:spTgt spid="592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1" grpId="0" animBg="1"/>
      <p:bldP spid="592902" grpId="0" animBg="1"/>
      <p:bldP spid="592903" grpId="0" animBg="1"/>
      <p:bldP spid="592904" grpId="0" animBg="1"/>
      <p:bldP spid="592905" grpId="0" animBg="1"/>
      <p:bldP spid="592906" grpId="0" animBg="1"/>
      <p:bldP spid="59290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316"/>
            <a:ext cx="9161428" cy="6823684"/>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163</a:t>
            </a:fld>
            <a:endParaRPr lang="en-GB"/>
          </a:p>
        </p:txBody>
      </p:sp>
      <p:sp>
        <p:nvSpPr>
          <p:cNvPr id="3" name="TextBox 2"/>
          <p:cNvSpPr txBox="1"/>
          <p:nvPr/>
        </p:nvSpPr>
        <p:spPr bwMode="auto">
          <a:xfrm>
            <a:off x="4580714" y="2132856"/>
            <a:ext cx="381642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document displays in the selected 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39367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Bibliography categories</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164</a:t>
            </a:fld>
            <a:endParaRPr lang="en-GB"/>
          </a:p>
        </p:txBody>
      </p:sp>
    </p:spTree>
    <p:extLst>
      <p:ext uri="{BB962C8B-B14F-4D97-AF65-F5344CB8AC3E}">
        <p14:creationId xmlns:p14="http://schemas.microsoft.com/office/powerpoint/2010/main" val="403044600"/>
      </p:ext>
    </p:extLst>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000"/>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165</a:t>
            </a:fld>
            <a:endParaRPr lang="en-GB"/>
          </a:p>
        </p:txBody>
      </p:sp>
      <p:sp>
        <p:nvSpPr>
          <p:cNvPr id="3" name="TextBox 2"/>
          <p:cNvSpPr txBox="1"/>
          <p:nvPr/>
        </p:nvSpPr>
        <p:spPr bwMode="auto">
          <a:xfrm>
            <a:off x="3995936" y="314096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Divide your bibliography into sections…</a:t>
            </a:r>
            <a:endParaRPr lang="en-GB" sz="2400" b="1" dirty="0">
              <a:solidFill>
                <a:srgbClr val="000000"/>
              </a:solidFill>
              <a:latin typeface="Lucida Sans" pitchFamily="34" charset="0"/>
            </a:endParaRPr>
          </a:p>
        </p:txBody>
      </p:sp>
      <p:sp>
        <p:nvSpPr>
          <p:cNvPr id="4" name="Oval 3"/>
          <p:cNvSpPr/>
          <p:nvPr/>
        </p:nvSpPr>
        <p:spPr>
          <a:xfrm>
            <a:off x="3419872" y="188640"/>
            <a:ext cx="165618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2505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9592" y="620688"/>
            <a:ext cx="7239000" cy="5334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166</a:t>
            </a:fld>
            <a:endParaRPr lang="en-GB"/>
          </a:p>
        </p:txBody>
      </p:sp>
      <p:sp>
        <p:nvSpPr>
          <p:cNvPr id="3" name="TextBox 2"/>
          <p:cNvSpPr txBox="1"/>
          <p:nvPr/>
        </p:nvSpPr>
        <p:spPr bwMode="auto">
          <a:xfrm>
            <a:off x="3647396" y="2687523"/>
            <a:ext cx="51125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'Configure Categories' to see all references and current headings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19770149"/>
      </p:ext>
    </p:extLst>
  </p:cSld>
  <p:clrMapOvr>
    <a:masterClrMapping/>
  </p:clrMapOvr>
  <p:transition spd="med">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7584" y="692696"/>
            <a:ext cx="7239000" cy="5334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167</a:t>
            </a:fld>
            <a:endParaRPr lang="en-GB"/>
          </a:p>
        </p:txBody>
      </p:sp>
      <p:sp>
        <p:nvSpPr>
          <p:cNvPr id="3" name="TextBox 2"/>
          <p:cNvSpPr txBox="1"/>
          <p:nvPr/>
        </p:nvSpPr>
        <p:spPr bwMode="auto">
          <a:xfrm>
            <a:off x="3923928" y="4077072"/>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and drag references to each heading</a:t>
            </a:r>
            <a:endParaRPr lang="en-GB" sz="2400" b="1" dirty="0">
              <a:solidFill>
                <a:srgbClr val="000000"/>
              </a:solidFill>
              <a:latin typeface="Lucida Sans" pitchFamily="34" charset="0"/>
            </a:endParaRPr>
          </a:p>
        </p:txBody>
      </p:sp>
      <p:cxnSp>
        <p:nvCxnSpPr>
          <p:cNvPr id="5" name="Straight Arrow Connector 4"/>
          <p:cNvCxnSpPr/>
          <p:nvPr/>
        </p:nvCxnSpPr>
        <p:spPr>
          <a:xfrm flipH="1">
            <a:off x="2123728" y="2204864"/>
            <a:ext cx="1224136"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60681"/>
      </p:ext>
    </p:extLst>
  </p:cSld>
  <p:clrMapOvr>
    <a:masterClrMapping/>
  </p:clrMapOvr>
  <p:transition spd="med">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500" y="800909"/>
            <a:ext cx="7239000" cy="5334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168</a:t>
            </a:fld>
            <a:endParaRPr lang="en-GB"/>
          </a:p>
        </p:txBody>
      </p:sp>
      <p:cxnSp>
        <p:nvCxnSpPr>
          <p:cNvPr id="5" name="Straight Arrow Connector 4"/>
          <p:cNvCxnSpPr/>
          <p:nvPr/>
        </p:nvCxnSpPr>
        <p:spPr>
          <a:xfrm flipH="1" flipV="1">
            <a:off x="2915816" y="2348880"/>
            <a:ext cx="1656184" cy="70353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563888" y="2636912"/>
            <a:ext cx="396044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view included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3137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99592" y="620688"/>
            <a:ext cx="7239000" cy="5334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169</a:t>
            </a:fld>
            <a:endParaRPr lang="en-GB"/>
          </a:p>
        </p:txBody>
      </p:sp>
      <p:sp>
        <p:nvSpPr>
          <p:cNvPr id="3" name="TextBox 2"/>
          <p:cNvSpPr txBox="1"/>
          <p:nvPr/>
        </p:nvSpPr>
        <p:spPr bwMode="auto">
          <a:xfrm>
            <a:off x="1907704" y="3429000"/>
            <a:ext cx="554461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'Uncategorized References' to see those still unassigned to headings</a:t>
            </a:r>
            <a:endParaRPr lang="en-GB" sz="2400" b="1" dirty="0">
              <a:solidFill>
                <a:srgbClr val="000000"/>
              </a:solidFill>
              <a:latin typeface="Lucida Sans" pitchFamily="34" charset="0"/>
            </a:endParaRPr>
          </a:p>
        </p:txBody>
      </p:sp>
      <p:sp>
        <p:nvSpPr>
          <p:cNvPr id="4" name="Oval 3"/>
          <p:cNvSpPr/>
          <p:nvPr/>
        </p:nvSpPr>
        <p:spPr>
          <a:xfrm>
            <a:off x="971600" y="1450576"/>
            <a:ext cx="2016224" cy="4662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272771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49"/>
            <a:ext cx="9213665" cy="691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7" name="Text Box 5"/>
          <p:cNvSpPr txBox="1">
            <a:spLocks noChangeArrowheads="1"/>
          </p:cNvSpPr>
          <p:nvPr/>
        </p:nvSpPr>
        <p:spPr bwMode="auto">
          <a:xfrm>
            <a:off x="4643438" y="3068638"/>
            <a:ext cx="41767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932363" y="5589588"/>
            <a:ext cx="38877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Other characters are displayed 'as is'</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extLst>
      <p:ext uri="{BB962C8B-B14F-4D97-AF65-F5344CB8AC3E}">
        <p14:creationId xmlns:p14="http://schemas.microsoft.com/office/powerpoint/2010/main" val="278853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8203" t="13125" r="8985" b="22126"/>
          <a:stretch/>
        </p:blipFill>
        <p:spPr>
          <a:xfrm>
            <a:off x="971600" y="692696"/>
            <a:ext cx="7200800" cy="532859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170</a:t>
            </a:fld>
            <a:endParaRPr lang="en-GB"/>
          </a:p>
        </p:txBody>
      </p:sp>
      <p:sp>
        <p:nvSpPr>
          <p:cNvPr id="3" name="TextBox 2"/>
          <p:cNvSpPr txBox="1"/>
          <p:nvPr/>
        </p:nvSpPr>
        <p:spPr bwMode="auto">
          <a:xfrm>
            <a:off x="2123728" y="692696"/>
            <a:ext cx="547260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Title for a main heading</a:t>
            </a:r>
            <a:endParaRPr lang="en-GB" sz="2400" b="1" dirty="0">
              <a:solidFill>
                <a:srgbClr val="000000"/>
              </a:solidFill>
              <a:latin typeface="Lucida Sans" pitchFamily="34" charset="0"/>
            </a:endParaRPr>
          </a:p>
        </p:txBody>
      </p:sp>
      <p:sp>
        <p:nvSpPr>
          <p:cNvPr id="5" name="Oval 4"/>
          <p:cNvSpPr/>
          <p:nvPr/>
        </p:nvSpPr>
        <p:spPr>
          <a:xfrm>
            <a:off x="1858416" y="1988840"/>
            <a:ext cx="309634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H="1" flipV="1">
            <a:off x="2915816" y="3212976"/>
            <a:ext cx="1152128" cy="11669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2123728" y="4149080"/>
            <a:ext cx="52565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Rename Category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5433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300"/>
          <a:stretch/>
        </p:blipFill>
        <p:spPr>
          <a:xfrm>
            <a:off x="-85349" y="527865"/>
            <a:ext cx="9207500" cy="587727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171</a:t>
            </a:fld>
            <a:endParaRPr lang="en-GB"/>
          </a:p>
        </p:txBody>
      </p:sp>
      <p:sp>
        <p:nvSpPr>
          <p:cNvPr id="3" name="TextBox 2"/>
          <p:cNvSpPr txBox="1"/>
          <p:nvPr/>
        </p:nvSpPr>
        <p:spPr bwMode="auto">
          <a:xfrm>
            <a:off x="4788024" y="4293096"/>
            <a:ext cx="352839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'Primary Sources' becomes a main heading</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14855124"/>
      </p:ext>
    </p:extLst>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8545" t="17592" r="8643" b="17658"/>
          <a:stretch/>
        </p:blipFill>
        <p:spPr>
          <a:xfrm>
            <a:off x="899592" y="649137"/>
            <a:ext cx="7200801" cy="532859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172</a:t>
            </a:fld>
            <a:endParaRPr lang="en-GB"/>
          </a:p>
        </p:txBody>
      </p:sp>
      <p:sp>
        <p:nvSpPr>
          <p:cNvPr id="3" name="TextBox 2"/>
          <p:cNvSpPr txBox="1"/>
          <p:nvPr/>
        </p:nvSpPr>
        <p:spPr bwMode="auto">
          <a:xfrm>
            <a:off x="5004048" y="4077072"/>
            <a:ext cx="3744416"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'Category' for a subheading and rename the group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23120614"/>
      </p:ext>
    </p:extLst>
  </p:cSld>
  <p:clrMapOvr>
    <a:masterClrMapping/>
  </p:clrMapOvr>
  <p:transition spd="med">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8531" t="17625" r="8657" b="17625"/>
          <a:stretch/>
        </p:blipFill>
        <p:spPr>
          <a:xfrm>
            <a:off x="968706" y="620688"/>
            <a:ext cx="7200800" cy="532859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173</a:t>
            </a:fld>
            <a:endParaRPr lang="en-GB"/>
          </a:p>
        </p:txBody>
      </p:sp>
      <p:cxnSp>
        <p:nvCxnSpPr>
          <p:cNvPr id="6" name="Straight Arrow Connector 5"/>
          <p:cNvCxnSpPr/>
          <p:nvPr/>
        </p:nvCxnSpPr>
        <p:spPr>
          <a:xfrm flipH="1" flipV="1">
            <a:off x="2339752" y="1196752"/>
            <a:ext cx="2088232" cy="201622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843808" y="3068961"/>
            <a:ext cx="475252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add more categories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78129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174</a:t>
            </a:fld>
            <a:endParaRPr lang="en-GB"/>
          </a:p>
        </p:txBody>
      </p:sp>
      <p:sp>
        <p:nvSpPr>
          <p:cNvPr id="3" name="TextBox 2"/>
          <p:cNvSpPr txBox="1"/>
          <p:nvPr/>
        </p:nvSpPr>
        <p:spPr bwMode="auto">
          <a:xfrm>
            <a:off x="755576" y="1340768"/>
            <a:ext cx="756084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Titles are centred, categories are left-justified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98828780"/>
      </p:ext>
    </p:extLst>
  </p:cSld>
  <p:clrMapOvr>
    <a:masterClrMapping/>
  </p:clrMapOvr>
  <p:transition spd="med">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175</a:t>
            </a:fld>
            <a:endParaRPr lang="en-GB"/>
          </a:p>
        </p:txBody>
      </p:sp>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807" y="548680"/>
            <a:ext cx="7239000" cy="206321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2"/>
          <a:stretch/>
        </p:blipFill>
        <p:spPr bwMode="auto">
          <a:xfrm>
            <a:off x="755576" y="4077072"/>
            <a:ext cx="7239000" cy="196166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757807" y="2996952"/>
            <a:ext cx="72390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and drag any item to move to a new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652872"/>
      </p:ext>
    </p:extLst>
  </p:cSld>
  <p:clrMapOvr>
    <a:masterClrMapping/>
  </p:clrMapOvr>
  <p:transition spd="med">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000"/>
          <a:stretch/>
        </p:blipFill>
        <p:spPr>
          <a:xfrm>
            <a:off x="31358" y="0"/>
            <a:ext cx="9112642" cy="683448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176</a:t>
            </a:fld>
            <a:endParaRPr lang="en-GB"/>
          </a:p>
        </p:txBody>
      </p:sp>
      <p:cxnSp>
        <p:nvCxnSpPr>
          <p:cNvPr id="5" name="Straight Arrow Connector 4"/>
          <p:cNvCxnSpPr/>
          <p:nvPr/>
        </p:nvCxnSpPr>
        <p:spPr>
          <a:xfrm flipH="1" flipV="1">
            <a:off x="3779912" y="836712"/>
            <a:ext cx="72008" cy="9915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23528" y="1412776"/>
            <a:ext cx="846169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Uncheck 'Group References by Custom Categories' to revert to a single list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61006440"/>
      </p:ext>
    </p:extLst>
  </p:cSld>
  <p:clrMapOvr>
    <a:masterClrMapping/>
  </p:clrMapOvr>
  <p:transition spd="med">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42" y="10870"/>
            <a:ext cx="9192906" cy="684713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177</a:t>
            </a:fld>
            <a:endParaRPr lang="en-GB"/>
          </a:p>
        </p:txBody>
      </p:sp>
      <p:sp>
        <p:nvSpPr>
          <p:cNvPr id="3" name="TextBox 2"/>
          <p:cNvSpPr txBox="1"/>
          <p:nvPr/>
        </p:nvSpPr>
        <p:spPr bwMode="auto">
          <a:xfrm>
            <a:off x="1259632" y="4581128"/>
            <a:ext cx="640871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single reference list is displayed.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31868516"/>
      </p:ext>
    </p:extLst>
  </p:cSld>
  <p:clrMapOvr>
    <a:masterClrMapping/>
  </p:clrMapOvr>
  <p:transition spd="med">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GB" smtClean="0"/>
              <a:t>Remove field codes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178</a:t>
            </a:fld>
            <a:endParaRPr lang="en-GB"/>
          </a:p>
        </p:txBody>
      </p:sp>
    </p:spTree>
  </p:cSld>
  <p:clrMapOvr>
    <a:masterClrMapping/>
  </p:clrMapOvr>
  <p:transition spd="med">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GB" smtClean="0"/>
              <a:t>Create a plain text document</a:t>
            </a:r>
          </a:p>
        </p:txBody>
      </p:sp>
      <p:sp>
        <p:nvSpPr>
          <p:cNvPr id="604163" name="Rectangle 3"/>
          <p:cNvSpPr>
            <a:spLocks noGrp="1" noChangeArrowheads="1"/>
          </p:cNvSpPr>
          <p:nvPr>
            <p:ph type="body" idx="1"/>
          </p:nvPr>
        </p:nvSpPr>
        <p:spPr>
          <a:xfrm>
            <a:off x="323850" y="2420938"/>
            <a:ext cx="8426450" cy="3817937"/>
          </a:xfrm>
        </p:spPr>
        <p:txBody>
          <a:bodyPr/>
          <a:lstStyle/>
          <a:p>
            <a:pPr eaLnBrk="1" hangingPunct="1">
              <a:lnSpc>
                <a:spcPct val="90000"/>
              </a:lnSpc>
            </a:pPr>
            <a:r>
              <a:rPr lang="en-GB" smtClean="0"/>
              <a:t>A completed Word document carries all EndNote field codes</a:t>
            </a:r>
          </a:p>
          <a:p>
            <a:pPr eaLnBrk="1" hangingPunct="1">
              <a:lnSpc>
                <a:spcPct val="90000"/>
              </a:lnSpc>
            </a:pPr>
            <a:r>
              <a:rPr lang="en-GB" smtClean="0"/>
              <a:t>For publication, a 'plain copy' is required</a:t>
            </a:r>
          </a:p>
          <a:p>
            <a:pPr eaLnBrk="1" hangingPunct="1">
              <a:lnSpc>
                <a:spcPct val="90000"/>
              </a:lnSpc>
            </a:pPr>
            <a:r>
              <a:rPr lang="en-GB" smtClean="0"/>
              <a:t>Make a copy of the Word document before creating the plain text version - if you make a mistake there is no way back to the original</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163">
                                            <p:txEl>
                                              <p:pRg st="0" end="0"/>
                                            </p:txEl>
                                          </p:spTgt>
                                        </p:tgtEl>
                                        <p:attrNameLst>
                                          <p:attrName>style.visibility</p:attrName>
                                        </p:attrNameLst>
                                      </p:cBhvr>
                                      <p:to>
                                        <p:strVal val="visible"/>
                                      </p:to>
                                    </p:set>
                                    <p:animEffect transition="in" filter="fade">
                                      <p:cBhvr>
                                        <p:cTn id="7" dur="2000"/>
                                        <p:tgtEl>
                                          <p:spTgt spid="60416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4163">
                                            <p:txEl>
                                              <p:pRg st="1" end="1"/>
                                            </p:txEl>
                                          </p:spTgt>
                                        </p:tgtEl>
                                        <p:attrNameLst>
                                          <p:attrName>style.visibility</p:attrName>
                                        </p:attrNameLst>
                                      </p:cBhvr>
                                      <p:to>
                                        <p:strVal val="visible"/>
                                      </p:to>
                                    </p:set>
                                    <p:animEffect transition="in" filter="fade">
                                      <p:cBhvr>
                                        <p:cTn id="11" dur="2000"/>
                                        <p:tgtEl>
                                          <p:spTgt spid="60416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04163">
                                            <p:txEl>
                                              <p:pRg st="2" end="2"/>
                                            </p:txEl>
                                          </p:spTgt>
                                        </p:tgtEl>
                                        <p:attrNameLst>
                                          <p:attrName>style.visibility</p:attrName>
                                        </p:attrNameLst>
                                      </p:cBhvr>
                                      <p:to>
                                        <p:strVal val="visible"/>
                                      </p:to>
                                    </p:set>
                                    <p:animEffect transition="in" filter="fade">
                                      <p:cBhvr>
                                        <p:cTn id="15" dur="2000"/>
                                        <p:tgtEl>
                                          <p:spTgt spid="604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3348038" y="836613"/>
            <a:ext cx="1800225" cy="12969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4716463" y="1844675"/>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the toolbar icons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extLst>
      <p:ext uri="{BB962C8B-B14F-4D97-AF65-F5344CB8AC3E}">
        <p14:creationId xmlns:p14="http://schemas.microsoft.com/office/powerpoint/2010/main" val="4238186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00"/>
          <a:stretch/>
        </p:blipFill>
        <p:spPr>
          <a:xfrm>
            <a:off x="3121" y="0"/>
            <a:ext cx="9144000" cy="6858000"/>
          </a:xfrm>
          <a:prstGeom prst="rect">
            <a:avLst/>
          </a:prstGeom>
        </p:spPr>
      </p:pic>
      <p:sp>
        <p:nvSpPr>
          <p:cNvPr id="606213" name="Line 5"/>
          <p:cNvSpPr>
            <a:spLocks noChangeShapeType="1"/>
          </p:cNvSpPr>
          <p:nvPr/>
        </p:nvSpPr>
        <p:spPr bwMode="auto">
          <a:xfrm flipH="1" flipV="1">
            <a:off x="3721351" y="1268760"/>
            <a:ext cx="1728787"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214" name="Text Box 6"/>
          <p:cNvSpPr txBox="1">
            <a:spLocks noChangeArrowheads="1"/>
          </p:cNvSpPr>
          <p:nvPr/>
        </p:nvSpPr>
        <p:spPr bwMode="auto">
          <a:xfrm>
            <a:off x="3289551" y="2421285"/>
            <a:ext cx="49688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'Convert Citations and Bibliography' and choose the 'Convert to Plain Text' option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180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6214"/>
                                        </p:tgtEl>
                                        <p:attrNameLst>
                                          <p:attrName>style.visibility</p:attrName>
                                        </p:attrNameLst>
                                      </p:cBhvr>
                                      <p:to>
                                        <p:strVal val="visible"/>
                                      </p:to>
                                    </p:set>
                                    <p:animEffect transition="in" filter="fade">
                                      <p:cBhvr>
                                        <p:cTn id="7" dur="2000"/>
                                        <p:tgtEl>
                                          <p:spTgt spid="6062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6213"/>
                                        </p:tgtEl>
                                        <p:attrNameLst>
                                          <p:attrName>style.visibility</p:attrName>
                                        </p:attrNameLst>
                                      </p:cBhvr>
                                      <p:to>
                                        <p:strVal val="visible"/>
                                      </p:to>
                                    </p:set>
                                    <p:animEffect transition="in" filter="fade">
                                      <p:cBhvr>
                                        <p:cTn id="11" dur="20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p:txBody>
          <a:bodyPr/>
          <a:lstStyle/>
          <a:p>
            <a:pPr eaLnBrk="1" hangingPunct="1"/>
            <a:r>
              <a:rPr lang="en-GB" smtClean="0"/>
              <a:t>Creating a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181</a:t>
            </a:fld>
            <a:endParaRPr lang="en-GB"/>
          </a:p>
        </p:txBody>
      </p:sp>
    </p:spTree>
  </p:cSld>
  <p:clrMapOvr>
    <a:masterClrMapping/>
  </p:clrMapOvr>
  <p:transition spd="med">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50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9B3A3AEF-C6FD-4F98-877E-3FA167AB4B8C}" type="slidenum">
              <a:rPr lang="en-GB" sz="1400">
                <a:latin typeface="Lucida Sans" pitchFamily="34" charset="0"/>
              </a:rPr>
              <a:pPr algn="r"/>
              <a:t>182</a:t>
            </a:fld>
            <a:endParaRPr lang="en-GB" sz="1400">
              <a:latin typeface="Lucida Sans" pitchFamily="34" charset="0"/>
            </a:endParaRPr>
          </a:p>
        </p:txBody>
      </p:sp>
      <p:sp>
        <p:nvSpPr>
          <p:cNvPr id="612357" name="Line 6"/>
          <p:cNvSpPr>
            <a:spLocks noChangeShapeType="1"/>
          </p:cNvSpPr>
          <p:nvPr/>
        </p:nvSpPr>
        <p:spPr bwMode="auto">
          <a:xfrm flipH="1" flipV="1">
            <a:off x="3203847" y="1124744"/>
            <a:ext cx="1404665" cy="12247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2358" name="Line 6"/>
          <p:cNvSpPr>
            <a:spLocks noChangeShapeType="1"/>
          </p:cNvSpPr>
          <p:nvPr/>
        </p:nvSpPr>
        <p:spPr bwMode="auto">
          <a:xfrm flipH="1">
            <a:off x="3527424" y="3429000"/>
            <a:ext cx="1044575"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2359" name="Text Box 10"/>
          <p:cNvSpPr txBox="1">
            <a:spLocks noChangeArrowheads="1"/>
          </p:cNvSpPr>
          <p:nvPr/>
        </p:nvSpPr>
        <p:spPr bwMode="auto">
          <a:xfrm>
            <a:off x="4500563" y="2349500"/>
            <a:ext cx="442753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the references to be included in the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2359"/>
                                        </p:tgtEl>
                                        <p:attrNameLst>
                                          <p:attrName>style.visibility</p:attrName>
                                        </p:attrNameLst>
                                      </p:cBhvr>
                                      <p:to>
                                        <p:strVal val="visible"/>
                                      </p:to>
                                    </p:set>
                                    <p:animEffect transition="in" filter="fade">
                                      <p:cBhvr>
                                        <p:cTn id="7" dur="2000"/>
                                        <p:tgtEl>
                                          <p:spTgt spid="6123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2357"/>
                                        </p:tgtEl>
                                        <p:attrNameLst>
                                          <p:attrName>style.visibility</p:attrName>
                                        </p:attrNameLst>
                                      </p:cBhvr>
                                      <p:to>
                                        <p:strVal val="visible"/>
                                      </p:to>
                                    </p:set>
                                    <p:animEffect transition="in" filter="fade">
                                      <p:cBhvr>
                                        <p:cTn id="11" dur="2000"/>
                                        <p:tgtEl>
                                          <p:spTgt spid="61235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2358"/>
                                        </p:tgtEl>
                                        <p:attrNameLst>
                                          <p:attrName>style.visibility</p:attrName>
                                        </p:attrNameLst>
                                      </p:cBhvr>
                                      <p:to>
                                        <p:strVal val="visible"/>
                                      </p:to>
                                    </p:set>
                                    <p:animEffect transition="in" filter="fade">
                                      <p:cBhvr>
                                        <p:cTn id="14" dur="2000"/>
                                        <p:tgtEl>
                                          <p:spTgt spid="612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7" grpId="0" animBg="1"/>
      <p:bldP spid="612358" grpId="0" animBg="1"/>
      <p:bldP spid="61235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71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53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ECBF4BF-3472-430C-ADD0-97C6DF1D83EF}" type="slidenum">
              <a:rPr lang="en-GB" sz="1400">
                <a:latin typeface="Lucida Sans" pitchFamily="34" charset="0"/>
              </a:rPr>
              <a:pPr algn="r"/>
              <a:t>183</a:t>
            </a:fld>
            <a:endParaRPr lang="en-GB" sz="1400">
              <a:latin typeface="Lucida Sans" pitchFamily="34" charset="0"/>
            </a:endParaRPr>
          </a:p>
        </p:txBody>
      </p:sp>
      <p:sp>
        <p:nvSpPr>
          <p:cNvPr id="614405" name="Line 6"/>
          <p:cNvSpPr>
            <a:spLocks noChangeShapeType="1"/>
          </p:cNvSpPr>
          <p:nvPr/>
        </p:nvSpPr>
        <p:spPr bwMode="auto">
          <a:xfrm flipH="1" flipV="1">
            <a:off x="2773460" y="3212976"/>
            <a:ext cx="1871663"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4406" name="Text Box 10"/>
          <p:cNvSpPr txBox="1">
            <a:spLocks noChangeArrowheads="1"/>
          </p:cNvSpPr>
          <p:nvPr/>
        </p:nvSpPr>
        <p:spPr bwMode="auto">
          <a:xfrm>
            <a:off x="4465735" y="2779589"/>
            <a:ext cx="367188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'Show Selected References'</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06"/>
                                        </p:tgtEl>
                                        <p:attrNameLst>
                                          <p:attrName>style.visibility</p:attrName>
                                        </p:attrNameLst>
                                      </p:cBhvr>
                                      <p:to>
                                        <p:strVal val="visible"/>
                                      </p:to>
                                    </p:set>
                                    <p:animEffect transition="in" filter="fade">
                                      <p:cBhvr>
                                        <p:cTn id="7" dur="2000"/>
                                        <p:tgtEl>
                                          <p:spTgt spid="6144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05"/>
                                        </p:tgtEl>
                                        <p:attrNameLst>
                                          <p:attrName>style.visibility</p:attrName>
                                        </p:attrNameLst>
                                      </p:cBhvr>
                                      <p:to>
                                        <p:strVal val="visible"/>
                                      </p:to>
                                    </p:set>
                                    <p:animEffect transition="in" filter="fade">
                                      <p:cBhvr>
                                        <p:cTn id="11" dur="2000"/>
                                        <p:tgtEl>
                                          <p:spTgt spid="614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p:bldP spid="61440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2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5" name="Rectangle 3"/>
          <p:cNvSpPr>
            <a:spLocks noGrp="1" noChangeArrowheads="1"/>
          </p:cNvSpPr>
          <p:nvPr>
            <p:ph type="body" idx="4294967295"/>
          </p:nvPr>
        </p:nvSpPr>
        <p:spPr/>
        <p:txBody>
          <a:bodyPr/>
          <a:lstStyle/>
          <a:p>
            <a:pPr eaLnBrk="1" hangingPunct="1">
              <a:spcBef>
                <a:spcPct val="0"/>
              </a:spcBef>
              <a:buClrTx/>
              <a:buFontTx/>
              <a:buNone/>
            </a:pPr>
            <a:endParaRPr lang="en-GB" b="0" smtClean="0">
              <a:solidFill>
                <a:srgbClr val="000000"/>
              </a:solidFill>
            </a:endParaRPr>
          </a:p>
          <a:p>
            <a:pPr eaLnBrk="1" hangingPunct="1"/>
            <a:endParaRPr lang="en-US" smtClean="0"/>
          </a:p>
        </p:txBody>
      </p:sp>
      <p:sp>
        <p:nvSpPr>
          <p:cNvPr id="616453" name="Text Box 10"/>
          <p:cNvSpPr txBox="1">
            <a:spLocks noChangeArrowheads="1"/>
          </p:cNvSpPr>
          <p:nvPr/>
        </p:nvSpPr>
        <p:spPr bwMode="auto">
          <a:xfrm>
            <a:off x="3024188" y="3141663"/>
            <a:ext cx="3276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Selected references are displayed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fade">
                                      <p:cBhvr>
                                        <p:cTn id="7" dur="2000"/>
                                        <p:tgtEl>
                                          <p:spTgt spid="616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052" y="0"/>
            <a:ext cx="9165051" cy="687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2580"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F703F48-FB82-45CB-B8A0-86206F3E5804}" type="slidenum">
              <a:rPr lang="en-GB" sz="1400">
                <a:latin typeface="Lucida Sans" pitchFamily="34" charset="0"/>
              </a:rPr>
              <a:pPr algn="r"/>
              <a:t>185</a:t>
            </a:fld>
            <a:endParaRPr lang="en-GB" sz="1400">
              <a:latin typeface="Lucida Sans" pitchFamily="34" charset="0"/>
            </a:endParaRPr>
          </a:p>
        </p:txBody>
      </p:sp>
      <p:sp>
        <p:nvSpPr>
          <p:cNvPr id="618502" name="Line 6"/>
          <p:cNvSpPr>
            <a:spLocks noChangeShapeType="1"/>
          </p:cNvSpPr>
          <p:nvPr/>
        </p:nvSpPr>
        <p:spPr bwMode="auto">
          <a:xfrm flipH="1" flipV="1">
            <a:off x="3507407" y="3130904"/>
            <a:ext cx="1331912"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8503" name="Text Box 10"/>
          <p:cNvSpPr txBox="1">
            <a:spLocks noChangeArrowheads="1"/>
          </p:cNvSpPr>
          <p:nvPr/>
        </p:nvSpPr>
        <p:spPr bwMode="auto">
          <a:xfrm>
            <a:off x="4767882" y="2735618"/>
            <a:ext cx="2843212"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fade">
                                      <p:cBhvr>
                                        <p:cTn id="7" dur="2000"/>
                                        <p:tgtEl>
                                          <p:spTgt spid="6185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8502"/>
                                        </p:tgtEl>
                                        <p:attrNameLst>
                                          <p:attrName>style.visibility</p:attrName>
                                        </p:attrNameLst>
                                      </p:cBhvr>
                                      <p:to>
                                        <p:strVal val="visible"/>
                                      </p:to>
                                    </p:set>
                                    <p:animEffect transition="in" filter="fade">
                                      <p:cBhvr>
                                        <p:cTn id="11" dur="2000"/>
                                        <p:tgtEl>
                                          <p:spTgt spid="618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2" grpId="0" animBg="1"/>
      <p:bldP spid="61850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842" y="1797050"/>
            <a:ext cx="4886325" cy="355282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5360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3221904-AA6B-448D-9BB3-8320D8569C42}" type="slidenum">
              <a:rPr lang="en-GB" sz="1400">
                <a:latin typeface="Lucida Sans" pitchFamily="34" charset="0"/>
              </a:rPr>
              <a:pPr algn="r"/>
              <a:t>186</a:t>
            </a:fld>
            <a:endParaRPr lang="en-GB" sz="1400">
              <a:latin typeface="Lucida Sans" pitchFamily="34" charset="0"/>
            </a:endParaRPr>
          </a:p>
        </p:txBody>
      </p:sp>
      <p:sp>
        <p:nvSpPr>
          <p:cNvPr id="620548" name="Line 6"/>
          <p:cNvSpPr>
            <a:spLocks noChangeShapeType="1"/>
          </p:cNvSpPr>
          <p:nvPr/>
        </p:nvSpPr>
        <p:spPr bwMode="auto">
          <a:xfrm flipH="1">
            <a:off x="3563938" y="1449388"/>
            <a:ext cx="1187450" cy="8985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49" name="Text Box 10"/>
          <p:cNvSpPr txBox="1">
            <a:spLocks noChangeArrowheads="1"/>
          </p:cNvSpPr>
          <p:nvPr/>
        </p:nvSpPr>
        <p:spPr bwMode="auto">
          <a:xfrm>
            <a:off x="4679950" y="728663"/>
            <a:ext cx="334803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the subject field</a:t>
            </a:r>
          </a:p>
        </p:txBody>
      </p:sp>
      <p:sp>
        <p:nvSpPr>
          <p:cNvPr id="620550" name="Line 6"/>
          <p:cNvSpPr>
            <a:spLocks noChangeShapeType="1"/>
          </p:cNvSpPr>
          <p:nvPr/>
        </p:nvSpPr>
        <p:spPr bwMode="auto">
          <a:xfrm flipH="1">
            <a:off x="6696075" y="3897313"/>
            <a:ext cx="720725" cy="4667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51" name="Text Box 10"/>
          <p:cNvSpPr txBox="1">
            <a:spLocks noChangeArrowheads="1"/>
          </p:cNvSpPr>
          <p:nvPr/>
        </p:nvSpPr>
        <p:spPr bwMode="auto">
          <a:xfrm>
            <a:off x="7272338" y="3573463"/>
            <a:ext cx="16192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…then 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0549"/>
                                        </p:tgtEl>
                                        <p:attrNameLst>
                                          <p:attrName>style.visibility</p:attrName>
                                        </p:attrNameLst>
                                      </p:cBhvr>
                                      <p:to>
                                        <p:strVal val="visible"/>
                                      </p:to>
                                    </p:set>
                                    <p:animEffect transition="in" filter="fade">
                                      <p:cBhvr>
                                        <p:cTn id="7" dur="2000"/>
                                        <p:tgtEl>
                                          <p:spTgt spid="620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0548"/>
                                        </p:tgtEl>
                                        <p:attrNameLst>
                                          <p:attrName>style.visibility</p:attrName>
                                        </p:attrNameLst>
                                      </p:cBhvr>
                                      <p:to>
                                        <p:strVal val="visible"/>
                                      </p:to>
                                    </p:set>
                                    <p:animEffect transition="in" filter="fade">
                                      <p:cBhvr>
                                        <p:cTn id="11" dur="2000"/>
                                        <p:tgtEl>
                                          <p:spTgt spid="62054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20551"/>
                                        </p:tgtEl>
                                        <p:attrNameLst>
                                          <p:attrName>style.visibility</p:attrName>
                                        </p:attrNameLst>
                                      </p:cBhvr>
                                      <p:to>
                                        <p:strVal val="visible"/>
                                      </p:to>
                                    </p:set>
                                    <p:animEffect transition="in" filter="fade">
                                      <p:cBhvr>
                                        <p:cTn id="15" dur="2000"/>
                                        <p:tgtEl>
                                          <p:spTgt spid="62055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20550"/>
                                        </p:tgtEl>
                                        <p:attrNameLst>
                                          <p:attrName>style.visibility</p:attrName>
                                        </p:attrNameLst>
                                      </p:cBhvr>
                                      <p:to>
                                        <p:strVal val="visible"/>
                                      </p:to>
                                    </p:set>
                                    <p:animEffect transition="in" filter="fade">
                                      <p:cBhvr>
                                        <p:cTn id="19" dur="2000"/>
                                        <p:tgtEl>
                                          <p:spTgt spid="620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49" grpId="0" animBg="1"/>
      <p:bldP spid="620550" grpId="0" animBg="1"/>
      <p:bldP spid="62055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514371"/>
            <a:ext cx="5257800" cy="38004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5462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20DD1AD-E15E-43C4-8B9D-5EF33360EC73}" type="slidenum">
              <a:rPr lang="en-GB" sz="1400">
                <a:latin typeface="Lucida Sans" pitchFamily="34" charset="0"/>
              </a:rPr>
              <a:pPr algn="r"/>
              <a:t>187</a:t>
            </a:fld>
            <a:endParaRPr lang="en-GB" sz="1400">
              <a:latin typeface="Lucida Sans" pitchFamily="34" charset="0"/>
            </a:endParaRPr>
          </a:p>
        </p:txBody>
      </p:sp>
      <p:sp>
        <p:nvSpPr>
          <p:cNvPr id="622596" name="Line 6"/>
          <p:cNvSpPr>
            <a:spLocks noChangeShapeType="1"/>
          </p:cNvSpPr>
          <p:nvPr/>
        </p:nvSpPr>
        <p:spPr bwMode="auto">
          <a:xfrm flipH="1">
            <a:off x="6443663" y="1196975"/>
            <a:ext cx="0" cy="7921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2597" name="Text Box 10"/>
          <p:cNvSpPr txBox="1">
            <a:spLocks noChangeArrowheads="1"/>
          </p:cNvSpPr>
          <p:nvPr/>
        </p:nvSpPr>
        <p:spPr bwMode="auto">
          <a:xfrm>
            <a:off x="4572000" y="800100"/>
            <a:ext cx="34559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'Select All'</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fade">
                                      <p:cBhvr>
                                        <p:cTn id="7" dur="2000"/>
                                        <p:tgtEl>
                                          <p:spTgt spid="622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2596"/>
                                        </p:tgtEl>
                                        <p:attrNameLst>
                                          <p:attrName>style.visibility</p:attrName>
                                        </p:attrNameLst>
                                      </p:cBhvr>
                                      <p:to>
                                        <p:strVal val="visible"/>
                                      </p:to>
                                    </p:set>
                                    <p:animEffect transition="in" filter="fade">
                                      <p:cBhvr>
                                        <p:cTn id="11" dur="2000"/>
                                        <p:tgtEl>
                                          <p:spTgt spid="622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6" grpId="0" animBg="1"/>
      <p:bldP spid="62259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2" y="1052617"/>
            <a:ext cx="6296025" cy="491490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55650"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035FF210-FD77-4222-9DE3-D7B720EF390D}" type="slidenum">
              <a:rPr lang="en-GB" sz="1400">
                <a:latin typeface="Lucida Sans" pitchFamily="34" charset="0"/>
              </a:rPr>
              <a:pPr algn="r"/>
              <a:t>188</a:t>
            </a:fld>
            <a:endParaRPr lang="en-GB" sz="1400">
              <a:latin typeface="Lucida Sans" pitchFamily="34" charset="0"/>
            </a:endParaRPr>
          </a:p>
        </p:txBody>
      </p:sp>
      <p:sp>
        <p:nvSpPr>
          <p:cNvPr id="624644" name="Line 6"/>
          <p:cNvSpPr>
            <a:spLocks noChangeShapeType="1"/>
          </p:cNvSpPr>
          <p:nvPr/>
        </p:nvSpPr>
        <p:spPr bwMode="auto">
          <a:xfrm flipH="1">
            <a:off x="4281582" y="621167"/>
            <a:ext cx="0" cy="7921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5" name="Line 6"/>
          <p:cNvSpPr>
            <a:spLocks noChangeShapeType="1"/>
          </p:cNvSpPr>
          <p:nvPr/>
        </p:nvSpPr>
        <p:spPr bwMode="auto">
          <a:xfrm flipH="1">
            <a:off x="2555776" y="620713"/>
            <a:ext cx="0" cy="7921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6" name="Text Box 10"/>
          <p:cNvSpPr txBox="1">
            <a:spLocks noChangeArrowheads="1"/>
          </p:cNvSpPr>
          <p:nvPr/>
        </p:nvSpPr>
        <p:spPr bwMode="auto">
          <a:xfrm>
            <a:off x="323850" y="296863"/>
            <a:ext cx="7956550"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Change the 'Output Style' and 'Layout' if needed</a:t>
            </a:r>
          </a:p>
        </p:txBody>
      </p:sp>
      <p:sp>
        <p:nvSpPr>
          <p:cNvPr id="624647" name="Line 6"/>
          <p:cNvSpPr>
            <a:spLocks noChangeShapeType="1"/>
          </p:cNvSpPr>
          <p:nvPr/>
        </p:nvSpPr>
        <p:spPr bwMode="auto">
          <a:xfrm>
            <a:off x="6300786" y="4388408"/>
            <a:ext cx="215429" cy="11244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8" name="Line 6"/>
          <p:cNvSpPr>
            <a:spLocks noChangeShapeType="1"/>
          </p:cNvSpPr>
          <p:nvPr/>
        </p:nvSpPr>
        <p:spPr bwMode="auto">
          <a:xfrm flipH="1">
            <a:off x="5651498" y="4351897"/>
            <a:ext cx="684213" cy="11609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9" name="Text Box 10"/>
          <p:cNvSpPr txBox="1">
            <a:spLocks noChangeArrowheads="1"/>
          </p:cNvSpPr>
          <p:nvPr/>
        </p:nvSpPr>
        <p:spPr bwMode="auto">
          <a:xfrm>
            <a:off x="5400675" y="3991534"/>
            <a:ext cx="26638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Print or Save…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646"/>
                                        </p:tgtEl>
                                        <p:attrNameLst>
                                          <p:attrName>style.visibility</p:attrName>
                                        </p:attrNameLst>
                                      </p:cBhvr>
                                      <p:to>
                                        <p:strVal val="visible"/>
                                      </p:to>
                                    </p:set>
                                    <p:animEffect transition="in" filter="fade">
                                      <p:cBhvr>
                                        <p:cTn id="7" dur="2000"/>
                                        <p:tgtEl>
                                          <p:spTgt spid="62464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645"/>
                                        </p:tgtEl>
                                        <p:attrNameLst>
                                          <p:attrName>style.visibility</p:attrName>
                                        </p:attrNameLst>
                                      </p:cBhvr>
                                      <p:to>
                                        <p:strVal val="visible"/>
                                      </p:to>
                                    </p:set>
                                    <p:animEffect transition="in" filter="fade">
                                      <p:cBhvr>
                                        <p:cTn id="11" dur="2000"/>
                                        <p:tgtEl>
                                          <p:spTgt spid="62464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24644"/>
                                        </p:tgtEl>
                                        <p:attrNameLst>
                                          <p:attrName>style.visibility</p:attrName>
                                        </p:attrNameLst>
                                      </p:cBhvr>
                                      <p:to>
                                        <p:strVal val="visible"/>
                                      </p:to>
                                    </p:set>
                                    <p:animEffect transition="in" filter="fade">
                                      <p:cBhvr>
                                        <p:cTn id="14" dur="2000"/>
                                        <p:tgtEl>
                                          <p:spTgt spid="624644"/>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24649"/>
                                        </p:tgtEl>
                                        <p:attrNameLst>
                                          <p:attrName>style.visibility</p:attrName>
                                        </p:attrNameLst>
                                      </p:cBhvr>
                                      <p:to>
                                        <p:strVal val="visible"/>
                                      </p:to>
                                    </p:set>
                                    <p:animEffect transition="in" filter="fade">
                                      <p:cBhvr>
                                        <p:cTn id="18" dur="2000"/>
                                        <p:tgtEl>
                                          <p:spTgt spid="624649"/>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624647"/>
                                        </p:tgtEl>
                                        <p:attrNameLst>
                                          <p:attrName>style.visibility</p:attrName>
                                        </p:attrNameLst>
                                      </p:cBhvr>
                                      <p:to>
                                        <p:strVal val="visible"/>
                                      </p:to>
                                    </p:set>
                                    <p:animEffect transition="in" filter="fade">
                                      <p:cBhvr>
                                        <p:cTn id="22" dur="2000"/>
                                        <p:tgtEl>
                                          <p:spTgt spid="6246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4648"/>
                                        </p:tgtEl>
                                        <p:attrNameLst>
                                          <p:attrName>style.visibility</p:attrName>
                                        </p:attrNameLst>
                                      </p:cBhvr>
                                      <p:to>
                                        <p:strVal val="visible"/>
                                      </p:to>
                                    </p:set>
                                    <p:animEffect transition="in" filter="fade">
                                      <p:cBhvr>
                                        <p:cTn id="25" dur="2000"/>
                                        <p:tgtEl>
                                          <p:spTgt spid="624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animBg="1"/>
      <p:bldP spid="624645" grpId="0" animBg="1"/>
      <p:bldP spid="624646" grpId="0" animBg="1"/>
      <p:bldP spid="624647" grpId="0" animBg="1"/>
      <p:bldP spid="624648" grpId="0" animBg="1"/>
      <p:bldP spid="62464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744706"/>
            <a:ext cx="4772025" cy="52482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189</a:t>
            </a:fld>
            <a:endParaRPr lang="en-GB"/>
          </a:p>
        </p:txBody>
      </p:sp>
      <p:sp>
        <p:nvSpPr>
          <p:cNvPr id="3" name="TextBox 2"/>
          <p:cNvSpPr txBox="1"/>
          <p:nvPr/>
        </p:nvSpPr>
        <p:spPr bwMode="auto">
          <a:xfrm>
            <a:off x="899592" y="4509120"/>
            <a:ext cx="54006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Control the subject bibliography layout by using the tabs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56702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1562" y="4581128"/>
            <a:ext cx="8784976" cy="129770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7" name="Line 6"/>
          <p:cNvSpPr>
            <a:spLocks noChangeShapeType="1"/>
          </p:cNvSpPr>
          <p:nvPr/>
        </p:nvSpPr>
        <p:spPr bwMode="auto">
          <a:xfrm flipV="1">
            <a:off x="5868144" y="5468549"/>
            <a:ext cx="194421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112402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667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0998BC4-7513-4E58-BA6C-0108F16838FC}" type="slidenum">
              <a:rPr lang="en-GB" sz="1400">
                <a:latin typeface="Lucida Sans" pitchFamily="34" charset="0"/>
              </a:rPr>
              <a:pPr algn="r"/>
              <a:t>190</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190</a:t>
            </a:fld>
            <a:endParaRPr lang="en-GB"/>
          </a:p>
        </p:txBody>
      </p:sp>
    </p:spTree>
  </p:cSld>
  <p:clrMapOvr>
    <a:masterClrMapping/>
  </p:clrMapOvr>
  <p:transition spd="med">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GB" smtClean="0"/>
              <a:t>Use abbreviated journal titles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191</a:t>
            </a:fld>
            <a:endParaRPr lang="en-GB"/>
          </a:p>
        </p:txBody>
      </p:sp>
    </p:spTree>
  </p:cSld>
  <p:clrMapOvr>
    <a:masterClrMapping/>
  </p:clrMapOvr>
  <p:transition spd="med">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81" y="0"/>
            <a:ext cx="9163781" cy="687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4341" name="Line 5"/>
          <p:cNvSpPr>
            <a:spLocks noChangeShapeType="1"/>
          </p:cNvSpPr>
          <p:nvPr/>
        </p:nvSpPr>
        <p:spPr bwMode="auto">
          <a:xfrm flipH="1" flipV="1">
            <a:off x="5076055" y="1916112"/>
            <a:ext cx="864369" cy="15193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4342" name="Text Box 6"/>
          <p:cNvSpPr txBox="1">
            <a:spLocks noChangeArrowheads="1"/>
          </p:cNvSpPr>
          <p:nvPr/>
        </p:nvSpPr>
        <p:spPr bwMode="auto">
          <a:xfrm>
            <a:off x="5580063" y="3169033"/>
            <a:ext cx="33131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Open Term Lists  Journals Term List'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42"/>
                                        </p:tgtEl>
                                        <p:attrNameLst>
                                          <p:attrName>style.visibility</p:attrName>
                                        </p:attrNameLst>
                                      </p:cBhvr>
                                      <p:to>
                                        <p:strVal val="visible"/>
                                      </p:to>
                                    </p:set>
                                    <p:animEffect transition="in" filter="fade">
                                      <p:cBhvr>
                                        <p:cTn id="7" dur="2000"/>
                                        <p:tgtEl>
                                          <p:spTgt spid="6543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4341"/>
                                        </p:tgtEl>
                                        <p:attrNameLst>
                                          <p:attrName>style.visibility</p:attrName>
                                        </p:attrNameLst>
                                      </p:cBhvr>
                                      <p:to>
                                        <p:strVal val="visible"/>
                                      </p:to>
                                    </p:set>
                                    <p:animEffect transition="in" filter="fade">
                                      <p:cBhvr>
                                        <p:cTn id="11" dur="2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P spid="654342"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0638" y="1268760"/>
            <a:ext cx="4931109" cy="4247803"/>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6389" name="Line 5"/>
          <p:cNvSpPr>
            <a:spLocks noChangeShapeType="1"/>
          </p:cNvSpPr>
          <p:nvPr/>
        </p:nvSpPr>
        <p:spPr bwMode="auto">
          <a:xfrm flipH="1" flipV="1">
            <a:off x="4787900" y="3933825"/>
            <a:ext cx="1079500" cy="15827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6390" name="Text Box 6"/>
          <p:cNvSpPr txBox="1">
            <a:spLocks noChangeArrowheads="1"/>
          </p:cNvSpPr>
          <p:nvPr/>
        </p:nvSpPr>
        <p:spPr bwMode="auto">
          <a:xfrm>
            <a:off x="3635375" y="5013325"/>
            <a:ext cx="518636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the 'Terms' tab: titles of journals currently listed in the EndNote Library are displayed - these must be deleted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90"/>
                                        </p:tgtEl>
                                        <p:attrNameLst>
                                          <p:attrName>style.visibility</p:attrName>
                                        </p:attrNameLst>
                                      </p:cBhvr>
                                      <p:to>
                                        <p:strVal val="visible"/>
                                      </p:to>
                                    </p:set>
                                    <p:animEffect transition="in" filter="fade">
                                      <p:cBhvr>
                                        <p:cTn id="7" dur="2000"/>
                                        <p:tgtEl>
                                          <p:spTgt spid="6563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6389"/>
                                        </p:tgtEl>
                                        <p:attrNameLst>
                                          <p:attrName>style.visibility</p:attrName>
                                        </p:attrNameLst>
                                      </p:cBhvr>
                                      <p:to>
                                        <p:strVal val="visible"/>
                                      </p:to>
                                    </p:set>
                                    <p:animEffect transition="in" filter="fade">
                                      <p:cBhvr>
                                        <p:cTn id="11" dur="2000"/>
                                        <p:tgtEl>
                                          <p:spTgt spid="65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9" grpId="0" animBg="1"/>
      <p:bldP spid="65639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63687" y="1268760"/>
            <a:ext cx="4786867" cy="4049151"/>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8437" name="Line 5"/>
          <p:cNvSpPr>
            <a:spLocks noChangeShapeType="1"/>
          </p:cNvSpPr>
          <p:nvPr/>
        </p:nvSpPr>
        <p:spPr bwMode="auto">
          <a:xfrm flipH="1" flipV="1">
            <a:off x="4244003" y="4149080"/>
            <a:ext cx="6477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8438" name="Text Box 6"/>
          <p:cNvSpPr txBox="1">
            <a:spLocks noChangeArrowheads="1"/>
          </p:cNvSpPr>
          <p:nvPr/>
        </p:nvSpPr>
        <p:spPr bwMode="auto">
          <a:xfrm>
            <a:off x="4604366" y="5085705"/>
            <a:ext cx="33131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 single title, right-click and choose 'Select All'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fade">
                                      <p:cBhvr>
                                        <p:cTn id="7" dur="2000"/>
                                        <p:tgtEl>
                                          <p:spTgt spid="65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8437"/>
                                        </p:tgtEl>
                                        <p:attrNameLst>
                                          <p:attrName>style.visibility</p:attrName>
                                        </p:attrNameLst>
                                      </p:cBhvr>
                                      <p:to>
                                        <p:strVal val="visible"/>
                                      </p:to>
                                    </p:set>
                                    <p:animEffect transition="in" filter="fade">
                                      <p:cBhvr>
                                        <p:cTn id="11" dur="2000"/>
                                        <p:tgtEl>
                                          <p:spTgt spid="65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7" grpId="0" animBg="1"/>
      <p:bldP spid="65843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696" y="1471055"/>
            <a:ext cx="5172972" cy="4262201"/>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7717" name="Line 5"/>
          <p:cNvSpPr>
            <a:spLocks noChangeShapeType="1"/>
          </p:cNvSpPr>
          <p:nvPr/>
        </p:nvSpPr>
        <p:spPr bwMode="auto">
          <a:xfrm flipH="1" flipV="1">
            <a:off x="5839241" y="3663156"/>
            <a:ext cx="1009650" cy="18716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7718" name="Text Box 6"/>
          <p:cNvSpPr txBox="1">
            <a:spLocks noChangeArrowheads="1"/>
          </p:cNvSpPr>
          <p:nvPr/>
        </p:nvSpPr>
        <p:spPr bwMode="auto">
          <a:xfrm>
            <a:off x="5623341" y="5247481"/>
            <a:ext cx="3313113"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'Delete Term'</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7718"/>
                                        </p:tgtEl>
                                        <p:attrNameLst>
                                          <p:attrName>style.visibility</p:attrName>
                                        </p:attrNameLst>
                                      </p:cBhvr>
                                      <p:to>
                                        <p:strVal val="visible"/>
                                      </p:to>
                                    </p:set>
                                    <p:animEffect transition="in" filter="fade">
                                      <p:cBhvr>
                                        <p:cTn id="7" dur="2000"/>
                                        <p:tgtEl>
                                          <p:spTgt spid="6277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7717"/>
                                        </p:tgtEl>
                                        <p:attrNameLst>
                                          <p:attrName>style.visibility</p:attrName>
                                        </p:attrNameLst>
                                      </p:cBhvr>
                                      <p:to>
                                        <p:strVal val="visible"/>
                                      </p:to>
                                    </p:set>
                                    <p:animEffect transition="in" filter="fade">
                                      <p:cBhvr>
                                        <p:cTn id="11" dur="2000"/>
                                        <p:tgtEl>
                                          <p:spTgt spid="627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animBg="1"/>
      <p:bldP spid="62771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9712" y="1084009"/>
            <a:ext cx="4788594" cy="3965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1813" name="Line 5"/>
          <p:cNvSpPr>
            <a:spLocks noChangeShapeType="1"/>
          </p:cNvSpPr>
          <p:nvPr/>
        </p:nvSpPr>
        <p:spPr bwMode="auto">
          <a:xfrm flipH="1" flipV="1">
            <a:off x="5508104" y="3861047"/>
            <a:ext cx="501252" cy="200952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1814" name="Text Box 6"/>
          <p:cNvSpPr txBox="1">
            <a:spLocks noChangeArrowheads="1"/>
          </p:cNvSpPr>
          <p:nvPr/>
        </p:nvSpPr>
        <p:spPr bwMode="auto">
          <a:xfrm>
            <a:off x="4712368" y="5365750"/>
            <a:ext cx="39608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Now go to the 'Lists' tab: click 'Import List'</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1814"/>
                                        </p:tgtEl>
                                        <p:attrNameLst>
                                          <p:attrName>style.visibility</p:attrName>
                                        </p:attrNameLst>
                                      </p:cBhvr>
                                      <p:to>
                                        <p:strVal val="visible"/>
                                      </p:to>
                                    </p:set>
                                    <p:animEffect transition="in" filter="fade">
                                      <p:cBhvr>
                                        <p:cTn id="7" dur="2000"/>
                                        <p:tgtEl>
                                          <p:spTgt spid="6318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1813"/>
                                        </p:tgtEl>
                                        <p:attrNameLst>
                                          <p:attrName>style.visibility</p:attrName>
                                        </p:attrNameLst>
                                      </p:cBhvr>
                                      <p:to>
                                        <p:strVal val="visible"/>
                                      </p:to>
                                    </p:set>
                                    <p:animEffect transition="in" filter="fade">
                                      <p:cBhvr>
                                        <p:cTn id="11" dur="2000"/>
                                        <p:tgtEl>
                                          <p:spTgt spid="63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animBg="1"/>
      <p:bldP spid="63181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358775" y="981075"/>
            <a:ext cx="8426450" cy="5221288"/>
          </a:xfrm>
        </p:spPr>
        <p:txBody>
          <a:bodyPr/>
          <a:lstStyle/>
          <a:p>
            <a:pPr eaLnBrk="1" hangingPunct="1">
              <a:buFont typeface="Wingdings" pitchFamily="2" charset="2"/>
              <a:buNone/>
            </a:pPr>
            <a:r>
              <a:rPr lang="en-GB" dirty="0" smtClean="0"/>
              <a:t>Term lists are located within the EndNote program:</a:t>
            </a:r>
          </a:p>
          <a:p>
            <a:pPr eaLnBrk="1" hangingPunct="1">
              <a:buFont typeface="Wingdings" pitchFamily="2" charset="2"/>
              <a:buNone/>
            </a:pPr>
            <a:r>
              <a:rPr lang="en-GB" dirty="0" smtClean="0"/>
              <a:t>On a personal computer, look for the Terms Lists folder within the program software</a:t>
            </a:r>
          </a:p>
          <a:p>
            <a:pPr eaLnBrk="1" hangingPunct="1">
              <a:buFont typeface="Wingdings" pitchFamily="2" charset="2"/>
              <a:buNone/>
            </a:pPr>
            <a:r>
              <a:rPr lang="en-GB" dirty="0" smtClean="0"/>
              <a:t>On a public workstation, this can be found at:</a:t>
            </a:r>
          </a:p>
          <a:p>
            <a:pPr eaLnBrk="1" hangingPunct="1">
              <a:buFont typeface="Wingdings" pitchFamily="2" charset="2"/>
              <a:buNone/>
            </a:pPr>
            <a:r>
              <a:rPr lang="en-GB" dirty="0" smtClean="0">
                <a:solidFill>
                  <a:srgbClr val="FFFF66"/>
                </a:solidFill>
              </a:rPr>
              <a:t>My Computer </a:t>
            </a:r>
            <a:r>
              <a:rPr lang="en-GB" dirty="0" smtClean="0">
                <a:solidFill>
                  <a:srgbClr val="FFFF66"/>
                </a:solidFill>
                <a:sym typeface="Wingdings 3" pitchFamily="18" charset="2"/>
              </a:rPr>
              <a:t></a:t>
            </a:r>
            <a:r>
              <a:rPr lang="en-GB" dirty="0" smtClean="0">
                <a:solidFill>
                  <a:srgbClr val="FFFF66"/>
                </a:solidFill>
              </a:rPr>
              <a:t> OS disk (C:) </a:t>
            </a:r>
            <a:r>
              <a:rPr lang="en-GB" dirty="0" smtClean="0">
                <a:solidFill>
                  <a:srgbClr val="FFFF66"/>
                </a:solidFill>
                <a:sym typeface="Wingdings 3" pitchFamily="18" charset="2"/>
              </a:rPr>
              <a:t></a:t>
            </a:r>
            <a:r>
              <a:rPr lang="en-GB" dirty="0" smtClean="0">
                <a:solidFill>
                  <a:srgbClr val="FFFF66"/>
                </a:solidFill>
              </a:rPr>
              <a:t> Program Files (x86) </a:t>
            </a:r>
            <a:r>
              <a:rPr lang="en-GB" dirty="0" smtClean="0">
                <a:solidFill>
                  <a:srgbClr val="FFFF66"/>
                </a:solidFill>
                <a:sym typeface="Wingdings 3" pitchFamily="18" charset="2"/>
              </a:rPr>
              <a:t></a:t>
            </a:r>
            <a:r>
              <a:rPr lang="en-GB" dirty="0" smtClean="0">
                <a:solidFill>
                  <a:srgbClr val="FFFF66"/>
                </a:solidFill>
              </a:rPr>
              <a:t> EndNote X7 </a:t>
            </a:r>
            <a:r>
              <a:rPr lang="en-GB" dirty="0" smtClean="0">
                <a:solidFill>
                  <a:srgbClr val="FFFF66"/>
                </a:solidFill>
                <a:sym typeface="Wingdings 3" pitchFamily="18" charset="2"/>
              </a:rPr>
              <a:t> </a:t>
            </a:r>
            <a:r>
              <a:rPr lang="en-GB" dirty="0" smtClean="0">
                <a:solidFill>
                  <a:srgbClr val="FFFF66"/>
                </a:solidFill>
              </a:rPr>
              <a:t>Terms Lists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197</a:t>
            </a:fld>
            <a:endParaRPr lang="en-GB"/>
          </a:p>
        </p:txBody>
      </p:sp>
    </p:spTree>
  </p:cSld>
  <p:clrMapOvr>
    <a:masterClrMapping/>
  </p:clrMapOvr>
  <p:transition spd="med">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80183" y="909474"/>
            <a:ext cx="6488161" cy="501118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635909" name="Text Box 5"/>
          <p:cNvSpPr txBox="1">
            <a:spLocks noChangeArrowheads="1"/>
          </p:cNvSpPr>
          <p:nvPr/>
        </p:nvSpPr>
        <p:spPr bwMode="auto">
          <a:xfrm>
            <a:off x="395288" y="333375"/>
            <a:ext cx="403269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Terms List for the relevant subject area, and click 'Open'</a:t>
            </a:r>
            <a:endParaRPr lang="en-GB" sz="2400" b="1" dirty="0">
              <a:latin typeface="Lucida Sans" pitchFamily="34" charset="0"/>
              <a:sym typeface="Wingdings 3" pitchFamily="18" charset="2"/>
            </a:endParaRPr>
          </a:p>
        </p:txBody>
      </p:sp>
      <p:sp>
        <p:nvSpPr>
          <p:cNvPr id="635910" name="Oval 6"/>
          <p:cNvSpPr>
            <a:spLocks noChangeArrowheads="1"/>
          </p:cNvSpPr>
          <p:nvPr/>
        </p:nvSpPr>
        <p:spPr bwMode="auto">
          <a:xfrm>
            <a:off x="2699792" y="4121816"/>
            <a:ext cx="1962068" cy="387304"/>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911" name="Oval 7"/>
          <p:cNvSpPr>
            <a:spLocks noChangeArrowheads="1"/>
          </p:cNvSpPr>
          <p:nvPr/>
        </p:nvSpPr>
        <p:spPr bwMode="auto">
          <a:xfrm>
            <a:off x="5463461" y="5254894"/>
            <a:ext cx="937890" cy="57626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5909"/>
                                        </p:tgtEl>
                                        <p:attrNameLst>
                                          <p:attrName>style.visibility</p:attrName>
                                        </p:attrNameLst>
                                      </p:cBhvr>
                                      <p:to>
                                        <p:strVal val="visible"/>
                                      </p:to>
                                    </p:set>
                                    <p:animEffect transition="in" filter="fade">
                                      <p:cBhvr>
                                        <p:cTn id="7" dur="2000"/>
                                        <p:tgtEl>
                                          <p:spTgt spid="6359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5910"/>
                                        </p:tgtEl>
                                        <p:attrNameLst>
                                          <p:attrName>style.visibility</p:attrName>
                                        </p:attrNameLst>
                                      </p:cBhvr>
                                      <p:to>
                                        <p:strVal val="visible"/>
                                      </p:to>
                                    </p:set>
                                    <p:animEffect transition="in" filter="fade">
                                      <p:cBhvr>
                                        <p:cTn id="11" dur="2000"/>
                                        <p:tgtEl>
                                          <p:spTgt spid="63591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35911"/>
                                        </p:tgtEl>
                                        <p:attrNameLst>
                                          <p:attrName>style.visibility</p:attrName>
                                        </p:attrNameLst>
                                      </p:cBhvr>
                                      <p:to>
                                        <p:strVal val="visible"/>
                                      </p:to>
                                    </p:set>
                                    <p:animEffect transition="in" filter="fade">
                                      <p:cBhvr>
                                        <p:cTn id="15" dur="2000"/>
                                        <p:tgtEl>
                                          <p:spTgt spid="635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9" grpId="0" animBg="1"/>
      <p:bldP spid="635910" grpId="0" animBg="1"/>
      <p:bldP spid="63591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7704" y="919844"/>
            <a:ext cx="4998410" cy="416534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7957" name="Text Box 5"/>
          <p:cNvSpPr txBox="1">
            <a:spLocks noChangeArrowheads="1"/>
          </p:cNvSpPr>
          <p:nvPr/>
        </p:nvSpPr>
        <p:spPr bwMode="auto">
          <a:xfrm>
            <a:off x="755576" y="5589240"/>
            <a:ext cx="33131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new 'Journals' term list is created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7957"/>
                                        </p:tgtEl>
                                        <p:attrNameLst>
                                          <p:attrName>style.visibility</p:attrName>
                                        </p:attrNameLst>
                                      </p:cBhvr>
                                      <p:to>
                                        <p:strVal val="visible"/>
                                      </p:to>
                                    </p:set>
                                    <p:animEffect transition="in" filter="fade">
                                      <p:cBhvr>
                                        <p:cTn id="7" dur="2000"/>
                                        <p:tgtEl>
                                          <p:spTgt spid="637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smtClean="0"/>
              <a:t>Work with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a:t>
            </a:fld>
            <a:endParaRPr lang="en-GB"/>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20</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V="1">
            <a:off x="3348038" y="1916832"/>
            <a:ext cx="431874" cy="249997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060848"/>
            <a:ext cx="3456384"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4258510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5" name="Text Box 5"/>
          <p:cNvSpPr txBox="1">
            <a:spLocks noChangeArrowheads="1"/>
          </p:cNvSpPr>
          <p:nvPr/>
        </p:nvSpPr>
        <p:spPr bwMode="auto">
          <a:xfrm>
            <a:off x="1691680" y="5301208"/>
            <a:ext cx="619350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Journals Term List now includes abbreviations as well as full titles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200</a:t>
            </a:fld>
            <a:endParaRPr lang="en-GB"/>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908720"/>
            <a:ext cx="4608512" cy="390194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0005"/>
                                        </p:tgtEl>
                                        <p:attrNameLst>
                                          <p:attrName>style.visibility</p:attrName>
                                        </p:attrNameLst>
                                      </p:cBhvr>
                                      <p:to>
                                        <p:strVal val="visible"/>
                                      </p:to>
                                    </p:set>
                                    <p:animEffect transition="in" filter="fade">
                                      <p:cBhvr>
                                        <p:cTn id="7" dur="2000"/>
                                        <p:tgtEl>
                                          <p:spTgt spid="640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7"/>
            <a:ext cx="9144436" cy="685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2053" name="Line 5"/>
          <p:cNvSpPr>
            <a:spLocks noChangeShapeType="1"/>
          </p:cNvSpPr>
          <p:nvPr/>
        </p:nvSpPr>
        <p:spPr bwMode="auto">
          <a:xfrm flipH="1" flipV="1">
            <a:off x="3851919" y="2996952"/>
            <a:ext cx="663087" cy="10793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2054" name="Text Box 6"/>
          <p:cNvSpPr txBox="1">
            <a:spLocks noChangeArrowheads="1"/>
          </p:cNvSpPr>
          <p:nvPr/>
        </p:nvSpPr>
        <p:spPr bwMode="auto">
          <a:xfrm>
            <a:off x="4370545" y="3788992"/>
            <a:ext cx="4537075"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To apply the abbreviations to the current referencing style and library, go to  'Edit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Output Styles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Edit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2054"/>
                                        </p:tgtEl>
                                        <p:attrNameLst>
                                          <p:attrName>style.visibility</p:attrName>
                                        </p:attrNameLst>
                                      </p:cBhvr>
                                      <p:to>
                                        <p:strVal val="visible"/>
                                      </p:to>
                                    </p:set>
                                    <p:animEffect transition="in" filter="fade">
                                      <p:cBhvr>
                                        <p:cTn id="7" dur="2000"/>
                                        <p:tgtEl>
                                          <p:spTgt spid="6420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2053"/>
                                        </p:tgtEl>
                                        <p:attrNameLst>
                                          <p:attrName>style.visibility</p:attrName>
                                        </p:attrNameLst>
                                      </p:cBhvr>
                                      <p:to>
                                        <p:strVal val="visible"/>
                                      </p:to>
                                    </p:set>
                                    <p:animEffect transition="in" filter="fade">
                                      <p:cBhvr>
                                        <p:cTn id="11" dur="2000"/>
                                        <p:tgtEl>
                                          <p:spTgt spid="6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nimBg="1"/>
      <p:bldP spid="64205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4101" name="Line 5"/>
          <p:cNvSpPr>
            <a:spLocks noChangeShapeType="1"/>
          </p:cNvSpPr>
          <p:nvPr/>
        </p:nvSpPr>
        <p:spPr bwMode="auto">
          <a:xfrm flipH="1" flipV="1">
            <a:off x="827087" y="1340767"/>
            <a:ext cx="1296987" cy="22326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4102" name="Text Box 6"/>
          <p:cNvSpPr txBox="1">
            <a:spLocks noChangeArrowheads="1"/>
          </p:cNvSpPr>
          <p:nvPr/>
        </p:nvSpPr>
        <p:spPr bwMode="auto">
          <a:xfrm>
            <a:off x="1908175" y="3141663"/>
            <a:ext cx="374332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'Journal Names'</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4102"/>
                                        </p:tgtEl>
                                        <p:attrNameLst>
                                          <p:attrName>style.visibility</p:attrName>
                                        </p:attrNameLst>
                                      </p:cBhvr>
                                      <p:to>
                                        <p:strVal val="visible"/>
                                      </p:to>
                                    </p:set>
                                    <p:animEffect transition="in" filter="fade">
                                      <p:cBhvr>
                                        <p:cTn id="7" dur="2000"/>
                                        <p:tgtEl>
                                          <p:spTgt spid="64410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4101"/>
                                        </p:tgtEl>
                                        <p:attrNameLst>
                                          <p:attrName>style.visibility</p:attrName>
                                        </p:attrNameLst>
                                      </p:cBhvr>
                                      <p:to>
                                        <p:strVal val="visible"/>
                                      </p:to>
                                    </p:set>
                                    <p:animEffect transition="in" filter="fade">
                                      <p:cBhvr>
                                        <p:cTn id="11" dur="2000"/>
                                        <p:tgtEl>
                                          <p:spTgt spid="64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1" grpId="0" animBg="1"/>
      <p:bldP spid="64410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6149" name="Line 5"/>
          <p:cNvSpPr>
            <a:spLocks noChangeShapeType="1"/>
          </p:cNvSpPr>
          <p:nvPr/>
        </p:nvSpPr>
        <p:spPr bwMode="auto">
          <a:xfrm flipH="1" flipV="1">
            <a:off x="2482850" y="1125537"/>
            <a:ext cx="1655762" cy="7905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6150" name="Text Box 6"/>
          <p:cNvSpPr txBox="1">
            <a:spLocks noChangeArrowheads="1"/>
          </p:cNvSpPr>
          <p:nvPr/>
        </p:nvSpPr>
        <p:spPr bwMode="auto">
          <a:xfrm>
            <a:off x="3851275" y="1773237"/>
            <a:ext cx="42481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'Abbreviation 1' and save changes to the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6150"/>
                                        </p:tgtEl>
                                        <p:attrNameLst>
                                          <p:attrName>style.visibility</p:attrName>
                                        </p:attrNameLst>
                                      </p:cBhvr>
                                      <p:to>
                                        <p:strVal val="visible"/>
                                      </p:to>
                                    </p:set>
                                    <p:animEffect transition="in" filter="fade">
                                      <p:cBhvr>
                                        <p:cTn id="7" dur="2000"/>
                                        <p:tgtEl>
                                          <p:spTgt spid="64615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6149"/>
                                        </p:tgtEl>
                                        <p:attrNameLst>
                                          <p:attrName>style.visibility</p:attrName>
                                        </p:attrNameLst>
                                      </p:cBhvr>
                                      <p:to>
                                        <p:strVal val="visible"/>
                                      </p:to>
                                    </p:set>
                                    <p:animEffect transition="in" filter="fade">
                                      <p:cBhvr>
                                        <p:cTn id="11" dur="20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P spid="646150"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8197" name="Text Box 5"/>
          <p:cNvSpPr txBox="1">
            <a:spLocks noChangeArrowheads="1"/>
          </p:cNvSpPr>
          <p:nvPr/>
        </p:nvSpPr>
        <p:spPr bwMode="auto">
          <a:xfrm>
            <a:off x="1763688" y="5085184"/>
            <a:ext cx="64087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When this reference style is applied to the library, journal titles will show in the Preview pane in abbreviated form</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8197"/>
                                        </p:tgtEl>
                                        <p:attrNameLst>
                                          <p:attrName>style.visibility</p:attrName>
                                        </p:attrNameLst>
                                      </p:cBhvr>
                                      <p:to>
                                        <p:strVal val="visible"/>
                                      </p:to>
                                    </p:set>
                                    <p:animEffect transition="in" filter="fade">
                                      <p:cBhvr>
                                        <p:cTn id="7" dur="2000"/>
                                        <p:tgtEl>
                                          <p:spTgt spid="64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20"/>
            <a:ext cx="9126507" cy="684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0245" name="Line 5"/>
          <p:cNvSpPr>
            <a:spLocks noChangeShapeType="1"/>
          </p:cNvSpPr>
          <p:nvPr/>
        </p:nvSpPr>
        <p:spPr bwMode="auto">
          <a:xfrm flipH="1" flipV="1">
            <a:off x="4283968" y="6165304"/>
            <a:ext cx="1008112"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0246" name="Text Box 6"/>
          <p:cNvSpPr txBox="1">
            <a:spLocks noChangeArrowheads="1"/>
          </p:cNvSpPr>
          <p:nvPr/>
        </p:nvSpPr>
        <p:spPr bwMode="auto">
          <a:xfrm>
            <a:off x="5076056" y="5349784"/>
            <a:ext cx="388861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journal title will appear in full in the EndNote Library record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0246"/>
                                        </p:tgtEl>
                                        <p:attrNameLst>
                                          <p:attrName>style.visibility</p:attrName>
                                        </p:attrNameLst>
                                      </p:cBhvr>
                                      <p:to>
                                        <p:strVal val="visible"/>
                                      </p:to>
                                    </p:set>
                                    <p:animEffect transition="in" filter="fade">
                                      <p:cBhvr>
                                        <p:cTn id="7" dur="2000"/>
                                        <p:tgtEl>
                                          <p:spTgt spid="65024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0245"/>
                                        </p:tgtEl>
                                        <p:attrNameLst>
                                          <p:attrName>style.visibility</p:attrName>
                                        </p:attrNameLst>
                                      </p:cBhvr>
                                      <p:to>
                                        <p:strVal val="visible"/>
                                      </p:to>
                                    </p:set>
                                    <p:animEffect transition="in" filter="fade">
                                      <p:cBhvr>
                                        <p:cTn id="11" dur="2000"/>
                                        <p:tgtEl>
                                          <p:spTgt spid="65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5" grpId="0" animBg="1"/>
      <p:bldP spid="65024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 references from </a:t>
            </a:r>
            <a:r>
              <a:rPr lang="en-GB" smtClean="0"/>
              <a:t>Google Scholar</a:t>
            </a:r>
            <a:endParaRPr lang="en-GB"/>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206</a:t>
            </a:fld>
            <a:endParaRPr lang="en-GB"/>
          </a:p>
        </p:txBody>
      </p:sp>
    </p:spTree>
    <p:extLst>
      <p:ext uri="{BB962C8B-B14F-4D97-AF65-F5344CB8AC3E}">
        <p14:creationId xmlns:p14="http://schemas.microsoft.com/office/powerpoint/2010/main" val="4220729998"/>
      </p:ext>
    </p:extLst>
  </p:cSld>
  <p:clrMapOvr>
    <a:masterClrMapping/>
  </p:clrMapOvr>
  <p:transition spd="med">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376"/>
          <a:stretch/>
        </p:blipFill>
        <p:spPr>
          <a:xfrm>
            <a:off x="0" y="404664"/>
            <a:ext cx="9144000" cy="6009287"/>
          </a:xfrm>
          <a:prstGeom prst="rect">
            <a:avLst/>
          </a:prstGeom>
          <a:ln>
            <a:solidFill>
              <a:srgbClr val="000066"/>
            </a:solidFill>
          </a:ln>
        </p:spPr>
      </p:pic>
      <p:sp>
        <p:nvSpPr>
          <p:cNvPr id="825348" name="Line 4"/>
          <p:cNvSpPr>
            <a:spLocks noChangeShapeType="1"/>
          </p:cNvSpPr>
          <p:nvPr/>
        </p:nvSpPr>
        <p:spPr bwMode="auto">
          <a:xfrm flipH="1" flipV="1">
            <a:off x="6372200" y="1124744"/>
            <a:ext cx="1008112" cy="193761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5354" name="Text Box 10"/>
          <p:cNvSpPr txBox="1">
            <a:spLocks noChangeArrowheads="1"/>
          </p:cNvSpPr>
          <p:nvPr/>
        </p:nvSpPr>
        <p:spPr bwMode="auto">
          <a:xfrm>
            <a:off x="6155555" y="1988840"/>
            <a:ext cx="244951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Click the cog to go </a:t>
            </a:r>
            <a:r>
              <a:rPr lang="en-GB" sz="2400" b="1" dirty="0">
                <a:solidFill>
                  <a:srgbClr val="000000"/>
                </a:solidFill>
                <a:latin typeface="Lucida Sans" pitchFamily="34" charset="0"/>
              </a:rPr>
              <a:t>to </a:t>
            </a:r>
            <a:r>
              <a:rPr lang="en-GB" sz="2400" b="1" dirty="0" smtClean="0">
                <a:solidFill>
                  <a:srgbClr val="000000"/>
                </a:solidFill>
                <a:latin typeface="Lucida Sans" pitchFamily="34" charset="0"/>
              </a:rPr>
              <a:t>preferences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207</a:t>
            </a:fld>
            <a:endParaRPr lang="en-GB"/>
          </a:p>
        </p:txBody>
      </p:sp>
    </p:spTree>
    <p:extLst>
      <p:ext uri="{BB962C8B-B14F-4D97-AF65-F5344CB8AC3E}">
        <p14:creationId xmlns:p14="http://schemas.microsoft.com/office/powerpoint/2010/main" val="3831118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5354"/>
                                        </p:tgtEl>
                                        <p:attrNameLst>
                                          <p:attrName>style.visibility</p:attrName>
                                        </p:attrNameLst>
                                      </p:cBhvr>
                                      <p:to>
                                        <p:strVal val="visible"/>
                                      </p:to>
                                    </p:set>
                                    <p:animEffect transition="in" filter="fade">
                                      <p:cBhvr>
                                        <p:cTn id="7" dur="2000"/>
                                        <p:tgtEl>
                                          <p:spTgt spid="8253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5348"/>
                                        </p:tgtEl>
                                        <p:attrNameLst>
                                          <p:attrName>style.visibility</p:attrName>
                                        </p:attrNameLst>
                                      </p:cBhvr>
                                      <p:to>
                                        <p:strVal val="visible"/>
                                      </p:to>
                                    </p:set>
                                    <p:animEffect transition="in" filter="fade">
                                      <p:cBhvr>
                                        <p:cTn id="11" dur="2000"/>
                                        <p:tgtEl>
                                          <p:spTgt spid="82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8" grpId="0" animBg="1"/>
      <p:bldP spid="82535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25"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7398" name="Oval 6"/>
          <p:cNvSpPr>
            <a:spLocks noChangeArrowheads="1"/>
          </p:cNvSpPr>
          <p:nvPr/>
        </p:nvSpPr>
        <p:spPr bwMode="auto">
          <a:xfrm>
            <a:off x="2771800" y="5589240"/>
            <a:ext cx="1295499"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401" name="Text Box 10"/>
          <p:cNvSpPr txBox="1">
            <a:spLocks noChangeArrowheads="1"/>
          </p:cNvSpPr>
          <p:nvPr/>
        </p:nvSpPr>
        <p:spPr bwMode="auto">
          <a:xfrm>
            <a:off x="1474564" y="1484784"/>
            <a:ext cx="489743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Bibliography Manager, select 'Show links </a:t>
            </a:r>
            <a:r>
              <a:rPr lang="en-GB" sz="2400" b="1" dirty="0" smtClean="0">
                <a:solidFill>
                  <a:srgbClr val="000000"/>
                </a:solidFill>
                <a:latin typeface="Lucida Sans" pitchFamily="34" charset="0"/>
              </a:rPr>
              <a:t>to import citations into EndNote'</a:t>
            </a:r>
            <a:endParaRPr lang="en-GB" sz="2400" b="1" dirty="0">
              <a:solidFill>
                <a:srgbClr val="000000"/>
              </a:solidFill>
              <a:latin typeface="Lucida Sans" pitchFamily="34" charset="0"/>
            </a:endParaRPr>
          </a:p>
        </p:txBody>
      </p:sp>
      <p:sp>
        <p:nvSpPr>
          <p:cNvPr id="827402" name="Line 6"/>
          <p:cNvSpPr>
            <a:spLocks noChangeShapeType="1"/>
          </p:cNvSpPr>
          <p:nvPr/>
        </p:nvSpPr>
        <p:spPr bwMode="auto">
          <a:xfrm flipH="1">
            <a:off x="5652119" y="4505362"/>
            <a:ext cx="1080120" cy="16601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7403" name="Text Box 10"/>
          <p:cNvSpPr txBox="1">
            <a:spLocks noChangeArrowheads="1"/>
          </p:cNvSpPr>
          <p:nvPr/>
        </p:nvSpPr>
        <p:spPr bwMode="auto">
          <a:xfrm>
            <a:off x="6516216" y="4505362"/>
            <a:ext cx="2160588"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208</a:t>
            </a:fld>
            <a:endParaRPr lang="en-GB"/>
          </a:p>
        </p:txBody>
      </p:sp>
    </p:spTree>
    <p:extLst>
      <p:ext uri="{BB962C8B-B14F-4D97-AF65-F5344CB8AC3E}">
        <p14:creationId xmlns:p14="http://schemas.microsoft.com/office/powerpoint/2010/main" val="1967257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7401"/>
                                        </p:tgtEl>
                                        <p:attrNameLst>
                                          <p:attrName>style.visibility</p:attrName>
                                        </p:attrNameLst>
                                      </p:cBhvr>
                                      <p:to>
                                        <p:strVal val="visible"/>
                                      </p:to>
                                    </p:set>
                                    <p:animEffect transition="in" filter="fade">
                                      <p:cBhvr>
                                        <p:cTn id="7" dur="2000"/>
                                        <p:tgtEl>
                                          <p:spTgt spid="8274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7398"/>
                                        </p:tgtEl>
                                        <p:attrNameLst>
                                          <p:attrName>style.visibility</p:attrName>
                                        </p:attrNameLst>
                                      </p:cBhvr>
                                      <p:to>
                                        <p:strVal val="visible"/>
                                      </p:to>
                                    </p:set>
                                    <p:animEffect transition="in" filter="fade">
                                      <p:cBhvr>
                                        <p:cTn id="11" dur="2000"/>
                                        <p:tgtEl>
                                          <p:spTgt spid="827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7403"/>
                                        </p:tgtEl>
                                        <p:attrNameLst>
                                          <p:attrName>style.visibility</p:attrName>
                                        </p:attrNameLst>
                                      </p:cBhvr>
                                      <p:to>
                                        <p:strVal val="visible"/>
                                      </p:to>
                                    </p:set>
                                    <p:animEffect transition="in" filter="fade">
                                      <p:cBhvr>
                                        <p:cTn id="15" dur="2000"/>
                                        <p:tgtEl>
                                          <p:spTgt spid="82740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27402"/>
                                        </p:tgtEl>
                                        <p:attrNameLst>
                                          <p:attrName>style.visibility</p:attrName>
                                        </p:attrNameLst>
                                      </p:cBhvr>
                                      <p:to>
                                        <p:strVal val="visible"/>
                                      </p:to>
                                    </p:set>
                                    <p:animEffect transition="in" filter="fade">
                                      <p:cBhvr>
                                        <p:cTn id="19" dur="20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8" grpId="0" animBg="1"/>
      <p:bldP spid="827401" grpId="0" animBg="1"/>
      <p:bldP spid="827402" grpId="0" animBg="1"/>
      <p:bldP spid="82740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76"/>
          <a:stretch/>
        </p:blipFill>
        <p:spPr>
          <a:xfrm>
            <a:off x="0" y="332656"/>
            <a:ext cx="9093455" cy="5976069"/>
          </a:xfrm>
          <a:prstGeom prst="rect">
            <a:avLst/>
          </a:prstGeom>
          <a:ln>
            <a:solidFill>
              <a:srgbClr val="000066"/>
            </a:solidFill>
          </a:ln>
        </p:spPr>
      </p:pic>
      <p:sp>
        <p:nvSpPr>
          <p:cNvPr id="829446" name="Text Box 10"/>
          <p:cNvSpPr txBox="1">
            <a:spLocks noChangeArrowheads="1"/>
          </p:cNvSpPr>
          <p:nvPr/>
        </p:nvSpPr>
        <p:spPr bwMode="auto">
          <a:xfrm>
            <a:off x="1835150" y="5013325"/>
            <a:ext cx="57610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Open  the EndNote Library, and perform the Google Scholar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209</a:t>
            </a:fld>
            <a:endParaRPr lang="en-GB"/>
          </a:p>
        </p:txBody>
      </p:sp>
    </p:spTree>
    <p:extLst>
      <p:ext uri="{BB962C8B-B14F-4D97-AF65-F5344CB8AC3E}">
        <p14:creationId xmlns:p14="http://schemas.microsoft.com/office/powerpoint/2010/main" val="2534373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46"/>
                                        </p:tgtEl>
                                        <p:attrNameLst>
                                          <p:attrName>style.visibility</p:attrName>
                                        </p:attrNameLst>
                                      </p:cBhvr>
                                      <p:to>
                                        <p:strVal val="visible"/>
                                      </p:to>
                                    </p:set>
                                    <p:animEffect transition="in" filter="fade">
                                      <p:cBhvr>
                                        <p:cTn id="7" dur="2000"/>
                                        <p:tgtEl>
                                          <p:spTgt spid="82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8" y="-20689"/>
            <a:ext cx="9171585" cy="687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21</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H="1" flipV="1">
            <a:off x="3347864" y="3458044"/>
            <a:ext cx="648070" cy="16271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707904" y="2376306"/>
            <a:ext cx="2880320" cy="2708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513776" y="4852401"/>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spTree>
    <p:extLst>
      <p:ext uri="{BB962C8B-B14F-4D97-AF65-F5344CB8AC3E}">
        <p14:creationId xmlns:p14="http://schemas.microsoft.com/office/powerpoint/2010/main" val="3684857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6318"/>
            <a:ext cx="9152423" cy="686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1494" name="Line 6"/>
          <p:cNvSpPr>
            <a:spLocks noChangeShapeType="1"/>
          </p:cNvSpPr>
          <p:nvPr/>
        </p:nvSpPr>
        <p:spPr bwMode="auto">
          <a:xfrm flipH="1">
            <a:off x="4211960" y="3789511"/>
            <a:ext cx="1440160" cy="1079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1495" name="Text Box 10"/>
          <p:cNvSpPr txBox="1">
            <a:spLocks noChangeArrowheads="1"/>
          </p:cNvSpPr>
          <p:nvPr/>
        </p:nvSpPr>
        <p:spPr bwMode="auto">
          <a:xfrm>
            <a:off x="4067175" y="3209925"/>
            <a:ext cx="36004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the 'Import into EndNote' option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210</a:t>
            </a:fld>
            <a:endParaRPr lang="en-GB"/>
          </a:p>
        </p:txBody>
      </p:sp>
    </p:spTree>
    <p:extLst>
      <p:ext uri="{BB962C8B-B14F-4D97-AF65-F5344CB8AC3E}">
        <p14:creationId xmlns:p14="http://schemas.microsoft.com/office/powerpoint/2010/main" val="566855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1495"/>
                                        </p:tgtEl>
                                        <p:attrNameLst>
                                          <p:attrName>style.visibility</p:attrName>
                                        </p:attrNameLst>
                                      </p:cBhvr>
                                      <p:to>
                                        <p:strVal val="visible"/>
                                      </p:to>
                                    </p:set>
                                    <p:animEffect transition="in" filter="fade">
                                      <p:cBhvr>
                                        <p:cTn id="7" dur="2000"/>
                                        <p:tgtEl>
                                          <p:spTgt spid="8314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1494"/>
                                        </p:tgtEl>
                                        <p:attrNameLst>
                                          <p:attrName>style.visibility</p:attrName>
                                        </p:attrNameLst>
                                      </p:cBhvr>
                                      <p:to>
                                        <p:strVal val="visible"/>
                                      </p:to>
                                    </p:set>
                                    <p:animEffect transition="in" filter="fade">
                                      <p:cBhvr>
                                        <p:cTn id="11" dur="2000"/>
                                        <p:tgtEl>
                                          <p:spTgt spid="83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4" grpId="0" animBg="1"/>
      <p:bldP spid="83149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50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4139952" y="3140968"/>
            <a:ext cx="1944216" cy="197792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3543" name="Text Box 10"/>
          <p:cNvSpPr txBox="1">
            <a:spLocks noChangeArrowheads="1"/>
          </p:cNvSpPr>
          <p:nvPr/>
        </p:nvSpPr>
        <p:spPr bwMode="auto">
          <a:xfrm>
            <a:off x="5724525" y="4724400"/>
            <a:ext cx="30241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'Open' to import the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211</a:t>
            </a:fld>
            <a:endParaRPr lang="en-GB"/>
          </a:p>
        </p:txBody>
      </p:sp>
    </p:spTree>
    <p:extLst>
      <p:ext uri="{BB962C8B-B14F-4D97-AF65-F5344CB8AC3E}">
        <p14:creationId xmlns:p14="http://schemas.microsoft.com/office/powerpoint/2010/main" val="3951558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3543"/>
                                        </p:tgtEl>
                                        <p:attrNameLst>
                                          <p:attrName>style.visibility</p:attrName>
                                        </p:attrNameLst>
                                      </p:cBhvr>
                                      <p:to>
                                        <p:strVal val="visible"/>
                                      </p:to>
                                    </p:set>
                                    <p:animEffect transition="in" filter="fade">
                                      <p:cBhvr>
                                        <p:cTn id="7" dur="2000"/>
                                        <p:tgtEl>
                                          <p:spTgt spid="8335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883" y="21621"/>
            <a:ext cx="9175883" cy="688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5590" name="Line 6"/>
          <p:cNvSpPr>
            <a:spLocks noChangeShapeType="1"/>
          </p:cNvSpPr>
          <p:nvPr/>
        </p:nvSpPr>
        <p:spPr bwMode="auto">
          <a:xfrm flipH="1" flipV="1">
            <a:off x="1691680" y="1268413"/>
            <a:ext cx="2592983" cy="1873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5591" name="Text Box 10"/>
          <p:cNvSpPr txBox="1">
            <a:spLocks noChangeArrowheads="1"/>
          </p:cNvSpPr>
          <p:nvPr/>
        </p:nvSpPr>
        <p:spPr bwMode="auto">
          <a:xfrm>
            <a:off x="3059113" y="2205038"/>
            <a:ext cx="475297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record is imported as a temporary group and is added to the main library of all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212</a:t>
            </a:fld>
            <a:endParaRPr lang="en-GB"/>
          </a:p>
        </p:txBody>
      </p:sp>
    </p:spTree>
    <p:extLst>
      <p:ext uri="{BB962C8B-B14F-4D97-AF65-F5344CB8AC3E}">
        <p14:creationId xmlns:p14="http://schemas.microsoft.com/office/powerpoint/2010/main" val="1566011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5591"/>
                                        </p:tgtEl>
                                        <p:attrNameLst>
                                          <p:attrName>style.visibility</p:attrName>
                                        </p:attrNameLst>
                                      </p:cBhvr>
                                      <p:to>
                                        <p:strVal val="visible"/>
                                      </p:to>
                                    </p:set>
                                    <p:animEffect transition="in" filter="fade">
                                      <p:cBhvr>
                                        <p:cTn id="7" dur="2000"/>
                                        <p:tgtEl>
                                          <p:spTgt spid="8355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5590"/>
                                        </p:tgtEl>
                                        <p:attrNameLst>
                                          <p:attrName>style.visibility</p:attrName>
                                        </p:attrNameLst>
                                      </p:cBhvr>
                                      <p:to>
                                        <p:strVal val="visible"/>
                                      </p:to>
                                    </p:set>
                                    <p:animEffect transition="in" filter="fade">
                                      <p:cBhvr>
                                        <p:cTn id="11" dur="2000"/>
                                        <p:tgtEl>
                                          <p:spTgt spid="83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0" grpId="0" animBg="1"/>
      <p:bldP spid="83559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776"/>
            <a:ext cx="9148047" cy="686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213</a:t>
            </a:fld>
            <a:endParaRPr lang="en-GB"/>
          </a:p>
        </p:txBody>
      </p:sp>
      <p:sp>
        <p:nvSpPr>
          <p:cNvPr id="3" name="TextBox 2"/>
          <p:cNvSpPr txBox="1"/>
          <p:nvPr/>
        </p:nvSpPr>
        <p:spPr bwMode="auto">
          <a:xfrm>
            <a:off x="3707904" y="278092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Bibliographic information is imported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725498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7346"/>
            <a:ext cx="9120871" cy="684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4211960" y="3069952"/>
            <a:ext cx="936106" cy="1871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9687" name="Text Box 10"/>
          <p:cNvSpPr txBox="1">
            <a:spLocks noChangeArrowheads="1"/>
          </p:cNvSpPr>
          <p:nvPr/>
        </p:nvSpPr>
        <p:spPr bwMode="auto">
          <a:xfrm>
            <a:off x="3607931" y="2492896"/>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Note that only one record at a time can be exported from Google Scholar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214</a:t>
            </a:fld>
            <a:endParaRPr lang="en-GB"/>
          </a:p>
        </p:txBody>
      </p:sp>
    </p:spTree>
    <p:extLst>
      <p:ext uri="{BB962C8B-B14F-4D97-AF65-F5344CB8AC3E}">
        <p14:creationId xmlns:p14="http://schemas.microsoft.com/office/powerpoint/2010/main" val="2663590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687"/>
                                        </p:tgtEl>
                                        <p:attrNameLst>
                                          <p:attrName>style.visibility</p:attrName>
                                        </p:attrNameLst>
                                      </p:cBhvr>
                                      <p:to>
                                        <p:strVal val="visible"/>
                                      </p:to>
                                    </p:set>
                                    <p:animEffect transition="in" filter="fade">
                                      <p:cBhvr>
                                        <p:cTn id="7" dur="2000"/>
                                        <p:tgtEl>
                                          <p:spTgt spid="8396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7"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p:txBody>
          <a:bodyPr/>
          <a:lstStyle/>
          <a:p>
            <a:pPr eaLnBrk="1" hangingPunct="1"/>
            <a:r>
              <a:rPr lang="en-GB" smtClean="0"/>
              <a:t>Searching COPAC</a:t>
            </a:r>
          </a:p>
        </p:txBody>
      </p:sp>
      <p:sp>
        <p:nvSpPr>
          <p:cNvPr id="877571" name="Rectangle 4"/>
          <p:cNvSpPr>
            <a:spLocks noGrp="1" noChangeArrowheads="1"/>
          </p:cNvSpPr>
          <p:nvPr>
            <p:ph type="body" idx="4294967295"/>
          </p:nvPr>
        </p:nvSpPr>
        <p:spPr/>
        <p:txBody>
          <a:bodyPr/>
          <a:lstStyle/>
          <a:p>
            <a:pPr eaLnBrk="1" hangingPunct="1"/>
            <a:endParaRPr lang="en-GB" dirty="0" smtClean="0"/>
          </a:p>
          <a:p>
            <a:pPr eaLnBrk="1" hangingPunct="1"/>
            <a:r>
              <a:rPr lang="en-GB" dirty="0" smtClean="0"/>
              <a:t>COPAC is the merged online library catalogue for many major university, specialist  and national libraries in the UK and Ireland. </a:t>
            </a:r>
          </a:p>
          <a:p>
            <a:pPr eaLnBrk="1" hangingPunct="1"/>
            <a:r>
              <a:rPr lang="en-GB" dirty="0" smtClean="0"/>
              <a:t>Individual records can be exported directly from the  COPAC database.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7571">
                                            <p:txEl>
                                              <p:pRg st="1" end="1"/>
                                            </p:txEl>
                                          </p:spTgt>
                                        </p:tgtEl>
                                        <p:attrNameLst>
                                          <p:attrName>style.visibility</p:attrName>
                                        </p:attrNameLst>
                                      </p:cBhvr>
                                      <p:to>
                                        <p:strVal val="visible"/>
                                      </p:to>
                                    </p:set>
                                    <p:animEffect transition="in" filter="fade">
                                      <p:cBhvr>
                                        <p:cTn id="7" dur="2000"/>
                                        <p:tgtEl>
                                          <p:spTgt spid="8775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7571">
                                            <p:txEl>
                                              <p:pRg st="2" end="2"/>
                                            </p:txEl>
                                          </p:spTgt>
                                        </p:tgtEl>
                                        <p:attrNameLst>
                                          <p:attrName>style.visibility</p:attrName>
                                        </p:attrNameLst>
                                      </p:cBhvr>
                                      <p:to>
                                        <p:strVal val="visible"/>
                                      </p:to>
                                    </p:set>
                                    <p:animEffect transition="in" filter="fade">
                                      <p:cBhvr>
                                        <p:cTn id="12" dur="2000"/>
                                        <p:tgtEl>
                                          <p:spTgt spid="877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56"/>
            <a:ext cx="9136371" cy="685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8596" name="Line 6"/>
          <p:cNvSpPr>
            <a:spLocks noChangeShapeType="1"/>
          </p:cNvSpPr>
          <p:nvPr/>
        </p:nvSpPr>
        <p:spPr bwMode="auto">
          <a:xfrm flipH="1" flipV="1">
            <a:off x="827584" y="4471566"/>
            <a:ext cx="2808312" cy="7886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78597" name="Text Box 10"/>
          <p:cNvSpPr txBox="1">
            <a:spLocks noChangeArrowheads="1"/>
          </p:cNvSpPr>
          <p:nvPr/>
        </p:nvSpPr>
        <p:spPr bwMode="auto">
          <a:xfrm>
            <a:off x="2987824" y="4865688"/>
            <a:ext cx="38877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a:t>
            </a:r>
            <a:r>
              <a:rPr lang="en-GB" sz="2400" b="1" dirty="0" smtClean="0">
                <a:solidFill>
                  <a:srgbClr val="000000"/>
                </a:solidFill>
                <a:latin typeface="Lucida Sans" pitchFamily="34" charset="0"/>
              </a:rPr>
              <a:t>'Online Search' </a:t>
            </a:r>
            <a:r>
              <a:rPr lang="en-GB" sz="2400" b="1" dirty="0">
                <a:solidFill>
                  <a:srgbClr val="000000"/>
                </a:solidFill>
                <a:latin typeface="Lucida Sans" pitchFamily="34" charset="0"/>
              </a:rPr>
              <a:t>section, select 'more…'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8597"/>
                                        </p:tgtEl>
                                        <p:attrNameLst>
                                          <p:attrName>style.visibility</p:attrName>
                                        </p:attrNameLst>
                                      </p:cBhvr>
                                      <p:to>
                                        <p:strVal val="visible"/>
                                      </p:to>
                                    </p:set>
                                    <p:animEffect transition="in" filter="fade">
                                      <p:cBhvr>
                                        <p:cTn id="7" dur="2000"/>
                                        <p:tgtEl>
                                          <p:spTgt spid="878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8596"/>
                                        </p:tgtEl>
                                        <p:attrNameLst>
                                          <p:attrName>style.visibility</p:attrName>
                                        </p:attrNameLst>
                                      </p:cBhvr>
                                      <p:to>
                                        <p:strVal val="visible"/>
                                      </p:to>
                                    </p:set>
                                    <p:animEffect transition="in" filter="fade">
                                      <p:cBhvr>
                                        <p:cTn id="11" dur="2000"/>
                                        <p:tgtEl>
                                          <p:spTgt spid="87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nimBg="1"/>
      <p:bldP spid="87859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7" y="823913"/>
            <a:ext cx="4267200" cy="521017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880643" name="Line 6"/>
          <p:cNvSpPr>
            <a:spLocks noChangeShapeType="1"/>
          </p:cNvSpPr>
          <p:nvPr/>
        </p:nvSpPr>
        <p:spPr bwMode="auto">
          <a:xfrm flipH="1">
            <a:off x="4149723" y="1384617"/>
            <a:ext cx="1871664" cy="7482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4" name="Line 6"/>
          <p:cNvSpPr>
            <a:spLocks noChangeShapeType="1"/>
          </p:cNvSpPr>
          <p:nvPr/>
        </p:nvSpPr>
        <p:spPr bwMode="auto">
          <a:xfrm flipH="1">
            <a:off x="5724127" y="1628800"/>
            <a:ext cx="297259" cy="23542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5" name="Text Box 10"/>
          <p:cNvSpPr txBox="1">
            <a:spLocks noChangeArrowheads="1"/>
          </p:cNvSpPr>
          <p:nvPr/>
        </p:nvSpPr>
        <p:spPr bwMode="auto">
          <a:xfrm>
            <a:off x="5589588" y="990123"/>
            <a:ext cx="315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COPAC then click </a:t>
            </a:r>
            <a:r>
              <a:rPr lang="en-GB" sz="2400" b="1" dirty="0" smtClean="0">
                <a:solidFill>
                  <a:srgbClr val="000000"/>
                </a:solidFill>
                <a:latin typeface="Lucida Sans" pitchFamily="34" charset="0"/>
              </a:rPr>
              <a:t>'Choose'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0645"/>
                                        </p:tgtEl>
                                        <p:attrNameLst>
                                          <p:attrName>style.visibility</p:attrName>
                                        </p:attrNameLst>
                                      </p:cBhvr>
                                      <p:to>
                                        <p:strVal val="visible"/>
                                      </p:to>
                                    </p:set>
                                    <p:animEffect transition="in" filter="fade">
                                      <p:cBhvr>
                                        <p:cTn id="7" dur="2000"/>
                                        <p:tgtEl>
                                          <p:spTgt spid="8806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0643"/>
                                        </p:tgtEl>
                                        <p:attrNameLst>
                                          <p:attrName>style.visibility</p:attrName>
                                        </p:attrNameLst>
                                      </p:cBhvr>
                                      <p:to>
                                        <p:strVal val="visible"/>
                                      </p:to>
                                    </p:set>
                                    <p:animEffect transition="in" filter="fade">
                                      <p:cBhvr>
                                        <p:cTn id="11" dur="2000"/>
                                        <p:tgtEl>
                                          <p:spTgt spid="8806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80644"/>
                                        </p:tgtEl>
                                        <p:attrNameLst>
                                          <p:attrName>style.visibility</p:attrName>
                                        </p:attrNameLst>
                                      </p:cBhvr>
                                      <p:to>
                                        <p:strVal val="visible"/>
                                      </p:to>
                                    </p:set>
                                    <p:animEffect transition="in" filter="fade">
                                      <p:cBhvr>
                                        <p:cTn id="14" dur="20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animBg="1"/>
      <p:bldP spid="880644" grpId="0" animBg="1"/>
      <p:bldP spid="88064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2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2692" name="Line 6"/>
          <p:cNvSpPr>
            <a:spLocks noChangeShapeType="1"/>
          </p:cNvSpPr>
          <p:nvPr/>
        </p:nvSpPr>
        <p:spPr bwMode="auto">
          <a:xfrm flipH="1">
            <a:off x="1619672" y="2852740"/>
            <a:ext cx="1872828" cy="5560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2693" name="Text Box 10"/>
          <p:cNvSpPr txBox="1">
            <a:spLocks noChangeArrowheads="1"/>
          </p:cNvSpPr>
          <p:nvPr/>
        </p:nvSpPr>
        <p:spPr bwMode="auto">
          <a:xfrm>
            <a:off x="2793246" y="2460325"/>
            <a:ext cx="46799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A link to COPAC will appear in the Online Search </a:t>
            </a:r>
            <a:r>
              <a:rPr lang="en-GB" sz="2400" b="1" dirty="0" smtClean="0">
                <a:solidFill>
                  <a:srgbClr val="000000"/>
                </a:solidFill>
                <a:latin typeface="Lucida Sans" pitchFamily="34" charset="0"/>
              </a:rPr>
              <a:t>list</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2693"/>
                                        </p:tgtEl>
                                        <p:attrNameLst>
                                          <p:attrName>style.visibility</p:attrName>
                                        </p:attrNameLst>
                                      </p:cBhvr>
                                      <p:to>
                                        <p:strVal val="visible"/>
                                      </p:to>
                                    </p:set>
                                    <p:animEffect transition="in" filter="fade">
                                      <p:cBhvr>
                                        <p:cTn id="7" dur="2000"/>
                                        <p:tgtEl>
                                          <p:spTgt spid="882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2692"/>
                                        </p:tgtEl>
                                        <p:attrNameLst>
                                          <p:attrName>style.visibility</p:attrName>
                                        </p:attrNameLst>
                                      </p:cBhvr>
                                      <p:to>
                                        <p:strVal val="visible"/>
                                      </p:to>
                                    </p:set>
                                    <p:animEffect transition="in" filter="fade">
                                      <p:cBhvr>
                                        <p:cTn id="11" dur="20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2" grpId="0" animBg="1"/>
      <p:bldP spid="88269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4742" name="Text Box 10"/>
          <p:cNvSpPr txBox="1">
            <a:spLocks noChangeArrowheads="1"/>
          </p:cNvSpPr>
          <p:nvPr/>
        </p:nvSpPr>
        <p:spPr bwMode="auto">
          <a:xfrm>
            <a:off x="1259632" y="2852936"/>
            <a:ext cx="2592388"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'Search'</a:t>
            </a:r>
          </a:p>
        </p:txBody>
      </p:sp>
      <p:sp>
        <p:nvSpPr>
          <p:cNvPr id="884743" name="Line 6"/>
          <p:cNvSpPr>
            <a:spLocks noChangeShapeType="1"/>
          </p:cNvSpPr>
          <p:nvPr/>
        </p:nvSpPr>
        <p:spPr bwMode="auto">
          <a:xfrm flipH="1" flipV="1">
            <a:off x="5364087" y="1484782"/>
            <a:ext cx="288155" cy="19759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4744" name="Text Box 10"/>
          <p:cNvSpPr txBox="1">
            <a:spLocks noChangeArrowheads="1"/>
          </p:cNvSpPr>
          <p:nvPr/>
        </p:nvSpPr>
        <p:spPr bwMode="auto">
          <a:xfrm>
            <a:off x="4932101" y="2852936"/>
            <a:ext cx="2592387"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Enter the search criteria</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219</a:t>
            </a:fld>
            <a:endParaRPr lang="en-GB"/>
          </a:p>
        </p:txBody>
      </p:sp>
      <p:sp>
        <p:nvSpPr>
          <p:cNvPr id="3" name="Oval 2"/>
          <p:cNvSpPr/>
          <p:nvPr/>
        </p:nvSpPr>
        <p:spPr>
          <a:xfrm>
            <a:off x="1259632" y="476672"/>
            <a:ext cx="129619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4744"/>
                                        </p:tgtEl>
                                        <p:attrNameLst>
                                          <p:attrName>style.visibility</p:attrName>
                                        </p:attrNameLst>
                                      </p:cBhvr>
                                      <p:to>
                                        <p:strVal val="visible"/>
                                      </p:to>
                                    </p:set>
                                    <p:animEffect transition="in" filter="fade">
                                      <p:cBhvr>
                                        <p:cTn id="7" dur="2000"/>
                                        <p:tgtEl>
                                          <p:spTgt spid="8847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4743"/>
                                        </p:tgtEl>
                                        <p:attrNameLst>
                                          <p:attrName>style.visibility</p:attrName>
                                        </p:attrNameLst>
                                      </p:cBhvr>
                                      <p:to>
                                        <p:strVal val="visible"/>
                                      </p:to>
                                    </p:set>
                                    <p:animEffect transition="in" filter="fade">
                                      <p:cBhvr>
                                        <p:cTn id="11" dur="2000"/>
                                        <p:tgtEl>
                                          <p:spTgt spid="884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84742"/>
                                        </p:tgtEl>
                                        <p:attrNameLst>
                                          <p:attrName>style.visibility</p:attrName>
                                        </p:attrNameLst>
                                      </p:cBhvr>
                                      <p:to>
                                        <p:strVal val="visible"/>
                                      </p:to>
                                    </p:set>
                                    <p:animEffect transition="in" filter="fade">
                                      <p:cBhvr>
                                        <p:cTn id="15" dur="2000"/>
                                        <p:tgtEl>
                                          <p:spTgt spid="88474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2" grpId="0" animBg="1"/>
      <p:bldP spid="884743" grpId="0" animBg="1"/>
      <p:bldP spid="88474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22</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H="1" flipV="1">
            <a:off x="3131840" y="2215152"/>
            <a:ext cx="226676" cy="20405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708920"/>
            <a:ext cx="3456384" cy="11521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3289051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5656" y="1458096"/>
            <a:ext cx="6192688" cy="268517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87" name="Line 6"/>
          <p:cNvSpPr>
            <a:spLocks noChangeShapeType="1"/>
          </p:cNvSpPr>
          <p:nvPr/>
        </p:nvSpPr>
        <p:spPr bwMode="auto">
          <a:xfrm flipH="1" flipV="1">
            <a:off x="5148262" y="3717031"/>
            <a:ext cx="287337" cy="10438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6788" name="Text Box 10"/>
          <p:cNvSpPr txBox="1">
            <a:spLocks noChangeArrowheads="1"/>
          </p:cNvSpPr>
          <p:nvPr/>
        </p:nvSpPr>
        <p:spPr bwMode="auto">
          <a:xfrm>
            <a:off x="4679950" y="4724400"/>
            <a:ext cx="19446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6788"/>
                                        </p:tgtEl>
                                        <p:attrNameLst>
                                          <p:attrName>style.visibility</p:attrName>
                                        </p:attrNameLst>
                                      </p:cBhvr>
                                      <p:to>
                                        <p:strVal val="visible"/>
                                      </p:to>
                                    </p:set>
                                    <p:animEffect transition="in" filter="fade">
                                      <p:cBhvr>
                                        <p:cTn id="7" dur="2000"/>
                                        <p:tgtEl>
                                          <p:spTgt spid="8867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6787"/>
                                        </p:tgtEl>
                                        <p:attrNameLst>
                                          <p:attrName>style.visibility</p:attrName>
                                        </p:attrNameLst>
                                      </p:cBhvr>
                                      <p:to>
                                        <p:strVal val="visible"/>
                                      </p:to>
                                    </p:set>
                                    <p:animEffect transition="in" filter="fade">
                                      <p:cBhvr>
                                        <p:cTn id="11" dur="2000"/>
                                        <p:tgtEl>
                                          <p:spTgt spid="88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nimBg="1"/>
      <p:bldP spid="886788"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 y="7675"/>
            <a:ext cx="9155977" cy="686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8837" name="Text Box 10"/>
          <p:cNvSpPr txBox="1">
            <a:spLocks noChangeArrowheads="1"/>
          </p:cNvSpPr>
          <p:nvPr/>
        </p:nvSpPr>
        <p:spPr bwMode="auto">
          <a:xfrm>
            <a:off x="3654879" y="5013176"/>
            <a:ext cx="5184254" cy="1523494"/>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Unwanted results can be deleted from this imported group, and </a:t>
            </a:r>
            <a:r>
              <a:rPr lang="en-GB" sz="2400" b="1" dirty="0" smtClean="0">
                <a:solidFill>
                  <a:srgbClr val="000000"/>
                </a:solidFill>
                <a:latin typeface="Lucida Sans" pitchFamily="34" charset="0"/>
              </a:rPr>
              <a:t>will also </a:t>
            </a:r>
            <a:r>
              <a:rPr lang="en-GB" sz="2400" b="1" dirty="0">
                <a:solidFill>
                  <a:srgbClr val="000000"/>
                </a:solidFill>
                <a:latin typeface="Lucida Sans" pitchFamily="34" charset="0"/>
              </a:rPr>
              <a:t>be deleted from the main library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8837"/>
                                        </p:tgtEl>
                                        <p:attrNameLst>
                                          <p:attrName>style.visibility</p:attrName>
                                        </p:attrNameLst>
                                      </p:cBhvr>
                                      <p:to>
                                        <p:strVal val="visible"/>
                                      </p:to>
                                    </p:set>
                                    <p:animEffect transition="in" filter="fade">
                                      <p:cBhvr>
                                        <p:cTn id="7" dur="20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7"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en-GB" smtClean="0"/>
              <a:t>Working with e-prints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222</a:t>
            </a:fld>
            <a:endParaRPr lang="en-GB"/>
          </a:p>
        </p:txBody>
      </p:sp>
    </p:spTree>
  </p:cSld>
  <p:clrMapOvr>
    <a:masterClrMapping/>
  </p:clrMapOvr>
  <p:transition spd="med">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2656"/>
            <a:ext cx="9144000" cy="601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3955" name="Text Box 10"/>
          <p:cNvSpPr txBox="1">
            <a:spLocks noChangeArrowheads="1"/>
          </p:cNvSpPr>
          <p:nvPr/>
        </p:nvSpPr>
        <p:spPr bwMode="auto">
          <a:xfrm>
            <a:off x="468313" y="5445125"/>
            <a:ext cx="5256212"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Access 'eprints.soton.ac.uk' and carry out a search for relevant papers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fade">
                                      <p:cBhvr>
                                        <p:cTn id="7" dur="2000"/>
                                        <p:tgtEl>
                                          <p:spTgt spid="893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689" y="466965"/>
            <a:ext cx="9144000" cy="606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6003" name="Text Box 10"/>
          <p:cNvSpPr txBox="1">
            <a:spLocks noChangeArrowheads="1"/>
          </p:cNvSpPr>
          <p:nvPr/>
        </p:nvSpPr>
        <p:spPr bwMode="auto">
          <a:xfrm>
            <a:off x="4320380" y="743327"/>
            <a:ext cx="442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This is a simple search for 'holocaust'</a:t>
            </a:r>
          </a:p>
        </p:txBody>
      </p:sp>
      <p:sp>
        <p:nvSpPr>
          <p:cNvPr id="896004" name="Line 6"/>
          <p:cNvSpPr>
            <a:spLocks noChangeShapeType="1"/>
          </p:cNvSpPr>
          <p:nvPr/>
        </p:nvSpPr>
        <p:spPr bwMode="auto">
          <a:xfrm flipH="1" flipV="1">
            <a:off x="4140198" y="2276872"/>
            <a:ext cx="180182" cy="15119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96005" name="Text Box 10"/>
          <p:cNvSpPr txBox="1">
            <a:spLocks noChangeArrowheads="1"/>
          </p:cNvSpPr>
          <p:nvPr/>
        </p:nvSpPr>
        <p:spPr bwMode="auto">
          <a:xfrm>
            <a:off x="3815556" y="3501530"/>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The search can be refined if required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fade">
                                      <p:cBhvr>
                                        <p:cTn id="7" dur="2000"/>
                                        <p:tgtEl>
                                          <p:spTgt spid="8960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fade">
                                      <p:cBhvr>
                                        <p:cTn id="11" dur="2000"/>
                                        <p:tgtEl>
                                          <p:spTgt spid="8960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96004"/>
                                        </p:tgtEl>
                                        <p:attrNameLst>
                                          <p:attrName>style.visibility</p:attrName>
                                        </p:attrNameLst>
                                      </p:cBhvr>
                                      <p:to>
                                        <p:strVal val="visible"/>
                                      </p:to>
                                    </p:set>
                                    <p:animEffect transition="in" filter="fade">
                                      <p:cBhvr>
                                        <p:cTn id="15" dur="20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nimBg="1"/>
      <p:bldP spid="896004" grpId="0" animBg="1"/>
      <p:bldP spid="89600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704" y="332656"/>
            <a:ext cx="9122296" cy="596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8051" name="Line 6"/>
          <p:cNvSpPr>
            <a:spLocks noChangeShapeType="1"/>
          </p:cNvSpPr>
          <p:nvPr/>
        </p:nvSpPr>
        <p:spPr bwMode="auto">
          <a:xfrm flipH="1" flipV="1">
            <a:off x="5040052" y="3464073"/>
            <a:ext cx="936104"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98052" name="Text Box 10"/>
          <p:cNvSpPr txBox="1">
            <a:spLocks noChangeArrowheads="1"/>
          </p:cNvSpPr>
          <p:nvPr/>
        </p:nvSpPr>
        <p:spPr bwMode="auto">
          <a:xfrm>
            <a:off x="5040052" y="4867298"/>
            <a:ext cx="2952750"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to export the results in EndNote format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8052"/>
                                        </p:tgtEl>
                                        <p:attrNameLst>
                                          <p:attrName>style.visibility</p:attrName>
                                        </p:attrNameLst>
                                      </p:cBhvr>
                                      <p:to>
                                        <p:strVal val="visible"/>
                                      </p:to>
                                    </p:set>
                                    <p:animEffect transition="in" filter="fade">
                                      <p:cBhvr>
                                        <p:cTn id="7" dur="2000"/>
                                        <p:tgtEl>
                                          <p:spTgt spid="898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98051"/>
                                        </p:tgtEl>
                                        <p:attrNameLst>
                                          <p:attrName>style.visibility</p:attrName>
                                        </p:attrNameLst>
                                      </p:cBhvr>
                                      <p:to>
                                        <p:strVal val="visible"/>
                                      </p:to>
                                    </p:set>
                                    <p:animEffect transition="in" filter="fade">
                                      <p:cBhvr>
                                        <p:cTn id="11" dur="2000"/>
                                        <p:tgtEl>
                                          <p:spTgt spid="898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nimBg="1"/>
      <p:bldP spid="898052"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37192" y="1340768"/>
            <a:ext cx="4831394" cy="338437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900099" name="Line 6"/>
          <p:cNvSpPr>
            <a:spLocks noChangeShapeType="1"/>
          </p:cNvSpPr>
          <p:nvPr/>
        </p:nvSpPr>
        <p:spPr bwMode="auto">
          <a:xfrm flipH="1" flipV="1">
            <a:off x="4283967" y="3284984"/>
            <a:ext cx="648395" cy="201567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00100" name="Text Box 10"/>
          <p:cNvSpPr txBox="1">
            <a:spLocks noChangeArrowheads="1"/>
          </p:cNvSpPr>
          <p:nvPr/>
        </p:nvSpPr>
        <p:spPr bwMode="auto">
          <a:xfrm>
            <a:off x="3708400" y="4941888"/>
            <a:ext cx="2447925"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'Open'</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fade">
                                      <p:cBhvr>
                                        <p:cTn id="7" dur="2000"/>
                                        <p:tgtEl>
                                          <p:spTgt spid="9001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00099"/>
                                        </p:tgtEl>
                                        <p:attrNameLst>
                                          <p:attrName>style.visibility</p:attrName>
                                        </p:attrNameLst>
                                      </p:cBhvr>
                                      <p:to>
                                        <p:strVal val="visible"/>
                                      </p:to>
                                    </p:set>
                                    <p:animEffect transition="in" filter="fade">
                                      <p:cBhvr>
                                        <p:cTn id="11" dur="2000"/>
                                        <p:tgtEl>
                                          <p:spTgt spid="90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9" grpId="0" animBg="1"/>
      <p:bldP spid="900100"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54"/>
            <a:ext cx="9105795" cy="682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0339" name="Text Box 10"/>
          <p:cNvSpPr txBox="1">
            <a:spLocks noChangeArrowheads="1"/>
          </p:cNvSpPr>
          <p:nvPr/>
        </p:nvSpPr>
        <p:spPr bwMode="auto">
          <a:xfrm>
            <a:off x="2555875" y="2677327"/>
            <a:ext cx="5689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Selected references are imported to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fade">
                                      <p:cBhvr>
                                        <p:cTn id="7" dur="2000"/>
                                        <p:tgtEl>
                                          <p:spTgt spid="91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 y="-1"/>
            <a:ext cx="9144668" cy="685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2387" name="Line 6"/>
          <p:cNvSpPr>
            <a:spLocks noChangeShapeType="1"/>
          </p:cNvSpPr>
          <p:nvPr/>
        </p:nvSpPr>
        <p:spPr bwMode="auto">
          <a:xfrm flipH="1" flipV="1">
            <a:off x="1763685" y="4945035"/>
            <a:ext cx="1512911" cy="21193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2388" name="Text Box 10"/>
          <p:cNvSpPr txBox="1">
            <a:spLocks noChangeArrowheads="1"/>
          </p:cNvSpPr>
          <p:nvPr/>
        </p:nvSpPr>
        <p:spPr bwMode="auto">
          <a:xfrm>
            <a:off x="2916238" y="4945035"/>
            <a:ext cx="37433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Follow the hyperlink…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fade">
                                      <p:cBhvr>
                                        <p:cTn id="7" dur="2000"/>
                                        <p:tgtEl>
                                          <p:spTgt spid="9123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2387"/>
                                        </p:tgtEl>
                                        <p:attrNameLst>
                                          <p:attrName>style.visibility</p:attrName>
                                        </p:attrNameLst>
                                      </p:cBhvr>
                                      <p:to>
                                        <p:strVal val="visible"/>
                                      </p:to>
                                    </p:set>
                                    <p:animEffect transition="in" filter="fade">
                                      <p:cBhvr>
                                        <p:cTn id="11" dur="2000"/>
                                        <p:tgtEl>
                                          <p:spTgt spid="91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nimBg="1"/>
      <p:bldP spid="91238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71078"/>
            <a:ext cx="9144000" cy="597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4435" name="Text Box 10"/>
          <p:cNvSpPr txBox="1">
            <a:spLocks noChangeArrowheads="1"/>
          </p:cNvSpPr>
          <p:nvPr/>
        </p:nvSpPr>
        <p:spPr bwMode="auto">
          <a:xfrm>
            <a:off x="1547813" y="616744"/>
            <a:ext cx="4319587"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…to the full </a:t>
            </a:r>
            <a:r>
              <a:rPr lang="en-GB" sz="2400" b="1" dirty="0" err="1">
                <a:solidFill>
                  <a:srgbClr val="000000"/>
                </a:solidFill>
                <a:latin typeface="Lucida Sans" pitchFamily="34" charset="0"/>
              </a:rPr>
              <a:t>eprint</a:t>
            </a:r>
            <a:r>
              <a:rPr lang="en-GB" sz="2400" b="1" dirty="0">
                <a:solidFill>
                  <a:srgbClr val="000000"/>
                </a:solidFill>
                <a:latin typeface="Lucida Sans" pitchFamily="34" charset="0"/>
              </a:rPr>
              <a:t>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4435"/>
                                        </p:tgtEl>
                                        <p:attrNameLst>
                                          <p:attrName>style.visibility</p:attrName>
                                        </p:attrNameLst>
                                      </p:cBhvr>
                                      <p:to>
                                        <p:strVal val="visible"/>
                                      </p:to>
                                    </p:set>
                                    <p:animEffect transition="in" filter="fade">
                                      <p:cBhvr>
                                        <p:cTn id="7" dur="2000"/>
                                        <p:tgtEl>
                                          <p:spTgt spid="91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9"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23</a:t>
            </a:fld>
            <a:endParaRPr lang="en-GB"/>
          </a:p>
        </p:txBody>
      </p:sp>
      <p:sp>
        <p:nvSpPr>
          <p:cNvPr id="5" name="Line 6"/>
          <p:cNvSpPr>
            <a:spLocks noChangeShapeType="1"/>
          </p:cNvSpPr>
          <p:nvPr/>
        </p:nvSpPr>
        <p:spPr bwMode="auto">
          <a:xfrm flipH="1" flipV="1">
            <a:off x="4589848" y="3095463"/>
            <a:ext cx="1638336" cy="17664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059832" y="4077072"/>
            <a:ext cx="525658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accent grave  `  at start and end of text which might be confused with a field name, or for a linked phrase</a:t>
            </a:r>
            <a:endParaRPr lang="en-GB" dirty="0"/>
          </a:p>
        </p:txBody>
      </p:sp>
    </p:spTree>
    <p:extLst>
      <p:ext uri="{BB962C8B-B14F-4D97-AF65-F5344CB8AC3E}">
        <p14:creationId xmlns:p14="http://schemas.microsoft.com/office/powerpoint/2010/main" val="2009511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Synchronising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230</a:t>
            </a:fld>
            <a:endParaRPr lang="en-GB"/>
          </a:p>
        </p:txBody>
      </p:sp>
    </p:spTree>
    <p:extLst>
      <p:ext uri="{BB962C8B-B14F-4D97-AF65-F5344CB8AC3E}">
        <p14:creationId xmlns:p14="http://schemas.microsoft.com/office/powerpoint/2010/main" val="803575895"/>
      </p:ext>
    </p:extLst>
  </p:cSld>
  <p:clrMapOvr>
    <a:masterClrMapping/>
  </p:clrMapOvr>
  <p:transition spd="med">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34" r="2962" b="4578"/>
          <a:stretch/>
        </p:blipFill>
        <p:spPr bwMode="auto">
          <a:xfrm>
            <a:off x="0" y="404664"/>
            <a:ext cx="9143999" cy="599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7507" name="Line 6"/>
          <p:cNvSpPr>
            <a:spLocks noChangeShapeType="1"/>
          </p:cNvSpPr>
          <p:nvPr/>
        </p:nvSpPr>
        <p:spPr bwMode="auto">
          <a:xfrm flipH="1">
            <a:off x="1115615" y="1988840"/>
            <a:ext cx="2304503"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2555776" y="1207848"/>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Choose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231</a:t>
            </a:fld>
            <a:endParaRPr lang="en-GB"/>
          </a:p>
        </p:txBody>
      </p:sp>
    </p:spTree>
    <p:extLst>
      <p:ext uri="{BB962C8B-B14F-4D97-AF65-F5344CB8AC3E}">
        <p14:creationId xmlns:p14="http://schemas.microsoft.com/office/powerpoint/2010/main" val="3037970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378" r="1728" b="4361"/>
          <a:stretch/>
        </p:blipFill>
        <p:spPr bwMode="auto">
          <a:xfrm>
            <a:off x="-1" y="553298"/>
            <a:ext cx="9144001" cy="590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9555" name="Line 6"/>
          <p:cNvSpPr>
            <a:spLocks noChangeShapeType="1"/>
          </p:cNvSpPr>
          <p:nvPr/>
        </p:nvSpPr>
        <p:spPr bwMode="auto">
          <a:xfrm flipH="1">
            <a:off x="5364088" y="3753271"/>
            <a:ext cx="250825" cy="13319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4030588" y="3038597"/>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Open the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232</a:t>
            </a:fld>
            <a:endParaRPr lang="en-GB"/>
          </a:p>
        </p:txBody>
      </p:sp>
    </p:spTree>
    <p:extLst>
      <p:ext uri="{BB962C8B-B14F-4D97-AF65-F5344CB8AC3E}">
        <p14:creationId xmlns:p14="http://schemas.microsoft.com/office/powerpoint/2010/main" val="17565803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7212" r="2488"/>
          <a:stretch/>
        </p:blipFill>
        <p:spPr>
          <a:xfrm>
            <a:off x="0" y="476672"/>
            <a:ext cx="9123381" cy="5976664"/>
          </a:xfrm>
          <a:prstGeom prst="rect">
            <a:avLst/>
          </a:prstGeom>
        </p:spPr>
      </p:pic>
      <p:sp>
        <p:nvSpPr>
          <p:cNvPr id="921605" name="Line 6"/>
          <p:cNvSpPr>
            <a:spLocks noChangeShapeType="1"/>
          </p:cNvSpPr>
          <p:nvPr/>
        </p:nvSpPr>
        <p:spPr bwMode="auto">
          <a:xfrm flipV="1">
            <a:off x="5292453" y="908720"/>
            <a:ext cx="1295771" cy="1800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1331640" y="908720"/>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Register on the Web of Science database…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endParaRPr lang="en-GB" dirty="0"/>
          </a:p>
        </p:txBody>
      </p:sp>
      <p:sp>
        <p:nvSpPr>
          <p:cNvPr id="9" name="Line 6"/>
          <p:cNvSpPr>
            <a:spLocks noChangeShapeType="1"/>
          </p:cNvSpPr>
          <p:nvPr/>
        </p:nvSpPr>
        <p:spPr bwMode="auto">
          <a:xfrm flipH="1">
            <a:off x="2411761" y="1697706"/>
            <a:ext cx="252400" cy="2523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Tree>
    <p:extLst>
      <p:ext uri="{BB962C8B-B14F-4D97-AF65-F5344CB8AC3E}">
        <p14:creationId xmlns:p14="http://schemas.microsoft.com/office/powerpoint/2010/main" val="2101434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P spid="9"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1739"/>
          <a:stretch/>
        </p:blipFill>
        <p:spPr>
          <a:xfrm>
            <a:off x="0" y="476672"/>
            <a:ext cx="9139858" cy="5976664"/>
          </a:xfrm>
          <a:prstGeom prst="rect">
            <a:avLst/>
          </a:prstGeom>
        </p:spPr>
      </p:pic>
      <p:sp>
        <p:nvSpPr>
          <p:cNvPr id="923651" name="Oval 3"/>
          <p:cNvSpPr>
            <a:spLocks noChangeArrowheads="1"/>
          </p:cNvSpPr>
          <p:nvPr/>
        </p:nvSpPr>
        <p:spPr bwMode="auto">
          <a:xfrm>
            <a:off x="1619672" y="2729431"/>
            <a:ext cx="2304256" cy="11525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52" name="Text Box 10"/>
          <p:cNvSpPr txBox="1">
            <a:spLocks noChangeArrowheads="1"/>
          </p:cNvSpPr>
          <p:nvPr/>
        </p:nvSpPr>
        <p:spPr bwMode="auto">
          <a:xfrm>
            <a:off x="3347864" y="1660828"/>
            <a:ext cx="31686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a:r>
              <a:rPr lang="en-GB" sz="2400" b="1" dirty="0">
                <a:solidFill>
                  <a:srgbClr val="000000"/>
                </a:solidFill>
                <a:latin typeface="Lucida Sans" pitchFamily="34" charset="0"/>
              </a:rPr>
              <a:t>Sign in to Web of </a:t>
            </a:r>
            <a:r>
              <a:rPr lang="en-GB" sz="2400" b="1" dirty="0" smtClean="0">
                <a:solidFill>
                  <a:srgbClr val="000000"/>
                </a:solidFill>
                <a:latin typeface="Lucida Sans" pitchFamily="34" charset="0"/>
              </a:rPr>
              <a:t>Science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234</a:t>
            </a:fld>
            <a:endParaRPr lang="en-GB"/>
          </a:p>
        </p:txBody>
      </p:sp>
    </p:spTree>
    <p:extLst>
      <p:ext uri="{BB962C8B-B14F-4D97-AF65-F5344CB8AC3E}">
        <p14:creationId xmlns:p14="http://schemas.microsoft.com/office/powerpoint/2010/main" val="32259203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3651"/>
                                        </p:tgtEl>
                                        <p:attrNameLst>
                                          <p:attrName>style.visibility</p:attrName>
                                        </p:attrNameLst>
                                      </p:cBhvr>
                                      <p:to>
                                        <p:strVal val="visible"/>
                                      </p:to>
                                    </p:set>
                                    <p:animEffect transition="in" filter="fade">
                                      <p:cBhvr>
                                        <p:cTn id="11" dur="2000"/>
                                        <p:tgtEl>
                                          <p:spTgt spid="92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animBg="1"/>
      <p:bldP spid="92365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 of Science [v.5.13] - All Databases Hom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t="16727" r="2114"/>
          <a:stretch/>
        </p:blipFill>
        <p:spPr>
          <a:xfrm>
            <a:off x="16732" y="462094"/>
            <a:ext cx="9127268" cy="5991242"/>
          </a:xfrm>
          <a:prstGeom prst="rect">
            <a:avLst/>
          </a:prstGeom>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235</a:t>
            </a:fld>
            <a:endParaRPr lang="en-GB" sz="1400">
              <a:latin typeface="Lucida Sans" pitchFamily="34" charset="0"/>
            </a:endParaRPr>
          </a:p>
        </p:txBody>
      </p:sp>
      <p:sp>
        <p:nvSpPr>
          <p:cNvPr id="925700" name="Line 6"/>
          <p:cNvSpPr>
            <a:spLocks noChangeShapeType="1"/>
          </p:cNvSpPr>
          <p:nvPr/>
        </p:nvSpPr>
        <p:spPr bwMode="auto">
          <a:xfrm flipV="1">
            <a:off x="4111835" y="750337"/>
            <a:ext cx="942554" cy="13681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2493341" y="2122966"/>
            <a:ext cx="2942755"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'EndNote'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235</a:t>
            </a:fld>
            <a:endParaRPr lang="en-GB"/>
          </a:p>
        </p:txBody>
      </p:sp>
    </p:spTree>
    <p:extLst>
      <p:ext uri="{BB962C8B-B14F-4D97-AF65-F5344CB8AC3E}">
        <p14:creationId xmlns:p14="http://schemas.microsoft.com/office/powerpoint/2010/main" val="666354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236</a:t>
            </a:fld>
            <a:endParaRPr lang="en-GB"/>
          </a:p>
        </p:txBody>
      </p:sp>
      <p:pic>
        <p:nvPicPr>
          <p:cNvPr id="3" name="Picture 2"/>
          <p:cNvPicPr>
            <a:picLocks noChangeAspect="1"/>
          </p:cNvPicPr>
          <p:nvPr/>
        </p:nvPicPr>
        <p:blipFill rotWithShape="1">
          <a:blip r:embed="rId3"/>
          <a:srcRect t="12376"/>
          <a:stretch/>
        </p:blipFill>
        <p:spPr>
          <a:xfrm>
            <a:off x="-27181" y="116632"/>
            <a:ext cx="9171181" cy="6027150"/>
          </a:xfrm>
          <a:prstGeom prst="rect">
            <a:avLst/>
          </a:prstGeom>
        </p:spPr>
      </p:pic>
    </p:spTree>
    <p:extLst>
      <p:ext uri="{BB962C8B-B14F-4D97-AF65-F5344CB8AC3E}">
        <p14:creationId xmlns:p14="http://schemas.microsoft.com/office/powerpoint/2010/main" val="2892029624"/>
      </p:ext>
    </p:extLst>
  </p:cSld>
  <p:clrMapOvr>
    <a:masterClrMapping/>
  </p:clrMapOvr>
  <p:transition spd="med">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4848"/>
            <a:ext cx="9124203" cy="684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237</a:t>
            </a:fld>
            <a:endParaRPr lang="en-GB"/>
          </a:p>
        </p:txBody>
      </p:sp>
      <p:sp>
        <p:nvSpPr>
          <p:cNvPr id="3" name="Oval 2"/>
          <p:cNvSpPr/>
          <p:nvPr/>
        </p:nvSpPr>
        <p:spPr>
          <a:xfrm>
            <a:off x="251520" y="3212976"/>
            <a:ext cx="230425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03848" y="1484784"/>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82862991"/>
      </p:ext>
    </p:extLst>
  </p:cSld>
  <p:clrMapOvr>
    <a:masterClrMapping/>
  </p:clrMapOvr>
  <p:transition spd="med">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238</a:t>
            </a:fld>
            <a:endParaRPr lang="en-GB"/>
          </a:p>
        </p:txBody>
      </p:sp>
      <p:sp>
        <p:nvSpPr>
          <p:cNvPr id="3" name="Oval 2"/>
          <p:cNvSpPr/>
          <p:nvPr/>
        </p:nvSpPr>
        <p:spPr>
          <a:xfrm>
            <a:off x="2267744" y="3140968"/>
            <a:ext cx="100811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V="1">
            <a:off x="3851920" y="4221088"/>
            <a:ext cx="0" cy="18306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1979712" y="5451586"/>
            <a:ext cx="345638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Choose whether to enable automatic Syncing options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05306369"/>
      </p:ext>
    </p:extLst>
  </p:cSld>
  <p:clrMapOvr>
    <a:masterClrMapping/>
  </p:clrMapOvr>
  <p:transition spd="med">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2184"/>
            <a:ext cx="9127755" cy="684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239</a:t>
            </a:fld>
            <a:endParaRPr lang="en-GB"/>
          </a:p>
        </p:txBody>
      </p:sp>
      <p:cxnSp>
        <p:nvCxnSpPr>
          <p:cNvPr id="5" name="Straight Arrow Connector 4"/>
          <p:cNvCxnSpPr/>
          <p:nvPr/>
        </p:nvCxnSpPr>
        <p:spPr>
          <a:xfrm flipH="1" flipV="1">
            <a:off x="5220072" y="620688"/>
            <a:ext cx="720080" cy="13109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0" y="1700808"/>
            <a:ext cx="34563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the sync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05970709"/>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a:t>
            </a:fld>
            <a:endParaRPr lang="en-GB"/>
          </a:p>
        </p:txBody>
      </p:sp>
    </p:spTree>
  </p:cSld>
  <p:clrMapOvr>
    <a:masterClrMapping/>
  </p:clrMapOvr>
  <p:transition spd="med">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88" y="21352"/>
            <a:ext cx="9115531" cy="683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240</a:t>
            </a:fld>
            <a:endParaRPr lang="en-GB"/>
          </a:p>
        </p:txBody>
      </p:sp>
      <p:sp>
        <p:nvSpPr>
          <p:cNvPr id="3" name="TextBox 2"/>
          <p:cNvSpPr txBox="1"/>
          <p:nvPr/>
        </p:nvSpPr>
        <p:spPr bwMode="auto">
          <a:xfrm>
            <a:off x="755576" y="620688"/>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algn="l" eaLnBrk="1" hangingPunct="1"/>
            <a:r>
              <a:rPr lang="en-GB" sz="2400" b="1" dirty="0" smtClean="0">
                <a:solidFill>
                  <a:srgbClr val="000000"/>
                </a:solidFill>
                <a:latin typeface="Lucida Sans" pitchFamily="34" charset="0"/>
              </a:rPr>
              <a:t>Click 'Yes' to back up the library</a:t>
            </a:r>
            <a:endParaRPr lang="en-GB" sz="2400" b="1" dirty="0">
              <a:solidFill>
                <a:srgbClr val="000000"/>
              </a:solidFill>
              <a:latin typeface="Lucida Sans" pitchFamily="34" charset="0"/>
            </a:endParaRPr>
          </a:p>
        </p:txBody>
      </p:sp>
      <p:sp>
        <p:nvSpPr>
          <p:cNvPr id="4" name="Oval 3"/>
          <p:cNvSpPr/>
          <p:nvPr/>
        </p:nvSpPr>
        <p:spPr>
          <a:xfrm>
            <a:off x="3779912" y="3573016"/>
            <a:ext cx="122413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492329"/>
      </p:ext>
    </p:extLst>
  </p:cSld>
  <p:clrMapOvr>
    <a:masterClrMapping/>
  </p:clrMapOvr>
  <p:transition spd="med">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241</a:t>
            </a:fld>
            <a:endParaRPr lang="en-GB"/>
          </a:p>
        </p:txBody>
      </p:sp>
      <p:sp>
        <p:nvSpPr>
          <p:cNvPr id="3" name="TextBox 2"/>
          <p:cNvSpPr txBox="1"/>
          <p:nvPr/>
        </p:nvSpPr>
        <p:spPr bwMode="auto">
          <a:xfrm>
            <a:off x="5292080" y="2924944"/>
            <a:ext cx="30963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Group and record numbers may not match</a:t>
            </a:r>
            <a:endParaRPr lang="en-GB" sz="2400" b="1" dirty="0">
              <a:solidFill>
                <a:srgbClr val="000000"/>
              </a:solidFill>
              <a:latin typeface="Lucida Sans" pitchFamily="34" charset="0"/>
            </a:endParaRPr>
          </a:p>
        </p:txBody>
      </p:sp>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0"/>
            <a:ext cx="9143947" cy="685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287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242</a:t>
            </a:fld>
            <a:endParaRPr lang="en-GB"/>
          </a:p>
        </p:txBody>
      </p:sp>
      <p:cxnSp>
        <p:nvCxnSpPr>
          <p:cNvPr id="5" name="Straight Arrow Connector 4"/>
          <p:cNvCxnSpPr/>
          <p:nvPr/>
        </p:nvCxnSpPr>
        <p:spPr>
          <a:xfrm flipH="1" flipV="1">
            <a:off x="899592" y="1196752"/>
            <a:ext cx="1872208"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195736" y="198883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pic>
        <p:nvPicPr>
          <p:cNvPr id="1239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184" y="22448"/>
            <a:ext cx="9114070" cy="683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1115616" y="2152310"/>
            <a:ext cx="2232248" cy="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059832" y="1736812"/>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2299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CWYW with EndNote Online</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243</a:t>
            </a:fld>
            <a:endParaRPr lang="en-GB"/>
          </a:p>
        </p:txBody>
      </p:sp>
    </p:spTree>
    <p:extLst>
      <p:ext uri="{BB962C8B-B14F-4D97-AF65-F5344CB8AC3E}">
        <p14:creationId xmlns:p14="http://schemas.microsoft.com/office/powerpoint/2010/main" val="3562690400"/>
      </p:ext>
    </p:extLst>
  </p:cSld>
  <p:clrMapOvr>
    <a:masterClrMapping/>
  </p:clrMapOvr>
  <p:transition spd="med">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244</a:t>
            </a:fld>
            <a:endParaRPr lang="en-GB"/>
          </a:p>
        </p:txBody>
      </p:sp>
      <p:sp>
        <p:nvSpPr>
          <p:cNvPr id="3" name="TextBox 2"/>
          <p:cNvSpPr txBox="1"/>
          <p:nvPr/>
        </p:nvSpPr>
        <p:spPr bwMode="auto">
          <a:xfrm>
            <a:off x="4283968" y="3421859"/>
            <a:ext cx="4248472" cy="1569660"/>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If you are using your own computer you will need the Cite While You Write Plug-In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00698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658" y="-34280"/>
            <a:ext cx="9105342" cy="678191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245</a:t>
            </a:fld>
            <a:endParaRPr lang="en-GB"/>
          </a:p>
        </p:txBody>
      </p:sp>
      <p:cxnSp>
        <p:nvCxnSpPr>
          <p:cNvPr id="7" name="Straight Arrow Connector 6"/>
          <p:cNvCxnSpPr/>
          <p:nvPr/>
        </p:nvCxnSpPr>
        <p:spPr bwMode="auto">
          <a:xfrm flipH="1" flipV="1">
            <a:off x="5544108" y="2060848"/>
            <a:ext cx="828092" cy="163963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Arrow Connector 8"/>
          <p:cNvCxnSpPr/>
          <p:nvPr/>
        </p:nvCxnSpPr>
        <p:spPr bwMode="auto">
          <a:xfrm flipH="1" flipV="1">
            <a:off x="248045" y="968152"/>
            <a:ext cx="1296144" cy="250373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5220072" y="3284984"/>
            <a:ext cx="302433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Identify the point in the text to insert a citation</a:t>
            </a:r>
            <a:endParaRPr lang="en-GB" sz="2400" b="1" dirty="0">
              <a:solidFill>
                <a:srgbClr val="000000"/>
              </a:solidFill>
              <a:latin typeface="Lucida Sans" pitchFamily="34" charset="0"/>
            </a:endParaRPr>
          </a:p>
        </p:txBody>
      </p:sp>
      <p:sp>
        <p:nvSpPr>
          <p:cNvPr id="8" name="TextBox 7"/>
          <p:cNvSpPr txBox="1"/>
          <p:nvPr/>
        </p:nvSpPr>
        <p:spPr bwMode="auto">
          <a:xfrm>
            <a:off x="896117" y="3284984"/>
            <a:ext cx="288379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the 'Insert Citations'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96150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99592" y="721296"/>
            <a:ext cx="7239000" cy="5334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246</a:t>
            </a:fld>
            <a:endParaRPr lang="en-GB"/>
          </a:p>
        </p:txBody>
      </p:sp>
      <p:sp>
        <p:nvSpPr>
          <p:cNvPr id="3" name="TextBox 2"/>
          <p:cNvSpPr txBox="1"/>
          <p:nvPr/>
        </p:nvSpPr>
        <p:spPr bwMode="auto">
          <a:xfrm>
            <a:off x="3942705" y="2159367"/>
            <a:ext cx="388843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Insert Author or keyword in the search box and click 'Find'</a:t>
            </a:r>
            <a:endParaRPr lang="en-GB" sz="2400" b="1" dirty="0">
              <a:solidFill>
                <a:srgbClr val="000000"/>
              </a:solidFill>
              <a:latin typeface="Lucida Sans" pitchFamily="34" charset="0"/>
            </a:endParaRPr>
          </a:p>
        </p:txBody>
      </p:sp>
      <p:sp>
        <p:nvSpPr>
          <p:cNvPr id="4" name="TextBox 3"/>
          <p:cNvSpPr txBox="1"/>
          <p:nvPr/>
        </p:nvSpPr>
        <p:spPr bwMode="auto">
          <a:xfrm>
            <a:off x="1331640" y="3861048"/>
            <a:ext cx="3960440"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Select required reference from those listed and click 'Insert'</a:t>
            </a:r>
            <a:endParaRPr lang="en-GB" sz="2400" b="1" dirty="0">
              <a:solidFill>
                <a:srgbClr val="000000"/>
              </a:solidFill>
              <a:latin typeface="Lucida Sans" pitchFamily="34" charset="0"/>
            </a:endParaRPr>
          </a:p>
        </p:txBody>
      </p:sp>
      <p:sp>
        <p:nvSpPr>
          <p:cNvPr id="5" name="Oval 4"/>
          <p:cNvSpPr/>
          <p:nvPr/>
        </p:nvSpPr>
        <p:spPr bwMode="auto">
          <a:xfrm>
            <a:off x="5570984" y="5317915"/>
            <a:ext cx="1017240" cy="57606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
        <p:nvSpPr>
          <p:cNvPr id="6" name="Oval 5"/>
          <p:cNvSpPr/>
          <p:nvPr/>
        </p:nvSpPr>
        <p:spPr bwMode="auto">
          <a:xfrm>
            <a:off x="3059832" y="892671"/>
            <a:ext cx="1080120" cy="545554"/>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1736981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33076" cy="687705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247</a:t>
            </a:fld>
            <a:endParaRPr lang="en-GB"/>
          </a:p>
        </p:txBody>
      </p:sp>
      <p:sp>
        <p:nvSpPr>
          <p:cNvPr id="3" name="TextBox 2"/>
          <p:cNvSpPr txBox="1"/>
          <p:nvPr/>
        </p:nvSpPr>
        <p:spPr bwMode="auto">
          <a:xfrm>
            <a:off x="2843808" y="3717032"/>
            <a:ext cx="4176464"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citation is displayed in the text, with the full reference at the end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35809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66"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248</a:t>
            </a:fld>
            <a:endParaRPr lang="en-GB"/>
          </a:p>
        </p:txBody>
      </p:sp>
      <p:sp>
        <p:nvSpPr>
          <p:cNvPr id="3" name="TextBox 2"/>
          <p:cNvSpPr txBox="1"/>
          <p:nvPr/>
        </p:nvSpPr>
        <p:spPr bwMode="auto">
          <a:xfrm>
            <a:off x="4571999" y="4202813"/>
            <a:ext cx="410445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The bibliography is sorted as more citations are added</a:t>
            </a:r>
            <a:endParaRPr lang="en-GB" sz="2400" b="1" dirty="0">
              <a:solidFill>
                <a:srgbClr val="000000"/>
              </a:solidFill>
              <a:latin typeface="Lucida Sans" pitchFamily="34" charset="0"/>
            </a:endParaRPr>
          </a:p>
        </p:txBody>
      </p:sp>
      <p:cxnSp>
        <p:nvCxnSpPr>
          <p:cNvPr id="6" name="Straight Arrow Connector 5"/>
          <p:cNvCxnSpPr/>
          <p:nvPr/>
        </p:nvCxnSpPr>
        <p:spPr bwMode="auto">
          <a:xfrm flipH="1" flipV="1">
            <a:off x="3203848" y="620688"/>
            <a:ext cx="1728192" cy="7902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4557295" y="1240735"/>
            <a:ext cx="410445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Change the reference style here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210520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Edit citations</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249</a:t>
            </a:fld>
            <a:endParaRPr lang="en-GB"/>
          </a:p>
        </p:txBody>
      </p:sp>
    </p:spTree>
    <p:extLst>
      <p:ext uri="{BB962C8B-B14F-4D97-AF65-F5344CB8AC3E}">
        <p14:creationId xmlns:p14="http://schemas.microsoft.com/office/powerpoint/2010/main" val="121268875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21092"/>
            <a:ext cx="9172123" cy="687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7" name="Oval 5"/>
          <p:cNvSpPr>
            <a:spLocks noChangeArrowheads="1"/>
          </p:cNvSpPr>
          <p:nvPr/>
        </p:nvSpPr>
        <p:spPr bwMode="auto">
          <a:xfrm>
            <a:off x="247029" y="3166041"/>
            <a:ext cx="2089150"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4712645" y="3235924"/>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Edit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spTree>
    <p:custDataLst>
      <p:tags r:id="rId1"/>
    </p:custDataLst>
    <p:extLst>
      <p:ext uri="{BB962C8B-B14F-4D97-AF65-F5344CB8AC3E}">
        <p14:creationId xmlns:p14="http://schemas.microsoft.com/office/powerpoint/2010/main" val="1441605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258653" cy="68961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250</a:t>
            </a:fld>
            <a:endParaRPr lang="en-GB"/>
          </a:p>
        </p:txBody>
      </p:sp>
      <p:cxnSp>
        <p:nvCxnSpPr>
          <p:cNvPr id="6" name="Straight Arrow Connector 5"/>
          <p:cNvCxnSpPr/>
          <p:nvPr/>
        </p:nvCxnSpPr>
        <p:spPr bwMode="auto">
          <a:xfrm flipV="1">
            <a:off x="4573035" y="1988840"/>
            <a:ext cx="1079085" cy="271975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483768" y="4293096"/>
            <a:ext cx="439248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in the citation, then go to 'Edit Citations'</a:t>
            </a:r>
            <a:endParaRPr lang="en-GB" sz="2400" b="1" dirty="0">
              <a:solidFill>
                <a:srgbClr val="000000"/>
              </a:solidFill>
              <a:latin typeface="Lucida Sans" pitchFamily="34" charset="0"/>
            </a:endParaRPr>
          </a:p>
        </p:txBody>
      </p:sp>
      <p:sp>
        <p:nvSpPr>
          <p:cNvPr id="4" name="Oval 3"/>
          <p:cNvSpPr/>
          <p:nvPr/>
        </p:nvSpPr>
        <p:spPr bwMode="auto">
          <a:xfrm>
            <a:off x="840414" y="188640"/>
            <a:ext cx="1008112" cy="100811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endParaRPr lang="en-GB"/>
          </a:p>
        </p:txBody>
      </p:sp>
    </p:spTree>
    <p:extLst>
      <p:ext uri="{BB962C8B-B14F-4D97-AF65-F5344CB8AC3E}">
        <p14:creationId xmlns:p14="http://schemas.microsoft.com/office/powerpoint/2010/main" val="20735697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3688" y="565919"/>
            <a:ext cx="5715000" cy="5715000"/>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251</a:t>
            </a:fld>
            <a:endParaRPr lang="en-GB"/>
          </a:p>
        </p:txBody>
      </p:sp>
      <p:cxnSp>
        <p:nvCxnSpPr>
          <p:cNvPr id="5" name="Straight Arrow Connector 4"/>
          <p:cNvCxnSpPr/>
          <p:nvPr/>
        </p:nvCxnSpPr>
        <p:spPr bwMode="auto">
          <a:xfrm flipH="1">
            <a:off x="2627784" y="3033087"/>
            <a:ext cx="3024336" cy="1180967"/>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Arrow Connector 6"/>
          <p:cNvCxnSpPr/>
          <p:nvPr/>
        </p:nvCxnSpPr>
        <p:spPr bwMode="auto">
          <a:xfrm flipH="1">
            <a:off x="5076056" y="3265430"/>
            <a:ext cx="576064" cy="217979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4860032" y="2204864"/>
            <a:ext cx="4032448" cy="1938992"/>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add page numbers to a citation, type the exact letter string required in the SUFFIX box, then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34299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20"/>
            <a:ext cx="9212629" cy="686182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252</a:t>
            </a:fld>
            <a:endParaRPr lang="en-GB"/>
          </a:p>
        </p:txBody>
      </p:sp>
      <p:sp>
        <p:nvSpPr>
          <p:cNvPr id="4" name="Text Box 5"/>
          <p:cNvSpPr txBox="1">
            <a:spLocks noChangeArrowheads="1"/>
          </p:cNvSpPr>
          <p:nvPr/>
        </p:nvSpPr>
        <p:spPr bwMode="auto">
          <a:xfrm>
            <a:off x="2304256" y="4692044"/>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201488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000"/>
          <a:stretch/>
        </p:blipFill>
        <p:spPr>
          <a:xfrm>
            <a:off x="6820" y="0"/>
            <a:ext cx="9156229" cy="6867172"/>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253</a:t>
            </a:fld>
            <a:endParaRPr lang="en-GB"/>
          </a:p>
        </p:txBody>
      </p:sp>
      <p:sp>
        <p:nvSpPr>
          <p:cNvPr id="3" name="TextBox 2"/>
          <p:cNvSpPr txBox="1"/>
          <p:nvPr/>
        </p:nvSpPr>
        <p:spPr bwMode="auto">
          <a:xfrm>
            <a:off x="251520" y="1896308"/>
            <a:ext cx="3758453"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To remove a citation completely, go to 'Edit Citation(s)'</a:t>
            </a:r>
            <a:endParaRPr lang="en-GB" sz="2400" b="1" dirty="0">
              <a:solidFill>
                <a:srgbClr val="000000"/>
              </a:solidFill>
              <a:latin typeface="Lucida Sans" pitchFamily="34" charset="0"/>
            </a:endParaRPr>
          </a:p>
        </p:txBody>
      </p:sp>
      <p:cxnSp>
        <p:nvCxnSpPr>
          <p:cNvPr id="6" name="Straight Arrow Connector 5"/>
          <p:cNvCxnSpPr/>
          <p:nvPr/>
        </p:nvCxnSpPr>
        <p:spPr bwMode="auto">
          <a:xfrm flipV="1">
            <a:off x="5076056" y="1896308"/>
            <a:ext cx="1296144" cy="24687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419872" y="4077072"/>
            <a:ext cx="55446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Highlight the required reference, and choose 'Remove Citation' from the dropdown menu</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18514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the bibliography layout</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254</a:t>
            </a:fld>
            <a:endParaRPr lang="en-GB"/>
          </a:p>
        </p:txBody>
      </p:sp>
    </p:spTree>
    <p:extLst>
      <p:ext uri="{BB962C8B-B14F-4D97-AF65-F5344CB8AC3E}">
        <p14:creationId xmlns:p14="http://schemas.microsoft.com/office/powerpoint/2010/main" val="1616223908"/>
      </p:ext>
    </p:extLst>
  </p:cSld>
  <p:clrMapOvr>
    <a:masterClrMapping/>
  </p:clrMapOvr>
  <p:transition spd="med">
    <p:fad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806" y="744"/>
            <a:ext cx="9206501" cy="6857256"/>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255</a:t>
            </a:fld>
            <a:endParaRPr lang="en-GB"/>
          </a:p>
        </p:txBody>
      </p:sp>
      <p:cxnSp>
        <p:nvCxnSpPr>
          <p:cNvPr id="5" name="Straight Arrow Connector 4"/>
          <p:cNvCxnSpPr/>
          <p:nvPr/>
        </p:nvCxnSpPr>
        <p:spPr bwMode="auto">
          <a:xfrm flipH="1" flipV="1">
            <a:off x="3203848" y="1052736"/>
            <a:ext cx="1345297" cy="239340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779912" y="2744924"/>
            <a:ext cx="432048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go to the 'Format Bibliography' tab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79345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256</a:t>
            </a:fld>
            <a:endParaRPr lang="en-GB"/>
          </a:p>
        </p:txBody>
      </p:sp>
      <p:sp>
        <p:nvSpPr>
          <p:cNvPr id="3" name="TextBox 2"/>
          <p:cNvSpPr txBox="1"/>
          <p:nvPr/>
        </p:nvSpPr>
        <p:spPr bwMode="auto">
          <a:xfrm>
            <a:off x="480876" y="5733256"/>
            <a:ext cx="3600400"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tab</a:t>
            </a:r>
            <a:endParaRPr lang="en-GB" sz="2400" b="1" dirty="0">
              <a:solidFill>
                <a:srgbClr val="000000"/>
              </a:solidFill>
              <a:latin typeface="Lucida Sans" pitchFamily="34" charset="0"/>
            </a:endParaRPr>
          </a:p>
        </p:txBody>
      </p:sp>
      <p:pic>
        <p:nvPicPr>
          <p:cNvPr id="135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27784" y="1268760"/>
            <a:ext cx="4248472" cy="399321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22447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16556" y="1190121"/>
            <a:ext cx="4405452" cy="4087274"/>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257</a:t>
            </a:fld>
            <a:endParaRPr lang="en-GB"/>
          </a:p>
        </p:txBody>
      </p:sp>
      <p:cxnSp>
        <p:nvCxnSpPr>
          <p:cNvPr id="6" name="Straight Arrow Connector 5"/>
          <p:cNvCxnSpPr/>
          <p:nvPr/>
        </p:nvCxnSpPr>
        <p:spPr bwMode="auto">
          <a:xfrm>
            <a:off x="2011707" y="2730036"/>
            <a:ext cx="1480173" cy="149105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319519" y="2204864"/>
            <a:ext cx="338437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Reduce the hanging indent…</a:t>
            </a:r>
            <a:endParaRPr lang="en-GB" sz="2400" b="1" dirty="0">
              <a:solidFill>
                <a:srgbClr val="000000"/>
              </a:solidFill>
              <a:latin typeface="Lucida Sans" pitchFamily="34" charset="0"/>
            </a:endParaRPr>
          </a:p>
        </p:txBody>
      </p:sp>
      <p:cxnSp>
        <p:nvCxnSpPr>
          <p:cNvPr id="8" name="Straight Arrow Connector 7"/>
          <p:cNvCxnSpPr/>
          <p:nvPr/>
        </p:nvCxnSpPr>
        <p:spPr bwMode="auto">
          <a:xfrm flipH="1" flipV="1">
            <a:off x="6278913" y="4437112"/>
            <a:ext cx="1728192" cy="115212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974657" y="5373216"/>
            <a:ext cx="440708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 and insert line spaces between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774380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258</a:t>
            </a:fld>
            <a:endParaRPr lang="en-GB"/>
          </a:p>
        </p:txBody>
      </p:sp>
    </p:spTree>
    <p:extLst>
      <p:ext uri="{BB962C8B-B14F-4D97-AF65-F5344CB8AC3E}">
        <p14:creationId xmlns:p14="http://schemas.microsoft.com/office/powerpoint/2010/main" val="2241172516"/>
      </p:ext>
    </p:extLst>
  </p:cSld>
  <p:clrMapOvr>
    <a:masterClrMapping/>
  </p:clrMapOvr>
  <p:transition spd="med">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management on EndNote Online</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259</a:t>
            </a:fld>
            <a:endParaRPr lang="en-GB"/>
          </a:p>
        </p:txBody>
      </p:sp>
    </p:spTree>
    <p:extLst>
      <p:ext uri="{BB962C8B-B14F-4D97-AF65-F5344CB8AC3E}">
        <p14:creationId xmlns:p14="http://schemas.microsoft.com/office/powerpoint/2010/main" val="16499917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71971" y="1129411"/>
            <a:ext cx="4752632" cy="427749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7765" name="Text Box 5"/>
          <p:cNvSpPr txBox="1">
            <a:spLocks noChangeArrowheads="1"/>
          </p:cNvSpPr>
          <p:nvPr/>
        </p:nvSpPr>
        <p:spPr bwMode="auto">
          <a:xfrm>
            <a:off x="4355976" y="4437112"/>
            <a:ext cx="417614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'Duplicates'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set criteria for comparing records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
        <p:nvSpPr>
          <p:cNvPr id="6" name="Oval 5"/>
          <p:cNvSpPr>
            <a:spLocks noChangeArrowheads="1"/>
          </p:cNvSpPr>
          <p:nvPr/>
        </p:nvSpPr>
        <p:spPr bwMode="auto">
          <a:xfrm>
            <a:off x="1856628" y="1700807"/>
            <a:ext cx="1296144"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06610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419"/>
          <a:stretch/>
        </p:blipFill>
        <p:spPr bwMode="auto">
          <a:xfrm>
            <a:off x="0" y="332656"/>
            <a:ext cx="9144000" cy="600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334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8AF64A7-F362-4447-A0DA-3E95874B34BC}" type="slidenum">
              <a:rPr lang="en-GB" sz="1400">
                <a:latin typeface="Lucida Sans" pitchFamily="34" charset="0"/>
              </a:rPr>
              <a:pPr algn="r"/>
              <a:t>260</a:t>
            </a:fld>
            <a:endParaRPr lang="en-GB" sz="1400">
              <a:latin typeface="Lucida Sans" pitchFamily="34" charset="0"/>
            </a:endParaRPr>
          </a:p>
        </p:txBody>
      </p:sp>
      <p:sp>
        <p:nvSpPr>
          <p:cNvPr id="931844" name="Line 6"/>
          <p:cNvSpPr>
            <a:spLocks noChangeShapeType="1"/>
          </p:cNvSpPr>
          <p:nvPr/>
        </p:nvSpPr>
        <p:spPr bwMode="auto">
          <a:xfrm flipH="1" flipV="1">
            <a:off x="3887689" y="3271629"/>
            <a:ext cx="684213"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45" name="Text Box 10"/>
          <p:cNvSpPr txBox="1">
            <a:spLocks noChangeArrowheads="1"/>
          </p:cNvSpPr>
          <p:nvPr/>
        </p:nvSpPr>
        <p:spPr bwMode="auto">
          <a:xfrm>
            <a:off x="2916139" y="4208254"/>
            <a:ext cx="4248347"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'Manage Sharing'</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45"/>
                                        </p:tgtEl>
                                        <p:attrNameLst>
                                          <p:attrName>style.visibility</p:attrName>
                                        </p:attrNameLst>
                                      </p:cBhvr>
                                      <p:to>
                                        <p:strVal val="visible"/>
                                      </p:to>
                                    </p:set>
                                    <p:animEffect transition="in" filter="fade">
                                      <p:cBhvr>
                                        <p:cTn id="7" dur="2000"/>
                                        <p:tgtEl>
                                          <p:spTgt spid="9318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44"/>
                                        </p:tgtEl>
                                        <p:attrNameLst>
                                          <p:attrName>style.visibility</p:attrName>
                                        </p:attrNameLst>
                                      </p:cBhvr>
                                      <p:to>
                                        <p:strVal val="visible"/>
                                      </p:to>
                                    </p:set>
                                    <p:animEffect transition="in" filter="fade">
                                      <p:cBhvr>
                                        <p:cTn id="11" dur="2000"/>
                                        <p:tgtEl>
                                          <p:spTgt spid="93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4" grpId="0" animBg="1"/>
      <p:bldP spid="93184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445"/>
          <a:stretch/>
        </p:blipFill>
        <p:spPr bwMode="auto">
          <a:xfrm>
            <a:off x="0" y="474009"/>
            <a:ext cx="9144000" cy="600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37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FA7BC8-5F52-49FB-B164-4F17EEF0C760}" type="slidenum">
              <a:rPr lang="en-GB" sz="1400">
                <a:latin typeface="Lucida Sans" pitchFamily="34" charset="0"/>
              </a:rPr>
              <a:pPr algn="r"/>
              <a:t>261</a:t>
            </a:fld>
            <a:endParaRPr lang="en-GB" sz="1400">
              <a:latin typeface="Lucida Sans" pitchFamily="34" charset="0"/>
            </a:endParaRPr>
          </a:p>
        </p:txBody>
      </p:sp>
      <p:sp>
        <p:nvSpPr>
          <p:cNvPr id="933893" name="Line 6"/>
          <p:cNvSpPr>
            <a:spLocks noChangeShapeType="1"/>
          </p:cNvSpPr>
          <p:nvPr/>
        </p:nvSpPr>
        <p:spPr bwMode="auto">
          <a:xfrm flipH="1" flipV="1">
            <a:off x="1969840" y="2751562"/>
            <a:ext cx="684213"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3894" name="Text Box 10"/>
          <p:cNvSpPr txBox="1">
            <a:spLocks noChangeArrowheads="1"/>
          </p:cNvSpPr>
          <p:nvPr/>
        </p:nvSpPr>
        <p:spPr bwMode="auto">
          <a:xfrm>
            <a:off x="2509713" y="3476256"/>
            <a:ext cx="3348559"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…followed by 'Start sharing this group'</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3894"/>
                                        </p:tgtEl>
                                        <p:attrNameLst>
                                          <p:attrName>style.visibility</p:attrName>
                                        </p:attrNameLst>
                                      </p:cBhvr>
                                      <p:to>
                                        <p:strVal val="visible"/>
                                      </p:to>
                                    </p:set>
                                    <p:animEffect transition="in" filter="fade">
                                      <p:cBhvr>
                                        <p:cTn id="7" dur="2000"/>
                                        <p:tgtEl>
                                          <p:spTgt spid="9338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3893"/>
                                        </p:tgtEl>
                                        <p:attrNameLst>
                                          <p:attrName>style.visibility</p:attrName>
                                        </p:attrNameLst>
                                      </p:cBhvr>
                                      <p:to>
                                        <p:strVal val="visible"/>
                                      </p:to>
                                    </p:set>
                                    <p:animEffect transition="in" filter="fade">
                                      <p:cBhvr>
                                        <p:cTn id="11" dur="20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3" grpId="0" animBg="1"/>
      <p:bldP spid="933894"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3825"/>
            <a:ext cx="5905500" cy="661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539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C857F98-10EA-4F03-BB00-BD2ADE251C45}" type="slidenum">
              <a:rPr lang="en-GB" sz="1400">
                <a:latin typeface="Lucida Sans" pitchFamily="34" charset="0"/>
              </a:rPr>
              <a:pPr algn="r"/>
              <a:t>262</a:t>
            </a:fld>
            <a:endParaRPr lang="en-GB" sz="1400">
              <a:latin typeface="Lucida Sans" pitchFamily="34" charset="0"/>
            </a:endParaRPr>
          </a:p>
        </p:txBody>
      </p:sp>
      <p:sp>
        <p:nvSpPr>
          <p:cNvPr id="935940" name="Line 6"/>
          <p:cNvSpPr>
            <a:spLocks noChangeShapeType="1"/>
          </p:cNvSpPr>
          <p:nvPr/>
        </p:nvSpPr>
        <p:spPr bwMode="auto">
          <a:xfrm flipH="1" flipV="1">
            <a:off x="3779911" y="1844824"/>
            <a:ext cx="2015803" cy="1443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1" name="Text Box 10"/>
          <p:cNvSpPr txBox="1">
            <a:spLocks noChangeArrowheads="1"/>
          </p:cNvSpPr>
          <p:nvPr/>
        </p:nvSpPr>
        <p:spPr bwMode="auto">
          <a:xfrm>
            <a:off x="5724277" y="1557338"/>
            <a:ext cx="2016149"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Add email </a:t>
            </a:r>
            <a:r>
              <a:rPr lang="en-GB" sz="2400" b="1" dirty="0" smtClean="0">
                <a:solidFill>
                  <a:srgbClr val="000000"/>
                </a:solidFill>
                <a:latin typeface="Lucida Sans" pitchFamily="34" charset="0"/>
              </a:rPr>
              <a:t>address(</a:t>
            </a:r>
            <a:r>
              <a:rPr lang="en-GB" sz="2400" b="1" dirty="0" err="1" smtClean="0">
                <a:solidFill>
                  <a:srgbClr val="000000"/>
                </a:solidFill>
                <a:latin typeface="Lucida Sans" pitchFamily="34" charset="0"/>
              </a:rPr>
              <a:t>es</a:t>
            </a:r>
            <a:r>
              <a:rPr lang="en-GB" sz="2400" b="1" dirty="0" smtClean="0">
                <a:solidFill>
                  <a:srgbClr val="000000"/>
                </a:solidFill>
                <a:latin typeface="Lucida Sans" pitchFamily="34" charset="0"/>
              </a:rPr>
              <a:t>)</a:t>
            </a:r>
            <a:endParaRPr lang="en-GB" sz="2400" b="1" dirty="0">
              <a:solidFill>
                <a:srgbClr val="000000"/>
              </a:solidFill>
              <a:latin typeface="Lucida Sans" pitchFamily="34" charset="0"/>
            </a:endParaRPr>
          </a:p>
        </p:txBody>
      </p:sp>
      <p:sp>
        <p:nvSpPr>
          <p:cNvPr id="935942" name="Line 6"/>
          <p:cNvSpPr>
            <a:spLocks noChangeShapeType="1"/>
          </p:cNvSpPr>
          <p:nvPr/>
        </p:nvSpPr>
        <p:spPr bwMode="auto">
          <a:xfrm flipH="1" flipV="1">
            <a:off x="3514422" y="4825999"/>
            <a:ext cx="1503953"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3" name="Line 6"/>
          <p:cNvSpPr>
            <a:spLocks noChangeShapeType="1"/>
          </p:cNvSpPr>
          <p:nvPr/>
        </p:nvSpPr>
        <p:spPr bwMode="auto">
          <a:xfrm flipH="1" flipV="1">
            <a:off x="3563888" y="4077072"/>
            <a:ext cx="1454488" cy="74892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4" name="Text Box 10"/>
          <p:cNvSpPr txBox="1">
            <a:spLocks noChangeArrowheads="1"/>
          </p:cNvSpPr>
          <p:nvPr/>
        </p:nvSpPr>
        <p:spPr bwMode="auto">
          <a:xfrm>
            <a:off x="4910426" y="4502149"/>
            <a:ext cx="345638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access level, then </a:t>
            </a:r>
            <a:r>
              <a:rPr lang="en-GB" sz="2400" b="1" dirty="0" smtClean="0">
                <a:solidFill>
                  <a:srgbClr val="000000"/>
                </a:solidFill>
                <a:latin typeface="Lucida Sans" pitchFamily="34" charset="0"/>
              </a:rPr>
              <a:t>'Apply'</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5941"/>
                                        </p:tgtEl>
                                        <p:attrNameLst>
                                          <p:attrName>style.visibility</p:attrName>
                                        </p:attrNameLst>
                                      </p:cBhvr>
                                      <p:to>
                                        <p:strVal val="visible"/>
                                      </p:to>
                                    </p:set>
                                    <p:animEffect transition="in" filter="fade">
                                      <p:cBhvr>
                                        <p:cTn id="7" dur="2000"/>
                                        <p:tgtEl>
                                          <p:spTgt spid="9359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5940"/>
                                        </p:tgtEl>
                                        <p:attrNameLst>
                                          <p:attrName>style.visibility</p:attrName>
                                        </p:attrNameLst>
                                      </p:cBhvr>
                                      <p:to>
                                        <p:strVal val="visible"/>
                                      </p:to>
                                    </p:set>
                                    <p:animEffect transition="in" filter="fade">
                                      <p:cBhvr>
                                        <p:cTn id="11" dur="2000"/>
                                        <p:tgtEl>
                                          <p:spTgt spid="93594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35944"/>
                                        </p:tgtEl>
                                        <p:attrNameLst>
                                          <p:attrName>style.visibility</p:attrName>
                                        </p:attrNameLst>
                                      </p:cBhvr>
                                      <p:to>
                                        <p:strVal val="visible"/>
                                      </p:to>
                                    </p:set>
                                    <p:animEffect transition="in" filter="fade">
                                      <p:cBhvr>
                                        <p:cTn id="15" dur="2000"/>
                                        <p:tgtEl>
                                          <p:spTgt spid="93594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35943"/>
                                        </p:tgtEl>
                                        <p:attrNameLst>
                                          <p:attrName>style.visibility</p:attrName>
                                        </p:attrNameLst>
                                      </p:cBhvr>
                                      <p:to>
                                        <p:strVal val="visible"/>
                                      </p:to>
                                    </p:set>
                                    <p:animEffect transition="in" filter="fade">
                                      <p:cBhvr>
                                        <p:cTn id="19" dur="2000"/>
                                        <p:tgtEl>
                                          <p:spTgt spid="9359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35942"/>
                                        </p:tgtEl>
                                        <p:attrNameLst>
                                          <p:attrName>style.visibility</p:attrName>
                                        </p:attrNameLst>
                                      </p:cBhvr>
                                      <p:to>
                                        <p:strVal val="visible"/>
                                      </p:to>
                                    </p:set>
                                    <p:animEffect transition="in" filter="fade">
                                      <p:cBhvr>
                                        <p:cTn id="22" dur="2000"/>
                                        <p:tgtEl>
                                          <p:spTgt spid="935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animBg="1"/>
      <p:bldP spid="935941" grpId="0" animBg="1"/>
      <p:bldP spid="935942" grpId="0" animBg="1"/>
      <p:bldP spid="935943" grpId="0" animBg="1"/>
      <p:bldP spid="935944"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011"/>
          <a:stretch/>
        </p:blipFill>
        <p:spPr bwMode="auto">
          <a:xfrm>
            <a:off x="0" y="179294"/>
            <a:ext cx="9175148" cy="598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6418"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09C9482-2CCB-4029-B7B7-7B6DD87C94C8}" type="slidenum">
              <a:rPr lang="en-GB" sz="1400">
                <a:latin typeface="Lucida Sans" pitchFamily="34" charset="0"/>
              </a:rPr>
              <a:pPr algn="r"/>
              <a:t>263</a:t>
            </a:fld>
            <a:endParaRPr lang="en-GB" sz="1400">
              <a:latin typeface="Lucida Sans" pitchFamily="34" charset="0"/>
            </a:endParaRPr>
          </a:p>
        </p:txBody>
      </p:sp>
      <p:sp>
        <p:nvSpPr>
          <p:cNvPr id="937988" name="Line 6"/>
          <p:cNvSpPr>
            <a:spLocks noChangeShapeType="1"/>
          </p:cNvSpPr>
          <p:nvPr/>
        </p:nvSpPr>
        <p:spPr bwMode="auto">
          <a:xfrm flipH="1" flipV="1">
            <a:off x="3373686" y="3581401"/>
            <a:ext cx="129540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7989" name="Text Box 10"/>
          <p:cNvSpPr txBox="1">
            <a:spLocks noChangeArrowheads="1"/>
          </p:cNvSpPr>
          <p:nvPr/>
        </p:nvSpPr>
        <p:spPr bwMode="auto">
          <a:xfrm>
            <a:off x="4310311" y="3797301"/>
            <a:ext cx="399732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Sharing permissions can be changed at any time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fade">
                                      <p:cBhvr>
                                        <p:cTn id="7" dur="2000"/>
                                        <p:tgtEl>
                                          <p:spTgt spid="9379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fade">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8" grpId="0" animBg="1"/>
      <p:bldP spid="937989"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201"/>
          <a:stretch/>
        </p:blipFill>
        <p:spPr bwMode="auto">
          <a:xfrm>
            <a:off x="78696" y="342148"/>
            <a:ext cx="9165994" cy="603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0275" name="Line 6"/>
          <p:cNvSpPr>
            <a:spLocks noChangeShapeType="1"/>
          </p:cNvSpPr>
          <p:nvPr/>
        </p:nvSpPr>
        <p:spPr bwMode="auto">
          <a:xfrm flipH="1" flipV="1">
            <a:off x="1007415" y="2852936"/>
            <a:ext cx="2088207" cy="13691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50276" name="Text Box 10"/>
          <p:cNvSpPr txBox="1">
            <a:spLocks noChangeArrowheads="1"/>
          </p:cNvSpPr>
          <p:nvPr/>
        </p:nvSpPr>
        <p:spPr bwMode="auto">
          <a:xfrm>
            <a:off x="2339330" y="3645025"/>
            <a:ext cx="4644727"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to access references that other users are sharing with you</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264</a:t>
            </a:fld>
            <a:endParaRPr lang="en-GB"/>
          </a:p>
        </p:txBody>
      </p:sp>
      <p:sp>
        <p:nvSpPr>
          <p:cNvPr id="3" name="Oval 2"/>
          <p:cNvSpPr/>
          <p:nvPr/>
        </p:nvSpPr>
        <p:spPr>
          <a:xfrm>
            <a:off x="1547664" y="1484784"/>
            <a:ext cx="115212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fade">
                                      <p:cBhvr>
                                        <p:cTn id="11" dur="2000"/>
                                        <p:tgtEl>
                                          <p:spTgt spid="950276"/>
                                        </p:tgtEl>
                                      </p:cBhvr>
                                    </p:animEffect>
                                  </p:childTnLst>
                                </p:cTn>
                              </p:par>
                            </p:childTnLst>
                          </p:cTn>
                        </p:par>
                        <p:par>
                          <p:cTn id="12" fill="hold">
                            <p:stCondLst>
                              <p:cond delay="3250"/>
                            </p:stCondLst>
                            <p:childTnLst>
                              <p:par>
                                <p:cTn id="13" presetID="10" presetClass="entr" presetSubtype="0" fill="hold" grpId="0" nodeType="afterEffect">
                                  <p:stCondLst>
                                    <p:cond delay="0"/>
                                  </p:stCondLst>
                                  <p:childTnLst>
                                    <p:set>
                                      <p:cBhvr>
                                        <p:cTn id="14" dur="1" fill="hold">
                                          <p:stCondLst>
                                            <p:cond delay="0"/>
                                          </p:stCondLst>
                                        </p:cTn>
                                        <p:tgtEl>
                                          <p:spTgt spid="950275"/>
                                        </p:tgtEl>
                                        <p:attrNameLst>
                                          <p:attrName>style.visibility</p:attrName>
                                        </p:attrNameLst>
                                      </p:cBhvr>
                                      <p:to>
                                        <p:strVal val="visible"/>
                                      </p:to>
                                    </p:set>
                                    <p:animEffect transition="in" filter="fade">
                                      <p:cBhvr>
                                        <p:cTn id="15" dur="2000"/>
                                        <p:tgtEl>
                                          <p:spTgt spid="950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animBg="1"/>
      <p:bldP spid="950276" grpId="0" animBg="1"/>
      <p:bldP spid="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Should I write my thesis in one document or in separate chapters?</a:t>
            </a:r>
            <a:endParaRPr lang="en-GB" dirty="0"/>
          </a:p>
        </p:txBody>
      </p:sp>
      <p:sp>
        <p:nvSpPr>
          <p:cNvPr id="3" name="Content Placeholder 2"/>
          <p:cNvSpPr>
            <a:spLocks noGrp="1"/>
          </p:cNvSpPr>
          <p:nvPr>
            <p:ph idx="1"/>
          </p:nvPr>
        </p:nvSpPr>
        <p:spPr>
          <a:xfrm>
            <a:off x="358775" y="1700212"/>
            <a:ext cx="8426450" cy="5041155"/>
          </a:xfrm>
        </p:spPr>
        <p:txBody>
          <a:bodyPr/>
          <a:lstStyle/>
          <a:p>
            <a:r>
              <a:rPr lang="en-GB" sz="2800" dirty="0" smtClean="0"/>
              <a:t>iSolutions recommend one document to keep formatting consistent</a:t>
            </a:r>
          </a:p>
          <a:p>
            <a:r>
              <a:rPr lang="en-GB" sz="2800" dirty="0" smtClean="0"/>
              <a:t>Some students prefer to write separate chapters</a:t>
            </a:r>
          </a:p>
          <a:p>
            <a:r>
              <a:rPr lang="en-GB" sz="2800" dirty="0" smtClean="0"/>
              <a:t>Endnote can become slow in large documents (you could request more memory)</a:t>
            </a:r>
          </a:p>
          <a:p>
            <a:r>
              <a:rPr lang="en-GB" sz="2800" dirty="0" smtClean="0"/>
              <a:t>Chapters can easily be combined (but you may have problems with Word formatting)</a:t>
            </a:r>
            <a:endParaRPr lang="en-GB" sz="2800"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265</a:t>
            </a:fld>
            <a:endParaRPr lang="en-GB"/>
          </a:p>
        </p:txBody>
      </p:sp>
    </p:spTree>
    <p:extLst>
      <p:ext uri="{BB962C8B-B14F-4D97-AF65-F5344CB8AC3E}">
        <p14:creationId xmlns:p14="http://schemas.microsoft.com/office/powerpoint/2010/main" val="359342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Template Options</a:t>
            </a:r>
            <a:endParaRPr lang="en-GB" dirty="0"/>
          </a:p>
        </p:txBody>
      </p:sp>
      <p:sp>
        <p:nvSpPr>
          <p:cNvPr id="3" name="Content Placeholder 2"/>
          <p:cNvSpPr>
            <a:spLocks noGrp="1"/>
          </p:cNvSpPr>
          <p:nvPr>
            <p:ph idx="1"/>
          </p:nvPr>
        </p:nvSpPr>
        <p:spPr>
          <a:xfrm>
            <a:off x="358775" y="1700212"/>
            <a:ext cx="8426450" cy="5041155"/>
          </a:xfrm>
        </p:spPr>
        <p:txBody>
          <a:bodyPr/>
          <a:lstStyle/>
          <a:p>
            <a:r>
              <a:rPr lang="en-GB" sz="2800" dirty="0" smtClean="0"/>
              <a:t>iSolutions provide two options:</a:t>
            </a:r>
          </a:p>
          <a:p>
            <a:pPr lvl="1"/>
            <a:r>
              <a:rPr lang="en-GB" sz="2600" dirty="0" smtClean="0"/>
              <a:t>Single document template</a:t>
            </a:r>
          </a:p>
          <a:p>
            <a:pPr lvl="1"/>
            <a:r>
              <a:rPr lang="en-GB" sz="2600" dirty="0" smtClean="0"/>
              <a:t>Front matter, chapter and back matter templates</a:t>
            </a:r>
          </a:p>
          <a:p>
            <a:pPr marL="450850" lvl="1" indent="0">
              <a:buNone/>
            </a:pPr>
            <a:r>
              <a:rPr lang="en-GB" sz="2600" dirty="0" smtClean="0"/>
              <a:t>See: </a:t>
            </a:r>
            <a:r>
              <a:rPr lang="en-GB" sz="2400" u="sng" dirty="0">
                <a:hlinkClick r:id="rId3"/>
              </a:rPr>
              <a:t>http://</a:t>
            </a:r>
            <a:r>
              <a:rPr lang="en-GB" sz="2400" u="sng" dirty="0" smtClean="0">
                <a:hlinkClick r:id="rId3"/>
              </a:rPr>
              <a:t>go.soton.ac.uk/thesistemplatespc</a:t>
            </a:r>
            <a:endParaRPr lang="en-GB" sz="2400" u="sng" dirty="0" smtClean="0"/>
          </a:p>
          <a:p>
            <a:pPr marL="450850" lvl="1" indent="0">
              <a:buNone/>
            </a:pPr>
            <a:endParaRPr lang="en-GB" sz="2400" u="sng" dirty="0"/>
          </a:p>
          <a:p>
            <a:r>
              <a:rPr lang="en-GB" dirty="0" smtClean="0"/>
              <a:t>Problem </a:t>
            </a:r>
            <a:r>
              <a:rPr lang="en-GB" dirty="0" smtClean="0"/>
              <a:t>with single document template</a:t>
            </a:r>
          </a:p>
          <a:p>
            <a:pPr lvl="1"/>
            <a:r>
              <a:rPr lang="en-GB" sz="2600" dirty="0" smtClean="0"/>
              <a:t>references appear under ‘Bibliography’</a:t>
            </a:r>
          </a:p>
          <a:p>
            <a:pPr lvl="1"/>
            <a:r>
              <a:rPr lang="en-GB" sz="2600" dirty="0"/>
              <a:t>For fix see: </a:t>
            </a:r>
            <a:r>
              <a:rPr lang="en-GB" sz="2000" dirty="0">
                <a:hlinkClick r:id="rId4"/>
              </a:rPr>
              <a:t>http://</a:t>
            </a:r>
            <a:r>
              <a:rPr lang="en-GB" sz="2000" dirty="0" smtClean="0">
                <a:hlinkClick r:id="rId4"/>
              </a:rPr>
              <a:t>www.edshare.soton.ac.uk/12006/</a:t>
            </a:r>
            <a:r>
              <a:rPr lang="en-GB" sz="2000" dirty="0" smtClean="0"/>
              <a:t> </a:t>
            </a:r>
            <a:endParaRPr lang="en-GB" sz="2000" dirty="0" smtClean="0"/>
          </a:p>
          <a:p>
            <a:pPr marL="0" indent="0">
              <a:buNone/>
            </a:pPr>
            <a:endParaRPr lang="en-GB" sz="2800"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266</a:t>
            </a:fld>
            <a:endParaRPr lang="en-GB"/>
          </a:p>
        </p:txBody>
      </p:sp>
    </p:spTree>
    <p:extLst>
      <p:ext uri="{BB962C8B-B14F-4D97-AF65-F5344CB8AC3E}">
        <p14:creationId xmlns:p14="http://schemas.microsoft.com/office/powerpoint/2010/main" val="134693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25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250"/>
                                        <p:tgtEl>
                                          <p:spTgt spid="3">
                                            <p:txEl>
                                              <p:pRg st="6" end="6"/>
                                            </p:txEl>
                                          </p:spTgt>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 chapters into a single document</a:t>
            </a:r>
            <a:endParaRPr lang="en-GB" dirty="0"/>
          </a:p>
        </p:txBody>
      </p:sp>
      <p:sp>
        <p:nvSpPr>
          <p:cNvPr id="3" name="Content Placeholder 2"/>
          <p:cNvSpPr>
            <a:spLocks noGrp="1"/>
          </p:cNvSpPr>
          <p:nvPr>
            <p:ph idx="1"/>
          </p:nvPr>
        </p:nvSpPr>
        <p:spPr/>
        <p:txBody>
          <a:bodyPr/>
          <a:lstStyle/>
          <a:p>
            <a:r>
              <a:rPr lang="en-GB" dirty="0" smtClean="0"/>
              <a:t>Separate Word documents with their own reference list can be combined into a single document</a:t>
            </a:r>
          </a:p>
          <a:p>
            <a:r>
              <a:rPr lang="en-GB" dirty="0" smtClean="0"/>
              <a:t>Choose whether to have:</a:t>
            </a:r>
          </a:p>
          <a:p>
            <a:pPr lvl="1"/>
            <a:r>
              <a:rPr lang="en-GB" dirty="0"/>
              <a:t>a</a:t>
            </a:r>
            <a:r>
              <a:rPr lang="en-GB" dirty="0" smtClean="0"/>
              <a:t> reference list at the end of each chapter</a:t>
            </a:r>
          </a:p>
          <a:p>
            <a:pPr lvl="1"/>
            <a:r>
              <a:rPr lang="en-GB" dirty="0"/>
              <a:t>a</a:t>
            </a:r>
            <a:r>
              <a:rPr lang="en-GB" dirty="0" smtClean="0"/>
              <a:t> combined reference list at the end of the complete new document</a:t>
            </a:r>
          </a:p>
          <a:p>
            <a:pPr lvl="1"/>
            <a:r>
              <a:rPr lang="en-GB" dirty="0" smtClean="0"/>
              <a:t>or both!</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267</a:t>
            </a:fld>
            <a:endParaRPr lang="en-GB"/>
          </a:p>
        </p:txBody>
      </p:sp>
    </p:spTree>
    <p:extLst>
      <p:ext uri="{BB962C8B-B14F-4D97-AF65-F5344CB8AC3E}">
        <p14:creationId xmlns:p14="http://schemas.microsoft.com/office/powerpoint/2010/main" val="4104722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268</a:t>
            </a:fld>
            <a:endParaRPr lang="en-GB"/>
          </a:p>
        </p:txBody>
      </p:sp>
      <p:sp>
        <p:nvSpPr>
          <p:cNvPr id="3" name="TextBox 2"/>
          <p:cNvSpPr txBox="1"/>
          <p:nvPr/>
        </p:nvSpPr>
        <p:spPr bwMode="auto">
          <a:xfrm>
            <a:off x="3419872" y="2852935"/>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First create a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1785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000"/>
          <a:stretch/>
        </p:blipFill>
        <p:spPr>
          <a:xfrm>
            <a:off x="28672"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269</a:t>
            </a:fld>
            <a:endParaRPr lang="en-GB"/>
          </a:p>
        </p:txBody>
      </p:sp>
      <p:sp>
        <p:nvSpPr>
          <p:cNvPr id="3" name="TextBox 2"/>
          <p:cNvSpPr txBox="1"/>
          <p:nvPr/>
        </p:nvSpPr>
        <p:spPr bwMode="auto">
          <a:xfrm>
            <a:off x="251519" y="4797152"/>
            <a:ext cx="432304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These chapters currently have separate reference lists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40811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6430" y="908720"/>
            <a:ext cx="5689600" cy="5010912"/>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18789" name="Text Box 5"/>
          <p:cNvSpPr txBox="1">
            <a:spLocks noChangeArrowheads="1"/>
          </p:cNvSpPr>
          <p:nvPr/>
        </p:nvSpPr>
        <p:spPr bwMode="auto">
          <a:xfrm>
            <a:off x="2815101" y="4221088"/>
            <a:ext cx="568960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a:t>
            </a:r>
            <a:r>
              <a:rPr lang="en-GB" sz="2400" b="1" dirty="0" smtClean="0">
                <a:solidFill>
                  <a:srgbClr val="000000"/>
                </a:solidFill>
                <a:latin typeface="Lucida Sans" pitchFamily="34" charset="0"/>
              </a:rPr>
              <a:t>'Find Full Text' </a:t>
            </a:r>
            <a:r>
              <a:rPr lang="en-GB" sz="2400" b="1" dirty="0">
                <a:solidFill>
                  <a:srgbClr val="000000"/>
                </a:solidFill>
                <a:latin typeface="Lucida Sans" pitchFamily="34" charset="0"/>
              </a:rPr>
              <a:t>option </a:t>
            </a:r>
            <a:r>
              <a:rPr lang="en-GB" sz="2400" b="1" dirty="0" smtClean="0">
                <a:solidFill>
                  <a:srgbClr val="000000"/>
                </a:solidFill>
                <a:latin typeface="Lucida Sans" pitchFamily="34" charset="0"/>
              </a:rPr>
              <a:t>to optimise full text retrieval: ensure these three options are checked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
        <p:nvSpPr>
          <p:cNvPr id="6" name="Oval 5"/>
          <p:cNvSpPr>
            <a:spLocks noChangeArrowheads="1"/>
          </p:cNvSpPr>
          <p:nvPr/>
        </p:nvSpPr>
        <p:spPr bwMode="auto">
          <a:xfrm>
            <a:off x="1331640" y="1700808"/>
            <a:ext cx="129614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ight Brace 4"/>
          <p:cNvSpPr/>
          <p:nvPr/>
        </p:nvSpPr>
        <p:spPr bwMode="auto">
          <a:xfrm>
            <a:off x="5281670" y="1844824"/>
            <a:ext cx="367821" cy="720080"/>
          </a:xfrm>
          <a:prstGeom prst="rightBrace">
            <a:avLst/>
          </a:prstGeom>
          <a:noFill/>
          <a:ln w="57150" cap="flat" cmpd="sng" algn="ctr">
            <a:solidFill>
              <a:srgbClr val="FF0066"/>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2318362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000"/>
          <a:stretch/>
        </p:blipFill>
        <p:spPr>
          <a:xfrm>
            <a:off x="22611"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270</a:t>
            </a:fld>
            <a:endParaRPr lang="en-GB"/>
          </a:p>
        </p:txBody>
      </p:sp>
      <p:sp>
        <p:nvSpPr>
          <p:cNvPr id="3" name="TextBox 2"/>
          <p:cNvSpPr txBox="1"/>
          <p:nvPr/>
        </p:nvSpPr>
        <p:spPr bwMode="auto">
          <a:xfrm>
            <a:off x="395536" y="4293096"/>
            <a:ext cx="388843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Copy and paste the text from each chapter in turn into the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88661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0000"/>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271</a:t>
            </a:fld>
            <a:endParaRPr lang="en-GB"/>
          </a:p>
        </p:txBody>
      </p:sp>
      <p:sp>
        <p:nvSpPr>
          <p:cNvPr id="3" name="TextBox 2"/>
          <p:cNvSpPr txBox="1"/>
          <p:nvPr/>
        </p:nvSpPr>
        <p:spPr bwMode="auto">
          <a:xfrm>
            <a:off x="1043608" y="4797152"/>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a section break at the end of each chapter text</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5220072" y="2636912"/>
            <a:ext cx="1817948" cy="100811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5220072" y="3405193"/>
            <a:ext cx="36358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'Page Layout </a:t>
            </a:r>
            <a:r>
              <a:rPr lang="en-GB" sz="2400" b="1" dirty="0" smtClean="0">
                <a:solidFill>
                  <a:srgbClr val="000000"/>
                </a:solidFill>
                <a:latin typeface="Lucida Sans" pitchFamily="34" charset="0"/>
                <a:sym typeface="Wingdings"/>
              </a:rPr>
              <a:t> Breaks  Next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534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09"/>
            <a:ext cx="9201043" cy="6853191"/>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272</a:t>
            </a:fld>
            <a:endParaRPr lang="en-GB"/>
          </a:p>
        </p:txBody>
      </p:sp>
      <p:sp>
        <p:nvSpPr>
          <p:cNvPr id="3" name="TextBox 2"/>
          <p:cNvSpPr txBox="1"/>
          <p:nvPr/>
        </p:nvSpPr>
        <p:spPr bwMode="auto">
          <a:xfrm>
            <a:off x="4283968" y="4437112"/>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Repeat for each chapter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090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39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273</a:t>
            </a:fld>
            <a:endParaRPr lang="en-GB"/>
          </a:p>
        </p:txBody>
      </p:sp>
      <p:sp>
        <p:nvSpPr>
          <p:cNvPr id="3" name="Oval 2"/>
          <p:cNvSpPr/>
          <p:nvPr/>
        </p:nvSpPr>
        <p:spPr>
          <a:xfrm>
            <a:off x="2339752" y="2638200"/>
            <a:ext cx="187220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4561993" y="1124744"/>
            <a:ext cx="368241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368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274</a:t>
            </a:fld>
            <a:endParaRPr lang="en-GB"/>
          </a:p>
        </p:txBody>
      </p:sp>
      <p:cxnSp>
        <p:nvCxnSpPr>
          <p:cNvPr id="5" name="Straight Arrow Connector 4"/>
          <p:cNvCxnSpPr/>
          <p:nvPr/>
        </p:nvCxnSpPr>
        <p:spPr>
          <a:xfrm flipH="1" flipV="1">
            <a:off x="683568" y="1268760"/>
            <a:ext cx="2088232" cy="25922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691680" y="3443702"/>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'Sections'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6179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275</a:t>
            </a:fld>
            <a:endParaRPr lang="en-GB"/>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7" y="4590"/>
            <a:ext cx="9137879" cy="685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563888" y="3431294"/>
            <a:ext cx="48965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this option for a single Reference List at the end of the new document</a:t>
            </a:r>
            <a:endParaRPr lang="en-GB" sz="2400" b="1" dirty="0">
              <a:solidFill>
                <a:srgbClr val="000000"/>
              </a:solidFill>
              <a:latin typeface="Lucida Sans" pitchFamily="34" charset="0"/>
            </a:endParaRPr>
          </a:p>
        </p:txBody>
      </p:sp>
      <p:sp>
        <p:nvSpPr>
          <p:cNvPr id="4" name="Oval 3"/>
          <p:cNvSpPr/>
          <p:nvPr/>
        </p:nvSpPr>
        <p:spPr>
          <a:xfrm>
            <a:off x="1619672" y="1124744"/>
            <a:ext cx="292357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6407638"/>
      </p:ext>
    </p:extLst>
  </p:cSld>
  <p:clrMapOvr>
    <a:masterClrMapping/>
  </p:clrMapOvr>
  <p:transition spd="med">
    <p:fad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328"/>
          <a:stretch/>
        </p:blipFill>
        <p:spPr>
          <a:xfrm>
            <a:off x="0" y="0"/>
            <a:ext cx="908399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276</a:t>
            </a:fld>
            <a:endParaRPr lang="en-GB"/>
          </a:p>
        </p:txBody>
      </p:sp>
      <p:sp>
        <p:nvSpPr>
          <p:cNvPr id="3" name="TextBox 2"/>
          <p:cNvSpPr txBox="1"/>
          <p:nvPr/>
        </p:nvSpPr>
        <p:spPr bwMode="auto">
          <a:xfrm>
            <a:off x="3995936" y="5301208"/>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'OK' to create bibliography</a:t>
            </a:r>
            <a:endParaRPr lang="en-GB" sz="2400" b="1" dirty="0">
              <a:solidFill>
                <a:srgbClr val="000000"/>
              </a:solidFill>
              <a:latin typeface="Lucida Sans" pitchFamily="34" charset="0"/>
            </a:endParaRPr>
          </a:p>
        </p:txBody>
      </p:sp>
      <p:sp>
        <p:nvSpPr>
          <p:cNvPr id="4" name="Oval 3"/>
          <p:cNvSpPr/>
          <p:nvPr/>
        </p:nvSpPr>
        <p:spPr>
          <a:xfrm>
            <a:off x="3923928" y="4509120"/>
            <a:ext cx="864096"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59" y="23900"/>
            <a:ext cx="9175412" cy="68341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277</a:t>
            </a:fld>
            <a:endParaRPr lang="en-GB"/>
          </a:p>
        </p:txBody>
      </p:sp>
    </p:spTree>
    <p:extLst>
      <p:ext uri="{BB962C8B-B14F-4D97-AF65-F5344CB8AC3E}">
        <p14:creationId xmlns:p14="http://schemas.microsoft.com/office/powerpoint/2010/main" val="3010001086"/>
      </p:ext>
    </p:extLst>
  </p:cSld>
  <p:clrMapOvr>
    <a:masterClrMapping/>
  </p:clrMapOvr>
  <p:transition spd="med">
    <p:fade/>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 y="30831"/>
            <a:ext cx="9102893" cy="6827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278</a:t>
            </a:fld>
            <a:endParaRPr lang="en-GB"/>
          </a:p>
        </p:txBody>
      </p:sp>
      <p:cxnSp>
        <p:nvCxnSpPr>
          <p:cNvPr id="5" name="Straight Arrow Connector 4"/>
          <p:cNvCxnSpPr/>
          <p:nvPr/>
        </p:nvCxnSpPr>
        <p:spPr>
          <a:xfrm flipH="1" flipV="1">
            <a:off x="3563888" y="2276872"/>
            <a:ext cx="1800200" cy="1944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347864" y="4005064"/>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this option to create both section and end of document bibliographies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381405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3827"/>
            <a:ext cx="9239490" cy="688182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279</a:t>
            </a:fld>
            <a:endParaRPr lang="en-GB"/>
          </a:p>
        </p:txBody>
      </p:sp>
      <p:sp>
        <p:nvSpPr>
          <p:cNvPr id="3" name="TextBox 2"/>
          <p:cNvSpPr txBox="1"/>
          <p:nvPr/>
        </p:nvSpPr>
        <p:spPr bwMode="auto">
          <a:xfrm>
            <a:off x="4860032" y="4509120"/>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End of section bibliographies are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6230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28</a:t>
            </a:fld>
            <a:endParaRPr lang="en-GB"/>
          </a:p>
        </p:txBody>
      </p:sp>
      <p:pic>
        <p:nvPicPr>
          <p:cNvPr id="368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91680" y="673673"/>
            <a:ext cx="5621867" cy="5012267"/>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bwMode="auto">
          <a:xfrm>
            <a:off x="1221623" y="5089021"/>
            <a:ext cx="698477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your Web of Knowledge login to synchronise the library between desktop and web</a:t>
            </a:r>
            <a:endParaRPr lang="en-GB" sz="2400" b="1" dirty="0">
              <a:solidFill>
                <a:srgbClr val="000000"/>
              </a:solidFill>
              <a:latin typeface="Lucida Sans" pitchFamily="34" charset="0"/>
            </a:endParaRPr>
          </a:p>
        </p:txBody>
      </p:sp>
      <p:sp>
        <p:nvSpPr>
          <p:cNvPr id="4" name="Oval 3"/>
          <p:cNvSpPr/>
          <p:nvPr/>
        </p:nvSpPr>
        <p:spPr>
          <a:xfrm>
            <a:off x="1835696" y="3179806"/>
            <a:ext cx="936104" cy="32120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7329395"/>
      </p:ext>
    </p:extLst>
  </p:cSld>
  <p:clrMapOvr>
    <a:masterClrMapping/>
  </p:clrMapOvr>
  <p:transition spd="med">
    <p:fad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with </a:t>
            </a:r>
            <a:r>
              <a:rPr lang="en-GB" dirty="0" err="1" smtClean="0"/>
              <a:t>Powerpoint</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280</a:t>
            </a:fld>
            <a:endParaRPr lang="en-GB"/>
          </a:p>
        </p:txBody>
      </p:sp>
    </p:spTree>
    <p:extLst>
      <p:ext uri="{BB962C8B-B14F-4D97-AF65-F5344CB8AC3E}">
        <p14:creationId xmlns:p14="http://schemas.microsoft.com/office/powerpoint/2010/main" val="2819415649"/>
      </p:ext>
    </p:extLst>
  </p:cSld>
  <p:clrMapOvr>
    <a:masterClrMapping/>
  </p:clrMapOvr>
  <p:transition spd="med">
    <p:fade/>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Inserting citations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281</a:t>
            </a:fld>
            <a:endParaRPr lang="en-GB"/>
          </a:p>
        </p:txBody>
      </p:sp>
    </p:spTree>
    <p:extLst>
      <p:ext uri="{BB962C8B-B14F-4D97-AF65-F5344CB8AC3E}">
        <p14:creationId xmlns:p14="http://schemas.microsoft.com/office/powerpoint/2010/main" val="2480094906"/>
      </p:ext>
    </p:extLst>
  </p:cSld>
  <p:clrMapOvr>
    <a:masterClrMapping/>
  </p:clrMapOvr>
  <p:transition spd="med">
    <p:fade/>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282</a:t>
            </a:fld>
            <a:endParaRPr lang="en-GB"/>
          </a:p>
        </p:txBody>
      </p:sp>
      <p:pic>
        <p:nvPicPr>
          <p:cNvPr id="5" name="Picture 4"/>
          <p:cNvPicPr>
            <a:picLocks noChangeAspect="1"/>
          </p:cNvPicPr>
          <p:nvPr/>
        </p:nvPicPr>
        <p:blipFill>
          <a:blip r:embed="rId2"/>
          <a:stretch>
            <a:fillRect/>
          </a:stretch>
        </p:blipFill>
        <p:spPr>
          <a:xfrm>
            <a:off x="-63500" y="0"/>
            <a:ext cx="9207500" cy="6858000"/>
          </a:xfrm>
          <a:prstGeom prst="rect">
            <a:avLst/>
          </a:prstGeom>
        </p:spPr>
      </p:pic>
      <p:sp>
        <p:nvSpPr>
          <p:cNvPr id="6" name="TextBox 5"/>
          <p:cNvSpPr txBox="1"/>
          <p:nvPr/>
        </p:nvSpPr>
        <p:spPr bwMode="auto">
          <a:xfrm>
            <a:off x="4211960" y="1340768"/>
            <a:ext cx="410445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EndNote X7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755922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7730"/>
            <a:ext cx="9183696" cy="684027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283</a:t>
            </a:fld>
            <a:endParaRPr lang="en-GB"/>
          </a:p>
        </p:txBody>
      </p:sp>
      <p:sp>
        <p:nvSpPr>
          <p:cNvPr id="3" name="TextBox 2"/>
          <p:cNvSpPr txBox="1"/>
          <p:nvPr/>
        </p:nvSpPr>
        <p:spPr bwMode="auto">
          <a:xfrm>
            <a:off x="3275856" y="3717032"/>
            <a:ext cx="32403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insert the selected citation</a:t>
            </a:r>
            <a:endParaRPr lang="en-GB" sz="2400" b="1" dirty="0">
              <a:solidFill>
                <a:srgbClr val="000000"/>
              </a:solidFill>
              <a:latin typeface="Lucida Sans" pitchFamily="34" charset="0"/>
            </a:endParaRPr>
          </a:p>
        </p:txBody>
      </p:sp>
      <p:sp>
        <p:nvSpPr>
          <p:cNvPr id="4" name="Oval 3"/>
          <p:cNvSpPr/>
          <p:nvPr/>
        </p:nvSpPr>
        <p:spPr>
          <a:xfrm>
            <a:off x="395536" y="12041"/>
            <a:ext cx="864096" cy="118471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0168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79" y="10870"/>
            <a:ext cx="9192906" cy="684713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284</a:t>
            </a:fld>
            <a:endParaRPr lang="en-GB"/>
          </a:p>
        </p:txBody>
      </p:sp>
    </p:spTree>
    <p:extLst>
      <p:ext uri="{BB962C8B-B14F-4D97-AF65-F5344CB8AC3E}">
        <p14:creationId xmlns:p14="http://schemas.microsoft.com/office/powerpoint/2010/main" val="2084704536"/>
      </p:ext>
    </p:extLst>
  </p:cSld>
  <p:clrMapOvr>
    <a:masterClrMapping/>
  </p:clrMapOvr>
  <p:transition spd="med">
    <p:fad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2075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285</a:t>
            </a:fld>
            <a:endParaRPr lang="en-GB"/>
          </a:p>
        </p:txBody>
      </p:sp>
    </p:spTree>
    <p:extLst>
      <p:ext uri="{BB962C8B-B14F-4D97-AF65-F5344CB8AC3E}">
        <p14:creationId xmlns:p14="http://schemas.microsoft.com/office/powerpoint/2010/main" val="4229578461"/>
      </p:ext>
    </p:extLst>
  </p:cSld>
  <p:clrMapOvr>
    <a:masterClrMapping/>
  </p:clrMapOvr>
  <p:transition spd="med">
    <p:fad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reference lists</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286</a:t>
            </a:fld>
            <a:endParaRPr lang="en-GB"/>
          </a:p>
        </p:txBody>
      </p:sp>
    </p:spTree>
    <p:extLst>
      <p:ext uri="{BB962C8B-B14F-4D97-AF65-F5344CB8AC3E}">
        <p14:creationId xmlns:p14="http://schemas.microsoft.com/office/powerpoint/2010/main" val="4272874032"/>
      </p:ext>
    </p:extLst>
  </p:cSld>
  <p:clrMapOvr>
    <a:masterClrMapping/>
  </p:clrMapOvr>
  <p:transition spd="med">
    <p:fad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287</a:t>
            </a:fld>
            <a:endParaRPr lang="en-GB"/>
          </a:p>
        </p:txBody>
      </p:sp>
      <p:sp>
        <p:nvSpPr>
          <p:cNvPr id="3" name="TextBox 2"/>
          <p:cNvSpPr txBox="1"/>
          <p:nvPr/>
        </p:nvSpPr>
        <p:spPr bwMode="auto">
          <a:xfrm>
            <a:off x="3275856" y="5497433"/>
            <a:ext cx="496855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required 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49993401"/>
      </p:ext>
    </p:extLst>
  </p:cSld>
  <p:clrMapOvr>
    <a:masterClrMapping/>
  </p:clrMapOvr>
  <p:transition spd="med">
    <p:fad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250"/>
            <a:ext cx="9178970" cy="683675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288</a:t>
            </a:fld>
            <a:endParaRPr lang="en-GB"/>
          </a:p>
        </p:txBody>
      </p:sp>
      <p:sp>
        <p:nvSpPr>
          <p:cNvPr id="5" name="TextBox 4"/>
          <p:cNvSpPr txBox="1"/>
          <p:nvPr/>
        </p:nvSpPr>
        <p:spPr bwMode="auto">
          <a:xfrm>
            <a:off x="3275856" y="1556792"/>
            <a:ext cx="360119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'Insert Selected References'</a:t>
            </a:r>
            <a:endParaRPr lang="en-GB" sz="2400" b="1" dirty="0">
              <a:solidFill>
                <a:srgbClr val="000000"/>
              </a:solidFill>
              <a:latin typeface="Lucida Sans" pitchFamily="34" charset="0"/>
            </a:endParaRPr>
          </a:p>
        </p:txBody>
      </p:sp>
      <p:sp>
        <p:nvSpPr>
          <p:cNvPr id="6" name="Oval 5"/>
          <p:cNvSpPr/>
          <p:nvPr/>
        </p:nvSpPr>
        <p:spPr>
          <a:xfrm>
            <a:off x="1619672" y="188640"/>
            <a:ext cx="720080"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989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r>
              <a:rPr lang="en-GB" smtClean="0"/>
              <a:t>Get more help</a:t>
            </a:r>
          </a:p>
        </p:txBody>
      </p:sp>
      <p:sp>
        <p:nvSpPr>
          <p:cNvPr id="327683"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at:</a:t>
            </a:r>
          </a:p>
          <a:p>
            <a:pPr eaLnBrk="1" hangingPunct="1">
              <a:buFont typeface="Wingdings" pitchFamily="2" charset="2"/>
              <a:buNone/>
            </a:pPr>
            <a:r>
              <a:rPr lang="en-GB" sz="2600" dirty="0" smtClean="0">
                <a:hlinkClick r:id="rId4"/>
              </a:rPr>
              <a:t>http://library.soton.ac.uk/endnote</a:t>
            </a:r>
            <a:endParaRPr lang="en-GB" sz="2600" dirty="0" smtClean="0"/>
          </a:p>
          <a:p>
            <a:pPr eaLnBrk="1" hangingPunct="1">
              <a:buFont typeface="Wingdings" pitchFamily="2" charset="2"/>
              <a:buNone/>
            </a:pPr>
            <a:endParaRPr lang="en-GB" sz="2600" dirty="0" smtClean="0"/>
          </a:p>
          <a:p>
            <a:pPr eaLnBrk="1" hangingPunct="1"/>
            <a:r>
              <a:rPr lang="en-GB" sz="2600" dirty="0" smtClean="0"/>
              <a:t>These slides are available on </a:t>
            </a:r>
            <a:r>
              <a:rPr lang="en-GB" sz="2600" dirty="0" err="1" smtClean="0"/>
              <a:t>EdShare</a:t>
            </a:r>
            <a:endParaRPr lang="en-GB" sz="2600" dirty="0" smtClean="0"/>
          </a:p>
          <a:p>
            <a:pPr marL="0" indent="0" eaLnBrk="1" hangingPunct="1">
              <a:buNone/>
            </a:pPr>
            <a:r>
              <a:rPr lang="en-GB" sz="2600" dirty="0" smtClean="0"/>
              <a:t> 	</a:t>
            </a:r>
            <a:r>
              <a:rPr lang="en-GB" sz="2600" dirty="0" smtClean="0">
                <a:hlinkClick r:id="rId5"/>
              </a:rPr>
              <a:t>www.edshare.soton.ac.uk</a:t>
            </a:r>
            <a:r>
              <a:rPr lang="en-GB" sz="2600" dirty="0" smtClean="0"/>
              <a:t> </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289</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740" y="904672"/>
            <a:ext cx="5619750" cy="504825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53250" name="Text Box 2"/>
          <p:cNvSpPr txBox="1">
            <a:spLocks noChangeArrowheads="1"/>
          </p:cNvSpPr>
          <p:nvPr/>
        </p:nvSpPr>
        <p:spPr bwMode="auto">
          <a:xfrm>
            <a:off x="539552" y="4869160"/>
            <a:ext cx="7921575"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'Change Case' option to keep abbreviations in all upper case, or for any names with </a:t>
            </a:r>
            <a:r>
              <a:rPr lang="en-GB" sz="2400" b="1" dirty="0" smtClean="0">
                <a:solidFill>
                  <a:srgbClr val="000000"/>
                </a:solidFill>
                <a:latin typeface="Lucida Sans" pitchFamily="34" charset="0"/>
              </a:rPr>
              <a:t>irregular characters </a:t>
            </a:r>
            <a:r>
              <a:rPr lang="en-GB" sz="2400" b="1" dirty="0">
                <a:solidFill>
                  <a:srgbClr val="000000"/>
                </a:solidFill>
                <a:latin typeface="Lucida Sans" pitchFamily="34" charset="0"/>
              </a:rPr>
              <a:t>or non-standard capitalisation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a:t>
            </a:fld>
            <a:endParaRPr lang="en-GB"/>
          </a:p>
        </p:txBody>
      </p:sp>
      <p:sp>
        <p:nvSpPr>
          <p:cNvPr id="3" name="Oval 2"/>
          <p:cNvSpPr/>
          <p:nvPr/>
        </p:nvSpPr>
        <p:spPr>
          <a:xfrm>
            <a:off x="1441109" y="918465"/>
            <a:ext cx="1359029"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smtClean="0"/>
              <a:t>Edit the reference style -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a:t>
            </a:fld>
            <a:endParaRPr lang="en-GB"/>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a:t>
            </a:fld>
            <a:endParaRPr lang="en-GB"/>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764704"/>
            <a:ext cx="5619750" cy="504825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1835696" y="2132856"/>
            <a:ext cx="1584176"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611560" y="5085184"/>
            <a:ext cx="360040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Rename PDF files</a:t>
            </a:r>
            <a:endParaRPr lang="en-GB" sz="2400" b="1" dirty="0">
              <a:solidFill>
                <a:srgbClr val="000000"/>
              </a:solidFill>
              <a:latin typeface="Lucida Sans" pitchFamily="34" charset="0"/>
            </a:endParaRPr>
          </a:p>
        </p:txBody>
      </p:sp>
      <p:sp>
        <p:nvSpPr>
          <p:cNvPr id="5" name="TextBox 4"/>
          <p:cNvSpPr txBox="1"/>
          <p:nvPr/>
        </p:nvSpPr>
        <p:spPr bwMode="auto">
          <a:xfrm>
            <a:off x="4645571" y="2873330"/>
            <a:ext cx="331080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Identify a folder for automatic import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53109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955" y="852025"/>
            <a:ext cx="5619750" cy="504825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a:t>
            </a:fld>
            <a:endParaRPr lang="en-GB"/>
          </a:p>
        </p:txBody>
      </p:sp>
      <p:sp>
        <p:nvSpPr>
          <p:cNvPr id="3" name="Oval 2"/>
          <p:cNvSpPr/>
          <p:nvPr/>
        </p:nvSpPr>
        <p:spPr>
          <a:xfrm>
            <a:off x="2051720" y="2564904"/>
            <a:ext cx="1152128"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1928089" y="5517231"/>
            <a:ext cx="55446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'Read/Unread' option to control function of record bullets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0990450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Attach PDF files to records</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32</a:t>
            </a:fld>
            <a:endParaRPr lang="en-GB"/>
          </a:p>
        </p:txBody>
      </p:sp>
    </p:spTree>
    <p:extLst>
      <p:ext uri="{BB962C8B-B14F-4D97-AF65-F5344CB8AC3E}">
        <p14:creationId xmlns:p14="http://schemas.microsoft.com/office/powerpoint/2010/main" val="193586826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22" y="-8111"/>
            <a:ext cx="9154814" cy="686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43" name="Oval 19"/>
          <p:cNvSpPr>
            <a:spLocks noChangeArrowheads="1"/>
          </p:cNvSpPr>
          <p:nvPr/>
        </p:nvSpPr>
        <p:spPr bwMode="auto">
          <a:xfrm>
            <a:off x="2987824" y="4653136"/>
            <a:ext cx="100811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995936" y="3645024"/>
            <a:ext cx="468153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paperclip symbol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33</a:t>
            </a:fld>
            <a:endParaRPr lang="en-GB"/>
          </a:p>
        </p:txBody>
      </p:sp>
    </p:spTree>
    <p:custDataLst>
      <p:tags r:id="rId1"/>
    </p:custDataLst>
    <p:extLst>
      <p:ext uri="{BB962C8B-B14F-4D97-AF65-F5344CB8AC3E}">
        <p14:creationId xmlns:p14="http://schemas.microsoft.com/office/powerpoint/2010/main" val="2793279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497" y="-37728"/>
            <a:ext cx="9194304" cy="689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5" name="Oval 5"/>
          <p:cNvSpPr>
            <a:spLocks noChangeArrowheads="1"/>
          </p:cNvSpPr>
          <p:nvPr/>
        </p:nvSpPr>
        <p:spPr bwMode="auto">
          <a:xfrm>
            <a:off x="2893056" y="2852936"/>
            <a:ext cx="2664296" cy="7920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34</a:t>
            </a:fld>
            <a:endParaRPr lang="en-GB"/>
          </a:p>
        </p:txBody>
      </p:sp>
      <p:sp>
        <p:nvSpPr>
          <p:cNvPr id="3" name="TextBox 2"/>
          <p:cNvSpPr txBox="1"/>
          <p:nvPr/>
        </p:nvSpPr>
        <p:spPr bwMode="auto">
          <a:xfrm>
            <a:off x="3743908" y="4077072"/>
            <a:ext cx="36364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Browse to locate the required file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88657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3845"/>
                                        </p:tgtEl>
                                        <p:attrNameLst>
                                          <p:attrName>style.visibility</p:attrName>
                                        </p:attrNameLst>
                                      </p:cBhvr>
                                      <p:to>
                                        <p:strVal val="visible"/>
                                      </p:to>
                                    </p:set>
                                    <p:animEffect transition="in" filter="fade">
                                      <p:cBhvr>
                                        <p:cTn id="11"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5" y="635615"/>
            <a:ext cx="9144000" cy="5161935"/>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165893" name="Line 5"/>
          <p:cNvSpPr>
            <a:spLocks noChangeShapeType="1"/>
          </p:cNvSpPr>
          <p:nvPr/>
        </p:nvSpPr>
        <p:spPr bwMode="auto">
          <a:xfrm flipH="1" flipV="1">
            <a:off x="2699791" y="2564903"/>
            <a:ext cx="1512166" cy="26246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3563938" y="4581525"/>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V="1">
            <a:off x="2987825" y="1988840"/>
            <a:ext cx="2088232" cy="576062"/>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35</a:t>
            </a:fld>
            <a:endParaRPr lang="en-GB"/>
          </a:p>
        </p:txBody>
      </p:sp>
    </p:spTree>
    <p:extLst>
      <p:ext uri="{BB962C8B-B14F-4D97-AF65-F5344CB8AC3E}">
        <p14:creationId xmlns:p14="http://schemas.microsoft.com/office/powerpoint/2010/main" val="3361187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53" y="-1"/>
            <a:ext cx="9151753" cy="68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6917" name="Line 5"/>
          <p:cNvSpPr>
            <a:spLocks noChangeShapeType="1"/>
          </p:cNvSpPr>
          <p:nvPr/>
        </p:nvSpPr>
        <p:spPr bwMode="auto">
          <a:xfrm flipH="1" flipV="1">
            <a:off x="1980257" y="1412776"/>
            <a:ext cx="2374900" cy="14010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995936" y="2629721"/>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36</a:t>
            </a:fld>
            <a:endParaRPr lang="en-GB"/>
          </a:p>
        </p:txBody>
      </p:sp>
    </p:spTree>
    <p:extLst>
      <p:ext uri="{BB962C8B-B14F-4D97-AF65-F5344CB8AC3E}">
        <p14:creationId xmlns:p14="http://schemas.microsoft.com/office/powerpoint/2010/main" val="3772967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925" y="2192"/>
            <a:ext cx="9141077" cy="685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869" name="Line 5"/>
          <p:cNvSpPr>
            <a:spLocks noChangeShapeType="1"/>
          </p:cNvSpPr>
          <p:nvPr/>
        </p:nvSpPr>
        <p:spPr bwMode="auto">
          <a:xfrm>
            <a:off x="4788024" y="3430095"/>
            <a:ext cx="230425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870" name="Text Box 6"/>
          <p:cNvSpPr txBox="1">
            <a:spLocks noChangeArrowheads="1"/>
          </p:cNvSpPr>
          <p:nvPr/>
        </p:nvSpPr>
        <p:spPr bwMode="auto">
          <a:xfrm>
            <a:off x="1223168" y="2822083"/>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is added to the 'File Attachments' field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37</a:t>
            </a:fld>
            <a:endParaRPr lang="en-GB"/>
          </a:p>
        </p:txBody>
      </p:sp>
    </p:spTree>
    <p:extLst>
      <p:ext uri="{BB962C8B-B14F-4D97-AF65-F5344CB8AC3E}">
        <p14:creationId xmlns:p14="http://schemas.microsoft.com/office/powerpoint/2010/main" val="2044620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fade">
                                      <p:cBhvr>
                                        <p:cTn id="7" dur="2000"/>
                                        <p:tgtEl>
                                          <p:spTgt spid="1648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4869"/>
                                        </p:tgtEl>
                                        <p:attrNameLst>
                                          <p:attrName>style.visibility</p:attrName>
                                        </p:attrNameLst>
                                      </p:cBhvr>
                                      <p:to>
                                        <p:strVal val="visible"/>
                                      </p:to>
                                    </p:set>
                                    <p:animEffect transition="in" filter="fade">
                                      <p:cBhvr>
                                        <p:cTn id="11" dur="2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p:bldP spid="16487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GB" dirty="0" smtClean="0"/>
              <a:t>Importing files from a </a:t>
            </a:r>
            <a:r>
              <a:rPr lang="en-GB" dirty="0" err="1" smtClean="0"/>
              <a:t>pdf</a:t>
            </a:r>
            <a:r>
              <a:rPr lang="en-GB" dirty="0" smtClean="0"/>
              <a:t> folder containing </a:t>
            </a:r>
            <a:r>
              <a:rPr lang="en-GB" dirty="0" err="1" smtClean="0"/>
              <a:t>pdf</a:t>
            </a:r>
            <a:r>
              <a:rPr lang="en-GB" dirty="0" smtClean="0"/>
              <a:t> files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38</a:t>
            </a:fld>
            <a:endParaRPr lang="en-GB"/>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1" name="Oval 3"/>
          <p:cNvSpPr>
            <a:spLocks noChangeArrowheads="1"/>
          </p:cNvSpPr>
          <p:nvPr/>
        </p:nvSpPr>
        <p:spPr bwMode="auto">
          <a:xfrm>
            <a:off x="2267744" y="1846263"/>
            <a:ext cx="1296987" cy="50261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6852" name="Text Box 4"/>
          <p:cNvSpPr txBox="1">
            <a:spLocks noChangeArrowheads="1"/>
          </p:cNvSpPr>
          <p:nvPr/>
        </p:nvSpPr>
        <p:spPr bwMode="auto">
          <a:xfrm>
            <a:off x="4356100" y="692150"/>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a:solidFill>
                  <a:srgbClr val="000000"/>
                </a:solidFill>
                <a:latin typeface="Lucida Sans" pitchFamily="34" charset="0"/>
              </a:rPr>
              <a:t>Complete folders of PDF files can also be imported</a:t>
            </a:r>
          </a:p>
        </p:txBody>
      </p:sp>
      <p:sp>
        <p:nvSpPr>
          <p:cNvPr id="206853" name="Text Box 5"/>
          <p:cNvSpPr txBox="1">
            <a:spLocks noChangeArrowheads="1"/>
          </p:cNvSpPr>
          <p:nvPr/>
        </p:nvSpPr>
        <p:spPr bwMode="auto">
          <a:xfrm>
            <a:off x="3779838" y="5013325"/>
            <a:ext cx="4608512" cy="78898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From the File menu, choose </a:t>
            </a:r>
            <a:r>
              <a:rPr lang="en-GB" sz="2400" b="1" dirty="0" smtClean="0">
                <a:solidFill>
                  <a:srgbClr val="000000"/>
                </a:solidFill>
                <a:latin typeface="Lucida Sans" pitchFamily="34" charset="0"/>
              </a:rPr>
              <a:t>'Import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Folder</a:t>
            </a:r>
            <a:r>
              <a:rPr lang="en-GB" sz="2400" b="1" dirty="0">
                <a:solidFill>
                  <a:srgbClr val="000000"/>
                </a:solidFill>
                <a:latin typeface="Lucida Sans" pitchFamily="34" charset="0"/>
                <a:sym typeface="Wingdings 3" pitchFamily="18" charset="2"/>
              </a:rPr>
              <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39</a:t>
            </a:fld>
            <a:endParaRPr lang="en-GB"/>
          </a:p>
        </p:txBody>
      </p:sp>
    </p:spTree>
    <p:extLst>
      <p:ext uri="{BB962C8B-B14F-4D97-AF65-F5344CB8AC3E}">
        <p14:creationId xmlns:p14="http://schemas.microsoft.com/office/powerpoint/2010/main" val="21952708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fade">
                                      <p:cBhvr>
                                        <p:cTn id="7" dur="2000"/>
                                        <p:tgtEl>
                                          <p:spTgt spid="206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6853"/>
                                        </p:tgtEl>
                                        <p:attrNameLst>
                                          <p:attrName>style.visibility</p:attrName>
                                        </p:attrNameLst>
                                      </p:cBhvr>
                                      <p:to>
                                        <p:strVal val="visible"/>
                                      </p:to>
                                    </p:set>
                                    <p:animEffect transition="in" filter="fade">
                                      <p:cBhvr>
                                        <p:cTn id="11" dur="2000"/>
                                        <p:tgtEl>
                                          <p:spTgt spid="206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6851"/>
                                        </p:tgtEl>
                                        <p:attrNameLst>
                                          <p:attrName>style.visibility</p:attrName>
                                        </p:attrNameLst>
                                      </p:cBhvr>
                                      <p:to>
                                        <p:strVal val="visible"/>
                                      </p:to>
                                    </p:set>
                                    <p:animEffect transition="in" filter="fade">
                                      <p:cBhvr>
                                        <p:cTn id="15" dur="2000"/>
                                        <p:tgtEl>
                                          <p:spTgt spid="20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Text Box 5"/>
          <p:cNvSpPr txBox="1">
            <a:spLocks noChangeArrowheads="1"/>
          </p:cNvSpPr>
          <p:nvPr/>
        </p:nvSpPr>
        <p:spPr bwMode="auto">
          <a:xfrm>
            <a:off x="2987675" y="2852738"/>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211" y="1003665"/>
            <a:ext cx="4188542" cy="2409473"/>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00675" y="293179"/>
            <a:ext cx="3148012" cy="3119959"/>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pic>
        <p:nvPicPr>
          <p:cNvPr id="798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01151" y="4082396"/>
            <a:ext cx="4247536" cy="2370936"/>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08901" name="Line 5"/>
          <p:cNvSpPr>
            <a:spLocks noChangeShapeType="1"/>
          </p:cNvSpPr>
          <p:nvPr/>
        </p:nvSpPr>
        <p:spPr bwMode="auto">
          <a:xfrm>
            <a:off x="4608649" y="1635309"/>
            <a:ext cx="1331503" cy="4356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2" name="Oval 6"/>
          <p:cNvSpPr>
            <a:spLocks noChangeArrowheads="1"/>
          </p:cNvSpPr>
          <p:nvPr/>
        </p:nvSpPr>
        <p:spPr bwMode="auto">
          <a:xfrm>
            <a:off x="6660232" y="2860165"/>
            <a:ext cx="1080120" cy="54434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3" name="Line 7"/>
          <p:cNvSpPr>
            <a:spLocks noChangeShapeType="1"/>
          </p:cNvSpPr>
          <p:nvPr/>
        </p:nvSpPr>
        <p:spPr bwMode="auto">
          <a:xfrm>
            <a:off x="4515311" y="2507866"/>
            <a:ext cx="1208817" cy="27599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4" name="Oval 8"/>
          <p:cNvSpPr>
            <a:spLocks noChangeArrowheads="1"/>
          </p:cNvSpPr>
          <p:nvPr/>
        </p:nvSpPr>
        <p:spPr bwMode="auto">
          <a:xfrm>
            <a:off x="6660232" y="5734195"/>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5" name="Text Box 9"/>
          <p:cNvSpPr txBox="1">
            <a:spLocks noChangeArrowheads="1"/>
          </p:cNvSpPr>
          <p:nvPr/>
        </p:nvSpPr>
        <p:spPr bwMode="auto">
          <a:xfrm>
            <a:off x="468313" y="4737787"/>
            <a:ext cx="3600450" cy="1519237"/>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Locate the required folder, and choose the Import Option 'PDF'</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40</a:t>
            </a:fld>
            <a:endParaRPr lang="en-GB"/>
          </a:p>
        </p:txBody>
      </p:sp>
    </p:spTree>
    <p:extLst>
      <p:ext uri="{BB962C8B-B14F-4D97-AF65-F5344CB8AC3E}">
        <p14:creationId xmlns:p14="http://schemas.microsoft.com/office/powerpoint/2010/main" val="17190594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905"/>
                                        </p:tgtEl>
                                        <p:attrNameLst>
                                          <p:attrName>style.visibility</p:attrName>
                                        </p:attrNameLst>
                                      </p:cBhvr>
                                      <p:to>
                                        <p:strVal val="visible"/>
                                      </p:to>
                                    </p:set>
                                    <p:animEffect transition="in" filter="fade">
                                      <p:cBhvr>
                                        <p:cTn id="7" dur="2000"/>
                                        <p:tgtEl>
                                          <p:spTgt spid="2089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8901"/>
                                        </p:tgtEl>
                                        <p:attrNameLst>
                                          <p:attrName>style.visibility</p:attrName>
                                        </p:attrNameLst>
                                      </p:cBhvr>
                                      <p:to>
                                        <p:strVal val="visible"/>
                                      </p:to>
                                    </p:set>
                                    <p:animEffect transition="in" filter="fade">
                                      <p:cBhvr>
                                        <p:cTn id="11" dur="2000"/>
                                        <p:tgtEl>
                                          <p:spTgt spid="20890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8902"/>
                                        </p:tgtEl>
                                        <p:attrNameLst>
                                          <p:attrName>style.visibility</p:attrName>
                                        </p:attrNameLst>
                                      </p:cBhvr>
                                      <p:to>
                                        <p:strVal val="visible"/>
                                      </p:to>
                                    </p:set>
                                    <p:animEffect transition="in" filter="fade">
                                      <p:cBhvr>
                                        <p:cTn id="15" dur="2000"/>
                                        <p:tgtEl>
                                          <p:spTgt spid="20890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8903"/>
                                        </p:tgtEl>
                                        <p:attrNameLst>
                                          <p:attrName>style.visibility</p:attrName>
                                        </p:attrNameLst>
                                      </p:cBhvr>
                                      <p:to>
                                        <p:strVal val="visible"/>
                                      </p:to>
                                    </p:set>
                                    <p:animEffect transition="in" filter="fade">
                                      <p:cBhvr>
                                        <p:cTn id="19" dur="2000"/>
                                        <p:tgtEl>
                                          <p:spTgt spid="208903"/>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8904"/>
                                        </p:tgtEl>
                                        <p:attrNameLst>
                                          <p:attrName>style.visibility</p:attrName>
                                        </p:attrNameLst>
                                      </p:cBhvr>
                                      <p:to>
                                        <p:strVal val="visible"/>
                                      </p:to>
                                    </p:set>
                                    <p:animEffect transition="in" filter="fade">
                                      <p:cBhvr>
                                        <p:cTn id="23"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208902" grpId="0" animBg="1"/>
      <p:bldP spid="208903" grpId="0" animBg="1"/>
      <p:bldP spid="208904" grpId="0" animBg="1"/>
      <p:bldP spid="20890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83592"/>
            <a:ext cx="9255456" cy="694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7" name="Text Box 3"/>
          <p:cNvSpPr txBox="1">
            <a:spLocks noChangeArrowheads="1"/>
          </p:cNvSpPr>
          <p:nvPr/>
        </p:nvSpPr>
        <p:spPr bwMode="auto">
          <a:xfrm>
            <a:off x="1835696" y="3370023"/>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EndNote records are created with the PDF files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41</a:t>
            </a:fld>
            <a:endParaRPr lang="en-GB"/>
          </a:p>
        </p:txBody>
      </p:sp>
    </p:spTree>
    <p:extLst>
      <p:ext uri="{BB962C8B-B14F-4D97-AF65-F5344CB8AC3E}">
        <p14:creationId xmlns:p14="http://schemas.microsoft.com/office/powerpoint/2010/main" val="3202962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GB" smtClean="0"/>
              <a:t>Using special characters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42</a:t>
            </a:fld>
            <a:endParaRPr lang="en-GB"/>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Using special characters</a:t>
            </a:r>
          </a:p>
        </p:txBody>
      </p:sp>
      <p:sp>
        <p:nvSpPr>
          <p:cNvPr id="56323" name="Text Box 3"/>
          <p:cNvSpPr txBox="1">
            <a:spLocks noChangeArrowheads="1"/>
          </p:cNvSpPr>
          <p:nvPr/>
        </p:nvSpPr>
        <p:spPr bwMode="auto">
          <a:xfrm>
            <a:off x="4787900" y="2492375"/>
            <a:ext cx="3960813"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insert special characters in EndNote records, go to Start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All Programs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Accessories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System Tools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Character Map</a:t>
            </a:r>
            <a:endParaRPr lang="en-GB" sz="2400" b="1">
              <a:solidFill>
                <a:srgbClr val="000000"/>
              </a:solidFill>
              <a:latin typeface="Lucida Sans" pitchFamily="34" charset="0"/>
              <a:sym typeface="Wingdings 3" pitchFamily="18" charset="2"/>
            </a:endParaRPr>
          </a:p>
        </p:txBody>
      </p:sp>
      <p:pic>
        <p:nvPicPr>
          <p:cNvPr id="50180" name="Picture 4" descr="pref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700213"/>
            <a:ext cx="4246563" cy="44656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6325" name="Oval 5"/>
          <p:cNvSpPr>
            <a:spLocks noChangeArrowheads="1"/>
          </p:cNvSpPr>
          <p:nvPr/>
        </p:nvSpPr>
        <p:spPr bwMode="auto">
          <a:xfrm>
            <a:off x="179388" y="4149725"/>
            <a:ext cx="2447925" cy="6492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2000"/>
                                        <p:tgtEl>
                                          <p:spTgt spid="563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6325"/>
                                        </p:tgtEl>
                                        <p:attrNameLst>
                                          <p:attrName>style.visibility</p:attrName>
                                        </p:attrNameLst>
                                      </p:cBhvr>
                                      <p:to>
                                        <p:strVal val="visible"/>
                                      </p:to>
                                    </p:set>
                                    <p:animEffect transition="in" filter="fade">
                                      <p:cBhvr>
                                        <p:cTn id="11"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P spid="563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555875" y="5300663"/>
            <a:ext cx="59055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and copy required character, and paste in relevant location</a:t>
            </a:r>
            <a:endParaRPr lang="en-GB"/>
          </a:p>
        </p:txBody>
      </p:sp>
      <p:pic>
        <p:nvPicPr>
          <p:cNvPr id="51203" name="Picture 3" descr="pref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836613"/>
            <a:ext cx="4679950" cy="4032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smtClean="0"/>
              <a:t>Managing duplicates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45</a:t>
            </a:fld>
            <a:endParaRPr lang="en-GB"/>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46</a:t>
            </a:fld>
            <a:endParaRPr lang="en-GB"/>
          </a:p>
        </p:txBody>
      </p:sp>
      <p:sp>
        <p:nvSpPr>
          <p:cNvPr id="3" name="Oval 2"/>
          <p:cNvSpPr/>
          <p:nvPr/>
        </p:nvSpPr>
        <p:spPr>
          <a:xfrm>
            <a:off x="2338940" y="1844824"/>
            <a:ext cx="1080120"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92087"/>
            <a:ext cx="5619750" cy="504825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1691680" y="1628800"/>
            <a:ext cx="136815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9401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 y="4260"/>
            <a:ext cx="9144406" cy="685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1" name="Text Box 5"/>
          <p:cNvSpPr txBox="1">
            <a:spLocks noChangeArrowheads="1"/>
          </p:cNvSpPr>
          <p:nvPr/>
        </p:nvSpPr>
        <p:spPr bwMode="auto">
          <a:xfrm>
            <a:off x="2771775" y="2997200"/>
            <a:ext cx="3887788"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'All References'</a:t>
            </a:r>
            <a:endParaRPr lang="en-GB"/>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47</a:t>
            </a:fld>
            <a:endParaRPr lang="en-GB"/>
          </a:p>
        </p:txBody>
      </p:sp>
      <p:sp>
        <p:nvSpPr>
          <p:cNvPr id="5" name="Oval 4"/>
          <p:cNvSpPr/>
          <p:nvPr/>
        </p:nvSpPr>
        <p:spPr>
          <a:xfrm>
            <a:off x="0" y="692696"/>
            <a:ext cx="176368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2000"/>
                                        <p:tgtEl>
                                          <p:spTgt spid="604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Line 7"/>
          <p:cNvSpPr>
            <a:spLocks noChangeShapeType="1"/>
          </p:cNvSpPr>
          <p:nvPr/>
        </p:nvSpPr>
        <p:spPr bwMode="auto">
          <a:xfrm flipH="1" flipV="1">
            <a:off x="1366738" y="436562"/>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Text Box 8"/>
          <p:cNvSpPr txBox="1">
            <a:spLocks noChangeArrowheads="1"/>
          </p:cNvSpPr>
          <p:nvPr/>
        </p:nvSpPr>
        <p:spPr bwMode="auto">
          <a:xfrm>
            <a:off x="2806600" y="1373187"/>
            <a:ext cx="41767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From the 'References' dropdown menu, choose 'Find Duplicates'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48</a:t>
            </a:fld>
            <a:endParaRPr lang="en-GB"/>
          </a:p>
        </p:txBody>
      </p:sp>
      <p:sp>
        <p:nvSpPr>
          <p:cNvPr id="3" name="Oval 2"/>
          <p:cNvSpPr/>
          <p:nvPr/>
        </p:nvSpPr>
        <p:spPr>
          <a:xfrm>
            <a:off x="539552" y="3573016"/>
            <a:ext cx="20162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2000"/>
                                        <p:tgtEl>
                                          <p:spTgt spid="6247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71"/>
                                        </p:tgtEl>
                                        <p:attrNameLst>
                                          <p:attrName>style.visibility</p:attrName>
                                        </p:attrNameLst>
                                      </p:cBhvr>
                                      <p:to>
                                        <p:strVal val="visible"/>
                                      </p:to>
                                    </p:set>
                                    <p:animEffect transition="in" filter="fade">
                                      <p:cBhvr>
                                        <p:cTn id="11" dur="2000"/>
                                        <p:tgtEl>
                                          <p:spTgt spid="6247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8550" y="627136"/>
            <a:ext cx="7574801" cy="447802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9"/>
          <p:cNvSpPr txBox="1">
            <a:spLocks noChangeArrowheads="1"/>
          </p:cNvSpPr>
          <p:nvPr/>
        </p:nvSpPr>
        <p:spPr bwMode="auto">
          <a:xfrm>
            <a:off x="755650" y="5589588"/>
            <a:ext cx="57610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Records are displayed side by side: choose which to keep, or Skip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49</a:t>
            </a:fld>
            <a:endParaRPr lang="en-GB"/>
          </a:p>
        </p:txBody>
      </p:sp>
      <p:sp>
        <p:nvSpPr>
          <p:cNvPr id="3" name="Oval 2"/>
          <p:cNvSpPr/>
          <p:nvPr/>
        </p:nvSpPr>
        <p:spPr>
          <a:xfrm>
            <a:off x="4499992" y="1196752"/>
            <a:ext cx="1510049" cy="78417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p:cNvSpPr/>
          <p:nvPr/>
        </p:nvSpPr>
        <p:spPr>
          <a:xfrm>
            <a:off x="6678538" y="836712"/>
            <a:ext cx="10447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p:cNvSpPr/>
          <p:nvPr/>
        </p:nvSpPr>
        <p:spPr>
          <a:xfrm>
            <a:off x="4463380" y="4509120"/>
            <a:ext cx="3259882" cy="5960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27992"/>
            <a:ext cx="9181323" cy="688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 Box 3"/>
          <p:cNvSpPr txBox="1">
            <a:spLocks noChangeArrowheads="1"/>
          </p:cNvSpPr>
          <p:nvPr/>
        </p:nvSpPr>
        <p:spPr bwMode="auto">
          <a:xfrm>
            <a:off x="4716463" y="206057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format the bibliography, go to 'Edit </a:t>
            </a:r>
            <a:r>
              <a:rPr lang="en-GB" sz="2400" b="1">
                <a:solidFill>
                  <a:srgbClr val="000000"/>
                </a:solidFill>
                <a:latin typeface="Lucida Sans" pitchFamily="34" charset="0"/>
                <a:sym typeface="Wingdings 3" pitchFamily="18" charset="2"/>
              </a:rPr>
              <a:t> Output Styles  Edit 'MHRA''</a:t>
            </a:r>
          </a:p>
        </p:txBody>
      </p:sp>
      <p:sp>
        <p:nvSpPr>
          <p:cNvPr id="17412" name="Oval 4"/>
          <p:cNvSpPr>
            <a:spLocks noChangeArrowheads="1"/>
          </p:cNvSpPr>
          <p:nvPr/>
        </p:nvSpPr>
        <p:spPr bwMode="auto">
          <a:xfrm>
            <a:off x="1946347" y="2527300"/>
            <a:ext cx="1944687" cy="64770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412"/>
                                        </p:tgtEl>
                                        <p:attrNameLst>
                                          <p:attrName>style.visibility</p:attrName>
                                        </p:attrNameLst>
                                      </p:cBhvr>
                                      <p:to>
                                        <p:strVal val="visible"/>
                                      </p:to>
                                    </p:set>
                                    <p:animEffect transition="in" filter="fade">
                                      <p:cBhvr>
                                        <p:cTn id="11"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1" y="908720"/>
            <a:ext cx="6896165" cy="403244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50</a:t>
            </a:fld>
            <a:endParaRPr lang="en-GB"/>
          </a:p>
        </p:txBody>
      </p:sp>
      <p:sp>
        <p:nvSpPr>
          <p:cNvPr id="3" name="TextBox 2"/>
          <p:cNvSpPr txBox="1"/>
          <p:nvPr/>
        </p:nvSpPr>
        <p:spPr bwMode="auto">
          <a:xfrm>
            <a:off x="2627784" y="5373216"/>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Fields which differ are highlighted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2829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GB" smtClean="0"/>
              <a:t>Working with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51</a:t>
            </a:fld>
            <a:endParaRPr lang="en-GB"/>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59395" name="Rectangle 3"/>
          <p:cNvSpPr>
            <a:spLocks noGrp="1" noChangeArrowheads="1"/>
          </p:cNvSpPr>
          <p:nvPr>
            <p:ph type="body" idx="1"/>
          </p:nvPr>
        </p:nvSpPr>
        <p:spPr/>
        <p:txBody>
          <a:bodyPr/>
          <a:lstStyle/>
          <a:p>
            <a:pPr eaLnBrk="1" hangingPunct="1"/>
            <a:r>
              <a:rPr lang="en-GB" sz="2400" dirty="0" smtClean="0"/>
              <a:t>Groups can be custom groups or Smart groups</a:t>
            </a:r>
          </a:p>
          <a:p>
            <a:pPr eaLnBrk="1" hangingPunct="1"/>
            <a:r>
              <a:rPr lang="en-GB" sz="2400" dirty="0" smtClean="0"/>
              <a:t>Records can be copied into more than one group</a:t>
            </a:r>
          </a:p>
          <a:p>
            <a:pPr eaLnBrk="1" hangingPunct="1"/>
            <a:r>
              <a:rPr lang="en-GB" sz="2400" dirty="0" smtClean="0"/>
              <a:t>Group sets can be created from a mixture of custom groups and smart groups</a:t>
            </a:r>
          </a:p>
          <a:p>
            <a:pPr eaLnBrk="1" hangingPunct="1"/>
            <a:r>
              <a:rPr lang="en-GB" sz="2400" dirty="0" smtClean="0"/>
              <a:t>New groups can be created from records in existing groups</a:t>
            </a:r>
          </a:p>
          <a:p>
            <a:pPr eaLnBrk="1" hangingPunct="1"/>
            <a:r>
              <a:rPr lang="en-GB" sz="2400" dirty="0" smtClean="0"/>
              <a:t>If syncing with EndNote Online, this will only include custom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2000"/>
                                        <p:tgtEl>
                                          <p:spTgt spid="5939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Effect transition="in" filter="fade">
                                      <p:cBhvr>
                                        <p:cTn id="11" dur="2000"/>
                                        <p:tgtEl>
                                          <p:spTgt spid="59395">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animEffect transition="in" filter="fade">
                                      <p:cBhvr>
                                        <p:cTn id="15" dur="2000"/>
                                        <p:tgtEl>
                                          <p:spTgt spid="5939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animEffect transition="in" filter="fade">
                                      <p:cBhvr>
                                        <p:cTn id="19" dur="2000"/>
                                        <p:tgtEl>
                                          <p:spTgt spid="59395">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animEffect transition="in" filter="fade">
                                      <p:cBhvr>
                                        <p:cTn id="23" dur="2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GB" smtClean="0"/>
              <a:t>Create custom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53</a:t>
            </a:fld>
            <a:endParaRPr lang="en-GB"/>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517" y="26227"/>
            <a:ext cx="9176986" cy="68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Line 6"/>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3635375" y="1412875"/>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to Create a Custom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spTree>
    <p:custDataLst>
      <p:tags r:id="rId1"/>
    </p:custDataLst>
    <p:extLst>
      <p:ext uri="{BB962C8B-B14F-4D97-AF65-F5344CB8AC3E}">
        <p14:creationId xmlns:p14="http://schemas.microsoft.com/office/powerpoint/2010/main" val="7538491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78" y="0"/>
            <a:ext cx="9145578" cy="685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69" name="Line 5"/>
          <p:cNvSpPr>
            <a:spLocks noChangeShapeType="1"/>
          </p:cNvSpPr>
          <p:nvPr/>
        </p:nvSpPr>
        <p:spPr bwMode="auto">
          <a:xfrm flipH="1" flipV="1">
            <a:off x="1416059" y="1958284"/>
            <a:ext cx="2378075" cy="1008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928947" y="260598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a:solidFill>
                  <a:srgbClr val="000000"/>
                </a:solidFill>
                <a:latin typeface="Lucida Sans" pitchFamily="34" charset="0"/>
              </a:rPr>
              <a:t>rightclicking</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spTree>
    <p:extLst>
      <p:ext uri="{BB962C8B-B14F-4D97-AF65-F5344CB8AC3E}">
        <p14:creationId xmlns:p14="http://schemas.microsoft.com/office/powerpoint/2010/main" val="3864648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9014"/>
            <a:ext cx="9182684" cy="688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493" name="Line 5"/>
          <p:cNvSpPr>
            <a:spLocks noChangeShapeType="1"/>
          </p:cNvSpPr>
          <p:nvPr/>
        </p:nvSpPr>
        <p:spPr bwMode="auto">
          <a:xfrm flipH="1">
            <a:off x="2483768" y="1387475"/>
            <a:ext cx="2520032" cy="18255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375" y="7397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99592" y="1955800"/>
            <a:ext cx="1440160" cy="1113160"/>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56</a:t>
            </a:fld>
            <a:endParaRPr lang="en-GB"/>
          </a:p>
        </p:txBody>
      </p:sp>
    </p:spTree>
    <p:extLst>
      <p:ext uri="{BB962C8B-B14F-4D97-AF65-F5344CB8AC3E}">
        <p14:creationId xmlns:p14="http://schemas.microsoft.com/office/powerpoint/2010/main" val="3018090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11584"/>
            <a:ext cx="9128554" cy="684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57</a:t>
            </a:fld>
            <a:endParaRPr lang="en-GB"/>
          </a:p>
        </p:txBody>
      </p:sp>
      <p:sp>
        <p:nvSpPr>
          <p:cNvPr id="6" name="Text Box 5"/>
          <p:cNvSpPr txBox="1">
            <a:spLocks noChangeArrowheads="1"/>
          </p:cNvSpPr>
          <p:nvPr/>
        </p:nvSpPr>
        <p:spPr bwMode="auto">
          <a:xfrm>
            <a:off x="2987824" y="2605093"/>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extLst>
      <p:ext uri="{BB962C8B-B14F-4D97-AF65-F5344CB8AC3E}">
        <p14:creationId xmlns:p14="http://schemas.microsoft.com/office/powerpoint/2010/main" val="832222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smtClean="0"/>
              <a:t>Create Smart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58</a:t>
            </a:fld>
            <a:endParaRPr lang="en-GB"/>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59</a:t>
            </a:fld>
            <a:endParaRPr lang="en-GB"/>
          </a:p>
        </p:txBody>
      </p:sp>
      <p:sp>
        <p:nvSpPr>
          <p:cNvPr id="3" name="TextBox 2"/>
          <p:cNvSpPr txBox="1"/>
          <p:nvPr/>
        </p:nvSpPr>
        <p:spPr bwMode="auto">
          <a:xfrm>
            <a:off x="4067944" y="1988840"/>
            <a:ext cx="345638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 Create Smart Group</a:t>
            </a:r>
            <a:endParaRPr lang="en-GB" sz="2400" b="1" dirty="0">
              <a:solidFill>
                <a:srgbClr val="000000"/>
              </a:solidFill>
              <a:latin typeface="Lucida Sans" pitchFamily="34" charset="0"/>
            </a:endParaRPr>
          </a:p>
        </p:txBody>
      </p:sp>
      <p:sp>
        <p:nvSpPr>
          <p:cNvPr id="4" name="Oval 3"/>
          <p:cNvSpPr/>
          <p:nvPr/>
        </p:nvSpPr>
        <p:spPr bwMode="auto">
          <a:xfrm>
            <a:off x="1043608" y="476672"/>
            <a:ext cx="3024336"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8809118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Line 3"/>
          <p:cNvSpPr>
            <a:spLocks noChangeShapeType="1"/>
          </p:cNvSpPr>
          <p:nvPr/>
        </p:nvSpPr>
        <p:spPr bwMode="auto">
          <a:xfrm flipH="1" flipV="1">
            <a:off x="900113" y="4337356"/>
            <a:ext cx="2303462" cy="35956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60" name="Text Box 4"/>
          <p:cNvSpPr txBox="1">
            <a:spLocks noChangeArrowheads="1"/>
          </p:cNvSpPr>
          <p:nvPr/>
        </p:nvSpPr>
        <p:spPr bwMode="auto">
          <a:xfrm>
            <a:off x="2700338" y="4554051"/>
            <a:ext cx="49672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This section allows you to change different elements of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2000"/>
                                        <p:tgtEl>
                                          <p:spTgt spid="194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60</a:t>
            </a:fld>
            <a:endParaRPr lang="en-GB"/>
          </a:p>
        </p:txBody>
      </p:sp>
      <p:pic>
        <p:nvPicPr>
          <p:cNvPr id="460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11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4139952" y="4149080"/>
            <a:ext cx="3744416"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Set criteria for any Endnote field</a:t>
            </a:r>
            <a:endParaRPr lang="en-GB" sz="2400" b="1" dirty="0">
              <a:solidFill>
                <a:srgbClr val="000000"/>
              </a:solidFill>
              <a:latin typeface="Lucida Sans" pitchFamily="34" charset="0"/>
            </a:endParaRPr>
          </a:p>
        </p:txBody>
      </p:sp>
      <p:sp>
        <p:nvSpPr>
          <p:cNvPr id="4" name="Rectangle 3"/>
          <p:cNvSpPr/>
          <p:nvPr/>
        </p:nvSpPr>
        <p:spPr bwMode="auto">
          <a:xfrm>
            <a:off x="2411760" y="1916832"/>
            <a:ext cx="1512168" cy="2647746"/>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136016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61</a:t>
            </a:fld>
            <a:endParaRPr lang="en-GB"/>
          </a:p>
        </p:txBody>
      </p:sp>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71" y="27880"/>
            <a:ext cx="9106826" cy="683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979712" y="2276872"/>
            <a:ext cx="576064" cy="648072"/>
          </a:xfrm>
          <a:prstGeom prst="rect">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149080"/>
            <a:ext cx="45365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Boolean operators to combine search terms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40906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62</a:t>
            </a:fld>
            <a:endParaRPr lang="en-GB"/>
          </a:p>
        </p:txBody>
      </p:sp>
      <p:pic>
        <p:nvPicPr>
          <p:cNvPr id="481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942870"/>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pPr eaLnBrk="1" hangingPunct="1"/>
            <a:r>
              <a:rPr lang="en-GB" smtClean="0"/>
              <a:t>Group sets</a:t>
            </a:r>
          </a:p>
        </p:txBody>
      </p:sp>
      <p:sp>
        <p:nvSpPr>
          <p:cNvPr id="70659" name="Rectangle 4"/>
          <p:cNvSpPr>
            <a:spLocks noGrp="1" noChangeArrowheads="1"/>
          </p:cNvSpPr>
          <p:nvPr>
            <p:ph type="body" idx="4294967295"/>
          </p:nvPr>
        </p:nvSpPr>
        <p:spPr/>
        <p:txBody>
          <a:bodyPr/>
          <a:lstStyle/>
          <a:p>
            <a:pPr eaLnBrk="1" hangingPunct="1">
              <a:buFont typeface="Wingdings" pitchFamily="2" charset="2"/>
              <a:buNone/>
            </a:pPr>
            <a:r>
              <a:rPr lang="en-GB" smtClean="0"/>
              <a:t>You can further organise your groups: </a:t>
            </a:r>
          </a:p>
          <a:p>
            <a:pPr lvl="1" eaLnBrk="1" hangingPunct="1"/>
            <a:endParaRPr lang="en-GB" smtClean="0"/>
          </a:p>
          <a:p>
            <a:pPr lvl="1" eaLnBrk="1" hangingPunct="1">
              <a:buFont typeface="Arial" charset="0"/>
              <a:buNone/>
            </a:pPr>
            <a:r>
              <a:rPr lang="en-GB" smtClean="0"/>
              <a:t>Combine selected </a:t>
            </a:r>
            <a:r>
              <a:rPr lang="en-GB" smtClean="0">
                <a:solidFill>
                  <a:srgbClr val="FFCC00"/>
                </a:solidFill>
              </a:rPr>
              <a:t>Custom Groups</a:t>
            </a:r>
            <a:r>
              <a:rPr lang="en-GB" smtClean="0"/>
              <a:t> and </a:t>
            </a:r>
          </a:p>
          <a:p>
            <a:pPr lvl="1" eaLnBrk="1" hangingPunct="1">
              <a:buFont typeface="Arial" charset="0"/>
              <a:buNone/>
            </a:pPr>
            <a:endParaRPr lang="en-GB" smtClean="0"/>
          </a:p>
          <a:p>
            <a:pPr lvl="1" eaLnBrk="1" hangingPunct="1">
              <a:buFont typeface="Arial" charset="0"/>
              <a:buNone/>
            </a:pPr>
            <a:r>
              <a:rPr lang="en-GB" smtClean="0">
                <a:solidFill>
                  <a:srgbClr val="FFCC00"/>
                </a:solidFill>
              </a:rPr>
              <a:t>Smart Groups</a:t>
            </a:r>
            <a:r>
              <a:rPr lang="en-GB" smtClean="0"/>
              <a:t> into a </a:t>
            </a:r>
            <a:r>
              <a:rPr lang="en-GB" smtClean="0">
                <a:solidFill>
                  <a:srgbClr val="FFCC00"/>
                </a:solidFill>
              </a:rPr>
              <a:t>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63</a:t>
            </a:fld>
            <a:endParaRPr lang="en-GB"/>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451E789-C193-4B77-B16B-D79670018F36}" type="slidenum">
              <a:rPr lang="en-GB" sz="1400">
                <a:latin typeface="Lucida Sans" pitchFamily="34" charset="0"/>
              </a:rPr>
              <a:pPr algn="r"/>
              <a:t>64</a:t>
            </a:fld>
            <a:endParaRPr lang="en-GB" sz="1400">
              <a:latin typeface="Lucida Sans" pitchFamily="34" charset="0"/>
            </a:endParaRPr>
          </a:p>
        </p:txBody>
      </p:sp>
      <p:sp>
        <p:nvSpPr>
          <p:cNvPr id="93188" name="Line 6"/>
          <p:cNvSpPr>
            <a:spLocks noChangeShapeType="1"/>
          </p:cNvSpPr>
          <p:nvPr/>
        </p:nvSpPr>
        <p:spPr bwMode="auto">
          <a:xfrm flipH="1" flipV="1">
            <a:off x="2483768" y="2060848"/>
            <a:ext cx="1872206"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9" name="Text Box 7"/>
          <p:cNvSpPr txBox="1">
            <a:spLocks noChangeArrowheads="1"/>
          </p:cNvSpPr>
          <p:nvPr/>
        </p:nvSpPr>
        <p:spPr bwMode="auto">
          <a:xfrm>
            <a:off x="4067944" y="2574129"/>
            <a:ext cx="26273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'Create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8"/>
                                        </p:tgtEl>
                                        <p:attrNameLst>
                                          <p:attrName>style.visibility</p:attrName>
                                        </p:attrNameLst>
                                      </p:cBhvr>
                                      <p:to>
                                        <p:strVal val="visible"/>
                                      </p:to>
                                    </p:set>
                                    <p:animEffect transition="in" filter="fade">
                                      <p:cBhvr>
                                        <p:cTn id="11" dur="2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06"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8F9A757-1AA3-4E7A-9D5C-7AFBC3FC81B2}" type="slidenum">
              <a:rPr lang="en-GB" sz="1400">
                <a:latin typeface="Lucida Sans" pitchFamily="34" charset="0"/>
              </a:rPr>
              <a:pPr algn="r"/>
              <a:t>65</a:t>
            </a:fld>
            <a:endParaRPr lang="en-GB" sz="1400">
              <a:latin typeface="Lucida Sans" pitchFamily="34" charset="0"/>
            </a:endParaRPr>
          </a:p>
        </p:txBody>
      </p:sp>
      <p:sp>
        <p:nvSpPr>
          <p:cNvPr id="95236" name="Line 6"/>
          <p:cNvSpPr>
            <a:spLocks noChangeShapeType="1"/>
          </p:cNvSpPr>
          <p:nvPr/>
        </p:nvSpPr>
        <p:spPr bwMode="auto">
          <a:xfrm flipH="1" flipV="1">
            <a:off x="1547664" y="1898953"/>
            <a:ext cx="2280230" cy="623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5237" name="Text Box 7"/>
          <p:cNvSpPr txBox="1">
            <a:spLocks noChangeArrowheads="1"/>
          </p:cNvSpPr>
          <p:nvPr/>
        </p:nvSpPr>
        <p:spPr bwMode="auto">
          <a:xfrm>
            <a:off x="3025958" y="2130425"/>
            <a:ext cx="255415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Name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2000"/>
                                        <p:tgtEl>
                                          <p:spTgt spid="9523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6"/>
                                        </p:tgtEl>
                                        <p:attrNameLst>
                                          <p:attrName>style.visibility</p:attrName>
                                        </p:attrNameLst>
                                      </p:cBhvr>
                                      <p:to>
                                        <p:strVal val="visible"/>
                                      </p:to>
                                    </p:set>
                                    <p:animEffect transition="in" filter="fade">
                                      <p:cBhvr>
                                        <p:cTn id="11" dur="20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nimBg="1"/>
      <p:bldP spid="952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 y="26074"/>
            <a:ext cx="9134337" cy="685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0"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F1572A5-61B6-4C46-B6EF-F2B070A7B80D}" type="slidenum">
              <a:rPr lang="en-GB" sz="1400">
                <a:latin typeface="Lucida Sans" pitchFamily="34" charset="0"/>
              </a:rPr>
              <a:pPr algn="r"/>
              <a:t>66</a:t>
            </a:fld>
            <a:endParaRPr lang="en-GB" sz="1400">
              <a:latin typeface="Lucida Sans" pitchFamily="34" charset="0"/>
            </a:endParaRPr>
          </a:p>
        </p:txBody>
      </p:sp>
      <p:sp>
        <p:nvSpPr>
          <p:cNvPr id="97284" name="Line 6"/>
          <p:cNvSpPr>
            <a:spLocks noChangeShapeType="1"/>
          </p:cNvSpPr>
          <p:nvPr/>
        </p:nvSpPr>
        <p:spPr bwMode="auto">
          <a:xfrm flipH="1" flipV="1">
            <a:off x="1403647" y="2132856"/>
            <a:ext cx="1800199"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7285" name="Text Box 7"/>
          <p:cNvSpPr txBox="1">
            <a:spLocks noChangeArrowheads="1"/>
          </p:cNvSpPr>
          <p:nvPr/>
        </p:nvSpPr>
        <p:spPr bwMode="auto">
          <a:xfrm>
            <a:off x="2735262" y="2501355"/>
            <a:ext cx="435701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Drag existing groups into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fade">
                                      <p:cBhvr>
                                        <p:cTn id="7" dur="2000"/>
                                        <p:tgtEl>
                                          <p:spTgt spid="972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7284"/>
                                        </p:tgtEl>
                                        <p:attrNameLst>
                                          <p:attrName>style.visibility</p:attrName>
                                        </p:attrNameLst>
                                      </p:cBhvr>
                                      <p:to>
                                        <p:strVal val="visible"/>
                                      </p:to>
                                    </p:set>
                                    <p:animEffect transition="in" filter="fade">
                                      <p:cBhvr>
                                        <p:cTn id="11" dur="2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Create from groups</a:t>
            </a:r>
            <a:endParaRPr lang="en-GB" dirty="0"/>
          </a:p>
        </p:txBody>
      </p:sp>
      <p:sp>
        <p:nvSpPr>
          <p:cNvPr id="3" name="Content Placeholder 2"/>
          <p:cNvSpPr>
            <a:spLocks noGrp="1"/>
          </p:cNvSpPr>
          <p:nvPr>
            <p:ph idx="1"/>
          </p:nvPr>
        </p:nvSpPr>
        <p:spPr/>
        <p:txBody>
          <a:bodyPr/>
          <a:lstStyle/>
          <a:p>
            <a:r>
              <a:rPr lang="en-GB" dirty="0" smtClean="0"/>
              <a:t>Existing groups can be combined with AND/OR operators</a:t>
            </a:r>
          </a:p>
          <a:p>
            <a:r>
              <a:rPr lang="en-GB" dirty="0" smtClean="0"/>
              <a:t>Identify records appearing in a particular combination of groups</a:t>
            </a:r>
          </a:p>
          <a:p>
            <a:r>
              <a:rPr lang="en-GB" dirty="0" smtClean="0"/>
              <a:t>Identify records appearing in one group but not in another</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67</a:t>
            </a:fld>
            <a:endParaRPr lang="en-GB"/>
          </a:p>
        </p:txBody>
      </p:sp>
    </p:spTree>
    <p:extLst>
      <p:ext uri="{BB962C8B-B14F-4D97-AF65-F5344CB8AC3E}">
        <p14:creationId xmlns:p14="http://schemas.microsoft.com/office/powerpoint/2010/main" val="2912775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500"/>
                                        <p:tgtEl>
                                          <p:spTgt spid="3">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Create nested searches</a:t>
            </a:r>
            <a:endParaRPr lang="en-GB" dirty="0"/>
          </a:p>
        </p:txBody>
      </p:sp>
      <p:sp>
        <p:nvSpPr>
          <p:cNvPr id="3" name="Content Placeholder 2"/>
          <p:cNvSpPr>
            <a:spLocks noGrp="1"/>
          </p:cNvSpPr>
          <p:nvPr>
            <p:ph idx="1"/>
          </p:nvPr>
        </p:nvSpPr>
        <p:spPr/>
        <p:txBody>
          <a:bodyPr/>
          <a:lstStyle/>
          <a:p>
            <a:pPr marL="0" indent="0">
              <a:buNone/>
            </a:pPr>
            <a:r>
              <a:rPr lang="en-GB" dirty="0" smtClean="0"/>
              <a:t>For more complex searches</a:t>
            </a:r>
          </a:p>
          <a:p>
            <a:pPr marL="0" indent="0">
              <a:buNone/>
            </a:pPr>
            <a:r>
              <a:rPr lang="en-GB" dirty="0" smtClean="0">
                <a:solidFill>
                  <a:srgbClr val="FFFF00"/>
                </a:solidFill>
              </a:rPr>
              <a:t>(A or B) AND (C not D)</a:t>
            </a:r>
          </a:p>
          <a:p>
            <a:pPr marL="0" indent="0">
              <a:buNone/>
            </a:pPr>
            <a:r>
              <a:rPr lang="en-GB" dirty="0" smtClean="0"/>
              <a:t>Use the search panel for elements within brackets (with </a:t>
            </a:r>
            <a:r>
              <a:rPr lang="en-GB" dirty="0" smtClean="0">
                <a:solidFill>
                  <a:srgbClr val="FFFF00"/>
                </a:solidFill>
              </a:rPr>
              <a:t>Convert to Smart Group </a:t>
            </a:r>
            <a:r>
              <a:rPr lang="en-GB" dirty="0" smtClean="0"/>
              <a:t>option if required)</a:t>
            </a:r>
          </a:p>
          <a:p>
            <a:pPr marL="0" indent="0">
              <a:buNone/>
            </a:pPr>
            <a:r>
              <a:rPr lang="en-GB" dirty="0" smtClean="0"/>
              <a:t>Combine bracketed results using </a:t>
            </a:r>
            <a:r>
              <a:rPr lang="en-GB" dirty="0" smtClean="0">
                <a:solidFill>
                  <a:srgbClr val="FFFF00"/>
                </a:solidFill>
              </a:rPr>
              <a:t>Create from Groups</a:t>
            </a:r>
            <a:endParaRPr lang="en-GB" dirty="0">
              <a:solidFill>
                <a:srgbClr val="FFFF00"/>
              </a:solidFill>
            </a:endParaRPr>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68</a:t>
            </a:fld>
            <a:endParaRPr lang="en-GB"/>
          </a:p>
        </p:txBody>
      </p:sp>
    </p:spTree>
    <p:extLst>
      <p:ext uri="{BB962C8B-B14F-4D97-AF65-F5344CB8AC3E}">
        <p14:creationId xmlns:p14="http://schemas.microsoft.com/office/powerpoint/2010/main" val="153858628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29" y="22773"/>
            <a:ext cx="9140071" cy="685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69</a:t>
            </a:fld>
            <a:endParaRPr lang="en-GB"/>
          </a:p>
        </p:txBody>
      </p:sp>
      <p:sp>
        <p:nvSpPr>
          <p:cNvPr id="3" name="Oval 2"/>
          <p:cNvSpPr/>
          <p:nvPr/>
        </p:nvSpPr>
        <p:spPr>
          <a:xfrm>
            <a:off x="1043608" y="476672"/>
            <a:ext cx="259228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2771800" y="3437198"/>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Create From Groups…'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3255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 Box 3"/>
          <p:cNvSpPr txBox="1">
            <a:spLocks noChangeArrowheads="1"/>
          </p:cNvSpPr>
          <p:nvPr/>
        </p:nvSpPr>
        <p:spPr bwMode="auto">
          <a:xfrm>
            <a:off x="4716463" y="2060575"/>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809750"/>
            <a:ext cx="3724275" cy="3238500"/>
          </a:xfrm>
          <a:prstGeom prst="rect">
            <a:avLst/>
          </a:prstGeom>
          <a:noFill/>
          <a:ln w="9525">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70</a:t>
            </a:fld>
            <a:endParaRPr lang="en-GB"/>
          </a:p>
        </p:txBody>
      </p:sp>
      <p:sp>
        <p:nvSpPr>
          <p:cNvPr id="3" name="TextBox 2"/>
          <p:cNvSpPr txBox="1"/>
          <p:nvPr/>
        </p:nvSpPr>
        <p:spPr bwMode="auto">
          <a:xfrm>
            <a:off x="1097766" y="548680"/>
            <a:ext cx="59046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which groups to combine using the dropdown list</a:t>
            </a:r>
            <a:endParaRPr lang="en-GB" sz="2400" b="1" dirty="0">
              <a:solidFill>
                <a:srgbClr val="000000"/>
              </a:solidFill>
              <a:latin typeface="Lucida Sans" pitchFamily="34" charset="0"/>
            </a:endParaRPr>
          </a:p>
        </p:txBody>
      </p:sp>
      <p:cxnSp>
        <p:nvCxnSpPr>
          <p:cNvPr id="6" name="Straight Arrow Connector 5"/>
          <p:cNvCxnSpPr/>
          <p:nvPr/>
        </p:nvCxnSpPr>
        <p:spPr>
          <a:xfrm flipV="1">
            <a:off x="2593116" y="3456456"/>
            <a:ext cx="1224136" cy="12333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1097766" y="2794961"/>
            <a:ext cx="180020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Identify the Boolean operator</a:t>
            </a:r>
            <a:endParaRPr lang="en-GB" sz="2400" b="1" dirty="0">
              <a:solidFill>
                <a:srgbClr val="000000"/>
              </a:solidFill>
              <a:latin typeface="Lucida Sans" pitchFamily="34" charset="0"/>
            </a:endParaRPr>
          </a:p>
        </p:txBody>
      </p:sp>
      <p:sp>
        <p:nvSpPr>
          <p:cNvPr id="8" name="TextBox 7"/>
          <p:cNvSpPr txBox="1"/>
          <p:nvPr/>
        </p:nvSpPr>
        <p:spPr bwMode="auto">
          <a:xfrm>
            <a:off x="1835696" y="5301208"/>
            <a:ext cx="518457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new group will contain references that appear in both selected groups. Click 'Create'</a:t>
            </a:r>
            <a:endParaRPr lang="en-GB" sz="2400" b="1" dirty="0">
              <a:solidFill>
                <a:srgbClr val="000000"/>
              </a:solidFill>
              <a:latin typeface="Lucida Sans" pitchFamily="34" charset="0"/>
            </a:endParaRPr>
          </a:p>
        </p:txBody>
      </p:sp>
      <p:sp>
        <p:nvSpPr>
          <p:cNvPr id="5" name="Oval 4"/>
          <p:cNvSpPr/>
          <p:nvPr/>
        </p:nvSpPr>
        <p:spPr>
          <a:xfrm>
            <a:off x="5642049" y="4364621"/>
            <a:ext cx="1144951" cy="68362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9744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9" y="0"/>
            <a:ext cx="9169299" cy="687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71</a:t>
            </a:fld>
            <a:endParaRPr lang="en-GB" dirty="0"/>
          </a:p>
        </p:txBody>
      </p:sp>
      <p:cxnSp>
        <p:nvCxnSpPr>
          <p:cNvPr id="9" name="Straight Arrow Connector 8"/>
          <p:cNvCxnSpPr/>
          <p:nvPr/>
        </p:nvCxnSpPr>
        <p:spPr>
          <a:xfrm flipH="1" flipV="1">
            <a:off x="1619672" y="2268597"/>
            <a:ext cx="1512168" cy="1592451"/>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2483768" y="3212976"/>
            <a:ext cx="41044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new group is created within the group set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99941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Edit an existing reference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72</a:t>
            </a:fld>
            <a:endParaRPr lang="en-GB"/>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78835"/>
            <a:ext cx="9171303" cy="656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8" name="Oval 4"/>
          <p:cNvSpPr>
            <a:spLocks noChangeArrowheads="1"/>
          </p:cNvSpPr>
          <p:nvPr/>
        </p:nvSpPr>
        <p:spPr bwMode="auto">
          <a:xfrm>
            <a:off x="6876256" y="764803"/>
            <a:ext cx="1008460" cy="576263"/>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3431" name="Line 7"/>
          <p:cNvSpPr>
            <a:spLocks noChangeShapeType="1"/>
          </p:cNvSpPr>
          <p:nvPr/>
        </p:nvSpPr>
        <p:spPr bwMode="auto">
          <a:xfrm flipH="1" flipV="1">
            <a:off x="3865401" y="3038029"/>
            <a:ext cx="1413197" cy="1326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432" name="Text Box 8"/>
          <p:cNvSpPr txBox="1">
            <a:spLocks noChangeArrowheads="1"/>
          </p:cNvSpPr>
          <p:nvPr/>
        </p:nvSpPr>
        <p:spPr bwMode="auto">
          <a:xfrm>
            <a:off x="3865402" y="3938960"/>
            <a:ext cx="51117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There is a </a:t>
            </a:r>
            <a:r>
              <a:rPr lang="en-GB" sz="2400" b="1" dirty="0" smtClean="0">
                <a:solidFill>
                  <a:srgbClr val="000000"/>
                </a:solidFill>
                <a:latin typeface="Lucida Sans" pitchFamily="34" charset="0"/>
              </a:rPr>
              <a:t>formatting </a:t>
            </a:r>
            <a:r>
              <a:rPr lang="en-GB" sz="2400" b="1" dirty="0">
                <a:solidFill>
                  <a:srgbClr val="000000"/>
                </a:solidFill>
                <a:latin typeface="Lucida Sans" pitchFamily="34" charset="0"/>
              </a:rPr>
              <a:t>error in the title: go to the </a:t>
            </a:r>
            <a:r>
              <a:rPr lang="en-GB" sz="2400" b="1" dirty="0" smtClean="0">
                <a:solidFill>
                  <a:srgbClr val="000000"/>
                </a:solidFill>
                <a:latin typeface="Lucida Sans" pitchFamily="34" charset="0"/>
              </a:rPr>
              <a:t>'Reference' </a:t>
            </a:r>
            <a:r>
              <a:rPr lang="en-GB" sz="2400" b="1" dirty="0">
                <a:solidFill>
                  <a:srgbClr val="000000"/>
                </a:solidFill>
                <a:latin typeface="Lucida Sans" pitchFamily="34" charset="0"/>
              </a:rPr>
              <a:t>tab</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32"/>
                                        </p:tgtEl>
                                        <p:attrNameLst>
                                          <p:attrName>style.visibility</p:attrName>
                                        </p:attrNameLst>
                                      </p:cBhvr>
                                      <p:to>
                                        <p:strVal val="visible"/>
                                      </p:to>
                                    </p:set>
                                    <p:animEffect transition="in" filter="fade">
                                      <p:cBhvr>
                                        <p:cTn id="7" dur="2000"/>
                                        <p:tgtEl>
                                          <p:spTgt spid="10343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3431"/>
                                        </p:tgtEl>
                                        <p:attrNameLst>
                                          <p:attrName>style.visibility</p:attrName>
                                        </p:attrNameLst>
                                      </p:cBhvr>
                                      <p:to>
                                        <p:strVal val="visible"/>
                                      </p:to>
                                    </p:set>
                                    <p:animEffect transition="in" filter="fade">
                                      <p:cBhvr>
                                        <p:cTn id="11" dur="2000"/>
                                        <p:tgtEl>
                                          <p:spTgt spid="10343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fade">
                                      <p:cBhvr>
                                        <p:cTn id="15" dur="20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31" grpId="0" animBg="1"/>
      <p:bldP spid="10343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143"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8" name="Line 6"/>
          <p:cNvSpPr>
            <a:spLocks noChangeShapeType="1"/>
          </p:cNvSpPr>
          <p:nvPr/>
        </p:nvSpPr>
        <p:spPr bwMode="auto">
          <a:xfrm>
            <a:off x="5292080" y="935784"/>
            <a:ext cx="1584176" cy="2839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79" name="Text Box 7"/>
          <p:cNvSpPr txBox="1">
            <a:spLocks noChangeArrowheads="1"/>
          </p:cNvSpPr>
          <p:nvPr/>
        </p:nvSpPr>
        <p:spPr bwMode="auto">
          <a:xfrm>
            <a:off x="2346191" y="548680"/>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to </a:t>
            </a:r>
            <a:r>
              <a:rPr lang="en-GB" sz="2400" b="1" dirty="0" smtClean="0">
                <a:solidFill>
                  <a:srgbClr val="000000"/>
                </a:solidFill>
                <a:latin typeface="Lucida Sans" pitchFamily="34" charset="0"/>
              </a:rPr>
              <a:t>hide/show </a:t>
            </a:r>
            <a:r>
              <a:rPr lang="en-GB" sz="2400" b="1" dirty="0">
                <a:solidFill>
                  <a:srgbClr val="000000"/>
                </a:solidFill>
                <a:latin typeface="Lucida Sans" pitchFamily="34" charset="0"/>
              </a:rPr>
              <a:t>all record 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74</a:t>
            </a:fld>
            <a:endParaRPr lang="en-GB"/>
          </a:p>
        </p:txBody>
      </p:sp>
      <p:cxnSp>
        <p:nvCxnSpPr>
          <p:cNvPr id="4" name="Straight Arrow Connector 3"/>
          <p:cNvCxnSpPr/>
          <p:nvPr/>
        </p:nvCxnSpPr>
        <p:spPr>
          <a:xfrm>
            <a:off x="5076056" y="2852936"/>
            <a:ext cx="1800200"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9"/>
                                        </p:tgtEl>
                                        <p:attrNameLst>
                                          <p:attrName>style.visibility</p:attrName>
                                        </p:attrNameLst>
                                      </p:cBhvr>
                                      <p:to>
                                        <p:strVal val="visible"/>
                                      </p:to>
                                    </p:set>
                                    <p:animEffect transition="in" filter="fade">
                                      <p:cBhvr>
                                        <p:cTn id="7" dur="2000"/>
                                        <p:tgtEl>
                                          <p:spTgt spid="10547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5478"/>
                                        </p:tgtEl>
                                        <p:attrNameLst>
                                          <p:attrName>style.visibility</p:attrName>
                                        </p:attrNameLst>
                                      </p:cBhvr>
                                      <p:to>
                                        <p:strVal val="visible"/>
                                      </p:to>
                                    </p:set>
                                    <p:animEffect transition="in" filter="fade">
                                      <p:cBhvr>
                                        <p:cTn id="11" dur="2000"/>
                                        <p:tgtEl>
                                          <p:spTgt spid="10547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7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922"/>
            <a:ext cx="9145229" cy="685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523" name="Oval 3"/>
          <p:cNvSpPr>
            <a:spLocks noChangeArrowheads="1"/>
          </p:cNvSpPr>
          <p:nvPr/>
        </p:nvSpPr>
        <p:spPr bwMode="auto">
          <a:xfrm>
            <a:off x="6804248" y="3493861"/>
            <a:ext cx="1008062" cy="51125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7524" name="Line 4"/>
          <p:cNvSpPr>
            <a:spLocks noChangeShapeType="1"/>
          </p:cNvSpPr>
          <p:nvPr/>
        </p:nvSpPr>
        <p:spPr bwMode="auto">
          <a:xfrm>
            <a:off x="899591" y="981074"/>
            <a:ext cx="935557" cy="201587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7525" name="Text Box 5"/>
          <p:cNvSpPr txBox="1">
            <a:spLocks noChangeArrowheads="1"/>
          </p:cNvSpPr>
          <p:nvPr/>
        </p:nvSpPr>
        <p:spPr bwMode="auto">
          <a:xfrm>
            <a:off x="323528" y="373062"/>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When all edits are complete, click the next record in the library pane</a:t>
            </a:r>
            <a:endParaRPr lang="en-GB" sz="2400" b="1">
              <a:latin typeface="Lucida Sans" pitchFamily="34" charset="0"/>
              <a:sym typeface="Wingdings 3" pitchFamily="18" charset="2"/>
            </a:endParaRPr>
          </a:p>
        </p:txBody>
      </p:sp>
      <p:sp>
        <p:nvSpPr>
          <p:cNvPr id="107527" name="Text Box 7"/>
          <p:cNvSpPr txBox="1">
            <a:spLocks noChangeArrowheads="1"/>
          </p:cNvSpPr>
          <p:nvPr/>
        </p:nvSpPr>
        <p:spPr bwMode="auto">
          <a:xfrm>
            <a:off x="323528" y="5373216"/>
            <a:ext cx="3168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'Save' prompt displays</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2000"/>
                                        <p:tgtEl>
                                          <p:spTgt spid="10752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7524"/>
                                        </p:tgtEl>
                                        <p:attrNameLst>
                                          <p:attrName>style.visibility</p:attrName>
                                        </p:attrNameLst>
                                      </p:cBhvr>
                                      <p:to>
                                        <p:strVal val="visible"/>
                                      </p:to>
                                    </p:set>
                                    <p:animEffect transition="in" filter="fade">
                                      <p:cBhvr>
                                        <p:cTn id="11" dur="2000"/>
                                        <p:tgtEl>
                                          <p:spTgt spid="10752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7527"/>
                                        </p:tgtEl>
                                        <p:attrNameLst>
                                          <p:attrName>style.visibility</p:attrName>
                                        </p:attrNameLst>
                                      </p:cBhvr>
                                      <p:to>
                                        <p:strVal val="visible"/>
                                      </p:to>
                                    </p:set>
                                    <p:animEffect transition="in" filter="fade">
                                      <p:cBhvr>
                                        <p:cTn id="15" dur="2000"/>
                                        <p:tgtEl>
                                          <p:spTgt spid="10752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07523"/>
                                        </p:tgtEl>
                                        <p:attrNameLst>
                                          <p:attrName>style.visibility</p:attrName>
                                        </p:attrNameLst>
                                      </p:cBhvr>
                                      <p:to>
                                        <p:strVal val="visible"/>
                                      </p:to>
                                    </p:set>
                                    <p:animEffect transition="in" filter="fade">
                                      <p:cBhvr>
                                        <p:cTn id="19" dur="20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p:bldP spid="107524" grpId="0" animBg="1"/>
      <p:bldP spid="107525" grpId="0" animBg="1"/>
      <p:bldP spid="1075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76</a:t>
            </a:fld>
            <a:endParaRPr lang="en-GB"/>
          </a:p>
        </p:txBody>
      </p:sp>
      <p:sp>
        <p:nvSpPr>
          <p:cNvPr id="3" name="TextBox 2"/>
          <p:cNvSpPr txBox="1"/>
          <p:nvPr/>
        </p:nvSpPr>
        <p:spPr bwMode="auto">
          <a:xfrm>
            <a:off x="4896036" y="3717032"/>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edited record is displayed</a:t>
            </a:r>
            <a:endParaRPr lang="en-GB" sz="2400" b="1" dirty="0">
              <a:solidFill>
                <a:srgbClr val="000000"/>
              </a:solidFill>
              <a:latin typeface="Lucida Sans"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 y="142284"/>
            <a:ext cx="9144000" cy="654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36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GB" smtClean="0"/>
              <a:t>Edit a group of references</a:t>
            </a:r>
          </a:p>
        </p:txBody>
      </p:sp>
      <p:sp>
        <p:nvSpPr>
          <p:cNvPr id="110595" name="Rectangle 3"/>
          <p:cNvSpPr>
            <a:spLocks noGrp="1" noChangeArrowheads="1"/>
          </p:cNvSpPr>
          <p:nvPr>
            <p:ph type="body" idx="1"/>
          </p:nvPr>
        </p:nvSpPr>
        <p:spPr>
          <a:xfrm>
            <a:off x="323850" y="2276475"/>
            <a:ext cx="8426450" cy="2952750"/>
          </a:xfrm>
        </p:spPr>
        <p:txBody>
          <a:bodyPr/>
          <a:lstStyle/>
          <a:p>
            <a:pPr eaLnBrk="1" hangingPunct="1"/>
            <a:r>
              <a:rPr lang="en-GB" sz="3200" dirty="0" smtClean="0"/>
              <a:t>Make changes to any field in all references or a group of references</a:t>
            </a:r>
          </a:p>
          <a:p>
            <a:pPr eaLnBrk="1" hangingPunct="1"/>
            <a:r>
              <a:rPr lang="en-GB" sz="3200" dirty="0" smtClean="0"/>
              <a:t>Useful for adding keywords, or research notes, to a group of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fade">
                                      <p:cBhvr>
                                        <p:cTn id="7" dur="2000"/>
                                        <p:tgtEl>
                                          <p:spTgt spid="11059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animEffect transition="in" filter="fade">
                                      <p:cBhvr>
                                        <p:cTn id="11" dur="2000"/>
                                        <p:tgtEl>
                                          <p:spTgt spid="110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38"/>
            <a:ext cx="9144000" cy="654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78</a:t>
            </a:fld>
            <a:endParaRPr lang="en-GB"/>
          </a:p>
        </p:txBody>
      </p:sp>
      <p:sp>
        <p:nvSpPr>
          <p:cNvPr id="4" name="TextBox 3"/>
          <p:cNvSpPr txBox="1"/>
          <p:nvPr/>
        </p:nvSpPr>
        <p:spPr bwMode="auto">
          <a:xfrm>
            <a:off x="2736100" y="3861048"/>
            <a:ext cx="515820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references to be edited and create a separate group if necessary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93290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21" name="Line 5"/>
          <p:cNvSpPr>
            <a:spLocks noChangeShapeType="1"/>
          </p:cNvSpPr>
          <p:nvPr/>
        </p:nvSpPr>
        <p:spPr bwMode="auto">
          <a:xfrm flipH="1" flipV="1">
            <a:off x="3324225" y="1340818"/>
            <a:ext cx="2087562" cy="208818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22" name="Text Box 6"/>
          <p:cNvSpPr txBox="1">
            <a:spLocks noChangeArrowheads="1"/>
          </p:cNvSpPr>
          <p:nvPr/>
        </p:nvSpPr>
        <p:spPr bwMode="auto">
          <a:xfrm>
            <a:off x="4139952" y="3013501"/>
            <a:ext cx="48245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Change/Move/Copy </a:t>
            </a:r>
            <a:r>
              <a:rPr lang="en-GB" sz="2400" b="1" dirty="0">
                <a:solidFill>
                  <a:srgbClr val="000000"/>
                </a:solidFill>
                <a:latin typeface="Lucida Sans" pitchFamily="34" charset="0"/>
                <a:sym typeface="Wingdings 3" pitchFamily="18" charset="2"/>
              </a:rPr>
              <a:t>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fade">
                                      <p:cBhvr>
                                        <p:cTn id="7" dur="2000"/>
                                        <p:tgtEl>
                                          <p:spTgt spid="1116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fade">
                                      <p:cBhvr>
                                        <p:cTn id="11" dur="20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P spid="1116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 Box 3"/>
          <p:cNvSpPr txBox="1">
            <a:spLocks noChangeArrowheads="1"/>
          </p:cNvSpPr>
          <p:nvPr/>
        </p:nvSpPr>
        <p:spPr bwMode="auto">
          <a:xfrm>
            <a:off x="4211638" y="3068638"/>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142" y="-23873"/>
            <a:ext cx="9085858" cy="681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3" name="Line 3"/>
          <p:cNvSpPr>
            <a:spLocks noChangeShapeType="1"/>
          </p:cNvSpPr>
          <p:nvPr/>
        </p:nvSpPr>
        <p:spPr bwMode="auto">
          <a:xfrm flipH="1">
            <a:off x="2916559" y="650874"/>
            <a:ext cx="1871663" cy="14402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644" name="Text Box 4"/>
          <p:cNvSpPr txBox="1">
            <a:spLocks noChangeArrowheads="1"/>
          </p:cNvSpPr>
          <p:nvPr/>
        </p:nvSpPr>
        <p:spPr bwMode="auto">
          <a:xfrm>
            <a:off x="3995936" y="411162"/>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'Change Fields' tab</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fade">
                                      <p:cBhvr>
                                        <p:cTn id="7" dur="2000"/>
                                        <p:tgtEl>
                                          <p:spTgt spid="1126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643"/>
                                        </p:tgtEl>
                                        <p:attrNameLst>
                                          <p:attrName>style.visibility</p:attrName>
                                        </p:attrNameLst>
                                      </p:cBhvr>
                                      <p:to>
                                        <p:strVal val="visible"/>
                                      </p:to>
                                    </p:set>
                                    <p:animEffect transition="in" filter="fade">
                                      <p:cBhvr>
                                        <p:cTn id="11"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7" name="Line 3"/>
          <p:cNvSpPr>
            <a:spLocks noChangeShapeType="1"/>
          </p:cNvSpPr>
          <p:nvPr/>
        </p:nvSpPr>
        <p:spPr bwMode="auto">
          <a:xfrm flipH="1" flipV="1">
            <a:off x="4355976" y="3452861"/>
            <a:ext cx="1873250" cy="20161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68" name="Text Box 4"/>
          <p:cNvSpPr txBox="1">
            <a:spLocks noChangeArrowheads="1"/>
          </p:cNvSpPr>
          <p:nvPr/>
        </p:nvSpPr>
        <p:spPr bwMode="auto">
          <a:xfrm>
            <a:off x="5076056" y="5108623"/>
            <a:ext cx="30956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field to modify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67"/>
                                        </p:tgtEl>
                                        <p:attrNameLst>
                                          <p:attrName>style.visibility</p:attrName>
                                        </p:attrNameLst>
                                      </p:cBhvr>
                                      <p:to>
                                        <p:strVal val="visible"/>
                                      </p:to>
                                    </p:set>
                                    <p:animEffect transition="in" filter="fade">
                                      <p:cBhvr>
                                        <p:cTn id="11" dur="20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6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9128"/>
            <a:ext cx="9144000" cy="685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2" name="Text Box 4"/>
          <p:cNvSpPr txBox="1">
            <a:spLocks noChangeArrowheads="1"/>
          </p:cNvSpPr>
          <p:nvPr/>
        </p:nvSpPr>
        <p:spPr bwMode="auto">
          <a:xfrm>
            <a:off x="3347864" y="5157192"/>
            <a:ext cx="53292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adds the term </a:t>
            </a:r>
            <a:r>
              <a:rPr lang="en-GB" sz="2400" b="1" dirty="0" smtClean="0">
                <a:solidFill>
                  <a:srgbClr val="000000"/>
                </a:solidFill>
                <a:latin typeface="Lucida Sans" pitchFamily="34" charset="0"/>
              </a:rPr>
              <a:t>'Chapter 3' </a:t>
            </a:r>
            <a:r>
              <a:rPr lang="en-GB" sz="2400" b="1" dirty="0">
                <a:solidFill>
                  <a:srgbClr val="000000"/>
                </a:solidFill>
                <a:latin typeface="Lucida Sans" pitchFamily="34" charset="0"/>
              </a:rPr>
              <a:t>to selected records as the first term in the keyword field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82</a:t>
            </a:fld>
            <a:endParaRPr lang="en-GB"/>
          </a:p>
        </p:txBody>
      </p:sp>
      <p:sp>
        <p:nvSpPr>
          <p:cNvPr id="3" name="Oval 2"/>
          <p:cNvSpPr/>
          <p:nvPr/>
        </p:nvSpPr>
        <p:spPr>
          <a:xfrm>
            <a:off x="4644008" y="2204864"/>
            <a:ext cx="2808312"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fade">
                                      <p:cBhvr>
                                        <p:cTn id="7" dur="2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6252"/>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6" name="Text Box 4"/>
          <p:cNvSpPr txBox="1">
            <a:spLocks noChangeArrowheads="1"/>
          </p:cNvSpPr>
          <p:nvPr/>
        </p:nvSpPr>
        <p:spPr bwMode="auto">
          <a:xfrm>
            <a:off x="3276600" y="4724400"/>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A popup window confirms the number of records selected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
          <a:stretch/>
        </p:blipFill>
        <p:spPr bwMode="auto">
          <a:xfrm>
            <a:off x="10228"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39" name="Line 3"/>
          <p:cNvSpPr>
            <a:spLocks noChangeShapeType="1"/>
          </p:cNvSpPr>
          <p:nvPr/>
        </p:nvSpPr>
        <p:spPr bwMode="auto">
          <a:xfrm flipH="1">
            <a:off x="827584" y="2270274"/>
            <a:ext cx="3025278" cy="4713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0" name="Text Box 4"/>
          <p:cNvSpPr txBox="1">
            <a:spLocks noChangeArrowheads="1"/>
          </p:cNvSpPr>
          <p:nvPr/>
        </p:nvSpPr>
        <p:spPr bwMode="auto">
          <a:xfrm>
            <a:off x="3267422" y="1844824"/>
            <a:ext cx="5327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text is added to the chosen field in the selected records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fade">
                                      <p:cBhvr>
                                        <p:cTn id="7" dur="2000"/>
                                        <p:tgtEl>
                                          <p:spTgt spid="1167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39"/>
                                        </p:tgtEl>
                                        <p:attrNameLst>
                                          <p:attrName>style.visibility</p:attrName>
                                        </p:attrNameLst>
                                      </p:cBhvr>
                                      <p:to>
                                        <p:strVal val="visible"/>
                                      </p:to>
                                    </p:set>
                                    <p:animEffect transition="in" filter="fade">
                                      <p:cBhvr>
                                        <p:cTn id="11" dur="20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Search Panel</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85</a:t>
            </a:fld>
            <a:endParaRPr lang="en-GB"/>
          </a:p>
        </p:txBody>
      </p:sp>
    </p:spTree>
    <p:extLst>
      <p:ext uri="{BB962C8B-B14F-4D97-AF65-F5344CB8AC3E}">
        <p14:creationId xmlns:p14="http://schemas.microsoft.com/office/powerpoint/2010/main" val="2380805095"/>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86</a:t>
            </a:fld>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3779912" y="620688"/>
            <a:ext cx="2448272" cy="202740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763688" y="2232593"/>
            <a:ext cx="36004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Search all fields with Quick Search</a:t>
            </a:r>
            <a:endParaRPr lang="en-GB" sz="2400" b="1" dirty="0">
              <a:solidFill>
                <a:srgbClr val="000000"/>
              </a:solidFill>
              <a:latin typeface="Lucida Sans" pitchFamily="34" charset="0"/>
            </a:endParaRPr>
          </a:p>
        </p:txBody>
      </p:sp>
      <p:cxnSp>
        <p:nvCxnSpPr>
          <p:cNvPr id="9" name="Straight Arrow Connector 8"/>
          <p:cNvCxnSpPr/>
          <p:nvPr/>
        </p:nvCxnSpPr>
        <p:spPr>
          <a:xfrm flipV="1">
            <a:off x="7452320" y="620688"/>
            <a:ext cx="0" cy="331236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5508104" y="3789040"/>
            <a:ext cx="29523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…or show the full search panel</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607305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87</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04"/>
            <a:ext cx="9147605" cy="686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4067944" y="3717032"/>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which record field to search</a:t>
            </a:r>
            <a:endParaRPr lang="en-GB" sz="2400" b="1" dirty="0">
              <a:solidFill>
                <a:srgbClr val="000000"/>
              </a:solidFill>
              <a:latin typeface="Lucida Sans" pitchFamily="34" charset="0"/>
            </a:endParaRPr>
          </a:p>
        </p:txBody>
      </p:sp>
      <p:sp>
        <p:nvSpPr>
          <p:cNvPr id="4" name="Oval 3"/>
          <p:cNvSpPr/>
          <p:nvPr/>
        </p:nvSpPr>
        <p:spPr>
          <a:xfrm>
            <a:off x="1907704" y="1484784"/>
            <a:ext cx="172819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01463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88</a:t>
            </a:fld>
            <a:endParaRPr lang="en-GB"/>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4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2555776" y="2708920"/>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appropriate limiters</a:t>
            </a:r>
            <a:endParaRPr lang="en-GB" sz="2400" b="1" dirty="0">
              <a:solidFill>
                <a:srgbClr val="000000"/>
              </a:solidFill>
              <a:latin typeface="Lucida Sans" pitchFamily="34" charset="0"/>
            </a:endParaRPr>
          </a:p>
        </p:txBody>
      </p:sp>
      <p:sp>
        <p:nvSpPr>
          <p:cNvPr id="4" name="Oval 3"/>
          <p:cNvSpPr/>
          <p:nvPr/>
        </p:nvSpPr>
        <p:spPr>
          <a:xfrm>
            <a:off x="3059832" y="836712"/>
            <a:ext cx="1872208"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09675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89</a:t>
            </a:fld>
            <a:endParaRPr lang="en-GB"/>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290" y="0"/>
            <a:ext cx="9154681" cy="6866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275856" y="2492896"/>
            <a:ext cx="37444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Boolean operators And, Or, Not</a:t>
            </a:r>
            <a:endParaRPr lang="en-GB" sz="2400" b="1" dirty="0">
              <a:solidFill>
                <a:srgbClr val="000000"/>
              </a:solidFill>
              <a:latin typeface="Lucida Sans" pitchFamily="34" charset="0"/>
            </a:endParaRPr>
          </a:p>
        </p:txBody>
      </p:sp>
      <p:sp>
        <p:nvSpPr>
          <p:cNvPr id="4" name="Oval 3"/>
          <p:cNvSpPr/>
          <p:nvPr/>
        </p:nvSpPr>
        <p:spPr>
          <a:xfrm>
            <a:off x="1331640" y="980728"/>
            <a:ext cx="1152128" cy="100811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7308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 Box 3"/>
          <p:cNvSpPr txBox="1">
            <a:spLocks noChangeArrowheads="1"/>
          </p:cNvSpPr>
          <p:nvPr/>
        </p:nvSpPr>
        <p:spPr bwMode="auto">
          <a:xfrm>
            <a:off x="4716463" y="3429000"/>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90</a:t>
            </a:fld>
            <a:endParaRPr lang="en-GB"/>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23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563888" y="382794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Numeric options are also available</a:t>
            </a:r>
            <a:endParaRPr lang="en-GB" sz="2400" b="1" dirty="0">
              <a:solidFill>
                <a:srgbClr val="000000"/>
              </a:solidFill>
              <a:latin typeface="Lucida Sans" pitchFamily="34" charset="0"/>
            </a:endParaRPr>
          </a:p>
        </p:txBody>
      </p:sp>
      <p:sp>
        <p:nvSpPr>
          <p:cNvPr id="4" name="Oval 3"/>
          <p:cNvSpPr/>
          <p:nvPr/>
        </p:nvSpPr>
        <p:spPr>
          <a:xfrm>
            <a:off x="3059832" y="1628800"/>
            <a:ext cx="1872208"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5255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91</a:t>
            </a:fld>
            <a:endParaRPr lang="en-GB"/>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157"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563888" y="2420888"/>
            <a:ext cx="4824536"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…and there are options to save the search, or to convert the results into a Smart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14596770"/>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92</a:t>
            </a:fld>
            <a:endParaRPr lang="en-GB"/>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78" y="14064"/>
            <a:ext cx="9159078" cy="686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851920" y="2852936"/>
            <a:ext cx="34563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Search results are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94401197"/>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Create nested searches</a:t>
            </a:r>
            <a:endParaRPr lang="en-GB" dirty="0"/>
          </a:p>
        </p:txBody>
      </p:sp>
      <p:sp>
        <p:nvSpPr>
          <p:cNvPr id="3" name="Content Placeholder 2"/>
          <p:cNvSpPr>
            <a:spLocks noGrp="1"/>
          </p:cNvSpPr>
          <p:nvPr>
            <p:ph idx="1"/>
          </p:nvPr>
        </p:nvSpPr>
        <p:spPr/>
        <p:txBody>
          <a:bodyPr/>
          <a:lstStyle/>
          <a:p>
            <a:pPr marL="0" indent="0">
              <a:buNone/>
            </a:pPr>
            <a:r>
              <a:rPr lang="en-GB" dirty="0" smtClean="0"/>
              <a:t>For more complex searches</a:t>
            </a:r>
          </a:p>
          <a:p>
            <a:pPr marL="0" indent="0">
              <a:buNone/>
            </a:pPr>
            <a:r>
              <a:rPr lang="en-GB" dirty="0" smtClean="0">
                <a:solidFill>
                  <a:srgbClr val="FFFF00"/>
                </a:solidFill>
              </a:rPr>
              <a:t>(A or B) AND (C not D)</a:t>
            </a:r>
          </a:p>
          <a:p>
            <a:pPr marL="0" indent="0">
              <a:buNone/>
            </a:pPr>
            <a:r>
              <a:rPr lang="en-GB" dirty="0" smtClean="0"/>
              <a:t>Use the search panel for elements within brackets (with </a:t>
            </a:r>
            <a:r>
              <a:rPr lang="en-GB" dirty="0" smtClean="0">
                <a:solidFill>
                  <a:srgbClr val="FFFF00"/>
                </a:solidFill>
              </a:rPr>
              <a:t>Convert to Smart Group </a:t>
            </a:r>
            <a:r>
              <a:rPr lang="en-GB" dirty="0" smtClean="0"/>
              <a:t>option if required)</a:t>
            </a:r>
          </a:p>
          <a:p>
            <a:pPr marL="0" indent="0">
              <a:buNone/>
            </a:pPr>
            <a:r>
              <a:rPr lang="en-GB" dirty="0" smtClean="0"/>
              <a:t>Combine bracketed results using </a:t>
            </a:r>
            <a:r>
              <a:rPr lang="en-GB" dirty="0" smtClean="0">
                <a:solidFill>
                  <a:srgbClr val="FFFF00"/>
                </a:solidFill>
              </a:rPr>
              <a:t>Create from Groups</a:t>
            </a:r>
            <a:endParaRPr lang="en-GB" dirty="0">
              <a:solidFill>
                <a:srgbClr val="FFFF00"/>
              </a:solidFill>
            </a:endParaRPr>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93</a:t>
            </a:fld>
            <a:endParaRPr lang="en-GB"/>
          </a:p>
        </p:txBody>
      </p:sp>
    </p:spTree>
    <p:extLst>
      <p:ext uri="{BB962C8B-B14F-4D97-AF65-F5344CB8AC3E}">
        <p14:creationId xmlns:p14="http://schemas.microsoft.com/office/powerpoint/2010/main" val="516269067"/>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GB" smtClean="0"/>
              <a:t>Working with figures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94</a:t>
            </a:fld>
            <a:endParaRPr lang="en-GB"/>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DF8D0BD-EB39-4F89-B92F-EB8726C13F89}" type="slidenum">
              <a:rPr lang="en-GB" sz="1400">
                <a:latin typeface="Lucida Sans" pitchFamily="34" charset="0"/>
              </a:rPr>
              <a:pPr algn="r"/>
              <a:t>95</a:t>
            </a:fld>
            <a:endParaRPr lang="en-GB" sz="1400">
              <a:latin typeface="Lucida Sans" pitchFamily="34" charset="0"/>
            </a:endParaRPr>
          </a:p>
        </p:txBody>
      </p:sp>
      <p:sp>
        <p:nvSpPr>
          <p:cNvPr id="61443" name="Rectangle 3"/>
          <p:cNvSpPr>
            <a:spLocks noGrp="1" noChangeArrowheads="1"/>
          </p:cNvSpPr>
          <p:nvPr>
            <p:ph type="body" idx="4294967295"/>
          </p:nvPr>
        </p:nvSpPr>
        <p:spPr>
          <a:xfrm>
            <a:off x="468313" y="981075"/>
            <a:ext cx="8426450" cy="4502150"/>
          </a:xfrm>
        </p:spPr>
        <p:txBody>
          <a:bodyPr/>
          <a:lstStyle/>
          <a:p>
            <a:pPr eaLnBrk="1" hangingPunct="1">
              <a:buFont typeface="Wingdings" pitchFamily="2" charset="2"/>
              <a:buNone/>
            </a:pPr>
            <a:r>
              <a:rPr lang="en-GB" sz="2800" dirty="0"/>
              <a:t>A</a:t>
            </a:r>
            <a:r>
              <a:rPr lang="en-GB" sz="2800" dirty="0" smtClean="0"/>
              <a:t>ttach a figure to any reference in the Endnote Library</a:t>
            </a:r>
          </a:p>
          <a:p>
            <a:pPr eaLnBrk="1" hangingPunct="1">
              <a:buFont typeface="Wingdings" pitchFamily="2" charset="2"/>
              <a:buNone/>
            </a:pPr>
            <a:r>
              <a:rPr lang="en-GB" sz="2800" dirty="0" smtClean="0"/>
              <a:t>The 'figure' can be:</a:t>
            </a:r>
          </a:p>
          <a:p>
            <a:pPr eaLnBrk="1" hangingPunct="1"/>
            <a:r>
              <a:rPr lang="en-GB" sz="2800" dirty="0" smtClean="0"/>
              <a:t>an image file (JPEG, GIF, TIFF, BMP)</a:t>
            </a:r>
          </a:p>
          <a:p>
            <a:pPr eaLnBrk="1" hangingPunct="1"/>
            <a:r>
              <a:rPr lang="en-GB" sz="2800" dirty="0" smtClean="0"/>
              <a:t>a multimedia file (MOV, QuickTime)</a:t>
            </a:r>
          </a:p>
          <a:p>
            <a:pPr eaLnBrk="1" hangingPunct="1">
              <a:buFont typeface="Wingdings" pitchFamily="2" charset="2"/>
              <a:buNone/>
            </a:pPr>
            <a:endParaRPr lang="en-GB" sz="2800" dirty="0" smtClean="0"/>
          </a:p>
          <a:p>
            <a:pPr eaLnBrk="1" hangingPunct="1">
              <a:buFont typeface="Wingdings" pitchFamily="2" charset="2"/>
              <a:buNone/>
            </a:pPr>
            <a:r>
              <a:rPr lang="en-GB" sz="2800" dirty="0" smtClean="0"/>
              <a:t> Audio files can also be added (WAV, MP3)</a:t>
            </a:r>
          </a:p>
          <a:p>
            <a:pPr eaLnBrk="1" hangingPunct="1">
              <a:buFont typeface="Wingdings" pitchFamily="2" charset="2"/>
              <a:buNone/>
            </a:pPr>
            <a:endParaRPr lang="en-GB" sz="2800" dirty="0" smtClean="0"/>
          </a:p>
          <a:p>
            <a:pPr eaLnBrk="1" hangingPunct="1">
              <a:buFont typeface="Wingdings" pitchFamily="2" charset="2"/>
              <a:buNone/>
            </a:pPr>
            <a:endParaRPr lang="en-GB" sz="2800" b="0" dirty="0" smtClean="0"/>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animEffect transition="in" filter="fade">
                                      <p:cBhvr>
                                        <p:cTn id="11" dur="2000"/>
                                        <p:tgtEl>
                                          <p:spTgt spid="6144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fade">
                                      <p:cBhvr>
                                        <p:cTn id="15" dur="2000"/>
                                        <p:tgtEl>
                                          <p:spTgt spid="61443">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Effect transition="in" filter="fade">
                                      <p:cBhvr>
                                        <p:cTn id="19" dur="2000"/>
                                        <p:tgtEl>
                                          <p:spTgt spid="61443">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animEffect transition="in" filter="fade">
                                      <p:cBhvr>
                                        <p:cTn id="23" dur="20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58FAF74-CD6A-4219-94A8-999A949DA6A5}" type="slidenum">
              <a:rPr lang="en-GB" sz="1400">
                <a:latin typeface="Lucida Sans" pitchFamily="34" charset="0"/>
              </a:rPr>
              <a:pPr algn="r"/>
              <a:t>96</a:t>
            </a:fld>
            <a:endParaRPr lang="en-GB" sz="1400">
              <a:latin typeface="Lucida Sans" pitchFamily="34" charset="0"/>
            </a:endParaRPr>
          </a:p>
        </p:txBody>
      </p:sp>
      <p:pic>
        <p:nvPicPr>
          <p:cNvPr id="79877" name="Picture 5" descr="facebook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781300"/>
            <a:ext cx="4248150" cy="3186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8" name="Line 6"/>
          <p:cNvSpPr>
            <a:spLocks noChangeShapeType="1"/>
          </p:cNvSpPr>
          <p:nvPr/>
        </p:nvSpPr>
        <p:spPr bwMode="auto">
          <a:xfrm flipV="1">
            <a:off x="2268215" y="3203575"/>
            <a:ext cx="1588" cy="8270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3128" name="Text Box 8"/>
          <p:cNvSpPr txBox="1">
            <a:spLocks noChangeArrowheads="1"/>
          </p:cNvSpPr>
          <p:nvPr/>
        </p:nvSpPr>
        <p:spPr bwMode="auto">
          <a:xfrm>
            <a:off x="323528" y="3995737"/>
            <a:ext cx="3313112"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Open the reference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2000"/>
                                        <p:tgtEl>
                                          <p:spTgt spid="7987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3128"/>
                                        </p:tgtEl>
                                        <p:attrNameLst>
                                          <p:attrName>style.visibility</p:attrName>
                                        </p:attrNameLst>
                                      </p:cBhvr>
                                      <p:to>
                                        <p:strVal val="visible"/>
                                      </p:to>
                                    </p:set>
                                    <p:animEffect transition="in" filter="fade">
                                      <p:cBhvr>
                                        <p:cTn id="11" dur="2000"/>
                                        <p:tgtEl>
                                          <p:spTgt spid="13312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878"/>
                                        </p:tgtEl>
                                        <p:attrNameLst>
                                          <p:attrName>style.visibility</p:attrName>
                                        </p:attrNameLst>
                                      </p:cBhvr>
                                      <p:to>
                                        <p:strVal val="visible"/>
                                      </p:to>
                                    </p:set>
                                    <p:animEffect transition="in" filter="fade">
                                      <p:cBhvr>
                                        <p:cTn id="15" dur="20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nimBg="1"/>
      <p:bldP spid="13312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58"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B452F01F-D0F3-4D82-A24C-FE74969DC506}" type="slidenum">
              <a:rPr lang="en-GB" sz="1400">
                <a:latin typeface="Lucida Sans" pitchFamily="34" charset="0"/>
              </a:rPr>
              <a:pPr algn="r"/>
              <a:t>97</a:t>
            </a:fld>
            <a:endParaRPr lang="en-GB" sz="1400">
              <a:latin typeface="Lucida Sans" pitchFamily="34" charset="0"/>
            </a:endParaRPr>
          </a:p>
        </p:txBody>
      </p:sp>
      <p:sp>
        <p:nvSpPr>
          <p:cNvPr id="69640" name="Line 8"/>
          <p:cNvSpPr>
            <a:spLocks noChangeShapeType="1"/>
          </p:cNvSpPr>
          <p:nvPr/>
        </p:nvSpPr>
        <p:spPr bwMode="auto">
          <a:xfrm flipH="1" flipV="1">
            <a:off x="1008062" y="4330699"/>
            <a:ext cx="1258887" cy="5762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5175" name="Text Box 7"/>
          <p:cNvSpPr txBox="1">
            <a:spLocks noChangeArrowheads="1"/>
          </p:cNvSpPr>
          <p:nvPr/>
        </p:nvSpPr>
        <p:spPr bwMode="auto">
          <a:xfrm>
            <a:off x="2051049" y="4510087"/>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Scroll down to the 'Figure'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2000"/>
                                        <p:tgtEl>
                                          <p:spTgt spid="135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9640"/>
                                        </p:tgtEl>
                                        <p:attrNameLst>
                                          <p:attrName>style.visibility</p:attrName>
                                        </p:attrNameLst>
                                      </p:cBhvr>
                                      <p:to>
                                        <p:strVal val="visible"/>
                                      </p:to>
                                    </p:set>
                                    <p:animEffect transition="in" filter="fade">
                                      <p:cBhvr>
                                        <p:cTn id="11"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P spid="13517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88DC13B-66D0-48E8-92CB-73B1ADC37DDE}" type="slidenum">
              <a:rPr lang="en-GB" sz="1400">
                <a:latin typeface="Lucida Sans" pitchFamily="34" charset="0"/>
              </a:rPr>
              <a:pPr algn="r"/>
              <a:t>98</a:t>
            </a:fld>
            <a:endParaRPr lang="en-GB" sz="1400">
              <a:latin typeface="Lucida Sans" pitchFamily="34" charset="0"/>
            </a:endParaRPr>
          </a:p>
        </p:txBody>
      </p:sp>
      <p:sp>
        <p:nvSpPr>
          <p:cNvPr id="137222" name="Oval 6"/>
          <p:cNvSpPr>
            <a:spLocks noChangeArrowheads="1"/>
          </p:cNvSpPr>
          <p:nvPr/>
        </p:nvSpPr>
        <p:spPr bwMode="auto">
          <a:xfrm>
            <a:off x="27772" y="3690300"/>
            <a:ext cx="4572000" cy="11509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7223" name="Text Box 7"/>
          <p:cNvSpPr txBox="1">
            <a:spLocks noChangeArrowheads="1"/>
          </p:cNvSpPr>
          <p:nvPr/>
        </p:nvSpPr>
        <p:spPr bwMode="auto">
          <a:xfrm>
            <a:off x="3924300" y="1628775"/>
            <a:ext cx="48244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'References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Figure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Attach Figure' or right-click in the 'Figure' </a:t>
            </a:r>
            <a:r>
              <a:rPr lang="en-GB" sz="2400" b="1" dirty="0" smtClean="0">
                <a:solidFill>
                  <a:srgbClr val="000000"/>
                </a:solidFill>
                <a:latin typeface="Lucida Sans" pitchFamily="34" charset="0"/>
              </a:rPr>
              <a:t>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7222"/>
                                        </p:tgtEl>
                                        <p:attrNameLst>
                                          <p:attrName>style.visibility</p:attrName>
                                        </p:attrNameLst>
                                      </p:cBhvr>
                                      <p:to>
                                        <p:strVal val="visible"/>
                                      </p:to>
                                    </p:set>
                                    <p:animEffect transition="in" filter="fade">
                                      <p:cBhvr>
                                        <p:cTn id="11" dur="2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6"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AA56940-0BA1-4E26-AA1E-24FF53FD5D06}" type="slidenum">
              <a:rPr lang="en-GB" sz="1400">
                <a:latin typeface="Lucida Sans" pitchFamily="34" charset="0"/>
              </a:rPr>
              <a:pPr algn="r"/>
              <a:t>99</a:t>
            </a:fld>
            <a:endParaRPr lang="en-GB" sz="1400">
              <a:latin typeface="Lucida Sans" pitchFamily="34" charset="0"/>
            </a:endParaRPr>
          </a:p>
        </p:txBody>
      </p:sp>
      <p:sp>
        <p:nvSpPr>
          <p:cNvPr id="75784" name="Line 8"/>
          <p:cNvSpPr>
            <a:spLocks noChangeShapeType="1"/>
          </p:cNvSpPr>
          <p:nvPr/>
        </p:nvSpPr>
        <p:spPr bwMode="auto">
          <a:xfrm flipH="1" flipV="1">
            <a:off x="6084887" y="3394076"/>
            <a:ext cx="828675" cy="19081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9271" name="Text Box 7"/>
          <p:cNvSpPr txBox="1">
            <a:spLocks noChangeArrowheads="1"/>
          </p:cNvSpPr>
          <p:nvPr/>
        </p:nvSpPr>
        <p:spPr bwMode="auto">
          <a:xfrm>
            <a:off x="5040312" y="4941888"/>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'Choose File' to browse for the 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fade">
                                      <p:cBhvr>
                                        <p:cTn id="7" dur="2000"/>
                                        <p:tgtEl>
                                          <p:spTgt spid="13927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5784"/>
                                        </p:tgtEl>
                                        <p:attrNameLst>
                                          <p:attrName>style.visibility</p:attrName>
                                        </p:attrNameLst>
                                      </p:cBhvr>
                                      <p:to>
                                        <p:strVal val="visible"/>
                                      </p:to>
                                    </p:set>
                                    <p:animEffect transition="in" filter="fade">
                                      <p:cBhvr>
                                        <p:cTn id="11" dur="20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13927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PROJECT_OPEN" val="0"/>
  <p:tag name="MMPROD_UIDATA" val="&lt;database version=&quot;8.0&quot;&gt;&lt;object type=&quot;1&quot; unique_id=&quot;10001&quot;&gt;&lt;object type=&quot;8&quot; unique_id=&quot;10311&quot;&gt;&lt;/object&gt;&lt;object type=&quot;2&quot; unique_id=&quot;10312&quot;&gt;&lt;object type=&quot;3&quot; unique_id=&quot;10313&quot;&gt;&lt;property id=&quot;20148&quot; value=&quot;5&quot;/&gt;&lt;property id=&quot;20300&quot; value=&quot;Slide 1 - &amp;quot;EndNote X7 -   advanced graduate session&amp;quot;&quot;/&gt;&lt;property id=&quot;20307&quot; value=&quot;256&quot;/&gt;&lt;/object&gt;&lt;object type=&quot;3&quot; unique_id=&quot;10314&quot;&gt;&lt;property id=&quot;20148&quot; value=&quot;5&quot;/&gt;&lt;property id=&quot;20300&quot; value=&quot;Slide 2 - &amp;quot;Work with the EndNote Library&amp;quot;&quot;/&gt;&lt;property id=&quot;20307&quot; value=&quot;257&quot;/&gt;&lt;/object&gt;&lt;object type=&quot;3&quot; unique_id=&quot;10315&quot;&gt;&lt;property id=&quot;20148&quot; value=&quot;5&quot;/&gt;&lt;property id=&quot;20300&quot; value=&quot;Slide 4&quot;/&gt;&lt;property id=&quot;20307&quot; value=&quot;260&quot;/&gt;&lt;/object&gt;&lt;object type=&quot;3&quot; unique_id=&quot;10318&quot;&gt;&lt;property id=&quot;20148&quot; value=&quot;5&quot;/&gt;&lt;property id=&quot;20300&quot; value=&quot;Slide 5&quot;/&gt;&lt;property id=&quot;20307&quot; value=&quot;263&quot;/&gt;&lt;/object&gt;&lt;object type=&quot;3&quot; unique_id=&quot;10319&quot;&gt;&lt;property id=&quot;20148&quot; value=&quot;5&quot;/&gt;&lt;property id=&quot;20300&quot; value=&quot;Slide 6&quot;/&gt;&lt;property id=&quot;20307&quot; value=&quot;264&quot;/&gt;&lt;/object&gt;&lt;object type=&quot;3&quot; unique_id=&quot;10320&quot;&gt;&lt;property id=&quot;20148&quot; value=&quot;5&quot;/&gt;&lt;property id=&quot;20300&quot; value=&quot;Slide 7&quot;/&gt;&lt;property id=&quot;20307&quot; value=&quot;265&quot;/&gt;&lt;/object&gt;&lt;object type=&quot;3&quot; unique_id=&quot;10321&quot;&gt;&lt;property id=&quot;20148&quot; value=&quot;5&quot;/&gt;&lt;property id=&quot;20300&quot; value=&quot;Slide 8&quot;/&gt;&lt;property id=&quot;20307&quot; value=&quot;266&quot;/&gt;&lt;/object&gt;&lt;object type=&quot;3&quot; unique_id=&quot;10322&quot;&gt;&lt;property id=&quot;20148&quot; value=&quot;5&quot;/&gt;&lt;property id=&quot;20300&quot; value=&quot;Slide 9&quot;/&gt;&lt;property id=&quot;20307&quot; value=&quot;267&quot;/&gt;&lt;/object&gt;&lt;object type=&quot;3&quot; unique_id=&quot;10323&quot;&gt;&lt;property id=&quot;20148&quot; value=&quot;5&quot;/&gt;&lt;property id=&quot;20300&quot; value=&quot;Slide 10&quot;/&gt;&lt;property id=&quot;20307&quot; value=&quot;268&quot;/&gt;&lt;/object&gt;&lt;object type=&quot;3&quot; unique_id=&quot;10324&quot;&gt;&lt;property id=&quot;20148&quot; value=&quot;5&quot;/&gt;&lt;property id=&quot;20300&quot; value=&quot;Slide 11&quot;/&gt;&lt;property id=&quot;20307&quot; value=&quot;269&quot;/&gt;&lt;/object&gt;&lt;object type=&quot;3&quot; unique_id=&quot;10325&quot;&gt;&lt;property id=&quot;20148&quot; value=&quot;5&quot;/&gt;&lt;property id=&quot;20300&quot; value=&quot;Slide 14&quot;/&gt;&lt;property id=&quot;20307&quot; value=&quot;270&quot;/&gt;&lt;/object&gt;&lt;object type=&quot;3&quot; unique_id=&quot;10326&quot;&gt;&lt;property id=&quot;20148&quot; value=&quot;5&quot;/&gt;&lt;property id=&quot;20300&quot; value=&quot;Slide 12 - &amp;quot;Apply an edited reference style&amp;quot;&quot;/&gt;&lt;property id=&quot;20307&quot; value=&quot;275&quot;/&gt;&lt;/object&gt;&lt;object type=&quot;3&quot; unique_id=&quot;10328&quot;&gt;&lt;property id=&quot;20148&quot; value=&quot;5&quot;/&gt;&lt;property id=&quot;20300&quot; value=&quot;Slide 13&quot;/&gt;&lt;property id=&quot;20307&quot; value=&quot;277&quot;/&gt;&lt;/object&gt;&lt;object type=&quot;3&quot; unique_id=&quot;10331&quot;&gt;&lt;property id=&quot;20148&quot; value=&quot;5&quot;/&gt;&lt;property id=&quot;20300&quot; value=&quot;Slide 15 - &amp;quot;Templates - how they work&amp;quot;&quot;/&gt;&lt;property id=&quot;20307&quot; value=&quot;271&quot;/&gt;&lt;/object&gt;&lt;object type=&quot;3&quot; unique_id=&quot;10335&quot;&gt;&lt;property id=&quot;20148&quot; value=&quot;5&quot;/&gt;&lt;property id=&quot;20300&quot; value=&quot;Slide 24 - &amp;quot;Set some EndNote preferences&amp;quot;&quot;/&gt;&lt;property id=&quot;20307&quot; value=&quot;280&quot;/&gt;&lt;/object&gt;&lt;object type=&quot;3&quot; unique_id=&quot;10338&quot;&gt;&lt;property id=&quot;20148&quot; value=&quot;5&quot;/&gt;&lt;property id=&quot;20300&quot; value=&quot;Slide 29&quot;/&gt;&lt;property id=&quot;20307&quot; value=&quot;283&quot;/&gt;&lt;/object&gt;&lt;object type=&quot;3&quot; unique_id=&quot;10339&quot;&gt;&lt;property id=&quot;20148&quot; value=&quot;5&quot;/&gt;&lt;property id=&quot;20300&quot; value=&quot;Slide 42 - &amp;quot;Using special characters&amp;quot;&quot;/&gt;&lt;property id=&quot;20307&quot; value=&quot;284&quot;/&gt;&lt;/object&gt;&lt;object type=&quot;3&quot; unique_id=&quot;10340&quot;&gt;&lt;property id=&quot;20148&quot; value=&quot;5&quot;/&gt;&lt;property id=&quot;20300&quot; value=&quot;Slide 43 - &amp;quot;Using special characters&amp;quot;&quot;/&gt;&lt;property id=&quot;20307&quot; value=&quot;285&quot;/&gt;&lt;/object&gt;&lt;object type=&quot;3&quot; unique_id=&quot;10341&quot;&gt;&lt;property id=&quot;20148&quot; value=&quot;5&quot;/&gt;&lt;property id=&quot;20300&quot; value=&quot;Slide 44&quot;/&gt;&lt;property id=&quot;20307&quot; value=&quot;286&quot;/&gt;&lt;/object&gt;&lt;object type=&quot;3&quot; unique_id=&quot;10342&quot;&gt;&lt;property id=&quot;20148&quot; value=&quot;5&quot;/&gt;&lt;property id=&quot;20300&quot; value=&quot;Slide 134 - &amp;quot;Use EndNote with Word&amp;quot;&quot;/&gt;&lt;property id=&quot;20307&quot; value=&quot;258&quot;/&gt;&lt;/object&gt;&lt;object type=&quot;3&quot; unique_id=&quot;11070&quot;&gt;&lt;property id=&quot;20148&quot; value=&quot;5&quot;/&gt;&lt;property id=&quot;20300&quot; value=&quot;Slide 45 - &amp;quot;Managing duplicates&amp;quot;&quot;/&gt;&lt;property id=&quot;20307&quot; value=&quot;292&quot;/&gt;&lt;/object&gt;&lt;object type=&quot;3&quot; unique_id=&quot;11071&quot;&gt;&lt;property id=&quot;20148&quot; value=&quot;5&quot;/&gt;&lt;property id=&quot;20300&quot; value=&quot;Slide 47&quot;/&gt;&lt;property id=&quot;20307&quot; value=&quot;287&quot;/&gt;&lt;/object&gt;&lt;object type=&quot;3&quot; unique_id=&quot;11072&quot;&gt;&lt;property id=&quot;20148&quot; value=&quot;5&quot;/&gt;&lt;property id=&quot;20300&quot; value=&quot;Slide 48&quot;/&gt;&lt;property id=&quot;20307&quot; value=&quot;288&quot;/&gt;&lt;/object&gt;&lt;object type=&quot;3&quot; unique_id=&quot;11073&quot;&gt;&lt;property id=&quot;20148&quot; value=&quot;5&quot;/&gt;&lt;property id=&quot;20300&quot; value=&quot;Slide 49&quot;/&gt;&lt;property id=&quot;20307&quot; value=&quot;289&quot;/&gt;&lt;/object&gt;&lt;object type=&quot;3&quot; unique_id=&quot;11076&quot;&gt;&lt;property id=&quot;20148&quot; value=&quot;5&quot;/&gt;&lt;property id=&quot;20300&quot; value=&quot;Slide 52 - &amp;quot;Sort references into groups&amp;quot;&quot;/&gt;&lt;property id=&quot;20307&quot; value=&quot;293&quot;/&gt;&lt;/object&gt;&lt;object type=&quot;3&quot; unique_id=&quot;11081&quot;&gt;&lt;property id=&quot;20148&quot; value=&quot;5&quot;/&gt;&lt;property id=&quot;20300&quot; value=&quot;Slide 58 - &amp;quot;Create Smart groups&amp;quot;&quot;/&gt;&lt;property id=&quot;20307&quot; value=&quot;298&quot;/&gt;&lt;/object&gt;&lt;object type=&quot;3&quot; unique_id=&quot;12213&quot;&gt;&lt;property id=&quot;20148&quot; value=&quot;5&quot;/&gt;&lt;property id=&quot;20300&quot; value=&quot;Slide 51 - &amp;quot;Working with groups&amp;quot;&quot;/&gt;&lt;property id=&quot;20307&quot; value=&quot;303&quot;/&gt;&lt;/object&gt;&lt;object type=&quot;3&quot; unique_id=&quot;12214&quot;&gt;&lt;property id=&quot;20148&quot; value=&quot;5&quot;/&gt;&lt;property id=&quot;20300&quot; value=&quot;Slide 53 - &amp;quot;Create custom groups&amp;quot;&quot;/&gt;&lt;property id=&quot;20307&quot; value=&quot;304&quot;/&gt;&lt;/object&gt;&lt;object type=&quot;3&quot; unique_id=&quot;12215&quot;&gt;&lt;property id=&quot;20148&quot; value=&quot;5&quot;/&gt;&lt;property id=&quot;20300&quot; value=&quot;Slide 63 - &amp;quot;Group sets&amp;quot;&quot;/&gt;&lt;property id=&quot;20307&quot; value=&quot;305&quot;/&gt;&lt;/object&gt;&lt;object type=&quot;3&quot; unique_id=&quot;12216&quot;&gt;&lt;property id=&quot;20148&quot; value=&quot;5&quot;/&gt;&lt;property id=&quot;20300&quot; value=&quot;Slide 64&quot;/&gt;&lt;property id=&quot;20307&quot; value=&quot;306&quot;/&gt;&lt;/object&gt;&lt;object type=&quot;3&quot; unique_id=&quot;12217&quot;&gt;&lt;property id=&quot;20148&quot; value=&quot;5&quot;/&gt;&lt;property id=&quot;20300&quot; value=&quot;Slide 65&quot;/&gt;&lt;property id=&quot;20307&quot; value=&quot;307&quot;/&gt;&lt;/object&gt;&lt;object type=&quot;3&quot; unique_id=&quot;12218&quot;&gt;&lt;property id=&quot;20148&quot; value=&quot;5&quot;/&gt;&lt;property id=&quot;20300&quot; value=&quot;Slide 66&quot;/&gt;&lt;property id=&quot;20307&quot; value=&quot;308&quot;/&gt;&lt;/object&gt;&lt;object type=&quot;3&quot; unique_id=&quot;12220&quot;&gt;&lt;property id=&quot;20148&quot; value=&quot;5&quot;/&gt;&lt;property id=&quot;20300&quot; value=&quot;Slide 72 - &amp;quot;Edit an existing reference&amp;quot;&quot;/&gt;&lt;property id=&quot;20307&quot; value=&quot;315&quot;/&gt;&lt;/object&gt;&lt;object type=&quot;3&quot; unique_id=&quot;12221&quot;&gt;&lt;property id=&quot;20148&quot; value=&quot;5&quot;/&gt;&lt;property id=&quot;20300&quot; value=&quot;Slide 73&quot;/&gt;&lt;property id=&quot;20307&quot; value=&quot;311&quot;/&gt;&lt;/object&gt;&lt;object type=&quot;3&quot; unique_id=&quot;12222&quot;&gt;&lt;property id=&quot;20148&quot; value=&quot;5&quot;/&gt;&lt;property id=&quot;20300&quot; value=&quot;Slide 74&quot;/&gt;&lt;property id=&quot;20307&quot; value=&quot;312&quot;/&gt;&lt;/object&gt;&lt;object type=&quot;3&quot; unique_id=&quot;12223&quot;&gt;&lt;property id=&quot;20148&quot; value=&quot;5&quot;/&gt;&lt;property id=&quot;20300&quot; value=&quot;Slide 75&quot;/&gt;&lt;property id=&quot;20307&quot; value=&quot;313&quot;/&gt;&lt;/object&gt;&lt;object type=&quot;3&quot; unique_id=&quot;12224&quot;&gt;&lt;property id=&quot;20148&quot; value=&quot;5&quot;/&gt;&lt;property id=&quot;20300&quot; value=&quot;Slide 77 - &amp;quot;Edit a group of references&amp;quot;&quot;/&gt;&lt;property id=&quot;20307&quot; value=&quot;316&quot;/&gt;&lt;/object&gt;&lt;object type=&quot;3&quot; unique_id=&quot;12225&quot;&gt;&lt;property id=&quot;20148&quot; value=&quot;5&quot;/&gt;&lt;property id=&quot;20300&quot; value=&quot;Slide 79&quot;/&gt;&lt;property id=&quot;20307&quot; value=&quot;317&quot;/&gt;&lt;/object&gt;&lt;object type=&quot;3&quot; unique_id=&quot;12226&quot;&gt;&lt;property id=&quot;20148&quot; value=&quot;5&quot;/&gt;&lt;property id=&quot;20300&quot; value=&quot;Slide 80&quot;/&gt;&lt;property id=&quot;20307&quot; value=&quot;318&quot;/&gt;&lt;/object&gt;&lt;object type=&quot;3&quot; unique_id=&quot;12227&quot;&gt;&lt;property id=&quot;20148&quot; value=&quot;5&quot;/&gt;&lt;property id=&quot;20300&quot; value=&quot;Slide 81&quot;/&gt;&lt;property id=&quot;20307&quot; value=&quot;319&quot;/&gt;&lt;/object&gt;&lt;object type=&quot;3&quot; unique_id=&quot;12228&quot;&gt;&lt;property id=&quot;20148&quot; value=&quot;5&quot;/&gt;&lt;property id=&quot;20300&quot; value=&quot;Slide 82&quot;/&gt;&lt;property id=&quot;20307&quot; value=&quot;320&quot;/&gt;&lt;/object&gt;&lt;object type=&quot;3&quot; unique_id=&quot;12229&quot;&gt;&lt;property id=&quot;20148&quot; value=&quot;5&quot;/&gt;&lt;property id=&quot;20300&quot; value=&quot;Slide 83&quot;/&gt;&lt;property id=&quot;20307&quot; value=&quot;321&quot;/&gt;&lt;/object&gt;&lt;object type=&quot;3&quot; unique_id=&quot;12230&quot;&gt;&lt;property id=&quot;20148&quot; value=&quot;5&quot;/&gt;&lt;property id=&quot;20300&quot; value=&quot;Slide 84&quot;/&gt;&lt;property id=&quot;20307&quot; value=&quot;322&quot;/&gt;&lt;/object&gt;&lt;object type=&quot;3&quot; unique_id=&quot;13510&quot;&gt;&lt;property id=&quot;20148&quot; value=&quot;5&quot;/&gt;&lt;property id=&quot;20300&quot; value=&quot;Slide 94 - &amp;quot;Working with figures&amp;quot;&quot;/&gt;&lt;property id=&quot;20307&quot; value=&quot;341&quot;/&gt;&lt;/object&gt;&lt;object type=&quot;3&quot; unique_id=&quot;13511&quot;&gt;&lt;property id=&quot;20148&quot; value=&quot;5&quot;/&gt;&lt;property id=&quot;20300&quot; value=&quot;Slide 95&quot;/&gt;&lt;property id=&quot;20307&quot; value=&quot;329&quot;/&gt;&lt;/object&gt;&lt;object type=&quot;3&quot; unique_id=&quot;13512&quot;&gt;&lt;property id=&quot;20148&quot; value=&quot;5&quot;/&gt;&lt;property id=&quot;20300&quot; value=&quot;Slide 96&quot;/&gt;&lt;property id=&quot;20307&quot; value=&quot;330&quot;/&gt;&lt;/object&gt;&lt;object type=&quot;3&quot; unique_id=&quot;13513&quot;&gt;&lt;property id=&quot;20148&quot; value=&quot;5&quot;/&gt;&lt;property id=&quot;20300&quot; value=&quot;Slide 97&quot;/&gt;&lt;property id=&quot;20307&quot; value=&quot;331&quot;/&gt;&lt;/object&gt;&lt;object type=&quot;3&quot; unique_id=&quot;13514&quot;&gt;&lt;property id=&quot;20148&quot; value=&quot;5&quot;/&gt;&lt;property id=&quot;20300&quot; value=&quot;Slide 98&quot;/&gt;&lt;property id=&quot;20307&quot; value=&quot;332&quot;/&gt;&lt;/object&gt;&lt;object type=&quot;3&quot; unique_id=&quot;13515&quot;&gt;&lt;property id=&quot;20148&quot; value=&quot;5&quot;/&gt;&lt;property id=&quot;20300&quot; value=&quot;Slide 99&quot;/&gt;&lt;property id=&quot;20307&quot; value=&quot;333&quot;/&gt;&lt;/object&gt;&lt;object type=&quot;3&quot; unique_id=&quot;13516&quot;&gt;&lt;property id=&quot;20148&quot; value=&quot;5&quot;/&gt;&lt;property id=&quot;20300&quot; value=&quot;Slide 100&quot;/&gt;&lt;property id=&quot;20307&quot; value=&quot;334&quot;/&gt;&lt;/object&gt;&lt;object type=&quot;3&quot; unique_id=&quot;13517&quot;&gt;&lt;property id=&quot;20148&quot; value=&quot;5&quot;/&gt;&lt;property id=&quot;20300&quot; value=&quot;Slide 101&quot;/&gt;&lt;property id=&quot;20307&quot; value=&quot;335&quot;/&gt;&lt;/object&gt;&lt;object type=&quot;3&quot; unique_id=&quot;13518&quot;&gt;&lt;property id=&quot;20148&quot; value=&quot;5&quot;/&gt;&lt;property id=&quot;20300&quot; value=&quot;Slide 103&quot;/&gt;&lt;property id=&quot;20307&quot; value=&quot;336&quot;/&gt;&lt;/object&gt;&lt;object type=&quot;3&quot; unique_id=&quot;13519&quot;&gt;&lt;property id=&quot;20148&quot; value=&quot;5&quot;/&gt;&lt;property id=&quot;20300&quot; value=&quot;Slide 104&quot;/&gt;&lt;property id=&quot;20307&quot; value=&quot;337&quot;/&gt;&lt;/object&gt;&lt;object type=&quot;3&quot; unique_id=&quot;13520&quot;&gt;&lt;property id=&quot;20148&quot; value=&quot;5&quot;/&gt;&lt;property id=&quot;20300&quot; value=&quot;Slide 105&quot;/&gt;&lt;property id=&quot;20307&quot; value=&quot;338&quot;/&gt;&lt;/object&gt;&lt;object type=&quot;3&quot; unique_id=&quot;13521&quot;&gt;&lt;property id=&quot;20148&quot; value=&quot;5&quot;/&gt;&lt;property id=&quot;20300&quot; value=&quot;Slide 106&quot;/&gt;&lt;property id=&quot;20307&quot; value=&quot;339&quot;/&gt;&lt;/object&gt;&lt;object type=&quot;3&quot; unique_id=&quot;13522&quot;&gt;&lt;property id=&quot;20148&quot; value=&quot;5&quot;/&gt;&lt;property id=&quot;20300&quot; value=&quot;Slide 107&quot;/&gt;&lt;property id=&quot;20307&quot; value=&quot;340&quot;/&gt;&lt;/object&gt;&lt;object type=&quot;3&quot; unique_id=&quot;15415&quot;&gt;&lt;property id=&quot;20148&quot; value=&quot;5&quot;/&gt;&lt;property id=&quot;20300&quot; value=&quot;Slide 108 - &amp;quot;Working with tables and charts&amp;quot;&quot;/&gt;&lt;property id=&quot;20307&quot; value=&quot;354&quot;/&gt;&lt;/object&gt;&lt;object type=&quot;3&quot; unique_id=&quot;15416&quot;&gt;&lt;property id=&quot;20148&quot; value=&quot;5&quot;/&gt;&lt;property id=&quot;20300&quot; value=&quot;Slide 109&quot;/&gt;&lt;property id=&quot;20307&quot; value=&quot;342&quot;/&gt;&lt;/object&gt;&lt;object type=&quot;3&quot; unique_id=&quot;15417&quot;&gt;&lt;property id=&quot;20148&quot; value=&quot;5&quot;/&gt;&lt;property id=&quot;20300&quot; value=&quot;Slide 110&quot;/&gt;&lt;property id=&quot;20307&quot; value=&quot;343&quot;/&gt;&lt;/object&gt;&lt;object type=&quot;3&quot; unique_id=&quot;15418&quot;&gt;&lt;property id=&quot;20148&quot; value=&quot;5&quot;/&gt;&lt;property id=&quot;20300&quot; value=&quot;Slide 111&quot;/&gt;&lt;property id=&quot;20307&quot; value=&quot;344&quot;/&gt;&lt;/object&gt;&lt;object type=&quot;3&quot; unique_id=&quot;15419&quot;&gt;&lt;property id=&quot;20148&quot; value=&quot;5&quot;/&gt;&lt;property id=&quot;20300&quot; value=&quot;Slide 112&quot;/&gt;&lt;property id=&quot;20307&quot; value=&quot;345&quot;/&gt;&lt;/object&gt;&lt;object type=&quot;3&quot; unique_id=&quot;15420&quot;&gt;&lt;property id=&quot;20148&quot; value=&quot;5&quot;/&gt;&lt;property id=&quot;20300&quot; value=&quot;Slide 113&quot;/&gt;&lt;property id=&quot;20307&quot; value=&quot;346&quot;/&gt;&lt;/object&gt;&lt;object type=&quot;3&quot; unique_id=&quot;15421&quot;&gt;&lt;property id=&quot;20148&quot; value=&quot;5&quot;/&gt;&lt;property id=&quot;20300&quot; value=&quot;Slide 114&quot;/&gt;&lt;property id=&quot;20307&quot; value=&quot;347&quot;/&gt;&lt;/object&gt;&lt;object type=&quot;3&quot; unique_id=&quot;15422&quot;&gt;&lt;property id=&quot;20148&quot; value=&quot;5&quot;/&gt;&lt;property id=&quot;20300&quot; value=&quot;Slide 115&quot;/&gt;&lt;property id=&quot;20307&quot; value=&quot;348&quot;/&gt;&lt;/object&gt;&lt;object type=&quot;3&quot; unique_id=&quot;15424&quot;&gt;&lt;property id=&quot;20148&quot; value=&quot;5&quot;/&gt;&lt;property id=&quot;20300&quot; value=&quot;Slide 116&quot;/&gt;&lt;property id=&quot;20307&quot; value=&quot;350&quot;/&gt;&lt;/object&gt;&lt;object type=&quot;3&quot; unique_id=&quot;15426&quot;&gt;&lt;property id=&quot;20148&quot; value=&quot;5&quot;/&gt;&lt;property id=&quot;20300&quot; value=&quot;Slide 117&quot;/&gt;&lt;property id=&quot;20307&quot; value=&quot;352&quot;/&gt;&lt;/object&gt;&lt;object type=&quot;3&quot; unique_id=&quot;15427&quot;&gt;&lt;property id=&quot;20148&quot; value=&quot;5&quot;/&gt;&lt;property id=&quot;20300&quot; value=&quot;Slide 118&quot;/&gt;&lt;property id=&quot;20307&quot; value=&quot;353&quot;/&gt;&lt;/object&gt;&lt;object type=&quot;3&quot; unique_id=&quot;55523&quot;&gt;&lt;property id=&quot;20148&quot; value=&quot;5&quot;/&gt;&lt;property id=&quot;20300&quot; value=&quot;Slide 129 - &amp;quot;Attach  non-PDF files to records&amp;quot;&quot;/&gt;&lt;property id=&quot;20307&quot; value=&quot;355&quot;/&gt;&lt;/object&gt;&lt;object type=&quot;3&quot; unique_id=&quot;55535&quot;&gt;&lt;property id=&quot;20148&quot; value=&quot;5&quot;/&gt;&lt;property id=&quot;20300&quot; value=&quot;Slide 38 - &amp;quot;Importing files from a pdf folder containing pdf files&amp;quot;&quot;/&gt;&lt;property id=&quot;20307&quot; value=&quot;367&quot;/&gt;&lt;/object&gt;&lt;object type=&quot;3&quot; unique_id=&quot;55539&quot;&gt;&lt;property id=&quot;20148&quot; value=&quot;5&quot;/&gt;&lt;property id=&quot;20300&quot; value=&quot;Slide 159 - &amp;quot;Manage the bibliography layout&amp;quot;&quot;/&gt;&lt;property id=&quot;20307&quot; value=&quot;371&quot;/&gt;&lt;/object&gt;&lt;object type=&quot;3&quot; unique_id=&quot;55540&quot;&gt;&lt;property id=&quot;20148&quot; value=&quot;5&quot;/&gt;&lt;property id=&quot;20300&quot; value=&quot;Slide 160&quot;/&gt;&lt;property id=&quot;20307&quot; value=&quot;372&quot;/&gt;&lt;/object&gt;&lt;object type=&quot;3&quot; unique_id=&quot;55541&quot;&gt;&lt;property id=&quot;20148&quot; value=&quot;5&quot;/&gt;&lt;property id=&quot;20300&quot; value=&quot;Slide 161&quot;/&gt;&lt;property id=&quot;20307&quot; value=&quot;373&quot;/&gt;&lt;/object&gt;&lt;object type=&quot;3&quot; unique_id=&quot;55542&quot;&gt;&lt;property id=&quot;20148&quot; value=&quot;5&quot;/&gt;&lt;property id=&quot;20300&quot; value=&quot;Slide 162&quot;/&gt;&lt;property id=&quot;20307&quot; value=&quot;374&quot;/&gt;&lt;/object&gt;&lt;object type=&quot;3&quot; unique_id=&quot;55547&quot;&gt;&lt;property id=&quot;20148&quot; value=&quot;5&quot;/&gt;&lt;property id=&quot;20300&quot; value=&quot;Slide 178 - &amp;quot;Remove field codes&amp;quot;&quot;/&gt;&lt;property id=&quot;20307&quot; value=&quot;383&quot;/&gt;&lt;/object&gt;&lt;object type=&quot;3&quot; unique_id=&quot;55548&quot;&gt;&lt;property id=&quot;20148&quot; value=&quot;5&quot;/&gt;&lt;property id=&quot;20300&quot; value=&quot;Slide 179 - &amp;quot;Create a plain text document&amp;quot;&quot;/&gt;&lt;property id=&quot;20307&quot; value=&quot;381&quot;/&gt;&lt;/object&gt;&lt;object type=&quot;3&quot; unique_id=&quot;55549&quot;&gt;&lt;property id=&quot;20148&quot; value=&quot;5&quot;/&gt;&lt;property id=&quot;20300&quot; value=&quot;Slide 180&quot;/&gt;&lt;property id=&quot;20307&quot; value=&quot;382&quot;/&gt;&lt;/object&gt;&lt;object type=&quot;3&quot; unique_id=&quot;55550&quot;&gt;&lt;property id=&quot;20148&quot; value=&quot;5&quot;/&gt;&lt;property id=&quot;20300&quot; value=&quot;Slide 181 - &amp;quot;Creating a subject bibliography&amp;quot;&quot;/&gt;&lt;property id=&quot;20307&quot; value=&quot;384&quot;/&gt;&lt;/object&gt;&lt;object type=&quot;3&quot; unique_id=&quot;55552&quot;&gt;&lt;property id=&quot;20148&quot; value=&quot;5&quot;/&gt;&lt;property id=&quot;20300&quot; value=&quot;Slide 182&quot;/&gt;&lt;property id=&quot;20307&quot; value=&quot;386&quot;/&gt;&lt;/object&gt;&lt;object type=&quot;3&quot; unique_id=&quot;55553&quot;&gt;&lt;property id=&quot;20148&quot; value=&quot;5&quot;/&gt;&lt;property id=&quot;20300&quot; value=&quot;Slide 183&quot;/&gt;&lt;property id=&quot;20307&quot; value=&quot;387&quot;/&gt;&lt;/object&gt;&lt;object type=&quot;3&quot; unique_id=&quot;55554&quot;&gt;&lt;property id=&quot;20148&quot; value=&quot;5&quot;/&gt;&lt;property id=&quot;20300&quot; value=&quot;Slide 184&quot;/&gt;&lt;property id=&quot;20307&quot; value=&quot;388&quot;/&gt;&lt;/object&gt;&lt;object type=&quot;3&quot; unique_id=&quot;55555&quot;&gt;&lt;property id=&quot;20148&quot; value=&quot;5&quot;/&gt;&lt;property id=&quot;20300&quot; value=&quot;Slide 185&quot;/&gt;&lt;property id=&quot;20307&quot; value=&quot;389&quot;/&gt;&lt;/object&gt;&lt;object type=&quot;3&quot; unique_id=&quot;55556&quot;&gt;&lt;property id=&quot;20148&quot; value=&quot;5&quot;/&gt;&lt;property id=&quot;20300&quot; value=&quot;Slide 186&quot;/&gt;&lt;property id=&quot;20307&quot; value=&quot;390&quot;/&gt;&lt;/object&gt;&lt;object type=&quot;3&quot; unique_id=&quot;55557&quot;&gt;&lt;property id=&quot;20148&quot; value=&quot;5&quot;/&gt;&lt;property id=&quot;20300&quot; value=&quot;Slide 187&quot;/&gt;&lt;property id=&quot;20307&quot; value=&quot;391&quot;/&gt;&lt;/object&gt;&lt;object type=&quot;3&quot; unique_id=&quot;55558&quot;&gt;&lt;property id=&quot;20148&quot; value=&quot;5&quot;/&gt;&lt;property id=&quot;20300&quot; value=&quot;Slide 188&quot;/&gt;&lt;property id=&quot;20307&quot; value=&quot;392&quot;/&gt;&lt;/object&gt;&lt;object type=&quot;3&quot; unique_id=&quot;55559&quot;&gt;&lt;property id=&quot;20148&quot; value=&quot;5&quot;/&gt;&lt;property id=&quot;20300&quot; value=&quot;Slide 190&quot;/&gt;&lt;property id=&quot;20307&quot; value=&quot;393&quot;/&gt;&lt;/object&gt;&lt;object type=&quot;3&quot; unique_id=&quot;55560&quot;&gt;&lt;property id=&quot;20148&quot; value=&quot;5&quot;/&gt;&lt;property id=&quot;20300&quot; value=&quot;Slide 191 - &amp;quot;Use abbreviated journal titles&amp;quot;&quot;/&gt;&lt;property id=&quot;20307&quot; value=&quot;406&quot;/&gt;&lt;/object&gt;&lt;object type=&quot;3&quot; unique_id=&quot;55561&quot;&gt;&lt;property id=&quot;20148&quot; value=&quot;5&quot;/&gt;&lt;property id=&quot;20300&quot; value=&quot;Slide 192&quot;/&gt;&lt;property id=&quot;20307&quot; value=&quot;407&quot;/&gt;&lt;/object&gt;&lt;object type=&quot;3&quot; unique_id=&quot;55562&quot;&gt;&lt;property id=&quot;20148&quot; value=&quot;5&quot;/&gt;&lt;property id=&quot;20300&quot; value=&quot;Slide 193&quot;/&gt;&lt;property id=&quot;20307&quot; value=&quot;408&quot;/&gt;&lt;/object&gt;&lt;object type=&quot;3&quot; unique_id=&quot;55563&quot;&gt;&lt;property id=&quot;20148&quot; value=&quot;5&quot;/&gt;&lt;property id=&quot;20300&quot; value=&quot;Slide 194&quot;/&gt;&lt;property id=&quot;20307&quot; value=&quot;409&quot;/&gt;&lt;/object&gt;&lt;object type=&quot;3&quot; unique_id=&quot;55564&quot;&gt;&lt;property id=&quot;20148&quot; value=&quot;5&quot;/&gt;&lt;property id=&quot;20300&quot; value=&quot;Slide 195&quot;/&gt;&lt;property id=&quot;20307&quot; value=&quot;394&quot;/&gt;&lt;/object&gt;&lt;object type=&quot;3&quot; unique_id=&quot;55565&quot;&gt;&lt;property id=&quot;20148&quot; value=&quot;5&quot;/&gt;&lt;property id=&quot;20300&quot; value=&quot;Slide 196&quot;/&gt;&lt;property id=&quot;20307&quot; value=&quot;396&quot;/&gt;&lt;/object&gt;&lt;object type=&quot;3&quot; unique_id=&quot;55566&quot;&gt;&lt;property id=&quot;20148&quot; value=&quot;5&quot;/&gt;&lt;property id=&quot;20300&quot; value=&quot;Slide 197&quot;/&gt;&lt;property id=&quot;20307&quot; value=&quot;397&quot;/&gt;&lt;/object&gt;&lt;object type=&quot;3&quot; unique_id=&quot;55567&quot;&gt;&lt;property id=&quot;20148&quot; value=&quot;5&quot;/&gt;&lt;property id=&quot;20300&quot; value=&quot;Slide 198&quot;/&gt;&lt;property id=&quot;20307&quot; value=&quot;398&quot;/&gt;&lt;/object&gt;&lt;object type=&quot;3&quot; unique_id=&quot;55568&quot;&gt;&lt;property id=&quot;20148&quot; value=&quot;5&quot;/&gt;&lt;property id=&quot;20300&quot; value=&quot;Slide 199&quot;/&gt;&lt;property id=&quot;20307&quot; value=&quot;399&quot;/&gt;&lt;/object&gt;&lt;object type=&quot;3&quot; unique_id=&quot;55569&quot;&gt;&lt;property id=&quot;20148&quot; value=&quot;5&quot;/&gt;&lt;property id=&quot;20300&quot; value=&quot;Slide 200&quot;/&gt;&lt;property id=&quot;20307&quot; value=&quot;400&quot;/&gt;&lt;/object&gt;&lt;object type=&quot;3&quot; unique_id=&quot;55570&quot;&gt;&lt;property id=&quot;20148&quot; value=&quot;5&quot;/&gt;&lt;property id=&quot;20300&quot; value=&quot;Slide 201&quot;/&gt;&lt;property id=&quot;20307&quot; value=&quot;401&quot;/&gt;&lt;/object&gt;&lt;object type=&quot;3&quot; unique_id=&quot;55571&quot;&gt;&lt;property id=&quot;20148&quot; value=&quot;5&quot;/&gt;&lt;property id=&quot;20300&quot; value=&quot;Slide 202&quot;/&gt;&lt;property id=&quot;20307&quot; value=&quot;402&quot;/&gt;&lt;/object&gt;&lt;object type=&quot;3&quot; unique_id=&quot;55572&quot;&gt;&lt;property id=&quot;20148&quot; value=&quot;5&quot;/&gt;&lt;property id=&quot;20300&quot; value=&quot;Slide 203&quot;/&gt;&lt;property id=&quot;20307&quot; value=&quot;403&quot;/&gt;&lt;/object&gt;&lt;object type=&quot;3&quot; unique_id=&quot;55573&quot;&gt;&lt;property id=&quot;20148&quot; value=&quot;5&quot;/&gt;&lt;property id=&quot;20300&quot; value=&quot;Slide 204&quot;/&gt;&lt;property id=&quot;20307&quot; value=&quot;404&quot;/&gt;&lt;/object&gt;&lt;object type=&quot;3&quot; unique_id=&quot;55574&quot;&gt;&lt;property id=&quot;20148&quot; value=&quot;5&quot;/&gt;&lt;property id=&quot;20300&quot; value=&quot;Slide 205&quot;/&gt;&lt;property id=&quot;20307&quot; value=&quot;405&quot;/&gt;&lt;/object&gt;&lt;object type=&quot;3&quot; unique_id=&quot;55690&quot;&gt;&lt;property id=&quot;20148&quot; value=&quot;5&quot;/&gt;&lt;property id=&quot;20300&quot; value=&quot;Slide 215 - &amp;quot;Searching COPAC&amp;quot;&quot;/&gt;&lt;property id=&quot;20307&quot; value=&quot;525&quot;/&gt;&lt;/object&gt;&lt;object type=&quot;3&quot; unique_id=&quot;55691&quot;&gt;&lt;property id=&quot;20148&quot; value=&quot;5&quot;/&gt;&lt;property id=&quot;20300&quot; value=&quot;Slide 216&quot;/&gt;&lt;property id=&quot;20307&quot; value=&quot;526&quot;/&gt;&lt;/object&gt;&lt;object type=&quot;3&quot; unique_id=&quot;55692&quot;&gt;&lt;property id=&quot;20148&quot; value=&quot;5&quot;/&gt;&lt;property id=&quot;20300&quot; value=&quot;Slide 217&quot;/&gt;&lt;property id=&quot;20307&quot; value=&quot;527&quot;/&gt;&lt;/object&gt;&lt;object type=&quot;3&quot; unique_id=&quot;55693&quot;&gt;&lt;property id=&quot;20148&quot; value=&quot;5&quot;/&gt;&lt;property id=&quot;20300&quot; value=&quot;Slide 218&quot;/&gt;&lt;property id=&quot;20307&quot; value=&quot;528&quot;/&gt;&lt;/object&gt;&lt;object type=&quot;3&quot; unique_id=&quot;55694&quot;&gt;&lt;property id=&quot;20148&quot; value=&quot;5&quot;/&gt;&lt;property id=&quot;20300&quot; value=&quot;Slide 219&quot;/&gt;&lt;property id=&quot;20307&quot; value=&quot;529&quot;/&gt;&lt;/object&gt;&lt;object type=&quot;3&quot; unique_id=&quot;55695&quot;&gt;&lt;property id=&quot;20148&quot; value=&quot;5&quot;/&gt;&lt;property id=&quot;20300&quot; value=&quot;Slide 220&quot;/&gt;&lt;property id=&quot;20307&quot; value=&quot;530&quot;/&gt;&lt;/object&gt;&lt;object type=&quot;3&quot; unique_id=&quot;55696&quot;&gt;&lt;property id=&quot;20148&quot; value=&quot;5&quot;/&gt;&lt;property id=&quot;20300&quot; value=&quot;Slide 221&quot;/&gt;&lt;property id=&quot;20307&quot; value=&quot;531&quot;/&gt;&lt;/object&gt;&lt;object type=&quot;3&quot; unique_id=&quot;55698&quot;&gt;&lt;property id=&quot;20148&quot; value=&quot;5&quot;/&gt;&lt;property id=&quot;20300&quot; value=&quot;Slide 222 - &amp;quot;Working with e-prints&amp;quot;&quot;/&gt;&lt;property id=&quot;20307&quot; value=&quot;533&quot;/&gt;&lt;/object&gt;&lt;object type=&quot;3&quot; unique_id=&quot;55699&quot;&gt;&lt;property id=&quot;20148&quot; value=&quot;5&quot;/&gt;&lt;property id=&quot;20300&quot; value=&quot;Slide 223&quot;/&gt;&lt;property id=&quot;20307&quot; value=&quot;534&quot;/&gt;&lt;/object&gt;&lt;object type=&quot;3&quot; unique_id=&quot;55700&quot;&gt;&lt;property id=&quot;20148&quot; value=&quot;5&quot;/&gt;&lt;property id=&quot;20300&quot; value=&quot;Slide 224&quot;/&gt;&lt;property id=&quot;20307&quot; value=&quot;535&quot;/&gt;&lt;/object&gt;&lt;object type=&quot;3&quot; unique_id=&quot;55701&quot;&gt;&lt;property id=&quot;20148&quot; value=&quot;5&quot;/&gt;&lt;property id=&quot;20300&quot; value=&quot;Slide 225&quot;/&gt;&lt;property id=&quot;20307&quot; value=&quot;536&quot;/&gt;&lt;/object&gt;&lt;object type=&quot;3&quot; unique_id=&quot;55702&quot;&gt;&lt;property id=&quot;20148&quot; value=&quot;5&quot;/&gt;&lt;property id=&quot;20300&quot; value=&quot;Slide 226&quot;/&gt;&lt;property id=&quot;20307&quot; value=&quot;537&quot;/&gt;&lt;/object&gt;&lt;object type=&quot;3&quot; unique_id=&quot;55707&quot;&gt;&lt;property id=&quot;20148&quot; value=&quot;5&quot;/&gt;&lt;property id=&quot;20300&quot; value=&quot;Slide 227&quot;/&gt;&lt;property id=&quot;20307&quot; value=&quot;542&quot;/&gt;&lt;/object&gt;&lt;object type=&quot;3&quot; unique_id=&quot;55708&quot;&gt;&lt;property id=&quot;20148&quot; value=&quot;5&quot;/&gt;&lt;property id=&quot;20300&quot; value=&quot;Slide 228&quot;/&gt;&lt;property id=&quot;20307&quot; value=&quot;543&quot;/&gt;&lt;/object&gt;&lt;object type=&quot;3&quot; unique_id=&quot;55709&quot;&gt;&lt;property id=&quot;20148&quot; value=&quot;5&quot;/&gt;&lt;property id=&quot;20300&quot; value=&quot;Slide 229&quot;/&gt;&lt;property id=&quot;20307&quot; value=&quot;544&quot;/&gt;&lt;/object&gt;&lt;object type=&quot;3&quot; unique_id=&quot;55718&quot;&gt;&lt;property id=&quot;20148&quot; value=&quot;5&quot;/&gt;&lt;property id=&quot;20300&quot; value=&quot;Slide 260&quot;/&gt;&lt;property id=&quot;20307&quot; value=&quot;553&quot;/&gt;&lt;/object&gt;&lt;object type=&quot;3&quot; unique_id=&quot;55719&quot;&gt;&lt;property id=&quot;20148&quot; value=&quot;5&quot;/&gt;&lt;property id=&quot;20300&quot; value=&quot;Slide 261&quot;/&gt;&lt;property id=&quot;20307&quot; value=&quot;554&quot;/&gt;&lt;/object&gt;&lt;object type=&quot;3&quot; unique_id=&quot;55720&quot;&gt;&lt;property id=&quot;20148&quot; value=&quot;5&quot;/&gt;&lt;property id=&quot;20300&quot; value=&quot;Slide 262&quot;/&gt;&lt;property id=&quot;20307&quot; value=&quot;555&quot;/&gt;&lt;/object&gt;&lt;object type=&quot;3&quot; unique_id=&quot;55721&quot;&gt;&lt;property id=&quot;20148&quot; value=&quot;5&quot;/&gt;&lt;property id=&quot;20300&quot; value=&quot;Slide 263&quot;/&gt;&lt;property id=&quot;20307&quot; value=&quot;556&quot;/&gt;&lt;/object&gt;&lt;object type=&quot;3&quot; unique_id=&quot;55727&quot;&gt;&lt;property id=&quot;20148&quot; value=&quot;5&quot;/&gt;&lt;property id=&quot;20300&quot; value=&quot;Slide 264&quot;/&gt;&lt;property id=&quot;20307&quot; value=&quot;562&quot;/&gt;&lt;/object&gt;&lt;object type=&quot;3&quot; unique_id=&quot;58164&quot;&gt;&lt;property id=&quot;20148&quot; value=&quot;5&quot;/&gt;&lt;property id=&quot;20300&quot; value=&quot;Slide 289 - &amp;quot;Get more help&amp;quot;&quot;/&gt;&lt;property id=&quot;20307&quot; value=&quot;567&quot;/&gt;&lt;/object&gt;&lt;object type=&quot;3&quot; unique_id=&quot;61864&quot;&gt;&lt;property id=&quot;20148&quot; value=&quot;5&quot;/&gt;&lt;property id=&quot;20300&quot; value=&quot;Slide 3 - &amp;quot;Edit the reference style - footnotes&amp;quot;&quot;/&gt;&lt;property id=&quot;20307&quot; value=&quot;570&quot;/&gt;&lt;/object&gt;&lt;object type=&quot;3&quot; unique_id=&quot;72156&quot;&gt;&lt;property id=&quot;20148&quot; value=&quot;5&quot;/&gt;&lt;property id=&quot;20300&quot; value=&quot;Slide 46&quot;/&gt;&lt;property id=&quot;20307&quot; value=&quot;594&quot;/&gt;&lt;/object&gt;&lt;object type=&quot;3&quot; unique_id=&quot;72157&quot;&gt;&lt;property id=&quot;20148&quot; value=&quot;5&quot;/&gt;&lt;property id=&quot;20300&quot; value=&quot;Slide 50&quot;/&gt;&lt;property id=&quot;20307&quot; value=&quot;595&quot;/&gt;&lt;/object&gt;&lt;object type=&quot;3&quot; unique_id=&quot;75169&quot;&gt;&lt;property id=&quot;20148&quot; value=&quot;5&quot;/&gt;&lt;property id=&quot;20300&quot; value=&quot;Slide 69&quot;/&gt;&lt;property id=&quot;20307&quot; value=&quot;597&quot;/&gt;&lt;/object&gt;&lt;object type=&quot;3&quot; unique_id=&quot;75170&quot;&gt;&lt;property id=&quot;20148&quot; value=&quot;5&quot;/&gt;&lt;property id=&quot;20300&quot; value=&quot;Slide 70&quot;/&gt;&lt;property id=&quot;20307&quot; value=&quot;598&quot;/&gt;&lt;/object&gt;&lt;object type=&quot;3&quot; unique_id=&quot;75171&quot;&gt;&lt;property id=&quot;20148&quot; value=&quot;5&quot;/&gt;&lt;property id=&quot;20300&quot; value=&quot;Slide 71&quot;/&gt;&lt;property id=&quot;20307&quot; value=&quot;599&quot;/&gt;&lt;/object&gt;&lt;object type=&quot;3&quot; unique_id=&quot;75175&quot;&gt;&lt;property id=&quot;20148&quot; value=&quot;5&quot;/&gt;&lt;property id=&quot;20300&quot; value=&quot;Slide 76&quot;/&gt;&lt;property id=&quot;20307&quot; value=&quot;603&quot;/&gt;&lt;/object&gt;&lt;object type=&quot;3&quot; unique_id=&quot;77950&quot;&gt;&lt;property id=&quot;20148&quot; value=&quot;5&quot;/&gt;&lt;property id=&quot;20300&quot; value=&quot;Slide 78&quot;/&gt;&lt;property id=&quot;20307&quot; value=&quot;604&quot;/&gt;&lt;/object&gt;&lt;object type=&quot;3&quot; unique_id=&quot;80441&quot;&gt;&lt;property id=&quot;20148&quot; value=&quot;5&quot;/&gt;&lt;property id=&quot;20300&quot; value=&quot;Slide 119 - &amp;quot;Manage caption layout for tables and figures&amp;quot;&quot;/&gt;&lt;property id=&quot;20307&quot; value=&quot;608&quot;/&gt;&lt;/object&gt;&lt;object type=&quot;3&quot; unique_id=&quot;80442&quot;&gt;&lt;property id=&quot;20148&quot; value=&quot;5&quot;/&gt;&lt;property id=&quot;20300&quot; value=&quot;Slide 120&quot;/&gt;&lt;property id=&quot;20307&quot; value=&quot;609&quot;/&gt;&lt;/object&gt;&lt;object type=&quot;3&quot; unique_id=&quot;80443&quot;&gt;&lt;property id=&quot;20148&quot; value=&quot;5&quot;/&gt;&lt;property id=&quot;20300&quot; value=&quot;Slide 121&quot;/&gt;&lt;property id=&quot;20307&quot; value=&quot;610&quot;/&gt;&lt;/object&gt;&lt;object type=&quot;3&quot; unique_id=&quot;80444&quot;&gt;&lt;property id=&quot;20148&quot; value=&quot;5&quot;/&gt;&lt;property id=&quot;20300&quot; value=&quot;Slide 122&quot;/&gt;&lt;property id=&quot;20307&quot; value=&quot;611&quot;/&gt;&lt;/object&gt;&lt;object type=&quot;3&quot; unique_id=&quot;80445&quot;&gt;&lt;property id=&quot;20148&quot; value=&quot;5&quot;/&gt;&lt;property id=&quot;20300&quot; value=&quot;Slide 123&quot;/&gt;&lt;property id=&quot;20307&quot; value=&quot;612&quot;/&gt;&lt;/object&gt;&lt;object type=&quot;3&quot; unique_id=&quot;92813&quot;&gt;&lt;property id=&quot;20148&quot; value=&quot;5&quot;/&gt;&lt;property id=&quot;20300&quot; value=&quot;Slide 163&quot;/&gt;&lt;property id=&quot;20307&quot; value=&quot;616&quot;/&gt;&lt;/object&gt;&lt;object type=&quot;3&quot; unique_id=&quot;92816&quot;&gt;&lt;property id=&quot;20148&quot; value=&quot;5&quot;/&gt;&lt;property id=&quot;20300&quot; value=&quot;Slide 189&quot;/&gt;&lt;property id=&quot;20307&quot; value=&quot;619&quot;/&gt;&lt;/object&gt;&lt;object type=&quot;3&quot; unique_id=&quot;92817&quot;&gt;&lt;property id=&quot;20148&quot; value=&quot;5&quot;/&gt;&lt;property id=&quot;20300&quot; value=&quot;Slide 267 - &amp;quot;Combine chapters into a single document&amp;quot;&quot;/&gt;&lt;property id=&quot;20307&quot; value=&quot;620&quot;/&gt;&lt;/object&gt;&lt;object type=&quot;3&quot; unique_id=&quot;92818&quot;&gt;&lt;property id=&quot;20148&quot; value=&quot;5&quot;/&gt;&lt;property id=&quot;20300&quot; value=&quot;Slide 268&quot;/&gt;&lt;property id=&quot;20307&quot; value=&quot;621&quot;/&gt;&lt;/object&gt;&lt;object type=&quot;3&quot; unique_id=&quot;92819&quot;&gt;&lt;property id=&quot;20148&quot; value=&quot;5&quot;/&gt;&lt;property id=&quot;20300&quot; value=&quot;Slide 269&quot;/&gt;&lt;property id=&quot;20307&quot; value=&quot;622&quot;/&gt;&lt;/object&gt;&lt;object type=&quot;3&quot; unique_id=&quot;92820&quot;&gt;&lt;property id=&quot;20148&quot; value=&quot;5&quot;/&gt;&lt;property id=&quot;20300&quot; value=&quot;Slide 270&quot;/&gt;&lt;property id=&quot;20307&quot; value=&quot;623&quot;/&gt;&lt;/object&gt;&lt;object type=&quot;3&quot; unique_id=&quot;92821&quot;&gt;&lt;property id=&quot;20148&quot; value=&quot;5&quot;/&gt;&lt;property id=&quot;20300&quot; value=&quot;Slide 271&quot;/&gt;&lt;property id=&quot;20307&quot; value=&quot;624&quot;/&gt;&lt;/object&gt;&lt;object type=&quot;3&quot; unique_id=&quot;92823&quot;&gt;&lt;property id=&quot;20148&quot; value=&quot;5&quot;/&gt;&lt;property id=&quot;20300&quot; value=&quot;Slide 272&quot;/&gt;&lt;property id=&quot;20307&quot; value=&quot;626&quot;/&gt;&lt;/object&gt;&lt;object type=&quot;3&quot; unique_id=&quot;92824&quot;&gt;&lt;property id=&quot;20148&quot; value=&quot;5&quot;/&gt;&lt;property id=&quot;20300&quot; value=&quot;Slide 273&quot;/&gt;&lt;property id=&quot;20307&quot; value=&quot;627&quot;/&gt;&lt;/object&gt;&lt;object type=&quot;3&quot; unique_id=&quot;92825&quot;&gt;&lt;property id=&quot;20148&quot; value=&quot;5&quot;/&gt;&lt;property id=&quot;20300&quot; value=&quot;Slide 274&quot;/&gt;&lt;property id=&quot;20307&quot; value=&quot;628&quot;/&gt;&lt;/object&gt;&lt;object type=&quot;3&quot; unique_id=&quot;97381&quot;&gt;&lt;property id=&quot;20148&quot; value=&quot;5&quot;/&gt;&lt;property id=&quot;20300&quot; value=&quot;Slide 135 - &amp;quot;Insert footnote references into Word&amp;quot;&quot;/&gt;&lt;property id=&quot;20307&quot; value=&quot;647&quot;/&gt;&lt;/object&gt;&lt;object type=&quot;3&quot; unique_id=&quot;97382&quot;&gt;&lt;property id=&quot;20148&quot; value=&quot;5&quot;/&gt;&lt;property id=&quot;20300&quot; value=&quot;Slide 136&quot;/&gt;&lt;property id=&quot;20307&quot; value=&quot;648&quot;/&gt;&lt;/object&gt;&lt;object type=&quot;3&quot; unique_id=&quot;97383&quot;&gt;&lt;property id=&quot;20148&quot; value=&quot;5&quot;/&gt;&lt;property id=&quot;20300&quot; value=&quot;Slide 137&quot;/&gt;&lt;property id=&quot;20307&quot; value=&quot;649&quot;/&gt;&lt;/object&gt;&lt;object type=&quot;3&quot; unique_id=&quot;97384&quot;&gt;&lt;property id=&quot;20148&quot; value=&quot;5&quot;/&gt;&lt;property id=&quot;20300&quot; value=&quot;Slide 139&quot;/&gt;&lt;property id=&quot;20307&quot; value=&quot;650&quot;/&gt;&lt;/object&gt;&lt;object type=&quot;3&quot; unique_id=&quot;97385&quot;&gt;&lt;property id=&quot;20148&quot; value=&quot;5&quot;/&gt;&lt;property id=&quot;20300&quot; value=&quot;Slide 140&quot;/&gt;&lt;property id=&quot;20307&quot; value=&quot;651&quot;/&gt;&lt;/object&gt;&lt;object type=&quot;3&quot; unique_id=&quot;106933&quot;&gt;&lt;property id=&quot;20148&quot; value=&quot;5&quot;/&gt;&lt;property id=&quot;20300&quot; value=&quot;Slide 276&quot;/&gt;&lt;property id=&quot;20307&quot; value=&quot;668&quot;/&gt;&lt;/object&gt;&lt;object type=&quot;3&quot; unique_id=&quot;110411&quot;&gt;&lt;property id=&quot;20148&quot; value=&quot;5&quot;/&gt;&lt;property id=&quot;20300&quot; value=&quot;Slide 278&quot;/&gt;&lt;property id=&quot;20307&quot; value=&quot;676&quot;/&gt;&lt;/object&gt;&lt;object type=&quot;3&quot; unique_id=&quot;110412&quot;&gt;&lt;property id=&quot;20148&quot; value=&quot;5&quot;/&gt;&lt;property id=&quot;20300&quot; value=&quot;Slide 279&quot;/&gt;&lt;property id=&quot;20307&quot; value=&quot;677&quot;/&gt;&lt;/object&gt;&lt;object type=&quot;3&quot; unique_id=&quot;115370&quot;&gt;&lt;property id=&quot;20148&quot; value=&quot;5&quot;/&gt;&lt;property id=&quot;20300&quot; value=&quot;Slide 102 - &amp;quot;Insert figures in Word documents&amp;quot;&quot;/&gt;&lt;property id=&quot;20307&quot; value=&quot;686&quot;/&gt;&lt;/object&gt;&lt;object type=&quot;3&quot; unique_id=&quot;119277&quot;&gt;&lt;property id=&quot;20148&quot; value=&quot;5&quot;/&gt;&lt;property id=&quot;20300&quot; value=&quot;Slide 138&quot;/&gt;&lt;property id=&quot;20307&quot; value=&quot;692&quot;/&gt;&lt;/object&gt;&lt;object type=&quot;3&quot; unique_id=&quot;125209&quot;&gt;&lt;property id=&quot;20148&quot; value=&quot;5&quot;/&gt;&lt;property id=&quot;20300&quot; value=&quot;Slide 206 - &amp;quot;Import references from Google Scholar&amp;quot;&quot;/&gt;&lt;property id=&quot;20307&quot; value=&quot;696&quot;/&gt;&lt;/object&gt;&lt;object type=&quot;3&quot; unique_id=&quot;132110&quot;&gt;&lt;property id=&quot;20148&quot; value=&quot;5&quot;/&gt;&lt;property id=&quot;20300&quot; value=&quot;Slide 16&quot;/&gt;&lt;property id=&quot;20307&quot; value=&quot;697&quot;/&gt;&lt;/object&gt;&lt;object type=&quot;3&quot; unique_id=&quot;132111&quot;&gt;&lt;property id=&quot;20148&quot; value=&quot;5&quot;/&gt;&lt;property id=&quot;20300&quot; value=&quot;Slide 17&quot;/&gt;&lt;property id=&quot;20307&quot; value=&quot;698&quot;/&gt;&lt;/object&gt;&lt;object type=&quot;3&quot; unique_id=&quot;132112&quot;&gt;&lt;property id=&quot;20148&quot; value=&quot;5&quot;/&gt;&lt;property id=&quot;20300&quot; value=&quot;Slide 18&quot;/&gt;&lt;property id=&quot;20307&quot; value=&quot;699&quot;/&gt;&lt;/object&gt;&lt;object type=&quot;3&quot; unique_id=&quot;132113&quot;&gt;&lt;property id=&quot;20148&quot; value=&quot;5&quot;/&gt;&lt;property id=&quot;20300&quot; value=&quot;Slide 19 - &amp;quot;Special characters in templates&amp;quot;&quot;/&gt;&lt;property id=&quot;20307&quot; value=&quot;700&quot;/&gt;&lt;/object&gt;&lt;object type=&quot;3&quot; unique_id=&quot;132114&quot;&gt;&lt;property id=&quot;20148&quot; value=&quot;5&quot;/&gt;&lt;property id=&quot;20300&quot; value=&quot;Slide 20&quot;/&gt;&lt;property id=&quot;20307&quot; value=&quot;701&quot;/&gt;&lt;/object&gt;&lt;object type=&quot;3&quot; unique_id=&quot;132115&quot;&gt;&lt;property id=&quot;20148&quot; value=&quot;5&quot;/&gt;&lt;property id=&quot;20300&quot; value=&quot;Slide 21&quot;/&gt;&lt;property id=&quot;20307&quot; value=&quot;702&quot;/&gt;&lt;/object&gt;&lt;object type=&quot;3&quot; unique_id=&quot;132116&quot;&gt;&lt;property id=&quot;20148&quot; value=&quot;5&quot;/&gt;&lt;property id=&quot;20300&quot; value=&quot;Slide 22&quot;/&gt;&lt;property id=&quot;20307&quot; value=&quot;703&quot;/&gt;&lt;/object&gt;&lt;object type=&quot;3&quot; unique_id=&quot;132117&quot;&gt;&lt;property id=&quot;20148&quot; value=&quot;5&quot;/&gt;&lt;property id=&quot;20300&quot; value=&quot;Slide 23&quot;/&gt;&lt;property id=&quot;20307&quot; value=&quot;704&quot;/&gt;&lt;/object&gt;&lt;object type=&quot;3&quot; unique_id=&quot;133483&quot;&gt;&lt;property id=&quot;20148&quot; value=&quot;5&quot;/&gt;&lt;property id=&quot;20300&quot; value=&quot;Slide 277&quot;/&gt;&lt;property id=&quot;20307&quot; value=&quot;714&quot;/&gt;&lt;/object&gt;&lt;object type=&quot;3&quot; unique_id=&quot;135170&quot;&gt;&lt;property id=&quot;20148&quot; value=&quot;5&quot;/&gt;&lt;property id=&quot;20300&quot; value=&quot;Slide 259 - &amp;quot;Group management on EndNote Online&amp;quot;&quot;/&gt;&lt;property id=&quot;20307&quot; value=&quot;716&quot;/&gt;&lt;/object&gt;&lt;object type=&quot;3&quot; unique_id=&quot;145529&quot;&gt;&lt;property id=&quot;20148&quot; value=&quot;5&quot;/&gt;&lt;property id=&quot;20300&quot; value=&quot;Slide 31&quot;/&gt;&lt;property id=&quot;20307&quot; value=&quot;725&quot;/&gt;&lt;/object&gt;&lt;object type=&quot;3&quot; unique_id=&quot;150903&quot;&gt;&lt;property id=&quot;20148&quot; value=&quot;5&quot;/&gt;&lt;property id=&quot;20300&quot; value=&quot;Slide 67 - &amp;quot;Create from groups&amp;quot;&quot;/&gt;&lt;property id=&quot;20307&quot; value=&quot;727&quot;/&gt;&lt;/object&gt;&lt;object type=&quot;3&quot; unique_id=&quot;157205&quot;&gt;&lt;property id=&quot;20148&quot; value=&quot;5&quot;/&gt;&lt;property id=&quot;20300&quot; value=&quot;Slide 32 - &amp;quot;Attach PDF files to records&amp;quot;&quot;/&gt;&lt;property id=&quot;20307&quot; value=&quot;732&quot;/&gt;&lt;/object&gt;&lt;object type=&quot;3&quot; unique_id=&quot;157207&quot;&gt;&lt;property id=&quot;20148&quot; value=&quot;5&quot;/&gt;&lt;property id=&quot;20300&quot; value=&quot;Slide 85 - &amp;quot;Using the Search Panel&amp;quot;&quot;/&gt;&lt;property id=&quot;20307&quot; value=&quot;730&quot;/&gt;&lt;/object&gt;&lt;object type=&quot;3&quot; unique_id=&quot;157208&quot;&gt;&lt;property id=&quot;20148&quot; value=&quot;5&quot;/&gt;&lt;property id=&quot;20300&quot; value=&quot;Slide 124 - &amp;quot;Bibliographic templates for figures and tables&amp;quot;&quot;/&gt;&lt;property id=&quot;20307&quot; value=&quot;731&quot;/&gt;&lt;/object&gt;&lt;object type=&quot;3&quot; unique_id=&quot;157209&quot;&gt;&lt;property id=&quot;20148&quot; value=&quot;5&quot;/&gt;&lt;property id=&quot;20300&quot; value=&quot;Slide 164 - &amp;quot;Bibliography categories&amp;quot;&quot;/&gt;&lt;property id=&quot;20307&quot; value=&quot;733&quot;/&gt;&lt;/object&gt;&lt;object type=&quot;3&quot; unique_id=&quot;157212&quot;&gt;&lt;property id=&quot;20148&quot; value=&quot;5&quot;/&gt;&lt;property id=&quot;20300&quot; value=&quot;Slide 280 - &amp;quot;Working with Powerpoint&amp;quot;&quot;/&gt;&lt;property id=&quot;20307&quot; value=&quot;736&quot;/&gt;&lt;/object&gt;&lt;object type=&quot;3&quot; unique_id=&quot;157213&quot;&gt;&lt;property id=&quot;20148&quot; value=&quot;5&quot;/&gt;&lt;property id=&quot;20300&quot; value=&quot;Slide 281 - &amp;quot;Inserting citations&amp;quot;&quot;/&gt;&lt;property id=&quot;20307&quot; value=&quot;737&quot;/&gt;&lt;/object&gt;&lt;object type=&quot;3&quot; unique_id=&quot;157214&quot;&gt;&lt;property id=&quot;20148&quot; value=&quot;5&quot;/&gt;&lt;property id=&quot;20300&quot; value=&quot;Slide 286 - &amp;quot;Creating reference lists&amp;quot;&quot;/&gt;&lt;property id=&quot;20307&quot; value=&quot;738&quot;/&gt;&lt;/object&gt;&lt;object type=&quot;3&quot; unique_id=&quot;157216&quot;&gt;&lt;property id=&quot;20148&quot; value=&quot;5&quot;/&gt;&lt;property id=&quot;20300&quot; value=&quot;Slide 25&quot;/&gt;&lt;property id=&quot;20307&quot; value=&quot;740&quot;/&gt;&lt;/object&gt;&lt;object type=&quot;3&quot; unique_id=&quot;157217&quot;&gt;&lt;property id=&quot;20148&quot; value=&quot;5&quot;/&gt;&lt;property id=&quot;20300&quot; value=&quot;Slide 26&quot;/&gt;&lt;property id=&quot;20307&quot; value=&quot;741&quot;/&gt;&lt;/object&gt;&lt;object type=&quot;3&quot; unique_id=&quot;157218&quot;&gt;&lt;property id=&quot;20148&quot; value=&quot;5&quot;/&gt;&lt;property id=&quot;20300&quot; value=&quot;Slide 27&quot;/&gt;&lt;property id=&quot;20307&quot; value=&quot;742&quot;/&gt;&lt;/object&gt;&lt;object type=&quot;3&quot; unique_id=&quot;157219&quot;&gt;&lt;property id=&quot;20148&quot; value=&quot;5&quot;/&gt;&lt;property id=&quot;20300&quot; value=&quot;Slide 28&quot;/&gt;&lt;property id=&quot;20307&quot; value=&quot;743&quot;/&gt;&lt;/object&gt;&lt;object type=&quot;3&quot; unique_id=&quot;157220&quot;&gt;&lt;property id=&quot;20148&quot; value=&quot;5&quot;/&gt;&lt;property id=&quot;20300&quot; value=&quot;Slide 30&quot;/&gt;&lt;property id=&quot;20307&quot; value=&quot;744&quot;/&gt;&lt;/object&gt;&lt;object type=&quot;3&quot; unique_id=&quot;157221&quot;&gt;&lt;property id=&quot;20148&quot; value=&quot;5&quot;/&gt;&lt;property id=&quot;20300&quot; value=&quot;Slide 33&quot;/&gt;&lt;property id=&quot;20307&quot; value=&quot;745&quot;/&gt;&lt;/object&gt;&lt;object type=&quot;3&quot; unique_id=&quot;157222&quot;&gt;&lt;property id=&quot;20148&quot; value=&quot;5&quot;/&gt;&lt;property id=&quot;20300&quot; value=&quot;Slide 34&quot;/&gt;&lt;property id=&quot;20307&quot; value=&quot;746&quot;/&gt;&lt;/object&gt;&lt;object type=&quot;3&quot; unique_id=&quot;157223&quot;&gt;&lt;property id=&quot;20148&quot; value=&quot;5&quot;/&gt;&lt;property id=&quot;20300&quot; value=&quot;Slide 35&quot;/&gt;&lt;property id=&quot;20307&quot; value=&quot;747&quot;/&gt;&lt;/object&gt;&lt;object type=&quot;3&quot; unique_id=&quot;157224&quot;&gt;&lt;property id=&quot;20148&quot; value=&quot;5&quot;/&gt;&lt;property id=&quot;20300&quot; value=&quot;Slide 36&quot;/&gt;&lt;property id=&quot;20307&quot; value=&quot;748&quot;/&gt;&lt;/object&gt;&lt;object type=&quot;3&quot; unique_id=&quot;157225&quot;&gt;&lt;property id=&quot;20148&quot; value=&quot;5&quot;/&gt;&lt;property id=&quot;20300&quot; value=&quot;Slide 37&quot;/&gt;&lt;property id=&quot;20307&quot; value=&quot;749&quot;/&gt;&lt;/object&gt;&lt;object type=&quot;3&quot; unique_id=&quot;157226&quot;&gt;&lt;property id=&quot;20148&quot; value=&quot;5&quot;/&gt;&lt;property id=&quot;20300&quot; value=&quot;Slide 39&quot;/&gt;&lt;property id=&quot;20307&quot; value=&quot;750&quot;/&gt;&lt;/object&gt;&lt;object type=&quot;3&quot; unique_id=&quot;157227&quot;&gt;&lt;property id=&quot;20148&quot; value=&quot;5&quot;/&gt;&lt;property id=&quot;20300&quot; value=&quot;Slide 40&quot;/&gt;&lt;property id=&quot;20307&quot; value=&quot;751&quot;/&gt;&lt;/object&gt;&lt;object type=&quot;3&quot; unique_id=&quot;157228&quot;&gt;&lt;property id=&quot;20148&quot; value=&quot;5&quot;/&gt;&lt;property id=&quot;20300&quot; value=&quot;Slide 41&quot;/&gt;&lt;property id=&quot;20307&quot; value=&quot;752&quot;/&gt;&lt;/object&gt;&lt;object type=&quot;3&quot; unique_id=&quot;157232&quot;&gt;&lt;property id=&quot;20148&quot; value=&quot;5&quot;/&gt;&lt;property id=&quot;20300&quot; value=&quot;Slide 54&quot;/&gt;&lt;property id=&quot;20307&quot; value=&quot;756&quot;/&gt;&lt;/object&gt;&lt;object type=&quot;3&quot; unique_id=&quot;157233&quot;&gt;&lt;property id=&quot;20148&quot; value=&quot;5&quot;/&gt;&lt;property id=&quot;20300&quot; value=&quot;Slide 55&quot;/&gt;&lt;property id=&quot;20307&quot; value=&quot;757&quot;/&gt;&lt;/object&gt;&lt;object type=&quot;3&quot; unique_id=&quot;157234&quot;&gt;&lt;property id=&quot;20148&quot; value=&quot;5&quot;/&gt;&lt;property id=&quot;20300&quot; value=&quot;Slide 56&quot;/&gt;&lt;property id=&quot;20307&quot; value=&quot;758&quot;/&gt;&lt;/object&gt;&lt;object type=&quot;3&quot; unique_id=&quot;157235&quot;&gt;&lt;property id=&quot;20148&quot; value=&quot;5&quot;/&gt;&lt;property id=&quot;20300&quot; value=&quot;Slide 57&quot;/&gt;&lt;property id=&quot;20307&quot; value=&quot;759&quot;/&gt;&lt;/object&gt;&lt;object type=&quot;3&quot; unique_id=&quot;157236&quot;&gt;&lt;property id=&quot;20148&quot; value=&quot;5&quot;/&gt;&lt;property id=&quot;20300&quot; value=&quot;Slide 59&quot;/&gt;&lt;property id=&quot;20307&quot; value=&quot;760&quot;/&gt;&lt;/object&gt;&lt;object type=&quot;3&quot; unique_id=&quot;157237&quot;&gt;&lt;property id=&quot;20148&quot; value=&quot;5&quot;/&gt;&lt;property id=&quot;20300&quot; value=&quot;Slide 60&quot;/&gt;&lt;property id=&quot;20307&quot; value=&quot;761&quot;/&gt;&lt;/object&gt;&lt;object type=&quot;3&quot; unique_id=&quot;157238&quot;&gt;&lt;property id=&quot;20148&quot; value=&quot;5&quot;/&gt;&lt;property id=&quot;20300&quot; value=&quot;Slide 61&quot;/&gt;&lt;property id=&quot;20307&quot; value=&quot;762&quot;/&gt;&lt;/object&gt;&lt;object type=&quot;3&quot; unique_id=&quot;157239&quot;&gt;&lt;property id=&quot;20148&quot; value=&quot;5&quot;/&gt;&lt;property id=&quot;20300&quot; value=&quot;Slide 62&quot;/&gt;&lt;property id=&quot;20307&quot; value=&quot;763&quot;/&gt;&lt;/object&gt;&lt;object type=&quot;3&quot; unique_id=&quot;159240&quot;&gt;&lt;property id=&quot;20148&quot; value=&quot;5&quot;/&gt;&lt;property id=&quot;20300&quot; value=&quot;Slide 86&quot;/&gt;&lt;property id=&quot;20307&quot; value=&quot;764&quot;/&gt;&lt;/object&gt;&lt;object type=&quot;3&quot; unique_id=&quot;159241&quot;&gt;&lt;property id=&quot;20148&quot; value=&quot;5&quot;/&gt;&lt;property id=&quot;20300&quot; value=&quot;Slide 87&quot;/&gt;&lt;property id=&quot;20307&quot; value=&quot;765&quot;/&gt;&lt;/object&gt;&lt;object type=&quot;3&quot; unique_id=&quot;159242&quot;&gt;&lt;property id=&quot;20148&quot; value=&quot;5&quot;/&gt;&lt;property id=&quot;20300&quot; value=&quot;Slide 88&quot;/&gt;&lt;property id=&quot;20307&quot; value=&quot;766&quot;/&gt;&lt;/object&gt;&lt;object type=&quot;3&quot; unique_id=&quot;159243&quot;&gt;&lt;property id=&quot;20148&quot; value=&quot;5&quot;/&gt;&lt;property id=&quot;20300&quot; value=&quot;Slide 89&quot;/&gt;&lt;property id=&quot;20307&quot; value=&quot;767&quot;/&gt;&lt;/object&gt;&lt;object type=&quot;3&quot; unique_id=&quot;159244&quot;&gt;&lt;property id=&quot;20148&quot; value=&quot;5&quot;/&gt;&lt;property id=&quot;20300&quot; value=&quot;Slide 90&quot;/&gt;&lt;property id=&quot;20307&quot; value=&quot;768&quot;/&gt;&lt;/object&gt;&lt;object type=&quot;3&quot; unique_id=&quot;159245&quot;&gt;&lt;property id=&quot;20148&quot; value=&quot;5&quot;/&gt;&lt;property id=&quot;20300&quot; value=&quot;Slide 91&quot;/&gt;&lt;property id=&quot;20307&quot; value=&quot;769&quot;/&gt;&lt;/object&gt;&lt;object type=&quot;3&quot; unique_id=&quot;160437&quot;&gt;&lt;property id=&quot;20148&quot; value=&quot;5&quot;/&gt;&lt;property id=&quot;20300&quot; value=&quot;Slide 92&quot;/&gt;&lt;property id=&quot;20307&quot; value=&quot;771&quot;/&gt;&lt;/object&gt;&lt;object type=&quot;3&quot; unique_id=&quot;160438&quot;&gt;&lt;property id=&quot;20148&quot; value=&quot;5&quot;/&gt;&lt;property id=&quot;20300&quot; value=&quot;Slide 93 - &amp;quot;Create nested searches&amp;quot;&quot;/&gt;&lt;property id=&quot;20307&quot; value=&quot;772&quot;/&gt;&lt;/object&gt;&lt;object type=&quot;3&quot; unique_id=&quot;163744&quot;&gt;&lt;property id=&quot;20148&quot; value=&quot;5&quot;/&gt;&lt;property id=&quot;20300&quot; value=&quot;Slide 125&quot;/&gt;&lt;property id=&quot;20307&quot; value=&quot;775&quot;/&gt;&lt;/object&gt;&lt;object type=&quot;3&quot; unique_id=&quot;163745&quot;&gt;&lt;property id=&quot;20148&quot; value=&quot;5&quot;/&gt;&lt;property id=&quot;20300&quot; value=&quot;Slide 127&quot;/&gt;&lt;property id=&quot;20307&quot; value=&quot;773&quot;/&gt;&lt;/object&gt;&lt;object type=&quot;3&quot; unique_id=&quot;163746&quot;&gt;&lt;property id=&quot;20148&quot; value=&quot;5&quot;/&gt;&lt;property id=&quot;20300&quot; value=&quot;Slide 128&quot;/&gt;&lt;property id=&quot;20307&quot; value=&quot;774&quot;/&gt;&lt;/object&gt;&lt;object type=&quot;3&quot; unique_id=&quot;163747&quot;&gt;&lt;property id=&quot;20148&quot; value=&quot;5&quot;/&gt;&lt;property id=&quot;20300&quot; value=&quot;Slide 126&quot;/&gt;&lt;property id=&quot;20307&quot; value=&quot;776&quot;/&gt;&lt;/object&gt;&lt;object type=&quot;3&quot; unique_id=&quot;163750&quot;&gt;&lt;property id=&quot;20148&quot; value=&quot;5&quot;/&gt;&lt;property id=&quot;20300&quot; value=&quot;Slide 130&quot;/&gt;&lt;property id=&quot;20307&quot; value=&quot;779&quot;/&gt;&lt;/object&gt;&lt;object type=&quot;3&quot; unique_id=&quot;163751&quot;&gt;&lt;property id=&quot;20148&quot; value=&quot;5&quot;/&gt;&lt;property id=&quot;20300&quot; value=&quot;Slide 131&quot;/&gt;&lt;property id=&quot;20307&quot; value=&quot;781&quot;/&gt;&lt;/object&gt;&lt;object type=&quot;3&quot; unique_id=&quot;163752&quot;&gt;&lt;property id=&quot;20148&quot; value=&quot;5&quot;/&gt;&lt;property id=&quot;20300&quot; value=&quot;Slide 132&quot;/&gt;&lt;property id=&quot;20307&quot; value=&quot;782&quot;/&gt;&lt;/object&gt;&lt;object type=&quot;3&quot; unique_id=&quot;163753&quot;&gt;&lt;property id=&quot;20148&quot; value=&quot;5&quot;/&gt;&lt;property id=&quot;20300&quot; value=&quot;Slide 133&quot;/&gt;&lt;property id=&quot;20307&quot; value=&quot;780&quot;/&gt;&lt;/object&gt;&lt;object type=&quot;3&quot; unique_id=&quot;169263&quot;&gt;&lt;property id=&quot;20148&quot; value=&quot;5&quot;/&gt;&lt;property id=&quot;20300&quot; value=&quot;Slide 165&quot;/&gt;&lt;property id=&quot;20307&quot; value=&quot;783&quot;/&gt;&lt;/object&gt;&lt;object type=&quot;3&quot; unique_id=&quot;169264&quot;&gt;&lt;property id=&quot;20148&quot; value=&quot;5&quot;/&gt;&lt;property id=&quot;20300&quot; value=&quot;Slide 166&quot;/&gt;&lt;property id=&quot;20307&quot; value=&quot;784&quot;/&gt;&lt;/object&gt;&lt;object type=&quot;3&quot; unique_id=&quot;169265&quot;&gt;&lt;property id=&quot;20148&quot; value=&quot;5&quot;/&gt;&lt;property id=&quot;20300&quot; value=&quot;Slide 167&quot;/&gt;&lt;property id=&quot;20307&quot; value=&quot;785&quot;/&gt;&lt;/object&gt;&lt;object type=&quot;3&quot; unique_id=&quot;169266&quot;&gt;&lt;property id=&quot;20148&quot; value=&quot;5&quot;/&gt;&lt;property id=&quot;20300&quot; value=&quot;Slide 168&quot;/&gt;&lt;property id=&quot;20307&quot; value=&quot;786&quot;/&gt;&lt;/object&gt;&lt;object type=&quot;3&quot; unique_id=&quot;169267&quot;&gt;&lt;property id=&quot;20148&quot; value=&quot;5&quot;/&gt;&lt;property id=&quot;20300&quot; value=&quot;Slide 169&quot;/&gt;&lt;property id=&quot;20307&quot; value=&quot;787&quot;/&gt;&lt;/object&gt;&lt;object type=&quot;3&quot; unique_id=&quot;169268&quot;&gt;&lt;property id=&quot;20148&quot; value=&quot;5&quot;/&gt;&lt;property id=&quot;20300&quot; value=&quot;Slide 170&quot;/&gt;&lt;property id=&quot;20307&quot; value=&quot;788&quot;/&gt;&lt;/object&gt;&lt;object type=&quot;3&quot; unique_id=&quot;169269&quot;&gt;&lt;property id=&quot;20148&quot; value=&quot;5&quot;/&gt;&lt;property id=&quot;20300&quot; value=&quot;Slide 171&quot;/&gt;&lt;property id=&quot;20307&quot; value=&quot;789&quot;/&gt;&lt;/object&gt;&lt;object type=&quot;3&quot; unique_id=&quot;169270&quot;&gt;&lt;property id=&quot;20148&quot; value=&quot;5&quot;/&gt;&lt;property id=&quot;20300&quot; value=&quot;Slide 172&quot;/&gt;&lt;property id=&quot;20307&quot; value=&quot;790&quot;/&gt;&lt;/object&gt;&lt;object type=&quot;3&quot; unique_id=&quot;169271&quot;&gt;&lt;property id=&quot;20148&quot; value=&quot;5&quot;/&gt;&lt;property id=&quot;20300&quot; value=&quot;Slide 173&quot;/&gt;&lt;property id=&quot;20307&quot; value=&quot;791&quot;/&gt;&lt;/object&gt;&lt;object type=&quot;3&quot; unique_id=&quot;169272&quot;&gt;&lt;property id=&quot;20148&quot; value=&quot;5&quot;/&gt;&lt;property id=&quot;20300&quot; value=&quot;Slide 174&quot;/&gt;&lt;property id=&quot;20307&quot; value=&quot;792&quot;/&gt;&lt;/object&gt;&lt;object type=&quot;3&quot; unique_id=&quot;169273&quot;&gt;&lt;property id=&quot;20148&quot; value=&quot;5&quot;/&gt;&lt;property id=&quot;20300&quot; value=&quot;Slide 175&quot;/&gt;&lt;property id=&quot;20307&quot; value=&quot;793&quot;/&gt;&lt;/object&gt;&lt;object type=&quot;3&quot; unique_id=&quot;169274&quot;&gt;&lt;property id=&quot;20148&quot; value=&quot;5&quot;/&gt;&lt;property id=&quot;20300&quot; value=&quot;Slide 176&quot;/&gt;&lt;property id=&quot;20307&quot; value=&quot;794&quot;/&gt;&lt;/object&gt;&lt;object type=&quot;3&quot; unique_id=&quot;169275&quot;&gt;&lt;property id=&quot;20148&quot; value=&quot;5&quot;/&gt;&lt;property id=&quot;20300&quot; value=&quot;Slide 177&quot;/&gt;&lt;property id=&quot;20307&quot; value=&quot;795&quot;/&gt;&lt;/object&gt;&lt;object type=&quot;3&quot; unique_id=&quot;169278&quot;&gt;&lt;property id=&quot;20148&quot; value=&quot;5&quot;/&gt;&lt;property id=&quot;20300&quot; value=&quot;Slide 207&quot;/&gt;&lt;property id=&quot;20307&quot; value=&quot;798&quot;/&gt;&lt;/object&gt;&lt;object type=&quot;3&quot; unique_id=&quot;169279&quot;&gt;&lt;property id=&quot;20148&quot; value=&quot;5&quot;/&gt;&lt;property id=&quot;20300&quot; value=&quot;Slide 208&quot;/&gt;&lt;property id=&quot;20307&quot; value=&quot;799&quot;/&gt;&lt;/object&gt;&lt;object type=&quot;3&quot; unique_id=&quot;169280&quot;&gt;&lt;property id=&quot;20148&quot; value=&quot;5&quot;/&gt;&lt;property id=&quot;20300&quot; value=&quot;Slide 209&quot;/&gt;&lt;property id=&quot;20307&quot; value=&quot;800&quot;/&gt;&lt;/object&gt;&lt;object type=&quot;3&quot; unique_id=&quot;169281&quot;&gt;&lt;property id=&quot;20148&quot; value=&quot;5&quot;/&gt;&lt;property id=&quot;20300&quot; value=&quot;Slide 210&quot;/&gt;&lt;property id=&quot;20307&quot; value=&quot;801&quot;/&gt;&lt;/object&gt;&lt;object type=&quot;3&quot; unique_id=&quot;169282&quot;&gt;&lt;property id=&quot;20148&quot; value=&quot;5&quot;/&gt;&lt;property id=&quot;20300&quot; value=&quot;Slide 211&quot;/&gt;&lt;property id=&quot;20307&quot; value=&quot;802&quot;/&gt;&lt;/object&gt;&lt;object type=&quot;3&quot; unique_id=&quot;169283&quot;&gt;&lt;property id=&quot;20148&quot; value=&quot;5&quot;/&gt;&lt;property id=&quot;20300&quot; value=&quot;Slide 212&quot;/&gt;&lt;property id=&quot;20307&quot; value=&quot;803&quot;/&gt;&lt;/object&gt;&lt;object type=&quot;3&quot; unique_id=&quot;169284&quot;&gt;&lt;property id=&quot;20148&quot; value=&quot;5&quot;/&gt;&lt;property id=&quot;20300&quot; value=&quot;Slide 213&quot;/&gt;&lt;property id=&quot;20307&quot; value=&quot;804&quot;/&gt;&lt;/object&gt;&lt;object type=&quot;3&quot; unique_id=&quot;169285&quot;&gt;&lt;property id=&quot;20148&quot; value=&quot;5&quot;/&gt;&lt;property id=&quot;20300&quot; value=&quot;Slide 214&quot;/&gt;&lt;property id=&quot;20307&quot; value=&quot;805&quot;/&gt;&lt;/object&gt;&lt;object type=&quot;3&quot; unique_id=&quot;169304&quot;&gt;&lt;property id=&quot;20148&quot; value=&quot;5&quot;/&gt;&lt;property id=&quot;20300&quot; value=&quot;Slide 275&quot;/&gt;&lt;property id=&quot;20307&quot; value=&quot;824&quot;/&gt;&lt;/object&gt;&lt;object type=&quot;3&quot; unique_id=&quot;171250&quot;&gt;&lt;property id=&quot;20148&quot; value=&quot;5&quot;/&gt;&lt;property id=&quot;20300&quot; value=&quot;Slide 283&quot;/&gt;&lt;property id=&quot;20307&quot; value=&quot;826&quot;/&gt;&lt;/object&gt;&lt;object type=&quot;3&quot; unique_id=&quot;171251&quot;&gt;&lt;property id=&quot;20148&quot; value=&quot;5&quot;/&gt;&lt;property id=&quot;20300&quot; value=&quot;Slide 287&quot;/&gt;&lt;property id=&quot;20307&quot; value=&quot;827&quot;/&gt;&lt;/object&gt;&lt;object type=&quot;3&quot; unique_id=&quot;171252&quot;&gt;&lt;property id=&quot;20148&quot; value=&quot;5&quot;/&gt;&lt;property id=&quot;20300&quot; value=&quot;Slide 288&quot;/&gt;&lt;property id=&quot;20307&quot; value=&quot;828&quot;/&gt;&lt;/object&gt;&lt;object type=&quot;3&quot; unique_id=&quot;176781&quot;&gt;&lt;property id=&quot;20148&quot; value=&quot;5&quot;/&gt;&lt;property id=&quot;20300&quot; value=&quot;Slide 284&quot;/&gt;&lt;property id=&quot;20307&quot; value=&quot;829&quot;/&gt;&lt;/object&gt;&lt;object type=&quot;3&quot; unique_id=&quot;176782&quot;&gt;&lt;property id=&quot;20148&quot; value=&quot;5&quot;/&gt;&lt;property id=&quot;20300&quot; value=&quot;Slide 265 - &amp;quot;Should I write my thesis in one document or in separate chapters?&amp;quot;&quot;/&gt;&lt;property id=&quot;20307&quot; value=&quot;830&quot;/&gt;&lt;/object&gt;&lt;object type=&quot;3&quot; unique_id=&quot;176783&quot;&gt;&lt;property id=&quot;20148&quot; value=&quot;5&quot;/&gt;&lt;property id=&quot;20300&quot; value=&quot;Slide 266 - &amp;quot;Template Options&amp;quot;&quot;/&gt;&lt;property id=&quot;20307&quot; value=&quot;831&quot;/&gt;&lt;/object&gt;&lt;object type=&quot;3&quot; unique_id=&quot;180629&quot;&gt;&lt;property id=&quot;20148&quot; value=&quot;5&quot;/&gt;&lt;property id=&quot;20300&quot; value=&quot;Slide 68 - &amp;quot;Create nested searches&amp;quot;&quot;/&gt;&lt;property id=&quot;20307&quot; value=&quot;832&quot;/&gt;&lt;/object&gt;&lt;object type=&quot;3&quot; unique_id=&quot;184088&quot;&gt;&lt;property id=&quot;20148&quot; value=&quot;5&quot;/&gt;&lt;property id=&quot;20300&quot; value=&quot;Slide 141 - &amp;quot;Adding pages to an Author(Year) citation&amp;quot;&quot;/&gt;&lt;property id=&quot;20307&quot; value=&quot;833&quot;/&gt;&lt;/object&gt;&lt;object type=&quot;3&quot; unique_id=&quot;184089&quot;&gt;&lt;property id=&quot;20148&quot; value=&quot;5&quot;/&gt;&lt;property id=&quot;20300&quot; value=&quot;Slide 142&quot;/&gt;&lt;property id=&quot;20307&quot; value=&quot;835&quot;/&gt;&lt;/object&gt;&lt;object type=&quot;3&quot; unique_id=&quot;184090&quot;&gt;&lt;property id=&quot;20148&quot; value=&quot;5&quot;/&gt;&lt;property id=&quot;20300&quot; value=&quot;Slide 143&quot;/&gt;&lt;property id=&quot;20307&quot; value=&quot;836&quot;/&gt;&lt;/object&gt;&lt;object type=&quot;3&quot; unique_id=&quot;184091&quot;&gt;&lt;property id=&quot;20148&quot; value=&quot;5&quot;/&gt;&lt;property id=&quot;20300&quot; value=&quot;Slide 144&quot;/&gt;&lt;property id=&quot;20307&quot; value=&quot;837&quot;/&gt;&lt;/object&gt;&lt;object type=&quot;3&quot; unique_id=&quot;184092&quot;&gt;&lt;property id=&quot;20148&quot; value=&quot;5&quot;/&gt;&lt;property id=&quot;20300&quot; value=&quot;Slide 145&quot;/&gt;&lt;property id=&quot;20307&quot; value=&quot;842&quot;/&gt;&lt;/object&gt;&lt;object type=&quot;3&quot; unique_id=&quot;184093&quot;&gt;&lt;property id=&quot;20148&quot; value=&quot;5&quot;/&gt;&lt;property id=&quot;20300&quot; value=&quot;Slide 146&quot;/&gt;&lt;property id=&quot;20307&quot; value=&quot;838&quot;/&gt;&lt;/object&gt;&lt;object type=&quot;3&quot; unique_id=&quot;184094&quot;&gt;&lt;property id=&quot;20148&quot; value=&quot;5&quot;/&gt;&lt;property id=&quot;20300&quot; value=&quot;Slide 147&quot;/&gt;&lt;property id=&quot;20307&quot; value=&quot;839&quot;/&gt;&lt;/object&gt;&lt;object type=&quot;3&quot; unique_id=&quot;184095&quot;&gt;&lt;property id=&quot;20148&quot; value=&quot;5&quot;/&gt;&lt;property id=&quot;20300&quot; value=&quot;Slide 148&quot;/&gt;&lt;property id=&quot;20307&quot; value=&quot;840&quot;/&gt;&lt;/object&gt;&lt;object type=&quot;3&quot; unique_id=&quot;184097&quot;&gt;&lt;property id=&quot;20148&quot; value=&quot;5&quot;/&gt;&lt;property id=&quot;20300&quot; value=&quot;Slide 149 - &amp;quot;Working with unformatted citations&amp;quot;&quot;/&gt;&lt;property id=&quot;20307&quot; value=&quot;834&quot;/&gt;&lt;/object&gt;&lt;object type=&quot;3&quot; unique_id=&quot;187134&quot;&gt;&lt;property id=&quot;20148&quot; value=&quot;5&quot;/&gt;&lt;property id=&quot;20300&quot; value=&quot;Slide 150 - &amp;quot;Everyone works differently..&amp;quot;&quot;/&gt;&lt;property id=&quot;20307&quot; value=&quot;843&quot;/&gt;&lt;/object&gt;&lt;object type=&quot;3&quot; unique_id=&quot;187135&quot;&gt;&lt;property id=&quot;20148&quot; value=&quot;5&quot;/&gt;&lt;property id=&quot;20300&quot; value=&quot;Slide 151&quot;/&gt;&lt;property id=&quot;20307&quot; value=&quot;844&quot;/&gt;&lt;/object&gt;&lt;object type=&quot;3&quot; unique_id=&quot;187136&quot;&gt;&lt;property id=&quot;20148&quot; value=&quot;5&quot;/&gt;&lt;property id=&quot;20300&quot; value=&quot;Slide 152&quot;/&gt;&lt;property id=&quot;20307&quot; value=&quot;845&quot;/&gt;&lt;/object&gt;&lt;object type=&quot;3&quot; unique_id=&quot;187137&quot;&gt;&lt;property id=&quot;20148&quot; value=&quot;5&quot;/&gt;&lt;property id=&quot;20300&quot; value=&quot;Slide 153&quot;/&gt;&lt;property id=&quot;20307&quot; value=&quot;846&quot;/&gt;&lt;/object&gt;&lt;object type=&quot;3&quot; unique_id=&quot;187138&quot;&gt;&lt;property id=&quot;20148&quot; value=&quot;5&quot;/&gt;&lt;property id=&quot;20300&quot; value=&quot;Slide 154&quot;/&gt;&lt;property id=&quot;20307&quot; value=&quot;847&quot;/&gt;&lt;/object&gt;&lt;object type=&quot;3&quot; unique_id=&quot;187139&quot;&gt;&lt;property id=&quot;20148&quot; value=&quot;5&quot;/&gt;&lt;property id=&quot;20300&quot; value=&quot;Slide 155&quot;/&gt;&lt;property id=&quot;20307&quot; value=&quot;848&quot;/&gt;&lt;/object&gt;&lt;object type=&quot;3&quot; unique_id=&quot;187140&quot;&gt;&lt;property id=&quot;20148&quot; value=&quot;5&quot;/&gt;&lt;property id=&quot;20300&quot; value=&quot;Slide 156&quot;/&gt;&lt;property id=&quot;20307&quot; value=&quot;849&quot;/&gt;&lt;/object&gt;&lt;object type=&quot;3&quot; unique_id=&quot;187141&quot;&gt;&lt;property id=&quot;20148&quot; value=&quot;5&quot;/&gt;&lt;property id=&quot;20300&quot; value=&quot;Slide 157&quot;/&gt;&lt;property id=&quot;20307&quot; value=&quot;850&quot;/&gt;&lt;/object&gt;&lt;object type=&quot;3&quot; unique_id=&quot;187142&quot;&gt;&lt;property id=&quot;20148&quot; value=&quot;5&quot;/&gt;&lt;property id=&quot;20300&quot; value=&quot;Slide 158&quot;/&gt;&lt;property id=&quot;20307&quot; value=&quot;851&quot;/&gt;&lt;/object&gt;&lt;object type=&quot;3&quot; unique_id=&quot;196769&quot;&gt;&lt;property id=&quot;20148&quot; value=&quot;5&quot;/&gt;&lt;property id=&quot;20300&quot; value=&quot;Slide 230 - &amp;quot;Synchronising with EndNote Online&amp;quot;&quot;/&gt;&lt;property id=&quot;20307&quot; value=&quot;852&quot;/&gt;&lt;/object&gt;&lt;object type=&quot;3&quot; unique_id=&quot;196770&quot;&gt;&lt;property id=&quot;20148&quot; value=&quot;5&quot;/&gt;&lt;property id=&quot;20300&quot; value=&quot;Slide 231&quot;/&gt;&lt;property id=&quot;20307&quot; value=&quot;853&quot;/&gt;&lt;/object&gt;&lt;object type=&quot;3&quot; unique_id=&quot;196771&quot;&gt;&lt;property id=&quot;20148&quot; value=&quot;5&quot;/&gt;&lt;property id=&quot;20300&quot; value=&quot;Slide 232&quot;/&gt;&lt;property id=&quot;20307&quot; value=&quot;854&quot;/&gt;&lt;/object&gt;&lt;object type=&quot;3&quot; unique_id=&quot;196772&quot;&gt;&lt;property id=&quot;20148&quot; value=&quot;5&quot;/&gt;&lt;property id=&quot;20300&quot; value=&quot;Slide 233&quot;/&gt;&lt;property id=&quot;20307&quot; value=&quot;855&quot;/&gt;&lt;/object&gt;&lt;object type=&quot;3&quot; unique_id=&quot;196773&quot;&gt;&lt;property id=&quot;20148&quot; value=&quot;5&quot;/&gt;&lt;property id=&quot;20300&quot; value=&quot;Slide 234&quot;/&gt;&lt;property id=&quot;20307&quot; value=&quot;856&quot;/&gt;&lt;/object&gt;&lt;object type=&quot;3&quot; unique_id=&quot;196774&quot;&gt;&lt;property id=&quot;20148&quot; value=&quot;5&quot;/&gt;&lt;property id=&quot;20300&quot; value=&quot;Slide 235&quot;/&gt;&lt;property id=&quot;20307&quot; value=&quot;857&quot;/&gt;&lt;/object&gt;&lt;object type=&quot;3&quot; unique_id=&quot;196775&quot;&gt;&lt;property id=&quot;20148&quot; value=&quot;5&quot;/&gt;&lt;property id=&quot;20300&quot; value=&quot;Slide 236&quot;/&gt;&lt;property id=&quot;20307&quot; value=&quot;858&quot;/&gt;&lt;/object&gt;&lt;object type=&quot;3&quot; unique_id=&quot;196776&quot;&gt;&lt;property id=&quot;20148&quot; value=&quot;5&quot;/&gt;&lt;property id=&quot;20300&quot; value=&quot;Slide 237&quot;/&gt;&lt;property id=&quot;20307&quot; value=&quot;859&quot;/&gt;&lt;/object&gt;&lt;object type=&quot;3&quot; unique_id=&quot;196777&quot;&gt;&lt;property id=&quot;20148&quot; value=&quot;5&quot;/&gt;&lt;property id=&quot;20300&quot; value=&quot;Slide 238&quot;/&gt;&lt;property id=&quot;20307&quot; value=&quot;860&quot;/&gt;&lt;/object&gt;&lt;object type=&quot;3&quot; unique_id=&quot;196778&quot;&gt;&lt;property id=&quot;20148&quot; value=&quot;5&quot;/&gt;&lt;property id=&quot;20300&quot; value=&quot;Slide 239&quot;/&gt;&lt;property id=&quot;20307&quot; value=&quot;861&quot;/&gt;&lt;/object&gt;&lt;object type=&quot;3&quot; unique_id=&quot;196779&quot;&gt;&lt;property id=&quot;20148&quot; value=&quot;5&quot;/&gt;&lt;property id=&quot;20300&quot; value=&quot;Slide 240&quot;/&gt;&lt;property id=&quot;20307&quot; value=&quot;862&quot;/&gt;&lt;/object&gt;&lt;object type=&quot;3&quot; unique_id=&quot;196780&quot;&gt;&lt;property id=&quot;20148&quot; value=&quot;5&quot;/&gt;&lt;property id=&quot;20300&quot; value=&quot;Slide 241&quot;/&gt;&lt;property id=&quot;20307&quot; value=&quot;863&quot;/&gt;&lt;/object&gt;&lt;object type=&quot;3&quot; unique_id=&quot;196781&quot;&gt;&lt;property id=&quot;20148&quot; value=&quot;5&quot;/&gt;&lt;property id=&quot;20300&quot; value=&quot;Slide 242&quot;/&gt;&lt;property id=&quot;20307&quot; value=&quot;864&quot;/&gt;&lt;/object&gt;&lt;object type=&quot;3&quot; unique_id=&quot;196782&quot;&gt;&lt;property id=&quot;20148&quot; value=&quot;5&quot;/&gt;&lt;property id=&quot;20300&quot; value=&quot;Slide 243 - &amp;quot;CWYW with EndNote Online&amp;quot;&quot;/&gt;&lt;property id=&quot;20307&quot; value=&quot;865&quot;/&gt;&lt;/object&gt;&lt;object type=&quot;3&quot; unique_id=&quot;196783&quot;&gt;&lt;property id=&quot;20148&quot; value=&quot;5&quot;/&gt;&lt;property id=&quot;20300&quot; value=&quot;Slide 244&quot;/&gt;&lt;property id=&quot;20307&quot; value=&quot;866&quot;/&gt;&lt;/object&gt;&lt;object type=&quot;3&quot; unique_id=&quot;196784&quot;&gt;&lt;property id=&quot;20148&quot; value=&quot;5&quot;/&gt;&lt;property id=&quot;20300&quot; value=&quot;Slide 245&quot;/&gt;&lt;property id=&quot;20307&quot; value=&quot;867&quot;/&gt;&lt;/object&gt;&lt;object type=&quot;3&quot; unique_id=&quot;196785&quot;&gt;&lt;property id=&quot;20148&quot; value=&quot;5&quot;/&gt;&lt;property id=&quot;20300&quot; value=&quot;Slide 246&quot;/&gt;&lt;property id=&quot;20307&quot; value=&quot;868&quot;/&gt;&lt;/object&gt;&lt;object type=&quot;3&quot; unique_id=&quot;196786&quot;&gt;&lt;property id=&quot;20148&quot; value=&quot;5&quot;/&gt;&lt;property id=&quot;20300&quot; value=&quot;Slide 247&quot;/&gt;&lt;property id=&quot;20307&quot; value=&quot;869&quot;/&gt;&lt;/object&gt;&lt;object type=&quot;3&quot; unique_id=&quot;196787&quot;&gt;&lt;property id=&quot;20148&quot; value=&quot;5&quot;/&gt;&lt;property id=&quot;20300&quot; value=&quot;Slide 248&quot;/&gt;&lt;property id=&quot;20307&quot; value=&quot;870&quot;/&gt;&lt;/object&gt;&lt;object type=&quot;3&quot; unique_id=&quot;196788&quot;&gt;&lt;property id=&quot;20148&quot; value=&quot;5&quot;/&gt;&lt;property id=&quot;20300&quot; value=&quot;Slide 249 - &amp;quot;Edit citations&amp;quot;&quot;/&gt;&lt;property id=&quot;20307&quot; value=&quot;871&quot;/&gt;&lt;/object&gt;&lt;object type=&quot;3&quot; unique_id=&quot;196789&quot;&gt;&lt;property id=&quot;20148&quot; value=&quot;5&quot;/&gt;&lt;property id=&quot;20300&quot; value=&quot;Slide 250&quot;/&gt;&lt;property id=&quot;20307&quot; value=&quot;872&quot;/&gt;&lt;/object&gt;&lt;object type=&quot;3&quot; unique_id=&quot;196790&quot;&gt;&lt;property id=&quot;20148&quot; value=&quot;5&quot;/&gt;&lt;property id=&quot;20300&quot; value=&quot;Slide 251&quot;/&gt;&lt;property id=&quot;20307&quot; value=&quot;873&quot;/&gt;&lt;/object&gt;&lt;object type=&quot;3&quot; unique_id=&quot;196791&quot;&gt;&lt;property id=&quot;20148&quot; value=&quot;5&quot;/&gt;&lt;property id=&quot;20300&quot; value=&quot;Slide 252&quot;/&gt;&lt;property id=&quot;20307&quot; value=&quot;874&quot;/&gt;&lt;/object&gt;&lt;object type=&quot;3&quot; unique_id=&quot;196792&quot;&gt;&lt;property id=&quot;20148&quot; value=&quot;5&quot;/&gt;&lt;property id=&quot;20300&quot; value=&quot;Slide 253&quot;/&gt;&lt;property id=&quot;20307&quot; value=&quot;875&quot;/&gt;&lt;/object&gt;&lt;object type=&quot;3&quot; unique_id=&quot;196793&quot;&gt;&lt;property id=&quot;20148&quot; value=&quot;5&quot;/&gt;&lt;property id=&quot;20300&quot; value=&quot;Slide 254 - &amp;quot;Manage the bibliography layout&amp;quot;&quot;/&gt;&lt;property id=&quot;20307&quot; value=&quot;876&quot;/&gt;&lt;/object&gt;&lt;object type=&quot;3&quot; unique_id=&quot;196794&quot;&gt;&lt;property id=&quot;20148&quot; value=&quot;5&quot;/&gt;&lt;property id=&quot;20300&quot; value=&quot;Slide 255&quot;/&gt;&lt;property id=&quot;20307&quot; value=&quot;877&quot;/&gt;&lt;/object&gt;&lt;object type=&quot;3&quot; unique_id=&quot;196795&quot;&gt;&lt;property id=&quot;20148&quot; value=&quot;5&quot;/&gt;&lt;property id=&quot;20300&quot; value=&quot;Slide 256&quot;/&gt;&lt;property id=&quot;20307&quot; value=&quot;878&quot;/&gt;&lt;/object&gt;&lt;object type=&quot;3&quot; unique_id=&quot;196796&quot;&gt;&lt;property id=&quot;20148&quot; value=&quot;5&quot;/&gt;&lt;property id=&quot;20300&quot; value=&quot;Slide 257&quot;/&gt;&lt;property id=&quot;20307&quot; value=&quot;879&quot;/&gt;&lt;/object&gt;&lt;object type=&quot;3&quot; unique_id=&quot;196797&quot;&gt;&lt;property id=&quot;20148&quot; value=&quot;5&quot;/&gt;&lt;property id=&quot;20300&quot; value=&quot;Slide 258&quot;/&gt;&lt;property id=&quot;20307&quot; value=&quot;880&quot;/&gt;&lt;/object&gt;&lt;object type=&quot;3&quot; unique_id=&quot;198274&quot;&gt;&lt;property id=&quot;20148&quot; value=&quot;5&quot;/&gt;&lt;property id=&quot;20300&quot; value=&quot;Slide 285&quot;/&gt;&lt;property id=&quot;20307&quot; value=&quot;881&quot;/&gt;&lt;/object&gt;&lt;object type=&quot;3&quot; unique_id=&quot;199151&quot;&gt;&lt;property id=&quot;20148&quot; value=&quot;5&quot;/&gt;&lt;property id=&quot;20300&quot; value=&quot;Slide 282&quot;/&gt;&lt;property id=&quot;20307&quot; value=&quot;882&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1,1149657399,\\userfiles.soton.ac.uk\Users\lmr\mydocuments\GradSchool_2013\EndNoteX7\EndNote_X7_advanced_graduate_2014.1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149657399,\\userfiles.soton.ac.uk\Users\lmr\mydocuments\GradSchool_2013\EndNoteX7\EndNote_X7_advanced_graduate_2014.1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1149657399,\\userfiles.soton.ac.uk\Users\lmr\mydocuments\GradSchool_2013\EndNoteX7\EndNote_X7_advanced_graduate_2014.1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1149657399,\\userfiles.soton.ac.uk\Users\lmr\mydocuments\GradSchool_2013\EndNoteX7\EndNote_X7_advanced_graduate_2014.1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1149657399,\\userfiles.soton.ac.uk\Users\lmr\mydocuments\GradSchool_2013\EndNoteX7\EndNote_X7_advanced_graduate_2014.1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149657399,\\userfiles.soton.ac.uk\Users\lmr\mydocuments\GradSchool_2013\EndNoteX7\EndNote_X7_advanced_graduate_2014.1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1149657399,\\userfiles.soton.ac.uk\Users\lmr\mydocuments\GradSchool_2013\EndNoteX7\EndNote_X7_advanced_graduate_2014.1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1149657399,\\userfiles.soton.ac.uk\Users\lmr\mydocuments\GradSchool_2013\EndNoteX7\EndNote_X7_advanced_graduate_2014.1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6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FF0066"/>
          </a:solidFill>
          <a:tailEnd type="triangle" w="lg" len="lg"/>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FFFFFF"/>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none" anchor="ctr"/>
      <a:lstStyle>
        <a:defPPr algn="ctr">
          <a:defRPr>
            <a:solidFill>
              <a:srgbClr val="FFFFFF"/>
            </a:solidFill>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smtClean="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85209</TotalTime>
  <Words>11974</Words>
  <Application>Microsoft Office PowerPoint</Application>
  <PresentationFormat>On-screen Show (4:3)</PresentationFormat>
  <Paragraphs>1300</Paragraphs>
  <Slides>289</Slides>
  <Notes>241</Notes>
  <HiddenSlides>0</HiddenSlides>
  <MMClips>0</MMClips>
  <ScaleCrop>false</ScaleCrop>
  <HeadingPairs>
    <vt:vector size="4" baseType="variant">
      <vt:variant>
        <vt:lpstr>Theme</vt:lpstr>
      </vt:variant>
      <vt:variant>
        <vt:i4>12</vt:i4>
      </vt:variant>
      <vt:variant>
        <vt:lpstr>Slide Titles</vt:lpstr>
      </vt:variant>
      <vt:variant>
        <vt:i4>289</vt:i4>
      </vt:variant>
    </vt:vector>
  </HeadingPairs>
  <TitlesOfParts>
    <vt:vector size="301" baseType="lpstr">
      <vt:lpstr>Presentation master linda new brand</vt:lpstr>
      <vt:lpstr>1_Presentation master linda new brand</vt:lpstr>
      <vt:lpstr>2_Presentation master linda new brand</vt:lpstr>
      <vt:lpstr>3_Presentation master linda new brand</vt:lpstr>
      <vt:lpstr>4_Presentation master linda new brand</vt:lpstr>
      <vt:lpstr>5_Presentation master linda new brand</vt:lpstr>
      <vt:lpstr>6_Presentation master linda new brand</vt:lpstr>
      <vt:lpstr>7_Presentation master linda new brand</vt:lpstr>
      <vt:lpstr>8_Presentation master linda new brand</vt:lpstr>
      <vt:lpstr>9_Presentation master linda new brand</vt:lpstr>
      <vt:lpstr>10_Presentation master linda new brand</vt:lpstr>
      <vt:lpstr>11_Presentation master linda new brand</vt:lpstr>
      <vt:lpstr>EndNote X7 -   advanced graduate session</vt:lpstr>
      <vt:lpstr>Work with the EndNote Library</vt:lpstr>
      <vt:lpstr>Edit the reference style - footnotes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Importing files from a pdf folder containing pdf files</vt:lpstr>
      <vt:lpstr>PowerPoint Presentation</vt:lpstr>
      <vt:lpstr>PowerPoint Presentation</vt:lpstr>
      <vt:lpstr>PowerPoint Presentation</vt:lpstr>
      <vt:lpstr>Using special characters</vt:lpstr>
      <vt:lpstr>Using special characters</vt:lpstr>
      <vt:lpstr>PowerPoint Presentation</vt:lpstr>
      <vt:lpstr>Managing duplicates</vt:lpstr>
      <vt:lpstr>PowerPoint Presentation</vt:lpstr>
      <vt:lpstr>PowerPoint Presentation</vt:lpstr>
      <vt:lpstr>PowerPoint Presentation</vt:lpstr>
      <vt:lpstr>PowerPoint Presentation</vt:lpstr>
      <vt:lpstr>PowerPoint Presentation</vt:lpstr>
      <vt:lpstr>Working with groups</vt:lpstr>
      <vt:lpstr>Sort references into groups</vt:lpstr>
      <vt:lpstr>Create custom groups</vt:lpstr>
      <vt:lpstr>PowerPoint Presentation</vt:lpstr>
      <vt:lpstr>PowerPoint Presentation</vt:lpstr>
      <vt:lpstr>PowerPoint Presentation</vt:lpstr>
      <vt:lpstr>PowerPoint Presentation</vt:lpstr>
      <vt:lpstr>Create Smart groups</vt:lpstr>
      <vt:lpstr>PowerPoint Presentation</vt:lpstr>
      <vt:lpstr>PowerPoint Presentation</vt:lpstr>
      <vt:lpstr>PowerPoint Presentation</vt:lpstr>
      <vt:lpstr>PowerPoint Presentation</vt:lpstr>
      <vt:lpstr>Group sets</vt:lpstr>
      <vt:lpstr>PowerPoint Presentation</vt:lpstr>
      <vt:lpstr>PowerPoint Presentation</vt:lpstr>
      <vt:lpstr>PowerPoint Presentation</vt:lpstr>
      <vt:lpstr>Create from groups</vt:lpstr>
      <vt:lpstr>Create nested searches</vt:lpstr>
      <vt:lpstr>PowerPoint Presentation</vt:lpstr>
      <vt:lpstr>PowerPoint Presentation</vt:lpstr>
      <vt:lpstr>PowerPoint Presentation</vt:lpstr>
      <vt:lpstr>Edit an existing reference</vt:lpstr>
      <vt:lpstr>PowerPoint Presentation</vt:lpstr>
      <vt:lpstr>PowerPoint Presentation</vt:lpstr>
      <vt:lpstr>PowerPoint Presentation</vt:lpstr>
      <vt:lpstr>PowerPoint Presentation</vt:lpstr>
      <vt:lpstr>Edit a group of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Search 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nested searches</vt:lpstr>
      <vt:lpstr>Working with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figures in Word documents</vt:lpstr>
      <vt:lpstr>PowerPoint Presentation</vt:lpstr>
      <vt:lpstr>PowerPoint Presentation</vt:lpstr>
      <vt:lpstr>PowerPoint Presentation</vt:lpstr>
      <vt:lpstr>PowerPoint Presentation</vt:lpstr>
      <vt:lpstr>PowerPoint Presentation</vt:lpstr>
      <vt:lpstr>Working with tables and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caption layout for tables and figures</vt:lpstr>
      <vt:lpstr>PowerPoint Presentation</vt:lpstr>
      <vt:lpstr>PowerPoint Presentation</vt:lpstr>
      <vt:lpstr>PowerPoint Presentation</vt:lpstr>
      <vt:lpstr>PowerPoint Presentation</vt:lpstr>
      <vt:lpstr>Bibliographic templates for figures and tables</vt:lpstr>
      <vt:lpstr>PowerPoint Presentation</vt:lpstr>
      <vt:lpstr>PowerPoint Presentation</vt:lpstr>
      <vt:lpstr>PowerPoint Presentation</vt:lpstr>
      <vt:lpstr>PowerPoint Presentation</vt:lpstr>
      <vt:lpstr>Attach  non-PDF files to records</vt:lpstr>
      <vt:lpstr>PowerPoint Presentation</vt:lpstr>
      <vt:lpstr>PowerPoint Presentation</vt:lpstr>
      <vt:lpstr>PowerPoint Presentation</vt:lpstr>
      <vt:lpstr>PowerPoint Presentation</vt:lpstr>
      <vt:lpstr>Use EndNote with Word</vt:lpstr>
      <vt:lpstr>Insert footnote references into Word</vt:lpstr>
      <vt:lpstr>PowerPoint Presentation</vt:lpstr>
      <vt:lpstr>PowerPoint Presentation</vt:lpstr>
      <vt:lpstr>PowerPoint Presentation</vt:lpstr>
      <vt:lpstr>PowerPoint Presentation</vt:lpstr>
      <vt:lpstr>PowerPoint Presentation</vt:lpstr>
      <vt:lpstr>Adding pages to an Author(Year) citation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unformatted citations</vt:lpstr>
      <vt:lpstr>Everyone works differently..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Bibliography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Remove field codes</vt:lpstr>
      <vt:lpstr>Create a plain text document</vt:lpstr>
      <vt:lpstr>PowerPoint Presentation</vt:lpstr>
      <vt:lpstr>Creating a subject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abbreviated journal titles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references from Google Scholar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Searching COPAC</vt:lpstr>
      <vt:lpstr>PowerPoint Presentation</vt:lpstr>
      <vt:lpstr>PowerPoint Presentation</vt:lpstr>
      <vt:lpstr>PowerPoint Presentation</vt:lpstr>
      <vt:lpstr>PowerPoint Presentation</vt:lpstr>
      <vt:lpstr>PowerPoint Presentation</vt:lpstr>
      <vt:lpstr>PowerPoint Presentation</vt:lpstr>
      <vt:lpstr>Working with e-prints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Synchronising with EndNote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CWYW with EndNote Online</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Group management on EndNote Online</vt:lpstr>
      <vt:lpstr>PowerPoint Presentation</vt:lpstr>
      <vt:lpstr>PowerPoint Presentation</vt:lpstr>
      <vt:lpstr>PowerPoint Presentation</vt:lpstr>
      <vt:lpstr>PowerPoint Presentation</vt:lpstr>
      <vt:lpstr>PowerPoint Presentation</vt:lpstr>
      <vt:lpstr>Should I write my thesis in one document or in separate chapters?</vt:lpstr>
      <vt:lpstr>Template Options</vt:lpstr>
      <vt:lpstr>Combine chapters into a single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Powerpoint</vt:lpstr>
      <vt:lpstr>Inserting citations</vt:lpstr>
      <vt:lpstr>PowerPoint Presentation</vt:lpstr>
      <vt:lpstr>PowerPoint Presentation</vt:lpstr>
      <vt:lpstr>PowerPoint Presentation</vt:lpstr>
      <vt:lpstr>PowerPoint Presentation</vt:lpstr>
      <vt:lpstr>Creating reference lists</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EndNote X4 -   advanced graduate session</dc:title>
  <dc:creator>lmr</dc:creator>
  <cp:lastModifiedBy>Gibbs T.A.</cp:lastModifiedBy>
  <cp:revision>574</cp:revision>
  <dcterms:created xsi:type="dcterms:W3CDTF">2010-10-20T11:49:59Z</dcterms:created>
  <dcterms:modified xsi:type="dcterms:W3CDTF">2015-10-16T15:23:55Z</dcterms:modified>
</cp:coreProperties>
</file>