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16"/>
  </p:notesMasterIdLst>
  <p:handoutMasterIdLst>
    <p:handoutMasterId r:id="rId17"/>
  </p:handoutMasterIdLst>
  <p:sldIdLst>
    <p:sldId id="256" r:id="rId4"/>
    <p:sldId id="271" r:id="rId5"/>
    <p:sldId id="272" r:id="rId6"/>
    <p:sldId id="270" r:id="rId7"/>
    <p:sldId id="273" r:id="rId8"/>
    <p:sldId id="274" r:id="rId9"/>
    <p:sldId id="278" r:id="rId10"/>
    <p:sldId id="277" r:id="rId11"/>
    <p:sldId id="280" r:id="rId12"/>
    <p:sldId id="276" r:id="rId13"/>
    <p:sldId id="279" r:id="rId14"/>
    <p:sldId id="269" r:id="rId15"/>
  </p:sldIdLst>
  <p:sldSz cx="9144000" cy="6858000" type="screen4x3"/>
  <p:notesSz cx="6858000" cy="9144000"/>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D85F"/>
    <a:srgbClr val="615A20"/>
    <a:srgbClr val="FFB300"/>
    <a:srgbClr val="FE3E14"/>
    <a:srgbClr val="F00F2C"/>
    <a:srgbClr val="8A412B"/>
    <a:srgbClr val="CCDA86"/>
    <a:srgbClr val="531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3" autoAdjust="0"/>
    <p:restoredTop sz="94672" autoAdjust="0"/>
  </p:normalViewPr>
  <p:slideViewPr>
    <p:cSldViewPr>
      <p:cViewPr varScale="1">
        <p:scale>
          <a:sx n="87" d="100"/>
          <a:sy n="87" d="100"/>
        </p:scale>
        <p:origin x="-111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E8292B55-C4A5-4D66-8737-305D2BDD77D8}" type="slidenum">
              <a:rPr lang="en-GB"/>
              <a:pPr/>
              <a:t>‹#›</a:t>
            </a:fld>
            <a:endParaRPr lang="en-GB"/>
          </a:p>
        </p:txBody>
      </p:sp>
    </p:spTree>
    <p:extLst>
      <p:ext uri="{BB962C8B-B14F-4D97-AF65-F5344CB8AC3E}">
        <p14:creationId xmlns:p14="http://schemas.microsoft.com/office/powerpoint/2010/main" val="1400619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C3083ADF-2015-4FAC-9A30-3783CA9E954D}" type="slidenum">
              <a:rPr lang="en-GB"/>
              <a:pPr/>
              <a:t>‹#›</a:t>
            </a:fld>
            <a:endParaRPr lang="en-GB"/>
          </a:p>
        </p:txBody>
      </p:sp>
    </p:spTree>
    <p:extLst>
      <p:ext uri="{BB962C8B-B14F-4D97-AF65-F5344CB8AC3E}">
        <p14:creationId xmlns:p14="http://schemas.microsoft.com/office/powerpoint/2010/main" val="24922238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C09593-DE64-4AA8-A7BF-BA3AD4DB663A}" type="slidenum">
              <a:rPr lang="en-GB"/>
              <a:pPr/>
              <a:t>1</a:t>
            </a:fld>
            <a:endParaRPr lang="en-GB"/>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t>Please use the dd month yyyy format for the date for example 11 January 2008. The main title can be one or two lines long. </a:t>
            </a:r>
          </a:p>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GB" noProof="0" smtClean="0"/>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GB" noProof="0" smtClean="0"/>
              <a:t>Click to edit Master subtitle style</a:t>
            </a:r>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040FF9ED-4DB0-4112-8DC7-D9585393FF1F}" type="slidenum">
              <a:rPr lang="en-GB"/>
              <a:pPr/>
              <a:t>‹#›</a:t>
            </a:fld>
            <a:endParaRPr lang="en-GB"/>
          </a:p>
        </p:txBody>
      </p:sp>
      <p:pic>
        <p:nvPicPr>
          <p:cNvPr id="10254" name="Picture 1038"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1284F4-FE7B-4556-AF9F-F96C3D487236}" type="slidenum">
              <a:rPr lang="en-GB"/>
              <a:pPr/>
              <a:t>‹#›</a:t>
            </a:fld>
            <a:endParaRPr lang="en-GB"/>
          </a:p>
        </p:txBody>
      </p:sp>
    </p:spTree>
    <p:extLst>
      <p:ext uri="{BB962C8B-B14F-4D97-AF65-F5344CB8AC3E}">
        <p14:creationId xmlns:p14="http://schemas.microsoft.com/office/powerpoint/2010/main" val="3722639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F84C9E9-E2E1-4C8A-94DB-8C67D216F29B}" type="slidenum">
              <a:rPr lang="en-GB"/>
              <a:pPr/>
              <a:t>‹#›</a:t>
            </a:fld>
            <a:endParaRPr lang="en-GB"/>
          </a:p>
        </p:txBody>
      </p:sp>
    </p:spTree>
    <p:extLst>
      <p:ext uri="{BB962C8B-B14F-4D97-AF65-F5344CB8AC3E}">
        <p14:creationId xmlns:p14="http://schemas.microsoft.com/office/powerpoint/2010/main" val="172141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endParaRPr lang="en-GB"/>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C084A1C2-1668-430A-B153-134A5BFAC7B2}" type="slidenum">
              <a:rPr lang="en-GB"/>
              <a:pPr/>
              <a:t>‹#›</a:t>
            </a:fld>
            <a:endParaRPr lang="en-GB"/>
          </a:p>
        </p:txBody>
      </p:sp>
    </p:spTree>
    <p:extLst>
      <p:ext uri="{BB962C8B-B14F-4D97-AF65-F5344CB8AC3E}">
        <p14:creationId xmlns:p14="http://schemas.microsoft.com/office/powerpoint/2010/main" val="92889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18AB80A7-1246-4DE9-8A56-57B9E829F3DB}" type="slidenum">
              <a:rPr lang="en-GB"/>
              <a:pPr/>
              <a:t>‹#›</a:t>
            </a:fld>
            <a:endParaRPr lang="en-GB"/>
          </a:p>
        </p:txBody>
      </p:sp>
    </p:spTree>
    <p:extLst>
      <p:ext uri="{BB962C8B-B14F-4D97-AF65-F5344CB8AC3E}">
        <p14:creationId xmlns:p14="http://schemas.microsoft.com/office/powerpoint/2010/main" val="2015626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smtClean="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smtClean="0"/>
              <a:t>Click to edit Master subtitle style</a:t>
            </a:r>
          </a:p>
        </p:txBody>
      </p:sp>
      <p:pic>
        <p:nvPicPr>
          <p:cNvPr id="12300" name="Picture 1036" descr="electr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63" y="381000"/>
            <a:ext cx="2771775" cy="1103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60D794F-470C-47C9-8A42-D3B972A18043}" type="slidenum">
              <a:rPr lang="en-GB"/>
              <a:pPr/>
              <a:t>‹#›</a:t>
            </a:fld>
            <a:endParaRPr lang="en-GB"/>
          </a:p>
        </p:txBody>
      </p:sp>
    </p:spTree>
    <p:extLst>
      <p:ext uri="{BB962C8B-B14F-4D97-AF65-F5344CB8AC3E}">
        <p14:creationId xmlns:p14="http://schemas.microsoft.com/office/powerpoint/2010/main" val="3910668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0AC38E3-F27B-49EA-8497-55F47BCDB6A3}" type="slidenum">
              <a:rPr lang="en-GB"/>
              <a:pPr/>
              <a:t>‹#›</a:t>
            </a:fld>
            <a:endParaRPr lang="en-GB"/>
          </a:p>
        </p:txBody>
      </p:sp>
    </p:spTree>
    <p:extLst>
      <p:ext uri="{BB962C8B-B14F-4D97-AF65-F5344CB8AC3E}">
        <p14:creationId xmlns:p14="http://schemas.microsoft.com/office/powerpoint/2010/main" val="1844484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510D990-5C61-4644-996D-FEE24D8AB90F}" type="slidenum">
              <a:rPr lang="en-GB"/>
              <a:pPr/>
              <a:t>‹#›</a:t>
            </a:fld>
            <a:endParaRPr lang="en-GB"/>
          </a:p>
        </p:txBody>
      </p:sp>
    </p:spTree>
    <p:extLst>
      <p:ext uri="{BB962C8B-B14F-4D97-AF65-F5344CB8AC3E}">
        <p14:creationId xmlns:p14="http://schemas.microsoft.com/office/powerpoint/2010/main" val="1969669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4038716A-889F-4939-9C75-79844F9F577B}" type="slidenum">
              <a:rPr lang="en-GB"/>
              <a:pPr/>
              <a:t>‹#›</a:t>
            </a:fld>
            <a:endParaRPr lang="en-GB"/>
          </a:p>
        </p:txBody>
      </p:sp>
    </p:spTree>
    <p:extLst>
      <p:ext uri="{BB962C8B-B14F-4D97-AF65-F5344CB8AC3E}">
        <p14:creationId xmlns:p14="http://schemas.microsoft.com/office/powerpoint/2010/main" val="922822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BA32E7E-3DF3-4042-B4D3-EB898DF2FBC3}" type="slidenum">
              <a:rPr lang="en-GB"/>
              <a:pPr/>
              <a:t>‹#›</a:t>
            </a:fld>
            <a:endParaRPr lang="en-GB"/>
          </a:p>
        </p:txBody>
      </p:sp>
    </p:spTree>
    <p:extLst>
      <p:ext uri="{BB962C8B-B14F-4D97-AF65-F5344CB8AC3E}">
        <p14:creationId xmlns:p14="http://schemas.microsoft.com/office/powerpoint/2010/main" val="96978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7EAAA-D895-4645-94C6-47741A774D21}" type="slidenum">
              <a:rPr lang="en-GB"/>
              <a:pPr/>
              <a:t>‹#›</a:t>
            </a:fld>
            <a:endParaRPr lang="en-GB"/>
          </a:p>
        </p:txBody>
      </p:sp>
    </p:spTree>
    <p:extLst>
      <p:ext uri="{BB962C8B-B14F-4D97-AF65-F5344CB8AC3E}">
        <p14:creationId xmlns:p14="http://schemas.microsoft.com/office/powerpoint/2010/main" val="936167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68CF125E-FB7D-42EB-99A9-5B5DBD9754D0}" type="slidenum">
              <a:rPr lang="en-GB"/>
              <a:pPr/>
              <a:t>‹#›</a:t>
            </a:fld>
            <a:endParaRPr lang="en-GB"/>
          </a:p>
        </p:txBody>
      </p:sp>
    </p:spTree>
    <p:extLst>
      <p:ext uri="{BB962C8B-B14F-4D97-AF65-F5344CB8AC3E}">
        <p14:creationId xmlns:p14="http://schemas.microsoft.com/office/powerpoint/2010/main" val="193851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B9EBC47-31B4-4C68-A793-1A2B9CE24B9D}" type="slidenum">
              <a:rPr lang="en-GB"/>
              <a:pPr/>
              <a:t>‹#›</a:t>
            </a:fld>
            <a:endParaRPr lang="en-GB"/>
          </a:p>
        </p:txBody>
      </p:sp>
    </p:spTree>
    <p:extLst>
      <p:ext uri="{BB962C8B-B14F-4D97-AF65-F5344CB8AC3E}">
        <p14:creationId xmlns:p14="http://schemas.microsoft.com/office/powerpoint/2010/main" val="27265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A0CFAF1-C721-4B9B-92B8-6E2B732837FA}" type="slidenum">
              <a:rPr lang="en-GB"/>
              <a:pPr/>
              <a:t>‹#›</a:t>
            </a:fld>
            <a:endParaRPr lang="en-GB"/>
          </a:p>
        </p:txBody>
      </p:sp>
    </p:spTree>
    <p:extLst>
      <p:ext uri="{BB962C8B-B14F-4D97-AF65-F5344CB8AC3E}">
        <p14:creationId xmlns:p14="http://schemas.microsoft.com/office/powerpoint/2010/main" val="3379777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36D4293-CF56-41AA-8C77-E6D912ED4F3C}" type="slidenum">
              <a:rPr lang="en-GB"/>
              <a:pPr/>
              <a:t>‹#›</a:t>
            </a:fld>
            <a:endParaRPr lang="en-GB"/>
          </a:p>
        </p:txBody>
      </p:sp>
    </p:spTree>
    <p:extLst>
      <p:ext uri="{BB962C8B-B14F-4D97-AF65-F5344CB8AC3E}">
        <p14:creationId xmlns:p14="http://schemas.microsoft.com/office/powerpoint/2010/main" val="2095917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EE7215D-0620-4637-9C43-2FF223FCC7C2}" type="slidenum">
              <a:rPr lang="en-GB"/>
              <a:pPr/>
              <a:t>‹#›</a:t>
            </a:fld>
            <a:endParaRPr lang="en-GB"/>
          </a:p>
        </p:txBody>
      </p:sp>
    </p:spTree>
    <p:extLst>
      <p:ext uri="{BB962C8B-B14F-4D97-AF65-F5344CB8AC3E}">
        <p14:creationId xmlns:p14="http://schemas.microsoft.com/office/powerpoint/2010/main" val="1568310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37876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2719237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8187785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60813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653823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92161A-BFDD-4382-BD65-6FDC8A3AB787}" type="slidenum">
              <a:rPr lang="en-GB"/>
              <a:pPr/>
              <a:t>‹#›</a:t>
            </a:fld>
            <a:endParaRPr lang="en-GB"/>
          </a:p>
        </p:txBody>
      </p:sp>
    </p:spTree>
    <p:extLst>
      <p:ext uri="{BB962C8B-B14F-4D97-AF65-F5344CB8AC3E}">
        <p14:creationId xmlns:p14="http://schemas.microsoft.com/office/powerpoint/2010/main" val="609707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309823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533277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06659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971332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935592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404528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55415B1-BF8E-49C3-A137-7979DD089EFE}" type="slidenum">
              <a:rPr lang="en-GB"/>
              <a:pPr/>
              <a:t>‹#›</a:t>
            </a:fld>
            <a:endParaRPr lang="en-GB"/>
          </a:p>
        </p:txBody>
      </p:sp>
    </p:spTree>
    <p:extLst>
      <p:ext uri="{BB962C8B-B14F-4D97-AF65-F5344CB8AC3E}">
        <p14:creationId xmlns:p14="http://schemas.microsoft.com/office/powerpoint/2010/main" val="52720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CCDC28A6-D4E0-41F3-8462-FBB85A5C3356}" type="slidenum">
              <a:rPr lang="en-GB"/>
              <a:pPr/>
              <a:t>‹#›</a:t>
            </a:fld>
            <a:endParaRPr lang="en-GB"/>
          </a:p>
        </p:txBody>
      </p:sp>
    </p:spTree>
    <p:extLst>
      <p:ext uri="{BB962C8B-B14F-4D97-AF65-F5344CB8AC3E}">
        <p14:creationId xmlns:p14="http://schemas.microsoft.com/office/powerpoint/2010/main" val="153565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E7753692-4C0A-4E8E-85E9-5B34D7C57795}" type="slidenum">
              <a:rPr lang="en-GB"/>
              <a:pPr/>
              <a:t>‹#›</a:t>
            </a:fld>
            <a:endParaRPr lang="en-GB"/>
          </a:p>
        </p:txBody>
      </p:sp>
    </p:spTree>
    <p:extLst>
      <p:ext uri="{BB962C8B-B14F-4D97-AF65-F5344CB8AC3E}">
        <p14:creationId xmlns:p14="http://schemas.microsoft.com/office/powerpoint/2010/main" val="49127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DB61BCB-3FE1-4D68-AB7D-E25B183C53E7}" type="slidenum">
              <a:rPr lang="en-GB"/>
              <a:pPr/>
              <a:t>‹#›</a:t>
            </a:fld>
            <a:endParaRPr lang="en-GB"/>
          </a:p>
        </p:txBody>
      </p:sp>
    </p:spTree>
    <p:extLst>
      <p:ext uri="{BB962C8B-B14F-4D97-AF65-F5344CB8AC3E}">
        <p14:creationId xmlns:p14="http://schemas.microsoft.com/office/powerpoint/2010/main" val="79603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65E6CD6-175F-4B6A-8025-ED2FD7997409}" type="slidenum">
              <a:rPr lang="en-GB"/>
              <a:pPr/>
              <a:t>‹#›</a:t>
            </a:fld>
            <a:endParaRPr lang="en-GB"/>
          </a:p>
        </p:txBody>
      </p:sp>
    </p:spTree>
    <p:extLst>
      <p:ext uri="{BB962C8B-B14F-4D97-AF65-F5344CB8AC3E}">
        <p14:creationId xmlns:p14="http://schemas.microsoft.com/office/powerpoint/2010/main" val="34246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DF0D6DC-76E1-4D34-BEBC-0BAC2173BB93}" type="slidenum">
              <a:rPr lang="en-GB"/>
              <a:pPr/>
              <a:t>‹#›</a:t>
            </a:fld>
            <a:endParaRPr lang="en-GB"/>
          </a:p>
        </p:txBody>
      </p:sp>
    </p:spTree>
    <p:extLst>
      <p:ext uri="{BB962C8B-B14F-4D97-AF65-F5344CB8AC3E}">
        <p14:creationId xmlns:p14="http://schemas.microsoft.com/office/powerpoint/2010/main" val="311234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033"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GB"/>
          </a:p>
        </p:txBody>
      </p:sp>
      <p:sp>
        <p:nvSpPr>
          <p:cNvPr id="1026"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5640AC82-07CC-4274-B407-3C47529C7E22}" type="slidenum">
              <a:rPr lang="en-GB"/>
              <a:pPr/>
              <a:t>‹#›</a:t>
            </a:fld>
            <a:endParaRPr lang="en-GB"/>
          </a:p>
        </p:txBody>
      </p:sp>
      <p:pic>
        <p:nvPicPr>
          <p:cNvPr id="1035" name="Picture 11" descr="electronic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85" r:id="rId12"/>
    <p:sldLayoutId id="2147483686" r:id="rId13"/>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ea typeface="ＭＳ Ｐゴシック" pitchFamily="16" charset="-128"/>
        </a:defRPr>
      </a:lvl2pPr>
      <a:lvl3pPr algn="l" rtl="0" fontAlgn="base">
        <a:spcBef>
          <a:spcPct val="0"/>
        </a:spcBef>
        <a:spcAft>
          <a:spcPct val="0"/>
        </a:spcAft>
        <a:defRPr sz="3500">
          <a:solidFill>
            <a:schemeClr val="tx2"/>
          </a:solidFill>
          <a:latin typeface="Georgia" pitchFamily="16" charset="0"/>
          <a:ea typeface="ＭＳ Ｐゴシック" pitchFamily="16" charset="-128"/>
        </a:defRPr>
      </a:lvl3pPr>
      <a:lvl4pPr algn="l" rtl="0" fontAlgn="base">
        <a:spcBef>
          <a:spcPct val="0"/>
        </a:spcBef>
        <a:spcAft>
          <a:spcPct val="0"/>
        </a:spcAft>
        <a:defRPr sz="3500">
          <a:solidFill>
            <a:schemeClr val="tx2"/>
          </a:solidFill>
          <a:latin typeface="Georgia" pitchFamily="16" charset="0"/>
          <a:ea typeface="ＭＳ Ｐゴシック" pitchFamily="16" charset="-128"/>
        </a:defRPr>
      </a:lvl4pPr>
      <a:lvl5pPr algn="l" rtl="0" fontAlgn="base">
        <a:spcBef>
          <a:spcPct val="0"/>
        </a:spcBef>
        <a:spcAft>
          <a:spcPct val="0"/>
        </a:spcAft>
        <a:defRPr sz="3500">
          <a:solidFill>
            <a:schemeClr val="tx2"/>
          </a:solidFill>
          <a:latin typeface="Georgia" pitchFamily="16" charset="0"/>
          <a:ea typeface="ＭＳ Ｐゴシック" pitchFamily="16" charset="-128"/>
        </a:defRPr>
      </a:lvl5pPr>
      <a:lvl6pPr marL="457200" algn="l" rtl="0" fontAlgn="base">
        <a:spcBef>
          <a:spcPct val="0"/>
        </a:spcBef>
        <a:spcAft>
          <a:spcPct val="0"/>
        </a:spcAft>
        <a:defRPr sz="3500">
          <a:solidFill>
            <a:schemeClr val="tx2"/>
          </a:solidFill>
          <a:latin typeface="Georgia" pitchFamily="16" charset="0"/>
          <a:ea typeface="ＭＳ Ｐゴシック" pitchFamily="16" charset="-128"/>
        </a:defRPr>
      </a:lvl6pPr>
      <a:lvl7pPr marL="914400" algn="l" rtl="0" fontAlgn="base">
        <a:spcBef>
          <a:spcPct val="0"/>
        </a:spcBef>
        <a:spcAft>
          <a:spcPct val="0"/>
        </a:spcAft>
        <a:defRPr sz="3500">
          <a:solidFill>
            <a:schemeClr val="tx2"/>
          </a:solidFill>
          <a:latin typeface="Georgia" pitchFamily="16"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6"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811213" indent="-288925" algn="l" rtl="0" fontAlgn="base">
        <a:lnSpc>
          <a:spcPct val="90000"/>
        </a:lnSpc>
        <a:spcBef>
          <a:spcPct val="0"/>
        </a:spcBef>
        <a:spcAft>
          <a:spcPct val="50000"/>
        </a:spcAft>
        <a:buChar char="–"/>
        <a:defRPr sz="2400">
          <a:solidFill>
            <a:schemeClr val="tx1"/>
          </a:solidFill>
          <a:latin typeface="+mn-lt"/>
          <a:ea typeface="+mn-ea"/>
        </a:defRPr>
      </a:lvl2pPr>
      <a:lvl3pPr marL="1219200" indent="-228600" algn="l" rtl="0" fontAlgn="base">
        <a:lnSpc>
          <a:spcPct val="90000"/>
        </a:lnSpc>
        <a:spcBef>
          <a:spcPct val="20000"/>
        </a:spcBef>
        <a:spcAft>
          <a:spcPct val="0"/>
        </a:spcAft>
        <a:buChar char="•"/>
        <a:defRPr sz="2400">
          <a:solidFill>
            <a:schemeClr val="tx1"/>
          </a:solidFill>
          <a:latin typeface="+mn-lt"/>
          <a:ea typeface="+mn-ea"/>
        </a:defRPr>
      </a:lvl3pPr>
      <a:lvl4pPr marL="1627188" indent="-228600" algn="l" rtl="0" fontAlgn="base">
        <a:lnSpc>
          <a:spcPct val="90000"/>
        </a:lnSpc>
        <a:spcBef>
          <a:spcPct val="20000"/>
        </a:spcBef>
        <a:spcAft>
          <a:spcPct val="0"/>
        </a:spcAft>
        <a:buChar char="–"/>
        <a:defRPr sz="2400">
          <a:solidFill>
            <a:schemeClr val="tx1"/>
          </a:solidFill>
          <a:latin typeface="+mn-lt"/>
          <a:ea typeface="+mn-ea"/>
        </a:defRPr>
      </a:lvl4pPr>
      <a:lvl5pPr marL="2057400" indent="-228600" algn="l" rtl="0" fontAlgn="base">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E6BA056C-1520-4813-B545-AF881C014E44}" type="slidenum">
              <a:rPr lang="en-GB"/>
              <a:pPr/>
              <a:t>‹#›</a:t>
            </a:fld>
            <a:endParaRPr lang="en-GB"/>
          </a:p>
        </p:txBody>
      </p:sp>
      <p:pic>
        <p:nvPicPr>
          <p:cNvPr id="11276" name="Picture 12" descr="electronic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8125" y="260350"/>
            <a:ext cx="2166938" cy="863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smtClean="0"/>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endParaRPr lang="en-GB"/>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endParaRPr lang="en-GB"/>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tx2"/>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tx1"/>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tx1"/>
          </a:solidFill>
          <a:latin typeface="+mn-lt"/>
        </a:defRPr>
      </a:lvl2pPr>
      <a:lvl3pPr marL="1143000" indent="-228600" algn="l" rtl="0" fontAlgn="base">
        <a:spcBef>
          <a:spcPct val="20000"/>
        </a:spcBef>
        <a:spcAft>
          <a:spcPct val="50000"/>
        </a:spcAft>
        <a:buChar char="•"/>
        <a:defRPr sz="2400">
          <a:solidFill>
            <a:schemeClr val="tx1"/>
          </a:solidFill>
          <a:latin typeface="+mn-lt"/>
        </a:defRPr>
      </a:lvl3pPr>
      <a:lvl4pPr marL="1600200" indent="-228600" algn="l" rtl="0" fontAlgn="base">
        <a:spcBef>
          <a:spcPct val="20000"/>
        </a:spcBef>
        <a:spcAft>
          <a:spcPct val="50000"/>
        </a:spcAft>
        <a:buChar char="–"/>
        <a:defRPr sz="2400">
          <a:solidFill>
            <a:schemeClr val="tx1"/>
          </a:solidFill>
          <a:latin typeface="+mn-lt"/>
        </a:defRPr>
      </a:lvl4pPr>
      <a:lvl5pPr marL="2057400" indent="-228600" algn="l" rtl="0" fontAlgn="base">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flickr.com/photos/nationaalarchief/3334195338/" TargetMode="External"/><Relationship Id="rId5" Type="http://schemas.openxmlformats.org/officeDocument/2006/relationships/hyperlink" Target="http://www.whitehouse.gov/photos-and-video/photogallery/may-2011-photo-day" TargetMode="External"/><Relationship Id="rId4" Type="http://schemas.openxmlformats.org/officeDocument/2006/relationships/hyperlink" Target="https://commons.wikimedia.org/wiki/File:Moscow_rally_at_the_Bolotnaya_square_10_Dec_2011_1.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7.png"/><Relationship Id="rId7" Type="http://schemas.openxmlformats.org/officeDocument/2006/relationships/hyperlink" Target="https://commons.wikimedia.org/wiki/File:Stack_of_coins_0214.j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commons.wikimedia.org/wiki/User:Dori" TargetMode="External"/><Relationship Id="rId5" Type="http://schemas.openxmlformats.org/officeDocument/2006/relationships/hyperlink" Target="http://latuff2.deviantart.com/art/War-2-27832944" TargetMode="External"/><Relationship Id="rId4" Type="http://schemas.openxmlformats.org/officeDocument/2006/relationships/hyperlink" Target="https://en.wikipedia.org/wiki/Carlos_Latuf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commons.wikimedia.org/wiki/File:Iceberg.jpg" TargetMode="External"/><Relationship Id="rId7" Type="http://schemas.openxmlformats.org/officeDocument/2006/relationships/hyperlink" Target="http://richard.cyganiak.de/2007/10/lod/" TargetMode="Externa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hyperlink" Target="https://commons.wikimedia.org/wiki/User:Incnis_Mrsi" TargetMode="External"/><Relationship Id="rId5" Type="http://schemas.openxmlformats.org/officeDocument/2006/relationships/hyperlink" Target="http://www.ecoscope.com/iceberg/" TargetMode="External"/><Relationship Id="rId4" Type="http://schemas.openxmlformats.org/officeDocument/2006/relationships/hyperlink" Target="https://en.wikipedia.org/wiki/User:Kils"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1" name="Rectangle 23"/>
          <p:cNvSpPr>
            <a:spLocks noGrp="1" noChangeArrowheads="1"/>
          </p:cNvSpPr>
          <p:nvPr>
            <p:ph type="ctrTitle"/>
          </p:nvPr>
        </p:nvSpPr>
        <p:spPr/>
        <p:txBody>
          <a:bodyPr/>
          <a:lstStyle/>
          <a:p>
            <a:r>
              <a:rPr lang="en-GB" sz="6900" dirty="0" smtClean="0"/>
              <a:t>Political Economy of the Web. </a:t>
            </a:r>
            <a:endParaRPr lang="en-GB" sz="6900" dirty="0"/>
          </a:p>
        </p:txBody>
      </p:sp>
      <p:sp>
        <p:nvSpPr>
          <p:cNvPr id="2072" name="Rectangle 24"/>
          <p:cNvSpPr>
            <a:spLocks noGrp="1" noChangeArrowheads="1"/>
          </p:cNvSpPr>
          <p:nvPr>
            <p:ph type="subTitle" idx="1"/>
          </p:nvPr>
        </p:nvSpPr>
        <p:spPr>
          <a:xfrm>
            <a:off x="323850" y="3933825"/>
            <a:ext cx="7981950" cy="1752600"/>
          </a:xfrm>
        </p:spPr>
        <p:txBody>
          <a:bodyPr/>
          <a:lstStyle/>
          <a:p>
            <a:pPr eaLnBrk="0" hangingPunct="0">
              <a:lnSpc>
                <a:spcPts val="4100"/>
              </a:lnSpc>
            </a:pPr>
            <a:r>
              <a:rPr lang="en-GB" dirty="0" smtClean="0">
                <a:solidFill>
                  <a:srgbClr val="B2D5D5"/>
                </a:solidFill>
              </a:rPr>
              <a:t>WEBS6201</a:t>
            </a:r>
            <a:endParaRPr lang="en-GB" dirty="0"/>
          </a:p>
        </p:txBody>
      </p:sp>
      <p:sp>
        <p:nvSpPr>
          <p:cNvPr id="2073" name="Text Box 25"/>
          <p:cNvSpPr txBox="1">
            <a:spLocks noChangeArrowheads="1"/>
          </p:cNvSpPr>
          <p:nvPr/>
        </p:nvSpPr>
        <p:spPr bwMode="auto">
          <a:xfrm>
            <a:off x="381000" y="5851525"/>
            <a:ext cx="64770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p>
            <a:pPr algn="l">
              <a:lnSpc>
                <a:spcPts val="2400"/>
              </a:lnSpc>
            </a:pPr>
            <a:r>
              <a:rPr lang="en-GB" sz="2000" dirty="0" smtClean="0">
                <a:solidFill>
                  <a:srgbClr val="B2D5D5"/>
                </a:solidFill>
                <a:latin typeface="Georgia" pitchFamily="16" charset="0"/>
              </a:rPr>
              <a:t>Kieron O’Hara </a:t>
            </a:r>
            <a:r>
              <a:rPr lang="en-GB" sz="2000" dirty="0">
                <a:solidFill>
                  <a:srgbClr val="B2D5D5"/>
                </a:solidFill>
                <a:latin typeface="Georgia" pitchFamily="16" charset="0"/>
              </a:rPr>
              <a:t/>
            </a:r>
            <a:br>
              <a:rPr lang="en-GB" sz="2000" dirty="0">
                <a:solidFill>
                  <a:srgbClr val="B2D5D5"/>
                </a:solidFill>
                <a:latin typeface="Georgia" pitchFamily="16" charset="0"/>
              </a:rPr>
            </a:br>
            <a:r>
              <a:rPr lang="en-GB" sz="2000" dirty="0" smtClean="0">
                <a:solidFill>
                  <a:srgbClr val="B2D5D5"/>
                </a:solidFill>
                <a:latin typeface="Georgia" pitchFamily="16" charset="0"/>
              </a:rPr>
              <a:t>19 October 2015</a:t>
            </a:r>
            <a:endParaRPr lang="en-GB" sz="2000" dirty="0">
              <a:solidFill>
                <a:srgbClr val="B2D5D5"/>
              </a:solidFill>
              <a:latin typeface="Georgia" pitchFamily="1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6696422" cy="649288"/>
          </a:xfrm>
        </p:spPr>
        <p:txBody>
          <a:bodyPr/>
          <a:lstStyle/>
          <a:p>
            <a:r>
              <a:rPr lang="en-GB" dirty="0" smtClean="0"/>
              <a:t>Example: The Right to be Forgotten</a:t>
            </a:r>
            <a:endParaRPr lang="en-GB" dirty="0"/>
          </a:p>
        </p:txBody>
      </p:sp>
      <p:sp>
        <p:nvSpPr>
          <p:cNvPr id="3" name="Content Placeholder 2"/>
          <p:cNvSpPr>
            <a:spLocks noGrp="1"/>
          </p:cNvSpPr>
          <p:nvPr>
            <p:ph idx="1"/>
          </p:nvPr>
        </p:nvSpPr>
        <p:spPr>
          <a:xfrm>
            <a:off x="323528" y="2060848"/>
            <a:ext cx="8496300" cy="4114800"/>
          </a:xfrm>
        </p:spPr>
        <p:txBody>
          <a:bodyPr/>
          <a:lstStyle/>
          <a:p>
            <a:r>
              <a:rPr lang="en-GB" dirty="0" smtClean="0"/>
              <a:t>Privacy v free </a:t>
            </a:r>
            <a:r>
              <a:rPr lang="en-GB" dirty="0" smtClean="0"/>
              <a:t>expression (Mayer-</a:t>
            </a:r>
            <a:r>
              <a:rPr lang="en-GB" dirty="0" err="1" smtClean="0"/>
              <a:t>Sch</a:t>
            </a:r>
            <a:r>
              <a:rPr lang="en-GB" dirty="0" err="1" smtClean="0">
                <a:latin typeface="Cambria Math"/>
                <a:ea typeface="Cambria Math"/>
              </a:rPr>
              <a:t>ö</a:t>
            </a:r>
            <a:r>
              <a:rPr lang="en-GB" dirty="0" err="1" smtClean="0"/>
              <a:t>nberger</a:t>
            </a:r>
            <a:r>
              <a:rPr lang="en-GB" dirty="0" smtClean="0"/>
              <a:t>)</a:t>
            </a:r>
          </a:p>
          <a:p>
            <a:r>
              <a:rPr lang="en-GB" dirty="0" smtClean="0"/>
              <a:t>Truth, partial truth, outdated, excessive</a:t>
            </a:r>
            <a:endParaRPr lang="en-GB" dirty="0" smtClean="0"/>
          </a:p>
          <a:p>
            <a:r>
              <a:rPr lang="en-GB" dirty="0" smtClean="0"/>
              <a:t>Google Spain </a:t>
            </a:r>
            <a:r>
              <a:rPr lang="en-GB" dirty="0" smtClean="0"/>
              <a:t>judgment – right to be de-listed</a:t>
            </a:r>
            <a:endParaRPr lang="en-GB" dirty="0" smtClean="0"/>
          </a:p>
          <a:p>
            <a:pPr lvl="1"/>
            <a:r>
              <a:rPr lang="en-GB" dirty="0" smtClean="0"/>
              <a:t>Jurisdiction</a:t>
            </a:r>
            <a:endParaRPr lang="en-GB" dirty="0" smtClean="0"/>
          </a:p>
          <a:p>
            <a:pPr lvl="1"/>
            <a:r>
              <a:rPr lang="en-GB" dirty="0" smtClean="0"/>
              <a:t>Activist court (cf. </a:t>
            </a:r>
            <a:r>
              <a:rPr lang="en-GB" dirty="0" err="1" smtClean="0"/>
              <a:t>Schrems</a:t>
            </a:r>
            <a:r>
              <a:rPr lang="en-GB" dirty="0" smtClean="0"/>
              <a:t>, Safe </a:t>
            </a:r>
            <a:r>
              <a:rPr lang="en-GB" dirty="0" err="1" smtClean="0"/>
              <a:t>Harbor</a:t>
            </a:r>
            <a:r>
              <a:rPr lang="en-GB" dirty="0" smtClean="0"/>
              <a:t>)</a:t>
            </a:r>
          </a:p>
          <a:p>
            <a:pPr lvl="1"/>
            <a:r>
              <a:rPr lang="en-GB" dirty="0" smtClean="0"/>
              <a:t>WP29, data protection authorities</a:t>
            </a:r>
            <a:endParaRPr lang="en-GB" dirty="0" smtClean="0"/>
          </a:p>
          <a:p>
            <a:r>
              <a:rPr lang="en-GB" dirty="0" smtClean="0"/>
              <a:t>Can/should censorship be privatised?</a:t>
            </a:r>
            <a:endParaRPr lang="en-GB" dirty="0" smtClean="0"/>
          </a:p>
          <a:p>
            <a:r>
              <a:rPr lang="en-GB" dirty="0" smtClean="0"/>
              <a:t>Transparency, accountability</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10</a:t>
            </a:fld>
            <a:endParaRPr lang="en-GB"/>
          </a:p>
        </p:txBody>
      </p:sp>
    </p:spTree>
    <p:extLst>
      <p:ext uri="{BB962C8B-B14F-4D97-AF65-F5344CB8AC3E}">
        <p14:creationId xmlns:p14="http://schemas.microsoft.com/office/powerpoint/2010/main" val="2862712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Investigating Political Economy</a:t>
            </a:r>
            <a:endParaRPr lang="en-GB" dirty="0"/>
          </a:p>
        </p:txBody>
      </p:sp>
      <p:sp>
        <p:nvSpPr>
          <p:cNvPr id="3" name="Content Placeholder 2"/>
          <p:cNvSpPr>
            <a:spLocks noGrp="1"/>
          </p:cNvSpPr>
          <p:nvPr>
            <p:ph idx="1"/>
          </p:nvPr>
        </p:nvSpPr>
        <p:spPr/>
        <p:txBody>
          <a:bodyPr/>
          <a:lstStyle/>
          <a:p>
            <a:r>
              <a:rPr lang="en-GB" sz="2000" dirty="0" smtClean="0"/>
              <a:t>Who are the actors?</a:t>
            </a:r>
          </a:p>
          <a:p>
            <a:pPr lvl="1"/>
            <a:r>
              <a:rPr lang="en-GB" sz="2000" dirty="0" smtClean="0"/>
              <a:t>Their </a:t>
            </a:r>
            <a:r>
              <a:rPr lang="en-GB" sz="2000" dirty="0" smtClean="0"/>
              <a:t>goals? Their </a:t>
            </a:r>
            <a:r>
              <a:rPr lang="en-GB" sz="2000" dirty="0" smtClean="0"/>
              <a:t>incentives?</a:t>
            </a:r>
          </a:p>
          <a:p>
            <a:pPr lvl="1"/>
            <a:r>
              <a:rPr lang="en-GB" sz="2000" dirty="0" smtClean="0"/>
              <a:t>Their constraints</a:t>
            </a:r>
            <a:r>
              <a:rPr lang="en-GB" sz="2000" dirty="0" smtClean="0"/>
              <a:t>?</a:t>
            </a:r>
          </a:p>
          <a:p>
            <a:pPr lvl="1"/>
            <a:r>
              <a:rPr lang="en-GB" sz="2000" dirty="0" smtClean="0"/>
              <a:t>Voice? Exit?</a:t>
            </a:r>
            <a:endParaRPr lang="en-GB" sz="2000" dirty="0" smtClean="0"/>
          </a:p>
          <a:p>
            <a:r>
              <a:rPr lang="en-GB" sz="2000" dirty="0" smtClean="0"/>
              <a:t>Where does power lie?</a:t>
            </a:r>
          </a:p>
          <a:p>
            <a:r>
              <a:rPr lang="en-GB" sz="2000" dirty="0" smtClean="0"/>
              <a:t>What matters?</a:t>
            </a:r>
          </a:p>
          <a:p>
            <a:pPr lvl="1"/>
            <a:r>
              <a:rPr lang="en-GB" sz="2000" dirty="0" smtClean="0"/>
              <a:t>An equitable system?</a:t>
            </a:r>
          </a:p>
          <a:p>
            <a:pPr lvl="1"/>
            <a:r>
              <a:rPr lang="en-GB" sz="2000" dirty="0" smtClean="0"/>
              <a:t>A functioning system?</a:t>
            </a:r>
          </a:p>
          <a:p>
            <a:r>
              <a:rPr lang="en-GB" sz="2000" dirty="0" smtClean="0"/>
              <a:t>How does the technical influence the social/political/economic?</a:t>
            </a:r>
          </a:p>
          <a:p>
            <a:r>
              <a:rPr lang="en-GB" sz="2000" dirty="0" smtClean="0"/>
              <a:t>How political is the technology?</a:t>
            </a:r>
            <a:endParaRPr lang="en-GB" sz="2000"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11</a:t>
            </a:fld>
            <a:endParaRPr lang="en-GB"/>
          </a:p>
        </p:txBody>
      </p:sp>
    </p:spTree>
    <p:extLst>
      <p:ext uri="{BB962C8B-B14F-4D97-AF65-F5344CB8AC3E}">
        <p14:creationId xmlns:p14="http://schemas.microsoft.com/office/powerpoint/2010/main" val="3225301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Disclaimer</a:t>
            </a:r>
            <a:endParaRPr lang="en-GB" dirty="0"/>
          </a:p>
        </p:txBody>
      </p:sp>
      <p:sp>
        <p:nvSpPr>
          <p:cNvPr id="3" name="Content Placeholder 2"/>
          <p:cNvSpPr>
            <a:spLocks noGrp="1"/>
          </p:cNvSpPr>
          <p:nvPr>
            <p:ph idx="1"/>
          </p:nvPr>
        </p:nvSpPr>
        <p:spPr/>
        <p:txBody>
          <a:bodyPr/>
          <a:lstStyle/>
          <a:p>
            <a:r>
              <a:rPr lang="en-GB" dirty="0" smtClean="0"/>
              <a:t>Texts, marks, logos, names, graphics, images, photographs, illustrations, artwork, audio clips, video clips, and software copyrighted by their respective owners are used on these slides for non-commercial, educational and personal purposes only. Use of any copyrighted material is not authorized without the written consent of the copyright holder.  Every effort has been made to respect the copyrights of other parties. If you believe that your copyright has been misused, please direct your correspondence to: kmo@ecs.soton.ac.uk  stating your position and I shall endeavour to correct any misuse as early as possible.</a:t>
            </a:r>
            <a:endParaRPr lang="en-GB" dirty="0"/>
          </a:p>
        </p:txBody>
      </p:sp>
      <p:sp>
        <p:nvSpPr>
          <p:cNvPr id="4" name="Slide Number Placeholder 3"/>
          <p:cNvSpPr>
            <a:spLocks noGrp="1"/>
          </p:cNvSpPr>
          <p:nvPr>
            <p:ph type="sldNum" sz="quarter" idx="4294967295"/>
          </p:nvPr>
        </p:nvSpPr>
        <p:spPr>
          <a:xfrm>
            <a:off x="6877050" y="6308725"/>
            <a:ext cx="1905000" cy="457200"/>
          </a:xfrm>
          <a:prstGeom prst="rect">
            <a:avLst/>
          </a:prstGeom>
        </p:spPr>
        <p:txBody>
          <a:bodyPr/>
          <a:lstStyle/>
          <a:p>
            <a:pPr>
              <a:defRPr/>
            </a:pPr>
            <a:fld id="{B9A5F7BD-030F-4242-B8E0-BBB97C390E5E}" type="slidenum">
              <a:rPr lang="en-GB" smtClean="0"/>
              <a:pPr>
                <a:defRPr/>
              </a:pPr>
              <a:t>12</a:t>
            </a:fld>
            <a:endParaRPr lang="en-GB"/>
          </a:p>
        </p:txBody>
      </p:sp>
    </p:spTree>
    <p:extLst>
      <p:ext uri="{BB962C8B-B14F-4D97-AF65-F5344CB8AC3E}">
        <p14:creationId xmlns:p14="http://schemas.microsoft.com/office/powerpoint/2010/main" val="12103664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30" name="Picture 6" descr="File:Suffragette Sylvia Pankhurst Suffragette Sylvia Pankhu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930" y="1628800"/>
            <a:ext cx="2876481" cy="38610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Political Economy of the Web?</a:t>
            </a:r>
            <a:endParaRPr lang="en-GB" dirty="0"/>
          </a:p>
        </p:txBody>
      </p:sp>
      <p:sp>
        <p:nvSpPr>
          <p:cNvPr id="3" name="Content Placeholder 2"/>
          <p:cNvSpPr>
            <a:spLocks noGrp="1"/>
          </p:cNvSpPr>
          <p:nvPr>
            <p:ph idx="1"/>
          </p:nvPr>
        </p:nvSpPr>
        <p:spPr/>
        <p:txBody>
          <a:bodyPr/>
          <a:lstStyle/>
          <a:p>
            <a:r>
              <a:rPr lang="en-GB" dirty="0" smtClean="0"/>
              <a:t>Political</a:t>
            </a:r>
          </a:p>
          <a:p>
            <a:pPr lvl="1"/>
            <a:r>
              <a:rPr lang="en-GB" dirty="0" smtClean="0"/>
              <a:t>Power</a:t>
            </a:r>
          </a:p>
          <a:p>
            <a:pPr lvl="1"/>
            <a:r>
              <a:rPr lang="en-GB" dirty="0" smtClean="0"/>
              <a:t>Governance</a:t>
            </a:r>
          </a:p>
          <a:p>
            <a:pPr lvl="1"/>
            <a:r>
              <a:rPr lang="en-GB" dirty="0" smtClean="0"/>
              <a:t>Peaceful conflict resolution</a:t>
            </a:r>
          </a:p>
        </p:txBody>
      </p:sp>
      <p:sp>
        <p:nvSpPr>
          <p:cNvPr id="4" name="Slide Number Placeholder 3"/>
          <p:cNvSpPr>
            <a:spLocks noGrp="1"/>
          </p:cNvSpPr>
          <p:nvPr>
            <p:ph type="sldNum" sz="quarter" idx="12"/>
          </p:nvPr>
        </p:nvSpPr>
        <p:spPr/>
        <p:txBody>
          <a:bodyPr/>
          <a:lstStyle/>
          <a:p>
            <a:fld id="{B1F7EAAA-D895-4645-94C6-47741A774D21}" type="slidenum">
              <a:rPr lang="en-GB" smtClean="0"/>
              <a:pPr/>
              <a:t>2</a:t>
            </a:fld>
            <a:endParaRPr lang="en-GB"/>
          </a:p>
        </p:txBody>
      </p:sp>
      <p:pic>
        <p:nvPicPr>
          <p:cNvPr id="129026" name="Picture 2" descr="File:Moscow rally at the Bolotnaya square 10 Dec 201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42" y="3789040"/>
            <a:ext cx="3573329" cy="23762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0042" y="6165304"/>
            <a:ext cx="7826180" cy="646331"/>
          </a:xfrm>
          <a:prstGeom prst="rect">
            <a:avLst/>
          </a:prstGeom>
          <a:noFill/>
        </p:spPr>
        <p:txBody>
          <a:bodyPr wrap="none" rtlCol="0">
            <a:spAutoFit/>
          </a:bodyPr>
          <a:lstStyle/>
          <a:p>
            <a:r>
              <a:rPr lang="en-GB" dirty="0">
                <a:hlinkClick r:id="rId4"/>
              </a:rPr>
              <a:t>https://</a:t>
            </a:r>
            <a:r>
              <a:rPr lang="en-GB" dirty="0" smtClean="0">
                <a:hlinkClick r:id="rId4"/>
              </a:rPr>
              <a:t>commons.wikimedia.org/wiki/File:Moscow_rally_at_the_Bolotnaya_square_10_Dec_2011_1.jpg</a:t>
            </a:r>
            <a:endParaRPr lang="en-GB" dirty="0" smtClean="0"/>
          </a:p>
          <a:p>
            <a:r>
              <a:rPr lang="en-GB" dirty="0">
                <a:hlinkClick r:id="rId5"/>
              </a:rPr>
              <a:t>http://</a:t>
            </a:r>
            <a:r>
              <a:rPr lang="en-GB" dirty="0" smtClean="0">
                <a:hlinkClick r:id="rId5"/>
              </a:rPr>
              <a:t>www.whitehouse.gov/photos-and-video/photogallery/may-2011-photo-day</a:t>
            </a:r>
            <a:endParaRPr lang="en-GB" dirty="0" smtClean="0"/>
          </a:p>
          <a:p>
            <a:r>
              <a:rPr lang="nl-NL" b="1" dirty="0"/>
              <a:t>Spaarnestad Photo, via </a:t>
            </a:r>
            <a:r>
              <a:rPr lang="nl-NL" b="1" dirty="0">
                <a:hlinkClick r:id="rId6"/>
              </a:rPr>
              <a:t>Nationaal Archief</a:t>
            </a:r>
            <a:endParaRPr lang="en-GB" dirty="0"/>
          </a:p>
        </p:txBody>
      </p:sp>
      <p:pic>
        <p:nvPicPr>
          <p:cNvPr id="129028" name="Picture 4" descr="Merkel Obama Cameron G8 20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365104"/>
            <a:ext cx="25146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53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4" name="Picture 6" descr="https://upload.wikimedia.org/wikipedia/commons/8/8a/Market_in_Cambod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792" y="3306878"/>
            <a:ext cx="3096344" cy="2322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Political Economy of the Web?</a:t>
            </a:r>
            <a:endParaRPr lang="en-GB" dirty="0"/>
          </a:p>
        </p:txBody>
      </p:sp>
      <p:sp>
        <p:nvSpPr>
          <p:cNvPr id="3" name="Content Placeholder 2"/>
          <p:cNvSpPr>
            <a:spLocks noGrp="1"/>
          </p:cNvSpPr>
          <p:nvPr>
            <p:ph idx="1"/>
          </p:nvPr>
        </p:nvSpPr>
        <p:spPr/>
        <p:txBody>
          <a:bodyPr/>
          <a:lstStyle/>
          <a:p>
            <a:r>
              <a:rPr lang="en-GB" dirty="0" smtClean="0"/>
              <a:t>Economy</a:t>
            </a:r>
          </a:p>
          <a:p>
            <a:pPr lvl="1"/>
            <a:r>
              <a:rPr lang="en-GB" dirty="0" smtClean="0"/>
              <a:t>Resource allocation/distribution</a:t>
            </a:r>
          </a:p>
          <a:p>
            <a:pPr lvl="1"/>
            <a:r>
              <a:rPr lang="en-GB" dirty="0" smtClean="0"/>
              <a:t>Exchange</a:t>
            </a:r>
          </a:p>
        </p:txBody>
      </p:sp>
      <p:sp>
        <p:nvSpPr>
          <p:cNvPr id="4" name="Slide Number Placeholder 3"/>
          <p:cNvSpPr>
            <a:spLocks noGrp="1"/>
          </p:cNvSpPr>
          <p:nvPr>
            <p:ph type="sldNum" sz="quarter" idx="12"/>
          </p:nvPr>
        </p:nvSpPr>
        <p:spPr/>
        <p:txBody>
          <a:bodyPr/>
          <a:lstStyle/>
          <a:p>
            <a:fld id="{B1F7EAAA-D895-4645-94C6-47741A774D21}" type="slidenum">
              <a:rPr lang="en-GB" smtClean="0"/>
              <a:pPr/>
              <a:t>3</a:t>
            </a:fld>
            <a:endParaRPr lang="en-GB"/>
          </a:p>
        </p:txBody>
      </p:sp>
      <p:pic>
        <p:nvPicPr>
          <p:cNvPr id="130050" name="Picture 2" descr="War2.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6428" y="1556793"/>
            <a:ext cx="3200355" cy="26642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535356" y="6165304"/>
            <a:ext cx="5203669" cy="646331"/>
          </a:xfrm>
          <a:prstGeom prst="rect">
            <a:avLst/>
          </a:prstGeom>
          <a:noFill/>
        </p:spPr>
        <p:txBody>
          <a:bodyPr wrap="none" rtlCol="0">
            <a:spAutoFit/>
          </a:bodyPr>
          <a:lstStyle/>
          <a:p>
            <a:r>
              <a:rPr lang="en-GB" dirty="0">
                <a:hlinkClick r:id="rId4" tooltip="en:Carlos Latuff"/>
              </a:rPr>
              <a:t>Carlos </a:t>
            </a:r>
            <a:r>
              <a:rPr lang="en-GB" dirty="0" err="1">
                <a:hlinkClick r:id="rId4" tooltip="en:Carlos Latuff"/>
              </a:rPr>
              <a:t>Latuff</a:t>
            </a:r>
            <a:r>
              <a:rPr lang="en-GB" dirty="0"/>
              <a:t> - </a:t>
            </a:r>
            <a:r>
              <a:rPr lang="en-GB" dirty="0">
                <a:hlinkClick r:id="rId5"/>
              </a:rPr>
              <a:t>http://</a:t>
            </a:r>
            <a:r>
              <a:rPr lang="en-GB" dirty="0" smtClean="0">
                <a:hlinkClick r:id="rId5"/>
              </a:rPr>
              <a:t>latuff2.deviantart.com/art/War-2-27832944</a:t>
            </a:r>
            <a:endParaRPr lang="en-GB" dirty="0" smtClean="0"/>
          </a:p>
          <a:p>
            <a:r>
              <a:rPr lang="en-GB" dirty="0">
                <a:hlinkClick r:id="rId6" tooltip="User:Dori"/>
              </a:rPr>
              <a:t>Dori</a:t>
            </a:r>
            <a:r>
              <a:rPr lang="en-GB" dirty="0"/>
              <a:t> - </a:t>
            </a:r>
            <a:r>
              <a:rPr lang="en-GB" dirty="0">
                <a:hlinkClick r:id="rId7" tooltip="File:Stack of coins 0214.jpg"/>
              </a:rPr>
              <a:t>File:Stack of coins </a:t>
            </a:r>
            <a:r>
              <a:rPr lang="en-GB" dirty="0" smtClean="0">
                <a:hlinkClick r:id="rId7" tooltip="File:Stack of coins 0214.jpg"/>
              </a:rPr>
              <a:t>0214.jpg</a:t>
            </a:r>
            <a:endParaRPr lang="en-GB" dirty="0" smtClean="0"/>
          </a:p>
          <a:p>
            <a:r>
              <a:rPr lang="en-GB" dirty="0"/>
              <a:t>https://commons.wikimedia.org/wiki/File:Market_in_Cambodia.jpg</a:t>
            </a:r>
          </a:p>
        </p:txBody>
      </p:sp>
      <p:pic>
        <p:nvPicPr>
          <p:cNvPr id="130052" name="Picture 4" descr="Stack of coins 0214(cropped).jpg"/>
          <p:cNvPicPr>
            <a:picLocks noChangeAspect="1" noChangeArrowheads="1"/>
          </p:cNvPicPr>
          <p:nvPr/>
        </p:nvPicPr>
        <p:blipFill>
          <a:blip r:embed="rId8" cstate="print">
            <a:clrChange>
              <a:clrFrom>
                <a:srgbClr val="EFEEEA"/>
              </a:clrFrom>
              <a:clrTo>
                <a:srgbClr val="EFEEEA">
                  <a:alpha val="0"/>
                </a:srgbClr>
              </a:clrTo>
            </a:clrChange>
            <a:extLst>
              <a:ext uri="{28A0092B-C50C-407E-A947-70E740481C1C}">
                <a14:useLocalDpi xmlns:a14="http://schemas.microsoft.com/office/drawing/2010/main" val="0"/>
              </a:ext>
            </a:extLst>
          </a:blip>
          <a:srcRect/>
          <a:stretch>
            <a:fillRect/>
          </a:stretch>
        </p:blipFill>
        <p:spPr bwMode="auto">
          <a:xfrm>
            <a:off x="467544" y="3792445"/>
            <a:ext cx="2614017" cy="301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653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Political Economy of the Web?</a:t>
            </a:r>
            <a:endParaRPr lang="en-GB" dirty="0"/>
          </a:p>
        </p:txBody>
      </p:sp>
      <p:sp>
        <p:nvSpPr>
          <p:cNvPr id="3" name="Content Placeholder 2"/>
          <p:cNvSpPr>
            <a:spLocks noGrp="1"/>
          </p:cNvSpPr>
          <p:nvPr>
            <p:ph idx="1"/>
          </p:nvPr>
        </p:nvSpPr>
        <p:spPr>
          <a:xfrm>
            <a:off x="295351" y="1700808"/>
            <a:ext cx="5717428" cy="4114800"/>
          </a:xfrm>
        </p:spPr>
        <p:txBody>
          <a:bodyPr/>
          <a:lstStyle/>
          <a:p>
            <a:r>
              <a:rPr lang="en-GB" dirty="0" smtClean="0"/>
              <a:t>Web</a:t>
            </a:r>
          </a:p>
          <a:p>
            <a:pPr lvl="1"/>
            <a:r>
              <a:rPr lang="en-GB" dirty="0" smtClean="0"/>
              <a:t>URI abstract namespace</a:t>
            </a:r>
          </a:p>
          <a:p>
            <a:pPr lvl="1"/>
            <a:r>
              <a:rPr lang="en-GB" dirty="0"/>
              <a:t>T</a:t>
            </a:r>
            <a:r>
              <a:rPr lang="en-GB" dirty="0" smtClean="0"/>
              <a:t>echnically engineered</a:t>
            </a:r>
          </a:p>
          <a:p>
            <a:pPr lvl="1"/>
            <a:r>
              <a:rPr lang="en-GB" dirty="0" smtClean="0"/>
              <a:t>Relation to Internet?</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4</a:t>
            </a:fld>
            <a:endParaRPr lang="en-GB"/>
          </a:p>
        </p:txBody>
      </p:sp>
      <p:pic>
        <p:nvPicPr>
          <p:cNvPr id="131074" name="Picture 2" descr="File:Le schéma d'Internet.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3968" y="2852936"/>
            <a:ext cx="4536504" cy="3300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251" y="6152573"/>
            <a:ext cx="5769528" cy="646331"/>
          </a:xfrm>
          <a:prstGeom prst="rect">
            <a:avLst/>
          </a:prstGeom>
          <a:noFill/>
        </p:spPr>
        <p:txBody>
          <a:bodyPr wrap="none" rtlCol="0">
            <a:spAutoFit/>
          </a:bodyPr>
          <a:lstStyle/>
          <a:p>
            <a:r>
              <a:rPr lang="en-GB" dirty="0">
                <a:hlinkClick r:id="rId3" tooltip="File:Iceberg.jpg"/>
              </a:rPr>
              <a:t>File:Iceberg.jpg</a:t>
            </a:r>
            <a:r>
              <a:rPr lang="en-GB" dirty="0"/>
              <a:t> (Work by </a:t>
            </a:r>
            <a:r>
              <a:rPr lang="en-GB" dirty="0">
                <a:hlinkClick r:id="rId4" tooltip="en:User:Kils"/>
              </a:rPr>
              <a:t>Uwe </a:t>
            </a:r>
            <a:r>
              <a:rPr lang="en-GB" dirty="0" err="1">
                <a:hlinkClick r:id="rId4" tooltip="en:User:Kils"/>
              </a:rPr>
              <a:t>Kils</a:t>
            </a:r>
            <a:r>
              <a:rPr lang="en-GB" dirty="0"/>
              <a:t>) </a:t>
            </a:r>
            <a:r>
              <a:rPr lang="en-GB" dirty="0">
                <a:hlinkClick r:id="rId5"/>
              </a:rPr>
              <a:t>http://www.ecoscope.com/iceberg</a:t>
            </a:r>
            <a:r>
              <a:rPr lang="en-GB" dirty="0" smtClean="0">
                <a:hlinkClick r:id="rId5"/>
              </a:rPr>
              <a:t>/</a:t>
            </a:r>
            <a:endParaRPr lang="en-GB" dirty="0" smtClean="0"/>
          </a:p>
          <a:p>
            <a:r>
              <a:rPr lang="en-GB" dirty="0" err="1">
                <a:hlinkClick r:id="rId6" tooltip="User:Incnis Mrsi"/>
              </a:rPr>
              <a:t>Incnis</a:t>
            </a:r>
            <a:r>
              <a:rPr lang="en-GB" dirty="0">
                <a:hlinkClick r:id="rId6" tooltip="User:Incnis Mrsi"/>
              </a:rPr>
              <a:t> </a:t>
            </a:r>
            <a:r>
              <a:rPr lang="en-GB" dirty="0" err="1" smtClean="0">
                <a:hlinkClick r:id="rId6" tooltip="User:Incnis Mrsi"/>
              </a:rPr>
              <a:t>Mrsi</a:t>
            </a:r>
            <a:endParaRPr lang="en-GB" dirty="0" smtClean="0"/>
          </a:p>
          <a:p>
            <a:r>
              <a:rPr lang="en-GB" dirty="0"/>
              <a:t>Richard </a:t>
            </a:r>
            <a:r>
              <a:rPr lang="en-GB" dirty="0" err="1"/>
              <a:t>Cyganiak</a:t>
            </a:r>
            <a:r>
              <a:rPr lang="en-GB" dirty="0"/>
              <a:t> Anja </a:t>
            </a:r>
            <a:r>
              <a:rPr lang="en-GB" dirty="0" err="1"/>
              <a:t>Jentzsch</a:t>
            </a:r>
            <a:r>
              <a:rPr lang="en-GB" dirty="0"/>
              <a:t> - </a:t>
            </a:r>
            <a:r>
              <a:rPr lang="en-GB" dirty="0">
                <a:hlinkClick r:id="rId7"/>
              </a:rPr>
              <a:t>http://richard.cyganiak.de/2007/10/lod/</a:t>
            </a:r>
            <a:endParaRPr lang="en-GB" dirty="0"/>
          </a:p>
        </p:txBody>
      </p:sp>
      <p:pic>
        <p:nvPicPr>
          <p:cNvPr id="131076" name="Picture 4" descr="File:W3C 2014 model.sv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861048"/>
            <a:ext cx="3384376" cy="1692189"/>
          </a:xfrm>
          <a:prstGeom prst="rect">
            <a:avLst/>
          </a:prstGeom>
          <a:noFill/>
          <a:extLst>
            <a:ext uri="{909E8E84-426E-40DD-AFC4-6F175D3DCCD1}">
              <a14:hiddenFill xmlns:a14="http://schemas.microsoft.com/office/drawing/2010/main">
                <a:solidFill>
                  <a:srgbClr val="FFFFFF"/>
                </a:solidFill>
              </a14:hiddenFill>
            </a:ext>
          </a:extLst>
        </p:spPr>
      </p:pic>
      <p:pic>
        <p:nvPicPr>
          <p:cNvPr id="131078" name="Picture 6" descr="LOD Cloud Diagram as of September 2011.sv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1278" y="1311197"/>
            <a:ext cx="2808312" cy="183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66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Plenty of Methods</a:t>
            </a:r>
            <a:endParaRPr lang="en-GB" dirty="0"/>
          </a:p>
        </p:txBody>
      </p:sp>
      <p:sp>
        <p:nvSpPr>
          <p:cNvPr id="3" name="Content Placeholder 2"/>
          <p:cNvSpPr>
            <a:spLocks noGrp="1"/>
          </p:cNvSpPr>
          <p:nvPr>
            <p:ph idx="1"/>
          </p:nvPr>
        </p:nvSpPr>
        <p:spPr>
          <a:xfrm>
            <a:off x="323528" y="1556792"/>
            <a:ext cx="8496300" cy="4114800"/>
          </a:xfrm>
        </p:spPr>
        <p:txBody>
          <a:bodyPr/>
          <a:lstStyle/>
          <a:p>
            <a:r>
              <a:rPr lang="en-GB" sz="1600" dirty="0" smtClean="0"/>
              <a:t>Institutions, </a:t>
            </a:r>
            <a:r>
              <a:rPr lang="en-GB" sz="1600" dirty="0" err="1" smtClean="0"/>
              <a:t>inc.</a:t>
            </a:r>
            <a:r>
              <a:rPr lang="en-GB" sz="1600" dirty="0" smtClean="0"/>
              <a:t> international relations </a:t>
            </a:r>
            <a:r>
              <a:rPr lang="en-GB" sz="1600" dirty="0" smtClean="0"/>
              <a:t>(</a:t>
            </a:r>
            <a:r>
              <a:rPr lang="en-GB" sz="1600" dirty="0" err="1" smtClean="0"/>
              <a:t>Keohane</a:t>
            </a:r>
            <a:r>
              <a:rPr lang="en-GB" sz="1600" dirty="0" smtClean="0"/>
              <a:t>, </a:t>
            </a:r>
            <a:r>
              <a:rPr lang="en-GB" sz="1600" b="1" dirty="0" err="1" smtClean="0"/>
              <a:t>DiNardis</a:t>
            </a:r>
            <a:r>
              <a:rPr lang="en-GB" sz="1600" b="1" dirty="0" smtClean="0"/>
              <a:t>, Schmidt</a:t>
            </a:r>
            <a:r>
              <a:rPr lang="en-GB" sz="1600" dirty="0" smtClean="0"/>
              <a:t>)</a:t>
            </a:r>
          </a:p>
          <a:p>
            <a:r>
              <a:rPr lang="en-GB" sz="1600" dirty="0" smtClean="0"/>
              <a:t>Public choice theory – utility-maximising agents (Arrow, Buchanan, Olsen)</a:t>
            </a:r>
          </a:p>
          <a:p>
            <a:r>
              <a:rPr lang="en-GB" sz="1600" dirty="0" smtClean="0"/>
              <a:t>Ideology (</a:t>
            </a:r>
            <a:r>
              <a:rPr lang="en-GB" sz="1600" b="1" dirty="0" err="1" smtClean="0"/>
              <a:t>Morozov</a:t>
            </a:r>
            <a:r>
              <a:rPr lang="en-GB" sz="1600" b="1" dirty="0" smtClean="0"/>
              <a:t>, Castells</a:t>
            </a:r>
            <a:r>
              <a:rPr lang="en-GB" sz="1600" dirty="0" smtClean="0"/>
              <a:t>)</a:t>
            </a:r>
          </a:p>
          <a:p>
            <a:r>
              <a:rPr lang="en-GB" sz="1600" dirty="0" smtClean="0"/>
              <a:t>Concepts of liquidity, liquid modernity (Bauman)</a:t>
            </a:r>
          </a:p>
          <a:p>
            <a:r>
              <a:rPr lang="en-GB" sz="1600" dirty="0" smtClean="0"/>
              <a:t>Marxian, role of capital (Harvey, </a:t>
            </a:r>
            <a:r>
              <a:rPr lang="en-GB" sz="1600" b="1" dirty="0" err="1" smtClean="0"/>
              <a:t>Zuboff</a:t>
            </a:r>
            <a:r>
              <a:rPr lang="en-GB" sz="1600" dirty="0" smtClean="0"/>
              <a:t>)</a:t>
            </a:r>
            <a:endParaRPr lang="en-GB" sz="1600" dirty="0" smtClean="0"/>
          </a:p>
          <a:p>
            <a:r>
              <a:rPr lang="en-GB" sz="1600" dirty="0" smtClean="0"/>
              <a:t>Empirical micro studies – A/B testing, Web observatories (</a:t>
            </a:r>
            <a:r>
              <a:rPr lang="en-GB" sz="1600" b="1" dirty="0" smtClean="0"/>
              <a:t>Contractor, Dutton, </a:t>
            </a:r>
            <a:r>
              <a:rPr lang="en-GB" sz="1600" b="1" dirty="0" err="1" smtClean="0"/>
              <a:t>Menczer</a:t>
            </a:r>
            <a:r>
              <a:rPr lang="en-GB" sz="1600" dirty="0" smtClean="0"/>
              <a:t>)</a:t>
            </a:r>
          </a:p>
          <a:p>
            <a:r>
              <a:rPr lang="en-GB" sz="1600" dirty="0" smtClean="0"/>
              <a:t>Normative studies (Rawls, </a:t>
            </a:r>
            <a:r>
              <a:rPr lang="en-GB" sz="1600" b="1" dirty="0" err="1" smtClean="0"/>
              <a:t>Halpin</a:t>
            </a:r>
            <a:r>
              <a:rPr lang="en-GB" sz="1600" dirty="0" smtClean="0"/>
              <a:t>)</a:t>
            </a:r>
          </a:p>
          <a:p>
            <a:r>
              <a:rPr lang="en-GB" sz="1600" dirty="0" smtClean="0"/>
              <a:t>Law/regulation – code (</a:t>
            </a:r>
            <a:r>
              <a:rPr lang="en-GB" sz="1600" b="1" dirty="0" err="1" smtClean="0"/>
              <a:t>Lessig</a:t>
            </a:r>
            <a:r>
              <a:rPr lang="en-GB" sz="1600" b="1" dirty="0" smtClean="0"/>
              <a:t>, Solove, </a:t>
            </a:r>
            <a:r>
              <a:rPr lang="en-GB" sz="1600" b="1" dirty="0" err="1" smtClean="0"/>
              <a:t>Nissenbaum</a:t>
            </a:r>
            <a:r>
              <a:rPr lang="en-GB" sz="1600" dirty="0" smtClean="0"/>
              <a:t>)</a:t>
            </a:r>
            <a:endParaRPr lang="en-GB" sz="1600" dirty="0" smtClean="0"/>
          </a:p>
          <a:p>
            <a:r>
              <a:rPr lang="en-GB" sz="1600" dirty="0" smtClean="0"/>
              <a:t>Economic theory – networks, interaction costs, disintermediation (Coase, </a:t>
            </a:r>
            <a:r>
              <a:rPr lang="en-GB" sz="1600" b="1" dirty="0" smtClean="0"/>
              <a:t>Cowen, Anderson</a:t>
            </a:r>
            <a:r>
              <a:rPr lang="en-GB" sz="1600" dirty="0" smtClean="0"/>
              <a:t>)</a:t>
            </a:r>
          </a:p>
          <a:p>
            <a:r>
              <a:rPr lang="en-GB" sz="1600" dirty="0" smtClean="0"/>
              <a:t>Social network theory (</a:t>
            </a:r>
            <a:r>
              <a:rPr lang="en-GB" sz="1600" dirty="0" err="1" smtClean="0"/>
              <a:t>Granovetter</a:t>
            </a:r>
            <a:r>
              <a:rPr lang="en-GB" sz="1600" dirty="0" smtClean="0"/>
              <a:t>, </a:t>
            </a:r>
            <a:r>
              <a:rPr lang="en-GB" sz="1600" b="1" dirty="0" smtClean="0"/>
              <a:t>Kleinberg</a:t>
            </a:r>
            <a:r>
              <a:rPr lang="en-GB" sz="1600" dirty="0" smtClean="0"/>
              <a:t>)</a:t>
            </a:r>
          </a:p>
          <a:p>
            <a:r>
              <a:rPr lang="en-GB" sz="1600" dirty="0" smtClean="0"/>
              <a:t>Actor/network theory (</a:t>
            </a:r>
            <a:r>
              <a:rPr lang="en-GB" sz="1600" dirty="0" err="1" smtClean="0"/>
              <a:t>Latour</a:t>
            </a:r>
            <a:r>
              <a:rPr lang="en-GB" sz="1600" dirty="0" smtClean="0"/>
              <a:t>)</a:t>
            </a:r>
            <a:endParaRPr lang="en-GB" sz="1600"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5</a:t>
            </a:fld>
            <a:endParaRPr lang="en-GB"/>
          </a:p>
        </p:txBody>
      </p:sp>
    </p:spTree>
    <p:extLst>
      <p:ext uri="{BB962C8B-B14F-4D97-AF65-F5344CB8AC3E}">
        <p14:creationId xmlns:p14="http://schemas.microsoft.com/office/powerpoint/2010/main" val="107172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Plenty of Problems</a:t>
            </a:r>
            <a:endParaRPr lang="en-GB" dirty="0"/>
          </a:p>
        </p:txBody>
      </p:sp>
      <p:sp>
        <p:nvSpPr>
          <p:cNvPr id="3" name="Content Placeholder 2"/>
          <p:cNvSpPr>
            <a:spLocks noGrp="1"/>
          </p:cNvSpPr>
          <p:nvPr>
            <p:ph idx="1"/>
          </p:nvPr>
        </p:nvSpPr>
        <p:spPr>
          <a:xfrm>
            <a:off x="323528" y="1772816"/>
            <a:ext cx="8496300" cy="4114800"/>
          </a:xfrm>
        </p:spPr>
        <p:txBody>
          <a:bodyPr/>
          <a:lstStyle/>
          <a:p>
            <a:r>
              <a:rPr lang="en-GB" sz="1400" dirty="0" smtClean="0"/>
              <a:t>Sharing economy, sweating of assets, unemployment – Uber, Airbnb, Mechanical Turk</a:t>
            </a:r>
          </a:p>
          <a:p>
            <a:r>
              <a:rPr lang="en-GB" sz="1400" dirty="0" smtClean="0"/>
              <a:t>Governance – who runs the Web?</a:t>
            </a:r>
          </a:p>
          <a:p>
            <a:r>
              <a:rPr lang="en-GB" sz="1400" dirty="0" smtClean="0"/>
              <a:t>Government, e-government, transparency – how has the Web transformed government and the delivery of services?</a:t>
            </a:r>
          </a:p>
          <a:p>
            <a:r>
              <a:rPr lang="en-GB" sz="1400" dirty="0" smtClean="0"/>
              <a:t>Citizenship, democracy – has the Web facilitated meaningful citizenship? Devolved powers?</a:t>
            </a:r>
          </a:p>
          <a:p>
            <a:r>
              <a:rPr lang="en-GB" sz="1400" dirty="0" smtClean="0"/>
              <a:t>Privacy and social networks – do people care? Does that matter? Can we realise the value of big data</a:t>
            </a:r>
            <a:r>
              <a:rPr lang="en-GB" sz="1400" dirty="0" smtClean="0"/>
              <a:t>?</a:t>
            </a:r>
          </a:p>
          <a:p>
            <a:r>
              <a:rPr lang="en-GB" sz="1400" dirty="0" smtClean="0"/>
              <a:t>Data – who controls it? Why is it not portable? Where is the cloud, and whose laws regulate it?</a:t>
            </a:r>
            <a:endParaRPr lang="en-GB" sz="1400" dirty="0" smtClean="0"/>
          </a:p>
          <a:p>
            <a:r>
              <a:rPr lang="en-GB" sz="1400" dirty="0" smtClean="0"/>
              <a:t>Digital divides – are specific groups of people disadvantaged by the Web?</a:t>
            </a:r>
          </a:p>
          <a:p>
            <a:r>
              <a:rPr lang="en-GB" sz="1400" dirty="0" smtClean="0"/>
              <a:t>Public spaces – is there an online public space? Or a myriad privatised spaces?</a:t>
            </a:r>
          </a:p>
          <a:p>
            <a:r>
              <a:rPr lang="en-GB" sz="1400" dirty="0" smtClean="0"/>
              <a:t>Decline of expertise – has knowledge been democratised? Or have experts been inappropriately marginalised?</a:t>
            </a:r>
          </a:p>
          <a:p>
            <a:r>
              <a:rPr lang="en-GB" sz="1400" dirty="0" smtClean="0"/>
              <a:t>Crime – what is a cybercrime? Who decides? What level of policing/surveillance is appropriate?</a:t>
            </a:r>
          </a:p>
          <a:p>
            <a:r>
              <a:rPr lang="en-GB" sz="1400" dirty="0" smtClean="0"/>
              <a:t>Intellectual property – is copying good or bad? Who wins, who loses?</a:t>
            </a:r>
          </a:p>
        </p:txBody>
      </p:sp>
      <p:sp>
        <p:nvSpPr>
          <p:cNvPr id="4" name="Slide Number Placeholder 3"/>
          <p:cNvSpPr>
            <a:spLocks noGrp="1"/>
          </p:cNvSpPr>
          <p:nvPr>
            <p:ph type="sldNum" sz="quarter" idx="12"/>
          </p:nvPr>
        </p:nvSpPr>
        <p:spPr/>
        <p:txBody>
          <a:bodyPr/>
          <a:lstStyle/>
          <a:p>
            <a:fld id="{B1F7EAAA-D895-4645-94C6-47741A774D21}" type="slidenum">
              <a:rPr lang="en-GB" smtClean="0"/>
              <a:pPr/>
              <a:t>6</a:t>
            </a:fld>
            <a:endParaRPr lang="en-GB"/>
          </a:p>
        </p:txBody>
      </p:sp>
    </p:spTree>
    <p:extLst>
      <p:ext uri="{BB962C8B-B14F-4D97-AF65-F5344CB8AC3E}">
        <p14:creationId xmlns:p14="http://schemas.microsoft.com/office/powerpoint/2010/main" val="228736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Three Layers of Relevance</a:t>
            </a:r>
            <a:endParaRPr lang="en-GB" dirty="0"/>
          </a:p>
        </p:txBody>
      </p:sp>
      <p:sp>
        <p:nvSpPr>
          <p:cNvPr id="3" name="Slide Number Placeholder 2"/>
          <p:cNvSpPr>
            <a:spLocks noGrp="1"/>
          </p:cNvSpPr>
          <p:nvPr>
            <p:ph type="sldNum" sz="quarter" idx="12"/>
          </p:nvPr>
        </p:nvSpPr>
        <p:spPr/>
        <p:txBody>
          <a:bodyPr/>
          <a:lstStyle/>
          <a:p>
            <a:fld id="{E7753692-4C0A-4E8E-85E9-5B34D7C57795}" type="slidenum">
              <a:rPr lang="en-GB" smtClean="0"/>
              <a:pPr/>
              <a:t>7</a:t>
            </a:fld>
            <a:endParaRPr lang="en-GB"/>
          </a:p>
        </p:txBody>
      </p:sp>
      <p:pic>
        <p:nvPicPr>
          <p:cNvPr id="132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06084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2101" name="Picture 5" descr="Image result for networ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3429000"/>
            <a:ext cx="2171700" cy="1485900"/>
          </a:xfrm>
          <a:prstGeom prst="rect">
            <a:avLst/>
          </a:prstGeom>
          <a:noFill/>
          <a:extLst>
            <a:ext uri="{909E8E84-426E-40DD-AFC4-6F175D3DCCD1}">
              <a14:hiddenFill xmlns:a14="http://schemas.microsoft.com/office/drawing/2010/main">
                <a:solidFill>
                  <a:srgbClr val="FFFFFF"/>
                </a:solidFill>
              </a14:hiddenFill>
            </a:ext>
          </a:extLst>
        </p:spPr>
      </p:pic>
      <p:pic>
        <p:nvPicPr>
          <p:cNvPr id="132103" name="Picture 7" descr="Image result for networ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29087" y="4437112"/>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3879" y="3924085"/>
            <a:ext cx="1048685" cy="276999"/>
          </a:xfrm>
          <a:prstGeom prst="rect">
            <a:avLst/>
          </a:prstGeom>
          <a:noFill/>
        </p:spPr>
        <p:txBody>
          <a:bodyPr wrap="none" rtlCol="0">
            <a:spAutoFit/>
          </a:bodyPr>
          <a:lstStyle/>
          <a:p>
            <a:r>
              <a:rPr lang="en-GB" dirty="0" smtClean="0"/>
              <a:t>Web centric</a:t>
            </a:r>
            <a:endParaRPr lang="en-GB" dirty="0"/>
          </a:p>
        </p:txBody>
      </p:sp>
      <p:sp>
        <p:nvSpPr>
          <p:cNvPr id="6" name="TextBox 5"/>
          <p:cNvSpPr txBox="1"/>
          <p:nvPr/>
        </p:nvSpPr>
        <p:spPr>
          <a:xfrm>
            <a:off x="3988176" y="4914900"/>
            <a:ext cx="1418979" cy="276999"/>
          </a:xfrm>
          <a:prstGeom prst="rect">
            <a:avLst/>
          </a:prstGeom>
          <a:noFill/>
        </p:spPr>
        <p:txBody>
          <a:bodyPr wrap="none" rtlCol="0">
            <a:spAutoFit/>
          </a:bodyPr>
          <a:lstStyle/>
          <a:p>
            <a:r>
              <a:rPr lang="en-GB" dirty="0" smtClean="0"/>
              <a:t>Web user centric</a:t>
            </a:r>
            <a:endParaRPr lang="en-GB" dirty="0"/>
          </a:p>
        </p:txBody>
      </p:sp>
      <p:sp>
        <p:nvSpPr>
          <p:cNvPr id="7" name="TextBox 6"/>
          <p:cNvSpPr txBox="1"/>
          <p:nvPr/>
        </p:nvSpPr>
        <p:spPr>
          <a:xfrm>
            <a:off x="6159876" y="6284963"/>
            <a:ext cx="1402949" cy="276999"/>
          </a:xfrm>
          <a:prstGeom prst="rect">
            <a:avLst/>
          </a:prstGeom>
          <a:noFill/>
        </p:spPr>
        <p:txBody>
          <a:bodyPr wrap="none" rtlCol="0">
            <a:spAutoFit/>
          </a:bodyPr>
          <a:lstStyle/>
          <a:p>
            <a:r>
              <a:rPr lang="en-GB" dirty="0" smtClean="0"/>
              <a:t>Non-Web centric</a:t>
            </a:r>
            <a:endParaRPr lang="en-GB" dirty="0"/>
          </a:p>
        </p:txBody>
      </p:sp>
    </p:spTree>
    <p:extLst>
      <p:ext uri="{BB962C8B-B14F-4D97-AF65-F5344CB8AC3E}">
        <p14:creationId xmlns:p14="http://schemas.microsoft.com/office/powerpoint/2010/main" val="509306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64704"/>
            <a:ext cx="6696422" cy="649288"/>
          </a:xfrm>
        </p:spPr>
        <p:txBody>
          <a:bodyPr/>
          <a:lstStyle/>
          <a:p>
            <a:r>
              <a:rPr lang="en-GB" dirty="0" smtClean="0"/>
              <a:t>Example: Governance and Standards Setting</a:t>
            </a:r>
            <a:endParaRPr lang="en-GB" dirty="0"/>
          </a:p>
        </p:txBody>
      </p:sp>
      <p:sp>
        <p:nvSpPr>
          <p:cNvPr id="3" name="Content Placeholder 2"/>
          <p:cNvSpPr>
            <a:spLocks noGrp="1"/>
          </p:cNvSpPr>
          <p:nvPr>
            <p:ph idx="1"/>
          </p:nvPr>
        </p:nvSpPr>
        <p:spPr>
          <a:xfrm>
            <a:off x="323528" y="1916832"/>
            <a:ext cx="8496300" cy="4114800"/>
          </a:xfrm>
        </p:spPr>
        <p:txBody>
          <a:bodyPr/>
          <a:lstStyle/>
          <a:p>
            <a:r>
              <a:rPr lang="en-GB" dirty="0" smtClean="0"/>
              <a:t>Role of W3C</a:t>
            </a:r>
          </a:p>
          <a:p>
            <a:pPr lvl="1"/>
            <a:r>
              <a:rPr lang="en-GB" dirty="0" smtClean="0"/>
              <a:t>Other stakeholders</a:t>
            </a:r>
            <a:r>
              <a:rPr lang="en-GB" dirty="0" smtClean="0"/>
              <a:t>? ICANN? IETF?</a:t>
            </a:r>
            <a:endParaRPr lang="en-GB" dirty="0" smtClean="0"/>
          </a:p>
          <a:p>
            <a:pPr lvl="1"/>
            <a:r>
              <a:rPr lang="en-GB" dirty="0" smtClean="0"/>
              <a:t>Who is excluded?</a:t>
            </a:r>
          </a:p>
          <a:p>
            <a:r>
              <a:rPr lang="en-GB" dirty="0" smtClean="0"/>
              <a:t>Legitimacy</a:t>
            </a:r>
          </a:p>
          <a:p>
            <a:pPr lvl="1"/>
            <a:r>
              <a:rPr lang="en-GB" dirty="0" smtClean="0"/>
              <a:t>Technical expertise</a:t>
            </a:r>
          </a:p>
          <a:p>
            <a:pPr lvl="1"/>
            <a:r>
              <a:rPr lang="en-GB" dirty="0" smtClean="0"/>
              <a:t>History</a:t>
            </a:r>
          </a:p>
          <a:p>
            <a:pPr lvl="1"/>
            <a:r>
              <a:rPr lang="en-GB" dirty="0" smtClean="0"/>
              <a:t>Principles – openness, accountability, participation</a:t>
            </a:r>
          </a:p>
          <a:p>
            <a:pPr lvl="1"/>
            <a:r>
              <a:rPr lang="en-GB" dirty="0" smtClean="0"/>
              <a:t>Importance of interoperability</a:t>
            </a:r>
          </a:p>
          <a:p>
            <a:r>
              <a:rPr lang="en-GB" dirty="0" smtClean="0"/>
              <a:t>Government roles? Centralisation? Multi-stakeholders?</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8</a:t>
            </a:fld>
            <a:endParaRPr lang="en-GB"/>
          </a:p>
        </p:txBody>
      </p:sp>
    </p:spTree>
    <p:extLst>
      <p:ext uri="{BB962C8B-B14F-4D97-AF65-F5344CB8AC3E}">
        <p14:creationId xmlns:p14="http://schemas.microsoft.com/office/powerpoint/2010/main" val="1989864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Echo Chambers</a:t>
            </a:r>
            <a:endParaRPr lang="en-GB" dirty="0"/>
          </a:p>
        </p:txBody>
      </p:sp>
      <p:sp>
        <p:nvSpPr>
          <p:cNvPr id="3" name="Content Placeholder 2"/>
          <p:cNvSpPr>
            <a:spLocks noGrp="1"/>
          </p:cNvSpPr>
          <p:nvPr>
            <p:ph idx="1"/>
          </p:nvPr>
        </p:nvSpPr>
        <p:spPr/>
        <p:txBody>
          <a:bodyPr/>
          <a:lstStyle/>
          <a:p>
            <a:r>
              <a:rPr lang="en-GB" dirty="0" smtClean="0"/>
              <a:t>Filter technology and filter bubbles </a:t>
            </a:r>
            <a:r>
              <a:rPr lang="en-GB" dirty="0" smtClean="0"/>
              <a:t>(</a:t>
            </a:r>
            <a:r>
              <a:rPr lang="en-GB" dirty="0" err="1" smtClean="0"/>
              <a:t>Sunstein</a:t>
            </a:r>
            <a:r>
              <a:rPr lang="en-GB" dirty="0" smtClean="0"/>
              <a:t>, </a:t>
            </a:r>
            <a:r>
              <a:rPr lang="en-GB" dirty="0" err="1" smtClean="0"/>
              <a:t>Pariser</a:t>
            </a:r>
            <a:r>
              <a:rPr lang="en-GB" dirty="0" smtClean="0"/>
              <a:t>)</a:t>
            </a:r>
          </a:p>
          <a:p>
            <a:pPr lvl="1"/>
            <a:r>
              <a:rPr lang="en-GB" dirty="0" smtClean="0"/>
              <a:t>Recommendations</a:t>
            </a:r>
          </a:p>
          <a:p>
            <a:pPr lvl="1"/>
            <a:r>
              <a:rPr lang="en-GB" dirty="0" smtClean="0"/>
              <a:t>News filtering</a:t>
            </a:r>
          </a:p>
          <a:p>
            <a:pPr lvl="1"/>
            <a:r>
              <a:rPr lang="en-GB" dirty="0" smtClean="0"/>
              <a:t>Search</a:t>
            </a:r>
          </a:p>
          <a:p>
            <a:r>
              <a:rPr lang="en-GB" dirty="0" smtClean="0"/>
              <a:t>How does opinion grow?</a:t>
            </a:r>
          </a:p>
          <a:p>
            <a:r>
              <a:rPr lang="en-GB" dirty="0" smtClean="0"/>
              <a:t>Where/how do people consume news?</a:t>
            </a:r>
          </a:p>
          <a:p>
            <a:pPr lvl="1"/>
            <a:r>
              <a:rPr lang="en-GB" dirty="0" smtClean="0"/>
              <a:t>How many influences?</a:t>
            </a:r>
          </a:p>
          <a:p>
            <a:pPr lvl="1"/>
            <a:r>
              <a:rPr lang="en-GB" dirty="0" smtClean="0"/>
              <a:t>How many networks?</a:t>
            </a:r>
          </a:p>
          <a:p>
            <a:r>
              <a:rPr lang="en-GB" dirty="0" smtClean="0"/>
              <a:t>Do closed networks tend towards polarised opinion?</a:t>
            </a:r>
            <a:endParaRPr lang="en-GB" dirty="0"/>
          </a:p>
        </p:txBody>
      </p:sp>
      <p:sp>
        <p:nvSpPr>
          <p:cNvPr id="4" name="Slide Number Placeholder 3"/>
          <p:cNvSpPr>
            <a:spLocks noGrp="1"/>
          </p:cNvSpPr>
          <p:nvPr>
            <p:ph type="sldNum" sz="quarter" idx="12"/>
          </p:nvPr>
        </p:nvSpPr>
        <p:spPr/>
        <p:txBody>
          <a:bodyPr/>
          <a:lstStyle/>
          <a:p>
            <a:fld id="{B1F7EAAA-D895-4645-94C6-47741A774D21}" type="slidenum">
              <a:rPr lang="en-GB" smtClean="0"/>
              <a:pPr/>
              <a:t>9</a:t>
            </a:fld>
            <a:endParaRPr lang="en-GB"/>
          </a:p>
        </p:txBody>
      </p:sp>
    </p:spTree>
    <p:extLst>
      <p:ext uri="{BB962C8B-B14F-4D97-AF65-F5344CB8AC3E}">
        <p14:creationId xmlns:p14="http://schemas.microsoft.com/office/powerpoint/2010/main" val="453050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uos_ppt__template_electronics">
  <a:themeElements>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uos_ppt__template_electronics</Template>
  <TotalTime>421</TotalTime>
  <Words>705</Words>
  <Application>Microsoft Office PowerPoint</Application>
  <PresentationFormat>On-screen Show (4:3)</PresentationFormat>
  <Paragraphs>109</Paragraphs>
  <Slides>12</Slides>
  <Notes>1</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uos_ppt__template_electronics</vt:lpstr>
      <vt:lpstr>UOS divider slide design</vt:lpstr>
      <vt:lpstr>UOS full bleed image</vt:lpstr>
      <vt:lpstr>Political Economy of the Web. </vt:lpstr>
      <vt:lpstr>Political Economy of the Web?</vt:lpstr>
      <vt:lpstr>Political Economy of the Web?</vt:lpstr>
      <vt:lpstr>Political Economy of the Web?</vt:lpstr>
      <vt:lpstr>Plenty of Methods</vt:lpstr>
      <vt:lpstr>Plenty of Problems</vt:lpstr>
      <vt:lpstr>Three Layers of Relevance</vt:lpstr>
      <vt:lpstr>Example: Governance and Standards Setting</vt:lpstr>
      <vt:lpstr>Example: Echo Chambers</vt:lpstr>
      <vt:lpstr>Example: The Right to be Forgotten</vt:lpstr>
      <vt:lpstr>Investigating Political Economy</vt:lpstr>
      <vt:lpstr>Disclaimer</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sep</dc:creator>
  <cp:lastModifiedBy>User</cp:lastModifiedBy>
  <cp:revision>68</cp:revision>
  <dcterms:created xsi:type="dcterms:W3CDTF">2008-01-25T10:32:18Z</dcterms:created>
  <dcterms:modified xsi:type="dcterms:W3CDTF">2015-10-17T11:12:59Z</dcterms:modified>
</cp:coreProperties>
</file>