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5"/>
  </p:notesMasterIdLst>
  <p:sldIdLst>
    <p:sldId id="257" r:id="rId2"/>
    <p:sldId id="277" r:id="rId3"/>
    <p:sldId id="278" r:id="rId4"/>
    <p:sldId id="279" r:id="rId5"/>
    <p:sldId id="286" r:id="rId6"/>
    <p:sldId id="280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82" r:id="rId15"/>
    <p:sldId id="294" r:id="rId16"/>
    <p:sldId id="283" r:id="rId17"/>
    <p:sldId id="296" r:id="rId18"/>
    <p:sldId id="298" r:id="rId19"/>
    <p:sldId id="299" r:id="rId20"/>
    <p:sldId id="300" r:id="rId21"/>
    <p:sldId id="297" r:id="rId22"/>
    <p:sldId id="284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AE47"/>
    <a:srgbClr val="A30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1" d="100"/>
          <a:sy n="161" d="100"/>
        </p:scale>
        <p:origin x="-11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B141E7-E016-D144-B273-E26F26101590}" type="doc">
      <dgm:prSet loTypeId="urn:microsoft.com/office/officeart/2005/8/layout/cycle3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6EB238-BC00-F44E-B0B5-3C8891ADF7EA}">
      <dgm:prSet phldrT="[Text]"/>
      <dgm:spPr/>
      <dgm:t>
        <a:bodyPr/>
        <a:lstStyle/>
        <a:p>
          <a:r>
            <a:rPr lang="en-US" dirty="0" smtClean="0"/>
            <a:t>Evaluate</a:t>
          </a:r>
          <a:endParaRPr lang="en-US" dirty="0"/>
        </a:p>
      </dgm:t>
    </dgm:pt>
    <dgm:pt modelId="{C97AFD0D-03D6-9340-A051-00569469B1AB}" type="parTrans" cxnId="{BF24054E-A8BB-5D49-8838-20D6F5F72681}">
      <dgm:prSet/>
      <dgm:spPr/>
      <dgm:t>
        <a:bodyPr/>
        <a:lstStyle/>
        <a:p>
          <a:endParaRPr lang="en-US"/>
        </a:p>
      </dgm:t>
    </dgm:pt>
    <dgm:pt modelId="{933E9685-1A28-9648-A825-9E2691CB0AF0}" type="sibTrans" cxnId="{BF24054E-A8BB-5D49-8838-20D6F5F72681}">
      <dgm:prSet/>
      <dgm:spPr/>
      <dgm:t>
        <a:bodyPr/>
        <a:lstStyle/>
        <a:p>
          <a:endParaRPr lang="en-US"/>
        </a:p>
      </dgm:t>
    </dgm:pt>
    <dgm:pt modelId="{2FB842B8-AB6F-F047-8EFD-B3CCD754DD95}">
      <dgm:prSet phldrT="[Text]"/>
      <dgm:spPr/>
      <dgm:t>
        <a:bodyPr/>
        <a:lstStyle/>
        <a:p>
          <a:r>
            <a:rPr lang="en-US" dirty="0" smtClean="0"/>
            <a:t>Define</a:t>
          </a:r>
          <a:endParaRPr lang="en-US" dirty="0"/>
        </a:p>
      </dgm:t>
    </dgm:pt>
    <dgm:pt modelId="{A08376DA-F76D-AD48-9477-4C281CD64350}" type="parTrans" cxnId="{60A0742E-7D48-1E4E-AA51-F8849B71DA95}">
      <dgm:prSet/>
      <dgm:spPr/>
      <dgm:t>
        <a:bodyPr/>
        <a:lstStyle/>
        <a:p>
          <a:endParaRPr lang="en-US"/>
        </a:p>
      </dgm:t>
    </dgm:pt>
    <dgm:pt modelId="{A472EFE8-1CB8-AD4A-9C45-B99F045B84CE}" type="sibTrans" cxnId="{60A0742E-7D48-1E4E-AA51-F8849B71DA95}">
      <dgm:prSet/>
      <dgm:spPr/>
      <dgm:t>
        <a:bodyPr/>
        <a:lstStyle/>
        <a:p>
          <a:endParaRPr lang="en-US"/>
        </a:p>
      </dgm:t>
    </dgm:pt>
    <dgm:pt modelId="{C2B9555A-80F8-5D45-B9AA-AA24FA4C4E6A}">
      <dgm:prSet phldrT="[Text]"/>
      <dgm:spPr/>
      <dgm:t>
        <a:bodyPr/>
        <a:lstStyle/>
        <a:p>
          <a:r>
            <a:rPr lang="en-US" dirty="0" smtClean="0"/>
            <a:t>Develop</a:t>
          </a:r>
          <a:endParaRPr lang="en-US" dirty="0"/>
        </a:p>
      </dgm:t>
    </dgm:pt>
    <dgm:pt modelId="{579FDEAB-CDA8-BC46-A3DB-81C9FC7AD83E}" type="parTrans" cxnId="{A05514D8-3896-4841-A302-C315471B3FD0}">
      <dgm:prSet/>
      <dgm:spPr/>
      <dgm:t>
        <a:bodyPr/>
        <a:lstStyle/>
        <a:p>
          <a:endParaRPr lang="en-US"/>
        </a:p>
      </dgm:t>
    </dgm:pt>
    <dgm:pt modelId="{39E917D6-296A-634F-A94C-ABB405D59FC4}" type="sibTrans" cxnId="{A05514D8-3896-4841-A302-C315471B3FD0}">
      <dgm:prSet/>
      <dgm:spPr/>
      <dgm:t>
        <a:bodyPr/>
        <a:lstStyle/>
        <a:p>
          <a:endParaRPr lang="en-US"/>
        </a:p>
      </dgm:t>
    </dgm:pt>
    <dgm:pt modelId="{4A559D56-4E9F-144B-AFBB-D07912F476F6}">
      <dgm:prSet phldrT="[Text]"/>
      <dgm:spPr/>
      <dgm:t>
        <a:bodyPr/>
        <a:lstStyle/>
        <a:p>
          <a:r>
            <a:rPr lang="en-US" dirty="0" smtClean="0"/>
            <a:t>Release</a:t>
          </a:r>
          <a:endParaRPr lang="en-US" dirty="0"/>
        </a:p>
      </dgm:t>
    </dgm:pt>
    <dgm:pt modelId="{1E75C719-E7C6-AF4F-9B4C-EE873011B097}" type="parTrans" cxnId="{6AAD6053-009E-044C-BD7B-0DE3A86C7DAE}">
      <dgm:prSet/>
      <dgm:spPr/>
      <dgm:t>
        <a:bodyPr/>
        <a:lstStyle/>
        <a:p>
          <a:endParaRPr lang="en-US"/>
        </a:p>
      </dgm:t>
    </dgm:pt>
    <dgm:pt modelId="{F0E6F952-2762-334D-8411-0CE5C7A9917F}" type="sibTrans" cxnId="{6AAD6053-009E-044C-BD7B-0DE3A86C7DAE}">
      <dgm:prSet/>
      <dgm:spPr/>
      <dgm:t>
        <a:bodyPr/>
        <a:lstStyle/>
        <a:p>
          <a:endParaRPr lang="en-US"/>
        </a:p>
      </dgm:t>
    </dgm:pt>
    <dgm:pt modelId="{3201926D-36A1-5240-A3A5-C6DD3F51C5A5}" type="pres">
      <dgm:prSet presAssocID="{4EB141E7-E016-D144-B273-E26F26101590}" presName="Name0" presStyleCnt="0">
        <dgm:presLayoutVars>
          <dgm:dir/>
          <dgm:resizeHandles val="exact"/>
        </dgm:presLayoutVars>
      </dgm:prSet>
      <dgm:spPr/>
    </dgm:pt>
    <dgm:pt modelId="{9DE23D67-3A1E-D243-BB8F-5B30037998A7}" type="pres">
      <dgm:prSet presAssocID="{4EB141E7-E016-D144-B273-E26F26101590}" presName="cycle" presStyleCnt="0"/>
      <dgm:spPr/>
    </dgm:pt>
    <dgm:pt modelId="{8B0AA4ED-FE0C-0C47-88EF-04070E4A47C1}" type="pres">
      <dgm:prSet presAssocID="{216EB238-BC00-F44E-B0B5-3C8891ADF7EA}" presName="nodeFirstNode" presStyleLbl="node1" presStyleIdx="0" presStyleCnt="4">
        <dgm:presLayoutVars>
          <dgm:bulletEnabled val="1"/>
        </dgm:presLayoutVars>
      </dgm:prSet>
      <dgm:spPr/>
    </dgm:pt>
    <dgm:pt modelId="{16975EF1-D07B-8C4C-ABD5-8E097DC9A858}" type="pres">
      <dgm:prSet presAssocID="{933E9685-1A28-9648-A825-9E2691CB0AF0}" presName="sibTransFirstNode" presStyleLbl="bgShp" presStyleIdx="0" presStyleCnt="1"/>
      <dgm:spPr/>
    </dgm:pt>
    <dgm:pt modelId="{079933FB-9A47-4A48-ADAA-D6C64A72EBE5}" type="pres">
      <dgm:prSet presAssocID="{2FB842B8-AB6F-F047-8EFD-B3CCD754DD95}" presName="nodeFollowingNodes" presStyleLbl="node1" presStyleIdx="1" presStyleCnt="4">
        <dgm:presLayoutVars>
          <dgm:bulletEnabled val="1"/>
        </dgm:presLayoutVars>
      </dgm:prSet>
      <dgm:spPr/>
    </dgm:pt>
    <dgm:pt modelId="{83056B71-49C8-2E4C-BCFF-7D54593CB29D}" type="pres">
      <dgm:prSet presAssocID="{C2B9555A-80F8-5D45-B9AA-AA24FA4C4E6A}" presName="nodeFollowingNodes" presStyleLbl="node1" presStyleIdx="2" presStyleCnt="4">
        <dgm:presLayoutVars>
          <dgm:bulletEnabled val="1"/>
        </dgm:presLayoutVars>
      </dgm:prSet>
      <dgm:spPr/>
    </dgm:pt>
    <dgm:pt modelId="{6A1DE879-2D26-5540-931F-8FC5B398246E}" type="pres">
      <dgm:prSet presAssocID="{4A559D56-4E9F-144B-AFBB-D07912F476F6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29833EA2-2E76-1447-839C-BE8A7B4736F7}" type="presOf" srcId="{4A559D56-4E9F-144B-AFBB-D07912F476F6}" destId="{6A1DE879-2D26-5540-931F-8FC5B398246E}" srcOrd="0" destOrd="0" presId="urn:microsoft.com/office/officeart/2005/8/layout/cycle3"/>
    <dgm:cxn modelId="{CD0C2B18-6AB8-1043-9251-221F02371690}" type="presOf" srcId="{933E9685-1A28-9648-A825-9E2691CB0AF0}" destId="{16975EF1-D07B-8C4C-ABD5-8E097DC9A858}" srcOrd="0" destOrd="0" presId="urn:microsoft.com/office/officeart/2005/8/layout/cycle3"/>
    <dgm:cxn modelId="{2217DC52-35BD-9E48-B4D5-EF7A5E74FC80}" type="presOf" srcId="{C2B9555A-80F8-5D45-B9AA-AA24FA4C4E6A}" destId="{83056B71-49C8-2E4C-BCFF-7D54593CB29D}" srcOrd="0" destOrd="0" presId="urn:microsoft.com/office/officeart/2005/8/layout/cycle3"/>
    <dgm:cxn modelId="{8015482C-7324-D548-B050-18429A98FC7F}" type="presOf" srcId="{2FB842B8-AB6F-F047-8EFD-B3CCD754DD95}" destId="{079933FB-9A47-4A48-ADAA-D6C64A72EBE5}" srcOrd="0" destOrd="0" presId="urn:microsoft.com/office/officeart/2005/8/layout/cycle3"/>
    <dgm:cxn modelId="{6AAD6053-009E-044C-BD7B-0DE3A86C7DAE}" srcId="{4EB141E7-E016-D144-B273-E26F26101590}" destId="{4A559D56-4E9F-144B-AFBB-D07912F476F6}" srcOrd="3" destOrd="0" parTransId="{1E75C719-E7C6-AF4F-9B4C-EE873011B097}" sibTransId="{F0E6F952-2762-334D-8411-0CE5C7A9917F}"/>
    <dgm:cxn modelId="{BF24054E-A8BB-5D49-8838-20D6F5F72681}" srcId="{4EB141E7-E016-D144-B273-E26F26101590}" destId="{216EB238-BC00-F44E-B0B5-3C8891ADF7EA}" srcOrd="0" destOrd="0" parTransId="{C97AFD0D-03D6-9340-A051-00569469B1AB}" sibTransId="{933E9685-1A28-9648-A825-9E2691CB0AF0}"/>
    <dgm:cxn modelId="{A05514D8-3896-4841-A302-C315471B3FD0}" srcId="{4EB141E7-E016-D144-B273-E26F26101590}" destId="{C2B9555A-80F8-5D45-B9AA-AA24FA4C4E6A}" srcOrd="2" destOrd="0" parTransId="{579FDEAB-CDA8-BC46-A3DB-81C9FC7AD83E}" sibTransId="{39E917D6-296A-634F-A94C-ABB405D59FC4}"/>
    <dgm:cxn modelId="{60A0742E-7D48-1E4E-AA51-F8849B71DA95}" srcId="{4EB141E7-E016-D144-B273-E26F26101590}" destId="{2FB842B8-AB6F-F047-8EFD-B3CCD754DD95}" srcOrd="1" destOrd="0" parTransId="{A08376DA-F76D-AD48-9477-4C281CD64350}" sibTransId="{A472EFE8-1CB8-AD4A-9C45-B99F045B84CE}"/>
    <dgm:cxn modelId="{D8681FA2-3996-074A-8057-2C0FF520DAEE}" type="presOf" srcId="{216EB238-BC00-F44E-B0B5-3C8891ADF7EA}" destId="{8B0AA4ED-FE0C-0C47-88EF-04070E4A47C1}" srcOrd="0" destOrd="0" presId="urn:microsoft.com/office/officeart/2005/8/layout/cycle3"/>
    <dgm:cxn modelId="{0A4ABA24-BE3B-AE45-98E4-DC019E15B164}" type="presOf" srcId="{4EB141E7-E016-D144-B273-E26F26101590}" destId="{3201926D-36A1-5240-A3A5-C6DD3F51C5A5}" srcOrd="0" destOrd="0" presId="urn:microsoft.com/office/officeart/2005/8/layout/cycle3"/>
    <dgm:cxn modelId="{8C42D544-2671-124E-93F7-7018C518A674}" type="presParOf" srcId="{3201926D-36A1-5240-A3A5-C6DD3F51C5A5}" destId="{9DE23D67-3A1E-D243-BB8F-5B30037998A7}" srcOrd="0" destOrd="0" presId="urn:microsoft.com/office/officeart/2005/8/layout/cycle3"/>
    <dgm:cxn modelId="{0B354670-661D-ED43-8DEB-D61BD4394D75}" type="presParOf" srcId="{9DE23D67-3A1E-D243-BB8F-5B30037998A7}" destId="{8B0AA4ED-FE0C-0C47-88EF-04070E4A47C1}" srcOrd="0" destOrd="0" presId="urn:microsoft.com/office/officeart/2005/8/layout/cycle3"/>
    <dgm:cxn modelId="{1E48DFFA-5E65-3B45-910F-ECC28C458FAC}" type="presParOf" srcId="{9DE23D67-3A1E-D243-BB8F-5B30037998A7}" destId="{16975EF1-D07B-8C4C-ABD5-8E097DC9A858}" srcOrd="1" destOrd="0" presId="urn:microsoft.com/office/officeart/2005/8/layout/cycle3"/>
    <dgm:cxn modelId="{66B65B39-7DD0-014F-8D36-6FCFEC8926A5}" type="presParOf" srcId="{9DE23D67-3A1E-D243-BB8F-5B30037998A7}" destId="{079933FB-9A47-4A48-ADAA-D6C64A72EBE5}" srcOrd="2" destOrd="0" presId="urn:microsoft.com/office/officeart/2005/8/layout/cycle3"/>
    <dgm:cxn modelId="{95977CA0-1A7D-664F-9A5A-BC4A3D580BBB}" type="presParOf" srcId="{9DE23D67-3A1E-D243-BB8F-5B30037998A7}" destId="{83056B71-49C8-2E4C-BCFF-7D54593CB29D}" srcOrd="3" destOrd="0" presId="urn:microsoft.com/office/officeart/2005/8/layout/cycle3"/>
    <dgm:cxn modelId="{49A2F1AB-8D81-9048-B42F-996FD60D5A1A}" type="presParOf" srcId="{9DE23D67-3A1E-D243-BB8F-5B30037998A7}" destId="{6A1DE879-2D26-5540-931F-8FC5B398246E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B141E7-E016-D144-B273-E26F26101590}" type="doc">
      <dgm:prSet loTypeId="urn:microsoft.com/office/officeart/2005/8/layout/cycle3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6EB238-BC00-F44E-B0B5-3C8891ADF7EA}">
      <dgm:prSet phldrT="[Text]"/>
      <dgm:spPr/>
      <dgm:t>
        <a:bodyPr/>
        <a:lstStyle/>
        <a:p>
          <a:r>
            <a:rPr lang="en-US" dirty="0" smtClean="0"/>
            <a:t>Evaluate</a:t>
          </a:r>
          <a:endParaRPr lang="en-US" dirty="0"/>
        </a:p>
      </dgm:t>
    </dgm:pt>
    <dgm:pt modelId="{C97AFD0D-03D6-9340-A051-00569469B1AB}" type="parTrans" cxnId="{BF24054E-A8BB-5D49-8838-20D6F5F72681}">
      <dgm:prSet/>
      <dgm:spPr/>
      <dgm:t>
        <a:bodyPr/>
        <a:lstStyle/>
        <a:p>
          <a:endParaRPr lang="en-US"/>
        </a:p>
      </dgm:t>
    </dgm:pt>
    <dgm:pt modelId="{933E9685-1A28-9648-A825-9E2691CB0AF0}" type="sibTrans" cxnId="{BF24054E-A8BB-5D49-8838-20D6F5F72681}">
      <dgm:prSet/>
      <dgm:spPr/>
      <dgm:t>
        <a:bodyPr/>
        <a:lstStyle/>
        <a:p>
          <a:endParaRPr lang="en-US"/>
        </a:p>
      </dgm:t>
    </dgm:pt>
    <dgm:pt modelId="{2FB842B8-AB6F-F047-8EFD-B3CCD754DD95}">
      <dgm:prSet phldrT="[Text]"/>
      <dgm:spPr/>
      <dgm:t>
        <a:bodyPr/>
        <a:lstStyle/>
        <a:p>
          <a:r>
            <a:rPr lang="en-US" dirty="0" smtClean="0"/>
            <a:t>Define</a:t>
          </a:r>
          <a:endParaRPr lang="en-US" dirty="0"/>
        </a:p>
      </dgm:t>
    </dgm:pt>
    <dgm:pt modelId="{A08376DA-F76D-AD48-9477-4C281CD64350}" type="parTrans" cxnId="{60A0742E-7D48-1E4E-AA51-F8849B71DA95}">
      <dgm:prSet/>
      <dgm:spPr/>
      <dgm:t>
        <a:bodyPr/>
        <a:lstStyle/>
        <a:p>
          <a:endParaRPr lang="en-US"/>
        </a:p>
      </dgm:t>
    </dgm:pt>
    <dgm:pt modelId="{A472EFE8-1CB8-AD4A-9C45-B99F045B84CE}" type="sibTrans" cxnId="{60A0742E-7D48-1E4E-AA51-F8849B71DA95}">
      <dgm:prSet/>
      <dgm:spPr/>
      <dgm:t>
        <a:bodyPr/>
        <a:lstStyle/>
        <a:p>
          <a:endParaRPr lang="en-US"/>
        </a:p>
      </dgm:t>
    </dgm:pt>
    <dgm:pt modelId="{C2B9555A-80F8-5D45-B9AA-AA24FA4C4E6A}">
      <dgm:prSet phldrT="[Text]"/>
      <dgm:spPr/>
      <dgm:t>
        <a:bodyPr/>
        <a:lstStyle/>
        <a:p>
          <a:r>
            <a:rPr lang="en-US" dirty="0" smtClean="0"/>
            <a:t>Develop</a:t>
          </a:r>
          <a:endParaRPr lang="en-US" dirty="0"/>
        </a:p>
      </dgm:t>
    </dgm:pt>
    <dgm:pt modelId="{579FDEAB-CDA8-BC46-A3DB-81C9FC7AD83E}" type="parTrans" cxnId="{A05514D8-3896-4841-A302-C315471B3FD0}">
      <dgm:prSet/>
      <dgm:spPr/>
      <dgm:t>
        <a:bodyPr/>
        <a:lstStyle/>
        <a:p>
          <a:endParaRPr lang="en-US"/>
        </a:p>
      </dgm:t>
    </dgm:pt>
    <dgm:pt modelId="{39E917D6-296A-634F-A94C-ABB405D59FC4}" type="sibTrans" cxnId="{A05514D8-3896-4841-A302-C315471B3FD0}">
      <dgm:prSet/>
      <dgm:spPr/>
      <dgm:t>
        <a:bodyPr/>
        <a:lstStyle/>
        <a:p>
          <a:endParaRPr lang="en-US"/>
        </a:p>
      </dgm:t>
    </dgm:pt>
    <dgm:pt modelId="{4A559D56-4E9F-144B-AFBB-D07912F476F6}">
      <dgm:prSet phldrT="[Text]"/>
      <dgm:spPr/>
      <dgm:t>
        <a:bodyPr/>
        <a:lstStyle/>
        <a:p>
          <a:r>
            <a:rPr lang="en-US" dirty="0" smtClean="0"/>
            <a:t>Release</a:t>
          </a:r>
          <a:endParaRPr lang="en-US" dirty="0"/>
        </a:p>
      </dgm:t>
    </dgm:pt>
    <dgm:pt modelId="{1E75C719-E7C6-AF4F-9B4C-EE873011B097}" type="parTrans" cxnId="{6AAD6053-009E-044C-BD7B-0DE3A86C7DAE}">
      <dgm:prSet/>
      <dgm:spPr/>
      <dgm:t>
        <a:bodyPr/>
        <a:lstStyle/>
        <a:p>
          <a:endParaRPr lang="en-US"/>
        </a:p>
      </dgm:t>
    </dgm:pt>
    <dgm:pt modelId="{F0E6F952-2762-334D-8411-0CE5C7A9917F}" type="sibTrans" cxnId="{6AAD6053-009E-044C-BD7B-0DE3A86C7DAE}">
      <dgm:prSet/>
      <dgm:spPr/>
      <dgm:t>
        <a:bodyPr/>
        <a:lstStyle/>
        <a:p>
          <a:endParaRPr lang="en-US"/>
        </a:p>
      </dgm:t>
    </dgm:pt>
    <dgm:pt modelId="{3201926D-36A1-5240-A3A5-C6DD3F51C5A5}" type="pres">
      <dgm:prSet presAssocID="{4EB141E7-E016-D144-B273-E26F26101590}" presName="Name0" presStyleCnt="0">
        <dgm:presLayoutVars>
          <dgm:dir/>
          <dgm:resizeHandles val="exact"/>
        </dgm:presLayoutVars>
      </dgm:prSet>
      <dgm:spPr/>
    </dgm:pt>
    <dgm:pt modelId="{9DE23D67-3A1E-D243-BB8F-5B30037998A7}" type="pres">
      <dgm:prSet presAssocID="{4EB141E7-E016-D144-B273-E26F26101590}" presName="cycle" presStyleCnt="0"/>
      <dgm:spPr/>
    </dgm:pt>
    <dgm:pt modelId="{8B0AA4ED-FE0C-0C47-88EF-04070E4A47C1}" type="pres">
      <dgm:prSet presAssocID="{216EB238-BC00-F44E-B0B5-3C8891ADF7EA}" presName="nodeFirstNode" presStyleLbl="node1" presStyleIdx="0" presStyleCnt="4">
        <dgm:presLayoutVars>
          <dgm:bulletEnabled val="1"/>
        </dgm:presLayoutVars>
      </dgm:prSet>
      <dgm:spPr/>
    </dgm:pt>
    <dgm:pt modelId="{16975EF1-D07B-8C4C-ABD5-8E097DC9A858}" type="pres">
      <dgm:prSet presAssocID="{933E9685-1A28-9648-A825-9E2691CB0AF0}" presName="sibTransFirstNode" presStyleLbl="bgShp" presStyleIdx="0" presStyleCnt="1"/>
      <dgm:spPr/>
    </dgm:pt>
    <dgm:pt modelId="{079933FB-9A47-4A48-ADAA-D6C64A72EBE5}" type="pres">
      <dgm:prSet presAssocID="{2FB842B8-AB6F-F047-8EFD-B3CCD754DD95}" presName="nodeFollowingNodes" presStyleLbl="node1" presStyleIdx="1" presStyleCnt="4">
        <dgm:presLayoutVars>
          <dgm:bulletEnabled val="1"/>
        </dgm:presLayoutVars>
      </dgm:prSet>
      <dgm:spPr/>
    </dgm:pt>
    <dgm:pt modelId="{83056B71-49C8-2E4C-BCFF-7D54593CB29D}" type="pres">
      <dgm:prSet presAssocID="{C2B9555A-80F8-5D45-B9AA-AA24FA4C4E6A}" presName="nodeFollowingNodes" presStyleLbl="node1" presStyleIdx="2" presStyleCnt="4">
        <dgm:presLayoutVars>
          <dgm:bulletEnabled val="1"/>
        </dgm:presLayoutVars>
      </dgm:prSet>
      <dgm:spPr/>
    </dgm:pt>
    <dgm:pt modelId="{6A1DE879-2D26-5540-931F-8FC5B398246E}" type="pres">
      <dgm:prSet presAssocID="{4A559D56-4E9F-144B-AFBB-D07912F476F6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1EB78170-2693-CE4D-BE15-F8ED15D5A073}" type="presOf" srcId="{4EB141E7-E016-D144-B273-E26F26101590}" destId="{3201926D-36A1-5240-A3A5-C6DD3F51C5A5}" srcOrd="0" destOrd="0" presId="urn:microsoft.com/office/officeart/2005/8/layout/cycle3"/>
    <dgm:cxn modelId="{A21505D9-6E5C-4446-8724-131976C89588}" type="presOf" srcId="{2FB842B8-AB6F-F047-8EFD-B3CCD754DD95}" destId="{079933FB-9A47-4A48-ADAA-D6C64A72EBE5}" srcOrd="0" destOrd="0" presId="urn:microsoft.com/office/officeart/2005/8/layout/cycle3"/>
    <dgm:cxn modelId="{EF7B3AA2-6263-764B-B8BF-A53F4020D441}" type="presOf" srcId="{C2B9555A-80F8-5D45-B9AA-AA24FA4C4E6A}" destId="{83056B71-49C8-2E4C-BCFF-7D54593CB29D}" srcOrd="0" destOrd="0" presId="urn:microsoft.com/office/officeart/2005/8/layout/cycle3"/>
    <dgm:cxn modelId="{6AAD6053-009E-044C-BD7B-0DE3A86C7DAE}" srcId="{4EB141E7-E016-D144-B273-E26F26101590}" destId="{4A559D56-4E9F-144B-AFBB-D07912F476F6}" srcOrd="3" destOrd="0" parTransId="{1E75C719-E7C6-AF4F-9B4C-EE873011B097}" sibTransId="{F0E6F952-2762-334D-8411-0CE5C7A9917F}"/>
    <dgm:cxn modelId="{BF24054E-A8BB-5D49-8838-20D6F5F72681}" srcId="{4EB141E7-E016-D144-B273-E26F26101590}" destId="{216EB238-BC00-F44E-B0B5-3C8891ADF7EA}" srcOrd="0" destOrd="0" parTransId="{C97AFD0D-03D6-9340-A051-00569469B1AB}" sibTransId="{933E9685-1A28-9648-A825-9E2691CB0AF0}"/>
    <dgm:cxn modelId="{61F80F82-4947-5444-8CCD-4FF2404EEDF7}" type="presOf" srcId="{216EB238-BC00-F44E-B0B5-3C8891ADF7EA}" destId="{8B0AA4ED-FE0C-0C47-88EF-04070E4A47C1}" srcOrd="0" destOrd="0" presId="urn:microsoft.com/office/officeart/2005/8/layout/cycle3"/>
    <dgm:cxn modelId="{A05514D8-3896-4841-A302-C315471B3FD0}" srcId="{4EB141E7-E016-D144-B273-E26F26101590}" destId="{C2B9555A-80F8-5D45-B9AA-AA24FA4C4E6A}" srcOrd="2" destOrd="0" parTransId="{579FDEAB-CDA8-BC46-A3DB-81C9FC7AD83E}" sibTransId="{39E917D6-296A-634F-A94C-ABB405D59FC4}"/>
    <dgm:cxn modelId="{60A0742E-7D48-1E4E-AA51-F8849B71DA95}" srcId="{4EB141E7-E016-D144-B273-E26F26101590}" destId="{2FB842B8-AB6F-F047-8EFD-B3CCD754DD95}" srcOrd="1" destOrd="0" parTransId="{A08376DA-F76D-AD48-9477-4C281CD64350}" sibTransId="{A472EFE8-1CB8-AD4A-9C45-B99F045B84CE}"/>
    <dgm:cxn modelId="{1C3CD66E-045A-DB43-8A31-FEDB2E8AAA73}" type="presOf" srcId="{4A559D56-4E9F-144B-AFBB-D07912F476F6}" destId="{6A1DE879-2D26-5540-931F-8FC5B398246E}" srcOrd="0" destOrd="0" presId="urn:microsoft.com/office/officeart/2005/8/layout/cycle3"/>
    <dgm:cxn modelId="{A3041A11-59C0-EA46-8BDB-C22BE08490C4}" type="presOf" srcId="{933E9685-1A28-9648-A825-9E2691CB0AF0}" destId="{16975EF1-D07B-8C4C-ABD5-8E097DC9A858}" srcOrd="0" destOrd="0" presId="urn:microsoft.com/office/officeart/2005/8/layout/cycle3"/>
    <dgm:cxn modelId="{5879AB75-E7C4-0848-8E19-56FD74DC655D}" type="presParOf" srcId="{3201926D-36A1-5240-A3A5-C6DD3F51C5A5}" destId="{9DE23D67-3A1E-D243-BB8F-5B30037998A7}" srcOrd="0" destOrd="0" presId="urn:microsoft.com/office/officeart/2005/8/layout/cycle3"/>
    <dgm:cxn modelId="{BA28B783-8F4F-2748-B3C1-72825D3918EF}" type="presParOf" srcId="{9DE23D67-3A1E-D243-BB8F-5B30037998A7}" destId="{8B0AA4ED-FE0C-0C47-88EF-04070E4A47C1}" srcOrd="0" destOrd="0" presId="urn:microsoft.com/office/officeart/2005/8/layout/cycle3"/>
    <dgm:cxn modelId="{19D6A243-1B81-4141-B2D5-492B5F48E5FB}" type="presParOf" srcId="{9DE23D67-3A1E-D243-BB8F-5B30037998A7}" destId="{16975EF1-D07B-8C4C-ABD5-8E097DC9A858}" srcOrd="1" destOrd="0" presId="urn:microsoft.com/office/officeart/2005/8/layout/cycle3"/>
    <dgm:cxn modelId="{4DCAC2BB-11C2-4649-9046-F3ED9B707D32}" type="presParOf" srcId="{9DE23D67-3A1E-D243-BB8F-5B30037998A7}" destId="{079933FB-9A47-4A48-ADAA-D6C64A72EBE5}" srcOrd="2" destOrd="0" presId="urn:microsoft.com/office/officeart/2005/8/layout/cycle3"/>
    <dgm:cxn modelId="{5B8CBFD1-990F-324F-8BBF-E2A5FE440425}" type="presParOf" srcId="{9DE23D67-3A1E-D243-BB8F-5B30037998A7}" destId="{83056B71-49C8-2E4C-BCFF-7D54593CB29D}" srcOrd="3" destOrd="0" presId="urn:microsoft.com/office/officeart/2005/8/layout/cycle3"/>
    <dgm:cxn modelId="{E70210A0-2BBE-7245-B385-95D81880F80F}" type="presParOf" srcId="{9DE23D67-3A1E-D243-BB8F-5B30037998A7}" destId="{6A1DE879-2D26-5540-931F-8FC5B398246E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75EF1-D07B-8C4C-ABD5-8E097DC9A858}">
      <dsp:nvSpPr>
        <dsp:cNvPr id="0" name=""/>
        <dsp:cNvSpPr/>
      </dsp:nvSpPr>
      <dsp:spPr>
        <a:xfrm>
          <a:off x="364411" y="172272"/>
          <a:ext cx="2456228" cy="2456228"/>
        </a:xfrm>
        <a:prstGeom prst="circularArrow">
          <a:avLst>
            <a:gd name="adj1" fmla="val 4668"/>
            <a:gd name="adj2" fmla="val 272909"/>
            <a:gd name="adj3" fmla="val 13325002"/>
            <a:gd name="adj4" fmla="val 17703950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AA4ED-FE0C-0C47-88EF-04070E4A47C1}">
      <dsp:nvSpPr>
        <dsp:cNvPr id="0" name=""/>
        <dsp:cNvSpPr/>
      </dsp:nvSpPr>
      <dsp:spPr>
        <a:xfrm>
          <a:off x="882576" y="190507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Evaluate</a:t>
          </a:r>
          <a:endParaRPr lang="en-US" sz="2400" kern="1200" dirty="0"/>
        </a:p>
      </dsp:txBody>
      <dsp:txXfrm>
        <a:off x="917233" y="225164"/>
        <a:ext cx="1350584" cy="640635"/>
      </dsp:txXfrm>
    </dsp:sp>
    <dsp:sp modelId="{079933FB-9A47-4A48-ADAA-D6C64A72EBE5}">
      <dsp:nvSpPr>
        <dsp:cNvPr id="0" name=""/>
        <dsp:cNvSpPr/>
      </dsp:nvSpPr>
      <dsp:spPr>
        <a:xfrm>
          <a:off x="1764525" y="1072456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Define</a:t>
          </a:r>
          <a:endParaRPr lang="en-US" sz="2400" kern="1200" dirty="0"/>
        </a:p>
      </dsp:txBody>
      <dsp:txXfrm>
        <a:off x="1799182" y="1107113"/>
        <a:ext cx="1350584" cy="640635"/>
      </dsp:txXfrm>
    </dsp:sp>
    <dsp:sp modelId="{83056B71-49C8-2E4C-BCFF-7D54593CB29D}">
      <dsp:nvSpPr>
        <dsp:cNvPr id="0" name=""/>
        <dsp:cNvSpPr/>
      </dsp:nvSpPr>
      <dsp:spPr>
        <a:xfrm>
          <a:off x="882576" y="1954405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Develop</a:t>
          </a:r>
          <a:endParaRPr lang="en-US" sz="2400" kern="1200" dirty="0"/>
        </a:p>
      </dsp:txBody>
      <dsp:txXfrm>
        <a:off x="917233" y="1989062"/>
        <a:ext cx="1350584" cy="640635"/>
      </dsp:txXfrm>
    </dsp:sp>
    <dsp:sp modelId="{6A1DE879-2D26-5540-931F-8FC5B398246E}">
      <dsp:nvSpPr>
        <dsp:cNvPr id="0" name=""/>
        <dsp:cNvSpPr/>
      </dsp:nvSpPr>
      <dsp:spPr>
        <a:xfrm>
          <a:off x="627" y="1072456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Release</a:t>
          </a:r>
          <a:endParaRPr lang="en-US" sz="2400" kern="1200" dirty="0"/>
        </a:p>
      </dsp:txBody>
      <dsp:txXfrm>
        <a:off x="35284" y="1107113"/>
        <a:ext cx="1350584" cy="6406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75EF1-D07B-8C4C-ABD5-8E097DC9A858}">
      <dsp:nvSpPr>
        <dsp:cNvPr id="0" name=""/>
        <dsp:cNvSpPr/>
      </dsp:nvSpPr>
      <dsp:spPr>
        <a:xfrm>
          <a:off x="364411" y="172272"/>
          <a:ext cx="2456228" cy="2456228"/>
        </a:xfrm>
        <a:prstGeom prst="circularArrow">
          <a:avLst>
            <a:gd name="adj1" fmla="val 4668"/>
            <a:gd name="adj2" fmla="val 272909"/>
            <a:gd name="adj3" fmla="val 13325002"/>
            <a:gd name="adj4" fmla="val 17703950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AA4ED-FE0C-0C47-88EF-04070E4A47C1}">
      <dsp:nvSpPr>
        <dsp:cNvPr id="0" name=""/>
        <dsp:cNvSpPr/>
      </dsp:nvSpPr>
      <dsp:spPr>
        <a:xfrm>
          <a:off x="882576" y="190507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Evaluate</a:t>
          </a:r>
          <a:endParaRPr lang="en-US" sz="2400" kern="1200" dirty="0"/>
        </a:p>
      </dsp:txBody>
      <dsp:txXfrm>
        <a:off x="917233" y="225164"/>
        <a:ext cx="1350584" cy="640635"/>
      </dsp:txXfrm>
    </dsp:sp>
    <dsp:sp modelId="{079933FB-9A47-4A48-ADAA-D6C64A72EBE5}">
      <dsp:nvSpPr>
        <dsp:cNvPr id="0" name=""/>
        <dsp:cNvSpPr/>
      </dsp:nvSpPr>
      <dsp:spPr>
        <a:xfrm>
          <a:off x="1764525" y="1072456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Define</a:t>
          </a:r>
          <a:endParaRPr lang="en-US" sz="2400" kern="1200" dirty="0"/>
        </a:p>
      </dsp:txBody>
      <dsp:txXfrm>
        <a:off x="1799182" y="1107113"/>
        <a:ext cx="1350584" cy="640635"/>
      </dsp:txXfrm>
    </dsp:sp>
    <dsp:sp modelId="{83056B71-49C8-2E4C-BCFF-7D54593CB29D}">
      <dsp:nvSpPr>
        <dsp:cNvPr id="0" name=""/>
        <dsp:cNvSpPr/>
      </dsp:nvSpPr>
      <dsp:spPr>
        <a:xfrm>
          <a:off x="882576" y="1954405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Develop</a:t>
          </a:r>
          <a:endParaRPr lang="en-US" sz="2400" kern="1200" dirty="0"/>
        </a:p>
      </dsp:txBody>
      <dsp:txXfrm>
        <a:off x="917233" y="1989062"/>
        <a:ext cx="1350584" cy="640635"/>
      </dsp:txXfrm>
    </dsp:sp>
    <dsp:sp modelId="{6A1DE879-2D26-5540-931F-8FC5B398246E}">
      <dsp:nvSpPr>
        <dsp:cNvPr id="0" name=""/>
        <dsp:cNvSpPr/>
      </dsp:nvSpPr>
      <dsp:spPr>
        <a:xfrm>
          <a:off x="627" y="1072456"/>
          <a:ext cx="1419898" cy="709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Release</a:t>
          </a:r>
          <a:endParaRPr lang="en-US" sz="2400" kern="1200" dirty="0"/>
        </a:p>
      </dsp:txBody>
      <dsp:txXfrm>
        <a:off x="35284" y="1107113"/>
        <a:ext cx="1350584" cy="640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8D94E-5A93-0C47-B629-63AA01D6A52B}" type="datetimeFigureOut">
              <a:rPr lang="en-US" smtClean="0"/>
              <a:t>08/10/15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72BE7-D3F0-9F44-8041-48D4FD6CA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E2B79CB-3A01-DA41-9EFC-AD7EFF67DC47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C006CA-92FE-451C-BE9B-0C5B24729FA0}" type="datetime1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>
                <a:solidFill>
                  <a:srgbClr val="438086"/>
                </a:solidFill>
                <a:latin typeface="Georgia"/>
              </a:rPr>
              <a:t>
              </a:t>
            </a:r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F42FDE4-A7DD-41A7-A0A6-9B649FB43336}" type="slidenum">
              <a:rPr lang="en-US" smtClean="0">
                <a:solidFill>
                  <a:prstClr val="white"/>
                </a:solidFill>
                <a:latin typeface="Georgia"/>
              </a:rPr>
              <a:pPr/>
              <a:t>‹#›</a:t>
            </a:fld>
            <a:endParaRPr lang="en-US" sz="1400" dirty="0">
              <a:solidFill>
                <a:srgbClr val="FFFFFF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9666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7346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6556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7433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514D-69F9-4993-9471-B2BA1FD5E829}" type="datetime1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0612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3571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0359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1173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0643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4845-A08A-4DF4-8D99-E2E7B6D41C67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8186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6949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F1B0ED-49BA-3041-97FE-7E40628EFA0C}" type="datetimeFigureOut">
              <a:rPr lang="en-US" smtClean="0">
                <a:solidFill>
                  <a:srgbClr val="438086"/>
                </a:solidFill>
                <a:latin typeface="Georgia"/>
              </a:rPr>
              <a:pPr/>
              <a:t>08/10/15</a:t>
            </a:fld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>
              <a:solidFill>
                <a:srgbClr val="438086"/>
              </a:solidFill>
              <a:latin typeface="Georgia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3A09EEA-99CA-5B4F-93DA-B665408BED80}" type="slidenum">
              <a:rPr lang="en-US" smtClean="0">
                <a:latin typeface="Georgia"/>
              </a:rPr>
              <a:pPr/>
              <a:t>‹#›</a:t>
            </a:fld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0577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" y="1493292"/>
            <a:ext cx="9144000" cy="202708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latin typeface="Arial" charset="0"/>
                <a:ea typeface="+mj-ea"/>
                <a:cs typeface="Arial" charset="0"/>
              </a:rPr>
              <a:t>Sprint Plans and </a:t>
            </a:r>
            <a:r>
              <a:rPr lang="en-GB" dirty="0" err="1" smtClean="0">
                <a:latin typeface="Arial" charset="0"/>
                <a:ea typeface="+mj-ea"/>
                <a:cs typeface="Arial" charset="0"/>
              </a:rPr>
              <a:t>Burndown</a:t>
            </a:r>
            <a:r>
              <a:rPr lang="en-GB" dirty="0" smtClean="0">
                <a:latin typeface="Arial" charset="0"/>
                <a:ea typeface="+mj-ea"/>
                <a:cs typeface="Arial" charset="0"/>
              </a:rPr>
              <a:t> Charts</a:t>
            </a:r>
            <a:endParaRPr lang="en-US" dirty="0"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2624"/>
            <a:ext cx="8458200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GB" sz="2000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GB" dirty="0" smtClean="0">
                <a:solidFill>
                  <a:schemeClr val="tx1"/>
                </a:solidFill>
                <a:ea typeface="+mn-ea"/>
                <a:cs typeface="Arial" charset="0"/>
              </a:rPr>
              <a:t>David Millard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GB" dirty="0" err="1" smtClean="0">
                <a:solidFill>
                  <a:schemeClr val="tx1"/>
                </a:solidFill>
                <a:ea typeface="+mn-ea"/>
                <a:cs typeface="Arial" charset="0"/>
              </a:rPr>
              <a:t>dem@soton.ac.uk</a:t>
            </a:r>
            <a:r>
              <a:rPr lang="en-GB" dirty="0" smtClean="0">
                <a:solidFill>
                  <a:schemeClr val="tx1"/>
                </a:solidFill>
                <a:ea typeface="+mn-ea"/>
                <a:cs typeface="Arial" charset="0"/>
              </a:rPr>
              <a:t> | @</a:t>
            </a:r>
            <a:r>
              <a:rPr lang="en-GB" dirty="0" err="1" smtClean="0">
                <a:solidFill>
                  <a:schemeClr val="tx1"/>
                </a:solidFill>
                <a:ea typeface="+mn-ea"/>
                <a:cs typeface="Arial" charset="0"/>
              </a:rPr>
              <a:t>hoosfoos</a:t>
            </a:r>
            <a:r>
              <a:rPr lang="en-GB" dirty="0" smtClean="0">
                <a:solidFill>
                  <a:schemeClr val="tx1"/>
                </a:solidFill>
                <a:ea typeface="+mn-ea"/>
                <a:cs typeface="Arial" charset="0"/>
              </a:rPr>
              <a:t> | </a:t>
            </a:r>
            <a:r>
              <a:rPr lang="en-GB" dirty="0" err="1" smtClean="0">
                <a:solidFill>
                  <a:schemeClr val="tx1"/>
                </a:solidFill>
                <a:ea typeface="+mn-ea"/>
                <a:cs typeface="Arial" charset="0"/>
              </a:rPr>
              <a:t>davidmillard.org</a:t>
            </a:r>
            <a:endParaRPr lang="en-US" dirty="0">
              <a:solidFill>
                <a:schemeClr val="tx1"/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9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29" y="280395"/>
            <a:ext cx="8229600" cy="1069848"/>
          </a:xfrm>
        </p:spPr>
        <p:txBody>
          <a:bodyPr/>
          <a:lstStyle/>
          <a:p>
            <a:r>
              <a:rPr lang="en-US" dirty="0" smtClean="0"/>
              <a:t>Product </a:t>
            </a:r>
            <a:r>
              <a:rPr lang="en-US" dirty="0" smtClean="0"/>
              <a:t>Backlog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07716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prstClr val="black"/>
                </a:solidFill>
              </a:rPr>
              <a:t>Business Description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(Alice)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59" y="1558855"/>
            <a:ext cx="7487702" cy="457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159" y="1558855"/>
            <a:ext cx="7487702" cy="3885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  <a:latin typeface="Georgia"/>
              </a:rPr>
              <a:t>Case Study Backlog</a:t>
            </a: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71727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8599" y="4546935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1727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8599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8599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prstClr val="black"/>
                </a:solidFill>
              </a:rPr>
              <a:t>Write second Persona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(Charlie)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71727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prstClr val="black"/>
                </a:solidFill>
              </a:rPr>
              <a:t>Write first Persona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(Bob)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21462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prstClr val="black"/>
                </a:solidFill>
              </a:rPr>
              <a:t>Stakeholder Analysis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(Bob and Charlie)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07716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1984" y="3491140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11984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07716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262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29" y="280395"/>
            <a:ext cx="8229600" cy="1069848"/>
          </a:xfrm>
        </p:spPr>
        <p:txBody>
          <a:bodyPr/>
          <a:lstStyle/>
          <a:p>
            <a:r>
              <a:rPr lang="en-US" dirty="0" err="1" smtClean="0"/>
              <a:t>Prioritise</a:t>
            </a:r>
            <a:r>
              <a:rPr lang="en-US" dirty="0" smtClean="0"/>
              <a:t>: Must Have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07716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Business Description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(Alice)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59" y="1558855"/>
            <a:ext cx="7487702" cy="457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159" y="1558855"/>
            <a:ext cx="7487702" cy="3885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  <a:latin typeface="Georgia"/>
              </a:rPr>
              <a:t>Case Study Backlog</a:t>
            </a: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71727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8599" y="4546935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1727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8599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8599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prstClr val="black"/>
                </a:solidFill>
              </a:rPr>
              <a:t>Write second Persona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(Charlie)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71727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Write first Persona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21462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Stakeholder Analysis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 and Charlie)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07716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1984" y="3491140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11984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07716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02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29" y="280395"/>
            <a:ext cx="8229600" cy="1069848"/>
          </a:xfrm>
        </p:spPr>
        <p:txBody>
          <a:bodyPr/>
          <a:lstStyle/>
          <a:p>
            <a:r>
              <a:rPr lang="en-US" dirty="0" err="1" smtClean="0"/>
              <a:t>Prioritise</a:t>
            </a:r>
            <a:r>
              <a:rPr lang="en-US" dirty="0" smtClean="0"/>
              <a:t>: Should Have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07716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Business Description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(Alice)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59" y="1558855"/>
            <a:ext cx="7487702" cy="457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159" y="1558855"/>
            <a:ext cx="7487702" cy="3885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  <a:latin typeface="Georgia"/>
              </a:rPr>
              <a:t>Case Study Backlog</a:t>
            </a: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71727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8599" y="4546935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1727" y="3482426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8599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8599" y="2454299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Write second Persona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(Charlie)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71727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Write first Persona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21462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Stakeholder Analysis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 and Charlie)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07716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1984" y="3491140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11984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07716" y="3482426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38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29" y="280395"/>
            <a:ext cx="8229600" cy="1069848"/>
          </a:xfrm>
        </p:spPr>
        <p:txBody>
          <a:bodyPr/>
          <a:lstStyle/>
          <a:p>
            <a:r>
              <a:rPr lang="en-US" dirty="0" err="1" smtClean="0"/>
              <a:t>Prioritise</a:t>
            </a:r>
            <a:r>
              <a:rPr lang="en-US" dirty="0" smtClean="0"/>
              <a:t>: Could Have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07716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Business Description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(Alice)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59" y="1558855"/>
            <a:ext cx="7487702" cy="457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159" y="1558855"/>
            <a:ext cx="7487702" cy="3885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  <a:latin typeface="Georgia"/>
              </a:rPr>
              <a:t>Case Study Backlog</a:t>
            </a: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71727" y="4570787"/>
            <a:ext cx="1293892" cy="767660"/>
          </a:xfrm>
          <a:prstGeom prst="roundRect">
            <a:avLst/>
          </a:prstGeom>
          <a:solidFill>
            <a:srgbClr val="5DAE47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8599" y="4546935"/>
            <a:ext cx="1293892" cy="767660"/>
          </a:xfrm>
          <a:prstGeom prst="roundRect">
            <a:avLst/>
          </a:prstGeom>
          <a:solidFill>
            <a:srgbClr val="5DAE47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1727" y="3482426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8599" y="3482426"/>
            <a:ext cx="1293892" cy="767660"/>
          </a:xfrm>
          <a:prstGeom prst="roundRect">
            <a:avLst/>
          </a:prstGeom>
          <a:solidFill>
            <a:srgbClr val="5DAE47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8599" y="2454299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Write second Persona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(Charlie)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71727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Write first Persona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21462" y="2454299"/>
            <a:ext cx="1293892" cy="767660"/>
          </a:xfrm>
          <a:prstGeom prst="roundRect">
            <a:avLst/>
          </a:prstGeom>
          <a:solidFill>
            <a:srgbClr val="A3001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FFFFFF"/>
                </a:solidFill>
              </a:rPr>
              <a:t>Stakeholder Analysis</a:t>
            </a:r>
          </a:p>
          <a:p>
            <a:r>
              <a:rPr lang="en-US" sz="1000" dirty="0" smtClean="0">
                <a:solidFill>
                  <a:srgbClr val="FFFFFF"/>
                </a:solidFill>
              </a:rPr>
              <a:t>(Bob and Charlie)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07716" y="4570787"/>
            <a:ext cx="1293892" cy="767660"/>
          </a:xfrm>
          <a:prstGeom prst="roundRect">
            <a:avLst/>
          </a:prstGeom>
          <a:solidFill>
            <a:srgbClr val="5DAE47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1984" y="3491140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11984" y="4570787"/>
            <a:ext cx="1293892" cy="767660"/>
          </a:xfrm>
          <a:prstGeom prst="roundRect">
            <a:avLst/>
          </a:prstGeom>
          <a:solidFill>
            <a:srgbClr val="5DAE47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07716" y="3482426"/>
            <a:ext cx="1293892" cy="7676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FFFFFF"/>
                </a:solidFill>
              </a:rPr>
              <a:t>As a &lt;user&gt;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I want &lt;goal&gt;</a:t>
            </a:r>
          </a:p>
          <a:p>
            <a:r>
              <a:rPr lang="en-US" sz="1200" dirty="0">
                <a:solidFill>
                  <a:srgbClr val="FFFFFF"/>
                </a:solidFill>
              </a:rPr>
              <a:t>So that &lt;benefit&gt;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073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Sprint Plan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Takes items from the product backlog and places them into a number of planned sprints</a:t>
            </a:r>
          </a:p>
          <a:p>
            <a:endParaRPr lang="en-US" dirty="0"/>
          </a:p>
          <a:p>
            <a:r>
              <a:rPr lang="en-US" dirty="0" smtClean="0"/>
              <a:t>Typically sprints are planned Just-In-Time</a:t>
            </a:r>
          </a:p>
          <a:p>
            <a:pPr lvl="1"/>
            <a:r>
              <a:rPr lang="en-US" dirty="0" smtClean="0"/>
              <a:t>At the start of each sprint</a:t>
            </a:r>
          </a:p>
          <a:p>
            <a:pPr lvl="1"/>
            <a:r>
              <a:rPr lang="en-US" dirty="0" smtClean="0"/>
              <a:t>To adapt to changes and user feedback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But on small projects (like your case study)</a:t>
            </a:r>
          </a:p>
          <a:p>
            <a:pPr lvl="1"/>
            <a:r>
              <a:rPr lang="en-US" dirty="0" smtClean="0"/>
              <a:t>You can plan several sprints at the beginning</a:t>
            </a:r>
          </a:p>
          <a:p>
            <a:pPr lvl="1"/>
            <a:r>
              <a:rPr lang="en-US" dirty="0" smtClean="0"/>
              <a:t>Gives a rough plan for how whole backlog will be delivered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17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Sprint Plan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9078" y="2472456"/>
            <a:ext cx="3904927" cy="2410176"/>
            <a:chOff x="848159" y="1558855"/>
            <a:chExt cx="7487702" cy="4577528"/>
          </a:xfrm>
        </p:grpSpPr>
        <p:sp>
          <p:nvSpPr>
            <p:cNvPr id="5" name="Rounded Rectangle 4"/>
            <p:cNvSpPr/>
            <p:nvPr/>
          </p:nvSpPr>
          <p:spPr>
            <a:xfrm>
              <a:off x="1307716" y="2454299"/>
              <a:ext cx="1293892" cy="767660"/>
            </a:xfrm>
            <a:prstGeom prst="roundRect">
              <a:avLst/>
            </a:prstGeom>
            <a:solidFill>
              <a:srgbClr val="A3001B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48159" y="1558855"/>
              <a:ext cx="7487702" cy="4577528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Georgia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48159" y="1558855"/>
              <a:ext cx="7487702" cy="3885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white"/>
                  </a:solidFill>
                  <a:latin typeface="Georgia"/>
                </a:rPr>
                <a:t>Product Backlog</a:t>
              </a:r>
              <a:endParaRPr lang="en-US" sz="1400" dirty="0">
                <a:solidFill>
                  <a:prstClr val="white"/>
                </a:solidFill>
                <a:latin typeface="Georgia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771727" y="4570787"/>
              <a:ext cx="1293892" cy="767660"/>
            </a:xfrm>
            <a:prstGeom prst="roundRect">
              <a:avLst/>
            </a:prstGeom>
            <a:solidFill>
              <a:srgbClr val="5DAE47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448599" y="4546935"/>
              <a:ext cx="1293892" cy="767660"/>
            </a:xfrm>
            <a:prstGeom prst="roundRect">
              <a:avLst/>
            </a:prstGeom>
            <a:solidFill>
              <a:srgbClr val="5DAE47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771727" y="3482426"/>
              <a:ext cx="1293892" cy="76766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448599" y="3482427"/>
              <a:ext cx="1293893" cy="767661"/>
            </a:xfrm>
            <a:prstGeom prst="roundRect">
              <a:avLst/>
            </a:prstGeom>
            <a:solidFill>
              <a:srgbClr val="5DAE47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448599" y="2454298"/>
              <a:ext cx="1293892" cy="76766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771727" y="2454299"/>
              <a:ext cx="1293892" cy="767660"/>
            </a:xfrm>
            <a:prstGeom prst="roundRect">
              <a:avLst/>
            </a:prstGeom>
            <a:solidFill>
              <a:srgbClr val="A3001B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021462" y="2454299"/>
              <a:ext cx="1293892" cy="767660"/>
            </a:xfrm>
            <a:prstGeom prst="roundRect">
              <a:avLst/>
            </a:prstGeom>
            <a:solidFill>
              <a:srgbClr val="A3001B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307716" y="4570787"/>
              <a:ext cx="1293892" cy="767660"/>
            </a:xfrm>
            <a:prstGeom prst="roundRect">
              <a:avLst/>
            </a:prstGeom>
            <a:solidFill>
              <a:srgbClr val="5DAE47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011984" y="3491140"/>
              <a:ext cx="1293892" cy="76766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011984" y="4570787"/>
              <a:ext cx="1293892" cy="767660"/>
            </a:xfrm>
            <a:prstGeom prst="roundRect">
              <a:avLst/>
            </a:prstGeom>
            <a:solidFill>
              <a:srgbClr val="5DAE47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307716" y="3482426"/>
              <a:ext cx="1293892" cy="76766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800" dirty="0">
                <a:solidFill>
                  <a:prstClr val="black"/>
                </a:solidFill>
                <a:latin typeface="Georgia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314554" y="2827516"/>
            <a:ext cx="1254523" cy="301603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88996" y="2793915"/>
            <a:ext cx="1254523" cy="301603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526001" y="2827516"/>
            <a:ext cx="1254523" cy="301603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14554" y="2472456"/>
            <a:ext cx="1254523" cy="2464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Georgia"/>
              </a:rPr>
              <a:t>Sprint 1</a:t>
            </a:r>
            <a:endParaRPr lang="en-US" sz="1400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88996" y="2472456"/>
            <a:ext cx="1254523" cy="2464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Georgia"/>
              </a:rPr>
              <a:t>Sprint 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75621" y="2472456"/>
            <a:ext cx="1254523" cy="2464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Georgia"/>
              </a:rPr>
              <a:t>Sprint 3</a:t>
            </a:r>
            <a:endParaRPr lang="en-US" sz="1400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601838" y="3224907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601838" y="384365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601838" y="4462499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4601838" y="5082378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197597" y="3224907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197597" y="384365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197597" y="4439704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197597" y="5082378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825026" y="3224907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825026" y="384365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7825026" y="4439704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825026" y="5082378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33319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5351"/>
            <a:ext cx="8229600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SCRUM Meetings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807925"/>
            <a:ext cx="8229600" cy="476661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 smtClean="0"/>
              <a:t>Frequent project meetings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In a full time development team 1 per day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For you, 1 or 2 per week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No more than 15 minutes</a:t>
            </a:r>
          </a:p>
          <a:p>
            <a:pPr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For each team member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What have I done since the last meeting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What will I do next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What do I need help on</a:t>
            </a:r>
          </a:p>
          <a:p>
            <a:pPr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Check burn-down of the sprint backlog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Will we achieve the deadline?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Do we need to change what we will deliver?</a:t>
            </a:r>
          </a:p>
          <a:p>
            <a:pPr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SCRUM is not a working session – these are separate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81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404"/>
            <a:ext cx="8229600" cy="1069848"/>
          </a:xfrm>
        </p:spPr>
        <p:txBody>
          <a:bodyPr/>
          <a:lstStyle/>
          <a:p>
            <a:r>
              <a:rPr lang="en-US" dirty="0" err="1" smtClean="0"/>
              <a:t>Burndown</a:t>
            </a:r>
            <a:r>
              <a:rPr lang="en-US" dirty="0" smtClean="0"/>
              <a:t> Charts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916860" y="1934508"/>
            <a:ext cx="9479" cy="3042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926339" y="4976717"/>
            <a:ext cx="4909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30599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1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2835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3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1513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2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0427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6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4895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4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0987" y="5121999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5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20241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67734" y="5001258"/>
            <a:ext cx="0" cy="171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2516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1810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297082" y="4956713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97077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899" y="56116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/>
              </a:rPr>
              <a:t>Delivery</a:t>
            </a:r>
            <a:endParaRPr lang="en-US" dirty="0">
              <a:solidFill>
                <a:srgbClr val="FF0000"/>
              </a:solidFill>
              <a:latin typeface="Georgia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926339" y="2882236"/>
            <a:ext cx="4701138" cy="211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16440" y="333994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Work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3955" y="5573785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Time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87778" y="4552522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87778" y="4093112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987778" y="3641593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778" y="3182189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10011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404"/>
            <a:ext cx="8229600" cy="1069848"/>
          </a:xfrm>
        </p:spPr>
        <p:txBody>
          <a:bodyPr/>
          <a:lstStyle/>
          <a:p>
            <a:r>
              <a:rPr lang="en-US" dirty="0" err="1" smtClean="0"/>
              <a:t>Burndown</a:t>
            </a:r>
            <a:r>
              <a:rPr lang="en-US" dirty="0" smtClean="0"/>
              <a:t> Charts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916860" y="1934508"/>
            <a:ext cx="9479" cy="3042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926339" y="4976717"/>
            <a:ext cx="4909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30599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1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2835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3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1513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2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0427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6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4895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4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0987" y="5121999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5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20241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67734" y="5001258"/>
            <a:ext cx="0" cy="171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2516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1810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297082" y="4964601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97077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899" y="56116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/>
              </a:rPr>
              <a:t>Delivery</a:t>
            </a:r>
            <a:endParaRPr lang="en-US" dirty="0">
              <a:solidFill>
                <a:srgbClr val="FF0000"/>
              </a:solidFill>
              <a:latin typeface="Georgia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926339" y="2882236"/>
            <a:ext cx="4701138" cy="211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16440" y="333994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Work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3955" y="5573785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Time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87778" y="4552522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87778" y="4093112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987778" y="3641593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778" y="3182189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30344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730344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730344" y="3634605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730344" y="3175201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0303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404"/>
            <a:ext cx="8229600" cy="1069848"/>
          </a:xfrm>
        </p:spPr>
        <p:txBody>
          <a:bodyPr/>
          <a:lstStyle/>
          <a:p>
            <a:r>
              <a:rPr lang="en-US" dirty="0" err="1" smtClean="0"/>
              <a:t>Burndown</a:t>
            </a:r>
            <a:r>
              <a:rPr lang="en-US" dirty="0" smtClean="0"/>
              <a:t> Charts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916860" y="1934508"/>
            <a:ext cx="9479" cy="3042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926339" y="4976717"/>
            <a:ext cx="4909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30599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1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2835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3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1513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2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0427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6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4895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4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0987" y="5121999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5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20241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67734" y="5001258"/>
            <a:ext cx="0" cy="171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2516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1810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97077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899" y="56116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/>
              </a:rPr>
              <a:t>Delivery</a:t>
            </a:r>
            <a:endParaRPr lang="en-US" dirty="0">
              <a:solidFill>
                <a:srgbClr val="FF0000"/>
              </a:solidFill>
              <a:latin typeface="Georgia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926339" y="2882236"/>
            <a:ext cx="4701138" cy="211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16440" y="333994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Work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3955" y="5573785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Time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87778" y="4552522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87778" y="4093112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987778" y="3641593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778" y="3182189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30344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730344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730344" y="3634605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730344" y="3175201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477697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477697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473347" y="3641593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297082" y="4964601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43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Weeks </a:t>
            </a:r>
            <a:r>
              <a:rPr lang="en-US" dirty="0" err="1" smtClean="0"/>
              <a:t>Handin</a:t>
            </a:r>
            <a:r>
              <a:rPr lang="en-US" dirty="0" smtClean="0"/>
              <a:t>: A 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 week 4 you will be asked to submit a brief (5 marks). This is a document (.doc or </a:t>
            </a:r>
            <a:r>
              <a:rPr lang="en-US" dirty="0" err="1"/>
              <a:t>pdf</a:t>
            </a:r>
            <a:r>
              <a:rPr lang="en-US" dirty="0"/>
              <a:t>) that contains:</a:t>
            </a:r>
          </a:p>
          <a:p>
            <a:pPr lvl="1"/>
            <a:r>
              <a:rPr lang="en-US" dirty="0"/>
              <a:t>a short description of the business</a:t>
            </a:r>
          </a:p>
          <a:p>
            <a:pPr lvl="1"/>
            <a:r>
              <a:rPr lang="en-US" dirty="0"/>
              <a:t>a sprint plan (tasks to be done and task allocations)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total the brief should only be a couple of pages of A4 in length. It exists to ensure that you have both identified an appropriate business, and </a:t>
            </a:r>
            <a:r>
              <a:rPr lang="en-US" dirty="0" err="1"/>
              <a:t>organised</a:t>
            </a:r>
            <a:r>
              <a:rPr lang="en-US" dirty="0"/>
              <a:t> yourselves into an effective team.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brief is marked as a group, with all members receiving the same mark. The marks scheme for the brief (5 marks) is based on: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scope </a:t>
            </a:r>
            <a:r>
              <a:rPr lang="en-US" dirty="0"/>
              <a:t>and quality of description of the business to be used in the case study</a:t>
            </a:r>
          </a:p>
          <a:p>
            <a:pPr lvl="1"/>
            <a:r>
              <a:rPr lang="en-US" dirty="0"/>
              <a:t>The quality and feasibility of the Sprint plan (showing what the tasks are, how they link to a product backlog, and how they are to be divided)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90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404"/>
            <a:ext cx="8229600" cy="1069848"/>
          </a:xfrm>
        </p:spPr>
        <p:txBody>
          <a:bodyPr/>
          <a:lstStyle/>
          <a:p>
            <a:r>
              <a:rPr lang="en-US" dirty="0" err="1" smtClean="0"/>
              <a:t>Burndown</a:t>
            </a:r>
            <a:r>
              <a:rPr lang="en-US" dirty="0" smtClean="0"/>
              <a:t> Charts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916860" y="1934508"/>
            <a:ext cx="9479" cy="3042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926339" y="4976717"/>
            <a:ext cx="4909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30599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1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2835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3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1513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2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0427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6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4895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4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0987" y="5121999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5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20241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67734" y="5001258"/>
            <a:ext cx="0" cy="171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2516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1810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899" y="56116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/>
              </a:rPr>
              <a:t>Delivery</a:t>
            </a:r>
            <a:endParaRPr lang="en-US" dirty="0">
              <a:solidFill>
                <a:srgbClr val="FF0000"/>
              </a:solidFill>
              <a:latin typeface="Georgia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926339" y="2882236"/>
            <a:ext cx="4701138" cy="211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16440" y="333994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Work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3955" y="5573785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Time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87778" y="4552522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87778" y="4093112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987778" y="3641593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778" y="3182189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30344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730344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730344" y="3634605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730344" y="3175201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477697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477697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473347" y="3641593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214069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214069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297082" y="4964601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97077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78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404"/>
            <a:ext cx="8229600" cy="1069848"/>
          </a:xfrm>
        </p:spPr>
        <p:txBody>
          <a:bodyPr/>
          <a:lstStyle/>
          <a:p>
            <a:r>
              <a:rPr lang="en-US" dirty="0" err="1" smtClean="0"/>
              <a:t>Burndown</a:t>
            </a:r>
            <a:r>
              <a:rPr lang="en-US" dirty="0" smtClean="0"/>
              <a:t> Charts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916860" y="1934508"/>
            <a:ext cx="9479" cy="3042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926339" y="4976717"/>
            <a:ext cx="4909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30599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1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2835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3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1513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2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0427" y="5114278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6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4895" y="5120685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4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0987" y="5121999"/>
            <a:ext cx="652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Georgia"/>
              </a:rPr>
              <a:t>Day 5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20241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67734" y="5001258"/>
            <a:ext cx="0" cy="171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2516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1810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297082" y="4956713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970778" y="4976717"/>
            <a:ext cx="0" cy="174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899" y="56116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/>
              </a:rPr>
              <a:t>Delivery</a:t>
            </a:r>
            <a:endParaRPr lang="en-US" dirty="0">
              <a:solidFill>
                <a:srgbClr val="FF0000"/>
              </a:solidFill>
              <a:latin typeface="Georgia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926339" y="2882236"/>
            <a:ext cx="4701138" cy="211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16440" y="333994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Work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3955" y="5573785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Time</a:t>
            </a: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87778" y="4552522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87778" y="4093112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987778" y="3641593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778" y="3182189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30344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730344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730344" y="3634605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730344" y="3175201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477697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477697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473347" y="3641593"/>
            <a:ext cx="674780" cy="404191"/>
          </a:xfrm>
          <a:prstGeom prst="roundRect">
            <a:avLst/>
          </a:prstGeom>
          <a:solidFill>
            <a:srgbClr val="5DAE47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214069" y="4545534"/>
            <a:ext cx="674780" cy="404191"/>
          </a:xfrm>
          <a:prstGeom prst="roundRect">
            <a:avLst/>
          </a:prstGeom>
          <a:solidFill>
            <a:srgbClr val="A3001B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214069" y="408612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958059" y="4545534"/>
            <a:ext cx="674780" cy="404191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800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3444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Hand 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2249424"/>
            <a:ext cx="8495519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week 4 you will be asked to submit a brief (5 marks). This is a document (.doc or </a:t>
            </a:r>
            <a:r>
              <a:rPr lang="en-US" dirty="0" err="1"/>
              <a:t>pdf</a:t>
            </a:r>
            <a:r>
              <a:rPr lang="en-US" dirty="0"/>
              <a:t>) that contains:</a:t>
            </a:r>
          </a:p>
          <a:p>
            <a:pPr lvl="1"/>
            <a:r>
              <a:rPr lang="en-US" dirty="0" smtClean="0"/>
              <a:t>A short </a:t>
            </a:r>
            <a:r>
              <a:rPr lang="en-US" dirty="0"/>
              <a:t>description of the </a:t>
            </a:r>
            <a:r>
              <a:rPr lang="en-US" dirty="0" smtClean="0"/>
              <a:t>business</a:t>
            </a:r>
          </a:p>
          <a:p>
            <a:pPr lvl="2"/>
            <a:r>
              <a:rPr lang="en-US" dirty="0" smtClean="0"/>
              <a:t>1 page of A4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sprint plan (tasks to be done and task allocations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Product backlog (</a:t>
            </a:r>
            <a:r>
              <a:rPr lang="en-US" dirty="0" err="1" smtClean="0"/>
              <a:t>prioritised</a:t>
            </a:r>
            <a:r>
              <a:rPr lang="en-US" dirty="0" smtClean="0"/>
              <a:t> set of tasks to be done)</a:t>
            </a:r>
          </a:p>
          <a:p>
            <a:pPr lvl="2"/>
            <a:r>
              <a:rPr lang="en-US" dirty="0" smtClean="0"/>
              <a:t>A small number of sprints (with team members allocated to each task in each sprint)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You do NOT have to hand in burn down charts! These are constructed as you go and make no sense up front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864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 development and SCRUM method</a:t>
            </a:r>
          </a:p>
          <a:p>
            <a:endParaRPr lang="en-US" dirty="0"/>
          </a:p>
          <a:p>
            <a:r>
              <a:rPr lang="en-US" dirty="0" smtClean="0"/>
              <a:t>Sprint Planning</a:t>
            </a:r>
          </a:p>
          <a:p>
            <a:pPr lvl="1"/>
            <a:r>
              <a:rPr lang="en-US" dirty="0" smtClean="0"/>
              <a:t>Product Backlog</a:t>
            </a:r>
          </a:p>
          <a:p>
            <a:pPr lvl="1"/>
            <a:r>
              <a:rPr lang="en-US" dirty="0" smtClean="0"/>
              <a:t>Sprint Plans</a:t>
            </a:r>
          </a:p>
          <a:p>
            <a:pPr lvl="1"/>
            <a:r>
              <a:rPr lang="en-US" dirty="0" smtClean="0"/>
              <a:t>SCRUM Meetings</a:t>
            </a:r>
          </a:p>
          <a:p>
            <a:pPr lvl="1"/>
            <a:r>
              <a:rPr lang="en-US" dirty="0" err="1" smtClean="0"/>
              <a:t>Burndown</a:t>
            </a:r>
            <a:r>
              <a:rPr lang="en-US" dirty="0" smtClean="0"/>
              <a:t> Charts</a:t>
            </a:r>
          </a:p>
          <a:p>
            <a:pPr lvl="1"/>
            <a:endParaRPr lang="en-US" dirty="0"/>
          </a:p>
          <a:p>
            <a:r>
              <a:rPr lang="en-US" dirty="0" smtClean="0"/>
              <a:t>Deadline for Brief: Friday, end of Week 4, 4pm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0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the Business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Should be around a single page of A4:</a:t>
            </a:r>
          </a:p>
          <a:p>
            <a:endParaRPr lang="en-US" dirty="0"/>
          </a:p>
          <a:p>
            <a:r>
              <a:rPr lang="en-US" dirty="0" smtClean="0"/>
              <a:t>What is the business?</a:t>
            </a:r>
          </a:p>
          <a:p>
            <a:r>
              <a:rPr lang="en-US" dirty="0" smtClean="0"/>
              <a:t>Who is the owner?</a:t>
            </a:r>
          </a:p>
          <a:p>
            <a:r>
              <a:rPr lang="en-US" dirty="0" smtClean="0"/>
              <a:t>What are the key business goals?</a:t>
            </a:r>
          </a:p>
          <a:p>
            <a:endParaRPr lang="en-US" dirty="0" smtClean="0"/>
          </a:p>
          <a:p>
            <a:r>
              <a:rPr lang="en-US" dirty="0" smtClean="0"/>
              <a:t>What is your connection to the business?</a:t>
            </a:r>
          </a:p>
          <a:p>
            <a:r>
              <a:rPr lang="en-US" dirty="0" smtClean="0"/>
              <a:t>What is the proposed scope of your modeling?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4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47620"/>
            <a:ext cx="8229600" cy="1069848"/>
          </a:xfrm>
        </p:spPr>
        <p:txBody>
          <a:bodyPr/>
          <a:lstStyle/>
          <a:p>
            <a:pPr algn="ctr"/>
            <a:r>
              <a:rPr lang="en-US" dirty="0" smtClean="0"/>
              <a:t>Sprint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0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3480"/>
            <a:ext cx="8229600" cy="1069848"/>
          </a:xfrm>
        </p:spPr>
        <p:txBody>
          <a:bodyPr/>
          <a:lstStyle/>
          <a:p>
            <a:r>
              <a:rPr lang="en-US" dirty="0" smtClean="0"/>
              <a:t>Agile Development and SCRUM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15513252"/>
              </p:ext>
            </p:extLst>
          </p:nvPr>
        </p:nvGraphicFramePr>
        <p:xfrm>
          <a:off x="457200" y="2212848"/>
          <a:ext cx="3185052" cy="2854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83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3480"/>
            <a:ext cx="8229600" cy="1069848"/>
          </a:xfrm>
        </p:spPr>
        <p:txBody>
          <a:bodyPr/>
          <a:lstStyle/>
          <a:p>
            <a:r>
              <a:rPr lang="en-US" dirty="0" smtClean="0"/>
              <a:t>Agile Development and SCRUM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15610282"/>
              </p:ext>
            </p:extLst>
          </p:nvPr>
        </p:nvGraphicFramePr>
        <p:xfrm>
          <a:off x="457200" y="2212848"/>
          <a:ext cx="3185052" cy="2854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>
            <a:spLocks/>
          </p:cNvSpPr>
          <p:nvPr/>
        </p:nvSpPr>
        <p:spPr bwMode="auto">
          <a:xfrm>
            <a:off x="785081" y="6338372"/>
            <a:ext cx="25781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1600" dirty="0">
                <a:solidFill>
                  <a:srgbClr val="577AB1"/>
                </a:solidFill>
                <a:latin typeface="Georgia"/>
              </a:rPr>
              <a:t>Mountain Goat Software, LLC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64" y="5989122"/>
            <a:ext cx="5588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2"/>
          <p:cNvSpPr>
            <a:spLocks/>
          </p:cNvSpPr>
          <p:nvPr/>
        </p:nvSpPr>
        <p:spPr bwMode="auto">
          <a:xfrm>
            <a:off x="4217670" y="1575350"/>
            <a:ext cx="4731732" cy="5066632"/>
          </a:xfrm>
          <a:prstGeom prst="roundRect">
            <a:avLst>
              <a:gd name="adj" fmla="val 5042"/>
            </a:avLst>
          </a:prstGeom>
          <a:solidFill>
            <a:schemeClr val="accent1"/>
          </a:solidFill>
          <a:ln w="50800">
            <a:solidFill>
              <a:srgbClr val="910000"/>
            </a:solidFill>
            <a:round/>
            <a:headEnd/>
            <a:tailEnd/>
          </a:ln>
          <a:effectLst>
            <a:outerShdw blurRad="114300" dist="63500" dir="2700000" algn="ctr" rotWithShape="0">
              <a:schemeClr val="bg2">
                <a:alpha val="29999"/>
              </a:schemeClr>
            </a:outerShdw>
          </a:effectLst>
        </p:spPr>
        <p:txBody>
          <a:bodyPr lIns="82296" tIns="41148" rIns="82296" bIns="41148"/>
          <a:lstStyle/>
          <a:p>
            <a:pPr>
              <a:defRPr/>
            </a:pPr>
            <a:endParaRPr lang="en-US" sz="1400">
              <a:solidFill>
                <a:prstClr val="black"/>
              </a:solidFill>
              <a:latin typeface="Gill Sans" pitchFamily="80" charset="0"/>
              <a:ea typeface="ヒラギノ角ゴ Pro W3" pitchFamily="80" charset="-128"/>
              <a:sym typeface="Gill Sans" pitchFamily="80" charset="0"/>
            </a:endParaRPr>
          </a:p>
        </p:txBody>
      </p:sp>
      <p:sp>
        <p:nvSpPr>
          <p:cNvPr id="9" name="Rectangle 3"/>
          <p:cNvSpPr>
            <a:spLocks/>
          </p:cNvSpPr>
          <p:nvPr/>
        </p:nvSpPr>
        <p:spPr bwMode="auto">
          <a:xfrm>
            <a:off x="4434840" y="2272580"/>
            <a:ext cx="4488751" cy="436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202883" indent="-202883">
              <a:buSzPct val="125000"/>
              <a:buFont typeface="Gill Sans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eorgia"/>
              </a:rPr>
              <a:t>Scrum is an </a:t>
            </a:r>
            <a:r>
              <a:rPr lang="en-US" sz="1600" b="1" dirty="0">
                <a:solidFill>
                  <a:schemeClr val="bg1"/>
                </a:solidFill>
                <a:latin typeface="Georgia"/>
              </a:rPr>
              <a:t>agile process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that allows us to focus on delivering the highest business value in the shortest time. </a:t>
            </a:r>
            <a:endParaRPr lang="en-US" sz="1600" dirty="0" smtClean="0">
              <a:solidFill>
                <a:schemeClr val="bg1"/>
              </a:solidFill>
              <a:latin typeface="Georgia"/>
            </a:endParaRPr>
          </a:p>
          <a:p>
            <a:pPr marL="202883" indent="-202883">
              <a:buSzPct val="125000"/>
              <a:buFont typeface="Gill Sans" charset="0"/>
              <a:buChar char="•"/>
            </a:pPr>
            <a:endParaRPr lang="en-US" sz="1600" dirty="0">
              <a:solidFill>
                <a:schemeClr val="bg1"/>
              </a:solidFill>
              <a:latin typeface="Georgia"/>
            </a:endParaRPr>
          </a:p>
          <a:p>
            <a:pPr marL="202883" indent="-202883">
              <a:buSzPct val="125000"/>
              <a:buFont typeface="Gill Sans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eorgia"/>
              </a:rPr>
              <a:t>It allows us to </a:t>
            </a:r>
            <a:r>
              <a:rPr lang="en-US" sz="1600" b="1" dirty="0">
                <a:solidFill>
                  <a:schemeClr val="bg1"/>
                </a:solidFill>
                <a:latin typeface="Georgia"/>
              </a:rPr>
              <a:t>rapidly and repeatedly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inspect actual working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deliverables (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every two weeks to one month)</a:t>
            </a:r>
            <a:r>
              <a:rPr lang="en-US" sz="1600" dirty="0" smtClean="0">
                <a:solidFill>
                  <a:schemeClr val="bg1"/>
                </a:solidFill>
                <a:latin typeface="Georgia"/>
              </a:rPr>
              <a:t>.</a:t>
            </a:r>
          </a:p>
          <a:p>
            <a:pPr marL="202883" indent="-202883">
              <a:buSzPct val="125000"/>
              <a:buFont typeface="Gill Sans" charset="0"/>
              <a:buChar char="•"/>
            </a:pPr>
            <a:endParaRPr lang="en-US" sz="1600" dirty="0">
              <a:solidFill>
                <a:schemeClr val="bg1"/>
              </a:solidFill>
              <a:latin typeface="Georgia"/>
            </a:endParaRPr>
          </a:p>
          <a:p>
            <a:pPr marL="202883" indent="-202883">
              <a:buSzPct val="125000"/>
              <a:buFont typeface="Gill Sans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eorgia"/>
              </a:rPr>
              <a:t>The business sets the priorities.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Teams </a:t>
            </a:r>
            <a:r>
              <a:rPr lang="en-US" sz="1600" b="1" dirty="0">
                <a:solidFill>
                  <a:schemeClr val="bg1"/>
                </a:solidFill>
                <a:latin typeface="Georgia"/>
              </a:rPr>
              <a:t>self-organize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 to determine the best way to deliver the highest priority features. </a:t>
            </a:r>
            <a:endParaRPr lang="en-US" sz="1600" dirty="0" smtClean="0">
              <a:solidFill>
                <a:schemeClr val="bg1"/>
              </a:solidFill>
              <a:latin typeface="Georgia"/>
            </a:endParaRPr>
          </a:p>
          <a:p>
            <a:pPr marL="202883" indent="-202883">
              <a:buSzPct val="125000"/>
              <a:buFont typeface="Gill Sans" charset="0"/>
              <a:buChar char="•"/>
            </a:pPr>
            <a:endParaRPr lang="en-US" sz="1600" dirty="0">
              <a:solidFill>
                <a:schemeClr val="bg1"/>
              </a:solidFill>
              <a:latin typeface="Georgia"/>
            </a:endParaRPr>
          </a:p>
          <a:p>
            <a:pPr marL="202883" indent="-202883">
              <a:buSzPct val="125000"/>
              <a:buFont typeface="Gill Sans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eorgia"/>
              </a:rPr>
              <a:t>Every two weeks to a month anyone can see </a:t>
            </a:r>
            <a:r>
              <a:rPr lang="en-US" sz="1600" b="1" dirty="0">
                <a:solidFill>
                  <a:schemeClr val="bg1"/>
                </a:solidFill>
                <a:latin typeface="Georgia"/>
              </a:rPr>
              <a:t>real working </a:t>
            </a:r>
            <a:r>
              <a:rPr lang="en-US" sz="1600" b="1" dirty="0">
                <a:solidFill>
                  <a:schemeClr val="bg1"/>
                </a:solidFill>
                <a:latin typeface="Georgia"/>
              </a:rPr>
              <a:t>deliverables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and </a:t>
            </a:r>
            <a:r>
              <a:rPr lang="en-US" sz="1600" dirty="0">
                <a:solidFill>
                  <a:schemeClr val="bg1"/>
                </a:solidFill>
                <a:latin typeface="Georgia"/>
              </a:rPr>
              <a:t>decide to release it as is or continue to enhance it for another sprint.</a:t>
            </a: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4434840" y="1595496"/>
            <a:ext cx="2226504" cy="639963"/>
          </a:xfrm>
          <a:prstGeom prst="rect">
            <a:avLst/>
          </a:prstGeom>
          <a:solidFill>
            <a:srgbClr val="91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/>
          <a:lstStyle/>
          <a:p>
            <a:endParaRPr lang="en-US" sz="110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AutoShape 5"/>
          <p:cNvSpPr>
            <a:spLocks/>
          </p:cNvSpPr>
          <p:nvPr/>
        </p:nvSpPr>
        <p:spPr bwMode="auto">
          <a:xfrm rot="10800000">
            <a:off x="6661344" y="1838240"/>
            <a:ext cx="249375" cy="397218"/>
          </a:xfrm>
          <a:custGeom>
            <a:avLst/>
            <a:gdLst>
              <a:gd name="T0" fmla="*/ 7221474 w 21600"/>
              <a:gd name="T1" fmla="*/ 29125 h 21600"/>
              <a:gd name="T2" fmla="*/ 7361 w 21600"/>
              <a:gd name="T3" fmla="*/ 6330633 h 21600"/>
              <a:gd name="T4" fmla="*/ 0 w 21600"/>
              <a:gd name="T5" fmla="*/ 9677400 h 21600"/>
              <a:gd name="T6" fmla="*/ 11357504 w 21600"/>
              <a:gd name="T7" fmla="*/ 9677400 h 21600"/>
              <a:gd name="T8" fmla="*/ 11357504 w 21600"/>
              <a:gd name="T9" fmla="*/ 0 h 21600"/>
              <a:gd name="T10" fmla="*/ 7221474 w 21600"/>
              <a:gd name="T11" fmla="*/ 29125 h 21600"/>
              <a:gd name="T12" fmla="*/ 7221474 w 21600"/>
              <a:gd name="T13" fmla="*/ 29125 h 21600"/>
              <a:gd name="T14" fmla="*/ 7221474 w 21600"/>
              <a:gd name="T15" fmla="*/ 2912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0" h="21600">
                <a:moveTo>
                  <a:pt x="13734" y="65"/>
                </a:moveTo>
                <a:cubicBezTo>
                  <a:pt x="4547" y="550"/>
                  <a:pt x="111" y="6203"/>
                  <a:pt x="14" y="14130"/>
                </a:cubicBezTo>
                <a:cubicBezTo>
                  <a:pt x="9" y="16620"/>
                  <a:pt x="5" y="19110"/>
                  <a:pt x="0" y="21600"/>
                </a:cubicBezTo>
                <a:cubicBezTo>
                  <a:pt x="7200" y="21600"/>
                  <a:pt x="14400" y="21600"/>
                  <a:pt x="21600" y="21600"/>
                </a:cubicBezTo>
                <a:cubicBezTo>
                  <a:pt x="21600" y="14400"/>
                  <a:pt x="21600" y="7200"/>
                  <a:pt x="21600" y="0"/>
                </a:cubicBezTo>
                <a:cubicBezTo>
                  <a:pt x="18978" y="22"/>
                  <a:pt x="16356" y="43"/>
                  <a:pt x="13734" y="65"/>
                </a:cubicBezTo>
                <a:cubicBezTo>
                  <a:pt x="13734" y="65"/>
                  <a:pt x="13734" y="65"/>
                  <a:pt x="13734" y="65"/>
                </a:cubicBezTo>
                <a:cubicBezTo>
                  <a:pt x="13734" y="65"/>
                  <a:pt x="13734" y="65"/>
                  <a:pt x="13734" y="65"/>
                </a:cubicBezTo>
              </a:path>
            </a:pathLst>
          </a:custGeom>
          <a:solidFill>
            <a:srgbClr val="91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/>
          <a:lstStyle/>
          <a:p>
            <a:endParaRPr lang="en-US" sz="140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AutoShape 6"/>
          <p:cNvSpPr>
            <a:spLocks/>
          </p:cNvSpPr>
          <p:nvPr/>
        </p:nvSpPr>
        <p:spPr bwMode="auto">
          <a:xfrm>
            <a:off x="4223536" y="1575350"/>
            <a:ext cx="249375" cy="397218"/>
          </a:xfrm>
          <a:custGeom>
            <a:avLst/>
            <a:gdLst>
              <a:gd name="T0" fmla="*/ 7221474 w 21600"/>
              <a:gd name="T1" fmla="*/ 29125 h 21600"/>
              <a:gd name="T2" fmla="*/ 7361 w 21600"/>
              <a:gd name="T3" fmla="*/ 6330633 h 21600"/>
              <a:gd name="T4" fmla="*/ 0 w 21600"/>
              <a:gd name="T5" fmla="*/ 9677400 h 21600"/>
              <a:gd name="T6" fmla="*/ 11357504 w 21600"/>
              <a:gd name="T7" fmla="*/ 9677400 h 21600"/>
              <a:gd name="T8" fmla="*/ 11357504 w 21600"/>
              <a:gd name="T9" fmla="*/ 0 h 21600"/>
              <a:gd name="T10" fmla="*/ 7221474 w 21600"/>
              <a:gd name="T11" fmla="*/ 29125 h 21600"/>
              <a:gd name="T12" fmla="*/ 7221474 w 21600"/>
              <a:gd name="T13" fmla="*/ 29125 h 21600"/>
              <a:gd name="T14" fmla="*/ 7221474 w 21600"/>
              <a:gd name="T15" fmla="*/ 2912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0" h="21600">
                <a:moveTo>
                  <a:pt x="13734" y="65"/>
                </a:moveTo>
                <a:cubicBezTo>
                  <a:pt x="4547" y="550"/>
                  <a:pt x="111" y="6203"/>
                  <a:pt x="14" y="14130"/>
                </a:cubicBezTo>
                <a:cubicBezTo>
                  <a:pt x="9" y="16620"/>
                  <a:pt x="5" y="19110"/>
                  <a:pt x="0" y="21600"/>
                </a:cubicBezTo>
                <a:cubicBezTo>
                  <a:pt x="7200" y="21600"/>
                  <a:pt x="14400" y="21600"/>
                  <a:pt x="21600" y="21600"/>
                </a:cubicBezTo>
                <a:cubicBezTo>
                  <a:pt x="21600" y="14400"/>
                  <a:pt x="21600" y="7200"/>
                  <a:pt x="21600" y="0"/>
                </a:cubicBezTo>
                <a:cubicBezTo>
                  <a:pt x="18978" y="22"/>
                  <a:pt x="16356" y="43"/>
                  <a:pt x="13734" y="65"/>
                </a:cubicBezTo>
                <a:cubicBezTo>
                  <a:pt x="13734" y="65"/>
                  <a:pt x="13734" y="65"/>
                  <a:pt x="13734" y="65"/>
                </a:cubicBezTo>
                <a:cubicBezTo>
                  <a:pt x="13734" y="65"/>
                  <a:pt x="13734" y="65"/>
                  <a:pt x="13734" y="65"/>
                </a:cubicBezTo>
              </a:path>
            </a:pathLst>
          </a:custGeom>
          <a:solidFill>
            <a:srgbClr val="91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/>
          <a:lstStyle/>
          <a:p>
            <a:endParaRPr lang="en-US" sz="140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Rectangle 7"/>
          <p:cNvSpPr>
            <a:spLocks/>
          </p:cNvSpPr>
          <p:nvPr/>
        </p:nvSpPr>
        <p:spPr bwMode="auto">
          <a:xfrm>
            <a:off x="4223536" y="1959612"/>
            <a:ext cx="294135" cy="275846"/>
          </a:xfrm>
          <a:prstGeom prst="rect">
            <a:avLst/>
          </a:prstGeom>
          <a:solidFill>
            <a:srgbClr val="91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/>
          <a:lstStyle/>
          <a:p>
            <a:endParaRPr lang="en-US" sz="140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Rectangle 8"/>
          <p:cNvSpPr>
            <a:spLocks/>
          </p:cNvSpPr>
          <p:nvPr/>
        </p:nvSpPr>
        <p:spPr bwMode="auto">
          <a:xfrm>
            <a:off x="6616584" y="1563920"/>
            <a:ext cx="294135" cy="286880"/>
          </a:xfrm>
          <a:prstGeom prst="rect">
            <a:avLst/>
          </a:prstGeom>
          <a:solidFill>
            <a:srgbClr val="91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/>
          <a:lstStyle/>
          <a:p>
            <a:endParaRPr lang="en-US" sz="140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5" name="Rectangle 9"/>
          <p:cNvSpPr>
            <a:spLocks/>
          </p:cNvSpPr>
          <p:nvPr/>
        </p:nvSpPr>
        <p:spPr bwMode="auto">
          <a:xfrm>
            <a:off x="4434840" y="1670387"/>
            <a:ext cx="2362559" cy="523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45720" rIns="45720" bIns="45720"/>
          <a:lstStyle/>
          <a:p>
            <a:pPr>
              <a:tabLst>
                <a:tab pos="960120" algn="l"/>
              </a:tabLst>
            </a:pPr>
            <a:r>
              <a:rPr lang="en-US" sz="2000" dirty="0">
                <a:solidFill>
                  <a:srgbClr val="FFFFFF"/>
                </a:solidFill>
                <a:latin typeface="Georgia"/>
              </a:rPr>
              <a:t>Scrum in 100 words</a:t>
            </a:r>
          </a:p>
        </p:txBody>
      </p:sp>
    </p:spTree>
    <p:extLst>
      <p:ext uri="{BB962C8B-B14F-4D97-AF65-F5344CB8AC3E}">
        <p14:creationId xmlns:p14="http://schemas.microsoft.com/office/powerpoint/2010/main" val="3299677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Sprint Planning as Part of SCRUM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Plan for how you will deliver each increment</a:t>
            </a:r>
          </a:p>
          <a:p>
            <a:endParaRPr lang="en-US" dirty="0"/>
          </a:p>
          <a:p>
            <a:r>
              <a:rPr lang="en-US" dirty="0" smtClean="0"/>
              <a:t>Define a Product Backlog</a:t>
            </a:r>
          </a:p>
          <a:p>
            <a:pPr lvl="1"/>
            <a:r>
              <a:rPr lang="en-US" dirty="0" err="1" smtClean="0"/>
              <a:t>prioritised</a:t>
            </a:r>
            <a:r>
              <a:rPr lang="en-US" dirty="0" smtClean="0"/>
              <a:t> set of things to be done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Define a Sprint Plan </a:t>
            </a:r>
          </a:p>
          <a:p>
            <a:pPr lvl="1"/>
            <a:r>
              <a:rPr lang="en-US" dirty="0" smtClean="0"/>
              <a:t>list of things to be completed in each increment</a:t>
            </a:r>
          </a:p>
          <a:p>
            <a:pPr lvl="1"/>
            <a:endParaRPr lang="en-US" dirty="0"/>
          </a:p>
          <a:p>
            <a:r>
              <a:rPr lang="en-US" dirty="0" smtClean="0"/>
              <a:t>Monitor with a Burn-down chart</a:t>
            </a:r>
          </a:p>
          <a:p>
            <a:pPr lvl="1"/>
            <a:r>
              <a:rPr lang="en-US" dirty="0" smtClean="0"/>
              <a:t>showing how tasks have been completed over 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50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The Product Backlog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117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+mj-lt"/>
              </a:rPr>
              <a:t>What has </a:t>
            </a:r>
            <a:r>
              <a:rPr lang="en-US" dirty="0" smtClean="0">
                <a:latin typeface="+mj-lt"/>
              </a:rPr>
              <a:t>to be </a:t>
            </a:r>
            <a:r>
              <a:rPr lang="en-US" dirty="0" smtClean="0">
                <a:latin typeface="+mj-lt"/>
              </a:rPr>
              <a:t>done (features or outcomes), often linked to a user and/or benefit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+mj-lt"/>
              </a:rPr>
              <a:t>Use </a:t>
            </a:r>
            <a:r>
              <a:rPr lang="en-US" dirty="0" err="1" smtClean="0">
                <a:latin typeface="+mj-lt"/>
              </a:rPr>
              <a:t>MoSCoW</a:t>
            </a:r>
            <a:endParaRPr lang="en-US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MUST have</a:t>
            </a:r>
            <a:endParaRPr lang="en-US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SHOULD have</a:t>
            </a:r>
            <a:endParaRPr lang="en-US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/>
              <a:t>COULD have</a:t>
            </a:r>
            <a:endParaRPr lang="en-US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WON’T have</a:t>
            </a:r>
            <a:endParaRPr lang="en-US" dirty="0" smtClean="0">
              <a:latin typeface="+mj-lt"/>
            </a:endParaRPr>
          </a:p>
          <a:p>
            <a:pPr lvl="2">
              <a:lnSpc>
                <a:spcPct val="120000"/>
              </a:lnSpc>
            </a:pPr>
            <a:r>
              <a:rPr lang="en-US" dirty="0" smtClean="0">
                <a:latin typeface="+mj-lt"/>
              </a:rPr>
              <a:t>These are the features you can sacrifice if you run out of time</a:t>
            </a:r>
          </a:p>
          <a:p>
            <a:pPr>
              <a:lnSpc>
                <a:spcPct val="120000"/>
              </a:lnSpc>
            </a:pPr>
            <a:endParaRPr lang="en-US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+mj-lt"/>
              </a:rPr>
              <a:t>Who will </a:t>
            </a:r>
            <a:r>
              <a:rPr lang="en-US" dirty="0" smtClean="0">
                <a:latin typeface="+mj-lt"/>
              </a:rPr>
              <a:t>doing what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Who is </a:t>
            </a:r>
            <a:r>
              <a:rPr lang="en-US" dirty="0" err="1" smtClean="0">
                <a:latin typeface="+mj-lt"/>
              </a:rPr>
              <a:t>buddying</a:t>
            </a:r>
            <a:r>
              <a:rPr lang="en-US" dirty="0" smtClean="0">
                <a:latin typeface="+mj-lt"/>
              </a:rPr>
              <a:t> with whom,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Who is team leader</a:t>
            </a:r>
          </a:p>
          <a:p>
            <a:pPr>
              <a:lnSpc>
                <a:spcPct val="120000"/>
              </a:lnSpc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302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29" y="280395"/>
            <a:ext cx="8229600" cy="1069848"/>
          </a:xfrm>
        </p:spPr>
        <p:txBody>
          <a:bodyPr/>
          <a:lstStyle/>
          <a:p>
            <a:r>
              <a:rPr lang="en-US" dirty="0" smtClean="0"/>
              <a:t>Product </a:t>
            </a:r>
            <a:r>
              <a:rPr lang="en-US" dirty="0" smtClean="0"/>
              <a:t>Backlog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07716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</a:t>
            </a:r>
            <a:r>
              <a:rPr lang="en-US" sz="1200" dirty="0" smtClean="0">
                <a:solidFill>
                  <a:prstClr val="black"/>
                </a:solidFill>
              </a:rPr>
              <a:t>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59" y="1558855"/>
            <a:ext cx="7487702" cy="457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159" y="1558855"/>
            <a:ext cx="7487702" cy="3885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  <a:latin typeface="Georgia"/>
              </a:rPr>
              <a:t>Product Backlog</a:t>
            </a: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71727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8599" y="4546935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1727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8599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8599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71727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21462" y="2454299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07716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1984" y="3491140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11984" y="4570787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07716" y="3482426"/>
            <a:ext cx="1293892" cy="767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</a:rPr>
              <a:t>As a &lt;user&gt;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I want &lt;goal&gt;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 that &lt;benefit&gt;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951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8761</TotalTime>
  <Words>1631</Words>
  <Application>Microsoft Macintosh PowerPoint</Application>
  <PresentationFormat>On-screen Show (4:3)</PresentationFormat>
  <Paragraphs>343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Urban</vt:lpstr>
      <vt:lpstr>Sprint Plans and Burndown Charts</vt:lpstr>
      <vt:lpstr>Next Weeks Handin: A Brief</vt:lpstr>
      <vt:lpstr>Description of the Business </vt:lpstr>
      <vt:lpstr>Sprint Plan</vt:lpstr>
      <vt:lpstr>Agile Development and SCRUM</vt:lpstr>
      <vt:lpstr>Agile Development and SCRUM</vt:lpstr>
      <vt:lpstr>Sprint Planning as Part of SCRUM</vt:lpstr>
      <vt:lpstr>The Product Backlog</vt:lpstr>
      <vt:lpstr>Product Backlog</vt:lpstr>
      <vt:lpstr>Product Backlog</vt:lpstr>
      <vt:lpstr>Prioritise: Must Have</vt:lpstr>
      <vt:lpstr>Prioritise: Should Have</vt:lpstr>
      <vt:lpstr>Prioritise: Could Have</vt:lpstr>
      <vt:lpstr>The Sprint Plan</vt:lpstr>
      <vt:lpstr>The Sprint Plan</vt:lpstr>
      <vt:lpstr>SCRUM Meetings</vt:lpstr>
      <vt:lpstr>Burndown Charts</vt:lpstr>
      <vt:lpstr>Burndown Charts</vt:lpstr>
      <vt:lpstr>Burndown Charts</vt:lpstr>
      <vt:lpstr>Burndown Charts</vt:lpstr>
      <vt:lpstr>Burndown Charts</vt:lpstr>
      <vt:lpstr>What to Hand In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Sprint Plans and SCRUMS</dc:title>
  <dc:creator>David Millard</dc:creator>
  <cp:lastModifiedBy>David Millard</cp:lastModifiedBy>
  <cp:revision>12</cp:revision>
  <dcterms:created xsi:type="dcterms:W3CDTF">2015-10-08T13:59:31Z</dcterms:created>
  <dcterms:modified xsi:type="dcterms:W3CDTF">2015-10-14T16:01:15Z</dcterms:modified>
</cp:coreProperties>
</file>