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403" r:id="rId3"/>
    <p:sldId id="379" r:id="rId4"/>
    <p:sldId id="424" r:id="rId5"/>
    <p:sldId id="425" r:id="rId6"/>
    <p:sldId id="426" r:id="rId7"/>
    <p:sldId id="427" r:id="rId8"/>
    <p:sldId id="298" r:id="rId9"/>
    <p:sldId id="264" r:id="rId10"/>
    <p:sldId id="356" r:id="rId11"/>
    <p:sldId id="357" r:id="rId12"/>
    <p:sldId id="366" r:id="rId13"/>
    <p:sldId id="361" r:id="rId14"/>
    <p:sldId id="364" r:id="rId15"/>
    <p:sldId id="406" r:id="rId16"/>
    <p:sldId id="261" r:id="rId17"/>
    <p:sldId id="262" r:id="rId18"/>
    <p:sldId id="409" r:id="rId19"/>
    <p:sldId id="260" r:id="rId20"/>
    <p:sldId id="269" r:id="rId21"/>
    <p:sldId id="410" r:id="rId22"/>
    <p:sldId id="344" r:id="rId23"/>
    <p:sldId id="346" r:id="rId24"/>
    <p:sldId id="367" r:id="rId25"/>
    <p:sldId id="405" r:id="rId26"/>
    <p:sldId id="374" r:id="rId27"/>
    <p:sldId id="375" r:id="rId28"/>
    <p:sldId id="411" r:id="rId29"/>
    <p:sldId id="412" r:id="rId30"/>
    <p:sldId id="369" r:id="rId31"/>
    <p:sldId id="370" r:id="rId32"/>
    <p:sldId id="413" r:id="rId33"/>
    <p:sldId id="408" r:id="rId34"/>
    <p:sldId id="414" r:id="rId35"/>
    <p:sldId id="371" r:id="rId36"/>
    <p:sldId id="387" r:id="rId37"/>
    <p:sldId id="384" r:id="rId38"/>
    <p:sldId id="385" r:id="rId39"/>
    <p:sldId id="388" r:id="rId40"/>
    <p:sldId id="407" r:id="rId41"/>
    <p:sldId id="431" r:id="rId42"/>
    <p:sldId id="428" r:id="rId43"/>
    <p:sldId id="390" r:id="rId44"/>
    <p:sldId id="393" r:id="rId45"/>
    <p:sldId id="415" r:id="rId46"/>
    <p:sldId id="423" r:id="rId47"/>
    <p:sldId id="429" r:id="rId48"/>
    <p:sldId id="430" r:id="rId49"/>
  </p:sldIdLst>
  <p:sldSz cx="9144000" cy="6858000" type="screen4x3"/>
  <p:notesSz cx="6797675" cy="9926638"/>
  <p:custDataLst>
    <p:tags r:id="rId52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Lucida Sans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pos="2880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3399"/>
    <a:srgbClr val="FCEECC"/>
    <a:srgbClr val="000000"/>
    <a:srgbClr val="99CCFF"/>
    <a:srgbClr val="E329AE"/>
    <a:srgbClr val="CC0099"/>
    <a:srgbClr val="D8349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78729" autoAdjust="0"/>
  </p:normalViewPr>
  <p:slideViewPr>
    <p:cSldViewPr>
      <p:cViewPr varScale="1">
        <p:scale>
          <a:sx n="37" d="100"/>
          <a:sy n="37" d="100"/>
        </p:scale>
        <p:origin x="-91" y="-960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71" y="-67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349443-DCA8-4377-BF16-B6ABD4D68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75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6B9E40-EFA1-4E9C-AD40-B8197DA187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4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10FDD8E3-9D08-4B41-9EFE-7B917A08FE4C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EE8F0B10-55C3-49BC-B0C8-684DD715594B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30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1328694-212B-4C59-97CE-0FC507481E21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6EF45093-15F3-411E-8A67-4EA8D9F82D82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7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2975C0D-1CB4-4F8F-A83F-EB9F6AA7C994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5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Select the correct subject link – they all take you to the same place the library Health Sciences web pages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5430309A-DB8E-4BD1-82FB-9A3624625790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19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73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F340B9C9-662B-459D-8626-644494BDA75C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20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61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4A16B90F-DAA8-45E4-B3B3-CE1879BDDDC8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22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98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61E4CFCC-FCFA-49D7-B374-0A6E30FC5EE0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23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40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F841ABC-4ABF-4888-A2E6-9250AD900A54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24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FB92EA0-CE5F-4AE4-B563-18183EF45F7A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26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9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DF79844-A699-4B6D-AE1E-5568A1DD6F48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19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FCFB43FD-BCC1-4DB3-888B-F1C42A842A34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27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10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F61A177-EAB7-4C1F-B585-0B8211E71098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30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1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B94297E3-3020-49D4-8708-B1EA1AA727C6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31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57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B9E40-EFA1-4E9C-AD40-B8197DA187A7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08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D94EEE5-9CDB-437C-BA21-7A38C551BB60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35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8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AC850D59-D038-46F6-8A43-32F18595BC40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36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C3ABAB1-85B6-40B4-8915-BAC4099F425F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37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21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F637B024-B741-458F-9408-5AD021F0EF3B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38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81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488C1074-2F79-4E8A-B5AA-CD6169005EA5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39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3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0CB9103C-9494-43FF-9131-238BB3B24A8A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43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B9A52960-32D3-4E4C-B787-4C2758DF9B16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50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A0A84F0-295B-4D66-8FC1-76E954220BED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44</a:t>
            </a:fld>
            <a:endParaRPr lang="en-GB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56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B9E40-EFA1-4E9C-AD40-B8197DA187A7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2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6C4CB0EE-4338-4743-8BFF-2ED6B4257BC0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6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02A8F90-5B70-42A3-9094-F166D7C334CE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5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06562AFE-074B-427E-A50F-65B649A56F3F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8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F405415-D53E-4963-8C82-C221AEA9A8F0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2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F064025-C49D-4250-A792-5C9FDB18CB9A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6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C5D49D6F-259B-477B-8F3A-D457231CC3EC}" type="slidenum">
              <a:rPr lang="en-GB" sz="1200" smtClean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GB" sz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79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6695-DF3A-470C-933A-EEF4F7B117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B4A6-EF98-4DB3-8D0C-CA7A5A793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6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8426450" cy="1341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F0FB-0508-4124-86A8-DE62139B5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8775" y="0"/>
            <a:ext cx="8426450" cy="6202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E962-3EC8-4108-8489-F66290175F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0814-8F92-47AE-BC5B-72CCDD230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4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0BEA-2662-4B5D-975B-CAB45E4B5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C12A-59C3-405F-8BE8-CB32FAB806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5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B41A-9177-42BF-8869-5DF1DE6AB4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3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75F1-FE35-4806-947C-15E9F727EE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ECDD-7AFD-44B2-BBDD-C3C68A580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9D6-D52D-43F9-BF6D-ED067ACE3B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4027-2BF9-40C5-ACFA-DA3E6FD43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337D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21705C0-3CC1-467A-8F91-96D02B17C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34" charset="-128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024063"/>
            <a:ext cx="8426450" cy="2341562"/>
          </a:xfrm>
        </p:spPr>
        <p:txBody>
          <a:bodyPr/>
          <a:lstStyle/>
          <a:p>
            <a:pPr algn="ctr" eaLnBrk="1" hangingPunct="1"/>
            <a:r>
              <a:rPr lang="en-GB" b="1" dirty="0" smtClean="0"/>
              <a:t>CINAHL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Keyword Searching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20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z="2000" b="1" dirty="0" smtClean="0">
              <a:solidFill>
                <a:schemeClr val="tx1"/>
              </a:solidFill>
            </a:endParaRPr>
          </a:p>
          <a:p>
            <a:pPr eaLnBrk="1" hangingPunct="1"/>
            <a:endParaRPr lang="en-GB" sz="28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17550" y="620713"/>
            <a:ext cx="8426450" cy="1341437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key topics are obvious</a:t>
            </a:r>
            <a: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</a:br>
            <a:endParaRPr lang="en-GB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63" y="1952625"/>
            <a:ext cx="8426450" cy="45021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000" b="1" dirty="0"/>
              <a:t>“What research evidence is there to support the theory that  </a:t>
            </a:r>
            <a:r>
              <a:rPr lang="en-GB" sz="2000" b="1" dirty="0" smtClean="0"/>
              <a:t>       </a:t>
            </a:r>
            <a:r>
              <a:rPr lang="en-GB" sz="2000" b="1" dirty="0" smtClean="0">
                <a:solidFill>
                  <a:srgbClr val="FFFF99"/>
                </a:solidFill>
              </a:rPr>
              <a:t>exercise</a:t>
            </a:r>
            <a:r>
              <a:rPr lang="en-GB" sz="2000" b="1" dirty="0" smtClean="0"/>
              <a:t> </a:t>
            </a:r>
            <a:r>
              <a:rPr lang="en-GB" sz="2000" b="1" dirty="0"/>
              <a:t>or </a:t>
            </a:r>
            <a:r>
              <a:rPr lang="en-GB" sz="2000" b="1" dirty="0">
                <a:solidFill>
                  <a:srgbClr val="FFFF99"/>
                </a:solidFill>
              </a:rPr>
              <a:t>exercise programmes </a:t>
            </a:r>
            <a:r>
              <a:rPr lang="en-GB" sz="2000" b="1" dirty="0"/>
              <a:t>help </a:t>
            </a:r>
            <a:r>
              <a:rPr lang="en-GB" sz="2000" b="1" dirty="0" smtClean="0"/>
              <a:t>to </a:t>
            </a:r>
            <a:r>
              <a:rPr lang="en-GB" sz="2000" b="1" dirty="0" smtClean="0">
                <a:solidFill>
                  <a:srgbClr val="FFFF99"/>
                </a:solidFill>
              </a:rPr>
              <a:t>prevent falls </a:t>
            </a:r>
            <a:r>
              <a:rPr lang="en-GB" sz="2000" b="1" dirty="0"/>
              <a:t>in the </a:t>
            </a:r>
            <a:r>
              <a:rPr lang="en-GB" sz="2000" b="1" dirty="0">
                <a:solidFill>
                  <a:srgbClr val="FFFF99"/>
                </a:solidFill>
              </a:rPr>
              <a:t>elderly</a:t>
            </a:r>
            <a:r>
              <a:rPr lang="en-GB" sz="2000" b="1" dirty="0"/>
              <a:t>?”</a:t>
            </a:r>
          </a:p>
          <a:p>
            <a:pPr eaLnBrk="1" hangingPunct="1">
              <a:defRPr/>
            </a:pPr>
            <a:r>
              <a:rPr lang="en-GB" sz="2400" b="1" dirty="0" smtClean="0"/>
              <a:t>falls</a:t>
            </a:r>
          </a:p>
          <a:p>
            <a:pPr eaLnBrk="1" hangingPunct="1">
              <a:defRPr/>
            </a:pPr>
            <a:r>
              <a:rPr lang="en-GB" sz="2400" b="1" dirty="0" smtClean="0"/>
              <a:t>elderly</a:t>
            </a:r>
          </a:p>
          <a:p>
            <a:pPr eaLnBrk="1" hangingPunct="1">
              <a:defRPr/>
            </a:pPr>
            <a:r>
              <a:rPr lang="en-GB" sz="2400" b="1" dirty="0" smtClean="0"/>
              <a:t>exercise</a:t>
            </a:r>
          </a:p>
          <a:p>
            <a:pPr eaLnBrk="1" hangingPunct="1">
              <a:defRPr/>
            </a:pPr>
            <a:r>
              <a:rPr lang="en-GB" sz="2400" b="1" dirty="0" smtClean="0"/>
              <a:t>prevention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b="1" dirty="0" smtClean="0"/>
              <a:t>But how else can these topics be described and do we need to include them all?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DB2C012-E81C-4997-A229-C7C27E57C651}" type="slidenum">
              <a:rPr lang="en-GB" sz="1400" smtClean="0">
                <a:solidFill>
                  <a:schemeClr val="tx1"/>
                </a:solidFill>
              </a:rPr>
              <a:pPr/>
              <a:t>10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Process 20"/>
          <p:cNvSpPr/>
          <p:nvPr/>
        </p:nvSpPr>
        <p:spPr bwMode="auto">
          <a:xfrm>
            <a:off x="3349625" y="225425"/>
            <a:ext cx="2779713" cy="458788"/>
          </a:xfrm>
          <a:prstGeom prst="flowChartProcess">
            <a:avLst/>
          </a:prstGeom>
          <a:solidFill>
            <a:schemeClr val="accent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old</a:t>
            </a:r>
          </a:p>
        </p:txBody>
      </p:sp>
      <p:sp>
        <p:nvSpPr>
          <p:cNvPr id="22" name="Flowchart: Process 21"/>
          <p:cNvSpPr/>
          <p:nvPr/>
        </p:nvSpPr>
        <p:spPr bwMode="auto">
          <a:xfrm>
            <a:off x="3322638" y="922338"/>
            <a:ext cx="2757487" cy="449262"/>
          </a:xfrm>
          <a:prstGeom prst="flowChartProcess">
            <a:avLst/>
          </a:prstGeom>
          <a:solidFill>
            <a:schemeClr val="accent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aged</a:t>
            </a:r>
          </a:p>
        </p:txBody>
      </p:sp>
      <p:sp>
        <p:nvSpPr>
          <p:cNvPr id="23" name="Flowchart: Process 22"/>
          <p:cNvSpPr>
            <a:spLocks noChangeArrowheads="1"/>
          </p:cNvSpPr>
          <p:nvPr/>
        </p:nvSpPr>
        <p:spPr bwMode="auto">
          <a:xfrm>
            <a:off x="3349625" y="1868488"/>
            <a:ext cx="2757488" cy="460375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trip</a:t>
            </a:r>
          </a:p>
        </p:txBody>
      </p:sp>
      <p:sp>
        <p:nvSpPr>
          <p:cNvPr id="25" name="Flowchart: Process 24"/>
          <p:cNvSpPr>
            <a:spLocks noChangeArrowheads="1"/>
          </p:cNvSpPr>
          <p:nvPr/>
        </p:nvSpPr>
        <p:spPr bwMode="auto">
          <a:xfrm>
            <a:off x="3335338" y="2513013"/>
            <a:ext cx="2808287" cy="460375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accident</a:t>
            </a:r>
          </a:p>
        </p:txBody>
      </p:sp>
      <p:sp>
        <p:nvSpPr>
          <p:cNvPr id="26" name="Flowchart: Process 25"/>
          <p:cNvSpPr>
            <a:spLocks noChangeArrowheads="1"/>
          </p:cNvSpPr>
          <p:nvPr/>
        </p:nvSpPr>
        <p:spPr bwMode="auto">
          <a:xfrm>
            <a:off x="3324225" y="3154363"/>
            <a:ext cx="2808288" cy="460375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stumble</a:t>
            </a:r>
          </a:p>
        </p:txBody>
      </p:sp>
      <p:sp>
        <p:nvSpPr>
          <p:cNvPr id="27" name="Flowchart: Process 26"/>
          <p:cNvSpPr/>
          <p:nvPr/>
        </p:nvSpPr>
        <p:spPr bwMode="auto">
          <a:xfrm>
            <a:off x="3290888" y="4030663"/>
            <a:ext cx="2808287" cy="460375"/>
          </a:xfrm>
          <a:prstGeom prst="flowChartProcess">
            <a:avLst/>
          </a:prstGeom>
          <a:solidFill>
            <a:schemeClr val="bg2">
              <a:lumMod val="75000"/>
              <a:lumOff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physical activity</a:t>
            </a:r>
          </a:p>
        </p:txBody>
      </p:sp>
      <p:sp>
        <p:nvSpPr>
          <p:cNvPr id="28" name="Flowchart: Process 27"/>
          <p:cNvSpPr/>
          <p:nvPr/>
        </p:nvSpPr>
        <p:spPr bwMode="auto">
          <a:xfrm>
            <a:off x="3290888" y="4730750"/>
            <a:ext cx="2808287" cy="458788"/>
          </a:xfrm>
          <a:prstGeom prst="flowChartProcess">
            <a:avLst/>
          </a:prstGeom>
          <a:solidFill>
            <a:schemeClr val="bg2">
              <a:lumMod val="75000"/>
              <a:lumOff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work out</a:t>
            </a:r>
          </a:p>
        </p:txBody>
      </p:sp>
      <p:cxnSp>
        <p:nvCxnSpPr>
          <p:cNvPr id="29" name="Straight Connector 28"/>
          <p:cNvCxnSpPr>
            <a:cxnSpLocks noChangeShapeType="1"/>
            <a:endCxn id="21" idx="1"/>
          </p:cNvCxnSpPr>
          <p:nvPr/>
        </p:nvCxnSpPr>
        <p:spPr bwMode="auto">
          <a:xfrm flipV="1">
            <a:off x="2159000" y="454025"/>
            <a:ext cx="1190625" cy="230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37" name="Straight Connector 167936"/>
          <p:cNvCxnSpPr>
            <a:cxnSpLocks noChangeShapeType="1"/>
            <a:endCxn id="22" idx="1"/>
          </p:cNvCxnSpPr>
          <p:nvPr/>
        </p:nvCxnSpPr>
        <p:spPr bwMode="auto">
          <a:xfrm>
            <a:off x="2116138" y="849313"/>
            <a:ext cx="1206500" cy="2968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42" name="Straight Connector 167941"/>
          <p:cNvCxnSpPr>
            <a:cxnSpLocks noChangeShapeType="1"/>
            <a:endCxn id="26" idx="1"/>
          </p:cNvCxnSpPr>
          <p:nvPr/>
        </p:nvCxnSpPr>
        <p:spPr bwMode="auto">
          <a:xfrm>
            <a:off x="2116138" y="2973388"/>
            <a:ext cx="1208087" cy="4111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44" name="Straight Connector 167943"/>
          <p:cNvCxnSpPr>
            <a:cxnSpLocks noChangeShapeType="1"/>
            <a:endCxn id="25" idx="1"/>
          </p:cNvCxnSpPr>
          <p:nvPr/>
        </p:nvCxnSpPr>
        <p:spPr bwMode="auto">
          <a:xfrm>
            <a:off x="2170113" y="2738438"/>
            <a:ext cx="1165225" cy="47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46" name="Straight Connector 167945"/>
          <p:cNvCxnSpPr>
            <a:cxnSpLocks noChangeShapeType="1"/>
            <a:endCxn id="23" idx="1"/>
          </p:cNvCxnSpPr>
          <p:nvPr/>
        </p:nvCxnSpPr>
        <p:spPr bwMode="auto">
          <a:xfrm flipV="1">
            <a:off x="2170113" y="2098675"/>
            <a:ext cx="1179512" cy="2841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54" name="Straight Connector 167953"/>
          <p:cNvCxnSpPr>
            <a:cxnSpLocks noChangeShapeType="1"/>
            <a:endCxn id="27" idx="1"/>
          </p:cNvCxnSpPr>
          <p:nvPr/>
        </p:nvCxnSpPr>
        <p:spPr bwMode="auto">
          <a:xfrm flipV="1">
            <a:off x="2170113" y="4260850"/>
            <a:ext cx="1120775" cy="230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56" name="Straight Connector 167955"/>
          <p:cNvCxnSpPr>
            <a:cxnSpLocks noChangeShapeType="1"/>
            <a:endCxn id="28" idx="1"/>
          </p:cNvCxnSpPr>
          <p:nvPr/>
        </p:nvCxnSpPr>
        <p:spPr bwMode="auto">
          <a:xfrm>
            <a:off x="2116138" y="4730750"/>
            <a:ext cx="1174750" cy="2301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Process 23"/>
          <p:cNvSpPr>
            <a:spLocks noChangeArrowheads="1"/>
          </p:cNvSpPr>
          <p:nvPr/>
        </p:nvSpPr>
        <p:spPr bwMode="auto">
          <a:xfrm>
            <a:off x="730250" y="5734050"/>
            <a:ext cx="1439863" cy="727075"/>
          </a:xfrm>
          <a:prstGeom prst="flowChartProcess">
            <a:avLst/>
          </a:prstGeom>
          <a:solidFill>
            <a:srgbClr val="CC00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prevent</a:t>
            </a:r>
          </a:p>
        </p:txBody>
      </p:sp>
      <p:sp>
        <p:nvSpPr>
          <p:cNvPr id="7" name="Flowchart: Process 6"/>
          <p:cNvSpPr/>
          <p:nvPr/>
        </p:nvSpPr>
        <p:spPr bwMode="auto">
          <a:xfrm>
            <a:off x="719138" y="479425"/>
            <a:ext cx="1450975" cy="539750"/>
          </a:xfrm>
          <a:prstGeom prst="flowChartProcess">
            <a:avLst/>
          </a:prstGeom>
          <a:solidFill>
            <a:schemeClr val="accent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elderly</a:t>
            </a:r>
          </a:p>
        </p:txBody>
      </p:sp>
      <p:sp>
        <p:nvSpPr>
          <p:cNvPr id="30" name="Flowchart: Process 29"/>
          <p:cNvSpPr>
            <a:spLocks noChangeArrowheads="1"/>
          </p:cNvSpPr>
          <p:nvPr/>
        </p:nvSpPr>
        <p:spPr bwMode="auto">
          <a:xfrm>
            <a:off x="3268663" y="5591175"/>
            <a:ext cx="2808287" cy="458788"/>
          </a:xfrm>
          <a:prstGeom prst="flowChartProcess">
            <a:avLst/>
          </a:prstGeom>
          <a:solidFill>
            <a:srgbClr val="CC00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31" name="Flowchart: Process 30"/>
          <p:cNvSpPr>
            <a:spLocks noChangeArrowheads="1"/>
          </p:cNvSpPr>
          <p:nvPr/>
        </p:nvSpPr>
        <p:spPr bwMode="auto">
          <a:xfrm>
            <a:off x="3271838" y="6230938"/>
            <a:ext cx="2808287" cy="458787"/>
          </a:xfrm>
          <a:prstGeom prst="flowChartProcess">
            <a:avLst/>
          </a:prstGeom>
          <a:solidFill>
            <a:srgbClr val="CC00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avoid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709613" y="4233863"/>
            <a:ext cx="1439862" cy="727075"/>
          </a:xfrm>
          <a:prstGeom prst="flowChartProcess">
            <a:avLst/>
          </a:prstGeom>
          <a:solidFill>
            <a:schemeClr val="bg2">
              <a:lumMod val="75000"/>
              <a:lumOff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exercise</a:t>
            </a:r>
          </a:p>
        </p:txBody>
      </p:sp>
      <p:sp>
        <p:nvSpPr>
          <p:cNvPr id="11" name="Flowchart: Process 10"/>
          <p:cNvSpPr>
            <a:spLocks noChangeArrowheads="1"/>
          </p:cNvSpPr>
          <p:nvPr/>
        </p:nvSpPr>
        <p:spPr bwMode="auto">
          <a:xfrm>
            <a:off x="703263" y="2382838"/>
            <a:ext cx="1439862" cy="635000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sz="1800" dirty="0">
                <a:solidFill>
                  <a:schemeClr val="tx1"/>
                </a:solidFill>
              </a:rPr>
              <a:t>falls</a:t>
            </a:r>
          </a:p>
        </p:txBody>
      </p:sp>
      <p:cxnSp>
        <p:nvCxnSpPr>
          <p:cNvPr id="167953" name="Straight Connector 167952"/>
          <p:cNvCxnSpPr>
            <a:cxnSpLocks noChangeShapeType="1"/>
            <a:stCxn id="24" idx="3"/>
            <a:endCxn id="30" idx="1"/>
          </p:cNvCxnSpPr>
          <p:nvPr/>
        </p:nvCxnSpPr>
        <p:spPr bwMode="auto">
          <a:xfrm flipV="1">
            <a:off x="2170113" y="5821363"/>
            <a:ext cx="1098550" cy="2762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957" name="Straight Connector 167956"/>
          <p:cNvCxnSpPr>
            <a:cxnSpLocks noChangeShapeType="1"/>
            <a:endCxn id="31" idx="1"/>
          </p:cNvCxnSpPr>
          <p:nvPr/>
        </p:nvCxnSpPr>
        <p:spPr bwMode="auto">
          <a:xfrm>
            <a:off x="2170113" y="6230938"/>
            <a:ext cx="1101725" cy="2301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4" grpId="0" animBg="1"/>
      <p:bldP spid="7" grpId="0" animBg="1"/>
      <p:bldP spid="30" grpId="0" animBg="1"/>
      <p:bldP spid="31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Search 1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A0845973-BBD6-49A8-AE58-E1C450F80EA3}" type="slidenum">
              <a:rPr lang="en-GB" sz="1400" smtClean="0">
                <a:solidFill>
                  <a:schemeClr val="tx1"/>
                </a:solidFill>
              </a:rPr>
              <a:pPr/>
              <a:t>12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10244" name="Slide Number Placeholder 1"/>
          <p:cNvSpPr txBox="1">
            <a:spLocks/>
          </p:cNvSpPr>
          <p:nvPr/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r"/>
            <a:fld id="{3236E344-08F7-47CA-943E-26B218D4B3DE}" type="slidenum">
              <a:rPr lang="en-GB" sz="1400">
                <a:solidFill>
                  <a:schemeClr val="tx1"/>
                </a:solidFill>
              </a:rPr>
              <a:pPr algn="r"/>
              <a:t>12</a:t>
            </a:fld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245" name="Flowchart: Process 23"/>
          <p:cNvSpPr>
            <a:spLocks noChangeArrowheads="1"/>
          </p:cNvSpPr>
          <p:nvPr/>
        </p:nvSpPr>
        <p:spPr bwMode="auto">
          <a:xfrm>
            <a:off x="3095625" y="3513138"/>
            <a:ext cx="2797175" cy="504825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dirty="0">
                <a:solidFill>
                  <a:schemeClr val="tx1"/>
                </a:solidFill>
              </a:rPr>
              <a:t>trip*</a:t>
            </a:r>
          </a:p>
        </p:txBody>
      </p:sp>
      <p:sp>
        <p:nvSpPr>
          <p:cNvPr id="10246" name="Flowchart: Process 24"/>
          <p:cNvSpPr>
            <a:spLocks noChangeArrowheads="1"/>
          </p:cNvSpPr>
          <p:nvPr/>
        </p:nvSpPr>
        <p:spPr bwMode="auto">
          <a:xfrm>
            <a:off x="3109913" y="2247900"/>
            <a:ext cx="2779712" cy="458788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dirty="0">
                <a:solidFill>
                  <a:schemeClr val="tx1"/>
                </a:solidFill>
              </a:rPr>
              <a:t>fall*</a:t>
            </a:r>
          </a:p>
        </p:txBody>
      </p:sp>
      <p:sp>
        <p:nvSpPr>
          <p:cNvPr id="10247" name="Flowchart: Process 25"/>
          <p:cNvSpPr>
            <a:spLocks noChangeArrowheads="1"/>
          </p:cNvSpPr>
          <p:nvPr/>
        </p:nvSpPr>
        <p:spPr bwMode="auto">
          <a:xfrm>
            <a:off x="3119438" y="4652963"/>
            <a:ext cx="2759075" cy="449262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 dirty="0">
                <a:solidFill>
                  <a:schemeClr val="tx1"/>
                </a:solidFill>
              </a:rPr>
              <a:t>accident*</a:t>
            </a:r>
          </a:p>
        </p:txBody>
      </p:sp>
      <p:sp>
        <p:nvSpPr>
          <p:cNvPr id="10248" name="Flowchart: Process 26"/>
          <p:cNvSpPr>
            <a:spLocks noChangeArrowheads="1"/>
          </p:cNvSpPr>
          <p:nvPr/>
        </p:nvSpPr>
        <p:spPr bwMode="auto">
          <a:xfrm>
            <a:off x="3963988" y="2743200"/>
            <a:ext cx="914400" cy="6127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anchor="ctr"/>
          <a:lstStyle/>
          <a:p>
            <a:r>
              <a:rPr lang="en-GB" b="1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10249" name="Flowchart: Process 27"/>
          <p:cNvSpPr>
            <a:spLocks noChangeArrowheads="1"/>
          </p:cNvSpPr>
          <p:nvPr/>
        </p:nvSpPr>
        <p:spPr bwMode="auto">
          <a:xfrm>
            <a:off x="3963988" y="4017963"/>
            <a:ext cx="914400" cy="611187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anchor="ctr"/>
          <a:lstStyle/>
          <a:p>
            <a:r>
              <a:rPr lang="en-GB" b="1" dirty="0">
                <a:solidFill>
                  <a:schemeClr val="tx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6" name="Title 168965"/>
          <p:cNvSpPr>
            <a:spLocks noGrp="1"/>
          </p:cNvSpPr>
          <p:nvPr>
            <p:ph type="title"/>
          </p:nvPr>
        </p:nvSpPr>
        <p:spPr>
          <a:xfrm>
            <a:off x="674688" y="0"/>
            <a:ext cx="8426450" cy="134143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Search 2</a:t>
            </a: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56003268-4978-42FF-9CE4-C1A5D2FD4893}" type="slidenum">
              <a:rPr lang="en-GB" sz="1400" smtClean="0">
                <a:solidFill>
                  <a:schemeClr val="tx1"/>
                </a:solidFill>
              </a:rPr>
              <a:pPr/>
              <a:t>13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 bwMode="auto">
          <a:xfrm>
            <a:off x="3095625" y="3876675"/>
            <a:ext cx="2797175" cy="504825"/>
          </a:xfrm>
          <a:prstGeom prst="flowChartProcess">
            <a:avLst/>
          </a:prstGeom>
          <a:solidFill>
            <a:schemeClr val="accent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old*</a:t>
            </a:r>
          </a:p>
        </p:txBody>
      </p:sp>
      <p:sp>
        <p:nvSpPr>
          <p:cNvPr id="8" name="Flowchart: Process 7"/>
          <p:cNvSpPr/>
          <p:nvPr/>
        </p:nvSpPr>
        <p:spPr bwMode="auto">
          <a:xfrm>
            <a:off x="3109913" y="2460033"/>
            <a:ext cx="2779712" cy="458788"/>
          </a:xfrm>
          <a:prstGeom prst="flowChartProcess">
            <a:avLst/>
          </a:prstGeom>
          <a:solidFill>
            <a:schemeClr val="accent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elder*</a:t>
            </a:r>
          </a:p>
        </p:txBody>
      </p:sp>
      <p:sp>
        <p:nvSpPr>
          <p:cNvPr id="11271" name="Flowchart: Process 168970"/>
          <p:cNvSpPr>
            <a:spLocks noChangeArrowheads="1"/>
          </p:cNvSpPr>
          <p:nvPr/>
        </p:nvSpPr>
        <p:spPr bwMode="auto">
          <a:xfrm>
            <a:off x="3962217" y="3049587"/>
            <a:ext cx="914400" cy="6127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anchor="ctr"/>
          <a:lstStyle/>
          <a:p>
            <a:r>
              <a:rPr lang="en-GB" b="1" dirty="0">
                <a:solidFill>
                  <a:schemeClr val="tx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8965"/>
          <p:cNvSpPr txBox="1">
            <a:spLocks/>
          </p:cNvSpPr>
          <p:nvPr/>
        </p:nvSpPr>
        <p:spPr>
          <a:xfrm>
            <a:off x="665163" y="657225"/>
            <a:ext cx="8426450" cy="13414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Search 3</a:t>
            </a:r>
          </a:p>
        </p:txBody>
      </p:sp>
      <p:sp>
        <p:nvSpPr>
          <p:cNvPr id="12291" name="Slide Number Placeholder 1"/>
          <p:cNvSpPr txBox="1">
            <a:spLocks/>
          </p:cNvSpPr>
          <p:nvPr/>
        </p:nvSpPr>
        <p:spPr bwMode="auto">
          <a:xfrm>
            <a:off x="6877050" y="6661150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r"/>
            <a:fld id="{13818803-02B7-4183-9903-C0B49CDFB3D3}" type="slidenum">
              <a:rPr lang="en-GB" sz="1400">
                <a:solidFill>
                  <a:schemeClr val="tx1"/>
                </a:solidFill>
              </a:rPr>
              <a:pPr algn="r"/>
              <a:t>14</a:t>
            </a:fld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 bwMode="auto">
          <a:xfrm>
            <a:off x="3095625" y="3724275"/>
            <a:ext cx="2797175" cy="504825"/>
          </a:xfrm>
          <a:prstGeom prst="flowChartProcess">
            <a:avLst/>
          </a:prstGeom>
          <a:solidFill>
            <a:schemeClr val="bg2">
              <a:lumMod val="75000"/>
              <a:lumOff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active*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3109913" y="2598738"/>
            <a:ext cx="2779712" cy="460375"/>
          </a:xfrm>
          <a:prstGeom prst="flowChartProcess">
            <a:avLst/>
          </a:prstGeom>
          <a:solidFill>
            <a:schemeClr val="bg2">
              <a:lumMod val="75000"/>
              <a:lumOff val="2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bIns="0" anchor="ctr"/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</a:rPr>
              <a:t>exercis</a:t>
            </a:r>
            <a:r>
              <a:rPr lang="en-GB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294" name="Flowchart: Process 7"/>
          <p:cNvSpPr>
            <a:spLocks noChangeArrowheads="1"/>
          </p:cNvSpPr>
          <p:nvPr/>
        </p:nvSpPr>
        <p:spPr bwMode="auto">
          <a:xfrm>
            <a:off x="3963988" y="3094038"/>
            <a:ext cx="914400" cy="6127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anchor="ctr"/>
          <a:lstStyle/>
          <a:p>
            <a:r>
              <a:rPr lang="en-GB" b="1">
                <a:solidFill>
                  <a:schemeClr val="tx1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D4CA9B53-B5AB-4090-BE88-2111784479F2}" type="slidenum">
              <a:rPr lang="en-GB" sz="1400" smtClean="0">
                <a:solidFill>
                  <a:schemeClr val="tx1"/>
                </a:solidFill>
              </a:rPr>
              <a:pPr/>
              <a:t>15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3" name="Title 168965"/>
          <p:cNvSpPr txBox="1">
            <a:spLocks/>
          </p:cNvSpPr>
          <p:nvPr/>
        </p:nvSpPr>
        <p:spPr>
          <a:xfrm>
            <a:off x="665163" y="657225"/>
            <a:ext cx="8426450" cy="134143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Search 4</a:t>
            </a:r>
          </a:p>
        </p:txBody>
      </p:sp>
      <p:sp>
        <p:nvSpPr>
          <p:cNvPr id="13316" name="Flowchart: Process 5"/>
          <p:cNvSpPr>
            <a:spLocks noChangeArrowheads="1"/>
          </p:cNvSpPr>
          <p:nvPr/>
        </p:nvSpPr>
        <p:spPr bwMode="auto">
          <a:xfrm>
            <a:off x="2771775" y="2598738"/>
            <a:ext cx="2520950" cy="830262"/>
          </a:xfrm>
          <a:prstGeom prst="flowChartProcess">
            <a:avLst/>
          </a:prstGeom>
          <a:solidFill>
            <a:srgbClr val="CC00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bIns="0" anchor="ctr"/>
          <a:lstStyle/>
          <a:p>
            <a:r>
              <a:rPr lang="en-GB">
                <a:solidFill>
                  <a:schemeClr val="tx1"/>
                </a:solidFill>
              </a:rPr>
              <a:t>prevent*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426450" cy="134143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 find them go to the library web pages: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2355850"/>
            <a:ext cx="8426450" cy="4502150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800" b="1" dirty="0" smtClean="0"/>
              <a:t>www.soton.ac.uk/library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DB57022-5BA8-479A-863D-FEB545D2402D}" type="slidenum">
              <a:rPr lang="en-GB" sz="1400" smtClean="0">
                <a:solidFill>
                  <a:schemeClr val="tx1"/>
                </a:solidFill>
              </a:rPr>
              <a:pPr/>
              <a:t>16</a:t>
            </a:fld>
            <a:endParaRPr lang="en-GB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6"/>
            <a:ext cx="9144000" cy="686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4E630660-514B-4951-8CEC-66292505D340}" type="slidenum">
              <a:rPr lang="en-GB" sz="1400" smtClean="0">
                <a:solidFill>
                  <a:schemeClr val="tx1"/>
                </a:solidFill>
              </a:rPr>
              <a:pPr/>
              <a:t>17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403648" y="128712"/>
            <a:ext cx="0" cy="11881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-20372" y="0"/>
            <a:ext cx="9164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07704" y="1243220"/>
            <a:ext cx="0" cy="10801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20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5"/>
          <a:stretch/>
        </p:blipFill>
        <p:spPr bwMode="auto">
          <a:xfrm>
            <a:off x="-8725" y="-31580"/>
            <a:ext cx="9152725" cy="687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90C33157-0B2D-4468-A416-7F4213E08B9E}" type="slidenum">
              <a:rPr lang="en-GB" sz="1400" smtClean="0">
                <a:solidFill>
                  <a:schemeClr val="tx1"/>
                </a:solidFill>
              </a:rPr>
              <a:pPr/>
              <a:t>19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1839" y="3311696"/>
            <a:ext cx="3836307" cy="369332"/>
          </a:xfrm>
          <a:prstGeom prst="rect">
            <a:avLst/>
          </a:prstGeom>
          <a:solidFill>
            <a:srgbClr val="FFFF99"/>
          </a:solidFill>
          <a:ln w="28575" cap="sq">
            <a:solidFill>
              <a:srgbClr val="040708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 dirty="0">
                <a:solidFill>
                  <a:srgbClr val="040708"/>
                </a:solidFill>
                <a:latin typeface="+mn-lt"/>
              </a:rPr>
              <a:t>Select </a:t>
            </a:r>
            <a:r>
              <a:rPr lang="en-GB" sz="1800" b="1" dirty="0" smtClean="0">
                <a:solidFill>
                  <a:srgbClr val="040708"/>
                </a:solidFill>
                <a:latin typeface="+mn-lt"/>
              </a:rPr>
              <a:t>the relevant subject link</a:t>
            </a:r>
            <a:endParaRPr lang="en-GB" sz="1800" b="1" dirty="0">
              <a:solidFill>
                <a:srgbClr val="040708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64" y="3681028"/>
            <a:ext cx="33496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850" y="2781300"/>
            <a:ext cx="8426450" cy="1341438"/>
          </a:xfrm>
        </p:spPr>
        <p:txBody>
          <a:bodyPr/>
          <a:lstStyle/>
          <a:p>
            <a:r>
              <a:rPr lang="en-GB" dirty="0" smtClean="0"/>
              <a:t>This presentation will take you through the procedure of finding reliable information which can be used in your academic work using the CINAHL bibliographic database.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985445E-37B6-4AC9-866F-A006F22FA353}" type="slidenum">
              <a:rPr lang="en-GB" sz="1400" smtClean="0">
                <a:solidFill>
                  <a:schemeClr val="tx1"/>
                </a:solidFill>
              </a:rPr>
              <a:pPr/>
              <a:t>2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0"/>
            <a:ext cx="9144000" cy="68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F58CCBE9-3A2C-4457-AAC4-7C2803F4C873}" type="slidenum">
              <a:rPr lang="en-GB" sz="1400" smtClean="0">
                <a:solidFill>
                  <a:schemeClr val="tx1"/>
                </a:solidFill>
              </a:rPr>
              <a:pPr/>
              <a:t>20</a:t>
            </a:fld>
            <a:endParaRPr lang="en-GB" sz="1400" smtClean="0">
              <a:solidFill>
                <a:schemeClr val="tx1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650" y="3983038"/>
            <a:ext cx="449262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5472100" y="892961"/>
            <a:ext cx="0" cy="1116124"/>
          </a:xfrm>
          <a:prstGeom prst="straightConnector1">
            <a:avLst/>
          </a:prstGeom>
          <a:solidFill>
            <a:schemeClr val="accent1"/>
          </a:solidFill>
          <a:ln w="111125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295636" y="1742362"/>
            <a:ext cx="1116124" cy="0"/>
          </a:xfrm>
          <a:prstGeom prst="straightConnector1">
            <a:avLst/>
          </a:prstGeom>
          <a:solidFill>
            <a:schemeClr val="accent1"/>
          </a:solidFill>
          <a:ln w="111125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5103249" y="2019219"/>
            <a:ext cx="737702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Here</a:t>
            </a:r>
            <a:endParaRPr lang="en-GB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1557696"/>
            <a:ext cx="1080745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Or here</a:t>
            </a:r>
            <a:endParaRPr lang="en-GB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4"/>
            <a:ext cx="9144000" cy="68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403648" y="2024844"/>
            <a:ext cx="0" cy="8640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347864" y="2806547"/>
            <a:ext cx="5530680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/>
              <a:t>Help with using the most popular databases </a:t>
            </a:r>
          </a:p>
          <a:p>
            <a:pPr algn="l"/>
            <a:r>
              <a:rPr lang="en-GB" sz="1800" b="1" dirty="0" smtClean="0"/>
              <a:t>can be found in this column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427984" y="3463263"/>
            <a:ext cx="0" cy="9738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51520" y="1663414"/>
            <a:ext cx="2650084" cy="369332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Link to open CINAHL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221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"/>
          <a:stretch/>
        </p:blipFill>
        <p:spPr bwMode="auto">
          <a:xfrm>
            <a:off x="0" y="5557"/>
            <a:ext cx="9144000" cy="68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F65981C4-C5C0-42AB-B275-70F79B3D245D}" type="slidenum">
              <a:rPr lang="en-GB" sz="1400" b="1" smtClean="0">
                <a:solidFill>
                  <a:schemeClr val="tx1"/>
                </a:solidFill>
              </a:rPr>
              <a:pPr/>
              <a:t>22</a:t>
            </a:fld>
            <a:endParaRPr lang="en-GB" sz="1400" b="1" smtClean="0">
              <a:solidFill>
                <a:schemeClr val="tx1"/>
              </a:solidFill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42875" y="3431454"/>
            <a:ext cx="4941888" cy="6477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 dirty="0"/>
              <a:t>2</a:t>
            </a:r>
            <a:r>
              <a:rPr lang="en-GB" sz="1800" b="1" dirty="0" smtClean="0"/>
              <a:t>. </a:t>
            </a:r>
            <a:r>
              <a:rPr lang="en-GB" sz="1800" b="1" dirty="0"/>
              <a:t>Remember to change the drop-down </a:t>
            </a:r>
          </a:p>
          <a:p>
            <a:pPr algn="l"/>
            <a:r>
              <a:rPr lang="en-GB" sz="1800" b="1" dirty="0"/>
              <a:t>option from AND to OR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054453" y="1218118"/>
            <a:ext cx="0" cy="7967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327826" y="1438791"/>
            <a:ext cx="0" cy="5808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043608" y="2746573"/>
            <a:ext cx="0" cy="6824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4114104" y="1254125"/>
            <a:ext cx="2901756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3</a:t>
            </a:r>
            <a:r>
              <a:rPr lang="en-GB" sz="1800" b="1" dirty="0" smtClean="0"/>
              <a:t>. </a:t>
            </a:r>
            <a:r>
              <a:rPr lang="en-GB" sz="1800" b="1" dirty="0"/>
              <a:t>Activate your search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1033174"/>
            <a:ext cx="3452812" cy="369888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1. Enter your search term/s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 bwMode="auto">
          <a:xfrm>
            <a:off x="0" y="1984"/>
            <a:ext cx="9144000" cy="685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84E42C5-D3AF-4A35-BDD0-EEF125CF812D}" type="slidenum">
              <a:rPr lang="en-GB" sz="1400" smtClean="0">
                <a:solidFill>
                  <a:schemeClr val="tx1"/>
                </a:solidFill>
              </a:rPr>
              <a:pPr/>
              <a:t>23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239830" y="1479187"/>
            <a:ext cx="0" cy="57171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319972" y="1479187"/>
            <a:ext cx="0" cy="4892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215222" y="2564904"/>
            <a:ext cx="0" cy="5796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677065" y="3472108"/>
            <a:ext cx="412601" cy="838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5743575" y="3253184"/>
            <a:ext cx="3092450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/>
              <a:t>1. Results of first search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0" y="1144475"/>
            <a:ext cx="3430588" cy="3683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2. Enter next search term/s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258" y="3144552"/>
            <a:ext cx="3510898" cy="923330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/>
              <a:t>3. Remember to change the </a:t>
            </a:r>
          </a:p>
          <a:p>
            <a:pPr algn="l"/>
            <a:r>
              <a:rPr lang="en-GB" sz="1800" b="1" dirty="0" smtClean="0"/>
              <a:t>drop-down option from </a:t>
            </a:r>
          </a:p>
          <a:p>
            <a:pPr algn="l"/>
            <a:r>
              <a:rPr lang="en-GB" sz="1800" b="1" dirty="0" smtClean="0"/>
              <a:t>AND to OR</a:t>
            </a:r>
            <a:endParaRPr lang="en-GB" sz="1800" b="1" dirty="0"/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4118119" y="1131258"/>
            <a:ext cx="2892138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4</a:t>
            </a:r>
            <a:r>
              <a:rPr lang="en-GB" sz="1800" b="1" dirty="0" smtClean="0"/>
              <a:t>. </a:t>
            </a:r>
            <a:r>
              <a:rPr lang="en-GB" sz="1800" b="1" dirty="0"/>
              <a:t>Activate your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7511E1C9-FD07-4E98-945E-2AF5A77863D7}" type="slidenum">
              <a:rPr lang="en-GB" sz="1400" smtClean="0">
                <a:solidFill>
                  <a:schemeClr val="tx1"/>
                </a:solidFill>
              </a:rPr>
              <a:pPr/>
              <a:t>24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231775" y="825500"/>
            <a:ext cx="2967038" cy="646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/>
              <a:t>2. Enter the next set of </a:t>
            </a:r>
          </a:p>
          <a:p>
            <a:pPr algn="l"/>
            <a:r>
              <a:rPr lang="en-GB" sz="1800" b="1"/>
              <a:t>    search term/s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295636" y="1471613"/>
            <a:ext cx="0" cy="5172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211960" y="1459664"/>
            <a:ext cx="0" cy="5172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6624228" y="3888424"/>
            <a:ext cx="0" cy="4270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3168" y="3036623"/>
            <a:ext cx="3055645" cy="923330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 dirty="0"/>
              <a:t>3</a:t>
            </a:r>
            <a:r>
              <a:rPr lang="en-GB" sz="1800" b="1" dirty="0" smtClean="0"/>
              <a:t>. </a:t>
            </a:r>
            <a:r>
              <a:rPr lang="en-GB" sz="1800" b="1" dirty="0"/>
              <a:t>Remember to change </a:t>
            </a:r>
            <a:endParaRPr lang="en-GB" sz="1800" b="1" dirty="0" smtClean="0"/>
          </a:p>
          <a:p>
            <a:pPr algn="l"/>
            <a:r>
              <a:rPr lang="en-GB" sz="1800" b="1" dirty="0" smtClean="0"/>
              <a:t>the </a:t>
            </a:r>
            <a:r>
              <a:rPr lang="en-GB" sz="1800" b="1" dirty="0"/>
              <a:t>drop-down </a:t>
            </a:r>
          </a:p>
          <a:p>
            <a:pPr algn="l"/>
            <a:r>
              <a:rPr lang="en-GB" sz="1800" b="1" dirty="0"/>
              <a:t>option from AND to OR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181715" y="2453224"/>
            <a:ext cx="0" cy="5833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3" name="TextBox 6"/>
          <p:cNvSpPr txBox="1">
            <a:spLocks noChangeArrowheads="1"/>
          </p:cNvSpPr>
          <p:nvPr/>
        </p:nvSpPr>
        <p:spPr bwMode="auto">
          <a:xfrm>
            <a:off x="4005671" y="1102281"/>
            <a:ext cx="2901756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4</a:t>
            </a:r>
            <a:r>
              <a:rPr lang="en-GB" sz="1800" b="1" dirty="0" smtClean="0"/>
              <a:t>. </a:t>
            </a:r>
            <a:r>
              <a:rPr lang="en-GB" sz="1800" b="1" dirty="0"/>
              <a:t>Activate your search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324350" y="3532188"/>
            <a:ext cx="3433763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/>
              <a:t>1. Results of second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"/>
          <a:stretch/>
        </p:blipFill>
        <p:spPr bwMode="auto">
          <a:xfrm>
            <a:off x="0" y="-2274"/>
            <a:ext cx="9144000" cy="686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B3A37865-7097-4BCC-8C39-65D448E5CB78}" type="slidenum">
              <a:rPr lang="en-GB" sz="1400" smtClean="0">
                <a:solidFill>
                  <a:schemeClr val="tx1"/>
                </a:solidFill>
              </a:rPr>
              <a:pPr/>
              <a:t>25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22275" y="825500"/>
            <a:ext cx="2157413" cy="646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/>
              <a:t>2. Enter the final</a:t>
            </a:r>
          </a:p>
          <a:p>
            <a:pPr algn="l"/>
            <a:r>
              <a:rPr lang="en-GB" sz="1800" b="1"/>
              <a:t>    search term/s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707904" y="1101724"/>
            <a:ext cx="2901950" cy="369888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/>
              <a:t>3. Activate your search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187624" y="1471613"/>
            <a:ext cx="0" cy="44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283968" y="1471612"/>
            <a:ext cx="0" cy="44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626403" y="3825044"/>
            <a:ext cx="0" cy="4630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4454525" y="3532188"/>
            <a:ext cx="3171825" cy="369887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/>
              <a:t>1. Results of third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EDE3B7E3-FBE0-461A-AE00-022BB2811D1F}" type="slidenum">
              <a:rPr lang="en-GB" sz="1400" smtClean="0">
                <a:solidFill>
                  <a:schemeClr val="tx1"/>
                </a:solidFill>
              </a:rPr>
              <a:pPr/>
              <a:t>26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285750" y="2493963"/>
            <a:ext cx="5270500" cy="646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 dirty="0"/>
              <a:t>3. Then choose AND because we want </a:t>
            </a:r>
          </a:p>
          <a:p>
            <a:pPr algn="l"/>
            <a:r>
              <a:rPr lang="en-GB" sz="1800" b="1" dirty="0"/>
              <a:t>    the results to include all the concepts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763688" y="3140075"/>
            <a:ext cx="0" cy="5770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6696236" y="3933056"/>
            <a:ext cx="0" cy="4630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48310" y="5299048"/>
            <a:ext cx="0" cy="8821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9688" y="5949280"/>
            <a:ext cx="3057525" cy="646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 dirty="0"/>
              <a:t>2. To combine searches </a:t>
            </a:r>
          </a:p>
          <a:p>
            <a:pPr algn="l"/>
            <a:r>
              <a:rPr lang="en-GB" sz="1800" b="1" dirty="0"/>
              <a:t>    </a:t>
            </a:r>
            <a:r>
              <a:rPr lang="en-GB" sz="1800" b="1" dirty="0" smtClean="0"/>
              <a:t>tick </a:t>
            </a:r>
            <a:r>
              <a:rPr lang="en-GB" sz="1800" b="1" dirty="0"/>
              <a:t>boxes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4476540" y="3583374"/>
            <a:ext cx="3129383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1. Results of </a:t>
            </a:r>
            <a:r>
              <a:rPr lang="en-GB" sz="1800" b="1" dirty="0" smtClean="0"/>
              <a:t>final </a:t>
            </a:r>
            <a:r>
              <a:rPr lang="en-GB" sz="1800" b="1" dirty="0"/>
              <a:t>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/>
        </p:blipFill>
        <p:spPr bwMode="auto">
          <a:xfrm>
            <a:off x="9524" y="11073"/>
            <a:ext cx="9134475" cy="684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0525FE5-E3F9-45FD-A26D-E5E69F87D941}" type="slidenum">
              <a:rPr lang="en-GB" sz="1400" smtClean="0">
                <a:solidFill>
                  <a:schemeClr val="tx1"/>
                </a:solidFill>
              </a:rPr>
              <a:pPr/>
              <a:t>27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660232" y="1808820"/>
            <a:ext cx="0" cy="6820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467544" y="5841268"/>
            <a:ext cx="0" cy="5670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535363" y="1428948"/>
            <a:ext cx="4921250" cy="3698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/>
              <a:t>1. Result of the four combined searches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9524" y="5195155"/>
            <a:ext cx="4392613" cy="6461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/>
              <a:t>2. To reduce the number of results </a:t>
            </a:r>
          </a:p>
          <a:p>
            <a:pPr algn="l"/>
            <a:r>
              <a:rPr lang="en-GB" sz="1800" b="1"/>
              <a:t>    use the Show More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1" hangingPunct="1"/>
            <a:r>
              <a:rPr lang="en-GB" sz="4000" b="1" dirty="0">
                <a:solidFill>
                  <a:schemeClr val="accent5">
                    <a:lumMod val="20000"/>
                    <a:lumOff val="80000"/>
                  </a:schemeClr>
                </a:solidFill>
                <a:ea typeface="MS PGothic" pitchFamily="34" charset="-128"/>
                <a:cs typeface="+mn-cs"/>
              </a:rPr>
              <a:t>Refining (limiting) your search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850" y="1988840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7150" indent="-57150" algn="l" eaLnBrk="1" hangingPunct="1">
              <a:lnSpc>
                <a:spcPct val="80000"/>
              </a:lnSpc>
              <a:spcBef>
                <a:spcPct val="70000"/>
              </a:spcBef>
              <a:buClr>
                <a:srgbClr val="CCE5E9"/>
              </a:buClr>
              <a:buSzPct val="150000"/>
            </a:pPr>
            <a:r>
              <a:rPr lang="en-GB" sz="2800" dirty="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t>You </a:t>
            </a:r>
            <a:r>
              <a:rPr lang="en-GB" sz="28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can choose limits such as: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8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</a:t>
            </a: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Date of publication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Language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Age Group/s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Gender  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Publication type i.e. journal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Journal subset i.e. English &amp; Ireland journals    </a:t>
            </a:r>
            <a:r>
              <a:rPr lang="en-GB" sz="28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     </a:t>
            </a:r>
            <a:r>
              <a:rPr lang="en-GB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       </a:t>
            </a:r>
            <a:r>
              <a:rPr lang="en-GB" sz="26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572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34731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GB" sz="3600" dirty="0">
                <a:solidFill>
                  <a:srgbClr val="CCE5E9"/>
                </a:solidFill>
                <a:ea typeface="MS PGothic" pitchFamily="34" charset="-128"/>
                <a:cs typeface="+mn-cs"/>
              </a:rPr>
              <a:t> </a:t>
            </a:r>
            <a:r>
              <a:rPr lang="en-GB" sz="4400" b="1" dirty="0">
                <a:solidFill>
                  <a:srgbClr val="CCE5E9"/>
                </a:solidFill>
                <a:ea typeface="MS PGothic" pitchFamily="34" charset="-128"/>
                <a:cs typeface="+mn-cs"/>
              </a:rPr>
              <a:t>We will narrow our search: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2492375"/>
            <a:ext cx="8229600" cy="37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l" eaLnBrk="1" hangingPunct="1">
              <a:spcBef>
                <a:spcPct val="70000"/>
              </a:spcBef>
              <a:buClr>
                <a:srgbClr val="FFFFFF"/>
              </a:buClr>
              <a:buSzPct val="150000"/>
            </a:pPr>
            <a:r>
              <a:rPr lang="en-GB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1</a:t>
            </a:r>
            <a:r>
              <a:rPr lang="en-GB" sz="32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. By year of publication  </a:t>
            </a:r>
          </a:p>
          <a:p>
            <a:pPr marL="571500" indent="-571500" algn="l" eaLnBrk="1" hangingPunct="1">
              <a:spcBef>
                <a:spcPct val="70000"/>
              </a:spcBef>
              <a:buClr>
                <a:srgbClr val="FFFFFF"/>
              </a:buClr>
              <a:buSzPct val="150000"/>
            </a:pPr>
            <a:r>
              <a:rPr lang="en-GB" sz="32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2. </a:t>
            </a:r>
            <a:r>
              <a:rPr lang="en-GB" sz="3200" dirty="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t>Geographical Subset – Great </a:t>
            </a:r>
            <a:r>
              <a:rPr lang="en-GB" sz="3200" dirty="0">
                <a:solidFill>
                  <a:srgbClr val="FFFFFF"/>
                </a:solidFill>
                <a:ea typeface="MS PGothic" pitchFamily="34" charset="-128"/>
                <a:cs typeface="+mn-cs"/>
              </a:rPr>
              <a:t>B</a:t>
            </a:r>
            <a:r>
              <a:rPr lang="en-GB" sz="3200" dirty="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t>ritain</a:t>
            </a:r>
          </a:p>
          <a:p>
            <a:pPr marL="571500" indent="-571500" algn="l" eaLnBrk="1" hangingPunct="1">
              <a:spcBef>
                <a:spcPct val="70000"/>
              </a:spcBef>
              <a:buClr>
                <a:srgbClr val="FFFFFF"/>
              </a:buClr>
              <a:buSzPct val="150000"/>
            </a:pPr>
            <a:r>
              <a:rPr lang="en-GB" sz="3200" dirty="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t>3. Abstract available</a:t>
            </a:r>
          </a:p>
          <a:p>
            <a:pPr marL="363538" indent="-363538" algn="l" eaLnBrk="1" hangingPunct="1">
              <a:spcBef>
                <a:spcPct val="70000"/>
              </a:spcBef>
              <a:buClr>
                <a:srgbClr val="FFFFFF"/>
              </a:buClr>
              <a:buSzPct val="150000"/>
            </a:pPr>
            <a:r>
              <a:rPr lang="en-GB" sz="3200" dirty="0" smtClean="0">
                <a:solidFill>
                  <a:srgbClr val="FFFFFF"/>
                </a:solidFill>
                <a:ea typeface="MS PGothic" pitchFamily="34" charset="-128"/>
                <a:cs typeface="+mn-cs"/>
              </a:rPr>
              <a:t>4. English language</a:t>
            </a:r>
            <a:endParaRPr lang="en-GB" sz="3200" dirty="0">
              <a:solidFill>
                <a:srgbClr val="FFFFFF"/>
              </a:solidFill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2F34371-AC04-400F-8162-7970A9A811E4}" type="slidenum">
              <a:rPr lang="en-GB" sz="1400" smtClean="0">
                <a:solidFill>
                  <a:schemeClr val="tx1"/>
                </a:solidFill>
              </a:rPr>
              <a:pPr/>
              <a:t>3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38" y="873125"/>
            <a:ext cx="82804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6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+mn-cs"/>
              </a:rPr>
              <a:t>Bibliographic databases</a:t>
            </a:r>
          </a:p>
          <a:p>
            <a:pPr algn="l">
              <a:defRPr/>
            </a:pPr>
            <a:endParaRPr lang="en-GB" sz="2800" dirty="0">
              <a:solidFill>
                <a:schemeClr val="tx1"/>
              </a:solidFill>
              <a:cs typeface="+mn-cs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cs typeface="+mn-cs"/>
              </a:rPr>
              <a:t>Each database is produced by a different organisation and has a different emphasis; this means that you can choose which ones to use depending on what topic you are looking at.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cs typeface="+mn-cs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cs typeface="+mn-cs"/>
              </a:rPr>
              <a:t>They </a:t>
            </a:r>
            <a:r>
              <a:rPr lang="en-GB" sz="2000" b="1" dirty="0" smtClean="0">
                <a:solidFill>
                  <a:schemeClr val="tx1"/>
                </a:solidFill>
                <a:cs typeface="+mn-cs"/>
              </a:rPr>
              <a:t>may </a:t>
            </a:r>
            <a:r>
              <a:rPr lang="en-GB" sz="2000" b="1" dirty="0">
                <a:solidFill>
                  <a:schemeClr val="tx1"/>
                </a:solidFill>
                <a:cs typeface="+mn-cs"/>
              </a:rPr>
              <a:t>not immediately give you the full-text of the article, but they do give you the references of articles so you will need to use one of the full-text links or the link to TDNet, our journal catalogue to see if the University buys the journal.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GB" sz="2000" b="1" dirty="0">
              <a:solidFill>
                <a:schemeClr val="tx1"/>
              </a:solidFill>
              <a:cs typeface="+mn-cs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cs typeface="+mn-cs"/>
              </a:rPr>
              <a:t>CINAHL is one of the best databases covering Health subjects and the one which we will be teaching you to use. Another useful database MEDLINE has the same interface.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D2ED085-7673-4861-A1C9-9F5964CFFB05}" type="slidenum">
              <a:rPr lang="en-GB" sz="1400" smtClean="0">
                <a:solidFill>
                  <a:schemeClr val="tx1"/>
                </a:solidFill>
              </a:rPr>
              <a:pPr/>
              <a:t>30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25611" name="TextBox 1"/>
          <p:cNvSpPr txBox="1">
            <a:spLocks noChangeArrowheads="1"/>
          </p:cNvSpPr>
          <p:nvPr/>
        </p:nvSpPr>
        <p:spPr bwMode="auto">
          <a:xfrm>
            <a:off x="2990843" y="3453208"/>
            <a:ext cx="2869696" cy="1200329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 dirty="0"/>
              <a:t>We will be using </a:t>
            </a:r>
            <a:r>
              <a:rPr lang="en-GB" sz="1800" b="1" dirty="0" smtClean="0"/>
              <a:t>these</a:t>
            </a:r>
          </a:p>
          <a:p>
            <a:pPr algn="l"/>
            <a:r>
              <a:rPr lang="en-GB" sz="1800" b="1" dirty="0" smtClean="0"/>
              <a:t>then activate the </a:t>
            </a:r>
          </a:p>
          <a:p>
            <a:pPr algn="l"/>
            <a:r>
              <a:rPr lang="en-GB" sz="1800" b="1" dirty="0" smtClean="0"/>
              <a:t>button at the top </a:t>
            </a:r>
          </a:p>
          <a:p>
            <a:pPr algn="l"/>
            <a:r>
              <a:rPr lang="en-GB" sz="1800" b="1" dirty="0" smtClean="0"/>
              <a:t>or bottom of the page </a:t>
            </a:r>
            <a:endParaRPr lang="en-GB" sz="18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583668" y="2147379"/>
            <a:ext cx="1296144" cy="468052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Lucida Sans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313411" y="2147379"/>
            <a:ext cx="2736304" cy="828092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Lucida Sans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255903" y="5697252"/>
            <a:ext cx="2844316" cy="684076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Lucida Sans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83668" y="3140968"/>
            <a:ext cx="1296144" cy="407634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Lucida Sans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0" t="26191" r="18895" b="68272"/>
          <a:stretch/>
        </p:blipFill>
        <p:spPr bwMode="auto">
          <a:xfrm>
            <a:off x="5154758" y="3734853"/>
            <a:ext cx="40847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EA34839-AF07-4F0E-BBC7-A31009CDB3C9}" type="slidenum">
              <a:rPr lang="en-GB" sz="1400" smtClean="0">
                <a:solidFill>
                  <a:schemeClr val="tx1"/>
                </a:solidFill>
              </a:rPr>
              <a:pPr/>
              <a:t>31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6624228" y="3929657"/>
            <a:ext cx="0" cy="3984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544108" y="3561357"/>
            <a:ext cx="1520825" cy="3683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/>
              <a:t>Final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712913"/>
            <a:ext cx="80105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/>
        </p:blipFill>
        <p:spPr bwMode="auto">
          <a:xfrm>
            <a:off x="3944" y="0"/>
            <a:ext cx="9140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95784" y="2348880"/>
            <a:ext cx="5121915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040708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 eaLnBrk="1" hangingPunct="1"/>
            <a:r>
              <a:rPr lang="en-GB" sz="1800" b="1" dirty="0" smtClean="0">
                <a:solidFill>
                  <a:srgbClr val="040708"/>
                </a:solidFill>
                <a:latin typeface="+mn-lt"/>
              </a:rPr>
              <a:t>1. If you just want to look at the abstract </a:t>
            </a:r>
          </a:p>
          <a:p>
            <a:pPr algn="l" eaLnBrk="1" hangingPunct="1"/>
            <a:r>
              <a:rPr lang="en-GB" sz="1800" b="1" dirty="0" smtClean="0">
                <a:solidFill>
                  <a:srgbClr val="040708"/>
                </a:solidFill>
                <a:latin typeface="+mn-lt"/>
              </a:rPr>
              <a:t>hold mouse over magnifying glass</a:t>
            </a:r>
            <a:endParaRPr lang="en-GB" sz="1800" b="1" dirty="0">
              <a:solidFill>
                <a:srgbClr val="040708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23928" y="800708"/>
            <a:ext cx="0" cy="7706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8208404" y="1694184"/>
            <a:ext cx="0" cy="6546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65037" y="537947"/>
            <a:ext cx="6882013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040708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 dirty="0" smtClean="0">
                <a:solidFill>
                  <a:srgbClr val="040708"/>
                </a:solidFill>
                <a:latin typeface="+mn-lt"/>
              </a:rPr>
              <a:t>2. See </a:t>
            </a:r>
            <a:r>
              <a:rPr lang="en-GB" sz="1800" b="1" dirty="0">
                <a:solidFill>
                  <a:srgbClr val="040708"/>
                </a:solidFill>
                <a:latin typeface="+mn-lt"/>
              </a:rPr>
              <a:t>full details of the reference by using this </a:t>
            </a:r>
            <a:r>
              <a:rPr lang="en-GB" sz="1800" b="1" dirty="0" smtClean="0">
                <a:solidFill>
                  <a:srgbClr val="040708"/>
                </a:solidFill>
                <a:latin typeface="+mn-lt"/>
              </a:rPr>
              <a:t>title link</a:t>
            </a:r>
            <a:endParaRPr lang="en-GB" sz="1800" b="1" dirty="0">
              <a:solidFill>
                <a:srgbClr val="0407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0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1580" y="2026585"/>
            <a:ext cx="5303590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04070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1800" b="1" dirty="0">
                <a:solidFill>
                  <a:srgbClr val="040708"/>
                </a:solidFill>
                <a:latin typeface="+mn-lt"/>
              </a:rPr>
              <a:t>2</a:t>
            </a:r>
            <a:r>
              <a:rPr lang="en-GB" sz="1800" b="1" dirty="0" smtClean="0">
                <a:solidFill>
                  <a:srgbClr val="040708"/>
                </a:solidFill>
                <a:latin typeface="+mn-lt"/>
              </a:rPr>
              <a:t>. </a:t>
            </a:r>
            <a:r>
              <a:rPr lang="en-GB" sz="1800" b="1" dirty="0">
                <a:solidFill>
                  <a:srgbClr val="040708"/>
                </a:solidFill>
                <a:latin typeface="+mn-lt"/>
              </a:rPr>
              <a:t>Return to results link at the top of the page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51720" y="2672916"/>
            <a:ext cx="0" cy="5040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883658" y="4617132"/>
            <a:ext cx="68407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56483" y="4149080"/>
            <a:ext cx="1527175" cy="1154162"/>
          </a:xfrm>
          <a:prstGeom prst="rect">
            <a:avLst/>
          </a:prstGeom>
          <a:solidFill>
            <a:srgbClr val="FFFF99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bIns="0">
            <a:spAutoFit/>
          </a:bodyPr>
          <a:lstStyle/>
          <a:p>
            <a:pPr algn="l"/>
            <a:r>
              <a:rPr lang="en-GB" sz="1800" b="1" dirty="0" smtClean="0">
                <a:latin typeface="+mn-lt"/>
                <a:cs typeface="Arial" charset="0"/>
              </a:rPr>
              <a:t>1. Full details of the reference</a:t>
            </a:r>
            <a:endParaRPr lang="en-GB" sz="18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8010F02-0BD6-4A34-9BE0-15D77CD45E23}" type="slidenum">
              <a:rPr lang="en-GB" sz="1400" smtClean="0">
                <a:solidFill>
                  <a:schemeClr val="tx1"/>
                </a:solidFill>
              </a:rPr>
              <a:pPr/>
              <a:t>35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383868" y="3645024"/>
            <a:ext cx="1404156" cy="4320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383868" y="4389108"/>
            <a:ext cx="1332148" cy="1164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4705665" y="3477114"/>
            <a:ext cx="3164649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/>
              <a:t>Either of these two links </a:t>
            </a:r>
          </a:p>
          <a:p>
            <a:pPr algn="l"/>
            <a:r>
              <a:rPr lang="en-GB" sz="1800" b="1" dirty="0" smtClean="0"/>
              <a:t>will take you to the</a:t>
            </a:r>
          </a:p>
          <a:p>
            <a:pPr algn="l"/>
            <a:r>
              <a:rPr lang="en-GB" sz="1800" b="1" dirty="0"/>
              <a:t>f</a:t>
            </a:r>
            <a:r>
              <a:rPr lang="en-GB" sz="1800" b="1" dirty="0" smtClean="0"/>
              <a:t>ull text of the article </a:t>
            </a:r>
            <a:endParaRPr lang="en-GB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"/>
          <a:stretch/>
        </p:blipFill>
        <p:spPr bwMode="auto">
          <a:xfrm>
            <a:off x="768" y="16430"/>
            <a:ext cx="9143231" cy="684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0D95647-5D1F-4C35-92D1-B6A41748ED8A}" type="slidenum">
              <a:rPr lang="en-GB" sz="1400" smtClean="0">
                <a:solidFill>
                  <a:schemeClr val="tx1"/>
                </a:solidFill>
              </a:rPr>
              <a:pPr/>
              <a:t>36</a:t>
            </a:fld>
            <a:endParaRPr lang="en-GB" sz="1400" smtClean="0">
              <a:solidFill>
                <a:schemeClr val="tx1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30278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089025" y="611656"/>
            <a:ext cx="4246563" cy="646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/>
              <a:t>To save, print or email article use </a:t>
            </a:r>
          </a:p>
          <a:p>
            <a:pPr algn="l"/>
            <a:r>
              <a:rPr lang="en-GB" sz="1800" b="1"/>
              <a:t>one of these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"/>
          <a:stretch/>
        </p:blipFill>
        <p:spPr bwMode="auto">
          <a:xfrm>
            <a:off x="0" y="1811"/>
            <a:ext cx="9144000" cy="685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2A30BF95-17A8-4C36-B5D8-840C00CCFA06}" type="slidenum">
              <a:rPr lang="en-GB" sz="1400" smtClean="0">
                <a:solidFill>
                  <a:schemeClr val="tx1"/>
                </a:solidFill>
              </a:rPr>
              <a:pPr/>
              <a:t>37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491880" y="4545124"/>
            <a:ext cx="97033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462215" y="4165729"/>
            <a:ext cx="3772186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</a:ln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This TDNet link will also take </a:t>
            </a:r>
          </a:p>
          <a:p>
            <a:pPr algn="l"/>
            <a:r>
              <a:rPr lang="en-GB" sz="1800" b="1" dirty="0" smtClean="0"/>
              <a:t>you to the full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 bwMode="auto">
          <a:xfrm>
            <a:off x="0" y="13933"/>
            <a:ext cx="9144000" cy="68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07CADBB6-C19E-4AB0-8A75-7210883B5925}" type="slidenum">
              <a:rPr lang="en-GB" sz="1400" smtClean="0">
                <a:solidFill>
                  <a:schemeClr val="tx1"/>
                </a:solidFill>
              </a:rPr>
              <a:pPr/>
              <a:t>38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626440" y="3840619"/>
            <a:ext cx="4310795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/>
              <a:t>Use </a:t>
            </a:r>
            <a:r>
              <a:rPr lang="en-GB" sz="1800" b="1" dirty="0" smtClean="0"/>
              <a:t>this link </a:t>
            </a:r>
            <a:r>
              <a:rPr lang="en-GB" sz="1800" b="1" dirty="0"/>
              <a:t>to open the full-text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774260" y="3284984"/>
            <a:ext cx="0" cy="5525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"/>
          <a:stretch/>
        </p:blipFill>
        <p:spPr bwMode="auto">
          <a:xfrm>
            <a:off x="0" y="1811"/>
            <a:ext cx="9144000" cy="685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F1DFE7DA-3605-4F13-8B33-262E5003A3EC}" type="slidenum">
              <a:rPr lang="en-GB" sz="1400" smtClean="0">
                <a:solidFill>
                  <a:schemeClr val="tx1"/>
                </a:solidFill>
              </a:rPr>
              <a:pPr/>
              <a:t>39</a:t>
            </a:fld>
            <a:endParaRPr lang="en-GB" sz="1400" smtClean="0">
              <a:solidFill>
                <a:schemeClr val="tx1"/>
              </a:solidFill>
            </a:endParaRP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984">
            <a:off x="4040231" y="5334038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3205" y="4869160"/>
            <a:ext cx="4227439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</a:ln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/>
              <a:t>If there is no link the library </a:t>
            </a:r>
          </a:p>
          <a:p>
            <a:pPr algn="l"/>
            <a:r>
              <a:rPr lang="en-GB" sz="1800" b="1" dirty="0" smtClean="0"/>
              <a:t>does not subscribe to the journal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7165" y="-495436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Lucida Sans"/>
                <a:ea typeface="MS PGothic" pitchFamily="34" charset="-128"/>
              </a:rPr>
              <a:t>Planning your search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Lucida Sans"/>
              <a:ea typeface="MS PGothic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7988" y="1268760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1pPr>
            <a:lvl2pPr marL="809625" indent="-35877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2pPr>
            <a:lvl3pPr marL="125730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3pPr>
            <a:lvl4pPr marL="1704975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4pPr>
            <a:lvl5pPr marL="21526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5pPr>
            <a:lvl6pPr marL="26098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1. Identify the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keywords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in your essay title and think of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synonyms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 for       those words e.g.</a:t>
            </a:r>
          </a:p>
          <a:p>
            <a:pPr marL="45085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	stroke -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cerebrovascular accident,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cva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 etc. </a:t>
            </a:r>
            <a:endParaRPr lang="en-GB" sz="1800" b="0" kern="0" noProof="0" dirty="0" smtClean="0">
              <a:solidFill>
                <a:srgbClr val="FFFFFF"/>
              </a:solidFill>
              <a:latin typeface="Lucida Sans"/>
            </a:endParaRPr>
          </a:p>
          <a:p>
            <a:pPr marL="45085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</a:endParaRP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2. Also think of American spellings or differences in terminology e.g. 	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physiother</a:t>
            </a:r>
            <a:r>
              <a:rPr lang="en-GB" sz="1800" b="0" kern="0" dirty="0" err="1" smtClean="0">
                <a:solidFill>
                  <a:srgbClr val="FFFFFF"/>
                </a:solidFill>
                <a:latin typeface="Lucida Sans"/>
              </a:rPr>
              <a:t>apy</a:t>
            </a:r>
            <a:r>
              <a:rPr lang="en-GB" sz="1800" b="0" kern="0" dirty="0" smtClean="0">
                <a:solidFill>
                  <a:srgbClr val="FFFFFF"/>
                </a:solidFill>
                <a:latin typeface="Lucida Sans"/>
              </a:rPr>
              <a:t>/physical therapy, foetus/</a:t>
            </a:r>
            <a:r>
              <a:rPr lang="en-GB" sz="1800" b="0" kern="0" dirty="0" err="1" smtClean="0">
                <a:solidFill>
                  <a:srgbClr val="FFFFFF"/>
                </a:solidFill>
                <a:latin typeface="Lucida Sans"/>
              </a:rPr>
              <a:t>fetus</a:t>
            </a:r>
            <a:endParaRPr lang="en-GB" sz="1800" b="0" kern="0" dirty="0">
              <a:solidFill>
                <a:srgbClr val="FFFFFF"/>
              </a:solidFill>
              <a:latin typeface="Lucida Sans"/>
            </a:endParaRP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</a:endParaRPr>
          </a:p>
          <a:p>
            <a:pPr marL="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3. Use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truncation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e.g.</a:t>
            </a:r>
          </a:p>
          <a:p>
            <a:pPr marL="45085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	child*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will find child, children, childhood,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childs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 etc.</a:t>
            </a:r>
          </a:p>
          <a:p>
            <a:pPr marL="45085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	Let’s look at the term physiotherapy – where should we place the 	truncation symbol? </a:t>
            </a:r>
          </a:p>
          <a:p>
            <a:pPr marL="45085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lang="en-GB" sz="1800" b="0" kern="0" dirty="0">
                <a:solidFill>
                  <a:srgbClr val="FFFFFF"/>
                </a:solidFill>
                <a:latin typeface="Lucida Sans"/>
              </a:rPr>
              <a:t>	</a:t>
            </a:r>
            <a:r>
              <a:rPr lang="en-GB" sz="1800" b="0" kern="0" dirty="0" smtClean="0">
                <a:solidFill>
                  <a:srgbClr val="FFFFFF"/>
                </a:solidFill>
                <a:latin typeface="Lucida Sans"/>
              </a:rPr>
              <a:t>Click here for the answer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4. Use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quotes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 at the beginning and end if you are using a phrase e.g. </a:t>
            </a:r>
          </a:p>
          <a:p>
            <a:pPr marL="450850" marR="0" lvl="1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	“mental health”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</a:rPr>
              <a:t>it will then search it as a phrase and not as 	individual words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461257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FF99"/>
                </a:solidFill>
              </a:rPr>
              <a:t>p</a:t>
            </a:r>
            <a:r>
              <a:rPr lang="en-GB" sz="1800" dirty="0" err="1" smtClean="0">
                <a:solidFill>
                  <a:srgbClr val="FFFF99"/>
                </a:solidFill>
              </a:rPr>
              <a:t>hysiotherap</a:t>
            </a:r>
            <a:r>
              <a:rPr lang="en-GB" sz="1800" dirty="0" smtClean="0">
                <a:solidFill>
                  <a:srgbClr val="FFFF99"/>
                </a:solidFill>
              </a:rPr>
              <a:t>*</a:t>
            </a:r>
            <a:endParaRPr lang="en-GB" sz="18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17746688-DA99-496C-88BE-9D5895FAA9BB}" type="slidenum">
              <a:rPr lang="en-GB" sz="1400" smtClean="0">
                <a:solidFill>
                  <a:schemeClr val="tx1"/>
                </a:solidFill>
              </a:rPr>
              <a:pPr/>
              <a:t>40</a:t>
            </a:fld>
            <a:endParaRPr lang="en-GB" sz="140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288" y="404813"/>
            <a:ext cx="84264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2600" kern="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If we don’t have access to a reference which is really important then use our Inter-Library Loans service:</a:t>
            </a:r>
            <a:endParaRPr lang="en-GB" sz="2600" kern="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288" y="2276475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1463" indent="-271463" algn="l" rtl="0" fontAlgn="base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CCE5E9"/>
              </a:buClr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Login to </a:t>
            </a:r>
            <a:r>
              <a:rPr lang="en-GB" sz="2400" kern="0" dirty="0" err="1" smtClean="0">
                <a:solidFill>
                  <a:srgbClr val="FFFFFF"/>
                </a:solidFill>
              </a:rPr>
              <a:t>WebCat</a:t>
            </a:r>
            <a:endParaRPr lang="en-GB" sz="2400" kern="0" dirty="0" smtClean="0">
              <a:solidFill>
                <a:srgbClr val="FFFFFF"/>
              </a:solidFill>
            </a:endParaRPr>
          </a:p>
          <a:p>
            <a:pPr eaLnBrk="1" hangingPunct="1">
              <a:buClr>
                <a:srgbClr val="CCE5E9"/>
              </a:buClr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Go to: </a:t>
            </a:r>
          </a:p>
          <a:p>
            <a:pPr lvl="1" eaLnBrk="1" hangingPunct="1">
              <a:buClr>
                <a:srgbClr val="CCE5E9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>
                <a:solidFill>
                  <a:srgbClr val="FFFFFF"/>
                </a:solidFill>
                <a:cs typeface="+mn-cs"/>
              </a:rPr>
              <a:t>Requests: inter-library loans and stack</a:t>
            </a:r>
          </a:p>
          <a:p>
            <a:pPr lvl="1" eaLnBrk="1" hangingPunct="1">
              <a:buClr>
                <a:srgbClr val="CCE5E9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>
                <a:solidFill>
                  <a:srgbClr val="FFFFFF"/>
                </a:solidFill>
                <a:cs typeface="+mn-cs"/>
              </a:rPr>
              <a:t>Inter-library loan requests</a:t>
            </a:r>
          </a:p>
          <a:p>
            <a:pPr lvl="1" eaLnBrk="1" hangingPunct="1">
              <a:buClr>
                <a:srgbClr val="CCE5E9"/>
              </a:buClr>
              <a:buFont typeface="Wingdings" pitchFamily="2" charset="2"/>
              <a:buChar char="Ø"/>
              <a:defRPr/>
            </a:pPr>
            <a:r>
              <a:rPr lang="en-GB" sz="2400" kern="0" dirty="0" smtClean="0">
                <a:solidFill>
                  <a:srgbClr val="FFFFFF"/>
                </a:solidFill>
                <a:cs typeface="+mn-cs"/>
              </a:rPr>
              <a:t>Choose the relevant form for the item you are requesting, complete the form then submit</a:t>
            </a:r>
          </a:p>
          <a:p>
            <a:pPr eaLnBrk="1" hangingPunct="1">
              <a:buClr>
                <a:srgbClr val="CCE5E9"/>
              </a:buClr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To check to see how many request you are entitled to go to:            www.soton.ac.uk/library/services/ill.html</a:t>
            </a:r>
          </a:p>
          <a:p>
            <a:pPr eaLnBrk="1" hangingPunct="1">
              <a:buClr>
                <a:srgbClr val="CCE5E9"/>
              </a:buClr>
              <a:defRPr/>
            </a:pPr>
            <a:endParaRPr lang="en-GB" kern="0" dirty="0" smtClean="0">
              <a:solidFill>
                <a:srgbClr val="FFFFFF"/>
              </a:solidFill>
            </a:endParaRPr>
          </a:p>
          <a:p>
            <a:pPr marL="0" indent="0" eaLnBrk="1" hangingPunct="1">
              <a:buClr>
                <a:srgbClr val="CCE5E9"/>
              </a:buClr>
              <a:buFont typeface="Wingdings" pitchFamily="2" charset="2"/>
              <a:buNone/>
              <a:defRPr/>
            </a:pPr>
            <a:r>
              <a:rPr lang="en-GB" kern="0" dirty="0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buClr>
                <a:srgbClr val="CCE5E9"/>
              </a:buClr>
              <a:defRPr/>
            </a:pPr>
            <a:endParaRPr lang="en-GB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333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>
              <a:buClr>
                <a:srgbClr val="FFFFFF"/>
              </a:buClr>
              <a:buSzPct val="150000"/>
            </a:pPr>
            <a:r>
              <a:rPr lang="en-GB" sz="3600" b="1" dirty="0">
                <a:solidFill>
                  <a:srgbClr val="CCE5E9"/>
                </a:solidFill>
                <a:ea typeface="MS PGothic" pitchFamily="34" charset="-128"/>
              </a:rPr>
              <a:t>Copying and Copyright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4213" y="1484313"/>
            <a:ext cx="8229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1463" indent="-271463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50000"/>
              <a:buFontTx/>
              <a:buChar char="•"/>
            </a:pPr>
            <a:endParaRPr lang="en-GB" sz="1100" dirty="0">
              <a:solidFill>
                <a:srgbClr val="FFFFFF"/>
              </a:solidFill>
              <a:ea typeface="MS PGothic" pitchFamily="34" charset="-128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200" dirty="0">
                <a:solidFill>
                  <a:srgbClr val="FFFFFF"/>
                </a:solidFill>
                <a:ea typeface="MS PGothic" pitchFamily="34" charset="-128"/>
              </a:rPr>
              <a:t>You should assume that everything is subject to copyright law, unless this is clearly stated otherwise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endParaRPr lang="en-GB" sz="2200" dirty="0">
              <a:solidFill>
                <a:srgbClr val="FFFFFF"/>
              </a:solidFill>
              <a:ea typeface="MS PGothic" pitchFamily="34" charset="-128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200" b="1" dirty="0">
                <a:solidFill>
                  <a:srgbClr val="FFFFFF"/>
                </a:solidFill>
                <a:ea typeface="MS PGothic" pitchFamily="34" charset="-128"/>
              </a:rPr>
              <a:t>You should save, print or email only one copy of an article from an issue of a magazine or journal.</a:t>
            </a:r>
            <a:r>
              <a:rPr lang="en-GB" sz="2200" dirty="0">
                <a:solidFill>
                  <a:srgbClr val="FFFFFF"/>
                </a:solidFill>
                <a:ea typeface="MS PGothic" pitchFamily="34" charset="-128"/>
              </a:rPr>
              <a:t>   In the case of  a book, pamphlet or report, you should make single copies of not more than one chapter, or extracts amounting to no more than 5% of the entire </a:t>
            </a:r>
            <a:r>
              <a:rPr lang="en-GB" sz="2200" dirty="0" smtClean="0">
                <a:solidFill>
                  <a:srgbClr val="FFFFFF"/>
                </a:solidFill>
                <a:ea typeface="MS PGothic" pitchFamily="34" charset="-128"/>
              </a:rPr>
              <a:t>work</a:t>
            </a:r>
          </a:p>
          <a:p>
            <a:pPr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</a:pPr>
            <a:endParaRPr lang="en-GB" sz="2200" dirty="0">
              <a:solidFill>
                <a:srgbClr val="FFFFFF"/>
              </a:solidFill>
              <a:ea typeface="MS PGothic" pitchFamily="34" charset="-128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0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200" dirty="0">
                <a:solidFill>
                  <a:srgbClr val="FFFFFF"/>
                </a:solidFill>
                <a:ea typeface="MS PGothic" pitchFamily="34" charset="-128"/>
              </a:rPr>
              <a:t>For more information see:</a:t>
            </a:r>
          </a:p>
          <a:p>
            <a:pPr marL="809625" lvl="1" indent="-358775" algn="l" eaLnBrk="1" hangingPunct="1">
              <a:lnSpc>
                <a:spcPct val="80000"/>
              </a:lnSpc>
              <a:spcBef>
                <a:spcPct val="30000"/>
              </a:spcBef>
              <a:buClr>
                <a:srgbClr val="FFFFFF"/>
              </a:buClr>
              <a:buSzPct val="100000"/>
              <a:buFont typeface="Wingdings" pitchFamily="2" charset="2"/>
              <a:buChar char="§"/>
            </a:pPr>
            <a:r>
              <a:rPr lang="en-GB" sz="2100" dirty="0">
                <a:solidFill>
                  <a:srgbClr val="FFFFFF"/>
                </a:solidFill>
                <a:ea typeface="MS PGothic" pitchFamily="34" charset="-128"/>
              </a:rPr>
              <a:t> www.soton.ac.uk/library/about/regulations/                                                                                                                  </a:t>
            </a:r>
            <a:r>
              <a:rPr lang="en-GB" sz="2100" dirty="0" err="1">
                <a:solidFill>
                  <a:srgbClr val="FFFFFF"/>
                </a:solidFill>
                <a:ea typeface="MS PGothic" pitchFamily="34" charset="-128"/>
              </a:rPr>
              <a:t>copyrightphotocopying</a:t>
            </a:r>
            <a:r>
              <a:rPr lang="en-GB" sz="2100" dirty="0">
                <a:solidFill>
                  <a:srgbClr val="FFFFFF"/>
                </a:solidFill>
                <a:ea typeface="MS PGothic" pitchFamily="34" charset="-128"/>
              </a:rPr>
              <a:t>. html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Clr>
                <a:srgbClr val="FFFFFF"/>
              </a:buClr>
              <a:buSzPct val="100000"/>
            </a:pPr>
            <a:r>
              <a:rPr lang="en-GB" sz="2000" dirty="0">
                <a:solidFill>
                  <a:srgbClr val="FFFFFF"/>
                </a:solidFill>
                <a:ea typeface="MS PGothic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54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174422" cy="1341438"/>
          </a:xfrm>
        </p:spPr>
        <p:txBody>
          <a:bodyPr/>
          <a:lstStyle/>
          <a:p>
            <a:r>
              <a:rPr lang="en-GB" sz="4800" dirty="0" smtClean="0"/>
              <a:t>Saving your references &amp; search history</a:t>
            </a:r>
            <a:endParaRPr lang="en-GB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B75F1-FE35-4806-947C-15E9F727EE58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b="733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8EEE2627-4C51-4265-AEBC-55C6BF53BC8C}" type="slidenum">
              <a:rPr lang="en-GB" sz="1400" smtClean="0">
                <a:solidFill>
                  <a:schemeClr val="tx1"/>
                </a:solidFill>
              </a:rPr>
              <a:pPr/>
              <a:t>43</a:t>
            </a:fld>
            <a:endParaRPr lang="en-GB" sz="1400" smtClean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7812360" y="1468138"/>
            <a:ext cx="1" cy="3776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77328" y="1853104"/>
            <a:ext cx="2839642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040708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AutoNum type="arabicPeriod" startAt="2"/>
            </a:pPr>
            <a:r>
              <a:rPr lang="en-GB" sz="1800" b="1" dirty="0">
                <a:solidFill>
                  <a:srgbClr val="040708"/>
                </a:solidFill>
              </a:rPr>
              <a:t> Then go to the  </a:t>
            </a:r>
          </a:p>
          <a:p>
            <a:pPr algn="l" eaLnBrk="1" hangingPunct="1"/>
            <a:r>
              <a:rPr lang="en-GB" sz="1800" b="1" dirty="0">
                <a:solidFill>
                  <a:srgbClr val="040708"/>
                </a:solidFill>
              </a:rPr>
              <a:t>at the top of the </a:t>
            </a:r>
            <a:r>
              <a:rPr lang="en-GB" sz="1800" b="1" dirty="0" smtClean="0">
                <a:solidFill>
                  <a:srgbClr val="040708"/>
                </a:solidFill>
              </a:rPr>
              <a:t>page</a:t>
            </a:r>
            <a:endParaRPr lang="en-GB" sz="1800" b="1" dirty="0">
              <a:solidFill>
                <a:srgbClr val="040708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32040" y="3880922"/>
            <a:ext cx="3005951" cy="923330"/>
          </a:xfrm>
          <a:prstGeom prst="rect">
            <a:avLst/>
          </a:prstGeom>
          <a:solidFill>
            <a:srgbClr val="FFFF99"/>
          </a:solidFill>
          <a:ln w="28575">
            <a:solidFill>
              <a:srgbClr val="040708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l" eaLnBrk="1" hangingPunct="1"/>
            <a:r>
              <a:rPr lang="en-GB" sz="1800" b="1" dirty="0" smtClean="0">
                <a:solidFill>
                  <a:srgbClr val="040708"/>
                </a:solidFill>
              </a:rPr>
              <a:t>1. Add </a:t>
            </a:r>
            <a:r>
              <a:rPr lang="en-GB" sz="1800" b="1" dirty="0">
                <a:solidFill>
                  <a:srgbClr val="040708"/>
                </a:solidFill>
              </a:rPr>
              <a:t>to folder </a:t>
            </a:r>
            <a:r>
              <a:rPr lang="en-GB" sz="1800" b="1" dirty="0" smtClean="0">
                <a:solidFill>
                  <a:srgbClr val="040708"/>
                </a:solidFill>
              </a:rPr>
              <a:t>those </a:t>
            </a:r>
          </a:p>
          <a:p>
            <a:pPr marL="0" indent="0" algn="l" eaLnBrk="1" hangingPunct="1"/>
            <a:r>
              <a:rPr lang="en-GB" sz="1800" b="1" dirty="0" smtClean="0">
                <a:solidFill>
                  <a:srgbClr val="040708"/>
                </a:solidFill>
              </a:rPr>
              <a:t>references you </a:t>
            </a:r>
            <a:r>
              <a:rPr lang="en-GB" sz="1800" b="1" dirty="0">
                <a:solidFill>
                  <a:srgbClr val="040708"/>
                </a:solidFill>
              </a:rPr>
              <a:t>want </a:t>
            </a:r>
            <a:endParaRPr lang="en-GB" sz="1800" b="1" dirty="0" smtClean="0">
              <a:solidFill>
                <a:srgbClr val="040708"/>
              </a:solidFill>
            </a:endParaRPr>
          </a:p>
          <a:p>
            <a:pPr marL="0" indent="0" algn="l" eaLnBrk="1" hangingPunct="1"/>
            <a:r>
              <a:rPr lang="en-GB" sz="1800" b="1" dirty="0" smtClean="0">
                <a:solidFill>
                  <a:srgbClr val="040708"/>
                </a:solidFill>
              </a:rPr>
              <a:t>to save, page </a:t>
            </a:r>
            <a:r>
              <a:rPr lang="en-GB" sz="1800" b="1" dirty="0">
                <a:solidFill>
                  <a:srgbClr val="040708"/>
                </a:solidFill>
              </a:rPr>
              <a:t>by page</a:t>
            </a:r>
            <a:r>
              <a:rPr lang="en-GB" sz="1800" b="1" dirty="0" smtClean="0">
                <a:solidFill>
                  <a:srgbClr val="040708"/>
                </a:solidFill>
              </a:rPr>
              <a:t>…..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5" t="18877" r="33184" b="77961"/>
          <a:stretch/>
        </p:blipFill>
        <p:spPr bwMode="auto">
          <a:xfrm>
            <a:off x="7480288" y="1938192"/>
            <a:ext cx="664143" cy="2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8488964" y="4289758"/>
            <a:ext cx="1" cy="3776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488965" y="5841267"/>
            <a:ext cx="1" cy="3776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8488963" y="2975053"/>
            <a:ext cx="1" cy="3776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329AE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9BCB371-7718-4D83-9B54-B01D43E06FE9}" type="slidenum">
              <a:rPr lang="en-GB" sz="1400" smtClean="0">
                <a:solidFill>
                  <a:schemeClr val="tx1"/>
                </a:solidFill>
              </a:rPr>
              <a:pPr/>
              <a:t>44</a:t>
            </a:fld>
            <a:endParaRPr lang="en-GB" sz="1400" smtClean="0">
              <a:solidFill>
                <a:schemeClr val="tx1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8695">
            <a:off x="1572496" y="1564611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34" y="958876"/>
            <a:ext cx="30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647564" y="1004120"/>
            <a:ext cx="2160587" cy="646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/>
              <a:t>1. Select your </a:t>
            </a:r>
          </a:p>
          <a:p>
            <a:pPr algn="l"/>
            <a:r>
              <a:rPr lang="en-GB" sz="1800" b="1"/>
              <a:t>references again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6516216" y="312545"/>
            <a:ext cx="2273379" cy="646331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b="1" dirty="0"/>
              <a:t>2. Choose </a:t>
            </a:r>
            <a:r>
              <a:rPr lang="en-GB" sz="1800" b="1" dirty="0" smtClean="0"/>
              <a:t>your </a:t>
            </a:r>
          </a:p>
          <a:p>
            <a:pPr algn="l"/>
            <a:r>
              <a:rPr lang="en-GB" sz="1800" b="1" dirty="0" smtClean="0"/>
              <a:t>method of output</a:t>
            </a:r>
            <a:endParaRPr lang="en-GB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6877050" y="6308725"/>
            <a:ext cx="1908175" cy="180975"/>
          </a:xfrm>
          <a:prstGeom prst="rect">
            <a:avLst/>
          </a:prstGeom>
          <a:solidFill>
            <a:srgbClr val="FCE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fld id="{F3F53B52-E30C-434B-B157-211AD76EAC00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CEECC"/>
          </a:solidFill>
          <a:ln>
            <a:noFill/>
          </a:ln>
          <a:extLst/>
        </p:spPr>
      </p:pic>
      <p:cxnSp>
        <p:nvCxnSpPr>
          <p:cNvPr id="5" name="Straight Arrow Connector 4"/>
          <p:cNvCxnSpPr/>
          <p:nvPr/>
        </p:nvCxnSpPr>
        <p:spPr bwMode="auto">
          <a:xfrm>
            <a:off x="6372200" y="3717032"/>
            <a:ext cx="0" cy="7971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355976" y="2530500"/>
            <a:ext cx="3791423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</a:ln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/>
              <a:t>Change citation format </a:t>
            </a:r>
          </a:p>
          <a:p>
            <a:pPr algn="l"/>
            <a:r>
              <a:rPr lang="en-GB" sz="1800" b="1" dirty="0" smtClean="0"/>
              <a:t>to Harvard as it is the </a:t>
            </a:r>
          </a:p>
          <a:p>
            <a:pPr algn="l"/>
            <a:r>
              <a:rPr lang="en-GB" sz="1800" b="1" dirty="0" smtClean="0"/>
              <a:t>closest to the Health Sciences </a:t>
            </a:r>
          </a:p>
          <a:p>
            <a:pPr algn="l"/>
            <a:r>
              <a:rPr lang="en-GB" sz="1800" b="1" dirty="0" smtClean="0"/>
              <a:t>Referencing guidelines</a:t>
            </a:r>
          </a:p>
        </p:txBody>
      </p:sp>
    </p:spTree>
    <p:extLst>
      <p:ext uri="{BB962C8B-B14F-4D97-AF65-F5344CB8AC3E}">
        <p14:creationId xmlns:p14="http://schemas.microsoft.com/office/powerpoint/2010/main" val="3000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4" y="1700213"/>
            <a:ext cx="7626592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29" y="0"/>
            <a:ext cx="8426450" cy="134143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more </a:t>
            </a:r>
            <a:r>
              <a:rPr lang="en-GB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help </a:t>
            </a:r>
            <a:r>
              <a:rPr lang="en-GB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go to: http</a:t>
            </a:r>
            <a:r>
              <a:rPr lang="en-GB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://library.soton.ac.uk/healthsciences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07804" y="2456892"/>
            <a:ext cx="3456384" cy="3168352"/>
          </a:xfrm>
          <a:prstGeom prst="rect">
            <a:avLst/>
          </a:pr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Lucida San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75928" y="989112"/>
            <a:ext cx="8426450" cy="4502150"/>
          </a:xfrm>
          <a:prstGeom prst="rect">
            <a:avLst/>
          </a:prstGeom>
        </p:spPr>
        <p:txBody>
          <a:bodyPr/>
          <a:lstStyle>
            <a:lvl1pPr marL="271463" indent="-271463" algn="l" rtl="0" eaLnBrk="0" fontAlgn="base" hangingPunct="0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877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2682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098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800" b="1" kern="0" dirty="0" smtClean="0"/>
              <a:t>Undergraduates</a:t>
            </a:r>
            <a:r>
              <a:rPr lang="en-GB" sz="2200" kern="0" dirty="0" smtClean="0"/>
              <a:t> (including top-up students) should book into one of our twice weekly help sessions. </a:t>
            </a:r>
          </a:p>
          <a:p>
            <a:pPr marL="0" indent="0">
              <a:buFont typeface="Wingdings" pitchFamily="2" charset="2"/>
              <a:buNone/>
            </a:pPr>
            <a:r>
              <a:rPr lang="en-GB" sz="2200" kern="0" dirty="0" smtClean="0"/>
              <a:t>These sessions take place every Monday, 11am-12noon and Wednesday, 2-3pm in the Hartley Library. To attend one of these sessions you </a:t>
            </a:r>
            <a:r>
              <a:rPr lang="en-GB" sz="2400" kern="0" dirty="0" smtClean="0"/>
              <a:t>must</a:t>
            </a:r>
            <a:r>
              <a:rPr lang="en-GB" sz="2200" kern="0" dirty="0" smtClean="0"/>
              <a:t> book before-hand, when booking please state:</a:t>
            </a:r>
          </a:p>
          <a:p>
            <a:pPr>
              <a:buClr>
                <a:schemeClr val="tx1"/>
              </a:buClr>
            </a:pPr>
            <a:r>
              <a:rPr lang="en-GB" sz="2200" kern="0" dirty="0" smtClean="0"/>
              <a:t>Which session you would like to come to and which date. </a:t>
            </a:r>
          </a:p>
          <a:p>
            <a:pPr>
              <a:buClr>
                <a:schemeClr val="tx1"/>
              </a:buClr>
            </a:pPr>
            <a:r>
              <a:rPr lang="en-GB" sz="2200" kern="0" dirty="0" smtClean="0"/>
              <a:t>Which programme you are studying (nursing, occupational therapy, top-up etc.).</a:t>
            </a:r>
          </a:p>
          <a:p>
            <a:pPr>
              <a:buClr>
                <a:schemeClr val="tx1"/>
              </a:buClr>
            </a:pPr>
            <a:r>
              <a:rPr lang="en-GB" sz="2200" kern="0" dirty="0" smtClean="0"/>
              <a:t>Which year you are in.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r>
              <a:rPr lang="en-GB" sz="2200" kern="0" dirty="0" smtClean="0"/>
              <a:t>We will reply to confirm if you have a place.</a:t>
            </a:r>
          </a:p>
          <a:p>
            <a:pPr>
              <a:buClr>
                <a:schemeClr val="tx1"/>
              </a:buClr>
            </a:pPr>
            <a:endParaRPr lang="en-GB" sz="2200" kern="0" dirty="0"/>
          </a:p>
        </p:txBody>
      </p:sp>
    </p:spTree>
    <p:extLst>
      <p:ext uri="{BB962C8B-B14F-4D97-AF65-F5344CB8AC3E}">
        <p14:creationId xmlns:p14="http://schemas.microsoft.com/office/powerpoint/2010/main" val="2075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124744"/>
            <a:ext cx="8426450" cy="4502150"/>
          </a:xfrm>
        </p:spPr>
        <p:txBody>
          <a:bodyPr/>
          <a:lstStyle/>
          <a:p>
            <a:r>
              <a:rPr lang="en-GB" b="1" dirty="0"/>
              <a:t>Taught Postgraduates </a:t>
            </a:r>
            <a:r>
              <a:rPr lang="en-GB" dirty="0"/>
              <a:t>should send an email to libenqs@soton.ac.uk to request a 1-2-1 help session. When contacting us please let us know some dates/times when you are available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dirty="0"/>
              <a:t>Staff and Research Postgraduates </a:t>
            </a:r>
            <a:r>
              <a:rPr lang="en-GB" dirty="0"/>
              <a:t>can use the Library's Deskside Training </a:t>
            </a:r>
            <a:r>
              <a:rPr lang="en-GB" dirty="0" smtClean="0"/>
              <a:t>Service via our LibGuides pages.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60814-8F92-47AE-BC5B-72CCDD23059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4"/>
          <p:cNvSpPr txBox="1">
            <a:spLocks/>
          </p:cNvSpPr>
          <p:nvPr/>
        </p:nvSpPr>
        <p:spPr bwMode="auto">
          <a:xfrm>
            <a:off x="467544" y="-315416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Lucida Sans"/>
                <a:ea typeface="MS PGothic" pitchFamily="34" charset="-128"/>
              </a:rPr>
              <a:t>Using Boolean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Lucida Sans"/>
              <a:ea typeface="MS PGothic" pitchFamily="34" charset="-128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53B52-E30C-434B-B157-211AD76EAC0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MS PGothic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MS PGothic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92306"/>
              </p:ext>
            </p:extLst>
          </p:nvPr>
        </p:nvGraphicFramePr>
        <p:xfrm>
          <a:off x="467544" y="1484785"/>
          <a:ext cx="8136903" cy="4974766"/>
        </p:xfrm>
        <a:graphic>
          <a:graphicData uri="http://schemas.openxmlformats.org/drawingml/2006/table">
            <a:tbl>
              <a:tblPr firstRow="1" bandRow="1"/>
              <a:tblGrid>
                <a:gridCol w="2712301"/>
                <a:gridCol w="2712301"/>
                <a:gridCol w="2712301"/>
              </a:tblGrid>
              <a:tr h="677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GB" dirty="0" smtClean="0"/>
                        <a:t>Operator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GB" dirty="0" smtClean="0"/>
                        <a:t>Example search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GB" dirty="0" smtClean="0"/>
                        <a:t>The search will find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/>
                    </a:solidFill>
                  </a:tcPr>
                </a:tc>
              </a:tr>
              <a:tr h="1975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stroke </a:t>
                      </a:r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 cerebrovascular accident </a:t>
                      </a:r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or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rgbClr val="000000"/>
                          </a:solidFill>
                        </a:rPr>
                        <a:t>cva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Articles where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 the author has used any of the terms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rgbClr val="000000"/>
                          </a:solidFill>
                        </a:rPr>
                        <a:t>Remember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or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 broadens a search, resulting in more hits</a:t>
                      </a:r>
                      <a:endParaRPr lang="en-GB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>
                        <a:tint val="40000"/>
                      </a:srgbClr>
                    </a:solidFill>
                  </a:tcPr>
                </a:tc>
              </a:tr>
              <a:tr h="2244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</a:p>
                    <a:p>
                      <a:pPr algn="ctr"/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rehabilitation </a:t>
                      </a:r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and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stroke</a:t>
                      </a:r>
                    </a:p>
                    <a:p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Articles containing both rehabilitation and stroke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rgbClr val="000000"/>
                          </a:solidFill>
                        </a:rPr>
                        <a:t>Remember</a:t>
                      </a:r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 narrows a search, resulting in</a:t>
                      </a:r>
                      <a:r>
                        <a:rPr lang="en-GB" baseline="0" dirty="0" smtClean="0">
                          <a:solidFill>
                            <a:srgbClr val="000000"/>
                          </a:solidFill>
                        </a:rPr>
                        <a:t> fewer hits</a:t>
                      </a:r>
                      <a:endParaRPr lang="en-GB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B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75928" y="917104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E5E9"/>
                </a:solidFill>
                <a:effectLst/>
                <a:uLnTx/>
                <a:uFillTx/>
                <a:latin typeface="Lucida Sans"/>
                <a:ea typeface="MS PGothic" pitchFamily="34" charset="-128"/>
              </a:rPr>
              <a:t>Using these tools will help you to create an audit trail of your literature search 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CCE5E9"/>
              </a:solidFill>
              <a:effectLst/>
              <a:uLnTx/>
              <a:uFillTx/>
              <a:latin typeface="Lucida Sans"/>
              <a:ea typeface="MS PGothic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3920" y="2933328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1pPr>
            <a:lvl2pPr marL="809625" indent="-35877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2pPr>
            <a:lvl3pPr marL="125730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3pPr>
            <a:lvl4pPr marL="1704975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4pPr>
            <a:lvl5pPr marL="21526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5pPr>
            <a:lvl6pPr marL="26098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CCE5E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An audit trail will allow the person marking your piece of work to follow through step-by-step your literature search.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CCE5E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It will also allow you to manage your time more effectively because you won’t be wasting time searching for material that you have lost because of poor record keeping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CCE5E9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MS PGothic" pitchFamily="34" charset="-128"/>
              <a:cs typeface="Lucida Sans Unicode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CCE5E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MS PGothic" pitchFamily="34" charset="-128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EECDD-7AFD-44B2-BBDD-C3C68A58073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75928" y="773088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Lucida Sans" pitchFamily="34" charset="0"/>
                <a:ea typeface="ＭＳ Ｐゴシック" pitchFamily="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Lucida Sans"/>
                <a:ea typeface="MS PGothic" pitchFamily="34" charset="-128"/>
              </a:rPr>
              <a:t>An audit trail will show all of the stages of the search procedures, such as: 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E5E9"/>
                </a:solidFill>
                <a:effectLst/>
                <a:uLnTx/>
                <a:uFillTx/>
                <a:latin typeface="Lucida Sans"/>
                <a:ea typeface="MS PGothic" pitchFamily="34" charset="-128"/>
              </a:rPr>
              <a:t/>
            </a:r>
            <a:b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E5E9"/>
                </a:solidFill>
                <a:effectLst/>
                <a:uLnTx/>
                <a:uFillTx/>
                <a:latin typeface="Lucida Sans"/>
                <a:ea typeface="MS PGothic" pitchFamily="34" charset="-128"/>
              </a:rPr>
            </a:b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E5E9"/>
              </a:solidFill>
              <a:effectLst/>
              <a:uLnTx/>
              <a:uFillTx/>
              <a:latin typeface="Lucida Sans"/>
              <a:ea typeface="MS PGothic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5928" y="2285256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7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3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1pPr>
            <a:lvl2pPr marL="809625" indent="-358775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8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2pPr>
            <a:lvl3pPr marL="125730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3pPr>
            <a:lvl4pPr marL="1704975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4pPr>
            <a:lvl5pPr marL="21526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Lucida Sans Unicode" pitchFamily="34" charset="0"/>
              </a:defRPr>
            </a:lvl5pPr>
            <a:lvl6pPr marL="26098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670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242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81450" indent="-268288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Determining key terms, including synonyms and alternative spellings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The databases used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The date range used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The dates of access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The search history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The justification for excluding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ea typeface="MS PGothic" pitchFamily="34" charset="-128"/>
                <a:cs typeface="Lucida Sans Unicode" pitchFamily="34" charset="0"/>
              </a:rPr>
              <a:t> 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CCE5E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29450" y="64611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Lucida Sans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0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3CE6F09F-2343-40D2-B44A-7F3B0C65AF86}" type="slidenum">
              <a:rPr lang="en-GB" sz="1400" smtClean="0">
                <a:solidFill>
                  <a:schemeClr val="tx1"/>
                </a:solidFill>
              </a:rPr>
              <a:pPr/>
              <a:t>8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26450" cy="134143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order to search effectively</a:t>
            </a:r>
            <a:r>
              <a:rPr lang="en-GB" sz="4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en-GB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2168525"/>
            <a:ext cx="8426450" cy="4033838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GB" sz="4000" b="1" dirty="0" smtClean="0"/>
              <a:t>You need a question and a search strategy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b="1" dirty="0" smtClean="0"/>
              <a:t>	</a:t>
            </a:r>
            <a:r>
              <a:rPr lang="en-GB" sz="2400" b="1" dirty="0" smtClean="0"/>
              <a:t>Can you write your question in one sentence?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/>
              <a:t>	</a:t>
            </a:r>
            <a:r>
              <a:rPr lang="en-GB" sz="2400" b="1" dirty="0" smtClean="0"/>
              <a:t>Have you listed all the relevant terms/ideas to show you have really thought about your research project</a:t>
            </a:r>
            <a:r>
              <a:rPr lang="en-GB" sz="2400" dirty="0" smtClean="0"/>
              <a:t>?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Sans" pitchFamily="34" charset="0"/>
                <a:ea typeface="ＭＳ Ｐゴシック" pitchFamily="34" charset="-128"/>
              </a:defRPr>
            </a:lvl9pPr>
          </a:lstStyle>
          <a:p>
            <a:fld id="{661762E3-4FB7-426D-BBC1-F6ED70525D1E}" type="slidenum">
              <a:rPr lang="en-GB" sz="1400" smtClean="0">
                <a:solidFill>
                  <a:schemeClr val="tx1"/>
                </a:solidFill>
              </a:rPr>
              <a:pPr/>
              <a:t>9</a:t>
            </a:fld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04813"/>
            <a:ext cx="8426450" cy="134143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Consider the following question: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700213"/>
            <a:ext cx="8426450" cy="4502150"/>
          </a:xfrm>
        </p:spPr>
        <p:txBody>
          <a:bodyPr/>
          <a:lstStyle/>
          <a:p>
            <a:pPr marL="55563" indent="-55563" eaLnBrk="1" hangingPunct="1">
              <a:buFont typeface="Wingdings" pitchFamily="2" charset="2"/>
              <a:buNone/>
            </a:pPr>
            <a:endParaRPr lang="en-GB" dirty="0" smtClean="0"/>
          </a:p>
          <a:p>
            <a:pPr marL="55563" indent="-55563" eaLnBrk="1" hangingPunct="1">
              <a:buFont typeface="Wingdings" pitchFamily="2" charset="2"/>
              <a:buNone/>
            </a:pPr>
            <a:r>
              <a:rPr lang="en-GB" sz="3600" dirty="0" smtClean="0"/>
              <a:t>“What research evidence is there to support the theory that exercise or exercise programmes help in the prevention of falls in the elderly?”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Sans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solidFill>
          <a:schemeClr val="accent1"/>
        </a:solidFill>
        <a:ln w="57150" cap="flat" cmpd="sng" algn="ctr">
          <a:solidFill>
            <a:srgbClr val="E329AE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UoSnew3 1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CEECC"/>
        </a:accent1>
        <a:accent2>
          <a:srgbClr val="F8DAD0"/>
        </a:accent2>
        <a:accent3>
          <a:srgbClr val="AAB5C2"/>
        </a:accent3>
        <a:accent4>
          <a:srgbClr val="DADADA"/>
        </a:accent4>
        <a:accent5>
          <a:srgbClr val="FDF5E2"/>
        </a:accent5>
        <a:accent6>
          <a:srgbClr val="E1C5BC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Snew3 2">
        <a:dk1>
          <a:srgbClr val="A4AEB5"/>
        </a:dk1>
        <a:lt1>
          <a:srgbClr val="FFFFFF"/>
        </a:lt1>
        <a:dk2>
          <a:srgbClr val="005C84"/>
        </a:dk2>
        <a:lt2>
          <a:srgbClr val="CCE5E9"/>
        </a:lt2>
        <a:accent1>
          <a:srgbClr val="F0AB00"/>
        </a:accent1>
        <a:accent2>
          <a:srgbClr val="0098C3"/>
        </a:accent2>
        <a:accent3>
          <a:srgbClr val="AAB5C2"/>
        </a:accent3>
        <a:accent4>
          <a:srgbClr val="DADADA"/>
        </a:accent4>
        <a:accent5>
          <a:srgbClr val="F6D2AA"/>
        </a:accent5>
        <a:accent6>
          <a:srgbClr val="0089B0"/>
        </a:accent6>
        <a:hlink>
          <a:srgbClr val="CCE5E9"/>
        </a:hlink>
        <a:folHlink>
          <a:srgbClr val="E1D9D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5440</TotalTime>
  <Words>1318</Words>
  <Application>Microsoft Office PowerPoint</Application>
  <PresentationFormat>On-screen Show (4:3)</PresentationFormat>
  <Paragraphs>285</Paragraphs>
  <Slides>48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UoSnew3</vt:lpstr>
      <vt:lpstr>CINAHL  Keyword Searching  </vt:lpstr>
      <vt:lpstr>This presentation will take you through the procedure of finding reliable information which can be used in your academic work using the CINAHL bibliographic database.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order to search effectively: </vt:lpstr>
      <vt:lpstr>Consider the following question:</vt:lpstr>
      <vt:lpstr>The key topics are obvious </vt:lpstr>
      <vt:lpstr>PowerPoint Presentation</vt:lpstr>
      <vt:lpstr>Search 1</vt:lpstr>
      <vt:lpstr>Search 2</vt:lpstr>
      <vt:lpstr>PowerPoint Presentation</vt:lpstr>
      <vt:lpstr>PowerPoint Presentation</vt:lpstr>
      <vt:lpstr>To find them go to the library web pages: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Saving your references &amp; search history</vt:lpstr>
      <vt:lpstr>PowerPoint Presentation</vt:lpstr>
      <vt:lpstr>PowerPoint Presentation</vt:lpstr>
      <vt:lpstr>PowerPoint Presentation</vt:lpstr>
      <vt:lpstr>For more help go to: http://library.soton.ac.uk/healthsciences</vt:lpstr>
      <vt:lpstr>PowerPoint Presentation</vt:lpstr>
      <vt:lpstr>PowerPoint Presentation</vt:lpstr>
    </vt:vector>
  </TitlesOfParts>
  <Company>Science Learning Centre South 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Dawson</cp:lastModifiedBy>
  <cp:revision>334</cp:revision>
  <cp:lastPrinted>2013-09-30T13:15:39Z</cp:lastPrinted>
  <dcterms:created xsi:type="dcterms:W3CDTF">2008-04-22T13:46:56Z</dcterms:created>
  <dcterms:modified xsi:type="dcterms:W3CDTF">2014-12-11T11:36:05Z</dcterms:modified>
</cp:coreProperties>
</file>