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6" r:id="rId3"/>
    <p:sldId id="259" r:id="rId4"/>
    <p:sldId id="275" r:id="rId5"/>
    <p:sldId id="260" r:id="rId6"/>
    <p:sldId id="274" r:id="rId7"/>
    <p:sldId id="261" r:id="rId8"/>
    <p:sldId id="262" r:id="rId9"/>
    <p:sldId id="263" r:id="rId10"/>
    <p:sldId id="264" r:id="rId11"/>
    <p:sldId id="265" r:id="rId12"/>
    <p:sldId id="258" r:id="rId13"/>
    <p:sldId id="266" r:id="rId14"/>
    <p:sldId id="267" r:id="rId15"/>
    <p:sldId id="271" r:id="rId16"/>
    <p:sldId id="268" r:id="rId17"/>
    <p:sldId id="269" r:id="rId18"/>
    <p:sldId id="270" r:id="rId19"/>
    <p:sldId id="278" r:id="rId20"/>
    <p:sldId id="277" r:id="rId21"/>
  </p:sldIdLst>
  <p:sldSz cx="9144000" cy="6858000" type="screen4x3"/>
  <p:notesSz cx="6797675" cy="9926638"/>
  <p:custDataLst>
    <p:tags r:id="rId24"/>
  </p:custDataLst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orient="horz" pos="4088">
          <p15:clr>
            <a:srgbClr val="A4A3A4"/>
          </p15:clr>
        </p15:guide>
        <p15:guide id="3" orient="horz" pos="1071">
          <p15:clr>
            <a:srgbClr val="A4A3A4"/>
          </p15:clr>
        </p15:guide>
        <p15:guide id="4" orient="horz" pos="2840">
          <p15:clr>
            <a:srgbClr val="A4A3A4"/>
          </p15:clr>
        </p15:guide>
        <p15:guide id="5" pos="2880">
          <p15:clr>
            <a:srgbClr val="A4A3A4"/>
          </p15:clr>
        </p15:guide>
        <p15:guide id="6" pos="226">
          <p15:clr>
            <a:srgbClr val="A4A3A4"/>
          </p15:clr>
        </p15:guide>
        <p15:guide id="7" pos="553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00"/>
    <a:srgbClr val="FF3399"/>
    <a:srgbClr val="000000"/>
    <a:srgbClr val="F0AB00"/>
    <a:srgbClr val="D8D5CA"/>
    <a:srgbClr val="FCEECC"/>
    <a:srgbClr val="EAEBEC"/>
    <a:srgbClr val="BFC4C5"/>
    <a:srgbClr val="F2F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8" autoAdjust="0"/>
    <p:restoredTop sz="94626" autoAdjust="0"/>
  </p:normalViewPr>
  <p:slideViewPr>
    <p:cSldViewPr>
      <p:cViewPr>
        <p:scale>
          <a:sx n="60" d="100"/>
          <a:sy n="60" d="100"/>
        </p:scale>
        <p:origin x="730" y="470"/>
      </p:cViewPr>
      <p:guideLst>
        <p:guide orient="horz" pos="799"/>
        <p:guide orient="horz" pos="4088"/>
        <p:guide orient="horz" pos="1071"/>
        <p:guide orient="horz" pos="2840"/>
        <p:guide pos="2880"/>
        <p:guide pos="226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C54FE-6A56-4A7F-BB99-D65AA2FB5A3E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BE46D-94DE-4235-9B2B-110313622E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25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E7142AB7-638E-4F4C-93E8-364DCD565EC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811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42AB7-638E-4F4C-93E8-364DCD565EC2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286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03"/>
          <p:cNvGrpSpPr>
            <a:grpSpLocks/>
          </p:cNvGrpSpPr>
          <p:nvPr userDrawn="1"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1">
                <a:solidFill>
                  <a:schemeClr val="tx1"/>
                </a:solidFill>
                <a:latin typeface="+mj-lt"/>
                <a:cs typeface="Lucida Sans Unicode" pitchFamily="34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 b="1">
                <a:solidFill>
                  <a:schemeClr val="tx2"/>
                </a:solidFill>
                <a:latin typeface="+mj-lt"/>
                <a:cs typeface="Lucida Sans Unicode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 smtClean="0"/>
          </a:p>
        </p:txBody>
      </p:sp>
    </p:spTree>
    <p:extLst>
      <p:ext uri="{BB962C8B-B14F-4D97-AF65-F5344CB8AC3E}">
        <p14:creationId xmlns:p14="http://schemas.microsoft.com/office/powerpoint/2010/main" val="186790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cs typeface="Lucida Sans Unicode" pitchFamily="34" charset="0"/>
              </a:defRPr>
            </a:lvl1pPr>
            <a:lvl2pPr>
              <a:defRPr>
                <a:latin typeface="+mn-lt"/>
                <a:cs typeface="Lucida Sans Unicode" pitchFamily="34" charset="0"/>
              </a:defRPr>
            </a:lvl2pPr>
            <a:lvl3pPr>
              <a:defRPr>
                <a:latin typeface="+mn-lt"/>
                <a:cs typeface="Lucida Sans Unicode" pitchFamily="34" charset="0"/>
              </a:defRPr>
            </a:lvl3pPr>
            <a:lvl4pPr>
              <a:defRPr>
                <a:latin typeface="+mn-lt"/>
                <a:cs typeface="Lucida Sans Unicode" pitchFamily="34" charset="0"/>
              </a:defRPr>
            </a:lvl4pPr>
            <a:lvl5pPr>
              <a:defRPr>
                <a:latin typeface="+mn-lt"/>
                <a:cs typeface="Lucida Sans Unicode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FDB9D-FEA3-465B-A53C-2ED673653E5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33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F9FE8-4E45-4B22-9AE2-0989D5357B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0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>
                <a:latin typeface="+mn-lt"/>
                <a:cs typeface="Lucida Sans Unicode" pitchFamily="34" charset="0"/>
              </a:defRPr>
            </a:lvl1pPr>
            <a:lvl2pPr>
              <a:defRPr sz="2400">
                <a:latin typeface="+mn-lt"/>
                <a:cs typeface="Lucida Sans Unicode" pitchFamily="34" charset="0"/>
              </a:defRPr>
            </a:lvl2pPr>
            <a:lvl3pPr>
              <a:defRPr sz="2000">
                <a:latin typeface="+mn-lt"/>
                <a:cs typeface="Lucida Sans Unicode" pitchFamily="34" charset="0"/>
              </a:defRPr>
            </a:lvl3pPr>
            <a:lvl4pPr>
              <a:defRPr sz="1800">
                <a:latin typeface="+mn-lt"/>
                <a:cs typeface="Lucida Sans Unicode" pitchFamily="34" charset="0"/>
              </a:defRPr>
            </a:lvl4pPr>
            <a:lvl5pPr>
              <a:defRPr sz="1800">
                <a:latin typeface="+mn-lt"/>
                <a:cs typeface="Lucida Sans Unicod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>
                <a:latin typeface="+mn-lt"/>
                <a:cs typeface="Lucida Sans Unicode" pitchFamily="34" charset="0"/>
              </a:defRPr>
            </a:lvl1pPr>
            <a:lvl2pPr>
              <a:defRPr sz="2400">
                <a:latin typeface="+mn-lt"/>
                <a:cs typeface="Lucida Sans Unicode" pitchFamily="34" charset="0"/>
              </a:defRPr>
            </a:lvl2pPr>
            <a:lvl3pPr>
              <a:defRPr sz="2000">
                <a:latin typeface="+mn-lt"/>
                <a:cs typeface="Lucida Sans Unicode" pitchFamily="34" charset="0"/>
              </a:defRPr>
            </a:lvl3pPr>
            <a:lvl4pPr>
              <a:defRPr sz="1800">
                <a:latin typeface="+mn-lt"/>
                <a:cs typeface="Lucida Sans Unicode" pitchFamily="34" charset="0"/>
              </a:defRPr>
            </a:lvl4pPr>
            <a:lvl5pPr>
              <a:defRPr sz="1800">
                <a:latin typeface="+mn-lt"/>
                <a:cs typeface="Lucida Sans Unicod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EE983A-E448-4937-B0F4-189EE8BF2D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304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n-lt"/>
                <a:cs typeface="Lucida Sans Unicode" pitchFamily="34" charset="0"/>
              </a:defRPr>
            </a:lvl1pPr>
            <a:lvl2pPr>
              <a:defRPr sz="2000">
                <a:latin typeface="+mn-lt"/>
                <a:cs typeface="Lucida Sans Unicode" pitchFamily="34" charset="0"/>
              </a:defRPr>
            </a:lvl2pPr>
            <a:lvl3pPr>
              <a:defRPr sz="1800">
                <a:latin typeface="+mn-lt"/>
                <a:cs typeface="Lucida Sans Unicode" pitchFamily="34" charset="0"/>
              </a:defRPr>
            </a:lvl3pPr>
            <a:lvl4pPr>
              <a:defRPr sz="1600">
                <a:latin typeface="+mn-lt"/>
                <a:cs typeface="Lucida Sans Unicode" pitchFamily="34" charset="0"/>
              </a:defRPr>
            </a:lvl4pPr>
            <a:lvl5pPr>
              <a:defRPr sz="1600">
                <a:latin typeface="+mn-lt"/>
                <a:cs typeface="Lucida Sans Unicod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n-lt"/>
                <a:cs typeface="Lucida Sans Unicode" pitchFamily="34" charset="0"/>
              </a:defRPr>
            </a:lvl1pPr>
            <a:lvl2pPr>
              <a:defRPr sz="2000">
                <a:latin typeface="+mn-lt"/>
                <a:cs typeface="Lucida Sans Unicode" pitchFamily="34" charset="0"/>
              </a:defRPr>
            </a:lvl2pPr>
            <a:lvl3pPr>
              <a:defRPr sz="1800">
                <a:latin typeface="+mn-lt"/>
                <a:cs typeface="Lucida Sans Unicode" pitchFamily="34" charset="0"/>
              </a:defRPr>
            </a:lvl3pPr>
            <a:lvl4pPr>
              <a:defRPr sz="1600">
                <a:latin typeface="+mn-lt"/>
                <a:cs typeface="Lucida Sans Unicode" pitchFamily="34" charset="0"/>
              </a:defRPr>
            </a:lvl4pPr>
            <a:lvl5pPr>
              <a:defRPr sz="1600">
                <a:latin typeface="+mn-lt"/>
                <a:cs typeface="Lucida Sans Unicod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F51BB-BDA7-4A04-868D-F2B03B7E63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89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D2C9CD-5094-4091-82F6-B3D6AA497D9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68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F53B52-E30C-434B-B157-211AD76EAC0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81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+mn-lt"/>
                <a:cs typeface="Lucida Sans Unicode" pitchFamily="34" charset="0"/>
              </a:defRPr>
            </a:lvl1pPr>
            <a:lvl2pPr>
              <a:defRPr sz="2800">
                <a:latin typeface="+mn-lt"/>
                <a:cs typeface="Lucida Sans Unicode" pitchFamily="34" charset="0"/>
              </a:defRPr>
            </a:lvl2pPr>
            <a:lvl3pPr>
              <a:defRPr sz="2400">
                <a:latin typeface="+mn-lt"/>
                <a:cs typeface="Lucida Sans Unicode" pitchFamily="34" charset="0"/>
              </a:defRPr>
            </a:lvl3pPr>
            <a:lvl4pPr>
              <a:defRPr sz="2000">
                <a:latin typeface="+mn-lt"/>
                <a:cs typeface="Lucida Sans Unicode" pitchFamily="34" charset="0"/>
              </a:defRPr>
            </a:lvl4pPr>
            <a:lvl5pPr>
              <a:defRPr sz="2000">
                <a:latin typeface="+mn-lt"/>
                <a:cs typeface="Lucida Sans Unicode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+mn-lt"/>
                <a:cs typeface="Lucida Sans Unicode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42694-99CB-489F-AF43-5A3D6476DBE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95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2E64B9CB-44FF-4B67-99B3-D7DECC27D548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 b="1">
          <a:solidFill>
            <a:schemeClr val="tx1"/>
          </a:solidFill>
          <a:latin typeface="+mn-lt"/>
          <a:ea typeface="MS PGothic" pitchFamily="34" charset="-128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 b="1">
          <a:solidFill>
            <a:schemeClr val="tx1"/>
          </a:solidFill>
          <a:latin typeface="+mn-lt"/>
          <a:ea typeface="MS PGothic" pitchFamily="34" charset="-128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 b="1">
          <a:solidFill>
            <a:schemeClr val="tx1"/>
          </a:solidFill>
          <a:latin typeface="+mn-lt"/>
          <a:ea typeface="MS PGothic" pitchFamily="34" charset="-128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 b="1">
          <a:solidFill>
            <a:schemeClr val="tx1"/>
          </a:solidFill>
          <a:latin typeface="+mn-lt"/>
          <a:ea typeface="MS PGothic" pitchFamily="34" charset="-128"/>
        </a:defRPr>
      </a:lvl5pPr>
      <a:lvl6pPr marL="26098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library.soton.ac.uk/healthsciences/databas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2420888"/>
            <a:ext cx="8426450" cy="1873250"/>
          </a:xfrm>
        </p:spPr>
        <p:txBody>
          <a:bodyPr/>
          <a:lstStyle/>
          <a:p>
            <a:pPr eaLnBrk="1" hangingPunct="1"/>
            <a:r>
              <a:rPr lang="en-US" dirty="0" smtClean="0"/>
              <a:t>Planning a literature search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Process 24"/>
          <p:cNvSpPr/>
          <p:nvPr/>
        </p:nvSpPr>
        <p:spPr bwMode="auto">
          <a:xfrm>
            <a:off x="3349625" y="225425"/>
            <a:ext cx="2779713" cy="458788"/>
          </a:xfrm>
          <a:prstGeom prst="flowChartProcess">
            <a:avLst/>
          </a:prstGeom>
          <a:solidFill>
            <a:srgbClr val="8064A2"/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old</a:t>
            </a:r>
          </a:p>
        </p:txBody>
      </p:sp>
      <p:sp>
        <p:nvSpPr>
          <p:cNvPr id="26" name="Flowchart: Process 25"/>
          <p:cNvSpPr/>
          <p:nvPr/>
        </p:nvSpPr>
        <p:spPr bwMode="auto">
          <a:xfrm>
            <a:off x="3322638" y="922338"/>
            <a:ext cx="2757487" cy="449262"/>
          </a:xfrm>
          <a:prstGeom prst="flowChartProcess">
            <a:avLst/>
          </a:prstGeom>
          <a:solidFill>
            <a:srgbClr val="8064A2"/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aged</a:t>
            </a:r>
          </a:p>
        </p:txBody>
      </p:sp>
      <p:sp>
        <p:nvSpPr>
          <p:cNvPr id="27" name="Flowchart: Process 26"/>
          <p:cNvSpPr>
            <a:spLocks noChangeArrowheads="1"/>
          </p:cNvSpPr>
          <p:nvPr/>
        </p:nvSpPr>
        <p:spPr bwMode="auto">
          <a:xfrm>
            <a:off x="3349625" y="1868488"/>
            <a:ext cx="2757488" cy="460375"/>
          </a:xfrm>
          <a:prstGeom prst="flowChartProcess">
            <a:avLst/>
          </a:prstGeom>
          <a:solidFill>
            <a:srgbClr val="1F497D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trip</a:t>
            </a:r>
          </a:p>
        </p:txBody>
      </p:sp>
      <p:sp>
        <p:nvSpPr>
          <p:cNvPr id="28" name="Flowchart: Process 27"/>
          <p:cNvSpPr>
            <a:spLocks noChangeArrowheads="1"/>
          </p:cNvSpPr>
          <p:nvPr/>
        </p:nvSpPr>
        <p:spPr bwMode="auto">
          <a:xfrm>
            <a:off x="3335338" y="2513013"/>
            <a:ext cx="2808287" cy="460375"/>
          </a:xfrm>
          <a:prstGeom prst="flowChartProcess">
            <a:avLst/>
          </a:prstGeom>
          <a:solidFill>
            <a:srgbClr val="1F497D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accident</a:t>
            </a:r>
          </a:p>
        </p:txBody>
      </p:sp>
      <p:sp>
        <p:nvSpPr>
          <p:cNvPr id="29" name="Flowchart: Process 28"/>
          <p:cNvSpPr>
            <a:spLocks noChangeArrowheads="1"/>
          </p:cNvSpPr>
          <p:nvPr/>
        </p:nvSpPr>
        <p:spPr bwMode="auto">
          <a:xfrm>
            <a:off x="3324225" y="3154363"/>
            <a:ext cx="2808288" cy="460375"/>
          </a:xfrm>
          <a:prstGeom prst="flowChartProcess">
            <a:avLst/>
          </a:prstGeom>
          <a:solidFill>
            <a:srgbClr val="1F497D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stumble</a:t>
            </a:r>
          </a:p>
        </p:txBody>
      </p:sp>
      <p:sp>
        <p:nvSpPr>
          <p:cNvPr id="30" name="Flowchart: Process 29"/>
          <p:cNvSpPr/>
          <p:nvPr/>
        </p:nvSpPr>
        <p:spPr bwMode="auto">
          <a:xfrm>
            <a:off x="3290888" y="4030663"/>
            <a:ext cx="2808287" cy="460375"/>
          </a:xfrm>
          <a:prstGeom prst="flowChartProcess">
            <a:avLst/>
          </a:prstGeom>
          <a:solidFill>
            <a:sysClr val="windowText" lastClr="000000">
              <a:lumMod val="75000"/>
              <a:lumOff val="25000"/>
            </a:sysClr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physical activity</a:t>
            </a:r>
          </a:p>
        </p:txBody>
      </p:sp>
      <p:sp>
        <p:nvSpPr>
          <p:cNvPr id="31" name="Flowchart: Process 30"/>
          <p:cNvSpPr/>
          <p:nvPr/>
        </p:nvSpPr>
        <p:spPr bwMode="auto">
          <a:xfrm>
            <a:off x="3290888" y="4730750"/>
            <a:ext cx="2808287" cy="458788"/>
          </a:xfrm>
          <a:prstGeom prst="flowChartProcess">
            <a:avLst/>
          </a:prstGeom>
          <a:solidFill>
            <a:sysClr val="windowText" lastClr="000000">
              <a:lumMod val="75000"/>
              <a:lumOff val="25000"/>
            </a:sysClr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work out</a:t>
            </a:r>
          </a:p>
        </p:txBody>
      </p:sp>
      <p:cxnSp>
        <p:nvCxnSpPr>
          <p:cNvPr id="32" name="Straight Connector 31"/>
          <p:cNvCxnSpPr>
            <a:cxnSpLocks noChangeShapeType="1"/>
            <a:endCxn id="25" idx="1"/>
          </p:cNvCxnSpPr>
          <p:nvPr/>
        </p:nvCxnSpPr>
        <p:spPr bwMode="auto">
          <a:xfrm flipV="1">
            <a:off x="2159000" y="454025"/>
            <a:ext cx="1190625" cy="230188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Connector 32"/>
          <p:cNvCxnSpPr>
            <a:cxnSpLocks noChangeShapeType="1"/>
            <a:endCxn id="26" idx="1"/>
          </p:cNvCxnSpPr>
          <p:nvPr/>
        </p:nvCxnSpPr>
        <p:spPr bwMode="auto">
          <a:xfrm>
            <a:off x="2116138" y="849313"/>
            <a:ext cx="1206500" cy="296862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Connector 33"/>
          <p:cNvCxnSpPr>
            <a:cxnSpLocks noChangeShapeType="1"/>
            <a:endCxn id="29" idx="1"/>
          </p:cNvCxnSpPr>
          <p:nvPr/>
        </p:nvCxnSpPr>
        <p:spPr bwMode="auto">
          <a:xfrm>
            <a:off x="2116138" y="2973388"/>
            <a:ext cx="1208087" cy="411162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>
            <a:cxnSpLocks noChangeShapeType="1"/>
            <a:endCxn id="28" idx="1"/>
          </p:cNvCxnSpPr>
          <p:nvPr/>
        </p:nvCxnSpPr>
        <p:spPr bwMode="auto">
          <a:xfrm>
            <a:off x="2170113" y="2738438"/>
            <a:ext cx="1165225" cy="4762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/>
          <p:cNvCxnSpPr>
            <a:cxnSpLocks noChangeShapeType="1"/>
            <a:endCxn id="27" idx="1"/>
          </p:cNvCxnSpPr>
          <p:nvPr/>
        </p:nvCxnSpPr>
        <p:spPr bwMode="auto">
          <a:xfrm flipV="1">
            <a:off x="2170113" y="2098675"/>
            <a:ext cx="1179512" cy="284163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/>
          <p:cNvCxnSpPr>
            <a:cxnSpLocks noChangeShapeType="1"/>
            <a:endCxn id="30" idx="1"/>
          </p:cNvCxnSpPr>
          <p:nvPr/>
        </p:nvCxnSpPr>
        <p:spPr bwMode="auto">
          <a:xfrm flipV="1">
            <a:off x="2170113" y="4260850"/>
            <a:ext cx="1120775" cy="230188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/>
          <p:cNvCxnSpPr>
            <a:cxnSpLocks noChangeShapeType="1"/>
            <a:endCxn id="31" idx="1"/>
          </p:cNvCxnSpPr>
          <p:nvPr/>
        </p:nvCxnSpPr>
        <p:spPr bwMode="auto">
          <a:xfrm>
            <a:off x="2116138" y="4730750"/>
            <a:ext cx="1174750" cy="230188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Flowchart: Process 38"/>
          <p:cNvSpPr>
            <a:spLocks noChangeArrowheads="1"/>
          </p:cNvSpPr>
          <p:nvPr/>
        </p:nvSpPr>
        <p:spPr bwMode="auto">
          <a:xfrm>
            <a:off x="730250" y="5734050"/>
            <a:ext cx="1439863" cy="727075"/>
          </a:xfrm>
          <a:prstGeom prst="flowChartProcess">
            <a:avLst/>
          </a:prstGeom>
          <a:solidFill>
            <a:srgbClr val="CC0099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prevent</a:t>
            </a:r>
          </a:p>
        </p:txBody>
      </p:sp>
      <p:sp>
        <p:nvSpPr>
          <p:cNvPr id="40" name="Flowchart: Process 39"/>
          <p:cNvSpPr/>
          <p:nvPr/>
        </p:nvSpPr>
        <p:spPr bwMode="auto">
          <a:xfrm>
            <a:off x="719138" y="479425"/>
            <a:ext cx="1450975" cy="539750"/>
          </a:xfrm>
          <a:prstGeom prst="flowChartProcess">
            <a:avLst/>
          </a:prstGeom>
          <a:solidFill>
            <a:srgbClr val="8064A2"/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elderly</a:t>
            </a:r>
          </a:p>
        </p:txBody>
      </p:sp>
      <p:sp>
        <p:nvSpPr>
          <p:cNvPr id="41" name="Flowchart: Process 40"/>
          <p:cNvSpPr>
            <a:spLocks noChangeArrowheads="1"/>
          </p:cNvSpPr>
          <p:nvPr/>
        </p:nvSpPr>
        <p:spPr bwMode="auto">
          <a:xfrm>
            <a:off x="3268663" y="5591175"/>
            <a:ext cx="2808287" cy="458788"/>
          </a:xfrm>
          <a:prstGeom prst="flowChartProcess">
            <a:avLst/>
          </a:prstGeom>
          <a:solidFill>
            <a:srgbClr val="CC0099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stop</a:t>
            </a:r>
          </a:p>
        </p:txBody>
      </p:sp>
      <p:sp>
        <p:nvSpPr>
          <p:cNvPr id="42" name="Flowchart: Process 41"/>
          <p:cNvSpPr>
            <a:spLocks noChangeArrowheads="1"/>
          </p:cNvSpPr>
          <p:nvPr/>
        </p:nvSpPr>
        <p:spPr bwMode="auto">
          <a:xfrm>
            <a:off x="3271838" y="6230938"/>
            <a:ext cx="2808287" cy="458787"/>
          </a:xfrm>
          <a:prstGeom prst="flowChartProcess">
            <a:avLst/>
          </a:prstGeom>
          <a:solidFill>
            <a:srgbClr val="CC0099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avoid</a:t>
            </a:r>
          </a:p>
        </p:txBody>
      </p:sp>
      <p:sp>
        <p:nvSpPr>
          <p:cNvPr id="43" name="Flowchart: Process 42"/>
          <p:cNvSpPr/>
          <p:nvPr/>
        </p:nvSpPr>
        <p:spPr bwMode="auto">
          <a:xfrm>
            <a:off x="709613" y="4233863"/>
            <a:ext cx="1439862" cy="727075"/>
          </a:xfrm>
          <a:prstGeom prst="flowChartProcess">
            <a:avLst/>
          </a:prstGeom>
          <a:solidFill>
            <a:sysClr val="windowText" lastClr="000000">
              <a:lumMod val="75000"/>
              <a:lumOff val="25000"/>
            </a:sysClr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exercise</a:t>
            </a:r>
          </a:p>
        </p:txBody>
      </p:sp>
      <p:sp>
        <p:nvSpPr>
          <p:cNvPr id="44" name="Flowchart: Process 43"/>
          <p:cNvSpPr>
            <a:spLocks noChangeArrowheads="1"/>
          </p:cNvSpPr>
          <p:nvPr/>
        </p:nvSpPr>
        <p:spPr bwMode="auto">
          <a:xfrm>
            <a:off x="703263" y="2382838"/>
            <a:ext cx="1439862" cy="635000"/>
          </a:xfrm>
          <a:prstGeom prst="flowChartProcess">
            <a:avLst/>
          </a:prstGeom>
          <a:solidFill>
            <a:srgbClr val="1F497D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falls</a:t>
            </a:r>
          </a:p>
        </p:txBody>
      </p:sp>
      <p:cxnSp>
        <p:nvCxnSpPr>
          <p:cNvPr id="45" name="Straight Connector 44"/>
          <p:cNvCxnSpPr>
            <a:cxnSpLocks noChangeShapeType="1"/>
            <a:stCxn id="39" idx="3"/>
            <a:endCxn id="41" idx="1"/>
          </p:cNvCxnSpPr>
          <p:nvPr/>
        </p:nvCxnSpPr>
        <p:spPr bwMode="auto">
          <a:xfrm flipV="1">
            <a:off x="2170113" y="5821363"/>
            <a:ext cx="1098550" cy="276225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/>
          <p:cNvCxnSpPr>
            <a:cxnSpLocks noChangeShapeType="1"/>
            <a:endCxn id="42" idx="1"/>
          </p:cNvCxnSpPr>
          <p:nvPr/>
        </p:nvCxnSpPr>
        <p:spPr bwMode="auto">
          <a:xfrm>
            <a:off x="2170113" y="6230938"/>
            <a:ext cx="1101725" cy="230187"/>
          </a:xfrm>
          <a:prstGeom prst="line">
            <a:avLst/>
          </a:prstGeom>
          <a:noFill/>
          <a:ln w="28575" algn="ctr">
            <a:solidFill>
              <a:sysClr val="window" lastClr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8994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367004" y="692696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ＭＳ Ｐゴシック"/>
              </a:rPr>
              <a:t>Search 1 – note that we are joining </a:t>
            </a:r>
            <a:r>
              <a:rPr kumimoji="0" lang="en-GB" sz="32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ＭＳ Ｐゴシック"/>
              </a:rPr>
              <a:t>the terms with </a:t>
            </a:r>
            <a:r>
              <a:rPr kumimoji="0" lang="en-GB" sz="3200" b="1" i="0" u="none" strike="noStrike" kern="0" cap="none" spc="0" normalizeH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Lucida Sans"/>
                <a:ea typeface="ＭＳ Ｐゴシック"/>
              </a:rPr>
              <a:t>or</a:t>
            </a:r>
            <a:r>
              <a:rPr kumimoji="0" lang="en-GB" sz="32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ＭＳ Ｐゴシック"/>
              </a:rPr>
              <a:t> because they are similar concepts</a:t>
            </a:r>
            <a:endParaRPr kumimoji="0" lang="en-GB" sz="3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Lucida Sans"/>
              <a:ea typeface="ＭＳ Ｐゴシック"/>
            </a:endParaRPr>
          </a:p>
        </p:txBody>
      </p:sp>
      <p:sp>
        <p:nvSpPr>
          <p:cNvPr id="6" name="Flowchart: Process 23"/>
          <p:cNvSpPr>
            <a:spLocks noChangeArrowheads="1"/>
          </p:cNvSpPr>
          <p:nvPr/>
        </p:nvSpPr>
        <p:spPr bwMode="auto">
          <a:xfrm>
            <a:off x="3102368" y="4207054"/>
            <a:ext cx="2797175" cy="504825"/>
          </a:xfrm>
          <a:prstGeom prst="flowChartProcess">
            <a:avLst/>
          </a:prstGeom>
          <a:solidFill>
            <a:srgbClr val="1F497D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trip*</a:t>
            </a:r>
          </a:p>
        </p:txBody>
      </p:sp>
      <p:sp>
        <p:nvSpPr>
          <p:cNvPr id="7" name="Flowchart: Process 24"/>
          <p:cNvSpPr>
            <a:spLocks noChangeArrowheads="1"/>
          </p:cNvSpPr>
          <p:nvPr/>
        </p:nvSpPr>
        <p:spPr bwMode="auto">
          <a:xfrm>
            <a:off x="3119832" y="3089423"/>
            <a:ext cx="2779712" cy="458788"/>
          </a:xfrm>
          <a:prstGeom prst="flowChartProcess">
            <a:avLst/>
          </a:prstGeom>
          <a:solidFill>
            <a:srgbClr val="1F497D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fall*</a:t>
            </a:r>
          </a:p>
        </p:txBody>
      </p:sp>
      <p:sp>
        <p:nvSpPr>
          <p:cNvPr id="8" name="Flowchart: Process 25"/>
          <p:cNvSpPr>
            <a:spLocks noChangeArrowheads="1"/>
          </p:cNvSpPr>
          <p:nvPr/>
        </p:nvSpPr>
        <p:spPr bwMode="auto">
          <a:xfrm>
            <a:off x="3140469" y="5302277"/>
            <a:ext cx="2759075" cy="449262"/>
          </a:xfrm>
          <a:prstGeom prst="flowChartProcess">
            <a:avLst/>
          </a:prstGeom>
          <a:solidFill>
            <a:srgbClr val="1F497D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accident*</a:t>
            </a:r>
          </a:p>
        </p:txBody>
      </p:sp>
      <p:sp>
        <p:nvSpPr>
          <p:cNvPr id="9" name="Flowchart: Process 26"/>
          <p:cNvSpPr>
            <a:spLocks noChangeArrowheads="1"/>
          </p:cNvSpPr>
          <p:nvPr/>
        </p:nvSpPr>
        <p:spPr bwMode="auto">
          <a:xfrm>
            <a:off x="3963988" y="3561676"/>
            <a:ext cx="914400" cy="612775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0" anchor="ctr"/>
          <a:lstStyle/>
          <a:p>
            <a:r>
              <a:rPr lang="en-GB" b="1" dirty="0">
                <a:solidFill>
                  <a:srgbClr val="FFFF99"/>
                </a:solidFill>
                <a:ea typeface="ＭＳ Ｐゴシック" pitchFamily="34" charset="-128"/>
                <a:cs typeface="Arial" charset="0"/>
              </a:rPr>
              <a:t>or</a:t>
            </a:r>
          </a:p>
        </p:txBody>
      </p:sp>
      <p:sp>
        <p:nvSpPr>
          <p:cNvPr id="10" name="Flowchart: Process 27"/>
          <p:cNvSpPr>
            <a:spLocks noChangeArrowheads="1"/>
          </p:cNvSpPr>
          <p:nvPr/>
        </p:nvSpPr>
        <p:spPr bwMode="auto">
          <a:xfrm>
            <a:off x="3975137" y="4683963"/>
            <a:ext cx="914400" cy="611187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0" anchor="ctr"/>
          <a:lstStyle/>
          <a:p>
            <a:r>
              <a:rPr lang="en-GB" b="1" dirty="0">
                <a:solidFill>
                  <a:srgbClr val="FFFF99"/>
                </a:solidFill>
                <a:ea typeface="ＭＳ Ｐゴシック" pitchFamily="34" charset="-128"/>
                <a:cs typeface="Arial" charset="0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213276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68965"/>
          <p:cNvSpPr txBox="1">
            <a:spLocks/>
          </p:cNvSpPr>
          <p:nvPr/>
        </p:nvSpPr>
        <p:spPr bwMode="auto">
          <a:xfrm>
            <a:off x="674688" y="67975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ＭＳ Ｐゴシック"/>
              </a:rPr>
              <a:t>Search 2</a:t>
            </a:r>
          </a:p>
        </p:txBody>
      </p:sp>
      <p:sp>
        <p:nvSpPr>
          <p:cNvPr id="6" name="Flowchart: Process 5"/>
          <p:cNvSpPr/>
          <p:nvPr/>
        </p:nvSpPr>
        <p:spPr bwMode="auto">
          <a:xfrm>
            <a:off x="3095625" y="4235595"/>
            <a:ext cx="2797175" cy="504825"/>
          </a:xfrm>
          <a:prstGeom prst="flowChartProcess">
            <a:avLst/>
          </a:prstGeom>
          <a:solidFill>
            <a:srgbClr val="8064A2"/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old*</a:t>
            </a:r>
          </a:p>
        </p:txBody>
      </p:sp>
      <p:sp>
        <p:nvSpPr>
          <p:cNvPr id="7" name="Flowchart: Process 6"/>
          <p:cNvSpPr/>
          <p:nvPr/>
        </p:nvSpPr>
        <p:spPr bwMode="auto">
          <a:xfrm>
            <a:off x="3109913" y="2818953"/>
            <a:ext cx="2779712" cy="458788"/>
          </a:xfrm>
          <a:prstGeom prst="flowChartProcess">
            <a:avLst/>
          </a:prstGeom>
          <a:solidFill>
            <a:srgbClr val="8064A2"/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elder*</a:t>
            </a:r>
          </a:p>
        </p:txBody>
      </p:sp>
      <p:sp>
        <p:nvSpPr>
          <p:cNvPr id="8" name="Flowchart: Process 168970"/>
          <p:cNvSpPr>
            <a:spLocks noChangeArrowheads="1"/>
          </p:cNvSpPr>
          <p:nvPr/>
        </p:nvSpPr>
        <p:spPr bwMode="auto">
          <a:xfrm>
            <a:off x="3962217" y="3408507"/>
            <a:ext cx="914400" cy="612775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0" anchor="ctr"/>
          <a:lstStyle/>
          <a:p>
            <a:r>
              <a:rPr lang="en-GB" b="1" dirty="0">
                <a:solidFill>
                  <a:srgbClr val="FFFF99"/>
                </a:solidFill>
                <a:ea typeface="ＭＳ Ｐゴシック" pitchFamily="34" charset="-128"/>
                <a:cs typeface="Arial" charset="0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62566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68965"/>
          <p:cNvSpPr txBox="1">
            <a:spLocks/>
          </p:cNvSpPr>
          <p:nvPr/>
        </p:nvSpPr>
        <p:spPr>
          <a:xfrm>
            <a:off x="665163" y="657225"/>
            <a:ext cx="8426450" cy="1341438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ＭＳ Ｐゴシック"/>
              </a:rPr>
              <a:t>Search 3</a:t>
            </a:r>
          </a:p>
        </p:txBody>
      </p:sp>
      <p:sp>
        <p:nvSpPr>
          <p:cNvPr id="5" name="Flowchart: Process 4"/>
          <p:cNvSpPr/>
          <p:nvPr/>
        </p:nvSpPr>
        <p:spPr bwMode="auto">
          <a:xfrm>
            <a:off x="3095625" y="3724275"/>
            <a:ext cx="2797175" cy="504825"/>
          </a:xfrm>
          <a:prstGeom prst="flowChartProcess">
            <a:avLst/>
          </a:prstGeom>
          <a:solidFill>
            <a:sysClr val="windowText" lastClr="000000">
              <a:lumMod val="75000"/>
              <a:lumOff val="25000"/>
            </a:sysClr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active*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Flowchart: Process 5"/>
          <p:cNvSpPr/>
          <p:nvPr/>
        </p:nvSpPr>
        <p:spPr bwMode="auto">
          <a:xfrm>
            <a:off x="3109913" y="2598738"/>
            <a:ext cx="2779712" cy="460375"/>
          </a:xfrm>
          <a:prstGeom prst="flowChartProcess">
            <a:avLst/>
          </a:prstGeom>
          <a:solidFill>
            <a:sysClr val="windowText" lastClr="000000">
              <a:lumMod val="75000"/>
              <a:lumOff val="25000"/>
            </a:sysClr>
          </a:solidFill>
          <a:ln w="2857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exercis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*</a:t>
            </a:r>
          </a:p>
        </p:txBody>
      </p:sp>
      <p:sp>
        <p:nvSpPr>
          <p:cNvPr id="7" name="Flowchart: Process 7"/>
          <p:cNvSpPr>
            <a:spLocks noChangeArrowheads="1"/>
          </p:cNvSpPr>
          <p:nvPr/>
        </p:nvSpPr>
        <p:spPr bwMode="auto">
          <a:xfrm>
            <a:off x="3963988" y="3094038"/>
            <a:ext cx="914400" cy="612775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0" anchor="ctr"/>
          <a:lstStyle/>
          <a:p>
            <a:r>
              <a:rPr lang="en-GB" b="1" dirty="0">
                <a:solidFill>
                  <a:srgbClr val="FFFF99"/>
                </a:solidFill>
                <a:ea typeface="ＭＳ Ｐゴシック" pitchFamily="34" charset="-128"/>
                <a:cs typeface="Arial" charset="0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21811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68965"/>
          <p:cNvSpPr txBox="1">
            <a:spLocks/>
          </p:cNvSpPr>
          <p:nvPr/>
        </p:nvSpPr>
        <p:spPr>
          <a:xfrm>
            <a:off x="665163" y="657225"/>
            <a:ext cx="8426450" cy="1341438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ＭＳ Ｐゴシック"/>
              </a:rPr>
              <a:t>Search 4</a:t>
            </a:r>
          </a:p>
        </p:txBody>
      </p:sp>
      <p:sp>
        <p:nvSpPr>
          <p:cNvPr id="5" name="Flowchart: Process 5"/>
          <p:cNvSpPr>
            <a:spLocks noChangeArrowheads="1"/>
          </p:cNvSpPr>
          <p:nvPr/>
        </p:nvSpPr>
        <p:spPr bwMode="auto">
          <a:xfrm>
            <a:off x="2771775" y="2598738"/>
            <a:ext cx="2520950" cy="830262"/>
          </a:xfrm>
          <a:prstGeom prst="flowChartProcess">
            <a:avLst/>
          </a:prstGeom>
          <a:solidFill>
            <a:srgbClr val="CC0099"/>
          </a:solidFill>
          <a:ln w="28575" algn="ctr">
            <a:solidFill>
              <a:sysClr val="window" lastClr="FFFFFF"/>
            </a:solidFill>
            <a:round/>
            <a:headEnd/>
            <a:tailEnd/>
          </a:ln>
        </p:spPr>
        <p:txBody>
          <a:bodyPr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ＭＳ Ｐゴシック" pitchFamily="34" charset="-128"/>
                <a:cs typeface="Arial" charset="0"/>
              </a:rPr>
              <a:t>prevent*</a:t>
            </a:r>
          </a:p>
        </p:txBody>
      </p:sp>
    </p:spTree>
    <p:extLst>
      <p:ext uri="{BB962C8B-B14F-4D97-AF65-F5344CB8AC3E}">
        <p14:creationId xmlns:p14="http://schemas.microsoft.com/office/powerpoint/2010/main" val="309298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908720"/>
            <a:ext cx="8426450" cy="1341438"/>
          </a:xfrm>
        </p:spPr>
        <p:txBody>
          <a:bodyPr/>
          <a:lstStyle/>
          <a:p>
            <a:r>
              <a:rPr lang="en-GB" sz="3200" dirty="0" smtClean="0"/>
              <a:t>This is what the first </a:t>
            </a:r>
            <a:r>
              <a:rPr lang="en-GB" sz="3200" dirty="0" smtClean="0"/>
              <a:t>set of search terms will look like when for a keyword search in DelphiS or CINAHL or Medline</a:t>
            </a:r>
            <a:endParaRPr lang="en-GB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8" t="34554" b="17890"/>
          <a:stretch/>
        </p:blipFill>
        <p:spPr bwMode="auto">
          <a:xfrm>
            <a:off x="395536" y="2852936"/>
            <a:ext cx="7704855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980728"/>
            <a:ext cx="8426450" cy="4502150"/>
          </a:xfrm>
        </p:spPr>
        <p:txBody>
          <a:bodyPr/>
          <a:lstStyle/>
          <a:p>
            <a:pPr marL="0" indent="0">
              <a:buNone/>
            </a:pPr>
            <a:r>
              <a:rPr lang="en-GB" sz="3600" b="0" dirty="0" smtClean="0"/>
              <a:t>Now you have prepared your search strategy you can start using the databases.</a:t>
            </a:r>
          </a:p>
          <a:p>
            <a:pPr marL="0" indent="0">
              <a:buNone/>
            </a:pPr>
            <a:r>
              <a:rPr lang="en-GB" sz="3600" b="0" dirty="0" smtClean="0"/>
              <a:t>You will find help with using our most popular databases on this LibGuides </a:t>
            </a:r>
            <a:r>
              <a:rPr lang="en-GB" sz="3600" b="0" dirty="0"/>
              <a:t>page </a:t>
            </a:r>
            <a:r>
              <a:rPr lang="en-GB" sz="3600" b="0" dirty="0">
                <a:hlinkClick r:id="rId2"/>
              </a:rPr>
              <a:t>http://</a:t>
            </a:r>
            <a:r>
              <a:rPr lang="en-GB" sz="3600" b="0" dirty="0" smtClean="0">
                <a:hlinkClick r:id="rId2"/>
              </a:rPr>
              <a:t>library.soton.ac.uk/healthsciences/databases</a:t>
            </a:r>
            <a:endParaRPr lang="en-GB" sz="3600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3B52-E30C-434B-B157-211AD76EAC00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18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3B52-E30C-434B-B157-211AD76EAC00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3" name="Slide Number Placeholder 1"/>
          <p:cNvSpPr txBox="1">
            <a:spLocks/>
          </p:cNvSpPr>
          <p:nvPr/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MS PGothic" pitchFamily="34" charset="-128"/>
                <a:cs typeface="+mn-cs"/>
              </a:defRPr>
            </a:lvl9pPr>
          </a:lstStyle>
          <a:p>
            <a:pPr>
              <a:defRPr/>
            </a:pPr>
            <a:fld id="{40EEECDD-7AFD-44B2-BBDD-C3C68A580731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75928" y="917104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 lvl="0">
              <a:defRPr/>
            </a:pP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E5E9"/>
                </a:solidFill>
                <a:effectLst/>
                <a:uLnTx/>
                <a:uFillTx/>
                <a:latin typeface="Lucida Sans"/>
                <a:ea typeface="MS PGothic" pitchFamily="34" charset="-128"/>
              </a:rPr>
              <a:t>Using these tools </a:t>
            </a:r>
            <a:r>
              <a:rPr lang="en-GB" sz="3200" kern="0" dirty="0" smtClean="0">
                <a:solidFill>
                  <a:srgbClr val="CCE5E9"/>
                </a:solidFill>
              </a:rPr>
              <a:t>will also </a:t>
            </a:r>
            <a:r>
              <a:rPr lang="en-GB" sz="3200" kern="0" dirty="0">
                <a:solidFill>
                  <a:srgbClr val="CCE5E9"/>
                </a:solidFill>
              </a:rPr>
              <a:t>help 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E5E9"/>
                </a:solidFill>
                <a:effectLst/>
                <a:uLnTx/>
                <a:uFillTx/>
                <a:latin typeface="Lucida Sans"/>
                <a:ea typeface="MS PGothic" pitchFamily="34" charset="-128"/>
              </a:rPr>
              <a:t>you to create an audit trail/record of your literature search </a:t>
            </a: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CCE5E9"/>
              </a:solidFill>
              <a:effectLst/>
              <a:uLnTx/>
              <a:uFillTx/>
              <a:latin typeface="Lucida Sans"/>
              <a:ea typeface="MS PGothic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03920" y="2933328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1pPr>
            <a:lvl2pPr marL="809625" indent="-358775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8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2pPr>
            <a:lvl3pPr marL="125730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4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3pPr>
            <a:lvl4pPr marL="1704975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4pPr>
            <a:lvl5pPr marL="21526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5pPr>
            <a:lvl6pPr marL="26098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670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242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814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CCE5E9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An audit trail or </a:t>
            </a:r>
            <a:r>
              <a:rPr lang="en-GB" sz="2800" b="0" kern="0" noProof="0" dirty="0" smtClean="0">
                <a:solidFill>
                  <a:srgbClr val="FFFFFF"/>
                </a:solidFill>
                <a:latin typeface="Lucida Sans"/>
              </a:rPr>
              <a:t>re</a:t>
            </a:r>
            <a:r>
              <a:rPr lang="en-GB" sz="2800" b="0" kern="0" dirty="0" smtClean="0">
                <a:solidFill>
                  <a:srgbClr val="FFFFFF"/>
                </a:solidFill>
                <a:latin typeface="Lucida Sans"/>
              </a:rPr>
              <a:t>cord </a:t>
            </a: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will allow the person marking your piece of work to follow through step-by-step your literature search.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CCE5E9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It will also allow you to manage your time more effectively because you won’t be wasting time searching for material that you have lost because of poor record keeping</a:t>
            </a: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CCE5E9"/>
              </a:buClr>
              <a:buSzTx/>
              <a:buFont typeface="Wingdings" pitchFamily="2" charset="2"/>
              <a:buNone/>
              <a:tabLst/>
              <a:defRPr/>
            </a:pPr>
            <a:endParaRPr kumimoji="0" lang="en-GB" sz="2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MS PGothic" pitchFamily="34" charset="-128"/>
              <a:cs typeface="Lucida Sans Unicode" pitchFamily="34" charset="0"/>
            </a:endParaRPr>
          </a:p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CCE5E9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GB" sz="3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MS PGothic" pitchFamily="34" charset="-128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81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3B52-E30C-434B-B157-211AD76EAC00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3" name="Slide Number Placeholder 1"/>
          <p:cNvSpPr txBox="1">
            <a:spLocks/>
          </p:cNvSpPr>
          <p:nvPr/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Lucida Sans" pitchFamily="34" charset="0"/>
                <a:ea typeface="ＭＳ Ｐゴシック" pitchFamily="34" charset="-128"/>
                <a:cs typeface="Arial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EEECDD-7AFD-44B2-BBDD-C3C68A580731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" pitchFamily="34" charset="0"/>
                <a:ea typeface="ＭＳ Ｐゴシック" pitchFamily="34" charset="-128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75928" y="773088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4BACC6">
                    <a:lumMod val="20000"/>
                    <a:lumOff val="80000"/>
                  </a:srgbClr>
                </a:solidFill>
                <a:effectLst/>
                <a:uLnTx/>
                <a:uFillTx/>
                <a:latin typeface="Lucida Sans"/>
                <a:ea typeface="MS PGothic" pitchFamily="34" charset="-128"/>
              </a:rPr>
              <a:t>An audit trail/record will show all of the stages of the search procedures, such as: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CCE5E9"/>
                </a:solidFill>
                <a:effectLst/>
                <a:uLnTx/>
                <a:uFillTx/>
                <a:latin typeface="Lucida Sans"/>
                <a:ea typeface="MS PGothic" pitchFamily="34" charset="-128"/>
              </a:rPr>
              <a:t/>
            </a:r>
            <a:b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CCE5E9"/>
                </a:solidFill>
                <a:effectLst/>
                <a:uLnTx/>
                <a:uFillTx/>
                <a:latin typeface="Lucida Sans"/>
                <a:ea typeface="MS PGothic" pitchFamily="34" charset="-128"/>
              </a:rPr>
            </a:br>
            <a:endParaRPr kumimoji="0" lang="en-GB" sz="3600" b="1" i="0" u="none" strike="noStrike" kern="0" cap="none" spc="0" normalizeH="0" baseline="0" noProof="0" dirty="0">
              <a:ln>
                <a:noFill/>
              </a:ln>
              <a:solidFill>
                <a:srgbClr val="CCE5E9"/>
              </a:solidFill>
              <a:effectLst/>
              <a:uLnTx/>
              <a:uFillTx/>
              <a:latin typeface="Lucida Sans"/>
              <a:ea typeface="MS PGothic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75928" y="2285256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1pPr>
            <a:lvl2pPr marL="809625" indent="-358775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8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2pPr>
            <a:lvl3pPr marL="125730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4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3pPr>
            <a:lvl4pPr marL="1704975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4pPr>
            <a:lvl5pPr marL="21526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5pPr>
            <a:lvl6pPr marL="26098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670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242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814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Determining key terms, including synonyms and alternative spellings and different terminology</a:t>
            </a:r>
          </a:p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The databases used </a:t>
            </a:r>
          </a:p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The date range used </a:t>
            </a:r>
          </a:p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The dates of access</a:t>
            </a:r>
          </a:p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The search history</a:t>
            </a:r>
          </a:p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The justification for excluding data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MS PGothic" pitchFamily="34" charset="-128"/>
                <a:cs typeface="Lucida Sans Unicode" pitchFamily="34" charset="0"/>
              </a:rPr>
              <a:t> </a:t>
            </a:r>
          </a:p>
          <a:p>
            <a:pPr marL="271463" marR="0" lvl="0" indent="-271463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CCE5E9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MS PGothic" pitchFamily="34" charset="-128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5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239911"/>
            <a:ext cx="8426450" cy="1341438"/>
          </a:xfrm>
        </p:spPr>
        <p:txBody>
          <a:bodyPr/>
          <a:lstStyle/>
          <a:p>
            <a:r>
              <a:rPr lang="en-GB" dirty="0"/>
              <a:t>Saving </a:t>
            </a:r>
            <a:r>
              <a:rPr lang="en-GB" dirty="0" smtClean="0"/>
              <a:t>Searches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931" y="1548111"/>
            <a:ext cx="8426450" cy="4502150"/>
          </a:xfrm>
        </p:spPr>
        <p:txBody>
          <a:bodyPr/>
          <a:lstStyle/>
          <a:p>
            <a:pPr marL="0" indent="0">
              <a:buNone/>
            </a:pPr>
            <a:r>
              <a:rPr lang="en-GB" sz="2400" b="0" dirty="0" smtClean="0"/>
              <a:t>You can save your </a:t>
            </a:r>
            <a:r>
              <a:rPr lang="en-GB" sz="2400" b="0" dirty="0"/>
              <a:t>search to be rerun at another </a:t>
            </a:r>
            <a:r>
              <a:rPr lang="en-GB" sz="2400" b="0" dirty="0" smtClean="0"/>
              <a:t>time:</a:t>
            </a:r>
          </a:p>
          <a:p>
            <a:pPr marL="0" indent="0">
              <a:buNone/>
            </a:pPr>
            <a:endParaRPr lang="en-GB" sz="800" b="0" dirty="0"/>
          </a:p>
          <a:p>
            <a:pPr marL="0" indent="0">
              <a:buNone/>
            </a:pPr>
            <a:r>
              <a:rPr lang="en-GB" sz="2000" b="0" dirty="0"/>
              <a:t>1</a:t>
            </a:r>
            <a:r>
              <a:rPr lang="en-GB" sz="2000" b="0" dirty="0" smtClean="0"/>
              <a:t>. Create </a:t>
            </a:r>
            <a:r>
              <a:rPr lang="en-GB" sz="2000" b="0" dirty="0"/>
              <a:t>a personal account by clicking </a:t>
            </a:r>
            <a:r>
              <a:rPr lang="en-GB" sz="2000" dirty="0">
                <a:solidFill>
                  <a:srgbClr val="FFFF99"/>
                </a:solidFill>
              </a:rPr>
              <a:t>Sign In </a:t>
            </a:r>
            <a:r>
              <a:rPr lang="en-GB" sz="2000" b="0" dirty="0"/>
              <a:t>at the top of the page. Go to </a:t>
            </a:r>
            <a:r>
              <a:rPr lang="en-GB" sz="2000" dirty="0">
                <a:solidFill>
                  <a:srgbClr val="FFFF99"/>
                </a:solidFill>
              </a:rPr>
              <a:t>Create a New Account </a:t>
            </a:r>
            <a:r>
              <a:rPr lang="en-GB" sz="2000" b="0" dirty="0"/>
              <a:t>and set up your profile, or sign in to an </a:t>
            </a:r>
            <a:r>
              <a:rPr lang="en-GB" sz="2000" b="0" dirty="0" smtClean="0"/>
              <a:t>your existing </a:t>
            </a:r>
            <a:r>
              <a:rPr lang="en-GB" sz="2000" b="0" dirty="0"/>
              <a:t>account by entering your username and password.  </a:t>
            </a:r>
          </a:p>
          <a:p>
            <a:pPr marL="0" indent="0">
              <a:buNone/>
            </a:pPr>
            <a:r>
              <a:rPr lang="en-GB" sz="2000" b="0" dirty="0" smtClean="0"/>
              <a:t>2. Conduct a </a:t>
            </a:r>
            <a:r>
              <a:rPr lang="en-GB" sz="2000" b="0" dirty="0"/>
              <a:t>search.</a:t>
            </a:r>
          </a:p>
          <a:p>
            <a:pPr marL="0" indent="0">
              <a:buNone/>
            </a:pPr>
            <a:r>
              <a:rPr lang="en-GB" sz="2000" b="0" dirty="0"/>
              <a:t>3</a:t>
            </a:r>
            <a:r>
              <a:rPr lang="en-GB" sz="2000" b="0" dirty="0" smtClean="0"/>
              <a:t>. Click </a:t>
            </a:r>
            <a:r>
              <a:rPr lang="en-GB" sz="2000" dirty="0" smtClean="0">
                <a:solidFill>
                  <a:srgbClr val="FFFF99"/>
                </a:solidFill>
              </a:rPr>
              <a:t>Save </a:t>
            </a:r>
            <a:r>
              <a:rPr lang="en-GB" sz="2000" dirty="0">
                <a:solidFill>
                  <a:srgbClr val="FFFF99"/>
                </a:solidFill>
              </a:rPr>
              <a:t>Searches/Alerts</a:t>
            </a:r>
            <a:r>
              <a:rPr lang="en-GB" sz="2000" b="0" dirty="0"/>
              <a:t>.</a:t>
            </a:r>
          </a:p>
          <a:p>
            <a:pPr marL="0" indent="0">
              <a:buNone/>
            </a:pPr>
            <a:r>
              <a:rPr lang="en-GB" sz="2000" b="0" dirty="0"/>
              <a:t>4</a:t>
            </a:r>
            <a:r>
              <a:rPr lang="en-GB" sz="2000" b="0" dirty="0" smtClean="0"/>
              <a:t>. Give your </a:t>
            </a:r>
            <a:r>
              <a:rPr lang="en-GB" sz="2000" b="0" dirty="0"/>
              <a:t>search </a:t>
            </a:r>
            <a:r>
              <a:rPr lang="en-GB" sz="2000" b="0" dirty="0" smtClean="0"/>
              <a:t>a name and </a:t>
            </a:r>
            <a:r>
              <a:rPr lang="en-GB" sz="2000" b="0" dirty="0"/>
              <a:t>select from the options to save as </a:t>
            </a:r>
            <a:r>
              <a:rPr lang="en-GB" sz="2000" b="0" dirty="0" smtClean="0"/>
              <a:t> </a:t>
            </a:r>
            <a:r>
              <a:rPr lang="en-GB" sz="2000" b="0" dirty="0"/>
              <a:t>permanent </a:t>
            </a:r>
            <a:r>
              <a:rPr lang="en-GB" sz="2000" b="0" dirty="0" smtClean="0"/>
              <a:t>or temporary (24 hours). </a:t>
            </a:r>
          </a:p>
          <a:p>
            <a:pPr marL="0" indent="0">
              <a:buNone/>
            </a:pPr>
            <a:r>
              <a:rPr lang="en-GB" sz="2000" b="0" dirty="0" smtClean="0"/>
              <a:t>5.To </a:t>
            </a:r>
            <a:r>
              <a:rPr lang="en-GB" sz="2000" b="0" dirty="0"/>
              <a:t>access your saved searches in future, go to the </a:t>
            </a:r>
            <a:r>
              <a:rPr lang="en-GB" sz="2000" dirty="0">
                <a:solidFill>
                  <a:srgbClr val="FFFF99"/>
                </a:solidFill>
              </a:rPr>
              <a:t>Search History </a:t>
            </a:r>
            <a:r>
              <a:rPr lang="en-GB" sz="2000" b="0" dirty="0"/>
              <a:t>page, and click </a:t>
            </a:r>
            <a:r>
              <a:rPr lang="en-GB" sz="2000" dirty="0">
                <a:solidFill>
                  <a:srgbClr val="FFFF99"/>
                </a:solidFill>
              </a:rPr>
              <a:t>Retrieve Searches</a:t>
            </a:r>
            <a:r>
              <a:rPr lang="en-GB" sz="2000" b="0" dirty="0"/>
              <a:t>. The retrieved search </a:t>
            </a:r>
            <a:r>
              <a:rPr lang="en-GB" sz="2000" b="0" dirty="0" smtClean="0"/>
              <a:t>can be </a:t>
            </a:r>
            <a:r>
              <a:rPr lang="en-GB" sz="2000" b="0" dirty="0"/>
              <a:t>rerun, edited, or deleted.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DB9D-FEA3-465B-A53C-2ED673653E53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43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404664"/>
            <a:ext cx="8426450" cy="1341438"/>
          </a:xfrm>
        </p:spPr>
        <p:txBody>
          <a:bodyPr/>
          <a:lstStyle/>
          <a:p>
            <a:r>
              <a:rPr lang="en-GB" dirty="0" smtClean="0"/>
              <a:t>Why do I need to plan my literature search?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04864"/>
            <a:ext cx="8426450" cy="4502150"/>
          </a:xfrm>
        </p:spPr>
        <p:txBody>
          <a:bodyPr/>
          <a:lstStyle/>
          <a:p>
            <a:r>
              <a:rPr lang="en-GB" sz="2400" b="0" dirty="0" smtClean="0"/>
              <a:t>Because the more effort you put into the planning of your literature search and the more systematic you are the better your results will be.</a:t>
            </a:r>
          </a:p>
          <a:p>
            <a:r>
              <a:rPr lang="en-GB" sz="2400" b="0" dirty="0" smtClean="0"/>
              <a:t>And you will find the Programme Specifications have statements similar to this ‘Having successfully completed this module you will be able to demonstrate basic academic skills in the areas of </a:t>
            </a:r>
            <a:r>
              <a:rPr lang="en-GB" sz="2400" b="0" dirty="0" smtClean="0">
                <a:solidFill>
                  <a:srgbClr val="FFFF99"/>
                </a:solidFill>
              </a:rPr>
              <a:t>searching for, selecting and critiquing evidence</a:t>
            </a:r>
            <a:r>
              <a:rPr lang="en-GB" sz="2400" b="0" dirty="0" smtClean="0"/>
              <a:t> (of an area of practice) to show personal knowledge and understanding of practice. </a:t>
            </a:r>
          </a:p>
        </p:txBody>
      </p:sp>
    </p:spTree>
    <p:extLst>
      <p:ext uri="{BB962C8B-B14F-4D97-AF65-F5344CB8AC3E}">
        <p14:creationId xmlns:p14="http://schemas.microsoft.com/office/powerpoint/2010/main" val="143011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305594"/>
            <a:ext cx="8426450" cy="1341438"/>
          </a:xfrm>
        </p:spPr>
        <p:txBody>
          <a:bodyPr/>
          <a:lstStyle/>
          <a:p>
            <a:r>
              <a:rPr lang="en-GB" sz="2800" dirty="0" smtClean="0"/>
              <a:t>If you need more in depth help then there are a number of books available in the library including: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2060848"/>
            <a:ext cx="8426450" cy="4502150"/>
          </a:xfrm>
        </p:spPr>
        <p:txBody>
          <a:bodyPr/>
          <a:lstStyle/>
          <a:p>
            <a:r>
              <a:rPr lang="en-GB" sz="2400" b="0" dirty="0" smtClean="0"/>
              <a:t>Williamson, JR &amp; Whittaker. A. (2014) </a:t>
            </a:r>
            <a:r>
              <a:rPr lang="en-GB" sz="2400" b="0" i="1" dirty="0" smtClean="0"/>
              <a:t>Succeeding in literature reviews and research project plans for nursing students</a:t>
            </a:r>
            <a:r>
              <a:rPr lang="en-GB" sz="2400" b="0" dirty="0" smtClean="0"/>
              <a:t>. 2</a:t>
            </a:r>
            <a:r>
              <a:rPr lang="en-GB" sz="2400" b="0" baseline="30000" dirty="0" smtClean="0"/>
              <a:t>nd</a:t>
            </a:r>
            <a:r>
              <a:rPr lang="en-GB" sz="2400" b="0" dirty="0" smtClean="0"/>
              <a:t> </a:t>
            </a:r>
            <a:r>
              <a:rPr lang="en-GB" sz="2400" b="0" dirty="0" err="1" smtClean="0"/>
              <a:t>edn</a:t>
            </a:r>
            <a:r>
              <a:rPr lang="en-GB" sz="2400" b="0" dirty="0" smtClean="0"/>
              <a:t>. London: SAGE/Learning Matters</a:t>
            </a:r>
          </a:p>
          <a:p>
            <a:r>
              <a:rPr lang="en-GB" sz="2400" b="0" dirty="0" smtClean="0"/>
              <a:t>Coughlan, M. (2013) </a:t>
            </a:r>
            <a:r>
              <a:rPr lang="en-GB" sz="2400" b="0" i="1" dirty="0" smtClean="0"/>
              <a:t>Doing a literature review in nursing, health and social care</a:t>
            </a:r>
            <a:r>
              <a:rPr lang="en-GB" sz="2400" b="0" dirty="0" smtClean="0"/>
              <a:t>. London: SAGE.</a:t>
            </a:r>
          </a:p>
          <a:p>
            <a:r>
              <a:rPr lang="en-GB" sz="2400" b="0" dirty="0" err="1" smtClean="0"/>
              <a:t>Aveyard</a:t>
            </a:r>
            <a:r>
              <a:rPr lang="en-GB" sz="2400" b="0" dirty="0" smtClean="0"/>
              <a:t>, H (2014) </a:t>
            </a:r>
            <a:r>
              <a:rPr lang="en-GB" sz="2400" b="0" i="1" dirty="0" smtClean="0"/>
              <a:t>Doing a literature review in health and social care</a:t>
            </a:r>
            <a:r>
              <a:rPr lang="en-GB" sz="2400" b="0" dirty="0" smtClean="0"/>
              <a:t>. 3</a:t>
            </a:r>
            <a:r>
              <a:rPr lang="en-GB" sz="2400" b="0" baseline="30000" dirty="0" smtClean="0"/>
              <a:t>rd</a:t>
            </a:r>
            <a:r>
              <a:rPr lang="en-GB" sz="2400" b="0" dirty="0" smtClean="0"/>
              <a:t> </a:t>
            </a:r>
            <a:r>
              <a:rPr lang="en-GB" sz="2400" b="0" dirty="0" err="1" smtClean="0"/>
              <a:t>edn</a:t>
            </a:r>
            <a:r>
              <a:rPr lang="en-GB" sz="2400" b="0" dirty="0" smtClean="0"/>
              <a:t>. Maidenhead: Open University Press. </a:t>
            </a:r>
            <a:endParaRPr lang="en-GB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DB9D-FEA3-465B-A53C-2ED673653E53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59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But before you actually start using electronic databases it is worth spending some time thinking about and planning your search. This is known as devising you search strategy. </a:t>
            </a:r>
          </a:p>
          <a:p>
            <a:pPr marL="0" indent="0">
              <a:buNone/>
            </a:pPr>
            <a:r>
              <a:rPr lang="en-GB" dirty="0" smtClean="0"/>
              <a:t>The next few slides will take you through that procedure.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22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26450" cy="1341438"/>
          </a:xfrm>
        </p:spPr>
        <p:txBody>
          <a:bodyPr/>
          <a:lstStyle/>
          <a:p>
            <a:pPr lvl="0"/>
            <a:r>
              <a:rPr lang="en-GB" dirty="0" smtClean="0"/>
              <a:t>1. Identify </a:t>
            </a:r>
            <a:r>
              <a:rPr lang="en-GB" dirty="0"/>
              <a:t>the keywords in your assignment: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426450" cy="4502150"/>
          </a:xfrm>
        </p:spPr>
        <p:txBody>
          <a:bodyPr/>
          <a:lstStyle/>
          <a:p>
            <a:pPr marL="0" lvl="0" indent="0">
              <a:buClr>
                <a:srgbClr val="FFFFFF"/>
              </a:buClr>
              <a:buNone/>
              <a:defRPr/>
            </a:pPr>
            <a:endParaRPr lang="en-GB" sz="2000" b="0" dirty="0" smtClean="0">
              <a:solidFill>
                <a:srgbClr val="FFFFFF"/>
              </a:solidFill>
            </a:endParaRPr>
          </a:p>
          <a:p>
            <a:pPr marL="823912" lvl="1" indent="-285750">
              <a:buClr>
                <a:srgbClr val="FFFFFF"/>
              </a:buClr>
              <a:defRPr/>
            </a:pPr>
            <a:r>
              <a:rPr lang="en-GB" sz="2000" b="0" dirty="0">
                <a:solidFill>
                  <a:srgbClr val="FFFFFF"/>
                </a:solidFill>
              </a:rPr>
              <a:t>T</a:t>
            </a:r>
            <a:r>
              <a:rPr lang="en-GB" sz="2000" b="0" dirty="0" smtClean="0">
                <a:solidFill>
                  <a:srgbClr val="FFFFFF"/>
                </a:solidFill>
              </a:rPr>
              <a:t>hink </a:t>
            </a:r>
            <a:r>
              <a:rPr lang="en-GB" sz="2000" b="0" dirty="0">
                <a:solidFill>
                  <a:srgbClr val="FFFFFF"/>
                </a:solidFill>
              </a:rPr>
              <a:t>of synonyms </a:t>
            </a:r>
            <a:r>
              <a:rPr lang="en-GB" sz="2000" b="0" dirty="0" smtClean="0">
                <a:solidFill>
                  <a:srgbClr val="FFFFFF"/>
                </a:solidFill>
              </a:rPr>
              <a:t>(alternative word with the same meaning) for your keywords e.g.                      </a:t>
            </a:r>
            <a:r>
              <a:rPr lang="en-GB" sz="2000" dirty="0" smtClean="0">
                <a:solidFill>
                  <a:srgbClr val="FFFFFF"/>
                </a:solidFill>
              </a:rPr>
              <a:t>     		     		 </a:t>
            </a:r>
            <a:r>
              <a:rPr lang="en-GB" sz="2000" b="0" dirty="0" smtClean="0">
                <a:solidFill>
                  <a:srgbClr val="FFFFFF"/>
                </a:solidFill>
              </a:rPr>
              <a:t>stroke</a:t>
            </a:r>
            <a:r>
              <a:rPr lang="en-GB" sz="2000" dirty="0" smtClean="0">
                <a:solidFill>
                  <a:srgbClr val="FFFFFF"/>
                </a:solidFill>
              </a:rPr>
              <a:t>/</a:t>
            </a:r>
            <a:r>
              <a:rPr lang="en-GB" sz="2000" b="0" dirty="0" smtClean="0">
                <a:solidFill>
                  <a:srgbClr val="FFFFFF"/>
                </a:solidFill>
              </a:rPr>
              <a:t>cerebrovascular accident/</a:t>
            </a:r>
            <a:r>
              <a:rPr lang="en-GB" sz="2000" b="0" dirty="0" err="1" smtClean="0">
                <a:solidFill>
                  <a:srgbClr val="FFFFFF"/>
                </a:solidFill>
              </a:rPr>
              <a:t>cva</a:t>
            </a:r>
            <a:r>
              <a:rPr lang="en-GB" sz="2000" b="0" dirty="0" smtClean="0">
                <a:solidFill>
                  <a:srgbClr val="FFFFFF"/>
                </a:solidFill>
              </a:rPr>
              <a:t>  </a:t>
            </a:r>
          </a:p>
          <a:p>
            <a:pPr lvl="1">
              <a:buClr>
                <a:srgbClr val="FFFFFF"/>
              </a:buClr>
              <a:defRPr/>
            </a:pPr>
            <a:endParaRPr lang="en-GB" sz="2000" b="0" dirty="0">
              <a:solidFill>
                <a:srgbClr val="FFFFFF"/>
              </a:solidFill>
            </a:endParaRPr>
          </a:p>
          <a:p>
            <a:pPr marL="808038" lvl="1" indent="-357188">
              <a:buClr>
                <a:srgbClr val="FFFFFF"/>
              </a:buClr>
              <a:defRPr/>
            </a:pPr>
            <a:r>
              <a:rPr lang="en-GB" sz="2000" b="0" dirty="0" smtClean="0">
                <a:solidFill>
                  <a:srgbClr val="FFFFFF"/>
                </a:solidFill>
              </a:rPr>
              <a:t>Think about American spelling and terminology e.g.                  	  colour/color, behaviour/behavior,                  	  		  physiotherapy/physical therapy </a:t>
            </a:r>
          </a:p>
          <a:p>
            <a:pPr lvl="1">
              <a:buClr>
                <a:srgbClr val="FFFFFF"/>
              </a:buClr>
              <a:defRPr/>
            </a:pPr>
            <a:endParaRPr lang="en-GB" sz="2000" b="0" dirty="0" smtClean="0">
              <a:solidFill>
                <a:srgbClr val="FFFFFF"/>
              </a:solidFill>
            </a:endParaRPr>
          </a:p>
          <a:p>
            <a:pPr lvl="1">
              <a:buClr>
                <a:srgbClr val="FFFFFF"/>
              </a:buClr>
              <a:defRPr/>
            </a:pPr>
            <a:r>
              <a:rPr lang="en-GB" sz="2000" b="0" dirty="0" smtClean="0">
                <a:solidFill>
                  <a:srgbClr val="FFFFFF"/>
                </a:solidFill>
              </a:rPr>
              <a:t>Think about different word endings e.g.</a:t>
            </a:r>
          </a:p>
          <a:p>
            <a:pPr marL="450850" lvl="1" indent="0">
              <a:buClr>
                <a:srgbClr val="FFFFFF"/>
              </a:buClr>
              <a:buNone/>
              <a:defRPr/>
            </a:pPr>
            <a:r>
              <a:rPr lang="en-GB" sz="2000" b="0" dirty="0">
                <a:solidFill>
                  <a:srgbClr val="FFFFFF"/>
                </a:solidFill>
              </a:rPr>
              <a:t> </a:t>
            </a:r>
            <a:r>
              <a:rPr lang="en-GB" sz="2000" b="0" dirty="0" smtClean="0">
                <a:solidFill>
                  <a:srgbClr val="FFFFFF"/>
                </a:solidFill>
              </a:rPr>
              <a:t>    	   child, child's, children</a:t>
            </a:r>
          </a:p>
          <a:p>
            <a:pPr lvl="1">
              <a:buClr>
                <a:srgbClr val="FFFFFF"/>
              </a:buClr>
              <a:defRPr/>
            </a:pPr>
            <a:endParaRPr lang="en-GB" sz="2000" b="0" dirty="0">
              <a:solidFill>
                <a:srgbClr val="FFFFFF"/>
              </a:solidFill>
            </a:endParaRPr>
          </a:p>
          <a:p>
            <a:pPr lvl="1">
              <a:buClr>
                <a:srgbClr val="FFFFFF"/>
              </a:buClr>
              <a:defRPr/>
            </a:pPr>
            <a:r>
              <a:rPr lang="en-GB" sz="2000" b="0" dirty="0" smtClean="0">
                <a:solidFill>
                  <a:srgbClr val="FFFFFF"/>
                </a:solidFill>
              </a:rPr>
              <a:t>Think about acronyms e.g.</a:t>
            </a:r>
          </a:p>
          <a:p>
            <a:pPr marL="450850" lvl="1" indent="0">
              <a:buClr>
                <a:srgbClr val="FFFFFF"/>
              </a:buClr>
              <a:buNone/>
              <a:defRPr/>
            </a:pPr>
            <a:r>
              <a:rPr lang="en-GB" sz="2000" b="0" dirty="0">
                <a:solidFill>
                  <a:srgbClr val="FFFFFF"/>
                </a:solidFill>
              </a:rPr>
              <a:t> </a:t>
            </a:r>
            <a:r>
              <a:rPr lang="en-GB" sz="2000" b="0" dirty="0" smtClean="0">
                <a:solidFill>
                  <a:srgbClr val="FFFFFF"/>
                </a:solidFill>
              </a:rPr>
              <a:t>   	   </a:t>
            </a:r>
            <a:r>
              <a:rPr lang="en-GB" sz="2000" b="0" dirty="0" err="1">
                <a:solidFill>
                  <a:srgbClr val="FFFFFF"/>
                </a:solidFill>
              </a:rPr>
              <a:t>ecg</a:t>
            </a:r>
            <a:r>
              <a:rPr lang="en-GB" sz="2000" b="0" dirty="0">
                <a:solidFill>
                  <a:srgbClr val="FFFFFF"/>
                </a:solidFill>
              </a:rPr>
              <a:t>/electrocardiogram</a:t>
            </a:r>
            <a:endParaRPr lang="en-GB" sz="2000" b="0" dirty="0" smtClean="0">
              <a:solidFill>
                <a:srgbClr val="FFFFFF"/>
              </a:solidFill>
            </a:endParaRPr>
          </a:p>
          <a:p>
            <a:pPr lvl="1">
              <a:buClr>
                <a:srgbClr val="FFFFFF"/>
              </a:buClr>
              <a:buFont typeface="Wingdings" panose="05000000000000000000" pitchFamily="2" charset="2"/>
              <a:buChar char="Ø"/>
              <a:defRPr/>
            </a:pPr>
            <a:endParaRPr lang="en-GB" sz="2000" b="0" dirty="0" smtClean="0">
              <a:solidFill>
                <a:srgbClr val="FFFFFF"/>
              </a:solidFill>
            </a:endParaRPr>
          </a:p>
          <a:p>
            <a:pPr lvl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endParaRPr lang="en-GB" sz="2000" b="0" dirty="0">
              <a:solidFill>
                <a:srgbClr val="FFFFFF"/>
              </a:solidFill>
            </a:endParaRPr>
          </a:p>
          <a:p>
            <a:pPr marL="908050" lvl="1" indent="-457200">
              <a:buClr>
                <a:srgbClr val="FFFFFF"/>
              </a:buClr>
              <a:buFont typeface="+mj-lt"/>
              <a:buAutoNum type="arabicPeriod"/>
              <a:defRPr/>
            </a:pPr>
            <a:endParaRPr lang="en-GB" sz="2000" b="0" dirty="0">
              <a:solidFill>
                <a:srgbClr val="FFFFFF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193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63702" y="1816679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1pPr>
            <a:lvl2pPr marL="809625" indent="-358775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8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2pPr>
            <a:lvl3pPr marL="125730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4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3pPr>
            <a:lvl4pPr marL="1704975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4pPr>
            <a:lvl5pPr marL="21526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  <a:cs typeface="Lucida Sans Unicode" pitchFamily="34" charset="0"/>
              </a:defRPr>
            </a:lvl5pPr>
            <a:lvl6pPr marL="26098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670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242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814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>
              <a:buClr>
                <a:srgbClr val="FFFFFF"/>
              </a:buClr>
              <a:buNone/>
              <a:defRPr/>
            </a:pPr>
            <a:r>
              <a:rPr lang="en-GB" sz="2800" b="0" kern="0" dirty="0">
                <a:solidFill>
                  <a:srgbClr val="FFFFFF"/>
                </a:solidFill>
              </a:rPr>
              <a:t>T</a:t>
            </a:r>
            <a:r>
              <a:rPr lang="en-GB" sz="2800" b="0" kern="0" dirty="0" smtClean="0">
                <a:solidFill>
                  <a:srgbClr val="FFFFFF"/>
                </a:solidFill>
              </a:rPr>
              <a:t>runcation </a:t>
            </a:r>
            <a:r>
              <a:rPr lang="en-GB" sz="2800" b="0" kern="0" dirty="0">
                <a:solidFill>
                  <a:srgbClr val="FFFFFF"/>
                </a:solidFill>
              </a:rPr>
              <a:t>allows you to broaden your search </a:t>
            </a:r>
            <a:r>
              <a:rPr lang="en-GB" sz="2800" b="0" kern="0" dirty="0" smtClean="0">
                <a:solidFill>
                  <a:srgbClr val="FFFFFF"/>
                </a:solidFill>
              </a:rPr>
              <a:t>by retrieving varying endings of your search terms.</a:t>
            </a:r>
            <a:endParaRPr lang="en-GB" sz="2800" b="0" kern="0" dirty="0">
              <a:solidFill>
                <a:srgbClr val="FFFFFF"/>
              </a:solidFill>
              <a:latin typeface="Lucida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FFFFFF"/>
              </a:buClr>
              <a:buSzTx/>
              <a:buNone/>
              <a:tabLst/>
              <a:defRPr/>
            </a:pPr>
            <a:r>
              <a:rPr lang="en-GB" sz="2200" b="0" kern="0" noProof="0" dirty="0" smtClean="0">
                <a:solidFill>
                  <a:srgbClr val="FFFFFF"/>
                </a:solidFill>
                <a:latin typeface="Lucida Sans"/>
              </a:rPr>
              <a:t>For </a:t>
            </a:r>
            <a:r>
              <a:rPr kumimoji="0" lang="en-GB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</a:rPr>
              <a:t>example, </a:t>
            </a:r>
            <a:r>
              <a:rPr kumimoji="0" lang="en-GB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</a:rPr>
              <a:t>if</a:t>
            </a:r>
            <a:r>
              <a:rPr kumimoji="0" lang="en-GB" sz="22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</a:rPr>
              <a:t> you were</a:t>
            </a:r>
            <a:r>
              <a:rPr lang="en-GB" sz="2200" b="0" kern="0" dirty="0">
                <a:solidFill>
                  <a:srgbClr val="FFFFFF"/>
                </a:solidFill>
                <a:latin typeface="Lucida Sans"/>
              </a:rPr>
              <a:t> </a:t>
            </a:r>
            <a:r>
              <a:rPr lang="en-GB" sz="2200" b="0" kern="0" dirty="0" smtClean="0">
                <a:solidFill>
                  <a:srgbClr val="FFFFFF"/>
                </a:solidFill>
              </a:rPr>
              <a:t>interested </a:t>
            </a:r>
            <a:r>
              <a:rPr lang="en-GB" sz="2200" b="0" kern="0" dirty="0">
                <a:solidFill>
                  <a:srgbClr val="FFFFFF"/>
                </a:solidFill>
              </a:rPr>
              <a:t>in articles about “</a:t>
            </a:r>
            <a:r>
              <a:rPr lang="en-GB" sz="2200" b="0" kern="0" dirty="0" smtClean="0">
                <a:solidFill>
                  <a:srgbClr val="FFFFFF"/>
                </a:solidFill>
              </a:rPr>
              <a:t>amputation” you </a:t>
            </a:r>
            <a:r>
              <a:rPr lang="en-GB" sz="2200" b="0" kern="0" dirty="0" smtClean="0">
                <a:solidFill>
                  <a:srgbClr val="FFFFFF"/>
                </a:solidFill>
              </a:rPr>
              <a:t>will </a:t>
            </a:r>
            <a:r>
              <a:rPr lang="en-GB" sz="2200" b="0" kern="0" dirty="0" smtClean="0">
                <a:solidFill>
                  <a:srgbClr val="FFFFFF"/>
                </a:solidFill>
              </a:rPr>
              <a:t>need </a:t>
            </a:r>
            <a:r>
              <a:rPr lang="en-GB" sz="2200" b="0" kern="0" dirty="0">
                <a:solidFill>
                  <a:srgbClr val="FFFFFF"/>
                </a:solidFill>
              </a:rPr>
              <a:t>to look for keywords such as “amputate”, “amputee”, “amputated”, “amputation” or “amputations”. </a:t>
            </a:r>
            <a:r>
              <a:rPr lang="en-GB" sz="2200" kern="0" dirty="0">
                <a:solidFill>
                  <a:srgbClr val="FFFFFF"/>
                </a:solidFill>
              </a:rPr>
              <a:t>But</a:t>
            </a:r>
            <a:r>
              <a:rPr lang="en-GB" sz="2200" b="0" kern="0" dirty="0">
                <a:solidFill>
                  <a:srgbClr val="FFFFFF"/>
                </a:solidFill>
              </a:rPr>
              <a:t>, rather than having to search for all of these words individually you can enter </a:t>
            </a:r>
            <a:r>
              <a:rPr lang="en-GB" sz="2200" kern="0" dirty="0" err="1" smtClean="0">
                <a:solidFill>
                  <a:srgbClr val="FFFF99"/>
                </a:solidFill>
              </a:rPr>
              <a:t>amput</a:t>
            </a:r>
            <a:r>
              <a:rPr lang="en-GB" sz="2200" kern="0" dirty="0" smtClean="0">
                <a:solidFill>
                  <a:srgbClr val="FFFF99"/>
                </a:solidFill>
              </a:rPr>
              <a:t>*</a:t>
            </a:r>
            <a:r>
              <a:rPr lang="en-GB" sz="2200" b="0" kern="0" dirty="0" smtClean="0">
                <a:solidFill>
                  <a:srgbClr val="FFFF99"/>
                </a:solidFill>
              </a:rPr>
              <a:t> </a:t>
            </a:r>
            <a:r>
              <a:rPr lang="en-GB" sz="2200" b="0" kern="0" dirty="0" smtClean="0">
                <a:solidFill>
                  <a:srgbClr val="FFFFFF"/>
                </a:solidFill>
              </a:rPr>
              <a:t>and </a:t>
            </a:r>
            <a:r>
              <a:rPr lang="en-GB" sz="2200" b="0" kern="0" dirty="0">
                <a:solidFill>
                  <a:srgbClr val="FFFFFF"/>
                </a:solidFill>
              </a:rPr>
              <a:t>the database will find </a:t>
            </a:r>
            <a:r>
              <a:rPr lang="en-GB" sz="2200" b="0" kern="0" dirty="0" smtClean="0">
                <a:solidFill>
                  <a:srgbClr val="FFFFFF"/>
                </a:solidFill>
              </a:rPr>
              <a:t>amputation</a:t>
            </a:r>
            <a:r>
              <a:rPr lang="en-GB" sz="2200" b="0" kern="0" dirty="0">
                <a:solidFill>
                  <a:srgbClr val="FFFFFF"/>
                </a:solidFill>
              </a:rPr>
              <a:t>, amputee, amputate, etc.</a:t>
            </a:r>
          </a:p>
          <a:p>
            <a:pPr marL="450850" marR="0" lvl="1" indent="0" algn="l" defTabSz="914400" rtl="0" eaLnBrk="1" fontAlgn="base" latinLnBrk="0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FFFFFF"/>
              </a:buClr>
              <a:buSzTx/>
              <a:buFont typeface="Arial" charset="0"/>
              <a:buNone/>
              <a:tabLst/>
              <a:defRPr/>
            </a:pPr>
            <a:endParaRPr lang="en-GB" sz="2000" b="0" kern="0" dirty="0">
              <a:solidFill>
                <a:srgbClr val="FFFFFF"/>
              </a:solidFill>
              <a:latin typeface="Lucida Sans"/>
            </a:endParaRPr>
          </a:p>
          <a:p>
            <a:pPr marL="450850" marR="0" lvl="1" indent="0" algn="l" defTabSz="914400" rtl="0" eaLnBrk="1" fontAlgn="base" latinLnBrk="0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FFFFFF"/>
              </a:buClr>
              <a:buSzTx/>
              <a:buFont typeface="Arial" charset="0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</a:endParaRPr>
          </a:p>
          <a:p>
            <a:pPr marL="450850" marR="0" lvl="1" indent="0" algn="l" defTabSz="914400" rtl="0" eaLnBrk="1" fontAlgn="base" latinLnBrk="0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FFFFFF"/>
              </a:buClr>
              <a:buSzTx/>
              <a:buFont typeface="Arial" charset="0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</a:rPr>
              <a:t>	</a:t>
            </a:r>
            <a:endParaRPr kumimoji="0" lang="en-GB" sz="20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87165" y="-99392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MS PGothic" pitchFamily="34" charset="-128"/>
              </a:rPr>
              <a:t>2. Consider using truncation</a:t>
            </a:r>
            <a:endParaRPr kumimoji="0" lang="en-GB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Lucida Sans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592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16632"/>
            <a:ext cx="8426450" cy="1341438"/>
          </a:xfrm>
        </p:spPr>
        <p:txBody>
          <a:bodyPr/>
          <a:lstStyle/>
          <a:p>
            <a:r>
              <a:rPr lang="en-GB" sz="3200" dirty="0"/>
              <a:t>3</a:t>
            </a:r>
            <a:r>
              <a:rPr lang="en-GB" sz="3200" dirty="0" smtClean="0"/>
              <a:t>. </a:t>
            </a:r>
            <a:r>
              <a:rPr lang="en-GB" sz="3200" dirty="0" smtClean="0"/>
              <a:t>Use quotes at the beginning and end if you are searching for a phrase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2204864"/>
            <a:ext cx="8426450" cy="4502150"/>
          </a:xfrm>
        </p:spPr>
        <p:txBody>
          <a:bodyPr/>
          <a:lstStyle/>
          <a:p>
            <a:pPr marL="0" indent="0">
              <a:buNone/>
            </a:pPr>
            <a:r>
              <a:rPr lang="en-GB" sz="2400" b="0" dirty="0" smtClean="0"/>
              <a:t>If you would like your words to appear next to each other, with no other significant words between them then place truncation marks at either end of the phrase</a:t>
            </a:r>
            <a:r>
              <a:rPr lang="en-GB" sz="2400" b="0" dirty="0" smtClean="0"/>
              <a:t>. </a:t>
            </a:r>
          </a:p>
          <a:p>
            <a:pPr marL="0" indent="0">
              <a:buNone/>
            </a:pPr>
            <a:r>
              <a:rPr lang="en-GB" sz="2400" b="0" dirty="0" smtClean="0"/>
              <a:t>For </a:t>
            </a:r>
            <a:r>
              <a:rPr lang="en-GB" sz="2400" b="0" dirty="0" smtClean="0"/>
              <a:t>example putting quotes around </a:t>
            </a:r>
            <a:r>
              <a:rPr lang="en-GB" sz="2400" b="0" dirty="0" smtClean="0">
                <a:solidFill>
                  <a:srgbClr val="FFFF99"/>
                </a:solidFill>
              </a:rPr>
              <a:t>“mental </a:t>
            </a:r>
            <a:r>
              <a:rPr lang="en-GB" sz="2400" b="0" dirty="0">
                <a:solidFill>
                  <a:srgbClr val="FFFF99"/>
                </a:solidFill>
              </a:rPr>
              <a:t>health”</a:t>
            </a:r>
            <a:r>
              <a:rPr lang="en-GB" sz="2400" b="0" dirty="0"/>
              <a:t> </a:t>
            </a:r>
            <a:r>
              <a:rPr lang="en-GB" sz="2400" b="0" dirty="0" smtClean="0"/>
              <a:t>means it </a:t>
            </a:r>
            <a:r>
              <a:rPr lang="en-GB" sz="2400" b="0" dirty="0"/>
              <a:t>will then search it as a phrase and not as </a:t>
            </a:r>
            <a:r>
              <a:rPr lang="en-GB" sz="2400" b="0" dirty="0" smtClean="0"/>
              <a:t>individual words anywhere in the bibliographic </a:t>
            </a:r>
            <a:r>
              <a:rPr lang="en-GB" sz="2400" b="0" dirty="0" smtClean="0"/>
              <a:t>details.</a:t>
            </a:r>
            <a:endParaRPr lang="en-GB" sz="2400" b="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392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467544" y="0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/>
                <a:ea typeface="MS PGothic" pitchFamily="34" charset="-128"/>
              </a:rPr>
              <a:t>4. Combine your search terms using Boolean</a:t>
            </a:r>
            <a:endParaRPr kumimoji="0" lang="en-GB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Lucida Sans"/>
              <a:ea typeface="MS PGothic" pitchFamily="34" charset="-12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494310"/>
              </p:ext>
            </p:extLst>
          </p:nvPr>
        </p:nvGraphicFramePr>
        <p:xfrm>
          <a:off x="467545" y="1700808"/>
          <a:ext cx="8064897" cy="4854157"/>
        </p:xfrm>
        <a:graphic>
          <a:graphicData uri="http://schemas.openxmlformats.org/drawingml/2006/table">
            <a:tbl>
              <a:tblPr firstRow="1" bandRow="1"/>
              <a:tblGrid>
                <a:gridCol w="2688299"/>
                <a:gridCol w="2688299"/>
                <a:gridCol w="2688299"/>
              </a:tblGrid>
              <a:tr h="6306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r>
                        <a:rPr lang="en-GB" dirty="0" smtClean="0"/>
                        <a:t>Operator</a:t>
                      </a:r>
                      <a:endParaRPr lang="en-GB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r>
                        <a:rPr lang="en-GB" dirty="0" smtClean="0"/>
                        <a:t>Example search</a:t>
                      </a:r>
                      <a:endParaRPr lang="en-GB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r>
                        <a:rPr lang="en-GB" dirty="0" smtClean="0"/>
                        <a:t>The search will find</a:t>
                      </a:r>
                      <a:endParaRPr lang="en-GB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/>
                    </a:solidFill>
                  </a:tcPr>
                </a:tc>
              </a:tr>
              <a:tr h="19464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0000"/>
                          </a:solidFill>
                        </a:rPr>
                        <a:t>or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r>
                        <a:rPr lang="en-GB" dirty="0" smtClean="0">
                          <a:solidFill>
                            <a:srgbClr val="000000"/>
                          </a:solidFill>
                        </a:rPr>
                        <a:t>stroke </a:t>
                      </a:r>
                      <a:r>
                        <a:rPr lang="en-GB" b="1" dirty="0" smtClean="0">
                          <a:solidFill>
                            <a:srgbClr val="000000"/>
                          </a:solidFill>
                        </a:rPr>
                        <a:t>or</a:t>
                      </a:r>
                      <a:r>
                        <a:rPr lang="en-GB" dirty="0" smtClean="0">
                          <a:solidFill>
                            <a:srgbClr val="000000"/>
                          </a:solidFill>
                        </a:rPr>
                        <a:t> cerebrovascular accident </a:t>
                      </a:r>
                      <a:r>
                        <a:rPr lang="en-GB" b="1" dirty="0" smtClean="0">
                          <a:solidFill>
                            <a:srgbClr val="000000"/>
                          </a:solidFill>
                        </a:rPr>
                        <a:t>or</a:t>
                      </a:r>
                      <a:r>
                        <a:rPr lang="en-GB" dirty="0" smtClean="0">
                          <a:solidFill>
                            <a:srgbClr val="000000"/>
                          </a:solidFill>
                        </a:rPr>
                        <a:t> cva 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>
                          <a:solidFill>
                            <a:srgbClr val="000000"/>
                          </a:solidFill>
                        </a:rPr>
                        <a:t>Articles where</a:t>
                      </a:r>
                      <a:r>
                        <a:rPr lang="en-GB" baseline="0" dirty="0" smtClean="0">
                          <a:solidFill>
                            <a:srgbClr val="000000"/>
                          </a:solidFill>
                        </a:rPr>
                        <a:t> the author has used any of the terms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baseline="0" dirty="0" smtClean="0">
                          <a:solidFill>
                            <a:srgbClr val="000000"/>
                          </a:solidFill>
                        </a:rPr>
                        <a:t>Remember</a:t>
                      </a:r>
                      <a:r>
                        <a:rPr lang="en-GB" b="1" baseline="0" dirty="0" smtClean="0">
                          <a:solidFill>
                            <a:srgbClr val="000000"/>
                          </a:solidFill>
                        </a:rPr>
                        <a:t> or</a:t>
                      </a:r>
                      <a:r>
                        <a:rPr lang="en-GB" baseline="0" dirty="0" smtClean="0">
                          <a:solidFill>
                            <a:srgbClr val="000000"/>
                          </a:solidFill>
                        </a:rPr>
                        <a:t> broadens a search, resulting in more hits</a:t>
                      </a:r>
                      <a:endParaRPr lang="en-GB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>
                        <a:tint val="40000"/>
                      </a:srgbClr>
                    </a:solidFill>
                  </a:tcPr>
                </a:tc>
              </a:tr>
              <a:tr h="22118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ysClr val="windowText" lastClr="000000"/>
                          </a:solidFill>
                        </a:rPr>
                        <a:t>and</a:t>
                      </a:r>
                    </a:p>
                    <a:p>
                      <a:pPr algn="ctr"/>
                      <a:endParaRPr lang="en-GB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ysClr val="windowText" lastClr="000000"/>
                          </a:solidFill>
                        </a:rPr>
                        <a:t>rehabilitation </a:t>
                      </a:r>
                      <a:r>
                        <a:rPr lang="en-GB" b="1" dirty="0" smtClean="0">
                          <a:solidFill>
                            <a:sysClr val="windowText" lastClr="000000"/>
                          </a:solidFill>
                        </a:rPr>
                        <a:t>and</a:t>
                      </a:r>
                      <a:r>
                        <a:rPr lang="en-GB" dirty="0" smtClean="0">
                          <a:solidFill>
                            <a:sysClr val="windowText" lastClr="000000"/>
                          </a:solidFill>
                        </a:rPr>
                        <a:t> stroke</a:t>
                      </a:r>
                    </a:p>
                    <a:p>
                      <a:endParaRPr lang="en-GB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"/>
                          <a:ea typeface="ＭＳ Ｐゴシック"/>
                          <a:cs typeface="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>
                          <a:solidFill>
                            <a:srgbClr val="000000"/>
                          </a:solidFill>
                        </a:rPr>
                        <a:t>Articles containing both rehabilitation and stroke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 smtClean="0">
                          <a:solidFill>
                            <a:srgbClr val="000000"/>
                          </a:solidFill>
                        </a:rPr>
                        <a:t>Remember</a:t>
                      </a:r>
                      <a:r>
                        <a:rPr lang="en-GB" b="1" dirty="0" smtClean="0">
                          <a:solidFill>
                            <a:srgbClr val="000000"/>
                          </a:solidFill>
                        </a:rPr>
                        <a:t> and</a:t>
                      </a:r>
                      <a:r>
                        <a:rPr lang="en-GB" dirty="0" smtClean="0">
                          <a:solidFill>
                            <a:srgbClr val="000000"/>
                          </a:solidFill>
                        </a:rPr>
                        <a:t> narrows a search, resulting in</a:t>
                      </a:r>
                      <a:r>
                        <a:rPr lang="en-GB" baseline="0" dirty="0" smtClean="0">
                          <a:solidFill>
                            <a:srgbClr val="000000"/>
                          </a:solidFill>
                        </a:rPr>
                        <a:t> fewer hits</a:t>
                      </a:r>
                      <a:endParaRPr lang="en-GB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9B0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07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76263" y="404813"/>
            <a:ext cx="8426450" cy="1341437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>
              <a:defRPr/>
            </a:pPr>
            <a:r>
              <a:rPr lang="en-GB" sz="4000" kern="0" dirty="0" smtClean="0"/>
              <a:t>Let’s consider the following question: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6263" y="1700213"/>
            <a:ext cx="8426450" cy="450215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09625" indent="-358775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8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25730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4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704975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1526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6098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670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242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814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5563" indent="-55563">
              <a:buFont typeface="Wingdings" pitchFamily="2" charset="2"/>
              <a:buNone/>
            </a:pPr>
            <a:endParaRPr lang="en-GB" kern="0" dirty="0" smtClean="0"/>
          </a:p>
          <a:p>
            <a:pPr marL="55563" indent="-55563">
              <a:buFont typeface="Wingdings" pitchFamily="2" charset="2"/>
              <a:buNone/>
            </a:pPr>
            <a:r>
              <a:rPr lang="en-GB" sz="3600" kern="0" dirty="0" smtClean="0"/>
              <a:t>“What research evidence is there to support the theory that exercise or exercise programmes help in the prevention of falls in the elderly?”</a:t>
            </a:r>
          </a:p>
        </p:txBody>
      </p:sp>
    </p:spTree>
    <p:extLst>
      <p:ext uri="{BB962C8B-B14F-4D97-AF65-F5344CB8AC3E}">
        <p14:creationId xmlns:p14="http://schemas.microsoft.com/office/powerpoint/2010/main" val="364434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548680"/>
            <a:ext cx="8426450" cy="1341437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r>
              <a:rPr lang="en-GB" kern="0" dirty="0" smtClean="0"/>
              <a:t>The key topics are fairly obvious</a:t>
            </a:r>
            <a:r>
              <a:rPr lang="en-GB" kern="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/>
            </a:r>
            <a:br>
              <a:rPr lang="en-GB" kern="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</a:br>
            <a:endParaRPr lang="en-GB" kern="0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1737736"/>
            <a:ext cx="8426450" cy="450215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09625" indent="-358775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8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25730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4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704975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1526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6098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670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242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81450" indent="-268288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GB" sz="2000" kern="0" dirty="0" smtClean="0"/>
              <a:t>“What research evidence is there to support the theory that         </a:t>
            </a:r>
            <a:r>
              <a:rPr lang="en-GB" sz="2000" kern="0" dirty="0" smtClean="0">
                <a:solidFill>
                  <a:srgbClr val="FFFF99"/>
                </a:solidFill>
              </a:rPr>
              <a:t>exercise</a:t>
            </a:r>
            <a:r>
              <a:rPr lang="en-GB" sz="2000" kern="0" dirty="0" smtClean="0"/>
              <a:t> or </a:t>
            </a:r>
            <a:r>
              <a:rPr lang="en-GB" sz="2000" kern="0" dirty="0" smtClean="0">
                <a:solidFill>
                  <a:srgbClr val="FFFF99"/>
                </a:solidFill>
              </a:rPr>
              <a:t>exercise programmes </a:t>
            </a:r>
            <a:r>
              <a:rPr lang="en-GB" sz="2000" kern="0" dirty="0" smtClean="0"/>
              <a:t>help to </a:t>
            </a:r>
            <a:r>
              <a:rPr lang="en-GB" sz="2000" kern="0" dirty="0" smtClean="0">
                <a:solidFill>
                  <a:srgbClr val="FFFF99"/>
                </a:solidFill>
              </a:rPr>
              <a:t>prevent falls </a:t>
            </a:r>
            <a:r>
              <a:rPr lang="en-GB" sz="2000" kern="0" dirty="0" smtClean="0"/>
              <a:t>in the </a:t>
            </a:r>
            <a:r>
              <a:rPr lang="en-GB" sz="2000" kern="0" dirty="0" smtClean="0">
                <a:solidFill>
                  <a:srgbClr val="FFFF99"/>
                </a:solidFill>
              </a:rPr>
              <a:t>elderly</a:t>
            </a:r>
            <a:r>
              <a:rPr lang="en-GB" sz="2000" kern="0" dirty="0" smtClean="0"/>
              <a:t>?”</a:t>
            </a:r>
          </a:p>
          <a:p>
            <a:pPr>
              <a:defRPr/>
            </a:pPr>
            <a:r>
              <a:rPr lang="en-GB" sz="2400" kern="0" dirty="0" smtClean="0"/>
              <a:t>falls</a:t>
            </a:r>
          </a:p>
          <a:p>
            <a:pPr>
              <a:defRPr/>
            </a:pPr>
            <a:r>
              <a:rPr lang="en-GB" sz="2400" kern="0" dirty="0" smtClean="0"/>
              <a:t>elderly</a:t>
            </a:r>
          </a:p>
          <a:p>
            <a:pPr>
              <a:defRPr/>
            </a:pPr>
            <a:r>
              <a:rPr lang="en-GB" sz="2400" kern="0" dirty="0" smtClean="0"/>
              <a:t>exercise</a:t>
            </a:r>
          </a:p>
          <a:p>
            <a:pPr>
              <a:defRPr/>
            </a:pPr>
            <a:r>
              <a:rPr lang="en-GB" sz="2400" kern="0" dirty="0" smtClean="0"/>
              <a:t>prevention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2400" kern="0" dirty="0" smtClean="0"/>
              <a:t>But how else can these topics be described and   will we need to include them all?</a:t>
            </a:r>
          </a:p>
          <a:p>
            <a:pPr>
              <a:defRPr/>
            </a:pPr>
            <a:endParaRPr lang="en-GB" sz="2400" kern="0" dirty="0" smtClean="0"/>
          </a:p>
        </p:txBody>
      </p:sp>
    </p:spTree>
    <p:extLst>
      <p:ext uri="{BB962C8B-B14F-4D97-AF65-F5344CB8AC3E}">
        <p14:creationId xmlns:p14="http://schemas.microsoft.com/office/powerpoint/2010/main" val="65743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1.0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INCLUDESESSION" val="True"/>
  <p:tag name="ADVANCEDSETTINGSVIEW" val="True"/>
  <p:tag name="CHARTCOLORS" val="1"/>
  <p:tag name="MMPROD_NEXTUNIQUEID" val="10010"/>
  <p:tag name="MMPROD_UIDATA" val="&lt;database version=&quot;7.0&quot;&gt;&lt;object type=&quot;1&quot; unique_id=&quot;10001&quot;&gt;&lt;object type=&quot;8&quot; unique_id=&quot;10038&quot;&gt;&lt;/object&gt;&lt;object type=&quot;2&quot; unique_id=&quot;10039&quot;&gt;&lt;object type=&quot;3&quot; unique_id=&quot;10040&quot;&gt;&lt;property id=&quot;20148&quot; value=&quot;5&quot;/&gt;&lt;property id=&quot;20300&quot; value=&quot;Slide 1 - &amp;quot;Title&amp;quot;&quot;/&gt;&lt;property id=&quot;20307&quot; value=&quot;256&quot;/&gt;&lt;/object&gt;&lt;object type=&quot;3&quot; unique_id=&quot;11907&quot;&gt;&lt;property id=&quot;20148&quot; value=&quot;5&quot;/&gt;&lt;property id=&quot;20300&quot; value=&quot;Slide 2 - &amp;quot;Title&amp;quot;&quot;/&gt;&lt;property id=&quot;20307&quot; value=&quot;257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UoS_blue_flat_template">
  <a:themeElements>
    <a:clrScheme name="UoSnew3 2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FF3399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solidFill>
          <a:schemeClr val="accent1"/>
        </a:solidFill>
        <a:ln w="57150" cap="flat" cmpd="sng" algn="ctr">
          <a:solidFill>
            <a:srgbClr val="FF3399"/>
          </a:solidFill>
          <a:prstDash val="solid"/>
          <a:round/>
          <a:headEnd type="none" w="med" len="med"/>
          <a:tailEnd type="triangle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solidFill>
          <a:srgbClr val="FFFF99"/>
        </a:solidFill>
        <a:ln w="12700">
          <a:solidFill>
            <a:srgbClr val="000000"/>
          </a:solidFill>
          <a:miter lim="800000"/>
        </a:ln>
      </a:spPr>
      <a:bodyPr wrap="none" rtlCol="0">
        <a:spAutoFit/>
      </a:bodyPr>
      <a:lstStyle>
        <a:defPPr>
          <a:defRPr b="1" dirty="0" err="1" smtClean="0"/>
        </a:defPPr>
      </a:lstStyle>
    </a:tx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CEECC"/>
        </a:accent1>
        <a:accent2>
          <a:srgbClr val="F8DAD0"/>
        </a:accent2>
        <a:accent3>
          <a:srgbClr val="AAB5C2"/>
        </a:accent3>
        <a:accent4>
          <a:srgbClr val="DADADA"/>
        </a:accent4>
        <a:accent5>
          <a:srgbClr val="FDF5E2"/>
        </a:accent5>
        <a:accent6>
          <a:srgbClr val="E1C5BC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Snew3 2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Words>928</Words>
  <Application>Microsoft Office PowerPoint</Application>
  <PresentationFormat>On-screen Show (4:3)</PresentationFormat>
  <Paragraphs>113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MS PGothic</vt:lpstr>
      <vt:lpstr>MS PGothic</vt:lpstr>
      <vt:lpstr>Arial</vt:lpstr>
      <vt:lpstr>Lucida Sans</vt:lpstr>
      <vt:lpstr>Lucida Sans Unicode</vt:lpstr>
      <vt:lpstr>Symbol</vt:lpstr>
      <vt:lpstr>Wingdings</vt:lpstr>
      <vt:lpstr>UoS_blue_flat_template</vt:lpstr>
      <vt:lpstr>Planning a literature search</vt:lpstr>
      <vt:lpstr>Why do I need to plan my literature search?</vt:lpstr>
      <vt:lpstr>PowerPoint Presentation</vt:lpstr>
      <vt:lpstr>1. Identify the keywords in your assignment: </vt:lpstr>
      <vt:lpstr>PowerPoint Presentation</vt:lpstr>
      <vt:lpstr>3. Use quotes at the beginning and end if you are searching for a phrase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This is what the first set of search terms will look like when for a keyword search in DelphiS or CINAHL or Medline</vt:lpstr>
      <vt:lpstr>PowerPoint Presentation</vt:lpstr>
      <vt:lpstr>PowerPoint Presentation</vt:lpstr>
      <vt:lpstr>PowerPoint Presentation</vt:lpstr>
      <vt:lpstr>Saving Searches </vt:lpstr>
      <vt:lpstr>If you need more in depth help then there are a number of books available in the library including:</vt:lpstr>
    </vt:vector>
  </TitlesOfParts>
  <Company>University of Southampton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Stark I.A.</dc:creator>
  <cp:lastModifiedBy>Dawson S.M.</cp:lastModifiedBy>
  <cp:revision>87</cp:revision>
  <cp:lastPrinted>2015-10-13T14:16:52Z</cp:lastPrinted>
  <dcterms:created xsi:type="dcterms:W3CDTF">2011-06-30T14:33:58Z</dcterms:created>
  <dcterms:modified xsi:type="dcterms:W3CDTF">2015-10-13T14:34:15Z</dcterms:modified>
</cp:coreProperties>
</file>