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259" r:id="rId4"/>
    <p:sldId id="275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58" r:id="rId13"/>
    <p:sldId id="266" r:id="rId14"/>
    <p:sldId id="267" r:id="rId15"/>
    <p:sldId id="271" r:id="rId16"/>
    <p:sldId id="268" r:id="rId17"/>
    <p:sldId id="269" r:id="rId18"/>
    <p:sldId id="270" r:id="rId19"/>
    <p:sldId id="278" r:id="rId20"/>
    <p:sldId id="277" r:id="rId21"/>
  </p:sldIdLst>
  <p:sldSz cx="9144000" cy="6858000" type="screen4x3"/>
  <p:notesSz cx="6797675" cy="9926638"/>
  <p:custDataLst>
    <p:tags r:id="rId24"/>
  </p:custDataLst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4088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2840">
          <p15:clr>
            <a:srgbClr val="A4A3A4"/>
          </p15:clr>
        </p15:guide>
        <p15:guide id="5" pos="2880">
          <p15:clr>
            <a:srgbClr val="A4A3A4"/>
          </p15:clr>
        </p15:guide>
        <p15:guide id="6" pos="226">
          <p15:clr>
            <a:srgbClr val="A4A3A4"/>
          </p15:clr>
        </p15:guide>
        <p15:guide id="7" pos="55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3399"/>
    <a:srgbClr val="000000"/>
    <a:srgbClr val="F0AB00"/>
    <a:srgbClr val="D8D5CA"/>
    <a:srgbClr val="FCEECC"/>
    <a:srgbClr val="EAEBEC"/>
    <a:srgbClr val="BFC4C5"/>
    <a:srgbClr val="F2F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626" autoAdjust="0"/>
  </p:normalViewPr>
  <p:slideViewPr>
    <p:cSldViewPr>
      <p:cViewPr>
        <p:scale>
          <a:sx n="60" d="100"/>
          <a:sy n="60" d="100"/>
        </p:scale>
        <p:origin x="730" y="470"/>
      </p:cViewPr>
      <p:guideLst>
        <p:guide orient="horz" pos="799"/>
        <p:guide orient="horz" pos="4088"/>
        <p:guide orient="horz" pos="1071"/>
        <p:guide orient="horz" pos="2840"/>
        <p:guide pos="2880"/>
        <p:guide pos="226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C54FE-6A56-4A7F-BB99-D65AA2FB5A3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BE46D-94DE-4235-9B2B-110313622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425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7142AB7-638E-4F4C-93E8-364DCD565E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811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42AB7-638E-4F4C-93E8-364DCD565EC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28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03"/>
          <p:cNvGrpSpPr>
            <a:grpSpLocks/>
          </p:cNvGrpSpPr>
          <p:nvPr userDrawn="1"/>
        </p:nvGrpSpPr>
        <p:grpSpPr bwMode="auto">
          <a:xfrm>
            <a:off x="6051550" y="368300"/>
            <a:ext cx="2697163" cy="585788"/>
            <a:chOff x="1610" y="2863"/>
            <a:chExt cx="3221" cy="699"/>
          </a:xfrm>
        </p:grpSpPr>
        <p:sp>
          <p:nvSpPr>
            <p:cNvPr id="5" name="Freeform 1704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1705"/>
            <p:cNvSpPr>
              <a:spLocks noEditPoints="1"/>
            </p:cNvSpPr>
            <p:nvPr/>
          </p:nvSpPr>
          <p:spPr bwMode="auto">
            <a:xfrm>
              <a:off x="1900" y="3110"/>
              <a:ext cx="281" cy="310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56 h 310"/>
                <a:gd name="T16" fmla="*/ 281 w 281"/>
                <a:gd name="T17" fmla="*/ 174 h 310"/>
                <a:gd name="T18" fmla="*/ 272 w 281"/>
                <a:gd name="T19" fmla="*/ 210 h 310"/>
                <a:gd name="T20" fmla="*/ 264 w 281"/>
                <a:gd name="T21" fmla="*/ 230 h 310"/>
                <a:gd name="T22" fmla="*/ 241 w 281"/>
                <a:gd name="T23" fmla="*/ 262 h 310"/>
                <a:gd name="T24" fmla="*/ 213 w 281"/>
                <a:gd name="T25" fmla="*/ 290 h 310"/>
                <a:gd name="T26" fmla="*/ 196 w 281"/>
                <a:gd name="T27" fmla="*/ 299 h 310"/>
                <a:gd name="T28" fmla="*/ 159 w 281"/>
                <a:gd name="T29" fmla="*/ 310 h 310"/>
                <a:gd name="T30" fmla="*/ 139 w 281"/>
                <a:gd name="T31" fmla="*/ 310 h 310"/>
                <a:gd name="T32" fmla="*/ 93 w 281"/>
                <a:gd name="T33" fmla="*/ 304 h 310"/>
                <a:gd name="T34" fmla="*/ 65 w 281"/>
                <a:gd name="T35" fmla="*/ 293 h 310"/>
                <a:gd name="T36" fmla="*/ 45 w 281"/>
                <a:gd name="T37" fmla="*/ 273 h 310"/>
                <a:gd name="T38" fmla="*/ 34 w 281"/>
                <a:gd name="T39" fmla="*/ 264 h 310"/>
                <a:gd name="T40" fmla="*/ 8 w 281"/>
                <a:gd name="T41" fmla="*/ 213 h 310"/>
                <a:gd name="T42" fmla="*/ 0 w 281"/>
                <a:gd name="T43" fmla="*/ 156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59 h 310"/>
                <a:gd name="T72" fmla="*/ 65 w 281"/>
                <a:gd name="T73" fmla="*/ 210 h 310"/>
                <a:gd name="T74" fmla="*/ 82 w 281"/>
                <a:gd name="T75" fmla="*/ 250 h 310"/>
                <a:gd name="T76" fmla="*/ 96 w 281"/>
                <a:gd name="T77" fmla="*/ 267 h 310"/>
                <a:gd name="T78" fmla="*/ 128 w 281"/>
                <a:gd name="T79" fmla="*/ 284 h 310"/>
                <a:gd name="T80" fmla="*/ 145 w 281"/>
                <a:gd name="T81" fmla="*/ 284 h 310"/>
                <a:gd name="T82" fmla="*/ 179 w 281"/>
                <a:gd name="T83" fmla="*/ 273 h 310"/>
                <a:gd name="T84" fmla="*/ 204 w 281"/>
                <a:gd name="T85" fmla="*/ 245 h 310"/>
                <a:gd name="T86" fmla="*/ 213 w 281"/>
                <a:gd name="T87" fmla="*/ 225 h 310"/>
                <a:gd name="T88" fmla="*/ 224 w 281"/>
                <a:gd name="T89" fmla="*/ 179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706"/>
            <p:cNvSpPr>
              <a:spLocks/>
            </p:cNvSpPr>
            <p:nvPr/>
          </p:nvSpPr>
          <p:spPr bwMode="auto">
            <a:xfrm>
              <a:off x="2493" y="3059"/>
              <a:ext cx="182" cy="361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67 h 361"/>
                <a:gd name="T12" fmla="*/ 83 w 182"/>
                <a:gd name="T13" fmla="*/ 267 h 361"/>
                <a:gd name="T14" fmla="*/ 83 w 182"/>
                <a:gd name="T15" fmla="*/ 284 h 361"/>
                <a:gd name="T16" fmla="*/ 86 w 182"/>
                <a:gd name="T17" fmla="*/ 296 h 361"/>
                <a:gd name="T18" fmla="*/ 91 w 182"/>
                <a:gd name="T19" fmla="*/ 307 h 361"/>
                <a:gd name="T20" fmla="*/ 97 w 182"/>
                <a:gd name="T21" fmla="*/ 318 h 361"/>
                <a:gd name="T22" fmla="*/ 105 w 182"/>
                <a:gd name="T23" fmla="*/ 324 h 361"/>
                <a:gd name="T24" fmla="*/ 117 w 182"/>
                <a:gd name="T25" fmla="*/ 330 h 361"/>
                <a:gd name="T26" fmla="*/ 128 w 182"/>
                <a:gd name="T27" fmla="*/ 333 h 361"/>
                <a:gd name="T28" fmla="*/ 142 w 182"/>
                <a:gd name="T29" fmla="*/ 335 h 361"/>
                <a:gd name="T30" fmla="*/ 142 w 182"/>
                <a:gd name="T31" fmla="*/ 335 h 361"/>
                <a:gd name="T32" fmla="*/ 157 w 182"/>
                <a:gd name="T33" fmla="*/ 333 h 361"/>
                <a:gd name="T34" fmla="*/ 165 w 182"/>
                <a:gd name="T35" fmla="*/ 330 h 361"/>
                <a:gd name="T36" fmla="*/ 165 w 182"/>
                <a:gd name="T37" fmla="*/ 330 h 361"/>
                <a:gd name="T38" fmla="*/ 182 w 182"/>
                <a:gd name="T39" fmla="*/ 318 h 361"/>
                <a:gd name="T40" fmla="*/ 182 w 182"/>
                <a:gd name="T41" fmla="*/ 318 h 361"/>
                <a:gd name="T42" fmla="*/ 182 w 182"/>
                <a:gd name="T43" fmla="*/ 324 h 361"/>
                <a:gd name="T44" fmla="*/ 179 w 182"/>
                <a:gd name="T45" fmla="*/ 333 h 361"/>
                <a:gd name="T46" fmla="*/ 162 w 182"/>
                <a:gd name="T47" fmla="*/ 347 h 361"/>
                <a:gd name="T48" fmla="*/ 162 w 182"/>
                <a:gd name="T49" fmla="*/ 347 h 361"/>
                <a:gd name="T50" fmla="*/ 154 w 182"/>
                <a:gd name="T51" fmla="*/ 352 h 361"/>
                <a:gd name="T52" fmla="*/ 142 w 182"/>
                <a:gd name="T53" fmla="*/ 358 h 361"/>
                <a:gd name="T54" fmla="*/ 131 w 182"/>
                <a:gd name="T55" fmla="*/ 361 h 361"/>
                <a:gd name="T56" fmla="*/ 117 w 182"/>
                <a:gd name="T57" fmla="*/ 361 h 361"/>
                <a:gd name="T58" fmla="*/ 117 w 182"/>
                <a:gd name="T59" fmla="*/ 361 h 361"/>
                <a:gd name="T60" fmla="*/ 100 w 182"/>
                <a:gd name="T61" fmla="*/ 361 h 361"/>
                <a:gd name="T62" fmla="*/ 83 w 182"/>
                <a:gd name="T63" fmla="*/ 355 h 361"/>
                <a:gd name="T64" fmla="*/ 66 w 182"/>
                <a:gd name="T65" fmla="*/ 347 h 361"/>
                <a:gd name="T66" fmla="*/ 54 w 182"/>
                <a:gd name="T67" fmla="*/ 335 h 361"/>
                <a:gd name="T68" fmla="*/ 54 w 182"/>
                <a:gd name="T69" fmla="*/ 335 h 361"/>
                <a:gd name="T70" fmla="*/ 43 w 182"/>
                <a:gd name="T71" fmla="*/ 324 h 361"/>
                <a:gd name="T72" fmla="*/ 34 w 182"/>
                <a:gd name="T73" fmla="*/ 307 h 361"/>
                <a:gd name="T74" fmla="*/ 29 w 182"/>
                <a:gd name="T75" fmla="*/ 290 h 361"/>
                <a:gd name="T76" fmla="*/ 29 w 182"/>
                <a:gd name="T77" fmla="*/ 267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707"/>
            <p:cNvSpPr>
              <a:spLocks/>
            </p:cNvSpPr>
            <p:nvPr/>
          </p:nvSpPr>
          <p:spPr bwMode="auto">
            <a:xfrm>
              <a:off x="2695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708"/>
            <p:cNvSpPr>
              <a:spLocks/>
            </p:cNvSpPr>
            <p:nvPr/>
          </p:nvSpPr>
          <p:spPr bwMode="auto">
            <a:xfrm>
              <a:off x="3274" y="3110"/>
              <a:ext cx="475" cy="304"/>
            </a:xfrm>
            <a:custGeom>
              <a:avLst/>
              <a:gdLst>
                <a:gd name="T0" fmla="*/ 364 w 475"/>
                <a:gd name="T1" fmla="*/ 0 h 304"/>
                <a:gd name="T2" fmla="*/ 398 w 475"/>
                <a:gd name="T3" fmla="*/ 6 h 304"/>
                <a:gd name="T4" fmla="*/ 429 w 475"/>
                <a:gd name="T5" fmla="*/ 23 h 304"/>
                <a:gd name="T6" fmla="*/ 444 w 475"/>
                <a:gd name="T7" fmla="*/ 37 h 304"/>
                <a:gd name="T8" fmla="*/ 458 w 475"/>
                <a:gd name="T9" fmla="*/ 68 h 304"/>
                <a:gd name="T10" fmla="*/ 458 w 475"/>
                <a:gd name="T11" fmla="*/ 282 h 304"/>
                <a:gd name="T12" fmla="*/ 461 w 475"/>
                <a:gd name="T13" fmla="*/ 287 h 304"/>
                <a:gd name="T14" fmla="*/ 463 w 475"/>
                <a:gd name="T15" fmla="*/ 293 h 304"/>
                <a:gd name="T16" fmla="*/ 387 w 475"/>
                <a:gd name="T17" fmla="*/ 304 h 304"/>
                <a:gd name="T18" fmla="*/ 392 w 475"/>
                <a:gd name="T19" fmla="*/ 299 h 304"/>
                <a:gd name="T20" fmla="*/ 404 w 475"/>
                <a:gd name="T21" fmla="*/ 287 h 304"/>
                <a:gd name="T22" fmla="*/ 404 w 475"/>
                <a:gd name="T23" fmla="*/ 108 h 304"/>
                <a:gd name="T24" fmla="*/ 404 w 475"/>
                <a:gd name="T25" fmla="*/ 91 h 304"/>
                <a:gd name="T26" fmla="*/ 395 w 475"/>
                <a:gd name="T27" fmla="*/ 66 h 304"/>
                <a:gd name="T28" fmla="*/ 387 w 475"/>
                <a:gd name="T29" fmla="*/ 57 h 304"/>
                <a:gd name="T30" fmla="*/ 367 w 475"/>
                <a:gd name="T31" fmla="*/ 43 h 304"/>
                <a:gd name="T32" fmla="*/ 336 w 475"/>
                <a:gd name="T33" fmla="*/ 37 h 304"/>
                <a:gd name="T34" fmla="*/ 316 w 475"/>
                <a:gd name="T35" fmla="*/ 40 h 304"/>
                <a:gd name="T36" fmla="*/ 282 w 475"/>
                <a:gd name="T37" fmla="*/ 60 h 304"/>
                <a:gd name="T38" fmla="*/ 267 w 475"/>
                <a:gd name="T39" fmla="*/ 77 h 304"/>
                <a:gd name="T40" fmla="*/ 267 w 475"/>
                <a:gd name="T41" fmla="*/ 282 h 304"/>
                <a:gd name="T42" fmla="*/ 270 w 475"/>
                <a:gd name="T43" fmla="*/ 287 h 304"/>
                <a:gd name="T44" fmla="*/ 273 w 475"/>
                <a:gd name="T45" fmla="*/ 293 h 304"/>
                <a:gd name="T46" fmla="*/ 194 w 475"/>
                <a:gd name="T47" fmla="*/ 304 h 304"/>
                <a:gd name="T48" fmla="*/ 202 w 475"/>
                <a:gd name="T49" fmla="*/ 299 h 304"/>
                <a:gd name="T50" fmla="*/ 211 w 475"/>
                <a:gd name="T51" fmla="*/ 287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2 h 304"/>
                <a:gd name="T70" fmla="*/ 83 w 475"/>
                <a:gd name="T71" fmla="*/ 293 h 304"/>
                <a:gd name="T72" fmla="*/ 97 w 475"/>
                <a:gd name="T73" fmla="*/ 304 h 304"/>
                <a:gd name="T74" fmla="*/ 6 w 475"/>
                <a:gd name="T75" fmla="*/ 304 h 304"/>
                <a:gd name="T76" fmla="*/ 20 w 475"/>
                <a:gd name="T77" fmla="*/ 293 h 304"/>
                <a:gd name="T78" fmla="*/ 23 w 475"/>
                <a:gd name="T79" fmla="*/ 282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9 w 475"/>
                <a:gd name="T103" fmla="*/ 23 h 304"/>
                <a:gd name="T104" fmla="*/ 256 w 475"/>
                <a:gd name="T105" fmla="*/ 43 h 304"/>
                <a:gd name="T106" fmla="*/ 262 w 475"/>
                <a:gd name="T107" fmla="*/ 57 h 304"/>
                <a:gd name="T108" fmla="*/ 307 w 475"/>
                <a:gd name="T109" fmla="*/ 17 h 304"/>
                <a:gd name="T110" fmla="*/ 321 w 475"/>
                <a:gd name="T111" fmla="*/ 9 h 304"/>
                <a:gd name="T112" fmla="*/ 350 w 475"/>
                <a:gd name="T113" fmla="*/ 0 h 304"/>
                <a:gd name="T114" fmla="*/ 364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709"/>
            <p:cNvSpPr>
              <a:spLocks/>
            </p:cNvSpPr>
            <p:nvPr/>
          </p:nvSpPr>
          <p:spPr bwMode="auto">
            <a:xfrm>
              <a:off x="4070" y="3059"/>
              <a:ext cx="184" cy="361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67 h 361"/>
                <a:gd name="T12" fmla="*/ 82 w 184"/>
                <a:gd name="T13" fmla="*/ 267 h 361"/>
                <a:gd name="T14" fmla="*/ 85 w 184"/>
                <a:gd name="T15" fmla="*/ 284 h 361"/>
                <a:gd name="T16" fmla="*/ 88 w 184"/>
                <a:gd name="T17" fmla="*/ 296 h 361"/>
                <a:gd name="T18" fmla="*/ 91 w 184"/>
                <a:gd name="T19" fmla="*/ 307 h 361"/>
                <a:gd name="T20" fmla="*/ 99 w 184"/>
                <a:gd name="T21" fmla="*/ 318 h 361"/>
                <a:gd name="T22" fmla="*/ 105 w 184"/>
                <a:gd name="T23" fmla="*/ 324 h 361"/>
                <a:gd name="T24" fmla="*/ 116 w 184"/>
                <a:gd name="T25" fmla="*/ 330 h 361"/>
                <a:gd name="T26" fmla="*/ 128 w 184"/>
                <a:gd name="T27" fmla="*/ 333 h 361"/>
                <a:gd name="T28" fmla="*/ 142 w 184"/>
                <a:gd name="T29" fmla="*/ 335 h 361"/>
                <a:gd name="T30" fmla="*/ 142 w 184"/>
                <a:gd name="T31" fmla="*/ 335 h 361"/>
                <a:gd name="T32" fmla="*/ 156 w 184"/>
                <a:gd name="T33" fmla="*/ 333 h 361"/>
                <a:gd name="T34" fmla="*/ 165 w 184"/>
                <a:gd name="T35" fmla="*/ 330 h 361"/>
                <a:gd name="T36" fmla="*/ 165 w 184"/>
                <a:gd name="T37" fmla="*/ 330 h 361"/>
                <a:gd name="T38" fmla="*/ 184 w 184"/>
                <a:gd name="T39" fmla="*/ 318 h 361"/>
                <a:gd name="T40" fmla="*/ 184 w 184"/>
                <a:gd name="T41" fmla="*/ 318 h 361"/>
                <a:gd name="T42" fmla="*/ 182 w 184"/>
                <a:gd name="T43" fmla="*/ 324 h 361"/>
                <a:gd name="T44" fmla="*/ 179 w 184"/>
                <a:gd name="T45" fmla="*/ 333 h 361"/>
                <a:gd name="T46" fmla="*/ 162 w 184"/>
                <a:gd name="T47" fmla="*/ 347 h 361"/>
                <a:gd name="T48" fmla="*/ 162 w 184"/>
                <a:gd name="T49" fmla="*/ 347 h 361"/>
                <a:gd name="T50" fmla="*/ 153 w 184"/>
                <a:gd name="T51" fmla="*/ 352 h 361"/>
                <a:gd name="T52" fmla="*/ 142 w 184"/>
                <a:gd name="T53" fmla="*/ 358 h 361"/>
                <a:gd name="T54" fmla="*/ 130 w 184"/>
                <a:gd name="T55" fmla="*/ 361 h 361"/>
                <a:gd name="T56" fmla="*/ 119 w 184"/>
                <a:gd name="T57" fmla="*/ 361 h 361"/>
                <a:gd name="T58" fmla="*/ 119 w 184"/>
                <a:gd name="T59" fmla="*/ 361 h 361"/>
                <a:gd name="T60" fmla="*/ 99 w 184"/>
                <a:gd name="T61" fmla="*/ 361 h 361"/>
                <a:gd name="T62" fmla="*/ 82 w 184"/>
                <a:gd name="T63" fmla="*/ 355 h 361"/>
                <a:gd name="T64" fmla="*/ 65 w 184"/>
                <a:gd name="T65" fmla="*/ 347 h 361"/>
                <a:gd name="T66" fmla="*/ 54 w 184"/>
                <a:gd name="T67" fmla="*/ 335 h 361"/>
                <a:gd name="T68" fmla="*/ 54 w 184"/>
                <a:gd name="T69" fmla="*/ 335 h 361"/>
                <a:gd name="T70" fmla="*/ 42 w 184"/>
                <a:gd name="T71" fmla="*/ 324 h 361"/>
                <a:gd name="T72" fmla="*/ 34 w 184"/>
                <a:gd name="T73" fmla="*/ 307 h 361"/>
                <a:gd name="T74" fmla="*/ 31 w 184"/>
                <a:gd name="T75" fmla="*/ 290 h 361"/>
                <a:gd name="T76" fmla="*/ 28 w 184"/>
                <a:gd name="T77" fmla="*/ 267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710"/>
            <p:cNvSpPr>
              <a:spLocks noEditPoints="1"/>
            </p:cNvSpPr>
            <p:nvPr/>
          </p:nvSpPr>
          <p:spPr bwMode="auto">
            <a:xfrm>
              <a:off x="4252" y="3110"/>
              <a:ext cx="284" cy="310"/>
            </a:xfrm>
            <a:custGeom>
              <a:avLst/>
              <a:gdLst>
                <a:gd name="T0" fmla="*/ 144 w 284"/>
                <a:gd name="T1" fmla="*/ 0 h 310"/>
                <a:gd name="T2" fmla="*/ 184 w 284"/>
                <a:gd name="T3" fmla="*/ 6 h 310"/>
                <a:gd name="T4" fmla="*/ 221 w 284"/>
                <a:gd name="T5" fmla="*/ 23 h 310"/>
                <a:gd name="T6" fmla="*/ 235 w 284"/>
                <a:gd name="T7" fmla="*/ 34 h 310"/>
                <a:gd name="T8" fmla="*/ 261 w 284"/>
                <a:gd name="T9" fmla="*/ 63 h 310"/>
                <a:gd name="T10" fmla="*/ 269 w 284"/>
                <a:gd name="T11" fmla="*/ 80 h 310"/>
                <a:gd name="T12" fmla="*/ 281 w 284"/>
                <a:gd name="T13" fmla="*/ 117 h 310"/>
                <a:gd name="T14" fmla="*/ 284 w 284"/>
                <a:gd name="T15" fmla="*/ 156 h 310"/>
                <a:gd name="T16" fmla="*/ 284 w 284"/>
                <a:gd name="T17" fmla="*/ 174 h 310"/>
                <a:gd name="T18" fmla="*/ 272 w 284"/>
                <a:gd name="T19" fmla="*/ 210 h 310"/>
                <a:gd name="T20" fmla="*/ 267 w 284"/>
                <a:gd name="T21" fmla="*/ 230 h 310"/>
                <a:gd name="T22" fmla="*/ 244 w 284"/>
                <a:gd name="T23" fmla="*/ 262 h 310"/>
                <a:gd name="T24" fmla="*/ 215 w 284"/>
                <a:gd name="T25" fmla="*/ 290 h 310"/>
                <a:gd name="T26" fmla="*/ 198 w 284"/>
                <a:gd name="T27" fmla="*/ 299 h 310"/>
                <a:gd name="T28" fmla="*/ 161 w 284"/>
                <a:gd name="T29" fmla="*/ 310 h 310"/>
                <a:gd name="T30" fmla="*/ 142 w 284"/>
                <a:gd name="T31" fmla="*/ 310 h 310"/>
                <a:gd name="T32" fmla="*/ 93 w 284"/>
                <a:gd name="T33" fmla="*/ 304 h 310"/>
                <a:gd name="T34" fmla="*/ 68 w 284"/>
                <a:gd name="T35" fmla="*/ 293 h 310"/>
                <a:gd name="T36" fmla="*/ 45 w 284"/>
                <a:gd name="T37" fmla="*/ 273 h 310"/>
                <a:gd name="T38" fmla="*/ 36 w 284"/>
                <a:gd name="T39" fmla="*/ 264 h 310"/>
                <a:gd name="T40" fmla="*/ 11 w 284"/>
                <a:gd name="T41" fmla="*/ 213 h 310"/>
                <a:gd name="T42" fmla="*/ 0 w 284"/>
                <a:gd name="T43" fmla="*/ 156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85 w 284"/>
                <a:gd name="T55" fmla="*/ 12 h 310"/>
                <a:gd name="T56" fmla="*/ 122 w 284"/>
                <a:gd name="T57" fmla="*/ 0 h 310"/>
                <a:gd name="T58" fmla="*/ 144 w 284"/>
                <a:gd name="T59" fmla="*/ 0 h 310"/>
                <a:gd name="T60" fmla="*/ 139 w 284"/>
                <a:gd name="T61" fmla="*/ 23 h 310"/>
                <a:gd name="T62" fmla="*/ 102 w 284"/>
                <a:gd name="T63" fmla="*/ 34 h 310"/>
                <a:gd name="T64" fmla="*/ 76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59 h 310"/>
                <a:gd name="T72" fmla="*/ 68 w 284"/>
                <a:gd name="T73" fmla="*/ 210 h 310"/>
                <a:gd name="T74" fmla="*/ 85 w 284"/>
                <a:gd name="T75" fmla="*/ 250 h 310"/>
                <a:gd name="T76" fmla="*/ 96 w 284"/>
                <a:gd name="T77" fmla="*/ 267 h 310"/>
                <a:gd name="T78" fmla="*/ 127 w 284"/>
                <a:gd name="T79" fmla="*/ 284 h 310"/>
                <a:gd name="T80" fmla="*/ 147 w 284"/>
                <a:gd name="T81" fmla="*/ 284 h 310"/>
                <a:gd name="T82" fmla="*/ 181 w 284"/>
                <a:gd name="T83" fmla="*/ 273 h 310"/>
                <a:gd name="T84" fmla="*/ 207 w 284"/>
                <a:gd name="T85" fmla="*/ 245 h 310"/>
                <a:gd name="T86" fmla="*/ 215 w 284"/>
                <a:gd name="T87" fmla="*/ 225 h 310"/>
                <a:gd name="T88" fmla="*/ 224 w 284"/>
                <a:gd name="T89" fmla="*/ 179 h 310"/>
                <a:gd name="T90" fmla="*/ 224 w 284"/>
                <a:gd name="T91" fmla="*/ 151 h 310"/>
                <a:gd name="T92" fmla="*/ 213 w 284"/>
                <a:gd name="T93" fmla="*/ 85 h 310"/>
                <a:gd name="T94" fmla="*/ 201 w 284"/>
                <a:gd name="T95" fmla="*/ 60 h 310"/>
                <a:gd name="T96" fmla="*/ 184 w 284"/>
                <a:gd name="T97" fmla="*/ 40 h 310"/>
                <a:gd name="T98" fmla="*/ 164 w 284"/>
                <a:gd name="T99" fmla="*/ 29 h 310"/>
                <a:gd name="T100" fmla="*/ 139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711"/>
            <p:cNvSpPr>
              <a:spLocks/>
            </p:cNvSpPr>
            <p:nvPr/>
          </p:nvSpPr>
          <p:spPr bwMode="auto">
            <a:xfrm>
              <a:off x="4547" y="3110"/>
              <a:ext cx="284" cy="304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2 h 304"/>
                <a:gd name="T14" fmla="*/ 270 w 284"/>
                <a:gd name="T15" fmla="*/ 293 h 304"/>
                <a:gd name="T16" fmla="*/ 284 w 284"/>
                <a:gd name="T17" fmla="*/ 304 h 304"/>
                <a:gd name="T18" fmla="*/ 196 w 284"/>
                <a:gd name="T19" fmla="*/ 304 h 304"/>
                <a:gd name="T20" fmla="*/ 207 w 284"/>
                <a:gd name="T21" fmla="*/ 293 h 304"/>
                <a:gd name="T22" fmla="*/ 213 w 284"/>
                <a:gd name="T23" fmla="*/ 282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2 h 304"/>
                <a:gd name="T42" fmla="*/ 82 w 284"/>
                <a:gd name="T43" fmla="*/ 293 h 304"/>
                <a:gd name="T44" fmla="*/ 97 w 284"/>
                <a:gd name="T45" fmla="*/ 304 h 304"/>
                <a:gd name="T46" fmla="*/ 6 w 284"/>
                <a:gd name="T47" fmla="*/ 304 h 304"/>
                <a:gd name="T48" fmla="*/ 17 w 284"/>
                <a:gd name="T49" fmla="*/ 293 h 304"/>
                <a:gd name="T50" fmla="*/ 23 w 284"/>
                <a:gd name="T51" fmla="*/ 282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712"/>
            <p:cNvSpPr>
              <a:spLocks/>
            </p:cNvSpPr>
            <p:nvPr/>
          </p:nvSpPr>
          <p:spPr bwMode="auto">
            <a:xfrm>
              <a:off x="3763" y="3110"/>
              <a:ext cx="293" cy="452"/>
            </a:xfrm>
            <a:custGeom>
              <a:avLst/>
              <a:gdLst>
                <a:gd name="T0" fmla="*/ 281 w 293"/>
                <a:gd name="T1" fmla="*/ 85 h 452"/>
                <a:gd name="T2" fmla="*/ 250 w 293"/>
                <a:gd name="T3" fmla="*/ 37 h 452"/>
                <a:gd name="T4" fmla="*/ 230 w 293"/>
                <a:gd name="T5" fmla="*/ 20 h 452"/>
                <a:gd name="T6" fmla="*/ 210 w 293"/>
                <a:gd name="T7" fmla="*/ 9 h 452"/>
                <a:gd name="T8" fmla="*/ 165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26 h 452"/>
                <a:gd name="T24" fmla="*/ 20 w 293"/>
                <a:gd name="T25" fmla="*/ 435 h 452"/>
                <a:gd name="T26" fmla="*/ 11 w 293"/>
                <a:gd name="T27" fmla="*/ 449 h 452"/>
                <a:gd name="T28" fmla="*/ 94 w 293"/>
                <a:gd name="T29" fmla="*/ 452 h 452"/>
                <a:gd name="T30" fmla="*/ 88 w 293"/>
                <a:gd name="T31" fmla="*/ 449 h 452"/>
                <a:gd name="T32" fmla="*/ 80 w 293"/>
                <a:gd name="T33" fmla="*/ 435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9 w 293"/>
                <a:gd name="T43" fmla="*/ 37 h 452"/>
                <a:gd name="T44" fmla="*/ 190 w 293"/>
                <a:gd name="T45" fmla="*/ 51 h 452"/>
                <a:gd name="T46" fmla="*/ 205 w 293"/>
                <a:gd name="T47" fmla="*/ 63 h 452"/>
                <a:gd name="T48" fmla="*/ 224 w 293"/>
                <a:gd name="T49" fmla="*/ 100 h 452"/>
                <a:gd name="T50" fmla="*/ 230 w 293"/>
                <a:gd name="T51" fmla="*/ 156 h 452"/>
                <a:gd name="T52" fmla="*/ 230 w 293"/>
                <a:gd name="T53" fmla="*/ 185 h 452"/>
                <a:gd name="T54" fmla="*/ 216 w 293"/>
                <a:gd name="T55" fmla="*/ 233 h 452"/>
                <a:gd name="T56" fmla="*/ 205 w 293"/>
                <a:gd name="T57" fmla="*/ 250 h 452"/>
                <a:gd name="T58" fmla="*/ 176 w 293"/>
                <a:gd name="T59" fmla="*/ 276 h 452"/>
                <a:gd name="T60" fmla="*/ 136 w 293"/>
                <a:gd name="T61" fmla="*/ 284 h 452"/>
                <a:gd name="T62" fmla="*/ 122 w 293"/>
                <a:gd name="T63" fmla="*/ 284 h 452"/>
                <a:gd name="T64" fmla="*/ 99 w 293"/>
                <a:gd name="T65" fmla="*/ 276 h 452"/>
                <a:gd name="T66" fmla="*/ 102 w 293"/>
                <a:gd name="T67" fmla="*/ 304 h 452"/>
                <a:gd name="T68" fmla="*/ 122 w 293"/>
                <a:gd name="T69" fmla="*/ 310 h 452"/>
                <a:gd name="T70" fmla="*/ 145 w 293"/>
                <a:gd name="T71" fmla="*/ 310 h 452"/>
                <a:gd name="T72" fmla="*/ 190 w 293"/>
                <a:gd name="T73" fmla="*/ 304 h 452"/>
                <a:gd name="T74" fmla="*/ 219 w 293"/>
                <a:gd name="T75" fmla="*/ 290 h 452"/>
                <a:gd name="T76" fmla="*/ 241 w 293"/>
                <a:gd name="T77" fmla="*/ 273 h 452"/>
                <a:gd name="T78" fmla="*/ 253 w 293"/>
                <a:gd name="T79" fmla="*/ 262 h 452"/>
                <a:gd name="T80" fmla="*/ 281 w 293"/>
                <a:gd name="T81" fmla="*/ 210 h 452"/>
                <a:gd name="T82" fmla="*/ 293 w 293"/>
                <a:gd name="T83" fmla="*/ 154 h 452"/>
                <a:gd name="T84" fmla="*/ 290 w 293"/>
                <a:gd name="T85" fmla="*/ 117 h 452"/>
                <a:gd name="T86" fmla="*/ 281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713"/>
            <p:cNvSpPr>
              <a:spLocks/>
            </p:cNvSpPr>
            <p:nvPr/>
          </p:nvSpPr>
          <p:spPr bwMode="auto">
            <a:xfrm>
              <a:off x="2192" y="3110"/>
              <a:ext cx="208" cy="310"/>
            </a:xfrm>
            <a:custGeom>
              <a:avLst/>
              <a:gdLst>
                <a:gd name="T0" fmla="*/ 182 w 208"/>
                <a:gd name="T1" fmla="*/ 264 h 310"/>
                <a:gd name="T2" fmla="*/ 182 w 208"/>
                <a:gd name="T3" fmla="*/ 264 h 310"/>
                <a:gd name="T4" fmla="*/ 165 w 208"/>
                <a:gd name="T5" fmla="*/ 270 h 310"/>
                <a:gd name="T6" fmla="*/ 145 w 208"/>
                <a:gd name="T7" fmla="*/ 273 h 310"/>
                <a:gd name="T8" fmla="*/ 145 w 208"/>
                <a:gd name="T9" fmla="*/ 273 h 310"/>
                <a:gd name="T10" fmla="*/ 131 w 208"/>
                <a:gd name="T11" fmla="*/ 273 h 310"/>
                <a:gd name="T12" fmla="*/ 120 w 208"/>
                <a:gd name="T13" fmla="*/ 267 h 310"/>
                <a:gd name="T14" fmla="*/ 108 w 208"/>
                <a:gd name="T15" fmla="*/ 262 h 310"/>
                <a:gd name="T16" fmla="*/ 100 w 208"/>
                <a:gd name="T17" fmla="*/ 250 h 310"/>
                <a:gd name="T18" fmla="*/ 100 w 208"/>
                <a:gd name="T19" fmla="*/ 250 h 310"/>
                <a:gd name="T20" fmla="*/ 91 w 208"/>
                <a:gd name="T21" fmla="*/ 239 h 310"/>
                <a:gd name="T22" fmla="*/ 83 w 208"/>
                <a:gd name="T23" fmla="*/ 225 h 310"/>
                <a:gd name="T24" fmla="*/ 80 w 208"/>
                <a:gd name="T25" fmla="*/ 208 h 310"/>
                <a:gd name="T26" fmla="*/ 80 w 208"/>
                <a:gd name="T27" fmla="*/ 191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1 h 310"/>
                <a:gd name="T44" fmla="*/ 23 w 208"/>
                <a:gd name="T45" fmla="*/ 191 h 310"/>
                <a:gd name="T46" fmla="*/ 26 w 208"/>
                <a:gd name="T47" fmla="*/ 219 h 310"/>
                <a:gd name="T48" fmla="*/ 32 w 208"/>
                <a:gd name="T49" fmla="*/ 245 h 310"/>
                <a:gd name="T50" fmla="*/ 40 w 208"/>
                <a:gd name="T51" fmla="*/ 264 h 310"/>
                <a:gd name="T52" fmla="*/ 54 w 208"/>
                <a:gd name="T53" fmla="*/ 282 h 310"/>
                <a:gd name="T54" fmla="*/ 54 w 208"/>
                <a:gd name="T55" fmla="*/ 282 h 310"/>
                <a:gd name="T56" fmla="*/ 71 w 208"/>
                <a:gd name="T57" fmla="*/ 296 h 310"/>
                <a:gd name="T58" fmla="*/ 85 w 208"/>
                <a:gd name="T59" fmla="*/ 304 h 310"/>
                <a:gd name="T60" fmla="*/ 103 w 208"/>
                <a:gd name="T61" fmla="*/ 310 h 310"/>
                <a:gd name="T62" fmla="*/ 122 w 208"/>
                <a:gd name="T63" fmla="*/ 310 h 310"/>
                <a:gd name="T64" fmla="*/ 122 w 208"/>
                <a:gd name="T65" fmla="*/ 310 h 310"/>
                <a:gd name="T66" fmla="*/ 142 w 208"/>
                <a:gd name="T67" fmla="*/ 310 h 310"/>
                <a:gd name="T68" fmla="*/ 162 w 208"/>
                <a:gd name="T69" fmla="*/ 304 h 310"/>
                <a:gd name="T70" fmla="*/ 179 w 208"/>
                <a:gd name="T71" fmla="*/ 296 h 310"/>
                <a:gd name="T72" fmla="*/ 196 w 208"/>
                <a:gd name="T73" fmla="*/ 282 h 310"/>
                <a:gd name="T74" fmla="*/ 208 w 208"/>
                <a:gd name="T75" fmla="*/ 245 h 310"/>
                <a:gd name="T76" fmla="*/ 208 w 208"/>
                <a:gd name="T77" fmla="*/ 245 h 310"/>
                <a:gd name="T78" fmla="*/ 196 w 208"/>
                <a:gd name="T79" fmla="*/ 256 h 310"/>
                <a:gd name="T80" fmla="*/ 182 w 208"/>
                <a:gd name="T81" fmla="*/ 264 h 310"/>
                <a:gd name="T82" fmla="*/ 182 w 208"/>
                <a:gd name="T83" fmla="*/ 264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714"/>
            <p:cNvSpPr>
              <a:spLocks/>
            </p:cNvSpPr>
            <p:nvPr/>
          </p:nvSpPr>
          <p:spPr bwMode="auto">
            <a:xfrm>
              <a:off x="2383" y="3110"/>
              <a:ext cx="105" cy="310"/>
            </a:xfrm>
            <a:custGeom>
              <a:avLst/>
              <a:gdLst>
                <a:gd name="T0" fmla="*/ 79 w 105"/>
                <a:gd name="T1" fmla="*/ 253 h 310"/>
                <a:gd name="T2" fmla="*/ 79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39 h 310"/>
                <a:gd name="T20" fmla="*/ 25 w 105"/>
                <a:gd name="T21" fmla="*/ 264 h 310"/>
                <a:gd name="T22" fmla="*/ 25 w 105"/>
                <a:gd name="T23" fmla="*/ 264 h 310"/>
                <a:gd name="T24" fmla="*/ 25 w 105"/>
                <a:gd name="T25" fmla="*/ 264 h 310"/>
                <a:gd name="T26" fmla="*/ 25 w 105"/>
                <a:gd name="T27" fmla="*/ 264 h 310"/>
                <a:gd name="T28" fmla="*/ 25 w 105"/>
                <a:gd name="T29" fmla="*/ 282 h 310"/>
                <a:gd name="T30" fmla="*/ 31 w 105"/>
                <a:gd name="T31" fmla="*/ 293 h 310"/>
                <a:gd name="T32" fmla="*/ 31 w 105"/>
                <a:gd name="T33" fmla="*/ 293 h 310"/>
                <a:gd name="T34" fmla="*/ 37 w 105"/>
                <a:gd name="T35" fmla="*/ 301 h 310"/>
                <a:gd name="T36" fmla="*/ 48 w 105"/>
                <a:gd name="T37" fmla="*/ 310 h 310"/>
                <a:gd name="T38" fmla="*/ 105 w 105"/>
                <a:gd name="T39" fmla="*/ 290 h 310"/>
                <a:gd name="T40" fmla="*/ 105 w 105"/>
                <a:gd name="T41" fmla="*/ 290 h 310"/>
                <a:gd name="T42" fmla="*/ 93 w 105"/>
                <a:gd name="T43" fmla="*/ 287 h 310"/>
                <a:gd name="T44" fmla="*/ 85 w 105"/>
                <a:gd name="T45" fmla="*/ 279 h 310"/>
                <a:gd name="T46" fmla="*/ 79 w 105"/>
                <a:gd name="T47" fmla="*/ 267 h 310"/>
                <a:gd name="T48" fmla="*/ 79 w 105"/>
                <a:gd name="T49" fmla="*/ 253 h 310"/>
                <a:gd name="T50" fmla="*/ 79 w 105"/>
                <a:gd name="T51" fmla="*/ 253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715"/>
            <p:cNvSpPr>
              <a:spLocks/>
            </p:cNvSpPr>
            <p:nvPr/>
          </p:nvSpPr>
          <p:spPr bwMode="auto">
            <a:xfrm>
              <a:off x="3010" y="3110"/>
              <a:ext cx="250" cy="310"/>
            </a:xfrm>
            <a:custGeom>
              <a:avLst/>
              <a:gdLst>
                <a:gd name="T0" fmla="*/ 233 w 250"/>
                <a:gd name="T1" fmla="*/ 279 h 310"/>
                <a:gd name="T2" fmla="*/ 230 w 250"/>
                <a:gd name="T3" fmla="*/ 259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59 h 310"/>
                <a:gd name="T52" fmla="*/ 23 w 250"/>
                <a:gd name="T53" fmla="*/ 174 h 310"/>
                <a:gd name="T54" fmla="*/ 3 w 250"/>
                <a:gd name="T55" fmla="*/ 210 h 310"/>
                <a:gd name="T56" fmla="*/ 0 w 250"/>
                <a:gd name="T57" fmla="*/ 233 h 310"/>
                <a:gd name="T58" fmla="*/ 6 w 250"/>
                <a:gd name="T59" fmla="*/ 259 h 310"/>
                <a:gd name="T60" fmla="*/ 20 w 250"/>
                <a:gd name="T61" fmla="*/ 284 h 310"/>
                <a:gd name="T62" fmla="*/ 32 w 250"/>
                <a:gd name="T63" fmla="*/ 296 h 310"/>
                <a:gd name="T64" fmla="*/ 60 w 250"/>
                <a:gd name="T65" fmla="*/ 310 h 310"/>
                <a:gd name="T66" fmla="*/ 77 w 250"/>
                <a:gd name="T67" fmla="*/ 310 h 310"/>
                <a:gd name="T68" fmla="*/ 120 w 250"/>
                <a:gd name="T69" fmla="*/ 304 h 310"/>
                <a:gd name="T70" fmla="*/ 159 w 250"/>
                <a:gd name="T71" fmla="*/ 279 h 310"/>
                <a:gd name="T72" fmla="*/ 171 w 250"/>
                <a:gd name="T73" fmla="*/ 247 h 310"/>
                <a:gd name="T74" fmla="*/ 139 w 250"/>
                <a:gd name="T75" fmla="*/ 267 h 310"/>
                <a:gd name="T76" fmla="*/ 103 w 250"/>
                <a:gd name="T77" fmla="*/ 273 h 310"/>
                <a:gd name="T78" fmla="*/ 94 w 250"/>
                <a:gd name="T79" fmla="*/ 273 h 310"/>
                <a:gd name="T80" fmla="*/ 74 w 250"/>
                <a:gd name="T81" fmla="*/ 267 h 310"/>
                <a:gd name="T82" fmla="*/ 68 w 250"/>
                <a:gd name="T83" fmla="*/ 259 h 310"/>
                <a:gd name="T84" fmla="*/ 57 w 250"/>
                <a:gd name="T85" fmla="*/ 242 h 310"/>
                <a:gd name="T86" fmla="*/ 54 w 250"/>
                <a:gd name="T87" fmla="*/ 222 h 310"/>
                <a:gd name="T88" fmla="*/ 54 w 250"/>
                <a:gd name="T89" fmla="*/ 210 h 310"/>
                <a:gd name="T90" fmla="*/ 63 w 250"/>
                <a:gd name="T91" fmla="*/ 193 h 310"/>
                <a:gd name="T92" fmla="*/ 68 w 250"/>
                <a:gd name="T93" fmla="*/ 185 h 310"/>
                <a:gd name="T94" fmla="*/ 108 w 250"/>
                <a:gd name="T95" fmla="*/ 162 h 310"/>
                <a:gd name="T96" fmla="*/ 154 w 250"/>
                <a:gd name="T97" fmla="*/ 148 h 310"/>
                <a:gd name="T98" fmla="*/ 176 w 250"/>
                <a:gd name="T99" fmla="*/ 242 h 310"/>
                <a:gd name="T100" fmla="*/ 176 w 250"/>
                <a:gd name="T101" fmla="*/ 262 h 310"/>
                <a:gd name="T102" fmla="*/ 179 w 250"/>
                <a:gd name="T103" fmla="*/ 282 h 310"/>
                <a:gd name="T104" fmla="*/ 182 w 250"/>
                <a:gd name="T105" fmla="*/ 293 h 310"/>
                <a:gd name="T106" fmla="*/ 199 w 250"/>
                <a:gd name="T107" fmla="*/ 310 h 310"/>
                <a:gd name="T108" fmla="*/ 250 w 250"/>
                <a:gd name="T109" fmla="*/ 290 h 310"/>
                <a:gd name="T110" fmla="*/ 233 w 250"/>
                <a:gd name="T111" fmla="*/ 279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716"/>
            <p:cNvSpPr>
              <a:spLocks/>
            </p:cNvSpPr>
            <p:nvPr/>
          </p:nvSpPr>
          <p:spPr bwMode="auto">
            <a:xfrm>
              <a:off x="2871" y="2866"/>
              <a:ext cx="136" cy="170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6 h 170"/>
                <a:gd name="T4" fmla="*/ 31 w 136"/>
                <a:gd name="T5" fmla="*/ 116 h 170"/>
                <a:gd name="T6" fmla="*/ 34 w 136"/>
                <a:gd name="T7" fmla="*/ 131 h 170"/>
                <a:gd name="T8" fmla="*/ 40 w 136"/>
                <a:gd name="T9" fmla="*/ 142 h 170"/>
                <a:gd name="T10" fmla="*/ 46 w 136"/>
                <a:gd name="T11" fmla="*/ 150 h 170"/>
                <a:gd name="T12" fmla="*/ 51 w 136"/>
                <a:gd name="T13" fmla="*/ 153 h 170"/>
                <a:gd name="T14" fmla="*/ 63 w 136"/>
                <a:gd name="T15" fmla="*/ 156 h 170"/>
                <a:gd name="T16" fmla="*/ 74 w 136"/>
                <a:gd name="T17" fmla="*/ 159 h 170"/>
                <a:gd name="T18" fmla="*/ 74 w 136"/>
                <a:gd name="T19" fmla="*/ 159 h 170"/>
                <a:gd name="T20" fmla="*/ 85 w 136"/>
                <a:gd name="T21" fmla="*/ 159 h 170"/>
                <a:gd name="T22" fmla="*/ 94 w 136"/>
                <a:gd name="T23" fmla="*/ 156 h 170"/>
                <a:gd name="T24" fmla="*/ 102 w 136"/>
                <a:gd name="T25" fmla="*/ 150 h 170"/>
                <a:gd name="T26" fmla="*/ 108 w 136"/>
                <a:gd name="T27" fmla="*/ 145 h 170"/>
                <a:gd name="T28" fmla="*/ 111 w 136"/>
                <a:gd name="T29" fmla="*/ 139 h 170"/>
                <a:gd name="T30" fmla="*/ 114 w 136"/>
                <a:gd name="T31" fmla="*/ 131 h 170"/>
                <a:gd name="T32" fmla="*/ 117 w 136"/>
                <a:gd name="T33" fmla="*/ 116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14 h 170"/>
                <a:gd name="T52" fmla="*/ 128 w 136"/>
                <a:gd name="T53" fmla="*/ 114 h 170"/>
                <a:gd name="T54" fmla="*/ 128 w 136"/>
                <a:gd name="T55" fmla="*/ 128 h 170"/>
                <a:gd name="T56" fmla="*/ 125 w 136"/>
                <a:gd name="T57" fmla="*/ 139 h 170"/>
                <a:gd name="T58" fmla="*/ 119 w 136"/>
                <a:gd name="T59" fmla="*/ 150 h 170"/>
                <a:gd name="T60" fmla="*/ 111 w 136"/>
                <a:gd name="T61" fmla="*/ 156 h 170"/>
                <a:gd name="T62" fmla="*/ 102 w 136"/>
                <a:gd name="T63" fmla="*/ 162 h 170"/>
                <a:gd name="T64" fmla="*/ 94 w 136"/>
                <a:gd name="T65" fmla="*/ 167 h 170"/>
                <a:gd name="T66" fmla="*/ 71 w 136"/>
                <a:gd name="T67" fmla="*/ 170 h 170"/>
                <a:gd name="T68" fmla="*/ 71 w 136"/>
                <a:gd name="T69" fmla="*/ 170 h 170"/>
                <a:gd name="T70" fmla="*/ 51 w 136"/>
                <a:gd name="T71" fmla="*/ 167 h 170"/>
                <a:gd name="T72" fmla="*/ 40 w 136"/>
                <a:gd name="T73" fmla="*/ 165 h 170"/>
                <a:gd name="T74" fmla="*/ 31 w 136"/>
                <a:gd name="T75" fmla="*/ 159 h 170"/>
                <a:gd name="T76" fmla="*/ 20 w 136"/>
                <a:gd name="T77" fmla="*/ 150 h 170"/>
                <a:gd name="T78" fmla="*/ 14 w 136"/>
                <a:gd name="T79" fmla="*/ 142 h 170"/>
                <a:gd name="T80" fmla="*/ 9 w 136"/>
                <a:gd name="T81" fmla="*/ 128 h 170"/>
                <a:gd name="T82" fmla="*/ 9 w 136"/>
                <a:gd name="T83" fmla="*/ 114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717"/>
            <p:cNvSpPr>
              <a:spLocks/>
            </p:cNvSpPr>
            <p:nvPr/>
          </p:nvSpPr>
          <p:spPr bwMode="auto">
            <a:xfrm>
              <a:off x="3022" y="2866"/>
              <a:ext cx="153" cy="173"/>
            </a:xfrm>
            <a:custGeom>
              <a:avLst/>
              <a:gdLst>
                <a:gd name="T0" fmla="*/ 133 w 153"/>
                <a:gd name="T1" fmla="*/ 11 h 173"/>
                <a:gd name="T2" fmla="*/ 133 w 153"/>
                <a:gd name="T3" fmla="*/ 11 h 173"/>
                <a:gd name="T4" fmla="*/ 133 w 153"/>
                <a:gd name="T5" fmla="*/ 3 h 173"/>
                <a:gd name="T6" fmla="*/ 127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7 w 153"/>
                <a:gd name="T13" fmla="*/ 3 h 173"/>
                <a:gd name="T14" fmla="*/ 147 w 153"/>
                <a:gd name="T15" fmla="*/ 11 h 173"/>
                <a:gd name="T16" fmla="*/ 147 w 153"/>
                <a:gd name="T17" fmla="*/ 173 h 173"/>
                <a:gd name="T18" fmla="*/ 147 w 153"/>
                <a:gd name="T19" fmla="*/ 173 h 173"/>
                <a:gd name="T20" fmla="*/ 88 w 153"/>
                <a:gd name="T21" fmla="*/ 99 h 173"/>
                <a:gd name="T22" fmla="*/ 28 w 153"/>
                <a:gd name="T23" fmla="*/ 25 h 173"/>
                <a:gd name="T24" fmla="*/ 28 w 153"/>
                <a:gd name="T25" fmla="*/ 156 h 173"/>
                <a:gd name="T26" fmla="*/ 28 w 153"/>
                <a:gd name="T27" fmla="*/ 156 h 173"/>
                <a:gd name="T28" fmla="*/ 31 w 153"/>
                <a:gd name="T29" fmla="*/ 165 h 173"/>
                <a:gd name="T30" fmla="*/ 34 w 153"/>
                <a:gd name="T31" fmla="*/ 167 h 173"/>
                <a:gd name="T32" fmla="*/ 8 w 153"/>
                <a:gd name="T33" fmla="*/ 167 h 173"/>
                <a:gd name="T34" fmla="*/ 8 w 153"/>
                <a:gd name="T35" fmla="*/ 167 h 173"/>
                <a:gd name="T36" fmla="*/ 14 w 153"/>
                <a:gd name="T37" fmla="*/ 165 h 173"/>
                <a:gd name="T38" fmla="*/ 14 w 153"/>
                <a:gd name="T39" fmla="*/ 156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33 w 153"/>
                <a:gd name="T57" fmla="*/ 119 h 173"/>
                <a:gd name="T58" fmla="*/ 133 w 153"/>
                <a:gd name="T59" fmla="*/ 11 h 173"/>
                <a:gd name="T60" fmla="*/ 133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718"/>
            <p:cNvSpPr>
              <a:spLocks/>
            </p:cNvSpPr>
            <p:nvPr/>
          </p:nvSpPr>
          <p:spPr bwMode="auto">
            <a:xfrm>
              <a:off x="320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1 w 37"/>
                <a:gd name="T5" fmla="*/ 3 h 167"/>
                <a:gd name="T6" fmla="*/ 28 w 37"/>
                <a:gd name="T7" fmla="*/ 11 h 167"/>
                <a:gd name="T8" fmla="*/ 28 w 37"/>
                <a:gd name="T9" fmla="*/ 156 h 167"/>
                <a:gd name="T10" fmla="*/ 28 w 37"/>
                <a:gd name="T11" fmla="*/ 156 h 167"/>
                <a:gd name="T12" fmla="*/ 31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719"/>
            <p:cNvSpPr>
              <a:spLocks/>
            </p:cNvSpPr>
            <p:nvPr/>
          </p:nvSpPr>
          <p:spPr bwMode="auto">
            <a:xfrm>
              <a:off x="3249" y="2866"/>
              <a:ext cx="153" cy="173"/>
            </a:xfrm>
            <a:custGeom>
              <a:avLst/>
              <a:gdLst>
                <a:gd name="T0" fmla="*/ 131 w 153"/>
                <a:gd name="T1" fmla="*/ 11 h 173"/>
                <a:gd name="T2" fmla="*/ 131 w 153"/>
                <a:gd name="T3" fmla="*/ 11 h 173"/>
                <a:gd name="T4" fmla="*/ 131 w 153"/>
                <a:gd name="T5" fmla="*/ 3 h 173"/>
                <a:gd name="T6" fmla="*/ 125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8 w 153"/>
                <a:gd name="T13" fmla="*/ 6 h 173"/>
                <a:gd name="T14" fmla="*/ 142 w 153"/>
                <a:gd name="T15" fmla="*/ 11 h 173"/>
                <a:gd name="T16" fmla="*/ 142 w 153"/>
                <a:gd name="T17" fmla="*/ 11 h 173"/>
                <a:gd name="T18" fmla="*/ 82 w 153"/>
                <a:gd name="T19" fmla="*/ 173 h 173"/>
                <a:gd name="T20" fmla="*/ 82 w 153"/>
                <a:gd name="T21" fmla="*/ 173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85 w 153"/>
                <a:gd name="T43" fmla="*/ 128 h 173"/>
                <a:gd name="T44" fmla="*/ 85 w 153"/>
                <a:gd name="T45" fmla="*/ 128 h 173"/>
                <a:gd name="T46" fmla="*/ 131 w 153"/>
                <a:gd name="T47" fmla="*/ 11 h 173"/>
                <a:gd name="T48" fmla="*/ 131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720"/>
            <p:cNvSpPr>
              <a:spLocks/>
            </p:cNvSpPr>
            <p:nvPr/>
          </p:nvSpPr>
          <p:spPr bwMode="auto">
            <a:xfrm>
              <a:off x="3411" y="2866"/>
              <a:ext cx="105" cy="167"/>
            </a:xfrm>
            <a:custGeom>
              <a:avLst/>
              <a:gdLst>
                <a:gd name="T0" fmla="*/ 94 w 105"/>
                <a:gd name="T1" fmla="*/ 23 h 167"/>
                <a:gd name="T2" fmla="*/ 94 w 105"/>
                <a:gd name="T3" fmla="*/ 23 h 167"/>
                <a:gd name="T4" fmla="*/ 85 w 105"/>
                <a:gd name="T5" fmla="*/ 14 h 167"/>
                <a:gd name="T6" fmla="*/ 74 w 105"/>
                <a:gd name="T7" fmla="*/ 11 h 167"/>
                <a:gd name="T8" fmla="*/ 74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71 w 105"/>
                <a:gd name="T15" fmla="*/ 68 h 167"/>
                <a:gd name="T16" fmla="*/ 71 w 105"/>
                <a:gd name="T17" fmla="*/ 68 h 167"/>
                <a:gd name="T18" fmla="*/ 76 w 105"/>
                <a:gd name="T19" fmla="*/ 65 h 167"/>
                <a:gd name="T20" fmla="*/ 79 w 105"/>
                <a:gd name="T21" fmla="*/ 62 h 167"/>
                <a:gd name="T22" fmla="*/ 79 w 105"/>
                <a:gd name="T23" fmla="*/ 88 h 167"/>
                <a:gd name="T24" fmla="*/ 79 w 105"/>
                <a:gd name="T25" fmla="*/ 88 h 167"/>
                <a:gd name="T26" fmla="*/ 76 w 105"/>
                <a:gd name="T27" fmla="*/ 82 h 167"/>
                <a:gd name="T28" fmla="*/ 71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9 w 105"/>
                <a:gd name="T37" fmla="*/ 156 h 167"/>
                <a:gd name="T38" fmla="*/ 59 w 105"/>
                <a:gd name="T39" fmla="*/ 156 h 167"/>
                <a:gd name="T40" fmla="*/ 76 w 105"/>
                <a:gd name="T41" fmla="*/ 156 h 167"/>
                <a:gd name="T42" fmla="*/ 88 w 105"/>
                <a:gd name="T43" fmla="*/ 153 h 167"/>
                <a:gd name="T44" fmla="*/ 96 w 105"/>
                <a:gd name="T45" fmla="*/ 148 h 167"/>
                <a:gd name="T46" fmla="*/ 105 w 105"/>
                <a:gd name="T47" fmla="*/ 139 h 167"/>
                <a:gd name="T48" fmla="*/ 99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94 w 105"/>
                <a:gd name="T67" fmla="*/ 0 h 167"/>
                <a:gd name="T68" fmla="*/ 94 w 105"/>
                <a:gd name="T69" fmla="*/ 23 h 167"/>
                <a:gd name="T70" fmla="*/ 94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721"/>
            <p:cNvSpPr>
              <a:spLocks noEditPoints="1"/>
            </p:cNvSpPr>
            <p:nvPr/>
          </p:nvSpPr>
          <p:spPr bwMode="auto">
            <a:xfrm>
              <a:off x="3527" y="2866"/>
              <a:ext cx="145" cy="167"/>
            </a:xfrm>
            <a:custGeom>
              <a:avLst/>
              <a:gdLst>
                <a:gd name="T0" fmla="*/ 68 w 145"/>
                <a:gd name="T1" fmla="*/ 82 h 167"/>
                <a:gd name="T2" fmla="*/ 85 w 145"/>
                <a:gd name="T3" fmla="*/ 91 h 167"/>
                <a:gd name="T4" fmla="*/ 94 w 145"/>
                <a:gd name="T5" fmla="*/ 102 h 167"/>
                <a:gd name="T6" fmla="*/ 120 w 145"/>
                <a:gd name="T7" fmla="*/ 145 h 167"/>
                <a:gd name="T8" fmla="*/ 131 w 145"/>
                <a:gd name="T9" fmla="*/ 159 h 167"/>
                <a:gd name="T10" fmla="*/ 145 w 145"/>
                <a:gd name="T11" fmla="*/ 167 h 167"/>
                <a:gd name="T12" fmla="*/ 120 w 145"/>
                <a:gd name="T13" fmla="*/ 167 h 167"/>
                <a:gd name="T14" fmla="*/ 108 w 145"/>
                <a:gd name="T15" fmla="*/ 165 h 167"/>
                <a:gd name="T16" fmla="*/ 100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88 w 145"/>
                <a:gd name="T41" fmla="*/ 8 h 167"/>
                <a:gd name="T42" fmla="*/ 103 w 145"/>
                <a:gd name="T43" fmla="*/ 20 h 167"/>
                <a:gd name="T44" fmla="*/ 108 w 145"/>
                <a:gd name="T45" fmla="*/ 40 h 167"/>
                <a:gd name="T46" fmla="*/ 108 w 145"/>
                <a:gd name="T47" fmla="*/ 51 h 167"/>
                <a:gd name="T48" fmla="*/ 100 w 145"/>
                <a:gd name="T49" fmla="*/ 65 h 167"/>
                <a:gd name="T50" fmla="*/ 83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77 w 145"/>
                <a:gd name="T61" fmla="*/ 65 h 167"/>
                <a:gd name="T62" fmla="*/ 83 w 145"/>
                <a:gd name="T63" fmla="*/ 51 h 167"/>
                <a:gd name="T64" fmla="*/ 83 w 145"/>
                <a:gd name="T65" fmla="*/ 42 h 167"/>
                <a:gd name="T66" fmla="*/ 77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1722"/>
            <p:cNvSpPr>
              <a:spLocks/>
            </p:cNvSpPr>
            <p:nvPr/>
          </p:nvSpPr>
          <p:spPr bwMode="auto">
            <a:xfrm>
              <a:off x="3672" y="2863"/>
              <a:ext cx="102" cy="173"/>
            </a:xfrm>
            <a:custGeom>
              <a:avLst/>
              <a:gdLst>
                <a:gd name="T0" fmla="*/ 102 w 102"/>
                <a:gd name="T1" fmla="*/ 122 h 173"/>
                <a:gd name="T2" fmla="*/ 97 w 102"/>
                <a:gd name="T3" fmla="*/ 142 h 173"/>
                <a:gd name="T4" fmla="*/ 85 w 102"/>
                <a:gd name="T5" fmla="*/ 159 h 173"/>
                <a:gd name="T6" fmla="*/ 68 w 102"/>
                <a:gd name="T7" fmla="*/ 170 h 173"/>
                <a:gd name="T8" fmla="*/ 48 w 102"/>
                <a:gd name="T9" fmla="*/ 173 h 173"/>
                <a:gd name="T10" fmla="*/ 34 w 102"/>
                <a:gd name="T11" fmla="*/ 170 h 173"/>
                <a:gd name="T12" fmla="*/ 3 w 102"/>
                <a:gd name="T13" fmla="*/ 159 h 173"/>
                <a:gd name="T14" fmla="*/ 0 w 102"/>
                <a:gd name="T15" fmla="*/ 122 h 173"/>
                <a:gd name="T16" fmla="*/ 14 w 102"/>
                <a:gd name="T17" fmla="*/ 148 h 173"/>
                <a:gd name="T18" fmla="*/ 37 w 102"/>
                <a:gd name="T19" fmla="*/ 162 h 173"/>
                <a:gd name="T20" fmla="*/ 46 w 102"/>
                <a:gd name="T21" fmla="*/ 162 h 173"/>
                <a:gd name="T22" fmla="*/ 63 w 102"/>
                <a:gd name="T23" fmla="*/ 159 h 173"/>
                <a:gd name="T24" fmla="*/ 74 w 102"/>
                <a:gd name="T25" fmla="*/ 151 h 173"/>
                <a:gd name="T26" fmla="*/ 80 w 102"/>
                <a:gd name="T27" fmla="*/ 131 h 173"/>
                <a:gd name="T28" fmla="*/ 80 w 102"/>
                <a:gd name="T29" fmla="*/ 122 h 173"/>
                <a:gd name="T30" fmla="*/ 68 w 102"/>
                <a:gd name="T31" fmla="*/ 105 h 173"/>
                <a:gd name="T32" fmla="*/ 37 w 102"/>
                <a:gd name="T33" fmla="*/ 88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54 w 102"/>
                <a:gd name="T45" fmla="*/ 0 h 173"/>
                <a:gd name="T46" fmla="*/ 71 w 102"/>
                <a:gd name="T47" fmla="*/ 3 h 173"/>
                <a:gd name="T48" fmla="*/ 88 w 102"/>
                <a:gd name="T49" fmla="*/ 9 h 173"/>
                <a:gd name="T50" fmla="*/ 91 w 102"/>
                <a:gd name="T51" fmla="*/ 43 h 173"/>
                <a:gd name="T52" fmla="*/ 77 w 102"/>
                <a:gd name="T53" fmla="*/ 23 h 173"/>
                <a:gd name="T54" fmla="*/ 57 w 102"/>
                <a:gd name="T55" fmla="*/ 11 h 173"/>
                <a:gd name="T56" fmla="*/ 48 w 102"/>
                <a:gd name="T57" fmla="*/ 11 h 173"/>
                <a:gd name="T58" fmla="*/ 29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40 w 102"/>
                <a:gd name="T65" fmla="*/ 63 h 173"/>
                <a:gd name="T66" fmla="*/ 57 w 102"/>
                <a:gd name="T67" fmla="*/ 68 h 173"/>
                <a:gd name="T68" fmla="*/ 88 w 102"/>
                <a:gd name="T69" fmla="*/ 88 h 173"/>
                <a:gd name="T70" fmla="*/ 100 w 102"/>
                <a:gd name="T71" fmla="*/ 102 h 173"/>
                <a:gd name="T72" fmla="*/ 102 w 102"/>
                <a:gd name="T73" fmla="*/ 122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1723"/>
            <p:cNvSpPr>
              <a:spLocks/>
            </p:cNvSpPr>
            <p:nvPr/>
          </p:nvSpPr>
          <p:spPr bwMode="auto">
            <a:xfrm>
              <a:off x="379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2 w 37"/>
                <a:gd name="T5" fmla="*/ 3 h 167"/>
                <a:gd name="T6" fmla="*/ 29 w 37"/>
                <a:gd name="T7" fmla="*/ 11 h 167"/>
                <a:gd name="T8" fmla="*/ 29 w 37"/>
                <a:gd name="T9" fmla="*/ 156 h 167"/>
                <a:gd name="T10" fmla="*/ 29 w 37"/>
                <a:gd name="T11" fmla="*/ 156 h 167"/>
                <a:gd name="T12" fmla="*/ 32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1724"/>
            <p:cNvSpPr>
              <a:spLocks/>
            </p:cNvSpPr>
            <p:nvPr/>
          </p:nvSpPr>
          <p:spPr bwMode="auto">
            <a:xfrm>
              <a:off x="3840" y="2866"/>
              <a:ext cx="130" cy="167"/>
            </a:xfrm>
            <a:custGeom>
              <a:avLst/>
              <a:gdLst>
                <a:gd name="T0" fmla="*/ 79 w 130"/>
                <a:gd name="T1" fmla="*/ 11 h 167"/>
                <a:gd name="T2" fmla="*/ 79 w 130"/>
                <a:gd name="T3" fmla="*/ 156 h 167"/>
                <a:gd name="T4" fmla="*/ 79 w 130"/>
                <a:gd name="T5" fmla="*/ 156 h 167"/>
                <a:gd name="T6" fmla="*/ 79 w 130"/>
                <a:gd name="T7" fmla="*/ 165 h 167"/>
                <a:gd name="T8" fmla="*/ 85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0 w 130"/>
                <a:gd name="T35" fmla="*/ 0 h 167"/>
                <a:gd name="T36" fmla="*/ 130 w 130"/>
                <a:gd name="T37" fmla="*/ 23 h 167"/>
                <a:gd name="T38" fmla="*/ 130 w 130"/>
                <a:gd name="T39" fmla="*/ 23 h 167"/>
                <a:gd name="T40" fmla="*/ 128 w 130"/>
                <a:gd name="T41" fmla="*/ 17 h 167"/>
                <a:gd name="T42" fmla="*/ 119 w 130"/>
                <a:gd name="T43" fmla="*/ 14 h 167"/>
                <a:gd name="T44" fmla="*/ 119 w 130"/>
                <a:gd name="T45" fmla="*/ 14 h 167"/>
                <a:gd name="T46" fmla="*/ 79 w 130"/>
                <a:gd name="T47" fmla="*/ 11 h 167"/>
                <a:gd name="T48" fmla="*/ 79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725"/>
            <p:cNvSpPr>
              <a:spLocks/>
            </p:cNvSpPr>
            <p:nvPr/>
          </p:nvSpPr>
          <p:spPr bwMode="auto">
            <a:xfrm>
              <a:off x="3976" y="2866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1726"/>
            <p:cNvSpPr>
              <a:spLocks noEditPoints="1"/>
            </p:cNvSpPr>
            <p:nvPr/>
          </p:nvSpPr>
          <p:spPr bwMode="auto">
            <a:xfrm>
              <a:off x="4192" y="2863"/>
              <a:ext cx="156" cy="173"/>
            </a:xfrm>
            <a:custGeom>
              <a:avLst/>
              <a:gdLst>
                <a:gd name="T0" fmla="*/ 77 w 156"/>
                <a:gd name="T1" fmla="*/ 173 h 173"/>
                <a:gd name="T2" fmla="*/ 48 w 156"/>
                <a:gd name="T3" fmla="*/ 165 h 173"/>
                <a:gd name="T4" fmla="*/ 23 w 156"/>
                <a:gd name="T5" fmla="*/ 148 h 173"/>
                <a:gd name="T6" fmla="*/ 6 w 156"/>
                <a:gd name="T7" fmla="*/ 119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82 w 156"/>
                <a:gd name="T19" fmla="*/ 0 h 173"/>
                <a:gd name="T20" fmla="*/ 108 w 156"/>
                <a:gd name="T21" fmla="*/ 6 h 173"/>
                <a:gd name="T22" fmla="*/ 133 w 156"/>
                <a:gd name="T23" fmla="*/ 23 h 173"/>
                <a:gd name="T24" fmla="*/ 150 w 156"/>
                <a:gd name="T25" fmla="*/ 51 h 173"/>
                <a:gd name="T26" fmla="*/ 156 w 156"/>
                <a:gd name="T27" fmla="*/ 88 h 173"/>
                <a:gd name="T28" fmla="*/ 156 w 156"/>
                <a:gd name="T29" fmla="*/ 108 h 173"/>
                <a:gd name="T30" fmla="*/ 142 w 156"/>
                <a:gd name="T31" fmla="*/ 139 h 173"/>
                <a:gd name="T32" fmla="*/ 119 w 156"/>
                <a:gd name="T33" fmla="*/ 162 h 173"/>
                <a:gd name="T34" fmla="*/ 91 w 156"/>
                <a:gd name="T35" fmla="*/ 173 h 173"/>
                <a:gd name="T36" fmla="*/ 77 w 156"/>
                <a:gd name="T37" fmla="*/ 173 h 173"/>
                <a:gd name="T38" fmla="*/ 25 w 156"/>
                <a:gd name="T39" fmla="*/ 82 h 173"/>
                <a:gd name="T40" fmla="*/ 31 w 156"/>
                <a:gd name="T41" fmla="*/ 119 h 173"/>
                <a:gd name="T42" fmla="*/ 43 w 156"/>
                <a:gd name="T43" fmla="*/ 142 h 173"/>
                <a:gd name="T44" fmla="*/ 60 w 156"/>
                <a:gd name="T45" fmla="*/ 156 h 173"/>
                <a:gd name="T46" fmla="*/ 79 w 156"/>
                <a:gd name="T47" fmla="*/ 162 h 173"/>
                <a:gd name="T48" fmla="*/ 91 w 156"/>
                <a:gd name="T49" fmla="*/ 159 h 173"/>
                <a:gd name="T50" fmla="*/ 111 w 156"/>
                <a:gd name="T51" fmla="*/ 151 h 173"/>
                <a:gd name="T52" fmla="*/ 122 w 156"/>
                <a:gd name="T53" fmla="*/ 131 h 173"/>
                <a:gd name="T54" fmla="*/ 131 w 156"/>
                <a:gd name="T55" fmla="*/ 105 h 173"/>
                <a:gd name="T56" fmla="*/ 131 w 156"/>
                <a:gd name="T57" fmla="*/ 88 h 173"/>
                <a:gd name="T58" fmla="*/ 128 w 156"/>
                <a:gd name="T59" fmla="*/ 57 h 173"/>
                <a:gd name="T60" fmla="*/ 116 w 156"/>
                <a:gd name="T61" fmla="*/ 31 h 173"/>
                <a:gd name="T62" fmla="*/ 102 w 156"/>
                <a:gd name="T63" fmla="*/ 17 h 173"/>
                <a:gd name="T64" fmla="*/ 79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727"/>
            <p:cNvSpPr>
              <a:spLocks/>
            </p:cNvSpPr>
            <p:nvPr/>
          </p:nvSpPr>
          <p:spPr bwMode="auto">
            <a:xfrm>
              <a:off x="4365" y="2866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1700213"/>
            <a:ext cx="8426450" cy="1873250"/>
          </a:xfrm>
        </p:spPr>
        <p:txBody>
          <a:bodyPr anchor="t"/>
          <a:lstStyle>
            <a:lvl1pPr>
              <a:lnSpc>
                <a:spcPct val="90000"/>
              </a:lnSpc>
              <a:defRPr sz="6000" b="1">
                <a:solidFill>
                  <a:schemeClr val="tx1"/>
                </a:solidFill>
                <a:latin typeface="+mj-lt"/>
                <a:cs typeface="Lucida Sans Unicode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508500"/>
            <a:ext cx="8426450" cy="1981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3600" b="1">
                <a:solidFill>
                  <a:schemeClr val="tx2"/>
                </a:solidFill>
                <a:latin typeface="+mj-lt"/>
                <a:cs typeface="Lucida Sans Unicode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86790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Lucida Sans Unicode" pitchFamily="34" charset="0"/>
              </a:defRPr>
            </a:lvl1pPr>
            <a:lvl2pPr>
              <a:defRPr>
                <a:latin typeface="+mn-lt"/>
                <a:cs typeface="Lucida Sans Unicode" pitchFamily="34" charset="0"/>
              </a:defRPr>
            </a:lvl2pPr>
            <a:lvl3pPr>
              <a:defRPr>
                <a:latin typeface="+mn-lt"/>
                <a:cs typeface="Lucida Sans Unicode" pitchFamily="34" charset="0"/>
              </a:defRPr>
            </a:lvl3pPr>
            <a:lvl4pPr>
              <a:defRPr>
                <a:latin typeface="+mn-lt"/>
                <a:cs typeface="Lucida Sans Unicode" pitchFamily="34" charset="0"/>
              </a:defRPr>
            </a:lvl4pPr>
            <a:lvl5pPr>
              <a:defRPr>
                <a:latin typeface="+mn-lt"/>
                <a:cs typeface="Lucida Sans Unicod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FDB9D-FEA3-465B-A53C-2ED673653E5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33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F9FE8-4E45-4B22-9AE2-0989D5357B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0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700213"/>
            <a:ext cx="4137025" cy="4502150"/>
          </a:xfrm>
        </p:spPr>
        <p:txBody>
          <a:bodyPr/>
          <a:lstStyle>
            <a:lvl1pPr>
              <a:defRPr sz="2800">
                <a:latin typeface="+mn-lt"/>
                <a:cs typeface="Lucida Sans Unicode" pitchFamily="34" charset="0"/>
              </a:defRPr>
            </a:lvl1pPr>
            <a:lvl2pPr>
              <a:defRPr sz="2400">
                <a:latin typeface="+mn-lt"/>
                <a:cs typeface="Lucida Sans Unicode" pitchFamily="34" charset="0"/>
              </a:defRPr>
            </a:lvl2pPr>
            <a:lvl3pPr>
              <a:defRPr sz="2000">
                <a:latin typeface="+mn-lt"/>
                <a:cs typeface="Lucida Sans Unicode" pitchFamily="34" charset="0"/>
              </a:defRPr>
            </a:lvl3pPr>
            <a:lvl4pPr>
              <a:defRPr sz="1800">
                <a:latin typeface="+mn-lt"/>
                <a:cs typeface="Lucida Sans Unicode" pitchFamily="34" charset="0"/>
              </a:defRPr>
            </a:lvl4pPr>
            <a:lvl5pPr>
              <a:defRPr sz="1800">
                <a:latin typeface="+mn-lt"/>
                <a:cs typeface="Lucida Sans Unicod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37025" cy="4502150"/>
          </a:xfrm>
        </p:spPr>
        <p:txBody>
          <a:bodyPr/>
          <a:lstStyle>
            <a:lvl1pPr>
              <a:defRPr sz="2800">
                <a:latin typeface="+mn-lt"/>
                <a:cs typeface="Lucida Sans Unicode" pitchFamily="34" charset="0"/>
              </a:defRPr>
            </a:lvl1pPr>
            <a:lvl2pPr>
              <a:defRPr sz="2400">
                <a:latin typeface="+mn-lt"/>
                <a:cs typeface="Lucida Sans Unicode" pitchFamily="34" charset="0"/>
              </a:defRPr>
            </a:lvl2pPr>
            <a:lvl3pPr>
              <a:defRPr sz="2000">
                <a:latin typeface="+mn-lt"/>
                <a:cs typeface="Lucida Sans Unicode" pitchFamily="34" charset="0"/>
              </a:defRPr>
            </a:lvl3pPr>
            <a:lvl4pPr>
              <a:defRPr sz="1800">
                <a:latin typeface="+mn-lt"/>
                <a:cs typeface="Lucida Sans Unicode" pitchFamily="34" charset="0"/>
              </a:defRPr>
            </a:lvl4pPr>
            <a:lvl5pPr>
              <a:defRPr sz="1800">
                <a:latin typeface="+mn-lt"/>
                <a:cs typeface="Lucida Sans Unicod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E983A-E448-4937-B0F4-189EE8BF2D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30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  <a:cs typeface="Lucida Sans Unicode" pitchFamily="34" charset="0"/>
              </a:defRPr>
            </a:lvl1pPr>
            <a:lvl2pPr>
              <a:defRPr sz="2000">
                <a:latin typeface="+mn-lt"/>
                <a:cs typeface="Lucida Sans Unicode" pitchFamily="34" charset="0"/>
              </a:defRPr>
            </a:lvl2pPr>
            <a:lvl3pPr>
              <a:defRPr sz="1800">
                <a:latin typeface="+mn-lt"/>
                <a:cs typeface="Lucida Sans Unicode" pitchFamily="34" charset="0"/>
              </a:defRPr>
            </a:lvl3pPr>
            <a:lvl4pPr>
              <a:defRPr sz="1600">
                <a:latin typeface="+mn-lt"/>
                <a:cs typeface="Lucida Sans Unicode" pitchFamily="34" charset="0"/>
              </a:defRPr>
            </a:lvl4pPr>
            <a:lvl5pPr>
              <a:defRPr sz="1600">
                <a:latin typeface="+mn-lt"/>
                <a:cs typeface="Lucida Sans Unicod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  <a:cs typeface="Lucida Sans Unicode" pitchFamily="34" charset="0"/>
              </a:defRPr>
            </a:lvl1pPr>
            <a:lvl2pPr>
              <a:defRPr sz="2000">
                <a:latin typeface="+mn-lt"/>
                <a:cs typeface="Lucida Sans Unicode" pitchFamily="34" charset="0"/>
              </a:defRPr>
            </a:lvl2pPr>
            <a:lvl3pPr>
              <a:defRPr sz="1800">
                <a:latin typeface="+mn-lt"/>
                <a:cs typeface="Lucida Sans Unicode" pitchFamily="34" charset="0"/>
              </a:defRPr>
            </a:lvl3pPr>
            <a:lvl4pPr>
              <a:defRPr sz="1600">
                <a:latin typeface="+mn-lt"/>
                <a:cs typeface="Lucida Sans Unicode" pitchFamily="34" charset="0"/>
              </a:defRPr>
            </a:lvl4pPr>
            <a:lvl5pPr>
              <a:defRPr sz="1600">
                <a:latin typeface="+mn-lt"/>
                <a:cs typeface="Lucida Sans Unicod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F51BB-BDA7-4A04-868D-F2B03B7E63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9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2C9CD-5094-4091-82F6-B3D6AA497D9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68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53B52-E30C-434B-B157-211AD76EAC0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81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+mn-lt"/>
                <a:cs typeface="Lucida Sans Unicode" pitchFamily="34" charset="0"/>
              </a:defRPr>
            </a:lvl1pPr>
            <a:lvl2pPr>
              <a:defRPr sz="2800">
                <a:latin typeface="+mn-lt"/>
                <a:cs typeface="Lucida Sans Unicode" pitchFamily="34" charset="0"/>
              </a:defRPr>
            </a:lvl2pPr>
            <a:lvl3pPr>
              <a:defRPr sz="2400">
                <a:latin typeface="+mn-lt"/>
                <a:cs typeface="Lucida Sans Unicode" pitchFamily="34" charset="0"/>
              </a:defRPr>
            </a:lvl3pPr>
            <a:lvl4pPr>
              <a:defRPr sz="2000">
                <a:latin typeface="+mn-lt"/>
                <a:cs typeface="Lucida Sans Unicode" pitchFamily="34" charset="0"/>
              </a:defRPr>
            </a:lvl4pPr>
            <a:lvl5pPr>
              <a:defRPr sz="2000">
                <a:latin typeface="+mn-lt"/>
                <a:cs typeface="Lucida Sans Unicode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  <a:cs typeface="Lucida Sans Unicod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42694-99CB-489F-AF43-5A3D6476DB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5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0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264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6308725"/>
            <a:ext cx="19050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6085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2E64B9CB-44FF-4B67-99B3-D7DECC27D548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9pPr>
    </p:titleStyle>
    <p:bodyStyle>
      <a:lvl1pPr marL="271463" indent="-271463" algn="l" rtl="0" eaLnBrk="1" fontAlgn="base" hangingPunct="1">
        <a:spcBef>
          <a:spcPct val="7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0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09625" indent="-3587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MS PGothic" pitchFamily="34" charset="-128"/>
        </a:defRPr>
      </a:lvl2pPr>
      <a:lvl3pPr marL="125730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400" b="1">
          <a:solidFill>
            <a:schemeClr val="tx1"/>
          </a:solidFill>
          <a:latin typeface="+mn-lt"/>
          <a:ea typeface="MS PGothic" pitchFamily="34" charset="-128"/>
        </a:defRPr>
      </a:lvl3pPr>
      <a:lvl4pPr marL="1704975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MS PGothic" pitchFamily="34" charset="-128"/>
        </a:defRPr>
      </a:lvl4pPr>
      <a:lvl5pPr marL="21526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MS PGothic" pitchFamily="34" charset="-128"/>
        </a:defRPr>
      </a:lvl5pPr>
      <a:lvl6pPr marL="26098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670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242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814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soton.ac.uk/healthsciences/databas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420888"/>
            <a:ext cx="8426450" cy="1873250"/>
          </a:xfrm>
        </p:spPr>
        <p:txBody>
          <a:bodyPr/>
          <a:lstStyle/>
          <a:p>
            <a:pPr eaLnBrk="1" hangingPunct="1"/>
            <a:r>
              <a:rPr lang="en-US" dirty="0" smtClean="0"/>
              <a:t>Planning a literature search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Process 24"/>
          <p:cNvSpPr/>
          <p:nvPr/>
        </p:nvSpPr>
        <p:spPr bwMode="auto">
          <a:xfrm>
            <a:off x="3349625" y="225425"/>
            <a:ext cx="2779713" cy="458788"/>
          </a:xfrm>
          <a:prstGeom prst="flowChartProcess">
            <a:avLst/>
          </a:prstGeom>
          <a:solidFill>
            <a:srgbClr val="8064A2"/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old</a:t>
            </a:r>
          </a:p>
        </p:txBody>
      </p:sp>
      <p:sp>
        <p:nvSpPr>
          <p:cNvPr id="26" name="Flowchart: Process 25"/>
          <p:cNvSpPr/>
          <p:nvPr/>
        </p:nvSpPr>
        <p:spPr bwMode="auto">
          <a:xfrm>
            <a:off x="3322638" y="922338"/>
            <a:ext cx="2757487" cy="449262"/>
          </a:xfrm>
          <a:prstGeom prst="flowChartProcess">
            <a:avLst/>
          </a:prstGeom>
          <a:solidFill>
            <a:srgbClr val="8064A2"/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aged</a:t>
            </a:r>
          </a:p>
        </p:txBody>
      </p:sp>
      <p:sp>
        <p:nvSpPr>
          <p:cNvPr id="27" name="Flowchart: Process 26"/>
          <p:cNvSpPr>
            <a:spLocks noChangeArrowheads="1"/>
          </p:cNvSpPr>
          <p:nvPr/>
        </p:nvSpPr>
        <p:spPr bwMode="auto">
          <a:xfrm>
            <a:off x="3349625" y="1868488"/>
            <a:ext cx="2757488" cy="460375"/>
          </a:xfrm>
          <a:prstGeom prst="flowChartProcess">
            <a:avLst/>
          </a:prstGeom>
          <a:solidFill>
            <a:srgbClr val="1F497D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trip</a:t>
            </a:r>
          </a:p>
        </p:txBody>
      </p:sp>
      <p:sp>
        <p:nvSpPr>
          <p:cNvPr id="28" name="Flowchart: Process 27"/>
          <p:cNvSpPr>
            <a:spLocks noChangeArrowheads="1"/>
          </p:cNvSpPr>
          <p:nvPr/>
        </p:nvSpPr>
        <p:spPr bwMode="auto">
          <a:xfrm>
            <a:off x="3335338" y="2513013"/>
            <a:ext cx="2808287" cy="460375"/>
          </a:xfrm>
          <a:prstGeom prst="flowChartProcess">
            <a:avLst/>
          </a:prstGeom>
          <a:solidFill>
            <a:srgbClr val="1F497D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accident</a:t>
            </a:r>
          </a:p>
        </p:txBody>
      </p:sp>
      <p:sp>
        <p:nvSpPr>
          <p:cNvPr id="29" name="Flowchart: Process 28"/>
          <p:cNvSpPr>
            <a:spLocks noChangeArrowheads="1"/>
          </p:cNvSpPr>
          <p:nvPr/>
        </p:nvSpPr>
        <p:spPr bwMode="auto">
          <a:xfrm>
            <a:off x="3324225" y="3154363"/>
            <a:ext cx="2808288" cy="460375"/>
          </a:xfrm>
          <a:prstGeom prst="flowChartProcess">
            <a:avLst/>
          </a:prstGeom>
          <a:solidFill>
            <a:srgbClr val="1F497D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stumble</a:t>
            </a:r>
          </a:p>
        </p:txBody>
      </p:sp>
      <p:sp>
        <p:nvSpPr>
          <p:cNvPr id="30" name="Flowchart: Process 29"/>
          <p:cNvSpPr/>
          <p:nvPr/>
        </p:nvSpPr>
        <p:spPr bwMode="auto">
          <a:xfrm>
            <a:off x="3290888" y="4030663"/>
            <a:ext cx="2808287" cy="460375"/>
          </a:xfrm>
          <a:prstGeom prst="flowChartProcess">
            <a:avLst/>
          </a:prstGeom>
          <a:solidFill>
            <a:sysClr val="windowText" lastClr="000000">
              <a:lumMod val="75000"/>
              <a:lumOff val="25000"/>
            </a:sysClr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physical activity</a:t>
            </a:r>
          </a:p>
        </p:txBody>
      </p:sp>
      <p:sp>
        <p:nvSpPr>
          <p:cNvPr id="31" name="Flowchart: Process 30"/>
          <p:cNvSpPr/>
          <p:nvPr/>
        </p:nvSpPr>
        <p:spPr bwMode="auto">
          <a:xfrm>
            <a:off x="3290888" y="4730750"/>
            <a:ext cx="2808287" cy="458788"/>
          </a:xfrm>
          <a:prstGeom prst="flowChartProcess">
            <a:avLst/>
          </a:prstGeom>
          <a:solidFill>
            <a:sysClr val="windowText" lastClr="000000">
              <a:lumMod val="75000"/>
              <a:lumOff val="25000"/>
            </a:sysClr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work out</a:t>
            </a:r>
          </a:p>
        </p:txBody>
      </p:sp>
      <p:cxnSp>
        <p:nvCxnSpPr>
          <p:cNvPr id="32" name="Straight Connector 31"/>
          <p:cNvCxnSpPr>
            <a:cxnSpLocks noChangeShapeType="1"/>
            <a:endCxn id="25" idx="1"/>
          </p:cNvCxnSpPr>
          <p:nvPr/>
        </p:nvCxnSpPr>
        <p:spPr bwMode="auto">
          <a:xfrm flipV="1">
            <a:off x="2159000" y="454025"/>
            <a:ext cx="1190625" cy="230188"/>
          </a:xfrm>
          <a:prstGeom prst="line">
            <a:avLst/>
          </a:prstGeom>
          <a:noFill/>
          <a:ln w="28575" algn="ctr">
            <a:solidFill>
              <a:sysClr val="window" lastClr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>
            <a:cxnSpLocks noChangeShapeType="1"/>
            <a:endCxn id="26" idx="1"/>
          </p:cNvCxnSpPr>
          <p:nvPr/>
        </p:nvCxnSpPr>
        <p:spPr bwMode="auto">
          <a:xfrm>
            <a:off x="2116138" y="849313"/>
            <a:ext cx="1206500" cy="296862"/>
          </a:xfrm>
          <a:prstGeom prst="line">
            <a:avLst/>
          </a:prstGeom>
          <a:noFill/>
          <a:ln w="28575" algn="ctr">
            <a:solidFill>
              <a:sysClr val="window" lastClr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>
            <a:cxnSpLocks noChangeShapeType="1"/>
            <a:endCxn id="29" idx="1"/>
          </p:cNvCxnSpPr>
          <p:nvPr/>
        </p:nvCxnSpPr>
        <p:spPr bwMode="auto">
          <a:xfrm>
            <a:off x="2116138" y="2973388"/>
            <a:ext cx="1208087" cy="411162"/>
          </a:xfrm>
          <a:prstGeom prst="line">
            <a:avLst/>
          </a:prstGeom>
          <a:noFill/>
          <a:ln w="28575" algn="ctr">
            <a:solidFill>
              <a:sysClr val="window" lastClr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>
            <a:cxnSpLocks noChangeShapeType="1"/>
            <a:endCxn id="28" idx="1"/>
          </p:cNvCxnSpPr>
          <p:nvPr/>
        </p:nvCxnSpPr>
        <p:spPr bwMode="auto">
          <a:xfrm>
            <a:off x="2170113" y="2738438"/>
            <a:ext cx="1165225" cy="4762"/>
          </a:xfrm>
          <a:prstGeom prst="line">
            <a:avLst/>
          </a:prstGeom>
          <a:noFill/>
          <a:ln w="28575" algn="ctr">
            <a:solidFill>
              <a:sysClr val="window" lastClr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>
            <a:cxnSpLocks noChangeShapeType="1"/>
            <a:endCxn id="27" idx="1"/>
          </p:cNvCxnSpPr>
          <p:nvPr/>
        </p:nvCxnSpPr>
        <p:spPr bwMode="auto">
          <a:xfrm flipV="1">
            <a:off x="2170113" y="2098675"/>
            <a:ext cx="1179512" cy="284163"/>
          </a:xfrm>
          <a:prstGeom prst="line">
            <a:avLst/>
          </a:prstGeom>
          <a:noFill/>
          <a:ln w="28575" algn="ctr">
            <a:solidFill>
              <a:sysClr val="window" lastClr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>
            <a:cxnSpLocks noChangeShapeType="1"/>
            <a:endCxn id="30" idx="1"/>
          </p:cNvCxnSpPr>
          <p:nvPr/>
        </p:nvCxnSpPr>
        <p:spPr bwMode="auto">
          <a:xfrm flipV="1">
            <a:off x="2170113" y="4260850"/>
            <a:ext cx="1120775" cy="230188"/>
          </a:xfrm>
          <a:prstGeom prst="line">
            <a:avLst/>
          </a:prstGeom>
          <a:noFill/>
          <a:ln w="28575" algn="ctr">
            <a:solidFill>
              <a:sysClr val="window" lastClr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>
            <a:cxnSpLocks noChangeShapeType="1"/>
            <a:endCxn id="31" idx="1"/>
          </p:cNvCxnSpPr>
          <p:nvPr/>
        </p:nvCxnSpPr>
        <p:spPr bwMode="auto">
          <a:xfrm>
            <a:off x="2116138" y="4730750"/>
            <a:ext cx="1174750" cy="230188"/>
          </a:xfrm>
          <a:prstGeom prst="line">
            <a:avLst/>
          </a:prstGeom>
          <a:noFill/>
          <a:ln w="28575" algn="ctr">
            <a:solidFill>
              <a:sysClr val="window" lastClr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Flowchart: Process 38"/>
          <p:cNvSpPr>
            <a:spLocks noChangeArrowheads="1"/>
          </p:cNvSpPr>
          <p:nvPr/>
        </p:nvSpPr>
        <p:spPr bwMode="auto">
          <a:xfrm>
            <a:off x="730250" y="5734050"/>
            <a:ext cx="1439863" cy="727075"/>
          </a:xfrm>
          <a:prstGeom prst="flowChartProcess">
            <a:avLst/>
          </a:prstGeom>
          <a:solidFill>
            <a:srgbClr val="CC0099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prevent</a:t>
            </a:r>
          </a:p>
        </p:txBody>
      </p:sp>
      <p:sp>
        <p:nvSpPr>
          <p:cNvPr id="40" name="Flowchart: Process 39"/>
          <p:cNvSpPr/>
          <p:nvPr/>
        </p:nvSpPr>
        <p:spPr bwMode="auto">
          <a:xfrm>
            <a:off x="719138" y="479425"/>
            <a:ext cx="1450975" cy="539750"/>
          </a:xfrm>
          <a:prstGeom prst="flowChartProcess">
            <a:avLst/>
          </a:prstGeom>
          <a:solidFill>
            <a:srgbClr val="8064A2"/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elderly</a:t>
            </a:r>
          </a:p>
        </p:txBody>
      </p:sp>
      <p:sp>
        <p:nvSpPr>
          <p:cNvPr id="41" name="Flowchart: Process 40"/>
          <p:cNvSpPr>
            <a:spLocks noChangeArrowheads="1"/>
          </p:cNvSpPr>
          <p:nvPr/>
        </p:nvSpPr>
        <p:spPr bwMode="auto">
          <a:xfrm>
            <a:off x="3268663" y="5591175"/>
            <a:ext cx="2808287" cy="458788"/>
          </a:xfrm>
          <a:prstGeom prst="flowChartProcess">
            <a:avLst/>
          </a:prstGeom>
          <a:solidFill>
            <a:srgbClr val="CC0099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stop</a:t>
            </a:r>
          </a:p>
        </p:txBody>
      </p:sp>
      <p:sp>
        <p:nvSpPr>
          <p:cNvPr id="42" name="Flowchart: Process 41"/>
          <p:cNvSpPr>
            <a:spLocks noChangeArrowheads="1"/>
          </p:cNvSpPr>
          <p:nvPr/>
        </p:nvSpPr>
        <p:spPr bwMode="auto">
          <a:xfrm>
            <a:off x="3271838" y="6230938"/>
            <a:ext cx="2808287" cy="458787"/>
          </a:xfrm>
          <a:prstGeom prst="flowChartProcess">
            <a:avLst/>
          </a:prstGeom>
          <a:solidFill>
            <a:srgbClr val="CC0099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avoid</a:t>
            </a:r>
          </a:p>
        </p:txBody>
      </p:sp>
      <p:sp>
        <p:nvSpPr>
          <p:cNvPr id="43" name="Flowchart: Process 42"/>
          <p:cNvSpPr/>
          <p:nvPr/>
        </p:nvSpPr>
        <p:spPr bwMode="auto">
          <a:xfrm>
            <a:off x="709613" y="4233863"/>
            <a:ext cx="1439862" cy="727075"/>
          </a:xfrm>
          <a:prstGeom prst="flowChartProcess">
            <a:avLst/>
          </a:prstGeom>
          <a:solidFill>
            <a:sysClr val="windowText" lastClr="000000">
              <a:lumMod val="75000"/>
              <a:lumOff val="25000"/>
            </a:sysClr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exercise</a:t>
            </a:r>
          </a:p>
        </p:txBody>
      </p:sp>
      <p:sp>
        <p:nvSpPr>
          <p:cNvPr id="44" name="Flowchart: Process 43"/>
          <p:cNvSpPr>
            <a:spLocks noChangeArrowheads="1"/>
          </p:cNvSpPr>
          <p:nvPr/>
        </p:nvSpPr>
        <p:spPr bwMode="auto">
          <a:xfrm>
            <a:off x="703263" y="2382838"/>
            <a:ext cx="1439862" cy="635000"/>
          </a:xfrm>
          <a:prstGeom prst="flowChartProcess">
            <a:avLst/>
          </a:prstGeom>
          <a:solidFill>
            <a:srgbClr val="1F497D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falls</a:t>
            </a:r>
          </a:p>
        </p:txBody>
      </p:sp>
      <p:cxnSp>
        <p:nvCxnSpPr>
          <p:cNvPr id="45" name="Straight Connector 44"/>
          <p:cNvCxnSpPr>
            <a:cxnSpLocks noChangeShapeType="1"/>
            <a:stCxn id="39" idx="3"/>
            <a:endCxn id="41" idx="1"/>
          </p:cNvCxnSpPr>
          <p:nvPr/>
        </p:nvCxnSpPr>
        <p:spPr bwMode="auto">
          <a:xfrm flipV="1">
            <a:off x="2170113" y="5821363"/>
            <a:ext cx="1098550" cy="276225"/>
          </a:xfrm>
          <a:prstGeom prst="line">
            <a:avLst/>
          </a:prstGeom>
          <a:noFill/>
          <a:ln w="28575" algn="ctr">
            <a:solidFill>
              <a:sysClr val="window" lastClr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>
            <a:cxnSpLocks noChangeShapeType="1"/>
            <a:endCxn id="42" idx="1"/>
          </p:cNvCxnSpPr>
          <p:nvPr/>
        </p:nvCxnSpPr>
        <p:spPr bwMode="auto">
          <a:xfrm>
            <a:off x="2170113" y="6230938"/>
            <a:ext cx="1101725" cy="230187"/>
          </a:xfrm>
          <a:prstGeom prst="line">
            <a:avLst/>
          </a:prstGeom>
          <a:noFill/>
          <a:ln w="28575" algn="ctr">
            <a:solidFill>
              <a:sysClr val="window" lastClr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99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367004" y="692696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/>
                <a:ea typeface="ＭＳ Ｐゴシック"/>
              </a:rPr>
              <a:t>Search 1 – note that we are joining </a:t>
            </a: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Lucida Sans"/>
                <a:ea typeface="ＭＳ Ｐゴシック"/>
              </a:rPr>
              <a:t>the terms with </a:t>
            </a: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Lucida Sans"/>
                <a:ea typeface="ＭＳ Ｐゴシック"/>
              </a:rPr>
              <a:t>or</a:t>
            </a: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Lucida Sans"/>
                <a:ea typeface="ＭＳ Ｐゴシック"/>
              </a:rPr>
              <a:t> because they are similar concepts</a:t>
            </a:r>
            <a:endParaRPr kumimoji="0" lang="en-GB" sz="3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Lucida Sans"/>
              <a:ea typeface="ＭＳ Ｐゴシック"/>
            </a:endParaRPr>
          </a:p>
        </p:txBody>
      </p:sp>
      <p:sp>
        <p:nvSpPr>
          <p:cNvPr id="6" name="Flowchart: Process 23"/>
          <p:cNvSpPr>
            <a:spLocks noChangeArrowheads="1"/>
          </p:cNvSpPr>
          <p:nvPr/>
        </p:nvSpPr>
        <p:spPr bwMode="auto">
          <a:xfrm>
            <a:off x="3102368" y="4207054"/>
            <a:ext cx="2797175" cy="504825"/>
          </a:xfrm>
          <a:prstGeom prst="flowChartProcess">
            <a:avLst/>
          </a:prstGeom>
          <a:solidFill>
            <a:srgbClr val="1F497D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trip*</a:t>
            </a:r>
          </a:p>
        </p:txBody>
      </p:sp>
      <p:sp>
        <p:nvSpPr>
          <p:cNvPr id="7" name="Flowchart: Process 24"/>
          <p:cNvSpPr>
            <a:spLocks noChangeArrowheads="1"/>
          </p:cNvSpPr>
          <p:nvPr/>
        </p:nvSpPr>
        <p:spPr bwMode="auto">
          <a:xfrm>
            <a:off x="3119832" y="3089423"/>
            <a:ext cx="2779712" cy="458788"/>
          </a:xfrm>
          <a:prstGeom prst="flowChartProcess">
            <a:avLst/>
          </a:prstGeom>
          <a:solidFill>
            <a:srgbClr val="1F497D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fall*</a:t>
            </a:r>
          </a:p>
        </p:txBody>
      </p:sp>
      <p:sp>
        <p:nvSpPr>
          <p:cNvPr id="8" name="Flowchart: Process 25"/>
          <p:cNvSpPr>
            <a:spLocks noChangeArrowheads="1"/>
          </p:cNvSpPr>
          <p:nvPr/>
        </p:nvSpPr>
        <p:spPr bwMode="auto">
          <a:xfrm>
            <a:off x="3140469" y="5302277"/>
            <a:ext cx="2759075" cy="449262"/>
          </a:xfrm>
          <a:prstGeom prst="flowChartProcess">
            <a:avLst/>
          </a:prstGeom>
          <a:solidFill>
            <a:srgbClr val="1F497D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accident*</a:t>
            </a:r>
          </a:p>
        </p:txBody>
      </p:sp>
      <p:sp>
        <p:nvSpPr>
          <p:cNvPr id="9" name="Flowchart: Process 26"/>
          <p:cNvSpPr>
            <a:spLocks noChangeArrowheads="1"/>
          </p:cNvSpPr>
          <p:nvPr/>
        </p:nvSpPr>
        <p:spPr bwMode="auto">
          <a:xfrm>
            <a:off x="3963988" y="3561676"/>
            <a:ext cx="914400" cy="612775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0" anchor="ctr"/>
          <a:lstStyle/>
          <a:p>
            <a:r>
              <a:rPr lang="en-GB" b="1" dirty="0">
                <a:solidFill>
                  <a:srgbClr val="FFFF99"/>
                </a:solidFill>
                <a:ea typeface="ＭＳ Ｐゴシック" pitchFamily="34" charset="-128"/>
                <a:cs typeface="Arial" charset="0"/>
              </a:rPr>
              <a:t>or</a:t>
            </a:r>
          </a:p>
        </p:txBody>
      </p:sp>
      <p:sp>
        <p:nvSpPr>
          <p:cNvPr id="10" name="Flowchart: Process 27"/>
          <p:cNvSpPr>
            <a:spLocks noChangeArrowheads="1"/>
          </p:cNvSpPr>
          <p:nvPr/>
        </p:nvSpPr>
        <p:spPr bwMode="auto">
          <a:xfrm>
            <a:off x="3975137" y="4683963"/>
            <a:ext cx="914400" cy="611187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0" anchor="ctr"/>
          <a:lstStyle/>
          <a:p>
            <a:r>
              <a:rPr lang="en-GB" b="1" dirty="0">
                <a:solidFill>
                  <a:srgbClr val="FFFF99"/>
                </a:solidFill>
                <a:ea typeface="ＭＳ Ｐゴシック" pitchFamily="34" charset="-128"/>
                <a:cs typeface="Arial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1327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8965"/>
          <p:cNvSpPr txBox="1">
            <a:spLocks/>
          </p:cNvSpPr>
          <p:nvPr/>
        </p:nvSpPr>
        <p:spPr bwMode="auto">
          <a:xfrm>
            <a:off x="674688" y="67975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/>
                <a:ea typeface="ＭＳ Ｐゴシック"/>
              </a:rPr>
              <a:t>Search 2</a:t>
            </a:r>
          </a:p>
        </p:txBody>
      </p:sp>
      <p:sp>
        <p:nvSpPr>
          <p:cNvPr id="6" name="Flowchart: Process 5"/>
          <p:cNvSpPr/>
          <p:nvPr/>
        </p:nvSpPr>
        <p:spPr bwMode="auto">
          <a:xfrm>
            <a:off x="3095625" y="4235595"/>
            <a:ext cx="2797175" cy="504825"/>
          </a:xfrm>
          <a:prstGeom prst="flowChartProcess">
            <a:avLst/>
          </a:prstGeom>
          <a:solidFill>
            <a:srgbClr val="8064A2"/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old*</a:t>
            </a:r>
          </a:p>
        </p:txBody>
      </p:sp>
      <p:sp>
        <p:nvSpPr>
          <p:cNvPr id="7" name="Flowchart: Process 6"/>
          <p:cNvSpPr/>
          <p:nvPr/>
        </p:nvSpPr>
        <p:spPr bwMode="auto">
          <a:xfrm>
            <a:off x="3109913" y="2818953"/>
            <a:ext cx="2779712" cy="458788"/>
          </a:xfrm>
          <a:prstGeom prst="flowChartProcess">
            <a:avLst/>
          </a:prstGeom>
          <a:solidFill>
            <a:srgbClr val="8064A2"/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elder*</a:t>
            </a:r>
          </a:p>
        </p:txBody>
      </p:sp>
      <p:sp>
        <p:nvSpPr>
          <p:cNvPr id="8" name="Flowchart: Process 168970"/>
          <p:cNvSpPr>
            <a:spLocks noChangeArrowheads="1"/>
          </p:cNvSpPr>
          <p:nvPr/>
        </p:nvSpPr>
        <p:spPr bwMode="auto">
          <a:xfrm>
            <a:off x="3962217" y="3408507"/>
            <a:ext cx="914400" cy="612775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0" anchor="ctr"/>
          <a:lstStyle/>
          <a:p>
            <a:r>
              <a:rPr lang="en-GB" b="1" dirty="0">
                <a:solidFill>
                  <a:srgbClr val="FFFF99"/>
                </a:solidFill>
                <a:ea typeface="ＭＳ Ｐゴシック" pitchFamily="34" charset="-128"/>
                <a:cs typeface="Arial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62566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68965"/>
          <p:cNvSpPr txBox="1">
            <a:spLocks/>
          </p:cNvSpPr>
          <p:nvPr/>
        </p:nvSpPr>
        <p:spPr>
          <a:xfrm>
            <a:off x="665163" y="657225"/>
            <a:ext cx="8426450" cy="134143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/>
                <a:ea typeface="ＭＳ Ｐゴシック"/>
              </a:rPr>
              <a:t>Search 3</a:t>
            </a:r>
          </a:p>
        </p:txBody>
      </p:sp>
      <p:sp>
        <p:nvSpPr>
          <p:cNvPr id="5" name="Flowchart: Process 4"/>
          <p:cNvSpPr/>
          <p:nvPr/>
        </p:nvSpPr>
        <p:spPr bwMode="auto">
          <a:xfrm>
            <a:off x="3095625" y="3724275"/>
            <a:ext cx="2797175" cy="504825"/>
          </a:xfrm>
          <a:prstGeom prst="flowChartProcess">
            <a:avLst/>
          </a:prstGeom>
          <a:solidFill>
            <a:sysClr val="windowText" lastClr="000000">
              <a:lumMod val="75000"/>
              <a:lumOff val="25000"/>
            </a:sysClr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active*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3109913" y="2598738"/>
            <a:ext cx="2779712" cy="460375"/>
          </a:xfrm>
          <a:prstGeom prst="flowChartProcess">
            <a:avLst/>
          </a:prstGeom>
          <a:solidFill>
            <a:sysClr val="windowText" lastClr="000000">
              <a:lumMod val="75000"/>
              <a:lumOff val="25000"/>
            </a:sysClr>
          </a:solidFill>
          <a:ln w="2857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exercis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*</a:t>
            </a:r>
          </a:p>
        </p:txBody>
      </p:sp>
      <p:sp>
        <p:nvSpPr>
          <p:cNvPr id="7" name="Flowchart: Process 7"/>
          <p:cNvSpPr>
            <a:spLocks noChangeArrowheads="1"/>
          </p:cNvSpPr>
          <p:nvPr/>
        </p:nvSpPr>
        <p:spPr bwMode="auto">
          <a:xfrm>
            <a:off x="3963988" y="3094038"/>
            <a:ext cx="914400" cy="612775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0" anchor="ctr"/>
          <a:lstStyle/>
          <a:p>
            <a:r>
              <a:rPr lang="en-GB" b="1" dirty="0">
                <a:solidFill>
                  <a:srgbClr val="FFFF99"/>
                </a:solidFill>
                <a:ea typeface="ＭＳ Ｐゴシック" pitchFamily="34" charset="-128"/>
                <a:cs typeface="Arial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181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8965"/>
          <p:cNvSpPr txBox="1">
            <a:spLocks/>
          </p:cNvSpPr>
          <p:nvPr/>
        </p:nvSpPr>
        <p:spPr>
          <a:xfrm>
            <a:off x="665163" y="657225"/>
            <a:ext cx="8426450" cy="134143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/>
                <a:ea typeface="ＭＳ Ｐゴシック"/>
              </a:rPr>
              <a:t>Search 4</a:t>
            </a:r>
          </a:p>
        </p:txBody>
      </p:sp>
      <p:sp>
        <p:nvSpPr>
          <p:cNvPr id="5" name="Flowchart: Process 5"/>
          <p:cNvSpPr>
            <a:spLocks noChangeArrowheads="1"/>
          </p:cNvSpPr>
          <p:nvPr/>
        </p:nvSpPr>
        <p:spPr bwMode="auto">
          <a:xfrm>
            <a:off x="2771775" y="2598738"/>
            <a:ext cx="2520950" cy="830262"/>
          </a:xfrm>
          <a:prstGeom prst="flowChartProcess">
            <a:avLst/>
          </a:prstGeom>
          <a:solidFill>
            <a:srgbClr val="CC0099"/>
          </a:solidFill>
          <a:ln w="28575" algn="ctr">
            <a:solidFill>
              <a:sysClr val="window" lastClr="FFFFFF"/>
            </a:solidFill>
            <a:round/>
            <a:headEnd/>
            <a:tailEnd/>
          </a:ln>
        </p:spPr>
        <p:txBody>
          <a:bodyPr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prevent*</a:t>
            </a:r>
          </a:p>
        </p:txBody>
      </p:sp>
    </p:spTree>
    <p:extLst>
      <p:ext uri="{BB962C8B-B14F-4D97-AF65-F5344CB8AC3E}">
        <p14:creationId xmlns:p14="http://schemas.microsoft.com/office/powerpoint/2010/main" val="30929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908720"/>
            <a:ext cx="8426450" cy="1341438"/>
          </a:xfrm>
        </p:spPr>
        <p:txBody>
          <a:bodyPr/>
          <a:lstStyle/>
          <a:p>
            <a:r>
              <a:rPr lang="en-GB" sz="3200" dirty="0" smtClean="0"/>
              <a:t>This is what the first </a:t>
            </a:r>
            <a:r>
              <a:rPr lang="en-GB" sz="3200" dirty="0" smtClean="0"/>
              <a:t>set of search terms will look like when for a keyword search in DelphiS or CINAHL or Medline</a:t>
            </a:r>
            <a:endParaRPr lang="en-GB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8" t="34554" b="17890"/>
          <a:stretch/>
        </p:blipFill>
        <p:spPr bwMode="auto">
          <a:xfrm>
            <a:off x="395536" y="2852936"/>
            <a:ext cx="770485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980728"/>
            <a:ext cx="8426450" cy="4502150"/>
          </a:xfrm>
        </p:spPr>
        <p:txBody>
          <a:bodyPr/>
          <a:lstStyle/>
          <a:p>
            <a:pPr marL="0" indent="0">
              <a:buNone/>
            </a:pPr>
            <a:r>
              <a:rPr lang="en-GB" sz="3600" b="0" dirty="0" smtClean="0"/>
              <a:t>Now you have prepared your search strategy you can start using the databases.</a:t>
            </a:r>
          </a:p>
          <a:p>
            <a:pPr marL="0" indent="0">
              <a:buNone/>
            </a:pPr>
            <a:r>
              <a:rPr lang="en-GB" sz="3600" b="0" dirty="0" smtClean="0"/>
              <a:t>You will find help with using our most popular databases on this LibGuides </a:t>
            </a:r>
            <a:r>
              <a:rPr lang="en-GB" sz="3600" b="0" dirty="0"/>
              <a:t>page </a:t>
            </a:r>
            <a:r>
              <a:rPr lang="en-GB" sz="3600" b="0" dirty="0">
                <a:hlinkClick r:id="rId2"/>
              </a:rPr>
              <a:t>http://</a:t>
            </a:r>
            <a:r>
              <a:rPr lang="en-GB" sz="3600" b="0" dirty="0" smtClean="0">
                <a:hlinkClick r:id="rId2"/>
              </a:rPr>
              <a:t>library.soton.ac.uk/healthsciences/databases</a:t>
            </a:r>
            <a:endParaRPr lang="en-GB" sz="36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3B52-E30C-434B-B157-211AD76EAC0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18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3B52-E30C-434B-B157-211AD76EAC00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fld id="{40EEECDD-7AFD-44B2-BBDD-C3C68A580731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75928" y="917104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9pPr>
          </a:lstStyle>
          <a:p>
            <a:pPr lvl="0"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E5E9"/>
                </a:solidFill>
                <a:effectLst/>
                <a:uLnTx/>
                <a:uFillTx/>
                <a:latin typeface="Lucida Sans"/>
                <a:ea typeface="MS PGothic" pitchFamily="34" charset="-128"/>
              </a:rPr>
              <a:t>Using these tools </a:t>
            </a:r>
            <a:r>
              <a:rPr lang="en-GB" sz="3200" kern="0" dirty="0" smtClean="0">
                <a:solidFill>
                  <a:srgbClr val="CCE5E9"/>
                </a:solidFill>
              </a:rPr>
              <a:t>will also </a:t>
            </a:r>
            <a:r>
              <a:rPr lang="en-GB" sz="3200" kern="0" dirty="0">
                <a:solidFill>
                  <a:srgbClr val="CCE5E9"/>
                </a:solidFill>
              </a:rPr>
              <a:t>help 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E5E9"/>
                </a:solidFill>
                <a:effectLst/>
                <a:uLnTx/>
                <a:uFillTx/>
                <a:latin typeface="Lucida Sans"/>
                <a:ea typeface="MS PGothic" pitchFamily="34" charset="-128"/>
              </a:rPr>
              <a:t>you to create an audit trail/record of your literature search 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CCE5E9"/>
              </a:solidFill>
              <a:effectLst/>
              <a:uLnTx/>
              <a:uFillTx/>
              <a:latin typeface="Lucida Sans"/>
              <a:ea typeface="MS PGothic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3920" y="2933328"/>
            <a:ext cx="84264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7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30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1pPr>
            <a:lvl2pPr marL="809625" indent="-3587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2pPr>
            <a:lvl3pPr marL="125730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3pPr>
            <a:lvl4pPr marL="1704975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4pPr>
            <a:lvl5pPr marL="21526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5pPr>
            <a:lvl6pPr marL="26098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670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242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814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CCE5E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An audit trail or </a:t>
            </a:r>
            <a:r>
              <a:rPr lang="en-GB" sz="2800" b="0" kern="0" noProof="0" dirty="0" smtClean="0">
                <a:solidFill>
                  <a:srgbClr val="FFFFFF"/>
                </a:solidFill>
                <a:latin typeface="Lucida Sans"/>
              </a:rPr>
              <a:t>re</a:t>
            </a:r>
            <a:r>
              <a:rPr lang="en-GB" sz="2800" b="0" kern="0" dirty="0" smtClean="0">
                <a:solidFill>
                  <a:srgbClr val="FFFFFF"/>
                </a:solidFill>
                <a:latin typeface="Lucida Sans"/>
              </a:rPr>
              <a:t>cord 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will allow the person marking your piece of work to follow through step-by-step your literature search.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CCE5E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It will also allow you to manage your time more effectively because you won’t be wasting time searching for material that you have lost because of poor record keeping</a:t>
            </a: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CCE5E9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"/>
              <a:ea typeface="MS PGothic" pitchFamily="34" charset="-128"/>
              <a:cs typeface="Lucida Sans Unicode" pitchFamily="34" charset="0"/>
            </a:endParaRPr>
          </a:p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CCE5E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"/>
              <a:ea typeface="MS PGothic" pitchFamily="34" charset="-128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3B52-E30C-434B-B157-211AD76EAC00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Arial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  <a:cs typeface="Arial" charset="0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  <a:cs typeface="Arial" charset="0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  <a:cs typeface="Arial" charset="0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Lucida Sans" pitchFamily="34" charset="0"/>
                <a:ea typeface="ＭＳ Ｐゴシック" pitchFamily="34" charset="-128"/>
                <a:cs typeface="Arial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EEECDD-7AFD-44B2-BBDD-C3C68A580731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" pitchFamily="34" charset="0"/>
                <a:ea typeface="ＭＳ Ｐゴシック" pitchFamily="34" charset="-128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75928" y="773088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BACC6">
                    <a:lumMod val="20000"/>
                    <a:lumOff val="80000"/>
                  </a:srgbClr>
                </a:solidFill>
                <a:effectLst/>
                <a:uLnTx/>
                <a:uFillTx/>
                <a:latin typeface="Lucida Sans"/>
                <a:ea typeface="MS PGothic" pitchFamily="34" charset="-128"/>
              </a:rPr>
              <a:t>An audit trail/record will show all of the stages of the search procedures, such as: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CE5E9"/>
                </a:solidFill>
                <a:effectLst/>
                <a:uLnTx/>
                <a:uFillTx/>
                <a:latin typeface="Lucida Sans"/>
                <a:ea typeface="MS PGothic" pitchFamily="34" charset="-128"/>
              </a:rPr>
              <a:t/>
            </a:r>
            <a:b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CE5E9"/>
                </a:solidFill>
                <a:effectLst/>
                <a:uLnTx/>
                <a:uFillTx/>
                <a:latin typeface="Lucida Sans"/>
                <a:ea typeface="MS PGothic" pitchFamily="34" charset="-128"/>
              </a:rPr>
            </a:b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srgbClr val="CCE5E9"/>
              </a:solidFill>
              <a:effectLst/>
              <a:uLnTx/>
              <a:uFillTx/>
              <a:latin typeface="Lucida Sans"/>
              <a:ea typeface="MS PGothic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5928" y="2285256"/>
            <a:ext cx="84264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7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30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1pPr>
            <a:lvl2pPr marL="809625" indent="-3587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2pPr>
            <a:lvl3pPr marL="125730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3pPr>
            <a:lvl4pPr marL="1704975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4pPr>
            <a:lvl5pPr marL="21526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5pPr>
            <a:lvl6pPr marL="26098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670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242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814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Determining key terms, including synonyms and alternative spellings and different terminology</a:t>
            </a:r>
          </a:p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The databases used </a:t>
            </a:r>
          </a:p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The date range used </a:t>
            </a:r>
          </a:p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The dates of access</a:t>
            </a:r>
          </a:p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The search history</a:t>
            </a:r>
          </a:p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The justification for excluding data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MS PGothic" pitchFamily="34" charset="-128"/>
                <a:cs typeface="Lucida Sans Unicode" pitchFamily="34" charset="0"/>
              </a:rPr>
              <a:t> </a:t>
            </a:r>
          </a:p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CCE5E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"/>
              <a:ea typeface="MS PGothic" pitchFamily="34" charset="-128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239911"/>
            <a:ext cx="8426450" cy="1341438"/>
          </a:xfrm>
        </p:spPr>
        <p:txBody>
          <a:bodyPr/>
          <a:lstStyle/>
          <a:p>
            <a:r>
              <a:rPr lang="en-GB" dirty="0"/>
              <a:t>Saving </a:t>
            </a:r>
            <a:r>
              <a:rPr lang="en-GB" dirty="0" smtClean="0"/>
              <a:t>Searches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931" y="1548111"/>
            <a:ext cx="8426450" cy="4502150"/>
          </a:xfrm>
        </p:spPr>
        <p:txBody>
          <a:bodyPr/>
          <a:lstStyle/>
          <a:p>
            <a:pPr marL="0" indent="0">
              <a:buNone/>
            </a:pPr>
            <a:r>
              <a:rPr lang="en-GB" sz="2400" b="0" dirty="0" smtClean="0"/>
              <a:t>You can save your </a:t>
            </a:r>
            <a:r>
              <a:rPr lang="en-GB" sz="2400" b="0" dirty="0"/>
              <a:t>search to be rerun at another </a:t>
            </a:r>
            <a:r>
              <a:rPr lang="en-GB" sz="2400" b="0" dirty="0" smtClean="0"/>
              <a:t>time:</a:t>
            </a:r>
          </a:p>
          <a:p>
            <a:pPr marL="0" indent="0">
              <a:buNone/>
            </a:pPr>
            <a:endParaRPr lang="en-GB" sz="800" b="0" dirty="0"/>
          </a:p>
          <a:p>
            <a:pPr marL="0" indent="0">
              <a:buNone/>
            </a:pPr>
            <a:r>
              <a:rPr lang="en-GB" sz="2000" b="0" dirty="0"/>
              <a:t>1</a:t>
            </a:r>
            <a:r>
              <a:rPr lang="en-GB" sz="2000" b="0" dirty="0" smtClean="0"/>
              <a:t>. Create </a:t>
            </a:r>
            <a:r>
              <a:rPr lang="en-GB" sz="2000" b="0" dirty="0"/>
              <a:t>a personal account by clicking </a:t>
            </a:r>
            <a:r>
              <a:rPr lang="en-GB" sz="2000" dirty="0">
                <a:solidFill>
                  <a:srgbClr val="FFFF99"/>
                </a:solidFill>
              </a:rPr>
              <a:t>Sign In </a:t>
            </a:r>
            <a:r>
              <a:rPr lang="en-GB" sz="2000" b="0" dirty="0"/>
              <a:t>at the top of the page. Go to </a:t>
            </a:r>
            <a:r>
              <a:rPr lang="en-GB" sz="2000" dirty="0">
                <a:solidFill>
                  <a:srgbClr val="FFFF99"/>
                </a:solidFill>
              </a:rPr>
              <a:t>Create a New Account </a:t>
            </a:r>
            <a:r>
              <a:rPr lang="en-GB" sz="2000" b="0" dirty="0"/>
              <a:t>and set up your profile, or sign in to an </a:t>
            </a:r>
            <a:r>
              <a:rPr lang="en-GB" sz="2000" b="0" dirty="0" smtClean="0"/>
              <a:t>your existing </a:t>
            </a:r>
            <a:r>
              <a:rPr lang="en-GB" sz="2000" b="0" dirty="0"/>
              <a:t>account by entering your username and password.  </a:t>
            </a:r>
          </a:p>
          <a:p>
            <a:pPr marL="0" indent="0">
              <a:buNone/>
            </a:pPr>
            <a:r>
              <a:rPr lang="en-GB" sz="2000" b="0" dirty="0" smtClean="0"/>
              <a:t>2. Conduct a </a:t>
            </a:r>
            <a:r>
              <a:rPr lang="en-GB" sz="2000" b="0" dirty="0"/>
              <a:t>search.</a:t>
            </a:r>
          </a:p>
          <a:p>
            <a:pPr marL="0" indent="0">
              <a:buNone/>
            </a:pPr>
            <a:r>
              <a:rPr lang="en-GB" sz="2000" b="0" dirty="0"/>
              <a:t>3</a:t>
            </a:r>
            <a:r>
              <a:rPr lang="en-GB" sz="2000" b="0" dirty="0" smtClean="0"/>
              <a:t>. Click </a:t>
            </a:r>
            <a:r>
              <a:rPr lang="en-GB" sz="2000" dirty="0" smtClean="0">
                <a:solidFill>
                  <a:srgbClr val="FFFF99"/>
                </a:solidFill>
              </a:rPr>
              <a:t>Save </a:t>
            </a:r>
            <a:r>
              <a:rPr lang="en-GB" sz="2000" dirty="0">
                <a:solidFill>
                  <a:srgbClr val="FFFF99"/>
                </a:solidFill>
              </a:rPr>
              <a:t>Searches/Alerts</a:t>
            </a:r>
            <a:r>
              <a:rPr lang="en-GB" sz="2000" b="0" dirty="0"/>
              <a:t>.</a:t>
            </a:r>
          </a:p>
          <a:p>
            <a:pPr marL="0" indent="0">
              <a:buNone/>
            </a:pPr>
            <a:r>
              <a:rPr lang="en-GB" sz="2000" b="0" dirty="0"/>
              <a:t>4</a:t>
            </a:r>
            <a:r>
              <a:rPr lang="en-GB" sz="2000" b="0" dirty="0" smtClean="0"/>
              <a:t>. Give your </a:t>
            </a:r>
            <a:r>
              <a:rPr lang="en-GB" sz="2000" b="0" dirty="0"/>
              <a:t>search </a:t>
            </a:r>
            <a:r>
              <a:rPr lang="en-GB" sz="2000" b="0" dirty="0" smtClean="0"/>
              <a:t>a name and </a:t>
            </a:r>
            <a:r>
              <a:rPr lang="en-GB" sz="2000" b="0" dirty="0"/>
              <a:t>select from the options to save as </a:t>
            </a:r>
            <a:r>
              <a:rPr lang="en-GB" sz="2000" b="0" dirty="0" smtClean="0"/>
              <a:t> </a:t>
            </a:r>
            <a:r>
              <a:rPr lang="en-GB" sz="2000" b="0" dirty="0"/>
              <a:t>permanent </a:t>
            </a:r>
            <a:r>
              <a:rPr lang="en-GB" sz="2000" b="0" dirty="0" smtClean="0"/>
              <a:t>or temporary (24 hours). </a:t>
            </a:r>
          </a:p>
          <a:p>
            <a:pPr marL="0" indent="0">
              <a:buNone/>
            </a:pPr>
            <a:r>
              <a:rPr lang="en-GB" sz="2000" b="0" dirty="0" smtClean="0"/>
              <a:t>5.To </a:t>
            </a:r>
            <a:r>
              <a:rPr lang="en-GB" sz="2000" b="0" dirty="0"/>
              <a:t>access your saved searches in future, go to the </a:t>
            </a:r>
            <a:r>
              <a:rPr lang="en-GB" sz="2000" dirty="0">
                <a:solidFill>
                  <a:srgbClr val="FFFF99"/>
                </a:solidFill>
              </a:rPr>
              <a:t>Search History </a:t>
            </a:r>
            <a:r>
              <a:rPr lang="en-GB" sz="2000" b="0" dirty="0"/>
              <a:t>page, and click </a:t>
            </a:r>
            <a:r>
              <a:rPr lang="en-GB" sz="2000" dirty="0">
                <a:solidFill>
                  <a:srgbClr val="FFFF99"/>
                </a:solidFill>
              </a:rPr>
              <a:t>Retrieve Searches</a:t>
            </a:r>
            <a:r>
              <a:rPr lang="en-GB" sz="2000" b="0" dirty="0"/>
              <a:t>. The retrieved search </a:t>
            </a:r>
            <a:r>
              <a:rPr lang="en-GB" sz="2000" b="0" dirty="0" smtClean="0"/>
              <a:t>can be </a:t>
            </a:r>
            <a:r>
              <a:rPr lang="en-GB" sz="2000" b="0" dirty="0"/>
              <a:t>rerun, edited, or deleted.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DB9D-FEA3-465B-A53C-2ED673653E5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404664"/>
            <a:ext cx="8426450" cy="1341438"/>
          </a:xfrm>
        </p:spPr>
        <p:txBody>
          <a:bodyPr/>
          <a:lstStyle/>
          <a:p>
            <a:r>
              <a:rPr lang="en-GB" dirty="0" smtClean="0"/>
              <a:t>Why do I need to plan my literature 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426450" cy="4502150"/>
          </a:xfrm>
        </p:spPr>
        <p:txBody>
          <a:bodyPr/>
          <a:lstStyle/>
          <a:p>
            <a:r>
              <a:rPr lang="en-GB" sz="2400" b="0" dirty="0" smtClean="0"/>
              <a:t>Because the more effort you put into the planning of your literature search and the more systematic you are the better your results will be.</a:t>
            </a:r>
          </a:p>
          <a:p>
            <a:r>
              <a:rPr lang="en-GB" sz="2400" b="0" dirty="0" smtClean="0"/>
              <a:t>And you will find the Programme Specifications have statements similar to this ‘Having successfully completed this module you will be able to demonstrate basic academic skills in the areas of </a:t>
            </a:r>
            <a:r>
              <a:rPr lang="en-GB" sz="2400" b="0" dirty="0" smtClean="0">
                <a:solidFill>
                  <a:srgbClr val="FFFF99"/>
                </a:solidFill>
              </a:rPr>
              <a:t>searching for, selecting and critiquing evidence</a:t>
            </a:r>
            <a:r>
              <a:rPr lang="en-GB" sz="2400" b="0" dirty="0" smtClean="0"/>
              <a:t> (of an area of practice) to show personal knowledge and understanding of practice. </a:t>
            </a:r>
          </a:p>
        </p:txBody>
      </p:sp>
    </p:spTree>
    <p:extLst>
      <p:ext uri="{BB962C8B-B14F-4D97-AF65-F5344CB8AC3E}">
        <p14:creationId xmlns:p14="http://schemas.microsoft.com/office/powerpoint/2010/main" val="14301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05594"/>
            <a:ext cx="8426450" cy="1341438"/>
          </a:xfrm>
        </p:spPr>
        <p:txBody>
          <a:bodyPr/>
          <a:lstStyle/>
          <a:p>
            <a:r>
              <a:rPr lang="en-GB" sz="2800" dirty="0" smtClean="0"/>
              <a:t>If you need more in depth help then there are a number of books available in the library including: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60848"/>
            <a:ext cx="8426450" cy="4502150"/>
          </a:xfrm>
        </p:spPr>
        <p:txBody>
          <a:bodyPr/>
          <a:lstStyle/>
          <a:p>
            <a:r>
              <a:rPr lang="en-GB" sz="2400" b="0" dirty="0" smtClean="0"/>
              <a:t>Williamson, JR &amp; Whittaker. A. (2014) </a:t>
            </a:r>
            <a:r>
              <a:rPr lang="en-GB" sz="2400" b="0" i="1" dirty="0" smtClean="0"/>
              <a:t>Succeeding in literature reviews and research project plans for nursing students</a:t>
            </a:r>
            <a:r>
              <a:rPr lang="en-GB" sz="2400" b="0" dirty="0" smtClean="0"/>
              <a:t>. 2</a:t>
            </a:r>
            <a:r>
              <a:rPr lang="en-GB" sz="2400" b="0" baseline="30000" dirty="0" smtClean="0"/>
              <a:t>nd</a:t>
            </a:r>
            <a:r>
              <a:rPr lang="en-GB" sz="2400" b="0" dirty="0" smtClean="0"/>
              <a:t> </a:t>
            </a:r>
            <a:r>
              <a:rPr lang="en-GB" sz="2400" b="0" dirty="0" err="1" smtClean="0"/>
              <a:t>edn</a:t>
            </a:r>
            <a:r>
              <a:rPr lang="en-GB" sz="2400" b="0" dirty="0" smtClean="0"/>
              <a:t>. London: SAGE/Learning Matters</a:t>
            </a:r>
          </a:p>
          <a:p>
            <a:r>
              <a:rPr lang="en-GB" sz="2400" b="0" dirty="0" smtClean="0"/>
              <a:t>Coughlan, M. (2013) </a:t>
            </a:r>
            <a:r>
              <a:rPr lang="en-GB" sz="2400" b="0" i="1" dirty="0" smtClean="0"/>
              <a:t>Doing a literature review in nursing, health and social care</a:t>
            </a:r>
            <a:r>
              <a:rPr lang="en-GB" sz="2400" b="0" dirty="0" smtClean="0"/>
              <a:t>. London: SAGE.</a:t>
            </a:r>
          </a:p>
          <a:p>
            <a:r>
              <a:rPr lang="en-GB" sz="2400" b="0" dirty="0" err="1" smtClean="0"/>
              <a:t>Aveyard</a:t>
            </a:r>
            <a:r>
              <a:rPr lang="en-GB" sz="2400" b="0" dirty="0" smtClean="0"/>
              <a:t>, H (2014) </a:t>
            </a:r>
            <a:r>
              <a:rPr lang="en-GB" sz="2400" b="0" i="1" dirty="0" smtClean="0"/>
              <a:t>Doing a literature review in health and social care</a:t>
            </a:r>
            <a:r>
              <a:rPr lang="en-GB" sz="2400" b="0" dirty="0" smtClean="0"/>
              <a:t>. 3</a:t>
            </a:r>
            <a:r>
              <a:rPr lang="en-GB" sz="2400" b="0" baseline="30000" dirty="0" smtClean="0"/>
              <a:t>rd</a:t>
            </a:r>
            <a:r>
              <a:rPr lang="en-GB" sz="2400" b="0" dirty="0" smtClean="0"/>
              <a:t> </a:t>
            </a:r>
            <a:r>
              <a:rPr lang="en-GB" sz="2400" b="0" dirty="0" err="1" smtClean="0"/>
              <a:t>edn</a:t>
            </a:r>
            <a:r>
              <a:rPr lang="en-GB" sz="2400" b="0" dirty="0" smtClean="0"/>
              <a:t>. Maidenhead: Open University Press. </a:t>
            </a:r>
            <a:endParaRPr lang="en-GB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DB9D-FEA3-465B-A53C-2ED673653E5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9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But before you actually start using electronic databases it is worth spending some time thinking about and planning your search. This is known as devising you search strategy. </a:t>
            </a:r>
          </a:p>
          <a:p>
            <a:pPr marL="0" indent="0">
              <a:buNone/>
            </a:pPr>
            <a:r>
              <a:rPr lang="en-GB" dirty="0" smtClean="0"/>
              <a:t>The next few slides will take you through that procedure.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2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6450" cy="1341438"/>
          </a:xfrm>
        </p:spPr>
        <p:txBody>
          <a:bodyPr/>
          <a:lstStyle/>
          <a:p>
            <a:pPr lvl="0"/>
            <a:r>
              <a:rPr lang="en-GB" dirty="0" smtClean="0"/>
              <a:t>1. Identify </a:t>
            </a:r>
            <a:r>
              <a:rPr lang="en-GB" dirty="0"/>
              <a:t>the keywords in your assignment: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26450" cy="4502150"/>
          </a:xfrm>
        </p:spPr>
        <p:txBody>
          <a:bodyPr/>
          <a:lstStyle/>
          <a:p>
            <a:pPr marL="0" lvl="0" indent="0">
              <a:buClr>
                <a:srgbClr val="FFFFFF"/>
              </a:buClr>
              <a:buNone/>
              <a:defRPr/>
            </a:pPr>
            <a:endParaRPr lang="en-GB" sz="2000" b="0" dirty="0" smtClean="0">
              <a:solidFill>
                <a:srgbClr val="FFFFFF"/>
              </a:solidFill>
            </a:endParaRPr>
          </a:p>
          <a:p>
            <a:pPr marL="823912" lvl="1" indent="-285750">
              <a:buClr>
                <a:srgbClr val="FFFFFF"/>
              </a:buClr>
              <a:defRPr/>
            </a:pPr>
            <a:r>
              <a:rPr lang="en-GB" sz="2000" b="0" dirty="0">
                <a:solidFill>
                  <a:srgbClr val="FFFFFF"/>
                </a:solidFill>
              </a:rPr>
              <a:t>T</a:t>
            </a:r>
            <a:r>
              <a:rPr lang="en-GB" sz="2000" b="0" dirty="0" smtClean="0">
                <a:solidFill>
                  <a:srgbClr val="FFFFFF"/>
                </a:solidFill>
              </a:rPr>
              <a:t>hink </a:t>
            </a:r>
            <a:r>
              <a:rPr lang="en-GB" sz="2000" b="0" dirty="0">
                <a:solidFill>
                  <a:srgbClr val="FFFFFF"/>
                </a:solidFill>
              </a:rPr>
              <a:t>of synonyms </a:t>
            </a:r>
            <a:r>
              <a:rPr lang="en-GB" sz="2000" b="0" dirty="0" smtClean="0">
                <a:solidFill>
                  <a:srgbClr val="FFFFFF"/>
                </a:solidFill>
              </a:rPr>
              <a:t>(alternative word with the same meaning) for your keywords e.g.                      </a:t>
            </a:r>
            <a:r>
              <a:rPr lang="en-GB" sz="2000" dirty="0" smtClean="0">
                <a:solidFill>
                  <a:srgbClr val="FFFFFF"/>
                </a:solidFill>
              </a:rPr>
              <a:t>     		     		 </a:t>
            </a:r>
            <a:r>
              <a:rPr lang="en-GB" sz="2000" b="0" dirty="0" smtClean="0">
                <a:solidFill>
                  <a:srgbClr val="FFFFFF"/>
                </a:solidFill>
              </a:rPr>
              <a:t>stroke</a:t>
            </a:r>
            <a:r>
              <a:rPr lang="en-GB" sz="2000" dirty="0" smtClean="0">
                <a:solidFill>
                  <a:srgbClr val="FFFFFF"/>
                </a:solidFill>
              </a:rPr>
              <a:t>/</a:t>
            </a:r>
            <a:r>
              <a:rPr lang="en-GB" sz="2000" b="0" dirty="0" smtClean="0">
                <a:solidFill>
                  <a:srgbClr val="FFFFFF"/>
                </a:solidFill>
              </a:rPr>
              <a:t>cerebrovascular accident/</a:t>
            </a:r>
            <a:r>
              <a:rPr lang="en-GB" sz="2000" b="0" dirty="0" err="1" smtClean="0">
                <a:solidFill>
                  <a:srgbClr val="FFFFFF"/>
                </a:solidFill>
              </a:rPr>
              <a:t>cva</a:t>
            </a:r>
            <a:r>
              <a:rPr lang="en-GB" sz="2000" b="0" dirty="0" smtClean="0">
                <a:solidFill>
                  <a:srgbClr val="FFFFFF"/>
                </a:solidFill>
              </a:rPr>
              <a:t>  </a:t>
            </a:r>
          </a:p>
          <a:p>
            <a:pPr lvl="1">
              <a:buClr>
                <a:srgbClr val="FFFFFF"/>
              </a:buClr>
              <a:defRPr/>
            </a:pPr>
            <a:endParaRPr lang="en-GB" sz="2000" b="0" dirty="0">
              <a:solidFill>
                <a:srgbClr val="FFFFFF"/>
              </a:solidFill>
            </a:endParaRPr>
          </a:p>
          <a:p>
            <a:pPr marL="808038" lvl="1" indent="-357188">
              <a:buClr>
                <a:srgbClr val="FFFFFF"/>
              </a:buClr>
              <a:defRPr/>
            </a:pPr>
            <a:r>
              <a:rPr lang="en-GB" sz="2000" b="0" dirty="0" smtClean="0">
                <a:solidFill>
                  <a:srgbClr val="FFFFFF"/>
                </a:solidFill>
              </a:rPr>
              <a:t>Think about American spelling and terminology e.g.                  	  colour/color, behaviour/behavior,                  	  		  physiotherapy/physical therapy </a:t>
            </a:r>
          </a:p>
          <a:p>
            <a:pPr lvl="1">
              <a:buClr>
                <a:srgbClr val="FFFFFF"/>
              </a:buClr>
              <a:defRPr/>
            </a:pPr>
            <a:endParaRPr lang="en-GB" sz="2000" b="0" dirty="0" smtClean="0">
              <a:solidFill>
                <a:srgbClr val="FFFFFF"/>
              </a:solidFill>
            </a:endParaRPr>
          </a:p>
          <a:p>
            <a:pPr lvl="1">
              <a:buClr>
                <a:srgbClr val="FFFFFF"/>
              </a:buClr>
              <a:defRPr/>
            </a:pPr>
            <a:r>
              <a:rPr lang="en-GB" sz="2000" b="0" dirty="0" smtClean="0">
                <a:solidFill>
                  <a:srgbClr val="FFFFFF"/>
                </a:solidFill>
              </a:rPr>
              <a:t>Think about different word endings e.g.</a:t>
            </a:r>
          </a:p>
          <a:p>
            <a:pPr marL="450850" lvl="1" indent="0">
              <a:buClr>
                <a:srgbClr val="FFFFFF"/>
              </a:buClr>
              <a:buNone/>
              <a:defRPr/>
            </a:pPr>
            <a:r>
              <a:rPr lang="en-GB" sz="2000" b="0" dirty="0">
                <a:solidFill>
                  <a:srgbClr val="FFFFFF"/>
                </a:solidFill>
              </a:rPr>
              <a:t> </a:t>
            </a:r>
            <a:r>
              <a:rPr lang="en-GB" sz="2000" b="0" dirty="0" smtClean="0">
                <a:solidFill>
                  <a:srgbClr val="FFFFFF"/>
                </a:solidFill>
              </a:rPr>
              <a:t>    	   child, child's, children</a:t>
            </a:r>
          </a:p>
          <a:p>
            <a:pPr lvl="1">
              <a:buClr>
                <a:srgbClr val="FFFFFF"/>
              </a:buClr>
              <a:defRPr/>
            </a:pPr>
            <a:endParaRPr lang="en-GB" sz="2000" b="0" dirty="0">
              <a:solidFill>
                <a:srgbClr val="FFFFFF"/>
              </a:solidFill>
            </a:endParaRPr>
          </a:p>
          <a:p>
            <a:pPr lvl="1">
              <a:buClr>
                <a:srgbClr val="FFFFFF"/>
              </a:buClr>
              <a:defRPr/>
            </a:pPr>
            <a:r>
              <a:rPr lang="en-GB" sz="2000" b="0" dirty="0" smtClean="0">
                <a:solidFill>
                  <a:srgbClr val="FFFFFF"/>
                </a:solidFill>
              </a:rPr>
              <a:t>Think about acronyms e.g.</a:t>
            </a:r>
          </a:p>
          <a:p>
            <a:pPr marL="450850" lvl="1" indent="0">
              <a:buClr>
                <a:srgbClr val="FFFFFF"/>
              </a:buClr>
              <a:buNone/>
              <a:defRPr/>
            </a:pPr>
            <a:r>
              <a:rPr lang="en-GB" sz="2000" b="0" dirty="0">
                <a:solidFill>
                  <a:srgbClr val="FFFFFF"/>
                </a:solidFill>
              </a:rPr>
              <a:t> </a:t>
            </a:r>
            <a:r>
              <a:rPr lang="en-GB" sz="2000" b="0" dirty="0" smtClean="0">
                <a:solidFill>
                  <a:srgbClr val="FFFFFF"/>
                </a:solidFill>
              </a:rPr>
              <a:t>   	   </a:t>
            </a:r>
            <a:r>
              <a:rPr lang="en-GB" sz="2000" b="0" dirty="0" err="1">
                <a:solidFill>
                  <a:srgbClr val="FFFFFF"/>
                </a:solidFill>
              </a:rPr>
              <a:t>ecg</a:t>
            </a:r>
            <a:r>
              <a:rPr lang="en-GB" sz="2000" b="0" dirty="0">
                <a:solidFill>
                  <a:srgbClr val="FFFFFF"/>
                </a:solidFill>
              </a:rPr>
              <a:t>/electrocardiogram</a:t>
            </a:r>
            <a:endParaRPr lang="en-GB" sz="2000" b="0" dirty="0" smtClean="0">
              <a:solidFill>
                <a:srgbClr val="FFFFFF"/>
              </a:solidFill>
            </a:endParaRP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endParaRPr lang="en-GB" sz="2000" b="0" dirty="0" smtClean="0">
              <a:solidFill>
                <a:srgbClr val="FFFFFF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endParaRPr lang="en-GB" sz="2000" b="0" dirty="0">
              <a:solidFill>
                <a:srgbClr val="FFFFFF"/>
              </a:solidFill>
            </a:endParaRPr>
          </a:p>
          <a:p>
            <a:pPr marL="908050" lvl="1" indent="-457200">
              <a:buClr>
                <a:srgbClr val="FFFFFF"/>
              </a:buClr>
              <a:buFont typeface="+mj-lt"/>
              <a:buAutoNum type="arabicPeriod"/>
              <a:defRPr/>
            </a:pPr>
            <a:endParaRPr lang="en-GB" sz="2000" b="0" dirty="0">
              <a:solidFill>
                <a:srgbClr val="FFFFFF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9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63702" y="1816679"/>
            <a:ext cx="84264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7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30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1pPr>
            <a:lvl2pPr marL="809625" indent="-3587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2pPr>
            <a:lvl3pPr marL="125730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3pPr>
            <a:lvl4pPr marL="1704975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4pPr>
            <a:lvl5pPr marL="21526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  <a:cs typeface="Lucida Sans Unicode" pitchFamily="34" charset="0"/>
              </a:defRPr>
            </a:lvl5pPr>
            <a:lvl6pPr marL="26098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670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242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814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Clr>
                <a:srgbClr val="FFFFFF"/>
              </a:buClr>
              <a:buNone/>
              <a:defRPr/>
            </a:pPr>
            <a:r>
              <a:rPr lang="en-GB" sz="2800" b="0" kern="0" dirty="0">
                <a:solidFill>
                  <a:srgbClr val="FFFFFF"/>
                </a:solidFill>
              </a:rPr>
              <a:t>T</a:t>
            </a:r>
            <a:r>
              <a:rPr lang="en-GB" sz="2800" b="0" kern="0" dirty="0" smtClean="0">
                <a:solidFill>
                  <a:srgbClr val="FFFFFF"/>
                </a:solidFill>
              </a:rPr>
              <a:t>runcation </a:t>
            </a:r>
            <a:r>
              <a:rPr lang="en-GB" sz="2800" b="0" kern="0" dirty="0">
                <a:solidFill>
                  <a:srgbClr val="FFFFFF"/>
                </a:solidFill>
              </a:rPr>
              <a:t>allows you to broaden your search </a:t>
            </a:r>
            <a:r>
              <a:rPr lang="en-GB" sz="2800" b="0" kern="0" dirty="0" smtClean="0">
                <a:solidFill>
                  <a:srgbClr val="FFFFFF"/>
                </a:solidFill>
              </a:rPr>
              <a:t>by retrieving varying endings of your search terms.</a:t>
            </a:r>
            <a:endParaRPr lang="en-GB" sz="2800" b="0" kern="0" dirty="0">
              <a:solidFill>
                <a:srgbClr val="FFFFFF"/>
              </a:solidFill>
              <a:latin typeface="Lucida San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FFFFFF"/>
              </a:buClr>
              <a:buSzTx/>
              <a:buNone/>
              <a:tabLst/>
              <a:defRPr/>
            </a:pPr>
            <a:r>
              <a:rPr lang="en-GB" sz="2200" b="0" kern="0" noProof="0" dirty="0" smtClean="0">
                <a:solidFill>
                  <a:srgbClr val="FFFFFF"/>
                </a:solidFill>
                <a:latin typeface="Lucida Sans"/>
              </a:rPr>
              <a:t>For 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</a:rPr>
              <a:t>example, 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</a:rPr>
              <a:t>if</a:t>
            </a:r>
            <a:r>
              <a:rPr kumimoji="0" lang="en-GB" sz="2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</a:rPr>
              <a:t> you were</a:t>
            </a:r>
            <a:r>
              <a:rPr lang="en-GB" sz="2200" b="0" kern="0" dirty="0">
                <a:solidFill>
                  <a:srgbClr val="FFFFFF"/>
                </a:solidFill>
                <a:latin typeface="Lucida Sans"/>
              </a:rPr>
              <a:t> </a:t>
            </a:r>
            <a:r>
              <a:rPr lang="en-GB" sz="2200" b="0" kern="0" dirty="0" smtClean="0">
                <a:solidFill>
                  <a:srgbClr val="FFFFFF"/>
                </a:solidFill>
              </a:rPr>
              <a:t>interested </a:t>
            </a:r>
            <a:r>
              <a:rPr lang="en-GB" sz="2200" b="0" kern="0" dirty="0">
                <a:solidFill>
                  <a:srgbClr val="FFFFFF"/>
                </a:solidFill>
              </a:rPr>
              <a:t>in articles about “</a:t>
            </a:r>
            <a:r>
              <a:rPr lang="en-GB" sz="2200" b="0" kern="0" dirty="0" smtClean="0">
                <a:solidFill>
                  <a:srgbClr val="FFFFFF"/>
                </a:solidFill>
              </a:rPr>
              <a:t>amputation” you </a:t>
            </a:r>
            <a:r>
              <a:rPr lang="en-GB" sz="2200" b="0" kern="0" dirty="0" smtClean="0">
                <a:solidFill>
                  <a:srgbClr val="FFFFFF"/>
                </a:solidFill>
              </a:rPr>
              <a:t>will </a:t>
            </a:r>
            <a:r>
              <a:rPr lang="en-GB" sz="2200" b="0" kern="0" dirty="0" smtClean="0">
                <a:solidFill>
                  <a:srgbClr val="FFFFFF"/>
                </a:solidFill>
              </a:rPr>
              <a:t>need </a:t>
            </a:r>
            <a:r>
              <a:rPr lang="en-GB" sz="2200" b="0" kern="0" dirty="0">
                <a:solidFill>
                  <a:srgbClr val="FFFFFF"/>
                </a:solidFill>
              </a:rPr>
              <a:t>to look for keywords such as “amputate”, “amputee”, “amputated”, “amputation” or “amputations”. </a:t>
            </a:r>
            <a:r>
              <a:rPr lang="en-GB" sz="2200" kern="0" dirty="0">
                <a:solidFill>
                  <a:srgbClr val="FFFFFF"/>
                </a:solidFill>
              </a:rPr>
              <a:t>But</a:t>
            </a:r>
            <a:r>
              <a:rPr lang="en-GB" sz="2200" b="0" kern="0" dirty="0">
                <a:solidFill>
                  <a:srgbClr val="FFFFFF"/>
                </a:solidFill>
              </a:rPr>
              <a:t>, rather than having to search for all of these words individually you can enter </a:t>
            </a:r>
            <a:r>
              <a:rPr lang="en-GB" sz="2200" kern="0" dirty="0" err="1" smtClean="0">
                <a:solidFill>
                  <a:srgbClr val="FFFF99"/>
                </a:solidFill>
              </a:rPr>
              <a:t>amput</a:t>
            </a:r>
            <a:r>
              <a:rPr lang="en-GB" sz="2200" kern="0" dirty="0" smtClean="0">
                <a:solidFill>
                  <a:srgbClr val="FFFF99"/>
                </a:solidFill>
              </a:rPr>
              <a:t>*</a:t>
            </a:r>
            <a:r>
              <a:rPr lang="en-GB" sz="2200" b="0" kern="0" dirty="0" smtClean="0">
                <a:solidFill>
                  <a:srgbClr val="FFFF99"/>
                </a:solidFill>
              </a:rPr>
              <a:t> </a:t>
            </a:r>
            <a:r>
              <a:rPr lang="en-GB" sz="2200" b="0" kern="0" dirty="0" smtClean="0">
                <a:solidFill>
                  <a:srgbClr val="FFFFFF"/>
                </a:solidFill>
              </a:rPr>
              <a:t>and </a:t>
            </a:r>
            <a:r>
              <a:rPr lang="en-GB" sz="2200" b="0" kern="0" dirty="0">
                <a:solidFill>
                  <a:srgbClr val="FFFFFF"/>
                </a:solidFill>
              </a:rPr>
              <a:t>the database will find </a:t>
            </a:r>
            <a:r>
              <a:rPr lang="en-GB" sz="2200" b="0" kern="0" dirty="0" smtClean="0">
                <a:solidFill>
                  <a:srgbClr val="FFFFFF"/>
                </a:solidFill>
              </a:rPr>
              <a:t>amputation</a:t>
            </a:r>
            <a:r>
              <a:rPr lang="en-GB" sz="2200" b="0" kern="0" dirty="0">
                <a:solidFill>
                  <a:srgbClr val="FFFFFF"/>
                </a:solidFill>
              </a:rPr>
              <a:t>, amputee, amputate, etc.</a:t>
            </a:r>
          </a:p>
          <a:p>
            <a:pPr marL="450850" marR="0" lvl="1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FFFF"/>
              </a:buClr>
              <a:buSzTx/>
              <a:buFont typeface="Arial" charset="0"/>
              <a:buNone/>
              <a:tabLst/>
              <a:defRPr/>
            </a:pPr>
            <a:endParaRPr lang="en-GB" sz="2000" b="0" kern="0" dirty="0">
              <a:solidFill>
                <a:srgbClr val="FFFFFF"/>
              </a:solidFill>
              <a:latin typeface="Lucida Sans"/>
            </a:endParaRPr>
          </a:p>
          <a:p>
            <a:pPr marL="450850" marR="0" lvl="1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FFFF"/>
              </a:buClr>
              <a:buSzTx/>
              <a:buFont typeface="Arial" charset="0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"/>
            </a:endParaRPr>
          </a:p>
          <a:p>
            <a:pPr marL="450850" marR="0" lvl="1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FFFF"/>
              </a:buClr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</a:rPr>
              <a:t>	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87165" y="-99392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/>
                <a:ea typeface="MS PGothic" pitchFamily="34" charset="-128"/>
              </a:rPr>
              <a:t>2. Consider using truncation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ucida Sans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592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16632"/>
            <a:ext cx="8426450" cy="1341438"/>
          </a:xfrm>
        </p:spPr>
        <p:txBody>
          <a:bodyPr/>
          <a:lstStyle/>
          <a:p>
            <a:r>
              <a:rPr lang="en-GB" sz="3200" dirty="0"/>
              <a:t>3</a:t>
            </a:r>
            <a:r>
              <a:rPr lang="en-GB" sz="3200" dirty="0" smtClean="0"/>
              <a:t>. </a:t>
            </a:r>
            <a:r>
              <a:rPr lang="en-GB" sz="3200" dirty="0" smtClean="0"/>
              <a:t>Use quotes at the beginning and end if you are searching for a phrase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204864"/>
            <a:ext cx="8426450" cy="4502150"/>
          </a:xfrm>
        </p:spPr>
        <p:txBody>
          <a:bodyPr/>
          <a:lstStyle/>
          <a:p>
            <a:pPr marL="0" indent="0">
              <a:buNone/>
            </a:pPr>
            <a:r>
              <a:rPr lang="en-GB" sz="2400" b="0" dirty="0" smtClean="0"/>
              <a:t>If you would like your words to appear next to each other, with no other significant words between them then place truncation marks at either end of the phrase</a:t>
            </a:r>
            <a:r>
              <a:rPr lang="en-GB" sz="2400" b="0" dirty="0" smtClean="0"/>
              <a:t>. </a:t>
            </a:r>
          </a:p>
          <a:p>
            <a:pPr marL="0" indent="0">
              <a:buNone/>
            </a:pPr>
            <a:r>
              <a:rPr lang="en-GB" sz="2400" b="0" dirty="0" smtClean="0"/>
              <a:t>For </a:t>
            </a:r>
            <a:r>
              <a:rPr lang="en-GB" sz="2400" b="0" dirty="0" smtClean="0"/>
              <a:t>example putting quotes around </a:t>
            </a:r>
            <a:r>
              <a:rPr lang="en-GB" sz="2400" b="0" dirty="0" smtClean="0">
                <a:solidFill>
                  <a:srgbClr val="FFFF99"/>
                </a:solidFill>
              </a:rPr>
              <a:t>“mental </a:t>
            </a:r>
            <a:r>
              <a:rPr lang="en-GB" sz="2400" b="0" dirty="0">
                <a:solidFill>
                  <a:srgbClr val="FFFF99"/>
                </a:solidFill>
              </a:rPr>
              <a:t>health”</a:t>
            </a:r>
            <a:r>
              <a:rPr lang="en-GB" sz="2400" b="0" dirty="0"/>
              <a:t> </a:t>
            </a:r>
            <a:r>
              <a:rPr lang="en-GB" sz="2400" b="0" dirty="0" smtClean="0"/>
              <a:t>means it </a:t>
            </a:r>
            <a:r>
              <a:rPr lang="en-GB" sz="2400" b="0" dirty="0"/>
              <a:t>will then search it as a phrase and not as </a:t>
            </a:r>
            <a:r>
              <a:rPr lang="en-GB" sz="2400" b="0" dirty="0" smtClean="0"/>
              <a:t>individual words anywhere in the bibliographic </a:t>
            </a:r>
            <a:r>
              <a:rPr lang="en-GB" sz="2400" b="0" dirty="0" smtClean="0"/>
              <a:t>details.</a:t>
            </a:r>
            <a:endParaRPr lang="en-GB" sz="2400" b="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9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 bwMode="auto">
          <a:xfrm>
            <a:off x="467544" y="0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/>
                <a:ea typeface="MS PGothic" pitchFamily="34" charset="-128"/>
              </a:rPr>
              <a:t>4. Combine your search terms using Boolean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ucida Sans"/>
              <a:ea typeface="MS PGothic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494310"/>
              </p:ext>
            </p:extLst>
          </p:nvPr>
        </p:nvGraphicFramePr>
        <p:xfrm>
          <a:off x="467545" y="1700808"/>
          <a:ext cx="8064897" cy="4854157"/>
        </p:xfrm>
        <a:graphic>
          <a:graphicData uri="http://schemas.openxmlformats.org/drawingml/2006/table">
            <a:tbl>
              <a:tblPr firstRow="1" bandRow="1"/>
              <a:tblGrid>
                <a:gridCol w="2688299"/>
                <a:gridCol w="2688299"/>
                <a:gridCol w="2688299"/>
              </a:tblGrid>
              <a:tr h="6306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9pPr>
                    </a:lstStyle>
                    <a:p>
                      <a:r>
                        <a:rPr lang="en-GB" dirty="0" smtClean="0"/>
                        <a:t>Operator</a:t>
                      </a:r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9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9pPr>
                    </a:lstStyle>
                    <a:p>
                      <a:r>
                        <a:rPr lang="en-GB" dirty="0" smtClean="0"/>
                        <a:t>Example search</a:t>
                      </a:r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9B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9pPr>
                    </a:lstStyle>
                    <a:p>
                      <a:r>
                        <a:rPr lang="en-GB" dirty="0" smtClean="0"/>
                        <a:t>The search will find</a:t>
                      </a:r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9B0"/>
                    </a:solidFill>
                  </a:tcPr>
                </a:tc>
              </a:tr>
              <a:tr h="19464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0000"/>
                          </a:solidFill>
                        </a:rPr>
                        <a:t>or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9B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9pPr>
                    </a:lstStyle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stroke </a:t>
                      </a:r>
                      <a:r>
                        <a:rPr lang="en-GB" b="1" dirty="0" smtClean="0">
                          <a:solidFill>
                            <a:srgbClr val="000000"/>
                          </a:solidFill>
                        </a:rPr>
                        <a:t>or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cerebrovascular accident </a:t>
                      </a:r>
                      <a:r>
                        <a:rPr lang="en-GB" b="1" dirty="0" smtClean="0">
                          <a:solidFill>
                            <a:srgbClr val="000000"/>
                          </a:solidFill>
                        </a:rPr>
                        <a:t>or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cva 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9B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Articles where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the author has used any of the terms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 smtClean="0">
                          <a:solidFill>
                            <a:srgbClr val="000000"/>
                          </a:solidFill>
                        </a:rPr>
                        <a:t>Remember</a:t>
                      </a:r>
                      <a:r>
                        <a:rPr lang="en-GB" b="1" baseline="0" dirty="0" smtClean="0">
                          <a:solidFill>
                            <a:srgbClr val="000000"/>
                          </a:solidFill>
                        </a:rPr>
                        <a:t> or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broadens a search, resulting in more hits</a:t>
                      </a:r>
                      <a:endParaRPr lang="en-GB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9B0">
                        <a:tint val="40000"/>
                      </a:srgbClr>
                    </a:solidFill>
                  </a:tcPr>
                </a:tc>
              </a:tr>
              <a:tr h="2211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and</a:t>
                      </a:r>
                    </a:p>
                    <a:p>
                      <a:pPr algn="ctr"/>
                      <a:endParaRPr lang="en-GB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9B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rehabilitation </a:t>
                      </a:r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 stroke</a:t>
                      </a:r>
                    </a:p>
                    <a:p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9B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"/>
                          <a:ea typeface="ＭＳ Ｐゴシック"/>
                          <a:cs typeface="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Articles containing both rehabilitation and stroke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>
                          <a:solidFill>
                            <a:srgbClr val="000000"/>
                          </a:solidFill>
                        </a:rPr>
                        <a:t>Remember</a:t>
                      </a:r>
                      <a:r>
                        <a:rPr lang="en-GB" b="1" dirty="0" smtClean="0">
                          <a:solidFill>
                            <a:srgbClr val="000000"/>
                          </a:solidFill>
                        </a:rPr>
                        <a:t> and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 narrows a search, resulting in</a:t>
                      </a:r>
                      <a:r>
                        <a:rPr lang="en-GB" baseline="0" dirty="0" smtClean="0">
                          <a:solidFill>
                            <a:srgbClr val="000000"/>
                          </a:solidFill>
                        </a:rPr>
                        <a:t> fewer hits</a:t>
                      </a:r>
                      <a:endParaRPr lang="en-GB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9B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0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76263" y="404813"/>
            <a:ext cx="8426450" cy="134143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9pPr>
          </a:lstStyle>
          <a:p>
            <a:pPr>
              <a:defRPr/>
            </a:pPr>
            <a:r>
              <a:rPr lang="en-GB" sz="4000" kern="0" dirty="0" smtClean="0"/>
              <a:t>Let’s consider the following question: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6263" y="1700213"/>
            <a:ext cx="8426450" cy="450215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ct val="7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3000" b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09625" indent="-3587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b="1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730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4975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526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6098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670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242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814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5563" indent="-55563">
              <a:buFont typeface="Wingdings" pitchFamily="2" charset="2"/>
              <a:buNone/>
            </a:pPr>
            <a:endParaRPr lang="en-GB" kern="0" dirty="0" smtClean="0"/>
          </a:p>
          <a:p>
            <a:pPr marL="55563" indent="-55563">
              <a:buFont typeface="Wingdings" pitchFamily="2" charset="2"/>
              <a:buNone/>
            </a:pPr>
            <a:r>
              <a:rPr lang="en-GB" sz="3600" kern="0" dirty="0" smtClean="0"/>
              <a:t>“What research evidence is there to support the theory that exercise or exercise programmes help in the prevention of falls in the elderly?”</a:t>
            </a:r>
          </a:p>
        </p:txBody>
      </p:sp>
    </p:spTree>
    <p:extLst>
      <p:ext uri="{BB962C8B-B14F-4D97-AF65-F5344CB8AC3E}">
        <p14:creationId xmlns:p14="http://schemas.microsoft.com/office/powerpoint/2010/main" val="36443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9552" y="548680"/>
            <a:ext cx="8426450" cy="134143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9pPr>
          </a:lstStyle>
          <a:p>
            <a:r>
              <a:rPr lang="en-GB" kern="0" dirty="0" smtClean="0"/>
              <a:t>The key topics are fairly obvious</a:t>
            </a:r>
            <a:r>
              <a:rPr lang="en-GB" kern="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GB" kern="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endParaRPr lang="en-GB" kern="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737736"/>
            <a:ext cx="8426450" cy="450215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ct val="7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3000" b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09625" indent="-3587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b="1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730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4975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526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6098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670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242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81450" indent="-268288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GB" sz="2000" kern="0" dirty="0" smtClean="0"/>
              <a:t>“What research evidence is there to support the theory that         </a:t>
            </a:r>
            <a:r>
              <a:rPr lang="en-GB" sz="2000" kern="0" dirty="0" smtClean="0">
                <a:solidFill>
                  <a:srgbClr val="FFFF99"/>
                </a:solidFill>
              </a:rPr>
              <a:t>exercise</a:t>
            </a:r>
            <a:r>
              <a:rPr lang="en-GB" sz="2000" kern="0" dirty="0" smtClean="0"/>
              <a:t> or </a:t>
            </a:r>
            <a:r>
              <a:rPr lang="en-GB" sz="2000" kern="0" dirty="0" smtClean="0">
                <a:solidFill>
                  <a:srgbClr val="FFFF99"/>
                </a:solidFill>
              </a:rPr>
              <a:t>exercise programmes </a:t>
            </a:r>
            <a:r>
              <a:rPr lang="en-GB" sz="2000" kern="0" dirty="0" smtClean="0"/>
              <a:t>help to </a:t>
            </a:r>
            <a:r>
              <a:rPr lang="en-GB" sz="2000" kern="0" dirty="0" smtClean="0">
                <a:solidFill>
                  <a:srgbClr val="FFFF99"/>
                </a:solidFill>
              </a:rPr>
              <a:t>prevent falls </a:t>
            </a:r>
            <a:r>
              <a:rPr lang="en-GB" sz="2000" kern="0" dirty="0" smtClean="0"/>
              <a:t>in the </a:t>
            </a:r>
            <a:r>
              <a:rPr lang="en-GB" sz="2000" kern="0" dirty="0" smtClean="0">
                <a:solidFill>
                  <a:srgbClr val="FFFF99"/>
                </a:solidFill>
              </a:rPr>
              <a:t>elderly</a:t>
            </a:r>
            <a:r>
              <a:rPr lang="en-GB" sz="2000" kern="0" dirty="0" smtClean="0"/>
              <a:t>?”</a:t>
            </a:r>
          </a:p>
          <a:p>
            <a:pPr>
              <a:defRPr/>
            </a:pPr>
            <a:r>
              <a:rPr lang="en-GB" sz="2400" kern="0" dirty="0" smtClean="0"/>
              <a:t>falls</a:t>
            </a:r>
          </a:p>
          <a:p>
            <a:pPr>
              <a:defRPr/>
            </a:pPr>
            <a:r>
              <a:rPr lang="en-GB" sz="2400" kern="0" dirty="0" smtClean="0"/>
              <a:t>elderly</a:t>
            </a:r>
          </a:p>
          <a:p>
            <a:pPr>
              <a:defRPr/>
            </a:pPr>
            <a:r>
              <a:rPr lang="en-GB" sz="2400" kern="0" dirty="0" smtClean="0"/>
              <a:t>exercise</a:t>
            </a:r>
          </a:p>
          <a:p>
            <a:pPr>
              <a:defRPr/>
            </a:pPr>
            <a:r>
              <a:rPr lang="en-GB" sz="2400" kern="0" dirty="0" smtClean="0"/>
              <a:t>prevention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400" kern="0" dirty="0" smtClean="0"/>
              <a:t>But how else can these topics be described and   will we need to include them all?</a:t>
            </a:r>
          </a:p>
          <a:p>
            <a:pPr>
              <a:defRPr/>
            </a:pPr>
            <a:endParaRPr lang="en-GB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6574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1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INCLUDESESSION" val="True"/>
  <p:tag name="ADVANCEDSETTINGSVIEW" val="True"/>
  <p:tag name="CHARTCOLORS" val="1"/>
  <p:tag name="MMPROD_NEXTUNIQUEID" val="10010"/>
  <p:tag name="MMPROD_UIDATA" val="&lt;database version=&quot;7.0&quot;&gt;&lt;object type=&quot;1&quot; unique_id=&quot;10001&quot;&gt;&lt;object type=&quot;8&quot; unique_id=&quot;10038&quot;&gt;&lt;/object&gt;&lt;object type=&quot;2&quot; unique_id=&quot;10039&quot;&gt;&lt;object type=&quot;3&quot; unique_id=&quot;10040&quot;&gt;&lt;property id=&quot;20148&quot; value=&quot;5&quot;/&gt;&lt;property id=&quot;20300&quot; value=&quot;Slide 1 - &amp;quot;Title&amp;quot;&quot;/&gt;&lt;property id=&quot;20307&quot; value=&quot;256&quot;/&gt;&lt;/object&gt;&lt;object type=&quot;3&quot; unique_id=&quot;11907&quot;&gt;&lt;property id=&quot;20148&quot; value=&quot;5&quot;/&gt;&lt;property id=&quot;20300&quot; value=&quot;Slide 2 - &amp;quot;Title&amp;quot;&quot;/&gt;&lt;property id=&quot;20307&quot; value=&quot;257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UoS_blue_flat_template">
  <a:themeElements>
    <a:clrScheme name="UoSnew3 2">
      <a:dk1>
        <a:srgbClr val="A4AEB5"/>
      </a:dk1>
      <a:lt1>
        <a:srgbClr val="FFFFFF"/>
      </a:lt1>
      <a:dk2>
        <a:srgbClr val="005C84"/>
      </a:dk2>
      <a:lt2>
        <a:srgbClr val="CCE5E9"/>
      </a:lt2>
      <a:accent1>
        <a:srgbClr val="F0AB00"/>
      </a:accent1>
      <a:accent2>
        <a:srgbClr val="0098C3"/>
      </a:accent2>
      <a:accent3>
        <a:srgbClr val="AAB5C2"/>
      </a:accent3>
      <a:accent4>
        <a:srgbClr val="DADADA"/>
      </a:accent4>
      <a:accent5>
        <a:srgbClr val="F6D2AA"/>
      </a:accent5>
      <a:accent6>
        <a:srgbClr val="0089B0"/>
      </a:accent6>
      <a:hlink>
        <a:srgbClr val="CCE5E9"/>
      </a:hlink>
      <a:folHlink>
        <a:srgbClr val="E1D9DF"/>
      </a:folHlink>
    </a:clrScheme>
    <a:fontScheme name="UoSnew3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FF3399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spDef>
    <a:lnDef>
      <a:spPr bwMode="auto">
        <a:solidFill>
          <a:schemeClr val="accent1"/>
        </a:solidFill>
        <a:ln w="57150" cap="flat" cmpd="sng" algn="ctr">
          <a:solidFill>
            <a:srgbClr val="FF3399"/>
          </a:solidFill>
          <a:prstDash val="solid"/>
          <a:round/>
          <a:headEnd type="none" w="med" len="med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solidFill>
          <a:srgbClr val="FFFF99"/>
        </a:solidFill>
        <a:ln w="12700">
          <a:solidFill>
            <a:srgbClr val="000000"/>
          </a:solidFill>
          <a:miter lim="800000"/>
        </a:ln>
      </a:spPr>
      <a:bodyPr wrap="none" rtlCol="0">
        <a:spAutoFit/>
      </a:bodyPr>
      <a:lstStyle>
        <a:defPPr>
          <a:defRPr b="1" dirty="0" err="1" smtClean="0"/>
        </a:defPPr>
      </a:lstStyle>
    </a:txDef>
  </a:objectDefaults>
  <a:extraClrSchemeLst>
    <a:extraClrScheme>
      <a:clrScheme name="UoSnew3 1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CEECC"/>
        </a:accent1>
        <a:accent2>
          <a:srgbClr val="F8DAD0"/>
        </a:accent2>
        <a:accent3>
          <a:srgbClr val="AAB5C2"/>
        </a:accent3>
        <a:accent4>
          <a:srgbClr val="DADADA"/>
        </a:accent4>
        <a:accent5>
          <a:srgbClr val="FDF5E2"/>
        </a:accent5>
        <a:accent6>
          <a:srgbClr val="E1C5BC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new3 2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0AB00"/>
        </a:accent1>
        <a:accent2>
          <a:srgbClr val="0098C3"/>
        </a:accent2>
        <a:accent3>
          <a:srgbClr val="AAB5C2"/>
        </a:accent3>
        <a:accent4>
          <a:srgbClr val="DADADA"/>
        </a:accent4>
        <a:accent5>
          <a:srgbClr val="F6D2AA"/>
        </a:accent5>
        <a:accent6>
          <a:srgbClr val="0089B0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928</Words>
  <Application>Microsoft Office PowerPoint</Application>
  <PresentationFormat>On-screen Show (4:3)</PresentationFormat>
  <Paragraphs>113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MS PGothic</vt:lpstr>
      <vt:lpstr>MS PGothic</vt:lpstr>
      <vt:lpstr>Arial</vt:lpstr>
      <vt:lpstr>Lucida Sans</vt:lpstr>
      <vt:lpstr>Lucida Sans Unicode</vt:lpstr>
      <vt:lpstr>Symbol</vt:lpstr>
      <vt:lpstr>Wingdings</vt:lpstr>
      <vt:lpstr>UoS_blue_flat_template</vt:lpstr>
      <vt:lpstr>Planning a literature search</vt:lpstr>
      <vt:lpstr>Why do I need to plan my literature search?</vt:lpstr>
      <vt:lpstr>PowerPoint Presentation</vt:lpstr>
      <vt:lpstr>1. Identify the keywords in your assignment: </vt:lpstr>
      <vt:lpstr>PowerPoint Presentation</vt:lpstr>
      <vt:lpstr>3. Use quotes at the beginning and end if you are searching for a phrase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is what the first set of search terms will look like when for a keyword search in DelphiS or CINAHL or Medline</vt:lpstr>
      <vt:lpstr>PowerPoint Presentation</vt:lpstr>
      <vt:lpstr>PowerPoint Presentation</vt:lpstr>
      <vt:lpstr>PowerPoint Presentation</vt:lpstr>
      <vt:lpstr>Saving Searches </vt:lpstr>
      <vt:lpstr>If you need more in depth help then there are a number of books available in the library including:</vt:lpstr>
    </vt:vector>
  </TitlesOfParts>
  <Company>University of Southampton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Stark I.A.</dc:creator>
  <cp:lastModifiedBy>Dawson S.M.</cp:lastModifiedBy>
  <cp:revision>87</cp:revision>
  <cp:lastPrinted>2015-10-13T14:16:52Z</cp:lastPrinted>
  <dcterms:created xsi:type="dcterms:W3CDTF">2011-06-30T14:33:58Z</dcterms:created>
  <dcterms:modified xsi:type="dcterms:W3CDTF">2015-10-13T14:34:15Z</dcterms:modified>
</cp:coreProperties>
</file>