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5"/>
  </p:notesMasterIdLst>
  <p:sldIdLst>
    <p:sldId id="423" r:id="rId2"/>
    <p:sldId id="413" r:id="rId3"/>
    <p:sldId id="441" r:id="rId4"/>
    <p:sldId id="456" r:id="rId5"/>
    <p:sldId id="442" r:id="rId6"/>
    <p:sldId id="435" r:id="rId7"/>
    <p:sldId id="276" r:id="rId8"/>
    <p:sldId id="459" r:id="rId9"/>
    <p:sldId id="464" r:id="rId10"/>
    <p:sldId id="443" r:id="rId11"/>
    <p:sldId id="362" r:id="rId12"/>
    <p:sldId id="444" r:id="rId13"/>
    <p:sldId id="360" r:id="rId14"/>
    <p:sldId id="436" r:id="rId15"/>
    <p:sldId id="437" r:id="rId16"/>
    <p:sldId id="438" r:id="rId17"/>
    <p:sldId id="439" r:id="rId18"/>
    <p:sldId id="460" r:id="rId19"/>
    <p:sldId id="440" r:id="rId20"/>
    <p:sldId id="457" r:id="rId21"/>
    <p:sldId id="450" r:id="rId22"/>
    <p:sldId id="422" r:id="rId23"/>
    <p:sldId id="380" r:id="rId24"/>
    <p:sldId id="418" r:id="rId25"/>
    <p:sldId id="421" r:id="rId26"/>
    <p:sldId id="406" r:id="rId27"/>
    <p:sldId id="451" r:id="rId28"/>
    <p:sldId id="452" r:id="rId29"/>
    <p:sldId id="461" r:id="rId30"/>
    <p:sldId id="454" r:id="rId31"/>
    <p:sldId id="463" r:id="rId32"/>
    <p:sldId id="462" r:id="rId33"/>
    <p:sldId id="43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DBDE"/>
    <a:srgbClr val="FF5CFB"/>
    <a:srgbClr val="BEFF2E"/>
    <a:srgbClr val="555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9058" autoAdjust="0"/>
  </p:normalViewPr>
  <p:slideViewPr>
    <p:cSldViewPr>
      <p:cViewPr>
        <p:scale>
          <a:sx n="100" d="100"/>
          <a:sy n="100" d="100"/>
        </p:scale>
        <p:origin x="-880" y="-35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41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6" charset="0"/>
                <a:ea typeface="Arial" pitchFamily="26" charset="0"/>
                <a:cs typeface="Arial" pitchFamily="26"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6" charset="0"/>
                <a:ea typeface="Arial" pitchFamily="26" charset="0"/>
                <a:cs typeface="Arial" pitchFamily="26"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6" charset="0"/>
                <a:ea typeface="Arial" pitchFamily="26" charset="0"/>
                <a:cs typeface="Arial" pitchFamily="26"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1B86C2-2615-F24F-BBF3-5AEAE70CE8A7}" type="slidenum">
              <a:rPr lang="en-US"/>
              <a:pPr/>
              <a:t>‹#›</a:t>
            </a:fld>
            <a:endParaRPr lang="en-US"/>
          </a:p>
        </p:txBody>
      </p:sp>
    </p:spTree>
    <p:extLst>
      <p:ext uri="{BB962C8B-B14F-4D97-AF65-F5344CB8AC3E}">
        <p14:creationId xmlns:p14="http://schemas.microsoft.com/office/powerpoint/2010/main" val="3744457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charset="0"/>
        <a:cs typeface="Arial" pitchFamily="-110" charset="0"/>
      </a:defRPr>
    </a:lvl1pPr>
    <a:lvl2pPr marL="4572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2pPr>
    <a:lvl3pPr marL="9144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3pPr>
    <a:lvl4pPr marL="13716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4pPr>
    <a:lvl5pPr marL="18288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2B79CB-3A01-DA41-9EFC-AD7EFF67DC47}" type="slidenum">
              <a:rPr lang="en-US" sz="1200"/>
              <a:pPr eaLnBrk="1" hangingPunct="1"/>
              <a:t>1</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86ECA92-F9C4-814D-A0ED-28DE37BC28B0}" type="slidenum">
              <a:rPr lang="en-US" sz="1200"/>
              <a:pPr eaLnBrk="1" hangingPunct="1"/>
              <a:t>7</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48E24BD-199B-7342-9D01-ED42596CC2B4}" type="slidenum">
              <a:rPr lang="en-US" sz="1200"/>
              <a:pPr eaLnBrk="1" hangingPunct="1"/>
              <a:t>11</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970E00B-A652-3D44-B4F8-DF256FFA7927}" type="slidenum">
              <a:rPr lang="en-US" sz="1200"/>
              <a:pPr eaLnBrk="1" hangingPunct="1"/>
              <a:t>12</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970E00B-A652-3D44-B4F8-DF256FFA7927}" type="slidenum">
              <a:rPr lang="en-US" sz="1200"/>
              <a:pPr eaLnBrk="1" hangingPunct="1"/>
              <a:t>13</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D0FDA9A-88FC-224D-8D0C-3FEEE951D3A4}" type="slidenum">
              <a:rPr lang="en-US" sz="1200"/>
              <a:pPr eaLnBrk="1" hangingPunct="1"/>
              <a:t>26</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GB"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94B7A42-C402-8448-9CE3-5A618F1DC8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8D0E54C-2D7E-BF45-B633-64BE41CC0C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431A75C-FB03-6641-9C6B-40844160E7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E395843-0FB8-FD42-8C95-F99ADCFB6D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D4D7F46-E19B-C348-8125-C8A52EE17F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89537D7-F4F1-7F45-938C-77DD2B4692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fld id="{9472A8B4-9089-9A4B-9CDD-59087F974325}" type="slidenum">
              <a:rPr lang="en-US" smtClean="0"/>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GB"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FB83A828-CF87-8145-8CCD-42084C7ED8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A5FD2B3-493A-AC45-B182-E6E9BD4BC5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C9EADEB-F38E-BD4C-A3BD-339F5806C6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GB" smtClean="0"/>
              <a:t>Drag picture to placeholder or click icon to add</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BB008BA-863F-2B4E-AA9E-3AFCD80B5F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E027CA0-388C-C04C-8C42-04D7137D13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57200" y="1556792"/>
            <a:ext cx="8458200" cy="2027089"/>
          </a:xfrm>
        </p:spPr>
        <p:txBody>
          <a:bodyPr>
            <a:normAutofit/>
          </a:bodyPr>
          <a:lstStyle/>
          <a:p>
            <a:pPr eaLnBrk="1" fontAlgn="auto" hangingPunct="1">
              <a:spcAft>
                <a:spcPts val="0"/>
              </a:spcAft>
              <a:defRPr/>
            </a:pPr>
            <a:r>
              <a:rPr lang="en-GB" dirty="0">
                <a:latin typeface="Arial" charset="0"/>
                <a:ea typeface="+mj-ea"/>
                <a:cs typeface="Arial" charset="0"/>
              </a:rPr>
              <a:t/>
            </a:r>
            <a:br>
              <a:rPr lang="en-GB" dirty="0">
                <a:latin typeface="Arial" charset="0"/>
                <a:ea typeface="+mj-ea"/>
                <a:cs typeface="Arial" charset="0"/>
              </a:rPr>
            </a:br>
            <a:r>
              <a:rPr lang="en-GB" dirty="0" smtClean="0">
                <a:latin typeface="Arial" charset="0"/>
                <a:ea typeface="+mj-ea"/>
                <a:cs typeface="Arial" charset="0"/>
              </a:rPr>
              <a:t>Soft </a:t>
            </a:r>
            <a:r>
              <a:rPr lang="en-GB" dirty="0" smtClean="0">
                <a:latin typeface="Arial" charset="0"/>
                <a:ea typeface="+mj-ea"/>
                <a:cs typeface="Arial" charset="0"/>
              </a:rPr>
              <a:t>Systems </a:t>
            </a:r>
            <a:r>
              <a:rPr lang="en-GB" dirty="0" smtClean="0">
                <a:latin typeface="Arial" charset="0"/>
                <a:ea typeface="+mj-ea"/>
                <a:cs typeface="Arial" charset="0"/>
              </a:rPr>
              <a:t>Modelling 1</a:t>
            </a:r>
            <a:endParaRPr lang="en-US" dirty="0">
              <a:latin typeface="Arial" charset="0"/>
              <a:ea typeface="+mj-ea"/>
              <a:cs typeface="Arial" charset="0"/>
            </a:endParaRPr>
          </a:p>
        </p:txBody>
      </p:sp>
      <p:sp>
        <p:nvSpPr>
          <p:cNvPr id="14339" name="Rectangle 3"/>
          <p:cNvSpPr>
            <a:spLocks noGrp="1" noChangeArrowheads="1"/>
          </p:cNvSpPr>
          <p:nvPr>
            <p:ph type="subTitle" idx="1"/>
          </p:nvPr>
        </p:nvSpPr>
        <p:spPr>
          <a:xfrm>
            <a:off x="457200" y="3692624"/>
            <a:ext cx="8458200" cy="1752600"/>
          </a:xfrm>
        </p:spPr>
        <p:txBody>
          <a:bodyPr>
            <a:normAutofit/>
          </a:bodyPr>
          <a:lstStyle/>
          <a:p>
            <a:pPr algn="ctr" eaLnBrk="1" fontAlgn="auto" hangingPunct="1">
              <a:spcAft>
                <a:spcPts val="0"/>
              </a:spcAft>
              <a:buClr>
                <a:schemeClr val="accent3"/>
              </a:buClr>
              <a:buFont typeface="Georgia"/>
              <a:buNone/>
              <a:defRPr/>
            </a:pPr>
            <a:endParaRPr lang="en-GB" sz="2000" dirty="0">
              <a:latin typeface="Arial" charset="0"/>
              <a:ea typeface="+mn-ea"/>
              <a:cs typeface="Arial" charset="0"/>
            </a:endParaRPr>
          </a:p>
          <a:p>
            <a:pPr eaLnBrk="1" fontAlgn="auto" hangingPunct="1">
              <a:spcAft>
                <a:spcPts val="0"/>
              </a:spcAft>
              <a:buClr>
                <a:schemeClr val="accent3"/>
              </a:buClr>
              <a:buFontTx/>
              <a:buNone/>
              <a:defRPr/>
            </a:pPr>
            <a:r>
              <a:rPr lang="en-GB" dirty="0" smtClean="0">
                <a:solidFill>
                  <a:schemeClr val="tx1"/>
                </a:solidFill>
                <a:ea typeface="+mn-ea"/>
                <a:cs typeface="Arial" charset="0"/>
              </a:rPr>
              <a:t>David Millard</a:t>
            </a:r>
          </a:p>
          <a:p>
            <a:pPr eaLnBrk="1" fontAlgn="auto" hangingPunct="1">
              <a:spcAft>
                <a:spcPts val="0"/>
              </a:spcAft>
              <a:buClr>
                <a:schemeClr val="accent3"/>
              </a:buClr>
              <a:buFontTx/>
              <a:buNone/>
              <a:defRPr/>
            </a:pPr>
            <a:r>
              <a:rPr lang="en-GB" dirty="0" err="1" smtClean="0">
                <a:solidFill>
                  <a:schemeClr val="tx1"/>
                </a:solidFill>
                <a:ea typeface="+mn-ea"/>
                <a:cs typeface="Arial" charset="0"/>
              </a:rPr>
              <a:t>dem@soton.ac.uk</a:t>
            </a:r>
            <a:r>
              <a:rPr lang="en-GB" dirty="0" smtClean="0">
                <a:solidFill>
                  <a:schemeClr val="tx1"/>
                </a:solidFill>
                <a:ea typeface="+mn-ea"/>
                <a:cs typeface="Arial" charset="0"/>
              </a:rPr>
              <a:t> | @</a:t>
            </a:r>
            <a:r>
              <a:rPr lang="en-GB" dirty="0" err="1" smtClean="0">
                <a:solidFill>
                  <a:schemeClr val="tx1"/>
                </a:solidFill>
                <a:ea typeface="+mn-ea"/>
                <a:cs typeface="Arial" charset="0"/>
              </a:rPr>
              <a:t>hoosfoos</a:t>
            </a:r>
            <a:r>
              <a:rPr lang="en-GB" dirty="0" smtClean="0">
                <a:solidFill>
                  <a:schemeClr val="tx1"/>
                </a:solidFill>
                <a:ea typeface="+mn-ea"/>
                <a:cs typeface="Arial" charset="0"/>
              </a:rPr>
              <a:t> | </a:t>
            </a:r>
            <a:r>
              <a:rPr lang="en-GB" dirty="0" err="1" smtClean="0">
                <a:solidFill>
                  <a:schemeClr val="tx1"/>
                </a:solidFill>
                <a:ea typeface="+mn-ea"/>
                <a:cs typeface="Arial" charset="0"/>
              </a:rPr>
              <a:t>davidmillard.org</a:t>
            </a:r>
            <a:endParaRPr lang="en-US" dirty="0">
              <a:solidFill>
                <a:schemeClr val="tx1"/>
              </a:solidFill>
              <a:ea typeface="+mn-ea"/>
              <a:cs typeface="Arial" charset="0"/>
            </a:endParaRPr>
          </a:p>
        </p:txBody>
      </p:sp>
    </p:spTree>
    <p:extLst>
      <p:ext uri="{BB962C8B-B14F-4D97-AF65-F5344CB8AC3E}">
        <p14:creationId xmlns:p14="http://schemas.microsoft.com/office/powerpoint/2010/main" val="34461719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Critical Systems Heuristics</a:t>
            </a:r>
            <a:endParaRPr lang="en-US" dirty="0"/>
          </a:p>
        </p:txBody>
      </p:sp>
      <p:pic>
        <p:nvPicPr>
          <p:cNvPr id="3" name="Picture 2" descr="Screen Shot 2015-10-07 at 23.03.03.png"/>
          <p:cNvPicPr>
            <a:picLocks noChangeAspect="1"/>
          </p:cNvPicPr>
          <p:nvPr/>
        </p:nvPicPr>
        <p:blipFill rotWithShape="1">
          <a:blip r:embed="rId2">
            <a:extLst>
              <a:ext uri="{28A0092B-C50C-407E-A947-70E740481C1C}">
                <a14:useLocalDpi xmlns:a14="http://schemas.microsoft.com/office/drawing/2010/main" val="0"/>
              </a:ext>
            </a:extLst>
          </a:blip>
          <a:srcRect l="29677" t="35741" r="15362" b="22963"/>
          <a:stretch/>
        </p:blipFill>
        <p:spPr>
          <a:xfrm>
            <a:off x="1403648" y="2132856"/>
            <a:ext cx="6915674" cy="4248472"/>
          </a:xfrm>
          <a:prstGeom prst="rect">
            <a:avLst/>
          </a:prstGeom>
        </p:spPr>
      </p:pic>
      <p:sp>
        <p:nvSpPr>
          <p:cNvPr id="4" name="Oval 3"/>
          <p:cNvSpPr/>
          <p:nvPr/>
        </p:nvSpPr>
        <p:spPr>
          <a:xfrm>
            <a:off x="1835696" y="2636912"/>
            <a:ext cx="1944216" cy="1080120"/>
          </a:xfrm>
          <a:prstGeom prst="ellipse">
            <a:avLst/>
          </a:prstGeom>
          <a:solidFill>
            <a:srgbClr val="FF0000">
              <a:alpha val="11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p:cNvSpPr/>
          <p:nvPr/>
        </p:nvSpPr>
        <p:spPr>
          <a:xfrm>
            <a:off x="5580112" y="5157192"/>
            <a:ext cx="1944216" cy="1080120"/>
          </a:xfrm>
          <a:prstGeom prst="ellipse">
            <a:avLst/>
          </a:prstGeom>
          <a:solidFill>
            <a:srgbClr val="FF0000">
              <a:alpha val="11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Oval 5"/>
          <p:cNvSpPr/>
          <p:nvPr/>
        </p:nvSpPr>
        <p:spPr>
          <a:xfrm>
            <a:off x="5580112" y="4005064"/>
            <a:ext cx="1944216" cy="1080120"/>
          </a:xfrm>
          <a:prstGeom prst="ellipse">
            <a:avLst/>
          </a:prstGeom>
          <a:solidFill>
            <a:srgbClr val="FF0000">
              <a:alpha val="11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p:cNvSpPr/>
          <p:nvPr/>
        </p:nvSpPr>
        <p:spPr>
          <a:xfrm>
            <a:off x="5580112" y="3068960"/>
            <a:ext cx="1944216" cy="1080120"/>
          </a:xfrm>
          <a:prstGeom prst="ellipse">
            <a:avLst/>
          </a:prstGeom>
          <a:solidFill>
            <a:srgbClr val="FF0000">
              <a:alpha val="11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9523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536" y="620688"/>
            <a:ext cx="8229600" cy="1066800"/>
          </a:xfrm>
        </p:spPr>
        <p:txBody>
          <a:bodyPr>
            <a:normAutofit/>
          </a:bodyPr>
          <a:lstStyle/>
          <a:p>
            <a:pPr eaLnBrk="1" hangingPunct="1"/>
            <a:r>
              <a:rPr lang="en-US" dirty="0" smtClean="0">
                <a:latin typeface="Arial" charset="0"/>
                <a:cs typeface="Arial" charset="0"/>
              </a:rPr>
              <a:t>  Definition: a heuristic is…</a:t>
            </a:r>
            <a:endParaRPr lang="en-US" dirty="0">
              <a:latin typeface="Arial" charset="0"/>
              <a:cs typeface="Arial" charset="0"/>
            </a:endParaRPr>
          </a:p>
        </p:txBody>
      </p:sp>
      <p:sp>
        <p:nvSpPr>
          <p:cNvPr id="24579" name="Rectangle 3"/>
          <p:cNvSpPr>
            <a:spLocks noGrp="1" noChangeArrowheads="1"/>
          </p:cNvSpPr>
          <p:nvPr>
            <p:ph idx="1"/>
          </p:nvPr>
        </p:nvSpPr>
        <p:spPr>
          <a:xfrm>
            <a:off x="457200" y="1696176"/>
            <a:ext cx="8229600" cy="4325112"/>
          </a:xfrm>
        </p:spPr>
        <p:txBody>
          <a:bodyPr/>
          <a:lstStyle/>
          <a:p>
            <a:pPr eaLnBrk="1" hangingPunct="1"/>
            <a:endParaRPr lang="en-US" sz="2000" dirty="0">
              <a:latin typeface="Arial" charset="0"/>
              <a:cs typeface="Arial" charset="0"/>
            </a:endParaRPr>
          </a:p>
          <a:p>
            <a:pPr eaLnBrk="1" hangingPunct="1"/>
            <a:endParaRPr lang="en-US" sz="2000" dirty="0">
              <a:latin typeface="Arial" charset="0"/>
              <a:cs typeface="Arial" charset="0"/>
            </a:endParaRPr>
          </a:p>
          <a:p>
            <a:pPr eaLnBrk="1" hangingPunct="1"/>
            <a:r>
              <a:rPr lang="en-US" sz="2000" dirty="0">
                <a:latin typeface="Arial" charset="0"/>
                <a:cs typeface="Arial" charset="0"/>
              </a:rPr>
              <a:t>A </a:t>
            </a:r>
            <a:r>
              <a:rPr lang="en-US" sz="2000" b="1" dirty="0">
                <a:latin typeface="Arial" charset="0"/>
                <a:cs typeface="Arial" charset="0"/>
              </a:rPr>
              <a:t>heuristic</a:t>
            </a:r>
            <a:r>
              <a:rPr lang="en-US" sz="2000" dirty="0">
                <a:latin typeface="Arial" charset="0"/>
                <a:cs typeface="Arial" charset="0"/>
              </a:rPr>
              <a:t> is a </a:t>
            </a:r>
            <a:r>
              <a:rPr lang="en-US" sz="2000" dirty="0">
                <a:solidFill>
                  <a:srgbClr val="FF0000"/>
                </a:solidFill>
                <a:latin typeface="Arial" charset="0"/>
                <a:cs typeface="Arial" charset="0"/>
              </a:rPr>
              <a:t>replicable</a:t>
            </a:r>
            <a:r>
              <a:rPr lang="en-US" sz="2000" dirty="0">
                <a:latin typeface="Arial" charset="0"/>
                <a:cs typeface="Arial" charset="0"/>
              </a:rPr>
              <a:t> </a:t>
            </a:r>
            <a:r>
              <a:rPr lang="en-US" sz="2000" dirty="0">
                <a:solidFill>
                  <a:srgbClr val="0000FF"/>
                </a:solidFill>
                <a:latin typeface="Arial" charset="0"/>
                <a:cs typeface="Arial" charset="0"/>
              </a:rPr>
              <a:t>method</a:t>
            </a:r>
            <a:r>
              <a:rPr lang="en-US" sz="2000" dirty="0">
                <a:latin typeface="Arial" charset="0"/>
                <a:cs typeface="Arial" charset="0"/>
              </a:rPr>
              <a:t> or approach for directing one's attention in </a:t>
            </a:r>
            <a:r>
              <a:rPr lang="en-US" sz="2000" dirty="0">
                <a:solidFill>
                  <a:srgbClr val="008000"/>
                </a:solidFill>
                <a:latin typeface="Arial" charset="0"/>
                <a:cs typeface="Arial" charset="0"/>
              </a:rPr>
              <a:t>learning</a:t>
            </a:r>
            <a:r>
              <a:rPr lang="en-US" sz="2000" dirty="0">
                <a:latin typeface="Arial" charset="0"/>
                <a:cs typeface="Arial" charset="0"/>
              </a:rPr>
              <a:t>, </a:t>
            </a:r>
            <a:r>
              <a:rPr lang="en-US" sz="2000" dirty="0">
                <a:solidFill>
                  <a:srgbClr val="008000"/>
                </a:solidFill>
                <a:latin typeface="Arial" charset="0"/>
                <a:cs typeface="Arial" charset="0"/>
              </a:rPr>
              <a:t>discovery</a:t>
            </a:r>
            <a:r>
              <a:rPr lang="en-US" sz="2000" dirty="0">
                <a:latin typeface="Arial" charset="0"/>
                <a:cs typeface="Arial" charset="0"/>
              </a:rPr>
              <a:t>, or </a:t>
            </a:r>
            <a:r>
              <a:rPr lang="en-US" sz="2000" dirty="0">
                <a:solidFill>
                  <a:srgbClr val="008000"/>
                </a:solidFill>
                <a:latin typeface="Arial" charset="0"/>
                <a:cs typeface="Arial" charset="0"/>
              </a:rPr>
              <a:t>problem-solving</a:t>
            </a:r>
            <a:r>
              <a:rPr lang="en-US" sz="2000" dirty="0" smtClean="0">
                <a:latin typeface="Arial" charset="0"/>
                <a:cs typeface="Arial" charset="0"/>
              </a:rPr>
              <a:t>.</a:t>
            </a:r>
          </a:p>
          <a:p>
            <a:endParaRPr lang="en-US" sz="2000" dirty="0" smtClean="0">
              <a:latin typeface="Arial" charset="0"/>
              <a:cs typeface="Arial" charset="0"/>
            </a:endParaRPr>
          </a:p>
          <a:p>
            <a:r>
              <a:rPr lang="en-US" sz="2000" dirty="0" smtClean="0">
                <a:latin typeface="Arial" charset="0"/>
                <a:cs typeface="Arial" charset="0"/>
              </a:rPr>
              <a:t> </a:t>
            </a:r>
            <a:r>
              <a:rPr lang="en-US" sz="2000" dirty="0">
                <a:latin typeface="Arial" charset="0"/>
                <a:cs typeface="Arial" charset="0"/>
              </a:rPr>
              <a:t>It is </a:t>
            </a:r>
            <a:r>
              <a:rPr lang="en-US" sz="2000" dirty="0" smtClean="0">
                <a:latin typeface="Arial" charset="0"/>
                <a:cs typeface="Arial" charset="0"/>
              </a:rPr>
              <a:t>derived </a:t>
            </a:r>
            <a:r>
              <a:rPr lang="en-US" sz="2000" dirty="0">
                <a:latin typeface="Arial" charset="0"/>
                <a:cs typeface="Arial" charset="0"/>
              </a:rPr>
              <a:t>from the Greek "</a:t>
            </a:r>
            <a:r>
              <a:rPr lang="en-US" sz="2000" dirty="0" err="1">
                <a:latin typeface="Arial" charset="0"/>
                <a:cs typeface="Arial" charset="0"/>
              </a:rPr>
              <a:t>heurisko</a:t>
            </a:r>
            <a:r>
              <a:rPr lang="en-US" sz="2000" dirty="0">
                <a:latin typeface="Arial" charset="0"/>
                <a:cs typeface="Arial" charset="0"/>
              </a:rPr>
              <a:t>" (</a:t>
            </a:r>
            <a:r>
              <a:rPr lang="en-US" sz="2000" dirty="0" err="1">
                <a:latin typeface="Arial" charset="0"/>
                <a:cs typeface="Arial" charset="0"/>
              </a:rPr>
              <a:t>εὑρίσκω</a:t>
            </a:r>
            <a:r>
              <a:rPr lang="en-US" sz="2000" dirty="0">
                <a:latin typeface="Arial" charset="0"/>
                <a:cs typeface="Arial" charset="0"/>
              </a:rPr>
              <a:t>), which means "I find". (A form of the same verb is found in Archimedes' famous exclamation "eureka!" – "I have found [it]!") The term was introduced in the 4th century AD by </a:t>
            </a:r>
            <a:r>
              <a:rPr lang="en-US" sz="2000" dirty="0" err="1">
                <a:latin typeface="Arial" charset="0"/>
                <a:cs typeface="Arial" charset="0"/>
              </a:rPr>
              <a:t>Pappus</a:t>
            </a:r>
            <a:r>
              <a:rPr lang="en-US" sz="2000" dirty="0">
                <a:latin typeface="Arial" charset="0"/>
                <a:cs typeface="Arial" charset="0"/>
              </a:rPr>
              <a:t> of Alexandria. – </a:t>
            </a:r>
            <a:r>
              <a:rPr lang="en-US" sz="2000" dirty="0" err="1">
                <a:latin typeface="Arial" charset="0"/>
                <a:cs typeface="Arial" charset="0"/>
              </a:rPr>
              <a:t>wikipedia</a:t>
            </a:r>
            <a:endParaRPr lang="en-US" sz="2000" dirty="0">
              <a:latin typeface="Arial" charset="0"/>
              <a:cs typeface="Arial" charset="0"/>
            </a:endParaRPr>
          </a:p>
          <a:p>
            <a:pPr eaLnBrk="1" hangingPunct="1"/>
            <a:endParaRPr lang="en-US" sz="20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44824"/>
            <a:ext cx="3888432" cy="4680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467544" y="620688"/>
            <a:ext cx="8229600" cy="1066800"/>
          </a:xfrm>
        </p:spPr>
        <p:txBody>
          <a:bodyPr>
            <a:normAutofit/>
          </a:bodyPr>
          <a:lstStyle/>
          <a:p>
            <a:pPr eaLnBrk="1" hangingPunct="1"/>
            <a:r>
              <a:rPr lang="en-US" sz="3600" dirty="0">
                <a:cs typeface="Arial" charset="0"/>
              </a:rPr>
              <a:t>Critical Systems </a:t>
            </a:r>
            <a:r>
              <a:rPr lang="en-US" sz="3600" dirty="0" smtClean="0">
                <a:cs typeface="Arial" charset="0"/>
              </a:rPr>
              <a:t>Heuristics: </a:t>
            </a:r>
            <a:r>
              <a:rPr lang="en-US" sz="3600" dirty="0">
                <a:cs typeface="Arial" charset="0"/>
              </a:rPr>
              <a:t/>
            </a:r>
            <a:br>
              <a:rPr lang="en-US" sz="3600" dirty="0">
                <a:cs typeface="Arial" charset="0"/>
              </a:rPr>
            </a:br>
            <a:r>
              <a:rPr lang="en-US" sz="2800" dirty="0" smtClean="0">
                <a:cs typeface="Arial" charset="0"/>
              </a:rPr>
              <a:t>another </a:t>
            </a:r>
            <a:r>
              <a:rPr lang="en-US" sz="2800" dirty="0">
                <a:cs typeface="Arial" charset="0"/>
              </a:rPr>
              <a:t>soft systems </a:t>
            </a:r>
            <a:r>
              <a:rPr lang="en-US" sz="2800" dirty="0" smtClean="0">
                <a:cs typeface="Arial" charset="0"/>
              </a:rPr>
              <a:t>approach for discovery</a:t>
            </a:r>
            <a:endParaRPr lang="en-US" sz="3600" dirty="0">
              <a:cs typeface="Arial" charset="0"/>
            </a:endParaRPr>
          </a:p>
        </p:txBody>
      </p:sp>
      <p:sp>
        <p:nvSpPr>
          <p:cNvPr id="22531" name="Rectangle 3"/>
          <p:cNvSpPr>
            <a:spLocks noGrp="1" noChangeArrowheads="1"/>
          </p:cNvSpPr>
          <p:nvPr>
            <p:ph idx="1"/>
          </p:nvPr>
        </p:nvSpPr>
        <p:spPr>
          <a:xfrm>
            <a:off x="251520" y="1988840"/>
            <a:ext cx="3888432" cy="4608512"/>
          </a:xfrm>
        </p:spPr>
        <p:txBody>
          <a:bodyPr>
            <a:normAutofit/>
          </a:bodyPr>
          <a:lstStyle/>
          <a:p>
            <a:pPr marL="411480" lvl="1" indent="0">
              <a:lnSpc>
                <a:spcPct val="90000"/>
              </a:lnSpc>
              <a:buNone/>
            </a:pPr>
            <a:r>
              <a:rPr lang="en-US" sz="2200" dirty="0" smtClean="0">
                <a:solidFill>
                  <a:schemeClr val="bg1"/>
                </a:solidFill>
                <a:latin typeface="Arial" charset="0"/>
                <a:cs typeface="Arial" charset="0"/>
              </a:rPr>
              <a:t>“The </a:t>
            </a:r>
            <a:r>
              <a:rPr lang="en-US" sz="2200" dirty="0">
                <a:solidFill>
                  <a:schemeClr val="bg1"/>
                </a:solidFill>
                <a:latin typeface="Arial" charset="0"/>
                <a:cs typeface="Arial" charset="0"/>
              </a:rPr>
              <a:t>basic idea of CSH </a:t>
            </a:r>
            <a:r>
              <a:rPr lang="en-US" sz="2200" dirty="0" smtClean="0">
                <a:solidFill>
                  <a:schemeClr val="bg1"/>
                </a:solidFill>
                <a:latin typeface="Arial" charset="0"/>
                <a:cs typeface="Arial" charset="0"/>
              </a:rPr>
              <a:t>is to support  </a:t>
            </a:r>
            <a:r>
              <a:rPr lang="en-US" sz="2200" dirty="0">
                <a:solidFill>
                  <a:schemeClr val="bg1"/>
                </a:solidFill>
                <a:latin typeface="Arial" charset="0"/>
                <a:cs typeface="Arial" charset="0"/>
              </a:rPr>
              <a:t>a systematic </a:t>
            </a:r>
            <a:r>
              <a:rPr lang="en-US" sz="2200" dirty="0" smtClean="0">
                <a:solidFill>
                  <a:schemeClr val="bg1"/>
                </a:solidFill>
                <a:latin typeface="Arial" charset="0"/>
                <a:cs typeface="Arial" charset="0"/>
              </a:rPr>
              <a:t>handling of </a:t>
            </a:r>
            <a:r>
              <a:rPr lang="en-US" sz="2200" b="1" dirty="0" smtClean="0">
                <a:solidFill>
                  <a:schemeClr val="bg1"/>
                </a:solidFill>
                <a:latin typeface="Arial" charset="0"/>
                <a:cs typeface="Arial" charset="0"/>
              </a:rPr>
              <a:t>boundary </a:t>
            </a:r>
            <a:r>
              <a:rPr lang="en-US" sz="2200" b="1" dirty="0">
                <a:solidFill>
                  <a:schemeClr val="bg1"/>
                </a:solidFill>
                <a:latin typeface="Arial" charset="0"/>
                <a:cs typeface="Arial" charset="0"/>
              </a:rPr>
              <a:t>judgments </a:t>
            </a:r>
            <a:r>
              <a:rPr lang="en-US" sz="2200" dirty="0">
                <a:solidFill>
                  <a:schemeClr val="bg1"/>
                </a:solidFill>
                <a:latin typeface="Arial" charset="0"/>
                <a:cs typeface="Arial" charset="0"/>
              </a:rPr>
              <a:t>critically. </a:t>
            </a:r>
            <a:r>
              <a:rPr lang="en-US" sz="2200" dirty="0" smtClean="0">
                <a:solidFill>
                  <a:schemeClr val="bg1"/>
                </a:solidFill>
                <a:latin typeface="Arial" charset="0"/>
                <a:cs typeface="Arial" charset="0"/>
              </a:rPr>
              <a:t>Boundary </a:t>
            </a:r>
            <a:r>
              <a:rPr lang="en-US" sz="2200" dirty="0">
                <a:solidFill>
                  <a:schemeClr val="bg1"/>
                </a:solidFill>
                <a:latin typeface="Arial" charset="0"/>
                <a:cs typeface="Arial" charset="0"/>
              </a:rPr>
              <a:t>judgments </a:t>
            </a:r>
            <a:r>
              <a:rPr lang="en-US" sz="2200" dirty="0" smtClean="0">
                <a:solidFill>
                  <a:schemeClr val="bg1"/>
                </a:solidFill>
                <a:latin typeface="Arial" charset="0"/>
                <a:cs typeface="Arial" charset="0"/>
              </a:rPr>
              <a:t>determine which empirical observations and value considerations count </a:t>
            </a:r>
            <a:r>
              <a:rPr lang="en-US" sz="2200" dirty="0">
                <a:solidFill>
                  <a:schemeClr val="bg1"/>
                </a:solidFill>
                <a:latin typeface="Arial" charset="0"/>
                <a:cs typeface="Arial" charset="0"/>
              </a:rPr>
              <a:t>as relevant and which others are left out or </a:t>
            </a:r>
            <a:r>
              <a:rPr lang="en-US" sz="2200" dirty="0" smtClean="0">
                <a:solidFill>
                  <a:schemeClr val="bg1"/>
                </a:solidFill>
                <a:latin typeface="Arial" charset="0"/>
                <a:cs typeface="Arial" charset="0"/>
              </a:rPr>
              <a:t>are </a:t>
            </a:r>
            <a:r>
              <a:rPr lang="en-US" sz="2200" dirty="0">
                <a:solidFill>
                  <a:schemeClr val="bg1"/>
                </a:solidFill>
                <a:latin typeface="Arial" charset="0"/>
                <a:cs typeface="Arial" charset="0"/>
              </a:rPr>
              <a:t>considered less important</a:t>
            </a:r>
            <a:r>
              <a:rPr lang="en-US" sz="2200" dirty="0" smtClean="0">
                <a:solidFill>
                  <a:schemeClr val="bg1"/>
                </a:solidFill>
                <a:latin typeface="Arial" charset="0"/>
                <a:cs typeface="Arial" charset="0"/>
              </a:rPr>
              <a:t>.” </a:t>
            </a:r>
            <a:endParaRPr lang="en-US" sz="2200" dirty="0" smtClean="0">
              <a:solidFill>
                <a:schemeClr val="bg1"/>
              </a:solidFill>
              <a:latin typeface="Arial" charset="0"/>
              <a:cs typeface="Arial" charset="0"/>
            </a:endParaRPr>
          </a:p>
          <a:p>
            <a:pPr marL="411480" lvl="1" indent="0" algn="r">
              <a:lnSpc>
                <a:spcPct val="90000"/>
              </a:lnSpc>
              <a:buNone/>
            </a:pPr>
            <a:endParaRPr lang="en-US" sz="2200" i="1" dirty="0" smtClean="0">
              <a:solidFill>
                <a:schemeClr val="bg1"/>
              </a:solidFill>
              <a:latin typeface="Arial" charset="0"/>
              <a:cs typeface="Arial" charset="0"/>
            </a:endParaRPr>
          </a:p>
          <a:p>
            <a:pPr marL="411480" lvl="1" indent="0" algn="r">
              <a:lnSpc>
                <a:spcPct val="90000"/>
              </a:lnSpc>
              <a:buNone/>
            </a:pPr>
            <a:r>
              <a:rPr lang="en-US" sz="2200" i="1" dirty="0" smtClean="0">
                <a:solidFill>
                  <a:schemeClr val="bg1"/>
                </a:solidFill>
                <a:latin typeface="Arial" charset="0"/>
                <a:cs typeface="Arial" charset="0"/>
              </a:rPr>
              <a:t>Definition</a:t>
            </a:r>
            <a:r>
              <a:rPr lang="en-US" sz="2200" i="1" dirty="0" smtClean="0">
                <a:solidFill>
                  <a:schemeClr val="bg1"/>
                </a:solidFill>
                <a:latin typeface="Arial" charset="0"/>
                <a:cs typeface="Arial" charset="0"/>
              </a:rPr>
              <a:t>: Werner </a:t>
            </a:r>
            <a:r>
              <a:rPr lang="en-US" sz="2200" i="1" dirty="0" smtClean="0">
                <a:solidFill>
                  <a:schemeClr val="bg1"/>
                </a:solidFill>
                <a:latin typeface="Arial" charset="0"/>
                <a:cs typeface="Arial" charset="0"/>
              </a:rPr>
              <a:t>Ulrich</a:t>
            </a:r>
            <a:endParaRPr lang="en-US" sz="2200" i="1" dirty="0">
              <a:solidFill>
                <a:schemeClr val="bg1"/>
              </a:solidFill>
              <a:latin typeface="Arial" charset="0"/>
              <a:cs typeface="Arial" charset="0"/>
            </a:endParaRPr>
          </a:p>
        </p:txBody>
      </p:sp>
    </p:spTree>
    <p:extLst>
      <p:ext uri="{BB962C8B-B14F-4D97-AF65-F5344CB8AC3E}">
        <p14:creationId xmlns:p14="http://schemas.microsoft.com/office/powerpoint/2010/main" val="38055990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44824"/>
            <a:ext cx="3888432" cy="4680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467544" y="620688"/>
            <a:ext cx="8229600" cy="1066800"/>
          </a:xfrm>
        </p:spPr>
        <p:txBody>
          <a:bodyPr>
            <a:normAutofit/>
          </a:bodyPr>
          <a:lstStyle/>
          <a:p>
            <a:pPr eaLnBrk="1" hangingPunct="1"/>
            <a:r>
              <a:rPr lang="en-US" sz="3600" dirty="0">
                <a:cs typeface="Arial" charset="0"/>
              </a:rPr>
              <a:t>Critical Systems </a:t>
            </a:r>
            <a:r>
              <a:rPr lang="en-US" sz="3600" dirty="0" smtClean="0">
                <a:cs typeface="Arial" charset="0"/>
              </a:rPr>
              <a:t>Heuristics: </a:t>
            </a:r>
            <a:r>
              <a:rPr lang="en-US" sz="3600" dirty="0">
                <a:cs typeface="Arial" charset="0"/>
              </a:rPr>
              <a:t/>
            </a:r>
            <a:br>
              <a:rPr lang="en-US" sz="3600" dirty="0">
                <a:cs typeface="Arial" charset="0"/>
              </a:rPr>
            </a:br>
            <a:r>
              <a:rPr lang="en-US" sz="2800" dirty="0" smtClean="0">
                <a:cs typeface="Arial" charset="0"/>
              </a:rPr>
              <a:t>another </a:t>
            </a:r>
            <a:r>
              <a:rPr lang="en-US" sz="2800" dirty="0">
                <a:cs typeface="Arial" charset="0"/>
              </a:rPr>
              <a:t>soft systems </a:t>
            </a:r>
            <a:r>
              <a:rPr lang="en-US" sz="2800" dirty="0" smtClean="0">
                <a:cs typeface="Arial" charset="0"/>
              </a:rPr>
              <a:t>approach for discovery</a:t>
            </a:r>
            <a:endParaRPr lang="en-US" sz="3600" dirty="0">
              <a:cs typeface="Arial" charset="0"/>
            </a:endParaRPr>
          </a:p>
        </p:txBody>
      </p:sp>
      <p:sp>
        <p:nvSpPr>
          <p:cNvPr id="22531" name="Rectangle 3"/>
          <p:cNvSpPr>
            <a:spLocks noGrp="1" noChangeArrowheads="1"/>
          </p:cNvSpPr>
          <p:nvPr>
            <p:ph idx="1"/>
          </p:nvPr>
        </p:nvSpPr>
        <p:spPr>
          <a:xfrm>
            <a:off x="251520" y="1988840"/>
            <a:ext cx="3888432" cy="4608512"/>
          </a:xfrm>
        </p:spPr>
        <p:txBody>
          <a:bodyPr>
            <a:normAutofit/>
          </a:bodyPr>
          <a:lstStyle/>
          <a:p>
            <a:pPr marL="411480" lvl="1" indent="0">
              <a:lnSpc>
                <a:spcPct val="90000"/>
              </a:lnSpc>
              <a:buNone/>
            </a:pPr>
            <a:r>
              <a:rPr lang="en-US" sz="2200" dirty="0" smtClean="0">
                <a:solidFill>
                  <a:schemeClr val="bg1"/>
                </a:solidFill>
                <a:latin typeface="Arial" charset="0"/>
                <a:cs typeface="Arial" charset="0"/>
              </a:rPr>
              <a:t>“The </a:t>
            </a:r>
            <a:r>
              <a:rPr lang="en-US" sz="2200" dirty="0">
                <a:solidFill>
                  <a:schemeClr val="bg1"/>
                </a:solidFill>
                <a:latin typeface="Arial" charset="0"/>
                <a:cs typeface="Arial" charset="0"/>
              </a:rPr>
              <a:t>basic idea of CSH </a:t>
            </a:r>
            <a:r>
              <a:rPr lang="en-US" sz="2200" dirty="0" smtClean="0">
                <a:solidFill>
                  <a:schemeClr val="bg1"/>
                </a:solidFill>
                <a:latin typeface="Arial" charset="0"/>
                <a:cs typeface="Arial" charset="0"/>
              </a:rPr>
              <a:t>is to support  </a:t>
            </a:r>
            <a:r>
              <a:rPr lang="en-US" sz="2200" dirty="0">
                <a:solidFill>
                  <a:schemeClr val="bg1"/>
                </a:solidFill>
                <a:latin typeface="Arial" charset="0"/>
                <a:cs typeface="Arial" charset="0"/>
              </a:rPr>
              <a:t>a systematic </a:t>
            </a:r>
            <a:r>
              <a:rPr lang="en-US" sz="2200" dirty="0" smtClean="0">
                <a:solidFill>
                  <a:schemeClr val="bg1"/>
                </a:solidFill>
                <a:latin typeface="Arial" charset="0"/>
                <a:cs typeface="Arial" charset="0"/>
              </a:rPr>
              <a:t>handling of </a:t>
            </a:r>
            <a:r>
              <a:rPr lang="en-US" sz="2200" b="1" dirty="0" smtClean="0">
                <a:solidFill>
                  <a:schemeClr val="bg1"/>
                </a:solidFill>
                <a:latin typeface="Arial" charset="0"/>
                <a:cs typeface="Arial" charset="0"/>
              </a:rPr>
              <a:t>boundary </a:t>
            </a:r>
            <a:r>
              <a:rPr lang="en-US" sz="2200" b="1" dirty="0">
                <a:solidFill>
                  <a:schemeClr val="bg1"/>
                </a:solidFill>
                <a:latin typeface="Arial" charset="0"/>
                <a:cs typeface="Arial" charset="0"/>
              </a:rPr>
              <a:t>judgments </a:t>
            </a:r>
            <a:r>
              <a:rPr lang="en-US" sz="2200" dirty="0">
                <a:solidFill>
                  <a:schemeClr val="bg1"/>
                </a:solidFill>
                <a:latin typeface="Arial" charset="0"/>
                <a:cs typeface="Arial" charset="0"/>
              </a:rPr>
              <a:t>critically. </a:t>
            </a:r>
            <a:r>
              <a:rPr lang="en-US" sz="2200" dirty="0" smtClean="0">
                <a:solidFill>
                  <a:schemeClr val="bg1"/>
                </a:solidFill>
                <a:latin typeface="Arial" charset="0"/>
                <a:cs typeface="Arial" charset="0"/>
              </a:rPr>
              <a:t>Boundary </a:t>
            </a:r>
            <a:r>
              <a:rPr lang="en-US" sz="2200" dirty="0">
                <a:solidFill>
                  <a:schemeClr val="bg1"/>
                </a:solidFill>
                <a:latin typeface="Arial" charset="0"/>
                <a:cs typeface="Arial" charset="0"/>
              </a:rPr>
              <a:t>judgments </a:t>
            </a:r>
            <a:r>
              <a:rPr lang="en-US" sz="2200" dirty="0" smtClean="0">
                <a:solidFill>
                  <a:schemeClr val="bg1"/>
                </a:solidFill>
                <a:latin typeface="Arial" charset="0"/>
                <a:cs typeface="Arial" charset="0"/>
              </a:rPr>
              <a:t>determine which empirical observations and value considerations count </a:t>
            </a:r>
            <a:r>
              <a:rPr lang="en-US" sz="2200" dirty="0">
                <a:solidFill>
                  <a:schemeClr val="bg1"/>
                </a:solidFill>
                <a:latin typeface="Arial" charset="0"/>
                <a:cs typeface="Arial" charset="0"/>
              </a:rPr>
              <a:t>as relevant and which others are left out or </a:t>
            </a:r>
            <a:r>
              <a:rPr lang="en-US" sz="2200" dirty="0" smtClean="0">
                <a:solidFill>
                  <a:schemeClr val="bg1"/>
                </a:solidFill>
                <a:latin typeface="Arial" charset="0"/>
                <a:cs typeface="Arial" charset="0"/>
              </a:rPr>
              <a:t>are </a:t>
            </a:r>
            <a:r>
              <a:rPr lang="en-US" sz="2200" dirty="0">
                <a:solidFill>
                  <a:schemeClr val="bg1"/>
                </a:solidFill>
                <a:latin typeface="Arial" charset="0"/>
                <a:cs typeface="Arial" charset="0"/>
              </a:rPr>
              <a:t>considered less important</a:t>
            </a:r>
            <a:r>
              <a:rPr lang="en-US" sz="2200" dirty="0" smtClean="0">
                <a:solidFill>
                  <a:schemeClr val="bg1"/>
                </a:solidFill>
                <a:latin typeface="Arial" charset="0"/>
                <a:cs typeface="Arial" charset="0"/>
              </a:rPr>
              <a:t>.” </a:t>
            </a:r>
            <a:endParaRPr lang="en-US" sz="2200" dirty="0" smtClean="0">
              <a:solidFill>
                <a:schemeClr val="bg1"/>
              </a:solidFill>
              <a:latin typeface="Arial" charset="0"/>
              <a:cs typeface="Arial" charset="0"/>
            </a:endParaRPr>
          </a:p>
          <a:p>
            <a:pPr marL="411480" lvl="1" indent="0" algn="r">
              <a:lnSpc>
                <a:spcPct val="90000"/>
              </a:lnSpc>
              <a:buNone/>
            </a:pPr>
            <a:endParaRPr lang="en-US" sz="2200" i="1" dirty="0" smtClean="0">
              <a:solidFill>
                <a:schemeClr val="bg1"/>
              </a:solidFill>
              <a:latin typeface="Arial" charset="0"/>
              <a:cs typeface="Arial" charset="0"/>
            </a:endParaRPr>
          </a:p>
          <a:p>
            <a:pPr marL="411480" lvl="1" indent="0" algn="r">
              <a:lnSpc>
                <a:spcPct val="90000"/>
              </a:lnSpc>
              <a:buNone/>
            </a:pPr>
            <a:r>
              <a:rPr lang="en-US" sz="2200" i="1" dirty="0" smtClean="0">
                <a:solidFill>
                  <a:schemeClr val="bg1"/>
                </a:solidFill>
                <a:latin typeface="Arial" charset="0"/>
                <a:cs typeface="Arial" charset="0"/>
              </a:rPr>
              <a:t>Definition</a:t>
            </a:r>
            <a:r>
              <a:rPr lang="en-US" sz="2200" i="1" dirty="0" smtClean="0">
                <a:solidFill>
                  <a:schemeClr val="bg1"/>
                </a:solidFill>
                <a:latin typeface="Arial" charset="0"/>
                <a:cs typeface="Arial" charset="0"/>
              </a:rPr>
              <a:t>: Werner </a:t>
            </a:r>
            <a:r>
              <a:rPr lang="en-US" sz="2200" i="1" dirty="0" smtClean="0">
                <a:solidFill>
                  <a:schemeClr val="bg1"/>
                </a:solidFill>
                <a:latin typeface="Arial" charset="0"/>
                <a:cs typeface="Arial" charset="0"/>
              </a:rPr>
              <a:t>Ulrich</a:t>
            </a:r>
            <a:endParaRPr lang="en-US" sz="2200" i="1" dirty="0">
              <a:solidFill>
                <a:schemeClr val="bg1"/>
              </a:solidFill>
              <a:latin typeface="Arial" charset="0"/>
              <a:cs typeface="Arial" charset="0"/>
            </a:endParaRPr>
          </a:p>
        </p:txBody>
      </p:sp>
      <p:sp>
        <p:nvSpPr>
          <p:cNvPr id="5" name="Rectangle 3"/>
          <p:cNvSpPr txBox="1">
            <a:spLocks noChangeArrowheads="1"/>
          </p:cNvSpPr>
          <p:nvPr/>
        </p:nvSpPr>
        <p:spPr>
          <a:xfrm>
            <a:off x="4283968" y="1916832"/>
            <a:ext cx="4752528" cy="4680520"/>
          </a:xfrm>
          <a:prstGeom prst="rect">
            <a:avLst/>
          </a:prstGeom>
        </p:spPr>
        <p:txBody>
          <a:bodyPr vert="horz">
            <a:normAutofit fontScale="925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2400" dirty="0" smtClean="0">
                <a:latin typeface="Arial" charset="0"/>
                <a:cs typeface="Arial" charset="0"/>
              </a:rPr>
              <a:t>A framework for asking questions</a:t>
            </a:r>
          </a:p>
          <a:p>
            <a:endParaRPr lang="en-US" sz="1100" dirty="0" smtClean="0">
              <a:latin typeface="Arial" charset="0"/>
              <a:cs typeface="Arial" charset="0"/>
            </a:endParaRPr>
          </a:p>
          <a:p>
            <a:r>
              <a:rPr lang="en-US" sz="2400" dirty="0" smtClean="0">
                <a:latin typeface="Arial" charset="0"/>
                <a:cs typeface="Arial" charset="0"/>
              </a:rPr>
              <a:t>To identify boundary judgments systematically</a:t>
            </a:r>
          </a:p>
          <a:p>
            <a:pPr lvl="1"/>
            <a:r>
              <a:rPr lang="en-GB" sz="2200" dirty="0" smtClean="0">
                <a:latin typeface="Arial" charset="0"/>
                <a:cs typeface="Arial" charset="0"/>
              </a:rPr>
              <a:t>Boundary judgements are selective</a:t>
            </a:r>
          </a:p>
          <a:p>
            <a:pPr lvl="1"/>
            <a:r>
              <a:rPr lang="en-GB" sz="2200" dirty="0" smtClean="0">
                <a:latin typeface="Arial" charset="0"/>
                <a:cs typeface="Arial" charset="0"/>
              </a:rPr>
              <a:t>They are intended to leave things out to fit the purpose of the model. So they are partial</a:t>
            </a:r>
          </a:p>
          <a:p>
            <a:pPr lvl="1"/>
            <a:r>
              <a:rPr lang="en-GB" sz="2200" dirty="0" smtClean="0">
                <a:latin typeface="Arial" charset="0"/>
                <a:cs typeface="Arial" charset="0"/>
              </a:rPr>
              <a:t>Different boundary judgments create a different model</a:t>
            </a:r>
          </a:p>
          <a:p>
            <a:pPr lvl="1"/>
            <a:r>
              <a:rPr lang="en-GB" sz="2200" dirty="0" smtClean="0">
                <a:latin typeface="Arial" charset="0"/>
                <a:cs typeface="Arial" charset="0"/>
              </a:rPr>
              <a:t>H</a:t>
            </a:r>
            <a:r>
              <a:rPr lang="en-US" sz="2200" dirty="0" err="1" smtClean="0">
                <a:latin typeface="Arial" charset="0"/>
                <a:cs typeface="Arial" charset="0"/>
              </a:rPr>
              <a:t>euristics</a:t>
            </a:r>
            <a:r>
              <a:rPr lang="en-US" sz="2200" dirty="0" smtClean="0">
                <a:latin typeface="Arial" charset="0"/>
                <a:cs typeface="Arial" charset="0"/>
              </a:rPr>
              <a:t> help us to explore ‘soft’ (ill-defined, qualitative) issues such as values and assumptions</a:t>
            </a:r>
          </a:p>
          <a:p>
            <a:pPr lvl="1"/>
            <a:endParaRPr lang="en-US" sz="2200" dirty="0" smtClean="0">
              <a:latin typeface="Arial" charset="0"/>
              <a:cs typeface="Arial" charset="0"/>
            </a:endParaRPr>
          </a:p>
          <a:p>
            <a:pPr marL="109728" indent="0">
              <a:buFont typeface="Georgia"/>
              <a:buNone/>
            </a:pPr>
            <a:endParaRPr lang="en-US" sz="11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309320"/>
            <a:ext cx="8208912" cy="461665"/>
          </a:xfrm>
          <a:prstGeom prst="rect">
            <a:avLst/>
          </a:prstGeom>
        </p:spPr>
        <p:txBody>
          <a:bodyPr wrap="square">
            <a:spAutoFit/>
          </a:bodyPr>
          <a:lstStyle/>
          <a:p>
            <a:r>
              <a:rPr lang="en-US" sz="1200" dirty="0"/>
              <a:t>Ulrich, Werner and Reynolds, Martin (2010). Critical systems heuristics. In: Reynolds, Martin and </a:t>
            </a:r>
            <a:r>
              <a:rPr lang="en-US" sz="1200" dirty="0" err="1"/>
              <a:t>Holwell</a:t>
            </a:r>
            <a:r>
              <a:rPr lang="en-US" sz="1200" dirty="0"/>
              <a:t>, Sue eds. Systems Approaches to Managing Change: A Practical Guide. London: Springer, pp. 243–292</a:t>
            </a:r>
          </a:p>
        </p:txBody>
      </p:sp>
      <p:graphicFrame>
        <p:nvGraphicFramePr>
          <p:cNvPr id="5" name="Table 4"/>
          <p:cNvGraphicFramePr>
            <a:graphicFrameLocks noGrp="1"/>
          </p:cNvGraphicFramePr>
          <p:nvPr>
            <p:extLst>
              <p:ext uri="{D42A27DB-BD31-4B8C-83A1-F6EECF244321}">
                <p14:modId xmlns:p14="http://schemas.microsoft.com/office/powerpoint/2010/main" val="1615378535"/>
              </p:ext>
            </p:extLst>
          </p:nvPr>
        </p:nvGraphicFramePr>
        <p:xfrm>
          <a:off x="395536" y="764704"/>
          <a:ext cx="8496944" cy="5450005"/>
        </p:xfrm>
        <a:graphic>
          <a:graphicData uri="http://schemas.openxmlformats.org/drawingml/2006/table">
            <a:tbl>
              <a:tblPr firstRow="1" bandRow="1">
                <a:tableStyleId>{5C22544A-7EE6-4342-B048-85BDC9FD1C3A}</a:tableStyleId>
              </a:tblPr>
              <a:tblGrid>
                <a:gridCol w="2124236"/>
                <a:gridCol w="2124236"/>
                <a:gridCol w="2124236"/>
                <a:gridCol w="2124236"/>
              </a:tblGrid>
              <a:tr h="62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Sources of influence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Social roles (Stakeholders)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Specific concerns (Stakes)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Key problems (</a:t>
                      </a:r>
                      <a:r>
                        <a:rPr kumimoji="0" lang="en-US" sz="1200" b="1" i="1" kern="1200" dirty="0" err="1" smtClean="0">
                          <a:solidFill>
                            <a:schemeClr val="lt1"/>
                          </a:solidFill>
                          <a:effectLst/>
                          <a:latin typeface="+mn-lt"/>
                          <a:ea typeface="+mn-ea"/>
                          <a:cs typeface="+mn-cs"/>
                        </a:rPr>
                        <a:t>Stakeholding</a:t>
                      </a:r>
                      <a:r>
                        <a:rPr kumimoji="0" lang="en-US" sz="1200" b="1" i="1" kern="1200" dirty="0" smtClean="0">
                          <a:solidFill>
                            <a:schemeClr val="lt1"/>
                          </a:solidFill>
                          <a:effectLst/>
                          <a:latin typeface="+mn-lt"/>
                          <a:ea typeface="+mn-ea"/>
                          <a:cs typeface="+mn-cs"/>
                        </a:rPr>
                        <a:t> issues) </a:t>
                      </a:r>
                      <a:endParaRPr lang="en-US" sz="1200" dirty="0" smtClean="0"/>
                    </a:p>
                  </a:txBody>
                  <a:tcPr/>
                </a:tc>
              </a:tr>
              <a:tr h="975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motivation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 </a:t>
                      </a:r>
                      <a:r>
                        <a:rPr kumimoji="0" lang="en-US" sz="1200" i="1" kern="1200" dirty="0" smtClean="0">
                          <a:solidFill>
                            <a:schemeClr val="dk1"/>
                          </a:solidFill>
                          <a:effectLst/>
                          <a:latin typeface="+mn-lt"/>
                          <a:ea typeface="+mn-ea"/>
                          <a:cs typeface="+mn-cs"/>
                        </a:rPr>
                        <a:t>Beneficiary</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the intended beneficiary</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system (S)?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2. </a:t>
                      </a:r>
                      <a:r>
                        <a:rPr kumimoji="0" lang="en-US" sz="1200" i="1" kern="1200" dirty="0" smtClean="0">
                          <a:solidFill>
                            <a:schemeClr val="dk1"/>
                          </a:solidFill>
                          <a:effectLst/>
                          <a:latin typeface="+mn-lt"/>
                          <a:ea typeface="+mn-ea"/>
                          <a:cs typeface="+mn-cs"/>
                        </a:rPr>
                        <a:t>Purpose </a:t>
                      </a:r>
                      <a:r>
                        <a:rPr kumimoji="0" lang="en-US" sz="1200" kern="1200" dirty="0" smtClean="0">
                          <a:solidFill>
                            <a:schemeClr val="dk1"/>
                          </a:solidFill>
                          <a:effectLst/>
                          <a:latin typeface="+mn-lt"/>
                          <a:ea typeface="+mn-ea"/>
                          <a:cs typeface="+mn-cs"/>
                        </a:rPr>
                        <a:t>What ought to be/is the purpose of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3. </a:t>
                      </a:r>
                      <a:r>
                        <a:rPr kumimoji="0" lang="en-US" sz="1200" i="1" kern="1200" dirty="0" smtClean="0">
                          <a:solidFill>
                            <a:schemeClr val="dk1"/>
                          </a:solidFill>
                          <a:effectLst/>
                          <a:latin typeface="+mn-lt"/>
                          <a:ea typeface="+mn-ea"/>
                          <a:cs typeface="+mn-cs"/>
                        </a:rPr>
                        <a:t>Measure of improvement </a:t>
                      </a:r>
                      <a:r>
                        <a:rPr kumimoji="0" lang="en-US" sz="1200" kern="1200" dirty="0" smtClean="0">
                          <a:solidFill>
                            <a:schemeClr val="dk1"/>
                          </a:solidFill>
                          <a:effectLst/>
                          <a:latin typeface="+mn-lt"/>
                          <a:ea typeface="+mn-ea"/>
                          <a:cs typeface="+mn-cs"/>
                        </a:rPr>
                        <a:t>What ought</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to be/is S’s </a:t>
                      </a:r>
                      <a:endParaRPr lang="en-US" sz="1200" dirty="0" smtClean="0"/>
                    </a:p>
                    <a:p>
                      <a:r>
                        <a:rPr kumimoji="0" lang="en-US" sz="1200" kern="1200" dirty="0" smtClean="0">
                          <a:solidFill>
                            <a:schemeClr val="dk1"/>
                          </a:solidFill>
                          <a:effectLst/>
                          <a:latin typeface="+mn-lt"/>
                          <a:ea typeface="+mn-ea"/>
                          <a:cs typeface="+mn-cs"/>
                        </a:rPr>
                        <a:t>measure of success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control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4. </a:t>
                      </a:r>
                      <a:r>
                        <a:rPr kumimoji="0" lang="en-US" sz="1200" i="1" kern="1200" dirty="0" smtClean="0">
                          <a:solidFill>
                            <a:schemeClr val="dk1"/>
                          </a:solidFill>
                          <a:effectLst/>
                          <a:latin typeface="+mn-lt"/>
                          <a:ea typeface="+mn-ea"/>
                          <a:cs typeface="+mn-cs"/>
                        </a:rPr>
                        <a:t>Decision maker </a:t>
                      </a:r>
                      <a:r>
                        <a:rPr kumimoji="0" lang="en-US" sz="1200" kern="1200" dirty="0" smtClean="0">
                          <a:solidFill>
                            <a:schemeClr val="dk1"/>
                          </a:solidFill>
                          <a:effectLst/>
                          <a:latin typeface="+mn-lt"/>
                          <a:ea typeface="+mn-ea"/>
                          <a:cs typeface="+mn-cs"/>
                        </a:rPr>
                        <a:t>Who ought to be/is in control of the conditions of success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5. </a:t>
                      </a:r>
                      <a:r>
                        <a:rPr kumimoji="0" lang="en-US" sz="1200" i="1" kern="1200" dirty="0" smtClean="0">
                          <a:solidFill>
                            <a:schemeClr val="dk1"/>
                          </a:solidFill>
                          <a:effectLst/>
                          <a:latin typeface="+mn-lt"/>
                          <a:ea typeface="+mn-ea"/>
                          <a:cs typeface="+mn-cs"/>
                        </a:rPr>
                        <a:t>Resources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conditions of success ought to be/are under the control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6. </a:t>
                      </a:r>
                      <a:r>
                        <a:rPr kumimoji="0" lang="en-US" sz="1200" i="1" kern="1200" dirty="0" smtClean="0">
                          <a:solidFill>
                            <a:schemeClr val="dk1"/>
                          </a:solidFill>
                          <a:effectLst/>
                          <a:latin typeface="+mn-lt"/>
                          <a:ea typeface="+mn-ea"/>
                          <a:cs typeface="+mn-cs"/>
                        </a:rPr>
                        <a:t>Decision environment </a:t>
                      </a:r>
                      <a:r>
                        <a:rPr kumimoji="0" lang="en-US" sz="1200" kern="1200" dirty="0" smtClean="0">
                          <a:solidFill>
                            <a:schemeClr val="dk1"/>
                          </a:solidFill>
                          <a:effectLst/>
                          <a:latin typeface="+mn-lt"/>
                          <a:ea typeface="+mn-ea"/>
                          <a:cs typeface="+mn-cs"/>
                        </a:rPr>
                        <a:t>What conditions of success ought to</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be/are outside the control</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decision maker?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knowledge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7. </a:t>
                      </a:r>
                      <a:r>
                        <a:rPr kumimoji="0" lang="en-US" sz="1200" i="1" kern="1200" dirty="0" smtClean="0">
                          <a:solidFill>
                            <a:schemeClr val="dk1"/>
                          </a:solidFill>
                          <a:effectLst/>
                          <a:latin typeface="+mn-lt"/>
                          <a:ea typeface="+mn-ea"/>
                          <a:cs typeface="+mn-cs"/>
                        </a:rPr>
                        <a:t>Expert</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be/is providing relevant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8. </a:t>
                      </a:r>
                      <a:r>
                        <a:rPr kumimoji="0" lang="en-US" sz="1200" i="1" kern="1200" dirty="0" smtClean="0">
                          <a:solidFill>
                            <a:schemeClr val="dk1"/>
                          </a:solidFill>
                          <a:effectLst/>
                          <a:latin typeface="+mn-lt"/>
                          <a:ea typeface="+mn-ea"/>
                          <a:cs typeface="+mn-cs"/>
                        </a:rPr>
                        <a:t>Expertise</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relevant new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9. </a:t>
                      </a:r>
                      <a:r>
                        <a:rPr kumimoji="0" lang="en-US" sz="1200" i="1" kern="1200" dirty="0" smtClean="0">
                          <a:solidFill>
                            <a:schemeClr val="dk1"/>
                          </a:solidFill>
                          <a:effectLst/>
                          <a:latin typeface="+mn-lt"/>
                          <a:ea typeface="+mn-ea"/>
                          <a:cs typeface="+mn-cs"/>
                        </a:rPr>
                        <a:t>Guarantor</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regarded as assurances</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successful implementation? </a:t>
                      </a:r>
                      <a:endParaRPr lang="en-US" sz="1200" dirty="0" smtClean="0"/>
                    </a:p>
                    <a:p>
                      <a:endParaRPr lang="en-US" sz="1200" dirty="0"/>
                    </a:p>
                  </a:txBody>
                  <a:tcPr/>
                </a:tc>
              </a:tr>
              <a:tr h="1426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legitimacy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10. </a:t>
                      </a:r>
                      <a:r>
                        <a:rPr kumimoji="0" lang="en-US" sz="1200" i="1" kern="1200" dirty="0" smtClean="0">
                          <a:solidFill>
                            <a:schemeClr val="dk1"/>
                          </a:solidFill>
                          <a:effectLst/>
                          <a:latin typeface="+mn-lt"/>
                          <a:ea typeface="+mn-ea"/>
                          <a:cs typeface="+mn-cs"/>
                        </a:rPr>
                        <a:t>Witness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representing the interests of those negatively affected by but not involved with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11. </a:t>
                      </a:r>
                      <a:r>
                        <a:rPr kumimoji="0" lang="en-US" sz="1200" i="1" kern="1200" dirty="0" smtClean="0">
                          <a:solidFill>
                            <a:schemeClr val="dk1"/>
                          </a:solidFill>
                          <a:effectLst/>
                          <a:latin typeface="+mn-lt"/>
                          <a:ea typeface="+mn-ea"/>
                          <a:cs typeface="+mn-cs"/>
                        </a:rPr>
                        <a:t>Emancipation </a:t>
                      </a:r>
                      <a:r>
                        <a:rPr kumimoji="0" lang="en-US" sz="1200" kern="1200" dirty="0" smtClean="0">
                          <a:solidFill>
                            <a:schemeClr val="dk1"/>
                          </a:solidFill>
                          <a:effectLst/>
                          <a:latin typeface="+mn-lt"/>
                          <a:ea typeface="+mn-ea"/>
                          <a:cs typeface="+mn-cs"/>
                        </a:rPr>
                        <a:t>What ought to </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be/are the opportunities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for the interests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of those negatively affected to have expression and freedom from the worldview of S? </a:t>
                      </a:r>
                      <a:endParaRPr lang="en-US" sz="1200" dirty="0" smtClean="0"/>
                    </a:p>
                  </a:txBody>
                  <a:tcPr/>
                </a:tc>
                <a:tc>
                  <a:txBody>
                    <a:bodyPr/>
                    <a:lstStyle/>
                    <a:p>
                      <a:r>
                        <a:rPr kumimoji="0" lang="en-US" sz="1200" kern="1200" dirty="0" smtClean="0">
                          <a:solidFill>
                            <a:schemeClr val="dk1"/>
                          </a:solidFill>
                          <a:effectLst/>
                          <a:latin typeface="+mn-lt"/>
                          <a:ea typeface="+mn-ea"/>
                          <a:cs typeface="+mn-cs"/>
                        </a:rPr>
                        <a:t>12. </a:t>
                      </a:r>
                      <a:r>
                        <a:rPr kumimoji="0" lang="en-US" sz="1200" i="1" kern="1200" dirty="0" smtClean="0">
                          <a:solidFill>
                            <a:schemeClr val="dk1"/>
                          </a:solidFill>
                          <a:effectLst/>
                          <a:latin typeface="+mn-lt"/>
                          <a:ea typeface="+mn-ea"/>
                          <a:cs typeface="+mn-cs"/>
                        </a:rPr>
                        <a:t>Worldview </a:t>
                      </a:r>
                      <a:r>
                        <a:rPr kumimoji="0" lang="en-US" sz="1200" kern="1200" dirty="0" smtClean="0">
                          <a:solidFill>
                            <a:schemeClr val="dk1"/>
                          </a:solidFill>
                          <a:effectLst/>
                          <a:latin typeface="+mn-lt"/>
                          <a:ea typeface="+mn-ea"/>
                          <a:cs typeface="+mn-cs"/>
                        </a:rPr>
                        <a:t>What space ought to be/</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is available </a:t>
                      </a:r>
                      <a:endParaRPr lang="en-US" sz="1200" dirty="0" smtClean="0"/>
                    </a:p>
                    <a:p>
                      <a:r>
                        <a:rPr kumimoji="0" lang="en-US" sz="1200" kern="1200" dirty="0" smtClean="0">
                          <a:solidFill>
                            <a:schemeClr val="dk1"/>
                          </a:solidFill>
                          <a:effectLst/>
                          <a:latin typeface="+mn-lt"/>
                          <a:ea typeface="+mn-ea"/>
                          <a:cs typeface="+mn-cs"/>
                        </a:rPr>
                        <a:t>for reconciling differing worldviews regarding S among those involved and affected? </a:t>
                      </a:r>
                      <a:endParaRPr lang="en-US" sz="1200" dirty="0" smtClean="0"/>
                    </a:p>
                  </a:txBody>
                  <a:tcPr/>
                </a:tc>
              </a:tr>
            </a:tbl>
          </a:graphicData>
        </a:graphic>
      </p:graphicFrame>
      <p:sp>
        <p:nvSpPr>
          <p:cNvPr id="7" name="Rectangle 6"/>
          <p:cNvSpPr/>
          <p:nvPr/>
        </p:nvSpPr>
        <p:spPr>
          <a:xfrm>
            <a:off x="2483768" y="692696"/>
            <a:ext cx="6408712" cy="5544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55776" y="1412776"/>
            <a:ext cx="4572000" cy="761234"/>
          </a:xfrm>
          <a:prstGeom prst="rect">
            <a:avLst/>
          </a:prstGeom>
        </p:spPr>
        <p:txBody>
          <a:bodyPr>
            <a:spAutoFit/>
          </a:bodyPr>
          <a:lstStyle/>
          <a:p>
            <a:pPr lvl="1">
              <a:lnSpc>
                <a:spcPct val="90000"/>
              </a:lnSpc>
            </a:pPr>
            <a:r>
              <a:rPr lang="en-US" sz="1600" dirty="0">
                <a:latin typeface="Arial"/>
                <a:cs typeface="Arial"/>
              </a:rPr>
              <a:t>Basis of </a:t>
            </a:r>
            <a:r>
              <a:rPr lang="en-US" sz="1600" i="1" dirty="0">
                <a:solidFill>
                  <a:srgbClr val="FF0000"/>
                </a:solidFill>
                <a:latin typeface="Arial"/>
                <a:cs typeface="Arial"/>
              </a:rPr>
              <a:t>motivation</a:t>
            </a:r>
            <a:r>
              <a:rPr lang="en-US" sz="1600" i="1" dirty="0">
                <a:latin typeface="Arial"/>
                <a:cs typeface="Arial"/>
              </a:rPr>
              <a:t> </a:t>
            </a:r>
            <a:r>
              <a:rPr lang="en-US" sz="1600" dirty="0">
                <a:latin typeface="Arial"/>
                <a:cs typeface="Arial"/>
              </a:rPr>
              <a:t>– Where does a sense of purposefulness and value come from? Who benefits?</a:t>
            </a:r>
          </a:p>
        </p:txBody>
      </p:sp>
      <p:sp>
        <p:nvSpPr>
          <p:cNvPr id="9" name="Rectangle 8"/>
          <p:cNvSpPr/>
          <p:nvPr/>
        </p:nvSpPr>
        <p:spPr>
          <a:xfrm>
            <a:off x="2555776" y="2492896"/>
            <a:ext cx="4572000" cy="539635"/>
          </a:xfrm>
          <a:prstGeom prst="rect">
            <a:avLst/>
          </a:prstGeom>
        </p:spPr>
        <p:txBody>
          <a:bodyPr>
            <a:spAutoFit/>
          </a:bodyPr>
          <a:lstStyle/>
          <a:p>
            <a:pPr lvl="1">
              <a:lnSpc>
                <a:spcPct val="90000"/>
              </a:lnSpc>
            </a:pPr>
            <a:r>
              <a:rPr lang="en-US" sz="1600" dirty="0">
                <a:latin typeface="Arial"/>
                <a:cs typeface="Arial"/>
              </a:rPr>
              <a:t>Basis of </a:t>
            </a:r>
            <a:r>
              <a:rPr lang="en-US" sz="1600" i="1" dirty="0">
                <a:solidFill>
                  <a:srgbClr val="FF0000"/>
                </a:solidFill>
                <a:latin typeface="Arial"/>
                <a:cs typeface="Arial"/>
              </a:rPr>
              <a:t>power</a:t>
            </a:r>
            <a:r>
              <a:rPr lang="en-US" sz="1600" i="1" dirty="0">
                <a:latin typeface="Arial"/>
                <a:cs typeface="Arial"/>
              </a:rPr>
              <a:t> </a:t>
            </a:r>
            <a:r>
              <a:rPr lang="en-US" sz="1600" dirty="0">
                <a:latin typeface="Arial"/>
                <a:cs typeface="Arial"/>
              </a:rPr>
              <a:t>– Who is in control of what is going on and is needed for success?</a:t>
            </a:r>
          </a:p>
        </p:txBody>
      </p:sp>
      <p:sp>
        <p:nvSpPr>
          <p:cNvPr id="10" name="Rectangle 9"/>
          <p:cNvSpPr/>
          <p:nvPr/>
        </p:nvSpPr>
        <p:spPr>
          <a:xfrm>
            <a:off x="2555776" y="3609445"/>
            <a:ext cx="4572000" cy="539635"/>
          </a:xfrm>
          <a:prstGeom prst="rect">
            <a:avLst/>
          </a:prstGeom>
        </p:spPr>
        <p:txBody>
          <a:bodyPr>
            <a:spAutoFit/>
          </a:bodyPr>
          <a:lstStyle/>
          <a:p>
            <a:pPr lvl="1">
              <a:lnSpc>
                <a:spcPct val="90000"/>
              </a:lnSpc>
            </a:pPr>
            <a:r>
              <a:rPr lang="en-US" sz="1600" dirty="0">
                <a:latin typeface="Arial"/>
                <a:cs typeface="Arial"/>
              </a:rPr>
              <a:t>Basis of </a:t>
            </a:r>
            <a:r>
              <a:rPr lang="en-US" sz="1600" i="1" dirty="0">
                <a:solidFill>
                  <a:srgbClr val="FF0000"/>
                </a:solidFill>
                <a:latin typeface="Arial"/>
                <a:cs typeface="Arial"/>
              </a:rPr>
              <a:t>knowledge</a:t>
            </a:r>
            <a:r>
              <a:rPr lang="en-US" sz="1600" i="1" dirty="0">
                <a:latin typeface="Arial"/>
                <a:cs typeface="Arial"/>
              </a:rPr>
              <a:t> </a:t>
            </a:r>
            <a:r>
              <a:rPr lang="en-US" sz="1600" dirty="0">
                <a:latin typeface="Arial"/>
                <a:cs typeface="Arial"/>
              </a:rPr>
              <a:t>– What experience and expertise support the claim?</a:t>
            </a:r>
          </a:p>
        </p:txBody>
      </p:sp>
      <p:sp>
        <p:nvSpPr>
          <p:cNvPr id="11" name="Rectangle 10"/>
          <p:cNvSpPr/>
          <p:nvPr/>
        </p:nvSpPr>
        <p:spPr>
          <a:xfrm>
            <a:off x="2555776" y="4869160"/>
            <a:ext cx="4572000" cy="539635"/>
          </a:xfrm>
          <a:prstGeom prst="rect">
            <a:avLst/>
          </a:prstGeom>
        </p:spPr>
        <p:txBody>
          <a:bodyPr>
            <a:spAutoFit/>
          </a:bodyPr>
          <a:lstStyle/>
          <a:p>
            <a:pPr lvl="1">
              <a:lnSpc>
                <a:spcPct val="90000"/>
              </a:lnSpc>
            </a:pPr>
            <a:r>
              <a:rPr lang="en-US" sz="1600" dirty="0">
                <a:latin typeface="Arial"/>
                <a:cs typeface="Arial"/>
              </a:rPr>
              <a:t>Basis of </a:t>
            </a:r>
            <a:r>
              <a:rPr lang="en-US" sz="1600" i="1" dirty="0">
                <a:solidFill>
                  <a:srgbClr val="FF0000"/>
                </a:solidFill>
                <a:latin typeface="Arial"/>
                <a:cs typeface="Arial"/>
              </a:rPr>
              <a:t>legitimacy</a:t>
            </a:r>
            <a:r>
              <a:rPr lang="en-US" sz="1600" i="1" dirty="0">
                <a:latin typeface="Arial"/>
                <a:cs typeface="Arial"/>
              </a:rPr>
              <a:t> </a:t>
            </a:r>
            <a:r>
              <a:rPr lang="en-US" sz="1600" dirty="0">
                <a:latin typeface="Arial"/>
                <a:cs typeface="Arial"/>
              </a:rPr>
              <a:t>– Where does legitimacy lie?</a:t>
            </a:r>
            <a:endParaRPr lang="en-US" dirty="0">
              <a:latin typeface="Arial"/>
              <a:cs typeface="Arial"/>
            </a:endParaRPr>
          </a:p>
        </p:txBody>
      </p:sp>
    </p:spTree>
    <p:extLst>
      <p:ext uri="{BB962C8B-B14F-4D97-AF65-F5344CB8AC3E}">
        <p14:creationId xmlns:p14="http://schemas.microsoft.com/office/powerpoint/2010/main" val="41544430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309320"/>
            <a:ext cx="8208912" cy="461665"/>
          </a:xfrm>
          <a:prstGeom prst="rect">
            <a:avLst/>
          </a:prstGeom>
        </p:spPr>
        <p:txBody>
          <a:bodyPr wrap="square">
            <a:spAutoFit/>
          </a:bodyPr>
          <a:lstStyle/>
          <a:p>
            <a:r>
              <a:rPr lang="en-US" sz="1200" dirty="0"/>
              <a:t>Ulrich, Werner and Reynolds, Martin (2010). Critical systems heuristics. In: Reynolds, Martin and </a:t>
            </a:r>
            <a:r>
              <a:rPr lang="en-US" sz="1200" dirty="0" err="1"/>
              <a:t>Holwell</a:t>
            </a:r>
            <a:r>
              <a:rPr lang="en-US" sz="1200" dirty="0"/>
              <a:t>, Sue eds. Systems Approaches to Managing Change: A Practical Guide. London: Springer, pp. 243–292</a:t>
            </a:r>
          </a:p>
        </p:txBody>
      </p:sp>
      <p:graphicFrame>
        <p:nvGraphicFramePr>
          <p:cNvPr id="5" name="Table 4"/>
          <p:cNvGraphicFramePr>
            <a:graphicFrameLocks noGrp="1"/>
          </p:cNvGraphicFramePr>
          <p:nvPr>
            <p:extLst>
              <p:ext uri="{D42A27DB-BD31-4B8C-83A1-F6EECF244321}">
                <p14:modId xmlns:p14="http://schemas.microsoft.com/office/powerpoint/2010/main" val="1170661773"/>
              </p:ext>
            </p:extLst>
          </p:nvPr>
        </p:nvGraphicFramePr>
        <p:xfrm>
          <a:off x="395536" y="764704"/>
          <a:ext cx="8496944" cy="5450005"/>
        </p:xfrm>
        <a:graphic>
          <a:graphicData uri="http://schemas.openxmlformats.org/drawingml/2006/table">
            <a:tbl>
              <a:tblPr firstRow="1" bandRow="1">
                <a:tableStyleId>{5C22544A-7EE6-4342-B048-85BDC9FD1C3A}</a:tableStyleId>
              </a:tblPr>
              <a:tblGrid>
                <a:gridCol w="2124236"/>
                <a:gridCol w="2124236"/>
                <a:gridCol w="2124236"/>
                <a:gridCol w="2124236"/>
              </a:tblGrid>
              <a:tr h="62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Sources of influence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Social roles (Stakeholders)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Specific concerns (Stakes)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Key problems (</a:t>
                      </a:r>
                      <a:r>
                        <a:rPr kumimoji="0" lang="en-US" sz="1200" b="1" i="1" kern="1200" dirty="0" err="1" smtClean="0">
                          <a:solidFill>
                            <a:schemeClr val="lt1"/>
                          </a:solidFill>
                          <a:effectLst/>
                          <a:latin typeface="+mn-lt"/>
                          <a:ea typeface="+mn-ea"/>
                          <a:cs typeface="+mn-cs"/>
                        </a:rPr>
                        <a:t>Stakeholding</a:t>
                      </a:r>
                      <a:r>
                        <a:rPr kumimoji="0" lang="en-US" sz="1200" b="1" i="1" kern="1200" dirty="0" smtClean="0">
                          <a:solidFill>
                            <a:schemeClr val="lt1"/>
                          </a:solidFill>
                          <a:effectLst/>
                          <a:latin typeface="+mn-lt"/>
                          <a:ea typeface="+mn-ea"/>
                          <a:cs typeface="+mn-cs"/>
                        </a:rPr>
                        <a:t> issues) </a:t>
                      </a:r>
                      <a:endParaRPr lang="en-US" sz="1200" dirty="0" smtClean="0"/>
                    </a:p>
                  </a:txBody>
                  <a:tcPr/>
                </a:tc>
              </a:tr>
              <a:tr h="975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motivation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 </a:t>
                      </a:r>
                      <a:r>
                        <a:rPr kumimoji="0" lang="en-US" sz="1200" i="1" kern="1200" dirty="0" smtClean="0">
                          <a:solidFill>
                            <a:schemeClr val="dk1"/>
                          </a:solidFill>
                          <a:effectLst/>
                          <a:latin typeface="+mn-lt"/>
                          <a:ea typeface="+mn-ea"/>
                          <a:cs typeface="+mn-cs"/>
                        </a:rPr>
                        <a:t>Beneficiary</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the intended beneficiary</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system (S)?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2. </a:t>
                      </a:r>
                      <a:r>
                        <a:rPr kumimoji="0" lang="en-US" sz="1200" i="1" kern="1200" dirty="0" smtClean="0">
                          <a:solidFill>
                            <a:schemeClr val="dk1"/>
                          </a:solidFill>
                          <a:effectLst/>
                          <a:latin typeface="+mn-lt"/>
                          <a:ea typeface="+mn-ea"/>
                          <a:cs typeface="+mn-cs"/>
                        </a:rPr>
                        <a:t>Purpose </a:t>
                      </a:r>
                      <a:r>
                        <a:rPr kumimoji="0" lang="en-US" sz="1200" kern="1200" dirty="0" smtClean="0">
                          <a:solidFill>
                            <a:schemeClr val="dk1"/>
                          </a:solidFill>
                          <a:effectLst/>
                          <a:latin typeface="+mn-lt"/>
                          <a:ea typeface="+mn-ea"/>
                          <a:cs typeface="+mn-cs"/>
                        </a:rPr>
                        <a:t>What ought to be/is the purpose of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3. </a:t>
                      </a:r>
                      <a:r>
                        <a:rPr kumimoji="0" lang="en-US" sz="1200" i="1" kern="1200" dirty="0" smtClean="0">
                          <a:solidFill>
                            <a:schemeClr val="dk1"/>
                          </a:solidFill>
                          <a:effectLst/>
                          <a:latin typeface="+mn-lt"/>
                          <a:ea typeface="+mn-ea"/>
                          <a:cs typeface="+mn-cs"/>
                        </a:rPr>
                        <a:t>Measure of improvement </a:t>
                      </a:r>
                      <a:r>
                        <a:rPr kumimoji="0" lang="en-US" sz="1200" kern="1200" dirty="0" smtClean="0">
                          <a:solidFill>
                            <a:schemeClr val="dk1"/>
                          </a:solidFill>
                          <a:effectLst/>
                          <a:latin typeface="+mn-lt"/>
                          <a:ea typeface="+mn-ea"/>
                          <a:cs typeface="+mn-cs"/>
                        </a:rPr>
                        <a:t>What ought</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to be/is S’s </a:t>
                      </a:r>
                      <a:endParaRPr lang="en-US" sz="1200" dirty="0" smtClean="0"/>
                    </a:p>
                    <a:p>
                      <a:r>
                        <a:rPr kumimoji="0" lang="en-US" sz="1200" kern="1200" dirty="0" smtClean="0">
                          <a:solidFill>
                            <a:schemeClr val="dk1"/>
                          </a:solidFill>
                          <a:effectLst/>
                          <a:latin typeface="+mn-lt"/>
                          <a:ea typeface="+mn-ea"/>
                          <a:cs typeface="+mn-cs"/>
                        </a:rPr>
                        <a:t>measure of success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control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4. </a:t>
                      </a:r>
                      <a:r>
                        <a:rPr kumimoji="0" lang="en-US" sz="1200" i="1" kern="1200" dirty="0" smtClean="0">
                          <a:solidFill>
                            <a:schemeClr val="dk1"/>
                          </a:solidFill>
                          <a:effectLst/>
                          <a:latin typeface="+mn-lt"/>
                          <a:ea typeface="+mn-ea"/>
                          <a:cs typeface="+mn-cs"/>
                        </a:rPr>
                        <a:t>Decision maker </a:t>
                      </a:r>
                      <a:r>
                        <a:rPr kumimoji="0" lang="en-US" sz="1200" kern="1200" dirty="0" smtClean="0">
                          <a:solidFill>
                            <a:schemeClr val="dk1"/>
                          </a:solidFill>
                          <a:effectLst/>
                          <a:latin typeface="+mn-lt"/>
                          <a:ea typeface="+mn-ea"/>
                          <a:cs typeface="+mn-cs"/>
                        </a:rPr>
                        <a:t>Who ought to be/is in control of the conditions of success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5. </a:t>
                      </a:r>
                      <a:r>
                        <a:rPr kumimoji="0" lang="en-US" sz="1200" i="1" kern="1200" dirty="0" smtClean="0">
                          <a:solidFill>
                            <a:schemeClr val="dk1"/>
                          </a:solidFill>
                          <a:effectLst/>
                          <a:latin typeface="+mn-lt"/>
                          <a:ea typeface="+mn-ea"/>
                          <a:cs typeface="+mn-cs"/>
                        </a:rPr>
                        <a:t>Resources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conditions of success ought to be/are under the control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6. </a:t>
                      </a:r>
                      <a:r>
                        <a:rPr kumimoji="0" lang="en-US" sz="1200" i="1" kern="1200" dirty="0" smtClean="0">
                          <a:solidFill>
                            <a:schemeClr val="dk1"/>
                          </a:solidFill>
                          <a:effectLst/>
                          <a:latin typeface="+mn-lt"/>
                          <a:ea typeface="+mn-ea"/>
                          <a:cs typeface="+mn-cs"/>
                        </a:rPr>
                        <a:t>Decision environment </a:t>
                      </a:r>
                      <a:r>
                        <a:rPr kumimoji="0" lang="en-US" sz="1200" kern="1200" dirty="0" smtClean="0">
                          <a:solidFill>
                            <a:schemeClr val="dk1"/>
                          </a:solidFill>
                          <a:effectLst/>
                          <a:latin typeface="+mn-lt"/>
                          <a:ea typeface="+mn-ea"/>
                          <a:cs typeface="+mn-cs"/>
                        </a:rPr>
                        <a:t>What conditions of success ought to</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be/are outside the control</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decision maker?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knowledge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7. </a:t>
                      </a:r>
                      <a:r>
                        <a:rPr kumimoji="0" lang="en-US" sz="1200" i="1" kern="1200" dirty="0" smtClean="0">
                          <a:solidFill>
                            <a:schemeClr val="dk1"/>
                          </a:solidFill>
                          <a:effectLst/>
                          <a:latin typeface="+mn-lt"/>
                          <a:ea typeface="+mn-ea"/>
                          <a:cs typeface="+mn-cs"/>
                        </a:rPr>
                        <a:t>Expert</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be/is providing relevant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8. </a:t>
                      </a:r>
                      <a:r>
                        <a:rPr kumimoji="0" lang="en-US" sz="1200" i="1" kern="1200" dirty="0" smtClean="0">
                          <a:solidFill>
                            <a:schemeClr val="dk1"/>
                          </a:solidFill>
                          <a:effectLst/>
                          <a:latin typeface="+mn-lt"/>
                          <a:ea typeface="+mn-ea"/>
                          <a:cs typeface="+mn-cs"/>
                        </a:rPr>
                        <a:t>Expertise</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relevant new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9. </a:t>
                      </a:r>
                      <a:r>
                        <a:rPr kumimoji="0" lang="en-US" sz="1200" i="1" kern="1200" dirty="0" smtClean="0">
                          <a:solidFill>
                            <a:schemeClr val="dk1"/>
                          </a:solidFill>
                          <a:effectLst/>
                          <a:latin typeface="+mn-lt"/>
                          <a:ea typeface="+mn-ea"/>
                          <a:cs typeface="+mn-cs"/>
                        </a:rPr>
                        <a:t>Guarantor</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regarded as assurances</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successful implementation? </a:t>
                      </a:r>
                      <a:endParaRPr lang="en-US" sz="1200" dirty="0" smtClean="0"/>
                    </a:p>
                    <a:p>
                      <a:endParaRPr lang="en-US" sz="1200" dirty="0"/>
                    </a:p>
                  </a:txBody>
                  <a:tcPr/>
                </a:tc>
              </a:tr>
              <a:tr h="1426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legitimacy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10. </a:t>
                      </a:r>
                      <a:r>
                        <a:rPr kumimoji="0" lang="en-US" sz="1200" i="1" kern="1200" dirty="0" smtClean="0">
                          <a:solidFill>
                            <a:schemeClr val="dk1"/>
                          </a:solidFill>
                          <a:effectLst/>
                          <a:latin typeface="+mn-lt"/>
                          <a:ea typeface="+mn-ea"/>
                          <a:cs typeface="+mn-cs"/>
                        </a:rPr>
                        <a:t>Witness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representing the interests of those negatively affected by but not involved with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11. </a:t>
                      </a:r>
                      <a:r>
                        <a:rPr kumimoji="0" lang="en-US" sz="1200" i="1" kern="1200" dirty="0" smtClean="0">
                          <a:solidFill>
                            <a:schemeClr val="dk1"/>
                          </a:solidFill>
                          <a:effectLst/>
                          <a:latin typeface="+mn-lt"/>
                          <a:ea typeface="+mn-ea"/>
                          <a:cs typeface="+mn-cs"/>
                        </a:rPr>
                        <a:t>Emancipation </a:t>
                      </a:r>
                      <a:r>
                        <a:rPr kumimoji="0" lang="en-US" sz="1200" kern="1200" dirty="0" smtClean="0">
                          <a:solidFill>
                            <a:schemeClr val="dk1"/>
                          </a:solidFill>
                          <a:effectLst/>
                          <a:latin typeface="+mn-lt"/>
                          <a:ea typeface="+mn-ea"/>
                          <a:cs typeface="+mn-cs"/>
                        </a:rPr>
                        <a:t>What ought to </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be/are the opportunities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for the interests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of those negatively affected to have expression and freedom from the worldview of S? </a:t>
                      </a:r>
                      <a:endParaRPr lang="en-US" sz="1200" dirty="0" smtClean="0"/>
                    </a:p>
                  </a:txBody>
                  <a:tcPr/>
                </a:tc>
                <a:tc>
                  <a:txBody>
                    <a:bodyPr/>
                    <a:lstStyle/>
                    <a:p>
                      <a:r>
                        <a:rPr kumimoji="0" lang="en-US" sz="1200" kern="1200" dirty="0" smtClean="0">
                          <a:solidFill>
                            <a:schemeClr val="dk1"/>
                          </a:solidFill>
                          <a:effectLst/>
                          <a:latin typeface="+mn-lt"/>
                          <a:ea typeface="+mn-ea"/>
                          <a:cs typeface="+mn-cs"/>
                        </a:rPr>
                        <a:t>12. </a:t>
                      </a:r>
                      <a:r>
                        <a:rPr kumimoji="0" lang="en-US" sz="1200" i="1" kern="1200" dirty="0" smtClean="0">
                          <a:solidFill>
                            <a:schemeClr val="dk1"/>
                          </a:solidFill>
                          <a:effectLst/>
                          <a:latin typeface="+mn-lt"/>
                          <a:ea typeface="+mn-ea"/>
                          <a:cs typeface="+mn-cs"/>
                        </a:rPr>
                        <a:t>Worldview </a:t>
                      </a:r>
                      <a:r>
                        <a:rPr kumimoji="0" lang="en-US" sz="1200" kern="1200" dirty="0" smtClean="0">
                          <a:solidFill>
                            <a:schemeClr val="dk1"/>
                          </a:solidFill>
                          <a:effectLst/>
                          <a:latin typeface="+mn-lt"/>
                          <a:ea typeface="+mn-ea"/>
                          <a:cs typeface="+mn-cs"/>
                        </a:rPr>
                        <a:t>What space ought to be/</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is available </a:t>
                      </a:r>
                      <a:endParaRPr lang="en-US" sz="1200" dirty="0" smtClean="0"/>
                    </a:p>
                    <a:p>
                      <a:r>
                        <a:rPr kumimoji="0" lang="en-US" sz="1200" kern="1200" dirty="0" smtClean="0">
                          <a:solidFill>
                            <a:schemeClr val="dk1"/>
                          </a:solidFill>
                          <a:effectLst/>
                          <a:latin typeface="+mn-lt"/>
                          <a:ea typeface="+mn-ea"/>
                          <a:cs typeface="+mn-cs"/>
                        </a:rPr>
                        <a:t>for reconciling differing worldviews regarding S among those involved and affected? </a:t>
                      </a:r>
                      <a:endParaRPr lang="en-US" sz="1200" dirty="0" smtClean="0"/>
                    </a:p>
                  </a:txBody>
                  <a:tcPr/>
                </a:tc>
              </a:tr>
            </a:tbl>
          </a:graphicData>
        </a:graphic>
      </p:graphicFrame>
      <p:sp>
        <p:nvSpPr>
          <p:cNvPr id="7" name="Rectangle 6"/>
          <p:cNvSpPr/>
          <p:nvPr/>
        </p:nvSpPr>
        <p:spPr>
          <a:xfrm>
            <a:off x="2483768" y="2420888"/>
            <a:ext cx="6408712" cy="3816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55776" y="2492896"/>
            <a:ext cx="4572000" cy="539635"/>
          </a:xfrm>
          <a:prstGeom prst="rect">
            <a:avLst/>
          </a:prstGeom>
        </p:spPr>
        <p:txBody>
          <a:bodyPr>
            <a:spAutoFit/>
          </a:bodyPr>
          <a:lstStyle/>
          <a:p>
            <a:pPr lvl="1">
              <a:lnSpc>
                <a:spcPct val="90000"/>
              </a:lnSpc>
            </a:pPr>
            <a:r>
              <a:rPr lang="en-US" sz="1600" dirty="0">
                <a:latin typeface="Arial"/>
                <a:cs typeface="Arial"/>
              </a:rPr>
              <a:t>Basis of </a:t>
            </a:r>
            <a:r>
              <a:rPr lang="en-US" sz="1600" i="1" dirty="0">
                <a:solidFill>
                  <a:srgbClr val="FF0000"/>
                </a:solidFill>
                <a:latin typeface="Arial"/>
                <a:cs typeface="Arial"/>
              </a:rPr>
              <a:t>power</a:t>
            </a:r>
            <a:r>
              <a:rPr lang="en-US" sz="1600" i="1" dirty="0">
                <a:latin typeface="Arial"/>
                <a:cs typeface="Arial"/>
              </a:rPr>
              <a:t> </a:t>
            </a:r>
            <a:r>
              <a:rPr lang="en-US" sz="1600" dirty="0">
                <a:latin typeface="Arial"/>
                <a:cs typeface="Arial"/>
              </a:rPr>
              <a:t>– Who is in control of what is going on and is needed for success?</a:t>
            </a:r>
          </a:p>
        </p:txBody>
      </p:sp>
      <p:sp>
        <p:nvSpPr>
          <p:cNvPr id="10" name="Rectangle 9"/>
          <p:cNvSpPr/>
          <p:nvPr/>
        </p:nvSpPr>
        <p:spPr>
          <a:xfrm>
            <a:off x="2555776" y="3609445"/>
            <a:ext cx="4572000" cy="539635"/>
          </a:xfrm>
          <a:prstGeom prst="rect">
            <a:avLst/>
          </a:prstGeom>
        </p:spPr>
        <p:txBody>
          <a:bodyPr>
            <a:spAutoFit/>
          </a:bodyPr>
          <a:lstStyle/>
          <a:p>
            <a:pPr lvl="1">
              <a:lnSpc>
                <a:spcPct val="90000"/>
              </a:lnSpc>
            </a:pPr>
            <a:r>
              <a:rPr lang="en-US" sz="1600" dirty="0">
                <a:latin typeface="Arial"/>
                <a:cs typeface="Arial"/>
              </a:rPr>
              <a:t>Basis of </a:t>
            </a:r>
            <a:r>
              <a:rPr lang="en-US" sz="1600" i="1" dirty="0">
                <a:solidFill>
                  <a:srgbClr val="FF0000"/>
                </a:solidFill>
                <a:latin typeface="Arial"/>
                <a:cs typeface="Arial"/>
              </a:rPr>
              <a:t>knowledge</a:t>
            </a:r>
            <a:r>
              <a:rPr lang="en-US" sz="1600" i="1" dirty="0">
                <a:latin typeface="Arial"/>
                <a:cs typeface="Arial"/>
              </a:rPr>
              <a:t> </a:t>
            </a:r>
            <a:r>
              <a:rPr lang="en-US" sz="1600" dirty="0">
                <a:latin typeface="Arial"/>
                <a:cs typeface="Arial"/>
              </a:rPr>
              <a:t>– What experience and expertise support the claim?</a:t>
            </a:r>
          </a:p>
        </p:txBody>
      </p:sp>
      <p:sp>
        <p:nvSpPr>
          <p:cNvPr id="11" name="Rectangle 10"/>
          <p:cNvSpPr/>
          <p:nvPr/>
        </p:nvSpPr>
        <p:spPr>
          <a:xfrm>
            <a:off x="2555776" y="4869160"/>
            <a:ext cx="4572000" cy="539635"/>
          </a:xfrm>
          <a:prstGeom prst="rect">
            <a:avLst/>
          </a:prstGeom>
        </p:spPr>
        <p:txBody>
          <a:bodyPr>
            <a:spAutoFit/>
          </a:bodyPr>
          <a:lstStyle/>
          <a:p>
            <a:pPr lvl="1">
              <a:lnSpc>
                <a:spcPct val="90000"/>
              </a:lnSpc>
            </a:pPr>
            <a:r>
              <a:rPr lang="en-US" sz="1600" dirty="0">
                <a:latin typeface="Arial"/>
                <a:cs typeface="Arial"/>
              </a:rPr>
              <a:t>Basis of </a:t>
            </a:r>
            <a:r>
              <a:rPr lang="en-US" sz="1600" i="1" dirty="0">
                <a:solidFill>
                  <a:srgbClr val="FF0000"/>
                </a:solidFill>
                <a:latin typeface="Arial"/>
                <a:cs typeface="Arial"/>
              </a:rPr>
              <a:t>legitimacy</a:t>
            </a:r>
            <a:r>
              <a:rPr lang="en-US" sz="1600" i="1" dirty="0">
                <a:latin typeface="Arial"/>
                <a:cs typeface="Arial"/>
              </a:rPr>
              <a:t> </a:t>
            </a:r>
            <a:r>
              <a:rPr lang="en-US" sz="1600" dirty="0">
                <a:latin typeface="Arial"/>
                <a:cs typeface="Arial"/>
              </a:rPr>
              <a:t>– Where does legitimacy lie?</a:t>
            </a:r>
            <a:endParaRPr lang="en-US" dirty="0">
              <a:latin typeface="Arial"/>
              <a:cs typeface="Arial"/>
            </a:endParaRPr>
          </a:p>
        </p:txBody>
      </p:sp>
    </p:spTree>
    <p:extLst>
      <p:ext uri="{BB962C8B-B14F-4D97-AF65-F5344CB8AC3E}">
        <p14:creationId xmlns:p14="http://schemas.microsoft.com/office/powerpoint/2010/main" val="7207536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309320"/>
            <a:ext cx="8208912" cy="461665"/>
          </a:xfrm>
          <a:prstGeom prst="rect">
            <a:avLst/>
          </a:prstGeom>
        </p:spPr>
        <p:txBody>
          <a:bodyPr wrap="square">
            <a:spAutoFit/>
          </a:bodyPr>
          <a:lstStyle/>
          <a:p>
            <a:r>
              <a:rPr lang="en-US" sz="1200" dirty="0"/>
              <a:t>Ulrich, Werner and Reynolds, Martin (2010). Critical systems heuristics. In: Reynolds, Martin and </a:t>
            </a:r>
            <a:r>
              <a:rPr lang="en-US" sz="1200" dirty="0" err="1"/>
              <a:t>Holwell</a:t>
            </a:r>
            <a:r>
              <a:rPr lang="en-US" sz="1200" dirty="0"/>
              <a:t>, Sue eds. Systems Approaches to Managing Change: A Practical Guide. London: Springer, pp. 243–292</a:t>
            </a:r>
          </a:p>
        </p:txBody>
      </p:sp>
      <p:graphicFrame>
        <p:nvGraphicFramePr>
          <p:cNvPr id="5" name="Table 4"/>
          <p:cNvGraphicFramePr>
            <a:graphicFrameLocks noGrp="1"/>
          </p:cNvGraphicFramePr>
          <p:nvPr>
            <p:extLst>
              <p:ext uri="{D42A27DB-BD31-4B8C-83A1-F6EECF244321}">
                <p14:modId xmlns:p14="http://schemas.microsoft.com/office/powerpoint/2010/main" val="528440225"/>
              </p:ext>
            </p:extLst>
          </p:nvPr>
        </p:nvGraphicFramePr>
        <p:xfrm>
          <a:off x="395536" y="764704"/>
          <a:ext cx="8496944" cy="5450005"/>
        </p:xfrm>
        <a:graphic>
          <a:graphicData uri="http://schemas.openxmlformats.org/drawingml/2006/table">
            <a:tbl>
              <a:tblPr firstRow="1" bandRow="1">
                <a:tableStyleId>{5C22544A-7EE6-4342-B048-85BDC9FD1C3A}</a:tableStyleId>
              </a:tblPr>
              <a:tblGrid>
                <a:gridCol w="2124236"/>
                <a:gridCol w="2124236"/>
                <a:gridCol w="2124236"/>
                <a:gridCol w="2124236"/>
              </a:tblGrid>
              <a:tr h="62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Sources of influence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Social roles (Stakeholders)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Specific concerns (Stakes)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Key problems (</a:t>
                      </a:r>
                      <a:r>
                        <a:rPr kumimoji="0" lang="en-US" sz="1200" b="1" i="1" kern="1200" dirty="0" err="1" smtClean="0">
                          <a:solidFill>
                            <a:schemeClr val="lt1"/>
                          </a:solidFill>
                          <a:effectLst/>
                          <a:latin typeface="+mn-lt"/>
                          <a:ea typeface="+mn-ea"/>
                          <a:cs typeface="+mn-cs"/>
                        </a:rPr>
                        <a:t>Stakeholding</a:t>
                      </a:r>
                      <a:r>
                        <a:rPr kumimoji="0" lang="en-US" sz="1200" b="1" i="1" kern="1200" dirty="0" smtClean="0">
                          <a:solidFill>
                            <a:schemeClr val="lt1"/>
                          </a:solidFill>
                          <a:effectLst/>
                          <a:latin typeface="+mn-lt"/>
                          <a:ea typeface="+mn-ea"/>
                          <a:cs typeface="+mn-cs"/>
                        </a:rPr>
                        <a:t> issues) </a:t>
                      </a:r>
                      <a:endParaRPr lang="en-US" sz="1200" dirty="0" smtClean="0"/>
                    </a:p>
                  </a:txBody>
                  <a:tcPr/>
                </a:tc>
              </a:tr>
              <a:tr h="975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motivation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 </a:t>
                      </a:r>
                      <a:r>
                        <a:rPr kumimoji="0" lang="en-US" sz="1200" i="1" kern="1200" dirty="0" smtClean="0">
                          <a:solidFill>
                            <a:schemeClr val="dk1"/>
                          </a:solidFill>
                          <a:effectLst/>
                          <a:latin typeface="+mn-lt"/>
                          <a:ea typeface="+mn-ea"/>
                          <a:cs typeface="+mn-cs"/>
                        </a:rPr>
                        <a:t>Beneficiary</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the intended beneficiary</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system (S)?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2. </a:t>
                      </a:r>
                      <a:r>
                        <a:rPr kumimoji="0" lang="en-US" sz="1200" i="1" kern="1200" dirty="0" smtClean="0">
                          <a:solidFill>
                            <a:schemeClr val="dk1"/>
                          </a:solidFill>
                          <a:effectLst/>
                          <a:latin typeface="+mn-lt"/>
                          <a:ea typeface="+mn-ea"/>
                          <a:cs typeface="+mn-cs"/>
                        </a:rPr>
                        <a:t>Purpose </a:t>
                      </a:r>
                      <a:r>
                        <a:rPr kumimoji="0" lang="en-US" sz="1200" kern="1200" dirty="0" smtClean="0">
                          <a:solidFill>
                            <a:schemeClr val="dk1"/>
                          </a:solidFill>
                          <a:effectLst/>
                          <a:latin typeface="+mn-lt"/>
                          <a:ea typeface="+mn-ea"/>
                          <a:cs typeface="+mn-cs"/>
                        </a:rPr>
                        <a:t>What ought to be/is the purpose of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3. </a:t>
                      </a:r>
                      <a:r>
                        <a:rPr kumimoji="0" lang="en-US" sz="1200" i="1" kern="1200" dirty="0" smtClean="0">
                          <a:solidFill>
                            <a:schemeClr val="dk1"/>
                          </a:solidFill>
                          <a:effectLst/>
                          <a:latin typeface="+mn-lt"/>
                          <a:ea typeface="+mn-ea"/>
                          <a:cs typeface="+mn-cs"/>
                        </a:rPr>
                        <a:t>Measure of improvement </a:t>
                      </a:r>
                      <a:r>
                        <a:rPr kumimoji="0" lang="en-US" sz="1200" kern="1200" dirty="0" smtClean="0">
                          <a:solidFill>
                            <a:schemeClr val="dk1"/>
                          </a:solidFill>
                          <a:effectLst/>
                          <a:latin typeface="+mn-lt"/>
                          <a:ea typeface="+mn-ea"/>
                          <a:cs typeface="+mn-cs"/>
                        </a:rPr>
                        <a:t>What ought</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to be/is S’s </a:t>
                      </a:r>
                      <a:endParaRPr lang="en-US" sz="1200" dirty="0" smtClean="0"/>
                    </a:p>
                    <a:p>
                      <a:r>
                        <a:rPr kumimoji="0" lang="en-US" sz="1200" kern="1200" dirty="0" smtClean="0">
                          <a:solidFill>
                            <a:schemeClr val="dk1"/>
                          </a:solidFill>
                          <a:effectLst/>
                          <a:latin typeface="+mn-lt"/>
                          <a:ea typeface="+mn-ea"/>
                          <a:cs typeface="+mn-cs"/>
                        </a:rPr>
                        <a:t>measure of success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control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4. </a:t>
                      </a:r>
                      <a:r>
                        <a:rPr kumimoji="0" lang="en-US" sz="1200" i="1" kern="1200" dirty="0" smtClean="0">
                          <a:solidFill>
                            <a:schemeClr val="dk1"/>
                          </a:solidFill>
                          <a:effectLst/>
                          <a:latin typeface="+mn-lt"/>
                          <a:ea typeface="+mn-ea"/>
                          <a:cs typeface="+mn-cs"/>
                        </a:rPr>
                        <a:t>Decision maker </a:t>
                      </a:r>
                      <a:r>
                        <a:rPr kumimoji="0" lang="en-US" sz="1200" kern="1200" dirty="0" smtClean="0">
                          <a:solidFill>
                            <a:schemeClr val="dk1"/>
                          </a:solidFill>
                          <a:effectLst/>
                          <a:latin typeface="+mn-lt"/>
                          <a:ea typeface="+mn-ea"/>
                          <a:cs typeface="+mn-cs"/>
                        </a:rPr>
                        <a:t>Who ought to be/is in control of the conditions of success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5. </a:t>
                      </a:r>
                      <a:r>
                        <a:rPr kumimoji="0" lang="en-US" sz="1200" i="1" kern="1200" dirty="0" smtClean="0">
                          <a:solidFill>
                            <a:schemeClr val="dk1"/>
                          </a:solidFill>
                          <a:effectLst/>
                          <a:latin typeface="+mn-lt"/>
                          <a:ea typeface="+mn-ea"/>
                          <a:cs typeface="+mn-cs"/>
                        </a:rPr>
                        <a:t>Resources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conditions of success ought to be/are under the control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6. </a:t>
                      </a:r>
                      <a:r>
                        <a:rPr kumimoji="0" lang="en-US" sz="1200" i="1" kern="1200" dirty="0" smtClean="0">
                          <a:solidFill>
                            <a:schemeClr val="dk1"/>
                          </a:solidFill>
                          <a:effectLst/>
                          <a:latin typeface="+mn-lt"/>
                          <a:ea typeface="+mn-ea"/>
                          <a:cs typeface="+mn-cs"/>
                        </a:rPr>
                        <a:t>Decision environment </a:t>
                      </a:r>
                      <a:r>
                        <a:rPr kumimoji="0" lang="en-US" sz="1200" kern="1200" dirty="0" smtClean="0">
                          <a:solidFill>
                            <a:schemeClr val="dk1"/>
                          </a:solidFill>
                          <a:effectLst/>
                          <a:latin typeface="+mn-lt"/>
                          <a:ea typeface="+mn-ea"/>
                          <a:cs typeface="+mn-cs"/>
                        </a:rPr>
                        <a:t>What conditions of success ought to</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be/are outside the control</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decision maker?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knowledge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7. </a:t>
                      </a:r>
                      <a:r>
                        <a:rPr kumimoji="0" lang="en-US" sz="1200" i="1" kern="1200" dirty="0" smtClean="0">
                          <a:solidFill>
                            <a:schemeClr val="dk1"/>
                          </a:solidFill>
                          <a:effectLst/>
                          <a:latin typeface="+mn-lt"/>
                          <a:ea typeface="+mn-ea"/>
                          <a:cs typeface="+mn-cs"/>
                        </a:rPr>
                        <a:t>Expert</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be/is providing relevant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8. </a:t>
                      </a:r>
                      <a:r>
                        <a:rPr kumimoji="0" lang="en-US" sz="1200" i="1" kern="1200" dirty="0" smtClean="0">
                          <a:solidFill>
                            <a:schemeClr val="dk1"/>
                          </a:solidFill>
                          <a:effectLst/>
                          <a:latin typeface="+mn-lt"/>
                          <a:ea typeface="+mn-ea"/>
                          <a:cs typeface="+mn-cs"/>
                        </a:rPr>
                        <a:t>Expertise</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relevant new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9. </a:t>
                      </a:r>
                      <a:r>
                        <a:rPr kumimoji="0" lang="en-US" sz="1200" i="1" kern="1200" dirty="0" smtClean="0">
                          <a:solidFill>
                            <a:schemeClr val="dk1"/>
                          </a:solidFill>
                          <a:effectLst/>
                          <a:latin typeface="+mn-lt"/>
                          <a:ea typeface="+mn-ea"/>
                          <a:cs typeface="+mn-cs"/>
                        </a:rPr>
                        <a:t>Guarantor</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regarded as assurances</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successful implementation? </a:t>
                      </a:r>
                      <a:endParaRPr lang="en-US" sz="1200" dirty="0" smtClean="0"/>
                    </a:p>
                    <a:p>
                      <a:endParaRPr lang="en-US" sz="1200" dirty="0"/>
                    </a:p>
                  </a:txBody>
                  <a:tcPr/>
                </a:tc>
              </a:tr>
              <a:tr h="1426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legitimacy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10. </a:t>
                      </a:r>
                      <a:r>
                        <a:rPr kumimoji="0" lang="en-US" sz="1200" i="1" kern="1200" dirty="0" smtClean="0">
                          <a:solidFill>
                            <a:schemeClr val="dk1"/>
                          </a:solidFill>
                          <a:effectLst/>
                          <a:latin typeface="+mn-lt"/>
                          <a:ea typeface="+mn-ea"/>
                          <a:cs typeface="+mn-cs"/>
                        </a:rPr>
                        <a:t>Witness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representing the interests of those negatively affected by but not involved with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11. </a:t>
                      </a:r>
                      <a:r>
                        <a:rPr kumimoji="0" lang="en-US" sz="1200" i="1" kern="1200" dirty="0" smtClean="0">
                          <a:solidFill>
                            <a:schemeClr val="dk1"/>
                          </a:solidFill>
                          <a:effectLst/>
                          <a:latin typeface="+mn-lt"/>
                          <a:ea typeface="+mn-ea"/>
                          <a:cs typeface="+mn-cs"/>
                        </a:rPr>
                        <a:t>Emancipation </a:t>
                      </a:r>
                      <a:r>
                        <a:rPr kumimoji="0" lang="en-US" sz="1200" kern="1200" dirty="0" smtClean="0">
                          <a:solidFill>
                            <a:schemeClr val="dk1"/>
                          </a:solidFill>
                          <a:effectLst/>
                          <a:latin typeface="+mn-lt"/>
                          <a:ea typeface="+mn-ea"/>
                          <a:cs typeface="+mn-cs"/>
                        </a:rPr>
                        <a:t>What ought to </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be/are the opportunities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for the interests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of those negatively affected to have expression and freedom from the worldview of S? </a:t>
                      </a:r>
                      <a:endParaRPr lang="en-US" sz="1200" dirty="0" smtClean="0"/>
                    </a:p>
                  </a:txBody>
                  <a:tcPr/>
                </a:tc>
                <a:tc>
                  <a:txBody>
                    <a:bodyPr/>
                    <a:lstStyle/>
                    <a:p>
                      <a:r>
                        <a:rPr kumimoji="0" lang="en-US" sz="1200" kern="1200" dirty="0" smtClean="0">
                          <a:solidFill>
                            <a:schemeClr val="dk1"/>
                          </a:solidFill>
                          <a:effectLst/>
                          <a:latin typeface="+mn-lt"/>
                          <a:ea typeface="+mn-ea"/>
                          <a:cs typeface="+mn-cs"/>
                        </a:rPr>
                        <a:t>12. </a:t>
                      </a:r>
                      <a:r>
                        <a:rPr kumimoji="0" lang="en-US" sz="1200" i="1" kern="1200" dirty="0" smtClean="0">
                          <a:solidFill>
                            <a:schemeClr val="dk1"/>
                          </a:solidFill>
                          <a:effectLst/>
                          <a:latin typeface="+mn-lt"/>
                          <a:ea typeface="+mn-ea"/>
                          <a:cs typeface="+mn-cs"/>
                        </a:rPr>
                        <a:t>Worldview </a:t>
                      </a:r>
                      <a:r>
                        <a:rPr kumimoji="0" lang="en-US" sz="1200" kern="1200" dirty="0" smtClean="0">
                          <a:solidFill>
                            <a:schemeClr val="dk1"/>
                          </a:solidFill>
                          <a:effectLst/>
                          <a:latin typeface="+mn-lt"/>
                          <a:ea typeface="+mn-ea"/>
                          <a:cs typeface="+mn-cs"/>
                        </a:rPr>
                        <a:t>What space ought to be/</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is available </a:t>
                      </a:r>
                      <a:endParaRPr lang="en-US" sz="1200" dirty="0" smtClean="0"/>
                    </a:p>
                    <a:p>
                      <a:r>
                        <a:rPr kumimoji="0" lang="en-US" sz="1200" kern="1200" dirty="0" smtClean="0">
                          <a:solidFill>
                            <a:schemeClr val="dk1"/>
                          </a:solidFill>
                          <a:effectLst/>
                          <a:latin typeface="+mn-lt"/>
                          <a:ea typeface="+mn-ea"/>
                          <a:cs typeface="+mn-cs"/>
                        </a:rPr>
                        <a:t>for reconciling differing worldviews regarding S among those involved and affected? </a:t>
                      </a:r>
                      <a:endParaRPr lang="en-US" sz="1200" dirty="0" smtClean="0"/>
                    </a:p>
                  </a:txBody>
                  <a:tcPr/>
                </a:tc>
              </a:tr>
            </a:tbl>
          </a:graphicData>
        </a:graphic>
      </p:graphicFrame>
      <p:sp>
        <p:nvSpPr>
          <p:cNvPr id="7" name="Rectangle 6"/>
          <p:cNvSpPr/>
          <p:nvPr/>
        </p:nvSpPr>
        <p:spPr>
          <a:xfrm>
            <a:off x="2483768" y="3573016"/>
            <a:ext cx="6408712" cy="26642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55776" y="3609445"/>
            <a:ext cx="4572000" cy="539635"/>
          </a:xfrm>
          <a:prstGeom prst="rect">
            <a:avLst/>
          </a:prstGeom>
        </p:spPr>
        <p:txBody>
          <a:bodyPr>
            <a:spAutoFit/>
          </a:bodyPr>
          <a:lstStyle/>
          <a:p>
            <a:pPr lvl="1">
              <a:lnSpc>
                <a:spcPct val="90000"/>
              </a:lnSpc>
            </a:pPr>
            <a:r>
              <a:rPr lang="en-US" sz="1600" dirty="0">
                <a:latin typeface="Arial"/>
                <a:cs typeface="Arial"/>
              </a:rPr>
              <a:t>Basis of </a:t>
            </a:r>
            <a:r>
              <a:rPr lang="en-US" sz="1600" i="1" dirty="0">
                <a:solidFill>
                  <a:srgbClr val="FF0000"/>
                </a:solidFill>
                <a:latin typeface="Arial"/>
                <a:cs typeface="Arial"/>
              </a:rPr>
              <a:t>knowledge</a:t>
            </a:r>
            <a:r>
              <a:rPr lang="en-US" sz="1600" i="1" dirty="0">
                <a:latin typeface="Arial"/>
                <a:cs typeface="Arial"/>
              </a:rPr>
              <a:t> </a:t>
            </a:r>
            <a:r>
              <a:rPr lang="en-US" sz="1600" dirty="0">
                <a:latin typeface="Arial"/>
                <a:cs typeface="Arial"/>
              </a:rPr>
              <a:t>– What experience and expertise support the claim?</a:t>
            </a:r>
          </a:p>
        </p:txBody>
      </p:sp>
      <p:sp>
        <p:nvSpPr>
          <p:cNvPr id="11" name="Rectangle 10"/>
          <p:cNvSpPr/>
          <p:nvPr/>
        </p:nvSpPr>
        <p:spPr>
          <a:xfrm>
            <a:off x="2555776" y="4869160"/>
            <a:ext cx="4572000" cy="539635"/>
          </a:xfrm>
          <a:prstGeom prst="rect">
            <a:avLst/>
          </a:prstGeom>
        </p:spPr>
        <p:txBody>
          <a:bodyPr>
            <a:spAutoFit/>
          </a:bodyPr>
          <a:lstStyle/>
          <a:p>
            <a:pPr lvl="1">
              <a:lnSpc>
                <a:spcPct val="90000"/>
              </a:lnSpc>
            </a:pPr>
            <a:r>
              <a:rPr lang="en-US" sz="1600" dirty="0">
                <a:latin typeface="Arial"/>
                <a:cs typeface="Arial"/>
              </a:rPr>
              <a:t>Basis of </a:t>
            </a:r>
            <a:r>
              <a:rPr lang="en-US" sz="1600" i="1" dirty="0">
                <a:solidFill>
                  <a:srgbClr val="FF0000"/>
                </a:solidFill>
                <a:latin typeface="Arial"/>
                <a:cs typeface="Arial"/>
              </a:rPr>
              <a:t>legitimacy</a:t>
            </a:r>
            <a:r>
              <a:rPr lang="en-US" sz="1600" i="1" dirty="0">
                <a:latin typeface="Arial"/>
                <a:cs typeface="Arial"/>
              </a:rPr>
              <a:t> </a:t>
            </a:r>
            <a:r>
              <a:rPr lang="en-US" sz="1600" dirty="0">
                <a:latin typeface="Arial"/>
                <a:cs typeface="Arial"/>
              </a:rPr>
              <a:t>– Where does legitimacy lie?</a:t>
            </a:r>
            <a:endParaRPr lang="en-US" dirty="0">
              <a:latin typeface="Arial"/>
              <a:cs typeface="Arial"/>
            </a:endParaRPr>
          </a:p>
        </p:txBody>
      </p:sp>
    </p:spTree>
    <p:extLst>
      <p:ext uri="{BB962C8B-B14F-4D97-AF65-F5344CB8AC3E}">
        <p14:creationId xmlns:p14="http://schemas.microsoft.com/office/powerpoint/2010/main" val="29079345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309320"/>
            <a:ext cx="8208912" cy="461665"/>
          </a:xfrm>
          <a:prstGeom prst="rect">
            <a:avLst/>
          </a:prstGeom>
        </p:spPr>
        <p:txBody>
          <a:bodyPr wrap="square">
            <a:spAutoFit/>
          </a:bodyPr>
          <a:lstStyle/>
          <a:p>
            <a:r>
              <a:rPr lang="en-US" sz="1200" dirty="0"/>
              <a:t>Ulrich, Werner and Reynolds, Martin (2010). Critical systems heuristics. In: Reynolds, Martin and </a:t>
            </a:r>
            <a:r>
              <a:rPr lang="en-US" sz="1200" dirty="0" err="1"/>
              <a:t>Holwell</a:t>
            </a:r>
            <a:r>
              <a:rPr lang="en-US" sz="1200" dirty="0"/>
              <a:t>, Sue eds. Systems Approaches to Managing Change: A Practical Guide. London: Springer, pp. 243–292</a:t>
            </a:r>
          </a:p>
        </p:txBody>
      </p:sp>
      <p:graphicFrame>
        <p:nvGraphicFramePr>
          <p:cNvPr id="5" name="Table 4"/>
          <p:cNvGraphicFramePr>
            <a:graphicFrameLocks noGrp="1"/>
          </p:cNvGraphicFramePr>
          <p:nvPr>
            <p:extLst>
              <p:ext uri="{D42A27DB-BD31-4B8C-83A1-F6EECF244321}">
                <p14:modId xmlns:p14="http://schemas.microsoft.com/office/powerpoint/2010/main" val="2532974444"/>
              </p:ext>
            </p:extLst>
          </p:nvPr>
        </p:nvGraphicFramePr>
        <p:xfrm>
          <a:off x="395536" y="764704"/>
          <a:ext cx="8496944" cy="5450005"/>
        </p:xfrm>
        <a:graphic>
          <a:graphicData uri="http://schemas.openxmlformats.org/drawingml/2006/table">
            <a:tbl>
              <a:tblPr firstRow="1" bandRow="1">
                <a:tableStyleId>{5C22544A-7EE6-4342-B048-85BDC9FD1C3A}</a:tableStyleId>
              </a:tblPr>
              <a:tblGrid>
                <a:gridCol w="2124236"/>
                <a:gridCol w="2124236"/>
                <a:gridCol w="2124236"/>
                <a:gridCol w="2124236"/>
              </a:tblGrid>
              <a:tr h="62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Sources of influence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Social roles (Stakeholders)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Specific concerns (Stakes)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Key problems (</a:t>
                      </a:r>
                      <a:r>
                        <a:rPr kumimoji="0" lang="en-US" sz="1200" b="1" i="1" kern="1200" dirty="0" err="1" smtClean="0">
                          <a:solidFill>
                            <a:schemeClr val="lt1"/>
                          </a:solidFill>
                          <a:effectLst/>
                          <a:latin typeface="+mn-lt"/>
                          <a:ea typeface="+mn-ea"/>
                          <a:cs typeface="+mn-cs"/>
                        </a:rPr>
                        <a:t>Stakeholding</a:t>
                      </a:r>
                      <a:r>
                        <a:rPr kumimoji="0" lang="en-US" sz="1200" b="1" i="1" kern="1200" dirty="0" smtClean="0">
                          <a:solidFill>
                            <a:schemeClr val="lt1"/>
                          </a:solidFill>
                          <a:effectLst/>
                          <a:latin typeface="+mn-lt"/>
                          <a:ea typeface="+mn-ea"/>
                          <a:cs typeface="+mn-cs"/>
                        </a:rPr>
                        <a:t> issues) </a:t>
                      </a:r>
                      <a:endParaRPr lang="en-US" sz="1200" dirty="0" smtClean="0"/>
                    </a:p>
                  </a:txBody>
                  <a:tcPr/>
                </a:tc>
              </a:tr>
              <a:tr h="975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motivation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 </a:t>
                      </a:r>
                      <a:r>
                        <a:rPr kumimoji="0" lang="en-US" sz="1200" i="1" kern="1200" dirty="0" smtClean="0">
                          <a:solidFill>
                            <a:schemeClr val="dk1"/>
                          </a:solidFill>
                          <a:effectLst/>
                          <a:latin typeface="+mn-lt"/>
                          <a:ea typeface="+mn-ea"/>
                          <a:cs typeface="+mn-cs"/>
                        </a:rPr>
                        <a:t>Beneficiary</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the intended beneficiary</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system (S)?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2. </a:t>
                      </a:r>
                      <a:r>
                        <a:rPr kumimoji="0" lang="en-US" sz="1200" i="1" kern="1200" dirty="0" smtClean="0">
                          <a:solidFill>
                            <a:schemeClr val="dk1"/>
                          </a:solidFill>
                          <a:effectLst/>
                          <a:latin typeface="+mn-lt"/>
                          <a:ea typeface="+mn-ea"/>
                          <a:cs typeface="+mn-cs"/>
                        </a:rPr>
                        <a:t>Purpose </a:t>
                      </a:r>
                      <a:r>
                        <a:rPr kumimoji="0" lang="en-US" sz="1200" kern="1200" dirty="0" smtClean="0">
                          <a:solidFill>
                            <a:schemeClr val="dk1"/>
                          </a:solidFill>
                          <a:effectLst/>
                          <a:latin typeface="+mn-lt"/>
                          <a:ea typeface="+mn-ea"/>
                          <a:cs typeface="+mn-cs"/>
                        </a:rPr>
                        <a:t>What ought to be/is the purpose of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3. </a:t>
                      </a:r>
                      <a:r>
                        <a:rPr kumimoji="0" lang="en-US" sz="1200" i="1" kern="1200" dirty="0" smtClean="0">
                          <a:solidFill>
                            <a:schemeClr val="dk1"/>
                          </a:solidFill>
                          <a:effectLst/>
                          <a:latin typeface="+mn-lt"/>
                          <a:ea typeface="+mn-ea"/>
                          <a:cs typeface="+mn-cs"/>
                        </a:rPr>
                        <a:t>Measure of improvement </a:t>
                      </a:r>
                      <a:r>
                        <a:rPr kumimoji="0" lang="en-US" sz="1200" kern="1200" dirty="0" smtClean="0">
                          <a:solidFill>
                            <a:schemeClr val="dk1"/>
                          </a:solidFill>
                          <a:effectLst/>
                          <a:latin typeface="+mn-lt"/>
                          <a:ea typeface="+mn-ea"/>
                          <a:cs typeface="+mn-cs"/>
                        </a:rPr>
                        <a:t>What ought</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to be/is S’s </a:t>
                      </a:r>
                      <a:endParaRPr lang="en-US" sz="1200" dirty="0" smtClean="0"/>
                    </a:p>
                    <a:p>
                      <a:r>
                        <a:rPr kumimoji="0" lang="en-US" sz="1200" kern="1200" dirty="0" smtClean="0">
                          <a:solidFill>
                            <a:schemeClr val="dk1"/>
                          </a:solidFill>
                          <a:effectLst/>
                          <a:latin typeface="+mn-lt"/>
                          <a:ea typeface="+mn-ea"/>
                          <a:cs typeface="+mn-cs"/>
                        </a:rPr>
                        <a:t>measure of success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control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4. </a:t>
                      </a:r>
                      <a:r>
                        <a:rPr kumimoji="0" lang="en-US" sz="1200" i="1" kern="1200" dirty="0" smtClean="0">
                          <a:solidFill>
                            <a:schemeClr val="dk1"/>
                          </a:solidFill>
                          <a:effectLst/>
                          <a:latin typeface="+mn-lt"/>
                          <a:ea typeface="+mn-ea"/>
                          <a:cs typeface="+mn-cs"/>
                        </a:rPr>
                        <a:t>Decision maker </a:t>
                      </a:r>
                      <a:r>
                        <a:rPr kumimoji="0" lang="en-US" sz="1200" kern="1200" dirty="0" smtClean="0">
                          <a:solidFill>
                            <a:schemeClr val="dk1"/>
                          </a:solidFill>
                          <a:effectLst/>
                          <a:latin typeface="+mn-lt"/>
                          <a:ea typeface="+mn-ea"/>
                          <a:cs typeface="+mn-cs"/>
                        </a:rPr>
                        <a:t>Who ought to be/is in control of the conditions of success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5. </a:t>
                      </a:r>
                      <a:r>
                        <a:rPr kumimoji="0" lang="en-US" sz="1200" i="1" kern="1200" dirty="0" smtClean="0">
                          <a:solidFill>
                            <a:schemeClr val="dk1"/>
                          </a:solidFill>
                          <a:effectLst/>
                          <a:latin typeface="+mn-lt"/>
                          <a:ea typeface="+mn-ea"/>
                          <a:cs typeface="+mn-cs"/>
                        </a:rPr>
                        <a:t>Resources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conditions of success ought to be/are under the control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6. </a:t>
                      </a:r>
                      <a:r>
                        <a:rPr kumimoji="0" lang="en-US" sz="1200" i="1" kern="1200" dirty="0" smtClean="0">
                          <a:solidFill>
                            <a:schemeClr val="dk1"/>
                          </a:solidFill>
                          <a:effectLst/>
                          <a:latin typeface="+mn-lt"/>
                          <a:ea typeface="+mn-ea"/>
                          <a:cs typeface="+mn-cs"/>
                        </a:rPr>
                        <a:t>Decision environment </a:t>
                      </a:r>
                      <a:r>
                        <a:rPr kumimoji="0" lang="en-US" sz="1200" kern="1200" dirty="0" smtClean="0">
                          <a:solidFill>
                            <a:schemeClr val="dk1"/>
                          </a:solidFill>
                          <a:effectLst/>
                          <a:latin typeface="+mn-lt"/>
                          <a:ea typeface="+mn-ea"/>
                          <a:cs typeface="+mn-cs"/>
                        </a:rPr>
                        <a:t>What conditions of success ought to</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be/are outside the control</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decision maker?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knowledge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7. </a:t>
                      </a:r>
                      <a:r>
                        <a:rPr kumimoji="0" lang="en-US" sz="1200" i="1" kern="1200" dirty="0" smtClean="0">
                          <a:solidFill>
                            <a:schemeClr val="dk1"/>
                          </a:solidFill>
                          <a:effectLst/>
                          <a:latin typeface="+mn-lt"/>
                          <a:ea typeface="+mn-ea"/>
                          <a:cs typeface="+mn-cs"/>
                        </a:rPr>
                        <a:t>Expert</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be/is providing relevant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8. </a:t>
                      </a:r>
                      <a:r>
                        <a:rPr kumimoji="0" lang="en-US" sz="1200" i="1" kern="1200" dirty="0" smtClean="0">
                          <a:solidFill>
                            <a:schemeClr val="dk1"/>
                          </a:solidFill>
                          <a:effectLst/>
                          <a:latin typeface="+mn-lt"/>
                          <a:ea typeface="+mn-ea"/>
                          <a:cs typeface="+mn-cs"/>
                        </a:rPr>
                        <a:t>Expertise</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relevant new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9. </a:t>
                      </a:r>
                      <a:r>
                        <a:rPr kumimoji="0" lang="en-US" sz="1200" i="1" kern="1200" dirty="0" smtClean="0">
                          <a:solidFill>
                            <a:schemeClr val="dk1"/>
                          </a:solidFill>
                          <a:effectLst/>
                          <a:latin typeface="+mn-lt"/>
                          <a:ea typeface="+mn-ea"/>
                          <a:cs typeface="+mn-cs"/>
                        </a:rPr>
                        <a:t>Guarantor</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regarded as assurances</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successful implementation? </a:t>
                      </a:r>
                      <a:endParaRPr lang="en-US" sz="1200" dirty="0" smtClean="0"/>
                    </a:p>
                    <a:p>
                      <a:endParaRPr lang="en-US" sz="1200" dirty="0"/>
                    </a:p>
                  </a:txBody>
                  <a:tcPr/>
                </a:tc>
              </a:tr>
              <a:tr h="1426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legitimacy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10. </a:t>
                      </a:r>
                      <a:r>
                        <a:rPr kumimoji="0" lang="en-US" sz="1200" i="1" kern="1200" dirty="0" smtClean="0">
                          <a:solidFill>
                            <a:schemeClr val="dk1"/>
                          </a:solidFill>
                          <a:effectLst/>
                          <a:latin typeface="+mn-lt"/>
                          <a:ea typeface="+mn-ea"/>
                          <a:cs typeface="+mn-cs"/>
                        </a:rPr>
                        <a:t>Witness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representing the interests of those negatively affected by but not involved with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11. </a:t>
                      </a:r>
                      <a:r>
                        <a:rPr kumimoji="0" lang="en-US" sz="1200" i="1" kern="1200" dirty="0" smtClean="0">
                          <a:solidFill>
                            <a:schemeClr val="dk1"/>
                          </a:solidFill>
                          <a:effectLst/>
                          <a:latin typeface="+mn-lt"/>
                          <a:ea typeface="+mn-ea"/>
                          <a:cs typeface="+mn-cs"/>
                        </a:rPr>
                        <a:t>Emancipation </a:t>
                      </a:r>
                      <a:r>
                        <a:rPr kumimoji="0" lang="en-US" sz="1200" kern="1200" dirty="0" smtClean="0">
                          <a:solidFill>
                            <a:schemeClr val="dk1"/>
                          </a:solidFill>
                          <a:effectLst/>
                          <a:latin typeface="+mn-lt"/>
                          <a:ea typeface="+mn-ea"/>
                          <a:cs typeface="+mn-cs"/>
                        </a:rPr>
                        <a:t>What ought to </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be/are the opportunities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for the interests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of those negatively affected to have expression and freedom from the worldview of S? </a:t>
                      </a:r>
                      <a:endParaRPr lang="en-US" sz="1200" dirty="0" smtClean="0"/>
                    </a:p>
                  </a:txBody>
                  <a:tcPr/>
                </a:tc>
                <a:tc>
                  <a:txBody>
                    <a:bodyPr/>
                    <a:lstStyle/>
                    <a:p>
                      <a:r>
                        <a:rPr kumimoji="0" lang="en-US" sz="1200" kern="1200" dirty="0" smtClean="0">
                          <a:solidFill>
                            <a:schemeClr val="dk1"/>
                          </a:solidFill>
                          <a:effectLst/>
                          <a:latin typeface="+mn-lt"/>
                          <a:ea typeface="+mn-ea"/>
                          <a:cs typeface="+mn-cs"/>
                        </a:rPr>
                        <a:t>12. </a:t>
                      </a:r>
                      <a:r>
                        <a:rPr kumimoji="0" lang="en-US" sz="1200" i="1" kern="1200" dirty="0" smtClean="0">
                          <a:solidFill>
                            <a:schemeClr val="dk1"/>
                          </a:solidFill>
                          <a:effectLst/>
                          <a:latin typeface="+mn-lt"/>
                          <a:ea typeface="+mn-ea"/>
                          <a:cs typeface="+mn-cs"/>
                        </a:rPr>
                        <a:t>Worldview </a:t>
                      </a:r>
                      <a:r>
                        <a:rPr kumimoji="0" lang="en-US" sz="1200" kern="1200" dirty="0" smtClean="0">
                          <a:solidFill>
                            <a:schemeClr val="dk1"/>
                          </a:solidFill>
                          <a:effectLst/>
                          <a:latin typeface="+mn-lt"/>
                          <a:ea typeface="+mn-ea"/>
                          <a:cs typeface="+mn-cs"/>
                        </a:rPr>
                        <a:t>What space ought to be/</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is available </a:t>
                      </a:r>
                      <a:endParaRPr lang="en-US" sz="1200" dirty="0" smtClean="0"/>
                    </a:p>
                    <a:p>
                      <a:r>
                        <a:rPr kumimoji="0" lang="en-US" sz="1200" kern="1200" dirty="0" smtClean="0">
                          <a:solidFill>
                            <a:schemeClr val="dk1"/>
                          </a:solidFill>
                          <a:effectLst/>
                          <a:latin typeface="+mn-lt"/>
                          <a:ea typeface="+mn-ea"/>
                          <a:cs typeface="+mn-cs"/>
                        </a:rPr>
                        <a:t>for reconciling differing worldviews regarding S among those involved and affected? </a:t>
                      </a:r>
                      <a:endParaRPr lang="en-US" sz="1200" dirty="0" smtClean="0"/>
                    </a:p>
                  </a:txBody>
                  <a:tcPr/>
                </a:tc>
              </a:tr>
            </a:tbl>
          </a:graphicData>
        </a:graphic>
      </p:graphicFrame>
      <p:sp>
        <p:nvSpPr>
          <p:cNvPr id="7" name="Rectangle 6"/>
          <p:cNvSpPr/>
          <p:nvPr/>
        </p:nvSpPr>
        <p:spPr>
          <a:xfrm>
            <a:off x="2483768" y="4797152"/>
            <a:ext cx="6408712" cy="1440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55776" y="4869160"/>
            <a:ext cx="4572000" cy="539635"/>
          </a:xfrm>
          <a:prstGeom prst="rect">
            <a:avLst/>
          </a:prstGeom>
        </p:spPr>
        <p:txBody>
          <a:bodyPr>
            <a:spAutoFit/>
          </a:bodyPr>
          <a:lstStyle/>
          <a:p>
            <a:pPr lvl="1">
              <a:lnSpc>
                <a:spcPct val="90000"/>
              </a:lnSpc>
            </a:pPr>
            <a:r>
              <a:rPr lang="en-US" sz="1600" dirty="0">
                <a:latin typeface="Arial"/>
                <a:cs typeface="Arial"/>
              </a:rPr>
              <a:t>Basis of </a:t>
            </a:r>
            <a:r>
              <a:rPr lang="en-US" sz="1600" i="1" dirty="0">
                <a:solidFill>
                  <a:srgbClr val="FF0000"/>
                </a:solidFill>
                <a:latin typeface="Arial"/>
                <a:cs typeface="Arial"/>
              </a:rPr>
              <a:t>legitimacy</a:t>
            </a:r>
            <a:r>
              <a:rPr lang="en-US" sz="1600" i="1" dirty="0">
                <a:latin typeface="Arial"/>
                <a:cs typeface="Arial"/>
              </a:rPr>
              <a:t> </a:t>
            </a:r>
            <a:r>
              <a:rPr lang="en-US" sz="1600" dirty="0">
                <a:latin typeface="Arial"/>
                <a:cs typeface="Arial"/>
              </a:rPr>
              <a:t>– Where does legitimacy lie?</a:t>
            </a:r>
            <a:endParaRPr lang="en-US" dirty="0">
              <a:latin typeface="Arial"/>
              <a:cs typeface="Arial"/>
            </a:endParaRPr>
          </a:p>
        </p:txBody>
      </p:sp>
    </p:spTree>
    <p:extLst>
      <p:ext uri="{BB962C8B-B14F-4D97-AF65-F5344CB8AC3E}">
        <p14:creationId xmlns:p14="http://schemas.microsoft.com/office/powerpoint/2010/main" val="948796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309320"/>
            <a:ext cx="8208912" cy="461665"/>
          </a:xfrm>
          <a:prstGeom prst="rect">
            <a:avLst/>
          </a:prstGeom>
        </p:spPr>
        <p:txBody>
          <a:bodyPr wrap="square">
            <a:spAutoFit/>
          </a:bodyPr>
          <a:lstStyle/>
          <a:p>
            <a:r>
              <a:rPr lang="en-US" sz="1200" dirty="0"/>
              <a:t>Ulrich, Werner and Reynolds, Martin (2010). Critical systems heuristics. In: Reynolds, Martin and </a:t>
            </a:r>
            <a:r>
              <a:rPr lang="en-US" sz="1200" dirty="0" err="1"/>
              <a:t>Holwell</a:t>
            </a:r>
            <a:r>
              <a:rPr lang="en-US" sz="1200" dirty="0"/>
              <a:t>, Sue eds. Systems Approaches to Managing Change: A Practical Guide. London: Springer, pp. 243–292</a:t>
            </a:r>
          </a:p>
        </p:txBody>
      </p:sp>
      <p:graphicFrame>
        <p:nvGraphicFramePr>
          <p:cNvPr id="5" name="Table 4"/>
          <p:cNvGraphicFramePr>
            <a:graphicFrameLocks noGrp="1"/>
          </p:cNvGraphicFramePr>
          <p:nvPr>
            <p:extLst>
              <p:ext uri="{D42A27DB-BD31-4B8C-83A1-F6EECF244321}">
                <p14:modId xmlns:p14="http://schemas.microsoft.com/office/powerpoint/2010/main" val="3682729835"/>
              </p:ext>
            </p:extLst>
          </p:nvPr>
        </p:nvGraphicFramePr>
        <p:xfrm>
          <a:off x="395536" y="764704"/>
          <a:ext cx="8496944" cy="5450005"/>
        </p:xfrm>
        <a:graphic>
          <a:graphicData uri="http://schemas.openxmlformats.org/drawingml/2006/table">
            <a:tbl>
              <a:tblPr firstRow="1" bandRow="1">
                <a:tableStyleId>{5C22544A-7EE6-4342-B048-85BDC9FD1C3A}</a:tableStyleId>
              </a:tblPr>
              <a:tblGrid>
                <a:gridCol w="2124236"/>
                <a:gridCol w="2124236"/>
                <a:gridCol w="2124236"/>
                <a:gridCol w="2124236"/>
              </a:tblGrid>
              <a:tr h="62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Sources of influence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Social roles (Stakeholders)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Specific concerns (Stakes)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Key problems (</a:t>
                      </a:r>
                      <a:r>
                        <a:rPr kumimoji="0" lang="en-US" sz="1200" b="1" i="1" kern="1200" dirty="0" err="1" smtClean="0">
                          <a:solidFill>
                            <a:schemeClr val="lt1"/>
                          </a:solidFill>
                          <a:effectLst/>
                          <a:latin typeface="+mn-lt"/>
                          <a:ea typeface="+mn-ea"/>
                          <a:cs typeface="+mn-cs"/>
                        </a:rPr>
                        <a:t>Stakeholding</a:t>
                      </a:r>
                      <a:r>
                        <a:rPr kumimoji="0" lang="en-US" sz="1200" b="1" i="1" kern="1200" dirty="0" smtClean="0">
                          <a:solidFill>
                            <a:schemeClr val="lt1"/>
                          </a:solidFill>
                          <a:effectLst/>
                          <a:latin typeface="+mn-lt"/>
                          <a:ea typeface="+mn-ea"/>
                          <a:cs typeface="+mn-cs"/>
                        </a:rPr>
                        <a:t> issues) </a:t>
                      </a:r>
                      <a:endParaRPr lang="en-US" sz="1200" dirty="0" smtClean="0"/>
                    </a:p>
                  </a:txBody>
                  <a:tcPr/>
                </a:tc>
              </a:tr>
              <a:tr h="975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motivation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 </a:t>
                      </a:r>
                      <a:r>
                        <a:rPr kumimoji="0" lang="en-US" sz="1200" i="1" kern="1200" dirty="0" smtClean="0">
                          <a:solidFill>
                            <a:schemeClr val="dk1"/>
                          </a:solidFill>
                          <a:effectLst/>
                          <a:latin typeface="+mn-lt"/>
                          <a:ea typeface="+mn-ea"/>
                          <a:cs typeface="+mn-cs"/>
                        </a:rPr>
                        <a:t>Beneficiary</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the intended beneficiary</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system (S)?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2. </a:t>
                      </a:r>
                      <a:r>
                        <a:rPr kumimoji="0" lang="en-US" sz="1200" i="1" kern="1200" dirty="0" smtClean="0">
                          <a:solidFill>
                            <a:schemeClr val="dk1"/>
                          </a:solidFill>
                          <a:effectLst/>
                          <a:latin typeface="+mn-lt"/>
                          <a:ea typeface="+mn-ea"/>
                          <a:cs typeface="+mn-cs"/>
                        </a:rPr>
                        <a:t>Purpose </a:t>
                      </a:r>
                      <a:r>
                        <a:rPr kumimoji="0" lang="en-US" sz="1200" kern="1200" dirty="0" smtClean="0">
                          <a:solidFill>
                            <a:schemeClr val="dk1"/>
                          </a:solidFill>
                          <a:effectLst/>
                          <a:latin typeface="+mn-lt"/>
                          <a:ea typeface="+mn-ea"/>
                          <a:cs typeface="+mn-cs"/>
                        </a:rPr>
                        <a:t>What ought to be/is the purpose of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3. </a:t>
                      </a:r>
                      <a:r>
                        <a:rPr kumimoji="0" lang="en-US" sz="1200" i="1" kern="1200" dirty="0" smtClean="0">
                          <a:solidFill>
                            <a:schemeClr val="dk1"/>
                          </a:solidFill>
                          <a:effectLst/>
                          <a:latin typeface="+mn-lt"/>
                          <a:ea typeface="+mn-ea"/>
                          <a:cs typeface="+mn-cs"/>
                        </a:rPr>
                        <a:t>Measure of improvement </a:t>
                      </a:r>
                      <a:r>
                        <a:rPr kumimoji="0" lang="en-US" sz="1200" kern="1200" dirty="0" smtClean="0">
                          <a:solidFill>
                            <a:schemeClr val="dk1"/>
                          </a:solidFill>
                          <a:effectLst/>
                          <a:latin typeface="+mn-lt"/>
                          <a:ea typeface="+mn-ea"/>
                          <a:cs typeface="+mn-cs"/>
                        </a:rPr>
                        <a:t>What ought</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to be/is S’s </a:t>
                      </a:r>
                      <a:endParaRPr lang="en-US" sz="1200" dirty="0" smtClean="0"/>
                    </a:p>
                    <a:p>
                      <a:r>
                        <a:rPr kumimoji="0" lang="en-US" sz="1200" kern="1200" dirty="0" smtClean="0">
                          <a:solidFill>
                            <a:schemeClr val="dk1"/>
                          </a:solidFill>
                          <a:effectLst/>
                          <a:latin typeface="+mn-lt"/>
                          <a:ea typeface="+mn-ea"/>
                          <a:cs typeface="+mn-cs"/>
                        </a:rPr>
                        <a:t>measure of success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control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4. </a:t>
                      </a:r>
                      <a:r>
                        <a:rPr kumimoji="0" lang="en-US" sz="1200" i="1" kern="1200" dirty="0" smtClean="0">
                          <a:solidFill>
                            <a:schemeClr val="dk1"/>
                          </a:solidFill>
                          <a:effectLst/>
                          <a:latin typeface="+mn-lt"/>
                          <a:ea typeface="+mn-ea"/>
                          <a:cs typeface="+mn-cs"/>
                        </a:rPr>
                        <a:t>Decision maker </a:t>
                      </a:r>
                      <a:r>
                        <a:rPr kumimoji="0" lang="en-US" sz="1200" kern="1200" dirty="0" smtClean="0">
                          <a:solidFill>
                            <a:schemeClr val="dk1"/>
                          </a:solidFill>
                          <a:effectLst/>
                          <a:latin typeface="+mn-lt"/>
                          <a:ea typeface="+mn-ea"/>
                          <a:cs typeface="+mn-cs"/>
                        </a:rPr>
                        <a:t>Who ought to be/is in control of the conditions of success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5. </a:t>
                      </a:r>
                      <a:r>
                        <a:rPr kumimoji="0" lang="en-US" sz="1200" i="1" kern="1200" dirty="0" smtClean="0">
                          <a:solidFill>
                            <a:schemeClr val="dk1"/>
                          </a:solidFill>
                          <a:effectLst/>
                          <a:latin typeface="+mn-lt"/>
                          <a:ea typeface="+mn-ea"/>
                          <a:cs typeface="+mn-cs"/>
                        </a:rPr>
                        <a:t>Resources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conditions of success ought to be/are under the control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6. </a:t>
                      </a:r>
                      <a:r>
                        <a:rPr kumimoji="0" lang="en-US" sz="1200" i="1" kern="1200" dirty="0" smtClean="0">
                          <a:solidFill>
                            <a:schemeClr val="dk1"/>
                          </a:solidFill>
                          <a:effectLst/>
                          <a:latin typeface="+mn-lt"/>
                          <a:ea typeface="+mn-ea"/>
                          <a:cs typeface="+mn-cs"/>
                        </a:rPr>
                        <a:t>Decision environment </a:t>
                      </a:r>
                      <a:r>
                        <a:rPr kumimoji="0" lang="en-US" sz="1200" kern="1200" dirty="0" smtClean="0">
                          <a:solidFill>
                            <a:schemeClr val="dk1"/>
                          </a:solidFill>
                          <a:effectLst/>
                          <a:latin typeface="+mn-lt"/>
                          <a:ea typeface="+mn-ea"/>
                          <a:cs typeface="+mn-cs"/>
                        </a:rPr>
                        <a:t>What conditions of success ought to</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be/are outside the control</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decision maker?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knowledge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7. </a:t>
                      </a:r>
                      <a:r>
                        <a:rPr kumimoji="0" lang="en-US" sz="1200" i="1" kern="1200" dirty="0" smtClean="0">
                          <a:solidFill>
                            <a:schemeClr val="dk1"/>
                          </a:solidFill>
                          <a:effectLst/>
                          <a:latin typeface="+mn-lt"/>
                          <a:ea typeface="+mn-ea"/>
                          <a:cs typeface="+mn-cs"/>
                        </a:rPr>
                        <a:t>Expert</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be/is providing relevant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8. </a:t>
                      </a:r>
                      <a:r>
                        <a:rPr kumimoji="0" lang="en-US" sz="1200" i="1" kern="1200" dirty="0" smtClean="0">
                          <a:solidFill>
                            <a:schemeClr val="dk1"/>
                          </a:solidFill>
                          <a:effectLst/>
                          <a:latin typeface="+mn-lt"/>
                          <a:ea typeface="+mn-ea"/>
                          <a:cs typeface="+mn-cs"/>
                        </a:rPr>
                        <a:t>Expertise</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relevant new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9. </a:t>
                      </a:r>
                      <a:r>
                        <a:rPr kumimoji="0" lang="en-US" sz="1200" i="1" kern="1200" dirty="0" smtClean="0">
                          <a:solidFill>
                            <a:schemeClr val="dk1"/>
                          </a:solidFill>
                          <a:effectLst/>
                          <a:latin typeface="+mn-lt"/>
                          <a:ea typeface="+mn-ea"/>
                          <a:cs typeface="+mn-cs"/>
                        </a:rPr>
                        <a:t>Guarantor</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regarded as assurances</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successful implementation? </a:t>
                      </a:r>
                      <a:endParaRPr lang="en-US" sz="1200" dirty="0" smtClean="0"/>
                    </a:p>
                    <a:p>
                      <a:endParaRPr lang="en-US" sz="1200" dirty="0"/>
                    </a:p>
                  </a:txBody>
                  <a:tcPr/>
                </a:tc>
              </a:tr>
              <a:tr h="1426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legitimacy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10. </a:t>
                      </a:r>
                      <a:r>
                        <a:rPr kumimoji="0" lang="en-US" sz="1200" i="1" kern="1200" dirty="0" smtClean="0">
                          <a:solidFill>
                            <a:schemeClr val="dk1"/>
                          </a:solidFill>
                          <a:effectLst/>
                          <a:latin typeface="+mn-lt"/>
                          <a:ea typeface="+mn-ea"/>
                          <a:cs typeface="+mn-cs"/>
                        </a:rPr>
                        <a:t>Witness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representing the interests of those negatively affected by but not involved with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11. </a:t>
                      </a:r>
                      <a:r>
                        <a:rPr kumimoji="0" lang="en-US" sz="1200" i="1" kern="1200" dirty="0" smtClean="0">
                          <a:solidFill>
                            <a:schemeClr val="dk1"/>
                          </a:solidFill>
                          <a:effectLst/>
                          <a:latin typeface="+mn-lt"/>
                          <a:ea typeface="+mn-ea"/>
                          <a:cs typeface="+mn-cs"/>
                        </a:rPr>
                        <a:t>Emancipation </a:t>
                      </a:r>
                      <a:r>
                        <a:rPr kumimoji="0" lang="en-US" sz="1200" kern="1200" dirty="0" smtClean="0">
                          <a:solidFill>
                            <a:schemeClr val="dk1"/>
                          </a:solidFill>
                          <a:effectLst/>
                          <a:latin typeface="+mn-lt"/>
                          <a:ea typeface="+mn-ea"/>
                          <a:cs typeface="+mn-cs"/>
                        </a:rPr>
                        <a:t>What ought to </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be/are the opportunities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for the interests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of those negatively affected to have expression and freedom from the worldview of S? </a:t>
                      </a:r>
                      <a:endParaRPr lang="en-US" sz="1200" dirty="0" smtClean="0"/>
                    </a:p>
                  </a:txBody>
                  <a:tcPr/>
                </a:tc>
                <a:tc>
                  <a:txBody>
                    <a:bodyPr/>
                    <a:lstStyle/>
                    <a:p>
                      <a:r>
                        <a:rPr kumimoji="0" lang="en-US" sz="1200" kern="1200" dirty="0" smtClean="0">
                          <a:solidFill>
                            <a:schemeClr val="dk1"/>
                          </a:solidFill>
                          <a:effectLst/>
                          <a:latin typeface="+mn-lt"/>
                          <a:ea typeface="+mn-ea"/>
                          <a:cs typeface="+mn-cs"/>
                        </a:rPr>
                        <a:t>12. </a:t>
                      </a:r>
                      <a:r>
                        <a:rPr kumimoji="0" lang="en-US" sz="1200" i="1" kern="1200" dirty="0" smtClean="0">
                          <a:solidFill>
                            <a:schemeClr val="dk1"/>
                          </a:solidFill>
                          <a:effectLst/>
                          <a:latin typeface="+mn-lt"/>
                          <a:ea typeface="+mn-ea"/>
                          <a:cs typeface="+mn-cs"/>
                        </a:rPr>
                        <a:t>Worldview </a:t>
                      </a:r>
                      <a:r>
                        <a:rPr kumimoji="0" lang="en-US" sz="1200" kern="1200" dirty="0" smtClean="0">
                          <a:solidFill>
                            <a:schemeClr val="dk1"/>
                          </a:solidFill>
                          <a:effectLst/>
                          <a:latin typeface="+mn-lt"/>
                          <a:ea typeface="+mn-ea"/>
                          <a:cs typeface="+mn-cs"/>
                        </a:rPr>
                        <a:t>What space ought to be/</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is available </a:t>
                      </a:r>
                      <a:endParaRPr lang="en-US" sz="1200" dirty="0" smtClean="0"/>
                    </a:p>
                    <a:p>
                      <a:r>
                        <a:rPr kumimoji="0" lang="en-US" sz="1200" kern="1200" dirty="0" smtClean="0">
                          <a:solidFill>
                            <a:schemeClr val="dk1"/>
                          </a:solidFill>
                          <a:effectLst/>
                          <a:latin typeface="+mn-lt"/>
                          <a:ea typeface="+mn-ea"/>
                          <a:cs typeface="+mn-cs"/>
                        </a:rPr>
                        <a:t>for reconciling differing worldviews regarding S among those involved and affected? </a:t>
                      </a:r>
                      <a:endParaRPr lang="en-US" sz="1200" dirty="0" smtClean="0"/>
                    </a:p>
                  </a:txBody>
                  <a:tcPr/>
                </a:tc>
              </a:tr>
            </a:tbl>
          </a:graphicData>
        </a:graphic>
      </p:graphicFrame>
    </p:spTree>
    <p:extLst>
      <p:ext uri="{BB962C8B-B14F-4D97-AF65-F5344CB8AC3E}">
        <p14:creationId xmlns:p14="http://schemas.microsoft.com/office/powerpoint/2010/main" val="1182127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309320"/>
            <a:ext cx="8208912" cy="461665"/>
          </a:xfrm>
          <a:prstGeom prst="rect">
            <a:avLst/>
          </a:prstGeom>
        </p:spPr>
        <p:txBody>
          <a:bodyPr wrap="square">
            <a:spAutoFit/>
          </a:bodyPr>
          <a:lstStyle/>
          <a:p>
            <a:r>
              <a:rPr lang="en-US" sz="1200" dirty="0"/>
              <a:t>Ulrich, Werner and Reynolds, Martin (2010). Critical systems heuristics. In: Reynolds, Martin and </a:t>
            </a:r>
            <a:r>
              <a:rPr lang="en-US" sz="1200" dirty="0" err="1"/>
              <a:t>Holwell</a:t>
            </a:r>
            <a:r>
              <a:rPr lang="en-US" sz="1200" dirty="0"/>
              <a:t>, Sue eds. Systems Approaches to Managing Change: A Practical Guide. London: Springer, pp. 243–292</a:t>
            </a:r>
          </a:p>
        </p:txBody>
      </p:sp>
      <p:graphicFrame>
        <p:nvGraphicFramePr>
          <p:cNvPr id="5" name="Table 4"/>
          <p:cNvGraphicFramePr>
            <a:graphicFrameLocks noGrp="1"/>
          </p:cNvGraphicFramePr>
          <p:nvPr>
            <p:extLst>
              <p:ext uri="{D42A27DB-BD31-4B8C-83A1-F6EECF244321}">
                <p14:modId xmlns:p14="http://schemas.microsoft.com/office/powerpoint/2010/main" val="2216889928"/>
              </p:ext>
            </p:extLst>
          </p:nvPr>
        </p:nvGraphicFramePr>
        <p:xfrm>
          <a:off x="395536" y="764704"/>
          <a:ext cx="8496944" cy="5450005"/>
        </p:xfrm>
        <a:graphic>
          <a:graphicData uri="http://schemas.openxmlformats.org/drawingml/2006/table">
            <a:tbl>
              <a:tblPr firstRow="1" bandRow="1">
                <a:tableStyleId>{5C22544A-7EE6-4342-B048-85BDC9FD1C3A}</a:tableStyleId>
              </a:tblPr>
              <a:tblGrid>
                <a:gridCol w="2124236"/>
                <a:gridCol w="2124236"/>
                <a:gridCol w="2124236"/>
                <a:gridCol w="2124236"/>
              </a:tblGrid>
              <a:tr h="620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lt1"/>
                          </a:solidFill>
                          <a:effectLst/>
                          <a:latin typeface="+mn-lt"/>
                          <a:ea typeface="+mn-ea"/>
                          <a:cs typeface="+mn-cs"/>
                        </a:rPr>
                        <a:t>Sources of influence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Social roles (Stakeholders)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Specific concerns (Stakes)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1" kern="1200" dirty="0" smtClean="0">
                          <a:solidFill>
                            <a:schemeClr val="lt1"/>
                          </a:solidFill>
                          <a:effectLst/>
                          <a:latin typeface="+mn-lt"/>
                          <a:ea typeface="+mn-ea"/>
                          <a:cs typeface="+mn-cs"/>
                        </a:rPr>
                        <a:t>Key problems (</a:t>
                      </a:r>
                      <a:r>
                        <a:rPr kumimoji="0" lang="en-US" sz="1200" b="1" i="1" kern="1200" dirty="0" err="1" smtClean="0">
                          <a:solidFill>
                            <a:schemeClr val="lt1"/>
                          </a:solidFill>
                          <a:effectLst/>
                          <a:latin typeface="+mn-lt"/>
                          <a:ea typeface="+mn-ea"/>
                          <a:cs typeface="+mn-cs"/>
                        </a:rPr>
                        <a:t>Stakeholding</a:t>
                      </a:r>
                      <a:r>
                        <a:rPr kumimoji="0" lang="en-US" sz="1200" b="1" i="1" kern="1200" dirty="0" smtClean="0">
                          <a:solidFill>
                            <a:schemeClr val="lt1"/>
                          </a:solidFill>
                          <a:effectLst/>
                          <a:latin typeface="+mn-lt"/>
                          <a:ea typeface="+mn-ea"/>
                          <a:cs typeface="+mn-cs"/>
                        </a:rPr>
                        <a:t> issues) </a:t>
                      </a:r>
                      <a:endParaRPr lang="en-US" sz="1200" dirty="0" smtClean="0"/>
                    </a:p>
                  </a:txBody>
                  <a:tcPr/>
                </a:tc>
              </a:tr>
              <a:tr h="975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motivation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 </a:t>
                      </a:r>
                      <a:r>
                        <a:rPr kumimoji="0" lang="en-US" sz="1200" i="1" kern="1200" dirty="0" smtClean="0">
                          <a:solidFill>
                            <a:schemeClr val="dk1"/>
                          </a:solidFill>
                          <a:effectLst/>
                          <a:latin typeface="+mn-lt"/>
                          <a:ea typeface="+mn-ea"/>
                          <a:cs typeface="+mn-cs"/>
                        </a:rPr>
                        <a:t>Beneficiary</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the intended beneficiary</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system (S)?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2. </a:t>
                      </a:r>
                      <a:r>
                        <a:rPr kumimoji="0" lang="en-US" sz="1200" i="1" kern="1200" dirty="0" smtClean="0">
                          <a:solidFill>
                            <a:schemeClr val="dk1"/>
                          </a:solidFill>
                          <a:effectLst/>
                          <a:latin typeface="+mn-lt"/>
                          <a:ea typeface="+mn-ea"/>
                          <a:cs typeface="+mn-cs"/>
                        </a:rPr>
                        <a:t>Purpose </a:t>
                      </a:r>
                      <a:r>
                        <a:rPr kumimoji="0" lang="en-US" sz="1200" kern="1200" dirty="0" smtClean="0">
                          <a:solidFill>
                            <a:schemeClr val="dk1"/>
                          </a:solidFill>
                          <a:effectLst/>
                          <a:latin typeface="+mn-lt"/>
                          <a:ea typeface="+mn-ea"/>
                          <a:cs typeface="+mn-cs"/>
                        </a:rPr>
                        <a:t>What ought to be/is the purpose of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3. </a:t>
                      </a:r>
                      <a:r>
                        <a:rPr kumimoji="0" lang="en-US" sz="1200" i="1" kern="1200" dirty="0" smtClean="0">
                          <a:solidFill>
                            <a:schemeClr val="dk1"/>
                          </a:solidFill>
                          <a:effectLst/>
                          <a:latin typeface="+mn-lt"/>
                          <a:ea typeface="+mn-ea"/>
                          <a:cs typeface="+mn-cs"/>
                        </a:rPr>
                        <a:t>Measure of improvement </a:t>
                      </a:r>
                      <a:r>
                        <a:rPr kumimoji="0" lang="en-US" sz="1200" kern="1200" dirty="0" smtClean="0">
                          <a:solidFill>
                            <a:schemeClr val="dk1"/>
                          </a:solidFill>
                          <a:effectLst/>
                          <a:latin typeface="+mn-lt"/>
                          <a:ea typeface="+mn-ea"/>
                          <a:cs typeface="+mn-cs"/>
                        </a:rPr>
                        <a:t>What ought</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to be/is S’s </a:t>
                      </a:r>
                      <a:endParaRPr lang="en-US" sz="1200" dirty="0" smtClean="0"/>
                    </a:p>
                    <a:p>
                      <a:r>
                        <a:rPr kumimoji="0" lang="en-US" sz="1200" kern="1200" dirty="0" smtClean="0">
                          <a:solidFill>
                            <a:schemeClr val="dk1"/>
                          </a:solidFill>
                          <a:effectLst/>
                          <a:latin typeface="+mn-lt"/>
                          <a:ea typeface="+mn-ea"/>
                          <a:cs typeface="+mn-cs"/>
                        </a:rPr>
                        <a:t>measure of success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control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4. </a:t>
                      </a:r>
                      <a:r>
                        <a:rPr kumimoji="0" lang="en-US" sz="1200" i="1" kern="1200" dirty="0" smtClean="0">
                          <a:solidFill>
                            <a:schemeClr val="dk1"/>
                          </a:solidFill>
                          <a:effectLst/>
                          <a:latin typeface="+mn-lt"/>
                          <a:ea typeface="+mn-ea"/>
                          <a:cs typeface="+mn-cs"/>
                        </a:rPr>
                        <a:t>Decision maker </a:t>
                      </a:r>
                      <a:r>
                        <a:rPr kumimoji="0" lang="en-US" sz="1200" kern="1200" dirty="0" smtClean="0">
                          <a:solidFill>
                            <a:schemeClr val="dk1"/>
                          </a:solidFill>
                          <a:effectLst/>
                          <a:latin typeface="+mn-lt"/>
                          <a:ea typeface="+mn-ea"/>
                          <a:cs typeface="+mn-cs"/>
                        </a:rPr>
                        <a:t>Who ought to be/is in control of the conditions of success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5. </a:t>
                      </a:r>
                      <a:r>
                        <a:rPr kumimoji="0" lang="en-US" sz="1200" i="1" kern="1200" dirty="0" smtClean="0">
                          <a:solidFill>
                            <a:schemeClr val="dk1"/>
                          </a:solidFill>
                          <a:effectLst/>
                          <a:latin typeface="+mn-lt"/>
                          <a:ea typeface="+mn-ea"/>
                          <a:cs typeface="+mn-cs"/>
                        </a:rPr>
                        <a:t>Resources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conditions of success ought to be/are under the control of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6. </a:t>
                      </a:r>
                      <a:r>
                        <a:rPr kumimoji="0" lang="en-US" sz="1200" i="1" kern="1200" dirty="0" smtClean="0">
                          <a:solidFill>
                            <a:schemeClr val="dk1"/>
                          </a:solidFill>
                          <a:effectLst/>
                          <a:latin typeface="+mn-lt"/>
                          <a:ea typeface="+mn-ea"/>
                          <a:cs typeface="+mn-cs"/>
                        </a:rPr>
                        <a:t>Decision environment </a:t>
                      </a:r>
                      <a:r>
                        <a:rPr kumimoji="0" lang="en-US" sz="1200" kern="1200" dirty="0" smtClean="0">
                          <a:solidFill>
                            <a:schemeClr val="dk1"/>
                          </a:solidFill>
                          <a:effectLst/>
                          <a:latin typeface="+mn-lt"/>
                          <a:ea typeface="+mn-ea"/>
                          <a:cs typeface="+mn-cs"/>
                        </a:rPr>
                        <a:t>What conditions of success ought to</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be/are outside the control</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the decision maker? </a:t>
                      </a:r>
                      <a:endParaRPr lang="en-US" sz="1200" dirty="0" smtClean="0"/>
                    </a:p>
                    <a:p>
                      <a:endParaRPr lang="en-US" sz="1200" dirty="0"/>
                    </a:p>
                  </a:txBody>
                  <a:tcPr/>
                </a:tc>
              </a:tr>
              <a:tr h="115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knowledge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7. </a:t>
                      </a:r>
                      <a:r>
                        <a:rPr kumimoji="0" lang="en-US" sz="1200" i="1" kern="1200" dirty="0" smtClean="0">
                          <a:solidFill>
                            <a:schemeClr val="dk1"/>
                          </a:solidFill>
                          <a:effectLst/>
                          <a:latin typeface="+mn-lt"/>
                          <a:ea typeface="+mn-ea"/>
                          <a:cs typeface="+mn-cs"/>
                        </a:rPr>
                        <a:t>Expert</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be/is providing relevant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8. </a:t>
                      </a:r>
                      <a:r>
                        <a:rPr kumimoji="0" lang="en-US" sz="1200" i="1" kern="1200" dirty="0" smtClean="0">
                          <a:solidFill>
                            <a:schemeClr val="dk1"/>
                          </a:solidFill>
                          <a:effectLst/>
                          <a:latin typeface="+mn-lt"/>
                          <a:ea typeface="+mn-ea"/>
                          <a:cs typeface="+mn-cs"/>
                        </a:rPr>
                        <a:t>Expertise</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relevant new knowledge and skills for S? </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9. </a:t>
                      </a:r>
                      <a:r>
                        <a:rPr kumimoji="0" lang="en-US" sz="1200" i="1" kern="1200" dirty="0" smtClean="0">
                          <a:solidFill>
                            <a:schemeClr val="dk1"/>
                          </a:solidFill>
                          <a:effectLst/>
                          <a:latin typeface="+mn-lt"/>
                          <a:ea typeface="+mn-ea"/>
                          <a:cs typeface="+mn-cs"/>
                        </a:rPr>
                        <a:t>Guarantor</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What ought to be/are regarded as assurances</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of successful implementation? </a:t>
                      </a:r>
                      <a:endParaRPr lang="en-US" sz="1200" dirty="0" smtClean="0"/>
                    </a:p>
                    <a:p>
                      <a:endParaRPr lang="en-US" sz="1200" dirty="0"/>
                    </a:p>
                  </a:txBody>
                  <a:tcPr/>
                </a:tc>
              </a:tr>
              <a:tr h="1426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effectLst/>
                          <a:latin typeface="+mn-lt"/>
                          <a:ea typeface="+mn-ea"/>
                          <a:cs typeface="+mn-cs"/>
                        </a:rPr>
                        <a:t>Sources of legitimacy </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effectLst/>
                          <a:latin typeface="+mn-lt"/>
                          <a:ea typeface="+mn-ea"/>
                          <a:cs typeface="+mn-cs"/>
                        </a:rPr>
                        <a:t>10. </a:t>
                      </a:r>
                      <a:r>
                        <a:rPr kumimoji="0" lang="en-US" sz="1200" i="1" kern="1200" dirty="0" smtClean="0">
                          <a:solidFill>
                            <a:schemeClr val="dk1"/>
                          </a:solidFill>
                          <a:effectLst/>
                          <a:latin typeface="+mn-lt"/>
                          <a:ea typeface="+mn-ea"/>
                          <a:cs typeface="+mn-cs"/>
                        </a:rPr>
                        <a:t>Witness</a:t>
                      </a:r>
                      <a:br>
                        <a:rPr kumimoji="0" lang="en-US" sz="1200" i="1"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Who ought to be/ is representing the interests of those negatively affected by but not involved with S? </a:t>
                      </a:r>
                      <a:endParaRPr lang="en-US" sz="1200" dirty="0" smtClean="0"/>
                    </a:p>
                    <a:p>
                      <a:endParaRPr lang="en-US" sz="1200" dirty="0"/>
                    </a:p>
                  </a:txBody>
                  <a:tcPr/>
                </a:tc>
                <a:tc>
                  <a:txBody>
                    <a:bodyPr/>
                    <a:lstStyle/>
                    <a:p>
                      <a:r>
                        <a:rPr kumimoji="0" lang="en-US" sz="1200" kern="1200" dirty="0" smtClean="0">
                          <a:solidFill>
                            <a:schemeClr val="dk1"/>
                          </a:solidFill>
                          <a:effectLst/>
                          <a:latin typeface="+mn-lt"/>
                          <a:ea typeface="+mn-ea"/>
                          <a:cs typeface="+mn-cs"/>
                        </a:rPr>
                        <a:t>11. </a:t>
                      </a:r>
                      <a:r>
                        <a:rPr kumimoji="0" lang="en-US" sz="1200" i="1" kern="1200" dirty="0" smtClean="0">
                          <a:solidFill>
                            <a:schemeClr val="dk1"/>
                          </a:solidFill>
                          <a:effectLst/>
                          <a:latin typeface="+mn-lt"/>
                          <a:ea typeface="+mn-ea"/>
                          <a:cs typeface="+mn-cs"/>
                        </a:rPr>
                        <a:t>Emancipation </a:t>
                      </a:r>
                      <a:r>
                        <a:rPr kumimoji="0" lang="en-US" sz="1200" kern="1200" dirty="0" smtClean="0">
                          <a:solidFill>
                            <a:schemeClr val="dk1"/>
                          </a:solidFill>
                          <a:effectLst/>
                          <a:latin typeface="+mn-lt"/>
                          <a:ea typeface="+mn-ea"/>
                          <a:cs typeface="+mn-cs"/>
                        </a:rPr>
                        <a:t>What ought to </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be/are the opportunities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for the interests</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of those negatively affected to have expression and freedom from the worldview of S? </a:t>
                      </a:r>
                      <a:endParaRPr lang="en-US" sz="1200" dirty="0" smtClean="0"/>
                    </a:p>
                  </a:txBody>
                  <a:tcPr/>
                </a:tc>
                <a:tc>
                  <a:txBody>
                    <a:bodyPr/>
                    <a:lstStyle/>
                    <a:p>
                      <a:r>
                        <a:rPr kumimoji="0" lang="en-US" sz="1200" kern="1200" dirty="0" smtClean="0">
                          <a:solidFill>
                            <a:schemeClr val="dk1"/>
                          </a:solidFill>
                          <a:effectLst/>
                          <a:latin typeface="+mn-lt"/>
                          <a:ea typeface="+mn-ea"/>
                          <a:cs typeface="+mn-cs"/>
                        </a:rPr>
                        <a:t>12. </a:t>
                      </a:r>
                      <a:r>
                        <a:rPr kumimoji="0" lang="en-US" sz="1200" i="1" kern="1200" dirty="0" smtClean="0">
                          <a:solidFill>
                            <a:schemeClr val="dk1"/>
                          </a:solidFill>
                          <a:effectLst/>
                          <a:latin typeface="+mn-lt"/>
                          <a:ea typeface="+mn-ea"/>
                          <a:cs typeface="+mn-cs"/>
                        </a:rPr>
                        <a:t>Worldview </a:t>
                      </a:r>
                      <a:r>
                        <a:rPr kumimoji="0" lang="en-US" sz="1200" kern="1200" dirty="0" smtClean="0">
                          <a:solidFill>
                            <a:schemeClr val="dk1"/>
                          </a:solidFill>
                          <a:effectLst/>
                          <a:latin typeface="+mn-lt"/>
                          <a:ea typeface="+mn-ea"/>
                          <a:cs typeface="+mn-cs"/>
                        </a:rPr>
                        <a:t>What space ought to be/</a:t>
                      </a:r>
                      <a:br>
                        <a:rPr kumimoji="0" lang="en-US" sz="1200" kern="1200" dirty="0" smtClean="0">
                          <a:solidFill>
                            <a:schemeClr val="dk1"/>
                          </a:solidFill>
                          <a:effectLst/>
                          <a:latin typeface="+mn-lt"/>
                          <a:ea typeface="+mn-ea"/>
                          <a:cs typeface="+mn-cs"/>
                        </a:rPr>
                      </a:br>
                      <a:r>
                        <a:rPr kumimoji="0" lang="en-US" sz="1200" kern="1200" dirty="0" smtClean="0">
                          <a:solidFill>
                            <a:schemeClr val="dk1"/>
                          </a:solidFill>
                          <a:effectLst/>
                          <a:latin typeface="+mn-lt"/>
                          <a:ea typeface="+mn-ea"/>
                          <a:cs typeface="+mn-cs"/>
                        </a:rPr>
                        <a:t>is available </a:t>
                      </a:r>
                      <a:endParaRPr lang="en-US" sz="1200" dirty="0" smtClean="0"/>
                    </a:p>
                    <a:p>
                      <a:r>
                        <a:rPr kumimoji="0" lang="en-US" sz="1200" kern="1200" dirty="0" smtClean="0">
                          <a:solidFill>
                            <a:schemeClr val="dk1"/>
                          </a:solidFill>
                          <a:effectLst/>
                          <a:latin typeface="+mn-lt"/>
                          <a:ea typeface="+mn-ea"/>
                          <a:cs typeface="+mn-cs"/>
                        </a:rPr>
                        <a:t>for reconciling differing worldviews regarding S among those involved and affected? </a:t>
                      </a:r>
                      <a:endParaRPr lang="en-US" sz="1200" dirty="0" smtClean="0"/>
                    </a:p>
                  </a:txBody>
                  <a:tcPr/>
                </a:tc>
              </a:tr>
            </a:tbl>
          </a:graphicData>
        </a:graphic>
      </p:graphicFrame>
      <p:sp>
        <p:nvSpPr>
          <p:cNvPr id="2" name="Rectangle 1"/>
          <p:cNvSpPr/>
          <p:nvPr/>
        </p:nvSpPr>
        <p:spPr>
          <a:xfrm rot="833367">
            <a:off x="-2042923" y="5933219"/>
            <a:ext cx="7753856" cy="7258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How might our airport example</a:t>
            </a:r>
          </a:p>
          <a:p>
            <a:pPr algn="ctr"/>
            <a:r>
              <a:rPr lang="en-US" dirty="0" smtClean="0"/>
              <a:t> map to these questions?</a:t>
            </a:r>
            <a:endParaRPr lang="en-US" dirty="0"/>
          </a:p>
        </p:txBody>
      </p:sp>
    </p:spTree>
    <p:extLst>
      <p:ext uri="{BB962C8B-B14F-4D97-AF65-F5344CB8AC3E}">
        <p14:creationId xmlns:p14="http://schemas.microsoft.com/office/powerpoint/2010/main" val="6356660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066800"/>
          </a:xfrm>
        </p:spPr>
        <p:txBody>
          <a:bodyPr>
            <a:noAutofit/>
          </a:bodyPr>
          <a:lstStyle/>
          <a:p>
            <a:r>
              <a:rPr lang="en-US" sz="3200" dirty="0" smtClean="0"/>
              <a:t>Overview</a:t>
            </a:r>
            <a:endParaRPr lang="en-US" sz="3200" dirty="0"/>
          </a:p>
        </p:txBody>
      </p:sp>
      <p:sp>
        <p:nvSpPr>
          <p:cNvPr id="3" name="Content Placeholder 2"/>
          <p:cNvSpPr>
            <a:spLocks noGrp="1"/>
          </p:cNvSpPr>
          <p:nvPr>
            <p:ph idx="1"/>
          </p:nvPr>
        </p:nvSpPr>
        <p:spPr/>
        <p:txBody>
          <a:bodyPr>
            <a:normAutofit/>
          </a:bodyPr>
          <a:lstStyle/>
          <a:p>
            <a:r>
              <a:rPr lang="en-US" dirty="0" smtClean="0">
                <a:latin typeface="Arial"/>
                <a:cs typeface="Arial"/>
              </a:rPr>
              <a:t>Reminder: Soft </a:t>
            </a:r>
            <a:r>
              <a:rPr lang="en-US" dirty="0" smtClean="0">
                <a:latin typeface="Arial"/>
                <a:cs typeface="Arial"/>
              </a:rPr>
              <a:t>Systems </a:t>
            </a:r>
            <a:r>
              <a:rPr lang="en-US" dirty="0" smtClean="0">
                <a:latin typeface="Arial"/>
                <a:cs typeface="Arial"/>
              </a:rPr>
              <a:t>7 </a:t>
            </a:r>
            <a:r>
              <a:rPr lang="en-US" dirty="0" smtClean="0">
                <a:latin typeface="Arial"/>
                <a:cs typeface="Arial"/>
              </a:rPr>
              <a:t>stage </a:t>
            </a:r>
            <a:r>
              <a:rPr lang="en-US" dirty="0" smtClean="0">
                <a:latin typeface="Arial"/>
                <a:cs typeface="Arial"/>
              </a:rPr>
              <a:t>method</a:t>
            </a:r>
          </a:p>
          <a:p>
            <a:pPr lvl="1"/>
            <a:endParaRPr lang="en-US" dirty="0">
              <a:latin typeface="Arial"/>
              <a:cs typeface="Arial"/>
            </a:endParaRPr>
          </a:p>
          <a:p>
            <a:r>
              <a:rPr lang="en-US" dirty="0" smtClean="0">
                <a:latin typeface="Arial"/>
                <a:cs typeface="Arial"/>
              </a:rPr>
              <a:t>Methods of Analysis</a:t>
            </a:r>
          </a:p>
          <a:p>
            <a:pPr lvl="1"/>
            <a:r>
              <a:rPr lang="en-US" dirty="0" smtClean="0">
                <a:latin typeface="Arial"/>
                <a:cs typeface="Arial"/>
              </a:rPr>
              <a:t>CATWOE</a:t>
            </a:r>
            <a:endParaRPr lang="en-US" dirty="0">
              <a:latin typeface="Arial"/>
              <a:cs typeface="Arial"/>
            </a:endParaRPr>
          </a:p>
          <a:p>
            <a:pPr lvl="1"/>
            <a:r>
              <a:rPr lang="en-US" dirty="0" smtClean="0">
                <a:latin typeface="Arial"/>
                <a:cs typeface="Arial"/>
              </a:rPr>
              <a:t>Critical </a:t>
            </a:r>
            <a:r>
              <a:rPr lang="en-US" dirty="0" smtClean="0">
                <a:latin typeface="Arial"/>
                <a:cs typeface="Arial"/>
              </a:rPr>
              <a:t>Systems </a:t>
            </a:r>
            <a:r>
              <a:rPr lang="en-US" dirty="0" smtClean="0">
                <a:latin typeface="Arial"/>
                <a:cs typeface="Arial"/>
              </a:rPr>
              <a:t>Heuristics</a:t>
            </a:r>
          </a:p>
          <a:p>
            <a:pPr lvl="1"/>
            <a:endParaRPr lang="en-US" dirty="0">
              <a:latin typeface="Arial"/>
              <a:cs typeface="Arial"/>
            </a:endParaRPr>
          </a:p>
          <a:p>
            <a:r>
              <a:rPr lang="en-US" dirty="0" smtClean="0">
                <a:latin typeface="Arial"/>
                <a:cs typeface="Arial"/>
              </a:rPr>
              <a:t>Expressing the Model</a:t>
            </a:r>
          </a:p>
          <a:p>
            <a:pPr lvl="1"/>
            <a:r>
              <a:rPr lang="en-US" dirty="0" smtClean="0">
                <a:latin typeface="Arial"/>
                <a:cs typeface="Arial"/>
              </a:rPr>
              <a:t>Systems Diagram</a:t>
            </a:r>
          </a:p>
          <a:p>
            <a:pPr lvl="1"/>
            <a:r>
              <a:rPr lang="en-US" dirty="0" smtClean="0">
                <a:latin typeface="Arial"/>
                <a:cs typeface="Arial"/>
              </a:rPr>
              <a:t>Stakeholder Personas</a:t>
            </a:r>
            <a:endParaRPr lang="en-US" dirty="0" smtClean="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41266991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8229600" cy="1944216"/>
          </a:xfrm>
        </p:spPr>
        <p:txBody>
          <a:bodyPr>
            <a:normAutofit/>
          </a:bodyPr>
          <a:lstStyle/>
          <a:p>
            <a:pPr algn="ctr"/>
            <a:r>
              <a:rPr lang="en-US" dirty="0" smtClean="0"/>
              <a:t>Expressing the Model</a:t>
            </a:r>
            <a:endParaRPr lang="en-US" dirty="0"/>
          </a:p>
        </p:txBody>
      </p:sp>
    </p:spTree>
    <p:extLst>
      <p:ext uri="{BB962C8B-B14F-4D97-AF65-F5344CB8AC3E}">
        <p14:creationId xmlns:p14="http://schemas.microsoft.com/office/powerpoint/2010/main" val="38237773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0872" y="1052736"/>
            <a:ext cx="8229600" cy="1069848"/>
          </a:xfrm>
        </p:spPr>
        <p:txBody>
          <a:bodyPr/>
          <a:lstStyle/>
          <a:p>
            <a:pPr algn="ctr"/>
            <a:r>
              <a:rPr lang="en-US" dirty="0" smtClean="0"/>
              <a:t>Soft Systems Diagram</a:t>
            </a:r>
            <a:endParaRPr lang="en-US" dirty="0"/>
          </a:p>
        </p:txBody>
      </p:sp>
      <p:pic>
        <p:nvPicPr>
          <p:cNvPr id="5" name="Picture 4" descr="Screen Shot 2015-10-07 at 23.03.03.png"/>
          <p:cNvPicPr>
            <a:picLocks noChangeAspect="1"/>
          </p:cNvPicPr>
          <p:nvPr/>
        </p:nvPicPr>
        <p:blipFill rotWithShape="1">
          <a:blip r:embed="rId2">
            <a:extLst>
              <a:ext uri="{28A0092B-C50C-407E-A947-70E740481C1C}">
                <a14:useLocalDpi xmlns:a14="http://schemas.microsoft.com/office/drawing/2010/main" val="0"/>
              </a:ext>
            </a:extLst>
          </a:blip>
          <a:srcRect l="29677" t="35741" r="15362" b="22963"/>
          <a:stretch/>
        </p:blipFill>
        <p:spPr>
          <a:xfrm>
            <a:off x="1403648" y="2132856"/>
            <a:ext cx="6915674" cy="4248472"/>
          </a:xfrm>
          <a:prstGeom prst="rect">
            <a:avLst/>
          </a:prstGeom>
        </p:spPr>
      </p:pic>
      <p:sp>
        <p:nvSpPr>
          <p:cNvPr id="6" name="Oval 5"/>
          <p:cNvSpPr/>
          <p:nvPr/>
        </p:nvSpPr>
        <p:spPr>
          <a:xfrm>
            <a:off x="5580112" y="5157192"/>
            <a:ext cx="1944216" cy="1080120"/>
          </a:xfrm>
          <a:prstGeom prst="ellipse">
            <a:avLst/>
          </a:prstGeom>
          <a:solidFill>
            <a:srgbClr val="FF0000">
              <a:alpha val="11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4389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66800"/>
          </a:xfrm>
        </p:spPr>
        <p:txBody>
          <a:bodyPr/>
          <a:lstStyle/>
          <a:p>
            <a:r>
              <a:rPr lang="en-US" dirty="0" smtClean="0"/>
              <a:t>Soft Systems </a:t>
            </a:r>
            <a:r>
              <a:rPr lang="en-US" dirty="0" smtClean="0"/>
              <a:t>Diagram</a:t>
            </a:r>
            <a:endParaRPr lang="en-US" dirty="0"/>
          </a:p>
        </p:txBody>
      </p:sp>
      <p:sp>
        <p:nvSpPr>
          <p:cNvPr id="6" name="Content Placeholder 5"/>
          <p:cNvSpPr>
            <a:spLocks noGrp="1"/>
          </p:cNvSpPr>
          <p:nvPr>
            <p:ph idx="1"/>
          </p:nvPr>
        </p:nvSpPr>
        <p:spPr>
          <a:xfrm>
            <a:off x="792162" y="1761565"/>
            <a:ext cx="7818438" cy="4619763"/>
          </a:xfrm>
        </p:spPr>
        <p:txBody>
          <a:bodyPr>
            <a:normAutofit fontScale="70000" lnSpcReduction="20000"/>
          </a:bodyPr>
          <a:lstStyle/>
          <a:p>
            <a:pPr>
              <a:lnSpc>
                <a:spcPct val="120000"/>
              </a:lnSpc>
              <a:spcAft>
                <a:spcPts val="600"/>
              </a:spcAft>
            </a:pPr>
            <a:r>
              <a:rPr lang="en-US" sz="3300" dirty="0" smtClean="0">
                <a:latin typeface="+mj-lt"/>
              </a:rPr>
              <a:t>Is a diagram of the reference system which can provide a narrative for the evidence that is collected</a:t>
            </a:r>
          </a:p>
          <a:p>
            <a:pPr>
              <a:lnSpc>
                <a:spcPct val="120000"/>
              </a:lnSpc>
              <a:spcAft>
                <a:spcPts val="600"/>
              </a:spcAft>
            </a:pPr>
            <a:r>
              <a:rPr lang="en-US" sz="3300" dirty="0" smtClean="0">
                <a:latin typeface="+mj-lt"/>
              </a:rPr>
              <a:t>Shows where evidence and information is missing or unsupported</a:t>
            </a:r>
          </a:p>
          <a:p>
            <a:pPr>
              <a:lnSpc>
                <a:spcPct val="120000"/>
              </a:lnSpc>
              <a:spcAft>
                <a:spcPts val="600"/>
              </a:spcAft>
            </a:pPr>
            <a:r>
              <a:rPr lang="en-US" sz="3300" dirty="0">
                <a:latin typeface="+mj-lt"/>
              </a:rPr>
              <a:t>E</a:t>
            </a:r>
            <a:r>
              <a:rPr lang="en-US" sz="3300" dirty="0" smtClean="0">
                <a:latin typeface="+mj-lt"/>
              </a:rPr>
              <a:t>ncourages critical questioning of: Legitimacy, Ownership, Assumptions, Motivations</a:t>
            </a:r>
          </a:p>
          <a:p>
            <a:pPr>
              <a:lnSpc>
                <a:spcPct val="120000"/>
              </a:lnSpc>
              <a:spcAft>
                <a:spcPts val="600"/>
              </a:spcAft>
            </a:pPr>
            <a:r>
              <a:rPr lang="en-US" sz="3300" dirty="0">
                <a:latin typeface="Arial" charset="0"/>
                <a:ea typeface="Arial" charset="0"/>
                <a:cs typeface="Arial" charset="0"/>
              </a:rPr>
              <a:t>C</a:t>
            </a:r>
            <a:r>
              <a:rPr lang="en-US" sz="3300" dirty="0" smtClean="0">
                <a:latin typeface="Arial" charset="0"/>
                <a:ea typeface="Arial" charset="0"/>
                <a:cs typeface="Arial" charset="0"/>
              </a:rPr>
              <a:t>aptures </a:t>
            </a:r>
            <a:r>
              <a:rPr lang="en-US" sz="3300" dirty="0">
                <a:latin typeface="Arial" charset="0"/>
                <a:ea typeface="Arial" charset="0"/>
                <a:cs typeface="Arial" charset="0"/>
              </a:rPr>
              <a:t>your understanding of the problem</a:t>
            </a:r>
          </a:p>
          <a:p>
            <a:pPr>
              <a:lnSpc>
                <a:spcPct val="120000"/>
              </a:lnSpc>
              <a:spcBef>
                <a:spcPts val="0"/>
              </a:spcBef>
              <a:spcAft>
                <a:spcPts val="600"/>
              </a:spcAft>
            </a:pPr>
            <a:r>
              <a:rPr lang="en-US" sz="3300" dirty="0" smtClean="0">
                <a:latin typeface="Arial" charset="0"/>
                <a:ea typeface="Arial" charset="0"/>
                <a:cs typeface="Arial" charset="0"/>
              </a:rPr>
              <a:t>Communicates your </a:t>
            </a:r>
            <a:r>
              <a:rPr lang="en-US" sz="3300" dirty="0">
                <a:latin typeface="Arial" charset="0"/>
                <a:ea typeface="Arial" charset="0"/>
                <a:cs typeface="Arial" charset="0"/>
              </a:rPr>
              <a:t>understanding of the </a:t>
            </a:r>
            <a:r>
              <a:rPr lang="en-US" sz="3300" dirty="0" smtClean="0">
                <a:latin typeface="Arial" charset="0"/>
                <a:ea typeface="Arial" charset="0"/>
                <a:cs typeface="Arial" charset="0"/>
              </a:rPr>
              <a:t>problem</a:t>
            </a:r>
          </a:p>
          <a:p>
            <a:pPr>
              <a:lnSpc>
                <a:spcPct val="120000"/>
              </a:lnSpc>
              <a:spcBef>
                <a:spcPts val="0"/>
              </a:spcBef>
              <a:spcAft>
                <a:spcPts val="600"/>
              </a:spcAft>
            </a:pPr>
            <a:r>
              <a:rPr lang="en-GB" sz="3300" dirty="0">
                <a:latin typeface="Arial" charset="0"/>
                <a:cs typeface="Arial" charset="0"/>
              </a:rPr>
              <a:t>If we can’t explain and qualify the  reference system, we probably don’t know enough to solve the </a:t>
            </a:r>
            <a:r>
              <a:rPr lang="en-GB" sz="3300" dirty="0" smtClean="0">
                <a:latin typeface="Arial" charset="0"/>
                <a:cs typeface="Arial" charset="0"/>
              </a:rPr>
              <a:t>problem</a:t>
            </a:r>
            <a:endParaRPr lang="en-US" sz="3300" dirty="0" smtClean="0"/>
          </a:p>
          <a:p>
            <a:pPr lvl="1"/>
            <a:endParaRPr lang="en-US" dirty="0"/>
          </a:p>
        </p:txBody>
      </p:sp>
      <p:sp>
        <p:nvSpPr>
          <p:cNvPr id="3" name="TextBox 2"/>
          <p:cNvSpPr txBox="1"/>
          <p:nvPr/>
        </p:nvSpPr>
        <p:spPr>
          <a:xfrm>
            <a:off x="7658100" y="2451100"/>
            <a:ext cx="184666"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38988765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spect="1"/>
          </p:cNvSpPr>
          <p:nvPr>
            <p:ph type="title"/>
          </p:nvPr>
        </p:nvSpPr>
        <p:spPr>
          <a:xfrm>
            <a:off x="457200" y="274638"/>
            <a:ext cx="8229600" cy="792162"/>
          </a:xfrm>
        </p:spPr>
        <p:txBody>
          <a:bodyPr/>
          <a:lstStyle/>
          <a:p>
            <a:r>
              <a:rPr lang="en-US" sz="3600">
                <a:latin typeface="Arial" charset="0"/>
                <a:cs typeface="Arial" charset="0"/>
              </a:rPr>
              <a:t>Systems Diagram </a:t>
            </a:r>
          </a:p>
        </p:txBody>
      </p:sp>
      <p:sp>
        <p:nvSpPr>
          <p:cNvPr id="3" name="Oval 2"/>
          <p:cNvSpPr/>
          <p:nvPr/>
        </p:nvSpPr>
        <p:spPr>
          <a:xfrm>
            <a:off x="2286000" y="2209800"/>
            <a:ext cx="4648200" cy="3581400"/>
          </a:xfrm>
          <a:prstGeom prst="ellipse">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68" name="TextBox 6"/>
          <p:cNvSpPr txBox="1">
            <a:spLocks noChangeArrowheads="1"/>
          </p:cNvSpPr>
          <p:nvPr/>
        </p:nvSpPr>
        <p:spPr bwMode="auto">
          <a:xfrm>
            <a:off x="3581400" y="13716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System Name </a:t>
            </a:r>
          </a:p>
        </p:txBody>
      </p:sp>
      <p:sp>
        <p:nvSpPr>
          <p:cNvPr id="36869" name="TextBox 8"/>
          <p:cNvSpPr txBox="1">
            <a:spLocks noChangeArrowheads="1"/>
          </p:cNvSpPr>
          <p:nvPr/>
        </p:nvSpPr>
        <p:spPr bwMode="auto">
          <a:xfrm>
            <a:off x="1905000" y="21336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System owner</a:t>
            </a:r>
          </a:p>
        </p:txBody>
      </p:sp>
      <p:sp>
        <p:nvSpPr>
          <p:cNvPr id="12" name="Right Arrow 11"/>
          <p:cNvSpPr/>
          <p:nvPr/>
        </p:nvSpPr>
        <p:spPr>
          <a:xfrm rot="18026977">
            <a:off x="3111501" y="5870575"/>
            <a:ext cx="1020762" cy="522287"/>
          </a:xfrm>
          <a:prstGeom prst="rightArrow">
            <a:avLst>
              <a:gd name="adj1" fmla="val 50000"/>
              <a:gd name="adj2" fmla="val 42358"/>
            </a:avLst>
          </a:prstGeom>
          <a:solidFill>
            <a:srgbClr val="A3A3E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ight Arrow 12"/>
          <p:cNvSpPr/>
          <p:nvPr/>
        </p:nvSpPr>
        <p:spPr>
          <a:xfrm rot="1478785">
            <a:off x="6775450" y="4530725"/>
            <a:ext cx="1020763" cy="555625"/>
          </a:xfrm>
          <a:prstGeom prst="rightArrow">
            <a:avLst>
              <a:gd name="adj1" fmla="val 50000"/>
              <a:gd name="adj2" fmla="val 42358"/>
            </a:avLst>
          </a:prstGeom>
          <a:solidFill>
            <a:srgbClr val="A3A3E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872" name="TextBox 15"/>
          <p:cNvSpPr txBox="1">
            <a:spLocks noChangeArrowheads="1"/>
          </p:cNvSpPr>
          <p:nvPr/>
        </p:nvSpPr>
        <p:spPr bwMode="auto">
          <a:xfrm>
            <a:off x="3810000" y="6172200"/>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Inputs</a:t>
            </a:r>
          </a:p>
        </p:txBody>
      </p:sp>
      <p:sp>
        <p:nvSpPr>
          <p:cNvPr id="36873" name="TextBox 16"/>
          <p:cNvSpPr txBox="1">
            <a:spLocks noChangeArrowheads="1"/>
          </p:cNvSpPr>
          <p:nvPr/>
        </p:nvSpPr>
        <p:spPr bwMode="auto">
          <a:xfrm>
            <a:off x="7848600" y="4114800"/>
            <a:ext cx="99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Outputs</a:t>
            </a:r>
          </a:p>
        </p:txBody>
      </p:sp>
      <p:sp>
        <p:nvSpPr>
          <p:cNvPr id="36874" name="TextBox 17"/>
          <p:cNvSpPr txBox="1">
            <a:spLocks noChangeArrowheads="1"/>
          </p:cNvSpPr>
          <p:nvPr/>
        </p:nvSpPr>
        <p:spPr bwMode="auto">
          <a:xfrm>
            <a:off x="7239000" y="59436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Beneficiaries &amp; victims</a:t>
            </a:r>
          </a:p>
        </p:txBody>
      </p:sp>
      <p:grpSp>
        <p:nvGrpSpPr>
          <p:cNvPr id="36875" name="Group 34"/>
          <p:cNvGrpSpPr>
            <a:grpSpLocks/>
          </p:cNvGrpSpPr>
          <p:nvPr/>
        </p:nvGrpSpPr>
        <p:grpSpPr bwMode="auto">
          <a:xfrm>
            <a:off x="3810000" y="4343400"/>
            <a:ext cx="2057400" cy="990600"/>
            <a:chOff x="3200400" y="4038600"/>
            <a:chExt cx="2971800" cy="1371600"/>
          </a:xfrm>
        </p:grpSpPr>
        <p:sp>
          <p:nvSpPr>
            <p:cNvPr id="20" name="Rectangle 19"/>
            <p:cNvSpPr/>
            <p:nvPr/>
          </p:nvSpPr>
          <p:spPr>
            <a:xfrm>
              <a:off x="4039658" y="4876068"/>
              <a:ext cx="531989" cy="534132"/>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C</a:t>
              </a:r>
            </a:p>
          </p:txBody>
        </p:sp>
        <p:sp>
          <p:nvSpPr>
            <p:cNvPr id="21" name="Rectangle 20"/>
            <p:cNvSpPr/>
            <p:nvPr/>
          </p:nvSpPr>
          <p:spPr>
            <a:xfrm>
              <a:off x="4952294" y="4038600"/>
              <a:ext cx="609953" cy="534133"/>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B</a:t>
              </a:r>
            </a:p>
          </p:txBody>
        </p:sp>
        <p:sp>
          <p:nvSpPr>
            <p:cNvPr id="22" name="Rectangle 21"/>
            <p:cNvSpPr/>
            <p:nvPr/>
          </p:nvSpPr>
          <p:spPr>
            <a:xfrm>
              <a:off x="5637919" y="4647468"/>
              <a:ext cx="534281" cy="534132"/>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D</a:t>
              </a:r>
            </a:p>
          </p:txBody>
        </p:sp>
        <p:sp>
          <p:nvSpPr>
            <p:cNvPr id="23" name="Rectangle 22"/>
            <p:cNvSpPr/>
            <p:nvPr/>
          </p:nvSpPr>
          <p:spPr>
            <a:xfrm>
              <a:off x="3200400" y="4344133"/>
              <a:ext cx="609953" cy="457200"/>
            </a:xfrm>
            <a:prstGeom prst="rect">
              <a:avLst/>
            </a:prstGeom>
            <a:solidFill>
              <a:srgbClr val="3366FF"/>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smtClean="0">
                <a:solidFill>
                  <a:srgbClr val="FFFFFF"/>
                </a:solidFill>
              </a:endParaRPr>
            </a:p>
            <a:p>
              <a:pPr algn="ctr">
                <a:defRPr/>
              </a:pPr>
              <a:r>
                <a:rPr lang="en-US" dirty="0" smtClean="0">
                  <a:solidFill>
                    <a:srgbClr val="FFFFFF"/>
                  </a:solidFill>
                </a:rPr>
                <a:t>A</a:t>
              </a:r>
              <a:endParaRPr lang="en-US" dirty="0">
                <a:solidFill>
                  <a:srgbClr val="FFFFFF"/>
                </a:solidFill>
              </a:endParaRPr>
            </a:p>
            <a:p>
              <a:pPr algn="ctr">
                <a:defRPr/>
              </a:pPr>
              <a:endParaRPr lang="en-US" dirty="0">
                <a:solidFill>
                  <a:srgbClr val="000000"/>
                </a:solidFill>
              </a:endParaRPr>
            </a:p>
          </p:txBody>
        </p:sp>
        <p:cxnSp>
          <p:nvCxnSpPr>
            <p:cNvPr id="24" name="Straight Arrow Connector 23"/>
            <p:cNvCxnSpPr>
              <a:stCxn id="23" idx="3"/>
              <a:endCxn id="20" idx="1"/>
            </p:cNvCxnSpPr>
            <p:nvPr/>
          </p:nvCxnSpPr>
          <p:spPr>
            <a:xfrm>
              <a:off x="3810353" y="4572733"/>
              <a:ext cx="229306" cy="571500"/>
            </a:xfrm>
            <a:prstGeom prst="straightConnector1">
              <a:avLst/>
            </a:prstGeom>
            <a:ln>
              <a:solidFill>
                <a:schemeClr val="accent1">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3" idx="3"/>
              <a:endCxn id="21" idx="1"/>
            </p:cNvCxnSpPr>
            <p:nvPr/>
          </p:nvCxnSpPr>
          <p:spPr>
            <a:xfrm flipV="1">
              <a:off x="3810353" y="4304568"/>
              <a:ext cx="1141942" cy="268165"/>
            </a:xfrm>
            <a:prstGeom prst="straightConnector1">
              <a:avLst/>
            </a:prstGeom>
            <a:ln>
              <a:solidFill>
                <a:schemeClr val="accent1">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0" idx="3"/>
              <a:endCxn id="21" idx="2"/>
            </p:cNvCxnSpPr>
            <p:nvPr/>
          </p:nvCxnSpPr>
          <p:spPr>
            <a:xfrm flipV="1">
              <a:off x="4571647" y="4572733"/>
              <a:ext cx="685624" cy="57150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1" idx="3"/>
              <a:endCxn id="22" idx="0"/>
            </p:cNvCxnSpPr>
            <p:nvPr/>
          </p:nvCxnSpPr>
          <p:spPr>
            <a:xfrm>
              <a:off x="5562247" y="4304568"/>
              <a:ext cx="343958" cy="34290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grpSp>
      <p:sp>
        <p:nvSpPr>
          <p:cNvPr id="36876" name="TextBox 36"/>
          <p:cNvSpPr txBox="1">
            <a:spLocks noChangeArrowheads="1"/>
          </p:cNvSpPr>
          <p:nvPr/>
        </p:nvSpPr>
        <p:spPr bwMode="auto">
          <a:xfrm>
            <a:off x="5410200" y="39624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processes</a:t>
            </a:r>
          </a:p>
        </p:txBody>
      </p:sp>
      <p:sp>
        <p:nvSpPr>
          <p:cNvPr id="36877" name="TextBox 38"/>
          <p:cNvSpPr txBox="1">
            <a:spLocks noChangeArrowheads="1"/>
          </p:cNvSpPr>
          <p:nvPr/>
        </p:nvSpPr>
        <p:spPr bwMode="auto">
          <a:xfrm>
            <a:off x="2362200" y="4038600"/>
            <a:ext cx="85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Actors</a:t>
            </a:r>
          </a:p>
        </p:txBody>
      </p:sp>
      <p:pic>
        <p:nvPicPr>
          <p:cNvPr id="36878" name="Picture 3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9400" y="43434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4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6600" y="4038600"/>
            <a:ext cx="315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4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3276600"/>
            <a:ext cx="381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4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67600" y="53340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4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62800" y="53340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44"/>
          <p:cNvSpPr/>
          <p:nvPr/>
        </p:nvSpPr>
        <p:spPr>
          <a:xfrm>
            <a:off x="3200400" y="2362200"/>
            <a:ext cx="2667000" cy="1371600"/>
          </a:xfrm>
          <a:prstGeom prst="ellipse">
            <a:avLst/>
          </a:prstGeom>
          <a:gradFill flip="none" rotWithShape="1">
            <a:gsLst>
              <a:gs pos="0">
                <a:schemeClr val="accent1">
                  <a:tint val="100000"/>
                  <a:shade val="100000"/>
                  <a:satMod val="130000"/>
                  <a:alpha val="21000"/>
                </a:schemeClr>
              </a:gs>
              <a:gs pos="100000">
                <a:schemeClr val="accent1">
                  <a:tint val="50000"/>
                  <a:shade val="100000"/>
                  <a:satMod val="350000"/>
                  <a:alpha val="21000"/>
                </a:schemeClr>
              </a:gs>
            </a:gsLst>
            <a:lin ang="16200000" scaled="0"/>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Rectangle 49"/>
          <p:cNvSpPr/>
          <p:nvPr/>
        </p:nvSpPr>
        <p:spPr>
          <a:xfrm>
            <a:off x="4419600" y="2743200"/>
            <a:ext cx="228600" cy="228600"/>
          </a:xfrm>
          <a:prstGeom prst="rect">
            <a:avLst/>
          </a:prstGeom>
          <a:solidFill>
            <a:srgbClr val="BEFF2E"/>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Rectangle 50"/>
          <p:cNvSpPr/>
          <p:nvPr/>
        </p:nvSpPr>
        <p:spPr>
          <a:xfrm>
            <a:off x="5029200" y="3505200"/>
            <a:ext cx="217488" cy="246063"/>
          </a:xfrm>
          <a:prstGeom prst="rect">
            <a:avLst/>
          </a:prstGeom>
          <a:solidFill>
            <a:srgbClr val="BEFF2E"/>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Rectangle 51"/>
          <p:cNvSpPr/>
          <p:nvPr/>
        </p:nvSpPr>
        <p:spPr>
          <a:xfrm>
            <a:off x="3733800" y="3429000"/>
            <a:ext cx="304800" cy="228600"/>
          </a:xfrm>
          <a:prstGeom prst="rect">
            <a:avLst/>
          </a:prstGeom>
          <a:solidFill>
            <a:srgbClr val="BEFF2E"/>
          </a:solidFill>
          <a:ln w="19050">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4" name="Straight Arrow Connector 53"/>
          <p:cNvCxnSpPr>
            <a:stCxn id="52" idx="3"/>
            <a:endCxn id="50" idx="1"/>
          </p:cNvCxnSpPr>
          <p:nvPr/>
        </p:nvCxnSpPr>
        <p:spPr>
          <a:xfrm flipV="1">
            <a:off x="4038600" y="2857500"/>
            <a:ext cx="381000" cy="685800"/>
          </a:xfrm>
          <a:prstGeom prst="straightConnector1">
            <a:avLst/>
          </a:prstGeom>
          <a:ln>
            <a:solidFill>
              <a:schemeClr val="accent1">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0" idx="3"/>
            <a:endCxn id="51" idx="0"/>
          </p:cNvCxnSpPr>
          <p:nvPr/>
        </p:nvCxnSpPr>
        <p:spPr>
          <a:xfrm>
            <a:off x="4648200" y="2857500"/>
            <a:ext cx="490538" cy="64770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3" idx="0"/>
            <a:endCxn id="52" idx="2"/>
          </p:cNvCxnSpPr>
          <p:nvPr/>
        </p:nvCxnSpPr>
        <p:spPr>
          <a:xfrm rot="16200000" flipV="1">
            <a:off x="3500437" y="4043363"/>
            <a:ext cx="906463" cy="134938"/>
          </a:xfrm>
          <a:prstGeom prst="straightConnector1">
            <a:avLst/>
          </a:prstGeom>
          <a:ln w="25400" cap="flat" cmpd="sng" algn="ctr">
            <a:solidFill>
              <a:schemeClr val="tx1"/>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1" idx="2"/>
            <a:endCxn id="21" idx="0"/>
          </p:cNvCxnSpPr>
          <p:nvPr/>
        </p:nvCxnSpPr>
        <p:spPr>
          <a:xfrm rot="16200000" flipH="1">
            <a:off x="4890294" y="3999707"/>
            <a:ext cx="592137" cy="95250"/>
          </a:xfrm>
          <a:prstGeom prst="straightConnector1">
            <a:avLst/>
          </a:prstGeom>
          <a:ln w="25400" cap="flat" cmpd="sng" algn="ctr">
            <a:solidFill>
              <a:srgbClr val="000000"/>
            </a:solidFill>
            <a:prstDash val="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6891" name="TextBox 85"/>
          <p:cNvSpPr txBox="1">
            <a:spLocks noChangeArrowheads="1"/>
          </p:cNvSpPr>
          <p:nvPr/>
        </p:nvSpPr>
        <p:spPr bwMode="auto">
          <a:xfrm>
            <a:off x="3276600" y="26670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t>Standards</a:t>
            </a:r>
            <a:endParaRPr lang="en-US" sz="1800"/>
          </a:p>
        </p:txBody>
      </p:sp>
      <p:pic>
        <p:nvPicPr>
          <p:cNvPr id="36892" name="Picture 8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2362200"/>
            <a:ext cx="315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3" name="TextBox 91"/>
          <p:cNvSpPr txBox="1">
            <a:spLocks noChangeArrowheads="1"/>
          </p:cNvSpPr>
          <p:nvPr/>
        </p:nvSpPr>
        <p:spPr bwMode="auto">
          <a:xfrm>
            <a:off x="5334000" y="2133600"/>
            <a:ext cx="203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t>Manager/Supervisor</a:t>
            </a:r>
          </a:p>
        </p:txBody>
      </p:sp>
      <p:sp>
        <p:nvSpPr>
          <p:cNvPr id="36894" name="TextBox 94"/>
          <p:cNvSpPr txBox="1">
            <a:spLocks noChangeArrowheads="1"/>
          </p:cNvSpPr>
          <p:nvPr/>
        </p:nvSpPr>
        <p:spPr bwMode="auto">
          <a:xfrm>
            <a:off x="2209800" y="35814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t>measurements</a:t>
            </a:r>
            <a:endParaRPr lang="en-US" sz="1800"/>
          </a:p>
        </p:txBody>
      </p:sp>
      <p:sp>
        <p:nvSpPr>
          <p:cNvPr id="36895" name="TextBox 96"/>
          <p:cNvSpPr txBox="1">
            <a:spLocks noChangeArrowheads="1"/>
          </p:cNvSpPr>
          <p:nvPr/>
        </p:nvSpPr>
        <p:spPr bwMode="auto">
          <a:xfrm>
            <a:off x="5181600" y="3581400"/>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t>Corrective action</a:t>
            </a:r>
          </a:p>
        </p:txBody>
      </p:sp>
      <p:sp>
        <p:nvSpPr>
          <p:cNvPr id="53" name="Left Arrow Callout 52"/>
          <p:cNvSpPr/>
          <p:nvPr/>
        </p:nvSpPr>
        <p:spPr>
          <a:xfrm>
            <a:off x="6248400" y="2514600"/>
            <a:ext cx="1752600" cy="609600"/>
          </a:xfrm>
          <a:prstGeom prst="leftArrow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FFFF"/>
                </a:solidFill>
              </a:rPr>
              <a:t>resource</a:t>
            </a:r>
            <a:endParaRPr lang="en-US" dirty="0">
              <a:solidFill>
                <a:srgbClr val="FFFFFF"/>
              </a:solidFill>
            </a:endParaRPr>
          </a:p>
        </p:txBody>
      </p:sp>
      <p:sp>
        <p:nvSpPr>
          <p:cNvPr id="55" name="Left Arrow Callout 54"/>
          <p:cNvSpPr/>
          <p:nvPr/>
        </p:nvSpPr>
        <p:spPr>
          <a:xfrm>
            <a:off x="6477000" y="3124200"/>
            <a:ext cx="1752600" cy="609600"/>
          </a:xfrm>
          <a:prstGeom prst="leftArrow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authority</a:t>
            </a:r>
          </a:p>
        </p:txBody>
      </p:sp>
      <p:sp>
        <p:nvSpPr>
          <p:cNvPr id="62" name="Circular Arrow 61"/>
          <p:cNvSpPr/>
          <p:nvPr/>
        </p:nvSpPr>
        <p:spPr>
          <a:xfrm rot="9518957">
            <a:off x="1474788" y="4859338"/>
            <a:ext cx="1657350" cy="1325562"/>
          </a:xfrm>
          <a:prstGeom prst="circular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6899" name="TextBox 62"/>
          <p:cNvSpPr txBox="1">
            <a:spLocks noChangeArrowheads="1"/>
          </p:cNvSpPr>
          <p:nvPr/>
        </p:nvSpPr>
        <p:spPr bwMode="auto">
          <a:xfrm>
            <a:off x="685800" y="5410200"/>
            <a:ext cx="227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Emergent properties</a:t>
            </a:r>
          </a:p>
        </p:txBody>
      </p:sp>
      <p:sp>
        <p:nvSpPr>
          <p:cNvPr id="48" name="Rectangle 47"/>
          <p:cNvSpPr/>
          <p:nvPr/>
        </p:nvSpPr>
        <p:spPr>
          <a:xfrm>
            <a:off x="228600" y="1447800"/>
            <a:ext cx="1600200" cy="3886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901" name="TextBox 58"/>
          <p:cNvSpPr txBox="1">
            <a:spLocks noChangeArrowheads="1"/>
          </p:cNvSpPr>
          <p:nvPr/>
        </p:nvSpPr>
        <p:spPr bwMode="auto">
          <a:xfrm>
            <a:off x="304800" y="15240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alliances</a:t>
            </a:r>
          </a:p>
        </p:txBody>
      </p:sp>
      <p:pic>
        <p:nvPicPr>
          <p:cNvPr id="36902" name="Picture 6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276600"/>
            <a:ext cx="315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3" name="TextBox 64"/>
          <p:cNvSpPr txBox="1">
            <a:spLocks noChangeArrowheads="1"/>
          </p:cNvSpPr>
          <p:nvPr/>
        </p:nvSpPr>
        <p:spPr bwMode="auto">
          <a:xfrm>
            <a:off x="304800" y="2362200"/>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conflicts</a:t>
            </a:r>
          </a:p>
        </p:txBody>
      </p:sp>
      <p:sp>
        <p:nvSpPr>
          <p:cNvPr id="36904" name="TextBox 65"/>
          <p:cNvSpPr txBox="1">
            <a:spLocks noChangeArrowheads="1"/>
          </p:cNvSpPr>
          <p:nvPr/>
        </p:nvSpPr>
        <p:spPr bwMode="auto">
          <a:xfrm>
            <a:off x="304800" y="3810000"/>
            <a:ext cx="1249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Beliefs</a:t>
            </a:r>
          </a:p>
          <a:p>
            <a:pPr eaLnBrk="1" hangingPunct="1"/>
            <a:r>
              <a:rPr lang="en-US" sz="1800"/>
              <a:t>Values</a:t>
            </a:r>
          </a:p>
          <a:p>
            <a:pPr eaLnBrk="1" hangingPunct="1"/>
            <a:r>
              <a:rPr lang="en-US" sz="1800"/>
              <a:t>Attitudes</a:t>
            </a:r>
          </a:p>
          <a:p>
            <a:pPr eaLnBrk="1" hangingPunct="1"/>
            <a:r>
              <a:rPr lang="en-US" sz="1800"/>
              <a:t>Motivation </a:t>
            </a:r>
          </a:p>
        </p:txBody>
      </p:sp>
      <p:pic>
        <p:nvPicPr>
          <p:cNvPr id="36905" name="Picture 6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6800" y="32766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6" name="Picture 6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3808" y="1556792"/>
            <a:ext cx="533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Cloud Callout 68"/>
          <p:cNvSpPr/>
          <p:nvPr/>
        </p:nvSpPr>
        <p:spPr>
          <a:xfrm>
            <a:off x="1295400" y="2895600"/>
            <a:ext cx="457200" cy="381000"/>
          </a:xfrm>
          <a:prstGeom prst="cloud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Cloud Callout 69"/>
          <p:cNvSpPr/>
          <p:nvPr/>
        </p:nvSpPr>
        <p:spPr>
          <a:xfrm>
            <a:off x="685800" y="2819400"/>
            <a:ext cx="457200" cy="381000"/>
          </a:xfrm>
          <a:prstGeom prst="cloud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Freeform 71"/>
          <p:cNvSpPr/>
          <p:nvPr/>
        </p:nvSpPr>
        <p:spPr>
          <a:xfrm>
            <a:off x="762000" y="1600200"/>
            <a:ext cx="935038" cy="304800"/>
          </a:xfrm>
          <a:custGeom>
            <a:avLst/>
            <a:gdLst>
              <a:gd name="connsiteX0" fmla="*/ 0 w 935567"/>
              <a:gd name="connsiteY0" fmla="*/ 0 h 304800"/>
              <a:gd name="connsiteX1" fmla="*/ 876300 w 935567"/>
              <a:gd name="connsiteY1" fmla="*/ 63500 h 304800"/>
              <a:gd name="connsiteX2" fmla="*/ 355600 w 935567"/>
              <a:gd name="connsiteY2" fmla="*/ 304800 h 304800"/>
              <a:gd name="connsiteX3" fmla="*/ 355600 w 935567"/>
              <a:gd name="connsiteY3" fmla="*/ 304800 h 304800"/>
              <a:gd name="connsiteX4" fmla="*/ 355600 w 935567"/>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567" h="304800">
                <a:moveTo>
                  <a:pt x="0" y="0"/>
                </a:moveTo>
                <a:cubicBezTo>
                  <a:pt x="408516" y="6350"/>
                  <a:pt x="817033" y="12700"/>
                  <a:pt x="876300" y="63500"/>
                </a:cubicBezTo>
                <a:cubicBezTo>
                  <a:pt x="935567" y="114300"/>
                  <a:pt x="355600" y="304800"/>
                  <a:pt x="355600" y="304800"/>
                </a:cubicBezTo>
                <a:lnTo>
                  <a:pt x="355600" y="304800"/>
                </a:lnTo>
                <a:lnTo>
                  <a:pt x="355600" y="304800"/>
                </a:lnTo>
              </a:path>
            </a:pathLst>
          </a:custGeom>
          <a:ln w="25400" cap="flat" cmpd="sng" algn="ctr">
            <a:solidFill>
              <a:srgbClr val="BEFF2E"/>
            </a:solidFill>
            <a:prstDash val="dash"/>
            <a:round/>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4" name="Freeform 73"/>
          <p:cNvSpPr/>
          <p:nvPr/>
        </p:nvSpPr>
        <p:spPr>
          <a:xfrm>
            <a:off x="914400" y="2438400"/>
            <a:ext cx="935038" cy="304800"/>
          </a:xfrm>
          <a:custGeom>
            <a:avLst/>
            <a:gdLst>
              <a:gd name="connsiteX0" fmla="*/ 0 w 935567"/>
              <a:gd name="connsiteY0" fmla="*/ 0 h 304800"/>
              <a:gd name="connsiteX1" fmla="*/ 876300 w 935567"/>
              <a:gd name="connsiteY1" fmla="*/ 63500 h 304800"/>
              <a:gd name="connsiteX2" fmla="*/ 355600 w 935567"/>
              <a:gd name="connsiteY2" fmla="*/ 304800 h 304800"/>
              <a:gd name="connsiteX3" fmla="*/ 355600 w 935567"/>
              <a:gd name="connsiteY3" fmla="*/ 304800 h 304800"/>
              <a:gd name="connsiteX4" fmla="*/ 355600 w 935567"/>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567" h="304800">
                <a:moveTo>
                  <a:pt x="0" y="0"/>
                </a:moveTo>
                <a:cubicBezTo>
                  <a:pt x="408516" y="6350"/>
                  <a:pt x="817033" y="12700"/>
                  <a:pt x="876300" y="63500"/>
                </a:cubicBezTo>
                <a:cubicBezTo>
                  <a:pt x="935567" y="114300"/>
                  <a:pt x="355600" y="304800"/>
                  <a:pt x="355600" y="304800"/>
                </a:cubicBezTo>
                <a:lnTo>
                  <a:pt x="355600" y="304800"/>
                </a:lnTo>
                <a:lnTo>
                  <a:pt x="355600" y="304800"/>
                </a:lnTo>
              </a:path>
            </a:pathLst>
          </a:custGeom>
          <a:ln w="25400" cap="flat" cmpd="sng" algn="ctr">
            <a:solidFill>
              <a:srgbClr val="FF0000"/>
            </a:solidFill>
            <a:prstDash val="dash"/>
            <a:round/>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a:xfrm>
            <a:off x="467544" y="692696"/>
            <a:ext cx="8229600" cy="1066800"/>
          </a:xfrm>
        </p:spPr>
        <p:txBody>
          <a:bodyPr/>
          <a:lstStyle/>
          <a:p>
            <a:r>
              <a:rPr lang="en-US" sz="3600" dirty="0">
                <a:latin typeface="Arial" charset="0"/>
                <a:cs typeface="Arial" charset="0"/>
              </a:rPr>
              <a:t>Systems diagram components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33206760"/>
              </p:ext>
            </p:extLst>
          </p:nvPr>
        </p:nvGraphicFramePr>
        <p:xfrm>
          <a:off x="395536" y="1628800"/>
          <a:ext cx="8229600" cy="4211955"/>
        </p:xfrm>
        <a:graphic>
          <a:graphicData uri="http://schemas.openxmlformats.org/drawingml/2006/table">
            <a:tbl>
              <a:tblPr/>
              <a:tblGrid>
                <a:gridCol w="1646238"/>
                <a:gridCol w="1646237"/>
                <a:gridCol w="1644650"/>
                <a:gridCol w="1463675"/>
                <a:gridCol w="1828800"/>
              </a:tblGrid>
              <a:tr h="371475">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bg1"/>
                          </a:solidFill>
                          <a:effectLst/>
                          <a:latin typeface="Arial" charset="0"/>
                          <a:ea typeface="ＭＳ Ｐゴシック" charset="0"/>
                          <a:cs typeface="Arial" charset="0"/>
                        </a:rPr>
                        <a:t>Soft: Interpersonal</a:t>
                      </a:r>
                      <a:r>
                        <a:rPr kumimoji="0" lang="en-US" sz="1800" b="1" i="0" u="none" strike="noStrike" cap="none" normalizeH="0" baseline="0" dirty="0">
                          <a:ln>
                            <a:noFill/>
                          </a:ln>
                          <a:solidFill>
                            <a:srgbClr val="3C8C93"/>
                          </a:solidFill>
                          <a:effectLst/>
                          <a:latin typeface="Arial" charset="0"/>
                          <a:ea typeface="ＭＳ Ｐゴシック" charset="0"/>
                          <a:cs typeface="Arial" charset="0"/>
                        </a:rPr>
                        <a:t>, </a:t>
                      </a:r>
                      <a:r>
                        <a:rPr kumimoji="0" lang="en-US" sz="1800" b="1" i="0" u="none" strike="noStrike" cap="none" normalizeH="0" baseline="0" dirty="0" smtClean="0">
                          <a:ln>
                            <a:noFill/>
                          </a:ln>
                          <a:solidFill>
                            <a:srgbClr val="FFFFFF"/>
                          </a:solidFill>
                          <a:effectLst/>
                          <a:latin typeface="Arial" charset="0"/>
                          <a:ea typeface="ＭＳ Ｐゴシック" charset="0"/>
                          <a:cs typeface="Arial" charset="0"/>
                        </a:rPr>
                        <a:t>political </a:t>
                      </a:r>
                      <a:r>
                        <a:rPr kumimoji="0" lang="en-US" sz="1800" b="1" i="0" u="none" strike="noStrike" cap="none" normalizeH="0" baseline="0" dirty="0" err="1" smtClean="0">
                          <a:ln>
                            <a:noFill/>
                          </a:ln>
                          <a:solidFill>
                            <a:srgbClr val="FFFFFF"/>
                          </a:solidFill>
                          <a:effectLst/>
                          <a:latin typeface="Arial" charset="0"/>
                          <a:ea typeface="ＭＳ Ｐゴシック" charset="0"/>
                          <a:cs typeface="Arial" charset="0"/>
                        </a:rPr>
                        <a:t>organisational</a:t>
                      </a:r>
                      <a:r>
                        <a:rPr kumimoji="0" lang="en-US" sz="1600" b="1" i="0" u="none" strike="noStrike" cap="none" normalizeH="0" baseline="0" dirty="0">
                          <a:ln>
                            <a:noFill/>
                          </a:ln>
                          <a:solidFill>
                            <a:srgbClr val="3C8C93"/>
                          </a:solidFill>
                          <a:effectLst/>
                          <a:latin typeface="Arial" charset="0"/>
                          <a:ea typeface="ＭＳ Ｐゴシック" charset="0"/>
                          <a:cs typeface="Arial" charset="0"/>
                        </a:rPr>
                        <a:t>, </a:t>
                      </a:r>
                      <a:endParaRPr kumimoji="0" lang="en-US" sz="16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0"/>
                          <a:cs typeface="Arial" charset="0"/>
                        </a:rPr>
                        <a:t>Hard: Technical</a:t>
                      </a: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6191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Alliances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Beliefs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Managers/supervisors</a:t>
                      </a:r>
                    </a:p>
                  </a:txBody>
                  <a:tcPr horzOverflow="overflow">
                    <a:lnL w="12700" cap="flat" cmpd="sng" algn="ctr">
                      <a:solidFill>
                        <a:schemeClr val="bg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System boundary</a:t>
                      </a:r>
                    </a:p>
                  </a:txBody>
                  <a:tcPr horzOverflow="overflow">
                    <a:lnL w="28575"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standards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685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conflicts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perceptions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Beneficiaries/victims</a:t>
                      </a:r>
                    </a:p>
                  </a:txBody>
                  <a:tcPr horzOverflow="overflow">
                    <a:lnL w="12700" cap="flat" cmpd="sng" algn="ctr">
                      <a:solidFill>
                        <a:schemeClr val="bg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Inputs </a:t>
                      </a:r>
                    </a:p>
                  </a:txBody>
                  <a:tcPr horzOverflow="overflow">
                    <a:lnL w="28575"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charset="0"/>
                          <a:ea typeface="ＭＳ Ｐゴシック" charset="0"/>
                          <a:cs typeface="Arial" charset="0"/>
                        </a:rPr>
                        <a:t>Control sub system</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7921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Authority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values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actors</a:t>
                      </a:r>
                    </a:p>
                  </a:txBody>
                  <a:tcPr horzOverflow="overflow">
                    <a:lnL w="12700" cap="flat" cmpd="sng" algn="ctr">
                      <a:solidFill>
                        <a:schemeClr val="bg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0"/>
                          <a:cs typeface="Arial" charset="0"/>
                        </a:rPr>
                        <a:t>outputs</a:t>
                      </a:r>
                      <a:endParaRPr kumimoji="0" lang="en-US" sz="1800" b="0" i="0" u="none" strike="noStrike" cap="none" normalizeH="0" baseline="0" dirty="0">
                        <a:ln>
                          <a:noFill/>
                        </a:ln>
                        <a:solidFill>
                          <a:srgbClr val="000000"/>
                        </a:solidFill>
                        <a:effectLst/>
                        <a:latin typeface="Arial" charset="0"/>
                        <a:ea typeface="ＭＳ Ｐゴシック" charset="0"/>
                        <a:cs typeface="Arial" charset="0"/>
                      </a:endParaRPr>
                    </a:p>
                  </a:txBody>
                  <a:tcPr horzOverflow="overflow">
                    <a:lnL w="28575"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charset="0"/>
                          <a:ea typeface="ＭＳ Ｐゴシック" charset="0"/>
                          <a:cs typeface="Arial" charset="0"/>
                        </a:rPr>
                        <a:t>measurements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808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resources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Motivations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System owners</a:t>
                      </a:r>
                    </a:p>
                  </a:txBody>
                  <a:tcPr horzOverflow="overflow">
                    <a:lnL w="12700" cap="flat" cmpd="sng" algn="ctr">
                      <a:solidFill>
                        <a:schemeClr val="bg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Arial" charset="0"/>
                        </a:rPr>
                        <a:t>processes</a:t>
                      </a:r>
                    </a:p>
                  </a:txBody>
                  <a:tcPr horzOverflow="overflow">
                    <a:lnL w="28575"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charset="0"/>
                          <a:ea typeface="ＭＳ Ｐゴシック" charset="0"/>
                          <a:cs typeface="Arial" charset="0"/>
                        </a:rPr>
                        <a:t>Corrective actions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685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Arial" charset="0"/>
                        </a:rPr>
                        <a:t>attitudes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charset="0"/>
                          <a:ea typeface="ＭＳ Ｐゴシック" charset="0"/>
                          <a:cs typeface="Arial" charset="0"/>
                        </a:rPr>
                        <a:t>Emergent properties</a:t>
                      </a:r>
                    </a:p>
                  </a:txBody>
                  <a:tcPr horzOverflow="overflow">
                    <a:lnL w="28575"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endParaRPr lang="en-US"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extLst>
      <p:ext uri="{BB962C8B-B14F-4D97-AF65-F5344CB8AC3E}">
        <p14:creationId xmlns:p14="http://schemas.microsoft.com/office/powerpoint/2010/main" val="25506613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noAutofit/>
          </a:bodyPr>
          <a:lstStyle/>
          <a:p>
            <a:r>
              <a:rPr lang="en-US" sz="3200" dirty="0" smtClean="0"/>
              <a:t>How do we build the Soft Systems Diagram?</a:t>
            </a:r>
            <a:endParaRPr lang="en-US" sz="3200" dirty="0"/>
          </a:p>
        </p:txBody>
      </p:sp>
      <p:sp>
        <p:nvSpPr>
          <p:cNvPr id="6" name="Content Placeholder 5"/>
          <p:cNvSpPr>
            <a:spLocks noGrp="1"/>
          </p:cNvSpPr>
          <p:nvPr>
            <p:ph idx="1"/>
          </p:nvPr>
        </p:nvSpPr>
        <p:spPr>
          <a:xfrm>
            <a:off x="827584" y="1628800"/>
            <a:ext cx="7818438" cy="4619763"/>
          </a:xfrm>
        </p:spPr>
        <p:txBody>
          <a:bodyPr>
            <a:noAutofit/>
          </a:bodyPr>
          <a:lstStyle/>
          <a:p>
            <a:pPr>
              <a:lnSpc>
                <a:spcPct val="120000"/>
              </a:lnSpc>
              <a:spcAft>
                <a:spcPts val="600"/>
              </a:spcAft>
            </a:pPr>
            <a:r>
              <a:rPr lang="en-US" sz="1800" dirty="0" smtClean="0">
                <a:latin typeface="Arial"/>
                <a:cs typeface="Arial"/>
              </a:rPr>
              <a:t>Boundary Judgments – what is in and what is to be left out</a:t>
            </a:r>
          </a:p>
          <a:p>
            <a:pPr>
              <a:lnSpc>
                <a:spcPct val="120000"/>
              </a:lnSpc>
              <a:spcAft>
                <a:spcPts val="600"/>
              </a:spcAft>
            </a:pPr>
            <a:r>
              <a:rPr lang="en-US" sz="1800" dirty="0" smtClean="0">
                <a:latin typeface="Arial"/>
                <a:cs typeface="Arial"/>
              </a:rPr>
              <a:t>Critical Questioning of</a:t>
            </a:r>
          </a:p>
          <a:p>
            <a:pPr lvl="1">
              <a:lnSpc>
                <a:spcPct val="90000"/>
              </a:lnSpc>
            </a:pPr>
            <a:r>
              <a:rPr lang="en-US" sz="1600" dirty="0">
                <a:latin typeface="Arial"/>
                <a:cs typeface="Arial"/>
              </a:rPr>
              <a:t>Basis of </a:t>
            </a:r>
            <a:r>
              <a:rPr lang="en-US" sz="1600" i="1" dirty="0">
                <a:solidFill>
                  <a:srgbClr val="FF0000"/>
                </a:solidFill>
                <a:latin typeface="Arial"/>
                <a:cs typeface="Arial"/>
              </a:rPr>
              <a:t>motivation</a:t>
            </a:r>
            <a:r>
              <a:rPr lang="en-US" sz="1600" i="1" dirty="0">
                <a:latin typeface="Arial"/>
                <a:cs typeface="Arial"/>
              </a:rPr>
              <a:t> </a:t>
            </a:r>
            <a:r>
              <a:rPr lang="en-US" sz="1600" dirty="0">
                <a:latin typeface="Arial"/>
                <a:cs typeface="Arial"/>
              </a:rPr>
              <a:t>– Where does a sense of purposefulness and value come from? Who benefits</a:t>
            </a:r>
            <a:r>
              <a:rPr lang="en-US" sz="1600" dirty="0" smtClean="0">
                <a:latin typeface="Arial"/>
                <a:cs typeface="Arial"/>
              </a:rPr>
              <a:t>?</a:t>
            </a:r>
            <a:endParaRPr lang="en-US" sz="1600" dirty="0">
              <a:latin typeface="Arial"/>
              <a:cs typeface="Arial"/>
            </a:endParaRPr>
          </a:p>
          <a:p>
            <a:pPr lvl="1">
              <a:lnSpc>
                <a:spcPct val="90000"/>
              </a:lnSpc>
            </a:pPr>
            <a:r>
              <a:rPr lang="en-US" sz="1600" dirty="0">
                <a:latin typeface="Arial"/>
                <a:cs typeface="Arial"/>
              </a:rPr>
              <a:t>Basis of </a:t>
            </a:r>
            <a:r>
              <a:rPr lang="en-US" sz="1600" i="1" dirty="0">
                <a:solidFill>
                  <a:srgbClr val="FF0000"/>
                </a:solidFill>
                <a:latin typeface="Arial"/>
                <a:cs typeface="Arial"/>
              </a:rPr>
              <a:t>power</a:t>
            </a:r>
            <a:r>
              <a:rPr lang="en-US" sz="1600" i="1" dirty="0">
                <a:latin typeface="Arial"/>
                <a:cs typeface="Arial"/>
              </a:rPr>
              <a:t> </a:t>
            </a:r>
            <a:r>
              <a:rPr lang="en-US" sz="1600" dirty="0">
                <a:latin typeface="Arial"/>
                <a:cs typeface="Arial"/>
              </a:rPr>
              <a:t>– Who is in control of what is going on and is needed for success</a:t>
            </a:r>
            <a:r>
              <a:rPr lang="en-US" sz="1600" dirty="0" smtClean="0">
                <a:latin typeface="Arial"/>
                <a:cs typeface="Arial"/>
              </a:rPr>
              <a:t>?</a:t>
            </a:r>
            <a:endParaRPr lang="en-US" sz="1600" dirty="0">
              <a:latin typeface="Arial"/>
              <a:cs typeface="Arial"/>
            </a:endParaRPr>
          </a:p>
          <a:p>
            <a:pPr lvl="1">
              <a:lnSpc>
                <a:spcPct val="90000"/>
              </a:lnSpc>
            </a:pPr>
            <a:r>
              <a:rPr lang="en-US" sz="1600" dirty="0">
                <a:latin typeface="Arial"/>
                <a:cs typeface="Arial"/>
              </a:rPr>
              <a:t>Basis of </a:t>
            </a:r>
            <a:r>
              <a:rPr lang="en-US" sz="1600" i="1" dirty="0">
                <a:solidFill>
                  <a:srgbClr val="FF0000"/>
                </a:solidFill>
                <a:latin typeface="Arial"/>
                <a:cs typeface="Arial"/>
              </a:rPr>
              <a:t>knowledge</a:t>
            </a:r>
            <a:r>
              <a:rPr lang="en-US" sz="1600" i="1" dirty="0">
                <a:latin typeface="Arial"/>
                <a:cs typeface="Arial"/>
              </a:rPr>
              <a:t> </a:t>
            </a:r>
            <a:r>
              <a:rPr lang="en-US" sz="1600" dirty="0">
                <a:latin typeface="Arial"/>
                <a:cs typeface="Arial"/>
              </a:rPr>
              <a:t>– What experience and expertise support the claim</a:t>
            </a:r>
            <a:r>
              <a:rPr lang="en-US" sz="1600" dirty="0" smtClean="0">
                <a:latin typeface="Arial"/>
                <a:cs typeface="Arial"/>
              </a:rPr>
              <a:t>?</a:t>
            </a:r>
            <a:endParaRPr lang="en-US" sz="1600" dirty="0">
              <a:latin typeface="Arial"/>
              <a:cs typeface="Arial"/>
            </a:endParaRPr>
          </a:p>
          <a:p>
            <a:pPr lvl="1">
              <a:lnSpc>
                <a:spcPct val="90000"/>
              </a:lnSpc>
            </a:pPr>
            <a:r>
              <a:rPr lang="en-US" sz="1600" dirty="0">
                <a:latin typeface="Arial"/>
                <a:cs typeface="Arial"/>
              </a:rPr>
              <a:t>Basis of </a:t>
            </a:r>
            <a:r>
              <a:rPr lang="en-US" sz="1600" i="1" dirty="0">
                <a:solidFill>
                  <a:srgbClr val="FF0000"/>
                </a:solidFill>
                <a:latin typeface="Arial"/>
                <a:cs typeface="Arial"/>
              </a:rPr>
              <a:t>legitimacy</a:t>
            </a:r>
            <a:r>
              <a:rPr lang="en-US" sz="1600" i="1" dirty="0">
                <a:latin typeface="Arial"/>
                <a:cs typeface="Arial"/>
              </a:rPr>
              <a:t> </a:t>
            </a:r>
            <a:r>
              <a:rPr lang="en-US" sz="1600" dirty="0">
                <a:latin typeface="Arial"/>
                <a:cs typeface="Arial"/>
              </a:rPr>
              <a:t>– Where does legitimacy lie</a:t>
            </a:r>
            <a:r>
              <a:rPr lang="en-US" sz="1600" dirty="0" smtClean="0">
                <a:latin typeface="Arial"/>
                <a:cs typeface="Arial"/>
              </a:rPr>
              <a:t>?</a:t>
            </a:r>
            <a:endParaRPr lang="en-US" sz="1800" dirty="0" smtClean="0">
              <a:latin typeface="Arial"/>
              <a:cs typeface="Arial"/>
            </a:endParaRPr>
          </a:p>
          <a:p>
            <a:pPr>
              <a:lnSpc>
                <a:spcPct val="120000"/>
              </a:lnSpc>
              <a:spcAft>
                <a:spcPts val="600"/>
              </a:spcAft>
            </a:pPr>
            <a:r>
              <a:rPr lang="en-US" sz="1800" dirty="0" smtClean="0">
                <a:latin typeface="Arial"/>
                <a:cs typeface="Arial"/>
              </a:rPr>
              <a:t>CATWOE – what is the system?</a:t>
            </a:r>
          </a:p>
          <a:p>
            <a:pPr lvl="1">
              <a:lnSpc>
                <a:spcPct val="120000"/>
              </a:lnSpc>
              <a:spcAft>
                <a:spcPts val="600"/>
              </a:spcAft>
            </a:pPr>
            <a:r>
              <a:rPr lang="en-US" sz="1800" dirty="0" smtClean="0">
                <a:latin typeface="Arial"/>
                <a:cs typeface="Arial"/>
              </a:rPr>
              <a:t>Customers, Actors, Transformations, World </a:t>
            </a:r>
            <a:r>
              <a:rPr lang="en-US" sz="1800" dirty="0" smtClean="0">
                <a:latin typeface="Arial"/>
                <a:cs typeface="Arial"/>
              </a:rPr>
              <a:t>Views, Owners and </a:t>
            </a:r>
            <a:r>
              <a:rPr lang="en-US" sz="1800" dirty="0" err="1" smtClean="0">
                <a:latin typeface="Arial"/>
                <a:cs typeface="Arial"/>
              </a:rPr>
              <a:t>Environement</a:t>
            </a:r>
            <a:endParaRPr lang="en-US" sz="1800" dirty="0" smtClean="0">
              <a:latin typeface="Arial"/>
              <a:cs typeface="Arial"/>
            </a:endParaRPr>
          </a:p>
          <a:p>
            <a:pPr>
              <a:lnSpc>
                <a:spcPct val="120000"/>
              </a:lnSpc>
              <a:spcAft>
                <a:spcPts val="600"/>
              </a:spcAft>
            </a:pPr>
            <a:r>
              <a:rPr lang="en-US" sz="1800" dirty="0" smtClean="0">
                <a:latin typeface="Arial"/>
                <a:cs typeface="Arial"/>
              </a:rPr>
              <a:t>What relationships and values cause </a:t>
            </a:r>
            <a:r>
              <a:rPr lang="en-US" sz="1800" dirty="0" err="1" smtClean="0">
                <a:latin typeface="Arial"/>
                <a:cs typeface="Arial"/>
              </a:rPr>
              <a:t>behaviour</a:t>
            </a:r>
            <a:r>
              <a:rPr lang="en-US" sz="1800" dirty="0" smtClean="0">
                <a:latin typeface="Arial"/>
                <a:cs typeface="Arial"/>
              </a:rPr>
              <a:t> in the system</a:t>
            </a:r>
          </a:p>
          <a:p>
            <a:pPr>
              <a:lnSpc>
                <a:spcPct val="120000"/>
              </a:lnSpc>
              <a:spcAft>
                <a:spcPts val="600"/>
              </a:spcAft>
            </a:pPr>
            <a:r>
              <a:rPr lang="en-US" sz="1800" dirty="0" smtClean="0">
                <a:latin typeface="Arial"/>
                <a:cs typeface="Arial"/>
              </a:rPr>
              <a:t>Identify </a:t>
            </a:r>
            <a:r>
              <a:rPr lang="en-US" sz="1800" dirty="0" smtClean="0">
                <a:latin typeface="Arial"/>
                <a:cs typeface="Arial"/>
              </a:rPr>
              <a:t>where evidence and information is missing or unsupported</a:t>
            </a:r>
          </a:p>
        </p:txBody>
      </p:sp>
      <p:sp>
        <p:nvSpPr>
          <p:cNvPr id="3" name="TextBox 2"/>
          <p:cNvSpPr txBox="1"/>
          <p:nvPr/>
        </p:nvSpPr>
        <p:spPr>
          <a:xfrm>
            <a:off x="7658100" y="2451100"/>
            <a:ext cx="184666"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38988765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(Stakeholders)</a:t>
            </a:r>
            <a:endParaRPr lang="en-US" dirty="0"/>
          </a:p>
        </p:txBody>
      </p:sp>
      <p:sp>
        <p:nvSpPr>
          <p:cNvPr id="50178" name="Rectangle 3"/>
          <p:cNvSpPr>
            <a:spLocks noGrp="1" noChangeArrowheads="1"/>
          </p:cNvSpPr>
          <p:nvPr>
            <p:ph idx="1"/>
          </p:nvPr>
        </p:nvSpPr>
        <p:spPr/>
        <p:txBody>
          <a:bodyPr>
            <a:normAutofit lnSpcReduction="10000"/>
          </a:bodyPr>
          <a:lstStyle/>
          <a:p>
            <a:pPr eaLnBrk="1" hangingPunct="1"/>
            <a:r>
              <a:rPr lang="en-GB" sz="2400" dirty="0">
                <a:latin typeface="Arial" charset="0"/>
                <a:cs typeface="Arial" charset="0"/>
              </a:rPr>
              <a:t>Stakeholders - a</a:t>
            </a:r>
            <a:r>
              <a:rPr lang="en-US" sz="2800" dirty="0">
                <a:latin typeface="Arial" charset="0"/>
                <a:cs typeface="Arial" charset="0"/>
              </a:rPr>
              <a:t> </a:t>
            </a:r>
            <a:r>
              <a:rPr lang="en-US" sz="2400" dirty="0">
                <a:latin typeface="Arial" charset="0"/>
                <a:cs typeface="Arial" charset="0"/>
              </a:rPr>
              <a:t>stakeholder is anyone that is involved in or affected by the activity in a domain or system. </a:t>
            </a:r>
            <a:endParaRPr lang="en-GB" sz="2000" dirty="0">
              <a:latin typeface="Arial" charset="0"/>
              <a:cs typeface="Arial" charset="0"/>
            </a:endParaRPr>
          </a:p>
          <a:p>
            <a:pPr lvl="1" eaLnBrk="1" hangingPunct="1"/>
            <a:r>
              <a:rPr lang="en-GB" sz="2000" dirty="0">
                <a:latin typeface="Arial" charset="0"/>
                <a:ea typeface="Arial" charset="0"/>
                <a:cs typeface="Arial" charset="0"/>
              </a:rPr>
              <a:t>Actor</a:t>
            </a:r>
          </a:p>
          <a:p>
            <a:pPr lvl="1" eaLnBrk="1" hangingPunct="1"/>
            <a:r>
              <a:rPr lang="en-GB" sz="2000" dirty="0">
                <a:latin typeface="Arial" charset="0"/>
                <a:ea typeface="Arial" charset="0"/>
                <a:cs typeface="Arial" charset="0"/>
              </a:rPr>
              <a:t>Beneficiary</a:t>
            </a:r>
          </a:p>
          <a:p>
            <a:pPr lvl="1" eaLnBrk="1" hangingPunct="1"/>
            <a:r>
              <a:rPr lang="en-GB" sz="2000" dirty="0" smtClean="0">
                <a:latin typeface="Arial" charset="0"/>
                <a:ea typeface="Arial" charset="0"/>
                <a:cs typeface="Arial" charset="0"/>
              </a:rPr>
              <a:t>Victim</a:t>
            </a:r>
          </a:p>
          <a:p>
            <a:pPr lvl="1" eaLnBrk="1" hangingPunct="1"/>
            <a:r>
              <a:rPr lang="en-GB" sz="2000" dirty="0" smtClean="0">
                <a:latin typeface="Arial" charset="0"/>
                <a:ea typeface="Arial" charset="0"/>
                <a:cs typeface="Arial" charset="0"/>
              </a:rPr>
              <a:t>Customer</a:t>
            </a:r>
          </a:p>
          <a:p>
            <a:pPr lvl="1" eaLnBrk="1" hangingPunct="1"/>
            <a:r>
              <a:rPr lang="en-GB" sz="2000" dirty="0" smtClean="0">
                <a:latin typeface="Arial" charset="0"/>
                <a:ea typeface="Arial" charset="0"/>
                <a:cs typeface="Arial" charset="0"/>
              </a:rPr>
              <a:t>Owner</a:t>
            </a:r>
            <a:endParaRPr lang="en-GB" sz="2000" dirty="0">
              <a:latin typeface="Arial" charset="0"/>
              <a:ea typeface="Arial" charset="0"/>
              <a:cs typeface="Arial" charset="0"/>
            </a:endParaRPr>
          </a:p>
          <a:p>
            <a:pPr lvl="1" eaLnBrk="1" hangingPunct="1"/>
            <a:endParaRPr lang="en-GB" sz="1100" dirty="0">
              <a:latin typeface="Arial" charset="0"/>
              <a:ea typeface="Arial" charset="0"/>
              <a:cs typeface="Arial" charset="0"/>
            </a:endParaRPr>
          </a:p>
          <a:p>
            <a:pPr eaLnBrk="1" hangingPunct="1"/>
            <a:r>
              <a:rPr lang="en-GB" sz="2400" dirty="0" smtClean="0">
                <a:latin typeface="Arial" charset="0"/>
                <a:cs typeface="Arial" charset="0"/>
              </a:rPr>
              <a:t>We need to gather evidence about the characteristics and concerns </a:t>
            </a:r>
            <a:r>
              <a:rPr lang="en-GB" sz="2400" dirty="0">
                <a:latin typeface="Arial" charset="0"/>
                <a:cs typeface="Arial" charset="0"/>
              </a:rPr>
              <a:t>associated </a:t>
            </a:r>
            <a:r>
              <a:rPr lang="en-GB" sz="2400" dirty="0" smtClean="0">
                <a:latin typeface="Arial" charset="0"/>
                <a:cs typeface="Arial" charset="0"/>
              </a:rPr>
              <a:t>with each </a:t>
            </a:r>
            <a:r>
              <a:rPr lang="en-GB" sz="2400" dirty="0">
                <a:latin typeface="Arial" charset="0"/>
                <a:cs typeface="Arial" charset="0"/>
              </a:rPr>
              <a:t>stakeholder</a:t>
            </a:r>
          </a:p>
          <a:p>
            <a:pPr eaLnBrk="1" hangingPunct="1"/>
            <a:endParaRPr lang="en-GB" sz="1400" dirty="0">
              <a:latin typeface="Arial" charset="0"/>
              <a:cs typeface="Arial" charset="0"/>
            </a:endParaRPr>
          </a:p>
          <a:p>
            <a:pPr eaLnBrk="1" hangingPunct="1"/>
            <a:r>
              <a:rPr lang="en-GB" sz="2400" dirty="0" smtClean="0">
                <a:latin typeface="Arial" charset="0"/>
                <a:cs typeface="Arial" charset="0"/>
              </a:rPr>
              <a:t>We need to gather evidence about difficulties </a:t>
            </a:r>
            <a:r>
              <a:rPr lang="en-GB" sz="2400" dirty="0">
                <a:latin typeface="Arial" charset="0"/>
                <a:cs typeface="Arial" charset="0"/>
              </a:rPr>
              <a:t>arising from </a:t>
            </a:r>
            <a:r>
              <a:rPr lang="en-GB" sz="2400" dirty="0" smtClean="0">
                <a:latin typeface="Arial" charset="0"/>
                <a:cs typeface="Arial" charset="0"/>
              </a:rPr>
              <a:t>those concerns </a:t>
            </a:r>
            <a:r>
              <a:rPr lang="en-GB" sz="2400" dirty="0">
                <a:latin typeface="Arial" charset="0"/>
                <a:cs typeface="Arial" charset="0"/>
              </a:rPr>
              <a:t>(can’t be met or competing)</a:t>
            </a:r>
            <a:endParaRPr lang="en-US" sz="2400" dirty="0">
              <a:latin typeface="Arial" charset="0"/>
              <a:cs typeface="Arial" charset="0"/>
            </a:endParaRPr>
          </a:p>
        </p:txBody>
      </p:sp>
      <p:sp>
        <p:nvSpPr>
          <p:cNvPr id="50182" name="Rectangle 8"/>
          <p:cNvSpPr>
            <a:spLocks noChangeArrowheads="1"/>
          </p:cNvSpPr>
          <p:nvPr/>
        </p:nvSpPr>
        <p:spPr bwMode="auto">
          <a:xfrm>
            <a:off x="1259632" y="476672"/>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400" b="1" dirty="0">
              <a:solidFill>
                <a:schemeClr val="tx2"/>
              </a:solidFill>
            </a:endParaRPr>
          </a:p>
        </p:txBody>
      </p:sp>
    </p:spTree>
    <p:extLst>
      <p:ext uri="{BB962C8B-B14F-4D97-AF65-F5344CB8AC3E}">
        <p14:creationId xmlns:p14="http://schemas.microsoft.com/office/powerpoint/2010/main" val="14010488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Stakeholder Personas</a:t>
            </a:r>
            <a:endParaRPr lang="en-US" dirty="0"/>
          </a:p>
        </p:txBody>
      </p:sp>
      <p:pic>
        <p:nvPicPr>
          <p:cNvPr id="3" name="Picture 2" descr="Screen Shot 2015-10-07 at 23.03.03.png"/>
          <p:cNvPicPr>
            <a:picLocks noChangeAspect="1"/>
          </p:cNvPicPr>
          <p:nvPr/>
        </p:nvPicPr>
        <p:blipFill rotWithShape="1">
          <a:blip r:embed="rId2">
            <a:extLst>
              <a:ext uri="{28A0092B-C50C-407E-A947-70E740481C1C}">
                <a14:useLocalDpi xmlns:a14="http://schemas.microsoft.com/office/drawing/2010/main" val="0"/>
              </a:ext>
            </a:extLst>
          </a:blip>
          <a:srcRect l="29677" t="35741" r="15362" b="22963"/>
          <a:stretch/>
        </p:blipFill>
        <p:spPr>
          <a:xfrm>
            <a:off x="1403648" y="2132856"/>
            <a:ext cx="6915674" cy="4248472"/>
          </a:xfrm>
          <a:prstGeom prst="rect">
            <a:avLst/>
          </a:prstGeom>
        </p:spPr>
      </p:pic>
      <p:sp>
        <p:nvSpPr>
          <p:cNvPr id="4" name="Oval 3"/>
          <p:cNvSpPr/>
          <p:nvPr/>
        </p:nvSpPr>
        <p:spPr>
          <a:xfrm>
            <a:off x="1835696" y="2636912"/>
            <a:ext cx="1944216" cy="1080120"/>
          </a:xfrm>
          <a:prstGeom prst="ellipse">
            <a:avLst/>
          </a:prstGeom>
          <a:solidFill>
            <a:srgbClr val="FF0000">
              <a:alpha val="11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p:cNvSpPr/>
          <p:nvPr/>
        </p:nvSpPr>
        <p:spPr>
          <a:xfrm>
            <a:off x="5580112" y="3068960"/>
            <a:ext cx="1944216" cy="1080120"/>
          </a:xfrm>
          <a:prstGeom prst="ellipse">
            <a:avLst/>
          </a:prstGeom>
          <a:solidFill>
            <a:srgbClr val="FF0000">
              <a:alpha val="11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a:xfrm>
            <a:off x="5580112" y="5157192"/>
            <a:ext cx="1944216" cy="1080120"/>
          </a:xfrm>
          <a:prstGeom prst="ellipse">
            <a:avLst/>
          </a:prstGeom>
          <a:solidFill>
            <a:srgbClr val="FF0000">
              <a:alpha val="11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5372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57200" y="1340768"/>
            <a:ext cx="8229600" cy="5256583"/>
          </a:xfrm>
        </p:spPr>
        <p:txBody>
          <a:bodyPr>
            <a:noAutofit/>
          </a:bodyPr>
          <a:lstStyle/>
          <a:p>
            <a:pPr eaLnBrk="1" hangingPunct="1">
              <a:spcBef>
                <a:spcPts val="0"/>
              </a:spcBef>
              <a:spcAft>
                <a:spcPts val="600"/>
              </a:spcAft>
            </a:pPr>
            <a:r>
              <a:rPr lang="en-GB" sz="2000" dirty="0" smtClean="0">
                <a:latin typeface="Arial" charset="0"/>
                <a:cs typeface="Arial" charset="0"/>
              </a:rPr>
              <a:t>Using Personas is a technique that allows us to examine values and motivations that cause behaviour </a:t>
            </a:r>
            <a:endParaRPr lang="en-GB" sz="2000" dirty="0">
              <a:latin typeface="Arial" charset="0"/>
              <a:cs typeface="Arial" charset="0"/>
            </a:endParaRPr>
          </a:p>
          <a:p>
            <a:pPr eaLnBrk="1" hangingPunct="1">
              <a:spcBef>
                <a:spcPts val="0"/>
              </a:spcBef>
              <a:spcAft>
                <a:spcPts val="600"/>
              </a:spcAft>
            </a:pPr>
            <a:endParaRPr lang="en-GB" sz="2000" dirty="0" smtClean="0">
              <a:latin typeface="Arial" charset="0"/>
              <a:cs typeface="Arial" charset="0"/>
            </a:endParaRPr>
          </a:p>
          <a:p>
            <a:pPr eaLnBrk="1" hangingPunct="1">
              <a:spcBef>
                <a:spcPts val="0"/>
              </a:spcBef>
              <a:spcAft>
                <a:spcPts val="600"/>
              </a:spcAft>
            </a:pPr>
            <a:r>
              <a:rPr lang="en-GB" sz="2000" dirty="0" smtClean="0">
                <a:latin typeface="Arial" charset="0"/>
                <a:cs typeface="Arial" charset="0"/>
              </a:rPr>
              <a:t>Personas </a:t>
            </a:r>
            <a:r>
              <a:rPr lang="en-GB" sz="2000" dirty="0">
                <a:latin typeface="Arial" charset="0"/>
                <a:cs typeface="Arial" charset="0"/>
              </a:rPr>
              <a:t>are representatives describing stakeholders in some detail</a:t>
            </a:r>
          </a:p>
          <a:p>
            <a:pPr lvl="1" eaLnBrk="1" hangingPunct="1">
              <a:spcBef>
                <a:spcPts val="0"/>
              </a:spcBef>
              <a:spcAft>
                <a:spcPts val="600"/>
              </a:spcAft>
            </a:pPr>
            <a:r>
              <a:rPr lang="en-US" sz="1800" dirty="0">
                <a:latin typeface="Arial" charset="0"/>
                <a:ea typeface="Arial" charset="0"/>
                <a:cs typeface="Arial" charset="0"/>
              </a:rPr>
              <a:t>describing</a:t>
            </a:r>
            <a:r>
              <a:rPr lang="en-GB" sz="1800" dirty="0">
                <a:latin typeface="Arial" charset="0"/>
                <a:ea typeface="Arial" charset="0"/>
                <a:cs typeface="Arial" charset="0"/>
              </a:rPr>
              <a:t> their background, </a:t>
            </a:r>
          </a:p>
          <a:p>
            <a:pPr lvl="1" eaLnBrk="1" hangingPunct="1">
              <a:spcBef>
                <a:spcPts val="0"/>
              </a:spcBef>
              <a:spcAft>
                <a:spcPts val="600"/>
              </a:spcAft>
            </a:pPr>
            <a:r>
              <a:rPr lang="en-GB" sz="1800" dirty="0">
                <a:latin typeface="Arial" charset="0"/>
                <a:ea typeface="Arial" charset="0"/>
                <a:cs typeface="Arial" charset="0"/>
              </a:rPr>
              <a:t>job function</a:t>
            </a:r>
            <a:r>
              <a:rPr lang="en-US" sz="1800" dirty="0">
                <a:latin typeface="Arial" charset="0"/>
                <a:ea typeface="Arial" charset="0"/>
                <a:cs typeface="Arial" charset="0"/>
              </a:rPr>
              <a:t>, </a:t>
            </a:r>
          </a:p>
          <a:p>
            <a:pPr lvl="1" eaLnBrk="1" hangingPunct="1">
              <a:spcBef>
                <a:spcPts val="0"/>
              </a:spcBef>
              <a:spcAft>
                <a:spcPts val="600"/>
              </a:spcAft>
            </a:pPr>
            <a:r>
              <a:rPr lang="en-US" sz="1800" dirty="0">
                <a:latin typeface="Arial" charset="0"/>
                <a:ea typeface="Arial" charset="0"/>
                <a:cs typeface="Arial" charset="0"/>
              </a:rPr>
              <a:t>situation in the </a:t>
            </a:r>
            <a:r>
              <a:rPr lang="en-US" sz="1800" dirty="0" err="1">
                <a:latin typeface="Arial" charset="0"/>
                <a:ea typeface="Arial" charset="0"/>
                <a:cs typeface="Arial" charset="0"/>
              </a:rPr>
              <a:t>organisation</a:t>
            </a:r>
            <a:r>
              <a:rPr lang="en-GB" sz="1800" dirty="0">
                <a:latin typeface="Arial" charset="0"/>
                <a:ea typeface="Arial" charset="0"/>
                <a:cs typeface="Arial" charset="0"/>
              </a:rPr>
              <a:t>, </a:t>
            </a:r>
          </a:p>
          <a:p>
            <a:pPr lvl="1" eaLnBrk="1" hangingPunct="1">
              <a:spcBef>
                <a:spcPts val="0"/>
              </a:spcBef>
              <a:spcAft>
                <a:spcPts val="600"/>
              </a:spcAft>
            </a:pPr>
            <a:r>
              <a:rPr lang="en-GB" sz="1800" dirty="0">
                <a:latin typeface="Arial" charset="0"/>
                <a:ea typeface="Arial" charset="0"/>
                <a:cs typeface="Arial" charset="0"/>
              </a:rPr>
              <a:t>Beliefs, anxieties and so on</a:t>
            </a:r>
            <a:r>
              <a:rPr lang="en-US" sz="1800" dirty="0">
                <a:latin typeface="Arial" charset="0"/>
                <a:ea typeface="Arial" charset="0"/>
                <a:cs typeface="Arial" charset="0"/>
              </a:rPr>
              <a:t>, </a:t>
            </a:r>
          </a:p>
          <a:p>
            <a:pPr lvl="1" eaLnBrk="1" hangingPunct="1">
              <a:spcBef>
                <a:spcPts val="0"/>
              </a:spcBef>
              <a:spcAft>
                <a:spcPts val="600"/>
              </a:spcAft>
            </a:pPr>
            <a:r>
              <a:rPr lang="en-US" sz="1800" dirty="0">
                <a:latin typeface="Arial" charset="0"/>
                <a:ea typeface="Arial" charset="0"/>
                <a:cs typeface="Arial" charset="0"/>
              </a:rPr>
              <a:t>often including a representative image</a:t>
            </a:r>
            <a:r>
              <a:rPr lang="en-GB" sz="1800" dirty="0">
                <a:latin typeface="Arial" charset="0"/>
                <a:ea typeface="Arial" charset="0"/>
                <a:cs typeface="Arial" charset="0"/>
              </a:rPr>
              <a:t>.  </a:t>
            </a:r>
          </a:p>
          <a:p>
            <a:pPr eaLnBrk="1" hangingPunct="1">
              <a:spcBef>
                <a:spcPts val="0"/>
              </a:spcBef>
              <a:spcAft>
                <a:spcPts val="600"/>
              </a:spcAft>
            </a:pPr>
            <a:endParaRPr lang="en-GB" sz="2000" dirty="0" smtClean="0">
              <a:latin typeface="Arial" charset="0"/>
              <a:cs typeface="Arial" charset="0"/>
            </a:endParaRPr>
          </a:p>
          <a:p>
            <a:pPr eaLnBrk="1" hangingPunct="1">
              <a:spcBef>
                <a:spcPts val="0"/>
              </a:spcBef>
              <a:spcAft>
                <a:spcPts val="600"/>
              </a:spcAft>
            </a:pPr>
            <a:r>
              <a:rPr lang="en-GB" sz="2000" dirty="0" smtClean="0">
                <a:latin typeface="Arial" charset="0"/>
                <a:cs typeface="Arial" charset="0"/>
              </a:rPr>
              <a:t>Personas </a:t>
            </a:r>
            <a:r>
              <a:rPr lang="en-GB" sz="2000" dirty="0">
                <a:latin typeface="Arial" charset="0"/>
                <a:cs typeface="Arial" charset="0"/>
              </a:rPr>
              <a:t>can describe variants of a particular role, </a:t>
            </a:r>
          </a:p>
          <a:p>
            <a:pPr lvl="1" eaLnBrk="1" hangingPunct="1">
              <a:spcBef>
                <a:spcPts val="0"/>
              </a:spcBef>
              <a:spcAft>
                <a:spcPts val="600"/>
              </a:spcAft>
            </a:pPr>
            <a:r>
              <a:rPr lang="en-GB" sz="1800" dirty="0">
                <a:latin typeface="Arial" charset="0"/>
                <a:ea typeface="Arial" charset="0"/>
                <a:cs typeface="Arial" charset="0"/>
              </a:rPr>
              <a:t>for instance, the ideal student, the laid back student, the anxious student.</a:t>
            </a:r>
            <a:r>
              <a:rPr lang="en-US" sz="1800" dirty="0">
                <a:latin typeface="Arial" charset="0"/>
                <a:ea typeface="Arial" charset="0"/>
                <a:cs typeface="Arial" charset="0"/>
              </a:rPr>
              <a:t> </a:t>
            </a:r>
          </a:p>
        </p:txBody>
      </p:sp>
      <p:sp>
        <p:nvSpPr>
          <p:cNvPr id="52227" name="Rectangle 5"/>
          <p:cNvSpPr>
            <a:spLocks noChangeArrowheads="1"/>
          </p:cNvSpPr>
          <p:nvPr/>
        </p:nvSpPr>
        <p:spPr bwMode="auto">
          <a:xfrm>
            <a:off x="467544" y="476672"/>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3200" dirty="0" smtClean="0">
                <a:solidFill>
                  <a:schemeClr val="tx2"/>
                </a:solidFill>
                <a:latin typeface="+mj-lt"/>
              </a:rPr>
              <a:t>Stakeholder Personas</a:t>
            </a:r>
            <a:endParaRPr lang="en-US" sz="3200" dirty="0">
              <a:solidFill>
                <a:schemeClr val="tx2"/>
              </a:solidFill>
              <a:latin typeface="+mj-lt"/>
            </a:endParaRPr>
          </a:p>
        </p:txBody>
      </p:sp>
    </p:spTree>
    <p:extLst>
      <p:ext uri="{BB962C8B-B14F-4D97-AF65-F5344CB8AC3E}">
        <p14:creationId xmlns:p14="http://schemas.microsoft.com/office/powerpoint/2010/main" val="26801830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p:txBody>
          <a:bodyPr/>
          <a:lstStyle/>
          <a:p>
            <a:pPr eaLnBrk="1" hangingPunct="1">
              <a:buFontTx/>
              <a:buNone/>
            </a:pPr>
            <a:r>
              <a:rPr lang="en-GB" sz="2000" dirty="0">
                <a:latin typeface="Arial" charset="0"/>
                <a:cs typeface="Arial" charset="0"/>
              </a:rPr>
              <a:t>	</a:t>
            </a:r>
            <a:endParaRPr lang="en-US" sz="1400" dirty="0">
              <a:latin typeface="Arial" charset="0"/>
              <a:cs typeface="Arial" charset="0"/>
            </a:endParaRPr>
          </a:p>
        </p:txBody>
      </p:sp>
      <p:pic>
        <p:nvPicPr>
          <p:cNvPr id="53251"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700808"/>
            <a:ext cx="4101436"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52" name="Rectangle 5"/>
          <p:cNvSpPr>
            <a:spLocks noChangeArrowheads="1"/>
          </p:cNvSpPr>
          <p:nvPr/>
        </p:nvSpPr>
        <p:spPr bwMode="auto">
          <a:xfrm>
            <a:off x="5004048" y="1691236"/>
            <a:ext cx="3457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dirty="0"/>
              <a:t>Louise is </a:t>
            </a:r>
            <a:r>
              <a:rPr lang="en-GB" dirty="0" smtClean="0"/>
              <a:t>a </a:t>
            </a:r>
            <a:r>
              <a:rPr lang="en-GB" dirty="0" smtClean="0"/>
              <a:t>new graduate </a:t>
            </a:r>
            <a:r>
              <a:rPr lang="en-GB" dirty="0" smtClean="0"/>
              <a:t>working for the airport, she is enthusiastic about how new technology might improve the running of the airport, but concerned that her views might not be taken seriously by more senior colleagues.</a:t>
            </a:r>
            <a:endParaRPr lang="en-US" dirty="0"/>
          </a:p>
        </p:txBody>
      </p:sp>
      <p:sp>
        <p:nvSpPr>
          <p:cNvPr id="53253" name="Rectangle 6"/>
          <p:cNvSpPr>
            <a:spLocks noChangeArrowheads="1"/>
          </p:cNvSpPr>
          <p:nvPr/>
        </p:nvSpPr>
        <p:spPr bwMode="auto">
          <a:xfrm>
            <a:off x="216024" y="4653136"/>
            <a:ext cx="4716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tabLst>
                <a:tab pos="2879725" algn="l"/>
                <a:tab pos="3240088" algn="l"/>
                <a:tab pos="3600450" algn="l"/>
                <a:tab pos="3959225" algn="l"/>
                <a:tab pos="4319588" algn="l"/>
                <a:tab pos="4679950" algn="l"/>
                <a:tab pos="5040313" algn="l"/>
                <a:tab pos="5400675" algn="l"/>
                <a:tab pos="5759450" algn="l"/>
                <a:tab pos="6119813" algn="l"/>
                <a:tab pos="6480175" algn="l"/>
              </a:tabLst>
            </a:pPr>
            <a:r>
              <a:rPr lang="en-US" b="1" dirty="0" smtClean="0"/>
              <a:t>New Graduate working in the Airport’s business development unit</a:t>
            </a:r>
            <a:endParaRPr lang="en-US" b="1" dirty="0"/>
          </a:p>
        </p:txBody>
      </p:sp>
      <p:sp>
        <p:nvSpPr>
          <p:cNvPr id="53255" name="Rectangle 10"/>
          <p:cNvSpPr>
            <a:spLocks noChangeArrowheads="1"/>
          </p:cNvSpPr>
          <p:nvPr/>
        </p:nvSpPr>
        <p:spPr bwMode="auto">
          <a:xfrm>
            <a:off x="467544" y="908720"/>
            <a:ext cx="8496944" cy="72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3200" dirty="0">
                <a:solidFill>
                  <a:schemeClr val="tx2"/>
                </a:solidFill>
                <a:latin typeface="+mj-lt"/>
              </a:rPr>
              <a:t>Example </a:t>
            </a:r>
            <a:r>
              <a:rPr lang="en-GB" sz="3200" dirty="0" smtClean="0">
                <a:solidFill>
                  <a:schemeClr val="tx2"/>
                </a:solidFill>
                <a:latin typeface="+mj-lt"/>
              </a:rPr>
              <a:t>Persona</a:t>
            </a:r>
            <a:endParaRPr lang="en-US" sz="3200" dirty="0">
              <a:solidFill>
                <a:schemeClr val="tx2"/>
              </a:solidFill>
              <a:latin typeface="+mj-lt"/>
            </a:endParaRPr>
          </a:p>
        </p:txBody>
      </p:sp>
    </p:spTree>
    <p:extLst>
      <p:ext uri="{BB962C8B-B14F-4D97-AF65-F5344CB8AC3E}">
        <p14:creationId xmlns:p14="http://schemas.microsoft.com/office/powerpoint/2010/main" val="15603006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28700" y="4774595"/>
            <a:ext cx="7315200" cy="1318701"/>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1028700" y="1556793"/>
            <a:ext cx="7315200" cy="3044622"/>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8" name="Title 1"/>
          <p:cNvSpPr>
            <a:spLocks noGrp="1"/>
          </p:cNvSpPr>
          <p:nvPr>
            <p:ph type="title"/>
          </p:nvPr>
        </p:nvSpPr>
        <p:spPr>
          <a:xfrm>
            <a:off x="539552" y="332656"/>
            <a:ext cx="8229600" cy="1069848"/>
          </a:xfrm>
        </p:spPr>
        <p:txBody>
          <a:bodyPr>
            <a:normAutofit/>
          </a:bodyPr>
          <a:lstStyle/>
          <a:p>
            <a:r>
              <a:rPr lang="en-US" sz="3600" dirty="0"/>
              <a:t>Soft Systems Method: 7 Stage Method</a:t>
            </a:r>
            <a:endParaRPr lang="en-US" sz="3600" dirty="0" smtClean="0"/>
          </a:p>
        </p:txBody>
      </p:sp>
      <p:sp>
        <p:nvSpPr>
          <p:cNvPr id="3" name="Oval 2"/>
          <p:cNvSpPr/>
          <p:nvPr/>
        </p:nvSpPr>
        <p:spPr>
          <a:xfrm>
            <a:off x="1498326" y="2132857"/>
            <a:ext cx="1633514" cy="96163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498326" y="3429001"/>
            <a:ext cx="1633514" cy="93549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1547665" y="4941169"/>
            <a:ext cx="1561506" cy="95866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796136" y="4963727"/>
            <a:ext cx="1656184" cy="936104"/>
          </a:xfrm>
          <a:prstGeom prst="ellipse">
            <a:avLst/>
          </a:prstGeom>
        </p:spPr>
        <p:style>
          <a:lnRef idx="1">
            <a:schemeClr val="accent1"/>
          </a:lnRef>
          <a:fillRef idx="3">
            <a:schemeClr val="accent1"/>
          </a:fillRef>
          <a:effectRef idx="2">
            <a:schemeClr val="accent1"/>
          </a:effectRef>
          <a:fontRef idx="minor">
            <a:schemeClr val="lt1"/>
          </a:fontRef>
        </p:style>
        <p:txBody>
          <a:bodyPr anchor="ctr">
            <a:noAutofit/>
          </a:bodyPr>
          <a:lstStyle/>
          <a:p>
            <a:pPr algn="ctr">
              <a:defRPr/>
            </a:pPr>
            <a:r>
              <a:rPr lang="en-US" sz="1200" dirty="0">
                <a:solidFill>
                  <a:srgbClr val="FFFFFF"/>
                </a:solidFill>
              </a:rPr>
              <a:t>Construct conceptual </a:t>
            </a:r>
            <a:r>
              <a:rPr lang="en-US" sz="1200" dirty="0" smtClean="0">
                <a:solidFill>
                  <a:srgbClr val="FFFFFF"/>
                </a:solidFill>
              </a:rPr>
              <a:t>model</a:t>
            </a:r>
            <a:endParaRPr lang="en-US" sz="1200" dirty="0">
              <a:solidFill>
                <a:srgbClr val="FFFFFF"/>
              </a:solidFill>
            </a:endParaRPr>
          </a:p>
        </p:txBody>
      </p:sp>
      <p:sp>
        <p:nvSpPr>
          <p:cNvPr id="8" name="Oval 7"/>
          <p:cNvSpPr/>
          <p:nvPr/>
        </p:nvSpPr>
        <p:spPr>
          <a:xfrm>
            <a:off x="5860759" y="3645025"/>
            <a:ext cx="1519553" cy="892650"/>
          </a:xfrm>
          <a:prstGeom prst="ellipse">
            <a:avLst/>
          </a:prstGeom>
        </p:spPr>
        <p:style>
          <a:lnRef idx="1">
            <a:schemeClr val="accent1"/>
          </a:lnRef>
          <a:fillRef idx="3">
            <a:schemeClr val="accent1"/>
          </a:fillRef>
          <a:effectRef idx="2">
            <a:schemeClr val="accent1"/>
          </a:effectRef>
          <a:fontRef idx="minor">
            <a:schemeClr val="lt1"/>
          </a:fontRef>
        </p:style>
        <p:txBody>
          <a:bodyPr lIns="0" rIns="0" anchor="ctr">
            <a:noAutofit/>
          </a:bodyPr>
          <a:lstStyle/>
          <a:p>
            <a:pPr algn="ctr">
              <a:defRPr/>
            </a:pPr>
            <a:r>
              <a:rPr lang="en-US" sz="1200" dirty="0">
                <a:solidFill>
                  <a:srgbClr val="FFFFFF"/>
                </a:solidFill>
              </a:rPr>
              <a:t>Compare models with problem situation</a:t>
            </a:r>
          </a:p>
        </p:txBody>
      </p:sp>
      <p:sp>
        <p:nvSpPr>
          <p:cNvPr id="19464" name="TextBox 9"/>
          <p:cNvSpPr txBox="1">
            <a:spLocks noChangeArrowheads="1"/>
          </p:cNvSpPr>
          <p:nvPr/>
        </p:nvSpPr>
        <p:spPr bwMode="auto">
          <a:xfrm>
            <a:off x="1547664" y="2276873"/>
            <a:ext cx="1476462" cy="936104"/>
          </a:xfrm>
          <a:prstGeom prst="rect">
            <a:avLst/>
          </a:prstGeom>
          <a:noFill/>
          <a:ln w="9525">
            <a:noFill/>
            <a:miter lim="800000"/>
            <a:headEnd/>
            <a:tailEnd/>
          </a:ln>
        </p:spPr>
        <p:txBody>
          <a:bodyPr>
            <a:prstTxWarp prst="textNoShape">
              <a:avLst/>
            </a:prstTxWarp>
            <a:noAutofit/>
          </a:bodyPr>
          <a:lstStyle/>
          <a:p>
            <a:pPr algn="ctr"/>
            <a:r>
              <a:rPr lang="en-US" sz="1200" dirty="0" smtClean="0">
                <a:solidFill>
                  <a:srgbClr val="FFFFFF"/>
                </a:solidFill>
              </a:rPr>
              <a:t>Work with users Get </a:t>
            </a:r>
            <a:r>
              <a:rPr lang="en-US" sz="1200" dirty="0">
                <a:solidFill>
                  <a:srgbClr val="FFFFFF"/>
                </a:solidFill>
              </a:rPr>
              <a:t>information</a:t>
            </a:r>
          </a:p>
          <a:p>
            <a:pPr algn="ctr"/>
            <a:r>
              <a:rPr lang="en-US" sz="1200" dirty="0">
                <a:solidFill>
                  <a:srgbClr val="FFFFFF"/>
                </a:solidFill>
              </a:rPr>
              <a:t>Draw </a:t>
            </a:r>
            <a:r>
              <a:rPr lang="en-US" sz="1200" dirty="0" smtClean="0">
                <a:solidFill>
                  <a:srgbClr val="FFFFFF"/>
                </a:solidFill>
              </a:rPr>
              <a:t>picture</a:t>
            </a:r>
            <a:r>
              <a:rPr lang="en-US" sz="1200" dirty="0">
                <a:solidFill>
                  <a:srgbClr val="FFFFFF"/>
                </a:solidFill>
              </a:rPr>
              <a:t>s</a:t>
            </a:r>
          </a:p>
        </p:txBody>
      </p:sp>
      <p:sp>
        <p:nvSpPr>
          <p:cNvPr id="19465" name="TextBox 10"/>
          <p:cNvSpPr txBox="1">
            <a:spLocks noChangeArrowheads="1"/>
          </p:cNvSpPr>
          <p:nvPr/>
        </p:nvSpPr>
        <p:spPr bwMode="auto">
          <a:xfrm>
            <a:off x="1619672" y="3687416"/>
            <a:ext cx="1431139" cy="461665"/>
          </a:xfrm>
          <a:prstGeom prst="rect">
            <a:avLst/>
          </a:prstGeom>
          <a:noFill/>
          <a:ln w="9525">
            <a:noFill/>
            <a:miter lim="800000"/>
            <a:headEnd/>
            <a:tailEnd/>
          </a:ln>
        </p:spPr>
        <p:txBody>
          <a:bodyPr wrap="square">
            <a:prstTxWarp prst="textNoShape">
              <a:avLst/>
            </a:prstTxWarp>
            <a:spAutoFit/>
          </a:bodyPr>
          <a:lstStyle/>
          <a:p>
            <a:pPr algn="ctr"/>
            <a:r>
              <a:rPr lang="en-US" sz="1200" dirty="0" err="1">
                <a:solidFill>
                  <a:srgbClr val="FFFFFF"/>
                </a:solidFill>
              </a:rPr>
              <a:t>Analyse</a:t>
            </a:r>
            <a:r>
              <a:rPr lang="en-US" sz="1200" dirty="0">
                <a:solidFill>
                  <a:srgbClr val="FFFFFF"/>
                </a:solidFill>
              </a:rPr>
              <a:t> problem situation</a:t>
            </a:r>
          </a:p>
        </p:txBody>
      </p:sp>
      <p:sp>
        <p:nvSpPr>
          <p:cNvPr id="19466" name="TextBox 11"/>
          <p:cNvSpPr txBox="1">
            <a:spLocks noChangeArrowheads="1"/>
          </p:cNvSpPr>
          <p:nvPr/>
        </p:nvSpPr>
        <p:spPr bwMode="auto">
          <a:xfrm>
            <a:off x="1475656" y="5157192"/>
            <a:ext cx="1633515" cy="461665"/>
          </a:xfrm>
          <a:prstGeom prst="rect">
            <a:avLst/>
          </a:prstGeom>
          <a:noFill/>
          <a:ln w="9525">
            <a:noFill/>
            <a:miter lim="800000"/>
            <a:headEnd/>
            <a:tailEnd/>
          </a:ln>
        </p:spPr>
        <p:txBody>
          <a:bodyPr wrap="square">
            <a:prstTxWarp prst="textNoShape">
              <a:avLst/>
            </a:prstTxWarp>
            <a:spAutoFit/>
          </a:bodyPr>
          <a:lstStyle/>
          <a:p>
            <a:pPr algn="ctr"/>
            <a:r>
              <a:rPr lang="en-US" sz="1200" dirty="0" smtClean="0">
                <a:solidFill>
                  <a:srgbClr val="FFFFFF"/>
                </a:solidFill>
              </a:rPr>
              <a:t>Formulate root</a:t>
            </a:r>
          </a:p>
          <a:p>
            <a:pPr algn="ctr"/>
            <a:r>
              <a:rPr lang="en-US" sz="1200" dirty="0" smtClean="0">
                <a:solidFill>
                  <a:srgbClr val="FFFFFF"/>
                </a:solidFill>
              </a:rPr>
              <a:t>definitions</a:t>
            </a:r>
            <a:endParaRPr lang="en-US" sz="1200" dirty="0">
              <a:solidFill>
                <a:srgbClr val="FFFFFF"/>
              </a:solidFill>
            </a:endParaRPr>
          </a:p>
        </p:txBody>
      </p:sp>
      <p:sp>
        <p:nvSpPr>
          <p:cNvPr id="13" name="Oval 12"/>
          <p:cNvSpPr/>
          <p:nvPr/>
        </p:nvSpPr>
        <p:spPr>
          <a:xfrm>
            <a:off x="5868144" y="2636913"/>
            <a:ext cx="1447545" cy="90511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FFFFFF"/>
                </a:solidFill>
              </a:rPr>
              <a:t>Debate with actors</a:t>
            </a:r>
          </a:p>
        </p:txBody>
      </p:sp>
      <p:sp>
        <p:nvSpPr>
          <p:cNvPr id="14" name="Oval 13"/>
          <p:cNvSpPr/>
          <p:nvPr/>
        </p:nvSpPr>
        <p:spPr>
          <a:xfrm>
            <a:off x="5868144" y="1628801"/>
            <a:ext cx="1448245" cy="87744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FFFFFF"/>
                </a:solidFill>
              </a:rPr>
              <a:t>Actions for change</a:t>
            </a:r>
          </a:p>
        </p:txBody>
      </p:sp>
      <p:cxnSp>
        <p:nvCxnSpPr>
          <p:cNvPr id="16" name="Straight Arrow Connector 15"/>
          <p:cNvCxnSpPr>
            <a:stCxn id="3" idx="4"/>
            <a:endCxn id="5" idx="0"/>
          </p:cNvCxnSpPr>
          <p:nvPr/>
        </p:nvCxnSpPr>
        <p:spPr>
          <a:xfrm>
            <a:off x="2315083" y="3094493"/>
            <a:ext cx="0" cy="334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4"/>
            <a:endCxn id="6" idx="0"/>
          </p:cNvCxnSpPr>
          <p:nvPr/>
        </p:nvCxnSpPr>
        <p:spPr>
          <a:xfrm>
            <a:off x="2315083" y="4364493"/>
            <a:ext cx="13335" cy="576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6"/>
            <a:endCxn id="7" idx="2"/>
          </p:cNvCxnSpPr>
          <p:nvPr/>
        </p:nvCxnSpPr>
        <p:spPr>
          <a:xfrm>
            <a:off x="3109171" y="5420500"/>
            <a:ext cx="2686965" cy="11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0"/>
            <a:endCxn id="8" idx="4"/>
          </p:cNvCxnSpPr>
          <p:nvPr/>
        </p:nvCxnSpPr>
        <p:spPr>
          <a:xfrm flipH="1" flipV="1">
            <a:off x="6620536" y="4537675"/>
            <a:ext cx="3692" cy="426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8" idx="0"/>
            <a:endCxn id="13" idx="4"/>
          </p:cNvCxnSpPr>
          <p:nvPr/>
        </p:nvCxnSpPr>
        <p:spPr>
          <a:xfrm flipH="1" flipV="1">
            <a:off x="6591917" y="3542031"/>
            <a:ext cx="28619" cy="102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3" idx="0"/>
            <a:endCxn id="14" idx="4"/>
          </p:cNvCxnSpPr>
          <p:nvPr/>
        </p:nvCxnSpPr>
        <p:spPr>
          <a:xfrm flipV="1">
            <a:off x="6591917" y="2506248"/>
            <a:ext cx="350" cy="1306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477" name="TextBox 25"/>
          <p:cNvSpPr txBox="1">
            <a:spLocks noChangeArrowheads="1"/>
          </p:cNvSpPr>
          <p:nvPr/>
        </p:nvSpPr>
        <p:spPr bwMode="auto">
          <a:xfrm>
            <a:off x="3584211" y="1628801"/>
            <a:ext cx="1730740" cy="369332"/>
          </a:xfrm>
          <a:prstGeom prst="rect">
            <a:avLst/>
          </a:prstGeom>
          <a:noFill/>
          <a:ln w="9525">
            <a:noFill/>
            <a:miter lim="800000"/>
            <a:headEnd/>
            <a:tailEnd/>
          </a:ln>
        </p:spPr>
        <p:txBody>
          <a:bodyPr wrap="square">
            <a:prstTxWarp prst="textNoShape">
              <a:avLst/>
            </a:prstTxWarp>
            <a:spAutoFit/>
          </a:bodyPr>
          <a:lstStyle/>
          <a:p>
            <a:pPr algn="ctr"/>
            <a:r>
              <a:rPr lang="en-US" dirty="0"/>
              <a:t>Real world</a:t>
            </a:r>
          </a:p>
        </p:txBody>
      </p:sp>
      <p:sp>
        <p:nvSpPr>
          <p:cNvPr id="19478" name="TextBox 27"/>
          <p:cNvSpPr txBox="1">
            <a:spLocks noChangeArrowheads="1"/>
          </p:cNvSpPr>
          <p:nvPr/>
        </p:nvSpPr>
        <p:spPr bwMode="auto">
          <a:xfrm>
            <a:off x="3419872" y="4797153"/>
            <a:ext cx="2348917" cy="369332"/>
          </a:xfrm>
          <a:prstGeom prst="rect">
            <a:avLst/>
          </a:prstGeom>
          <a:noFill/>
          <a:ln w="9525">
            <a:noFill/>
            <a:miter lim="800000"/>
            <a:headEnd/>
            <a:tailEnd/>
          </a:ln>
        </p:spPr>
        <p:txBody>
          <a:bodyPr wrap="square">
            <a:prstTxWarp prst="textNoShape">
              <a:avLst/>
            </a:prstTxWarp>
            <a:spAutoFit/>
          </a:bodyPr>
          <a:lstStyle/>
          <a:p>
            <a:pPr algn="ctr"/>
            <a:r>
              <a:rPr lang="en-US" dirty="0"/>
              <a:t>Conceptual world</a:t>
            </a:r>
          </a:p>
        </p:txBody>
      </p:sp>
      <p:sp>
        <p:nvSpPr>
          <p:cNvPr id="32" name="Rounded Rectangle 31"/>
          <p:cNvSpPr/>
          <p:nvPr/>
        </p:nvSpPr>
        <p:spPr>
          <a:xfrm>
            <a:off x="3851920" y="2636913"/>
            <a:ext cx="1368152" cy="165618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People at the heart of the process</a:t>
            </a:r>
          </a:p>
        </p:txBody>
      </p:sp>
      <p:sp>
        <p:nvSpPr>
          <p:cNvPr id="26" name="TextBox 25"/>
          <p:cNvSpPr txBox="1"/>
          <p:nvPr/>
        </p:nvSpPr>
        <p:spPr>
          <a:xfrm>
            <a:off x="827584" y="6093296"/>
            <a:ext cx="7632848" cy="461665"/>
          </a:xfrm>
          <a:prstGeom prst="rect">
            <a:avLst/>
          </a:prstGeom>
          <a:noFill/>
        </p:spPr>
        <p:txBody>
          <a:bodyPr wrap="square" rtlCol="0">
            <a:spAutoFit/>
          </a:bodyPr>
          <a:lstStyle/>
          <a:p>
            <a:pPr algn="ctr"/>
            <a:r>
              <a:rPr lang="en-US" sz="2400" dirty="0" smtClean="0">
                <a:solidFill>
                  <a:schemeClr val="accent4"/>
                </a:solidFill>
              </a:rPr>
              <a:t>But how do we do these things?</a:t>
            </a:r>
            <a:endParaRPr lang="en-US" sz="2400" dirty="0">
              <a:solidFill>
                <a:schemeClr val="accent4"/>
              </a:solidFill>
            </a:endParaRPr>
          </a:p>
        </p:txBody>
      </p:sp>
    </p:spTree>
    <p:extLst>
      <p:ext uri="{BB962C8B-B14F-4D97-AF65-F5344CB8AC3E}">
        <p14:creationId xmlns:p14="http://schemas.microsoft.com/office/powerpoint/2010/main" val="31859343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Personas?</a:t>
            </a:r>
            <a:endParaRPr lang="en-US" dirty="0"/>
          </a:p>
        </p:txBody>
      </p:sp>
      <p:sp>
        <p:nvSpPr>
          <p:cNvPr id="3" name="Content Placeholder 2"/>
          <p:cNvSpPr>
            <a:spLocks noGrp="1"/>
          </p:cNvSpPr>
          <p:nvPr>
            <p:ph idx="1"/>
          </p:nvPr>
        </p:nvSpPr>
        <p:spPr/>
        <p:txBody>
          <a:bodyPr>
            <a:normAutofit/>
          </a:bodyPr>
          <a:lstStyle/>
          <a:p>
            <a:pPr>
              <a:spcBef>
                <a:spcPts val="0"/>
              </a:spcBef>
              <a:spcAft>
                <a:spcPts val="600"/>
              </a:spcAft>
            </a:pPr>
            <a:r>
              <a:rPr lang="en-GB" sz="2000" dirty="0">
                <a:latin typeface="Arial" charset="0"/>
                <a:cs typeface="Arial" charset="0"/>
              </a:rPr>
              <a:t>Using personas adds a motivational aspect to the </a:t>
            </a:r>
            <a:r>
              <a:rPr lang="en-US" sz="2000" dirty="0">
                <a:latin typeface="Arial" charset="0"/>
                <a:cs typeface="Arial" charset="0"/>
              </a:rPr>
              <a:t>stakeholders</a:t>
            </a:r>
            <a:r>
              <a:rPr lang="en-GB" sz="2000" dirty="0">
                <a:latin typeface="Arial" charset="0"/>
                <a:cs typeface="Arial" charset="0"/>
              </a:rPr>
              <a:t>, and can be a useful method of reflecting on what they actually want from the system</a:t>
            </a:r>
            <a:r>
              <a:rPr lang="en-US" sz="2000" dirty="0">
                <a:latin typeface="Arial" charset="0"/>
                <a:cs typeface="Arial" charset="0"/>
              </a:rPr>
              <a:t>. </a:t>
            </a:r>
            <a:endParaRPr lang="en-US" sz="2000" dirty="0" smtClean="0">
              <a:latin typeface="Arial" charset="0"/>
              <a:cs typeface="Arial" charset="0"/>
            </a:endParaRPr>
          </a:p>
          <a:p>
            <a:pPr>
              <a:spcBef>
                <a:spcPts val="0"/>
              </a:spcBef>
              <a:spcAft>
                <a:spcPts val="600"/>
              </a:spcAft>
            </a:pPr>
            <a:endParaRPr lang="en-US" sz="2000" dirty="0">
              <a:latin typeface="Arial" charset="0"/>
              <a:cs typeface="Arial" charset="0"/>
            </a:endParaRPr>
          </a:p>
          <a:p>
            <a:pPr>
              <a:spcBef>
                <a:spcPts val="0"/>
              </a:spcBef>
              <a:spcAft>
                <a:spcPts val="600"/>
              </a:spcAft>
            </a:pPr>
            <a:r>
              <a:rPr lang="en-US" sz="2000" dirty="0">
                <a:latin typeface="Arial" charset="0"/>
                <a:ea typeface="Arial" charset="0"/>
                <a:cs typeface="Arial" charset="0"/>
              </a:rPr>
              <a:t>Personas are not real people! The characteristics of the personas should be backed up by evidence from the range of people in each stakeholder group </a:t>
            </a:r>
            <a:endParaRPr lang="en-US" sz="2000" dirty="0" smtClean="0">
              <a:latin typeface="Arial" charset="0"/>
              <a:ea typeface="Arial" charset="0"/>
              <a:cs typeface="Arial" charset="0"/>
            </a:endParaRPr>
          </a:p>
          <a:p>
            <a:pPr>
              <a:spcBef>
                <a:spcPts val="0"/>
              </a:spcBef>
              <a:spcAft>
                <a:spcPts val="600"/>
              </a:spcAft>
            </a:pPr>
            <a:endParaRPr lang="en-US" sz="2000" dirty="0">
              <a:latin typeface="Arial" charset="0"/>
              <a:ea typeface="Arial" charset="0"/>
              <a:cs typeface="Arial" charset="0"/>
            </a:endParaRPr>
          </a:p>
          <a:p>
            <a:pPr>
              <a:spcBef>
                <a:spcPts val="0"/>
              </a:spcBef>
              <a:spcAft>
                <a:spcPts val="600"/>
              </a:spcAft>
            </a:pPr>
            <a:r>
              <a:rPr lang="en-US" sz="2000" dirty="0">
                <a:latin typeface="Arial" charset="0"/>
                <a:cs typeface="Arial" charset="0"/>
              </a:rPr>
              <a:t>For each Persona we can develop scenarios of their typical interactions</a:t>
            </a:r>
            <a:r>
              <a:rPr lang="en-GB" sz="2000" dirty="0">
                <a:latin typeface="Arial" charset="0"/>
                <a:cs typeface="Arial" charset="0"/>
              </a:rPr>
              <a:t> with the </a:t>
            </a:r>
            <a:r>
              <a:rPr lang="en-US" sz="2000" dirty="0">
                <a:latin typeface="Arial" charset="0"/>
                <a:cs typeface="Arial" charset="0"/>
              </a:rPr>
              <a:t>model </a:t>
            </a:r>
            <a:r>
              <a:rPr lang="en-GB" sz="2000" dirty="0">
                <a:latin typeface="Arial" charset="0"/>
                <a:cs typeface="Arial" charset="0"/>
              </a:rPr>
              <a:t>and/or other personas using the </a:t>
            </a:r>
            <a:r>
              <a:rPr lang="en-US" sz="2000" dirty="0">
                <a:latin typeface="Arial" charset="0"/>
                <a:cs typeface="Arial" charset="0"/>
              </a:rPr>
              <a:t>model.  </a:t>
            </a:r>
          </a:p>
          <a:p>
            <a:pPr lvl="1">
              <a:spcBef>
                <a:spcPts val="0"/>
              </a:spcBef>
              <a:spcAft>
                <a:spcPts val="600"/>
              </a:spcAft>
            </a:pPr>
            <a:r>
              <a:rPr lang="en-GB" sz="1800" dirty="0">
                <a:latin typeface="Arial" charset="0"/>
                <a:ea typeface="Arial" charset="0"/>
                <a:cs typeface="Arial" charset="0"/>
              </a:rPr>
              <a:t>The scenarios are independent of any technology and may represent best practice, current practice, or intended practice.</a:t>
            </a:r>
            <a:r>
              <a:rPr lang="en-US" sz="1800" dirty="0">
                <a:latin typeface="Arial" charset="0"/>
                <a:ea typeface="Arial" charset="0"/>
                <a:cs typeface="Arial" charset="0"/>
              </a:rPr>
              <a:t>  </a:t>
            </a:r>
          </a:p>
          <a:p>
            <a:endParaRPr lang="en-US" sz="3600" dirty="0"/>
          </a:p>
        </p:txBody>
      </p:sp>
    </p:spTree>
    <p:extLst>
      <p:ext uri="{BB962C8B-B14F-4D97-AF65-F5344CB8AC3E}">
        <p14:creationId xmlns:p14="http://schemas.microsoft.com/office/powerpoint/2010/main" val="3747027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p:txBody>
          <a:bodyPr/>
          <a:lstStyle/>
          <a:p>
            <a:pPr eaLnBrk="1" hangingPunct="1">
              <a:buFontTx/>
              <a:buNone/>
            </a:pPr>
            <a:r>
              <a:rPr lang="en-GB" sz="2000" dirty="0">
                <a:latin typeface="Arial" charset="0"/>
                <a:cs typeface="Arial" charset="0"/>
              </a:rPr>
              <a:t>	</a:t>
            </a:r>
            <a:endParaRPr lang="en-US" sz="1400" dirty="0">
              <a:latin typeface="Arial" charset="0"/>
              <a:cs typeface="Arial" charset="0"/>
            </a:endParaRPr>
          </a:p>
        </p:txBody>
      </p:sp>
      <p:pic>
        <p:nvPicPr>
          <p:cNvPr id="53251"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700808"/>
            <a:ext cx="4101436"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52" name="Rectangle 5"/>
          <p:cNvSpPr>
            <a:spLocks noChangeArrowheads="1"/>
          </p:cNvSpPr>
          <p:nvPr/>
        </p:nvSpPr>
        <p:spPr bwMode="auto">
          <a:xfrm>
            <a:off x="5004048" y="1691236"/>
            <a:ext cx="3457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dirty="0"/>
              <a:t>Louise is </a:t>
            </a:r>
            <a:r>
              <a:rPr lang="en-GB" dirty="0" smtClean="0"/>
              <a:t>a </a:t>
            </a:r>
            <a:r>
              <a:rPr lang="en-GB" dirty="0" smtClean="0"/>
              <a:t>new graduate </a:t>
            </a:r>
            <a:r>
              <a:rPr lang="en-GB" dirty="0" smtClean="0"/>
              <a:t>working for the airport, she is enthusiastic about how new technology might improve the running of the airport, but concerned that her views might not be taken seriously by more senior colleagues.</a:t>
            </a:r>
            <a:endParaRPr lang="en-US" dirty="0"/>
          </a:p>
        </p:txBody>
      </p:sp>
      <p:sp>
        <p:nvSpPr>
          <p:cNvPr id="53253" name="Rectangle 6"/>
          <p:cNvSpPr>
            <a:spLocks noChangeArrowheads="1"/>
          </p:cNvSpPr>
          <p:nvPr/>
        </p:nvSpPr>
        <p:spPr bwMode="auto">
          <a:xfrm>
            <a:off x="216024" y="4653136"/>
            <a:ext cx="4716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tabLst>
                <a:tab pos="2879725" algn="l"/>
                <a:tab pos="3240088" algn="l"/>
                <a:tab pos="3600450" algn="l"/>
                <a:tab pos="3959225" algn="l"/>
                <a:tab pos="4319588" algn="l"/>
                <a:tab pos="4679950" algn="l"/>
                <a:tab pos="5040313" algn="l"/>
                <a:tab pos="5400675" algn="l"/>
                <a:tab pos="5759450" algn="l"/>
                <a:tab pos="6119813" algn="l"/>
                <a:tab pos="6480175" algn="l"/>
              </a:tabLst>
            </a:pPr>
            <a:r>
              <a:rPr lang="en-US" b="1" dirty="0"/>
              <a:t>New Graduate working in the Airport’s business development unit</a:t>
            </a:r>
            <a:endParaRPr lang="en-US" b="1" dirty="0"/>
          </a:p>
        </p:txBody>
      </p:sp>
      <p:sp>
        <p:nvSpPr>
          <p:cNvPr id="53255" name="Rectangle 10"/>
          <p:cNvSpPr>
            <a:spLocks noChangeArrowheads="1"/>
          </p:cNvSpPr>
          <p:nvPr/>
        </p:nvSpPr>
        <p:spPr bwMode="auto">
          <a:xfrm>
            <a:off x="467544" y="908720"/>
            <a:ext cx="8496944" cy="72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3200" dirty="0">
                <a:solidFill>
                  <a:schemeClr val="tx2"/>
                </a:solidFill>
                <a:latin typeface="+mj-lt"/>
              </a:rPr>
              <a:t>Example </a:t>
            </a:r>
            <a:r>
              <a:rPr lang="en-GB" sz="3200" dirty="0" smtClean="0">
                <a:solidFill>
                  <a:schemeClr val="tx2"/>
                </a:solidFill>
                <a:latin typeface="+mj-lt"/>
              </a:rPr>
              <a:t>Persona</a:t>
            </a:r>
            <a:endParaRPr lang="en-US" sz="3200" dirty="0">
              <a:solidFill>
                <a:schemeClr val="tx2"/>
              </a:solidFill>
              <a:latin typeface="+mj-lt"/>
            </a:endParaRPr>
          </a:p>
        </p:txBody>
      </p:sp>
      <p:sp>
        <p:nvSpPr>
          <p:cNvPr id="7" name="Rectangle 8"/>
          <p:cNvSpPr>
            <a:spLocks noChangeArrowheads="1"/>
          </p:cNvSpPr>
          <p:nvPr/>
        </p:nvSpPr>
        <p:spPr bwMode="auto">
          <a:xfrm>
            <a:off x="5004048" y="4076560"/>
            <a:ext cx="3379788"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dirty="0" smtClean="0">
                <a:solidFill>
                  <a:schemeClr val="accent6">
                    <a:lumMod val="75000"/>
                  </a:schemeClr>
                </a:solidFill>
              </a:rPr>
              <a:t>As part of an effort to </a:t>
            </a:r>
            <a:r>
              <a:rPr lang="en-US" dirty="0" smtClean="0">
                <a:solidFill>
                  <a:schemeClr val="accent6">
                    <a:lumMod val="75000"/>
                  </a:schemeClr>
                </a:solidFill>
              </a:rPr>
              <a:t>improve the image of the airport Louise </a:t>
            </a:r>
            <a:r>
              <a:rPr lang="en-US" dirty="0" smtClean="0">
                <a:solidFill>
                  <a:schemeClr val="accent6">
                    <a:lumMod val="75000"/>
                  </a:schemeClr>
                </a:solidFill>
              </a:rPr>
              <a:t>has been tasked with looking at how the aircraft landing process might be changed to reduce noise pollution.</a:t>
            </a:r>
            <a:endParaRPr lang="en-US" dirty="0">
              <a:solidFill>
                <a:schemeClr val="accent6">
                  <a:lumMod val="75000"/>
                </a:schemeClr>
              </a:solidFill>
            </a:endParaRPr>
          </a:p>
        </p:txBody>
      </p:sp>
    </p:spTree>
    <p:extLst>
      <p:ext uri="{BB962C8B-B14F-4D97-AF65-F5344CB8AC3E}">
        <p14:creationId xmlns:p14="http://schemas.microsoft.com/office/powerpoint/2010/main" val="39154751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p:txBody>
          <a:bodyPr/>
          <a:lstStyle/>
          <a:p>
            <a:pPr eaLnBrk="1" hangingPunct="1">
              <a:buFontTx/>
              <a:buNone/>
            </a:pPr>
            <a:r>
              <a:rPr lang="en-GB" sz="2000" dirty="0">
                <a:latin typeface="Arial" charset="0"/>
                <a:cs typeface="Arial" charset="0"/>
              </a:rPr>
              <a:t>	</a:t>
            </a:r>
            <a:endParaRPr lang="en-US" sz="1400" dirty="0">
              <a:latin typeface="Arial" charset="0"/>
              <a:cs typeface="Arial" charset="0"/>
            </a:endParaRPr>
          </a:p>
        </p:txBody>
      </p:sp>
      <p:pic>
        <p:nvPicPr>
          <p:cNvPr id="53251"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700808"/>
            <a:ext cx="4101436"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52" name="Rectangle 5"/>
          <p:cNvSpPr>
            <a:spLocks noChangeArrowheads="1"/>
          </p:cNvSpPr>
          <p:nvPr/>
        </p:nvSpPr>
        <p:spPr bwMode="auto">
          <a:xfrm>
            <a:off x="5004048" y="1691236"/>
            <a:ext cx="3457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dirty="0"/>
              <a:t>Louise is </a:t>
            </a:r>
            <a:r>
              <a:rPr lang="en-GB" dirty="0" smtClean="0"/>
              <a:t>a </a:t>
            </a:r>
            <a:r>
              <a:rPr lang="en-GB" dirty="0" smtClean="0"/>
              <a:t>new graduate </a:t>
            </a:r>
            <a:r>
              <a:rPr lang="en-GB" dirty="0" smtClean="0"/>
              <a:t>working for the airport, she is enthusiastic about how new technology might improve the running of the airport, but concerned that her views might not be taken seriously by more senior colleagues.</a:t>
            </a:r>
            <a:endParaRPr lang="en-US" dirty="0"/>
          </a:p>
        </p:txBody>
      </p:sp>
      <p:sp>
        <p:nvSpPr>
          <p:cNvPr id="53253" name="Rectangle 6"/>
          <p:cNvSpPr>
            <a:spLocks noChangeArrowheads="1"/>
          </p:cNvSpPr>
          <p:nvPr/>
        </p:nvSpPr>
        <p:spPr bwMode="auto">
          <a:xfrm>
            <a:off x="216024" y="4653136"/>
            <a:ext cx="4716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tabLst>
                <a:tab pos="2879725" algn="l"/>
                <a:tab pos="3240088" algn="l"/>
                <a:tab pos="3600450" algn="l"/>
                <a:tab pos="3959225" algn="l"/>
                <a:tab pos="4319588" algn="l"/>
                <a:tab pos="4679950" algn="l"/>
                <a:tab pos="5040313" algn="l"/>
                <a:tab pos="5400675" algn="l"/>
                <a:tab pos="5759450" algn="l"/>
                <a:tab pos="6119813" algn="l"/>
                <a:tab pos="6480175" algn="l"/>
              </a:tabLst>
            </a:pPr>
            <a:r>
              <a:rPr lang="en-US" b="1" dirty="0"/>
              <a:t>New Graduate working in the Airport’s business development unit</a:t>
            </a:r>
            <a:endParaRPr lang="en-US" b="1" dirty="0"/>
          </a:p>
        </p:txBody>
      </p:sp>
      <p:sp>
        <p:nvSpPr>
          <p:cNvPr id="53255" name="Rectangle 10"/>
          <p:cNvSpPr>
            <a:spLocks noChangeArrowheads="1"/>
          </p:cNvSpPr>
          <p:nvPr/>
        </p:nvSpPr>
        <p:spPr bwMode="auto">
          <a:xfrm>
            <a:off x="467544" y="908720"/>
            <a:ext cx="8496944" cy="72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3200" dirty="0">
                <a:solidFill>
                  <a:schemeClr val="tx2"/>
                </a:solidFill>
                <a:latin typeface="+mj-lt"/>
              </a:rPr>
              <a:t>Example </a:t>
            </a:r>
            <a:r>
              <a:rPr lang="en-GB" sz="3200" dirty="0" smtClean="0">
                <a:solidFill>
                  <a:schemeClr val="tx2"/>
                </a:solidFill>
                <a:latin typeface="+mj-lt"/>
              </a:rPr>
              <a:t>Persona</a:t>
            </a:r>
            <a:endParaRPr lang="en-US" sz="3200" dirty="0">
              <a:solidFill>
                <a:schemeClr val="tx2"/>
              </a:solidFill>
              <a:latin typeface="+mj-lt"/>
            </a:endParaRPr>
          </a:p>
        </p:txBody>
      </p:sp>
      <p:sp>
        <p:nvSpPr>
          <p:cNvPr id="7" name="Rectangle 8"/>
          <p:cNvSpPr>
            <a:spLocks noChangeArrowheads="1"/>
          </p:cNvSpPr>
          <p:nvPr/>
        </p:nvSpPr>
        <p:spPr bwMode="auto">
          <a:xfrm>
            <a:off x="5004048" y="4076560"/>
            <a:ext cx="3379788"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dirty="0" smtClean="0">
                <a:solidFill>
                  <a:schemeClr val="accent6">
                    <a:lumMod val="75000"/>
                  </a:schemeClr>
                </a:solidFill>
              </a:rPr>
              <a:t>As part of an effort to </a:t>
            </a:r>
            <a:r>
              <a:rPr lang="en-US" dirty="0" smtClean="0">
                <a:solidFill>
                  <a:schemeClr val="accent6">
                    <a:lumMod val="75000"/>
                  </a:schemeClr>
                </a:solidFill>
              </a:rPr>
              <a:t>improve the image of the airport Louise </a:t>
            </a:r>
            <a:r>
              <a:rPr lang="en-US" dirty="0" smtClean="0">
                <a:solidFill>
                  <a:schemeClr val="accent6">
                    <a:lumMod val="75000"/>
                  </a:schemeClr>
                </a:solidFill>
              </a:rPr>
              <a:t>has been tasked with looking at how the aircraft landing process might be changed to reduce noise pollution.</a:t>
            </a:r>
            <a:endParaRPr lang="en-US" dirty="0">
              <a:solidFill>
                <a:schemeClr val="accent6">
                  <a:lumMod val="75000"/>
                </a:schemeClr>
              </a:solidFill>
            </a:endParaRPr>
          </a:p>
        </p:txBody>
      </p:sp>
      <p:sp>
        <p:nvSpPr>
          <p:cNvPr id="8" name="Rectangle 7"/>
          <p:cNvSpPr/>
          <p:nvPr/>
        </p:nvSpPr>
        <p:spPr>
          <a:xfrm rot="833367">
            <a:off x="-2042923" y="5933219"/>
            <a:ext cx="7753856" cy="7258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What Alliances and/or Conflicts </a:t>
            </a:r>
          </a:p>
          <a:p>
            <a:pPr algn="ctr"/>
            <a:r>
              <a:rPr lang="en-US" dirty="0" smtClean="0"/>
              <a:t>does this suggest?</a:t>
            </a:r>
            <a:endParaRPr lang="en-US" dirty="0"/>
          </a:p>
        </p:txBody>
      </p:sp>
    </p:spTree>
    <p:extLst>
      <p:ext uri="{BB962C8B-B14F-4D97-AF65-F5344CB8AC3E}">
        <p14:creationId xmlns:p14="http://schemas.microsoft.com/office/powerpoint/2010/main" val="2192824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66800"/>
          </a:xfrm>
        </p:spPr>
        <p:txBody>
          <a:bodyPr/>
          <a:lstStyle/>
          <a:p>
            <a:r>
              <a:rPr lang="en-US" dirty="0" smtClean="0"/>
              <a:t>Summary</a:t>
            </a:r>
            <a:endParaRPr lang="en-US" dirty="0"/>
          </a:p>
        </p:txBody>
      </p:sp>
      <p:sp>
        <p:nvSpPr>
          <p:cNvPr id="3" name="Content Placeholder 2"/>
          <p:cNvSpPr>
            <a:spLocks noGrp="1"/>
          </p:cNvSpPr>
          <p:nvPr>
            <p:ph idx="1"/>
          </p:nvPr>
        </p:nvSpPr>
        <p:spPr>
          <a:xfrm>
            <a:off x="323528" y="2200232"/>
            <a:ext cx="5770984" cy="4325112"/>
          </a:xfrm>
        </p:spPr>
        <p:txBody>
          <a:bodyPr>
            <a:normAutofit fontScale="77500" lnSpcReduction="20000"/>
          </a:bodyPr>
          <a:lstStyle/>
          <a:p>
            <a:r>
              <a:rPr lang="en-US" dirty="0" smtClean="0"/>
              <a:t>Soft Systems Method</a:t>
            </a:r>
          </a:p>
          <a:p>
            <a:pPr lvl="1"/>
            <a:r>
              <a:rPr lang="en-US" dirty="0" smtClean="0"/>
              <a:t>7 stage process</a:t>
            </a:r>
          </a:p>
          <a:p>
            <a:pPr lvl="1"/>
            <a:r>
              <a:rPr lang="en-US" dirty="0" err="1" smtClean="0"/>
              <a:t>emphasises</a:t>
            </a:r>
            <a:r>
              <a:rPr lang="en-US" dirty="0" smtClean="0"/>
              <a:t> users (stakeholders)</a:t>
            </a:r>
          </a:p>
          <a:p>
            <a:pPr lvl="1"/>
            <a:endParaRPr lang="en-US" dirty="0"/>
          </a:p>
          <a:p>
            <a:r>
              <a:rPr lang="en-US" dirty="0" smtClean="0"/>
              <a:t>Variety of methods to </a:t>
            </a:r>
            <a:r>
              <a:rPr lang="en-US" dirty="0" err="1" smtClean="0"/>
              <a:t>analyse</a:t>
            </a:r>
            <a:r>
              <a:rPr lang="en-US" dirty="0" smtClean="0"/>
              <a:t> and critique a system</a:t>
            </a:r>
          </a:p>
          <a:p>
            <a:pPr lvl="1"/>
            <a:r>
              <a:rPr lang="en-US" dirty="0" smtClean="0"/>
              <a:t>Building a root definition using CATWOE</a:t>
            </a:r>
          </a:p>
          <a:p>
            <a:pPr lvl="1"/>
            <a:r>
              <a:rPr lang="en-US" dirty="0" smtClean="0"/>
              <a:t>Exploring boundary conditions with CSH</a:t>
            </a:r>
          </a:p>
          <a:p>
            <a:pPr lvl="1"/>
            <a:endParaRPr lang="en-US" dirty="0"/>
          </a:p>
          <a:p>
            <a:r>
              <a:rPr lang="en-US" dirty="0" smtClean="0"/>
              <a:t>Variety of ways to express the resulting model</a:t>
            </a:r>
          </a:p>
          <a:p>
            <a:pPr lvl="1"/>
            <a:r>
              <a:rPr lang="en-US" dirty="0" smtClean="0"/>
              <a:t>Soft Systems Diagram</a:t>
            </a:r>
          </a:p>
          <a:p>
            <a:pPr lvl="1"/>
            <a:r>
              <a:rPr lang="en-US" dirty="0" smtClean="0"/>
              <a:t>Stakeholder Personas</a:t>
            </a:r>
            <a:endParaRPr lang="en-US" dirty="0"/>
          </a:p>
        </p:txBody>
      </p:sp>
      <p:sp>
        <p:nvSpPr>
          <p:cNvPr id="4" name="Rectangle 3"/>
          <p:cNvSpPr/>
          <p:nvPr/>
        </p:nvSpPr>
        <p:spPr>
          <a:xfrm>
            <a:off x="6228184" y="3212976"/>
            <a:ext cx="2664296" cy="12961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Week 3: Explore engagement techniques to gather this info</a:t>
            </a:r>
            <a:endParaRPr lang="en-US" dirty="0"/>
          </a:p>
        </p:txBody>
      </p:sp>
      <p:sp>
        <p:nvSpPr>
          <p:cNvPr id="5" name="Rectangle 4"/>
          <p:cNvSpPr/>
          <p:nvPr/>
        </p:nvSpPr>
        <p:spPr>
          <a:xfrm>
            <a:off x="6228184" y="4797152"/>
            <a:ext cx="2664296" cy="129614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Week 4: Exercise in creating a SSM using a Systems Diagram and Personas</a:t>
            </a:r>
            <a:endParaRPr lang="en-US" dirty="0"/>
          </a:p>
        </p:txBody>
      </p:sp>
    </p:spTree>
    <p:extLst>
      <p:ext uri="{BB962C8B-B14F-4D97-AF65-F5344CB8AC3E}">
        <p14:creationId xmlns:p14="http://schemas.microsoft.com/office/powerpoint/2010/main" val="19979745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8229600" cy="1069848"/>
          </a:xfrm>
        </p:spPr>
        <p:txBody>
          <a:bodyPr/>
          <a:lstStyle/>
          <a:p>
            <a:pPr algn="ctr"/>
            <a:r>
              <a:rPr lang="en-US" dirty="0" smtClean="0"/>
              <a:t>Methods of Analysis</a:t>
            </a:r>
            <a:endParaRPr lang="en-US" dirty="0"/>
          </a:p>
        </p:txBody>
      </p:sp>
    </p:spTree>
    <p:extLst>
      <p:ext uri="{BB962C8B-B14F-4D97-AF65-F5344CB8AC3E}">
        <p14:creationId xmlns:p14="http://schemas.microsoft.com/office/powerpoint/2010/main" val="14299767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CATWOE</a:t>
            </a:r>
            <a:endParaRPr lang="en-US" dirty="0"/>
          </a:p>
        </p:txBody>
      </p:sp>
      <p:pic>
        <p:nvPicPr>
          <p:cNvPr id="3" name="Picture 2" descr="Screen Shot 2015-10-07 at 23.03.03.png"/>
          <p:cNvPicPr>
            <a:picLocks noChangeAspect="1"/>
          </p:cNvPicPr>
          <p:nvPr/>
        </p:nvPicPr>
        <p:blipFill rotWithShape="1">
          <a:blip r:embed="rId2">
            <a:extLst>
              <a:ext uri="{28A0092B-C50C-407E-A947-70E740481C1C}">
                <a14:useLocalDpi xmlns:a14="http://schemas.microsoft.com/office/drawing/2010/main" val="0"/>
              </a:ext>
            </a:extLst>
          </a:blip>
          <a:srcRect l="29677" t="35741" r="15362" b="22963"/>
          <a:stretch/>
        </p:blipFill>
        <p:spPr>
          <a:xfrm>
            <a:off x="1403648" y="2132856"/>
            <a:ext cx="6915674" cy="4248472"/>
          </a:xfrm>
          <a:prstGeom prst="rect">
            <a:avLst/>
          </a:prstGeom>
        </p:spPr>
      </p:pic>
      <p:sp>
        <p:nvSpPr>
          <p:cNvPr id="4" name="Oval 3"/>
          <p:cNvSpPr/>
          <p:nvPr/>
        </p:nvSpPr>
        <p:spPr>
          <a:xfrm>
            <a:off x="1835696" y="5157192"/>
            <a:ext cx="1944216" cy="1080120"/>
          </a:xfrm>
          <a:prstGeom prst="ellipse">
            <a:avLst/>
          </a:prstGeom>
          <a:solidFill>
            <a:srgbClr val="FF0000">
              <a:alpha val="11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3251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Definition?</a:t>
            </a:r>
            <a:endParaRPr lang="en-US" dirty="0"/>
          </a:p>
        </p:txBody>
      </p:sp>
      <p:sp>
        <p:nvSpPr>
          <p:cNvPr id="3" name="TextBox 2"/>
          <p:cNvSpPr txBox="1"/>
          <p:nvPr/>
        </p:nvSpPr>
        <p:spPr>
          <a:xfrm>
            <a:off x="539552" y="2276872"/>
            <a:ext cx="8136904" cy="4293483"/>
          </a:xfrm>
          <a:prstGeom prst="rect">
            <a:avLst/>
          </a:prstGeom>
          <a:noFill/>
        </p:spPr>
        <p:txBody>
          <a:bodyPr wrap="square" rtlCol="0">
            <a:spAutoFit/>
          </a:bodyPr>
          <a:lstStyle/>
          <a:p>
            <a:pPr eaLnBrk="1" hangingPunct="1">
              <a:lnSpc>
                <a:spcPct val="80000"/>
              </a:lnSpc>
              <a:buFontTx/>
              <a:buNone/>
            </a:pPr>
            <a:r>
              <a:rPr lang="en-GB" sz="2400" dirty="0"/>
              <a:t>Used when </a:t>
            </a:r>
            <a:r>
              <a:rPr lang="en-GB" sz="2400" dirty="0" smtClean="0"/>
              <a:t>gathering evidence for a system</a:t>
            </a:r>
          </a:p>
          <a:p>
            <a:pPr eaLnBrk="1" hangingPunct="1">
              <a:lnSpc>
                <a:spcPct val="80000"/>
              </a:lnSpc>
              <a:buFontTx/>
              <a:buNone/>
            </a:pPr>
            <a:endParaRPr lang="en-GB" dirty="0"/>
          </a:p>
          <a:p>
            <a:pPr marL="285750" indent="-285750" eaLnBrk="1" hangingPunct="1">
              <a:spcAft>
                <a:spcPts val="600"/>
              </a:spcAft>
              <a:buFont typeface="Arial"/>
              <a:buChar char="•"/>
            </a:pPr>
            <a:r>
              <a:rPr lang="en-GB" dirty="0" smtClean="0"/>
              <a:t>Called </a:t>
            </a:r>
            <a:r>
              <a:rPr lang="en-GB" dirty="0"/>
              <a:t>a </a:t>
            </a:r>
            <a:r>
              <a:rPr lang="en-GB" dirty="0">
                <a:solidFill>
                  <a:srgbClr val="FF0000"/>
                </a:solidFill>
              </a:rPr>
              <a:t>root definition </a:t>
            </a:r>
            <a:r>
              <a:rPr lang="en-GB" dirty="0"/>
              <a:t>because it describes the root or core of the activity to be modelled</a:t>
            </a:r>
          </a:p>
          <a:p>
            <a:pPr marL="285750" indent="-285750" eaLnBrk="1" hangingPunct="1">
              <a:spcAft>
                <a:spcPts val="600"/>
              </a:spcAft>
              <a:buFont typeface="Arial"/>
              <a:buChar char="•"/>
            </a:pPr>
            <a:r>
              <a:rPr lang="en-GB" dirty="0" smtClean="0"/>
              <a:t>Explores </a:t>
            </a:r>
            <a:r>
              <a:rPr lang="en-GB" dirty="0"/>
              <a:t>the problem situation as a basis for change</a:t>
            </a:r>
          </a:p>
          <a:p>
            <a:pPr marL="285750" indent="-285750" eaLnBrk="1" hangingPunct="1">
              <a:spcAft>
                <a:spcPts val="600"/>
              </a:spcAft>
              <a:buFont typeface="Arial"/>
              <a:buChar char="•"/>
            </a:pPr>
            <a:r>
              <a:rPr lang="en-GB" dirty="0" smtClean="0"/>
              <a:t>Brings </a:t>
            </a:r>
            <a:r>
              <a:rPr lang="en-GB" dirty="0"/>
              <a:t>users into the heart of </a:t>
            </a:r>
            <a:r>
              <a:rPr lang="en-GB" dirty="0" smtClean="0"/>
              <a:t>the system</a:t>
            </a:r>
          </a:p>
          <a:p>
            <a:pPr marL="285750" indent="-285750" eaLnBrk="1" hangingPunct="1">
              <a:spcAft>
                <a:spcPts val="600"/>
              </a:spcAft>
              <a:buFont typeface="Arial"/>
              <a:buChar char="•"/>
            </a:pPr>
            <a:endParaRPr lang="en-GB" dirty="0" smtClean="0"/>
          </a:p>
          <a:p>
            <a:pPr eaLnBrk="1" hangingPunct="1">
              <a:spcAft>
                <a:spcPts val="600"/>
              </a:spcAft>
            </a:pPr>
            <a:r>
              <a:rPr lang="en-GB" sz="2400" dirty="0" smtClean="0"/>
              <a:t>Has been observed that the most successful root definitions include </a:t>
            </a:r>
            <a:r>
              <a:rPr lang="en-US" sz="2400" dirty="0" smtClean="0"/>
              <a:t>the </a:t>
            </a:r>
            <a:r>
              <a:rPr lang="en-US" sz="2400" dirty="0"/>
              <a:t>people, processes and </a:t>
            </a:r>
            <a:r>
              <a:rPr lang="en-US" sz="2400" dirty="0" smtClean="0"/>
              <a:t>environment (described by the mnemonic CATWOE)…</a:t>
            </a:r>
            <a:endParaRPr lang="en-GB" sz="2400" dirty="0"/>
          </a:p>
          <a:p>
            <a:pPr eaLnBrk="1" hangingPunct="1">
              <a:spcAft>
                <a:spcPts val="600"/>
              </a:spcAft>
            </a:pPr>
            <a:endParaRPr lang="en-GB" dirty="0"/>
          </a:p>
          <a:p>
            <a:pPr marL="395478" indent="-285750" eaLnBrk="1" hangingPunct="1">
              <a:lnSpc>
                <a:spcPct val="80000"/>
              </a:lnSpc>
              <a:buFont typeface="Arial"/>
              <a:buChar char="•"/>
            </a:pPr>
            <a:endParaRPr lang="en-US" dirty="0"/>
          </a:p>
          <a:p>
            <a:endParaRPr lang="en-US" dirty="0"/>
          </a:p>
        </p:txBody>
      </p:sp>
    </p:spTree>
    <p:extLst>
      <p:ext uri="{BB962C8B-B14F-4D97-AF65-F5344CB8AC3E}">
        <p14:creationId xmlns:p14="http://schemas.microsoft.com/office/powerpoint/2010/main" val="36509009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Grp="1" noChangeArrowheads="1"/>
          </p:cNvSpPr>
          <p:nvPr>
            <p:ph type="title"/>
          </p:nvPr>
        </p:nvSpPr>
        <p:spPr>
          <a:xfrm>
            <a:off x="467544" y="404664"/>
            <a:ext cx="8229600" cy="1066800"/>
          </a:xfrm>
          <a:noFill/>
        </p:spPr>
        <p:txBody>
          <a:bodyPr>
            <a:normAutofit/>
          </a:bodyPr>
          <a:lstStyle/>
          <a:p>
            <a:pPr eaLnBrk="1" hangingPunct="1"/>
            <a:r>
              <a:rPr lang="en-US" sz="3200" dirty="0" smtClean="0">
                <a:cs typeface="Arial" charset="0"/>
              </a:rPr>
              <a:t>CATWOE</a:t>
            </a:r>
            <a:endParaRPr lang="en-GB" sz="3200" dirty="0">
              <a:cs typeface="Arial" charset="0"/>
            </a:endParaRPr>
          </a:p>
        </p:txBody>
      </p:sp>
      <p:sp>
        <p:nvSpPr>
          <p:cNvPr id="20482" name="Rectangle 3"/>
          <p:cNvSpPr>
            <a:spLocks noGrp="1" noChangeArrowheads="1"/>
          </p:cNvSpPr>
          <p:nvPr>
            <p:ph idx="1"/>
          </p:nvPr>
        </p:nvSpPr>
        <p:spPr>
          <a:xfrm>
            <a:off x="4283968" y="2060848"/>
            <a:ext cx="4680768" cy="3168352"/>
          </a:xfrm>
        </p:spPr>
        <p:style>
          <a:lnRef idx="2">
            <a:schemeClr val="accent1"/>
          </a:lnRef>
          <a:fillRef idx="1">
            <a:schemeClr val="lt1"/>
          </a:fillRef>
          <a:effectRef idx="0">
            <a:schemeClr val="accent1"/>
          </a:effectRef>
          <a:fontRef idx="minor">
            <a:schemeClr val="dk1"/>
          </a:fontRef>
        </p:style>
        <p:txBody>
          <a:bodyPr>
            <a:noAutofit/>
          </a:bodyPr>
          <a:lstStyle/>
          <a:p>
            <a:pPr marL="109728" indent="0" eaLnBrk="1" hangingPunct="1">
              <a:lnSpc>
                <a:spcPct val="110000"/>
              </a:lnSpc>
              <a:spcBef>
                <a:spcPts val="0"/>
              </a:spcBef>
              <a:spcAft>
                <a:spcPts val="1200"/>
              </a:spcAft>
              <a:buNone/>
            </a:pPr>
            <a:r>
              <a:rPr lang="en-GB" sz="2000" dirty="0" smtClean="0">
                <a:latin typeface="Arial" charset="0"/>
                <a:cs typeface="Arial" charset="0"/>
              </a:rPr>
              <a:t>a system</a:t>
            </a:r>
          </a:p>
          <a:p>
            <a:pPr marL="109728" indent="0" eaLnBrk="1" hangingPunct="1">
              <a:lnSpc>
                <a:spcPct val="110000"/>
              </a:lnSpc>
              <a:spcBef>
                <a:spcPts val="0"/>
              </a:spcBef>
              <a:spcAft>
                <a:spcPts val="1200"/>
              </a:spcAft>
              <a:buNone/>
            </a:pPr>
            <a:r>
              <a:rPr lang="en-GB" sz="2000" dirty="0" smtClean="0">
                <a:latin typeface="Arial" charset="0"/>
                <a:cs typeface="Arial" charset="0"/>
              </a:rPr>
              <a:t>owned </a:t>
            </a:r>
            <a:r>
              <a:rPr lang="en-GB" sz="2000" dirty="0">
                <a:latin typeface="Arial" charset="0"/>
                <a:cs typeface="Arial" charset="0"/>
              </a:rPr>
              <a:t>by </a:t>
            </a:r>
            <a:r>
              <a:rPr lang="en-GB" sz="2000" b="1" dirty="0" smtClean="0">
                <a:solidFill>
                  <a:srgbClr val="FF0000"/>
                </a:solidFill>
                <a:latin typeface="Arial" charset="0"/>
                <a:cs typeface="Arial" charset="0"/>
              </a:rPr>
              <a:t>O</a:t>
            </a:r>
            <a:r>
              <a:rPr lang="en-GB" sz="2000" b="1" dirty="0" smtClean="0">
                <a:latin typeface="Arial" charset="0"/>
                <a:cs typeface="Arial" charset="0"/>
              </a:rPr>
              <a:t>wner</a:t>
            </a:r>
            <a:endParaRPr lang="en-GB" sz="2000" b="1" dirty="0">
              <a:latin typeface="Arial" charset="0"/>
              <a:cs typeface="Arial" charset="0"/>
            </a:endParaRPr>
          </a:p>
          <a:p>
            <a:pPr marL="109728" indent="0" eaLnBrk="1" hangingPunct="1">
              <a:lnSpc>
                <a:spcPct val="110000"/>
              </a:lnSpc>
              <a:spcBef>
                <a:spcPts val="0"/>
              </a:spcBef>
              <a:spcAft>
                <a:spcPts val="1200"/>
              </a:spcAft>
              <a:buNone/>
            </a:pPr>
            <a:r>
              <a:rPr lang="en-GB" sz="2000" dirty="0" smtClean="0">
                <a:latin typeface="Arial" charset="0"/>
                <a:cs typeface="Arial" charset="0"/>
              </a:rPr>
              <a:t>populated by </a:t>
            </a:r>
            <a:r>
              <a:rPr lang="en-GB" sz="2000" b="1" dirty="0" smtClean="0">
                <a:solidFill>
                  <a:srgbClr val="FF0000"/>
                </a:solidFill>
                <a:latin typeface="Arial" charset="0"/>
                <a:cs typeface="Arial" charset="0"/>
              </a:rPr>
              <a:t>A</a:t>
            </a:r>
            <a:r>
              <a:rPr lang="en-GB" sz="2000" b="1" dirty="0" smtClean="0">
                <a:latin typeface="Arial" charset="0"/>
                <a:cs typeface="Arial" charset="0"/>
              </a:rPr>
              <a:t>ctors</a:t>
            </a:r>
            <a:r>
              <a:rPr lang="en-GB" sz="2000" dirty="0" smtClean="0">
                <a:latin typeface="Arial" charset="0"/>
                <a:cs typeface="Arial" charset="0"/>
              </a:rPr>
              <a:t> with different </a:t>
            </a:r>
            <a:r>
              <a:rPr lang="en-GB" sz="2000" b="1" dirty="0" smtClean="0">
                <a:solidFill>
                  <a:srgbClr val="FF0000"/>
                </a:solidFill>
                <a:latin typeface="Arial" charset="0"/>
                <a:cs typeface="Arial" charset="0"/>
              </a:rPr>
              <a:t>W</a:t>
            </a:r>
            <a:r>
              <a:rPr lang="en-GB" sz="2000" b="1" dirty="0" smtClean="0">
                <a:latin typeface="Arial" charset="0"/>
                <a:cs typeface="Arial" charset="0"/>
              </a:rPr>
              <a:t>orld Views</a:t>
            </a:r>
            <a:endParaRPr lang="en-GB" sz="2000" b="1" dirty="0">
              <a:latin typeface="Arial" charset="0"/>
              <a:cs typeface="Arial" charset="0"/>
            </a:endParaRPr>
          </a:p>
          <a:p>
            <a:pPr marL="109728" indent="0" eaLnBrk="1" hangingPunct="1">
              <a:lnSpc>
                <a:spcPct val="110000"/>
              </a:lnSpc>
              <a:spcBef>
                <a:spcPts val="0"/>
              </a:spcBef>
              <a:spcAft>
                <a:spcPts val="1200"/>
              </a:spcAft>
              <a:buNone/>
            </a:pPr>
            <a:r>
              <a:rPr lang="en-GB" sz="2000" dirty="0" smtClean="0">
                <a:latin typeface="Arial" charset="0"/>
                <a:cs typeface="Arial" charset="0"/>
              </a:rPr>
              <a:t>driving a </a:t>
            </a:r>
            <a:r>
              <a:rPr lang="en-GB" sz="2000" b="1" dirty="0" smtClean="0">
                <a:solidFill>
                  <a:srgbClr val="FF0000"/>
                </a:solidFill>
                <a:latin typeface="Arial" charset="0"/>
                <a:cs typeface="Arial" charset="0"/>
              </a:rPr>
              <a:t>T</a:t>
            </a:r>
            <a:r>
              <a:rPr lang="en-GB" sz="2000" b="1" dirty="0" smtClean="0">
                <a:latin typeface="Arial" charset="0"/>
                <a:cs typeface="Arial" charset="0"/>
              </a:rPr>
              <a:t>ransformation</a:t>
            </a:r>
            <a:r>
              <a:rPr lang="en-GB" sz="2000" dirty="0" smtClean="0">
                <a:latin typeface="Arial" charset="0"/>
                <a:cs typeface="Arial" charset="0"/>
              </a:rPr>
              <a:t> </a:t>
            </a:r>
            <a:r>
              <a:rPr lang="en-GB" sz="2000" dirty="0">
                <a:latin typeface="Arial" charset="0"/>
                <a:cs typeface="Arial" charset="0"/>
              </a:rPr>
              <a:t>(given the constraints of some </a:t>
            </a:r>
            <a:r>
              <a:rPr lang="en-GB" sz="2000" b="1" dirty="0" smtClean="0">
                <a:solidFill>
                  <a:srgbClr val="FF0000"/>
                </a:solidFill>
                <a:latin typeface="Arial" charset="0"/>
                <a:cs typeface="Arial" charset="0"/>
              </a:rPr>
              <a:t>E</a:t>
            </a:r>
            <a:r>
              <a:rPr lang="en-GB" sz="2000" b="1" dirty="0" smtClean="0">
                <a:solidFill>
                  <a:schemeClr val="tx1"/>
                </a:solidFill>
                <a:latin typeface="Arial" charset="0"/>
                <a:cs typeface="Arial" charset="0"/>
              </a:rPr>
              <a:t>nvironment</a:t>
            </a:r>
            <a:r>
              <a:rPr lang="en-GB" sz="2000" dirty="0" smtClean="0">
                <a:latin typeface="Arial" charset="0"/>
                <a:cs typeface="Arial" charset="0"/>
              </a:rPr>
              <a:t>)</a:t>
            </a:r>
            <a:endParaRPr lang="en-GB" sz="2000" dirty="0">
              <a:latin typeface="Arial" charset="0"/>
              <a:cs typeface="Arial" charset="0"/>
            </a:endParaRPr>
          </a:p>
          <a:p>
            <a:pPr marL="109728" indent="0" eaLnBrk="1" hangingPunct="1">
              <a:lnSpc>
                <a:spcPct val="110000"/>
              </a:lnSpc>
              <a:spcBef>
                <a:spcPts val="0"/>
              </a:spcBef>
              <a:spcAft>
                <a:spcPts val="1200"/>
              </a:spcAft>
              <a:buNone/>
            </a:pPr>
            <a:r>
              <a:rPr lang="en-GB" sz="2000" dirty="0" smtClean="0">
                <a:latin typeface="Arial" charset="0"/>
                <a:cs typeface="Arial" charset="0"/>
              </a:rPr>
              <a:t>for a particular </a:t>
            </a:r>
            <a:r>
              <a:rPr lang="en-GB" sz="2000" b="1" dirty="0" smtClean="0">
                <a:solidFill>
                  <a:srgbClr val="FF0000"/>
                </a:solidFill>
                <a:latin typeface="Arial" charset="0"/>
                <a:cs typeface="Arial" charset="0"/>
              </a:rPr>
              <a:t>C</a:t>
            </a:r>
            <a:r>
              <a:rPr lang="en-GB" sz="2000" b="1" dirty="0" smtClean="0">
                <a:latin typeface="Arial" charset="0"/>
                <a:cs typeface="Arial" charset="0"/>
              </a:rPr>
              <a:t>ustomer</a:t>
            </a:r>
            <a:endParaRPr lang="en-GB" sz="2000" b="1" dirty="0">
              <a:latin typeface="Arial" charset="0"/>
              <a:cs typeface="Arial" charset="0"/>
            </a:endParaRPr>
          </a:p>
        </p:txBody>
      </p:sp>
      <p:sp>
        <p:nvSpPr>
          <p:cNvPr id="20486" name="Oval 9"/>
          <p:cNvSpPr>
            <a:spLocks noChangeArrowheads="1"/>
          </p:cNvSpPr>
          <p:nvPr/>
        </p:nvSpPr>
        <p:spPr bwMode="auto">
          <a:xfrm>
            <a:off x="251520" y="2132856"/>
            <a:ext cx="3888432" cy="2952328"/>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450000" tIns="154800" anchor="ctr"/>
          <a:lstStyle/>
          <a:p>
            <a:r>
              <a:rPr lang="en-GB" sz="2000" b="1" dirty="0">
                <a:solidFill>
                  <a:srgbClr val="FF0000"/>
                </a:solidFill>
                <a:latin typeface="Arial" charset="0"/>
                <a:ea typeface="ＭＳ Ｐゴシック" charset="0"/>
                <a:cs typeface="Arial" charset="0"/>
              </a:rPr>
              <a:t>C</a:t>
            </a:r>
            <a:r>
              <a:rPr lang="en-GB" sz="2000" dirty="0">
                <a:solidFill>
                  <a:srgbClr val="FFFFFF"/>
                </a:solidFill>
                <a:latin typeface="Arial" charset="0"/>
                <a:ea typeface="ＭＳ Ｐゴシック" charset="0"/>
                <a:cs typeface="Arial" charset="0"/>
              </a:rPr>
              <a:t>ustomers/clients</a:t>
            </a:r>
          </a:p>
          <a:p>
            <a:r>
              <a:rPr lang="en-GB" sz="2000" b="1" dirty="0">
                <a:solidFill>
                  <a:srgbClr val="FF0000"/>
                </a:solidFill>
                <a:latin typeface="Arial" charset="0"/>
                <a:ea typeface="ＭＳ Ｐゴシック" charset="0"/>
                <a:cs typeface="Arial" charset="0"/>
              </a:rPr>
              <a:t>A</a:t>
            </a:r>
            <a:r>
              <a:rPr lang="en-GB" sz="2000" dirty="0">
                <a:solidFill>
                  <a:srgbClr val="FFFFFF"/>
                </a:solidFill>
                <a:latin typeface="Arial" charset="0"/>
                <a:ea typeface="ＭＳ Ｐゴシック" charset="0"/>
                <a:cs typeface="Arial" charset="0"/>
              </a:rPr>
              <a:t>ctors</a:t>
            </a:r>
          </a:p>
          <a:p>
            <a:r>
              <a:rPr lang="en-GB" sz="2000" b="1" dirty="0">
                <a:solidFill>
                  <a:srgbClr val="FF0000"/>
                </a:solidFill>
                <a:latin typeface="Arial" charset="0"/>
                <a:ea typeface="ＭＳ Ｐゴシック" charset="0"/>
                <a:cs typeface="Arial" charset="0"/>
              </a:rPr>
              <a:t>T</a:t>
            </a:r>
            <a:r>
              <a:rPr lang="en-GB" sz="2000" dirty="0">
                <a:solidFill>
                  <a:srgbClr val="FFFFFF"/>
                </a:solidFill>
                <a:latin typeface="Arial" charset="0"/>
                <a:ea typeface="ＭＳ Ｐゴシック" charset="0"/>
                <a:cs typeface="Arial" charset="0"/>
              </a:rPr>
              <a:t>ransformation</a:t>
            </a:r>
          </a:p>
          <a:p>
            <a:r>
              <a:rPr lang="en-GB" sz="2000" b="1" dirty="0">
                <a:solidFill>
                  <a:srgbClr val="FF0000"/>
                </a:solidFill>
                <a:latin typeface="Arial" charset="0"/>
                <a:ea typeface="ＭＳ Ｐゴシック" charset="0"/>
                <a:cs typeface="Arial" charset="0"/>
              </a:rPr>
              <a:t>W</a:t>
            </a:r>
            <a:r>
              <a:rPr lang="en-GB" sz="2000" dirty="0">
                <a:solidFill>
                  <a:srgbClr val="FFFFFF"/>
                </a:solidFill>
                <a:latin typeface="Arial" charset="0"/>
                <a:ea typeface="ＭＳ Ｐゴシック" charset="0"/>
                <a:cs typeface="Arial" charset="0"/>
              </a:rPr>
              <a:t>orld view</a:t>
            </a:r>
          </a:p>
          <a:p>
            <a:r>
              <a:rPr lang="en-GB" sz="2000" b="1" dirty="0">
                <a:solidFill>
                  <a:srgbClr val="FF0000"/>
                </a:solidFill>
                <a:latin typeface="Arial" charset="0"/>
                <a:ea typeface="ＭＳ Ｐゴシック" charset="0"/>
                <a:cs typeface="Arial" charset="0"/>
              </a:rPr>
              <a:t>O</a:t>
            </a:r>
            <a:r>
              <a:rPr lang="en-GB" sz="2000" dirty="0">
                <a:solidFill>
                  <a:srgbClr val="FFFFFF"/>
                </a:solidFill>
                <a:latin typeface="Arial" charset="0"/>
                <a:ea typeface="ＭＳ Ｐゴシック" charset="0"/>
                <a:cs typeface="Arial" charset="0"/>
              </a:rPr>
              <a:t>wners</a:t>
            </a:r>
          </a:p>
          <a:p>
            <a:r>
              <a:rPr lang="en-GB" sz="2000" b="1" dirty="0">
                <a:solidFill>
                  <a:srgbClr val="FF0000"/>
                </a:solidFill>
                <a:latin typeface="Arial" charset="0"/>
                <a:ea typeface="ＭＳ Ｐゴシック" charset="0"/>
                <a:cs typeface="Arial" charset="0"/>
              </a:rPr>
              <a:t>E</a:t>
            </a:r>
            <a:r>
              <a:rPr lang="en-GB" sz="2000" dirty="0">
                <a:solidFill>
                  <a:srgbClr val="FFFFFF"/>
                </a:solidFill>
                <a:latin typeface="Arial" charset="0"/>
                <a:ea typeface="ＭＳ Ｐゴシック" charset="0"/>
                <a:cs typeface="Arial" charset="0"/>
              </a:rPr>
              <a:t>nvironment</a:t>
            </a:r>
          </a:p>
          <a:p>
            <a:endParaRPr lang="en-US" sz="2000" dirty="0">
              <a:solidFill>
                <a:srgbClr val="FFFFFF"/>
              </a:solidFill>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a:lstStyle/>
          <a:p>
            <a:r>
              <a:rPr lang="en-US" dirty="0" smtClean="0"/>
              <a:t>Example: </a:t>
            </a:r>
            <a:endParaRPr lang="en-US" dirty="0"/>
          </a:p>
        </p:txBody>
      </p:sp>
      <p:sp>
        <p:nvSpPr>
          <p:cNvPr id="3" name="Content Placeholder 2"/>
          <p:cNvSpPr>
            <a:spLocks noGrp="1"/>
          </p:cNvSpPr>
          <p:nvPr>
            <p:ph idx="1"/>
          </p:nvPr>
        </p:nvSpPr>
        <p:spPr>
          <a:xfrm>
            <a:off x="457200" y="1772816"/>
            <a:ext cx="4978896" cy="4325112"/>
          </a:xfrm>
        </p:spPr>
        <p:txBody>
          <a:bodyPr>
            <a:normAutofit/>
          </a:bodyPr>
          <a:lstStyle/>
          <a:p>
            <a:pPr marL="109728" indent="0">
              <a:buNone/>
            </a:pPr>
            <a:r>
              <a:rPr lang="en-US" sz="2200" dirty="0" smtClean="0"/>
              <a:t>Consider the air traffic control system for landing planes at an airport</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472683528"/>
              </p:ext>
            </p:extLst>
          </p:nvPr>
        </p:nvGraphicFramePr>
        <p:xfrm>
          <a:off x="611560" y="2852936"/>
          <a:ext cx="7992888" cy="3683000"/>
        </p:xfrm>
        <a:graphic>
          <a:graphicData uri="http://schemas.openxmlformats.org/drawingml/2006/table">
            <a:tbl>
              <a:tblPr firstRow="1" bandRow="1">
                <a:tableStyleId>{5C22544A-7EE6-4342-B048-85BDC9FD1C3A}</a:tableStyleId>
              </a:tblPr>
              <a:tblGrid>
                <a:gridCol w="3996444"/>
                <a:gridCol w="3996444"/>
              </a:tblGrid>
              <a:tr h="370840">
                <a:tc>
                  <a:txBody>
                    <a:bodyPr/>
                    <a:lstStyle/>
                    <a:p>
                      <a:r>
                        <a:rPr lang="en-US" dirty="0" smtClean="0"/>
                        <a:t>CATWOE</a:t>
                      </a:r>
                      <a:endParaRPr lang="en-US" dirty="0"/>
                    </a:p>
                  </a:txBody>
                  <a:tcPr/>
                </a:tc>
                <a:tc>
                  <a:txBody>
                    <a:bodyPr/>
                    <a:lstStyle/>
                    <a:p>
                      <a:r>
                        <a:rPr lang="en-US" dirty="0" smtClean="0"/>
                        <a:t>In example…</a:t>
                      </a:r>
                      <a:endParaRPr lang="en-US" dirty="0"/>
                    </a:p>
                  </a:txBody>
                  <a:tcPr/>
                </a:tc>
              </a:tr>
              <a:tr h="370840">
                <a:tc>
                  <a:txBody>
                    <a:bodyPr/>
                    <a:lstStyle/>
                    <a:p>
                      <a:r>
                        <a:rPr lang="en-US" dirty="0" smtClean="0"/>
                        <a:t>Customers</a:t>
                      </a:r>
                      <a:endParaRPr lang="en-US" dirty="0"/>
                    </a:p>
                  </a:txBody>
                  <a:tcPr/>
                </a:tc>
                <a:tc>
                  <a:txBody>
                    <a:bodyPr/>
                    <a:lstStyle/>
                    <a:p>
                      <a:r>
                        <a:rPr lang="en-US" dirty="0" smtClean="0"/>
                        <a:t>Passengers</a:t>
                      </a:r>
                      <a:endParaRPr lang="en-US" dirty="0"/>
                    </a:p>
                  </a:txBody>
                  <a:tcPr/>
                </a:tc>
              </a:tr>
              <a:tr h="370840">
                <a:tc>
                  <a:txBody>
                    <a:bodyPr/>
                    <a:lstStyle/>
                    <a:p>
                      <a:r>
                        <a:rPr lang="en-US" dirty="0" smtClean="0"/>
                        <a:t>Actors</a:t>
                      </a:r>
                      <a:endParaRPr lang="en-US" dirty="0"/>
                    </a:p>
                  </a:txBody>
                  <a:tcPr/>
                </a:tc>
                <a:tc>
                  <a:txBody>
                    <a:bodyPr/>
                    <a:lstStyle/>
                    <a:p>
                      <a:r>
                        <a:rPr lang="en-US" dirty="0" smtClean="0"/>
                        <a:t>Pilots, Air</a:t>
                      </a:r>
                      <a:r>
                        <a:rPr lang="en-US" baseline="0" dirty="0" smtClean="0"/>
                        <a:t> Traffic Controllers</a:t>
                      </a:r>
                      <a:endParaRPr lang="en-US" dirty="0"/>
                    </a:p>
                  </a:txBody>
                  <a:tcPr/>
                </a:tc>
              </a:tr>
              <a:tr h="370840">
                <a:tc>
                  <a:txBody>
                    <a:bodyPr/>
                    <a:lstStyle/>
                    <a:p>
                      <a:r>
                        <a:rPr lang="en-US" dirty="0" smtClean="0"/>
                        <a:t>Transformation</a:t>
                      </a:r>
                      <a:endParaRPr lang="en-US" dirty="0"/>
                    </a:p>
                  </a:txBody>
                  <a:tcPr/>
                </a:tc>
                <a:tc>
                  <a:txBody>
                    <a:bodyPr/>
                    <a:lstStyle/>
                    <a:p>
                      <a:r>
                        <a:rPr lang="en-US" dirty="0" smtClean="0"/>
                        <a:t>Planes land based on instructions</a:t>
                      </a:r>
                      <a:endParaRPr lang="en-US" dirty="0"/>
                    </a:p>
                  </a:txBody>
                  <a:tcPr/>
                </a:tc>
              </a:tr>
              <a:tr h="370840">
                <a:tc>
                  <a:txBody>
                    <a:bodyPr/>
                    <a:lstStyle/>
                    <a:p>
                      <a:r>
                        <a:rPr lang="en-US" dirty="0" smtClean="0"/>
                        <a:t>World View</a:t>
                      </a:r>
                      <a:endParaRPr lang="en-US" dirty="0"/>
                    </a:p>
                  </a:txBody>
                  <a:tcPr/>
                </a:tc>
                <a:tc>
                  <a:txBody>
                    <a:bodyPr/>
                    <a:lstStyle/>
                    <a:p>
                      <a:r>
                        <a:rPr lang="en-US" dirty="0" smtClean="0"/>
                        <a:t>Commercial considerations</a:t>
                      </a:r>
                      <a:r>
                        <a:rPr lang="en-US" baseline="0" dirty="0" smtClean="0"/>
                        <a:t> of airport operators, local residents may have concerns over noise pollution, safety requirements</a:t>
                      </a:r>
                      <a:endParaRPr lang="en-US" dirty="0"/>
                    </a:p>
                  </a:txBody>
                  <a:tcPr/>
                </a:tc>
              </a:tr>
              <a:tr h="370840">
                <a:tc>
                  <a:txBody>
                    <a:bodyPr/>
                    <a:lstStyle/>
                    <a:p>
                      <a:r>
                        <a:rPr lang="en-US" dirty="0" smtClean="0"/>
                        <a:t>Owners</a:t>
                      </a:r>
                      <a:endParaRPr lang="en-US" dirty="0"/>
                    </a:p>
                  </a:txBody>
                  <a:tcPr/>
                </a:tc>
                <a:tc>
                  <a:txBody>
                    <a:bodyPr/>
                    <a:lstStyle/>
                    <a:p>
                      <a:r>
                        <a:rPr lang="en-US" dirty="0" smtClean="0"/>
                        <a:t>Airport operators and Airlines</a:t>
                      </a:r>
                      <a:endParaRPr lang="en-US" dirty="0"/>
                    </a:p>
                  </a:txBody>
                  <a:tcPr/>
                </a:tc>
              </a:tr>
              <a:tr h="370840">
                <a:tc>
                  <a:txBody>
                    <a:bodyPr/>
                    <a:lstStyle/>
                    <a:p>
                      <a:r>
                        <a:rPr lang="en-US" dirty="0" smtClean="0"/>
                        <a:t>Environment</a:t>
                      </a:r>
                      <a:endParaRPr lang="en-US" dirty="0"/>
                    </a:p>
                  </a:txBody>
                  <a:tcPr/>
                </a:tc>
                <a:tc>
                  <a:txBody>
                    <a:bodyPr/>
                    <a:lstStyle/>
                    <a:p>
                      <a:r>
                        <a:rPr lang="en-US" dirty="0" smtClean="0"/>
                        <a:t>Airport topography and geography,</a:t>
                      </a:r>
                      <a:r>
                        <a:rPr lang="en-US" baseline="0" dirty="0" smtClean="0"/>
                        <a:t> weather, commercial competition</a:t>
                      </a:r>
                      <a:endParaRPr lang="en-US" dirty="0"/>
                    </a:p>
                  </a:txBody>
                  <a:tcPr/>
                </a:tc>
              </a:tr>
            </a:tbl>
          </a:graphicData>
        </a:graphic>
      </p:graphicFrame>
      <p:pic>
        <p:nvPicPr>
          <p:cNvPr id="5" name="Picture 4"/>
          <p:cNvPicPr>
            <a:picLocks noChangeAspect="1"/>
          </p:cNvPicPr>
          <p:nvPr/>
        </p:nvPicPr>
        <p:blipFill>
          <a:blip r:embed="rId2"/>
          <a:stretch>
            <a:fillRect/>
          </a:stretch>
        </p:blipFill>
        <p:spPr>
          <a:xfrm>
            <a:off x="5430697" y="1124744"/>
            <a:ext cx="3179903" cy="1599951"/>
          </a:xfrm>
          <a:prstGeom prst="rect">
            <a:avLst/>
          </a:prstGeom>
        </p:spPr>
      </p:pic>
      <p:sp>
        <p:nvSpPr>
          <p:cNvPr id="6" name="Rectangle 5"/>
          <p:cNvSpPr/>
          <p:nvPr/>
        </p:nvSpPr>
        <p:spPr>
          <a:xfrm>
            <a:off x="4572000" y="2780928"/>
            <a:ext cx="4104456" cy="4077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022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a:lstStyle/>
          <a:p>
            <a:r>
              <a:rPr lang="en-US" dirty="0" smtClean="0"/>
              <a:t>Example: </a:t>
            </a:r>
            <a:endParaRPr lang="en-US" dirty="0"/>
          </a:p>
        </p:txBody>
      </p:sp>
      <p:sp>
        <p:nvSpPr>
          <p:cNvPr id="3" name="Content Placeholder 2"/>
          <p:cNvSpPr>
            <a:spLocks noGrp="1"/>
          </p:cNvSpPr>
          <p:nvPr>
            <p:ph idx="1"/>
          </p:nvPr>
        </p:nvSpPr>
        <p:spPr>
          <a:xfrm>
            <a:off x="457200" y="1772816"/>
            <a:ext cx="4978896" cy="4325112"/>
          </a:xfrm>
        </p:spPr>
        <p:txBody>
          <a:bodyPr>
            <a:normAutofit/>
          </a:bodyPr>
          <a:lstStyle/>
          <a:p>
            <a:pPr marL="109728" indent="0">
              <a:buNone/>
            </a:pPr>
            <a:r>
              <a:rPr lang="en-US" sz="2200" dirty="0" smtClean="0"/>
              <a:t>Consider the air traffic control system for landing planes at an airport</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1689628608"/>
              </p:ext>
            </p:extLst>
          </p:nvPr>
        </p:nvGraphicFramePr>
        <p:xfrm>
          <a:off x="611560" y="2852936"/>
          <a:ext cx="7992888" cy="3683000"/>
        </p:xfrm>
        <a:graphic>
          <a:graphicData uri="http://schemas.openxmlformats.org/drawingml/2006/table">
            <a:tbl>
              <a:tblPr firstRow="1" bandRow="1">
                <a:tableStyleId>{5C22544A-7EE6-4342-B048-85BDC9FD1C3A}</a:tableStyleId>
              </a:tblPr>
              <a:tblGrid>
                <a:gridCol w="3996444"/>
                <a:gridCol w="3996444"/>
              </a:tblGrid>
              <a:tr h="370840">
                <a:tc>
                  <a:txBody>
                    <a:bodyPr/>
                    <a:lstStyle/>
                    <a:p>
                      <a:r>
                        <a:rPr lang="en-US" dirty="0" smtClean="0"/>
                        <a:t>CATWOE</a:t>
                      </a:r>
                      <a:endParaRPr lang="en-US" dirty="0"/>
                    </a:p>
                  </a:txBody>
                  <a:tcPr/>
                </a:tc>
                <a:tc>
                  <a:txBody>
                    <a:bodyPr/>
                    <a:lstStyle/>
                    <a:p>
                      <a:r>
                        <a:rPr lang="en-US" dirty="0" smtClean="0"/>
                        <a:t>In example…</a:t>
                      </a:r>
                      <a:endParaRPr lang="en-US" dirty="0"/>
                    </a:p>
                  </a:txBody>
                  <a:tcPr/>
                </a:tc>
              </a:tr>
              <a:tr h="370840">
                <a:tc>
                  <a:txBody>
                    <a:bodyPr/>
                    <a:lstStyle/>
                    <a:p>
                      <a:r>
                        <a:rPr lang="en-US" dirty="0" smtClean="0"/>
                        <a:t>Customers</a:t>
                      </a:r>
                      <a:endParaRPr lang="en-US" dirty="0"/>
                    </a:p>
                  </a:txBody>
                  <a:tcPr/>
                </a:tc>
                <a:tc>
                  <a:txBody>
                    <a:bodyPr/>
                    <a:lstStyle/>
                    <a:p>
                      <a:r>
                        <a:rPr lang="en-US" dirty="0" smtClean="0"/>
                        <a:t>Passengers</a:t>
                      </a:r>
                      <a:endParaRPr lang="en-US" dirty="0"/>
                    </a:p>
                  </a:txBody>
                  <a:tcPr/>
                </a:tc>
              </a:tr>
              <a:tr h="370840">
                <a:tc>
                  <a:txBody>
                    <a:bodyPr/>
                    <a:lstStyle/>
                    <a:p>
                      <a:r>
                        <a:rPr lang="en-US" dirty="0" smtClean="0"/>
                        <a:t>Actors</a:t>
                      </a:r>
                      <a:endParaRPr lang="en-US" dirty="0"/>
                    </a:p>
                  </a:txBody>
                  <a:tcPr/>
                </a:tc>
                <a:tc>
                  <a:txBody>
                    <a:bodyPr/>
                    <a:lstStyle/>
                    <a:p>
                      <a:r>
                        <a:rPr lang="en-US" dirty="0" smtClean="0"/>
                        <a:t>Pilots, Air</a:t>
                      </a:r>
                      <a:r>
                        <a:rPr lang="en-US" baseline="0" dirty="0" smtClean="0"/>
                        <a:t> Traffic Controllers</a:t>
                      </a:r>
                      <a:endParaRPr lang="en-US" dirty="0"/>
                    </a:p>
                  </a:txBody>
                  <a:tcPr/>
                </a:tc>
              </a:tr>
              <a:tr h="370840">
                <a:tc>
                  <a:txBody>
                    <a:bodyPr/>
                    <a:lstStyle/>
                    <a:p>
                      <a:r>
                        <a:rPr lang="en-US" dirty="0" smtClean="0"/>
                        <a:t>Transformation</a:t>
                      </a:r>
                      <a:endParaRPr lang="en-US" dirty="0"/>
                    </a:p>
                  </a:txBody>
                  <a:tcPr/>
                </a:tc>
                <a:tc>
                  <a:txBody>
                    <a:bodyPr/>
                    <a:lstStyle/>
                    <a:p>
                      <a:r>
                        <a:rPr lang="en-US" dirty="0" smtClean="0"/>
                        <a:t>Planes land based on instructions</a:t>
                      </a:r>
                      <a:endParaRPr lang="en-US" dirty="0"/>
                    </a:p>
                  </a:txBody>
                  <a:tcPr/>
                </a:tc>
              </a:tr>
              <a:tr h="370840">
                <a:tc>
                  <a:txBody>
                    <a:bodyPr/>
                    <a:lstStyle/>
                    <a:p>
                      <a:r>
                        <a:rPr lang="en-US" dirty="0" smtClean="0"/>
                        <a:t>World View</a:t>
                      </a:r>
                      <a:endParaRPr lang="en-US" dirty="0"/>
                    </a:p>
                  </a:txBody>
                  <a:tcPr/>
                </a:tc>
                <a:tc>
                  <a:txBody>
                    <a:bodyPr/>
                    <a:lstStyle/>
                    <a:p>
                      <a:r>
                        <a:rPr lang="en-US" dirty="0" smtClean="0"/>
                        <a:t>Commercial considerations</a:t>
                      </a:r>
                      <a:r>
                        <a:rPr lang="en-US" baseline="0" dirty="0" smtClean="0"/>
                        <a:t> of airport operators, local residents may have concerns over noise pollution, safety requirements</a:t>
                      </a:r>
                      <a:endParaRPr lang="en-US" dirty="0"/>
                    </a:p>
                  </a:txBody>
                  <a:tcPr/>
                </a:tc>
              </a:tr>
              <a:tr h="370840">
                <a:tc>
                  <a:txBody>
                    <a:bodyPr/>
                    <a:lstStyle/>
                    <a:p>
                      <a:r>
                        <a:rPr lang="en-US" dirty="0" smtClean="0"/>
                        <a:t>Owners</a:t>
                      </a:r>
                      <a:endParaRPr lang="en-US" dirty="0"/>
                    </a:p>
                  </a:txBody>
                  <a:tcPr/>
                </a:tc>
                <a:tc>
                  <a:txBody>
                    <a:bodyPr/>
                    <a:lstStyle/>
                    <a:p>
                      <a:r>
                        <a:rPr lang="en-US" dirty="0" smtClean="0"/>
                        <a:t>Airport operators and Airlines</a:t>
                      </a:r>
                      <a:endParaRPr lang="en-US" dirty="0"/>
                    </a:p>
                  </a:txBody>
                  <a:tcPr/>
                </a:tc>
              </a:tr>
              <a:tr h="370840">
                <a:tc>
                  <a:txBody>
                    <a:bodyPr/>
                    <a:lstStyle/>
                    <a:p>
                      <a:r>
                        <a:rPr lang="en-US" dirty="0" smtClean="0"/>
                        <a:t>Environment</a:t>
                      </a:r>
                      <a:endParaRPr lang="en-US" dirty="0"/>
                    </a:p>
                  </a:txBody>
                  <a:tcPr/>
                </a:tc>
                <a:tc>
                  <a:txBody>
                    <a:bodyPr/>
                    <a:lstStyle/>
                    <a:p>
                      <a:r>
                        <a:rPr lang="en-US" dirty="0" smtClean="0"/>
                        <a:t>Airport topography and geography,</a:t>
                      </a:r>
                      <a:r>
                        <a:rPr lang="en-US" baseline="0" dirty="0" smtClean="0"/>
                        <a:t> weather, commercial competition</a:t>
                      </a:r>
                      <a:endParaRPr lang="en-US" dirty="0"/>
                    </a:p>
                  </a:txBody>
                  <a:tcPr/>
                </a:tc>
              </a:tr>
            </a:tbl>
          </a:graphicData>
        </a:graphic>
      </p:graphicFrame>
      <p:pic>
        <p:nvPicPr>
          <p:cNvPr id="5" name="Picture 4"/>
          <p:cNvPicPr>
            <a:picLocks noChangeAspect="1"/>
          </p:cNvPicPr>
          <p:nvPr/>
        </p:nvPicPr>
        <p:blipFill>
          <a:blip r:embed="rId2"/>
          <a:stretch>
            <a:fillRect/>
          </a:stretch>
        </p:blipFill>
        <p:spPr>
          <a:xfrm>
            <a:off x="5430697" y="1124744"/>
            <a:ext cx="3179903" cy="1599951"/>
          </a:xfrm>
          <a:prstGeom prst="rect">
            <a:avLst/>
          </a:prstGeom>
        </p:spPr>
      </p:pic>
    </p:spTree>
    <p:extLst>
      <p:ext uri="{BB962C8B-B14F-4D97-AF65-F5344CB8AC3E}">
        <p14:creationId xmlns:p14="http://schemas.microsoft.com/office/powerpoint/2010/main" val="19858487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Control_Structures08.pptx</Template>
  <TotalTime>16668</TotalTime>
  <Words>2642</Words>
  <Application>Microsoft Macintosh PowerPoint</Application>
  <PresentationFormat>On-screen Show (4:3)</PresentationFormat>
  <Paragraphs>393</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Urban</vt:lpstr>
      <vt:lpstr> Soft Systems Modelling 1</vt:lpstr>
      <vt:lpstr>Overview</vt:lpstr>
      <vt:lpstr>Soft Systems Method: 7 Stage Method</vt:lpstr>
      <vt:lpstr>Methods of Analysis</vt:lpstr>
      <vt:lpstr>CATWOE</vt:lpstr>
      <vt:lpstr>Root Definition?</vt:lpstr>
      <vt:lpstr>CATWOE</vt:lpstr>
      <vt:lpstr>Example: </vt:lpstr>
      <vt:lpstr>Example: </vt:lpstr>
      <vt:lpstr>Critical Systems Heuristics</vt:lpstr>
      <vt:lpstr>  Definition: a heuristic is…</vt:lpstr>
      <vt:lpstr>Critical Systems Heuristics:  another soft systems approach for discovery</vt:lpstr>
      <vt:lpstr>Critical Systems Heuristics:  another soft systems approach for discovery</vt:lpstr>
      <vt:lpstr>PowerPoint Presentation</vt:lpstr>
      <vt:lpstr>PowerPoint Presentation</vt:lpstr>
      <vt:lpstr>PowerPoint Presentation</vt:lpstr>
      <vt:lpstr>PowerPoint Presentation</vt:lpstr>
      <vt:lpstr>PowerPoint Presentation</vt:lpstr>
      <vt:lpstr>PowerPoint Presentation</vt:lpstr>
      <vt:lpstr>Expressing the Model</vt:lpstr>
      <vt:lpstr>Soft Systems Diagram</vt:lpstr>
      <vt:lpstr>Soft Systems Diagram</vt:lpstr>
      <vt:lpstr>Systems Diagram </vt:lpstr>
      <vt:lpstr>Systems diagram components</vt:lpstr>
      <vt:lpstr>How do we build the Soft Systems Diagram?</vt:lpstr>
      <vt:lpstr>Users (Stakeholders)</vt:lpstr>
      <vt:lpstr>Stakeholder Personas</vt:lpstr>
      <vt:lpstr>PowerPoint Presentation</vt:lpstr>
      <vt:lpstr>PowerPoint Presentation</vt:lpstr>
      <vt:lpstr>Why Use Personas?</vt:lpstr>
      <vt:lpstr>PowerPoint Presentation</vt:lpstr>
      <vt:lpstr>PowerPoint Presentation</vt:lpstr>
      <vt:lpstr>Summary</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CSH</dc:title>
  <dc:subject/>
  <dc:creator>Yvonne Howard</dc:creator>
  <cp:keywords/>
  <dc:description/>
  <cp:lastModifiedBy>David Millard</cp:lastModifiedBy>
  <cp:revision>108</cp:revision>
  <cp:lastPrinted>2010-11-23T14:59:52Z</cp:lastPrinted>
  <dcterms:created xsi:type="dcterms:W3CDTF">2010-01-25T21:49:19Z</dcterms:created>
  <dcterms:modified xsi:type="dcterms:W3CDTF">2015-10-07T23:56:47Z</dcterms:modified>
  <cp:category/>
</cp:coreProperties>
</file>