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</p:sldMasterIdLst>
  <p:notesMasterIdLst>
    <p:notesMasterId r:id="rId50"/>
  </p:notesMasterIdLst>
  <p:handoutMasterIdLst>
    <p:handoutMasterId r:id="rId51"/>
  </p:handoutMasterIdLst>
  <p:sldIdLst>
    <p:sldId id="259" r:id="rId4"/>
    <p:sldId id="272" r:id="rId5"/>
    <p:sldId id="286" r:id="rId6"/>
    <p:sldId id="301" r:id="rId7"/>
    <p:sldId id="302" r:id="rId8"/>
    <p:sldId id="287" r:id="rId9"/>
    <p:sldId id="288" r:id="rId10"/>
    <p:sldId id="290" r:id="rId11"/>
    <p:sldId id="273" r:id="rId12"/>
    <p:sldId id="313" r:id="rId13"/>
    <p:sldId id="274" r:id="rId14"/>
    <p:sldId id="307" r:id="rId15"/>
    <p:sldId id="278" r:id="rId16"/>
    <p:sldId id="289" r:id="rId17"/>
    <p:sldId id="277" r:id="rId18"/>
    <p:sldId id="267" r:id="rId19"/>
    <p:sldId id="300" r:id="rId20"/>
    <p:sldId id="271" r:id="rId21"/>
    <p:sldId id="269" r:id="rId22"/>
    <p:sldId id="310" r:id="rId23"/>
    <p:sldId id="304" r:id="rId24"/>
    <p:sldId id="299" r:id="rId25"/>
    <p:sldId id="297" r:id="rId26"/>
    <p:sldId id="298" r:id="rId27"/>
    <p:sldId id="291" r:id="rId28"/>
    <p:sldId id="292" r:id="rId29"/>
    <p:sldId id="293" r:id="rId30"/>
    <p:sldId id="303" r:id="rId31"/>
    <p:sldId id="294" r:id="rId32"/>
    <p:sldId id="305" r:id="rId33"/>
    <p:sldId id="306" r:id="rId34"/>
    <p:sldId id="295" r:id="rId35"/>
    <p:sldId id="308" r:id="rId36"/>
    <p:sldId id="309" r:id="rId37"/>
    <p:sldId id="296" r:id="rId38"/>
    <p:sldId id="311" r:id="rId39"/>
    <p:sldId id="312" r:id="rId40"/>
    <p:sldId id="314" r:id="rId41"/>
    <p:sldId id="316" r:id="rId42"/>
    <p:sldId id="318" r:id="rId43"/>
    <p:sldId id="317" r:id="rId44"/>
    <p:sldId id="319" r:id="rId45"/>
    <p:sldId id="315" r:id="rId46"/>
    <p:sldId id="320" r:id="rId47"/>
    <p:sldId id="258" r:id="rId48"/>
    <p:sldId id="26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4755" autoAdjust="0"/>
  </p:normalViewPr>
  <p:slideViewPr>
    <p:cSldViewPr snapToGrid="0" snapToObjects="1">
      <p:cViewPr>
        <p:scale>
          <a:sx n="103" d="100"/>
          <a:sy n="103" d="100"/>
        </p:scale>
        <p:origin x="-248" y="-296"/>
      </p:cViewPr>
      <p:guideLst>
        <p:guide orient="horz" pos="128"/>
        <p:guide pos="3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B5B4-1C72-3946-BCCF-720B59701B32}" type="datetimeFigureOut">
              <a:rPr lang="en-US" smtClean="0"/>
              <a:t>07/05/15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5A41-7E43-B54D-96B8-74851C21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5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FAB9-1DA3-FE46-8CAD-A470CDE4E611}" type="datetimeFigureOut">
              <a:rPr lang="en-US"/>
              <a:pPr/>
              <a:t>07/05/15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AAE6-A654-7A4A-B7A0-AF82148F91A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3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 of blog posts in CACM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AAE6-A654-7A4A-B7A0-AF82148F91A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C27-69E4-2C47-B312-0483568F6362}" type="datetime1">
              <a:rPr lang="en-GB" smtClean="0"/>
              <a:t>07/05/15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E9E9-7E96-3B43-AB62-EA7BAB2F22E4}" type="datetime1">
              <a:rPr lang="en-GB" smtClean="0"/>
              <a:t>07/05/15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5FBC-F519-454F-9E5E-19B379656877}" type="datetime1">
              <a:rPr lang="en-GB" smtClean="0"/>
              <a:t>07/05/15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915C-4220-3D4B-82BF-3D596EAF1A84}" type="datetime1">
              <a:rPr lang="en-GB" smtClean="0"/>
              <a:t>07/05/15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9A12-EC17-AC4D-9A17-E1A8260B36B0}" type="datetime1">
              <a:rPr lang="en-GB" smtClean="0"/>
              <a:t>07/05/15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8473-C9EB-0746-8739-97A27B3E72E6}" type="datetime1">
              <a:rPr lang="en-GB" smtClean="0"/>
              <a:t>07/05/15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9EB7-F141-5444-9E77-B3EEEC07FE58}" type="datetime1">
              <a:rPr lang="en-GB" smtClean="0"/>
              <a:t>07/05/15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F2D2-918D-AD4A-8F68-67F5511980C9}" type="datetime1">
              <a:rPr lang="en-GB" smtClean="0"/>
              <a:t>07/05/15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2F73-881F-8549-8DEA-E45497E3EFA2}" type="datetime1">
              <a:rPr lang="en-GB" smtClean="0"/>
              <a:t>07/05/15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22B-38B8-8D4B-8203-6C3CC12CE21F}" type="datetime1">
              <a:rPr lang="en-GB" smtClean="0"/>
              <a:t>07/05/15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0175-F09D-8145-A58F-2E1625016BBF}" type="datetime1">
              <a:rPr lang="en-GB" smtClean="0"/>
              <a:t>07/05/15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4B73-0D85-E64C-9F6F-E9B3316CFEB8}" type="datetime1">
              <a:rPr lang="en-GB" smtClean="0"/>
              <a:t>07/05/15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B5EB-886B-0F46-B16B-D443F3A941C2}" type="datetime1">
              <a:rPr lang="en-GB" smtClean="0"/>
              <a:t>07/05/15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6857-509E-694E-BE57-94ED85CDC0BD}" type="datetime1">
              <a:rPr lang="en-GB" smtClean="0"/>
              <a:t>07/05/15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CED0-C89A-A548-BF31-3FA2EA243A67}" type="datetime1">
              <a:rPr lang="en-GB" smtClean="0"/>
              <a:t>07/05/15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7334-BFE1-3444-B7CE-3C1BF9C46FF9}" type="datetime1">
              <a:rPr lang="en-GB" smtClean="0"/>
              <a:t>07/05/15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B460-76A4-E04C-8E9C-6176853B3CE1}" type="datetime1">
              <a:rPr lang="en-GB" smtClean="0"/>
              <a:t>07/05/15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1CD4D996-65B7-EB4B-9AF6-8B89C4C5414E}" type="datetime1">
              <a:rPr lang="en-GB" smtClean="0"/>
              <a:t>07/05/15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53672D52-03BA-C144-A641-E317A7508291}" type="datetime1">
              <a:rPr lang="en-GB" smtClean="0"/>
              <a:t>07/05/15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2269C5D-17B1-1A47-85F6-69974AB9A34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DC2EDDE-56FC-4144-B4F9-AF39C2743451}" type="datetime1">
              <a:rPr lang="en-GB" smtClean="0"/>
              <a:t>07/05/15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2269C5D-17B1-1A47-85F6-69974AB9A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portal.acm.org/citation.cfm?doid=564585.5646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kkovacs.eu/cassandra-vs-mongodb-vs-couchdb-vs-redi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sitr.us/2009/06/30/database-queries-the-couchdb-way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91kCkNya5Q" TargetMode="External"/><Relationship Id="rId4" Type="http://schemas.openxmlformats.org/officeDocument/2006/relationships/hyperlink" Target="http://www.youtube.com/watch?v=b1BZ9YFsd2o" TargetMode="External"/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www.youtube.com/watch?v=qI_g07C_Q5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www.emc.com/leadership/digital-universe/index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Beyond RDBMS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COMP3211 Advanced Databases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Nicholas Gibbins and Sina Samangooei </a:t>
            </a:r>
          </a:p>
          <a:p>
            <a:r>
              <a:rPr lang="en-US" smtClean="0"/>
              <a:t>2014-2015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NoSQL</a:t>
            </a:r>
            <a:r>
              <a:rPr lang="en-US" dirty="0" smtClean="0"/>
              <a:t>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2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NoSQL</a:t>
            </a:r>
            <a:r>
              <a:rPr lang="en-GB" dirty="0" smtClean="0"/>
              <a:t> – A movement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err="1" smtClean="0"/>
              <a:t>NoSQL</a:t>
            </a:r>
            <a:r>
              <a:rPr lang="en-GB" dirty="0" smtClean="0"/>
              <a:t> came to address 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web-scale</a:t>
            </a:r>
            <a:r>
              <a:rPr lang="en-GB" dirty="0" smtClean="0"/>
              <a:t> problems”</a:t>
            </a:r>
          </a:p>
          <a:p>
            <a:pPr lvl="1"/>
            <a:r>
              <a:rPr lang="en-GB" dirty="0" smtClean="0"/>
              <a:t>… </a:t>
            </a:r>
            <a:r>
              <a:rPr lang="en-GB" b="1" dirty="0" smtClean="0"/>
              <a:t>impedance mismatch </a:t>
            </a:r>
            <a:r>
              <a:rPr lang="en-GB" dirty="0" smtClean="0"/>
              <a:t>on the way</a:t>
            </a:r>
          </a:p>
          <a:p>
            <a:pPr marL="90000" indent="0">
              <a:buNone/>
            </a:pPr>
            <a:r>
              <a:rPr lang="en-GB" dirty="0" smtClean="0"/>
              <a:t>Key attributes include:</a:t>
            </a:r>
          </a:p>
          <a:p>
            <a:pPr lvl="1"/>
            <a:r>
              <a:rPr lang="en-GB" b="1" dirty="0" smtClean="0"/>
              <a:t>Non-Relational </a:t>
            </a:r>
            <a:r>
              <a:rPr lang="en-GB" i="1" dirty="0" smtClean="0"/>
              <a:t>(Though they can be, but aren’t good at it)</a:t>
            </a:r>
            <a:endParaRPr lang="en-GB" b="1" dirty="0" smtClean="0"/>
          </a:p>
          <a:p>
            <a:pPr lvl="1"/>
            <a:r>
              <a:rPr lang="en-US" b="1" dirty="0"/>
              <a:t>Schema </a:t>
            </a:r>
            <a:r>
              <a:rPr lang="en-US" b="1" dirty="0" smtClean="0"/>
              <a:t>Free </a:t>
            </a:r>
            <a:r>
              <a:rPr lang="en-US" i="1" dirty="0" smtClean="0"/>
              <a:t>(Except the implicit schema, application side)</a:t>
            </a:r>
            <a:endParaRPr lang="en-US" i="1" dirty="0"/>
          </a:p>
          <a:p>
            <a:pPr lvl="1"/>
            <a:r>
              <a:rPr lang="en-US" dirty="0"/>
              <a:t>Inherently </a:t>
            </a:r>
            <a:r>
              <a:rPr lang="en-US" b="1" dirty="0" smtClean="0"/>
              <a:t>Distributed </a:t>
            </a:r>
            <a:r>
              <a:rPr lang="en-US" i="1" dirty="0" smtClean="0"/>
              <a:t>(In different ways, Some more so than others)</a:t>
            </a:r>
            <a:endParaRPr lang="en-US" i="1" dirty="0"/>
          </a:p>
          <a:p>
            <a:pPr lvl="1"/>
            <a:r>
              <a:rPr lang="en-US" b="1" dirty="0"/>
              <a:t>Open </a:t>
            </a:r>
            <a:r>
              <a:rPr lang="en-US" b="1" dirty="0" smtClean="0"/>
              <a:t>Source </a:t>
            </a:r>
            <a:r>
              <a:rPr lang="en-US" i="1" dirty="0" smtClean="0"/>
              <a:t>(mostly… e.g. Oracle’s </a:t>
            </a:r>
            <a:r>
              <a:rPr lang="en-US" i="1" dirty="0" err="1" smtClean="0"/>
              <a:t>NoSQL</a:t>
            </a:r>
            <a:r>
              <a:rPr lang="en-US" i="1" dirty="0" smtClean="0"/>
              <a:t>)</a:t>
            </a:r>
            <a:endParaRPr lang="en-US" i="1" dirty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6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Quite hard to define a movement based around a </a:t>
            </a:r>
            <a:r>
              <a:rPr lang="en-US" b="1" dirty="0" smtClean="0"/>
              <a:t>negative</a:t>
            </a:r>
          </a:p>
          <a:p>
            <a:pPr lvl="1"/>
            <a:r>
              <a:rPr lang="en-US" dirty="0" smtClean="0"/>
              <a:t>Is a CSV file </a:t>
            </a:r>
            <a:r>
              <a:rPr lang="en-US" dirty="0" err="1" smtClean="0"/>
              <a:t>NoSQL</a:t>
            </a:r>
            <a:r>
              <a:rPr lang="en-US" dirty="0" smtClean="0"/>
              <a:t>? </a:t>
            </a:r>
          </a:p>
          <a:p>
            <a:pPr marL="630000" lvl="2" indent="0">
              <a:buNone/>
            </a:pPr>
            <a:r>
              <a:rPr lang="en-US" i="1" dirty="0" smtClean="0"/>
              <a:t>(How about a turnip?)</a:t>
            </a:r>
            <a:endParaRPr lang="en-US" dirty="0" smtClean="0"/>
          </a:p>
          <a:p>
            <a:pPr lvl="1"/>
            <a:r>
              <a:rPr lang="en-US" dirty="0" smtClean="0"/>
              <a:t>How about a non-relational database from the </a:t>
            </a:r>
            <a:r>
              <a:rPr lang="en-US" dirty="0" smtClean="0"/>
              <a:t>60s/70s/80s</a:t>
            </a:r>
            <a:r>
              <a:rPr lang="en-US" dirty="0" smtClean="0"/>
              <a:t>/90s</a:t>
            </a:r>
          </a:p>
          <a:p>
            <a:pPr marL="630000" lvl="2" indent="0">
              <a:buNone/>
            </a:pPr>
            <a:r>
              <a:rPr lang="en-US" i="1" dirty="0" smtClean="0"/>
              <a:t>(IMS, IDMS, MUMPS</a:t>
            </a:r>
            <a:r>
              <a:rPr lang="en-US" i="1" dirty="0" smtClean="0"/>
              <a:t>, CLOB, XMLDB etc.)</a:t>
            </a:r>
          </a:p>
          <a:p>
            <a:pPr marL="90000" indent="0">
              <a:buNone/>
            </a:pPr>
            <a:r>
              <a:rPr lang="en-US" dirty="0" err="1" smtClean="0"/>
              <a:t>NoSQL</a:t>
            </a:r>
            <a:r>
              <a:rPr lang="en-US" dirty="0" smtClean="0"/>
              <a:t> is not definable strictly</a:t>
            </a:r>
          </a:p>
          <a:p>
            <a:pPr lvl="1"/>
            <a:r>
              <a:rPr lang="en-US" dirty="0" smtClean="0"/>
              <a:t>…but many folks have </a:t>
            </a:r>
            <a:r>
              <a:rPr lang="en-US" b="1" dirty="0" smtClean="0"/>
              <a:t>certainly tried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1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NoSQL</a:t>
            </a:r>
            <a:r>
              <a:rPr lang="en-US" dirty="0" smtClean="0"/>
              <a:t>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2993750"/>
            <a:ext cx="8496000" cy="2070375"/>
          </a:xfrm>
        </p:spPr>
        <p:txBody>
          <a:bodyPr/>
          <a:lstStyle/>
          <a:p>
            <a:pPr marL="90000" indent="0">
              <a:buNone/>
            </a:pPr>
            <a:r>
              <a:rPr lang="en-US" i="1" dirty="0" smtClean="0"/>
              <a:t>“Next Generation Databases mostly addressing some of the points: being </a:t>
            </a:r>
            <a:r>
              <a:rPr lang="en-US" b="1" i="1" dirty="0" smtClean="0"/>
              <a:t>non-relational, distributed, open-source</a:t>
            </a:r>
            <a:r>
              <a:rPr lang="en-US" i="1" dirty="0" smtClean="0"/>
              <a:t> and </a:t>
            </a:r>
            <a:r>
              <a:rPr lang="en-US" b="1" i="1" dirty="0" smtClean="0"/>
              <a:t>horizontally scalable</a:t>
            </a:r>
            <a:r>
              <a:rPr lang="en-US" i="1" dirty="0" smtClean="0"/>
              <a:t>.”</a:t>
            </a:r>
          </a:p>
          <a:p>
            <a:pPr marL="9000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</a:t>
            </a:r>
            <a:r>
              <a:rPr lang="en-US" b="1" dirty="0"/>
              <a:t>Stefan </a:t>
            </a:r>
            <a:r>
              <a:rPr lang="en-US" b="1" dirty="0" err="1" smtClean="0"/>
              <a:t>Edlich</a:t>
            </a:r>
            <a:r>
              <a:rPr lang="en-US" b="1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nosql-database.org</a:t>
            </a:r>
            <a:r>
              <a:rPr lang="en-US" i="1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NoSQL</a:t>
            </a:r>
            <a:r>
              <a:rPr lang="en-US" dirty="0" smtClean="0"/>
              <a:t>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2993750"/>
            <a:ext cx="8496000" cy="2070375"/>
          </a:xfrm>
        </p:spPr>
        <p:txBody>
          <a:bodyPr/>
          <a:lstStyle/>
          <a:p>
            <a:pPr marL="90000" indent="0">
              <a:buNone/>
            </a:pPr>
            <a:r>
              <a:rPr lang="en-GB" i="1" dirty="0"/>
              <a:t>"</a:t>
            </a:r>
            <a:r>
              <a:rPr lang="en-GB" i="1" dirty="0" err="1"/>
              <a:t>NoSQL</a:t>
            </a:r>
            <a:r>
              <a:rPr lang="en-GB" i="1" dirty="0"/>
              <a:t>: a </a:t>
            </a:r>
            <a:r>
              <a:rPr lang="en-GB" b="1" i="1" dirty="0"/>
              <a:t>broad class </a:t>
            </a:r>
            <a:r>
              <a:rPr lang="en-GB" i="1" dirty="0"/>
              <a:t>of data management systems where the data is partitioned </a:t>
            </a:r>
            <a:r>
              <a:rPr lang="en-GB" b="1" i="1" dirty="0"/>
              <a:t>across a set of servers</a:t>
            </a:r>
            <a:r>
              <a:rPr lang="en-GB" i="1" dirty="0"/>
              <a:t>, where no server </a:t>
            </a:r>
            <a:r>
              <a:rPr lang="en-GB" b="1" i="1" dirty="0"/>
              <a:t>plays a privileged role</a:t>
            </a:r>
            <a:r>
              <a:rPr lang="en-GB" i="1" dirty="0"/>
              <a:t>."</a:t>
            </a:r>
            <a:r>
              <a:rPr lang="en-US" i="1" dirty="0"/>
              <a:t>	</a:t>
            </a:r>
            <a:endParaRPr lang="en-US" i="1" dirty="0" smtClean="0"/>
          </a:p>
          <a:p>
            <a:pPr marL="9000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</a:t>
            </a:r>
            <a:r>
              <a:rPr lang="en-GB" b="1" dirty="0" err="1" smtClean="0"/>
              <a:t>Emin</a:t>
            </a:r>
            <a:r>
              <a:rPr lang="en-GB" b="1" dirty="0" smtClean="0"/>
              <a:t> </a:t>
            </a:r>
            <a:r>
              <a:rPr lang="en-GB" b="1" dirty="0" err="1"/>
              <a:t>Gün</a:t>
            </a:r>
            <a:r>
              <a:rPr lang="en-GB" b="1" dirty="0"/>
              <a:t> </a:t>
            </a:r>
            <a:r>
              <a:rPr lang="en-GB" b="1" dirty="0" err="1" smtClean="0"/>
              <a:t>Sirer</a:t>
            </a:r>
            <a:r>
              <a:rPr lang="en-GB" b="1" dirty="0"/>
              <a:t> </a:t>
            </a:r>
            <a:r>
              <a:rPr lang="en-US" i="1" dirty="0" smtClean="0"/>
              <a:t>(hackingdistributed.com)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NoSQL</a:t>
            </a:r>
            <a:r>
              <a:rPr lang="en-US" dirty="0" smtClean="0"/>
              <a:t>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2885937"/>
            <a:ext cx="8496000" cy="2387875"/>
          </a:xfrm>
        </p:spPr>
        <p:txBody>
          <a:bodyPr/>
          <a:lstStyle/>
          <a:p>
            <a:pPr marL="90000" indent="0">
              <a:buNone/>
            </a:pPr>
            <a:r>
              <a:rPr lang="en-US" i="1" dirty="0"/>
              <a:t>“</a:t>
            </a:r>
            <a:r>
              <a:rPr lang="en-US" i="1" dirty="0" smtClean="0"/>
              <a:t>[To </a:t>
            </a:r>
            <a:r>
              <a:rPr lang="en-US" i="1" dirty="0" err="1" smtClean="0"/>
              <a:t>organise</a:t>
            </a:r>
            <a:r>
              <a:rPr lang="en-US" i="1" dirty="0" smtClean="0"/>
              <a:t> a </a:t>
            </a:r>
            <a:r>
              <a:rPr lang="en-US" i="1" dirty="0" err="1" smtClean="0"/>
              <a:t>meetup</a:t>
            </a:r>
            <a:r>
              <a:rPr lang="en-US" i="1" dirty="0" smtClean="0"/>
              <a:t> in the late 2000s]… </a:t>
            </a:r>
            <a:r>
              <a:rPr lang="en-US" b="1" i="1" dirty="0"/>
              <a:t>you need a twitter #</a:t>
            </a:r>
            <a:r>
              <a:rPr lang="en-US" b="1" i="1" dirty="0" err="1"/>
              <a:t>hashtag</a:t>
            </a:r>
            <a:r>
              <a:rPr lang="en-US" i="1" dirty="0"/>
              <a:t>…That’s all </a:t>
            </a:r>
            <a:r>
              <a:rPr lang="en-US" b="1" i="1" dirty="0"/>
              <a:t>#</a:t>
            </a:r>
            <a:r>
              <a:rPr lang="en-US" b="1" i="1" dirty="0" err="1"/>
              <a:t>nosql</a:t>
            </a:r>
            <a:r>
              <a:rPr lang="en-US" i="1" dirty="0"/>
              <a:t> was ever meant to be, </a:t>
            </a:r>
            <a:r>
              <a:rPr lang="en-US" b="1" i="1" dirty="0"/>
              <a:t>a twitter </a:t>
            </a:r>
            <a:r>
              <a:rPr lang="en-US" b="1" i="1" dirty="0" err="1"/>
              <a:t>hashtag</a:t>
            </a:r>
            <a:r>
              <a:rPr lang="en-US" b="1" i="1" dirty="0"/>
              <a:t> </a:t>
            </a:r>
            <a:r>
              <a:rPr lang="en-US" i="1" dirty="0"/>
              <a:t>to </a:t>
            </a:r>
            <a:r>
              <a:rPr lang="en-US" i="1" dirty="0" err="1"/>
              <a:t>organise</a:t>
            </a:r>
            <a:r>
              <a:rPr lang="en-US" i="1" dirty="0"/>
              <a:t> a single </a:t>
            </a:r>
            <a:r>
              <a:rPr lang="en-US" i="1" dirty="0" err="1"/>
              <a:t>meetup</a:t>
            </a:r>
            <a:r>
              <a:rPr lang="en-US" b="1" i="1" dirty="0"/>
              <a:t> </a:t>
            </a:r>
            <a:r>
              <a:rPr lang="en-US" i="1" dirty="0"/>
              <a:t>at one point in time”</a:t>
            </a:r>
          </a:p>
          <a:p>
            <a:pPr marL="90000" indent="0">
              <a:buNone/>
            </a:pPr>
            <a:r>
              <a:rPr lang="en-US" i="1" dirty="0"/>
              <a:t>	</a:t>
            </a:r>
            <a:r>
              <a:rPr lang="en-US" b="1" dirty="0"/>
              <a:t>- Martin Fowler </a:t>
            </a:r>
            <a:r>
              <a:rPr lang="en-US" i="1" dirty="0" smtClean="0"/>
              <a:t>(</a:t>
            </a:r>
            <a:r>
              <a:rPr lang="en-US" i="1" dirty="0" err="1"/>
              <a:t>g</a:t>
            </a:r>
            <a:r>
              <a:rPr lang="en-US" i="1" dirty="0" err="1" smtClean="0"/>
              <a:t>oto</a:t>
            </a:r>
            <a:r>
              <a:rPr lang="en-US" i="1" dirty="0"/>
              <a:t>;</a:t>
            </a:r>
            <a:r>
              <a:rPr lang="en-US" i="1" dirty="0" smtClean="0"/>
              <a:t> </a:t>
            </a:r>
            <a:r>
              <a:rPr lang="en-US" i="1" dirty="0"/>
              <a:t>2012</a:t>
            </a:r>
            <a:r>
              <a:rPr lang="en-US" i="1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ACID, BASE </a:t>
            </a:r>
            <a:br>
              <a:rPr lang="en-US" dirty="0" smtClean="0"/>
            </a:br>
            <a:r>
              <a:rPr lang="en-US" dirty="0" smtClean="0"/>
              <a:t>and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8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– A Recap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In an ideal world, database transactions should be: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tomic</a:t>
            </a:r>
          </a:p>
          <a:p>
            <a:pPr marL="630000" lvl="2" indent="0">
              <a:buNone/>
            </a:pPr>
            <a:r>
              <a:rPr lang="en-US" i="1" dirty="0" smtClean="0"/>
              <a:t>Entire </a:t>
            </a:r>
            <a:r>
              <a:rPr lang="en-US" i="1" dirty="0" err="1" smtClean="0"/>
              <a:t>transcation</a:t>
            </a:r>
            <a:r>
              <a:rPr lang="en-US" i="1" dirty="0" smtClean="0"/>
              <a:t> succeeds or the entire transactions rolls back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onsistent</a:t>
            </a:r>
          </a:p>
          <a:p>
            <a:pPr marL="630000" lvl="2" indent="0">
              <a:buNone/>
            </a:pPr>
            <a:r>
              <a:rPr lang="en-US" i="1" dirty="0" smtClean="0"/>
              <a:t>A transaction must leave the database “valid” re: some defined rules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solated</a:t>
            </a:r>
          </a:p>
          <a:p>
            <a:pPr marL="630000" lvl="2" indent="0">
              <a:buNone/>
            </a:pPr>
            <a:r>
              <a:rPr lang="en-US" i="1" dirty="0" smtClean="0"/>
              <a:t>Concurrent interactions behave as though they occurred serially</a:t>
            </a:r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urable</a:t>
            </a:r>
          </a:p>
          <a:p>
            <a:pPr marL="630000" lvl="2" indent="0">
              <a:buNone/>
            </a:pPr>
            <a:r>
              <a:rPr lang="en-US" i="1" dirty="0" smtClean="0"/>
              <a:t>Once committed, transactions survive power loss, acts of god etc.</a:t>
            </a:r>
          </a:p>
          <a:p>
            <a:pPr marL="90000" indent="0">
              <a:buNone/>
            </a:pPr>
            <a:r>
              <a:rPr lang="en-US" dirty="0" smtClean="0"/>
              <a:t>A big deal in traditional RDBMS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– An alternative to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gratuitous </a:t>
            </a:r>
            <a:r>
              <a:rPr lang="en-US" dirty="0" err="1" smtClean="0"/>
              <a:t>backronym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b="1" dirty="0" smtClean="0"/>
              <a:t>B</a:t>
            </a:r>
            <a:r>
              <a:rPr lang="en-US" dirty="0" smtClean="0"/>
              <a:t>asic </a:t>
            </a:r>
            <a:r>
              <a:rPr lang="en-US" b="1" dirty="0" smtClean="0"/>
              <a:t>A</a:t>
            </a:r>
            <a:r>
              <a:rPr lang="en-US" dirty="0" smtClean="0"/>
              <a:t>vailability</a:t>
            </a:r>
          </a:p>
          <a:p>
            <a:pPr marL="630000" lvl="2" indent="0">
              <a:buNone/>
            </a:pPr>
            <a:r>
              <a:rPr lang="en-US" i="1" dirty="0" smtClean="0"/>
              <a:t>The Application works basically all the time</a:t>
            </a:r>
          </a:p>
          <a:p>
            <a:pPr lvl="1"/>
            <a:r>
              <a:rPr lang="en-US" b="1" dirty="0" smtClean="0"/>
              <a:t>S</a:t>
            </a:r>
            <a:r>
              <a:rPr lang="en-US" dirty="0" smtClean="0"/>
              <a:t>oft-state</a:t>
            </a:r>
          </a:p>
          <a:p>
            <a:pPr marL="630000" lvl="2" indent="0">
              <a:buNone/>
            </a:pPr>
            <a:r>
              <a:rPr lang="en-US" i="1" dirty="0" smtClean="0"/>
              <a:t>Does not have to be consistent all the time</a:t>
            </a:r>
          </a:p>
          <a:p>
            <a:pPr lvl="1"/>
            <a:r>
              <a:rPr lang="en-US" b="1" dirty="0" smtClean="0"/>
              <a:t>E</a:t>
            </a:r>
            <a:r>
              <a:rPr lang="en-US" dirty="0" smtClean="0"/>
              <a:t>ventual consistency</a:t>
            </a:r>
          </a:p>
          <a:p>
            <a:pPr marL="630000" lvl="2" indent="0">
              <a:buNone/>
            </a:pPr>
            <a:r>
              <a:rPr lang="en-US" i="1" dirty="0" smtClean="0"/>
              <a:t>But </a:t>
            </a:r>
            <a:r>
              <a:rPr lang="en-US" i="1" dirty="0"/>
              <a:t>will be in some known state </a:t>
            </a:r>
            <a:r>
              <a:rPr lang="en-US" i="1" dirty="0" smtClean="0"/>
              <a:t>eventually</a:t>
            </a:r>
            <a:endParaRPr lang="en-US" dirty="0" smtClean="0"/>
          </a:p>
          <a:p>
            <a:pPr lvl="1"/>
            <a:endParaRPr lang="en-US" dirty="0" smtClean="0"/>
          </a:p>
          <a:p>
            <a:pPr marL="630000" lvl="2" indent="0">
              <a:buNone/>
            </a:pPr>
            <a:endParaRPr lang="en-US" i="1" dirty="0" smtClean="0"/>
          </a:p>
          <a:p>
            <a:pPr marL="630000" lvl="2" indent="0">
              <a:buNone/>
            </a:pPr>
            <a:endParaRPr lang="en-US" i="1" dirty="0"/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 </a:t>
            </a:r>
            <a:r>
              <a:rPr lang="en-US" dirty="0"/>
              <a:t>Theorem – </a:t>
            </a:r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89" y="1677889"/>
            <a:ext cx="8496000" cy="4469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Brewer’s CAP theorem stands </a:t>
            </a:r>
            <a:r>
              <a:rPr lang="en-US" dirty="0"/>
              <a:t>for:</a:t>
            </a:r>
          </a:p>
          <a:p>
            <a:pPr lvl="1"/>
            <a:r>
              <a:rPr lang="en-US" b="1" dirty="0"/>
              <a:t>Consistent: </a:t>
            </a:r>
            <a:r>
              <a:rPr lang="en-US" dirty="0"/>
              <a:t>writes are atomic, all subsequent requests retrieve the new value</a:t>
            </a:r>
          </a:p>
          <a:p>
            <a:pPr lvl="1"/>
            <a:r>
              <a:rPr lang="en-US" b="1" dirty="0"/>
              <a:t>Available:</a:t>
            </a:r>
            <a:r>
              <a:rPr lang="en-US" dirty="0"/>
              <a:t> The database will always return a value so long as the server is running</a:t>
            </a:r>
          </a:p>
          <a:p>
            <a:pPr lvl="1"/>
            <a:r>
              <a:rPr lang="en-US" b="1" dirty="0"/>
              <a:t>Partition Tolerant:</a:t>
            </a:r>
            <a:r>
              <a:rPr lang="en-US" dirty="0"/>
              <a:t> The system will still function even if the cluster network is partitioned (i.e. the cluster </a:t>
            </a:r>
            <a:r>
              <a:rPr lang="en-US" dirty="0" smtClean="0"/>
              <a:t>loses </a:t>
            </a:r>
            <a:r>
              <a:rPr lang="en-US" dirty="0"/>
              <a:t>contact with parts of itself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strike="sngStrike" dirty="0" smtClean="0"/>
              <a:t>overly stated</a:t>
            </a:r>
            <a:r>
              <a:rPr lang="en-US" dirty="0" smtClean="0"/>
              <a:t> well cited issue is:</a:t>
            </a:r>
          </a:p>
          <a:p>
            <a:pPr lvl="1"/>
            <a:r>
              <a:rPr lang="en-US" b="1" dirty="0" smtClean="0"/>
              <a:t>Of these 3</a:t>
            </a:r>
            <a:r>
              <a:rPr lang="en-US" dirty="0" smtClean="0"/>
              <a:t>, you can only ever build an algorithm which </a:t>
            </a:r>
            <a:r>
              <a:rPr lang="en-US" b="1" dirty="0" smtClean="0"/>
              <a:t>satisfies 2</a:t>
            </a:r>
          </a:p>
          <a:p>
            <a:r>
              <a:rPr lang="en-US" dirty="0" smtClean="0"/>
              <a:t>Formal Proof by Gilbert </a:t>
            </a:r>
            <a:r>
              <a:rPr lang="en-US" dirty="0"/>
              <a:t>and Lynch: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://portal.acm.org/citation.cfm?doid=</a:t>
            </a:r>
            <a:r>
              <a:rPr lang="en-US" dirty="0" smtClean="0">
                <a:hlinkClick r:id="rId2"/>
              </a:rPr>
              <a:t>564585.564601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you have some data...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Relational Databases solve most data problems</a:t>
            </a:r>
          </a:p>
          <a:p>
            <a:pPr lvl="1"/>
            <a:r>
              <a:rPr lang="en-GB" b="1" dirty="0" smtClean="0"/>
              <a:t>Persistence</a:t>
            </a:r>
          </a:p>
          <a:p>
            <a:pPr marL="630000" lvl="2" indent="0">
              <a:buNone/>
            </a:pPr>
            <a:r>
              <a:rPr lang="en-GB" i="1" dirty="0" smtClean="0"/>
              <a:t>We can store data, and it will remain stored!</a:t>
            </a:r>
          </a:p>
          <a:p>
            <a:pPr lvl="1"/>
            <a:r>
              <a:rPr lang="en-GB" b="1" dirty="0" smtClean="0"/>
              <a:t>Integration</a:t>
            </a:r>
          </a:p>
          <a:p>
            <a:pPr marL="630000" lvl="2" indent="0">
              <a:buNone/>
            </a:pPr>
            <a:r>
              <a:rPr lang="en-GB" i="1" dirty="0" smtClean="0"/>
              <a:t>We can integrate lots of different apps through a central DB</a:t>
            </a:r>
          </a:p>
          <a:p>
            <a:pPr lvl="1"/>
            <a:r>
              <a:rPr lang="en-GB" b="1" dirty="0" smtClean="0"/>
              <a:t>SQL</a:t>
            </a:r>
          </a:p>
          <a:p>
            <a:pPr marL="630000" lvl="2" indent="0">
              <a:buNone/>
            </a:pPr>
            <a:r>
              <a:rPr lang="en-GB" i="1" dirty="0" smtClean="0"/>
              <a:t>Standard(</a:t>
            </a:r>
            <a:r>
              <a:rPr lang="en-GB" i="1" dirty="0" err="1" smtClean="0"/>
              <a:t>ish</a:t>
            </a:r>
            <a:r>
              <a:rPr lang="en-GB" i="1" dirty="0" smtClean="0"/>
              <a:t>), well </a:t>
            </a:r>
            <a:r>
              <a:rPr lang="en-GB" i="1" dirty="0" smtClean="0"/>
              <a:t>understood</a:t>
            </a:r>
            <a:r>
              <a:rPr lang="en-GB" i="1" dirty="0" smtClean="0"/>
              <a:t>, very expressive</a:t>
            </a:r>
          </a:p>
          <a:p>
            <a:pPr lvl="1"/>
            <a:r>
              <a:rPr lang="en-GB" b="1" dirty="0" smtClean="0"/>
              <a:t>Transactions</a:t>
            </a:r>
            <a:endParaRPr lang="en-GB" b="1" dirty="0"/>
          </a:p>
          <a:p>
            <a:pPr marL="630000" lvl="2" indent="0">
              <a:buNone/>
            </a:pPr>
            <a:r>
              <a:rPr lang="en-GB" i="1" dirty="0" smtClean="0"/>
              <a:t>ACID transactions, strong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CAP Theorem – The DB perspective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38" y="0"/>
            <a:ext cx="91444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9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 – Another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Partitions cause us to </a:t>
            </a:r>
            <a:r>
              <a:rPr lang="en-GB" dirty="0" smtClean="0"/>
              <a:t>choose:</a:t>
            </a:r>
            <a:endParaRPr lang="en-GB" dirty="0" smtClean="0"/>
          </a:p>
          <a:p>
            <a:pPr lvl="1"/>
            <a:r>
              <a:rPr lang="en-GB" dirty="0" smtClean="0"/>
              <a:t>Consistency (i.e. we disallow writes during the partition)</a:t>
            </a:r>
          </a:p>
          <a:p>
            <a:pPr lvl="1"/>
            <a:r>
              <a:rPr lang="en-GB" dirty="0" smtClean="0"/>
              <a:t>Availability (i.e. we allow writes during a partition)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weaker form of consistency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Amazon’s Dynamo paper:</a:t>
            </a:r>
          </a:p>
          <a:p>
            <a:pPr marL="90000" indent="0">
              <a:buNone/>
            </a:pPr>
            <a:r>
              <a:rPr lang="en-US" i="1" dirty="0" smtClean="0"/>
              <a:t>“the </a:t>
            </a:r>
            <a:r>
              <a:rPr lang="en-US" i="1" dirty="0"/>
              <a:t>storage system guarantees that if no new updates are made to the object, </a:t>
            </a:r>
            <a:r>
              <a:rPr lang="en-US" b="1" i="1" dirty="0"/>
              <a:t>eventually all accesses </a:t>
            </a:r>
            <a:r>
              <a:rPr lang="en-US" i="1" dirty="0"/>
              <a:t>will return the last updated value</a:t>
            </a:r>
            <a:r>
              <a:rPr lang="en-US" i="1" dirty="0" smtClean="0"/>
              <a:t>.</a:t>
            </a:r>
            <a:r>
              <a:rPr lang="en-US" i="1" dirty="0" smtClean="0"/>
              <a:t>”</a:t>
            </a:r>
          </a:p>
          <a:p>
            <a:pPr marL="90000" indent="0">
              <a:buNone/>
            </a:pPr>
            <a:r>
              <a:rPr lang="en-US" dirty="0" smtClean="0"/>
              <a:t>Two common approaches:</a:t>
            </a:r>
          </a:p>
          <a:p>
            <a:pPr marL="798275" lvl="1" indent="-342900"/>
            <a:r>
              <a:rPr lang="en-US" dirty="0" smtClean="0"/>
              <a:t>MVCC</a:t>
            </a:r>
          </a:p>
          <a:p>
            <a:pPr marL="798275" lvl="1" indent="-342900"/>
            <a:r>
              <a:rPr lang="en-US" dirty="0" smtClean="0"/>
              <a:t>Vector Clocks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Multi-Version Concurrency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Commonly used by </a:t>
            </a:r>
            <a:r>
              <a:rPr lang="en-US" dirty="0" err="1" smtClean="0"/>
              <a:t>NoSQL</a:t>
            </a:r>
            <a:r>
              <a:rPr lang="en-US" dirty="0" smtClean="0"/>
              <a:t> document databases</a:t>
            </a:r>
            <a:endParaRPr lang="en-US" dirty="0" smtClean="0"/>
          </a:p>
          <a:p>
            <a:pPr lvl="1"/>
            <a:r>
              <a:rPr lang="en-US" dirty="0"/>
              <a:t>Like a version control system</a:t>
            </a:r>
          </a:p>
          <a:p>
            <a:pPr lvl="1"/>
            <a:r>
              <a:rPr lang="en-US" dirty="0" smtClean="0"/>
              <a:t>Writes without locks</a:t>
            </a:r>
          </a:p>
          <a:p>
            <a:pPr lvl="1"/>
            <a:r>
              <a:rPr lang="en-US" dirty="0" smtClean="0"/>
              <a:t>Multiple versions of documents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 smtClean="0"/>
              <a:t>Incremental Replication</a:t>
            </a:r>
          </a:p>
          <a:p>
            <a:pPr lvl="1"/>
            <a:r>
              <a:rPr lang="en-US" dirty="0" smtClean="0"/>
              <a:t>Different versions on different machines</a:t>
            </a:r>
          </a:p>
          <a:p>
            <a:pPr lvl="1"/>
            <a:r>
              <a:rPr lang="en-US" dirty="0" smtClean="0"/>
              <a:t>Collisions detected during replication</a:t>
            </a:r>
          </a:p>
          <a:p>
            <a:pPr lvl="1"/>
            <a:r>
              <a:rPr lang="en-US" dirty="0" smtClean="0"/>
              <a:t>App developer can be informed/decide on collisions </a:t>
            </a:r>
          </a:p>
          <a:p>
            <a:pPr marL="0" indent="0">
              <a:buNone/>
            </a:pPr>
            <a:r>
              <a:rPr lang="en-US" dirty="0" smtClean="0"/>
              <a:t>Used by: </a:t>
            </a:r>
            <a:r>
              <a:rPr lang="en-US" dirty="0" err="1" smtClean="0"/>
              <a:t>CouchDB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 smtClean="0"/>
              <a:t>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extension </a:t>
            </a:r>
            <a:r>
              <a:rPr lang="en-US" dirty="0" smtClean="0"/>
              <a:t>of </a:t>
            </a:r>
            <a:r>
              <a:rPr lang="en-US" dirty="0" err="1" smtClean="0"/>
              <a:t>Lamport</a:t>
            </a:r>
            <a:r>
              <a:rPr lang="en-US" dirty="0" smtClean="0"/>
              <a:t> timestamps </a:t>
            </a:r>
          </a:p>
          <a:p>
            <a:pPr marL="0" indent="0">
              <a:buNone/>
            </a:pPr>
            <a:r>
              <a:rPr lang="en-US" dirty="0" smtClean="0"/>
              <a:t>Represent the </a:t>
            </a:r>
            <a:r>
              <a:rPr lang="en-US" dirty="0" smtClean="0"/>
              <a:t>order of events in a distributed system</a:t>
            </a:r>
          </a:p>
          <a:p>
            <a:pPr marL="0" indent="0">
              <a:buNone/>
            </a:pPr>
            <a:r>
              <a:rPr lang="en-US" dirty="0" smtClean="0"/>
              <a:t>Vector clocks can be used to:</a:t>
            </a:r>
          </a:p>
          <a:p>
            <a:pPr lvl="1"/>
            <a:r>
              <a:rPr lang="en-US" dirty="0" smtClean="0"/>
              <a:t>Identify the provenance of an item of data</a:t>
            </a:r>
          </a:p>
          <a:p>
            <a:pPr lvl="1"/>
            <a:r>
              <a:rPr lang="en-US" dirty="0" smtClean="0"/>
              <a:t>Decide order in which data was changed</a:t>
            </a:r>
          </a:p>
          <a:p>
            <a:pPr lvl="1"/>
            <a:r>
              <a:rPr lang="en-US" dirty="0" smtClean="0"/>
              <a:t>Help resolve conflicts</a:t>
            </a:r>
          </a:p>
          <a:p>
            <a:pPr lvl="1"/>
            <a:r>
              <a:rPr lang="en-US" dirty="0" smtClean="0"/>
              <a:t>Flag inconsistencies for app specific decisions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by: Amazon’s Dynamo and </a:t>
            </a:r>
            <a:r>
              <a:rPr lang="en-US" dirty="0" err="1" smtClean="0"/>
              <a:t>Riak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3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NoSQL</a:t>
            </a:r>
            <a:r>
              <a:rPr lang="en-GB" dirty="0" smtClean="0"/>
              <a:t> Varieties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Key-Value stores (Amazon Dynamo)</a:t>
            </a:r>
          </a:p>
          <a:p>
            <a:r>
              <a:rPr lang="en-GB" dirty="0"/>
              <a:t>Document Oriented (Lotus notes</a:t>
            </a:r>
            <a:r>
              <a:rPr lang="en-GB" dirty="0" smtClean="0"/>
              <a:t>? Bit </a:t>
            </a:r>
            <a:r>
              <a:rPr lang="en-GB" dirty="0"/>
              <a:t>of a stretch</a:t>
            </a:r>
            <a:r>
              <a:rPr lang="en-GB" dirty="0" smtClean="0"/>
              <a:t>! Still cool)</a:t>
            </a:r>
          </a:p>
          <a:p>
            <a:r>
              <a:rPr lang="en-GB" dirty="0"/>
              <a:t>Column Oriented </a:t>
            </a:r>
            <a:r>
              <a:rPr lang="en-GB" dirty="0" smtClean="0"/>
              <a:t>(Google’s </a:t>
            </a:r>
            <a:r>
              <a:rPr lang="en-GB" dirty="0" err="1" smtClean="0"/>
              <a:t>BigTable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Graph DBs (Triples! SPARQL</a:t>
            </a:r>
            <a:r>
              <a:rPr lang="en-GB" dirty="0" smtClean="0"/>
              <a:t>!)</a:t>
            </a:r>
            <a:endParaRPr lang="en-GB" dirty="0" smtClean="0"/>
          </a:p>
          <a:p>
            <a:endParaRPr lang="en-GB" dirty="0"/>
          </a:p>
          <a:p>
            <a:pPr marL="90000" indent="0">
              <a:buNone/>
            </a:pPr>
            <a:r>
              <a:rPr lang="en-GB" dirty="0" smtClean="0"/>
              <a:t>For a roundup checkout:</a:t>
            </a:r>
            <a:br>
              <a:rPr lang="en-GB" dirty="0" smtClean="0"/>
            </a:br>
            <a:r>
              <a:rPr lang="en-GB" dirty="0">
                <a:hlinkClick r:id="rId2"/>
              </a:rPr>
              <a:t>http://kkovacs.eu/cassandra-vs-mongodb-vs-couchdb-vs-redis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Key-Value Stores </a:t>
            </a:r>
            <a:r>
              <a:rPr lang="en-GB" dirty="0" smtClean="0"/>
              <a:t>– Basics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Take away message: A </a:t>
            </a:r>
            <a:r>
              <a:rPr lang="en-GB" b="1" dirty="0" err="1" smtClean="0"/>
              <a:t>hashtable</a:t>
            </a:r>
            <a:r>
              <a:rPr lang="en-GB" dirty="0" smtClean="0"/>
              <a:t> with </a:t>
            </a:r>
            <a:r>
              <a:rPr lang="en-GB" dirty="0"/>
              <a:t>persistence </a:t>
            </a:r>
            <a:r>
              <a:rPr lang="en-GB" i="1" dirty="0"/>
              <a:t>(</a:t>
            </a:r>
            <a:r>
              <a:rPr lang="en-GB" i="1" dirty="0" smtClean="0"/>
              <a:t>sometimes, but an API at least!)</a:t>
            </a:r>
          </a:p>
          <a:p>
            <a:pPr marL="90000" indent="0">
              <a:buNone/>
            </a:pPr>
            <a:r>
              <a:rPr lang="en-GB" dirty="0" smtClean="0"/>
              <a:t>Use a </a:t>
            </a:r>
            <a:r>
              <a:rPr lang="en-GB" b="1" dirty="0" smtClean="0"/>
              <a:t>key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smtClean="0"/>
              <a:t>usually a string), </a:t>
            </a:r>
            <a:r>
              <a:rPr lang="en-GB" dirty="0" smtClean="0"/>
              <a:t>ask </a:t>
            </a:r>
            <a:r>
              <a:rPr lang="en-GB" dirty="0" smtClean="0"/>
              <a:t>a database for a </a:t>
            </a:r>
            <a:r>
              <a:rPr lang="en-GB" b="1" dirty="0" smtClean="0"/>
              <a:t>value</a:t>
            </a:r>
          </a:p>
          <a:p>
            <a:pPr marL="90000" indent="0">
              <a:buNone/>
            </a:pPr>
            <a:r>
              <a:rPr lang="en-GB" dirty="0" smtClean="0"/>
              <a:t>The </a:t>
            </a:r>
            <a:r>
              <a:rPr lang="en-GB" dirty="0" smtClean="0"/>
              <a:t>value can be anything (text, structure, an image etc.)</a:t>
            </a:r>
          </a:p>
          <a:p>
            <a:pPr lvl="1"/>
            <a:r>
              <a:rPr lang="en-GB" dirty="0" smtClean="0"/>
              <a:t>Database often unaware of value content</a:t>
            </a:r>
          </a:p>
          <a:p>
            <a:pPr marL="360000" lvl="1" indent="0">
              <a:buNone/>
            </a:pPr>
            <a:r>
              <a:rPr lang="en-GB" dirty="0" smtClean="0"/>
              <a:t>	</a:t>
            </a:r>
            <a:r>
              <a:rPr lang="en-GB" i="1" dirty="0" smtClean="0"/>
              <a:t>… sometimes it is!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 </a:t>
            </a:r>
            <a:r>
              <a:rPr lang="en-GB" dirty="0" smtClean="0"/>
              <a:t>–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571412"/>
          </a:xfrm>
        </p:spPr>
        <p:txBody>
          <a:bodyPr/>
          <a:lstStyle/>
          <a:p>
            <a:pPr marL="90000" indent="0">
              <a:buNone/>
            </a:pPr>
            <a:r>
              <a:rPr lang="en-GB" dirty="0" err="1" smtClean="0"/>
              <a:t>Riak</a:t>
            </a:r>
            <a:endParaRPr lang="en-GB" dirty="0" smtClean="0"/>
          </a:p>
          <a:p>
            <a:pPr lvl="1"/>
            <a:r>
              <a:rPr lang="en-GB" b="1" dirty="0" smtClean="0"/>
              <a:t>Buckets</a:t>
            </a:r>
            <a:r>
              <a:rPr lang="en-GB" dirty="0" smtClean="0"/>
              <a:t>/Keys/Values/</a:t>
            </a:r>
            <a:r>
              <a:rPr lang="en-GB" b="1" dirty="0" smtClean="0"/>
              <a:t>Links</a:t>
            </a:r>
          </a:p>
          <a:p>
            <a:pPr lvl="1"/>
            <a:r>
              <a:rPr lang="en-GB" dirty="0" smtClean="0"/>
              <a:t>Query with key, process with map-reduce</a:t>
            </a:r>
          </a:p>
          <a:p>
            <a:pPr lvl="1"/>
            <a:r>
              <a:rPr lang="en-GB" dirty="0" smtClean="0"/>
              <a:t>Secondary Indexes (metadata)</a:t>
            </a:r>
          </a:p>
          <a:p>
            <a:pPr lvl="1"/>
            <a:r>
              <a:rPr lang="en-GB" dirty="0" smtClean="0"/>
              <a:t>“Loves the Web” </a:t>
            </a:r>
            <a:r>
              <a:rPr lang="en-GB" i="1" dirty="0" smtClean="0"/>
              <a:t>(but they all say this)</a:t>
            </a:r>
            <a:endParaRPr lang="en-GB" dirty="0" smtClean="0"/>
          </a:p>
          <a:p>
            <a:pPr marL="90000" indent="0">
              <a:buNone/>
            </a:pPr>
            <a:r>
              <a:rPr lang="en-GB" dirty="0" err="1" smtClean="0"/>
              <a:t>Redis</a:t>
            </a:r>
            <a:endParaRPr lang="en-GB" dirty="0" smtClean="0"/>
          </a:p>
          <a:p>
            <a:pPr lvl="1"/>
            <a:r>
              <a:rPr lang="en-GB" dirty="0" smtClean="0"/>
              <a:t>More understanding of value types (strings, integers, lists, hashes)</a:t>
            </a:r>
          </a:p>
          <a:p>
            <a:pPr lvl="1"/>
            <a:r>
              <a:rPr lang="en-GB" dirty="0" smtClean="0"/>
              <a:t>In memory (very fast)</a:t>
            </a:r>
          </a:p>
        </p:txBody>
      </p:sp>
      <p:pic>
        <p:nvPicPr>
          <p:cNvPr id="1026" name="Picture 2" descr="http://gigaom2.files.wordpress.com/2012/09/basho-transparent-vertical-logo.jpg?w=279&amp;h=3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14" y="2287062"/>
            <a:ext cx="1110517" cy="11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171" y="5403914"/>
            <a:ext cx="2112840" cy="6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3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</a:t>
            </a:r>
            <a:r>
              <a:rPr lang="en-GB" dirty="0" smtClean="0"/>
              <a:t>Databases – Basics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Database as storage of a </a:t>
            </a:r>
            <a:r>
              <a:rPr lang="en-GB" b="1" dirty="0" smtClean="0"/>
              <a:t>mass of different </a:t>
            </a:r>
            <a:r>
              <a:rPr lang="en-GB" b="1" dirty="0" smtClean="0"/>
              <a:t>documents</a:t>
            </a:r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A </a:t>
            </a:r>
            <a:r>
              <a:rPr lang="en-GB" dirty="0" smtClean="0"/>
              <a:t>document…</a:t>
            </a:r>
          </a:p>
          <a:p>
            <a:pPr lvl="1"/>
            <a:r>
              <a:rPr lang="en-GB" dirty="0" smtClean="0"/>
              <a:t>… is a </a:t>
            </a:r>
            <a:r>
              <a:rPr lang="en-GB" b="1" dirty="0" smtClean="0"/>
              <a:t>complex data structure</a:t>
            </a:r>
          </a:p>
          <a:p>
            <a:pPr lvl="1"/>
            <a:r>
              <a:rPr lang="en-GB" dirty="0" smtClean="0"/>
              <a:t>… can </a:t>
            </a:r>
            <a:r>
              <a:rPr lang="en-GB" b="1" dirty="0" smtClean="0"/>
              <a:t>contain completely different data </a:t>
            </a:r>
            <a:r>
              <a:rPr lang="en-GB" dirty="0" smtClean="0"/>
              <a:t>from other </a:t>
            </a:r>
            <a:r>
              <a:rPr lang="en-GB" dirty="0" smtClean="0"/>
              <a:t>documents</a:t>
            </a:r>
          </a:p>
          <a:p>
            <a:pPr marL="90000" indent="0">
              <a:buNone/>
            </a:pPr>
            <a:r>
              <a:rPr lang="en-GB" dirty="0" smtClean="0"/>
              <a:t>Document </a:t>
            </a:r>
            <a:r>
              <a:rPr lang="en-GB" dirty="0" smtClean="0"/>
              <a:t>data stores </a:t>
            </a:r>
            <a:r>
              <a:rPr lang="en-GB" b="1" dirty="0" smtClean="0"/>
              <a:t>understand </a:t>
            </a:r>
            <a:r>
              <a:rPr lang="en-GB" dirty="0" smtClean="0"/>
              <a:t>their documents</a:t>
            </a:r>
          </a:p>
          <a:p>
            <a:pPr lvl="1"/>
            <a:r>
              <a:rPr lang="en-GB" dirty="0" smtClean="0"/>
              <a:t>Queries can </a:t>
            </a:r>
            <a:r>
              <a:rPr lang="en-GB" b="1" dirty="0" smtClean="0"/>
              <a:t>run against values </a:t>
            </a:r>
            <a:r>
              <a:rPr lang="en-GB" dirty="0" smtClean="0"/>
              <a:t>of document fields</a:t>
            </a:r>
          </a:p>
          <a:p>
            <a:pPr lvl="1"/>
            <a:r>
              <a:rPr lang="en-GB" b="1" dirty="0" smtClean="0"/>
              <a:t>Indexes </a:t>
            </a:r>
            <a:r>
              <a:rPr lang="en-GB" dirty="0" smtClean="0"/>
              <a:t>can be constructed for document fields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A few key trends and issues…</a:t>
            </a:r>
          </a:p>
          <a:p>
            <a:pPr marL="360000" lvl="1" indent="0">
              <a:buNone/>
            </a:pPr>
            <a:r>
              <a:rPr lang="en-US" dirty="0" smtClean="0"/>
              <a:t>…In </a:t>
            </a:r>
            <a:r>
              <a:rPr lang="en-US" b="1" dirty="0" smtClean="0"/>
              <a:t>use cases</a:t>
            </a:r>
          </a:p>
          <a:p>
            <a:pPr marL="360000" lvl="1" indent="0">
              <a:buNone/>
            </a:pPr>
            <a:r>
              <a:rPr lang="en-US" dirty="0"/>
              <a:t>…In </a:t>
            </a:r>
            <a:r>
              <a:rPr lang="en-US" b="1" dirty="0" smtClean="0"/>
              <a:t>technology</a:t>
            </a:r>
            <a:endParaRPr lang="en-US" dirty="0" smtClean="0"/>
          </a:p>
          <a:p>
            <a:pPr marL="90000" indent="0">
              <a:buNone/>
            </a:pPr>
            <a:r>
              <a:rPr lang="en-US" dirty="0" smtClean="0"/>
              <a:t>… have </a:t>
            </a:r>
            <a:r>
              <a:rPr lang="en-US" b="1" dirty="0" smtClean="0"/>
              <a:t>motivated change</a:t>
            </a:r>
            <a:r>
              <a:rPr lang="en-US" dirty="0" smtClean="0"/>
              <a:t> in data storage technologies</a:t>
            </a:r>
            <a:endParaRPr lang="en-US" b="1" dirty="0" smtClean="0"/>
          </a:p>
          <a:p>
            <a:pPr marL="90000" indent="0">
              <a:buNone/>
            </a:pPr>
            <a:r>
              <a:rPr lang="en-US" dirty="0" smtClean="0"/>
              <a:t>Key trends include:</a:t>
            </a:r>
          </a:p>
          <a:p>
            <a:pPr lvl="1"/>
            <a:r>
              <a:rPr lang="en-US" dirty="0" smtClean="0"/>
              <a:t>Increasing volume of </a:t>
            </a:r>
            <a:r>
              <a:rPr lang="en-US" b="1" dirty="0" smtClean="0"/>
              <a:t>data and traffic</a:t>
            </a:r>
          </a:p>
          <a:p>
            <a:pPr lvl="1"/>
            <a:r>
              <a:rPr lang="en-US" dirty="0" smtClean="0"/>
              <a:t>More complex </a:t>
            </a:r>
            <a:r>
              <a:rPr lang="en-US" b="1" dirty="0" smtClean="0"/>
              <a:t>data connectedness</a:t>
            </a:r>
          </a:p>
          <a:p>
            <a:pPr marL="90000" indent="0">
              <a:buNone/>
            </a:pPr>
            <a:r>
              <a:rPr lang="en-US" dirty="0" smtClean="0"/>
              <a:t>Key Issues include: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impedance mismatch </a:t>
            </a:r>
            <a:r>
              <a:rPr lang="en-US" dirty="0" smtClean="0"/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</a:t>
            </a:r>
            <a:r>
              <a:rPr lang="en-GB" dirty="0" smtClean="0"/>
              <a:t>Databases – Basics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6084" y="1587772"/>
            <a:ext cx="5526024" cy="2122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"_id": "1",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"name": 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steve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games_owned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": [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  {"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name":"Super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Meat Boy"},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  {"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name":"FTL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"},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],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}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94627" y="3944378"/>
            <a:ext cx="193431" cy="19343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91299" y="3947413"/>
            <a:ext cx="193431" cy="19343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94172" y="3947413"/>
            <a:ext cx="193431" cy="19343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66084" y="4380941"/>
            <a:ext cx="5526024" cy="2303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{</a:t>
            </a:r>
            <a:endParaRPr lang="en-GB" sz="16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"_id": "2",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"name": 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darren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lang="en-GB" sz="16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"handle":"</a:t>
            </a:r>
            <a:r>
              <a:rPr lang="en-GB" sz="1600" b="1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zerocool</a:t>
            </a:r>
            <a:r>
              <a:rPr lang="en-GB" sz="16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games_owned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": [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  {"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name":“FTL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"},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  {"</a:t>
            </a: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name":“</a:t>
            </a:r>
            <a:r>
              <a:rPr lang="en-GB" sz="16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Assassin’s</a:t>
            </a:r>
            <a:r>
              <a:rPr lang="en-GB" sz="16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Creed 3“, </a:t>
            </a:r>
            <a:r>
              <a:rPr lang="en-GB" sz="16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lang="en-GB" sz="1600" b="1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dev</a:t>
            </a:r>
            <a:r>
              <a:rPr lang="en-GB" sz="16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”: “</a:t>
            </a:r>
            <a:r>
              <a:rPr lang="en-GB" sz="1600" b="1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ubisoft</a:t>
            </a:r>
            <a:r>
              <a:rPr lang="en-GB" sz="16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”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},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 ],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}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290844" y="3945717"/>
            <a:ext cx="193431" cy="19343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</a:t>
            </a:r>
            <a:r>
              <a:rPr lang="en-GB" dirty="0" smtClean="0"/>
              <a:t>Databases –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err="1" smtClean="0"/>
              <a:t>MongoDB</a:t>
            </a:r>
            <a:endParaRPr lang="en-GB" dirty="0" smtClean="0"/>
          </a:p>
          <a:p>
            <a:pPr lvl="1"/>
            <a:r>
              <a:rPr lang="en-GB" dirty="0" smtClean="0"/>
              <a:t>Master/Slave design</a:t>
            </a:r>
          </a:p>
          <a:p>
            <a:pPr lvl="1"/>
            <a:r>
              <a:rPr lang="en-GB" dirty="0" smtClean="0"/>
              <a:t>.find() queries like ORM</a:t>
            </a:r>
          </a:p>
          <a:p>
            <a:pPr lvl="1"/>
            <a:r>
              <a:rPr lang="en-GB" dirty="0" smtClean="0"/>
              <a:t>Geo-spatial indexing</a:t>
            </a:r>
          </a:p>
          <a:p>
            <a:pPr marL="90000" indent="0">
              <a:buNone/>
            </a:pPr>
            <a:r>
              <a:rPr lang="en-GB" dirty="0" err="1" smtClean="0"/>
              <a:t>CouchDB</a:t>
            </a:r>
            <a:endParaRPr lang="en-GB" dirty="0" smtClean="0"/>
          </a:p>
          <a:p>
            <a:pPr lvl="1"/>
            <a:r>
              <a:rPr lang="en-GB" dirty="0" smtClean="0"/>
              <a:t>Master/master</a:t>
            </a:r>
          </a:p>
          <a:p>
            <a:pPr lvl="1"/>
            <a:r>
              <a:rPr lang="en-GB" dirty="0" smtClean="0"/>
              <a:t>Only map reduce queries</a:t>
            </a:r>
          </a:p>
          <a:p>
            <a:pPr marL="630000" lvl="2" indent="0">
              <a:buNone/>
            </a:pPr>
            <a:r>
              <a:rPr lang="en-GB" i="1" dirty="0" smtClean="0"/>
              <a:t>Weird but pretty cool, see: </a:t>
            </a:r>
            <a:br>
              <a:rPr lang="en-GB" i="1" dirty="0" smtClean="0"/>
            </a:b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://sitr.us/2009/06/30/database-queries-the-couchdb-way.html</a:t>
            </a:r>
            <a:endParaRPr lang="en-GB" i="1" dirty="0" smtClean="0"/>
          </a:p>
          <a:p>
            <a:pPr lvl="1"/>
            <a:r>
              <a:rPr lang="en-GB" dirty="0" smtClean="0"/>
              <a:t>Favours availability to consistency </a:t>
            </a:r>
            <a:r>
              <a:rPr lang="en-GB" i="1" dirty="0" smtClean="0"/>
              <a:t>(more on this in a bit</a:t>
            </a:r>
            <a:r>
              <a:rPr lang="en-GB" i="1" dirty="0" smtClean="0"/>
              <a:t>)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6" name="Picture 2" descr="mongo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436" y="1692000"/>
            <a:ext cx="31960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uchdb.apache.org/image/couch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436" y="3620542"/>
            <a:ext cx="1722280" cy="19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Column </a:t>
            </a:r>
            <a:r>
              <a:rPr lang="en-GB" dirty="0" smtClean="0"/>
              <a:t>Databases –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Data is held in rows</a:t>
            </a:r>
          </a:p>
          <a:p>
            <a:pPr lvl="1"/>
            <a:r>
              <a:rPr lang="en-GB" dirty="0" smtClean="0"/>
              <a:t>Rows have keys associated</a:t>
            </a:r>
          </a:p>
          <a:p>
            <a:pPr marL="0" indent="0">
              <a:buNone/>
            </a:pPr>
            <a:r>
              <a:rPr lang="en-GB" dirty="0" smtClean="0"/>
              <a:t>Rows contain “column families”</a:t>
            </a:r>
          </a:p>
          <a:p>
            <a:pPr marL="0" indent="0">
              <a:buNone/>
            </a:pPr>
            <a:r>
              <a:rPr lang="en-GB" dirty="0" smtClean="0"/>
              <a:t>Column families contain the actual columns, thus data</a:t>
            </a:r>
          </a:p>
          <a:p>
            <a:pPr marL="0" indent="0">
              <a:buNone/>
            </a:pPr>
            <a:r>
              <a:rPr lang="en-GB" dirty="0" smtClean="0"/>
              <a:t>No Schema </a:t>
            </a:r>
            <a:r>
              <a:rPr lang="en-GB" i="1" dirty="0" smtClean="0"/>
              <a:t>(Columns in a family change per row)</a:t>
            </a:r>
          </a:p>
          <a:p>
            <a:pPr marL="0" indent="0">
              <a:buNone/>
            </a:pPr>
            <a:r>
              <a:rPr lang="en-GB" dirty="0" smtClean="0"/>
              <a:t>On Querying:</a:t>
            </a:r>
          </a:p>
          <a:p>
            <a:pPr lvl="1"/>
            <a:r>
              <a:rPr lang="en-GB" dirty="0" smtClean="0"/>
              <a:t>Key lookup is fast</a:t>
            </a:r>
          </a:p>
          <a:p>
            <a:pPr lvl="1"/>
            <a:r>
              <a:rPr lang="en-GB" dirty="0" smtClean="0"/>
              <a:t>Batch processing via </a:t>
            </a:r>
            <a:r>
              <a:rPr lang="en-GB" b="1" dirty="0" err="1" smtClean="0"/>
              <a:t>mapreduce</a:t>
            </a:r>
            <a:endParaRPr lang="en-GB" b="1" dirty="0" smtClean="0"/>
          </a:p>
          <a:p>
            <a:pPr lvl="1"/>
            <a:r>
              <a:rPr lang="en-GB" dirty="0" smtClean="0"/>
              <a:t>All else involves row scans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Column Databases – Basics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82065"/>
              </p:ext>
            </p:extLst>
          </p:nvPr>
        </p:nvGraphicFramePr>
        <p:xfrm>
          <a:off x="323846" y="3932917"/>
          <a:ext cx="2905582" cy="34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91"/>
                <a:gridCol w="1452791"/>
              </a:tblGrid>
              <a:tr h="3487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SOME_KEY</a:t>
                      </a:r>
                      <a:endParaRPr lang="en-US" sz="1600" dirty="0"/>
                    </a:p>
                  </a:txBody>
                  <a:tcPr marL="62483" marR="62483" marT="31241" marB="312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2483" marR="62483" marT="31241" marB="31241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59130"/>
              </p:ext>
            </p:extLst>
          </p:nvPr>
        </p:nvGraphicFramePr>
        <p:xfrm>
          <a:off x="5461001" y="1585574"/>
          <a:ext cx="2657928" cy="155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964"/>
                <a:gridCol w="1328964"/>
              </a:tblGrid>
              <a:tr h="4898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darren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Team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“killer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bee…"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89526"/>
              </p:ext>
            </p:extLst>
          </p:nvPr>
        </p:nvGraphicFramePr>
        <p:xfrm>
          <a:off x="5460999" y="4032407"/>
          <a:ext cx="3020786" cy="208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393"/>
                <a:gridCol w="1510393"/>
              </a:tblGrid>
              <a:tr h="52160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game1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DD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gamedata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DDB0"/>
                    </a:solidFill>
                  </a:tcPr>
                </a:tc>
              </a:tr>
              <a:tr h="5216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game2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DD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gamedata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rgbClr val="D9DDB0"/>
                    </a:solidFill>
                  </a:tcPr>
                </a:tc>
              </a:tr>
              <a:tr h="5216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DD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rgbClr val="D9DDB0"/>
                    </a:solidFill>
                  </a:tcPr>
                </a:tc>
              </a:tr>
              <a:tr h="5216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game3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DD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gamedata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rgbClr val="D9DDB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5" idx="3"/>
          </p:cNvCxnSpPr>
          <p:nvPr/>
        </p:nvCxnSpPr>
        <p:spPr bwMode="auto">
          <a:xfrm flipV="1">
            <a:off x="3229428" y="1868716"/>
            <a:ext cx="2231573" cy="22385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 bwMode="auto">
          <a:xfrm flipV="1">
            <a:off x="3229428" y="2364991"/>
            <a:ext cx="2231573" cy="17423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5" idx="3"/>
          </p:cNvCxnSpPr>
          <p:nvPr/>
        </p:nvCxnSpPr>
        <p:spPr bwMode="auto">
          <a:xfrm flipV="1">
            <a:off x="3229428" y="2812146"/>
            <a:ext cx="2231573" cy="12951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5" idx="3"/>
          </p:cNvCxnSpPr>
          <p:nvPr/>
        </p:nvCxnSpPr>
        <p:spPr bwMode="auto">
          <a:xfrm flipV="1">
            <a:off x="3229428" y="4059620"/>
            <a:ext cx="2231573" cy="476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5" idx="3"/>
          </p:cNvCxnSpPr>
          <p:nvPr/>
        </p:nvCxnSpPr>
        <p:spPr bwMode="auto">
          <a:xfrm>
            <a:off x="3229428" y="4107315"/>
            <a:ext cx="2231573" cy="5100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5" idx="3"/>
          </p:cNvCxnSpPr>
          <p:nvPr/>
        </p:nvCxnSpPr>
        <p:spPr bwMode="auto">
          <a:xfrm>
            <a:off x="3229428" y="4107315"/>
            <a:ext cx="2231573" cy="10180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3"/>
          </p:cNvCxnSpPr>
          <p:nvPr/>
        </p:nvCxnSpPr>
        <p:spPr bwMode="auto">
          <a:xfrm>
            <a:off x="3229428" y="4107315"/>
            <a:ext cx="2231573" cy="1535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Left Bracket 37"/>
          <p:cNvSpPr/>
          <p:nvPr/>
        </p:nvSpPr>
        <p:spPr bwMode="auto">
          <a:xfrm>
            <a:off x="5025570" y="1585575"/>
            <a:ext cx="435431" cy="2186326"/>
          </a:xfrm>
          <a:prstGeom prst="leftBracket">
            <a:avLst/>
          </a:prstGeom>
          <a:noFill/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Left Bracket 38"/>
          <p:cNvSpPr/>
          <p:nvPr/>
        </p:nvSpPr>
        <p:spPr bwMode="auto">
          <a:xfrm>
            <a:off x="5025571" y="3771900"/>
            <a:ext cx="435428" cy="2346939"/>
          </a:xfrm>
          <a:prstGeom prst="leftBracket">
            <a:avLst/>
          </a:prstGeom>
          <a:noFill/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29644" y="1549288"/>
            <a:ext cx="178707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Player Details Column family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129644" y="5636873"/>
            <a:ext cx="178707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Games Column Family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Column </a:t>
            </a:r>
            <a:r>
              <a:rPr lang="en-GB" dirty="0" smtClean="0"/>
              <a:t>Databases –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Primarily for batch processing</a:t>
            </a:r>
          </a:p>
          <a:p>
            <a:pPr marL="90000" indent="0">
              <a:buNone/>
            </a:pPr>
            <a:r>
              <a:rPr lang="en-US" dirty="0" err="1" smtClean="0"/>
              <a:t>Hbase</a:t>
            </a:r>
            <a:endParaRPr lang="en-US" dirty="0" smtClean="0"/>
          </a:p>
          <a:p>
            <a:pPr lvl="1"/>
            <a:r>
              <a:rPr lang="en-US" dirty="0" smtClean="0"/>
              <a:t>Uses HDFS for storage, </a:t>
            </a:r>
            <a:r>
              <a:rPr lang="en-US" dirty="0" err="1" smtClean="0"/>
              <a:t>Hadoop</a:t>
            </a:r>
            <a:r>
              <a:rPr lang="en-US" dirty="0" smtClean="0"/>
              <a:t> for processing</a:t>
            </a:r>
          </a:p>
          <a:p>
            <a:pPr lvl="1"/>
            <a:r>
              <a:rPr lang="en-US" dirty="0" smtClean="0"/>
              <a:t>Built to treasure consistency over availability</a:t>
            </a:r>
            <a:endParaRPr lang="en-US" dirty="0"/>
          </a:p>
          <a:p>
            <a:pPr marL="90000" indent="0">
              <a:buNone/>
            </a:pPr>
            <a:r>
              <a:rPr lang="en-US" dirty="0" smtClean="0"/>
              <a:t>Cassandra</a:t>
            </a:r>
          </a:p>
          <a:p>
            <a:pPr lvl="1"/>
            <a:r>
              <a:rPr lang="en-US" dirty="0" smtClean="0"/>
              <a:t>Supports key ranges</a:t>
            </a:r>
          </a:p>
          <a:p>
            <a:pPr lvl="1"/>
            <a:r>
              <a:rPr lang="en-US" dirty="0" smtClean="0"/>
              <a:t>Works over a variety of processing architectures</a:t>
            </a:r>
          </a:p>
          <a:p>
            <a:pPr marL="630000" lvl="2" indent="0">
              <a:buNone/>
            </a:pPr>
            <a:r>
              <a:rPr lang="en-US" i="1" dirty="0" smtClean="0"/>
              <a:t>(</a:t>
            </a:r>
            <a:r>
              <a:rPr lang="en-US" i="1" dirty="0" err="1" smtClean="0"/>
              <a:t>Hadoop</a:t>
            </a:r>
            <a:r>
              <a:rPr lang="en-US" i="1" dirty="0" smtClean="0"/>
              <a:t>, Storm, etc.)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57" y="1692000"/>
            <a:ext cx="2264229" cy="559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57" y="2745014"/>
            <a:ext cx="2621643" cy="620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0" y="4154714"/>
            <a:ext cx="2794000" cy="558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</a:t>
            </a:r>
            <a:r>
              <a:rPr lang="en-GB" dirty="0" smtClean="0"/>
              <a:t>Databases – </a:t>
            </a:r>
            <a:r>
              <a:rPr lang="en-GB" dirty="0" smtClean="0"/>
              <a:t>B</a:t>
            </a:r>
            <a:r>
              <a:rPr lang="en-GB" dirty="0" smtClean="0"/>
              <a:t>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Focus on modelling the data’s structure</a:t>
            </a:r>
          </a:p>
          <a:p>
            <a:pPr marL="0" indent="0">
              <a:buNone/>
            </a:pPr>
            <a:r>
              <a:rPr lang="en-GB" dirty="0" smtClean="0"/>
              <a:t>Graphs are composed of </a:t>
            </a:r>
            <a:r>
              <a:rPr lang="en-GB" b="1" dirty="0" smtClean="0"/>
              <a:t>Vertices </a:t>
            </a:r>
            <a:r>
              <a:rPr lang="en-GB" dirty="0" smtClean="0"/>
              <a:t>and </a:t>
            </a:r>
            <a:r>
              <a:rPr lang="en-GB" b="1" dirty="0" smtClean="0"/>
              <a:t>Edges</a:t>
            </a:r>
          </a:p>
          <a:p>
            <a:pPr lvl="1"/>
            <a:r>
              <a:rPr lang="en-GB" b="1" dirty="0" smtClean="0"/>
              <a:t>Vertices </a:t>
            </a:r>
            <a:r>
              <a:rPr lang="en-GB" dirty="0" smtClean="0"/>
              <a:t>are connected by </a:t>
            </a:r>
            <a:r>
              <a:rPr lang="en-GB" b="1" dirty="0" smtClean="0"/>
              <a:t>edges</a:t>
            </a:r>
          </a:p>
          <a:p>
            <a:pPr lvl="1"/>
            <a:r>
              <a:rPr lang="en-GB" b="1" dirty="0" smtClean="0"/>
              <a:t>Edges</a:t>
            </a:r>
            <a:r>
              <a:rPr lang="en-GB" dirty="0" smtClean="0"/>
              <a:t> have labels and direction</a:t>
            </a:r>
          </a:p>
          <a:p>
            <a:pPr lvl="1"/>
            <a:r>
              <a:rPr lang="en-GB" b="1" dirty="0" smtClean="0"/>
              <a:t>Both</a:t>
            </a:r>
            <a:r>
              <a:rPr lang="en-GB" dirty="0" smtClean="0"/>
              <a:t> have properties</a:t>
            </a:r>
          </a:p>
          <a:p>
            <a:pPr marL="0" indent="0">
              <a:buNone/>
            </a:pPr>
            <a:r>
              <a:rPr lang="en-GB" dirty="0" smtClean="0"/>
              <a:t>Queried with graph traversal </a:t>
            </a:r>
            <a:r>
              <a:rPr lang="en-GB" dirty="0" smtClean="0"/>
              <a:t>API or graph query language</a:t>
            </a:r>
            <a:endParaRPr lang="en-GB" dirty="0" smtClean="0"/>
          </a:p>
          <a:p>
            <a:pPr lvl="1"/>
            <a:r>
              <a:rPr lang="en-GB" dirty="0" smtClean="0"/>
              <a:t>Cypher, SPARQL</a:t>
            </a:r>
          </a:p>
          <a:p>
            <a:pPr marL="0" indent="0">
              <a:buNone/>
            </a:pPr>
            <a:r>
              <a:rPr lang="en-GB" dirty="0" smtClean="0"/>
              <a:t>Can be much faster at querying graph like data structures</a:t>
            </a:r>
          </a:p>
          <a:p>
            <a:pPr lvl="1"/>
            <a:r>
              <a:rPr lang="en-GB" b="1" dirty="0" smtClean="0"/>
              <a:t>Like</a:t>
            </a:r>
            <a:r>
              <a:rPr lang="en-GB" dirty="0" smtClean="0"/>
              <a:t> friends of friends or web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9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</a:t>
            </a:r>
            <a:r>
              <a:rPr lang="en-GB" dirty="0" smtClean="0"/>
              <a:t>Databases – </a:t>
            </a:r>
            <a:r>
              <a:rPr lang="en-GB" dirty="0" smtClean="0"/>
              <a:t>B</a:t>
            </a:r>
            <a:r>
              <a:rPr lang="en-GB" dirty="0" smtClean="0"/>
              <a:t>asics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947176" y="2967947"/>
            <a:ext cx="346379" cy="34637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20273" y="2028972"/>
            <a:ext cx="346379" cy="34637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475991" y="3863885"/>
            <a:ext cx="346379" cy="34637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7902" y="5427016"/>
            <a:ext cx="346379" cy="34637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19181" y="3741420"/>
            <a:ext cx="346379" cy="34637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4620" y="5773395"/>
            <a:ext cx="346379" cy="34637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 bwMode="auto">
          <a:xfrm rot="16200000" flipH="1">
            <a:off x="2059268" y="2447161"/>
            <a:ext cx="651011" cy="228388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0"/>
            <a:endCxn id="5" idx="3"/>
          </p:cNvCxnSpPr>
          <p:nvPr/>
        </p:nvCxnSpPr>
        <p:spPr bwMode="auto">
          <a:xfrm rot="5400000" flipH="1" flipV="1">
            <a:off x="1469850" y="2025868"/>
            <a:ext cx="3102391" cy="369990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7"/>
            <a:endCxn id="6" idx="3"/>
          </p:cNvCxnSpPr>
          <p:nvPr/>
        </p:nvCxnSpPr>
        <p:spPr bwMode="auto">
          <a:xfrm rot="5400000" flipH="1" flipV="1">
            <a:off x="1751034" y="3702059"/>
            <a:ext cx="1318204" cy="223316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2"/>
          </p:cNvCxnSpPr>
          <p:nvPr/>
        </p:nvCxnSpPr>
        <p:spPr bwMode="auto">
          <a:xfrm rot="16200000" flipH="1">
            <a:off x="2797129" y="4219094"/>
            <a:ext cx="223916" cy="3231065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4" idx="5"/>
            <a:endCxn id="9" idx="1"/>
          </p:cNvCxnSpPr>
          <p:nvPr/>
        </p:nvCxnSpPr>
        <p:spPr bwMode="auto">
          <a:xfrm rot="16200000" flipH="1">
            <a:off x="1628827" y="2877601"/>
            <a:ext cx="2560521" cy="333251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8" idx="2"/>
            <a:endCxn id="6" idx="6"/>
          </p:cNvCxnSpPr>
          <p:nvPr/>
        </p:nvCxnSpPr>
        <p:spPr bwMode="auto">
          <a:xfrm rot="10800000" flipV="1">
            <a:off x="3822371" y="3914609"/>
            <a:ext cx="2696811" cy="122465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8" idx="3"/>
            <a:endCxn id="9" idx="7"/>
          </p:cNvCxnSpPr>
          <p:nvPr/>
        </p:nvCxnSpPr>
        <p:spPr bwMode="auto">
          <a:xfrm rot="5400000">
            <a:off x="4801566" y="4055780"/>
            <a:ext cx="1787048" cy="174963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4" idx="7"/>
            <a:endCxn id="5" idx="2"/>
          </p:cNvCxnSpPr>
          <p:nvPr/>
        </p:nvCxnSpPr>
        <p:spPr bwMode="auto">
          <a:xfrm rot="5400000" flipH="1" flipV="1">
            <a:off x="2623296" y="821696"/>
            <a:ext cx="816511" cy="357744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8" idx="1"/>
            <a:endCxn id="5" idx="5"/>
          </p:cNvCxnSpPr>
          <p:nvPr/>
        </p:nvCxnSpPr>
        <p:spPr bwMode="auto">
          <a:xfrm rot="16200000" flipV="1">
            <a:off x="5109157" y="2331395"/>
            <a:ext cx="1467521" cy="1453981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870999" y="1549288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Matrix Revolution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6897" y="3263599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Laurence </a:t>
            </a:r>
            <a:r>
              <a:rPr lang="en-US" b="1" dirty="0" err="1"/>
              <a:t>Fishburne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23803" y="5884382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Matrix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3527" y="3340339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Matrix Reloaded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0514" y="2522363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Keanu Reeves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7211" y="586535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Carrie-Anne Moss</a:t>
            </a:r>
          </a:p>
        </p:txBody>
      </p:sp>
      <p:sp>
        <p:nvSpPr>
          <p:cNvPr id="57" name="TextBox 56"/>
          <p:cNvSpPr txBox="1"/>
          <p:nvPr/>
        </p:nvSpPr>
        <p:spPr>
          <a:xfrm rot="20683369">
            <a:off x="2365310" y="2284637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58" name="TextBox 57"/>
          <p:cNvSpPr txBox="1"/>
          <p:nvPr/>
        </p:nvSpPr>
        <p:spPr>
          <a:xfrm rot="840176">
            <a:off x="1965425" y="3238148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59" name="TextBox 58"/>
          <p:cNvSpPr txBox="1"/>
          <p:nvPr/>
        </p:nvSpPr>
        <p:spPr>
          <a:xfrm rot="2662653">
            <a:off x="5547500" y="2660615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60" name="TextBox 59"/>
          <p:cNvSpPr txBox="1"/>
          <p:nvPr/>
        </p:nvSpPr>
        <p:spPr>
          <a:xfrm rot="19007534">
            <a:off x="5247040" y="4474336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44122" y="3603510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62" name="TextBox 61"/>
          <p:cNvSpPr txBox="1"/>
          <p:nvPr/>
        </p:nvSpPr>
        <p:spPr>
          <a:xfrm rot="2292794">
            <a:off x="3073822" y="4635372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63" name="TextBox 62"/>
          <p:cNvSpPr txBox="1"/>
          <p:nvPr/>
        </p:nvSpPr>
        <p:spPr>
          <a:xfrm rot="250760">
            <a:off x="2150846" y="5435811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64" name="TextBox 63"/>
          <p:cNvSpPr txBox="1"/>
          <p:nvPr/>
        </p:nvSpPr>
        <p:spPr>
          <a:xfrm rot="19703439">
            <a:off x="1947169" y="4437432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65" name="TextBox 64"/>
          <p:cNvSpPr txBox="1"/>
          <p:nvPr/>
        </p:nvSpPr>
        <p:spPr>
          <a:xfrm rot="19133396">
            <a:off x="3353238" y="2810663"/>
            <a:ext cx="90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Acts 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</a:t>
            </a:r>
            <a:r>
              <a:rPr lang="en-GB" dirty="0" smtClean="0"/>
              <a:t>Databases – </a:t>
            </a:r>
            <a:r>
              <a:rPr lang="en-GB" dirty="0" smtClean="0"/>
              <a:t>E</a:t>
            </a:r>
            <a:r>
              <a:rPr lang="en-GB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Neo4j</a:t>
            </a:r>
          </a:p>
          <a:p>
            <a:pPr lvl="1"/>
            <a:r>
              <a:rPr lang="en-US" dirty="0"/>
              <a:t>Not distributed</a:t>
            </a:r>
          </a:p>
          <a:p>
            <a:pPr lvl="1"/>
            <a:r>
              <a:rPr lang="en-US" dirty="0"/>
              <a:t>ACID </a:t>
            </a:r>
            <a:r>
              <a:rPr lang="en-US" dirty="0" smtClean="0"/>
              <a:t>transactions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349" y="2097101"/>
            <a:ext cx="2717301" cy="6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ile000788352817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NoSQL</a:t>
            </a:r>
            <a:r>
              <a:rPr lang="en-US" dirty="0" smtClean="0"/>
              <a:t> to </a:t>
            </a:r>
            <a:r>
              <a:rPr lang="en-US" dirty="0" err="1" smtClean="0"/>
              <a:t>NewSQL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7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313764" y="734212"/>
            <a:ext cx="3003177" cy="2345765"/>
          </a:xfrm>
          <a:prstGeom prst="wedgeRoundRectCallout">
            <a:avLst>
              <a:gd name="adj1" fmla="val 45204"/>
              <a:gd name="adj2" fmla="val 75878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45720" rIns="9144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NoSQL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discussion has nothing to do with SQL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3761" y="6275295"/>
            <a:ext cx="230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Michael </a:t>
            </a:r>
            <a:r>
              <a:rPr lang="en-US" dirty="0" err="1" smtClean="0">
                <a:solidFill>
                  <a:schemeClr val="bg1"/>
                </a:solidFill>
              </a:rPr>
              <a:t>Stonebraker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0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Impedance 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To store data persistently in </a:t>
            </a:r>
            <a:r>
              <a:rPr lang="en-GB" b="1" dirty="0" smtClean="0"/>
              <a:t>modern programs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…a single </a:t>
            </a:r>
            <a:r>
              <a:rPr lang="en-GB" b="1" dirty="0" smtClean="0"/>
              <a:t>logical structure</a:t>
            </a:r>
          </a:p>
          <a:p>
            <a:pPr lvl="1"/>
            <a:r>
              <a:rPr lang="en-GB" dirty="0" smtClean="0"/>
              <a:t>…must be </a:t>
            </a:r>
            <a:r>
              <a:rPr lang="en-GB" b="1" dirty="0" smtClean="0"/>
              <a:t>split up</a:t>
            </a:r>
            <a:r>
              <a:rPr lang="en-GB" dirty="0" smtClean="0"/>
              <a:t> </a:t>
            </a:r>
            <a:r>
              <a:rPr lang="en-GB" i="1" dirty="0" smtClean="0"/>
              <a:t>(The nice word is normalised)</a:t>
            </a:r>
            <a:endParaRPr lang="en-GB" b="1" dirty="0" smtClean="0"/>
          </a:p>
          <a:p>
            <a:pPr marL="90000" indent="0">
              <a:buNone/>
            </a:pPr>
            <a:r>
              <a:rPr lang="en-GB" dirty="0" smtClean="0"/>
              <a:t>Object Orientation </a:t>
            </a:r>
          </a:p>
          <a:p>
            <a:pPr lvl="1"/>
            <a:r>
              <a:rPr lang="en-GB" dirty="0" smtClean="0"/>
              <a:t>based on </a:t>
            </a:r>
            <a:r>
              <a:rPr lang="en-GB" b="1" dirty="0" smtClean="0"/>
              <a:t>software engineering </a:t>
            </a:r>
            <a:r>
              <a:rPr lang="en-GB" dirty="0" smtClean="0"/>
              <a:t>principals</a:t>
            </a:r>
          </a:p>
          <a:p>
            <a:pPr marL="90000" indent="0">
              <a:buNone/>
            </a:pPr>
            <a:r>
              <a:rPr lang="en-GB" dirty="0" smtClean="0"/>
              <a:t>Relational Paradigms </a:t>
            </a:r>
          </a:p>
          <a:p>
            <a:pPr lvl="1"/>
            <a:r>
              <a:rPr lang="en-GB" dirty="0" smtClean="0"/>
              <a:t>based on </a:t>
            </a:r>
            <a:r>
              <a:rPr lang="en-GB" b="1" dirty="0" smtClean="0"/>
              <a:t>mathematics </a:t>
            </a:r>
            <a:r>
              <a:rPr lang="en-GB" dirty="0" smtClean="0"/>
              <a:t>and </a:t>
            </a:r>
            <a:r>
              <a:rPr lang="en-GB" b="1" dirty="0" smtClean="0"/>
              <a:t>set theory</a:t>
            </a:r>
          </a:p>
          <a:p>
            <a:pPr marL="90000" indent="0">
              <a:buNone/>
            </a:pPr>
            <a:r>
              <a:rPr lang="en-GB" dirty="0" smtClean="0"/>
              <a:t>Mapping from one world to the other has problems</a:t>
            </a:r>
          </a:p>
          <a:p>
            <a:pPr marL="9000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02281" y="4611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NoSQL</a:t>
            </a:r>
            <a:r>
              <a:rPr lang="en-US" dirty="0" smtClean="0"/>
              <a:t> Performance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use MySQL to store my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MySQL’s performance isn’t adequate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Partitioning my data across multiple sites is hard!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don’t want to pay license fees for an enterprise RDBMS</a:t>
            </a:r>
          </a:p>
          <a:p>
            <a:pPr marL="0" indent="0">
              <a:buNone/>
            </a:pPr>
            <a:r>
              <a:rPr lang="en-US" dirty="0" smtClean="0"/>
              <a:t>∴</a:t>
            </a:r>
          </a:p>
          <a:p>
            <a:pPr marL="0" indent="0">
              <a:buNone/>
            </a:pPr>
            <a:r>
              <a:rPr lang="en-US" dirty="0" err="1" smtClean="0"/>
              <a:t>NoSQL</a:t>
            </a:r>
            <a:r>
              <a:rPr lang="en-US" dirty="0" smtClean="0"/>
              <a:t> is the way to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NoSQL</a:t>
            </a:r>
            <a:r>
              <a:rPr lang="en-US" dirty="0" smtClean="0"/>
              <a:t> Performance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Transaction cost in OLTP database consists largely of:</a:t>
            </a:r>
          </a:p>
          <a:p>
            <a:pPr lvl="1"/>
            <a:r>
              <a:rPr lang="en-US" dirty="0" smtClean="0"/>
              <a:t>Logging (write to database, write to log)</a:t>
            </a:r>
          </a:p>
          <a:p>
            <a:pPr lvl="1"/>
            <a:r>
              <a:rPr lang="en-US" dirty="0" smtClean="0"/>
              <a:t>Locking (recording locks in lock table)</a:t>
            </a:r>
          </a:p>
          <a:p>
            <a:pPr lvl="1"/>
            <a:r>
              <a:rPr lang="en-US" dirty="0" smtClean="0"/>
              <a:t>Latching (updating shared data structure: B-trees, lock table,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Buffer Management (buffer pool containing cached disk pages)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single</a:t>
            </a:r>
            <a:r>
              <a:rPr lang="en-US" dirty="0"/>
              <a:t>-node performance of a </a:t>
            </a:r>
            <a:r>
              <a:rPr lang="en-US" dirty="0" err="1"/>
              <a:t>NoSQL</a:t>
            </a:r>
            <a:r>
              <a:rPr lang="en-US" dirty="0"/>
              <a:t>, </a:t>
            </a:r>
            <a:r>
              <a:rPr lang="en-US" dirty="0" smtClean="0"/>
              <a:t>disk</a:t>
            </a:r>
            <a:r>
              <a:rPr lang="en-US" dirty="0"/>
              <a:t>-based, non-ACID, multithreaded </a:t>
            </a:r>
            <a:r>
              <a:rPr lang="en-US" dirty="0" smtClean="0"/>
              <a:t>system </a:t>
            </a:r>
            <a:r>
              <a:rPr lang="en-US" dirty="0"/>
              <a:t>is limited to be a modest factor </a:t>
            </a:r>
            <a:r>
              <a:rPr lang="en-US" dirty="0" smtClean="0"/>
              <a:t>faster </a:t>
            </a:r>
            <a:r>
              <a:rPr lang="en-US" dirty="0"/>
              <a:t>than a well-designed stored-</a:t>
            </a:r>
            <a:r>
              <a:rPr lang="en-US" dirty="0" smtClean="0"/>
              <a:t>procedure </a:t>
            </a:r>
            <a:r>
              <a:rPr lang="en-US" dirty="0"/>
              <a:t>SQL OLTP </a:t>
            </a:r>
            <a:r>
              <a:rPr lang="en-US" dirty="0" smtClean="0"/>
              <a:t>engine” – the overhead isn’t due to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in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ACID equals No Interest</a:t>
            </a:r>
          </a:p>
          <a:p>
            <a:pPr lvl="1"/>
            <a:r>
              <a:rPr lang="en-US" dirty="0" smtClean="0"/>
              <a:t>Stored data is mission critical, inconsistency is dangerous</a:t>
            </a:r>
          </a:p>
          <a:p>
            <a:pPr marL="0" indent="0">
              <a:buNone/>
            </a:pPr>
            <a:r>
              <a:rPr lang="en-US" dirty="0" smtClean="0"/>
              <a:t>A Low-Level Query Language is Death</a:t>
            </a:r>
          </a:p>
          <a:p>
            <a:pPr lvl="1"/>
            <a:r>
              <a:rPr lang="en-US" dirty="0" smtClean="0"/>
              <a:t>Record-at-a-time processing (c.f. IMS, CODASYL) require far greater programming effort - declarative languages like SQL are preferable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NoSQL</a:t>
            </a:r>
            <a:r>
              <a:rPr lang="en-US" dirty="0" smtClean="0"/>
              <a:t> means No Standards</a:t>
            </a:r>
          </a:p>
          <a:p>
            <a:pPr lvl="1"/>
            <a:r>
              <a:rPr lang="en-US" dirty="0" smtClean="0"/>
              <a:t>Many different </a:t>
            </a:r>
            <a:r>
              <a:rPr lang="en-US" dirty="0" err="1" smtClean="0"/>
              <a:t>NoSQL</a:t>
            </a:r>
            <a:r>
              <a:rPr lang="en-US" dirty="0" smtClean="0"/>
              <a:t> databases, each with a different interface, data model, </a:t>
            </a:r>
            <a:r>
              <a:rPr lang="en-US" dirty="0" err="1" smtClean="0"/>
              <a:t>etc</a:t>
            </a:r>
            <a:r>
              <a:rPr lang="en-US" dirty="0" smtClean="0"/>
              <a:t> – how do you migrate from one to another?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...and back to relational databases again!</a:t>
            </a:r>
          </a:p>
          <a:p>
            <a:pPr marL="0" indent="0">
              <a:buNone/>
            </a:pPr>
            <a:r>
              <a:rPr lang="en-US" dirty="0" err="1" smtClean="0"/>
              <a:t>NewSQL</a:t>
            </a:r>
            <a:endParaRPr lang="en-US" dirty="0" smtClean="0"/>
          </a:p>
          <a:p>
            <a:pPr lvl="1"/>
            <a:r>
              <a:rPr lang="en-US" dirty="0" smtClean="0"/>
              <a:t>The scale-out OLTP performance of </a:t>
            </a:r>
            <a:r>
              <a:rPr lang="en-US" dirty="0" err="1" smtClean="0"/>
              <a:t>NoSQL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...with the SQL support and ACID guarantees of RDBMS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Tick-tock, tick-tock...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3" y="4377807"/>
            <a:ext cx="1524494" cy="1524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6588" y="4377807"/>
            <a:ext cx="2814331" cy="113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176" y="3980459"/>
            <a:ext cx="3427412" cy="794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176" y="4989907"/>
            <a:ext cx="3989119" cy="135160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br>
              <a:rPr lang="en-US" dirty="0" smtClean="0"/>
            </a:br>
            <a:r>
              <a:rPr lang="en-US" dirty="0" smtClean="0"/>
              <a:t>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further reading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The structure/content of these slides are covered in greater depth </a:t>
            </a:r>
            <a:r>
              <a:rPr lang="en-US" dirty="0" smtClean="0"/>
              <a:t>in:</a:t>
            </a:r>
            <a:endParaRPr lang="en-US" dirty="0"/>
          </a:p>
          <a:p>
            <a:pPr lvl="1">
              <a:buNone/>
            </a:pPr>
            <a:r>
              <a:rPr lang="en-US" b="1" dirty="0" smtClean="0"/>
              <a:t>“</a:t>
            </a:r>
            <a:r>
              <a:rPr lang="en-US" b="1" dirty="0"/>
              <a:t>Seven Databases in Seven Weeks”</a:t>
            </a:r>
          </a:p>
          <a:p>
            <a:pPr lvl="1">
              <a:buNone/>
            </a:pPr>
            <a:r>
              <a:rPr lang="en-US" b="1" dirty="0"/>
              <a:t>	- </a:t>
            </a:r>
            <a:r>
              <a:rPr lang="en-US" dirty="0"/>
              <a:t>Eric Redmond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“</a:t>
            </a:r>
            <a:r>
              <a:rPr lang="en-US" b="1" dirty="0" err="1" smtClean="0"/>
              <a:t>NoSQL</a:t>
            </a:r>
            <a:r>
              <a:rPr lang="en-US" b="1" dirty="0" smtClean="0"/>
              <a:t> Distilled”</a:t>
            </a:r>
            <a:endParaRPr lang="en-US" b="1" dirty="0"/>
          </a:p>
          <a:p>
            <a:pPr lvl="1">
              <a:buNone/>
            </a:pPr>
            <a:r>
              <a:rPr lang="en-US" b="1" dirty="0"/>
              <a:t>	- </a:t>
            </a:r>
            <a:r>
              <a:rPr lang="en-US" dirty="0" smtClean="0"/>
              <a:t>Martin </a:t>
            </a:r>
            <a:r>
              <a:rPr lang="en-US" dirty="0" smtClean="0"/>
              <a:t>Fowler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Mike </a:t>
            </a:r>
            <a:r>
              <a:rPr lang="en-US" dirty="0" err="1" smtClean="0"/>
              <a:t>Stonebraker’s</a:t>
            </a:r>
            <a:r>
              <a:rPr lang="en-US" dirty="0" smtClean="0"/>
              <a:t> blogs for CACM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32" y="2518048"/>
            <a:ext cx="1646706" cy="1976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502" y="3589429"/>
            <a:ext cx="1379880" cy="18093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some watching!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lvl="1" indent="0">
              <a:spcAft>
                <a:spcPts val="1800"/>
              </a:spcAft>
              <a:buNone/>
            </a:pPr>
            <a:r>
              <a:rPr lang="en-GB" b="1" dirty="0" smtClean="0"/>
              <a:t>“</a:t>
            </a:r>
            <a:r>
              <a:rPr lang="en-GB" b="1" dirty="0"/>
              <a:t>Introduction to </a:t>
            </a:r>
            <a:r>
              <a:rPr lang="en-GB" b="1" dirty="0" err="1" smtClean="0"/>
              <a:t>NoSQL</a:t>
            </a:r>
            <a:r>
              <a:rPr lang="en-GB" b="1" dirty="0" smtClean="0"/>
              <a:t>” </a:t>
            </a:r>
            <a:r>
              <a:rPr lang="en-GB" dirty="0" smtClean="0"/>
              <a:t>– Martin Fowler @ </a:t>
            </a:r>
            <a:r>
              <a:rPr lang="en-GB" dirty="0" err="1" smtClean="0"/>
              <a:t>goto</a:t>
            </a:r>
            <a:r>
              <a:rPr lang="en-GB" dirty="0" smtClean="0"/>
              <a:t>; 2012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www.youtube.com/watch?v=qI_g07C_Q5I</a:t>
            </a:r>
            <a:r>
              <a:rPr lang="en-GB" dirty="0" smtClean="0"/>
              <a:t> </a:t>
            </a:r>
          </a:p>
          <a:p>
            <a:pPr marL="90000" lvl="1" indent="0">
              <a:spcAft>
                <a:spcPts val="1800"/>
              </a:spcAft>
              <a:buNone/>
            </a:pPr>
            <a:endParaRPr lang="en-GB" b="1" dirty="0" smtClean="0"/>
          </a:p>
          <a:p>
            <a:pPr marL="90000" lvl="1" indent="0">
              <a:spcAft>
                <a:spcPts val="1800"/>
              </a:spcAft>
              <a:buNone/>
            </a:pPr>
            <a:r>
              <a:rPr lang="en-GB" b="1" dirty="0" smtClean="0"/>
              <a:t>“The People vs. </a:t>
            </a:r>
            <a:r>
              <a:rPr lang="en-GB" b="1" dirty="0" err="1" smtClean="0"/>
              <a:t>NoSQL</a:t>
            </a:r>
            <a:r>
              <a:rPr lang="en-GB" b="1" dirty="0" smtClean="0"/>
              <a:t> Databases”</a:t>
            </a:r>
            <a:r>
              <a:rPr lang="en-GB" dirty="0" smtClean="0"/>
              <a:t> – Panel Discussion @ </a:t>
            </a:r>
            <a:r>
              <a:rPr lang="en-GB" dirty="0" err="1" smtClean="0"/>
              <a:t>goto</a:t>
            </a:r>
            <a:r>
              <a:rPr lang="en-GB" dirty="0" smtClean="0"/>
              <a:t>; 2012</a:t>
            </a:r>
            <a:br>
              <a:rPr lang="en-GB" dirty="0" smtClean="0"/>
            </a:b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www.youtube.com/watch?v=191kCkNya5Q</a:t>
            </a:r>
            <a:r>
              <a:rPr lang="en-GB" dirty="0" smtClean="0"/>
              <a:t> (</a:t>
            </a:r>
            <a:r>
              <a:rPr lang="en-GB" b="1" dirty="0" smtClean="0"/>
              <a:t>NSWF</a:t>
            </a:r>
            <a:r>
              <a:rPr lang="en-GB" dirty="0" smtClean="0"/>
              <a:t> language)</a:t>
            </a:r>
          </a:p>
          <a:p>
            <a:pPr marL="90000" lvl="1" indent="0">
              <a:spcAft>
                <a:spcPts val="1800"/>
              </a:spcAft>
              <a:buNone/>
            </a:pPr>
            <a:endParaRPr lang="en-GB" b="1" dirty="0" smtClean="0"/>
          </a:p>
          <a:p>
            <a:pPr marL="90000" lvl="1" indent="0">
              <a:spcAft>
                <a:spcPts val="1800"/>
              </a:spcAft>
              <a:buNone/>
            </a:pPr>
            <a:r>
              <a:rPr lang="en-GB" b="1" dirty="0" smtClean="0"/>
              <a:t>“</a:t>
            </a:r>
            <a:r>
              <a:rPr lang="en-GB" b="1" dirty="0" err="1" smtClean="0"/>
              <a:t>MongoDB</a:t>
            </a:r>
            <a:r>
              <a:rPr lang="en-GB" b="1" dirty="0" smtClean="0"/>
              <a:t>: It’s Not Just About Big Data”</a:t>
            </a:r>
            <a:r>
              <a:rPr lang="en-GB" dirty="0" smtClean="0"/>
              <a:t> – Will Shulman</a:t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://www.youtube.com/watch?v=</a:t>
            </a:r>
            <a:r>
              <a:rPr lang="en-GB" dirty="0" smtClean="0">
                <a:hlinkClick r:id="rId4"/>
              </a:rPr>
              <a:t>b1BZ9YFsd2o</a:t>
            </a:r>
            <a:r>
              <a:rPr lang="en-GB" dirty="0" smtClean="0"/>
              <a:t> </a:t>
            </a:r>
            <a:endParaRPr lang="en-GB" dirty="0"/>
          </a:p>
          <a:p>
            <a:pPr marL="270000" lvl="1">
              <a:spcAft>
                <a:spcPts val="1800"/>
              </a:spcAft>
              <a:buFont typeface="Arial"/>
              <a:buChar char="•"/>
            </a:pPr>
            <a:endParaRPr lang="en-GB" dirty="0" smtClean="0"/>
          </a:p>
          <a:p>
            <a:pPr marL="90000" lvl="1" indent="0">
              <a:spcAft>
                <a:spcPts val="1800"/>
              </a:spcAft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324001" y="1828800"/>
            <a:ext cx="3861137" cy="4589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Impedance Mismatch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8746" y="1976429"/>
            <a:ext cx="1665147" cy="409480"/>
          </a:xfrm>
          <a:prstGeom prst="rect">
            <a:avLst/>
          </a:prstGeom>
          <a:noFill/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ID: </a:t>
            </a:r>
            <a:r>
              <a:rPr lang="en-GB" sz="1600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1001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ysClr val="windowText" lastClr="000000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8746" y="2398460"/>
            <a:ext cx="1665147" cy="409480"/>
          </a:xfrm>
          <a:prstGeom prst="rect">
            <a:avLst/>
          </a:prstGeom>
          <a:noFill/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USER:</a:t>
            </a:r>
            <a:r>
              <a:rPr lang="en-GB" sz="1600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Steve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ysClr val="windowText" lastClr="000000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8745" y="2820490"/>
            <a:ext cx="3399241" cy="2053085"/>
          </a:xfrm>
          <a:prstGeom prst="rect">
            <a:avLst/>
          </a:prstGeom>
          <a:noFill/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Games Played: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ysClr val="windowText" lastClr="000000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18746" y="4873575"/>
            <a:ext cx="3399241" cy="1256875"/>
          </a:xfrm>
          <a:prstGeom prst="rect">
            <a:avLst/>
          </a:prstGeom>
          <a:noFill/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Teams: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69176" y="5286355"/>
            <a:ext cx="2857043" cy="784835"/>
          </a:xfrm>
          <a:prstGeom prst="rect">
            <a:avLst/>
          </a:prstGeom>
          <a:noFill/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Name: </a:t>
            </a:r>
            <a:r>
              <a:rPr lang="en-GB" sz="1600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Killer Bee Keepers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Icon:</a:t>
            </a:r>
            <a:r>
              <a:rPr lang="en-GB" sz="1600" dirty="0" smtClean="0">
                <a:solidFill>
                  <a:sysClr val="windowText" lastClr="000000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http://imgur.com/a/...</a:t>
            </a:r>
            <a:endParaRPr lang="en-GB" sz="1600" b="1" dirty="0" smtClean="0">
              <a:solidFill>
                <a:sysClr val="windowText" lastClr="000000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70763"/>
              </p:ext>
            </p:extLst>
          </p:nvPr>
        </p:nvGraphicFramePr>
        <p:xfrm>
          <a:off x="658917" y="3273265"/>
          <a:ext cx="3062399" cy="85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21"/>
                <a:gridCol w="732650"/>
                <a:gridCol w="413388"/>
                <a:gridCol w="384879"/>
                <a:gridCol w="364561"/>
              </a:tblGrid>
              <a:tr h="28335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Date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Res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</a:tr>
              <a:tr h="283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01/04/2009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WIN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20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83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01/05/2009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LOOSE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16971"/>
              </p:ext>
            </p:extLst>
          </p:nvPr>
        </p:nvGraphicFramePr>
        <p:xfrm>
          <a:off x="5498364" y="1633529"/>
          <a:ext cx="2998482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94"/>
                <a:gridCol w="999494"/>
                <a:gridCol w="999494"/>
              </a:tblGrid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27751"/>
              </p:ext>
            </p:extLst>
          </p:nvPr>
        </p:nvGraphicFramePr>
        <p:xfrm>
          <a:off x="5150762" y="3693761"/>
          <a:ext cx="17141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44"/>
                <a:gridCol w="428544"/>
                <a:gridCol w="428544"/>
                <a:gridCol w="428544"/>
              </a:tblGrid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66769"/>
              </p:ext>
            </p:extLst>
          </p:nvPr>
        </p:nvGraphicFramePr>
        <p:xfrm>
          <a:off x="7211214" y="5482381"/>
          <a:ext cx="1285632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44"/>
                <a:gridCol w="428544"/>
                <a:gridCol w="428544"/>
              </a:tblGrid>
              <a:tr h="130922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 bwMode="auto">
          <a:xfrm flipV="1">
            <a:off x="1600200" y="1976429"/>
            <a:ext cx="4149969" cy="2047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99138" y="1976429"/>
            <a:ext cx="4830496" cy="62677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stCxn id="38" idx="3"/>
          </p:cNvCxnSpPr>
          <p:nvPr/>
        </p:nvCxnSpPr>
        <p:spPr bwMode="auto">
          <a:xfrm>
            <a:off x="3721316" y="3698297"/>
            <a:ext cx="1429446" cy="27951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26220" y="3977809"/>
            <a:ext cx="1526379" cy="34800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274786" y="5482381"/>
            <a:ext cx="4603122" cy="3429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1323255" y="5825281"/>
            <a:ext cx="6062283" cy="8916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484040" y="3376983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Games Table</a:t>
            </a:r>
            <a:endParaRPr lang="en-GB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044204" y="1316751"/>
            <a:ext cx="130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Player Table</a:t>
            </a:r>
            <a:endParaRPr lang="en-GB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7151587" y="512378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Team Table</a:t>
            </a:r>
            <a:endParaRPr lang="en-GB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88214"/>
              </p:ext>
            </p:extLst>
          </p:nvPr>
        </p:nvGraphicFramePr>
        <p:xfrm>
          <a:off x="4354313" y="2663244"/>
          <a:ext cx="199898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94"/>
                <a:gridCol w="999494"/>
              </a:tblGrid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endCxn id="39" idx="2"/>
          </p:cNvCxnSpPr>
          <p:nvPr/>
        </p:nvCxnSpPr>
        <p:spPr bwMode="auto">
          <a:xfrm flipV="1">
            <a:off x="6086929" y="2319329"/>
            <a:ext cx="910676" cy="34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275256" y="3273265"/>
            <a:ext cx="0" cy="425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0910"/>
              </p:ext>
            </p:extLst>
          </p:nvPr>
        </p:nvGraphicFramePr>
        <p:xfrm>
          <a:off x="7045852" y="3800873"/>
          <a:ext cx="199898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94"/>
                <a:gridCol w="999494"/>
              </a:tblGrid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19144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458555" y="2324690"/>
            <a:ext cx="1384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Player/Game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7671689" y="3452523"/>
            <a:ext cx="136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Player/Team</a:t>
            </a:r>
            <a:endParaRPr lang="en-GB" sz="160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7385539" y="2319329"/>
            <a:ext cx="216318" cy="14815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8472573" y="4486673"/>
            <a:ext cx="62726" cy="1012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Data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We (the world) are</a:t>
            </a:r>
          </a:p>
          <a:p>
            <a:pPr marL="360000" lvl="1" indent="0">
              <a:buNone/>
            </a:pPr>
            <a:r>
              <a:rPr lang="en-US" dirty="0" smtClean="0"/>
              <a:t>… Creating, Storing, Processing…</a:t>
            </a:r>
          </a:p>
          <a:p>
            <a:pPr marL="90000" indent="0">
              <a:buNone/>
            </a:pPr>
            <a:r>
              <a:rPr lang="en-US" dirty="0" smtClean="0"/>
              <a:t>… more data than ever before!</a:t>
            </a:r>
          </a:p>
          <a:p>
            <a:pPr marL="360000" lvl="1" indent="0">
              <a:buNone/>
            </a:pPr>
            <a:r>
              <a:rPr lang="en-US" dirty="0" smtClean="0"/>
              <a:t>“</a:t>
            </a:r>
            <a:r>
              <a:rPr lang="en-US" dirty="0"/>
              <a:t>From </a:t>
            </a:r>
            <a:r>
              <a:rPr lang="en-US" b="1" dirty="0"/>
              <a:t>2005 to 2020</a:t>
            </a:r>
            <a:r>
              <a:rPr lang="en-US" dirty="0"/>
              <a:t>, the digital universe will grow by a factor of 300, from </a:t>
            </a:r>
            <a:r>
              <a:rPr lang="en-US" b="1" dirty="0"/>
              <a:t>130 </a:t>
            </a:r>
            <a:r>
              <a:rPr lang="en-US" b="1" dirty="0" err="1"/>
              <a:t>exabytes</a:t>
            </a:r>
            <a:r>
              <a:rPr lang="en-US" b="1" dirty="0"/>
              <a:t> to </a:t>
            </a:r>
            <a:r>
              <a:rPr lang="en-US" b="1" dirty="0" smtClean="0"/>
              <a:t>40,000 </a:t>
            </a:r>
            <a:r>
              <a:rPr lang="en-US" b="1" dirty="0" err="1"/>
              <a:t>exabytes</a:t>
            </a:r>
            <a:r>
              <a:rPr lang="en-US" dirty="0"/>
              <a:t>, or </a:t>
            </a:r>
            <a:r>
              <a:rPr lang="en-US" b="1" dirty="0"/>
              <a:t>40 trillion gigabytes </a:t>
            </a:r>
            <a:r>
              <a:rPr lang="en-US" dirty="0"/>
              <a:t>(more than 5,200 gigabytes for every man, woman, and child in 2020). </a:t>
            </a:r>
            <a:endParaRPr lang="en-US" dirty="0" smtClean="0"/>
          </a:p>
          <a:p>
            <a:pPr marL="360000" lvl="1" indent="0">
              <a:buNone/>
            </a:pPr>
            <a:r>
              <a:rPr lang="en-US" dirty="0" smtClean="0"/>
              <a:t>From </a:t>
            </a:r>
            <a:r>
              <a:rPr lang="en-US" dirty="0"/>
              <a:t>now until 2020, the digital universe will about </a:t>
            </a:r>
            <a:r>
              <a:rPr lang="en-US" b="1" dirty="0"/>
              <a:t>double every two years</a:t>
            </a:r>
            <a:r>
              <a:rPr lang="en-US" b="1" dirty="0" smtClean="0"/>
              <a:t>.</a:t>
            </a:r>
            <a:r>
              <a:rPr lang="en-US" dirty="0" smtClean="0"/>
              <a:t>”</a:t>
            </a:r>
          </a:p>
          <a:p>
            <a:pPr marL="360000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IDC </a:t>
            </a:r>
            <a:r>
              <a:rPr lang="en-US" dirty="0" smtClean="0"/>
              <a:t>– </a:t>
            </a:r>
            <a:r>
              <a:rPr lang="en-US" i="1" dirty="0" smtClean="0"/>
              <a:t>The Digital Universe in 2020</a:t>
            </a:r>
          </a:p>
          <a:p>
            <a:pPr marL="360000" lvl="1" indent="0">
              <a:buNone/>
            </a:pPr>
            <a:r>
              <a:rPr lang="en-US" dirty="0">
                <a:hlinkClick r:id="rId2"/>
              </a:rPr>
              <a:t>http://www.emc.com/leadership/digital-universe/</a:t>
            </a:r>
            <a:r>
              <a:rPr lang="en-US" dirty="0" smtClean="0">
                <a:hlinkClick r:id="rId2"/>
              </a:rPr>
              <a:t>index.htm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1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 smtClean="0"/>
              <a:t>Data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The data we’re producing has fundamentally changed from</a:t>
            </a:r>
          </a:p>
          <a:p>
            <a:pPr lvl="1"/>
            <a:r>
              <a:rPr lang="en-US" dirty="0" smtClean="0"/>
              <a:t>Isolated </a:t>
            </a:r>
            <a:r>
              <a:rPr lang="en-US" b="1" dirty="0" smtClean="0"/>
              <a:t>Text</a:t>
            </a:r>
            <a:r>
              <a:rPr lang="en-US" dirty="0" smtClean="0"/>
              <a:t> Documents (early 1990s)</a:t>
            </a:r>
          </a:p>
          <a:p>
            <a:pPr lvl="1"/>
            <a:r>
              <a:rPr lang="en-US" dirty="0" smtClean="0"/>
              <a:t>… to html pages with </a:t>
            </a:r>
            <a:r>
              <a:rPr lang="en-US" b="1" dirty="0" smtClean="0"/>
              <a:t>links</a:t>
            </a:r>
            <a:r>
              <a:rPr lang="en-US" dirty="0" smtClean="0"/>
              <a:t> (early web)</a:t>
            </a:r>
          </a:p>
          <a:p>
            <a:pPr lvl="1"/>
            <a:r>
              <a:rPr lang="en-US" dirty="0" smtClean="0"/>
              <a:t>… to </a:t>
            </a:r>
            <a:r>
              <a:rPr lang="en-US" b="1" dirty="0" smtClean="0"/>
              <a:t>blogs</a:t>
            </a:r>
            <a:r>
              <a:rPr lang="en-US" dirty="0" smtClean="0"/>
              <a:t> with ping back, RSS </a:t>
            </a:r>
            <a:r>
              <a:rPr lang="en-US" dirty="0" smtClean="0"/>
              <a:t>feeds (</a:t>
            </a:r>
            <a:r>
              <a:rPr lang="en-US" dirty="0" smtClean="0"/>
              <a:t>web 2.0)</a:t>
            </a:r>
          </a:p>
          <a:p>
            <a:pPr lvl="1"/>
            <a:r>
              <a:rPr lang="en-US" dirty="0" smtClean="0"/>
              <a:t>… to </a:t>
            </a:r>
            <a:r>
              <a:rPr lang="en-US" b="1" dirty="0" smtClean="0"/>
              <a:t>social networks </a:t>
            </a:r>
            <a:r>
              <a:rPr lang="en-US" dirty="0" smtClean="0"/>
              <a:t>(… add links between people)</a:t>
            </a:r>
          </a:p>
          <a:p>
            <a:pPr lvl="1"/>
            <a:r>
              <a:rPr lang="en-US" dirty="0" smtClean="0"/>
              <a:t>… to massive </a:t>
            </a:r>
            <a:r>
              <a:rPr lang="en-US" b="1" dirty="0" smtClean="0"/>
              <a:t>linked open data </a:t>
            </a:r>
            <a:r>
              <a:rPr lang="en-US" dirty="0" smtClean="0"/>
              <a:t>sets (web 3.0… one of them anyway)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data size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Two options when dealing with these trends:</a:t>
            </a:r>
          </a:p>
          <a:p>
            <a:pPr marL="547200" indent="-457200">
              <a:buFont typeface="+mj-lt"/>
              <a:buAutoNum type="arabicPeriod"/>
            </a:pPr>
            <a:r>
              <a:rPr lang="en-GB" dirty="0" smtClean="0"/>
              <a:t>Build </a:t>
            </a:r>
            <a:r>
              <a:rPr lang="en-GB" b="1" dirty="0" smtClean="0"/>
              <a:t>Bigger</a:t>
            </a:r>
            <a:r>
              <a:rPr lang="en-GB" dirty="0" smtClean="0"/>
              <a:t> Database machines</a:t>
            </a:r>
          </a:p>
          <a:p>
            <a:pPr lvl="1"/>
            <a:r>
              <a:rPr lang="en-GB" dirty="0" smtClean="0"/>
              <a:t>This can be </a:t>
            </a:r>
            <a:r>
              <a:rPr lang="en-GB" b="1" dirty="0" smtClean="0"/>
              <a:t>expensive</a:t>
            </a:r>
          </a:p>
          <a:p>
            <a:pPr lvl="1"/>
            <a:r>
              <a:rPr lang="en-GB" b="1" dirty="0" smtClean="0"/>
              <a:t>Fundamental limits</a:t>
            </a:r>
            <a:r>
              <a:rPr lang="en-GB" dirty="0" smtClean="0"/>
              <a:t> to machine size</a:t>
            </a:r>
          </a:p>
          <a:p>
            <a:pPr marL="547200" indent="-457200">
              <a:buFont typeface="+mj-lt"/>
              <a:buAutoNum type="arabicPeriod"/>
            </a:pPr>
            <a:r>
              <a:rPr lang="en-GB" dirty="0" smtClean="0"/>
              <a:t>Build </a:t>
            </a:r>
            <a:r>
              <a:rPr lang="en-GB" b="1" dirty="0"/>
              <a:t>C</a:t>
            </a:r>
            <a:r>
              <a:rPr lang="en-GB" b="1" dirty="0" smtClean="0"/>
              <a:t>lusters</a:t>
            </a:r>
            <a:r>
              <a:rPr lang="en-GB" dirty="0" smtClean="0"/>
              <a:t> of smaller machines</a:t>
            </a:r>
          </a:p>
          <a:p>
            <a:pPr lvl="1"/>
            <a:r>
              <a:rPr lang="en-GB" dirty="0" smtClean="0"/>
              <a:t>Lots of </a:t>
            </a:r>
            <a:r>
              <a:rPr lang="en-GB" b="1" dirty="0" smtClean="0"/>
              <a:t>small machines</a:t>
            </a:r>
            <a:r>
              <a:rPr lang="en-GB" dirty="0" smtClean="0"/>
              <a:t> </a:t>
            </a:r>
            <a:r>
              <a:rPr lang="en-GB" i="1" dirty="0" smtClean="0"/>
              <a:t>(commodity machines)</a:t>
            </a:r>
            <a:endParaRPr lang="en-GB" b="1" dirty="0" smtClean="0"/>
          </a:p>
          <a:p>
            <a:pPr lvl="1"/>
            <a:r>
              <a:rPr lang="en-GB" dirty="0" smtClean="0"/>
              <a:t>Each machine is cheap, potentially unreliable</a:t>
            </a:r>
          </a:p>
          <a:p>
            <a:pPr lvl="1"/>
            <a:r>
              <a:rPr lang="en-GB" dirty="0" smtClean="0"/>
              <a:t>Needs a DBMS which </a:t>
            </a:r>
            <a:r>
              <a:rPr lang="en-GB" b="1" dirty="0" smtClean="0"/>
              <a:t>understands clusters</a:t>
            </a:r>
            <a:endParaRPr lang="en-GB" b="1" dirty="0"/>
          </a:p>
        </p:txBody>
      </p:sp>
      <p:sp>
        <p:nvSpPr>
          <p:cNvPr id="4" name="Can 3"/>
          <p:cNvSpPr/>
          <p:nvPr/>
        </p:nvSpPr>
        <p:spPr bwMode="auto">
          <a:xfrm>
            <a:off x="6848928" y="1470517"/>
            <a:ext cx="1844071" cy="2276929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48928" y="4042119"/>
            <a:ext cx="1844071" cy="2118969"/>
            <a:chOff x="6848928" y="4042119"/>
            <a:chExt cx="1844071" cy="2118969"/>
          </a:xfrm>
        </p:grpSpPr>
        <p:sp>
          <p:nvSpPr>
            <p:cNvPr id="6" name="Can 5"/>
            <p:cNvSpPr/>
            <p:nvPr/>
          </p:nvSpPr>
          <p:spPr bwMode="auto">
            <a:xfrm>
              <a:off x="6848928" y="4042119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7342314" y="4042119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Can 7"/>
            <p:cNvSpPr/>
            <p:nvPr/>
          </p:nvSpPr>
          <p:spPr bwMode="auto">
            <a:xfrm>
              <a:off x="7835900" y="4042119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an 8"/>
            <p:cNvSpPr/>
            <p:nvPr/>
          </p:nvSpPr>
          <p:spPr bwMode="auto">
            <a:xfrm>
              <a:off x="8352012" y="4042119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Can 9"/>
            <p:cNvSpPr/>
            <p:nvPr/>
          </p:nvSpPr>
          <p:spPr bwMode="auto">
            <a:xfrm>
              <a:off x="6848928" y="4615545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7342314" y="4615545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Can 11"/>
            <p:cNvSpPr/>
            <p:nvPr/>
          </p:nvSpPr>
          <p:spPr bwMode="auto">
            <a:xfrm>
              <a:off x="7835900" y="4615545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Can 12"/>
            <p:cNvSpPr/>
            <p:nvPr/>
          </p:nvSpPr>
          <p:spPr bwMode="auto">
            <a:xfrm>
              <a:off x="8352012" y="4615545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Can 13"/>
            <p:cNvSpPr/>
            <p:nvPr/>
          </p:nvSpPr>
          <p:spPr bwMode="auto">
            <a:xfrm>
              <a:off x="6848928" y="5174233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Can 14"/>
            <p:cNvSpPr/>
            <p:nvPr/>
          </p:nvSpPr>
          <p:spPr bwMode="auto">
            <a:xfrm>
              <a:off x="7342314" y="5174233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7835900" y="5174233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8352012" y="5174233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0" name="Can 19"/>
            <p:cNvSpPr/>
            <p:nvPr/>
          </p:nvSpPr>
          <p:spPr bwMode="auto">
            <a:xfrm>
              <a:off x="6848929" y="5740062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Can 20"/>
            <p:cNvSpPr/>
            <p:nvPr/>
          </p:nvSpPr>
          <p:spPr bwMode="auto">
            <a:xfrm>
              <a:off x="7342315" y="5740062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2" name="Can 21"/>
            <p:cNvSpPr/>
            <p:nvPr/>
          </p:nvSpPr>
          <p:spPr bwMode="auto">
            <a:xfrm>
              <a:off x="7835901" y="5740062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Can 22"/>
            <p:cNvSpPr/>
            <p:nvPr/>
          </p:nvSpPr>
          <p:spPr bwMode="auto">
            <a:xfrm>
              <a:off x="8352013" y="5740062"/>
              <a:ext cx="340986" cy="421026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Relational Databases suck…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RDBMS have </a:t>
            </a:r>
            <a:r>
              <a:rPr lang="en-GB" b="1" dirty="0"/>
              <a:t>fundamental </a:t>
            </a:r>
            <a:r>
              <a:rPr lang="en-GB" b="1" dirty="0" smtClean="0"/>
              <a:t>issues</a:t>
            </a:r>
          </a:p>
          <a:p>
            <a:pPr marL="90000" indent="0">
              <a:buNone/>
            </a:pPr>
            <a:r>
              <a:rPr lang="en-GB" dirty="0" smtClean="0"/>
              <a:t>In dealing with (horizontal) scale</a:t>
            </a:r>
          </a:p>
          <a:p>
            <a:pPr lvl="1"/>
            <a:r>
              <a:rPr lang="en-GB" dirty="0" smtClean="0"/>
              <a:t>Designed to work on </a:t>
            </a:r>
            <a:r>
              <a:rPr lang="en-GB" b="1" dirty="0" smtClean="0"/>
              <a:t>single, large machines</a:t>
            </a:r>
          </a:p>
          <a:p>
            <a:pPr lvl="1"/>
            <a:r>
              <a:rPr lang="en-GB" dirty="0" smtClean="0"/>
              <a:t>Difficult to </a:t>
            </a:r>
            <a:r>
              <a:rPr lang="en-GB" b="1" dirty="0" smtClean="0"/>
              <a:t>distribute </a:t>
            </a:r>
            <a:r>
              <a:rPr lang="en-GB" dirty="0" smtClean="0"/>
              <a:t>effectively</a:t>
            </a:r>
          </a:p>
          <a:p>
            <a:pPr marL="90000" indent="0">
              <a:buNone/>
            </a:pPr>
            <a:r>
              <a:rPr lang="en-GB" dirty="0" smtClean="0"/>
              <a:t>More subtle: </a:t>
            </a:r>
            <a:r>
              <a:rPr lang="en-GB" b="1" dirty="0" smtClean="0"/>
              <a:t>An Impedance Mismatch</a:t>
            </a:r>
          </a:p>
          <a:p>
            <a:pPr lvl="1"/>
            <a:r>
              <a:rPr lang="en-GB" dirty="0" smtClean="0"/>
              <a:t>We create logical structures in memory</a:t>
            </a:r>
          </a:p>
          <a:p>
            <a:pPr marL="630000" lvl="2" indent="0">
              <a:buNone/>
            </a:pPr>
            <a:r>
              <a:rPr lang="en-GB" i="1" dirty="0" smtClean="0"/>
              <a:t>and then rip them apart to stick it in an RDBMS</a:t>
            </a:r>
          </a:p>
          <a:p>
            <a:pPr lvl="1"/>
            <a:r>
              <a:rPr lang="en-GB" dirty="0" smtClean="0"/>
              <a:t>The RDBMS </a:t>
            </a:r>
            <a:r>
              <a:rPr lang="en-GB" b="1" dirty="0" smtClean="0"/>
              <a:t>data model </a:t>
            </a:r>
            <a:r>
              <a:rPr lang="en-GB" dirty="0" smtClean="0"/>
              <a:t>often </a:t>
            </a:r>
            <a:r>
              <a:rPr lang="en-GB" b="1" dirty="0" smtClean="0"/>
              <a:t>disjoint </a:t>
            </a:r>
            <a:r>
              <a:rPr lang="en-GB" dirty="0"/>
              <a:t>from its intended </a:t>
            </a:r>
            <a:r>
              <a:rPr lang="en-GB" dirty="0" smtClean="0"/>
              <a:t>use</a:t>
            </a:r>
          </a:p>
          <a:p>
            <a:pPr marL="630000" lvl="2" indent="0">
              <a:buNone/>
            </a:pPr>
            <a:r>
              <a:rPr lang="en-GB" i="1" dirty="0" smtClean="0"/>
              <a:t>(Normalisation sucks sometimes)</a:t>
            </a:r>
            <a:endParaRPr lang="en-GB" i="1" dirty="0"/>
          </a:p>
          <a:p>
            <a:pPr lvl="1"/>
            <a:r>
              <a:rPr lang="en-GB" dirty="0"/>
              <a:t>Uncomfortable to program with (joins and ORM etc.)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9C5D-17B1-1A47-85F6-69974AB9A3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uthampton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8442</TotalTime>
  <Words>2156</Words>
  <Application>Microsoft Macintosh PowerPoint</Application>
  <PresentationFormat>On-screen Show (4:3)</PresentationFormat>
  <Paragraphs>399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ECS</vt:lpstr>
      <vt:lpstr>Southampton</vt:lpstr>
      <vt:lpstr>1_ECS</vt:lpstr>
      <vt:lpstr>NoSQL:  Beyond RDBMS</vt:lpstr>
      <vt:lpstr>So you have some data...</vt:lpstr>
      <vt:lpstr>Trends and Issues</vt:lpstr>
      <vt:lpstr>Impedance Mismatch</vt:lpstr>
      <vt:lpstr>Impedance Mismatch</vt:lpstr>
      <vt:lpstr>Increased Data Volume</vt:lpstr>
      <vt:lpstr>Increased Data Connectivity</vt:lpstr>
      <vt:lpstr>Dealing with data size Trends</vt:lpstr>
      <vt:lpstr>Relational Databases suck…</vt:lpstr>
      <vt:lpstr>The NoSQL Movement</vt:lpstr>
      <vt:lpstr>NoSQL – A movement </vt:lpstr>
      <vt:lpstr>Defining NoSQL</vt:lpstr>
      <vt:lpstr>Some NoSQL Definitions</vt:lpstr>
      <vt:lpstr>Some NoSQL Definitions</vt:lpstr>
      <vt:lpstr>Some NoSQL Definitions</vt:lpstr>
      <vt:lpstr>ACID, BASE  and CAP</vt:lpstr>
      <vt:lpstr>ACID – A Recap </vt:lpstr>
      <vt:lpstr>BASE – An alternative to ACID</vt:lpstr>
      <vt:lpstr>The CAP Theorem – a Recap</vt:lpstr>
      <vt:lpstr>CAP Theorem – The DB perspective</vt:lpstr>
      <vt:lpstr>CAP – Another Perspective</vt:lpstr>
      <vt:lpstr>Eventual Consistency</vt:lpstr>
      <vt:lpstr>Multi-Version Concurrency Control</vt:lpstr>
      <vt:lpstr>Vector Clocks</vt:lpstr>
      <vt:lpstr>NoSQL Databases</vt:lpstr>
      <vt:lpstr>NoSQL Varieties </vt:lpstr>
      <vt:lpstr>Key-Value Stores – Basics </vt:lpstr>
      <vt:lpstr>Key-Value Stores – Examples</vt:lpstr>
      <vt:lpstr>Document Databases – Basics </vt:lpstr>
      <vt:lpstr>Document Databases – Basics </vt:lpstr>
      <vt:lpstr>Document Databases – Examples </vt:lpstr>
      <vt:lpstr>Column Databases – Basics</vt:lpstr>
      <vt:lpstr>Column Databases – Basics</vt:lpstr>
      <vt:lpstr>Column Databases – Examples</vt:lpstr>
      <vt:lpstr>Graph Databases – Basics</vt:lpstr>
      <vt:lpstr>Graph Databases – Basics </vt:lpstr>
      <vt:lpstr>Graph Databases – Examples</vt:lpstr>
      <vt:lpstr>From NoSQL to NewSQL</vt:lpstr>
      <vt:lpstr>PowerPoint Presentation</vt:lpstr>
      <vt:lpstr>The NoSQL Performance Argument</vt:lpstr>
      <vt:lpstr>The NoSQL Performance Argument</vt:lpstr>
      <vt:lpstr>NoSQL in the Enterprise</vt:lpstr>
      <vt:lpstr>Tick-tock, tick-tock...</vt:lpstr>
      <vt:lpstr>Further  Reading</vt:lpstr>
      <vt:lpstr>Some further reading...</vt:lpstr>
      <vt:lpstr>… and some watching!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Warehousing and NoSQL</dc:title>
  <dc:creator>Sina Samangooei</dc:creator>
  <cp:lastModifiedBy>Nicholas Gibbins</cp:lastModifiedBy>
  <cp:revision>334</cp:revision>
  <dcterms:created xsi:type="dcterms:W3CDTF">2013-05-07T22:07:09Z</dcterms:created>
  <dcterms:modified xsi:type="dcterms:W3CDTF">2015-05-07T21:19:38Z</dcterms:modified>
</cp:coreProperties>
</file>