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308" r:id="rId4"/>
    <p:sldId id="258" r:id="rId5"/>
    <p:sldId id="311" r:id="rId6"/>
    <p:sldId id="302" r:id="rId7"/>
    <p:sldId id="264" r:id="rId8"/>
    <p:sldId id="309" r:id="rId9"/>
    <p:sldId id="339" r:id="rId10"/>
    <p:sldId id="340" r:id="rId11"/>
    <p:sldId id="334" r:id="rId12"/>
    <p:sldId id="310" r:id="rId13"/>
    <p:sldId id="338" r:id="rId14"/>
    <p:sldId id="315" r:id="rId15"/>
    <p:sldId id="282" r:id="rId16"/>
    <p:sldId id="285" r:id="rId17"/>
    <p:sldId id="317" r:id="rId18"/>
    <p:sldId id="335" r:id="rId19"/>
    <p:sldId id="336" r:id="rId20"/>
    <p:sldId id="337" r:id="rId21"/>
    <p:sldId id="32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54" d="100"/>
          <a:sy n="54" d="100"/>
        </p:scale>
        <p:origin x="-1456" y="-648"/>
      </p:cViewPr>
      <p:guideLst>
        <p:guide orient="horz" pos="953"/>
        <p:guide pos="25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D666A-341A-E74C-848D-18C2189A178A}" type="datetimeFigureOut">
              <a:rPr lang="en-US" smtClean="0"/>
              <a:t>05/05/15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662B-F856-4F4E-B539-3B20AE46D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174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DB2A5-0537-F14E-AF42-C35B75A24935}" type="datetimeFigureOut">
              <a:rPr lang="en-US" smtClean="0"/>
              <a:t>05/05/15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2E964-A823-724C-90CE-030C050B7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17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Motorway Incident Detection and Automatic </a:t>
            </a:r>
            <a:r>
              <a:rPr lang="en-US" dirty="0" err="1" smtClean="0"/>
              <a:t>Signalling</a:t>
            </a:r>
            <a:endParaRPr lang="en-US" dirty="0" smtClean="0"/>
          </a:p>
          <a:p>
            <a:r>
              <a:rPr lang="en-US" dirty="0" smtClean="0"/>
              <a:t>M25, M42,</a:t>
            </a:r>
            <a:r>
              <a:rPr lang="en-US" baseline="0" dirty="0" smtClean="0"/>
              <a:t> Birmingham Box (M42, M5, M6)</a:t>
            </a:r>
          </a:p>
          <a:p>
            <a:r>
              <a:rPr lang="en-US" baseline="0" dirty="0" smtClean="0"/>
              <a:t>~1000km as of 2006</a:t>
            </a:r>
          </a:p>
          <a:p>
            <a:r>
              <a:rPr lang="en-US" baseline="0" dirty="0" smtClean="0"/>
              <a:t>Figure shows M25 (M23 to M4 clockwise)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36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C9EC36D-F0B0-6540-BFAE-8217B84A9B35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nb-NO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Developed for the Stanford STREAM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4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06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52" r:id="rId8"/>
    <p:sldLayoutId id="2147483744" r:id="rId9"/>
    <p:sldLayoutId id="214748374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Streaming </a:t>
            </a:r>
            <a:br>
              <a:rPr lang="en-US" smtClean="0"/>
            </a:br>
            <a:r>
              <a:rPr lang="en-US" smtClean="0"/>
              <a:t>Semantic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COMP6215 Semantic Web Technologies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2014-2015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94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Reasoning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Continuous queries generate new results as new data is added</a:t>
            </a:r>
          </a:p>
          <a:p>
            <a:r>
              <a:rPr lang="en-US" dirty="0" smtClean="0"/>
              <a:t>Continuous reasoning generates new entailments as new data is added</a:t>
            </a:r>
          </a:p>
          <a:p>
            <a:pPr lvl="1"/>
            <a:r>
              <a:rPr lang="en-US" dirty="0" smtClean="0"/>
              <a:t>What can we infer from the new data?</a:t>
            </a:r>
          </a:p>
          <a:p>
            <a:pPr lvl="1"/>
            <a:r>
              <a:rPr lang="en-US" dirty="0" smtClean="0"/>
              <a:t>What is no longer true?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275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</a:t>
            </a:r>
            <a:r>
              <a:rPr lang="en-US" dirty="0" err="1" smtClean="0"/>
              <a:t>Reasoner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Reasoner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Can 6"/>
          <p:cNvSpPr/>
          <p:nvPr/>
        </p:nvSpPr>
        <p:spPr bwMode="auto">
          <a:xfrm>
            <a:off x="3503296" y="4817251"/>
            <a:ext cx="2137407" cy="1053290"/>
          </a:xfrm>
          <a:prstGeom prst="can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stored </a:t>
            </a: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triples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  <a:endCxn id="7" idx="1"/>
          </p:cNvCxnSpPr>
          <p:nvPr/>
        </p:nvCxnSpPr>
        <p:spPr bwMode="auto">
          <a:xfrm>
            <a:off x="4572000" y="4027284"/>
            <a:ext cx="0" cy="7899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triangle" w="lg" len="lg"/>
            <a:tailEnd type="triangle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610145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085398" y="2263892"/>
            <a:ext cx="835798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triples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753519" y="2266309"/>
            <a:ext cx="1713254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entailed triples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43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Arrow 23"/>
          <p:cNvSpPr/>
          <p:nvPr/>
        </p:nvSpPr>
        <p:spPr>
          <a:xfrm>
            <a:off x="599693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</a:t>
            </a:r>
            <a:r>
              <a:rPr lang="en-US" dirty="0" err="1" smtClean="0"/>
              <a:t>Reasoner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 processor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4491201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872904" y="2200963"/>
            <a:ext cx="1236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ontologies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8275" y="3250588"/>
            <a:ext cx="889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stream</a:t>
            </a:r>
          </a:p>
          <a:p>
            <a:r>
              <a:rPr lang="en-US" dirty="0" smtClean="0"/>
              <a:t>of </a:t>
            </a:r>
          </a:p>
          <a:p>
            <a:r>
              <a:rPr lang="en-US" dirty="0" smtClean="0"/>
              <a:t>triples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08000" y="3192817"/>
            <a:ext cx="11721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stream of</a:t>
            </a:r>
          </a:p>
          <a:p>
            <a:r>
              <a:rPr lang="en-US" dirty="0" smtClean="0"/>
              <a:t>entailed</a:t>
            </a:r>
          </a:p>
          <a:p>
            <a:r>
              <a:rPr lang="en-US" dirty="0" smtClean="0"/>
              <a:t>triples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154677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27105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Reasoning Systems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C-SPARQL</a:t>
            </a:r>
          </a:p>
          <a:p>
            <a:r>
              <a:rPr lang="en-US" dirty="0" err="1" smtClean="0"/>
              <a:t>SPARQL</a:t>
            </a:r>
            <a:r>
              <a:rPr lang="en-US" baseline="-25000" dirty="0" err="1" smtClean="0"/>
              <a:t>stream</a:t>
            </a:r>
            <a:endParaRPr lang="en-US" baseline="-25000" dirty="0" smtClean="0"/>
          </a:p>
          <a:p>
            <a:r>
              <a:rPr lang="en-US" dirty="0" smtClean="0"/>
              <a:t>CQELS</a:t>
            </a:r>
          </a:p>
          <a:p>
            <a:r>
              <a:rPr lang="en-US" dirty="0" smtClean="0"/>
              <a:t>INSTANS</a:t>
            </a:r>
          </a:p>
          <a:p>
            <a:r>
              <a:rPr lang="en-US" dirty="0" smtClean="0"/>
              <a:t>ETALIS</a:t>
            </a:r>
          </a:p>
          <a:p>
            <a:r>
              <a:rPr lang="en-US" dirty="0" err="1" smtClean="0"/>
              <a:t>Sparkwave</a:t>
            </a:r>
            <a:endParaRPr lang="en-US" dirty="0" smtClean="0"/>
          </a:p>
          <a:p>
            <a:r>
              <a:rPr lang="en-U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952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br>
              <a:rPr lang="en-US" dirty="0" smtClean="0"/>
            </a:br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587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C-SPARQL</a:t>
            </a:r>
            <a:endParaRPr lang="en-US" dirty="0"/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A5B7-599A-FE4B-B3BB-0779818B79A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Queries produce/refer to relations and </a:t>
            </a:r>
            <a:r>
              <a:rPr lang="en-US" dirty="0" smtClean="0"/>
              <a:t>streams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Based on SPARQL, with the addition of:                                           </a:t>
            </a:r>
          </a:p>
          <a:p>
            <a:pPr lvl="1"/>
            <a:r>
              <a:rPr lang="en-US" dirty="0" smtClean="0"/>
              <a:t>Streams as new data type (c.f. graphs)</a:t>
            </a:r>
          </a:p>
          <a:p>
            <a:pPr lvl="1"/>
            <a:r>
              <a:rPr lang="en-US" dirty="0" smtClean="0"/>
              <a:t>Windows on streams</a:t>
            </a:r>
          </a:p>
          <a:p>
            <a:pPr lvl="1"/>
            <a:r>
              <a:rPr lang="en-US" dirty="0" smtClean="0"/>
              <a:t>Registration of streams</a:t>
            </a:r>
          </a:p>
        </p:txBody>
      </p:sp>
    </p:spTree>
    <p:extLst>
      <p:ext uri="{BB962C8B-B14F-4D97-AF65-F5344CB8AC3E}">
        <p14:creationId xmlns:p14="http://schemas.microsoft.com/office/powerpoint/2010/main" val="7391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Windows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325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Mechanism for extracting a finite set of triples from an infinite stream</a:t>
            </a:r>
          </a:p>
          <a:p>
            <a:pPr marL="0" indent="0">
              <a:buNone/>
            </a:pPr>
            <a:r>
              <a:rPr lang="en-US" dirty="0" smtClean="0"/>
              <a:t>Various approaches:</a:t>
            </a:r>
          </a:p>
          <a:p>
            <a:pPr lvl="1"/>
            <a:r>
              <a:rPr lang="en-US" dirty="0" smtClean="0"/>
              <a:t>Windows based on ordering attribute (e.g. last 5 minutes of tuples)</a:t>
            </a:r>
          </a:p>
          <a:p>
            <a:pPr lvl="1"/>
            <a:r>
              <a:rPr lang="en-US" dirty="0" smtClean="0"/>
              <a:t>Windows based on tuple counts (e.g. last 1000 tuples)</a:t>
            </a:r>
          </a:p>
        </p:txBody>
      </p:sp>
    </p:spTree>
    <p:extLst>
      <p:ext uri="{BB962C8B-B14F-4D97-AF65-F5344CB8AC3E}">
        <p14:creationId xmlns:p14="http://schemas.microsoft.com/office/powerpoint/2010/main" val="161578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 bwMode="auto">
          <a:xfrm>
            <a:off x="38343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294683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4756534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5231214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5693065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3385361" y="273229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885023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436001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975702" y="2738045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</a:t>
            </a:r>
            <a:r>
              <a:rPr lang="en-US" dirty="0" err="1" smtClean="0"/>
              <a:t>Behaviour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68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968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7225" y="2146187"/>
            <a:ext cx="1390450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stream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60781" y="5105455"/>
            <a:ext cx="646894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59404" y="563135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43" name="TextBox 42"/>
          <p:cNvSpPr txBox="1"/>
          <p:nvPr/>
        </p:nvSpPr>
        <p:spPr>
          <a:xfrm>
            <a:off x="4619704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4" name="TextBox 43"/>
          <p:cNvSpPr txBox="1"/>
          <p:nvPr/>
        </p:nvSpPr>
        <p:spPr>
          <a:xfrm>
            <a:off x="5068726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45" name="TextBox 44"/>
          <p:cNvSpPr txBox="1"/>
          <p:nvPr/>
        </p:nvSpPr>
        <p:spPr>
          <a:xfrm>
            <a:off x="5543406" y="563135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sp>
        <p:nvSpPr>
          <p:cNvPr id="46" name="TextBox 45"/>
          <p:cNvSpPr txBox="1"/>
          <p:nvPr/>
        </p:nvSpPr>
        <p:spPr>
          <a:xfrm>
            <a:off x="1828199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-4</a:t>
            </a:r>
            <a:endParaRPr lang="en-US" baseline="-25000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1975702" y="300167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1334237" y="3001678"/>
            <a:ext cx="423363" cy="2264123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513" y="3939238"/>
            <a:ext cx="1085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windows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2436001" y="3474770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897852" y="393923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385361" y="4424018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847212" y="4900214"/>
            <a:ext cx="1858682" cy="36000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10382" y="5631354"/>
            <a:ext cx="358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3210044" y="5637103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-1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2761022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-2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2300723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-3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583936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C-SPARQL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SELECT </a:t>
            </a:r>
            <a:r>
              <a:rPr lang="en-US" sz="2000" dirty="0" smtClean="0"/>
              <a:t>DISTINCT ?topic</a:t>
            </a:r>
            <a:br>
              <a:rPr lang="en-US" sz="2000" dirty="0" smtClean="0"/>
            </a:br>
            <a:r>
              <a:rPr lang="en-US" sz="2000" dirty="0" smtClean="0"/>
              <a:t>FROM</a:t>
            </a:r>
            <a:r>
              <a:rPr lang="en-US" sz="2000" b="1" dirty="0" smtClean="0"/>
              <a:t> STREAM &lt;</a:t>
            </a:r>
            <a:r>
              <a:rPr lang="en-US" sz="2000" b="1" dirty="0"/>
              <a:t>http://</a:t>
            </a:r>
            <a:r>
              <a:rPr lang="en-US" sz="2000" b="1" dirty="0" err="1" smtClean="0"/>
              <a:t>streamingsocialdata.org</a:t>
            </a:r>
            <a:r>
              <a:rPr lang="en-US" sz="2000" b="1" dirty="0"/>
              <a:t>/</a:t>
            </a:r>
            <a:r>
              <a:rPr lang="en-US" sz="2000" b="1" dirty="0" err="1" smtClean="0"/>
              <a:t>interact.trdf</a:t>
            </a:r>
            <a:r>
              <a:rPr lang="en-US" sz="2000" b="1" dirty="0" smtClean="0"/>
              <a:t>&gt;</a:t>
            </a:r>
            <a:br>
              <a:rPr lang="en-US" sz="2000" b="1" dirty="0" smtClean="0"/>
            </a:br>
            <a:r>
              <a:rPr lang="en-US" sz="2000" b="1" dirty="0" smtClean="0"/>
              <a:t>	[RANGE</a:t>
            </a:r>
            <a:r>
              <a:rPr lang="en-US" sz="2000" b="1" dirty="0"/>
              <a:t> </a:t>
            </a:r>
            <a:r>
              <a:rPr lang="en-US" sz="2000" b="1" dirty="0" smtClean="0"/>
              <a:t>15m</a:t>
            </a:r>
            <a:r>
              <a:rPr lang="en-US" sz="2000" b="1" dirty="0"/>
              <a:t> </a:t>
            </a:r>
            <a:r>
              <a:rPr lang="en-US" sz="2000" b="1" dirty="0" smtClean="0"/>
              <a:t>STEP</a:t>
            </a:r>
            <a:r>
              <a:rPr lang="en-US" sz="2000" b="1" dirty="0"/>
              <a:t> </a:t>
            </a:r>
            <a:r>
              <a:rPr lang="en-US" sz="2000" b="1" dirty="0" smtClean="0"/>
              <a:t>1m]</a:t>
            </a:r>
            <a:br>
              <a:rPr lang="en-US" sz="2000" b="1" dirty="0" smtClean="0"/>
            </a:br>
            <a:r>
              <a:rPr lang="en-US" sz="2000" dirty="0" smtClean="0"/>
              <a:t>WHERE { 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user </a:t>
            </a:r>
            <a:r>
              <a:rPr lang="en-US" sz="2000" dirty="0" err="1"/>
              <a:t>sd:accesses</a:t>
            </a:r>
            <a:r>
              <a:rPr lang="en-US" sz="2000" dirty="0"/>
              <a:t> ?document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user </a:t>
            </a:r>
            <a:r>
              <a:rPr lang="en-US" sz="2000" dirty="0" err="1"/>
              <a:t>foaf:knows</a:t>
            </a:r>
            <a:r>
              <a:rPr lang="en-US" sz="2000" dirty="0"/>
              <a:t> ?john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john </a:t>
            </a:r>
            <a:r>
              <a:rPr lang="en-US" sz="2000" dirty="0" err="1"/>
              <a:t>foaf:name</a:t>
            </a:r>
            <a:r>
              <a:rPr lang="en-US" sz="2000" dirty="0"/>
              <a:t> "John"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document </a:t>
            </a:r>
            <a:r>
              <a:rPr lang="en-US" sz="2000" dirty="0" err="1"/>
              <a:t>t:describes</a:t>
            </a:r>
            <a:r>
              <a:rPr lang="en-US" sz="2000" dirty="0"/>
              <a:t> ?topic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topic </a:t>
            </a:r>
            <a:r>
              <a:rPr lang="en-US" sz="2000" dirty="0" err="1"/>
              <a:t>skos:subject</a:t>
            </a:r>
            <a:r>
              <a:rPr lang="en-US" sz="2000" dirty="0"/>
              <a:t> </a:t>
            </a:r>
            <a:r>
              <a:rPr lang="en-US" sz="2000" dirty="0" err="1"/>
              <a:t>yago:Movies</a:t>
            </a:r>
            <a:r>
              <a:rPr lang="en-US" sz="2000" dirty="0"/>
              <a:t> 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}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5300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C-SPARQL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REGISTER </a:t>
            </a:r>
            <a:r>
              <a:rPr lang="en-US" sz="2000" b="1" dirty="0" smtClean="0"/>
              <a:t>STREAM </a:t>
            </a:r>
            <a:r>
              <a:rPr lang="en-US" sz="2000" b="1" dirty="0" err="1" smtClean="0"/>
              <a:t>MoviesJohnsFriendsLike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	</a:t>
            </a:r>
            <a:r>
              <a:rPr lang="en-US" sz="2000" b="1" dirty="0" smtClean="0"/>
              <a:t>COMPUTED EVERY 5m</a:t>
            </a:r>
            <a:r>
              <a:rPr lang="en-US" sz="2000" b="1" dirty="0"/>
              <a:t> </a:t>
            </a:r>
            <a:r>
              <a:rPr lang="en-US" sz="2000" b="1" dirty="0" smtClean="0"/>
              <a:t>AS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CONSTRUCT {</a:t>
            </a:r>
            <a:r>
              <a:rPr lang="en-US" sz="2000" dirty="0"/>
              <a:t> </a:t>
            </a:r>
            <a:r>
              <a:rPr lang="en-US" sz="2000" dirty="0" smtClean="0"/>
              <a:t>?</a:t>
            </a:r>
            <a:r>
              <a:rPr lang="en-US" sz="2000" dirty="0"/>
              <a:t>user </a:t>
            </a:r>
            <a:r>
              <a:rPr lang="en-US" sz="2000" dirty="0" err="1"/>
              <a:t>sd:likes</a:t>
            </a:r>
            <a:r>
              <a:rPr lang="en-US" sz="2000" dirty="0"/>
              <a:t> ?</a:t>
            </a:r>
            <a:r>
              <a:rPr lang="en-US" sz="2000" dirty="0" smtClean="0"/>
              <a:t>document }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FROM </a:t>
            </a:r>
            <a:r>
              <a:rPr lang="en-US" sz="2000" b="1" dirty="0" smtClean="0"/>
              <a:t>STREAM &lt;</a:t>
            </a:r>
            <a:r>
              <a:rPr lang="en-US" sz="2000" b="1" dirty="0"/>
              <a:t>http://</a:t>
            </a:r>
            <a:r>
              <a:rPr lang="en-US" sz="2000" b="1" dirty="0" err="1" smtClean="0"/>
              <a:t>streamingsocialdata.org</a:t>
            </a:r>
            <a:r>
              <a:rPr lang="en-US" sz="2000" b="1" dirty="0"/>
              <a:t>/</a:t>
            </a:r>
            <a:r>
              <a:rPr lang="en-US" sz="2000" b="1" dirty="0" err="1" smtClean="0"/>
              <a:t>interact.trdf</a:t>
            </a:r>
            <a:r>
              <a:rPr lang="en-US" sz="2000" b="1" dirty="0"/>
              <a:t>&gt;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	[RANGE</a:t>
            </a:r>
            <a:r>
              <a:rPr lang="en-US" sz="2000" b="1" dirty="0"/>
              <a:t> </a:t>
            </a:r>
            <a:r>
              <a:rPr lang="en-US" sz="2000" b="1" dirty="0" smtClean="0"/>
              <a:t>30m</a:t>
            </a:r>
            <a:r>
              <a:rPr lang="en-US" sz="2000" b="1" dirty="0"/>
              <a:t> </a:t>
            </a:r>
            <a:r>
              <a:rPr lang="en-US" sz="2000" b="1" dirty="0" smtClean="0"/>
              <a:t>STEP</a:t>
            </a:r>
            <a:r>
              <a:rPr lang="en-US" sz="2000" b="1" dirty="0"/>
              <a:t> </a:t>
            </a:r>
            <a:r>
              <a:rPr lang="en-US" sz="2000" b="1" dirty="0" smtClean="0"/>
              <a:t>5m]</a:t>
            </a:r>
            <a:br>
              <a:rPr lang="en-US" sz="2000" b="1" dirty="0" smtClean="0"/>
            </a:br>
            <a:r>
              <a:rPr lang="en-US" sz="2000" dirty="0" smtClean="0"/>
              <a:t>WHERE</a:t>
            </a:r>
            <a:r>
              <a:rPr lang="en-US" sz="2000" dirty="0"/>
              <a:t> </a:t>
            </a:r>
            <a:r>
              <a:rPr lang="en-US" sz="2000" dirty="0" smtClean="0"/>
              <a:t>{ 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user </a:t>
            </a:r>
            <a:r>
              <a:rPr lang="en-US" sz="2000" dirty="0" err="1"/>
              <a:t>sd:likes</a:t>
            </a:r>
            <a:r>
              <a:rPr lang="en-US" sz="2000" dirty="0"/>
              <a:t> ?document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user </a:t>
            </a:r>
            <a:r>
              <a:rPr lang="en-US" sz="2000" dirty="0" err="1"/>
              <a:t>foaf:knows</a:t>
            </a:r>
            <a:r>
              <a:rPr lang="en-US" sz="2000" dirty="0"/>
              <a:t> ?john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john </a:t>
            </a:r>
            <a:r>
              <a:rPr lang="en-US" sz="2000" dirty="0" err="1"/>
              <a:t>foat:name</a:t>
            </a:r>
            <a:r>
              <a:rPr lang="en-US" sz="2000" dirty="0"/>
              <a:t> "John"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document </a:t>
            </a:r>
            <a:r>
              <a:rPr lang="en-US" sz="2000" dirty="0" err="1"/>
              <a:t>sd:describes</a:t>
            </a:r>
            <a:r>
              <a:rPr lang="en-US" sz="2000" dirty="0"/>
              <a:t> ?topic 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topic </a:t>
            </a:r>
            <a:r>
              <a:rPr lang="en-US" sz="2000" dirty="0" err="1"/>
              <a:t>skos:subject</a:t>
            </a:r>
            <a:r>
              <a:rPr lang="en-US" sz="2000" dirty="0"/>
              <a:t> </a:t>
            </a:r>
            <a:r>
              <a:rPr lang="en-US" sz="2000" dirty="0" err="1"/>
              <a:t>yago:Movies</a:t>
            </a:r>
            <a:r>
              <a:rPr lang="en-US" sz="2000" dirty="0"/>
              <a:t> 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}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2060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Knowledge Bases to Semantic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Common Semantic Web assumptions:</a:t>
            </a:r>
          </a:p>
          <a:p>
            <a:pPr lvl="1"/>
            <a:r>
              <a:rPr lang="en-US" dirty="0" smtClean="0"/>
              <a:t>persistent data storage</a:t>
            </a:r>
          </a:p>
          <a:p>
            <a:pPr lvl="1"/>
            <a:r>
              <a:rPr lang="en-US" dirty="0" smtClean="0"/>
              <a:t>relatively static data</a:t>
            </a:r>
          </a:p>
          <a:p>
            <a:pPr lvl="1"/>
            <a:r>
              <a:rPr lang="en-US" dirty="0" smtClean="0"/>
              <a:t>complex one-off queries</a:t>
            </a:r>
          </a:p>
          <a:p>
            <a:pPr lvl="1"/>
            <a:r>
              <a:rPr lang="en-US" dirty="0" smtClean="0"/>
              <a:t>expressive reasoning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5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C-SPARQL Query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REGISTER </a:t>
            </a:r>
            <a:r>
              <a:rPr lang="en-US" sz="2000" b="1" dirty="0" smtClean="0"/>
              <a:t>QUERY </a:t>
            </a:r>
            <a:r>
              <a:rPr lang="en-US" sz="2000" b="1" dirty="0" err="1" smtClean="0"/>
              <a:t>GlobalCountOfInteractions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	COMPUTED EVERY 5m</a:t>
            </a:r>
            <a:r>
              <a:rPr lang="en-US" sz="2000" b="1" dirty="0"/>
              <a:t> </a:t>
            </a:r>
            <a:r>
              <a:rPr lang="en-US" sz="2000" b="1" dirty="0" smtClean="0"/>
              <a:t>AS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dirty="0" smtClean="0"/>
              <a:t>SELECT</a:t>
            </a:r>
            <a:r>
              <a:rPr lang="en-US" sz="2000" dirty="0"/>
              <a:t> </a:t>
            </a:r>
            <a:r>
              <a:rPr lang="en-US" sz="2000" dirty="0" smtClean="0"/>
              <a:t>?user COUNT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?document</a:t>
            </a:r>
            <a:r>
              <a:rPr lang="en-US" sz="2000" dirty="0" smtClean="0"/>
              <a:t>) as</a:t>
            </a:r>
            <a:r>
              <a:rPr lang="en-US" sz="2000" dirty="0"/>
              <a:t> </a:t>
            </a:r>
            <a:r>
              <a:rPr lang="en-US" sz="2000" dirty="0" smtClean="0"/>
              <a:t>?</a:t>
            </a:r>
            <a:r>
              <a:rPr lang="en-US" sz="2000" dirty="0" err="1" smtClean="0"/>
              <a:t>numberOfMovies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FROM </a:t>
            </a:r>
            <a:r>
              <a:rPr lang="en-US" sz="2000" b="1" dirty="0" smtClean="0"/>
              <a:t>STREAM &lt;</a:t>
            </a:r>
            <a:r>
              <a:rPr lang="en-US" sz="2000" b="1" dirty="0"/>
              <a:t>http://</a:t>
            </a:r>
            <a:r>
              <a:rPr lang="en-US" sz="2000" b="1" dirty="0" err="1" smtClean="0"/>
              <a:t>streamingsocialdata.org</a:t>
            </a:r>
            <a:r>
              <a:rPr lang="en-US" sz="2000" b="1" dirty="0"/>
              <a:t>/</a:t>
            </a:r>
            <a:r>
              <a:rPr lang="en-US" sz="2000" b="1" dirty="0" err="1" smtClean="0"/>
              <a:t>MoviesJohnsFriendsLike.trdf</a:t>
            </a:r>
            <a:r>
              <a:rPr lang="en-US" sz="2000" b="1" dirty="0"/>
              <a:t>&gt; </a:t>
            </a:r>
            <a:r>
              <a:rPr lang="en-US" sz="2000" b="1" dirty="0" smtClean="0"/>
              <a:t>[RANGE</a:t>
            </a:r>
            <a:r>
              <a:rPr lang="en-US" sz="2000" b="1" dirty="0"/>
              <a:t> </a:t>
            </a:r>
            <a:r>
              <a:rPr lang="en-US" sz="2000" b="1" dirty="0" smtClean="0"/>
              <a:t>30m</a:t>
            </a:r>
            <a:r>
              <a:rPr lang="en-US" sz="2000" b="1" dirty="0"/>
              <a:t> </a:t>
            </a:r>
            <a:r>
              <a:rPr lang="en-US" sz="2000" b="1" dirty="0" smtClean="0"/>
              <a:t>STEP</a:t>
            </a:r>
            <a:r>
              <a:rPr lang="en-US" sz="2000" b="1" dirty="0"/>
              <a:t> </a:t>
            </a:r>
            <a:r>
              <a:rPr lang="en-US" sz="2000" b="1" dirty="0" smtClean="0"/>
              <a:t>5m</a:t>
            </a:r>
            <a:r>
              <a:rPr lang="en-US" sz="2000" dirty="0" smtClean="0"/>
              <a:t>]</a:t>
            </a:r>
            <a:br>
              <a:rPr lang="en-US" sz="2000" dirty="0" smtClean="0"/>
            </a:br>
            <a:r>
              <a:rPr lang="en-US" sz="2000" dirty="0" smtClean="0"/>
              <a:t>WHERE</a:t>
            </a:r>
            <a:r>
              <a:rPr lang="en-US" sz="2000" dirty="0"/>
              <a:t> </a:t>
            </a:r>
            <a:r>
              <a:rPr lang="en-US" sz="2000" dirty="0" smtClean="0"/>
              <a:t>{ </a:t>
            </a:r>
            <a:br>
              <a:rPr lang="en-US" sz="2000" dirty="0" smtClean="0"/>
            </a:br>
            <a:r>
              <a:rPr lang="en-US" sz="2000" dirty="0" smtClean="0"/>
              <a:t>	?</a:t>
            </a:r>
            <a:r>
              <a:rPr lang="en-US" sz="2000" dirty="0"/>
              <a:t>user </a:t>
            </a:r>
            <a:r>
              <a:rPr lang="en-US" sz="2000" dirty="0" err="1"/>
              <a:t>sd:likes</a:t>
            </a:r>
            <a:r>
              <a:rPr lang="en-US" sz="2000" dirty="0"/>
              <a:t> ?document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}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GROUP BY { </a:t>
            </a:r>
            <a:r>
              <a:rPr lang="en-US" sz="2000" dirty="0"/>
              <a:t>?user 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77906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and Completeness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SPARQL deals with finite graphs</a:t>
            </a:r>
          </a:p>
          <a:p>
            <a:pPr lvl="1"/>
            <a:r>
              <a:rPr lang="en-US" dirty="0" smtClean="0"/>
              <a:t>query evaluation should produce all results for a given query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C-SPARQL deals with unbounded data streams</a:t>
            </a:r>
          </a:p>
          <a:p>
            <a:pPr lvl="1"/>
            <a:r>
              <a:rPr lang="en-US" dirty="0" smtClean="0"/>
              <a:t>may not be possible to return all results for a given query</a:t>
            </a:r>
          </a:p>
          <a:p>
            <a:pPr lvl="1"/>
            <a:r>
              <a:rPr lang="en-US" dirty="0" smtClean="0"/>
              <a:t>trade-off between resource use and completeness of result set</a:t>
            </a:r>
          </a:p>
          <a:p>
            <a:pPr lvl="1"/>
            <a:r>
              <a:rPr lang="en-US" dirty="0" smtClean="0"/>
              <a:t>size of buffers used for windows is one example of a parameter that affects resource use and completeness</a:t>
            </a:r>
          </a:p>
          <a:p>
            <a:pPr lvl="1"/>
            <a:r>
              <a:rPr lang="en-US" dirty="0" smtClean="0"/>
              <a:t>can further reduce resource use by randomly sampling from streams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16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Knowledge Bases to Semantic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Some applications have very different requirements:</a:t>
            </a:r>
          </a:p>
          <a:p>
            <a:pPr lvl="1"/>
            <a:r>
              <a:rPr lang="en-US" dirty="0" smtClean="0"/>
              <a:t>data arrives in real-time</a:t>
            </a:r>
          </a:p>
          <a:p>
            <a:pPr lvl="1"/>
            <a:r>
              <a:rPr lang="en-US" dirty="0" smtClean="0"/>
              <a:t>too much data to store!</a:t>
            </a:r>
          </a:p>
          <a:p>
            <a:pPr lvl="1"/>
            <a:r>
              <a:rPr lang="en-US" dirty="0" smtClean="0"/>
              <a:t>data never stops coming</a:t>
            </a:r>
          </a:p>
          <a:p>
            <a:pPr lvl="1"/>
            <a:r>
              <a:rPr lang="en-US" dirty="0" smtClean="0"/>
              <a:t>ongoing lightweight analysis of rapidly changing data</a:t>
            </a:r>
          </a:p>
        </p:txBody>
      </p:sp>
    </p:spTree>
    <p:extLst>
      <p:ext uri="{BB962C8B-B14F-4D97-AF65-F5344CB8AC3E}">
        <p14:creationId xmlns:p14="http://schemas.microsoft.com/office/powerpoint/2010/main" val="1637339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Application: MIDAS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5" descr="Figure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" r="362"/>
          <a:stretch/>
        </p:blipFill>
        <p:spPr bwMode="auto">
          <a:xfrm>
            <a:off x="4786313" y="2428230"/>
            <a:ext cx="3600000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" b="490"/>
          <a:stretch/>
        </p:blipFill>
        <p:spPr bwMode="auto">
          <a:xfrm>
            <a:off x="751338" y="2428230"/>
            <a:ext cx="3600000" cy="27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8" name="Picture 7" descr="m25speed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" t="7567" r="11911" b="4546"/>
          <a:stretch/>
        </p:blipFill>
        <p:spPr bwMode="auto">
          <a:xfrm>
            <a:off x="1363164" y="1507962"/>
            <a:ext cx="6411321" cy="4954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40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Domains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monitoring and traffic engineering</a:t>
            </a:r>
          </a:p>
          <a:p>
            <a:r>
              <a:rPr lang="en-US" dirty="0"/>
              <a:t>Sensor networks, RFID tags</a:t>
            </a:r>
          </a:p>
          <a:p>
            <a:r>
              <a:rPr lang="en-US" dirty="0" smtClean="0"/>
              <a:t>Telecommunications </a:t>
            </a:r>
            <a:r>
              <a:rPr lang="en-US" dirty="0"/>
              <a:t>call records</a:t>
            </a:r>
          </a:p>
          <a:p>
            <a:r>
              <a:rPr lang="en-US" dirty="0"/>
              <a:t>Financial applications</a:t>
            </a:r>
          </a:p>
          <a:p>
            <a:r>
              <a:rPr lang="en-US" dirty="0"/>
              <a:t>Web logs and click-streams</a:t>
            </a:r>
          </a:p>
          <a:p>
            <a:r>
              <a:rPr lang="en-US" dirty="0"/>
              <a:t>Manufacturing </a:t>
            </a:r>
            <a:r>
              <a:rPr lang="en-US" dirty="0" smtClean="0"/>
              <a:t>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30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Relatively recent development in the database community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(potentially unbounded) sequence of tuples (triples)</a:t>
            </a:r>
          </a:p>
          <a:p>
            <a:pPr marL="0" indent="0">
              <a:buNone/>
            </a:pPr>
            <a:r>
              <a:rPr lang="en-US" dirty="0" smtClean="0"/>
              <a:t>Transactional data streams: log interactions between entities</a:t>
            </a:r>
          </a:p>
          <a:p>
            <a:pPr lvl="1"/>
            <a:r>
              <a:rPr lang="en-US" dirty="0" smtClean="0"/>
              <a:t> Credit card: purchases by consumers from merchants</a:t>
            </a:r>
          </a:p>
          <a:p>
            <a:pPr lvl="1"/>
            <a:r>
              <a:rPr lang="en-US" dirty="0" smtClean="0"/>
              <a:t> Telecommunications: phone calls by callers to dialed parties</a:t>
            </a:r>
          </a:p>
          <a:p>
            <a:pPr marL="0" indent="0">
              <a:buNone/>
            </a:pPr>
            <a:r>
              <a:rPr lang="en-US" dirty="0" smtClean="0"/>
              <a:t>Measurement data streams: monitor evolution of entity states</a:t>
            </a:r>
          </a:p>
          <a:p>
            <a:pPr lvl="1"/>
            <a:r>
              <a:rPr lang="en-US" dirty="0" smtClean="0"/>
              <a:t> Sensor networks: physical phenomena, road traffic</a:t>
            </a:r>
          </a:p>
          <a:p>
            <a:pPr lvl="1"/>
            <a:r>
              <a:rPr lang="en-US" dirty="0" smtClean="0"/>
              <a:t> IP network: traffic at router interfaces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129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versus Continuous Queries 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One-time queries</a:t>
            </a:r>
          </a:p>
          <a:p>
            <a:r>
              <a:rPr lang="en-US" dirty="0"/>
              <a:t>R</a:t>
            </a:r>
            <a:r>
              <a:rPr lang="en-US" dirty="0" smtClean="0"/>
              <a:t>un once to completion over the current data set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Continuous queries</a:t>
            </a:r>
          </a:p>
          <a:p>
            <a:r>
              <a:rPr lang="en-US" dirty="0"/>
              <a:t>I</a:t>
            </a:r>
            <a:r>
              <a:rPr lang="en-US" dirty="0" smtClean="0"/>
              <a:t>ssued once and then continuously evaluated over a data stream</a:t>
            </a:r>
          </a:p>
          <a:p>
            <a:pPr lvl="1"/>
            <a:r>
              <a:rPr lang="en-US" dirty="0" smtClean="0"/>
              <a:t>“Notify me when the temperature drops below X”</a:t>
            </a:r>
          </a:p>
          <a:p>
            <a:pPr lvl="1"/>
            <a:r>
              <a:rPr lang="en-US" dirty="0" smtClean="0"/>
              <a:t>“Tell me when prices of stock Y &gt; 300”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58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</a:t>
            </a:r>
            <a:r>
              <a:rPr lang="en-US" dirty="0" err="1" smtClean="0"/>
              <a:t>Triplestore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SPARQL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 Engine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Can 6"/>
          <p:cNvSpPr/>
          <p:nvPr/>
        </p:nvSpPr>
        <p:spPr bwMode="auto">
          <a:xfrm>
            <a:off x="3503296" y="4817251"/>
            <a:ext cx="2137407" cy="1053290"/>
          </a:xfrm>
          <a:prstGeom prst="can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stored </a:t>
            </a: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triples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6" idx="2"/>
            <a:endCxn id="7" idx="1"/>
          </p:cNvCxnSpPr>
          <p:nvPr/>
        </p:nvCxnSpPr>
        <p:spPr bwMode="auto">
          <a:xfrm>
            <a:off x="4572000" y="4027284"/>
            <a:ext cx="0" cy="7899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triangle" w="lg" len="lg"/>
            <a:tailEnd type="triangle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5610145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116010" y="2263892"/>
            <a:ext cx="774571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75733" y="2266309"/>
            <a:ext cx="868823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94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ight Arrow 24"/>
          <p:cNvSpPr/>
          <p:nvPr/>
        </p:nvSpPr>
        <p:spPr>
          <a:xfrm rot="16200000">
            <a:off x="5213829" y="2793653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Stream Management System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147061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 processor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3503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2841435" y="1989310"/>
            <a:ext cx="1323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continuous </a:t>
            </a:r>
          </a:p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77625" y="1989310"/>
            <a:ext cx="1172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stream of </a:t>
            </a:r>
          </a:p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8275" y="3250588"/>
            <a:ext cx="889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stream</a:t>
            </a:r>
          </a:p>
          <a:p>
            <a:r>
              <a:rPr lang="en-US" dirty="0" smtClean="0"/>
              <a:t>of </a:t>
            </a:r>
          </a:p>
          <a:p>
            <a:r>
              <a:rPr lang="en-US" dirty="0" smtClean="0"/>
              <a:t>triples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1546778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7769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5808</TotalTime>
  <Words>591</Words>
  <Application>Microsoft Macintosh PowerPoint</Application>
  <PresentationFormat>On-screen Show (4:3)</PresentationFormat>
  <Paragraphs>153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ECS</vt:lpstr>
      <vt:lpstr>Streaming  Semantic Data</vt:lpstr>
      <vt:lpstr>From Knowledge Bases to Semantic Streams</vt:lpstr>
      <vt:lpstr>From Knowledge Bases to Semantic Streams</vt:lpstr>
      <vt:lpstr>Example Application: MIDAS</vt:lpstr>
      <vt:lpstr>Application Domains</vt:lpstr>
      <vt:lpstr>Data Streams</vt:lpstr>
      <vt:lpstr>One-Time versus Continuous Queries </vt:lpstr>
      <vt:lpstr>Conventional Triplestore</vt:lpstr>
      <vt:lpstr>Semantic Stream Management System </vt:lpstr>
      <vt:lpstr>Stream Reasoning</vt:lpstr>
      <vt:lpstr>Conventional Reasoner</vt:lpstr>
      <vt:lpstr>Stream Reasoner</vt:lpstr>
      <vt:lpstr>Stream Reasoning Systems</vt:lpstr>
      <vt:lpstr>Query  Processing</vt:lpstr>
      <vt:lpstr>Example: C-SPARQL</vt:lpstr>
      <vt:lpstr>Windows</vt:lpstr>
      <vt:lpstr>Window Behaviour</vt:lpstr>
      <vt:lpstr>Example C-SPARQL Query</vt:lpstr>
      <vt:lpstr>Example C-SPARQL Query</vt:lpstr>
      <vt:lpstr>Example C-SPARQL Query</vt:lpstr>
      <vt:lpstr>Scalability and Completeness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68</cp:revision>
  <dcterms:created xsi:type="dcterms:W3CDTF">2013-03-28T16:34:03Z</dcterms:created>
  <dcterms:modified xsi:type="dcterms:W3CDTF">2015-05-05T15:04:25Z</dcterms:modified>
</cp:coreProperties>
</file>