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1"/>
  </p:notesMasterIdLst>
  <p:handoutMasterIdLst>
    <p:handoutMasterId r:id="rId32"/>
  </p:handoutMasterIdLst>
  <p:sldIdLst>
    <p:sldId id="257" r:id="rId2"/>
    <p:sldId id="327" r:id="rId3"/>
    <p:sldId id="258" r:id="rId4"/>
    <p:sldId id="259" r:id="rId5"/>
    <p:sldId id="325" r:id="rId6"/>
    <p:sldId id="326" r:id="rId7"/>
    <p:sldId id="293" r:id="rId8"/>
    <p:sldId id="295" r:id="rId9"/>
    <p:sldId id="297" r:id="rId10"/>
    <p:sldId id="298" r:id="rId11"/>
    <p:sldId id="299" r:id="rId12"/>
    <p:sldId id="301" r:id="rId13"/>
    <p:sldId id="302" r:id="rId14"/>
    <p:sldId id="303" r:id="rId15"/>
    <p:sldId id="306" r:id="rId16"/>
    <p:sldId id="260" r:id="rId17"/>
    <p:sldId id="261" r:id="rId18"/>
    <p:sldId id="262" r:id="rId19"/>
    <p:sldId id="265" r:id="rId20"/>
    <p:sldId id="266" r:id="rId21"/>
    <p:sldId id="270" r:id="rId22"/>
    <p:sldId id="291" r:id="rId23"/>
    <p:sldId id="329" r:id="rId24"/>
    <p:sldId id="328" r:id="rId25"/>
    <p:sldId id="319" r:id="rId26"/>
    <p:sldId id="320" r:id="rId27"/>
    <p:sldId id="321" r:id="rId28"/>
    <p:sldId id="322" r:id="rId29"/>
    <p:sldId id="33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009" autoAdjust="0"/>
  </p:normalViewPr>
  <p:slideViewPr>
    <p:cSldViewPr snapToGrid="0" snapToObjects="1" showGuides="1">
      <p:cViewPr>
        <p:scale>
          <a:sx n="72" d="100"/>
          <a:sy n="72" d="100"/>
        </p:scale>
        <p:origin x="-872" y="-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79CBE-9D90-1442-85DF-A63CF8722242}" type="datetimeFigureOut">
              <a:rPr lang="en-US" smtClean="0"/>
              <a:t>06/05/15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56441-A3A0-F64B-939E-758AFCD47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843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4E191C-1AAE-B84C-9518-47FE32D993FD}" type="datetimeFigureOut">
              <a:rPr lang="en-US" smtClean="0"/>
              <a:t>06/05/15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6717C-ABEE-7C47-86C1-990073364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082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Track the bill of materials for the Saturn V and the CSM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6717C-ABEE-7C47-86C1-9900733647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805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C9837-38CE-B440-8E57-3C499E4A004B}" type="slidenum">
              <a:rPr lang="en-GB"/>
              <a:pPr/>
              <a:t>15</a:t>
            </a:fld>
            <a:endParaRPr lang="en-GB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6F0526-7BD0-8B48-942E-26FDFC8F63E1}" type="slidenum">
              <a:rPr lang="en-GB"/>
              <a:pPr/>
              <a:t>17</a:t>
            </a:fld>
            <a:endParaRPr lang="en-GB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Integrated Database Management System</a:t>
            </a:r>
            <a:endParaRPr lang="en-GB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E22EE7-7139-9446-BE0F-1DEA72F55E30}" type="slidenum">
              <a:rPr lang="en-GB"/>
              <a:pPr/>
              <a:t>18</a:t>
            </a:fld>
            <a:endParaRPr lang="en-GB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D4F2AF-FE67-6843-8E66-67A1E78DFA97}" type="slidenum">
              <a:rPr lang="en-GB"/>
              <a:pPr/>
              <a:t>19</a:t>
            </a:fld>
            <a:endParaRPr lang="en-GB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 </a:t>
            </a:r>
            <a:r>
              <a:rPr lang="en-GB" i="1" dirty="0" smtClean="0"/>
              <a:t>set type</a:t>
            </a:r>
            <a:r>
              <a:rPr lang="en-GB" dirty="0" smtClean="0"/>
              <a:t> is a description of a 1:N relationship between two record types</a:t>
            </a:r>
          </a:p>
          <a:p>
            <a:r>
              <a:rPr lang="en-GB" dirty="0" smtClean="0"/>
              <a:t>Each set type has:</a:t>
            </a:r>
          </a:p>
          <a:p>
            <a:pPr lvl="1"/>
            <a:r>
              <a:rPr lang="en-GB" dirty="0" smtClean="0"/>
              <a:t>A name</a:t>
            </a:r>
          </a:p>
          <a:p>
            <a:pPr lvl="1"/>
            <a:r>
              <a:rPr lang="en-GB" dirty="0" smtClean="0"/>
              <a:t>An </a:t>
            </a:r>
            <a:r>
              <a:rPr lang="en-GB" i="1" dirty="0" smtClean="0"/>
              <a:t>owner record type</a:t>
            </a:r>
            <a:br>
              <a:rPr lang="en-GB" i="1" dirty="0" smtClean="0"/>
            </a:br>
            <a:r>
              <a:rPr lang="en-GB" dirty="0" smtClean="0"/>
              <a:t>(the domain of the relationship)</a:t>
            </a:r>
          </a:p>
          <a:p>
            <a:pPr lvl="1"/>
            <a:r>
              <a:rPr lang="en-GB" dirty="0" smtClean="0"/>
              <a:t>A </a:t>
            </a:r>
            <a:r>
              <a:rPr lang="en-GB" i="1" dirty="0" smtClean="0"/>
              <a:t>member record type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(the range of the relationship)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51E27E-A282-C04A-A677-8CF8019F4769}" type="slidenum">
              <a:rPr lang="en-GB"/>
              <a:pPr/>
              <a:t>20</a:t>
            </a:fld>
            <a:endParaRPr lang="en-GB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62600A-3B85-E945-AB3C-E250B5E1358E}" type="slidenum">
              <a:rPr lang="en-GB"/>
              <a:pPr/>
              <a:t>21</a:t>
            </a:fld>
            <a:endParaRPr lang="en-GB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7E8303-FFE1-944F-9653-FDD344C03834}" type="slidenum">
              <a:rPr lang="en-GB"/>
              <a:pPr/>
              <a:t>22</a:t>
            </a:fld>
            <a:endParaRPr lang="en-GB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BF3F37-6BED-3142-94AC-584F542F2B74}" type="slidenum">
              <a:rPr lang="en-GB"/>
              <a:pPr/>
              <a:t>25</a:t>
            </a:fld>
            <a:endParaRPr lang="en-GB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2E60D4-5646-2E4D-8A61-63ABF9C534BA}" type="slidenum">
              <a:rPr lang="en-GB"/>
              <a:pPr/>
              <a:t>26</a:t>
            </a:fld>
            <a:endParaRPr lang="en-GB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D63F4-0C6D-2E4F-9E00-03BB93C11DF3}" type="slidenum">
              <a:rPr lang="en-GB"/>
              <a:pPr/>
              <a:t>27</a:t>
            </a:fld>
            <a:endParaRPr lang="en-GB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41DF46-3FE3-E34E-8226-4E224F33F38E}" type="slidenum">
              <a:rPr lang="en-GB"/>
              <a:pPr/>
              <a:t>7</a:t>
            </a:fld>
            <a:endParaRPr lang="en-GB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F09261-3021-C94B-A9AA-7642B5F6662E}" type="slidenum">
              <a:rPr lang="en-GB"/>
              <a:pPr/>
              <a:t>28</a:t>
            </a:fld>
            <a:endParaRPr lang="en-GB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31BB54-67E1-7B49-9662-77D8D74DE615}" type="slidenum">
              <a:rPr lang="en-GB"/>
              <a:pPr/>
              <a:t>8</a:t>
            </a:fld>
            <a:endParaRPr lang="en-GB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 smtClean="0"/>
              <a:t>Each node in the tree is a </a:t>
            </a:r>
            <a:r>
              <a:rPr lang="en-GB" i="1" dirty="0" smtClean="0"/>
              <a:t>record</a:t>
            </a:r>
            <a:r>
              <a:rPr lang="en-GB" dirty="0" smtClean="0"/>
              <a:t> representing some entity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Records are a collection of </a:t>
            </a:r>
            <a:r>
              <a:rPr lang="en-GB" i="1" dirty="0" smtClean="0"/>
              <a:t>field values</a:t>
            </a:r>
            <a:r>
              <a:rPr lang="en-GB" dirty="0" smtClean="0"/>
              <a:t> that provide information about the entity represented by the record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Records of the same type are grouped into </a:t>
            </a:r>
            <a:r>
              <a:rPr lang="en-GB" i="1" dirty="0" smtClean="0"/>
              <a:t>record types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Each record type has a name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The structure of a record type is defined by a collection of </a:t>
            </a:r>
            <a:r>
              <a:rPr lang="en-GB" i="1" dirty="0" smtClean="0"/>
              <a:t>fields</a:t>
            </a:r>
            <a:r>
              <a:rPr lang="en-GB" dirty="0" smtClean="0"/>
              <a:t> or </a:t>
            </a:r>
            <a:r>
              <a:rPr lang="en-GB" i="1" dirty="0" smtClean="0"/>
              <a:t>data items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Each field has a </a:t>
            </a:r>
            <a:r>
              <a:rPr lang="en-GB" i="1" dirty="0" smtClean="0"/>
              <a:t>data type</a:t>
            </a:r>
            <a:r>
              <a:rPr lang="en-GB" dirty="0" smtClean="0"/>
              <a:t> (integer, float, string,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45EFA8-6719-7841-A136-125D751D0B3B}" type="slidenum">
              <a:rPr lang="en-GB"/>
              <a:pPr/>
              <a:t>9</a:t>
            </a:fld>
            <a:endParaRPr lang="en-GB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 </a:t>
            </a:r>
            <a:r>
              <a:rPr lang="en-GB" i="1" dirty="0" smtClean="0"/>
              <a:t>parent-child relationship type</a:t>
            </a:r>
            <a:r>
              <a:rPr lang="en-GB" dirty="0" smtClean="0"/>
              <a:t> (</a:t>
            </a:r>
            <a:r>
              <a:rPr lang="en-GB" i="1" dirty="0" smtClean="0"/>
              <a:t>PCR type</a:t>
            </a:r>
            <a:r>
              <a:rPr lang="en-GB" dirty="0" smtClean="0"/>
              <a:t>) is a 1:N relationship between two record types</a:t>
            </a:r>
          </a:p>
          <a:p>
            <a:pPr lvl="1"/>
            <a:r>
              <a:rPr lang="en-GB" dirty="0" smtClean="0"/>
              <a:t>The single end is the </a:t>
            </a:r>
            <a:r>
              <a:rPr lang="en-GB" i="1" dirty="0" smtClean="0"/>
              <a:t>parent record type</a:t>
            </a:r>
          </a:p>
          <a:p>
            <a:pPr lvl="1"/>
            <a:r>
              <a:rPr lang="en-GB" dirty="0" smtClean="0"/>
              <a:t>The multiple end has the </a:t>
            </a:r>
            <a:r>
              <a:rPr lang="en-GB" i="1" dirty="0" smtClean="0"/>
              <a:t>child record type</a:t>
            </a:r>
          </a:p>
          <a:p>
            <a:pPr lvl="1"/>
            <a:r>
              <a:rPr lang="en-GB" dirty="0" smtClean="0"/>
              <a:t>(each record may have many children)</a:t>
            </a:r>
          </a:p>
          <a:p>
            <a:r>
              <a:rPr lang="en-GB" dirty="0" smtClean="0"/>
              <a:t>Each child may itself have child record types</a:t>
            </a:r>
            <a:br>
              <a:rPr lang="en-GB" dirty="0" smtClean="0"/>
            </a:br>
            <a:r>
              <a:rPr lang="en-GB" dirty="0" smtClean="0"/>
              <a:t>(i.e. it may be the parent in another relationship</a:t>
            </a:r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EFE908-D4CF-7E40-8F95-74C018EC7FE2}" type="slidenum">
              <a:rPr lang="en-GB"/>
              <a:pPr/>
              <a:t>10</a:t>
            </a:fld>
            <a:endParaRPr lang="en-GB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ECFEC6-F944-9B4D-B712-0BEAC7197272}" type="slidenum">
              <a:rPr lang="en-GB"/>
              <a:pPr/>
              <a:t>11</a:t>
            </a:fld>
            <a:endParaRPr lang="en-GB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9BF053-893A-4E4B-9A53-585317FD40BE}" type="slidenum">
              <a:rPr lang="en-GB"/>
              <a:pPr/>
              <a:t>12</a:t>
            </a:fld>
            <a:endParaRPr lang="en-GB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39529F-DFF3-E043-AB5C-C9DE8E82D8B8}" type="slidenum">
              <a:rPr lang="en-GB"/>
              <a:pPr/>
              <a:t>13</a:t>
            </a:fld>
            <a:endParaRPr lang="en-GB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C163B9-5D3C-5147-8063-A7FEAB486EBE}" type="slidenum">
              <a:rPr lang="en-GB"/>
              <a:pPr/>
              <a:t>14</a:t>
            </a:fld>
            <a:endParaRPr lang="en-GB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Before </a:t>
            </a:r>
            <a:r>
              <a:rPr lang="en-US" dirty="0" smtClean="0"/>
              <a:t>the Relational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COMP3211 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2014-2015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Occurrences</a:t>
            </a:r>
            <a:endParaRPr 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</a:t>
            </a:r>
            <a:r>
              <a:rPr lang="en-GB" i="1" dirty="0"/>
              <a:t>occurrence</a:t>
            </a:r>
            <a:r>
              <a:rPr lang="en-GB" dirty="0"/>
              <a:t> or </a:t>
            </a:r>
            <a:r>
              <a:rPr lang="en-GB" i="1" dirty="0"/>
              <a:t>instance</a:t>
            </a:r>
            <a:r>
              <a:rPr lang="en-GB" dirty="0"/>
              <a:t> of the PCR type consists of:</a:t>
            </a:r>
          </a:p>
          <a:p>
            <a:pPr lvl="1"/>
            <a:r>
              <a:rPr lang="en-GB" dirty="0"/>
              <a:t>One record of the parent record type</a:t>
            </a:r>
          </a:p>
          <a:p>
            <a:pPr lvl="1"/>
            <a:r>
              <a:rPr lang="en-GB" dirty="0"/>
              <a:t>Zero or more records of the child record type</a:t>
            </a:r>
          </a:p>
          <a:p>
            <a:pPr lvl="1"/>
            <a:r>
              <a:rPr lang="en-GB" dirty="0"/>
              <a:t>(i.e. an instance is a record and all of its children)</a:t>
            </a:r>
          </a:p>
          <a:p>
            <a:r>
              <a:rPr lang="en-GB" dirty="0"/>
              <a:t>PCR types are referred to by naming the pair of parent record type and child record type</a:t>
            </a:r>
          </a:p>
          <a:p>
            <a:pPr lvl="1"/>
            <a:r>
              <a:rPr lang="en-GB" dirty="0"/>
              <a:t>e.g. (DEPARTMENT, EMPLOYEE)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816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Georgia"/>
                <a:cs typeface="Georgia"/>
              </a:rPr>
              <a:t>Example Occurrences</a:t>
            </a:r>
            <a:br>
              <a:rPr lang="en-GB">
                <a:latin typeface="Georgia"/>
                <a:cs typeface="Georgia"/>
              </a:rPr>
            </a:br>
            <a:r>
              <a:rPr lang="en-GB" sz="2400">
                <a:latin typeface="Georgia"/>
                <a:cs typeface="Georgia"/>
              </a:rPr>
              <a:t>(DEPARTMENT, EMPLOYEE)</a:t>
            </a:r>
            <a:endParaRPr lang="en-US" sz="2400">
              <a:latin typeface="Georgia"/>
              <a:cs typeface="Georgia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3492500" y="1989138"/>
            <a:ext cx="2159000" cy="360362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Sales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692275" y="3068638"/>
            <a:ext cx="1439863" cy="360362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Smith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3851275" y="3068638"/>
            <a:ext cx="1439863" cy="360362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Jones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6011863" y="3068638"/>
            <a:ext cx="1439862" cy="360362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Brown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3492500" y="4149725"/>
            <a:ext cx="2159000" cy="358775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IT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2771775" y="5229225"/>
            <a:ext cx="1439863" cy="360363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Fraser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4932363" y="5229225"/>
            <a:ext cx="1441450" cy="360363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Hardy</a:t>
            </a:r>
            <a:endParaRPr lang="en-US">
              <a:latin typeface="Georgia"/>
              <a:cs typeface="Georgia"/>
            </a:endParaRPr>
          </a:p>
        </p:txBody>
      </p:sp>
      <p:cxnSp>
        <p:nvCxnSpPr>
          <p:cNvPr id="26637" name="AutoShape 13"/>
          <p:cNvCxnSpPr>
            <a:cxnSpLocks noChangeShapeType="1"/>
            <a:stCxn id="26629" idx="2"/>
            <a:endCxn id="26630" idx="0"/>
          </p:cNvCxnSpPr>
          <p:nvPr/>
        </p:nvCxnSpPr>
        <p:spPr bwMode="auto">
          <a:xfrm flipH="1">
            <a:off x="2413000" y="2349500"/>
            <a:ext cx="2159000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6639" name="AutoShape 15"/>
          <p:cNvCxnSpPr>
            <a:cxnSpLocks noChangeShapeType="1"/>
            <a:stCxn id="26629" idx="2"/>
            <a:endCxn id="26631" idx="0"/>
          </p:cNvCxnSpPr>
          <p:nvPr/>
        </p:nvCxnSpPr>
        <p:spPr bwMode="auto">
          <a:xfrm>
            <a:off x="4572000" y="2349500"/>
            <a:ext cx="0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6640" name="AutoShape 16"/>
          <p:cNvCxnSpPr>
            <a:cxnSpLocks noChangeShapeType="1"/>
            <a:stCxn id="26629" idx="2"/>
            <a:endCxn id="26632" idx="0"/>
          </p:cNvCxnSpPr>
          <p:nvPr/>
        </p:nvCxnSpPr>
        <p:spPr bwMode="auto">
          <a:xfrm>
            <a:off x="4572000" y="2349500"/>
            <a:ext cx="2160588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6641" name="AutoShape 17"/>
          <p:cNvCxnSpPr>
            <a:cxnSpLocks noChangeShapeType="1"/>
            <a:stCxn id="26633" idx="2"/>
            <a:endCxn id="26634" idx="0"/>
          </p:cNvCxnSpPr>
          <p:nvPr/>
        </p:nvCxnSpPr>
        <p:spPr bwMode="auto">
          <a:xfrm flipH="1">
            <a:off x="3492500" y="4508500"/>
            <a:ext cx="1079500" cy="7207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6642" name="AutoShape 18"/>
          <p:cNvCxnSpPr>
            <a:cxnSpLocks noChangeShapeType="1"/>
            <a:stCxn id="26633" idx="2"/>
            <a:endCxn id="26635" idx="0"/>
          </p:cNvCxnSpPr>
          <p:nvPr/>
        </p:nvCxnSpPr>
        <p:spPr bwMode="auto">
          <a:xfrm>
            <a:off x="4572000" y="4508500"/>
            <a:ext cx="1081088" cy="7207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97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Hierarchical Schemas</a:t>
            </a:r>
            <a:endParaRPr lang="en-US" dirty="0"/>
          </a:p>
        </p:txBody>
      </p:sp>
      <p:grpSp>
        <p:nvGrpSpPr>
          <p:cNvPr id="14378" name="Group 42"/>
          <p:cNvGrpSpPr>
            <a:grpSpLocks/>
          </p:cNvGrpSpPr>
          <p:nvPr/>
        </p:nvGrpSpPr>
        <p:grpSpPr bwMode="auto">
          <a:xfrm>
            <a:off x="3492500" y="1989138"/>
            <a:ext cx="2160588" cy="719137"/>
            <a:chOff x="1973" y="1253"/>
            <a:chExt cx="1361" cy="453"/>
          </a:xfrm>
          <a:solidFill>
            <a:schemeClr val="bg1">
              <a:lumMod val="75000"/>
            </a:schemeClr>
          </a:solidFill>
        </p:grpSpPr>
        <p:sp>
          <p:nvSpPr>
            <p:cNvPr id="14350" name="Rectangle 14"/>
            <p:cNvSpPr>
              <a:spLocks noChangeArrowheads="1"/>
            </p:cNvSpPr>
            <p:nvPr/>
          </p:nvSpPr>
          <p:spPr bwMode="auto">
            <a:xfrm>
              <a:off x="1973" y="1253"/>
              <a:ext cx="1361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>
                  <a:latin typeface="Georgia"/>
                  <a:cs typeface="Georgia"/>
                </a:rPr>
                <a:t>DEPARTMENT</a:t>
              </a:r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58" name="Rectangle 22"/>
            <p:cNvSpPr>
              <a:spLocks noChangeArrowheads="1"/>
            </p:cNvSpPr>
            <p:nvPr/>
          </p:nvSpPr>
          <p:spPr bwMode="auto">
            <a:xfrm>
              <a:off x="1973" y="1480"/>
              <a:ext cx="680" cy="226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DNAME</a:t>
              </a:r>
              <a:endParaRPr lang="en-US" sz="1400">
                <a:latin typeface="Georgia"/>
                <a:cs typeface="Georgia"/>
              </a:endParaRPr>
            </a:p>
          </p:txBody>
        </p:sp>
        <p:sp>
          <p:nvSpPr>
            <p:cNvPr id="14359" name="Rectangle 23"/>
            <p:cNvSpPr>
              <a:spLocks noChangeArrowheads="1"/>
            </p:cNvSpPr>
            <p:nvPr/>
          </p:nvSpPr>
          <p:spPr bwMode="auto">
            <a:xfrm>
              <a:off x="2653" y="1480"/>
              <a:ext cx="681" cy="226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MGRNAME</a:t>
              </a:r>
              <a:endParaRPr lang="en-US" sz="1400">
                <a:latin typeface="Georgia"/>
                <a:cs typeface="Georgia"/>
              </a:endParaRPr>
            </a:p>
          </p:txBody>
        </p:sp>
      </p:grpSp>
      <p:grpSp>
        <p:nvGrpSpPr>
          <p:cNvPr id="14379" name="Group 43"/>
          <p:cNvGrpSpPr>
            <a:grpSpLocks/>
          </p:cNvGrpSpPr>
          <p:nvPr/>
        </p:nvGrpSpPr>
        <p:grpSpPr bwMode="auto">
          <a:xfrm>
            <a:off x="1692275" y="3429000"/>
            <a:ext cx="2160588" cy="720725"/>
            <a:chOff x="612" y="2160"/>
            <a:chExt cx="1361" cy="454"/>
          </a:xfrm>
          <a:solidFill>
            <a:schemeClr val="bg1">
              <a:lumMod val="75000"/>
            </a:schemeClr>
          </a:solidFill>
        </p:grpSpPr>
        <p:sp>
          <p:nvSpPr>
            <p:cNvPr id="14351" name="Rectangle 15"/>
            <p:cNvSpPr>
              <a:spLocks noChangeArrowheads="1"/>
            </p:cNvSpPr>
            <p:nvPr/>
          </p:nvSpPr>
          <p:spPr bwMode="auto">
            <a:xfrm>
              <a:off x="612" y="2160"/>
              <a:ext cx="1361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>
                  <a:latin typeface="Georgia"/>
                  <a:cs typeface="Georgia"/>
                </a:rPr>
                <a:t>EMPLOYEE</a:t>
              </a:r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60" name="Rectangle 24"/>
            <p:cNvSpPr>
              <a:spLocks noChangeArrowheads="1"/>
            </p:cNvSpPr>
            <p:nvPr/>
          </p:nvSpPr>
          <p:spPr bwMode="auto">
            <a:xfrm>
              <a:off x="612" y="2387"/>
              <a:ext cx="454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NAME</a:t>
              </a:r>
              <a:endParaRPr lang="en-US" sz="1400">
                <a:latin typeface="Georgia"/>
                <a:cs typeface="Georgia"/>
              </a:endParaRPr>
            </a:p>
          </p:txBody>
        </p:sp>
        <p:sp>
          <p:nvSpPr>
            <p:cNvPr id="14361" name="Rectangle 25"/>
            <p:cNvSpPr>
              <a:spLocks noChangeArrowheads="1"/>
            </p:cNvSpPr>
            <p:nvPr/>
          </p:nvSpPr>
          <p:spPr bwMode="auto">
            <a:xfrm>
              <a:off x="1066" y="2387"/>
              <a:ext cx="453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NIN</a:t>
              </a:r>
              <a:endParaRPr lang="en-US" sz="1400">
                <a:latin typeface="Georgia"/>
                <a:cs typeface="Georgia"/>
              </a:endParaRPr>
            </a:p>
          </p:txBody>
        </p:sp>
        <p:sp>
          <p:nvSpPr>
            <p:cNvPr id="14362" name="Rectangle 26"/>
            <p:cNvSpPr>
              <a:spLocks noChangeArrowheads="1"/>
            </p:cNvSpPr>
            <p:nvPr/>
          </p:nvSpPr>
          <p:spPr bwMode="auto">
            <a:xfrm>
              <a:off x="1519" y="2387"/>
              <a:ext cx="454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BDATE</a:t>
              </a:r>
              <a:endParaRPr lang="en-US" sz="1400">
                <a:latin typeface="Georgia"/>
                <a:cs typeface="Georgia"/>
              </a:endParaRPr>
            </a:p>
          </p:txBody>
        </p:sp>
      </p:grpSp>
      <p:grpSp>
        <p:nvGrpSpPr>
          <p:cNvPr id="14380" name="Group 44"/>
          <p:cNvGrpSpPr>
            <a:grpSpLocks/>
          </p:cNvGrpSpPr>
          <p:nvPr/>
        </p:nvGrpSpPr>
        <p:grpSpPr bwMode="auto">
          <a:xfrm>
            <a:off x="5292725" y="3429000"/>
            <a:ext cx="2160588" cy="720725"/>
            <a:chOff x="2880" y="2160"/>
            <a:chExt cx="1361" cy="454"/>
          </a:xfrm>
          <a:solidFill>
            <a:schemeClr val="bg1">
              <a:lumMod val="75000"/>
            </a:schemeClr>
          </a:solidFill>
        </p:grpSpPr>
        <p:sp>
          <p:nvSpPr>
            <p:cNvPr id="14352" name="Rectangle 16"/>
            <p:cNvSpPr>
              <a:spLocks noChangeArrowheads="1"/>
            </p:cNvSpPr>
            <p:nvPr/>
          </p:nvSpPr>
          <p:spPr bwMode="auto">
            <a:xfrm>
              <a:off x="2880" y="2160"/>
              <a:ext cx="1361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>
                  <a:latin typeface="Georgia"/>
                  <a:cs typeface="Georgia"/>
                </a:rPr>
                <a:t>PROJECT</a:t>
              </a:r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63" name="Rectangle 27"/>
            <p:cNvSpPr>
              <a:spLocks noChangeArrowheads="1"/>
            </p:cNvSpPr>
            <p:nvPr/>
          </p:nvSpPr>
          <p:spPr bwMode="auto">
            <a:xfrm>
              <a:off x="2880" y="2387"/>
              <a:ext cx="681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PNAME</a:t>
              </a:r>
              <a:endParaRPr lang="en-US" sz="1400">
                <a:latin typeface="Georgia"/>
                <a:cs typeface="Georgia"/>
              </a:endParaRPr>
            </a:p>
          </p:txBody>
        </p:sp>
        <p:sp>
          <p:nvSpPr>
            <p:cNvPr id="14364" name="Rectangle 28"/>
            <p:cNvSpPr>
              <a:spLocks noChangeArrowheads="1"/>
            </p:cNvSpPr>
            <p:nvPr/>
          </p:nvSpPr>
          <p:spPr bwMode="auto">
            <a:xfrm>
              <a:off x="3560" y="2387"/>
              <a:ext cx="680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LOCATION</a:t>
              </a:r>
              <a:endParaRPr lang="en-US" sz="1400">
                <a:latin typeface="Georgia"/>
                <a:cs typeface="Georgia"/>
              </a:endParaRPr>
            </a:p>
          </p:txBody>
        </p:sp>
      </p:grpSp>
      <p:sp>
        <p:nvSpPr>
          <p:cNvPr id="14382" name="Rectangle 46"/>
          <p:cNvSpPr>
            <a:spLocks noChangeArrowheads="1"/>
          </p:cNvSpPr>
          <p:nvPr/>
        </p:nvSpPr>
        <p:spPr bwMode="auto">
          <a:xfrm>
            <a:off x="3492500" y="1989138"/>
            <a:ext cx="2159000" cy="71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4383" name="Rectangle 47"/>
          <p:cNvSpPr>
            <a:spLocks noChangeArrowheads="1"/>
          </p:cNvSpPr>
          <p:nvPr/>
        </p:nvSpPr>
        <p:spPr bwMode="auto">
          <a:xfrm>
            <a:off x="1692275" y="3429000"/>
            <a:ext cx="2159000" cy="72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4384" name="Rectangle 48"/>
          <p:cNvSpPr>
            <a:spLocks noChangeArrowheads="1"/>
          </p:cNvSpPr>
          <p:nvPr/>
        </p:nvSpPr>
        <p:spPr bwMode="auto">
          <a:xfrm>
            <a:off x="5292725" y="3429000"/>
            <a:ext cx="2159000" cy="72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cxnSp>
        <p:nvCxnSpPr>
          <p:cNvPr id="14385" name="AutoShape 49"/>
          <p:cNvCxnSpPr>
            <a:cxnSpLocks noChangeShapeType="1"/>
            <a:stCxn id="14382" idx="2"/>
            <a:endCxn id="14383" idx="0"/>
          </p:cNvCxnSpPr>
          <p:nvPr/>
        </p:nvCxnSpPr>
        <p:spPr bwMode="auto">
          <a:xfrm rot="5400000">
            <a:off x="3311525" y="2168525"/>
            <a:ext cx="720725" cy="1800225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14386" name="AutoShape 50"/>
          <p:cNvCxnSpPr>
            <a:cxnSpLocks noChangeShapeType="1"/>
            <a:stCxn id="14382" idx="2"/>
            <a:endCxn id="14384" idx="0"/>
          </p:cNvCxnSpPr>
          <p:nvPr/>
        </p:nvCxnSpPr>
        <p:spPr bwMode="auto">
          <a:xfrm rot="16200000" flipH="1">
            <a:off x="5111750" y="2168525"/>
            <a:ext cx="720725" cy="1800225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grpSp>
        <p:nvGrpSpPr>
          <p:cNvPr id="14397" name="Group 61"/>
          <p:cNvGrpSpPr>
            <a:grpSpLocks/>
          </p:cNvGrpSpPr>
          <p:nvPr/>
        </p:nvGrpSpPr>
        <p:grpSpPr bwMode="auto">
          <a:xfrm>
            <a:off x="5291138" y="4868863"/>
            <a:ext cx="2162175" cy="720725"/>
            <a:chOff x="3333" y="3067"/>
            <a:chExt cx="1362" cy="454"/>
          </a:xfrm>
          <a:solidFill>
            <a:schemeClr val="bg1">
              <a:lumMod val="75000"/>
            </a:schemeClr>
          </a:solidFill>
        </p:grpSpPr>
        <p:sp>
          <p:nvSpPr>
            <p:cNvPr id="14387" name="Rectangle 51"/>
            <p:cNvSpPr>
              <a:spLocks noChangeArrowheads="1"/>
            </p:cNvSpPr>
            <p:nvPr/>
          </p:nvSpPr>
          <p:spPr bwMode="auto">
            <a:xfrm>
              <a:off x="3334" y="3067"/>
              <a:ext cx="1360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>
                  <a:latin typeface="Georgia"/>
                  <a:cs typeface="Georgia"/>
                </a:rPr>
                <a:t>WORKER</a:t>
              </a:r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4388" name="Rectangle 52"/>
            <p:cNvSpPr>
              <a:spLocks noChangeArrowheads="1"/>
            </p:cNvSpPr>
            <p:nvPr/>
          </p:nvSpPr>
          <p:spPr bwMode="auto">
            <a:xfrm>
              <a:off x="3333" y="3294"/>
              <a:ext cx="454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NAME</a:t>
              </a:r>
              <a:endParaRPr lang="en-US" sz="1400">
                <a:latin typeface="Georgia"/>
                <a:cs typeface="Georgia"/>
              </a:endParaRPr>
            </a:p>
          </p:txBody>
        </p:sp>
        <p:sp>
          <p:nvSpPr>
            <p:cNvPr id="14389" name="Rectangle 53"/>
            <p:cNvSpPr>
              <a:spLocks noChangeArrowheads="1"/>
            </p:cNvSpPr>
            <p:nvPr/>
          </p:nvSpPr>
          <p:spPr bwMode="auto">
            <a:xfrm>
              <a:off x="3787" y="3294"/>
              <a:ext cx="454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NIN</a:t>
              </a:r>
              <a:endParaRPr lang="en-US" sz="1400">
                <a:latin typeface="Georgia"/>
                <a:cs typeface="Georgia"/>
              </a:endParaRPr>
            </a:p>
          </p:txBody>
        </p:sp>
        <p:sp>
          <p:nvSpPr>
            <p:cNvPr id="14395" name="Rectangle 59"/>
            <p:cNvSpPr>
              <a:spLocks noChangeArrowheads="1"/>
            </p:cNvSpPr>
            <p:nvPr/>
          </p:nvSpPr>
          <p:spPr bwMode="auto">
            <a:xfrm>
              <a:off x="4241" y="3294"/>
              <a:ext cx="454" cy="2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HOURS</a:t>
              </a:r>
              <a:endParaRPr lang="en-US" sz="1400">
                <a:latin typeface="Georgia"/>
                <a:cs typeface="Georgia"/>
              </a:endParaRPr>
            </a:p>
          </p:txBody>
        </p:sp>
      </p:grpSp>
      <p:sp>
        <p:nvSpPr>
          <p:cNvPr id="14398" name="Rectangle 62"/>
          <p:cNvSpPr>
            <a:spLocks noChangeArrowheads="1"/>
          </p:cNvSpPr>
          <p:nvPr/>
        </p:nvSpPr>
        <p:spPr bwMode="auto">
          <a:xfrm>
            <a:off x="5292725" y="4868863"/>
            <a:ext cx="2159000" cy="72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cxnSp>
        <p:nvCxnSpPr>
          <p:cNvPr id="14399" name="AutoShape 63"/>
          <p:cNvCxnSpPr>
            <a:cxnSpLocks noChangeShapeType="1"/>
            <a:stCxn id="14384" idx="2"/>
            <a:endCxn id="14398" idx="0"/>
          </p:cNvCxnSpPr>
          <p:nvPr/>
        </p:nvCxnSpPr>
        <p:spPr bwMode="auto">
          <a:xfrm rot="5400000">
            <a:off x="6012656" y="4509294"/>
            <a:ext cx="71913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47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Hierarchical Occurrence Trees</a:t>
            </a: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database may contain many hierarchical occurrences (occurrence trees)</a:t>
            </a:r>
          </a:p>
          <a:p>
            <a:pPr marL="0" indent="0">
              <a:buNone/>
            </a:pPr>
            <a:r>
              <a:rPr lang="en-GB" dirty="0"/>
              <a:t>Occurrence trees correspond to hierarchical schemas</a:t>
            </a:r>
          </a:p>
          <a:p>
            <a:pPr lvl="1"/>
            <a:r>
              <a:rPr lang="en-GB" dirty="0"/>
              <a:t>Each occurrence tree is a tree structure whose root is a single record from the root record type of the schema</a:t>
            </a:r>
          </a:p>
          <a:p>
            <a:pPr lvl="1"/>
            <a:r>
              <a:rPr lang="en-GB" dirty="0"/>
              <a:t>The occurrence tree contains all the children (and further descendants) of the root record, all the way to records of the leaf record types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227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Example Occurrence Tree</a:t>
            </a:r>
            <a:endParaRPr lang="en-US" sz="240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132138" y="1989138"/>
            <a:ext cx="2159000" cy="360362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Sales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11188" y="3068638"/>
            <a:ext cx="719137" cy="360362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Smith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690688" y="3068638"/>
            <a:ext cx="720725" cy="360362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Jones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2771775" y="3068638"/>
            <a:ext cx="720725" cy="360362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Georgia"/>
                <a:cs typeface="Georgia"/>
              </a:rPr>
              <a:t>Brown</a:t>
            </a:r>
            <a:endParaRPr lang="en-US" dirty="0">
              <a:latin typeface="Georgia"/>
              <a:cs typeface="Georgia"/>
            </a:endParaRPr>
          </a:p>
        </p:txBody>
      </p:sp>
      <p:cxnSp>
        <p:nvCxnSpPr>
          <p:cNvPr id="29706" name="AutoShape 10"/>
          <p:cNvCxnSpPr>
            <a:cxnSpLocks noChangeShapeType="1"/>
            <a:stCxn id="29699" idx="2"/>
            <a:endCxn id="29700" idx="0"/>
          </p:cNvCxnSpPr>
          <p:nvPr/>
        </p:nvCxnSpPr>
        <p:spPr bwMode="auto">
          <a:xfrm flipH="1">
            <a:off x="971550" y="2349500"/>
            <a:ext cx="3240088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9707" name="AutoShape 11"/>
          <p:cNvCxnSpPr>
            <a:cxnSpLocks noChangeShapeType="1"/>
            <a:stCxn id="29699" idx="2"/>
            <a:endCxn id="29701" idx="0"/>
          </p:cNvCxnSpPr>
          <p:nvPr/>
        </p:nvCxnSpPr>
        <p:spPr bwMode="auto">
          <a:xfrm flipH="1">
            <a:off x="2051050" y="2349500"/>
            <a:ext cx="2160588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9708" name="AutoShape 12"/>
          <p:cNvCxnSpPr>
            <a:cxnSpLocks noChangeShapeType="1"/>
            <a:stCxn id="29699" idx="2"/>
            <a:endCxn id="29702" idx="0"/>
          </p:cNvCxnSpPr>
          <p:nvPr/>
        </p:nvCxnSpPr>
        <p:spPr bwMode="auto">
          <a:xfrm flipH="1">
            <a:off x="3132138" y="2349500"/>
            <a:ext cx="1079500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4211638" y="3068638"/>
            <a:ext cx="1439862" cy="360362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Widgets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6732588" y="3068638"/>
            <a:ext cx="1441450" cy="360362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Doodads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3851275" y="4149725"/>
            <a:ext cx="719138" cy="360363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Smith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9718" name="Rectangle 22"/>
          <p:cNvSpPr>
            <a:spLocks noChangeArrowheads="1"/>
          </p:cNvSpPr>
          <p:nvPr/>
        </p:nvSpPr>
        <p:spPr bwMode="auto">
          <a:xfrm>
            <a:off x="6372225" y="4149725"/>
            <a:ext cx="719138" cy="360363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Smith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9719" name="Rectangle 23"/>
          <p:cNvSpPr>
            <a:spLocks noChangeArrowheads="1"/>
          </p:cNvSpPr>
          <p:nvPr/>
        </p:nvSpPr>
        <p:spPr bwMode="auto">
          <a:xfrm>
            <a:off x="5219700" y="4149725"/>
            <a:ext cx="720725" cy="360363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Jones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9720" name="Rectangle 24"/>
          <p:cNvSpPr>
            <a:spLocks noChangeArrowheads="1"/>
          </p:cNvSpPr>
          <p:nvPr/>
        </p:nvSpPr>
        <p:spPr bwMode="auto">
          <a:xfrm>
            <a:off x="7812088" y="4149725"/>
            <a:ext cx="720725" cy="360363"/>
          </a:xfrm>
          <a:prstGeom prst="rect">
            <a:avLst/>
          </a:prstGeom>
          <a:solidFill>
            <a:srgbClr val="BFBF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Brown</a:t>
            </a:r>
            <a:endParaRPr lang="en-US">
              <a:latin typeface="Georgia"/>
              <a:cs typeface="Georgia"/>
            </a:endParaRPr>
          </a:p>
        </p:txBody>
      </p:sp>
      <p:cxnSp>
        <p:nvCxnSpPr>
          <p:cNvPr id="29721" name="AutoShape 25"/>
          <p:cNvCxnSpPr>
            <a:cxnSpLocks noChangeShapeType="1"/>
            <a:stCxn id="29699" idx="2"/>
            <a:endCxn id="29711" idx="0"/>
          </p:cNvCxnSpPr>
          <p:nvPr/>
        </p:nvCxnSpPr>
        <p:spPr bwMode="auto">
          <a:xfrm>
            <a:off x="4211638" y="2349500"/>
            <a:ext cx="720725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9722" name="AutoShape 26"/>
          <p:cNvCxnSpPr>
            <a:cxnSpLocks noChangeShapeType="1"/>
            <a:stCxn id="29699" idx="2"/>
            <a:endCxn id="29712" idx="0"/>
          </p:cNvCxnSpPr>
          <p:nvPr/>
        </p:nvCxnSpPr>
        <p:spPr bwMode="auto">
          <a:xfrm>
            <a:off x="4211638" y="2349500"/>
            <a:ext cx="3241675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9723" name="AutoShape 27"/>
          <p:cNvCxnSpPr>
            <a:cxnSpLocks noChangeShapeType="1"/>
            <a:stCxn id="29711" idx="2"/>
            <a:endCxn id="29717" idx="0"/>
          </p:cNvCxnSpPr>
          <p:nvPr/>
        </p:nvCxnSpPr>
        <p:spPr bwMode="auto">
          <a:xfrm flipH="1">
            <a:off x="4211638" y="3429000"/>
            <a:ext cx="720725" cy="7207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9724" name="AutoShape 28"/>
          <p:cNvCxnSpPr>
            <a:cxnSpLocks noChangeShapeType="1"/>
            <a:stCxn id="29711" idx="2"/>
            <a:endCxn id="29719" idx="0"/>
          </p:cNvCxnSpPr>
          <p:nvPr/>
        </p:nvCxnSpPr>
        <p:spPr bwMode="auto">
          <a:xfrm>
            <a:off x="4932363" y="3429000"/>
            <a:ext cx="647700" cy="7207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9725" name="AutoShape 29"/>
          <p:cNvCxnSpPr>
            <a:cxnSpLocks noChangeShapeType="1"/>
            <a:stCxn id="29712" idx="2"/>
            <a:endCxn id="29718" idx="0"/>
          </p:cNvCxnSpPr>
          <p:nvPr/>
        </p:nvCxnSpPr>
        <p:spPr bwMode="auto">
          <a:xfrm flipH="1">
            <a:off x="6732588" y="3429000"/>
            <a:ext cx="720725" cy="7207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9726" name="AutoShape 30"/>
          <p:cNvCxnSpPr>
            <a:cxnSpLocks noChangeShapeType="1"/>
            <a:stCxn id="29712" idx="2"/>
            <a:endCxn id="29720" idx="0"/>
          </p:cNvCxnSpPr>
          <p:nvPr/>
        </p:nvCxnSpPr>
        <p:spPr bwMode="auto">
          <a:xfrm>
            <a:off x="7453313" y="3429000"/>
            <a:ext cx="719137" cy="7207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sp>
        <p:nvSpPr>
          <p:cNvPr id="29727" name="Rectangle 31"/>
          <p:cNvSpPr>
            <a:spLocks noChangeArrowheads="1"/>
          </p:cNvSpPr>
          <p:nvPr/>
        </p:nvSpPr>
        <p:spPr bwMode="auto">
          <a:xfrm>
            <a:off x="466725" y="2924175"/>
            <a:ext cx="3168650" cy="649288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29728" name="Rectangle 32"/>
          <p:cNvSpPr>
            <a:spLocks noChangeArrowheads="1"/>
          </p:cNvSpPr>
          <p:nvPr/>
        </p:nvSpPr>
        <p:spPr bwMode="auto">
          <a:xfrm>
            <a:off x="4067175" y="2924175"/>
            <a:ext cx="4249738" cy="649288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29729" name="Rectangle 33"/>
          <p:cNvSpPr>
            <a:spLocks noChangeArrowheads="1"/>
          </p:cNvSpPr>
          <p:nvPr/>
        </p:nvSpPr>
        <p:spPr bwMode="auto">
          <a:xfrm>
            <a:off x="3706813" y="4005263"/>
            <a:ext cx="4968875" cy="647700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65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Issues</a:t>
            </a:r>
            <a:endParaRPr lang="en-US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Unidirectional relationships do not allow M:N relationships</a:t>
            </a:r>
          </a:p>
          <a:p>
            <a:r>
              <a:rPr lang="en-GB" dirty="0"/>
              <a:t>Multiple parents are not </a:t>
            </a:r>
            <a:r>
              <a:rPr lang="en-GB" dirty="0" smtClean="0"/>
              <a:t>supported – strict hierarchy</a:t>
            </a:r>
            <a:endParaRPr lang="en-GB" dirty="0"/>
          </a:p>
          <a:p>
            <a:pPr lvl="1"/>
            <a:r>
              <a:rPr lang="en-GB" dirty="0"/>
              <a:t>Can’t represent an employee that works in more than one department</a:t>
            </a:r>
          </a:p>
          <a:p>
            <a:r>
              <a:rPr lang="en-GB" dirty="0"/>
              <a:t>N-</a:t>
            </a:r>
            <a:r>
              <a:rPr lang="en-GB" dirty="0" err="1"/>
              <a:t>ary</a:t>
            </a:r>
            <a:r>
              <a:rPr lang="en-GB" dirty="0"/>
              <a:t> relationships (between more than two record types) are not </a:t>
            </a:r>
            <a:r>
              <a:rPr lang="en-GB" dirty="0" smtClean="0"/>
              <a:t>supported</a:t>
            </a:r>
          </a:p>
          <a:p>
            <a:r>
              <a:rPr lang="en-GB" dirty="0" smtClean="0"/>
              <a:t>Querying/update requires the programmer to explicitly navigate the hierarchy – poor data independence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264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</a:t>
            </a:r>
            <a:br>
              <a:rPr lang="en-US" dirty="0" smtClean="0"/>
            </a:br>
            <a:r>
              <a:rPr lang="en-US" dirty="0" smtClean="0"/>
              <a:t>Databases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888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Network Databases</a:t>
            </a: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Standardised by the Conference on Data </a:t>
            </a:r>
            <a:r>
              <a:rPr lang="en-GB" dirty="0"/>
              <a:t>Systems Languages </a:t>
            </a:r>
            <a:r>
              <a:rPr lang="en-GB" dirty="0" smtClean="0"/>
              <a:t>(CODASYL) committee </a:t>
            </a:r>
            <a:r>
              <a:rPr lang="en-GB" dirty="0"/>
              <a:t>in </a:t>
            </a:r>
            <a:r>
              <a:rPr lang="en-GB" dirty="0" smtClean="0"/>
              <a:t>1969</a:t>
            </a:r>
            <a:endParaRPr lang="en-GB" dirty="0"/>
          </a:p>
          <a:p>
            <a:r>
              <a:rPr lang="en-GB" dirty="0" smtClean="0"/>
              <a:t>Addresses </a:t>
            </a:r>
            <a:r>
              <a:rPr lang="en-GB" dirty="0"/>
              <a:t>limitations of the </a:t>
            </a:r>
            <a:r>
              <a:rPr lang="en-GB" dirty="0" smtClean="0"/>
              <a:t>hierarchical </a:t>
            </a:r>
            <a:r>
              <a:rPr lang="en-GB" dirty="0" smtClean="0"/>
              <a:t>model </a:t>
            </a:r>
          </a:p>
          <a:p>
            <a:r>
              <a:rPr lang="en-GB" dirty="0" smtClean="0"/>
              <a:t>Entities </a:t>
            </a:r>
            <a:r>
              <a:rPr lang="en-GB" dirty="0"/>
              <a:t>may be related to any number of other </a:t>
            </a:r>
            <a:r>
              <a:rPr lang="en-GB" dirty="0" smtClean="0"/>
              <a:t>entities – </a:t>
            </a:r>
            <a:r>
              <a:rPr lang="en-GB" dirty="0"/>
              <a:t>no longer limited to a </a:t>
            </a:r>
            <a:r>
              <a:rPr lang="en-GB" dirty="0" smtClean="0"/>
              <a:t>tree</a:t>
            </a:r>
          </a:p>
          <a:p>
            <a:r>
              <a:rPr lang="en-GB" dirty="0" smtClean="0"/>
              <a:t>CA IDMS possibly the best-known example</a:t>
            </a:r>
          </a:p>
          <a:p>
            <a:pPr lvl="1"/>
            <a:r>
              <a:rPr lang="en-GB" dirty="0" smtClean="0"/>
              <a:t>Again, many instances still running worldwide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595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Network Databases</a:t>
            </a: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Record types linked in 1:N relationships</a:t>
            </a:r>
          </a:p>
          <a:p>
            <a:r>
              <a:rPr lang="en-GB" dirty="0"/>
              <a:t>There are no constraints on the number and direction of links between record types</a:t>
            </a:r>
          </a:p>
          <a:p>
            <a:r>
              <a:rPr lang="en-GB" dirty="0"/>
              <a:t>No need for a root record </a:t>
            </a:r>
            <a:r>
              <a:rPr lang="en-GB" dirty="0" smtClean="0"/>
              <a:t>type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411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 Types</a:t>
            </a:r>
            <a:endParaRPr lang="en-US" dirty="0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3001962" y="2689225"/>
            <a:ext cx="2159000" cy="3603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DEPARTMENT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3001962" y="4129087"/>
            <a:ext cx="2159000" cy="3603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STUDENT</a:t>
            </a:r>
            <a:endParaRPr lang="en-US">
              <a:latin typeface="Georgia"/>
              <a:cs typeface="Georgia"/>
            </a:endParaRPr>
          </a:p>
        </p:txBody>
      </p:sp>
      <p:cxnSp>
        <p:nvCxnSpPr>
          <p:cNvPr id="56330" name="AutoShape 10"/>
          <p:cNvCxnSpPr>
            <a:cxnSpLocks noChangeShapeType="1"/>
            <a:stCxn id="56325" idx="2"/>
            <a:endCxn id="56326" idx="0"/>
          </p:cNvCxnSpPr>
          <p:nvPr/>
        </p:nvCxnSpPr>
        <p:spPr bwMode="auto">
          <a:xfrm>
            <a:off x="4081462" y="3049587"/>
            <a:ext cx="0" cy="1079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5449887" y="2689225"/>
            <a:ext cx="1658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Owner </a:t>
            </a:r>
            <a:r>
              <a:rPr lang="en-GB" dirty="0" smtClean="0">
                <a:latin typeface="Georgia"/>
                <a:cs typeface="Georgia"/>
              </a:rPr>
              <a:t>type - 1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5521325" y="4129087"/>
            <a:ext cx="18755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Member </a:t>
            </a:r>
            <a:r>
              <a:rPr lang="en-GB" dirty="0" smtClean="0">
                <a:latin typeface="Georgia"/>
                <a:cs typeface="Georgia"/>
              </a:rPr>
              <a:t>type - </a:t>
            </a:r>
            <a:r>
              <a:rPr lang="en-GB" dirty="0" err="1" smtClean="0">
                <a:latin typeface="Georgia"/>
                <a:cs typeface="Georgia"/>
              </a:rPr>
              <a:t>n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4297362" y="3336925"/>
            <a:ext cx="1022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Georgia"/>
                <a:cs typeface="Georgia"/>
              </a:rPr>
              <a:t>Set type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56334" name="Text Box 14"/>
          <p:cNvSpPr txBox="1">
            <a:spLocks noChangeArrowheads="1"/>
          </p:cNvSpPr>
          <p:nvPr/>
        </p:nvSpPr>
        <p:spPr bwMode="auto">
          <a:xfrm>
            <a:off x="2209800" y="3336925"/>
            <a:ext cx="17625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Georgia"/>
                <a:cs typeface="Georgia"/>
              </a:rPr>
              <a:t>MAJOR_DEPT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95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img.jpg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Road Less Travelled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678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Set Occurrences</a:t>
            </a: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Set occurrences (set instances) are composed of:</a:t>
            </a:r>
          </a:p>
          <a:p>
            <a:pPr lvl="1"/>
            <a:r>
              <a:rPr lang="en-GB" dirty="0" smtClean="0"/>
              <a:t>One owner record from the owner record type</a:t>
            </a:r>
          </a:p>
          <a:p>
            <a:pPr lvl="1"/>
            <a:r>
              <a:rPr lang="en-GB" dirty="0" smtClean="0"/>
              <a:t>Zero or more related member records from the member record type</a:t>
            </a:r>
            <a:endParaRPr lang="en-US" dirty="0" smtClean="0"/>
          </a:p>
          <a:p>
            <a:r>
              <a:rPr lang="en-GB" dirty="0" smtClean="0"/>
              <a:t>A record from the member record type cannot exist in more than one occurrence of a particular set type</a:t>
            </a:r>
          </a:p>
          <a:p>
            <a:pPr lvl="1"/>
            <a:r>
              <a:rPr lang="en-GB" dirty="0" smtClean="0"/>
              <a:t>Maintains 1:N constraint on set types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044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Representing M:N Relationships</a:t>
            </a:r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2209800"/>
          </a:xfrm>
        </p:spPr>
        <p:txBody>
          <a:bodyPr/>
          <a:lstStyle/>
          <a:p>
            <a:r>
              <a:rPr lang="en-GB" dirty="0" smtClean="0"/>
              <a:t>Set types can only represent 1:N relationships, yet many real-world relationships are M:N</a:t>
            </a:r>
          </a:p>
          <a:p>
            <a:r>
              <a:rPr lang="en-GB" dirty="0" smtClean="0"/>
              <a:t>Use a linking or dummy record to join two record types in an M:N relationship</a:t>
            </a:r>
            <a:endParaRPr lang="en-US" dirty="0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1295400" y="4524375"/>
            <a:ext cx="2159000" cy="3603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Georgia"/>
                <a:cs typeface="Georgia"/>
              </a:rPr>
              <a:t>DEPARTMENT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4895850" y="5964238"/>
            <a:ext cx="2159000" cy="3603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STUDENT</a:t>
            </a:r>
            <a:endParaRPr lang="en-US">
              <a:latin typeface="Georgia"/>
              <a:cs typeface="Georgia"/>
            </a:endParaRPr>
          </a:p>
        </p:txBody>
      </p:sp>
      <p:cxnSp>
        <p:nvCxnSpPr>
          <p:cNvPr id="61446" name="AutoShape 6"/>
          <p:cNvCxnSpPr>
            <a:cxnSpLocks noChangeShapeType="1"/>
            <a:stCxn id="61444" idx="3"/>
            <a:endCxn id="61451" idx="1"/>
          </p:cNvCxnSpPr>
          <p:nvPr/>
        </p:nvCxnSpPr>
        <p:spPr bwMode="auto">
          <a:xfrm flipV="1">
            <a:off x="3454400" y="4703763"/>
            <a:ext cx="1422400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6407150" y="4019550"/>
            <a:ext cx="16913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Georgia"/>
                <a:cs typeface="Georgia"/>
              </a:rPr>
              <a:t>Linking record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61450" name="Text Box 10"/>
          <p:cNvSpPr txBox="1">
            <a:spLocks noChangeArrowheads="1"/>
          </p:cNvSpPr>
          <p:nvPr/>
        </p:nvSpPr>
        <p:spPr bwMode="auto">
          <a:xfrm>
            <a:off x="3887788" y="4235450"/>
            <a:ext cx="6719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Georgia"/>
                <a:cs typeface="Georgia"/>
              </a:rPr>
              <a:t>D_R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61451" name="Rectangle 11"/>
          <p:cNvSpPr>
            <a:spLocks noChangeArrowheads="1"/>
          </p:cNvSpPr>
          <p:nvPr/>
        </p:nvSpPr>
        <p:spPr bwMode="auto">
          <a:xfrm>
            <a:off x="4895850" y="4524375"/>
            <a:ext cx="2160588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>
                <a:latin typeface="Georgia"/>
                <a:cs typeface="Georgia"/>
              </a:rPr>
              <a:t>REGISTRATION</a:t>
            </a:r>
            <a:endParaRPr lang="en-US">
              <a:latin typeface="Georgia"/>
              <a:cs typeface="Georgia"/>
            </a:endParaRPr>
          </a:p>
        </p:txBody>
      </p:sp>
      <p:cxnSp>
        <p:nvCxnSpPr>
          <p:cNvPr id="61453" name="AutoShape 13"/>
          <p:cNvCxnSpPr>
            <a:cxnSpLocks noChangeShapeType="1"/>
            <a:stCxn id="61445" idx="0"/>
            <a:endCxn id="61451" idx="2"/>
          </p:cNvCxnSpPr>
          <p:nvPr/>
        </p:nvCxnSpPr>
        <p:spPr bwMode="auto">
          <a:xfrm flipV="1">
            <a:off x="5975350" y="4902200"/>
            <a:ext cx="1588" cy="10620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1454" name="Text Box 14"/>
          <p:cNvSpPr txBox="1">
            <a:spLocks noChangeArrowheads="1"/>
          </p:cNvSpPr>
          <p:nvPr/>
        </p:nvSpPr>
        <p:spPr bwMode="auto">
          <a:xfrm>
            <a:off x="6119813" y="5243513"/>
            <a:ext cx="62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Georgia"/>
                <a:cs typeface="Georgia"/>
              </a:rPr>
              <a:t>S_R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325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Issues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Quite widely implemented</a:t>
            </a:r>
          </a:p>
          <a:p>
            <a:r>
              <a:rPr lang="en-GB" dirty="0" smtClean="0"/>
              <a:t>Easier </a:t>
            </a:r>
            <a:r>
              <a:rPr lang="en-GB" dirty="0"/>
              <a:t>to model systems with networks than with hierarchies</a:t>
            </a:r>
          </a:p>
          <a:p>
            <a:r>
              <a:rPr lang="en-GB" dirty="0"/>
              <a:t>Can deal with M:N or N-</a:t>
            </a:r>
            <a:r>
              <a:rPr lang="en-GB" dirty="0" err="1"/>
              <a:t>ary</a:t>
            </a:r>
            <a:r>
              <a:rPr lang="en-GB" dirty="0"/>
              <a:t> relationships</a:t>
            </a:r>
          </a:p>
          <a:p>
            <a:pPr>
              <a:buFont typeface="Wingdings" pitchFamily="-111" charset="2"/>
              <a:buNone/>
            </a:pPr>
            <a:r>
              <a:rPr lang="en-GB" dirty="0"/>
              <a:t>But</a:t>
            </a:r>
          </a:p>
          <a:p>
            <a:r>
              <a:rPr lang="en-GB" dirty="0"/>
              <a:t>Querying/update requires the programmer to explicitly navigate the hierarchy – poor data </a:t>
            </a:r>
            <a:r>
              <a:rPr lang="en-GB" dirty="0" smtClean="0"/>
              <a:t>independence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485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should I care?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99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041" y="0"/>
            <a:ext cx="5854959" cy="68580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 bwMode="auto">
          <a:xfrm>
            <a:off x="139441" y="177800"/>
            <a:ext cx="3606800" cy="2667000"/>
          </a:xfrm>
          <a:prstGeom prst="wedgeRoundRectCallout">
            <a:avLst>
              <a:gd name="adj1" fmla="val 48181"/>
              <a:gd name="adj2" fmla="val 83271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latin typeface="Georgia"/>
                <a:ea typeface="ＭＳ Ｐゴシック" pitchFamily="-106" charset="-128"/>
                <a:cs typeface="Georgia"/>
              </a:rPr>
              <a:t>Those who </a:t>
            </a:r>
            <a:r>
              <a:rPr lang="en-US" sz="2800" dirty="0" smtClean="0">
                <a:latin typeface="Georgia"/>
                <a:ea typeface="ＭＳ Ｐゴシック" pitchFamily="-106" charset="-128"/>
                <a:cs typeface="Georgia"/>
              </a:rPr>
              <a:t>cannot remember the </a:t>
            </a:r>
            <a:r>
              <a:rPr lang="en-US" sz="2800" dirty="0">
                <a:latin typeface="Georgia"/>
                <a:ea typeface="ＭＳ Ｐゴシック" pitchFamily="-106" charset="-128"/>
                <a:cs typeface="Georgia"/>
              </a:rPr>
              <a:t>past </a:t>
            </a:r>
            <a:r>
              <a:rPr lang="en-US" sz="2800" dirty="0" smtClean="0">
                <a:latin typeface="Georgia"/>
                <a:ea typeface="ＭＳ Ｐゴシック" pitchFamily="-106" charset="-128"/>
                <a:cs typeface="Georgia"/>
              </a:rPr>
              <a:t>are condemned </a:t>
            </a:r>
            <a:r>
              <a:rPr lang="en-US" sz="2800" dirty="0">
                <a:latin typeface="Georgia"/>
                <a:ea typeface="ＭＳ Ｐゴシック" pitchFamily="-106" charset="-128"/>
                <a:cs typeface="Georgia"/>
              </a:rPr>
              <a:t>to repeat it.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16900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Native XML Databases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Conceptual descendent of hierarchical </a:t>
            </a:r>
            <a:r>
              <a:rPr lang="en-GB" dirty="0" err="1"/>
              <a:t>DBs</a:t>
            </a:r>
            <a:endParaRPr lang="en-GB" dirty="0"/>
          </a:p>
          <a:p>
            <a:pPr>
              <a:lnSpc>
                <a:spcPct val="90000"/>
              </a:lnSpc>
            </a:pPr>
            <a:r>
              <a:rPr lang="en-GB" dirty="0"/>
              <a:t>Define a logical model for an XML document </a:t>
            </a:r>
          </a:p>
          <a:p>
            <a:pPr>
              <a:lnSpc>
                <a:spcPct val="90000"/>
              </a:lnSpc>
            </a:pPr>
            <a:r>
              <a:rPr lang="en-GB" dirty="0"/>
              <a:t>Store and retrieve documents according to that model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Elements and attributes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GB" dirty="0"/>
              <a:t>Plain text content (PCDATA)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Ordering of elements (document order)</a:t>
            </a:r>
          </a:p>
          <a:p>
            <a:pPr>
              <a:lnSpc>
                <a:spcPct val="90000"/>
              </a:lnSpc>
            </a:pPr>
            <a:r>
              <a:rPr lang="en-GB" dirty="0"/>
              <a:t>Common models</a:t>
            </a:r>
          </a:p>
          <a:p>
            <a:pPr lvl="1">
              <a:lnSpc>
                <a:spcPct val="90000"/>
              </a:lnSpc>
            </a:pPr>
            <a:r>
              <a:rPr lang="en-GB" dirty="0" err="1"/>
              <a:t>XPath</a:t>
            </a:r>
            <a:r>
              <a:rPr lang="en-GB" dirty="0"/>
              <a:t> data model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XML </a:t>
            </a:r>
            <a:r>
              <a:rPr lang="en-GB" dirty="0" err="1"/>
              <a:t>Infoset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GB" dirty="0"/>
              <a:t>XML Document Object Model (DOM)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948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52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XML in a Nutshell</a:t>
            </a:r>
          </a:p>
        </p:txBody>
      </p:sp>
      <p:graphicFrame>
        <p:nvGraphicFramePr>
          <p:cNvPr id="154719" name="Group 95"/>
          <p:cNvGraphicFramePr>
            <a:graphicFrameLocks noGrp="1"/>
          </p:cNvGraphicFramePr>
          <p:nvPr>
            <p:ph idx="1"/>
          </p:nvPr>
        </p:nvGraphicFramePr>
        <p:xfrm>
          <a:off x="304800" y="1676400"/>
          <a:ext cx="8534400" cy="4236720"/>
        </p:xfrm>
        <a:graphic>
          <a:graphicData uri="http://schemas.openxmlformats.org/drawingml/2006/table">
            <a:tbl>
              <a:tblPr/>
              <a:tblGrid>
                <a:gridCol w="4267200"/>
                <a:gridCol w="42672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&lt;foo&gt;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Some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 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text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&lt;/foo&gt;</a:t>
                      </a:r>
                      <a:endParaRPr kumimoji="0" lang="en-GB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ourier New" pitchFamily="-111" charset="0"/>
                        <a:ea typeface="Arial" pitchFamily="-111" charset="0"/>
                        <a:cs typeface="Arial" pitchFamily="-111" charset="0"/>
                      </a:endParaRPr>
                    </a:p>
                  </a:txBody>
                  <a:tcPr marL="111318" marR="111318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The 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foo</a:t>
                      </a: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 element</a:t>
                      </a:r>
                    </a:p>
                  </a:txBody>
                  <a:tcPr marL="111318" marR="111318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&lt;foo&gt;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Some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 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text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&lt;/foo&gt;</a:t>
                      </a:r>
                    </a:p>
                  </a:txBody>
                  <a:tcPr marL="111318" marR="111318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The contents of the 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foo</a:t>
                      </a: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 element (plain text)</a:t>
                      </a:r>
                    </a:p>
                  </a:txBody>
                  <a:tcPr marL="111318" marR="111318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&lt;bar/&gt;</a:t>
                      </a:r>
                      <a:endParaRPr kumimoji="0" lang="en-GB" sz="2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ourier New" pitchFamily="-111" charset="0"/>
                        <a:ea typeface="Arial" pitchFamily="-111" charset="0"/>
                        <a:cs typeface="Arial" pitchFamily="-111" charset="0"/>
                      </a:endParaRPr>
                    </a:p>
                  </a:txBody>
                  <a:tcPr marL="111318" marR="111318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An empty element, 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bar</a:t>
                      </a:r>
                    </a:p>
                  </a:txBody>
                  <a:tcPr marL="111318" marR="111318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&lt;foo&gt;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&lt;bar/&gt;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&lt;/foo&gt;</a:t>
                      </a:r>
                    </a:p>
                  </a:txBody>
                  <a:tcPr marL="111318" marR="111318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The contents of the 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foo</a:t>
                      </a: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 element (an element)</a:t>
                      </a:r>
                    </a:p>
                  </a:txBody>
                  <a:tcPr marL="111318" marR="111318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&lt;foo 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baz="qux"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&gt;</a:t>
                      </a:r>
                    </a:p>
                  </a:txBody>
                  <a:tcPr marL="111318" marR="111318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The 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baz</a:t>
                      </a: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 attribute on the 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foo</a:t>
                      </a: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 element</a:t>
                      </a:r>
                    </a:p>
                  </a:txBody>
                  <a:tcPr marL="111318" marR="111318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&lt;foo baz="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qux</a:t>
                      </a:r>
                      <a:r>
                        <a:rPr kumimoji="0" lang="en-GB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ourier New" pitchFamily="-111" charset="0"/>
                          <a:ea typeface="Arial" pitchFamily="-111" charset="0"/>
                          <a:cs typeface="Arial" pitchFamily="-111" charset="0"/>
                        </a:rPr>
                        <a:t>"&gt;</a:t>
                      </a:r>
                    </a:p>
                  </a:txBody>
                  <a:tcPr marL="111318" marR="111318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-111" charset="0"/>
                          <a:ea typeface="Arial" pitchFamily="-111" charset="0"/>
                          <a:cs typeface="Arial" pitchFamily="-111" charset="0"/>
                        </a:rPr>
                        <a:t>The value of the baz attribute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11" charset="2"/>
                        <a:buNone/>
                        <a:tabLst/>
                      </a:pP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-111" charset="0"/>
                        <a:ea typeface="Arial" pitchFamily="-111" charset="0"/>
                        <a:cs typeface="Arial" pitchFamily="-111" charset="0"/>
                      </a:endParaRPr>
                    </a:p>
                  </a:txBody>
                  <a:tcPr marL="111318" marR="111318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163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Example XML Database</a:t>
            </a:r>
            <a:endParaRPr lang="en-GB"/>
          </a:p>
        </p:txBody>
      </p:sp>
      <p:sp>
        <p:nvSpPr>
          <p:cNvPr id="146436" name="Text Box 4"/>
          <p:cNvSpPr txBox="1">
            <a:spLocks noChangeArrowheads="1"/>
          </p:cNvSpPr>
          <p:nvPr/>
        </p:nvSpPr>
        <p:spPr bwMode="auto">
          <a:xfrm>
            <a:off x="755650" y="1700213"/>
            <a:ext cx="8064500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&lt;company&gt;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&lt;department dname="Sales" mgrname="Smith, J"&gt;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&lt;employee name="Smith, J" birthdate="1969-05-23"/&gt;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&lt;employee name="Jones, P" birthdate="1961-02-22"/&gt;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&lt;employee name="Brown, M" birthdate="1973-06-14"/&gt;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&lt;project pname="Widgets" status="current" 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         location="Manchester"&gt;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  &lt;worker name="Smith, J" hours="20"/&gt;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  &lt;worker name="Jones, P" hours="40"/&gt;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&lt;/project&gt;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&lt;project pname="Doodads" status="expired"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         location="London"&gt;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  &lt;worker name="Smith, J" hours="20"/&gt;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  &lt;worker name="Brown, M" hours="40"/&gt;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&lt;/project&gt;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&lt;/department&gt;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&lt;/company&gt;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135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XQuery example</a:t>
            </a:r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250825" y="1773238"/>
            <a:ext cx="871378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&lt;dl&gt;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{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for $w in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  document("company.xml")//project[@status="current"]/worker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where $w/@hours&gt;20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return &lt;dt&gt;$w/@name&lt;/dt&gt;&lt;dd&gt;$w/@hours&lt;/dd&gt;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}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&lt;/dl&gt;</a:t>
            </a:r>
          </a:p>
        </p:txBody>
      </p:sp>
      <p:sp>
        <p:nvSpPr>
          <p:cNvPr id="149509" name="Text Box 5"/>
          <p:cNvSpPr txBox="1">
            <a:spLocks noChangeArrowheads="1"/>
          </p:cNvSpPr>
          <p:nvPr/>
        </p:nvSpPr>
        <p:spPr bwMode="auto">
          <a:xfrm>
            <a:off x="2195513" y="5373688"/>
            <a:ext cx="439261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&lt;dl&gt;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&lt;dt&gt;Smith, J&lt;/dt&gt;&lt;dd&gt;20&lt;/dd&gt;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  &lt;dt&gt;Jones, P&lt;/dt&gt;&lt;dd&gt;40&lt;/dd&gt;</a:t>
            </a:r>
            <a:br>
              <a:rPr lang="en-GB" b="1">
                <a:solidFill>
                  <a:schemeClr val="tx2"/>
                </a:solidFill>
                <a:latin typeface="Courier New" pitchFamily="-111" charset="0"/>
              </a:rPr>
            </a:br>
            <a:r>
              <a:rPr lang="en-GB" b="1">
                <a:solidFill>
                  <a:schemeClr val="tx2"/>
                </a:solidFill>
                <a:latin typeface="Courier New" pitchFamily="-111" charset="0"/>
              </a:rPr>
              <a:t>&lt;/dl&gt;</a:t>
            </a:r>
          </a:p>
        </p:txBody>
      </p:sp>
      <p:sp>
        <p:nvSpPr>
          <p:cNvPr id="149510" name="Text Box 6"/>
          <p:cNvSpPr txBox="1">
            <a:spLocks noChangeArrowheads="1"/>
          </p:cNvSpPr>
          <p:nvPr/>
        </p:nvSpPr>
        <p:spPr bwMode="auto">
          <a:xfrm rot="5400000">
            <a:off x="3969543" y="4099353"/>
            <a:ext cx="8763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 b="1" dirty="0" smtClean="0">
                <a:latin typeface="Symbol" pitchFamily="-111" charset="2"/>
              </a:rPr>
              <a:t>=&gt;</a:t>
            </a:r>
            <a:endParaRPr lang="en-GB" sz="4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511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gigaom2.files.wordpress.com/2012/09/basho-transparent-vertical-logo.jpg?w=279&amp;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883" y="3429000"/>
            <a:ext cx="1110517" cy="119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d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506" y="5403914"/>
            <a:ext cx="2112840" cy="68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mongoD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49" y="1941382"/>
            <a:ext cx="3196076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couchdb.apache.org/image/couc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387" y="3155103"/>
            <a:ext cx="1722280" cy="193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6631" y="2595406"/>
            <a:ext cx="2264229" cy="5596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5466" y="4123886"/>
            <a:ext cx="2621643" cy="6204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364" y="4495770"/>
            <a:ext cx="2794000" cy="558800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80366" y="5403914"/>
            <a:ext cx="2717301" cy="66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NoSQL</a:t>
            </a:r>
            <a:r>
              <a:rPr lang="en-US" dirty="0" smtClean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75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Road Less Travelled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Lectures so far have concentrated on relational databases</a:t>
            </a:r>
          </a:p>
          <a:p>
            <a:pPr lvl="1"/>
            <a:r>
              <a:rPr lang="en-US" dirty="0" smtClean="0"/>
              <a:t>Proposed by Ted </a:t>
            </a:r>
            <a:r>
              <a:rPr lang="en-US" dirty="0" err="1" smtClean="0"/>
              <a:t>Codd</a:t>
            </a:r>
            <a:r>
              <a:rPr lang="en-US" dirty="0" smtClean="0"/>
              <a:t> in 1969</a:t>
            </a:r>
          </a:p>
          <a:p>
            <a:pPr lvl="1"/>
            <a:r>
              <a:rPr lang="en-US" dirty="0" smtClean="0"/>
              <a:t>Developed by IBM for System R in the early </a:t>
            </a:r>
            <a:r>
              <a:rPr lang="en-US" dirty="0" smtClean="0"/>
              <a:t>1970s</a:t>
            </a:r>
          </a:p>
          <a:p>
            <a:pPr lvl="1"/>
            <a:r>
              <a:rPr lang="en-US" dirty="0" err="1" smtClean="0"/>
              <a:t>blahblah</a:t>
            </a:r>
            <a:r>
              <a:rPr lang="en-US" dirty="0" smtClean="0"/>
              <a:t> SQL </a:t>
            </a:r>
            <a:r>
              <a:rPr lang="en-US" dirty="0" err="1" smtClean="0"/>
              <a:t>blahblah</a:t>
            </a:r>
            <a:r>
              <a:rPr lang="en-US" dirty="0" smtClean="0"/>
              <a:t> Ingres </a:t>
            </a:r>
            <a:r>
              <a:rPr lang="en-US" dirty="0" err="1" smtClean="0"/>
              <a:t>blahblah</a:t>
            </a:r>
            <a:r>
              <a:rPr lang="en-US" dirty="0" smtClean="0"/>
              <a:t> Oracle </a:t>
            </a:r>
            <a:r>
              <a:rPr lang="en-US" dirty="0" err="1" smtClean="0"/>
              <a:t>blahblah</a:t>
            </a:r>
            <a:r>
              <a:rPr lang="en-US" dirty="0" smtClean="0"/>
              <a:t>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What came before relational databases?</a:t>
            </a:r>
          </a:p>
          <a:p>
            <a:pPr marL="0" indent="0">
              <a:buNone/>
            </a:pPr>
            <a:r>
              <a:rPr lang="en-US" dirty="0" smtClean="0"/>
              <a:t>What can we learn from those systems?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94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Hierachical</a:t>
            </a:r>
            <a:r>
              <a:rPr lang="en-US" dirty="0" smtClean="0"/>
              <a:t> Databases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840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5" t="2767" r="101" b="2877"/>
          <a:stretch/>
        </p:blipFill>
        <p:spPr>
          <a:xfrm>
            <a:off x="0" y="-1"/>
            <a:ext cx="914399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6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IBM Information Management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Development started in 1966 to support the Apollo </a:t>
            </a:r>
            <a:r>
              <a:rPr lang="en-US" dirty="0" err="1" smtClean="0"/>
              <a:t>programme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Best known example of a hierarchical database</a:t>
            </a:r>
          </a:p>
          <a:p>
            <a:pPr lvl="1"/>
            <a:r>
              <a:rPr lang="en-US" dirty="0" smtClean="0"/>
              <a:t>Still in use!</a:t>
            </a:r>
          </a:p>
          <a:p>
            <a:pPr lvl="1"/>
            <a:r>
              <a:rPr lang="en-US" dirty="0" smtClean="0"/>
              <a:t>Fast on common tasks that change infrequently – complements DB2 (IBM’s relational database)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197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Hierarchical Databases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A hierarchy is a natural way to model many real world systems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Taxonomy (“is a kind of”)</a:t>
            </a:r>
          </a:p>
          <a:p>
            <a:pPr lvl="1">
              <a:lnSpc>
                <a:spcPct val="90000"/>
              </a:lnSpc>
            </a:pPr>
            <a:r>
              <a:rPr lang="en-GB" dirty="0" err="1"/>
              <a:t>Meronymy</a:t>
            </a:r>
            <a:r>
              <a:rPr lang="en-GB" dirty="0"/>
              <a:t> (“is a part of”)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Many real-world examples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Organisation charts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Library classification systems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Biological taxonomies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Components of manufactures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Hierarchical </a:t>
            </a:r>
            <a:r>
              <a:rPr lang="en-GB" dirty="0" smtClean="0"/>
              <a:t>DBs are </a:t>
            </a:r>
            <a:r>
              <a:rPr lang="en-GB" dirty="0"/>
              <a:t>built as trees of related </a:t>
            </a:r>
            <a:r>
              <a:rPr lang="en-GB" dirty="0" smtClean="0"/>
              <a:t>record types connected by parent-child relationships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307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Georgia"/>
                <a:cs typeface="Georgia"/>
              </a:rPr>
              <a:t>Record Types</a:t>
            </a:r>
            <a:endParaRPr lang="en-US" dirty="0">
              <a:latin typeface="Georgia"/>
              <a:cs typeface="Georgia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987675" y="2565400"/>
            <a:ext cx="3240088" cy="2232025"/>
            <a:chOff x="2987675" y="2565400"/>
            <a:chExt cx="3240088" cy="2232025"/>
          </a:xfrm>
        </p:grpSpPr>
        <p:sp>
          <p:nvSpPr>
            <p:cNvPr id="158725" name="Rectangle 5"/>
            <p:cNvSpPr>
              <a:spLocks noChangeArrowheads="1"/>
            </p:cNvSpPr>
            <p:nvPr/>
          </p:nvSpPr>
          <p:spPr bwMode="auto">
            <a:xfrm>
              <a:off x="2987675" y="2565400"/>
              <a:ext cx="3240088" cy="558621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2000" b="1">
                  <a:latin typeface="Georgia"/>
                  <a:cs typeface="Georgia"/>
                </a:rPr>
                <a:t>EMPLOYEE</a:t>
              </a:r>
              <a:endParaRPr lang="en-US" sz="2000" b="1">
                <a:latin typeface="Georgia"/>
                <a:cs typeface="Georgia"/>
              </a:endParaRPr>
            </a:p>
          </p:txBody>
        </p:sp>
        <p:sp>
          <p:nvSpPr>
            <p:cNvPr id="158726" name="Rectangle 6"/>
            <p:cNvSpPr>
              <a:spLocks noChangeArrowheads="1"/>
            </p:cNvSpPr>
            <p:nvPr/>
          </p:nvSpPr>
          <p:spPr bwMode="auto">
            <a:xfrm>
              <a:off x="2987675" y="3121561"/>
              <a:ext cx="3237707" cy="558621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en-GB" sz="2000">
                  <a:latin typeface="Georgia"/>
                  <a:cs typeface="Georgia"/>
                </a:rPr>
                <a:t>NAME : CHAR20</a:t>
              </a:r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58727" name="Rectangle 7"/>
            <p:cNvSpPr>
              <a:spLocks noChangeArrowheads="1"/>
            </p:cNvSpPr>
            <p:nvPr/>
          </p:nvSpPr>
          <p:spPr bwMode="auto">
            <a:xfrm>
              <a:off x="2987675" y="3680182"/>
              <a:ext cx="3237707" cy="558621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en-GB" sz="2000">
                  <a:latin typeface="Georgia"/>
                  <a:cs typeface="Georgia"/>
                </a:rPr>
                <a:t>NIN : CHAR9</a:t>
              </a:r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58728" name="Rectangle 8"/>
            <p:cNvSpPr>
              <a:spLocks noChangeArrowheads="1"/>
            </p:cNvSpPr>
            <p:nvPr/>
          </p:nvSpPr>
          <p:spPr bwMode="auto">
            <a:xfrm>
              <a:off x="2987675" y="4238804"/>
              <a:ext cx="3237707" cy="558621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en-GB" sz="2000">
                  <a:latin typeface="Georgia"/>
                  <a:cs typeface="Georgia"/>
                </a:rPr>
                <a:t>BDATE : DATE</a:t>
              </a:r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58729" name="Rectangle 9"/>
            <p:cNvSpPr>
              <a:spLocks noChangeArrowheads="1"/>
            </p:cNvSpPr>
            <p:nvPr/>
          </p:nvSpPr>
          <p:spPr bwMode="auto">
            <a:xfrm>
              <a:off x="2987675" y="2565400"/>
              <a:ext cx="3237707" cy="11172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latin typeface="Georgia"/>
                <a:cs typeface="Georgia"/>
              </a:endParaRPr>
            </a:p>
          </p:txBody>
        </p:sp>
      </p:grpSp>
      <p:sp>
        <p:nvSpPr>
          <p:cNvPr id="158737" name="Text Box 17"/>
          <p:cNvSpPr txBox="1">
            <a:spLocks noChangeArrowheads="1"/>
          </p:cNvSpPr>
          <p:nvPr/>
        </p:nvSpPr>
        <p:spPr bwMode="auto">
          <a:xfrm>
            <a:off x="1763713" y="1700213"/>
            <a:ext cx="1555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Georgia"/>
                <a:cs typeface="Georgia"/>
              </a:rPr>
              <a:t>Record name</a:t>
            </a:r>
          </a:p>
        </p:txBody>
      </p:sp>
      <p:sp>
        <p:nvSpPr>
          <p:cNvPr id="158738" name="Text Box 18"/>
          <p:cNvSpPr txBox="1">
            <a:spLocks noChangeArrowheads="1"/>
          </p:cNvSpPr>
          <p:nvPr/>
        </p:nvSpPr>
        <p:spPr bwMode="auto">
          <a:xfrm>
            <a:off x="1331913" y="3141663"/>
            <a:ext cx="793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Georgia"/>
                <a:cs typeface="Georgia"/>
              </a:rPr>
              <a:t>Fields</a:t>
            </a:r>
          </a:p>
        </p:txBody>
      </p:sp>
      <p:sp>
        <p:nvSpPr>
          <p:cNvPr id="158739" name="Text Box 19"/>
          <p:cNvSpPr txBox="1">
            <a:spLocks noChangeArrowheads="1"/>
          </p:cNvSpPr>
          <p:nvPr/>
        </p:nvSpPr>
        <p:spPr bwMode="auto">
          <a:xfrm>
            <a:off x="4787900" y="5589588"/>
            <a:ext cx="1162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Georgia"/>
                <a:cs typeface="Georgia"/>
              </a:rPr>
              <a:t>Data type</a:t>
            </a:r>
          </a:p>
        </p:txBody>
      </p:sp>
      <p:sp>
        <p:nvSpPr>
          <p:cNvPr id="158740" name="Line 20"/>
          <p:cNvSpPr>
            <a:spLocks noChangeShapeType="1"/>
          </p:cNvSpPr>
          <p:nvPr/>
        </p:nvSpPr>
        <p:spPr bwMode="auto">
          <a:xfrm>
            <a:off x="2627313" y="2060575"/>
            <a:ext cx="1152525" cy="647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58741" name="Line 21"/>
          <p:cNvSpPr>
            <a:spLocks noChangeShapeType="1"/>
          </p:cNvSpPr>
          <p:nvPr/>
        </p:nvSpPr>
        <p:spPr bwMode="auto">
          <a:xfrm>
            <a:off x="2124075" y="3357563"/>
            <a:ext cx="863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58742" name="Line 22"/>
          <p:cNvSpPr>
            <a:spLocks noChangeShapeType="1"/>
          </p:cNvSpPr>
          <p:nvPr/>
        </p:nvSpPr>
        <p:spPr bwMode="auto">
          <a:xfrm flipH="1" flipV="1">
            <a:off x="4572000" y="4724400"/>
            <a:ext cx="576263" cy="865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58743" name="Line 23"/>
          <p:cNvSpPr>
            <a:spLocks noChangeShapeType="1"/>
          </p:cNvSpPr>
          <p:nvPr/>
        </p:nvSpPr>
        <p:spPr bwMode="auto">
          <a:xfrm>
            <a:off x="2484438" y="3933825"/>
            <a:ext cx="5032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58744" name="Line 24"/>
          <p:cNvSpPr>
            <a:spLocks noChangeShapeType="1"/>
          </p:cNvSpPr>
          <p:nvPr/>
        </p:nvSpPr>
        <p:spPr bwMode="auto">
          <a:xfrm>
            <a:off x="2484438" y="4508500"/>
            <a:ext cx="5032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58745" name="Line 25"/>
          <p:cNvSpPr>
            <a:spLocks noChangeShapeType="1"/>
          </p:cNvSpPr>
          <p:nvPr/>
        </p:nvSpPr>
        <p:spPr bwMode="auto">
          <a:xfrm>
            <a:off x="2484438" y="3357563"/>
            <a:ext cx="0" cy="1150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4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Parent</a:t>
            </a:r>
            <a:r>
              <a:rPr lang="en-GB" dirty="0"/>
              <a:t>-Child </a:t>
            </a:r>
            <a:r>
              <a:rPr lang="en-GB" dirty="0" smtClean="0"/>
              <a:t>Relationship Types</a:t>
            </a:r>
            <a:endParaRPr lang="en-US" dirty="0"/>
          </a:p>
        </p:txBody>
      </p:sp>
      <p:cxnSp>
        <p:nvCxnSpPr>
          <p:cNvPr id="64521" name="AutoShape 9"/>
          <p:cNvCxnSpPr>
            <a:cxnSpLocks noChangeShapeType="1"/>
          </p:cNvCxnSpPr>
          <p:nvPr/>
        </p:nvCxnSpPr>
        <p:spPr bwMode="auto">
          <a:xfrm>
            <a:off x="4572000" y="3070225"/>
            <a:ext cx="0" cy="1079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grpSp>
        <p:nvGrpSpPr>
          <p:cNvPr id="18" name="Group 17"/>
          <p:cNvGrpSpPr/>
          <p:nvPr/>
        </p:nvGrpSpPr>
        <p:grpSpPr>
          <a:xfrm>
            <a:off x="3492500" y="4149725"/>
            <a:ext cx="2160588" cy="720726"/>
            <a:chOff x="3492500" y="4149725"/>
            <a:chExt cx="2160588" cy="720726"/>
          </a:xfrm>
        </p:grpSpPr>
        <p:sp>
          <p:nvSpPr>
            <p:cNvPr id="64523" name="Rectangle 11"/>
            <p:cNvSpPr>
              <a:spLocks noChangeArrowheads="1"/>
            </p:cNvSpPr>
            <p:nvPr/>
          </p:nvSpPr>
          <p:spPr bwMode="auto">
            <a:xfrm>
              <a:off x="3492500" y="4149725"/>
              <a:ext cx="2160588" cy="360363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>
                  <a:latin typeface="Georgia"/>
                  <a:cs typeface="Georgia"/>
                </a:rPr>
                <a:t>EMPLOYEE</a:t>
              </a:r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64524" name="Rectangle 12"/>
            <p:cNvSpPr>
              <a:spLocks noChangeArrowheads="1"/>
            </p:cNvSpPr>
            <p:nvPr/>
          </p:nvSpPr>
          <p:spPr bwMode="auto">
            <a:xfrm>
              <a:off x="3492500" y="4510088"/>
              <a:ext cx="720725" cy="360363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NAME</a:t>
              </a:r>
              <a:endParaRPr lang="en-US" sz="1400">
                <a:latin typeface="Georgia"/>
                <a:cs typeface="Georgia"/>
              </a:endParaRPr>
            </a:p>
          </p:txBody>
        </p:sp>
        <p:sp>
          <p:nvSpPr>
            <p:cNvPr id="64525" name="Rectangle 13"/>
            <p:cNvSpPr>
              <a:spLocks noChangeArrowheads="1"/>
            </p:cNvSpPr>
            <p:nvPr/>
          </p:nvSpPr>
          <p:spPr bwMode="auto">
            <a:xfrm>
              <a:off x="4213225" y="4510088"/>
              <a:ext cx="719138" cy="360363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NIN</a:t>
              </a:r>
              <a:endParaRPr lang="en-US" sz="1400">
                <a:latin typeface="Georgia"/>
                <a:cs typeface="Georgia"/>
              </a:endParaRPr>
            </a:p>
          </p:txBody>
        </p:sp>
        <p:sp>
          <p:nvSpPr>
            <p:cNvPr id="64526" name="Rectangle 14"/>
            <p:cNvSpPr>
              <a:spLocks noChangeArrowheads="1"/>
            </p:cNvSpPr>
            <p:nvPr/>
          </p:nvSpPr>
          <p:spPr bwMode="auto">
            <a:xfrm>
              <a:off x="4932363" y="4510088"/>
              <a:ext cx="720725" cy="360363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BDATE</a:t>
              </a:r>
              <a:endParaRPr lang="en-US" sz="1400">
                <a:latin typeface="Georgia"/>
                <a:cs typeface="Georgia"/>
              </a:endParaRPr>
            </a:p>
          </p:txBody>
        </p:sp>
      </p:grp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3492500" y="4149725"/>
            <a:ext cx="2159000" cy="72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492500" y="2349500"/>
            <a:ext cx="2160588" cy="719138"/>
            <a:chOff x="3492500" y="2349500"/>
            <a:chExt cx="2160588" cy="719138"/>
          </a:xfrm>
        </p:grpSpPr>
        <p:sp>
          <p:nvSpPr>
            <p:cNvPr id="64529" name="Rectangle 17"/>
            <p:cNvSpPr>
              <a:spLocks noChangeArrowheads="1"/>
            </p:cNvSpPr>
            <p:nvPr/>
          </p:nvSpPr>
          <p:spPr bwMode="auto">
            <a:xfrm>
              <a:off x="3492500" y="2349500"/>
              <a:ext cx="2160588" cy="360363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>
                  <a:latin typeface="Georgia"/>
                  <a:cs typeface="Georgia"/>
                </a:rPr>
                <a:t>DEPARTMENT</a:t>
              </a:r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64530" name="Rectangle 18"/>
            <p:cNvSpPr>
              <a:spLocks noChangeArrowheads="1"/>
            </p:cNvSpPr>
            <p:nvPr/>
          </p:nvSpPr>
          <p:spPr bwMode="auto">
            <a:xfrm>
              <a:off x="3492500" y="2709863"/>
              <a:ext cx="1079500" cy="358775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DNAME</a:t>
              </a:r>
              <a:endParaRPr lang="en-US" sz="1400">
                <a:latin typeface="Georgia"/>
                <a:cs typeface="Georgia"/>
              </a:endParaRPr>
            </a:p>
          </p:txBody>
        </p:sp>
        <p:sp>
          <p:nvSpPr>
            <p:cNvPr id="64531" name="Rectangle 19"/>
            <p:cNvSpPr>
              <a:spLocks noChangeArrowheads="1"/>
            </p:cNvSpPr>
            <p:nvPr/>
          </p:nvSpPr>
          <p:spPr bwMode="auto">
            <a:xfrm>
              <a:off x="4572000" y="2709863"/>
              <a:ext cx="1081088" cy="358775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sz="1400">
                  <a:latin typeface="Georgia"/>
                  <a:cs typeface="Georgia"/>
                </a:rPr>
                <a:t>MGRNAME</a:t>
              </a:r>
              <a:endParaRPr lang="en-US" sz="1400">
                <a:latin typeface="Georgia"/>
                <a:cs typeface="Georgia"/>
              </a:endParaRPr>
            </a:p>
          </p:txBody>
        </p:sp>
      </p:grpSp>
      <p:sp>
        <p:nvSpPr>
          <p:cNvPr id="64532" name="Rectangle 20"/>
          <p:cNvSpPr>
            <a:spLocks noChangeArrowheads="1"/>
          </p:cNvSpPr>
          <p:nvPr/>
        </p:nvSpPr>
        <p:spPr bwMode="auto">
          <a:xfrm>
            <a:off x="3492500" y="2349500"/>
            <a:ext cx="2159000" cy="719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48511" y="3059668"/>
            <a:ext cx="283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97711" y="3780393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97064" y="2482334"/>
            <a:ext cx="855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parent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897064" y="4325422"/>
            <a:ext cx="69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child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893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1795</TotalTime>
  <Words>1071</Words>
  <Application>Microsoft Macintosh PowerPoint</Application>
  <PresentationFormat>On-screen Show (4:3)</PresentationFormat>
  <Paragraphs>234</Paragraphs>
  <Slides>29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ECS</vt:lpstr>
      <vt:lpstr>Before the Relational Model</vt:lpstr>
      <vt:lpstr> The Road Less Travelled</vt:lpstr>
      <vt:lpstr>The Road Less Travelled</vt:lpstr>
      <vt:lpstr>Hierachical Databases</vt:lpstr>
      <vt:lpstr>PowerPoint Presentation</vt:lpstr>
      <vt:lpstr>IBM Information Management System</vt:lpstr>
      <vt:lpstr>Hierarchical Databases</vt:lpstr>
      <vt:lpstr>Record Types</vt:lpstr>
      <vt:lpstr>Parent-Child Relationship Types</vt:lpstr>
      <vt:lpstr>Occurrences</vt:lpstr>
      <vt:lpstr>Example Occurrences (DEPARTMENT, EMPLOYEE)</vt:lpstr>
      <vt:lpstr>Hierarchical Schemas</vt:lpstr>
      <vt:lpstr>Hierarchical Occurrence Trees</vt:lpstr>
      <vt:lpstr>Example Occurrence Tree</vt:lpstr>
      <vt:lpstr>Issues</vt:lpstr>
      <vt:lpstr>Network  Databases</vt:lpstr>
      <vt:lpstr>Network Databases</vt:lpstr>
      <vt:lpstr>Using Network Databases</vt:lpstr>
      <vt:lpstr>Set Types</vt:lpstr>
      <vt:lpstr>Set Occurrences</vt:lpstr>
      <vt:lpstr>Representing M:N Relationships</vt:lpstr>
      <vt:lpstr>Issues</vt:lpstr>
      <vt:lpstr>Why should I care?</vt:lpstr>
      <vt:lpstr>PowerPoint Presentation</vt:lpstr>
      <vt:lpstr>Native XML Databases</vt:lpstr>
      <vt:lpstr>XML in a Nutshell</vt:lpstr>
      <vt:lpstr>Example XML Database</vt:lpstr>
      <vt:lpstr>XQuery example</vt:lpstr>
      <vt:lpstr>NoSQL...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13</cp:revision>
  <dcterms:created xsi:type="dcterms:W3CDTF">2013-04-26T10:42:41Z</dcterms:created>
  <dcterms:modified xsi:type="dcterms:W3CDTF">2015-05-06T22:11:18Z</dcterms:modified>
</cp:coreProperties>
</file>