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4.bin" ContentType="application/vnd.openxmlformats-officedocument.oleObject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81"/>
  </p:notesMasterIdLst>
  <p:sldIdLst>
    <p:sldId id="257" r:id="rId2"/>
    <p:sldId id="258" r:id="rId3"/>
    <p:sldId id="349" r:id="rId4"/>
    <p:sldId id="260" r:id="rId5"/>
    <p:sldId id="259" r:id="rId6"/>
    <p:sldId id="261" r:id="rId7"/>
    <p:sldId id="262" r:id="rId8"/>
    <p:sldId id="274" r:id="rId9"/>
    <p:sldId id="263" r:id="rId10"/>
    <p:sldId id="264" r:id="rId11"/>
    <p:sldId id="266" r:id="rId12"/>
    <p:sldId id="316" r:id="rId13"/>
    <p:sldId id="317" r:id="rId14"/>
    <p:sldId id="267" r:id="rId15"/>
    <p:sldId id="268" r:id="rId16"/>
    <p:sldId id="318" r:id="rId17"/>
    <p:sldId id="319" r:id="rId18"/>
    <p:sldId id="320" r:id="rId19"/>
    <p:sldId id="321" r:id="rId20"/>
    <p:sldId id="270" r:id="rId21"/>
    <p:sldId id="324" r:id="rId22"/>
    <p:sldId id="272" r:id="rId23"/>
    <p:sldId id="273" r:id="rId24"/>
    <p:sldId id="322" r:id="rId25"/>
    <p:sldId id="275" r:id="rId26"/>
    <p:sldId id="276" r:id="rId27"/>
    <p:sldId id="277" r:id="rId28"/>
    <p:sldId id="326" r:id="rId29"/>
    <p:sldId id="278" r:id="rId30"/>
    <p:sldId id="279" r:id="rId31"/>
    <p:sldId id="280" r:id="rId32"/>
    <p:sldId id="281" r:id="rId33"/>
    <p:sldId id="327" r:id="rId34"/>
    <p:sldId id="283" r:id="rId35"/>
    <p:sldId id="340" r:id="rId36"/>
    <p:sldId id="328" r:id="rId37"/>
    <p:sldId id="329" r:id="rId38"/>
    <p:sldId id="284" r:id="rId39"/>
    <p:sldId id="330" r:id="rId40"/>
    <p:sldId id="285" r:id="rId41"/>
    <p:sldId id="287" r:id="rId42"/>
    <p:sldId id="331" r:id="rId43"/>
    <p:sldId id="288" r:id="rId44"/>
    <p:sldId id="289" r:id="rId45"/>
    <p:sldId id="290" r:id="rId46"/>
    <p:sldId id="342" r:id="rId47"/>
    <p:sldId id="346" r:id="rId48"/>
    <p:sldId id="333" r:id="rId49"/>
    <p:sldId id="292" r:id="rId50"/>
    <p:sldId id="334" r:id="rId51"/>
    <p:sldId id="294" r:id="rId52"/>
    <p:sldId id="296" r:id="rId53"/>
    <p:sldId id="297" r:id="rId54"/>
    <p:sldId id="335" r:id="rId55"/>
    <p:sldId id="298" r:id="rId56"/>
    <p:sldId id="343" r:id="rId57"/>
    <p:sldId id="299" r:id="rId58"/>
    <p:sldId id="300" r:id="rId59"/>
    <p:sldId id="301" r:id="rId60"/>
    <p:sldId id="302" r:id="rId61"/>
    <p:sldId id="303" r:id="rId62"/>
    <p:sldId id="307" r:id="rId63"/>
    <p:sldId id="309" r:id="rId64"/>
    <p:sldId id="315" r:id="rId65"/>
    <p:sldId id="312" r:id="rId66"/>
    <p:sldId id="310" r:id="rId67"/>
    <p:sldId id="313" r:id="rId68"/>
    <p:sldId id="311" r:id="rId69"/>
    <p:sldId id="314" r:id="rId70"/>
    <p:sldId id="345" r:id="rId71"/>
    <p:sldId id="344" r:id="rId72"/>
    <p:sldId id="350" r:id="rId73"/>
    <p:sldId id="305" r:id="rId74"/>
    <p:sldId id="306" r:id="rId75"/>
    <p:sldId id="339" r:id="rId76"/>
    <p:sldId id="336" r:id="rId77"/>
    <p:sldId id="337" r:id="rId78"/>
    <p:sldId id="338" r:id="rId79"/>
    <p:sldId id="341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9" autoAdjust="0"/>
    <p:restoredTop sz="85037" autoAdjust="0"/>
  </p:normalViewPr>
  <p:slideViewPr>
    <p:cSldViewPr snapToGrid="0" snapToObjects="1" showGuides="1">
      <p:cViewPr>
        <p:scale>
          <a:sx n="103" d="100"/>
          <a:sy n="103" d="100"/>
        </p:scale>
        <p:origin x="-408" y="-512"/>
      </p:cViewPr>
      <p:guideLst>
        <p:guide orient="horz" pos="3083"/>
        <p:guide pos="3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Precision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100.0</c:v>
                </c:pt>
                <c:pt idx="1">
                  <c:v>100.0</c:v>
                </c:pt>
                <c:pt idx="2">
                  <c:v>67.0</c:v>
                </c:pt>
                <c:pt idx="3">
                  <c:v>50.0</c:v>
                </c:pt>
                <c:pt idx="4">
                  <c:v>40.0</c:v>
                </c:pt>
                <c:pt idx="5">
                  <c:v>33.0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751816"/>
        <c:axId val="-2090312184"/>
      </c:scatterChart>
      <c:valAx>
        <c:axId val="-2144751816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 smtClean="0"/>
                  <a:t>Recall</a:t>
                </a:r>
                <a:endParaRPr lang="en-US" b="0" i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90312184"/>
        <c:crosses val="autoZero"/>
        <c:crossBetween val="midCat"/>
        <c:majorUnit val="10.0"/>
      </c:valAx>
      <c:valAx>
        <c:axId val="-2090312184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 smtClean="0"/>
                  <a:t>Precision</a:t>
                </a:r>
                <a:endParaRPr lang="en-US" b="0" i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4751816"/>
        <c:crosses val="autoZero"/>
        <c:crossBetween val="midCat"/>
        <c:minorUnit val="2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5D989-465A-0F4B-AFA4-160E9DD90D28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9F67-F14C-2346-9AC6-CF74B62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6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7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lemma:</a:t>
            </a:r>
            <a:r>
              <a:rPr lang="en-US" baseline="0" dirty="0" smtClean="0"/>
              <a:t> dictionary form of a word (as opposed to a stem)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5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07CDD-CEDE-9B43-8B19-B69006E29157}" type="slidenum">
              <a:rPr lang="en-GB"/>
              <a:pPr/>
              <a:t>20</a:t>
            </a:fld>
            <a:endParaRPr lang="en-GB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25FF7-2004-FE4B-821F-072284F03D68}" type="slidenum">
              <a:rPr lang="en-GB"/>
              <a:pPr/>
              <a:t>22</a:t>
            </a:fld>
            <a:endParaRPr lang="en-GB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84A6A-428B-3B4A-B842-4E87743C8F67}" type="slidenum">
              <a:rPr lang="en-GB"/>
              <a:pPr/>
              <a:t>23</a:t>
            </a:fld>
            <a:endParaRPr lang="en-GB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40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27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28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508EE-D13E-C84E-BC36-9BED3AF6859D}" type="slidenum">
              <a:rPr lang="en-GB"/>
              <a:pPr/>
              <a:t>30</a:t>
            </a:fld>
            <a:endParaRPr lang="en-GB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53D3-A574-6C46-9517-9A45E919EA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6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 more general NEAR</a:t>
            </a:r>
            <a:r>
              <a:rPr lang="en-US" baseline="0" dirty="0" smtClean="0"/>
              <a:t>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7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9990D-A8CF-144B-96A7-CFF344290D69}" type="slidenum">
              <a:rPr lang="en-GB"/>
              <a:pPr/>
              <a:t>2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B92DF-81CD-3242-AA64-AEDA53DF0C48}" type="slidenum">
              <a:rPr lang="en-GB"/>
              <a:pPr/>
              <a:t>40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</a:t>
            </a:r>
            <a:r>
              <a:rPr lang="en-US" baseline="0" dirty="0" smtClean="0"/>
              <a:t> that ‘and’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5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60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60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B5C34-42EE-454D-898C-506032D640BC}" type="slidenum">
              <a:rPr lang="en-GB"/>
              <a:pPr/>
              <a:t>52</a:t>
            </a:fld>
            <a:endParaRPr lang="en-GB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Maximise</a:t>
            </a:r>
            <a:r>
              <a:rPr lang="en-US" dirty="0" smtClean="0"/>
              <a:t> the intersection</a:t>
            </a:r>
            <a:r>
              <a:rPr lang="en-US" baseline="0" dirty="0" smtClean="0"/>
              <a:t> between these two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87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55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Contingency table</a:t>
            </a:r>
          </a:p>
          <a:p>
            <a:endParaRPr lang="en-GB" dirty="0" smtClean="0"/>
          </a:p>
          <a:p>
            <a:r>
              <a:rPr lang="en-GB" dirty="0" smtClean="0"/>
              <a:t>Very difficult to compute recall in WWW because no easy way to examine every page of the web</a:t>
            </a:r>
          </a:p>
          <a:p>
            <a:r>
              <a:rPr lang="en-GB" dirty="0" smtClean="0"/>
              <a:t>Estimate recall by sampling or ignore completely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56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53679-C2DC-3544-B14A-65ADCC907E95}" type="slidenum">
              <a:rPr lang="en-GB"/>
              <a:pPr/>
              <a:t>57</a:t>
            </a:fld>
            <a:endParaRPr lang="en-GB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Specificity measures how well the system rejects irrelevant documents</a:t>
            </a:r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5BA86-1229-7A49-BC75-3B6993CE33FB}" type="slidenum">
              <a:rPr lang="en-GB"/>
              <a:pPr/>
              <a:t>58</a:t>
            </a:fld>
            <a:endParaRPr 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085D7-3F61-F746-A59F-069F6C91125C}" type="slidenum">
              <a:rPr lang="en-GB"/>
              <a:pPr/>
              <a:t>7</a:t>
            </a:fld>
            <a:endParaRPr lang="en-GB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DC9E1-32CA-C44A-8D00-768AB72AEB5A}" type="slidenum">
              <a:rPr lang="en-GB"/>
              <a:pPr/>
              <a:t>59</a:t>
            </a:fld>
            <a:endParaRPr lang="en-GB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10161-1BAB-1241-BB1D-C17054F411C0}" type="slidenum">
              <a:rPr lang="en-GB"/>
              <a:pPr/>
              <a:t>60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D1F41-3A46-5C4D-B635-7A07BCD4B171}" type="slidenum">
              <a:rPr lang="en-GB"/>
              <a:pPr/>
              <a:t>61</a:t>
            </a:fld>
            <a:endParaRPr lang="en-GB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Note:</a:t>
            </a:r>
            <a:r>
              <a:rPr lang="en-GB" baseline="0" dirty="0" smtClean="0"/>
              <a:t> comparison using AVERAGED precision/recall</a:t>
            </a:r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70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71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often do you look past the first page of results?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1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73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0FAB4-6F45-EE4C-84FC-F7CFEB6CD9F2}" type="slidenum">
              <a:rPr lang="en-GB"/>
              <a:pPr/>
              <a:t>74</a:t>
            </a:fld>
            <a:endParaRPr lang="en-GB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75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77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E8336-C3E0-EA47-8A20-ABA05042E6C1}" type="slidenum">
              <a:rPr lang="en-GB"/>
              <a:pPr/>
              <a:t>8</a:t>
            </a:fld>
            <a:endParaRPr lang="en-GB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78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look at the first two in this lecture</a:t>
            </a:r>
            <a:r>
              <a:rPr lang="en-US" baseline="0" dirty="0" smtClean="0"/>
              <a:t> in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Hyphenation</a:t>
            </a:r>
            <a:r>
              <a:rPr lang="en-US" baseline="0" dirty="0" smtClean="0"/>
              <a:t> – add both hyphenated token and component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BB059-BFE0-ED40-8DEC-5DC770084464}" type="slidenum">
              <a:rPr lang="en-GB"/>
              <a:pPr/>
              <a:t>14</a:t>
            </a:fld>
            <a:endParaRPr 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DE243-59D7-E949-8606-99B0D2C54C0B}" type="slidenum">
              <a:rPr lang="en-GB"/>
              <a:pPr/>
              <a:t>15</a:t>
            </a:fld>
            <a:endParaRPr lang="en-GB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increase in recall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534400" cy="2133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962400"/>
            <a:ext cx="8534400" cy="2133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81200" cy="457200"/>
          </a:xfrm>
        </p:spPr>
        <p:txBody>
          <a:bodyPr/>
          <a:lstStyle>
            <a:lvl1pPr>
              <a:defRPr smtClean="0"/>
            </a:lvl1pPr>
          </a:lstStyle>
          <a:p>
            <a:fld id="{46EF02E6-AA42-BE41-991B-28DCE252E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44" r:id="rId10"/>
    <p:sldLayoutId id="2147483745" r:id="rId11"/>
    <p:sldLayoutId id="214748375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Information Retrieval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COMP3211 </a:t>
            </a:r>
            <a:r>
              <a:rPr lang="en-US" dirty="0" smtClean="0"/>
              <a:t>Advanced Databases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–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2014-2015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 Models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Information retrieval systems are distinguished by how they represent documents, and how they match documents to queries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Several common models:</a:t>
            </a:r>
          </a:p>
          <a:p>
            <a:pPr lvl="1"/>
            <a:r>
              <a:rPr lang="en-US" dirty="0" smtClean="0"/>
              <a:t>Boolean (set-theoretic)</a:t>
            </a:r>
          </a:p>
          <a:p>
            <a:pPr lvl="1"/>
            <a:r>
              <a:rPr lang="en-US" dirty="0" smtClean="0"/>
              <a:t>Algebraic (vector spaces)</a:t>
            </a:r>
          </a:p>
          <a:p>
            <a:pPr lvl="1"/>
            <a:r>
              <a:rPr lang="en-US" dirty="0" smtClean="0"/>
              <a:t>Probabilistic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</a:t>
            </a:r>
            <a:br>
              <a:rPr lang="en-US" dirty="0" smtClean="0"/>
            </a:br>
            <a:r>
              <a:rPr lang="en-US" dirty="0" smtClean="0"/>
              <a:t>Information Retrieval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ontent Placeholder 7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Information retrieval systems either:</a:t>
            </a:r>
          </a:p>
          <a:p>
            <a:pPr lvl="1"/>
            <a:r>
              <a:rPr lang="en-US" dirty="0" smtClean="0"/>
              <a:t>index all words contained in documents (</a:t>
            </a:r>
            <a:r>
              <a:rPr lang="en-US" i="1" dirty="0" smtClean="0"/>
              <a:t>full-text indexing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selectively extract </a:t>
            </a:r>
            <a:r>
              <a:rPr lang="en-US" i="1" dirty="0" smtClean="0"/>
              <a:t>index terms </a:t>
            </a:r>
            <a:r>
              <a:rPr lang="en-US" dirty="0" smtClean="0"/>
              <a:t>from the documents that are to be indexes</a:t>
            </a:r>
          </a:p>
        </p:txBody>
      </p:sp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Selection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1498917" y="4794718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Tokens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938917" y="4794718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Stop word removal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381317" y="4794718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Noun 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grouping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821317" y="4783135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Stemming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261317" y="4783135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Manual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indexing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8" name="Document 37"/>
          <p:cNvSpPr/>
          <p:nvPr/>
        </p:nvSpPr>
        <p:spPr bwMode="auto">
          <a:xfrm>
            <a:off x="418917" y="4524718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docs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42" name="Straight Arrow Connector 41"/>
          <p:cNvCxnSpPr>
            <a:stCxn id="38" idx="3"/>
            <a:endCxn id="33" idx="1"/>
          </p:cNvCxnSpPr>
          <p:nvPr/>
        </p:nvCxnSpPr>
        <p:spPr bwMode="auto">
          <a:xfrm>
            <a:off x="1138917" y="5064718"/>
            <a:ext cx="36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33" idx="3"/>
            <a:endCxn id="34" idx="1"/>
          </p:cNvCxnSpPr>
          <p:nvPr/>
        </p:nvCxnSpPr>
        <p:spPr bwMode="auto">
          <a:xfrm>
            <a:off x="2578917" y="5064718"/>
            <a:ext cx="36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4" idx="3"/>
            <a:endCxn id="35" idx="1"/>
          </p:cNvCxnSpPr>
          <p:nvPr/>
        </p:nvCxnSpPr>
        <p:spPr bwMode="auto">
          <a:xfrm>
            <a:off x="4018917" y="5064718"/>
            <a:ext cx="362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5" idx="3"/>
            <a:endCxn id="36" idx="1"/>
          </p:cNvCxnSpPr>
          <p:nvPr/>
        </p:nvCxnSpPr>
        <p:spPr bwMode="auto">
          <a:xfrm flipV="1">
            <a:off x="5461317" y="5053135"/>
            <a:ext cx="360000" cy="115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36" idx="3"/>
            <a:endCxn id="37" idx="1"/>
          </p:cNvCxnSpPr>
          <p:nvPr/>
        </p:nvCxnSpPr>
        <p:spPr bwMode="auto">
          <a:xfrm>
            <a:off x="6901317" y="5053135"/>
            <a:ext cx="36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274343" y="6014183"/>
            <a:ext cx="9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text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409634" y="5875683"/>
            <a:ext cx="77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index </a:t>
            </a:r>
            <a:br>
              <a:rPr lang="en-US" dirty="0" smtClean="0"/>
            </a:br>
            <a:r>
              <a:rPr lang="en-US" dirty="0" smtClean="0"/>
              <a:t>terms</a:t>
            </a:r>
            <a:endParaRPr lang="en-US" dirty="0"/>
          </a:p>
        </p:txBody>
      </p:sp>
      <p:cxnSp>
        <p:nvCxnSpPr>
          <p:cNvPr id="58" name="Elbow Connector 57"/>
          <p:cNvCxnSpPr>
            <a:stCxn id="33" idx="3"/>
            <a:endCxn id="55" idx="0"/>
          </p:cNvCxnSpPr>
          <p:nvPr/>
        </p:nvCxnSpPr>
        <p:spPr bwMode="auto">
          <a:xfrm>
            <a:off x="2578917" y="5064718"/>
            <a:ext cx="179318" cy="94946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323D43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9" name="Elbow Connector 58"/>
          <p:cNvCxnSpPr>
            <a:stCxn id="34" idx="3"/>
          </p:cNvCxnSpPr>
          <p:nvPr/>
        </p:nvCxnSpPr>
        <p:spPr bwMode="auto">
          <a:xfrm>
            <a:off x="4018917" y="5064718"/>
            <a:ext cx="163397" cy="113413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3" name="Elbow Connector 62"/>
          <p:cNvCxnSpPr>
            <a:stCxn id="35" idx="3"/>
          </p:cNvCxnSpPr>
          <p:nvPr/>
        </p:nvCxnSpPr>
        <p:spPr bwMode="auto">
          <a:xfrm>
            <a:off x="5461317" y="5064718"/>
            <a:ext cx="157865" cy="113413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7" name="Elbow Connector 66"/>
          <p:cNvCxnSpPr>
            <a:stCxn id="36" idx="3"/>
          </p:cNvCxnSpPr>
          <p:nvPr/>
        </p:nvCxnSpPr>
        <p:spPr bwMode="auto">
          <a:xfrm>
            <a:off x="6901317" y="5053135"/>
            <a:ext cx="154734" cy="114571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71" name="Straight Arrow Connector 70"/>
          <p:cNvCxnSpPr>
            <a:stCxn id="55" idx="3"/>
            <a:endCxn id="56" idx="1"/>
          </p:cNvCxnSpPr>
          <p:nvPr/>
        </p:nvCxnSpPr>
        <p:spPr bwMode="auto">
          <a:xfrm>
            <a:off x="3242126" y="6198849"/>
            <a:ext cx="416750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85" name="Left Brace 84"/>
          <p:cNvSpPr/>
          <p:nvPr/>
        </p:nvSpPr>
        <p:spPr bwMode="auto">
          <a:xfrm rot="5400000">
            <a:off x="4748670" y="932071"/>
            <a:ext cx="342893" cy="6842400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91977" y="3792538"/>
            <a:ext cx="16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6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Tokenisation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Identify distinct words</a:t>
            </a:r>
          </a:p>
          <a:p>
            <a:pPr lvl="1"/>
            <a:r>
              <a:rPr lang="en-US" dirty="0" smtClean="0"/>
              <a:t>Separate on whitespace, turn each document into list of tokens</a:t>
            </a:r>
          </a:p>
          <a:p>
            <a:pPr lvl="1"/>
            <a:r>
              <a:rPr lang="en-US" dirty="0" smtClean="0"/>
              <a:t>Discard punctuation (but consider </a:t>
            </a:r>
            <a:r>
              <a:rPr lang="en-US" dirty="0" err="1" smtClean="0"/>
              <a:t>tokenisation</a:t>
            </a:r>
            <a:r>
              <a:rPr lang="en-US" dirty="0" smtClean="0"/>
              <a:t> of O’Neill, and hyphens)</a:t>
            </a:r>
          </a:p>
          <a:p>
            <a:pPr lvl="1"/>
            <a:r>
              <a:rPr lang="en-US" dirty="0" smtClean="0"/>
              <a:t>Fold case, remove diacritics</a:t>
            </a:r>
          </a:p>
          <a:p>
            <a:pPr marL="0" indent="0">
              <a:buNone/>
            </a:pPr>
            <a:r>
              <a:rPr lang="en-US" dirty="0" err="1" smtClean="0"/>
              <a:t>Tokenisation</a:t>
            </a:r>
            <a:r>
              <a:rPr lang="en-US" dirty="0" smtClean="0"/>
              <a:t> is language-specific</a:t>
            </a:r>
          </a:p>
          <a:p>
            <a:pPr lvl="1"/>
            <a:r>
              <a:rPr lang="en-US" dirty="0" smtClean="0"/>
              <a:t>Identify language first (using character n-gram model, Markov model)</a:t>
            </a:r>
          </a:p>
          <a:p>
            <a:pPr lvl="1"/>
            <a:r>
              <a:rPr lang="en-US" dirty="0" smtClean="0"/>
              <a:t>Languages with compound words (e.g. German, Finnish) may require special treatment (</a:t>
            </a:r>
            <a:r>
              <a:rPr lang="en-US" i="1" dirty="0" smtClean="0"/>
              <a:t>compound splitting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Languages which do not leave spaces between words (e.g. Chinese, Japanese) may require special treatment (</a:t>
            </a:r>
            <a:r>
              <a:rPr lang="en-US" i="1" dirty="0" smtClean="0"/>
              <a:t>word segmentation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5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Word Significance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1692275" y="1844675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>
            <a:off x="1692275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3" name="Arc 7"/>
          <p:cNvSpPr>
            <a:spLocks/>
          </p:cNvSpPr>
          <p:nvPr/>
        </p:nvSpPr>
        <p:spPr bwMode="auto">
          <a:xfrm rot="10800000">
            <a:off x="1692275" y="1844675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4082042" y="6226175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468313" y="364608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2967038" y="3087688"/>
            <a:ext cx="300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Zipf’s law: P</a:t>
            </a:r>
            <a:r>
              <a:rPr lang="en-GB" baseline="-25000"/>
              <a:t>n</a:t>
            </a:r>
            <a:r>
              <a:rPr lang="en-GB"/>
              <a:t> ~= 1/n</a:t>
            </a:r>
            <a:r>
              <a:rPr lang="en-GB" baseline="30000"/>
              <a:t>a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1077119" y="1844675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>
            <a:off x="7386087" y="6197856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024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Word Significance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1692275" y="1844675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1692275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3" name="Arc 5"/>
          <p:cNvSpPr>
            <a:spLocks/>
          </p:cNvSpPr>
          <p:nvPr/>
        </p:nvSpPr>
        <p:spPr bwMode="auto">
          <a:xfrm rot="10800000">
            <a:off x="1692275" y="1844675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04136" name="Freeform 8"/>
          <p:cNvSpPr>
            <a:spLocks/>
          </p:cNvSpPr>
          <p:nvPr/>
        </p:nvSpPr>
        <p:spPr bwMode="auto">
          <a:xfrm>
            <a:off x="2051050" y="3733800"/>
            <a:ext cx="4681538" cy="2359025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666" y="1054"/>
              </a:cxn>
              <a:cxn ang="0">
                <a:pos x="1494" y="2"/>
              </a:cxn>
              <a:cxn ang="0">
                <a:pos x="2243" y="1068"/>
              </a:cxn>
              <a:cxn ang="0">
                <a:pos x="2949" y="1486"/>
              </a:cxn>
            </a:cxnLst>
            <a:rect l="0" t="0" r="r" b="b"/>
            <a:pathLst>
              <a:path w="2949" h="1486">
                <a:moveTo>
                  <a:pt x="0" y="1441"/>
                </a:moveTo>
                <a:cubicBezTo>
                  <a:pt x="111" y="1376"/>
                  <a:pt x="417" y="1294"/>
                  <a:pt x="666" y="1054"/>
                </a:cubicBezTo>
                <a:cubicBezTo>
                  <a:pt x="915" y="814"/>
                  <a:pt x="1231" y="0"/>
                  <a:pt x="1494" y="2"/>
                </a:cubicBezTo>
                <a:cubicBezTo>
                  <a:pt x="1757" y="4"/>
                  <a:pt x="2000" y="821"/>
                  <a:pt x="2243" y="1068"/>
                </a:cubicBezTo>
                <a:cubicBezTo>
                  <a:pt x="2486" y="1315"/>
                  <a:pt x="2831" y="1416"/>
                  <a:pt x="2949" y="148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5724525" y="4868863"/>
            <a:ext cx="1912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Resolving power of</a:t>
            </a:r>
            <a:br>
              <a:rPr lang="en-GB" sz="1600"/>
            </a:br>
            <a:r>
              <a:rPr lang="en-GB" sz="1600"/>
              <a:t>significant words</a:t>
            </a: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3132138" y="1916113"/>
            <a:ext cx="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>
            <a:off x="5508625" y="1844675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3419475" y="5661025"/>
            <a:ext cx="168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significant words</a:t>
            </a:r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3132138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5076825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3244850" y="1628775"/>
            <a:ext cx="1325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upper cut-off</a:t>
            </a:r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4140200" y="2133600"/>
            <a:ext cx="1290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lower cut-off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082042" y="6226175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8313" y="364608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77119" y="1844675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386087" y="6197856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919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Word Removal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Extremely common words have little use for discriminating between documents</a:t>
            </a:r>
          </a:p>
          <a:p>
            <a:pPr lvl="1"/>
            <a:r>
              <a:rPr lang="en-US" dirty="0" smtClean="0"/>
              <a:t>e.g. the, of, and, a, or, but, to, also, at, that...</a:t>
            </a:r>
          </a:p>
          <a:p>
            <a:pPr marL="0" indent="0">
              <a:buNone/>
            </a:pPr>
            <a:r>
              <a:rPr lang="en-US" dirty="0" smtClean="0"/>
              <a:t>Construct a </a:t>
            </a:r>
            <a:r>
              <a:rPr lang="en-US" i="1" dirty="0" smtClean="0"/>
              <a:t>stop list</a:t>
            </a:r>
          </a:p>
          <a:p>
            <a:pPr lvl="1"/>
            <a:r>
              <a:rPr lang="en-US" dirty="0" smtClean="0"/>
              <a:t>Sort terms by collection frequency</a:t>
            </a:r>
          </a:p>
          <a:p>
            <a:pPr lvl="1"/>
            <a:r>
              <a:rPr lang="en-US" dirty="0" smtClean="0"/>
              <a:t>Identify high frequency </a:t>
            </a:r>
            <a:r>
              <a:rPr lang="en-US" i="1" dirty="0" smtClean="0"/>
              <a:t>stop words </a:t>
            </a:r>
            <a:r>
              <a:rPr lang="en-US" dirty="0" smtClean="0"/>
              <a:t>(possibly hand-filtering)</a:t>
            </a:r>
          </a:p>
          <a:p>
            <a:pPr lvl="1"/>
            <a:r>
              <a:rPr lang="en-US" dirty="0" smtClean="0"/>
              <a:t>Use stop list to discard terms during indexing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7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 Grouping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meaning is carried by nouns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Identify groups of adjacent nouns to index as terms</a:t>
            </a:r>
          </a:p>
          <a:p>
            <a:pPr lvl="1"/>
            <a:r>
              <a:rPr lang="en-US" dirty="0" smtClean="0"/>
              <a:t>e.g. railway station</a:t>
            </a:r>
          </a:p>
          <a:p>
            <a:pPr lvl="1"/>
            <a:r>
              <a:rPr lang="en-US" dirty="0" smtClean="0"/>
              <a:t>Special case of </a:t>
            </a:r>
            <a:r>
              <a:rPr lang="en-US" dirty="0" err="1" smtClean="0"/>
              <a:t>biword</a:t>
            </a:r>
            <a:r>
              <a:rPr lang="en-US" dirty="0" smtClean="0"/>
              <a:t>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1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Terms in user query might not exactly match document terms</a:t>
            </a:r>
          </a:p>
          <a:p>
            <a:pPr lvl="1"/>
            <a:r>
              <a:rPr lang="en-US" dirty="0" smtClean="0"/>
              <a:t>query contains ‘computer’, document contains </a:t>
            </a:r>
            <a:r>
              <a:rPr lang="en-US" smtClean="0"/>
              <a:t>‘computers’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Terms have wide variety of syntactic variations</a:t>
            </a:r>
          </a:p>
          <a:p>
            <a:pPr lvl="1"/>
            <a:r>
              <a:rPr lang="en-US" dirty="0" smtClean="0"/>
              <a:t>Affixes added to word stems, that are common to all inflected forms</a:t>
            </a:r>
          </a:p>
          <a:p>
            <a:pPr lvl="1"/>
            <a:r>
              <a:rPr lang="en-US" dirty="0" smtClean="0"/>
              <a:t>For English, typically suffixes</a:t>
            </a:r>
          </a:p>
          <a:p>
            <a:pPr lvl="1"/>
            <a:r>
              <a:rPr lang="en-US" dirty="0" smtClean="0"/>
              <a:t>e.g. connect is the stem of: connected, connecting, connects</a:t>
            </a:r>
          </a:p>
          <a:p>
            <a:pPr marL="0" indent="0">
              <a:buNone/>
            </a:pPr>
            <a:r>
              <a:rPr lang="en-US" dirty="0" smtClean="0"/>
              <a:t>Use stemming algorithm: </a:t>
            </a:r>
          </a:p>
          <a:p>
            <a:pPr lvl="1"/>
            <a:r>
              <a:rPr lang="en-US" dirty="0" smtClean="0"/>
              <a:t>to remove affixes from terms before indexing </a:t>
            </a:r>
          </a:p>
          <a:p>
            <a:pPr lvl="1"/>
            <a:r>
              <a:rPr lang="en-US" dirty="0" smtClean="0"/>
              <a:t>when generating query terms from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Lookup table</a:t>
            </a:r>
          </a:p>
          <a:p>
            <a:pPr lvl="1"/>
            <a:r>
              <a:rPr lang="en-US" dirty="0" smtClean="0"/>
              <a:t>Contains mappings from inflected forms to uninflected stems</a:t>
            </a:r>
          </a:p>
          <a:p>
            <a:pPr marL="0" indent="0">
              <a:buNone/>
            </a:pPr>
            <a:r>
              <a:rPr lang="en-US" dirty="0" smtClean="0"/>
              <a:t>Suffix-stripping</a:t>
            </a:r>
          </a:p>
          <a:p>
            <a:pPr lvl="1"/>
            <a:r>
              <a:rPr lang="en-US" dirty="0" smtClean="0"/>
              <a:t>Rules for identifying and removing suffixes</a:t>
            </a:r>
          </a:p>
          <a:p>
            <a:pPr lvl="1"/>
            <a:r>
              <a:rPr lang="en-US" dirty="0" smtClean="0"/>
              <a:t>e.g. ‘-</a:t>
            </a:r>
            <a:r>
              <a:rPr lang="en-US" dirty="0" err="1" smtClean="0"/>
              <a:t>sses</a:t>
            </a:r>
            <a:r>
              <a:rPr lang="en-US" dirty="0" smtClean="0"/>
              <a:t>’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 smtClean="0">
                <a:latin typeface="Georgia"/>
                <a:ea typeface="Wingdings"/>
                <a:cs typeface="Georgia"/>
                <a:sym typeface="Wingdings"/>
              </a:rPr>
              <a:t>‘</a:t>
            </a:r>
            <a:r>
              <a:rPr lang="en-US" dirty="0" smtClean="0"/>
              <a:t>-</a:t>
            </a:r>
            <a:r>
              <a:rPr lang="en-US" dirty="0" err="1" smtClean="0"/>
              <a:t>ss’</a:t>
            </a:r>
            <a:endParaRPr lang="en-US" dirty="0" smtClean="0"/>
          </a:p>
          <a:p>
            <a:pPr lvl="1"/>
            <a:r>
              <a:rPr lang="en-US" dirty="0" smtClean="0"/>
              <a:t>Porter Stemming Algorithm</a:t>
            </a:r>
          </a:p>
          <a:p>
            <a:pPr marL="0" indent="0">
              <a:buNone/>
            </a:pPr>
            <a:r>
              <a:rPr lang="en-US" dirty="0" err="1" smtClean="0"/>
              <a:t>Lemmatisation</a:t>
            </a:r>
            <a:endParaRPr lang="en-US" dirty="0" smtClean="0"/>
          </a:p>
          <a:p>
            <a:pPr lvl="1"/>
            <a:r>
              <a:rPr lang="en-US" dirty="0" smtClean="0"/>
              <a:t>Identify part of speech (noun, verb, adverb)</a:t>
            </a:r>
          </a:p>
          <a:p>
            <a:pPr lvl="1"/>
            <a:r>
              <a:rPr lang="en-US" dirty="0" smtClean="0"/>
              <a:t>Apply POS-specific </a:t>
            </a:r>
            <a:r>
              <a:rPr lang="en-US" dirty="0" err="1" smtClean="0"/>
              <a:t>normalisation</a:t>
            </a:r>
            <a:r>
              <a:rPr lang="en-US" dirty="0" smtClean="0"/>
              <a:t> rules to yield lemmas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8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Definition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Information retrieval (IR) is the task of finding relevant documents in a collection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Best known modern examples of IR are Web search engines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b="39747"/>
          <a:stretch/>
        </p:blipFill>
        <p:spPr>
          <a:xfrm>
            <a:off x="1298727" y="4441172"/>
            <a:ext cx="6546546" cy="2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Stemming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Yields small (~2%) increase in recall for English</a:t>
            </a:r>
          </a:p>
          <a:p>
            <a:pPr lvl="1"/>
            <a:r>
              <a:rPr lang="en-GB" dirty="0" smtClean="0"/>
              <a:t>More important in other languages</a:t>
            </a:r>
          </a:p>
          <a:p>
            <a:pPr marL="0" indent="0">
              <a:buNone/>
            </a:pPr>
            <a:r>
              <a:rPr lang="en-GB" dirty="0" smtClean="0"/>
              <a:t>Can harm precision</a:t>
            </a:r>
          </a:p>
          <a:p>
            <a:pPr lvl="1"/>
            <a:r>
              <a:rPr lang="en-GB" dirty="0" smtClean="0"/>
              <a:t>‘stock’ versus ‘stocking’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Difficult in agglomerative languages (German, Finnish) </a:t>
            </a:r>
          </a:p>
          <a:p>
            <a:pPr marL="0" indent="0">
              <a:buNone/>
            </a:pPr>
            <a:r>
              <a:rPr lang="en-GB" dirty="0" smtClean="0"/>
              <a:t>Difficult in languages with many exceptions (Spanish)</a:t>
            </a:r>
          </a:p>
          <a:p>
            <a:pPr lvl="1"/>
            <a:r>
              <a:rPr lang="en-GB" dirty="0" smtClean="0"/>
              <a:t>Use a dictionary</a:t>
            </a:r>
          </a:p>
        </p:txBody>
      </p:sp>
    </p:spTree>
    <p:extLst>
      <p:ext uri="{BB962C8B-B14F-4D97-AF65-F5344CB8AC3E}">
        <p14:creationId xmlns:p14="http://schemas.microsoft.com/office/powerpoint/2010/main" val="6492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Indexing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Identification of indexing terms by a (subject) expert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Indexing terms typically taken from a </a:t>
            </a:r>
            <a:r>
              <a:rPr lang="en-US" i="1" dirty="0" smtClean="0"/>
              <a:t>controlled vocabulary</a:t>
            </a:r>
            <a:endParaRPr lang="en-US" dirty="0" smtClean="0"/>
          </a:p>
          <a:p>
            <a:pPr lvl="1"/>
            <a:r>
              <a:rPr lang="en-US" dirty="0" smtClean="0"/>
              <a:t>may be a flat list of terms, or a hierarchical thesaurus</a:t>
            </a:r>
          </a:p>
          <a:p>
            <a:pPr lvl="1"/>
            <a:r>
              <a:rPr lang="en-US" dirty="0" smtClean="0"/>
              <a:t>may be structured terms </a:t>
            </a:r>
            <a:br>
              <a:rPr lang="en-US" dirty="0" smtClean="0"/>
            </a:br>
            <a:r>
              <a:rPr lang="en-US" dirty="0" smtClean="0"/>
              <a:t>(e.g. names or structures of chemical compounds)</a:t>
            </a:r>
          </a:p>
        </p:txBody>
      </p:sp>
    </p:spTree>
    <p:extLst>
      <p:ext uri="{BB962C8B-B14F-4D97-AF65-F5344CB8AC3E}">
        <p14:creationId xmlns:p14="http://schemas.microsoft.com/office/powerpoint/2010/main" val="69166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Probability ranking principle</a:t>
            </a:r>
          </a:p>
          <a:p>
            <a:pPr lvl="1"/>
            <a:r>
              <a:rPr lang="en-GB" dirty="0" smtClean="0"/>
              <a:t>List ordered by probability of relevance</a:t>
            </a:r>
          </a:p>
          <a:p>
            <a:pPr lvl="1"/>
            <a:r>
              <a:rPr lang="en-GB" dirty="0" smtClean="0"/>
              <a:t>Good for speed</a:t>
            </a:r>
          </a:p>
          <a:p>
            <a:pPr lvl="1"/>
            <a:r>
              <a:rPr lang="en-GB" dirty="0" smtClean="0"/>
              <a:t>Doesn’t consider utility</a:t>
            </a:r>
          </a:p>
          <a:p>
            <a:pPr lvl="1"/>
            <a:r>
              <a:rPr lang="en-GB" dirty="0" smtClean="0"/>
              <a:t>If two copies of most relevant document, second has equal relevance but zero utility once you’ve seen the first.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Many IR systems eliminate results that are too similar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4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Results classified into pre-existing taxonomy of topics</a:t>
            </a:r>
          </a:p>
          <a:p>
            <a:pPr lvl="1"/>
            <a:r>
              <a:rPr lang="en-GB" dirty="0" smtClean="0"/>
              <a:t>e.g. News as world news, local news, business news, sports news</a:t>
            </a:r>
          </a:p>
          <a:p>
            <a:pPr lvl="1"/>
            <a:r>
              <a:rPr lang="en-GB" dirty="0" smtClean="0"/>
              <a:t>Good for a small number of topics in collection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Document clustering creates categories from scratch for each result set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ood for broader collections (such as WWW)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0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2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Data structure listing all the terms that appear in the document collection</a:t>
            </a:r>
          </a:p>
          <a:p>
            <a:pPr lvl="1"/>
            <a:r>
              <a:rPr lang="en-GB" dirty="0" smtClean="0"/>
              <a:t>Lexicon construction carried out after term selection</a:t>
            </a:r>
          </a:p>
          <a:p>
            <a:pPr lvl="1"/>
            <a:r>
              <a:rPr lang="en-GB" dirty="0" smtClean="0"/>
              <a:t>Usually hash table for fast lookup</a:t>
            </a: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Lexicon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8484" y="4294210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aardvark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484" y="5635321"/>
            <a:ext cx="37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888484" y="4744416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antelope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88484" y="5194210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antique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728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Data structure that relates a word in the lexicon to a document in which it appears (a </a:t>
            </a:r>
            <a:r>
              <a:rPr lang="en-GB" i="1" dirty="0" smtClean="0"/>
              <a:t>posting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May also include:</a:t>
            </a:r>
          </a:p>
          <a:p>
            <a:pPr lvl="1"/>
            <a:r>
              <a:rPr lang="en-GB" dirty="0" smtClean="0"/>
              <a:t>occurrence count within document</a:t>
            </a:r>
          </a:p>
          <a:p>
            <a:pPr lvl="1"/>
            <a:r>
              <a:rPr lang="en-GB" dirty="0" smtClean="0"/>
              <a:t>pointer to location of word within document</a:t>
            </a: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Inverted Index</a:t>
            </a: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8484" y="4294210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aardvark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484" y="5676035"/>
            <a:ext cx="37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888484" y="4744416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antelope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88484" y="5226241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antique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408484" y="429421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17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8484" y="429421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23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08484" y="474441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13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8484" y="474441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19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28484" y="474441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29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408484" y="5226241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17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768484" y="5226241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20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28484" y="5226241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31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488484" y="5226241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32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5" name="Straight Arrow Connector 4"/>
          <p:cNvCxnSpPr>
            <a:stCxn id="11" idx="3"/>
            <a:endCxn id="19" idx="1"/>
          </p:cNvCxnSpPr>
          <p:nvPr/>
        </p:nvCxnSpPr>
        <p:spPr bwMode="auto">
          <a:xfrm>
            <a:off x="2328484" y="4474210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3"/>
            <a:endCxn id="24" idx="1"/>
          </p:cNvCxnSpPr>
          <p:nvPr/>
        </p:nvCxnSpPr>
        <p:spPr bwMode="auto">
          <a:xfrm>
            <a:off x="2328484" y="4924416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5" idx="3"/>
            <a:endCxn id="34" idx="1"/>
          </p:cNvCxnSpPr>
          <p:nvPr/>
        </p:nvCxnSpPr>
        <p:spPr bwMode="auto">
          <a:xfrm>
            <a:off x="2328484" y="5406241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Left Brace 49"/>
          <p:cNvSpPr/>
          <p:nvPr/>
        </p:nvSpPr>
        <p:spPr bwMode="auto">
          <a:xfrm rot="16200000">
            <a:off x="3948484" y="5505367"/>
            <a:ext cx="360000" cy="1440000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07623" y="6381606"/>
            <a:ext cx="104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postings</a:t>
            </a:r>
            <a:endParaRPr lang="en-US" dirty="0"/>
          </a:p>
        </p:txBody>
      </p:sp>
      <p:sp>
        <p:nvSpPr>
          <p:cNvPr id="52" name="Left Brace 51"/>
          <p:cNvSpPr/>
          <p:nvPr/>
        </p:nvSpPr>
        <p:spPr bwMode="auto">
          <a:xfrm rot="16200000">
            <a:off x="1428484" y="5505367"/>
            <a:ext cx="360000" cy="1440000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36841" y="6381606"/>
            <a:ext cx="91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lexicon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 for single words, attempt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If postings consist only of document identifiers, no ranking of results is possible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Return full posting list</a:t>
            </a:r>
          </a:p>
        </p:txBody>
      </p:sp>
    </p:spTree>
    <p:extLst>
      <p:ext uri="{BB962C8B-B14F-4D97-AF65-F5344CB8AC3E}">
        <p14:creationId xmlns:p14="http://schemas.microsoft.com/office/powerpoint/2010/main" val="40860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 for single words, attempt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If postings also contain term count, we can do some primitive ranking of results: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Create empty priority queue with maximum length 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For each document/count pair in posting list</a:t>
            </a:r>
            <a:endParaRPr lang="en-GB" dirty="0"/>
          </a:p>
          <a:p>
            <a:pPr marL="822575" lvl="1" indent="-457200">
              <a:buFont typeface="+mj-lt"/>
              <a:buAutoNum type="arabicPeriod"/>
            </a:pPr>
            <a:r>
              <a:rPr lang="en-GB" dirty="0" smtClean="0"/>
              <a:t>If priority queue has fewer than R elements, </a:t>
            </a:r>
            <a:br>
              <a:rPr lang="en-GB" dirty="0" smtClean="0"/>
            </a:br>
            <a:r>
              <a:rPr lang="en-GB" dirty="0" smtClean="0"/>
              <a:t>add (doc, count) pair to queue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GB" dirty="0" smtClean="0"/>
              <a:t>If count is larger than lowest entry in queue,</a:t>
            </a:r>
            <a:br>
              <a:rPr lang="en-GB" dirty="0" smtClean="0"/>
            </a:br>
            <a:r>
              <a:rPr lang="en-GB" dirty="0" smtClean="0"/>
              <a:t>delete lowest entry and add the new pair</a:t>
            </a:r>
          </a:p>
        </p:txBody>
      </p:sp>
    </p:spTree>
    <p:extLst>
      <p:ext uri="{BB962C8B-B14F-4D97-AF65-F5344CB8AC3E}">
        <p14:creationId xmlns:p14="http://schemas.microsoft.com/office/powerpoint/2010/main" val="34986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Retrieval System Architecture</a:t>
            </a:r>
          </a:p>
          <a:p>
            <a:r>
              <a:rPr lang="en-US" dirty="0" smtClean="0"/>
              <a:t>Implementing Information Retrieval Systems</a:t>
            </a:r>
          </a:p>
          <a:p>
            <a:r>
              <a:rPr lang="en-US" dirty="0" smtClean="0"/>
              <a:t>Indexing for Information Retrieval</a:t>
            </a:r>
          </a:p>
          <a:p>
            <a:r>
              <a:rPr lang="en-US" dirty="0" smtClean="0"/>
              <a:t>Information Retrieval Models</a:t>
            </a:r>
          </a:p>
          <a:p>
            <a:pPr lvl="1"/>
            <a:r>
              <a:rPr lang="en-US" dirty="0" smtClean="0"/>
              <a:t>Boolean</a:t>
            </a:r>
          </a:p>
          <a:p>
            <a:pPr lvl="1"/>
            <a:r>
              <a:rPr lang="en-US" dirty="0" smtClean="0"/>
              <a:t>Vector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33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Lookup each query term in lexicon and inverted index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Apply </a:t>
            </a:r>
            <a:r>
              <a:rPr lang="en-GB" dirty="0" err="1" smtClean="0"/>
              <a:t>boolean</a:t>
            </a:r>
            <a:r>
              <a:rPr lang="en-GB" dirty="0" smtClean="0"/>
              <a:t> set operators to posting lists for query terms to identify set of relevant documents</a:t>
            </a:r>
          </a:p>
          <a:p>
            <a:pPr lvl="1"/>
            <a:r>
              <a:rPr lang="en-GB" dirty="0" smtClean="0"/>
              <a:t>AND - set intersection</a:t>
            </a:r>
          </a:p>
          <a:p>
            <a:pPr lvl="1"/>
            <a:r>
              <a:rPr lang="en-GB" dirty="0" smtClean="0"/>
              <a:t>OR - set union</a:t>
            </a:r>
          </a:p>
          <a:p>
            <a:pPr lvl="1"/>
            <a:r>
              <a:rPr lang="en-GB" dirty="0" smtClean="0"/>
              <a:t>NOT - set complement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9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Document collection: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dirty="0" smtClean="0"/>
              <a:t>1 = “Three quarks for Master Mark”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dirty="0" smtClean="0"/>
              <a:t>2 = “The strange history of quark cheese”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dirty="0" smtClean="0"/>
              <a:t>3 = “Strange quark plasmas”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dirty="0" smtClean="0"/>
              <a:t>4 = “Strange Quark </a:t>
            </a:r>
            <a:r>
              <a:rPr lang="en-US" dirty="0" err="1" smtClean="0"/>
              <a:t>XPress</a:t>
            </a:r>
            <a:r>
              <a:rPr lang="en-US" dirty="0" smtClean="0"/>
              <a:t> problem”</a:t>
            </a:r>
          </a:p>
        </p:txBody>
      </p:sp>
    </p:spTree>
    <p:extLst>
      <p:ext uri="{BB962C8B-B14F-4D97-AF65-F5344CB8AC3E}">
        <p14:creationId xmlns:p14="http://schemas.microsoft.com/office/powerpoint/2010/main" val="29228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Lexicon and inverted index:</a:t>
            </a:r>
          </a:p>
          <a:p>
            <a:pPr marL="360000" lvl="1" indent="0">
              <a:buNone/>
            </a:pPr>
            <a:r>
              <a:rPr lang="en-US" dirty="0"/>
              <a:t>three </a:t>
            </a:r>
            <a:r>
              <a:rPr lang="en-US" dirty="0" smtClean="0"/>
              <a:t>	→ 	{d1}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quark 	→ 	{d1, d2, d3, d4}</a:t>
            </a:r>
            <a:br>
              <a:rPr lang="en-US" dirty="0" smtClean="0"/>
            </a:br>
            <a:r>
              <a:rPr lang="en-US" dirty="0" smtClean="0"/>
              <a:t>master	→ 	{d1}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mark 	→ 	{d1}</a:t>
            </a:r>
            <a:br>
              <a:rPr lang="en-US" dirty="0" smtClean="0"/>
            </a:br>
            <a:r>
              <a:rPr lang="en-US" dirty="0" smtClean="0"/>
              <a:t>strange	→ 	{d2, d3, d4}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history 	→ 	{d2}</a:t>
            </a:r>
            <a:br>
              <a:rPr lang="en-US" dirty="0" smtClean="0"/>
            </a:br>
            <a:r>
              <a:rPr lang="en-US" dirty="0" smtClean="0"/>
              <a:t>cheese 	→ 	{d2}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plasma 	→ 	{d3}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xpress</a:t>
            </a:r>
            <a:r>
              <a:rPr lang="en-US" dirty="0" smtClean="0"/>
              <a:t> 	→ 	{d4}</a:t>
            </a:r>
            <a:br>
              <a:rPr lang="en-US" dirty="0" smtClean="0"/>
            </a:br>
            <a:r>
              <a:rPr lang="en-US" dirty="0" smtClean="0"/>
              <a:t>problem 	→ 	{d4}</a:t>
            </a:r>
          </a:p>
        </p:txBody>
      </p:sp>
    </p:spTree>
    <p:extLst>
      <p:ext uri="{BB962C8B-B14F-4D97-AF65-F5344CB8AC3E}">
        <p14:creationId xmlns:p14="http://schemas.microsoft.com/office/powerpoint/2010/main" val="28037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Query:</a:t>
            </a:r>
          </a:p>
          <a:p>
            <a:pPr marL="360000" lvl="1" indent="0">
              <a:buNone/>
            </a:pPr>
            <a:r>
              <a:rPr lang="en-US" dirty="0" smtClean="0"/>
              <a:t>“strange” AND “quark” AND NOT “cheese”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 set:</a:t>
            </a:r>
          </a:p>
          <a:p>
            <a:pPr marL="360000" lvl="1" indent="0">
              <a:buNone/>
            </a:pPr>
            <a:r>
              <a:rPr lang="en-US" dirty="0" smtClean="0"/>
              <a:t>{D2, D3, D4} ∩ {D1, D2, D3, D4} ∩ {D1, D3, D4} = {D3, D4}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Image courtesy of Deborah </a:t>
            </a:r>
            <a:r>
              <a:rPr lang="en-US" dirty="0" err="1" smtClean="0">
                <a:solidFill>
                  <a:schemeClr val="bg1"/>
                </a:solidFill>
              </a:rPr>
              <a:t>Fitchett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7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Length </a:t>
            </a:r>
            <a:r>
              <a:rPr lang="en-US" dirty="0" err="1" smtClean="0"/>
              <a:t>Normalisation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a large collection, document sizes vary widely</a:t>
            </a:r>
          </a:p>
          <a:p>
            <a:pPr lvl="1"/>
            <a:r>
              <a:rPr lang="en-US" dirty="0" smtClean="0"/>
              <a:t>Large documents are more likely to be considered relevant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Adjust answer set ranking – divide rank by document length</a:t>
            </a:r>
          </a:p>
          <a:p>
            <a:pPr lvl="1"/>
            <a:r>
              <a:rPr lang="en-US" dirty="0" smtClean="0"/>
              <a:t>Size in bytes</a:t>
            </a:r>
          </a:p>
          <a:p>
            <a:pPr lvl="1"/>
            <a:r>
              <a:rPr lang="en-US" dirty="0" smtClean="0"/>
              <a:t>Number of words</a:t>
            </a:r>
          </a:p>
          <a:p>
            <a:pPr lvl="1"/>
            <a:r>
              <a:rPr lang="en-US" dirty="0" smtClean="0"/>
              <a:t>Vector norm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1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Indexes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postings include term locations, we can also support a term proximity operator </a:t>
            </a:r>
          </a:p>
          <a:p>
            <a:pPr lvl="1"/>
            <a:r>
              <a:rPr lang="en-US" dirty="0" smtClean="0"/>
              <a:t>term1 /k term2</a:t>
            </a:r>
          </a:p>
          <a:p>
            <a:pPr lvl="1"/>
            <a:r>
              <a:rPr lang="en-US" dirty="0" smtClean="0"/>
              <a:t>effectively an extended AND operator</a:t>
            </a:r>
          </a:p>
          <a:p>
            <a:pPr lvl="1"/>
            <a:r>
              <a:rPr lang="en-US" dirty="0" smtClean="0"/>
              <a:t>term1 occurs in a document within k words of term2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calculating intersection of posting lists, examine term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9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Biword</a:t>
            </a:r>
            <a:r>
              <a:rPr lang="en-US" dirty="0" smtClean="0"/>
              <a:t> Indexes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extend </a:t>
            </a:r>
            <a:r>
              <a:rPr lang="en-US" dirty="0" err="1" smtClean="0"/>
              <a:t>boolean</a:t>
            </a:r>
            <a:r>
              <a:rPr lang="en-US" dirty="0" smtClean="0"/>
              <a:t> model to handle phrase queries by indexing </a:t>
            </a:r>
            <a:r>
              <a:rPr lang="en-US" dirty="0" err="1" smtClean="0"/>
              <a:t>biwords</a:t>
            </a:r>
            <a:r>
              <a:rPr lang="en-US" dirty="0" smtClean="0"/>
              <a:t> (pairs of consecutive terms)</a:t>
            </a:r>
          </a:p>
          <a:p>
            <a:pPr marL="0" indent="0">
              <a:buNone/>
            </a:pPr>
            <a:r>
              <a:rPr lang="en-US" dirty="0" smtClean="0"/>
              <a:t>Consider a document containing the phrase “electronics and computer science”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fter removing stop words and </a:t>
            </a:r>
            <a:r>
              <a:rPr lang="en-US" dirty="0" err="1" smtClean="0"/>
              <a:t>normalising</a:t>
            </a:r>
            <a:r>
              <a:rPr lang="en-US" dirty="0" smtClean="0"/>
              <a:t>, index the </a:t>
            </a:r>
            <a:r>
              <a:rPr lang="en-US" dirty="0" err="1" smtClean="0"/>
              <a:t>biwords</a:t>
            </a:r>
            <a:r>
              <a:rPr lang="en-US" dirty="0" smtClean="0"/>
              <a:t> “electronic computer” and “computer science”</a:t>
            </a:r>
          </a:p>
          <a:p>
            <a:pPr lvl="1"/>
            <a:r>
              <a:rPr lang="en-US" dirty="0" smtClean="0"/>
              <a:t>When querying on phrases longer than two terms, use AND to join constituent </a:t>
            </a:r>
            <a:r>
              <a:rPr lang="en-US" dirty="0" err="1" smtClean="0"/>
              <a:t>biwords</a:t>
            </a:r>
            <a:endParaRPr lang="en-US" dirty="0" smtClean="0"/>
          </a:p>
          <a:p>
            <a:pPr marL="3600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088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Boolean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basic </a:t>
            </a:r>
            <a:r>
              <a:rPr lang="en-US" dirty="0" err="1" smtClean="0"/>
              <a:t>boolean</a:t>
            </a:r>
            <a:r>
              <a:rPr lang="en-US" dirty="0" smtClean="0"/>
              <a:t> model, a document either matches a query or not</a:t>
            </a:r>
          </a:p>
          <a:p>
            <a:pPr lvl="1"/>
            <a:r>
              <a:rPr lang="en-US" dirty="0" smtClean="0"/>
              <a:t>Need better criteria for ranking hits (similarity is not binary)</a:t>
            </a:r>
          </a:p>
          <a:p>
            <a:pPr lvl="1"/>
            <a:r>
              <a:rPr lang="en-US" dirty="0" smtClean="0"/>
              <a:t>Partial matches</a:t>
            </a:r>
          </a:p>
          <a:p>
            <a:pPr lvl="1"/>
            <a:r>
              <a:rPr lang="en-US" dirty="0" smtClean="0"/>
              <a:t>Term weighting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6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Retrieval Problem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rimary goal of an information retrieval system is to retrieve all the documents that are relevant to a user query while retrieving as few non-relevant documents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Vector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Documents and queries are represented as vectors of term-based features (occurrence of terms in collection)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Features may be binary</a:t>
            </a:r>
          </a:p>
          <a:p>
            <a:pPr marL="360000" lvl="1" indent="0">
              <a:buNone/>
            </a:pPr>
            <a:r>
              <a:rPr lang="en-US" dirty="0" err="1"/>
              <a:t>w</a:t>
            </a:r>
            <a:r>
              <a:rPr lang="en-US" baseline="-25000" dirty="0" err="1" smtClean="0"/>
              <a:t>m</a:t>
            </a:r>
            <a:r>
              <a:rPr lang="en-US" baseline="-25000" dirty="0" err="1" smtClean="0"/>
              <a:t>,j</a:t>
            </a:r>
            <a:r>
              <a:rPr lang="en-US" dirty="0" smtClean="0"/>
              <a:t> 	= 1 if term </a:t>
            </a:r>
            <a:r>
              <a:rPr lang="en-US" dirty="0" smtClean="0"/>
              <a:t>k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  <a:r>
              <a:rPr lang="en-US" dirty="0" smtClean="0"/>
              <a:t>is present in document </a:t>
            </a:r>
            <a:r>
              <a:rPr lang="en-US" dirty="0" err="1"/>
              <a:t>d</a:t>
            </a:r>
            <a:r>
              <a:rPr lang="en-US" baseline="-25000" dirty="0" err="1" smtClean="0"/>
              <a:t>j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/>
              <a:t>w</a:t>
            </a:r>
            <a:r>
              <a:rPr lang="en-US" baseline="-25000" dirty="0" err="1" smtClean="0"/>
              <a:t>m</a:t>
            </a:r>
            <a:r>
              <a:rPr lang="en-US" baseline="-25000" dirty="0" err="1" smtClean="0"/>
              <a:t>,j</a:t>
            </a:r>
            <a:r>
              <a:rPr lang="en-US" dirty="0" smtClean="0"/>
              <a:t> 	= 0 otherwise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48" y="3531371"/>
            <a:ext cx="47498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52" y="2654528"/>
            <a:ext cx="49276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Vector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Not all terms are equally interesting</a:t>
            </a:r>
          </a:p>
          <a:p>
            <a:pPr lvl="1"/>
            <a:r>
              <a:rPr lang="en-US" dirty="0" smtClean="0"/>
              <a:t>‘the’ </a:t>
            </a:r>
            <a:r>
              <a:rPr lang="en-US" dirty="0" err="1" smtClean="0"/>
              <a:t>vs</a:t>
            </a:r>
            <a:r>
              <a:rPr lang="en-US" dirty="0" smtClean="0"/>
              <a:t> ‘system’ </a:t>
            </a:r>
            <a:r>
              <a:rPr lang="en-US" dirty="0" err="1" smtClean="0"/>
              <a:t>vs</a:t>
            </a:r>
            <a:r>
              <a:rPr lang="en-US" dirty="0" smtClean="0"/>
              <a:t> ‘Berners-Lee’</a:t>
            </a:r>
          </a:p>
          <a:p>
            <a:pPr marL="0" indent="0">
              <a:buNone/>
            </a:pPr>
            <a:r>
              <a:rPr lang="en-US" dirty="0" smtClean="0"/>
              <a:t>Replace binary features with weights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View documents and queries as vectors in multidimensional space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48" y="4115571"/>
            <a:ext cx="4749800" cy="482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52" y="3238728"/>
            <a:ext cx="4927600" cy="5842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70" y="4968254"/>
            <a:ext cx="2374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Model Similarity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55303" y="1936980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55303" y="5541559"/>
            <a:ext cx="36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155303" y="2834918"/>
            <a:ext cx="898042" cy="27066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155303" y="3989409"/>
            <a:ext cx="2206619" cy="15521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Arc 16"/>
          <p:cNvSpPr/>
          <p:nvPr/>
        </p:nvSpPr>
        <p:spPr bwMode="auto">
          <a:xfrm>
            <a:off x="898043" y="4279720"/>
            <a:ext cx="2514520" cy="2514520"/>
          </a:xfrm>
          <a:prstGeom prst="arc">
            <a:avLst>
              <a:gd name="adj1" fmla="val 17354268"/>
              <a:gd name="adj2" fmla="val 19481952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2315" y="4515345"/>
            <a:ext cx="36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ϴ</a:t>
            </a:r>
            <a:endParaRPr lang="en-US" dirty="0">
              <a:latin typeface="Georgia"/>
              <a:cs typeface="Georgia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27249"/>
              </p:ext>
            </p:extLst>
          </p:nvPr>
        </p:nvGraphicFramePr>
        <p:xfrm>
          <a:off x="2936417" y="2449658"/>
          <a:ext cx="315673" cy="50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3" imgW="190500" imgH="304800" progId="Equation.3">
                  <p:embed/>
                </p:oleObj>
              </mc:Choice>
              <mc:Fallback>
                <p:oleObj name="Equation" r:id="rId3" imgW="190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6417" y="2449658"/>
                        <a:ext cx="315673" cy="505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260818"/>
              </p:ext>
            </p:extLst>
          </p:nvPr>
        </p:nvGraphicFramePr>
        <p:xfrm>
          <a:off x="4340225" y="3627605"/>
          <a:ext cx="2317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5" imgW="139700" imgH="266700" progId="Equation.3">
                  <p:embed/>
                </p:oleObj>
              </mc:Choice>
              <mc:Fallback>
                <p:oleObj name="Equation" r:id="rId5" imgW="139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0225" y="3627605"/>
                        <a:ext cx="23177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63955"/>
              </p:ext>
            </p:extLst>
          </p:nvPr>
        </p:nvGraphicFramePr>
        <p:xfrm>
          <a:off x="5482428" y="2362359"/>
          <a:ext cx="1882909" cy="59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7" imgW="1130300" imgH="355600" progId="Equation.3">
                  <p:embed/>
                </p:oleObj>
              </mc:Choice>
              <mc:Fallback>
                <p:oleObj name="Equation" r:id="rId7" imgW="11303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2428" y="2362359"/>
                        <a:ext cx="1882909" cy="592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244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Similarity can still be determined using the dot product</a:t>
            </a:r>
          </a:p>
          <a:p>
            <a:pPr lvl="1"/>
            <a:r>
              <a:rPr lang="en-US" dirty="0" smtClean="0"/>
              <a:t>Angle between vectors in multidimensional </a:t>
            </a:r>
            <a:r>
              <a:rPr lang="en-US" dirty="0" smtClean="0"/>
              <a:t>space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</a:t>
            </a:r>
            <a:r>
              <a:rPr lang="en-US" dirty="0" smtClean="0"/>
              <a:t>Model Similarity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9" y="3056734"/>
            <a:ext cx="3784600" cy="1295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09" y="4500082"/>
            <a:ext cx="49149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 Weighting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Need a basis for assigning weights to terms in documents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common is the term in the document?</a:t>
            </a:r>
          </a:p>
          <a:p>
            <a:pPr lvl="1"/>
            <a:r>
              <a:rPr lang="en-US" dirty="0" smtClean="0"/>
              <a:t>Within document measure</a:t>
            </a:r>
          </a:p>
          <a:p>
            <a:pPr lvl="1"/>
            <a:r>
              <a:rPr lang="en-US" dirty="0" smtClean="0"/>
              <a:t>Term frequency</a:t>
            </a:r>
          </a:p>
          <a:p>
            <a:pPr marL="0" indent="0">
              <a:buNone/>
            </a:pPr>
            <a:r>
              <a:rPr lang="en-US" dirty="0" smtClean="0"/>
              <a:t>How common is the term in the document collection?</a:t>
            </a:r>
          </a:p>
          <a:p>
            <a:pPr lvl="1"/>
            <a:r>
              <a:rPr lang="en-US" dirty="0" smtClean="0"/>
              <a:t>Collection frequency</a:t>
            </a:r>
          </a:p>
          <a:p>
            <a:pPr lvl="1"/>
            <a:r>
              <a:rPr lang="en-US" dirty="0" smtClean="0"/>
              <a:t>Inverse document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9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TF-IDF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Term Frequency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Inverse Document Frequency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Term Weighting</a:t>
            </a:r>
          </a:p>
          <a:p>
            <a:endParaRPr lang="en-US" dirty="0"/>
          </a:p>
        </p:txBody>
      </p:sp>
      <p:pic>
        <p:nvPicPr>
          <p:cNvPr id="343048" name="Picture 8" descr="image-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5791200"/>
            <a:ext cx="2832100" cy="469900"/>
          </a:xfrm>
          <a:prstGeom prst="rect">
            <a:avLst/>
          </a:prstGeom>
          <a:noFill/>
        </p:spPr>
      </p:pic>
      <p:pic>
        <p:nvPicPr>
          <p:cNvPr id="343052" name="Picture 12" descr="image-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22500"/>
            <a:ext cx="4495800" cy="1130300"/>
          </a:xfrm>
          <a:prstGeom prst="rect">
            <a:avLst/>
          </a:prstGeom>
          <a:noFill/>
        </p:spPr>
      </p:pic>
      <p:pic>
        <p:nvPicPr>
          <p:cNvPr id="343054" name="Picture 14" descr="image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924300"/>
            <a:ext cx="5867400" cy="110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6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the following document collection: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 = “Introduction to Expert </a:t>
            </a:r>
            <a:r>
              <a:rPr lang="en-US" dirty="0" smtClean="0"/>
              <a:t>Systems”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 = “Expert System Software: Engineering and </a:t>
            </a:r>
            <a:r>
              <a:rPr lang="en-US" dirty="0" smtClean="0"/>
              <a:t>Applications”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 = “Expert Systems: Principles and </a:t>
            </a:r>
            <a:r>
              <a:rPr lang="en-US" dirty="0" smtClean="0"/>
              <a:t>Programming”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4</a:t>
            </a:r>
            <a:r>
              <a:rPr lang="en-US" dirty="0"/>
              <a:t>  = “The Essence of Expert </a:t>
            </a:r>
            <a:r>
              <a:rPr lang="en-US" dirty="0" smtClean="0"/>
              <a:t>Systems”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5</a:t>
            </a:r>
            <a:r>
              <a:rPr lang="en-US" dirty="0"/>
              <a:t>  =  “Knowledge Representation and </a:t>
            </a:r>
            <a:r>
              <a:rPr lang="en-US" dirty="0" smtClean="0"/>
              <a:t>Reasoning”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6</a:t>
            </a:r>
            <a:r>
              <a:rPr lang="en-US" dirty="0"/>
              <a:t>  =  “Reasoning About </a:t>
            </a:r>
            <a:r>
              <a:rPr lang="en-US" dirty="0" smtClean="0"/>
              <a:t>Uncertainty”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7</a:t>
            </a:r>
            <a:r>
              <a:rPr lang="en-US" dirty="0"/>
              <a:t>  = “Handbook of Knowledge </a:t>
            </a:r>
            <a:r>
              <a:rPr lang="en-US" dirty="0" smtClean="0"/>
              <a:t>Representation”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8</a:t>
            </a:r>
            <a:r>
              <a:rPr lang="en-US" dirty="0"/>
              <a:t>  = </a:t>
            </a:r>
            <a:r>
              <a:rPr lang="en-US" dirty="0" smtClean="0"/>
              <a:t>“</a:t>
            </a:r>
            <a:r>
              <a:rPr lang="en-US" dirty="0"/>
              <a:t>Expert Python </a:t>
            </a:r>
            <a:r>
              <a:rPr lang="en-US" dirty="0" smtClean="0"/>
              <a:t>Programming”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2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What’s the weight of “knowledge” in d</a:t>
            </a:r>
            <a:r>
              <a:rPr lang="en-US" baseline="-25000" dirty="0" smtClean="0"/>
              <a:t>5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idf</a:t>
            </a:r>
            <a:r>
              <a:rPr lang="en-US" baseline="-25000" dirty="0" err="1" smtClean="0"/>
              <a:t>“knowledge</a:t>
            </a:r>
            <a:r>
              <a:rPr lang="en-US" baseline="-25000" dirty="0" smtClean="0"/>
              <a:t>”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(8/2) = log</a:t>
            </a:r>
            <a:r>
              <a:rPr lang="en-US" baseline="-25000" dirty="0" smtClean="0"/>
              <a:t>2</a:t>
            </a:r>
            <a:r>
              <a:rPr lang="en-US" dirty="0" smtClean="0"/>
              <a:t>(4) = 2</a:t>
            </a:r>
          </a:p>
          <a:p>
            <a:pPr marL="0" indent="0">
              <a:buNone/>
            </a:pPr>
            <a:r>
              <a:rPr lang="en-US" dirty="0" smtClean="0"/>
              <a:t>tf</a:t>
            </a:r>
            <a:r>
              <a:rPr lang="en-US" baseline="-25000" dirty="0" smtClean="0"/>
              <a:t>“knowledge”,d5 </a:t>
            </a:r>
            <a:r>
              <a:rPr lang="en-US" dirty="0" smtClean="0"/>
              <a:t>= 1/3</a:t>
            </a:r>
          </a:p>
          <a:p>
            <a:pPr marL="0" indent="0">
              <a:buNone/>
            </a:pPr>
            <a:r>
              <a:rPr lang="en-US" dirty="0" smtClean="0"/>
              <a:t>tf.idf</a:t>
            </a:r>
            <a:r>
              <a:rPr lang="en-US" baseline="-25000" dirty="0" smtClean="0"/>
              <a:t>“knowledge”,d5 </a:t>
            </a:r>
            <a:r>
              <a:rPr lang="en-US" dirty="0" smtClean="0"/>
              <a:t>= 2/3</a:t>
            </a:r>
          </a:p>
          <a:p>
            <a:pPr marL="0" indent="0">
              <a:buNone/>
            </a:pPr>
            <a:r>
              <a:rPr lang="en-US" dirty="0" smtClean="0"/>
              <a:t>(assuming that ‘and’ is removed as a stop word)</a:t>
            </a:r>
          </a:p>
        </p:txBody>
      </p:sp>
    </p:spTree>
    <p:extLst>
      <p:ext uri="{BB962C8B-B14F-4D97-AF65-F5344CB8AC3E}">
        <p14:creationId xmlns:p14="http://schemas.microsoft.com/office/powerpoint/2010/main" val="3384787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</a:t>
            </a:r>
            <a:br>
              <a:rPr lang="en-US" dirty="0" smtClean="0"/>
            </a:br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8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Refinement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Typical queries very short, ambiguous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more terms to disambiguate, </a:t>
            </a:r>
            <a:r>
              <a:rPr lang="en-US" dirty="0" smtClean="0"/>
              <a:t>improve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Often difficult for users to express their information needs as a query</a:t>
            </a:r>
          </a:p>
          <a:p>
            <a:pPr lvl="1"/>
            <a:r>
              <a:rPr lang="en-US" dirty="0" smtClean="0"/>
              <a:t>Easier to say which results are/aren’t relevant than to write a better query</a:t>
            </a:r>
          </a:p>
        </p:txBody>
      </p:sp>
    </p:spTree>
    <p:extLst>
      <p:ext uri="{BB962C8B-B14F-4D97-AF65-F5344CB8AC3E}">
        <p14:creationId xmlns:p14="http://schemas.microsoft.com/office/powerpoint/2010/main" val="39984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i="1" dirty="0"/>
              <a:t>information need </a:t>
            </a:r>
            <a:r>
              <a:rPr lang="en-US" dirty="0" smtClean="0"/>
              <a:t>is a topic </a:t>
            </a:r>
            <a:r>
              <a:rPr lang="en-US" dirty="0"/>
              <a:t>about which </a:t>
            </a:r>
            <a:r>
              <a:rPr lang="en-US" dirty="0" smtClean="0"/>
              <a:t>a user </a:t>
            </a:r>
            <a:r>
              <a:rPr lang="en-US" dirty="0"/>
              <a:t>desires to know </a:t>
            </a:r>
            <a:r>
              <a:rPr lang="en-US" dirty="0" smtClean="0"/>
              <a:t>more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dirty="0" smtClean="0"/>
              <a:t>query</a:t>
            </a:r>
            <a:r>
              <a:rPr lang="en-US" dirty="0" smtClean="0"/>
              <a:t> </a:t>
            </a:r>
            <a:r>
              <a:rPr lang="en-US" dirty="0"/>
              <a:t>is what the user conveys to the </a:t>
            </a:r>
            <a:r>
              <a:rPr lang="en-US" dirty="0" smtClean="0"/>
              <a:t>computer </a:t>
            </a:r>
            <a:r>
              <a:rPr lang="en-US" dirty="0"/>
              <a:t>in an attempt to communicate </a:t>
            </a:r>
            <a:r>
              <a:rPr lang="en-US" dirty="0" smtClean="0"/>
              <a:t>their </a:t>
            </a:r>
            <a:r>
              <a:rPr lang="en-US" dirty="0"/>
              <a:t>information need.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document is </a:t>
            </a:r>
            <a:r>
              <a:rPr lang="en-US" i="1" dirty="0"/>
              <a:t>relevant </a:t>
            </a:r>
            <a:r>
              <a:rPr lang="en-US" dirty="0"/>
              <a:t>if it is one that the user perceives as containing information of value with respect to their personal information need.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4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Rocchio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Query refinement through relevance feedback</a:t>
            </a:r>
          </a:p>
          <a:p>
            <a:pPr lvl="1"/>
            <a:r>
              <a:rPr lang="en-US" dirty="0" smtClean="0"/>
              <a:t>Retrieve with original queries</a:t>
            </a:r>
          </a:p>
          <a:p>
            <a:pPr lvl="1"/>
            <a:r>
              <a:rPr lang="en-US" dirty="0" smtClean="0"/>
              <a:t>Present results</a:t>
            </a:r>
          </a:p>
          <a:p>
            <a:pPr lvl="1"/>
            <a:r>
              <a:rPr lang="en-US" dirty="0" smtClean="0"/>
              <a:t>Ask user to tag relevant/non-relevant</a:t>
            </a:r>
          </a:p>
          <a:p>
            <a:pPr lvl="1"/>
            <a:r>
              <a:rPr lang="en-US" dirty="0" smtClean="0"/>
              <a:t>“push” toward relevant vectors, away from non-relevant</a:t>
            </a:r>
          </a:p>
          <a:p>
            <a:pPr lvl="1"/>
            <a:endParaRPr lang="en-US" dirty="0" smtClean="0"/>
          </a:p>
          <a:p>
            <a:pPr lvl="1"/>
            <a:endParaRPr lang="el-GR" dirty="0" smtClean="0"/>
          </a:p>
          <a:p>
            <a:pPr marL="360000" lvl="1" indent="0">
              <a:buNone/>
            </a:pPr>
            <a:endParaRPr lang="en-GB" dirty="0" smtClean="0"/>
          </a:p>
          <a:p>
            <a:pPr marL="360000" lvl="1" indent="0">
              <a:buNone/>
            </a:pPr>
            <a:r>
              <a:rPr lang="el-GR" dirty="0" smtClean="0"/>
              <a:t>γ</a:t>
            </a:r>
            <a:r>
              <a:rPr lang="en-US" dirty="0" smtClean="0"/>
              <a:t>&lt;</a:t>
            </a:r>
            <a:r>
              <a:rPr lang="el-GR" dirty="0" smtClean="0"/>
              <a:t>β</a:t>
            </a:r>
            <a:r>
              <a:rPr lang="en-GB" dirty="0" smtClean="0"/>
              <a:t> </a:t>
            </a:r>
            <a:r>
              <a:rPr lang="en-US" dirty="0" smtClean="0"/>
              <a:t> (typical values: </a:t>
            </a:r>
            <a:r>
              <a:rPr lang="el-GR" dirty="0" smtClean="0"/>
              <a:t>α</a:t>
            </a:r>
            <a:r>
              <a:rPr lang="en-GB" dirty="0" smtClean="0"/>
              <a:t>=1, </a:t>
            </a:r>
            <a:r>
              <a:rPr lang="el-GR" dirty="0" smtClean="0"/>
              <a:t>β</a:t>
            </a:r>
            <a:r>
              <a:rPr lang="en-GB" dirty="0" smtClean="0"/>
              <a:t>=</a:t>
            </a:r>
            <a:r>
              <a:rPr lang="en-US" dirty="0" smtClean="0"/>
              <a:t>0.75,</a:t>
            </a:r>
            <a:r>
              <a:rPr lang="el-GR" dirty="0" smtClean="0"/>
              <a:t> </a:t>
            </a:r>
            <a:r>
              <a:rPr lang="en-GB" dirty="0" smtClean="0"/>
              <a:t> </a:t>
            </a:r>
            <a:r>
              <a:rPr lang="el-GR" dirty="0" smtClean="0"/>
              <a:t>γ</a:t>
            </a:r>
            <a:r>
              <a:rPr lang="en-GB" dirty="0" smtClean="0"/>
              <a:t>=</a:t>
            </a:r>
            <a:r>
              <a:rPr lang="en-US" dirty="0" smtClean="0"/>
              <a:t>0.25)</a:t>
            </a:r>
            <a:endParaRPr lang="en-US" dirty="0"/>
          </a:p>
        </p:txBody>
      </p:sp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256730"/>
            <a:ext cx="6324600" cy="10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Relevance is the key to determining the effectiveness of an IR system</a:t>
            </a:r>
          </a:p>
          <a:p>
            <a:pPr lvl="1"/>
            <a:r>
              <a:rPr lang="en-GB" dirty="0" smtClean="0"/>
              <a:t>Relevance (generally) a subjective notion</a:t>
            </a:r>
          </a:p>
          <a:p>
            <a:pPr lvl="1"/>
            <a:r>
              <a:rPr lang="en-GB" dirty="0" smtClean="0"/>
              <a:t>Relevance is defined in terms of a user’s information need</a:t>
            </a:r>
          </a:p>
          <a:p>
            <a:pPr lvl="1"/>
            <a:r>
              <a:rPr lang="en-GB" dirty="0" smtClean="0"/>
              <a:t>Users may differ in their assessment of relevance of a document to a particular query</a:t>
            </a:r>
          </a:p>
        </p:txBody>
      </p:sp>
    </p:spTree>
    <p:extLst>
      <p:ext uri="{BB962C8B-B14F-4D97-AF65-F5344CB8AC3E}">
        <p14:creationId xmlns:p14="http://schemas.microsoft.com/office/powerpoint/2010/main" val="14309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65" name="Rectangle 109"/>
          <p:cNvSpPr>
            <a:spLocks noChangeArrowheads="1"/>
          </p:cNvSpPr>
          <p:nvPr/>
        </p:nvSpPr>
        <p:spPr bwMode="auto">
          <a:xfrm>
            <a:off x="2133600" y="2286000"/>
            <a:ext cx="4876800" cy="3657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 versus Retrieved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52329" name="Oval 73"/>
          <p:cNvSpPr>
            <a:spLocks noChangeArrowheads="1"/>
          </p:cNvSpPr>
          <p:nvPr/>
        </p:nvSpPr>
        <p:spPr bwMode="auto">
          <a:xfrm>
            <a:off x="2743200" y="2895600"/>
            <a:ext cx="2438400" cy="2438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2330" name="Oval 74"/>
          <p:cNvSpPr>
            <a:spLocks noChangeArrowheads="1"/>
          </p:cNvSpPr>
          <p:nvPr/>
        </p:nvSpPr>
        <p:spPr bwMode="auto">
          <a:xfrm>
            <a:off x="3962400" y="2895600"/>
            <a:ext cx="2438400" cy="2438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2366" name="Text Box 110"/>
          <p:cNvSpPr txBox="1">
            <a:spLocks noChangeArrowheads="1"/>
          </p:cNvSpPr>
          <p:nvPr/>
        </p:nvSpPr>
        <p:spPr bwMode="auto">
          <a:xfrm>
            <a:off x="2057400" y="1905000"/>
            <a:ext cx="2363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Georgia" pitchFamily="-106" charset="0"/>
              </a:rPr>
              <a:t>The set of all documents</a:t>
            </a:r>
          </a:p>
        </p:txBody>
      </p:sp>
      <p:sp>
        <p:nvSpPr>
          <p:cNvPr id="352367" name="Text Box 111"/>
          <p:cNvSpPr txBox="1">
            <a:spLocks noChangeArrowheads="1"/>
          </p:cNvSpPr>
          <p:nvPr/>
        </p:nvSpPr>
        <p:spPr bwMode="auto">
          <a:xfrm>
            <a:off x="5113338" y="2501243"/>
            <a:ext cx="1914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dirty="0">
                <a:latin typeface="Georgia" pitchFamily="-106" charset="0"/>
              </a:rPr>
              <a:t>The set of retrieved</a:t>
            </a:r>
            <a:br>
              <a:rPr lang="en-GB" sz="1600" dirty="0">
                <a:latin typeface="Georgia" pitchFamily="-106" charset="0"/>
              </a:rPr>
            </a:br>
            <a:r>
              <a:rPr lang="en-GB" sz="1600" dirty="0">
                <a:latin typeface="Georgia" pitchFamily="-106" charset="0"/>
              </a:rPr>
              <a:t>documents</a:t>
            </a:r>
          </a:p>
        </p:txBody>
      </p:sp>
      <p:sp>
        <p:nvSpPr>
          <p:cNvPr id="352368" name="Text Box 112"/>
          <p:cNvSpPr txBox="1">
            <a:spLocks noChangeArrowheads="1"/>
          </p:cNvSpPr>
          <p:nvPr/>
        </p:nvSpPr>
        <p:spPr bwMode="auto">
          <a:xfrm>
            <a:off x="2133600" y="2501757"/>
            <a:ext cx="1885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latin typeface="Georgia" pitchFamily="-106" charset="0"/>
              </a:rPr>
              <a:t>The set of relevant </a:t>
            </a:r>
            <a:br>
              <a:rPr lang="en-GB" sz="1600" dirty="0">
                <a:latin typeface="Georgia" pitchFamily="-106" charset="0"/>
              </a:rPr>
            </a:br>
            <a:r>
              <a:rPr lang="en-GB" sz="1600" dirty="0">
                <a:latin typeface="Georgia" pitchFamily="-106" charset="0"/>
              </a:rPr>
              <a:t>documents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7511" y="32674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1034" y="3267451"/>
            <a:ext cx="33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common statistics used to determine effectiveness: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Precision</a:t>
            </a:r>
            <a:r>
              <a:rPr lang="en-US" dirty="0"/>
              <a:t>: What fraction of the returned results are relevant to the </a:t>
            </a:r>
            <a:r>
              <a:rPr lang="en-US" dirty="0" smtClean="0"/>
              <a:t>information </a:t>
            </a:r>
            <a:r>
              <a:rPr lang="en-US" dirty="0"/>
              <a:t>need? </a:t>
            </a:r>
          </a:p>
          <a:p>
            <a:pPr marL="0" indent="0">
              <a:buNone/>
            </a:pPr>
            <a:r>
              <a:rPr lang="en-US" i="1" dirty="0"/>
              <a:t>Recall</a:t>
            </a:r>
            <a:r>
              <a:rPr lang="en-US" dirty="0"/>
              <a:t>: What fraction of the relevant documents in the collection were </a:t>
            </a:r>
            <a:r>
              <a:rPr lang="en-US" dirty="0" smtClean="0"/>
              <a:t>returned </a:t>
            </a:r>
            <a:r>
              <a:rPr lang="en-US" dirty="0"/>
              <a:t>by the system?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93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Precision and Recall</a:t>
            </a:r>
            <a:endParaRPr lang="en-GB"/>
          </a:p>
        </p:txBody>
      </p:sp>
      <p:graphicFrame>
        <p:nvGraphicFramePr>
          <p:cNvPr id="274503" name="Group 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6682152"/>
              </p:ext>
            </p:extLst>
          </p:nvPr>
        </p:nvGraphicFramePr>
        <p:xfrm>
          <a:off x="304800" y="1676400"/>
          <a:ext cx="8534400" cy="2085976"/>
        </p:xfrm>
        <a:graphic>
          <a:graphicData uri="http://schemas.openxmlformats.org/drawingml/2006/table">
            <a:tbl>
              <a:tblPr/>
              <a:tblGrid>
                <a:gridCol w="2474913"/>
                <a:gridCol w="2239962"/>
                <a:gridCol w="2465388"/>
                <a:gridCol w="1354137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Retrieved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Not Retrieved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R ∩ 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∩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Not 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 ∩ 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 ∩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44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Precision = |R ∩ A| / |A|</a:t>
            </a:r>
          </a:p>
          <a:p>
            <a:pPr marL="0" indent="0">
              <a:buNone/>
            </a:pPr>
            <a:r>
              <a:rPr lang="en-GB" dirty="0" smtClean="0"/>
              <a:t>Recall = |R ∩ A| / |R|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02E6-AA42-BE41-991B-28DCE252E90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Precision and Recall, an alternative view</a:t>
            </a:r>
            <a:endParaRPr lang="en-GB" dirty="0"/>
          </a:p>
        </p:txBody>
      </p:sp>
      <p:graphicFrame>
        <p:nvGraphicFramePr>
          <p:cNvPr id="274503" name="Group 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8370476"/>
              </p:ext>
            </p:extLst>
          </p:nvPr>
        </p:nvGraphicFramePr>
        <p:xfrm>
          <a:off x="304800" y="1676400"/>
          <a:ext cx="8534400" cy="2085976"/>
        </p:xfrm>
        <a:graphic>
          <a:graphicData uri="http://schemas.openxmlformats.org/drawingml/2006/table">
            <a:tbl>
              <a:tblPr/>
              <a:tblGrid>
                <a:gridCol w="2474913"/>
                <a:gridCol w="2239962"/>
                <a:gridCol w="2465388"/>
                <a:gridCol w="1354137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Retrieved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Not Retrieved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R ∩ 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∩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Not 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 ∩ 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 ∩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44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Precision = P(</a:t>
            </a:r>
            <a:r>
              <a:rPr lang="en-GB" dirty="0" err="1" smtClean="0"/>
              <a:t>relevant|retrieved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Recall = P(</a:t>
            </a:r>
            <a:r>
              <a:rPr lang="en-GB" dirty="0" err="1" smtClean="0"/>
              <a:t>retrieved|relevant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02E6-AA42-BE41-991B-28DCE252E90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3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Positive and Negative Rates</a:t>
            </a:r>
            <a:endParaRPr lang="en-GB" dirty="0"/>
          </a:p>
        </p:txBody>
      </p:sp>
      <p:graphicFrame>
        <p:nvGraphicFramePr>
          <p:cNvPr id="297032" name="Group 7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6457583"/>
              </p:ext>
            </p:extLst>
          </p:nvPr>
        </p:nvGraphicFramePr>
        <p:xfrm>
          <a:off x="304800" y="1676400"/>
          <a:ext cx="8534400" cy="1608139"/>
        </p:xfrm>
        <a:graphic>
          <a:graphicData uri="http://schemas.openxmlformats.org/drawingml/2006/table">
            <a:tbl>
              <a:tblPr/>
              <a:tblGrid>
                <a:gridCol w="2680725"/>
                <a:gridCol w="2753917"/>
                <a:gridCol w="3099758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True Positive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False Negative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False Positive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True Negative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6995" name="Rectangle 3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True Positive Rate = TP / ( TP + FN ) = Recall</a:t>
            </a:r>
          </a:p>
          <a:p>
            <a:pPr marL="0" indent="0">
              <a:buNone/>
            </a:pPr>
            <a:r>
              <a:rPr lang="en-GB" dirty="0" smtClean="0"/>
              <a:t>True Negative Rate = TN / ( FP + TN ) = Specificity</a:t>
            </a:r>
          </a:p>
          <a:p>
            <a:pPr marL="0" indent="0">
              <a:buNone/>
            </a:pPr>
            <a:r>
              <a:rPr lang="en-GB" dirty="0" smtClean="0"/>
              <a:t>False Positive Rate = FP / ( FP + TN ) = Fallout</a:t>
            </a:r>
          </a:p>
          <a:p>
            <a:pPr marL="0" indent="0">
              <a:buNone/>
            </a:pPr>
            <a:r>
              <a:rPr lang="en-GB" dirty="0" smtClean="0"/>
              <a:t>Positive Predictive Value = TP / (TP + FP) = Precision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02E6-AA42-BE41-991B-28DCE252E90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graphicFrame>
        <p:nvGraphicFramePr>
          <p:cNvPr id="271416" name="Group 5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2147694"/>
              </p:ext>
            </p:extLst>
          </p:nvPr>
        </p:nvGraphicFramePr>
        <p:xfrm>
          <a:off x="304800" y="1676400"/>
          <a:ext cx="8534400" cy="1568450"/>
        </p:xfrm>
        <a:graphic>
          <a:graphicData uri="http://schemas.openxmlformats.org/drawingml/2006/table">
            <a:tbl>
              <a:tblPr/>
              <a:tblGrid>
                <a:gridCol w="2680725"/>
                <a:gridCol w="2753917"/>
                <a:gridCol w="3099758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30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20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10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40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385" name="Rectangle 2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Collection of 100 documents:</a:t>
            </a:r>
          </a:p>
          <a:p>
            <a:pPr lvl="1"/>
            <a:r>
              <a:rPr lang="en-GB" dirty="0" smtClean="0"/>
              <a:t>Precision = 30 / (30+10) = 75%</a:t>
            </a:r>
          </a:p>
          <a:p>
            <a:pPr lvl="1"/>
            <a:r>
              <a:rPr lang="en-GB" dirty="0" smtClean="0"/>
              <a:t>Recall = 30 / (30+20) = 60%</a:t>
            </a:r>
          </a:p>
          <a:p>
            <a:pPr lvl="1"/>
            <a:r>
              <a:rPr lang="en-GB" dirty="0" smtClean="0"/>
              <a:t>Fallout = 10 / (10+40) = 20%</a:t>
            </a:r>
          </a:p>
          <a:p>
            <a:pPr lvl="1"/>
            <a:r>
              <a:rPr lang="en-GB" dirty="0" smtClean="0"/>
              <a:t>Specificity = 40 / (10 + 40) = 80%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02E6-AA42-BE41-991B-28DCE252E90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Precision versus Recall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Can trade off precision against recall</a:t>
            </a:r>
          </a:p>
          <a:p>
            <a:pPr lvl="1"/>
            <a:r>
              <a:rPr lang="en-GB" dirty="0" smtClean="0"/>
              <a:t>A system that returns every document in the collection as its result set guarantees recall of 100% but has low precision</a:t>
            </a:r>
          </a:p>
          <a:p>
            <a:pPr lvl="1"/>
            <a:r>
              <a:rPr lang="en-GB" dirty="0" smtClean="0"/>
              <a:t>Returning a single document could give low recall but 100% precision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9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1523556" y="2918006"/>
            <a:ext cx="1440000" cy="72000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document collection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7" name="Manual Input 6"/>
          <p:cNvSpPr/>
          <p:nvPr/>
        </p:nvSpPr>
        <p:spPr bwMode="auto">
          <a:xfrm>
            <a:off x="6656795" y="1847186"/>
            <a:ext cx="720000" cy="720000"/>
          </a:xfrm>
          <a:prstGeom prst="flowChartManualInpu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query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6296795" y="291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query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parsing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0" name="Process 9"/>
          <p:cNvSpPr/>
          <p:nvPr/>
        </p:nvSpPr>
        <p:spPr bwMode="auto">
          <a:xfrm>
            <a:off x="6296795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Georgia"/>
                <a:ea typeface="ＭＳ Ｐゴシック" pitchFamily="-106" charset="-128"/>
                <a:cs typeface="Georgia"/>
              </a:rPr>
              <a:t>retrieval and ranking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1" name="Process 10"/>
          <p:cNvSpPr/>
          <p:nvPr/>
        </p:nvSpPr>
        <p:spPr bwMode="auto">
          <a:xfrm>
            <a:off x="1523556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indexer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2" name="Document 11"/>
          <p:cNvSpPr/>
          <p:nvPr/>
        </p:nvSpPr>
        <p:spPr bwMode="auto">
          <a:xfrm>
            <a:off x="6656795" y="5078006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answerset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14" name="Straight Arrow Connector 13"/>
          <p:cNvCxnSpPr>
            <a:stCxn id="8" idx="2"/>
            <a:endCxn id="10" idx="0"/>
          </p:cNvCxnSpPr>
          <p:nvPr/>
        </p:nvCxnSpPr>
        <p:spPr bwMode="auto">
          <a:xfrm>
            <a:off x="7016795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 bwMode="auto">
          <a:xfrm>
            <a:off x="7016795" y="2567186"/>
            <a:ext cx="0" cy="3508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 bwMode="auto">
          <a:xfrm>
            <a:off x="7016795" y="471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6" idx="3"/>
            <a:endCxn id="11" idx="0"/>
          </p:cNvCxnSpPr>
          <p:nvPr/>
        </p:nvCxnSpPr>
        <p:spPr bwMode="auto">
          <a:xfrm>
            <a:off x="2243556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Internal Storage 22"/>
          <p:cNvSpPr/>
          <p:nvPr/>
        </p:nvSpPr>
        <p:spPr bwMode="auto">
          <a:xfrm>
            <a:off x="3929788" y="3998006"/>
            <a:ext cx="1440000" cy="720000"/>
          </a:xfrm>
          <a:prstGeom prst="flowChartInternalStorage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index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Straight Arrow Connector 27"/>
          <p:cNvCxnSpPr>
            <a:stCxn id="11" idx="3"/>
            <a:endCxn id="23" idx="1"/>
          </p:cNvCxnSpPr>
          <p:nvPr/>
        </p:nvCxnSpPr>
        <p:spPr bwMode="auto">
          <a:xfrm>
            <a:off x="2963556" y="4358006"/>
            <a:ext cx="9662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3"/>
            <a:endCxn id="10" idx="1"/>
          </p:cNvCxnSpPr>
          <p:nvPr/>
        </p:nvCxnSpPr>
        <p:spPr bwMode="auto">
          <a:xfrm>
            <a:off x="5369788" y="4358006"/>
            <a:ext cx="9270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3024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Precision versus Recall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>
            <a:off x="2009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1" name="Arc 7"/>
          <p:cNvSpPr>
            <a:spLocks/>
          </p:cNvSpPr>
          <p:nvPr/>
        </p:nvSpPr>
        <p:spPr bwMode="auto">
          <a:xfrm rot="10800000">
            <a:off x="2225675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2009775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498475" y="172561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7123113" y="6118225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5178425" y="4894263"/>
            <a:ext cx="229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iso-effectiveness</a:t>
            </a:r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3203575" y="3789363"/>
            <a:ext cx="792163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3635375" y="3789363"/>
            <a:ext cx="2487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varying control parameter</a:t>
            </a:r>
          </a:p>
        </p:txBody>
      </p:sp>
    </p:spTree>
    <p:extLst>
      <p:ext uri="{BB962C8B-B14F-4D97-AF65-F5344CB8AC3E}">
        <p14:creationId xmlns:p14="http://schemas.microsoft.com/office/powerpoint/2010/main" val="11964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Precision versus Recall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2009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6" name="Arc 4"/>
          <p:cNvSpPr>
            <a:spLocks/>
          </p:cNvSpPr>
          <p:nvPr/>
        </p:nvSpPr>
        <p:spPr bwMode="auto">
          <a:xfrm rot="10800000">
            <a:off x="2225675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2009775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498475" y="172561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7123113" y="6118225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9561" name="Arc 9"/>
          <p:cNvSpPr>
            <a:spLocks/>
          </p:cNvSpPr>
          <p:nvPr/>
        </p:nvSpPr>
        <p:spPr bwMode="auto">
          <a:xfrm rot="10800000">
            <a:off x="2700338" y="1773238"/>
            <a:ext cx="4319587" cy="3168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 flipV="1">
            <a:off x="3635375" y="3429000"/>
            <a:ext cx="936625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4840288" y="3184525"/>
            <a:ext cx="236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Increasing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6494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information retrieval system contains the following ten documents that are relevant to a query q: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d1, d2, d3, d4, d5, </a:t>
            </a:r>
            <a:br>
              <a:rPr lang="en-US" dirty="0" smtClean="0"/>
            </a:br>
            <a:r>
              <a:rPr lang="en-US" dirty="0" smtClean="0"/>
              <a:t>d6, d7, d8, d9, d10</a:t>
            </a:r>
          </a:p>
          <a:p>
            <a:pPr marL="0" indent="0">
              <a:buNone/>
            </a:pPr>
            <a:r>
              <a:rPr lang="en-US" dirty="0" smtClean="0"/>
              <a:t>In response to q, the system returns the following ranked answer set containing fifteen documents (</a:t>
            </a:r>
            <a:r>
              <a:rPr lang="en-US" b="1" dirty="0" smtClean="0"/>
              <a:t>bold</a:t>
            </a:r>
            <a:r>
              <a:rPr lang="en-US" dirty="0" smtClean="0"/>
              <a:t> are relevant):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d3</a:t>
            </a:r>
            <a:r>
              <a:rPr lang="en-US" dirty="0" smtClean="0"/>
              <a:t>, d11, </a:t>
            </a:r>
            <a:r>
              <a:rPr lang="en-US" b="1" dirty="0" smtClean="0"/>
              <a:t>d1</a:t>
            </a:r>
            <a:r>
              <a:rPr lang="en-US" dirty="0" smtClean="0"/>
              <a:t>, d23, d34, </a:t>
            </a:r>
            <a:br>
              <a:rPr lang="en-US" dirty="0" smtClean="0"/>
            </a:br>
            <a:r>
              <a:rPr lang="en-US" b="1" dirty="0" smtClean="0"/>
              <a:t>d4</a:t>
            </a:r>
            <a:r>
              <a:rPr lang="en-US" dirty="0" smtClean="0"/>
              <a:t>, d27, d29, d82, </a:t>
            </a:r>
            <a:r>
              <a:rPr lang="en-US" b="1" dirty="0" smtClean="0"/>
              <a:t>d5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d12, d77, d56, d79, </a:t>
            </a:r>
            <a:r>
              <a:rPr lang="en-US" b="1" dirty="0" smtClean="0"/>
              <a:t>d9</a:t>
            </a:r>
          </a:p>
        </p:txBody>
      </p:sp>
    </p:spTree>
    <p:extLst>
      <p:ext uri="{BB962C8B-B14F-4D97-AF65-F5344CB8AC3E}">
        <p14:creationId xmlns:p14="http://schemas.microsoft.com/office/powerpoint/2010/main" val="39676617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r>
              <a:rPr lang="en-US" dirty="0" smtClean="0"/>
              <a:t>Interpolate precision values as follows: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is the j-</a:t>
            </a:r>
            <a:r>
              <a:rPr lang="en-US" dirty="0" err="1" smtClean="0"/>
              <a:t>th</a:t>
            </a:r>
            <a:r>
              <a:rPr lang="en-US" dirty="0" smtClean="0"/>
              <a:t> standard recall level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866039"/>
              </p:ext>
            </p:extLst>
          </p:nvPr>
        </p:nvGraphicFramePr>
        <p:xfrm>
          <a:off x="3038476" y="3152885"/>
          <a:ext cx="2442058" cy="76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" imgW="1054100" imgH="330200" progId="Equation.3">
                  <p:embed/>
                </p:oleObj>
              </mc:Choice>
              <mc:Fallback>
                <p:oleObj name="Equation" r:id="rId3" imgW="1054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8476" y="3152885"/>
                        <a:ext cx="2442058" cy="76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204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only </a:t>
            </a:r>
            <a:r>
              <a:rPr lang="en-US" b="1" dirty="0" smtClean="0"/>
              <a:t>d3</a:t>
            </a:r>
            <a:r>
              <a:rPr lang="en-US" dirty="0" smtClean="0"/>
              <a:t> is returned</a:t>
            </a:r>
          </a:p>
          <a:p>
            <a:pPr lvl="1"/>
            <a:r>
              <a:rPr lang="en-US" dirty="0" smtClean="0"/>
              <a:t>Precision = 1 / 1 = 100%</a:t>
            </a:r>
          </a:p>
          <a:p>
            <a:pPr lvl="1"/>
            <a:r>
              <a:rPr lang="en-US" dirty="0" smtClean="0"/>
              <a:t>Recall = 1 / 10 = 10%</a:t>
            </a:r>
          </a:p>
        </p:txBody>
      </p:sp>
    </p:spTree>
    <p:extLst>
      <p:ext uri="{BB962C8B-B14F-4D97-AF65-F5344CB8AC3E}">
        <p14:creationId xmlns:p14="http://schemas.microsoft.com/office/powerpoint/2010/main" val="1909482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 smtClean="0"/>
              <a:t>d3</a:t>
            </a:r>
            <a:r>
              <a:rPr lang="en-US" dirty="0" smtClean="0"/>
              <a:t>, d11, </a:t>
            </a:r>
            <a:r>
              <a:rPr lang="en-US" b="1" dirty="0" smtClean="0"/>
              <a:t>d1</a:t>
            </a:r>
            <a:r>
              <a:rPr lang="en-US" dirty="0" smtClean="0"/>
              <a:t> are returned</a:t>
            </a:r>
          </a:p>
          <a:p>
            <a:pPr lvl="1"/>
            <a:r>
              <a:rPr lang="en-US" dirty="0" smtClean="0"/>
              <a:t>Precision = 2 / 3 = 67%</a:t>
            </a:r>
          </a:p>
          <a:p>
            <a:pPr lvl="1"/>
            <a:r>
              <a:rPr lang="en-US" dirty="0" smtClean="0"/>
              <a:t>Recall = 2 / 10 = 20%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135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 smtClean="0"/>
              <a:t>d3</a:t>
            </a:r>
            <a:r>
              <a:rPr lang="en-US" dirty="0" smtClean="0"/>
              <a:t>, d11, </a:t>
            </a:r>
            <a:r>
              <a:rPr lang="en-US" b="1" dirty="0" smtClean="0"/>
              <a:t>d1</a:t>
            </a:r>
            <a:r>
              <a:rPr lang="en-US" dirty="0" smtClean="0"/>
              <a:t>, d23, d34, </a:t>
            </a:r>
            <a:r>
              <a:rPr lang="en-US" b="1" dirty="0" smtClean="0"/>
              <a:t>d4</a:t>
            </a:r>
            <a:r>
              <a:rPr lang="en-US" dirty="0" smtClean="0"/>
              <a:t> are returned</a:t>
            </a:r>
          </a:p>
          <a:p>
            <a:pPr lvl="1"/>
            <a:r>
              <a:rPr lang="en-US" dirty="0" smtClean="0"/>
              <a:t>Precision = 3 / 6 = 50%</a:t>
            </a:r>
          </a:p>
          <a:p>
            <a:pPr lvl="1"/>
            <a:r>
              <a:rPr lang="en-US" dirty="0" smtClean="0"/>
              <a:t>Recall = 3 / 10 = 30%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638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 smtClean="0"/>
              <a:t>d3</a:t>
            </a:r>
            <a:r>
              <a:rPr lang="en-US" dirty="0" smtClean="0"/>
              <a:t>, d11, </a:t>
            </a:r>
            <a:r>
              <a:rPr lang="en-US" b="1" dirty="0" smtClean="0"/>
              <a:t>d1</a:t>
            </a:r>
            <a:r>
              <a:rPr lang="en-US" dirty="0" smtClean="0"/>
              <a:t>, d23, d34, </a:t>
            </a:r>
            <a:r>
              <a:rPr lang="en-US" b="1" dirty="0" smtClean="0"/>
              <a:t>d4</a:t>
            </a:r>
            <a:r>
              <a:rPr lang="en-US" dirty="0" smtClean="0"/>
              <a:t>, d27, d29, d82, </a:t>
            </a:r>
            <a:r>
              <a:rPr lang="en-US" b="1" dirty="0" smtClean="0"/>
              <a:t>d5</a:t>
            </a:r>
            <a:r>
              <a:rPr lang="en-US" dirty="0" smtClean="0"/>
              <a:t> are returned</a:t>
            </a:r>
          </a:p>
          <a:p>
            <a:pPr lvl="1"/>
            <a:r>
              <a:rPr lang="en-US" dirty="0" smtClean="0"/>
              <a:t>Precision = 4 / 10 = 40%</a:t>
            </a:r>
          </a:p>
          <a:p>
            <a:pPr lvl="1"/>
            <a:r>
              <a:rPr lang="en-US" dirty="0" smtClean="0"/>
              <a:t>Recall = 4 / 10 = 40%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60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full answer set is returned</a:t>
            </a:r>
          </a:p>
          <a:p>
            <a:pPr lvl="1"/>
            <a:r>
              <a:rPr lang="en-US" dirty="0" smtClean="0"/>
              <a:t>Precision = 5 / 15 = 33%</a:t>
            </a:r>
          </a:p>
          <a:p>
            <a:pPr lvl="1"/>
            <a:r>
              <a:rPr lang="en-US" dirty="0" smtClean="0"/>
              <a:t>Recall = 5 / 10 = 50%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883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69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34778332"/>
              </p:ext>
            </p:extLst>
          </p:nvPr>
        </p:nvGraphicFramePr>
        <p:xfrm>
          <a:off x="1524000" y="190781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83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Characterising IR Systems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Document collection</a:t>
            </a:r>
          </a:p>
          <a:p>
            <a:pPr lvl="1"/>
            <a:r>
              <a:rPr lang="en-GB" dirty="0" smtClean="0"/>
              <a:t>Document granularity: paragraph, page or multi-page text</a:t>
            </a:r>
          </a:p>
          <a:p>
            <a:pPr marL="0" indent="0">
              <a:buNone/>
            </a:pPr>
            <a:r>
              <a:rPr lang="en-GB" dirty="0" smtClean="0"/>
              <a:t>Query</a:t>
            </a:r>
          </a:p>
          <a:p>
            <a:pPr lvl="1"/>
            <a:r>
              <a:rPr lang="en-GB" dirty="0" smtClean="0"/>
              <a:t>Expressed in a query language 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ist of words [AI book], a phrase [“AI book”], contain </a:t>
            </a:r>
            <a:r>
              <a:rPr lang="en-GB" dirty="0" err="1" smtClean="0"/>
              <a:t>boolean</a:t>
            </a:r>
            <a:r>
              <a:rPr lang="en-GB" dirty="0" smtClean="0"/>
              <a:t> operators [AI AND book] and non-</a:t>
            </a:r>
            <a:r>
              <a:rPr lang="en-GB" dirty="0" err="1" smtClean="0"/>
              <a:t>boolean</a:t>
            </a:r>
            <a:r>
              <a:rPr lang="en-GB" dirty="0" smtClean="0"/>
              <a:t> operators [AI NEAR book]</a:t>
            </a:r>
          </a:p>
          <a:p>
            <a:pPr marL="0" indent="0">
              <a:buNone/>
            </a:pPr>
            <a:r>
              <a:rPr lang="en-GB" dirty="0" smtClean="0"/>
              <a:t>Answer Set</a:t>
            </a:r>
          </a:p>
          <a:p>
            <a:pPr lvl="1"/>
            <a:r>
              <a:rPr lang="en-GB" dirty="0" smtClean="0"/>
              <a:t>Set of documents judged to be relevant to the query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anked in decreasing order of relevance</a:t>
            </a:r>
          </a:p>
        </p:txBody>
      </p:sp>
    </p:spTree>
    <p:extLst>
      <p:ext uri="{BB962C8B-B14F-4D97-AF65-F5344CB8AC3E}">
        <p14:creationId xmlns:p14="http://schemas.microsoft.com/office/powerpoint/2010/main" val="2433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Accuracy = TP + TN / ( TP + FP + FN + TN )</a:t>
            </a:r>
          </a:p>
          <a:p>
            <a:pPr lvl="1"/>
            <a:r>
              <a:rPr lang="en-GB" dirty="0" smtClean="0"/>
              <a:t>Treats IR system as a two-class classifier (relevant/non-relevant)</a:t>
            </a:r>
          </a:p>
          <a:p>
            <a:pPr lvl="1"/>
            <a:r>
              <a:rPr lang="en-GB" dirty="0" smtClean="0"/>
              <a:t>Measures fraction of classification that is correct</a:t>
            </a:r>
          </a:p>
          <a:p>
            <a:pPr lvl="1"/>
            <a:r>
              <a:rPr lang="en-GB" dirty="0" smtClean="0"/>
              <a:t>Not a good measure – most documents in an IR system will be irrelevant to a given query (</a:t>
            </a:r>
            <a:r>
              <a:rPr lang="en-GB" i="1" dirty="0" smtClean="0"/>
              <a:t>skew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Can maximise accuracy by considering all documents to be irrelevant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942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F-Measure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Weighted harmonic mean of precision and recall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Balanced F-Measure (F1) equally weights precision and recall</a:t>
            </a:r>
          </a:p>
          <a:p>
            <a:pPr lvl="1"/>
            <a:r>
              <a:rPr lang="en-GB" dirty="0" smtClean="0"/>
              <a:t>α=1/2, β=1</a:t>
            </a:r>
          </a:p>
          <a:p>
            <a:pPr marL="0" indent="0">
              <a:buNone/>
            </a:pPr>
            <a:r>
              <a:rPr lang="en-GB" dirty="0" smtClean="0"/>
              <a:t>F1= 2 x (precision x recall) / (precision + recall)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50241"/>
              </p:ext>
            </p:extLst>
          </p:nvPr>
        </p:nvGraphicFramePr>
        <p:xfrm>
          <a:off x="324000" y="2248970"/>
          <a:ext cx="4057297" cy="126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4" imgW="1993900" imgH="622300" progId="Equation.3">
                  <p:embed/>
                </p:oleObj>
              </mc:Choice>
              <mc:Fallback>
                <p:oleObj name="Equation" r:id="rId4" imgW="19939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000" y="2248970"/>
                        <a:ext cx="4057297" cy="1266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860002"/>
              </p:ext>
            </p:extLst>
          </p:nvPr>
        </p:nvGraphicFramePr>
        <p:xfrm>
          <a:off x="6042304" y="2248970"/>
          <a:ext cx="1473342" cy="97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6" imgW="635000" imgH="419100" progId="Equation.3">
                  <p:embed/>
                </p:oleObj>
              </mc:Choice>
              <mc:Fallback>
                <p:oleObj name="Equation" r:id="rId6" imgW="635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42304" y="2248970"/>
                        <a:ext cx="1473342" cy="972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9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Precision at N (P@N)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most users, recall is less important than precision</a:t>
            </a:r>
          </a:p>
          <a:p>
            <a:pPr lvl="1"/>
            <a:r>
              <a:rPr lang="en-US" dirty="0" smtClean="0"/>
              <a:t>How often do you look past the first page of results?</a:t>
            </a:r>
          </a:p>
          <a:p>
            <a:pPr marL="0" indent="0">
              <a:buNone/>
            </a:pPr>
            <a:r>
              <a:rPr lang="en-US" dirty="0" smtClean="0"/>
              <a:t>Calculate precision for the first N results</a:t>
            </a:r>
          </a:p>
          <a:p>
            <a:pPr lvl="1"/>
            <a:r>
              <a:rPr lang="en-US" dirty="0" smtClean="0"/>
              <a:t>Typical values for N: 5, 10, 20</a:t>
            </a:r>
          </a:p>
          <a:p>
            <a:pPr lvl="1"/>
            <a:r>
              <a:rPr lang="en-US" dirty="0" smtClean="0"/>
              <a:t>Average over a sample of queries (typically 100+)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001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Receiver Operating Characteristic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Plot curve with:</a:t>
            </a:r>
            <a:endParaRPr lang="en-GB" dirty="0"/>
          </a:p>
          <a:p>
            <a:pPr lvl="1"/>
            <a:r>
              <a:rPr lang="en-GB" dirty="0" smtClean="0"/>
              <a:t>True Positive Rate on y axis (Recall or Sensitivity)</a:t>
            </a:r>
          </a:p>
          <a:p>
            <a:pPr lvl="1"/>
            <a:r>
              <a:rPr lang="en-GB" dirty="0" smtClean="0"/>
              <a:t>False Positive Rate on x axis (1 – Specificity)</a:t>
            </a:r>
          </a:p>
        </p:txBody>
      </p:sp>
    </p:spTree>
    <p:extLst>
      <p:ext uri="{BB962C8B-B14F-4D97-AF65-F5344CB8AC3E}">
        <p14:creationId xmlns:p14="http://schemas.microsoft.com/office/powerpoint/2010/main" val="8067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Receiver Operating Characteristic Curve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2268538" y="1773238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 rot="-5400000">
            <a:off x="4248944" y="3753644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 flipV="1">
            <a:off x="2268538" y="1773238"/>
            <a:ext cx="3959225" cy="39608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 rot="-2677234">
            <a:off x="2124075" y="4364038"/>
            <a:ext cx="202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discrimination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1547813" y="3573463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TPR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3983038" y="5876925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FPR</a:t>
            </a:r>
          </a:p>
        </p:txBody>
      </p:sp>
      <p:sp>
        <p:nvSpPr>
          <p:cNvPr id="292875" name="Oval 11"/>
          <p:cNvSpPr>
            <a:spLocks noChangeArrowheads="1"/>
          </p:cNvSpPr>
          <p:nvPr/>
        </p:nvSpPr>
        <p:spPr bwMode="auto">
          <a:xfrm>
            <a:off x="2195513" y="1773238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1619250" y="5516563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5940425" y="5876925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2051050" y="5876925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1692275" y="1700213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2411413" y="1628775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perfect</a:t>
            </a:r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>
            <a:off x="3779838" y="2924175"/>
            <a:ext cx="1296987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3419475" y="25654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better</a:t>
            </a: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4787900" y="42926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38038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Effectiveness Measures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Reciprocal rank of first relevant result:</a:t>
            </a:r>
          </a:p>
          <a:p>
            <a:pPr lvl="1"/>
            <a:r>
              <a:rPr lang="en-GB" dirty="0" smtClean="0"/>
              <a:t>if the first result is relevant it gets a score of 1</a:t>
            </a:r>
            <a:endParaRPr lang="en-GB" dirty="0"/>
          </a:p>
          <a:p>
            <a:pPr lvl="1"/>
            <a:r>
              <a:rPr lang="en-GB" dirty="0" smtClean="0"/>
              <a:t>if the first two are not relevant but the third is, it gets a score of 1/3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Time to answer measures how long it takes a user to find the desired answer to a problem</a:t>
            </a:r>
          </a:p>
          <a:p>
            <a:pPr lvl="1"/>
            <a:r>
              <a:rPr lang="en-GB" dirty="0" smtClean="0"/>
              <a:t>Requires human subjects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</a:t>
            </a:r>
            <a:br>
              <a:rPr lang="en-US" dirty="0" smtClean="0"/>
            </a:br>
            <a:r>
              <a:rPr lang="en-US" dirty="0" smtClean="0"/>
              <a:t>Web Scale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540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Scale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Typical document collection:</a:t>
            </a:r>
          </a:p>
          <a:p>
            <a:pPr lvl="1"/>
            <a:r>
              <a:rPr lang="en-GB" dirty="0" smtClean="0"/>
              <a:t>1E6 documents; 2-3 GB of text</a:t>
            </a:r>
          </a:p>
          <a:p>
            <a:pPr lvl="1"/>
            <a:r>
              <a:rPr lang="en-GB" dirty="0" smtClean="0"/>
              <a:t>Lexicon of 500,000 words after stemming and case folding; can be stored in ~10 MB</a:t>
            </a:r>
          </a:p>
          <a:p>
            <a:pPr lvl="1"/>
            <a:r>
              <a:rPr lang="en-GB" dirty="0" smtClean="0"/>
              <a:t>Inverted index is ~300 MB (but can be reduced to &gt;100 MB with compression)</a:t>
            </a:r>
          </a:p>
        </p:txBody>
      </p:sp>
    </p:spTree>
    <p:extLst>
      <p:ext uri="{BB962C8B-B14F-4D97-AF65-F5344CB8AC3E}">
        <p14:creationId xmlns:p14="http://schemas.microsoft.com/office/powerpoint/2010/main" val="17195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Scale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Web search engines have to work at scales over four orders of magnitude larger (1.1E10+ documents in 2005)</a:t>
            </a:r>
          </a:p>
          <a:p>
            <a:pPr lvl="1"/>
            <a:r>
              <a:rPr lang="en-GB" dirty="0" smtClean="0"/>
              <a:t>Index divided into k segments on different computers</a:t>
            </a:r>
          </a:p>
          <a:p>
            <a:pPr lvl="1"/>
            <a:r>
              <a:rPr lang="en-GB" dirty="0" smtClean="0"/>
              <a:t>Query sent to computers in parallel</a:t>
            </a:r>
          </a:p>
          <a:p>
            <a:pPr lvl="1"/>
            <a:r>
              <a:rPr lang="en-GB" dirty="0" smtClean="0"/>
              <a:t>k result sets are merged into single set shown to user</a:t>
            </a:r>
          </a:p>
          <a:p>
            <a:pPr lvl="1"/>
            <a:r>
              <a:rPr lang="en-GB" dirty="0" smtClean="0"/>
              <a:t>Thousands of queries per second requires n copies of k computers</a:t>
            </a:r>
          </a:p>
          <a:p>
            <a:pPr marL="0" indent="0">
              <a:buNone/>
            </a:pPr>
            <a:r>
              <a:rPr lang="en-GB" dirty="0" smtClean="0"/>
              <a:t>Web search engines don’t have complete coverage (Google was best at ~8E9 documents in 2005)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5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Ranking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far, we’ve considered the role that document </a:t>
            </a:r>
            <a:r>
              <a:rPr lang="en-US" i="1" dirty="0" smtClean="0"/>
              <a:t>content</a:t>
            </a:r>
            <a:r>
              <a:rPr lang="en-US" dirty="0" smtClean="0"/>
              <a:t> plays in ranking</a:t>
            </a:r>
          </a:p>
          <a:p>
            <a:pPr lvl="1"/>
            <a:r>
              <a:rPr lang="en-US" dirty="0" smtClean="0"/>
              <a:t>Term weighting using TF-IDF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also use document context – hypertext connectivity</a:t>
            </a:r>
          </a:p>
          <a:p>
            <a:pPr lvl="1"/>
            <a:r>
              <a:rPr lang="en-US" dirty="0" smtClean="0"/>
              <a:t>HITS</a:t>
            </a:r>
          </a:p>
          <a:p>
            <a:pPr lvl="1"/>
            <a:r>
              <a:rPr lang="en-US" dirty="0" smtClean="0"/>
              <a:t>Google PageRank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8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Implementing IR Systems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User expectations of information retrieval systems are exceedingly demanding</a:t>
            </a:r>
          </a:p>
          <a:p>
            <a:pPr lvl="1"/>
            <a:r>
              <a:rPr lang="en-GB" dirty="0" smtClean="0"/>
              <a:t>Need to index billion document collections</a:t>
            </a:r>
            <a:endParaRPr lang="en-GB" dirty="0"/>
          </a:p>
          <a:p>
            <a:pPr lvl="1"/>
            <a:r>
              <a:rPr lang="en-GB" dirty="0" smtClean="0"/>
              <a:t>Need to return top results these collections in a fraction of a second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Design of appropriate document representations and data structures is critical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information retrieval model consists of</a:t>
            </a:r>
          </a:p>
          <a:p>
            <a:pPr lvl="1"/>
            <a:r>
              <a:rPr lang="en-US" dirty="0" smtClean="0"/>
              <a:t>A set D of representations of the documents in the collection</a:t>
            </a:r>
          </a:p>
          <a:p>
            <a:pPr lvl="1"/>
            <a:r>
              <a:rPr lang="en-US" dirty="0" smtClean="0"/>
              <a:t>A set Q of representations of user information needs (queries)</a:t>
            </a:r>
          </a:p>
          <a:p>
            <a:pPr lvl="1"/>
            <a:r>
              <a:rPr lang="en-US" dirty="0" smtClean="0"/>
              <a:t>A ranking function R(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,q</a:t>
            </a:r>
            <a:r>
              <a:rPr lang="en-US" baseline="-25000" dirty="0" err="1" smtClean="0"/>
              <a:t>i</a:t>
            </a:r>
            <a:r>
              <a:rPr lang="en-US" dirty="0" smtClean="0"/>
              <a:t>) that associates a real number with a query representation q</a:t>
            </a:r>
            <a:r>
              <a:rPr lang="en-US" baseline="-25000" dirty="0" smtClean="0"/>
              <a:t>i</a:t>
            </a:r>
            <a:r>
              <a:rPr lang="en-US" dirty="0" smtClean="0"/>
              <a:t>  Q and a document representation d</a:t>
            </a:r>
            <a:r>
              <a:rPr lang="en-US" baseline="-25000" dirty="0" smtClean="0"/>
              <a:t>i</a:t>
            </a:r>
            <a:r>
              <a:rPr lang="en-US" dirty="0" smtClean="0"/>
              <a:t>  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 Models</a:t>
            </a:r>
            <a:endParaRPr lang="en-US" dirty="0"/>
          </a:p>
        </p:txBody>
      </p:sp>
      <p:sp>
        <p:nvSpPr>
          <p:cNvPr id="6" name="Document 5"/>
          <p:cNvSpPr/>
          <p:nvPr/>
        </p:nvSpPr>
        <p:spPr bwMode="auto">
          <a:xfrm>
            <a:off x="2697221" y="5227156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2544249" y="5379556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2399049" y="5567280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93677" y="4116861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46077" y="4269261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98477" y="4421661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320" y="4319996"/>
            <a:ext cx="41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i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61811" y="5567280"/>
            <a:ext cx="42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-25000" dirty="0" smtClean="0"/>
              <a:t>i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7450" y="4991271"/>
            <a:ext cx="118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R(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,d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5124" y="5890446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3383" y="4269261"/>
            <a:ext cx="93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queries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2" idx="3"/>
            <a:endCxn id="14" idx="1"/>
          </p:cNvCxnSpPr>
          <p:nvPr/>
        </p:nvCxnSpPr>
        <p:spPr bwMode="auto">
          <a:xfrm>
            <a:off x="5683321" y="4550829"/>
            <a:ext cx="1254129" cy="671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3" idx="3"/>
            <a:endCxn id="14" idx="1"/>
          </p:cNvCxnSpPr>
          <p:nvPr/>
        </p:nvCxnSpPr>
        <p:spPr bwMode="auto">
          <a:xfrm flipV="1">
            <a:off x="5683321" y="5222104"/>
            <a:ext cx="1254129" cy="576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>
            <a:off x="4015528" y="5798113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12" idx="1"/>
          </p:cNvCxnSpPr>
          <p:nvPr/>
        </p:nvCxnSpPr>
        <p:spPr bwMode="auto">
          <a:xfrm>
            <a:off x="4020037" y="4550829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369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12419</TotalTime>
  <Words>2982</Words>
  <Application>Microsoft Macintosh PowerPoint</Application>
  <PresentationFormat>On-screen Show (4:3)</PresentationFormat>
  <Paragraphs>647</Paragraphs>
  <Slides>79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ECS</vt:lpstr>
      <vt:lpstr>Equation</vt:lpstr>
      <vt:lpstr>Information Retrieval</vt:lpstr>
      <vt:lpstr>A Definition</vt:lpstr>
      <vt:lpstr>Overview</vt:lpstr>
      <vt:lpstr>The Information Retrieval Problem</vt:lpstr>
      <vt:lpstr>Terminology</vt:lpstr>
      <vt:lpstr>High-Level System Architecture</vt:lpstr>
      <vt:lpstr>Characterising IR Systems</vt:lpstr>
      <vt:lpstr>Implementing IR Systems</vt:lpstr>
      <vt:lpstr>Information Retrieval Models</vt:lpstr>
      <vt:lpstr>Information Retrieval Models</vt:lpstr>
      <vt:lpstr>Implementing Information Retrieval</vt:lpstr>
      <vt:lpstr>Term Selection</vt:lpstr>
      <vt:lpstr>Tokenisation</vt:lpstr>
      <vt:lpstr>Word Significance</vt:lpstr>
      <vt:lpstr>Word Significance</vt:lpstr>
      <vt:lpstr>Stop Word Removal</vt:lpstr>
      <vt:lpstr>Noun Grouping</vt:lpstr>
      <vt:lpstr>Stemming</vt:lpstr>
      <vt:lpstr>Stemming Algorithms</vt:lpstr>
      <vt:lpstr>Stemming</vt:lpstr>
      <vt:lpstr>Manual Indexing</vt:lpstr>
      <vt:lpstr>Result Presentation</vt:lpstr>
      <vt:lpstr>Result Presentation</vt:lpstr>
      <vt:lpstr>Indexing</vt:lpstr>
      <vt:lpstr>Lexicon</vt:lpstr>
      <vt:lpstr>Inverted Index</vt:lpstr>
      <vt:lpstr>Searching for single words, attempt 1</vt:lpstr>
      <vt:lpstr>Searching for single words, attempt 2</vt:lpstr>
      <vt:lpstr>Boolean  Model</vt:lpstr>
      <vt:lpstr>Boolean Model</vt:lpstr>
      <vt:lpstr>Example</vt:lpstr>
      <vt:lpstr>Example</vt:lpstr>
      <vt:lpstr>Example</vt:lpstr>
      <vt:lpstr>PowerPoint Presentation</vt:lpstr>
      <vt:lpstr>Document Length Normalisation</vt:lpstr>
      <vt:lpstr>Positional Indexes</vt:lpstr>
      <vt:lpstr>Biword Indexes</vt:lpstr>
      <vt:lpstr>Vector Model</vt:lpstr>
      <vt:lpstr>Beyond Boolean</vt:lpstr>
      <vt:lpstr>Binary Vector Model</vt:lpstr>
      <vt:lpstr>Weighted Vector Model</vt:lpstr>
      <vt:lpstr>Vector Model Similarity</vt:lpstr>
      <vt:lpstr>Vector Model Similarity</vt:lpstr>
      <vt:lpstr>Term Weighting</vt:lpstr>
      <vt:lpstr>TF-IDF</vt:lpstr>
      <vt:lpstr>TF-IDF Example</vt:lpstr>
      <vt:lpstr>TF-IDF Example</vt:lpstr>
      <vt:lpstr>Query  Refinement</vt:lpstr>
      <vt:lpstr>Query Refinement</vt:lpstr>
      <vt:lpstr>Rocchio Method</vt:lpstr>
      <vt:lpstr>Evaluation</vt:lpstr>
      <vt:lpstr>Relevance</vt:lpstr>
      <vt:lpstr>Relevance versus Retrieved</vt:lpstr>
      <vt:lpstr>Precision and Recall</vt:lpstr>
      <vt:lpstr>Precision and Recall</vt:lpstr>
      <vt:lpstr>Precision and Recall, an alternative view</vt:lpstr>
      <vt:lpstr>Positive and Negative Rates</vt:lpstr>
      <vt:lpstr>Example</vt:lpstr>
      <vt:lpstr>Precision versus Recall</vt:lpstr>
      <vt:lpstr>Precision versus Recall</vt:lpstr>
      <vt:lpstr>Precision versus Recall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</vt:lpstr>
      <vt:lpstr>Accuracy</vt:lpstr>
      <vt:lpstr>F-Measure</vt:lpstr>
      <vt:lpstr>Average Precision at N (P@N)</vt:lpstr>
      <vt:lpstr>Receiver Operating Characteristic</vt:lpstr>
      <vt:lpstr>Receiver Operating Characteristic Curve</vt:lpstr>
      <vt:lpstr>Other Effectiveness Measures</vt:lpstr>
      <vt:lpstr>Moving to  Web Scale</vt:lpstr>
      <vt:lpstr>Scale</vt:lpstr>
      <vt:lpstr>Web Scale</vt:lpstr>
      <vt:lpstr>Extended Ranking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Retrieval</dc:title>
  <dc:creator>Nicholas Gibbins</dc:creator>
  <cp:lastModifiedBy>Nicholas Gibbins</cp:lastModifiedBy>
  <cp:revision>97</cp:revision>
  <dcterms:created xsi:type="dcterms:W3CDTF">2013-04-26T13:29:29Z</dcterms:created>
  <dcterms:modified xsi:type="dcterms:W3CDTF">2015-04-30T09:57:37Z</dcterms:modified>
</cp:coreProperties>
</file>