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0"/>
  </p:notesMasterIdLst>
  <p:sldIdLst>
    <p:sldId id="257" r:id="rId2"/>
    <p:sldId id="258" r:id="rId3"/>
    <p:sldId id="273" r:id="rId4"/>
    <p:sldId id="274" r:id="rId5"/>
    <p:sldId id="276" r:id="rId6"/>
    <p:sldId id="277" r:id="rId7"/>
    <p:sldId id="278" r:id="rId8"/>
    <p:sldId id="275" r:id="rId9"/>
    <p:sldId id="259" r:id="rId10"/>
    <p:sldId id="279" r:id="rId11"/>
    <p:sldId id="280" r:id="rId12"/>
    <p:sldId id="281" r:id="rId13"/>
    <p:sldId id="282" r:id="rId14"/>
    <p:sldId id="262" r:id="rId15"/>
    <p:sldId id="283" r:id="rId16"/>
    <p:sldId id="285" r:id="rId17"/>
    <p:sldId id="284" r:id="rId18"/>
    <p:sldId id="286" r:id="rId19"/>
    <p:sldId id="265" r:id="rId20"/>
    <p:sldId id="292" r:id="rId21"/>
    <p:sldId id="263" r:id="rId22"/>
    <p:sldId id="288" r:id="rId23"/>
    <p:sldId id="287" r:id="rId24"/>
    <p:sldId id="289" r:id="rId25"/>
    <p:sldId id="290" r:id="rId26"/>
    <p:sldId id="269" r:id="rId27"/>
    <p:sldId id="293" r:id="rId28"/>
    <p:sldId id="29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571" autoAdjust="0"/>
  </p:normalViewPr>
  <p:slideViewPr>
    <p:cSldViewPr snapToGrid="0" snapToObjects="1" showGuides="1">
      <p:cViewPr>
        <p:scale>
          <a:sx n="183" d="100"/>
          <a:sy n="183" d="100"/>
        </p:scale>
        <p:origin x="-624" y="1912"/>
      </p:cViewPr>
      <p:guideLst>
        <p:guide orient="horz" pos="240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FA7F8-A3A6-9F48-94DE-0FDA3A1C2E2B}" type="datetimeFigureOut">
              <a:rPr lang="en-US" smtClean="0"/>
              <a:t>24/04/15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559F1-1D54-F345-844E-CFFE2CF54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58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Flooding of messages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559F1-1D54-F345-844E-CFFE2CF5409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785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Similar to Parallel</a:t>
            </a:r>
            <a:r>
              <a:rPr lang="en-US" baseline="0" dirty="0" smtClean="0"/>
              <a:t> Hash Join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559F1-1D54-F345-844E-CFFE2CF5409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039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44" r:id="rId10"/>
    <p:sldLayoutId id="214748374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Peer-to-Peer </a:t>
            </a:r>
            <a:br>
              <a:rPr lang="en-US" dirty="0" smtClean="0"/>
            </a:br>
            <a:r>
              <a:rPr lang="en-US" dirty="0" smtClean="0"/>
              <a:t>Data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COMP3211 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2014-2015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Management Issues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Data Location</a:t>
            </a:r>
            <a:r>
              <a:rPr lang="en-US" dirty="0" smtClean="0"/>
              <a:t>: peers must be able to refer to and locate data stored by other peers</a:t>
            </a:r>
          </a:p>
          <a:p>
            <a:pPr marL="0" indent="0">
              <a:buNone/>
            </a:pPr>
            <a:r>
              <a:rPr lang="en-US" b="1" dirty="0" smtClean="0"/>
              <a:t>Query Processing</a:t>
            </a:r>
            <a:r>
              <a:rPr lang="en-US" dirty="0" smtClean="0"/>
              <a:t>: given a query, discover peers that contribute relevant data and efficiently execute the query</a:t>
            </a:r>
          </a:p>
          <a:p>
            <a:pPr marL="0" indent="0">
              <a:buNone/>
            </a:pPr>
            <a:r>
              <a:rPr lang="en-US" b="1" dirty="0" smtClean="0"/>
              <a:t>Data Integration</a:t>
            </a:r>
            <a:r>
              <a:rPr lang="en-US" dirty="0" smtClean="0"/>
              <a:t>: access data despite heterogeneous schemas</a:t>
            </a:r>
          </a:p>
          <a:p>
            <a:pPr marL="0" indent="0">
              <a:buNone/>
            </a:pPr>
            <a:r>
              <a:rPr lang="en-US" b="1" dirty="0" smtClean="0"/>
              <a:t>Data Consistency</a:t>
            </a:r>
            <a:r>
              <a:rPr lang="en-US" dirty="0" smtClean="0"/>
              <a:t>: maintain consistency on duplicate data when replicating or caching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466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Overlay Networks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Peers connect to each other via an </a:t>
            </a:r>
            <a:r>
              <a:rPr lang="en-US" i="1" dirty="0" smtClean="0"/>
              <a:t>overlay network</a:t>
            </a:r>
          </a:p>
          <a:p>
            <a:pPr lvl="1"/>
            <a:r>
              <a:rPr lang="en-US" dirty="0" smtClean="0"/>
              <a:t>Usually has different topology to underlying physical network</a:t>
            </a:r>
          </a:p>
          <a:p>
            <a:pPr lvl="1"/>
            <a:r>
              <a:rPr lang="en-US" dirty="0" smtClean="0"/>
              <a:t>Concentrate on </a:t>
            </a:r>
            <a:r>
              <a:rPr lang="en-US" dirty="0" err="1" smtClean="0"/>
              <a:t>optimising</a:t>
            </a:r>
            <a:r>
              <a:rPr lang="en-US" dirty="0" smtClean="0"/>
              <a:t> communication over overlay network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common distinctions:</a:t>
            </a:r>
          </a:p>
          <a:p>
            <a:pPr lvl="1"/>
            <a:r>
              <a:rPr lang="en-US" dirty="0" smtClean="0"/>
              <a:t>Pure versus hybrid</a:t>
            </a:r>
          </a:p>
          <a:p>
            <a:pPr lvl="1"/>
            <a:r>
              <a:rPr lang="en-US" dirty="0" smtClean="0"/>
              <a:t>Structured versus unstructured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513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 versus Hybrid Networks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Pure Overlay Network</a:t>
            </a:r>
          </a:p>
          <a:p>
            <a:pPr lvl="1"/>
            <a:r>
              <a:rPr lang="en-US" dirty="0" smtClean="0"/>
              <a:t>No differentiation between peers – all are considered equal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Hybrid Overlay Network</a:t>
            </a:r>
          </a:p>
          <a:p>
            <a:pPr lvl="1"/>
            <a:r>
              <a:rPr lang="en-US" dirty="0" smtClean="0"/>
              <a:t>Some peers are given special tasks to perform</a:t>
            </a:r>
          </a:p>
          <a:p>
            <a:pPr lvl="1"/>
            <a:r>
              <a:rPr lang="en-US" dirty="0" smtClean="0"/>
              <a:t>Also referred to as </a:t>
            </a:r>
            <a:r>
              <a:rPr lang="en-US" i="1" dirty="0" smtClean="0"/>
              <a:t>super-peer systems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067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versus Unstructured Networks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Unstructured Overlay Network</a:t>
            </a:r>
          </a:p>
          <a:p>
            <a:pPr lvl="1"/>
            <a:r>
              <a:rPr lang="en-US" dirty="0"/>
              <a:t>Peers may communicate directly with any of their </a:t>
            </a:r>
            <a:r>
              <a:rPr lang="en-US" dirty="0" err="1"/>
              <a:t>neighbours</a:t>
            </a:r>
            <a:endParaRPr lang="en-US" dirty="0"/>
          </a:p>
          <a:p>
            <a:pPr lvl="1"/>
            <a:r>
              <a:rPr lang="en-US" dirty="0"/>
              <a:t>Peers may join network by attaching to any other </a:t>
            </a:r>
            <a:r>
              <a:rPr lang="en-US" dirty="0" smtClean="0"/>
              <a:t>peer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Structured </a:t>
            </a:r>
            <a:r>
              <a:rPr lang="en-US" dirty="0" smtClean="0"/>
              <a:t>Overlay Network</a:t>
            </a:r>
          </a:p>
          <a:p>
            <a:pPr lvl="1"/>
            <a:r>
              <a:rPr lang="en-US" dirty="0" smtClean="0"/>
              <a:t>Tightly controlled topology and message routing</a:t>
            </a:r>
          </a:p>
          <a:p>
            <a:pPr lvl="1"/>
            <a:r>
              <a:rPr lang="en-US" dirty="0" smtClean="0"/>
              <a:t>Peers may only communicate with certain other peers</a:t>
            </a:r>
          </a:p>
          <a:p>
            <a:pPr lvl="1"/>
            <a:r>
              <a:rPr lang="en-US" dirty="0" smtClean="0"/>
              <a:t>Peers may only join the network in certain </a:t>
            </a:r>
            <a:r>
              <a:rPr lang="en-US" dirty="0" smtClean="0"/>
              <a:t>places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9527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Unstructured </a:t>
            </a:r>
            <a:r>
              <a:rPr lang="en-US" dirty="0" smtClean="0"/>
              <a:t>Peer-to-Peer </a:t>
            </a:r>
            <a:r>
              <a:rPr lang="en-US" dirty="0" smtClean="0"/>
              <a:t>Networks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Overlay network constructed in an ad hoc manner</a:t>
            </a:r>
          </a:p>
          <a:p>
            <a:pPr marL="0" indent="0">
              <a:buNone/>
            </a:pPr>
            <a:r>
              <a:rPr lang="en-US" dirty="0" smtClean="0"/>
              <a:t>Data placement is unrelated to overlay topology</a:t>
            </a:r>
          </a:p>
          <a:p>
            <a:pPr marL="0" indent="0">
              <a:buNone/>
            </a:pPr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Gnutella, </a:t>
            </a:r>
            <a:r>
              <a:rPr lang="en-US" dirty="0" err="1" smtClean="0"/>
              <a:t>Freenet</a:t>
            </a:r>
            <a:r>
              <a:rPr lang="en-US" dirty="0" smtClean="0"/>
              <a:t>, </a:t>
            </a:r>
            <a:r>
              <a:rPr lang="en-US" dirty="0" err="1" smtClean="0"/>
              <a:t>BitTorrent</a:t>
            </a:r>
            <a:r>
              <a:rPr lang="en-US" dirty="0" smtClean="0"/>
              <a:t>, </a:t>
            </a:r>
            <a:r>
              <a:rPr lang="en-US" dirty="0" err="1" smtClean="0"/>
              <a:t>Kazaa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Fundamental issue of index management: </a:t>
            </a:r>
          </a:p>
          <a:p>
            <a:pPr lvl="1"/>
            <a:r>
              <a:rPr lang="en-US" dirty="0" smtClean="0"/>
              <a:t>Which peers hold which resources?</a:t>
            </a:r>
          </a:p>
          <a:p>
            <a:pPr lvl="1"/>
            <a:r>
              <a:rPr lang="en-US" dirty="0" err="1"/>
              <a:t>C</a:t>
            </a:r>
            <a:r>
              <a:rPr lang="en-US" dirty="0" err="1" smtClean="0"/>
              <a:t>entralised</a:t>
            </a:r>
            <a:r>
              <a:rPr lang="en-US" dirty="0" smtClean="0"/>
              <a:t> versus distributed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305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Centralised</a:t>
            </a:r>
            <a:r>
              <a:rPr lang="en-US" dirty="0" smtClean="0"/>
              <a:t> Index Management: Napster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4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024" y="3429000"/>
            <a:ext cx="731520" cy="731520"/>
          </a:xfrm>
          <a:prstGeom prst="rect">
            <a:avLst/>
          </a:prstGeom>
        </p:spPr>
      </p:pic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550" y="5042347"/>
            <a:ext cx="731520" cy="731520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6" idx="3"/>
            <a:endCxn id="5" idx="1"/>
          </p:cNvCxnSpPr>
          <p:nvPr/>
        </p:nvCxnSpPr>
        <p:spPr bwMode="auto">
          <a:xfrm>
            <a:off x="2083088" y="2853914"/>
            <a:ext cx="1664936" cy="9408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ounded Rectangular Callout 16"/>
          <p:cNvSpPr/>
          <p:nvPr/>
        </p:nvSpPr>
        <p:spPr bwMode="auto">
          <a:xfrm>
            <a:off x="2353807" y="2046784"/>
            <a:ext cx="1211885" cy="731520"/>
          </a:xfrm>
          <a:prstGeom prst="wedgeRoundRectCallout">
            <a:avLst>
              <a:gd name="adj1" fmla="val -40546"/>
              <a:gd name="adj2" fmla="val 88285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Who has resource R?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ounded Rectangular Callout 18"/>
          <p:cNvSpPr/>
          <p:nvPr/>
        </p:nvSpPr>
        <p:spPr bwMode="auto">
          <a:xfrm>
            <a:off x="3199953" y="2584340"/>
            <a:ext cx="1211885" cy="731520"/>
          </a:xfrm>
          <a:prstGeom prst="wedgeRoundRectCallout">
            <a:avLst>
              <a:gd name="adj1" fmla="val -39509"/>
              <a:gd name="adj2" fmla="val 81409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Peer</a:t>
            </a: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-23 has resource 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ounded Rectangular Callout 20"/>
          <p:cNvSpPr/>
          <p:nvPr/>
        </p:nvSpPr>
        <p:spPr bwMode="auto">
          <a:xfrm>
            <a:off x="505443" y="1522588"/>
            <a:ext cx="1211885" cy="731520"/>
          </a:xfrm>
          <a:prstGeom prst="wedgeRoundRectCallout">
            <a:avLst>
              <a:gd name="adj1" fmla="val 38305"/>
              <a:gd name="adj2" fmla="val 86566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Find </a:t>
            </a: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resource 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2" name="Straight Arrow Connector 21"/>
          <p:cNvCxnSpPr>
            <a:stCxn id="5" idx="1"/>
            <a:endCxn id="6" idx="3"/>
          </p:cNvCxnSpPr>
          <p:nvPr/>
        </p:nvCxnSpPr>
        <p:spPr bwMode="auto">
          <a:xfrm flipH="1" flipV="1">
            <a:off x="2083088" y="2853914"/>
            <a:ext cx="1664936" cy="9408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6" idx="2"/>
            <a:endCxn id="9" idx="0"/>
          </p:cNvCxnSpPr>
          <p:nvPr/>
        </p:nvCxnSpPr>
        <p:spPr bwMode="auto">
          <a:xfrm>
            <a:off x="1717328" y="3219674"/>
            <a:ext cx="1573194" cy="121908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Rounded Rectangular Callout 26"/>
          <p:cNvSpPr/>
          <p:nvPr/>
        </p:nvSpPr>
        <p:spPr bwMode="auto">
          <a:xfrm>
            <a:off x="1988068" y="2500156"/>
            <a:ext cx="1211885" cy="731520"/>
          </a:xfrm>
          <a:prstGeom prst="wedgeRoundRectCallout">
            <a:avLst>
              <a:gd name="adj1" fmla="val -40546"/>
              <a:gd name="adj2" fmla="val 88285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Give me </a:t>
            </a: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resource 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ounded Rectangular Callout 27"/>
          <p:cNvSpPr/>
          <p:nvPr/>
        </p:nvSpPr>
        <p:spPr bwMode="auto">
          <a:xfrm>
            <a:off x="2684579" y="2950100"/>
            <a:ext cx="1211885" cy="731520"/>
          </a:xfrm>
          <a:prstGeom prst="wedgeRoundRectCallout">
            <a:avLst>
              <a:gd name="adj1" fmla="val -42621"/>
              <a:gd name="adj2" fmla="val 96880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Here is resource 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9" name="Straight Arrow Connector 28"/>
          <p:cNvCxnSpPr>
            <a:stCxn id="9" idx="0"/>
            <a:endCxn id="6" idx="2"/>
          </p:cNvCxnSpPr>
          <p:nvPr/>
        </p:nvCxnSpPr>
        <p:spPr bwMode="auto">
          <a:xfrm flipH="1" flipV="1">
            <a:off x="1717328" y="3219674"/>
            <a:ext cx="1573194" cy="121908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924762" y="5182850"/>
            <a:ext cx="723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Peer-23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3749657" y="4160520"/>
            <a:ext cx="614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Index</a:t>
            </a:r>
          </a:p>
          <a:p>
            <a:pPr algn="ctr"/>
            <a:r>
              <a:rPr lang="en-US" sz="1200" dirty="0" smtClean="0"/>
              <a:t>server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3024264" y="4538359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916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9" grpId="0" animBg="1"/>
      <p:bldP spid="19" grpId="1" animBg="1"/>
      <p:bldP spid="21" grpId="0" animBg="1"/>
      <p:bldP spid="21" grpId="1" animBg="1"/>
      <p:bldP spid="27" grpId="0" animBg="1"/>
      <p:bldP spid="27" grpId="1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Index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P2P networks with </a:t>
            </a:r>
            <a:r>
              <a:rPr lang="en-US" dirty="0" err="1" smtClean="0"/>
              <a:t>centralised</a:t>
            </a:r>
            <a:r>
              <a:rPr lang="en-US" dirty="0" smtClean="0"/>
              <a:t> indexes are </a:t>
            </a:r>
            <a:r>
              <a:rPr lang="en-US" i="1" dirty="0" smtClean="0"/>
              <a:t>hybrid networks</a:t>
            </a:r>
            <a:endParaRPr lang="en-US" i="1" dirty="0" smtClean="0"/>
          </a:p>
          <a:p>
            <a:pPr lvl="1"/>
            <a:r>
              <a:rPr lang="en-US" dirty="0" err="1" smtClean="0"/>
              <a:t>Specialised</a:t>
            </a:r>
            <a:r>
              <a:rPr lang="en-US" dirty="0" smtClean="0"/>
              <a:t> peer for handling index</a:t>
            </a:r>
          </a:p>
          <a:p>
            <a:pPr lvl="1"/>
            <a:r>
              <a:rPr lang="en-US" dirty="0" smtClean="0"/>
              <a:t>Not all peers are equal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err="1" smtClean="0"/>
              <a:t>Centralised</a:t>
            </a:r>
            <a:r>
              <a:rPr lang="en-US" dirty="0" smtClean="0"/>
              <a:t> indexes are problematic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entral point of failure (kill the index, kill the network)</a:t>
            </a:r>
          </a:p>
          <a:p>
            <a:pPr lvl="1"/>
            <a:r>
              <a:rPr lang="en-US" dirty="0" smtClean="0"/>
              <a:t>Bottleneck (limits throughput)</a:t>
            </a:r>
          </a:p>
        </p:txBody>
      </p:sp>
    </p:spTree>
    <p:extLst>
      <p:ext uri="{BB962C8B-B14F-4D97-AF65-F5344CB8AC3E}">
        <p14:creationId xmlns:p14="http://schemas.microsoft.com/office/powerpoint/2010/main" val="2986459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Index Management: Gnutella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550" y="5042347"/>
            <a:ext cx="731520" cy="731520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9" idx="0"/>
            <a:endCxn id="6" idx="3"/>
          </p:cNvCxnSpPr>
          <p:nvPr/>
        </p:nvCxnSpPr>
        <p:spPr bwMode="auto">
          <a:xfrm flipH="1" flipV="1">
            <a:off x="2083088" y="2853914"/>
            <a:ext cx="1207434" cy="158484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ounded Rectangular Callout 16"/>
          <p:cNvSpPr/>
          <p:nvPr/>
        </p:nvSpPr>
        <p:spPr bwMode="auto">
          <a:xfrm>
            <a:off x="2235488" y="1756634"/>
            <a:ext cx="1211885" cy="731520"/>
          </a:xfrm>
          <a:prstGeom prst="wedgeRoundRectCallout">
            <a:avLst>
              <a:gd name="adj1" fmla="val -40546"/>
              <a:gd name="adj2" fmla="val 88285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Who has resource R?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ounded Rectangular Callout 20"/>
          <p:cNvSpPr/>
          <p:nvPr/>
        </p:nvSpPr>
        <p:spPr bwMode="auto">
          <a:xfrm>
            <a:off x="505443" y="1522588"/>
            <a:ext cx="1211885" cy="731520"/>
          </a:xfrm>
          <a:prstGeom prst="wedgeRoundRectCallout">
            <a:avLst>
              <a:gd name="adj1" fmla="val 38305"/>
              <a:gd name="adj2" fmla="val 86566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Find </a:t>
            </a: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resource 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6" name="Straight Arrow Connector 25"/>
          <p:cNvCxnSpPr>
            <a:stCxn id="6" idx="3"/>
            <a:endCxn id="8" idx="1"/>
          </p:cNvCxnSpPr>
          <p:nvPr/>
        </p:nvCxnSpPr>
        <p:spPr bwMode="auto">
          <a:xfrm flipV="1">
            <a:off x="2083088" y="2640554"/>
            <a:ext cx="703366" cy="2133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Rounded Rectangular Callout 27"/>
          <p:cNvSpPr/>
          <p:nvPr/>
        </p:nvSpPr>
        <p:spPr bwMode="auto">
          <a:xfrm>
            <a:off x="2754172" y="2760921"/>
            <a:ext cx="1211885" cy="731520"/>
          </a:xfrm>
          <a:prstGeom prst="wedgeRoundRectCallout">
            <a:avLst>
              <a:gd name="adj1" fmla="val -42621"/>
              <a:gd name="adj2" fmla="val 96880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Here is resource 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0" name="Straight Arrow Connector 29"/>
          <p:cNvCxnSpPr>
            <a:stCxn id="6" idx="2"/>
            <a:endCxn id="7" idx="0"/>
          </p:cNvCxnSpPr>
          <p:nvPr/>
        </p:nvCxnSpPr>
        <p:spPr bwMode="auto">
          <a:xfrm>
            <a:off x="1717328" y="3219674"/>
            <a:ext cx="152400" cy="7271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>
            <a:stCxn id="8" idx="3"/>
            <a:endCxn id="10" idx="1"/>
          </p:cNvCxnSpPr>
          <p:nvPr/>
        </p:nvCxnSpPr>
        <p:spPr bwMode="auto">
          <a:xfrm>
            <a:off x="3517974" y="2640554"/>
            <a:ext cx="1229929" cy="3657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8" idx="2"/>
            <a:endCxn id="36" idx="1"/>
          </p:cNvCxnSpPr>
          <p:nvPr/>
        </p:nvCxnSpPr>
        <p:spPr bwMode="auto">
          <a:xfrm>
            <a:off x="3152214" y="3006314"/>
            <a:ext cx="504068" cy="7953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6" name="Picture 3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282" y="3435877"/>
            <a:ext cx="731520" cy="731520"/>
          </a:xfrm>
          <a:prstGeom prst="rect">
            <a:avLst/>
          </a:prstGeom>
        </p:spPr>
      </p:pic>
      <p:cxnSp>
        <p:nvCxnSpPr>
          <p:cNvPr id="41" name="Straight Arrow Connector 40"/>
          <p:cNvCxnSpPr>
            <a:stCxn id="7" idx="3"/>
            <a:endCxn id="36" idx="1"/>
          </p:cNvCxnSpPr>
          <p:nvPr/>
        </p:nvCxnSpPr>
        <p:spPr bwMode="auto">
          <a:xfrm flipV="1">
            <a:off x="2235488" y="3801637"/>
            <a:ext cx="1420794" cy="51095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7" idx="3"/>
            <a:endCxn id="9" idx="1"/>
          </p:cNvCxnSpPr>
          <p:nvPr/>
        </p:nvCxnSpPr>
        <p:spPr bwMode="auto">
          <a:xfrm>
            <a:off x="2235488" y="4312594"/>
            <a:ext cx="689274" cy="49192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ounded Rectangular Callout 44"/>
          <p:cNvSpPr/>
          <p:nvPr/>
        </p:nvSpPr>
        <p:spPr bwMode="auto">
          <a:xfrm>
            <a:off x="647533" y="2640554"/>
            <a:ext cx="1211885" cy="731520"/>
          </a:xfrm>
          <a:prstGeom prst="wedgeRoundRectCallout">
            <a:avLst>
              <a:gd name="adj1" fmla="val 43492"/>
              <a:gd name="adj2" fmla="val 84847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Who has resource R?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ounded Rectangular Callout 45"/>
          <p:cNvSpPr/>
          <p:nvPr/>
        </p:nvSpPr>
        <p:spPr bwMode="auto">
          <a:xfrm>
            <a:off x="3901778" y="1549288"/>
            <a:ext cx="1211885" cy="731520"/>
          </a:xfrm>
          <a:prstGeom prst="wedgeRoundRectCallout">
            <a:avLst>
              <a:gd name="adj1" fmla="val -43659"/>
              <a:gd name="adj2" fmla="val 117508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Who has resource R?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ounded Rectangular Callout 46"/>
          <p:cNvSpPr/>
          <p:nvPr/>
        </p:nvSpPr>
        <p:spPr bwMode="auto">
          <a:xfrm>
            <a:off x="3781859" y="3126681"/>
            <a:ext cx="1211885" cy="731520"/>
          </a:xfrm>
          <a:prstGeom prst="wedgeRoundRectCallout">
            <a:avLst>
              <a:gd name="adj1" fmla="val -77897"/>
              <a:gd name="adj2" fmla="val -13136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Who has resource R?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ounded Rectangular Callout 47"/>
          <p:cNvSpPr/>
          <p:nvPr/>
        </p:nvSpPr>
        <p:spPr bwMode="auto">
          <a:xfrm>
            <a:off x="1576676" y="4819108"/>
            <a:ext cx="1211885" cy="731520"/>
          </a:xfrm>
          <a:prstGeom prst="wedgeRoundRectCallout">
            <a:avLst>
              <a:gd name="adj1" fmla="val 31041"/>
              <a:gd name="adj2" fmla="val -88772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Who has resource R?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ounded Rectangular Callout 48"/>
          <p:cNvSpPr/>
          <p:nvPr/>
        </p:nvSpPr>
        <p:spPr bwMode="auto">
          <a:xfrm>
            <a:off x="3360115" y="4087588"/>
            <a:ext cx="1211885" cy="731520"/>
          </a:xfrm>
          <a:prstGeom prst="wedgeRoundRectCallout">
            <a:avLst>
              <a:gd name="adj1" fmla="val -58185"/>
              <a:gd name="adj2" fmla="val -68144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Who has resource R?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024264" y="4538359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269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1" grpId="0" animBg="1"/>
      <p:bldP spid="21" grpId="1" animBg="1"/>
      <p:bldP spid="28" grpId="0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Index Management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Search </a:t>
            </a:r>
            <a:r>
              <a:rPr lang="en-US" dirty="0" err="1" smtClean="0"/>
              <a:t>neighbour</a:t>
            </a:r>
            <a:r>
              <a:rPr lang="en-US" dirty="0" smtClean="0"/>
              <a:t> using flooding </a:t>
            </a:r>
            <a:r>
              <a:rPr lang="en-US" dirty="0" smtClean="0"/>
              <a:t>or gossiping</a:t>
            </a:r>
          </a:p>
          <a:p>
            <a:r>
              <a:rPr lang="en-US" dirty="0" smtClean="0"/>
              <a:t>Flooding</a:t>
            </a:r>
          </a:p>
          <a:p>
            <a:pPr lvl="1"/>
            <a:r>
              <a:rPr lang="en-US" dirty="0" smtClean="0"/>
              <a:t>Each peer sends the request to all of its </a:t>
            </a:r>
            <a:r>
              <a:rPr lang="en-US" dirty="0" err="1" smtClean="0"/>
              <a:t>neighbours</a:t>
            </a:r>
            <a:endParaRPr lang="en-US" dirty="0" smtClean="0"/>
          </a:p>
          <a:p>
            <a:pPr lvl="1"/>
            <a:r>
              <a:rPr lang="en-US" dirty="0" smtClean="0"/>
              <a:t>Not scalable – heavy demands on network resources</a:t>
            </a:r>
          </a:p>
          <a:p>
            <a:pPr lvl="1"/>
            <a:r>
              <a:rPr lang="en-US" dirty="0" smtClean="0"/>
              <a:t>Time-to-live (maximum number of hops) on messages</a:t>
            </a:r>
          </a:p>
          <a:p>
            <a:r>
              <a:rPr lang="en-US" dirty="0" smtClean="0"/>
              <a:t>Gossiping</a:t>
            </a:r>
          </a:p>
          <a:p>
            <a:pPr lvl="1"/>
            <a:r>
              <a:rPr lang="en-US" dirty="0" smtClean="0"/>
              <a:t>Each peer knows all other peers in network</a:t>
            </a:r>
          </a:p>
          <a:p>
            <a:pPr lvl="1"/>
            <a:r>
              <a:rPr lang="en-US" dirty="0" smtClean="0"/>
              <a:t>Chooses one peer to pass on request</a:t>
            </a:r>
          </a:p>
          <a:p>
            <a:pPr lvl="1"/>
            <a:r>
              <a:rPr lang="en-US" dirty="0" smtClean="0"/>
              <a:t>Request eventually propagated to all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“Normal” peers index their content at super-peers</a:t>
            </a:r>
          </a:p>
          <a:p>
            <a:r>
              <a:rPr lang="en-US" dirty="0" smtClean="0"/>
              <a:t>Super-peers conduct </a:t>
            </a:r>
            <a:r>
              <a:rPr lang="en-US" dirty="0" err="1" smtClean="0"/>
              <a:t>neighbourhood</a:t>
            </a:r>
            <a:r>
              <a:rPr lang="en-US" dirty="0" smtClean="0"/>
              <a:t> search</a:t>
            </a:r>
          </a:p>
          <a:p>
            <a:r>
              <a:rPr lang="en-US" dirty="0" smtClean="0"/>
              <a:t>Single super-peer (original Napster, more or less)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Super-</a:t>
            </a:r>
            <a:r>
              <a:rPr lang="en-US" dirty="0" smtClean="0"/>
              <a:t>Peer Networks</a:t>
            </a:r>
            <a:endParaRPr lang="en-US" dirty="0"/>
          </a:p>
        </p:txBody>
      </p:sp>
      <p:pic>
        <p:nvPicPr>
          <p:cNvPr id="9" name="Picture 8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216" y="4732613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097" y="5585142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710" y="4732613"/>
            <a:ext cx="731520" cy="731520"/>
          </a:xfrm>
          <a:prstGeom prst="rect">
            <a:avLst/>
          </a:prstGeom>
        </p:spPr>
      </p:pic>
      <p:pic>
        <p:nvPicPr>
          <p:cNvPr id="15" name="Picture 14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710" y="3857484"/>
            <a:ext cx="731520" cy="731520"/>
          </a:xfrm>
          <a:prstGeom prst="rect">
            <a:avLst/>
          </a:prstGeom>
        </p:spPr>
      </p:pic>
      <p:pic>
        <p:nvPicPr>
          <p:cNvPr id="16" name="Picture 1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042" y="5585142"/>
            <a:ext cx="731520" cy="731520"/>
          </a:xfrm>
          <a:prstGeom prst="rect">
            <a:avLst/>
          </a:prstGeom>
        </p:spPr>
      </p:pic>
      <p:pic>
        <p:nvPicPr>
          <p:cNvPr id="17" name="Picture 1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655" y="4732613"/>
            <a:ext cx="731520" cy="731520"/>
          </a:xfrm>
          <a:prstGeom prst="rect">
            <a:avLst/>
          </a:prstGeom>
        </p:spPr>
      </p:pic>
      <p:pic>
        <p:nvPicPr>
          <p:cNvPr id="18" name="Picture 1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655" y="3857484"/>
            <a:ext cx="731520" cy="731520"/>
          </a:xfrm>
          <a:prstGeom prst="rect">
            <a:avLst/>
          </a:prstGeom>
        </p:spPr>
      </p:pic>
      <p:cxnSp>
        <p:nvCxnSpPr>
          <p:cNvPr id="20" name="Straight Connector 19"/>
          <p:cNvCxnSpPr>
            <a:stCxn id="15" idx="3"/>
            <a:endCxn id="9" idx="1"/>
          </p:cNvCxnSpPr>
          <p:nvPr/>
        </p:nvCxnSpPr>
        <p:spPr bwMode="auto">
          <a:xfrm>
            <a:off x="3024230" y="4223244"/>
            <a:ext cx="1074986" cy="8751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4" idx="3"/>
            <a:endCxn id="9" idx="1"/>
          </p:cNvCxnSpPr>
          <p:nvPr/>
        </p:nvCxnSpPr>
        <p:spPr bwMode="auto">
          <a:xfrm>
            <a:off x="3024230" y="5098373"/>
            <a:ext cx="107498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13" idx="3"/>
            <a:endCxn id="9" idx="1"/>
          </p:cNvCxnSpPr>
          <p:nvPr/>
        </p:nvCxnSpPr>
        <p:spPr bwMode="auto">
          <a:xfrm flipV="1">
            <a:off x="3023617" y="5098373"/>
            <a:ext cx="1075599" cy="8525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8" idx="1"/>
            <a:endCxn id="9" idx="3"/>
          </p:cNvCxnSpPr>
          <p:nvPr/>
        </p:nvCxnSpPr>
        <p:spPr bwMode="auto">
          <a:xfrm flipH="1">
            <a:off x="4830736" y="4223244"/>
            <a:ext cx="1278919" cy="8751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7" idx="1"/>
            <a:endCxn id="9" idx="3"/>
          </p:cNvCxnSpPr>
          <p:nvPr/>
        </p:nvCxnSpPr>
        <p:spPr bwMode="auto">
          <a:xfrm flipH="1">
            <a:off x="4830736" y="5098373"/>
            <a:ext cx="12789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6" idx="1"/>
            <a:endCxn id="9" idx="3"/>
          </p:cNvCxnSpPr>
          <p:nvPr/>
        </p:nvCxnSpPr>
        <p:spPr bwMode="auto">
          <a:xfrm flipH="1" flipV="1">
            <a:off x="4830736" y="5098373"/>
            <a:ext cx="1278306" cy="8525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27386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Autonomy</a:t>
            </a:r>
          </a:p>
          <a:p>
            <a:pPr marL="0" indent="0">
              <a:buNone/>
            </a:pPr>
            <a:r>
              <a:rPr lang="en-US" dirty="0" smtClean="0"/>
              <a:t>Query Expressiveness</a:t>
            </a:r>
          </a:p>
          <a:p>
            <a:pPr marL="0" indent="0">
              <a:buNone/>
            </a:pPr>
            <a:r>
              <a:rPr lang="en-US" dirty="0" smtClean="0"/>
              <a:t>Efficiency</a:t>
            </a:r>
          </a:p>
          <a:p>
            <a:pPr marL="0" indent="0">
              <a:buNone/>
            </a:pPr>
            <a:r>
              <a:rPr lang="en-US" dirty="0" smtClean="0"/>
              <a:t>Quality of Service</a:t>
            </a:r>
          </a:p>
          <a:p>
            <a:pPr marL="0" indent="0">
              <a:buNone/>
            </a:pPr>
            <a:r>
              <a:rPr lang="en-US" dirty="0" smtClean="0"/>
              <a:t>Fault-Tolerance</a:t>
            </a:r>
          </a:p>
          <a:p>
            <a:pPr marL="0" indent="0">
              <a:buNone/>
            </a:pPr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Peer-to-Peer Characteristics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48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Super-</a:t>
            </a:r>
            <a:r>
              <a:rPr lang="en-US" dirty="0" smtClean="0"/>
              <a:t>Peer Networks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9" name="Picture 8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486" y="4732613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8357" y="1843519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80" y="2062605"/>
            <a:ext cx="731520" cy="731520"/>
          </a:xfrm>
          <a:prstGeom prst="rect">
            <a:avLst/>
          </a:prstGeom>
        </p:spPr>
      </p:pic>
      <p:pic>
        <p:nvPicPr>
          <p:cNvPr id="15" name="Picture 14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950" y="2503842"/>
            <a:ext cx="731520" cy="731520"/>
          </a:xfrm>
          <a:prstGeom prst="rect">
            <a:avLst/>
          </a:prstGeom>
        </p:spPr>
      </p:pic>
      <p:pic>
        <p:nvPicPr>
          <p:cNvPr id="16" name="Picture 1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312" y="5585142"/>
            <a:ext cx="731520" cy="731520"/>
          </a:xfrm>
          <a:prstGeom prst="rect">
            <a:avLst/>
          </a:prstGeom>
        </p:spPr>
      </p:pic>
      <p:pic>
        <p:nvPicPr>
          <p:cNvPr id="17" name="Picture 1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925" y="4732613"/>
            <a:ext cx="731520" cy="731520"/>
          </a:xfrm>
          <a:prstGeom prst="rect">
            <a:avLst/>
          </a:prstGeom>
        </p:spPr>
      </p:pic>
      <p:pic>
        <p:nvPicPr>
          <p:cNvPr id="18" name="Picture 1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925" y="3857484"/>
            <a:ext cx="731520" cy="731520"/>
          </a:xfrm>
          <a:prstGeom prst="rect">
            <a:avLst/>
          </a:prstGeom>
        </p:spPr>
      </p:pic>
      <p:cxnSp>
        <p:nvCxnSpPr>
          <p:cNvPr id="20" name="Straight Connector 19"/>
          <p:cNvCxnSpPr>
            <a:stCxn id="30" idx="2"/>
            <a:endCxn id="19" idx="1"/>
          </p:cNvCxnSpPr>
          <p:nvPr/>
        </p:nvCxnSpPr>
        <p:spPr bwMode="auto">
          <a:xfrm>
            <a:off x="1735385" y="4311650"/>
            <a:ext cx="961775" cy="50936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9" idx="1"/>
            <a:endCxn id="28" idx="0"/>
          </p:cNvCxnSpPr>
          <p:nvPr/>
        </p:nvCxnSpPr>
        <p:spPr bwMode="auto">
          <a:xfrm flipH="1">
            <a:off x="2466905" y="4821019"/>
            <a:ext cx="230255" cy="107686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29" idx="3"/>
            <a:endCxn id="19" idx="1"/>
          </p:cNvCxnSpPr>
          <p:nvPr/>
        </p:nvCxnSpPr>
        <p:spPr bwMode="auto">
          <a:xfrm flipV="1">
            <a:off x="1843602" y="4821019"/>
            <a:ext cx="853558" cy="36576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8" idx="1"/>
            <a:endCxn id="9" idx="3"/>
          </p:cNvCxnSpPr>
          <p:nvPr/>
        </p:nvCxnSpPr>
        <p:spPr bwMode="auto">
          <a:xfrm flipH="1">
            <a:off x="5942006" y="4223244"/>
            <a:ext cx="1278919" cy="8751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7" idx="1"/>
            <a:endCxn id="9" idx="3"/>
          </p:cNvCxnSpPr>
          <p:nvPr/>
        </p:nvCxnSpPr>
        <p:spPr bwMode="auto">
          <a:xfrm flipH="1">
            <a:off x="5942006" y="5098373"/>
            <a:ext cx="12789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6" idx="1"/>
            <a:endCxn id="9" idx="3"/>
          </p:cNvCxnSpPr>
          <p:nvPr/>
        </p:nvCxnSpPr>
        <p:spPr bwMode="auto">
          <a:xfrm flipH="1" flipV="1">
            <a:off x="5942006" y="5098373"/>
            <a:ext cx="1278306" cy="8525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" name="Picture 18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160" y="4455259"/>
            <a:ext cx="731520" cy="731520"/>
          </a:xfrm>
          <a:prstGeom prst="rect">
            <a:avLst/>
          </a:prstGeom>
        </p:spPr>
      </p:pic>
      <p:pic>
        <p:nvPicPr>
          <p:cNvPr id="21" name="Picture 20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80" y="3028639"/>
            <a:ext cx="731520" cy="731520"/>
          </a:xfrm>
          <a:prstGeom prst="rect">
            <a:avLst/>
          </a:prstGeom>
        </p:spPr>
      </p:pic>
      <p:pic>
        <p:nvPicPr>
          <p:cNvPr id="24" name="Picture 23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180" y="3317281"/>
            <a:ext cx="731520" cy="731520"/>
          </a:xfrm>
          <a:prstGeom prst="rect">
            <a:avLst/>
          </a:prstGeom>
        </p:spPr>
      </p:pic>
      <p:pic>
        <p:nvPicPr>
          <p:cNvPr id="27" name="Picture 2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610" y="2575039"/>
            <a:ext cx="731520" cy="731520"/>
          </a:xfrm>
          <a:prstGeom prst="rect">
            <a:avLst/>
          </a:prstGeom>
        </p:spPr>
      </p:pic>
      <p:pic>
        <p:nvPicPr>
          <p:cNvPr id="28" name="Picture 2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145" y="5897880"/>
            <a:ext cx="731520" cy="731520"/>
          </a:xfrm>
          <a:prstGeom prst="rect">
            <a:avLst/>
          </a:prstGeom>
        </p:spPr>
      </p:pic>
      <p:pic>
        <p:nvPicPr>
          <p:cNvPr id="29" name="Picture 2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82" y="4821019"/>
            <a:ext cx="731520" cy="731520"/>
          </a:xfrm>
          <a:prstGeom prst="rect">
            <a:avLst/>
          </a:prstGeom>
        </p:spPr>
      </p:pic>
      <p:pic>
        <p:nvPicPr>
          <p:cNvPr id="30" name="Picture 2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625" y="3580130"/>
            <a:ext cx="731520" cy="731520"/>
          </a:xfrm>
          <a:prstGeom prst="rect">
            <a:avLst/>
          </a:prstGeom>
        </p:spPr>
      </p:pic>
      <p:cxnSp>
        <p:nvCxnSpPr>
          <p:cNvPr id="32" name="Straight Connector 31"/>
          <p:cNvCxnSpPr>
            <a:stCxn id="21" idx="1"/>
            <a:endCxn id="15" idx="2"/>
          </p:cNvCxnSpPr>
          <p:nvPr/>
        </p:nvCxnSpPr>
        <p:spPr bwMode="auto">
          <a:xfrm flipH="1" flipV="1">
            <a:off x="3306710" y="3235362"/>
            <a:ext cx="533770" cy="15903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1" idx="0"/>
            <a:endCxn id="14" idx="2"/>
          </p:cNvCxnSpPr>
          <p:nvPr/>
        </p:nvCxnSpPr>
        <p:spPr bwMode="auto">
          <a:xfrm flipV="1">
            <a:off x="4206240" y="2794125"/>
            <a:ext cx="0" cy="23451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4" idx="0"/>
            <a:endCxn id="13" idx="2"/>
          </p:cNvCxnSpPr>
          <p:nvPr/>
        </p:nvCxnSpPr>
        <p:spPr bwMode="auto">
          <a:xfrm flipV="1">
            <a:off x="5860940" y="2575039"/>
            <a:ext cx="243177" cy="74224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4" idx="0"/>
            <a:endCxn id="27" idx="1"/>
          </p:cNvCxnSpPr>
          <p:nvPr/>
        </p:nvCxnSpPr>
        <p:spPr bwMode="auto">
          <a:xfrm flipV="1">
            <a:off x="5860940" y="2940799"/>
            <a:ext cx="678670" cy="37648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9" idx="3"/>
            <a:endCxn id="21" idx="2"/>
          </p:cNvCxnSpPr>
          <p:nvPr/>
        </p:nvCxnSpPr>
        <p:spPr bwMode="auto">
          <a:xfrm flipV="1">
            <a:off x="3428680" y="3760159"/>
            <a:ext cx="777560" cy="1060860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21" idx="2"/>
            <a:endCxn id="24" idx="1"/>
          </p:cNvCxnSpPr>
          <p:nvPr/>
        </p:nvCxnSpPr>
        <p:spPr bwMode="auto">
          <a:xfrm flipV="1">
            <a:off x="4206240" y="3683041"/>
            <a:ext cx="1288940" cy="7711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19" idx="3"/>
            <a:endCxn id="24" idx="1"/>
          </p:cNvCxnSpPr>
          <p:nvPr/>
        </p:nvCxnSpPr>
        <p:spPr bwMode="auto">
          <a:xfrm flipV="1">
            <a:off x="3428680" y="3683041"/>
            <a:ext cx="2066500" cy="113797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9" idx="0"/>
            <a:endCxn id="24" idx="1"/>
          </p:cNvCxnSpPr>
          <p:nvPr/>
        </p:nvCxnSpPr>
        <p:spPr bwMode="auto">
          <a:xfrm flipH="1" flipV="1">
            <a:off x="5495180" y="3683041"/>
            <a:ext cx="81066" cy="1049572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39713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</a:t>
            </a:r>
            <a:r>
              <a:rPr lang="en-US" dirty="0" smtClean="0"/>
              <a:t>Peer-to-Peer </a:t>
            </a:r>
            <a:r>
              <a:rPr lang="en-US" dirty="0" smtClean="0"/>
              <a:t>Networks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Address scalability shortcomings of unstructured networks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Distributed Hash </a:t>
            </a:r>
            <a:r>
              <a:rPr lang="en-US" dirty="0" smtClean="0"/>
              <a:t>Tables are most popular approach</a:t>
            </a:r>
          </a:p>
          <a:p>
            <a:pPr marL="0" indent="0">
              <a:buNone/>
            </a:pPr>
            <a:r>
              <a:rPr lang="en-US" dirty="0"/>
              <a:t>Range of applications:</a:t>
            </a:r>
          </a:p>
          <a:p>
            <a:pPr lvl="1"/>
            <a:r>
              <a:rPr lang="en-US" dirty="0"/>
              <a:t>Peer-to-peer file sharing</a:t>
            </a:r>
          </a:p>
          <a:p>
            <a:pPr lvl="1"/>
            <a:r>
              <a:rPr lang="en-US" dirty="0"/>
              <a:t>Content distribution networks</a:t>
            </a:r>
          </a:p>
          <a:p>
            <a:pPr lvl="1"/>
            <a:r>
              <a:rPr lang="en-US" dirty="0"/>
              <a:t>Distributed file systems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966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Hash Tables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Provides a lookup service similar to a hash table</a:t>
            </a:r>
          </a:p>
          <a:p>
            <a:pPr lvl="1"/>
            <a:r>
              <a:rPr lang="en-US" dirty="0" smtClean="0"/>
              <a:t>put(key, resource)</a:t>
            </a:r>
          </a:p>
          <a:p>
            <a:pPr lvl="1"/>
            <a:r>
              <a:rPr lang="en-US" dirty="0" smtClean="0"/>
              <a:t>get(key) → resource</a:t>
            </a:r>
          </a:p>
          <a:p>
            <a:pPr marL="0" indent="0">
              <a:buNone/>
            </a:pPr>
            <a:r>
              <a:rPr lang="en-US" dirty="0" smtClean="0"/>
              <a:t>Hash of resource </a:t>
            </a:r>
            <a:r>
              <a:rPr lang="en-US" dirty="0"/>
              <a:t>key used to locate peer holding that resource</a:t>
            </a:r>
          </a:p>
          <a:p>
            <a:pPr marL="0" indent="0">
              <a:buNone/>
            </a:pPr>
            <a:r>
              <a:rPr lang="en-US" i="1" dirty="0"/>
              <a:t>Routing protocol </a:t>
            </a:r>
            <a:r>
              <a:rPr lang="en-US" dirty="0"/>
              <a:t>used to locate target peer (requires that peers share </a:t>
            </a:r>
            <a:r>
              <a:rPr lang="en-US" i="1" dirty="0"/>
              <a:t>routing information </a:t>
            </a:r>
            <a:r>
              <a:rPr lang="en-US" dirty="0"/>
              <a:t>between themselves)</a:t>
            </a:r>
          </a:p>
          <a:p>
            <a:pPr marL="0" indent="0">
              <a:buNone/>
            </a:pPr>
            <a:r>
              <a:rPr lang="en-US" dirty="0"/>
              <a:t>Several approaches, based on different </a:t>
            </a:r>
            <a:r>
              <a:rPr lang="en-US" i="1" dirty="0"/>
              <a:t>routing geometries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Ring, hypercube, tree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585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Line Callout 2 65"/>
          <p:cNvSpPr/>
          <p:nvPr/>
        </p:nvSpPr>
        <p:spPr bwMode="auto">
          <a:xfrm>
            <a:off x="5992986" y="5645678"/>
            <a:ext cx="360000" cy="360000"/>
          </a:xfrm>
          <a:prstGeom prst="borderCallout2">
            <a:avLst>
              <a:gd name="adj1" fmla="val 12130"/>
              <a:gd name="adj2" fmla="val 99486"/>
              <a:gd name="adj3" fmla="val 12130"/>
              <a:gd name="adj4" fmla="val 120471"/>
              <a:gd name="adj5" fmla="val -36930"/>
              <a:gd name="adj6" fmla="val 173699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K24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Georgia"/>
                <a:ea typeface="ＭＳ Ｐゴシック" pitchFamily="-106" charset="-128"/>
                <a:cs typeface="Georgia"/>
              </a:rPr>
              <a:t>K30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Line Callout 2 66"/>
          <p:cNvSpPr/>
          <p:nvPr/>
        </p:nvSpPr>
        <p:spPr bwMode="auto">
          <a:xfrm>
            <a:off x="4839551" y="4956795"/>
            <a:ext cx="360000" cy="360000"/>
          </a:xfrm>
          <a:prstGeom prst="borderCallout2">
            <a:avLst>
              <a:gd name="adj1" fmla="val 47123"/>
              <a:gd name="adj2" fmla="val 100431"/>
              <a:gd name="adj3" fmla="val 46177"/>
              <a:gd name="adj4" fmla="val 144115"/>
              <a:gd name="adj5" fmla="val 27381"/>
              <a:gd name="adj6" fmla="val 196398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K38</a:t>
            </a:r>
          </a:p>
        </p:txBody>
      </p:sp>
      <p:sp>
        <p:nvSpPr>
          <p:cNvPr id="68" name="Line Callout 2 67"/>
          <p:cNvSpPr/>
          <p:nvPr/>
        </p:nvSpPr>
        <p:spPr bwMode="auto">
          <a:xfrm>
            <a:off x="8660255" y="3018884"/>
            <a:ext cx="360000" cy="360000"/>
          </a:xfrm>
          <a:prstGeom prst="borderCallout2">
            <a:avLst>
              <a:gd name="adj1" fmla="val 52264"/>
              <a:gd name="adj2" fmla="val -396"/>
              <a:gd name="adj3" fmla="val 51382"/>
              <a:gd name="adj4" fmla="val -15785"/>
              <a:gd name="adj5" fmla="val 148660"/>
              <a:gd name="adj6" fmla="val -23736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K10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Line Callout 2 68"/>
          <p:cNvSpPr/>
          <p:nvPr/>
        </p:nvSpPr>
        <p:spPr bwMode="auto">
          <a:xfrm>
            <a:off x="4818977" y="2143892"/>
            <a:ext cx="360000" cy="360000"/>
          </a:xfrm>
          <a:prstGeom prst="borderCallout2">
            <a:avLst>
              <a:gd name="adj1" fmla="val 27133"/>
              <a:gd name="adj2" fmla="val 101377"/>
              <a:gd name="adj3" fmla="val 26316"/>
              <a:gd name="adj4" fmla="val 142224"/>
              <a:gd name="adj5" fmla="val 49134"/>
              <a:gd name="adj6" fmla="val 233283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K54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2748397"/>
          </a:xfrm>
        </p:spPr>
        <p:txBody>
          <a:bodyPr/>
          <a:lstStyle/>
          <a:p>
            <a:r>
              <a:rPr lang="en-US" dirty="0" smtClean="0"/>
              <a:t>Peers and keys are given m-bit hash identifiers</a:t>
            </a:r>
          </a:p>
          <a:p>
            <a:r>
              <a:rPr lang="en-US" dirty="0" smtClean="0"/>
              <a:t>Peers and keys are then arranged into an identifier circle with at most 2</a:t>
            </a:r>
            <a:r>
              <a:rPr lang="en-US" baseline="30000" dirty="0" smtClean="0"/>
              <a:t>m</a:t>
            </a:r>
            <a:r>
              <a:rPr lang="en-US" dirty="0" smtClean="0"/>
              <a:t>-1 nodes</a:t>
            </a:r>
          </a:p>
          <a:p>
            <a:r>
              <a:rPr lang="en-US" dirty="0" smtClean="0"/>
              <a:t>Keys are stored at the first peer whose identifier is greater than the key’s identifier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A ring geometry DHT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4979745" y="1911169"/>
            <a:ext cx="3600000" cy="3600000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2706" y="1911169"/>
            <a:ext cx="263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0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6617942" y="5246710"/>
            <a:ext cx="312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31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8253986" y="3578939"/>
            <a:ext cx="3075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15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4979745" y="357893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47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7814652" y="2402375"/>
            <a:ext cx="2490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7</a:t>
            </a:r>
            <a:endParaRPr 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7795763" y="4709543"/>
            <a:ext cx="3270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23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60568" y="4709543"/>
            <a:ext cx="3279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39</a:t>
            </a:r>
            <a:endParaRPr lang="en-US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60568" y="2402375"/>
            <a:ext cx="320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55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6244999" y="3378884"/>
            <a:ext cx="1036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m=6</a:t>
            </a:r>
          </a:p>
          <a:p>
            <a:r>
              <a:rPr lang="en-US" dirty="0" smtClean="0"/>
              <a:t>id: 0..63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6782714" y="1581856"/>
            <a:ext cx="317978" cy="419313"/>
            <a:chOff x="6782714" y="1581856"/>
            <a:chExt cx="317978" cy="419313"/>
          </a:xfrm>
        </p:grpSpPr>
        <p:sp>
          <p:nvSpPr>
            <p:cNvPr id="17" name="Oval 16"/>
            <p:cNvSpPr/>
            <p:nvPr/>
          </p:nvSpPr>
          <p:spPr bwMode="auto">
            <a:xfrm>
              <a:off x="6840848" y="18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782714" y="1581856"/>
              <a:ext cx="3179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1</a:t>
              </a:r>
              <a:endParaRPr lang="en-US" sz="1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063751" y="2276655"/>
            <a:ext cx="430192" cy="367057"/>
            <a:chOff x="8063751" y="2276655"/>
            <a:chExt cx="430192" cy="367057"/>
          </a:xfrm>
        </p:grpSpPr>
        <p:sp>
          <p:nvSpPr>
            <p:cNvPr id="18" name="Oval 17"/>
            <p:cNvSpPr/>
            <p:nvPr/>
          </p:nvSpPr>
          <p:spPr bwMode="auto">
            <a:xfrm>
              <a:off x="8063751" y="246371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154612" y="2276655"/>
              <a:ext cx="3393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8</a:t>
              </a:r>
              <a:endParaRPr lang="en-US" sz="10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489745" y="3412167"/>
            <a:ext cx="530510" cy="246221"/>
            <a:chOff x="8489745" y="3412167"/>
            <a:chExt cx="530510" cy="246221"/>
          </a:xfrm>
        </p:grpSpPr>
        <p:sp>
          <p:nvSpPr>
            <p:cNvPr id="19" name="Oval 18"/>
            <p:cNvSpPr/>
            <p:nvPr/>
          </p:nvSpPr>
          <p:spPr bwMode="auto">
            <a:xfrm>
              <a:off x="8489745" y="346753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629829" y="3412167"/>
              <a:ext cx="3904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14</a:t>
              </a:r>
              <a:endParaRPr lang="en-US" sz="10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8229862" y="4529543"/>
            <a:ext cx="512506" cy="312617"/>
            <a:chOff x="8229862" y="4529543"/>
            <a:chExt cx="512506" cy="312617"/>
          </a:xfrm>
        </p:grpSpPr>
        <p:sp>
          <p:nvSpPr>
            <p:cNvPr id="20" name="Oval 19"/>
            <p:cNvSpPr/>
            <p:nvPr/>
          </p:nvSpPr>
          <p:spPr bwMode="auto">
            <a:xfrm>
              <a:off x="8229862" y="4529543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352518" y="4595939"/>
              <a:ext cx="38985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21</a:t>
              </a:r>
              <a:endParaRPr lang="en-US" sz="1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389643" y="5421169"/>
            <a:ext cx="405267" cy="404509"/>
            <a:chOff x="6389643" y="5421169"/>
            <a:chExt cx="405267" cy="404509"/>
          </a:xfrm>
        </p:grpSpPr>
        <p:sp>
          <p:nvSpPr>
            <p:cNvPr id="21" name="Oval 20"/>
            <p:cNvSpPr/>
            <p:nvPr/>
          </p:nvSpPr>
          <p:spPr bwMode="auto">
            <a:xfrm>
              <a:off x="6527942" y="54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89643" y="5579457"/>
              <a:ext cx="40526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32</a:t>
              </a:r>
              <a:endParaRPr lang="en-US" sz="10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78977" y="4955764"/>
            <a:ext cx="461591" cy="388723"/>
            <a:chOff x="5178977" y="4955764"/>
            <a:chExt cx="461591" cy="388723"/>
          </a:xfrm>
        </p:grpSpPr>
        <p:sp>
          <p:nvSpPr>
            <p:cNvPr id="22" name="Oval 21"/>
            <p:cNvSpPr/>
            <p:nvPr/>
          </p:nvSpPr>
          <p:spPr bwMode="auto">
            <a:xfrm>
              <a:off x="5460568" y="4955764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78977" y="5098266"/>
              <a:ext cx="4100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38</a:t>
              </a:r>
              <a:endParaRPr lang="en-US" sz="10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674417" y="4376629"/>
            <a:ext cx="552619" cy="271400"/>
            <a:chOff x="4674417" y="4376629"/>
            <a:chExt cx="552619" cy="271400"/>
          </a:xfrm>
        </p:grpSpPr>
        <p:sp>
          <p:nvSpPr>
            <p:cNvPr id="23" name="Oval 22"/>
            <p:cNvSpPr/>
            <p:nvPr/>
          </p:nvSpPr>
          <p:spPr bwMode="auto">
            <a:xfrm>
              <a:off x="5047036" y="437662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674417" y="4401808"/>
              <a:ext cx="40695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42</a:t>
              </a:r>
              <a:endParaRPr lang="en-US" sz="1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525320" y="3387845"/>
            <a:ext cx="544425" cy="281094"/>
            <a:chOff x="4525320" y="3387845"/>
            <a:chExt cx="544425" cy="281094"/>
          </a:xfrm>
        </p:grpSpPr>
        <p:sp>
          <p:nvSpPr>
            <p:cNvPr id="24" name="Oval 23"/>
            <p:cNvSpPr/>
            <p:nvPr/>
          </p:nvSpPr>
          <p:spPr bwMode="auto">
            <a:xfrm>
              <a:off x="4889745" y="348893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525320" y="3387845"/>
              <a:ext cx="4117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48</a:t>
              </a:r>
              <a:endParaRPr lang="en-US" sz="10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808590" y="2594483"/>
            <a:ext cx="496885" cy="335679"/>
            <a:chOff x="4808590" y="2594483"/>
            <a:chExt cx="496885" cy="335679"/>
          </a:xfrm>
        </p:grpSpPr>
        <p:sp>
          <p:nvSpPr>
            <p:cNvPr id="26" name="Oval 25"/>
            <p:cNvSpPr/>
            <p:nvPr/>
          </p:nvSpPr>
          <p:spPr bwMode="auto">
            <a:xfrm>
              <a:off x="5125475" y="275016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808590" y="2594483"/>
              <a:ext cx="38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51</a:t>
              </a:r>
              <a:endParaRPr lang="en-US" sz="10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322721" y="2004966"/>
            <a:ext cx="434991" cy="397409"/>
            <a:chOff x="5322721" y="2004966"/>
            <a:chExt cx="434991" cy="397409"/>
          </a:xfrm>
        </p:grpSpPr>
        <p:sp>
          <p:nvSpPr>
            <p:cNvPr id="25" name="Oval 24"/>
            <p:cNvSpPr/>
            <p:nvPr/>
          </p:nvSpPr>
          <p:spPr bwMode="auto">
            <a:xfrm>
              <a:off x="5577712" y="2222375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322721" y="2004966"/>
              <a:ext cx="4032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56</a:t>
              </a:r>
              <a:endParaRPr lang="en-US" sz="1000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8337024" y="2662211"/>
            <a:ext cx="421600" cy="301300"/>
            <a:chOff x="8278539" y="2553583"/>
            <a:chExt cx="421600" cy="301300"/>
          </a:xfrm>
        </p:grpSpPr>
        <p:sp>
          <p:nvSpPr>
            <p:cNvPr id="48" name="Oval 47"/>
            <p:cNvSpPr/>
            <p:nvPr/>
          </p:nvSpPr>
          <p:spPr bwMode="auto">
            <a:xfrm>
              <a:off x="8278539" y="2746883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292618" y="2553583"/>
              <a:ext cx="40752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K10</a:t>
              </a:r>
              <a:endParaRPr lang="en-US" sz="10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030827" y="2298580"/>
            <a:ext cx="441067" cy="295903"/>
            <a:chOff x="5030827" y="2298580"/>
            <a:chExt cx="441067" cy="295903"/>
          </a:xfrm>
        </p:grpSpPr>
        <p:sp>
          <p:nvSpPr>
            <p:cNvPr id="47" name="Oval 46"/>
            <p:cNvSpPr/>
            <p:nvPr/>
          </p:nvSpPr>
          <p:spPr bwMode="auto">
            <a:xfrm>
              <a:off x="5363894" y="2486483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030827" y="2298580"/>
              <a:ext cx="4139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K54</a:t>
              </a:r>
              <a:endParaRPr lang="en-US" sz="100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064472" y="4917292"/>
            <a:ext cx="539080" cy="246221"/>
            <a:chOff x="5064472" y="4917292"/>
            <a:chExt cx="539080" cy="246221"/>
          </a:xfrm>
        </p:grpSpPr>
        <p:sp>
          <p:nvSpPr>
            <p:cNvPr id="51" name="Oval 50"/>
            <p:cNvSpPr/>
            <p:nvPr/>
          </p:nvSpPr>
          <p:spPr bwMode="auto">
            <a:xfrm>
              <a:off x="5495552" y="4995095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064472" y="4917292"/>
              <a:ext cx="42092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K38</a:t>
              </a:r>
              <a:endParaRPr lang="en-US" sz="1000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955751" y="4975779"/>
            <a:ext cx="449282" cy="283095"/>
            <a:chOff x="7955751" y="4975779"/>
            <a:chExt cx="449282" cy="283095"/>
          </a:xfrm>
        </p:grpSpPr>
        <p:sp>
          <p:nvSpPr>
            <p:cNvPr id="50" name="Oval 49"/>
            <p:cNvSpPr/>
            <p:nvPr/>
          </p:nvSpPr>
          <p:spPr bwMode="auto">
            <a:xfrm>
              <a:off x="7955751" y="4975779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987243" y="5012653"/>
              <a:ext cx="41779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K24</a:t>
              </a:r>
              <a:endParaRPr lang="en-US" sz="1000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6826361" y="5457169"/>
            <a:ext cx="423175" cy="353346"/>
            <a:chOff x="6826361" y="5457169"/>
            <a:chExt cx="423175" cy="353346"/>
          </a:xfrm>
        </p:grpSpPr>
        <p:sp>
          <p:nvSpPr>
            <p:cNvPr id="49" name="Oval 48"/>
            <p:cNvSpPr/>
            <p:nvPr/>
          </p:nvSpPr>
          <p:spPr bwMode="auto">
            <a:xfrm>
              <a:off x="6852082" y="5457169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826361" y="5564294"/>
              <a:ext cx="42317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K30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1219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6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  <p:bldP spid="69" grpId="0" animBg="1"/>
      <p:bldP spid="4" grpId="0" uiExpand="1" build="p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Line Callout 2 65"/>
          <p:cNvSpPr/>
          <p:nvPr/>
        </p:nvSpPr>
        <p:spPr bwMode="auto">
          <a:xfrm>
            <a:off x="5992986" y="5645678"/>
            <a:ext cx="360000" cy="360000"/>
          </a:xfrm>
          <a:prstGeom prst="borderCallout2">
            <a:avLst>
              <a:gd name="adj1" fmla="val 12130"/>
              <a:gd name="adj2" fmla="val 99486"/>
              <a:gd name="adj3" fmla="val 12130"/>
              <a:gd name="adj4" fmla="val 120471"/>
              <a:gd name="adj5" fmla="val -36930"/>
              <a:gd name="adj6" fmla="val 173699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K24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Georgia"/>
                <a:ea typeface="ＭＳ Ｐゴシック" pitchFamily="-106" charset="-128"/>
                <a:cs typeface="Georgia"/>
              </a:rPr>
              <a:t>K30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Line Callout 2 66"/>
          <p:cNvSpPr/>
          <p:nvPr/>
        </p:nvSpPr>
        <p:spPr bwMode="auto">
          <a:xfrm>
            <a:off x="4839551" y="4956795"/>
            <a:ext cx="360000" cy="360000"/>
          </a:xfrm>
          <a:prstGeom prst="borderCallout2">
            <a:avLst>
              <a:gd name="adj1" fmla="val 47123"/>
              <a:gd name="adj2" fmla="val 100431"/>
              <a:gd name="adj3" fmla="val 46177"/>
              <a:gd name="adj4" fmla="val 144115"/>
              <a:gd name="adj5" fmla="val 27381"/>
              <a:gd name="adj6" fmla="val 196398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K38</a:t>
            </a:r>
          </a:p>
        </p:txBody>
      </p:sp>
      <p:sp>
        <p:nvSpPr>
          <p:cNvPr id="68" name="Line Callout 2 67"/>
          <p:cNvSpPr/>
          <p:nvPr/>
        </p:nvSpPr>
        <p:spPr bwMode="auto">
          <a:xfrm>
            <a:off x="8660255" y="3018884"/>
            <a:ext cx="360000" cy="360000"/>
          </a:xfrm>
          <a:prstGeom prst="borderCallout2">
            <a:avLst>
              <a:gd name="adj1" fmla="val 52264"/>
              <a:gd name="adj2" fmla="val -396"/>
              <a:gd name="adj3" fmla="val 51382"/>
              <a:gd name="adj4" fmla="val -15785"/>
              <a:gd name="adj5" fmla="val 148660"/>
              <a:gd name="adj6" fmla="val -23736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K10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Line Callout 2 68"/>
          <p:cNvSpPr/>
          <p:nvPr/>
        </p:nvSpPr>
        <p:spPr bwMode="auto">
          <a:xfrm>
            <a:off x="4818977" y="2143892"/>
            <a:ext cx="360000" cy="360000"/>
          </a:xfrm>
          <a:prstGeom prst="borderCallout2">
            <a:avLst>
              <a:gd name="adj1" fmla="val 27133"/>
              <a:gd name="adj2" fmla="val 101377"/>
              <a:gd name="adj3" fmla="val 26316"/>
              <a:gd name="adj4" fmla="val 142224"/>
              <a:gd name="adj5" fmla="val 49134"/>
              <a:gd name="adj6" fmla="val 233283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K54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515413"/>
          </a:xfrm>
        </p:spPr>
        <p:txBody>
          <a:bodyPr/>
          <a:lstStyle/>
          <a:p>
            <a:r>
              <a:rPr lang="en-US" dirty="0" smtClean="0"/>
              <a:t>Each peer has a successor and predecessor</a:t>
            </a:r>
          </a:p>
          <a:p>
            <a:r>
              <a:rPr lang="en-US" dirty="0" smtClean="0"/>
              <a:t>Successor chain used to find peer holding resource</a:t>
            </a:r>
          </a:p>
          <a:p>
            <a:pPr marL="0" indent="0">
              <a:buNone/>
            </a:pPr>
            <a:r>
              <a:rPr lang="en-US" sz="1600" dirty="0" err="1" smtClean="0"/>
              <a:t>X.get</a:t>
            </a:r>
            <a:r>
              <a:rPr lang="en-US" sz="1600" dirty="0" smtClean="0"/>
              <a:t>(k) {</a:t>
            </a:r>
            <a:br>
              <a:rPr lang="en-US" sz="1600" dirty="0" smtClean="0"/>
            </a:br>
            <a:r>
              <a:rPr lang="en-US" sz="1600" dirty="0" smtClean="0"/>
              <a:t>    peer = find-successor(k)</a:t>
            </a:r>
            <a:br>
              <a:rPr lang="en-US" sz="1600" dirty="0" smtClean="0"/>
            </a:br>
            <a:r>
              <a:rPr lang="en-US" sz="1600" dirty="0" smtClean="0"/>
              <a:t>    resource = </a:t>
            </a:r>
            <a:r>
              <a:rPr lang="en-US" sz="1600" dirty="0" err="1" smtClean="0"/>
              <a:t>peer.lookup</a:t>
            </a:r>
            <a:r>
              <a:rPr lang="en-US" sz="1600" dirty="0" smtClean="0"/>
              <a:t>(k)</a:t>
            </a:r>
            <a:br>
              <a:rPr lang="en-US" sz="1600" dirty="0" smtClean="0"/>
            </a:br>
            <a:r>
              <a:rPr lang="en-US" sz="1600" dirty="0" smtClean="0"/>
              <a:t>    return resource</a:t>
            </a:r>
            <a:br>
              <a:rPr lang="en-US" sz="1600" dirty="0" smtClean="0"/>
            </a:br>
            <a:r>
              <a:rPr lang="en-US" sz="1600" dirty="0" smtClean="0"/>
              <a:t>}</a:t>
            </a:r>
          </a:p>
          <a:p>
            <a:pPr marL="0" indent="0">
              <a:buNone/>
            </a:pPr>
            <a:r>
              <a:rPr lang="en-US" sz="1600" dirty="0" err="1" smtClean="0"/>
              <a:t>X.find</a:t>
            </a:r>
            <a:r>
              <a:rPr lang="en-US" sz="1600" dirty="0" smtClean="0"/>
              <a:t>-successor(k)</a:t>
            </a:r>
            <a:r>
              <a:rPr lang="en-US" sz="1600" dirty="0"/>
              <a:t> </a:t>
            </a:r>
            <a:r>
              <a:rPr lang="en-US" sz="1600" dirty="0" smtClean="0"/>
              <a:t>{</a:t>
            </a:r>
            <a:br>
              <a:rPr lang="en-US" sz="1600" dirty="0" smtClean="0"/>
            </a:br>
            <a:r>
              <a:rPr lang="en-US" sz="1600" dirty="0" smtClean="0"/>
              <a:t>    if H(k) in (H(k), H(</a:t>
            </a:r>
            <a:r>
              <a:rPr lang="en-US" sz="1600" dirty="0" err="1" smtClean="0"/>
              <a:t>succ</a:t>
            </a:r>
            <a:r>
              <a:rPr lang="en-US" sz="1600" dirty="0" smtClean="0"/>
              <a:t>)]</a:t>
            </a:r>
            <a:br>
              <a:rPr lang="en-US" sz="1600" dirty="0" smtClean="0"/>
            </a:br>
            <a:r>
              <a:rPr lang="en-US" sz="1600" dirty="0" smtClean="0"/>
              <a:t>        return </a:t>
            </a:r>
            <a:r>
              <a:rPr lang="en-US" sz="1600" dirty="0" err="1" smtClean="0"/>
              <a:t>succ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    else</a:t>
            </a:r>
            <a:br>
              <a:rPr lang="en-US" sz="1600" dirty="0" smtClean="0"/>
            </a:br>
            <a:r>
              <a:rPr lang="en-US" sz="1600" dirty="0" smtClean="0"/>
              <a:t>        return </a:t>
            </a:r>
            <a:r>
              <a:rPr lang="en-US" sz="1600" dirty="0" err="1" smtClean="0"/>
              <a:t>succ.find</a:t>
            </a:r>
            <a:r>
              <a:rPr lang="en-US" sz="1600" dirty="0" smtClean="0"/>
              <a:t>-successor(k)</a:t>
            </a:r>
            <a:br>
              <a:rPr lang="en-US" sz="1600" dirty="0" smtClean="0"/>
            </a:br>
            <a:r>
              <a:rPr lang="en-US" sz="1600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A ring geometry DHT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4979745" y="1911169"/>
            <a:ext cx="3600000" cy="3600000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2706" y="1911169"/>
            <a:ext cx="263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0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6617942" y="5246710"/>
            <a:ext cx="312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31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8253986" y="3578939"/>
            <a:ext cx="3075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15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4979745" y="357893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47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7814652" y="2402375"/>
            <a:ext cx="2490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7</a:t>
            </a:r>
            <a:endParaRPr 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7795763" y="4709543"/>
            <a:ext cx="3270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23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60568" y="4709543"/>
            <a:ext cx="3279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39</a:t>
            </a:r>
            <a:endParaRPr lang="en-US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60568" y="2402375"/>
            <a:ext cx="320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55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6244999" y="3378884"/>
            <a:ext cx="1036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m=6</a:t>
            </a:r>
          </a:p>
          <a:p>
            <a:r>
              <a:rPr lang="en-US" dirty="0" smtClean="0"/>
              <a:t>id: 0..63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6782714" y="1581856"/>
            <a:ext cx="317978" cy="419313"/>
            <a:chOff x="6782714" y="1581856"/>
            <a:chExt cx="317978" cy="419313"/>
          </a:xfrm>
        </p:grpSpPr>
        <p:sp>
          <p:nvSpPr>
            <p:cNvPr id="17" name="Oval 16"/>
            <p:cNvSpPr/>
            <p:nvPr/>
          </p:nvSpPr>
          <p:spPr bwMode="auto">
            <a:xfrm>
              <a:off x="6840848" y="18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782714" y="1581856"/>
              <a:ext cx="3179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1</a:t>
              </a:r>
              <a:endParaRPr lang="en-US" sz="1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063751" y="2276655"/>
            <a:ext cx="430192" cy="367057"/>
            <a:chOff x="8063751" y="2276655"/>
            <a:chExt cx="430192" cy="367057"/>
          </a:xfrm>
        </p:grpSpPr>
        <p:sp>
          <p:nvSpPr>
            <p:cNvPr id="18" name="Oval 17"/>
            <p:cNvSpPr/>
            <p:nvPr/>
          </p:nvSpPr>
          <p:spPr bwMode="auto">
            <a:xfrm>
              <a:off x="8063751" y="246371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154612" y="2276655"/>
              <a:ext cx="3393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8</a:t>
              </a:r>
              <a:endParaRPr lang="en-US" sz="10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489745" y="3412167"/>
            <a:ext cx="530510" cy="246221"/>
            <a:chOff x="8489745" y="3412167"/>
            <a:chExt cx="530510" cy="246221"/>
          </a:xfrm>
        </p:grpSpPr>
        <p:sp>
          <p:nvSpPr>
            <p:cNvPr id="19" name="Oval 18"/>
            <p:cNvSpPr/>
            <p:nvPr/>
          </p:nvSpPr>
          <p:spPr bwMode="auto">
            <a:xfrm>
              <a:off x="8489745" y="346753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629829" y="3412167"/>
              <a:ext cx="3904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14</a:t>
              </a:r>
              <a:endParaRPr lang="en-US" sz="10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8229862" y="4529543"/>
            <a:ext cx="512506" cy="312617"/>
            <a:chOff x="8229862" y="4529543"/>
            <a:chExt cx="512506" cy="312617"/>
          </a:xfrm>
        </p:grpSpPr>
        <p:sp>
          <p:nvSpPr>
            <p:cNvPr id="20" name="Oval 19"/>
            <p:cNvSpPr/>
            <p:nvPr/>
          </p:nvSpPr>
          <p:spPr bwMode="auto">
            <a:xfrm>
              <a:off x="8229862" y="4529543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352518" y="4595939"/>
              <a:ext cx="38985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21</a:t>
              </a:r>
              <a:endParaRPr lang="en-US" sz="1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389643" y="5421169"/>
            <a:ext cx="405267" cy="404509"/>
            <a:chOff x="6389643" y="5421169"/>
            <a:chExt cx="405267" cy="404509"/>
          </a:xfrm>
        </p:grpSpPr>
        <p:sp>
          <p:nvSpPr>
            <p:cNvPr id="21" name="Oval 20"/>
            <p:cNvSpPr/>
            <p:nvPr/>
          </p:nvSpPr>
          <p:spPr bwMode="auto">
            <a:xfrm>
              <a:off x="6527942" y="54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89643" y="5579457"/>
              <a:ext cx="40526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32</a:t>
              </a:r>
              <a:endParaRPr lang="en-US" sz="10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78977" y="4955764"/>
            <a:ext cx="461591" cy="388723"/>
            <a:chOff x="5178977" y="4955764"/>
            <a:chExt cx="461591" cy="388723"/>
          </a:xfrm>
        </p:grpSpPr>
        <p:sp>
          <p:nvSpPr>
            <p:cNvPr id="22" name="Oval 21"/>
            <p:cNvSpPr/>
            <p:nvPr/>
          </p:nvSpPr>
          <p:spPr bwMode="auto">
            <a:xfrm>
              <a:off x="5460568" y="4955764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78977" y="5098266"/>
              <a:ext cx="4100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38</a:t>
              </a:r>
              <a:endParaRPr lang="en-US" sz="10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674417" y="4376629"/>
            <a:ext cx="552619" cy="271400"/>
            <a:chOff x="4674417" y="4376629"/>
            <a:chExt cx="552619" cy="271400"/>
          </a:xfrm>
        </p:grpSpPr>
        <p:sp>
          <p:nvSpPr>
            <p:cNvPr id="23" name="Oval 22"/>
            <p:cNvSpPr/>
            <p:nvPr/>
          </p:nvSpPr>
          <p:spPr bwMode="auto">
            <a:xfrm>
              <a:off x="5047036" y="437662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674417" y="4401808"/>
              <a:ext cx="40695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42</a:t>
              </a:r>
              <a:endParaRPr lang="en-US" sz="1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525320" y="3387845"/>
            <a:ext cx="544425" cy="281094"/>
            <a:chOff x="4525320" y="3387845"/>
            <a:chExt cx="544425" cy="281094"/>
          </a:xfrm>
        </p:grpSpPr>
        <p:sp>
          <p:nvSpPr>
            <p:cNvPr id="24" name="Oval 23"/>
            <p:cNvSpPr/>
            <p:nvPr/>
          </p:nvSpPr>
          <p:spPr bwMode="auto">
            <a:xfrm>
              <a:off x="4889745" y="348893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525320" y="3387845"/>
              <a:ext cx="4117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48</a:t>
              </a:r>
              <a:endParaRPr lang="en-US" sz="10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808590" y="2594483"/>
            <a:ext cx="496885" cy="335679"/>
            <a:chOff x="4808590" y="2594483"/>
            <a:chExt cx="496885" cy="335679"/>
          </a:xfrm>
        </p:grpSpPr>
        <p:sp>
          <p:nvSpPr>
            <p:cNvPr id="26" name="Oval 25"/>
            <p:cNvSpPr/>
            <p:nvPr/>
          </p:nvSpPr>
          <p:spPr bwMode="auto">
            <a:xfrm>
              <a:off x="5125475" y="275016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808590" y="2594483"/>
              <a:ext cx="38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51</a:t>
              </a:r>
              <a:endParaRPr lang="en-US" sz="10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322721" y="2004966"/>
            <a:ext cx="434991" cy="397409"/>
            <a:chOff x="5322721" y="2004966"/>
            <a:chExt cx="434991" cy="397409"/>
          </a:xfrm>
        </p:grpSpPr>
        <p:sp>
          <p:nvSpPr>
            <p:cNvPr id="25" name="Oval 24"/>
            <p:cNvSpPr/>
            <p:nvPr/>
          </p:nvSpPr>
          <p:spPr bwMode="auto">
            <a:xfrm>
              <a:off x="5577712" y="2222375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322721" y="2004966"/>
              <a:ext cx="4032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56</a:t>
              </a:r>
              <a:endParaRPr lang="en-US" sz="1000" dirty="0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6930848" y="2001168"/>
            <a:ext cx="1132903" cy="655808"/>
            <a:chOff x="6930848" y="2001168"/>
            <a:chExt cx="1132903" cy="655808"/>
          </a:xfrm>
        </p:grpSpPr>
        <p:cxnSp>
          <p:nvCxnSpPr>
            <p:cNvPr id="15" name="Curved Connector 14"/>
            <p:cNvCxnSpPr>
              <a:stCxn id="17" idx="4"/>
              <a:endCxn id="18" idx="2"/>
            </p:cNvCxnSpPr>
            <p:nvPr/>
          </p:nvCxnSpPr>
          <p:spPr bwMode="auto">
            <a:xfrm rot="16200000" flipH="1">
              <a:off x="7221028" y="1710988"/>
              <a:ext cx="552543" cy="1132903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9" name="TextBox 98"/>
            <p:cNvSpPr txBox="1"/>
            <p:nvPr/>
          </p:nvSpPr>
          <p:spPr>
            <a:xfrm>
              <a:off x="6979045" y="2410755"/>
              <a:ext cx="5981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P1.succ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7610319" y="2617352"/>
            <a:ext cx="879426" cy="940180"/>
            <a:chOff x="7610319" y="2617352"/>
            <a:chExt cx="879426" cy="940180"/>
          </a:xfrm>
        </p:grpSpPr>
        <p:cxnSp>
          <p:nvCxnSpPr>
            <p:cNvPr id="78" name="Curved Connector 77"/>
            <p:cNvCxnSpPr>
              <a:stCxn id="18" idx="3"/>
              <a:endCxn id="19" idx="2"/>
            </p:cNvCxnSpPr>
            <p:nvPr/>
          </p:nvCxnSpPr>
          <p:spPr bwMode="auto">
            <a:xfrm rot="16200000" flipH="1">
              <a:off x="7819838" y="2887625"/>
              <a:ext cx="940180" cy="399634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0" name="TextBox 99"/>
            <p:cNvSpPr txBox="1"/>
            <p:nvPr/>
          </p:nvSpPr>
          <p:spPr>
            <a:xfrm>
              <a:off x="7610319" y="3010632"/>
              <a:ext cx="6195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P8.succ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637949" y="3557531"/>
            <a:ext cx="851797" cy="998371"/>
            <a:chOff x="7637949" y="3557531"/>
            <a:chExt cx="851797" cy="998371"/>
          </a:xfrm>
        </p:grpSpPr>
        <p:cxnSp>
          <p:nvCxnSpPr>
            <p:cNvPr id="81" name="Curved Connector 80"/>
            <p:cNvCxnSpPr>
              <a:stCxn id="19" idx="2"/>
              <a:endCxn id="20" idx="1"/>
            </p:cNvCxnSpPr>
            <p:nvPr/>
          </p:nvCxnSpPr>
          <p:spPr bwMode="auto">
            <a:xfrm rot="10800000" flipV="1">
              <a:off x="8256223" y="3557531"/>
              <a:ext cx="233523" cy="998371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1" name="TextBox 100"/>
            <p:cNvSpPr txBox="1"/>
            <p:nvPr/>
          </p:nvSpPr>
          <p:spPr>
            <a:xfrm>
              <a:off x="7637949" y="3948270"/>
              <a:ext cx="67063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P14.succ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6681582" y="4505073"/>
            <a:ext cx="1548280" cy="942456"/>
            <a:chOff x="6681582" y="4505073"/>
            <a:chExt cx="1548280" cy="942456"/>
          </a:xfrm>
        </p:grpSpPr>
        <p:cxnSp>
          <p:nvCxnSpPr>
            <p:cNvPr id="84" name="Curved Connector 83"/>
            <p:cNvCxnSpPr>
              <a:stCxn id="20" idx="2"/>
              <a:endCxn id="21" idx="7"/>
            </p:cNvCxnSpPr>
            <p:nvPr/>
          </p:nvCxnSpPr>
          <p:spPr bwMode="auto">
            <a:xfrm rot="10800000" flipV="1">
              <a:off x="6681582" y="4619543"/>
              <a:ext cx="1548280" cy="827986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2" name="TextBox 101"/>
            <p:cNvSpPr txBox="1"/>
            <p:nvPr/>
          </p:nvSpPr>
          <p:spPr>
            <a:xfrm>
              <a:off x="7046529" y="4505073"/>
              <a:ext cx="6698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P21.succ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5640569" y="4889543"/>
            <a:ext cx="1028067" cy="557986"/>
            <a:chOff x="5640569" y="4889543"/>
            <a:chExt cx="1028067" cy="557986"/>
          </a:xfrm>
        </p:grpSpPr>
        <p:cxnSp>
          <p:nvCxnSpPr>
            <p:cNvPr id="86" name="Curved Connector 85"/>
            <p:cNvCxnSpPr>
              <a:stCxn id="21" idx="1"/>
              <a:endCxn id="22" idx="6"/>
            </p:cNvCxnSpPr>
            <p:nvPr/>
          </p:nvCxnSpPr>
          <p:spPr bwMode="auto">
            <a:xfrm rot="16200000" flipV="1">
              <a:off x="5896553" y="4789780"/>
              <a:ext cx="401765" cy="913734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3" name="TextBox 102"/>
            <p:cNvSpPr txBox="1"/>
            <p:nvPr/>
          </p:nvSpPr>
          <p:spPr>
            <a:xfrm>
              <a:off x="5983157" y="4889543"/>
              <a:ext cx="6854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P32.succ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227037" y="4466629"/>
            <a:ext cx="875825" cy="489135"/>
            <a:chOff x="5227037" y="4466629"/>
            <a:chExt cx="875825" cy="489135"/>
          </a:xfrm>
        </p:grpSpPr>
        <p:cxnSp>
          <p:nvCxnSpPr>
            <p:cNvPr id="88" name="Curved Connector 87"/>
            <p:cNvCxnSpPr>
              <a:stCxn id="22" idx="0"/>
              <a:endCxn id="23" idx="6"/>
            </p:cNvCxnSpPr>
            <p:nvPr/>
          </p:nvCxnSpPr>
          <p:spPr bwMode="auto">
            <a:xfrm rot="16200000" flipV="1">
              <a:off x="5144235" y="4549431"/>
              <a:ext cx="489135" cy="323532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4" name="TextBox 103"/>
            <p:cNvSpPr txBox="1"/>
            <p:nvPr/>
          </p:nvSpPr>
          <p:spPr>
            <a:xfrm>
              <a:off x="5412561" y="4496432"/>
              <a:ext cx="69030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P38.succ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069745" y="3578939"/>
            <a:ext cx="729364" cy="824050"/>
            <a:chOff x="5069745" y="3578939"/>
            <a:chExt cx="729364" cy="824050"/>
          </a:xfrm>
        </p:grpSpPr>
        <p:cxnSp>
          <p:nvCxnSpPr>
            <p:cNvPr id="90" name="Curved Connector 89"/>
            <p:cNvCxnSpPr>
              <a:stCxn id="23" idx="7"/>
              <a:endCxn id="24" idx="6"/>
            </p:cNvCxnSpPr>
            <p:nvPr/>
          </p:nvCxnSpPr>
          <p:spPr bwMode="auto">
            <a:xfrm rot="16200000" flipV="1">
              <a:off x="4723186" y="3925498"/>
              <a:ext cx="824050" cy="130931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5" name="TextBox 104"/>
            <p:cNvSpPr txBox="1"/>
            <p:nvPr/>
          </p:nvSpPr>
          <p:spPr>
            <a:xfrm>
              <a:off x="5111939" y="3822911"/>
              <a:ext cx="68717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P42.succ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5069745" y="2903802"/>
            <a:ext cx="810313" cy="675137"/>
            <a:chOff x="5069745" y="2903802"/>
            <a:chExt cx="810313" cy="675137"/>
          </a:xfrm>
        </p:grpSpPr>
        <p:cxnSp>
          <p:nvCxnSpPr>
            <p:cNvPr id="92" name="Curved Connector 91"/>
            <p:cNvCxnSpPr>
              <a:stCxn id="24" idx="6"/>
              <a:endCxn id="26" idx="5"/>
            </p:cNvCxnSpPr>
            <p:nvPr/>
          </p:nvCxnSpPr>
          <p:spPr bwMode="auto">
            <a:xfrm flipV="1">
              <a:off x="5069745" y="2903802"/>
              <a:ext cx="209370" cy="675137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6" name="TextBox 105"/>
            <p:cNvSpPr txBox="1"/>
            <p:nvPr/>
          </p:nvSpPr>
          <p:spPr>
            <a:xfrm>
              <a:off x="5188067" y="3132663"/>
              <a:ext cx="691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P48.succ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305475" y="2402375"/>
            <a:ext cx="850416" cy="470897"/>
            <a:chOff x="5305475" y="2402375"/>
            <a:chExt cx="850416" cy="470897"/>
          </a:xfrm>
        </p:grpSpPr>
        <p:cxnSp>
          <p:nvCxnSpPr>
            <p:cNvPr id="95" name="Curved Connector 94"/>
            <p:cNvCxnSpPr>
              <a:stCxn id="26" idx="6"/>
              <a:endCxn id="25" idx="4"/>
            </p:cNvCxnSpPr>
            <p:nvPr/>
          </p:nvCxnSpPr>
          <p:spPr bwMode="auto">
            <a:xfrm flipV="1">
              <a:off x="5305475" y="2402375"/>
              <a:ext cx="362237" cy="437787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7" name="TextBox 106"/>
            <p:cNvSpPr txBox="1"/>
            <p:nvPr/>
          </p:nvSpPr>
          <p:spPr>
            <a:xfrm>
              <a:off x="5489948" y="2627051"/>
              <a:ext cx="6659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P51.succ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757712" y="1974809"/>
            <a:ext cx="1109496" cy="499899"/>
            <a:chOff x="5757712" y="1974809"/>
            <a:chExt cx="1109496" cy="499899"/>
          </a:xfrm>
        </p:grpSpPr>
        <p:cxnSp>
          <p:nvCxnSpPr>
            <p:cNvPr id="97" name="Curved Connector 96"/>
            <p:cNvCxnSpPr>
              <a:stCxn id="25" idx="6"/>
              <a:endCxn id="17" idx="3"/>
            </p:cNvCxnSpPr>
            <p:nvPr/>
          </p:nvCxnSpPr>
          <p:spPr bwMode="auto">
            <a:xfrm flipV="1">
              <a:off x="5757712" y="1974809"/>
              <a:ext cx="1109496" cy="337566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8" name="TextBox 107"/>
            <p:cNvSpPr txBox="1"/>
            <p:nvPr/>
          </p:nvSpPr>
          <p:spPr>
            <a:xfrm>
              <a:off x="6099301" y="2228487"/>
              <a:ext cx="68341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75000"/>
                    </a:schemeClr>
                  </a:solidFill>
                </a:rPr>
                <a:t>P56.succ</a:t>
              </a:r>
              <a:endParaRPr lang="en-US" sz="10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7598977" y="1935119"/>
            <a:ext cx="870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P8.get(K54)</a:t>
            </a:r>
            <a:endParaRPr lang="en-US" sz="1000" dirty="0"/>
          </a:p>
        </p:txBody>
      </p:sp>
      <p:sp>
        <p:nvSpPr>
          <p:cNvPr id="120" name="TextBox 119"/>
          <p:cNvSpPr txBox="1"/>
          <p:nvPr/>
        </p:nvSpPr>
        <p:spPr>
          <a:xfrm>
            <a:off x="7583614" y="1935119"/>
            <a:ext cx="15160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P8.find-successor(K54)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43421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6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19" grpId="0"/>
      <p:bldP spid="119" grpId="1"/>
      <p:bldP spid="1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Line Callout 2 65"/>
          <p:cNvSpPr/>
          <p:nvPr/>
        </p:nvSpPr>
        <p:spPr bwMode="auto">
          <a:xfrm>
            <a:off x="5992986" y="5645678"/>
            <a:ext cx="360000" cy="360000"/>
          </a:xfrm>
          <a:prstGeom prst="borderCallout2">
            <a:avLst>
              <a:gd name="adj1" fmla="val 12130"/>
              <a:gd name="adj2" fmla="val 99486"/>
              <a:gd name="adj3" fmla="val 12130"/>
              <a:gd name="adj4" fmla="val 120471"/>
              <a:gd name="adj5" fmla="val -36930"/>
              <a:gd name="adj6" fmla="val 173699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K24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Georgia"/>
                <a:ea typeface="ＭＳ Ｐゴシック" pitchFamily="-106" charset="-128"/>
                <a:cs typeface="Georgia"/>
              </a:rPr>
              <a:t>K30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Line Callout 2 66"/>
          <p:cNvSpPr/>
          <p:nvPr/>
        </p:nvSpPr>
        <p:spPr bwMode="auto">
          <a:xfrm>
            <a:off x="4839551" y="4956795"/>
            <a:ext cx="360000" cy="360000"/>
          </a:xfrm>
          <a:prstGeom prst="borderCallout2">
            <a:avLst>
              <a:gd name="adj1" fmla="val 47123"/>
              <a:gd name="adj2" fmla="val 100431"/>
              <a:gd name="adj3" fmla="val 46177"/>
              <a:gd name="adj4" fmla="val 144115"/>
              <a:gd name="adj5" fmla="val 27381"/>
              <a:gd name="adj6" fmla="val 196398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K38</a:t>
            </a:r>
          </a:p>
        </p:txBody>
      </p:sp>
      <p:sp>
        <p:nvSpPr>
          <p:cNvPr id="68" name="Line Callout 2 67"/>
          <p:cNvSpPr/>
          <p:nvPr/>
        </p:nvSpPr>
        <p:spPr bwMode="auto">
          <a:xfrm>
            <a:off x="8660255" y="3018884"/>
            <a:ext cx="360000" cy="360000"/>
          </a:xfrm>
          <a:prstGeom prst="borderCallout2">
            <a:avLst>
              <a:gd name="adj1" fmla="val 52264"/>
              <a:gd name="adj2" fmla="val -396"/>
              <a:gd name="adj3" fmla="val 51382"/>
              <a:gd name="adj4" fmla="val -15785"/>
              <a:gd name="adj5" fmla="val 148660"/>
              <a:gd name="adj6" fmla="val -23736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K10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Line Callout 2 68"/>
          <p:cNvSpPr/>
          <p:nvPr/>
        </p:nvSpPr>
        <p:spPr bwMode="auto">
          <a:xfrm>
            <a:off x="4818977" y="2143892"/>
            <a:ext cx="360000" cy="360000"/>
          </a:xfrm>
          <a:prstGeom prst="borderCallout2">
            <a:avLst>
              <a:gd name="adj1" fmla="val 27133"/>
              <a:gd name="adj2" fmla="val 101377"/>
              <a:gd name="adj3" fmla="val 26316"/>
              <a:gd name="adj4" fmla="val 142224"/>
              <a:gd name="adj5" fmla="val 49134"/>
              <a:gd name="adj6" fmla="val 233283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K54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515413"/>
          </a:xfrm>
        </p:spPr>
        <p:txBody>
          <a:bodyPr/>
          <a:lstStyle/>
          <a:p>
            <a:r>
              <a:rPr lang="en-US" dirty="0" smtClean="0"/>
              <a:t>Following successors gives linear search</a:t>
            </a:r>
          </a:p>
          <a:p>
            <a:r>
              <a:rPr lang="en-US" dirty="0" smtClean="0"/>
              <a:t>Improve using a </a:t>
            </a:r>
            <a:r>
              <a:rPr lang="en-US" i="1" dirty="0" smtClean="0"/>
              <a:t>finger table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Contains up to m entries</a:t>
            </a:r>
          </a:p>
          <a:p>
            <a:pPr lvl="1"/>
            <a:r>
              <a:rPr lang="en-US" dirty="0" err="1" smtClean="0"/>
              <a:t>ith</a:t>
            </a:r>
            <a:r>
              <a:rPr lang="en-US" dirty="0" smtClean="0"/>
              <a:t> entry of peer n contains </a:t>
            </a:r>
            <a:br>
              <a:rPr lang="en-US" dirty="0" smtClean="0"/>
            </a:br>
            <a:r>
              <a:rPr lang="en-US" dirty="0" err="1" smtClean="0"/>
              <a:t>succ</a:t>
            </a:r>
            <a:r>
              <a:rPr lang="en-US" dirty="0" smtClean="0"/>
              <a:t>((n+2</a:t>
            </a:r>
            <a:r>
              <a:rPr lang="en-US" baseline="30000" dirty="0" smtClean="0"/>
              <a:t>i-1</a:t>
            </a:r>
            <a:r>
              <a:rPr lang="en-US" dirty="0" smtClean="0"/>
              <a:t>) mod 2</a:t>
            </a:r>
            <a:r>
              <a:rPr lang="en-US" baseline="30000" dirty="0" smtClean="0"/>
              <a:t>m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A ring geometry DHT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4979745" y="1911169"/>
            <a:ext cx="3600000" cy="3600000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2706" y="1911169"/>
            <a:ext cx="263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0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6617942" y="5246710"/>
            <a:ext cx="312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31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8253986" y="3578939"/>
            <a:ext cx="3075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15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4979745" y="357893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47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7814652" y="2402375"/>
            <a:ext cx="2490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7</a:t>
            </a:r>
            <a:endParaRPr 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7795763" y="4709543"/>
            <a:ext cx="3270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23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60568" y="4709543"/>
            <a:ext cx="3279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39</a:t>
            </a:r>
            <a:endParaRPr lang="en-US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60568" y="2402375"/>
            <a:ext cx="320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55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6244999" y="3378884"/>
            <a:ext cx="1036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m=6</a:t>
            </a:r>
          </a:p>
          <a:p>
            <a:r>
              <a:rPr lang="en-US" dirty="0" smtClean="0"/>
              <a:t>id: 0..63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6782714" y="1581856"/>
            <a:ext cx="317978" cy="419313"/>
            <a:chOff x="6782714" y="1581856"/>
            <a:chExt cx="317978" cy="419313"/>
          </a:xfrm>
        </p:grpSpPr>
        <p:sp>
          <p:nvSpPr>
            <p:cNvPr id="17" name="Oval 16"/>
            <p:cNvSpPr/>
            <p:nvPr/>
          </p:nvSpPr>
          <p:spPr bwMode="auto">
            <a:xfrm>
              <a:off x="6840848" y="18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782714" y="1581856"/>
              <a:ext cx="3179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1</a:t>
              </a:r>
              <a:endParaRPr lang="en-US" sz="10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063751" y="2276655"/>
            <a:ext cx="430192" cy="367057"/>
            <a:chOff x="8063751" y="2276655"/>
            <a:chExt cx="430192" cy="367057"/>
          </a:xfrm>
        </p:grpSpPr>
        <p:sp>
          <p:nvSpPr>
            <p:cNvPr id="18" name="Oval 17"/>
            <p:cNvSpPr/>
            <p:nvPr/>
          </p:nvSpPr>
          <p:spPr bwMode="auto">
            <a:xfrm>
              <a:off x="8063751" y="246371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154612" y="2276655"/>
              <a:ext cx="3393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8</a:t>
              </a:r>
              <a:endParaRPr lang="en-US" sz="10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489745" y="3412167"/>
            <a:ext cx="530510" cy="246221"/>
            <a:chOff x="8489745" y="3412167"/>
            <a:chExt cx="530510" cy="246221"/>
          </a:xfrm>
        </p:grpSpPr>
        <p:sp>
          <p:nvSpPr>
            <p:cNvPr id="19" name="Oval 18"/>
            <p:cNvSpPr/>
            <p:nvPr/>
          </p:nvSpPr>
          <p:spPr bwMode="auto">
            <a:xfrm>
              <a:off x="8489745" y="346753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629829" y="3412167"/>
              <a:ext cx="3904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14</a:t>
              </a:r>
              <a:endParaRPr lang="en-US" sz="10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8229862" y="4529543"/>
            <a:ext cx="512506" cy="312617"/>
            <a:chOff x="8229862" y="4529543"/>
            <a:chExt cx="512506" cy="312617"/>
          </a:xfrm>
        </p:grpSpPr>
        <p:sp>
          <p:nvSpPr>
            <p:cNvPr id="20" name="Oval 19"/>
            <p:cNvSpPr/>
            <p:nvPr/>
          </p:nvSpPr>
          <p:spPr bwMode="auto">
            <a:xfrm>
              <a:off x="8229862" y="4529543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352518" y="4595939"/>
              <a:ext cx="38985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21</a:t>
              </a:r>
              <a:endParaRPr lang="en-US" sz="1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389643" y="5421169"/>
            <a:ext cx="405267" cy="404509"/>
            <a:chOff x="6389643" y="5421169"/>
            <a:chExt cx="405267" cy="404509"/>
          </a:xfrm>
        </p:grpSpPr>
        <p:sp>
          <p:nvSpPr>
            <p:cNvPr id="21" name="Oval 20"/>
            <p:cNvSpPr/>
            <p:nvPr/>
          </p:nvSpPr>
          <p:spPr bwMode="auto">
            <a:xfrm>
              <a:off x="6527942" y="54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89643" y="5579457"/>
              <a:ext cx="40526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32</a:t>
              </a:r>
              <a:endParaRPr lang="en-US" sz="10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78977" y="4955764"/>
            <a:ext cx="461591" cy="388723"/>
            <a:chOff x="5178977" y="4955764"/>
            <a:chExt cx="461591" cy="388723"/>
          </a:xfrm>
        </p:grpSpPr>
        <p:sp>
          <p:nvSpPr>
            <p:cNvPr id="22" name="Oval 21"/>
            <p:cNvSpPr/>
            <p:nvPr/>
          </p:nvSpPr>
          <p:spPr bwMode="auto">
            <a:xfrm>
              <a:off x="5460568" y="4955764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78977" y="5098266"/>
              <a:ext cx="4100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38</a:t>
              </a:r>
              <a:endParaRPr lang="en-US" sz="10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674417" y="4376629"/>
            <a:ext cx="552619" cy="271400"/>
            <a:chOff x="4674417" y="4376629"/>
            <a:chExt cx="552619" cy="271400"/>
          </a:xfrm>
        </p:grpSpPr>
        <p:sp>
          <p:nvSpPr>
            <p:cNvPr id="23" name="Oval 22"/>
            <p:cNvSpPr/>
            <p:nvPr/>
          </p:nvSpPr>
          <p:spPr bwMode="auto">
            <a:xfrm>
              <a:off x="5047036" y="437662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674417" y="4401808"/>
              <a:ext cx="40695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42</a:t>
              </a:r>
              <a:endParaRPr lang="en-US" sz="10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525320" y="3387845"/>
            <a:ext cx="544425" cy="281094"/>
            <a:chOff x="4525320" y="3387845"/>
            <a:chExt cx="544425" cy="281094"/>
          </a:xfrm>
        </p:grpSpPr>
        <p:sp>
          <p:nvSpPr>
            <p:cNvPr id="24" name="Oval 23"/>
            <p:cNvSpPr/>
            <p:nvPr/>
          </p:nvSpPr>
          <p:spPr bwMode="auto">
            <a:xfrm>
              <a:off x="4889745" y="348893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525320" y="3387845"/>
              <a:ext cx="4117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48</a:t>
              </a:r>
              <a:endParaRPr lang="en-US" sz="10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808590" y="2594483"/>
            <a:ext cx="496885" cy="335679"/>
            <a:chOff x="4808590" y="2594483"/>
            <a:chExt cx="496885" cy="335679"/>
          </a:xfrm>
        </p:grpSpPr>
        <p:sp>
          <p:nvSpPr>
            <p:cNvPr id="26" name="Oval 25"/>
            <p:cNvSpPr/>
            <p:nvPr/>
          </p:nvSpPr>
          <p:spPr bwMode="auto">
            <a:xfrm>
              <a:off x="5125475" y="275016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808590" y="2594483"/>
              <a:ext cx="38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51</a:t>
              </a:r>
              <a:endParaRPr lang="en-US" sz="10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322721" y="2004966"/>
            <a:ext cx="434991" cy="397409"/>
            <a:chOff x="5322721" y="2004966"/>
            <a:chExt cx="434991" cy="397409"/>
          </a:xfrm>
        </p:grpSpPr>
        <p:sp>
          <p:nvSpPr>
            <p:cNvPr id="25" name="Oval 24"/>
            <p:cNvSpPr/>
            <p:nvPr/>
          </p:nvSpPr>
          <p:spPr bwMode="auto">
            <a:xfrm>
              <a:off x="5577712" y="2222375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322721" y="2004966"/>
              <a:ext cx="4032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</a:t>
              </a:r>
              <a:r>
                <a:rPr lang="en-US" sz="1000" dirty="0" smtClean="0"/>
                <a:t>56</a:t>
              </a:r>
              <a:endParaRPr lang="en-US" sz="1000" dirty="0"/>
            </a:p>
          </p:txBody>
        </p:sp>
      </p:grpSp>
      <p:cxnSp>
        <p:nvCxnSpPr>
          <p:cNvPr id="84" name="Curved Connector 83"/>
          <p:cNvCxnSpPr>
            <a:stCxn id="18" idx="4"/>
            <a:endCxn id="19" idx="2"/>
          </p:cNvCxnSpPr>
          <p:nvPr/>
        </p:nvCxnSpPr>
        <p:spPr bwMode="auto">
          <a:xfrm rot="16200000" flipH="1">
            <a:off x="7864838" y="2932625"/>
            <a:ext cx="913820" cy="335994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3C87BB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975912"/>
              </p:ext>
            </p:extLst>
          </p:nvPr>
        </p:nvGraphicFramePr>
        <p:xfrm>
          <a:off x="769939" y="4308649"/>
          <a:ext cx="1816425" cy="22250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903596"/>
                <a:gridCol w="9128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P8+1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P8+2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P8+4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P8+8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P21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P8+16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P8+32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P42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5" name="Curved Connector 84"/>
          <p:cNvCxnSpPr>
            <a:stCxn id="18" idx="2"/>
            <a:endCxn id="20" idx="2"/>
          </p:cNvCxnSpPr>
          <p:nvPr/>
        </p:nvCxnSpPr>
        <p:spPr bwMode="auto">
          <a:xfrm rot="10800000" flipH="1" flipV="1">
            <a:off x="8063750" y="2553711"/>
            <a:ext cx="166111" cy="2065831"/>
          </a:xfrm>
          <a:prstGeom prst="curvedConnector3">
            <a:avLst>
              <a:gd name="adj1" fmla="val -137619"/>
            </a:avLst>
          </a:prstGeom>
          <a:solidFill>
            <a:schemeClr val="accent1"/>
          </a:solidFill>
          <a:ln w="12700" cap="flat" cmpd="sng" algn="ctr">
            <a:solidFill>
              <a:srgbClr val="3C87BB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Curved Connector 88"/>
          <p:cNvCxnSpPr>
            <a:stCxn id="18" idx="2"/>
            <a:endCxn id="21" idx="1"/>
          </p:cNvCxnSpPr>
          <p:nvPr/>
        </p:nvCxnSpPr>
        <p:spPr bwMode="auto">
          <a:xfrm rot="10800000" flipV="1">
            <a:off x="6554303" y="2553711"/>
            <a:ext cx="1509449" cy="2893817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3C87BB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Curved Connector 92"/>
          <p:cNvCxnSpPr>
            <a:stCxn id="18" idx="2"/>
            <a:endCxn id="23" idx="7"/>
          </p:cNvCxnSpPr>
          <p:nvPr/>
        </p:nvCxnSpPr>
        <p:spPr bwMode="auto">
          <a:xfrm rot="10800000" flipV="1">
            <a:off x="5200677" y="2553711"/>
            <a:ext cx="2863075" cy="1849277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3C87BB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711712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Queries in DHTs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Assume a binary join Q = R ⨝ S</a:t>
            </a:r>
          </a:p>
          <a:p>
            <a:r>
              <a:rPr lang="en-US" dirty="0" smtClean="0"/>
              <a:t>Tuples of R and S are distributed across peers in system</a:t>
            </a:r>
          </a:p>
          <a:p>
            <a:r>
              <a:rPr lang="en-US" dirty="0" smtClean="0"/>
              <a:t>H</a:t>
            </a:r>
            <a:r>
              <a:rPr lang="en-US" baseline="-25000" dirty="0" smtClean="0"/>
              <a:t>R</a:t>
            </a:r>
            <a:r>
              <a:rPr lang="en-US" dirty="0" smtClean="0"/>
              <a:t>, H</a:t>
            </a:r>
            <a:r>
              <a:rPr lang="en-US" baseline="-25000" dirty="0" smtClean="0"/>
              <a:t>S</a:t>
            </a:r>
            <a:r>
              <a:rPr lang="en-US" dirty="0" smtClean="0"/>
              <a:t> are the sets of peers storing tuples of R, S</a:t>
            </a:r>
          </a:p>
          <a:p>
            <a:r>
              <a:rPr lang="en-US" dirty="0" err="1" smtClean="0"/>
              <a:t>H</a:t>
            </a:r>
            <a:r>
              <a:rPr lang="en-US" baseline="-25000" dirty="0" err="1" smtClean="0"/>
              <a:t>res</a:t>
            </a:r>
            <a:r>
              <a:rPr lang="en-US" dirty="0" smtClean="0"/>
              <a:t> is the set of peers storing the output relation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 </a:t>
            </a:r>
            <a:r>
              <a:rPr lang="en-US" dirty="0"/>
              <a:t>algorithm: </a:t>
            </a:r>
            <a:r>
              <a:rPr lang="en-US" dirty="0" err="1" smtClean="0"/>
              <a:t>PIERjoin</a:t>
            </a:r>
            <a:endParaRPr lang="en-US" dirty="0" smtClean="0"/>
          </a:p>
          <a:p>
            <a:pPr lvl="1"/>
            <a:r>
              <a:rPr lang="en-US" dirty="0" smtClean="0"/>
              <a:t>Three phases: Multicast, Hash, Probe/Join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1842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PIERjoin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Multicast Phase</a:t>
            </a:r>
          </a:p>
          <a:p>
            <a:pPr lvl="1"/>
            <a:r>
              <a:rPr lang="en-US" dirty="0" smtClean="0"/>
              <a:t>Multicast Q to all peers in H</a:t>
            </a:r>
            <a:r>
              <a:rPr lang="en-US" baseline="-25000" dirty="0" smtClean="0"/>
              <a:t>R</a:t>
            </a:r>
            <a:r>
              <a:rPr lang="en-US" dirty="0" smtClean="0"/>
              <a:t>, H</a:t>
            </a:r>
            <a:r>
              <a:rPr lang="en-US" baseline="-25000" dirty="0" smtClean="0"/>
              <a:t>S</a:t>
            </a:r>
          </a:p>
          <a:p>
            <a:pPr marL="0" indent="0">
              <a:buNone/>
            </a:pPr>
            <a:r>
              <a:rPr lang="en-US" dirty="0" smtClean="0"/>
              <a:t>Hash Phase	</a:t>
            </a:r>
          </a:p>
          <a:p>
            <a:pPr lvl="1"/>
            <a:r>
              <a:rPr lang="en-US" dirty="0"/>
              <a:t>Each peer receiving Q scans its local tuples</a:t>
            </a:r>
          </a:p>
          <a:p>
            <a:pPr lvl="1"/>
            <a:r>
              <a:rPr lang="en-US" dirty="0"/>
              <a:t>Any tuples that match the predicate are sent to </a:t>
            </a:r>
            <a:r>
              <a:rPr lang="en-US" dirty="0" smtClean="0"/>
              <a:t>peers in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res</a:t>
            </a:r>
            <a:r>
              <a:rPr lang="en-US" baseline="-25000" dirty="0" smtClean="0"/>
              <a:t> </a:t>
            </a:r>
            <a:r>
              <a:rPr lang="en-US" dirty="0" smtClean="0"/>
              <a:t>using put()</a:t>
            </a:r>
            <a:endParaRPr lang="en-US" baseline="-25000" dirty="0"/>
          </a:p>
          <a:p>
            <a:pPr marL="0" indent="0">
              <a:buNone/>
            </a:pPr>
            <a:r>
              <a:rPr lang="en-US" dirty="0" smtClean="0"/>
              <a:t>Probe/Join</a:t>
            </a:r>
          </a:p>
          <a:p>
            <a:pPr lvl="1"/>
            <a:r>
              <a:rPr lang="en-US" dirty="0" smtClean="0"/>
              <a:t>Each peer in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res</a:t>
            </a:r>
            <a:r>
              <a:rPr lang="en-US" dirty="0" smtClean="0"/>
              <a:t> inserts the new tuples into its local tuples, probes the other members to find matching tuples and constructs the joined tuples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585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Peer-to-Peer System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252651"/>
              </p:ext>
            </p:extLst>
          </p:nvPr>
        </p:nvGraphicFramePr>
        <p:xfrm>
          <a:off x="323850" y="1692275"/>
          <a:ext cx="8496300" cy="2595880"/>
        </p:xfrm>
        <a:graphic>
          <a:graphicData uri="http://schemas.openxmlformats.org/drawingml/2006/table">
            <a:tbl>
              <a:tblPr firstRow="1">
                <a:tableStyleId>{1E171933-4619-4E11-9A3F-F7608DF75F80}</a:tableStyleId>
              </a:tblPr>
              <a:tblGrid>
                <a:gridCol w="2124075"/>
                <a:gridCol w="2124075"/>
                <a:gridCol w="2124075"/>
                <a:gridCol w="21240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Requirement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Unstructured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Super-Peer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Structured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Autonomy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Query Expressivity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Efficiency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 of Service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Fault-Tolerance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Security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022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Autonomy</a:t>
            </a:r>
          </a:p>
          <a:p>
            <a:pPr marL="0" indent="0">
              <a:buNone/>
            </a:pPr>
            <a:r>
              <a:rPr lang="en-US" dirty="0" smtClean="0"/>
              <a:t>Query Expressiveness</a:t>
            </a:r>
          </a:p>
          <a:p>
            <a:pPr marL="0" indent="0">
              <a:buNone/>
            </a:pPr>
            <a:r>
              <a:rPr lang="en-US" dirty="0" smtClean="0"/>
              <a:t>Efficiency</a:t>
            </a:r>
          </a:p>
          <a:p>
            <a:pPr marL="0" indent="0">
              <a:buNone/>
            </a:pPr>
            <a:r>
              <a:rPr lang="en-US" dirty="0" smtClean="0"/>
              <a:t>Quality of Service</a:t>
            </a:r>
          </a:p>
          <a:p>
            <a:pPr marL="0" indent="0">
              <a:buNone/>
            </a:pPr>
            <a:r>
              <a:rPr lang="en-US" dirty="0" smtClean="0"/>
              <a:t>Fault-Tolerance</a:t>
            </a:r>
          </a:p>
          <a:p>
            <a:pPr marL="0" indent="0">
              <a:buNone/>
            </a:pPr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Peers may join or leave at any time without restriction</a:t>
            </a:r>
          </a:p>
          <a:p>
            <a:r>
              <a:rPr lang="en-US" dirty="0" smtClean="0"/>
              <a:t>Peers control the data they store</a:t>
            </a:r>
          </a:p>
          <a:p>
            <a:r>
              <a:rPr lang="en-US" dirty="0" smtClean="0"/>
              <a:t>Peers control which other peers store their data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769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Autonomy</a:t>
            </a:r>
          </a:p>
          <a:p>
            <a:pPr marL="0" indent="0">
              <a:buNone/>
            </a:pPr>
            <a:r>
              <a:rPr lang="en-US" b="1" dirty="0" smtClean="0"/>
              <a:t>Query Expressiveness</a:t>
            </a:r>
          </a:p>
          <a:p>
            <a:pPr marL="0" indent="0">
              <a:buNone/>
            </a:pPr>
            <a:r>
              <a:rPr lang="en-US" dirty="0" smtClean="0"/>
              <a:t>Efficiency</a:t>
            </a:r>
          </a:p>
          <a:p>
            <a:pPr marL="0" indent="0">
              <a:buNone/>
            </a:pPr>
            <a:r>
              <a:rPr lang="en-US" dirty="0" smtClean="0"/>
              <a:t>Quality of Service</a:t>
            </a:r>
          </a:p>
          <a:p>
            <a:pPr marL="0" indent="0">
              <a:buNone/>
            </a:pPr>
            <a:r>
              <a:rPr lang="en-US" dirty="0" smtClean="0"/>
              <a:t>Fault-Tolerance</a:t>
            </a:r>
          </a:p>
          <a:p>
            <a:pPr marL="0" indent="0">
              <a:buNone/>
            </a:pPr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User may describe desired data at appropriate level of detail</a:t>
            </a:r>
          </a:p>
          <a:p>
            <a:pPr lvl="1"/>
            <a:r>
              <a:rPr lang="en-US" dirty="0"/>
              <a:t>K</a:t>
            </a:r>
            <a:r>
              <a:rPr lang="en-US" dirty="0" smtClean="0"/>
              <a:t>ey lookup</a:t>
            </a:r>
          </a:p>
          <a:p>
            <a:pPr lvl="1"/>
            <a:r>
              <a:rPr lang="en-US" dirty="0" smtClean="0"/>
              <a:t>Keyword search with ranking</a:t>
            </a:r>
          </a:p>
          <a:p>
            <a:pPr lvl="1"/>
            <a:r>
              <a:rPr lang="en-US" dirty="0" smtClean="0"/>
              <a:t>Structured queries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430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Autonomy</a:t>
            </a:r>
          </a:p>
          <a:p>
            <a:pPr marL="0" indent="0">
              <a:buNone/>
            </a:pPr>
            <a:r>
              <a:rPr lang="en-US" dirty="0" smtClean="0"/>
              <a:t>Query Expressiveness</a:t>
            </a:r>
          </a:p>
          <a:p>
            <a:pPr marL="0" indent="0">
              <a:buNone/>
            </a:pPr>
            <a:r>
              <a:rPr lang="en-US" b="1" dirty="0" smtClean="0"/>
              <a:t>Efficiency</a:t>
            </a:r>
          </a:p>
          <a:p>
            <a:pPr marL="0" indent="0">
              <a:buNone/>
            </a:pPr>
            <a:r>
              <a:rPr lang="en-US" dirty="0" smtClean="0"/>
              <a:t>Quality of Service</a:t>
            </a:r>
          </a:p>
          <a:p>
            <a:pPr marL="0" indent="0">
              <a:buNone/>
            </a:pPr>
            <a:r>
              <a:rPr lang="en-US" dirty="0" smtClean="0"/>
              <a:t>Fault-Tolerance</a:t>
            </a:r>
          </a:p>
          <a:p>
            <a:pPr marL="0" indent="0">
              <a:buNone/>
            </a:pPr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Efficient use of resources</a:t>
            </a:r>
          </a:p>
          <a:p>
            <a:pPr lvl="1"/>
            <a:r>
              <a:rPr lang="en-US" dirty="0" smtClean="0"/>
              <a:t>Lower cost</a:t>
            </a:r>
          </a:p>
          <a:p>
            <a:pPr lvl="1"/>
            <a:r>
              <a:rPr lang="en-US" dirty="0" smtClean="0"/>
              <a:t>Higher throughput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463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Autonomy</a:t>
            </a:r>
          </a:p>
          <a:p>
            <a:pPr marL="0" indent="0">
              <a:buNone/>
            </a:pPr>
            <a:r>
              <a:rPr lang="en-US" dirty="0" smtClean="0"/>
              <a:t>Query Expressiveness</a:t>
            </a:r>
          </a:p>
          <a:p>
            <a:pPr marL="0" indent="0">
              <a:buNone/>
            </a:pPr>
            <a:r>
              <a:rPr lang="en-US" dirty="0" smtClean="0"/>
              <a:t>Efficiency</a:t>
            </a:r>
          </a:p>
          <a:p>
            <a:pPr marL="0" indent="0">
              <a:buNone/>
            </a:pPr>
            <a:r>
              <a:rPr lang="en-US" b="1" dirty="0" smtClean="0"/>
              <a:t>Quality of Service</a:t>
            </a:r>
          </a:p>
          <a:p>
            <a:pPr marL="0" indent="0">
              <a:buNone/>
            </a:pPr>
            <a:r>
              <a:rPr lang="en-US" dirty="0" smtClean="0"/>
              <a:t>Fault-Tolerance</a:t>
            </a:r>
          </a:p>
          <a:p>
            <a:pPr marL="0" indent="0">
              <a:buNone/>
            </a:pPr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User-perceived:</a:t>
            </a:r>
          </a:p>
          <a:p>
            <a:pPr lvl="1"/>
            <a:r>
              <a:rPr lang="en-US" dirty="0" smtClean="0"/>
              <a:t>Completeness of results</a:t>
            </a:r>
          </a:p>
          <a:p>
            <a:pPr lvl="1"/>
            <a:r>
              <a:rPr lang="en-US" dirty="0" smtClean="0"/>
              <a:t>Data consistency</a:t>
            </a:r>
          </a:p>
          <a:p>
            <a:pPr lvl="1"/>
            <a:r>
              <a:rPr lang="en-US" dirty="0" smtClean="0"/>
              <a:t>Data availability</a:t>
            </a:r>
          </a:p>
          <a:p>
            <a:pPr lvl="1"/>
            <a:r>
              <a:rPr lang="en-US" dirty="0" smtClean="0"/>
              <a:t>Query response time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463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Autonomy</a:t>
            </a:r>
          </a:p>
          <a:p>
            <a:pPr marL="0" indent="0">
              <a:buNone/>
            </a:pPr>
            <a:r>
              <a:rPr lang="en-US" dirty="0" smtClean="0"/>
              <a:t>Query Expressiveness</a:t>
            </a:r>
          </a:p>
          <a:p>
            <a:pPr marL="0" indent="0">
              <a:buNone/>
            </a:pPr>
            <a:r>
              <a:rPr lang="en-US" dirty="0" smtClean="0"/>
              <a:t>Efficiency</a:t>
            </a:r>
          </a:p>
          <a:p>
            <a:pPr marL="0" indent="0">
              <a:buNone/>
            </a:pPr>
            <a:r>
              <a:rPr lang="en-US" dirty="0" smtClean="0"/>
              <a:t>Quality of Service</a:t>
            </a:r>
          </a:p>
          <a:p>
            <a:pPr marL="0" indent="0">
              <a:buNone/>
            </a:pPr>
            <a:r>
              <a:rPr lang="en-US" b="1" dirty="0" smtClean="0"/>
              <a:t>Fault-Tolerance</a:t>
            </a:r>
          </a:p>
          <a:p>
            <a:pPr marL="0" indent="0">
              <a:buNone/>
            </a:pPr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Efficiency and quality maintained despite peer failures</a:t>
            </a:r>
          </a:p>
          <a:p>
            <a:r>
              <a:rPr lang="en-US" dirty="0" smtClean="0"/>
              <a:t>Requires replication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463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Autonomy</a:t>
            </a:r>
          </a:p>
          <a:p>
            <a:pPr marL="0" indent="0">
              <a:buNone/>
            </a:pPr>
            <a:r>
              <a:rPr lang="en-US" dirty="0" smtClean="0"/>
              <a:t>Query Expressiveness</a:t>
            </a:r>
          </a:p>
          <a:p>
            <a:pPr marL="0" indent="0">
              <a:buNone/>
            </a:pPr>
            <a:r>
              <a:rPr lang="en-US" dirty="0" smtClean="0"/>
              <a:t>Efficiency</a:t>
            </a:r>
          </a:p>
          <a:p>
            <a:pPr marL="0" indent="0">
              <a:buNone/>
            </a:pPr>
            <a:r>
              <a:rPr lang="en-US" dirty="0" smtClean="0"/>
              <a:t>Quality of Service</a:t>
            </a:r>
          </a:p>
          <a:p>
            <a:pPr marL="0" indent="0">
              <a:buNone/>
            </a:pPr>
            <a:r>
              <a:rPr lang="en-US" dirty="0" smtClean="0"/>
              <a:t>Fault-Tolerance</a:t>
            </a:r>
          </a:p>
          <a:p>
            <a:pPr marL="0" indent="0">
              <a:buNone/>
            </a:pPr>
            <a:r>
              <a:rPr lang="en-US" b="1" dirty="0" smtClean="0"/>
              <a:t>Security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Cannot rely on trusted servers!</a:t>
            </a:r>
          </a:p>
          <a:p>
            <a:r>
              <a:rPr lang="en-US" dirty="0" smtClean="0"/>
              <a:t>Access controls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465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Peer-to-Peer Architecture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467683" y="1966344"/>
            <a:ext cx="4314765" cy="3963598"/>
          </a:xfrm>
          <a:prstGeom prst="roundRect">
            <a:avLst>
              <a:gd name="adj" fmla="val 8518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8000" bIns="4680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Peer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3080481" y="4489942"/>
            <a:ext cx="1080000" cy="1080000"/>
          </a:xfrm>
          <a:prstGeom prst="can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Local</a:t>
            </a:r>
            <a:b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</a:b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Data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702448" y="2326344"/>
            <a:ext cx="720000" cy="179820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Network Interface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02448" y="2328143"/>
            <a:ext cx="1440000" cy="179820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Manager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822448" y="2329942"/>
            <a:ext cx="720000" cy="179820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and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Management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Interface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Cloud 16"/>
          <p:cNvSpPr/>
          <p:nvPr/>
        </p:nvSpPr>
        <p:spPr bwMode="auto">
          <a:xfrm>
            <a:off x="6613605" y="2980235"/>
            <a:ext cx="1440000" cy="1080000"/>
          </a:xfrm>
          <a:prstGeom prst="cloud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7153605" y="1938744"/>
            <a:ext cx="540000" cy="360000"/>
          </a:xfrm>
          <a:prstGeom prst="roundRect">
            <a:avLst>
              <a:gd name="adj" fmla="val 8518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Peer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8391849" y="3880235"/>
            <a:ext cx="540000" cy="360000"/>
          </a:xfrm>
          <a:prstGeom prst="roundRect">
            <a:avLst>
              <a:gd name="adj" fmla="val 8518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Peer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6883605" y="4757009"/>
            <a:ext cx="540000" cy="360000"/>
          </a:xfrm>
          <a:prstGeom prst="roundRect">
            <a:avLst>
              <a:gd name="adj" fmla="val 8518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Peer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3" name="Straight Arrow Connector 22"/>
          <p:cNvCxnSpPr>
            <a:stCxn id="12" idx="3"/>
            <a:endCxn id="10" idx="1"/>
          </p:cNvCxnSpPr>
          <p:nvPr/>
        </p:nvCxnSpPr>
        <p:spPr bwMode="auto">
          <a:xfrm flipV="1">
            <a:off x="2542448" y="3227244"/>
            <a:ext cx="360000" cy="17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5" name="Straight Arrow Connector 24"/>
          <p:cNvCxnSpPr>
            <a:stCxn id="10" idx="3"/>
            <a:endCxn id="7" idx="1"/>
          </p:cNvCxnSpPr>
          <p:nvPr/>
        </p:nvCxnSpPr>
        <p:spPr bwMode="auto">
          <a:xfrm flipV="1">
            <a:off x="4342448" y="3225445"/>
            <a:ext cx="360000" cy="17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7" name="Straight Arrow Connector 26"/>
          <p:cNvCxnSpPr>
            <a:stCxn id="6" idx="1"/>
            <a:endCxn id="10" idx="2"/>
          </p:cNvCxnSpPr>
          <p:nvPr/>
        </p:nvCxnSpPr>
        <p:spPr bwMode="auto">
          <a:xfrm flipV="1">
            <a:off x="3620481" y="4126344"/>
            <a:ext cx="1967" cy="3635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1"/>
          </p:cNvCxnSpPr>
          <p:nvPr/>
        </p:nvCxnSpPr>
        <p:spPr bwMode="auto">
          <a:xfrm flipH="1" flipV="1">
            <a:off x="955578" y="3225445"/>
            <a:ext cx="866870" cy="35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1" name="Elbow Connector 30"/>
          <p:cNvCxnSpPr>
            <a:stCxn id="7" idx="3"/>
            <a:endCxn id="17" idx="2"/>
          </p:cNvCxnSpPr>
          <p:nvPr/>
        </p:nvCxnSpPr>
        <p:spPr bwMode="auto">
          <a:xfrm>
            <a:off x="5422448" y="3225445"/>
            <a:ext cx="1195624" cy="29479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4" name="Elbow Connector 33"/>
          <p:cNvCxnSpPr>
            <a:stCxn id="17" idx="3"/>
            <a:endCxn id="18" idx="2"/>
          </p:cNvCxnSpPr>
          <p:nvPr/>
        </p:nvCxnSpPr>
        <p:spPr bwMode="auto">
          <a:xfrm rot="5400000" flipH="1" flipV="1">
            <a:off x="7006985" y="2625365"/>
            <a:ext cx="743241" cy="900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6" name="Elbow Connector 35"/>
          <p:cNvCxnSpPr>
            <a:stCxn id="17" idx="1"/>
            <a:endCxn id="21" idx="0"/>
          </p:cNvCxnSpPr>
          <p:nvPr/>
        </p:nvCxnSpPr>
        <p:spPr bwMode="auto">
          <a:xfrm rot="5400000">
            <a:off x="6894643" y="4318047"/>
            <a:ext cx="697924" cy="1800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8" name="Elbow Connector 37"/>
          <p:cNvCxnSpPr>
            <a:stCxn id="17" idx="0"/>
            <a:endCxn id="20" idx="1"/>
          </p:cNvCxnSpPr>
          <p:nvPr/>
        </p:nvCxnSpPr>
        <p:spPr bwMode="auto">
          <a:xfrm>
            <a:off x="8052405" y="3520235"/>
            <a:ext cx="339444" cy="540000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9331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ECS.pptx</Template>
  <TotalTime>5167</TotalTime>
  <Words>1214</Words>
  <Application>Microsoft Macintosh PowerPoint</Application>
  <PresentationFormat>On-screen Show (4:3)</PresentationFormat>
  <Paragraphs>373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ECS</vt:lpstr>
      <vt:lpstr>Peer-to-Peer  Data Management</vt:lpstr>
      <vt:lpstr>Peer-to-Peer Characteristics</vt:lpstr>
      <vt:lpstr>Peer-to-Peer Characteristics</vt:lpstr>
      <vt:lpstr>Peer-to-Peer Characteristics</vt:lpstr>
      <vt:lpstr>Peer-to-Peer Characteristics</vt:lpstr>
      <vt:lpstr>Peer-to-Peer Characteristics</vt:lpstr>
      <vt:lpstr>Peer-to-Peer Characteristics</vt:lpstr>
      <vt:lpstr>Peer-to-Peer Characteristics</vt:lpstr>
      <vt:lpstr>Reference Peer-to-Peer Architecture</vt:lpstr>
      <vt:lpstr>Data Management Issues</vt:lpstr>
      <vt:lpstr>Overlay Networks</vt:lpstr>
      <vt:lpstr>Pure versus Hybrid Networks</vt:lpstr>
      <vt:lpstr>Structured versus Unstructured Networks</vt:lpstr>
      <vt:lpstr>Unstructured Peer-to-Peer Networks</vt:lpstr>
      <vt:lpstr>Centralised Index Management: Napster</vt:lpstr>
      <vt:lpstr>Centralised Index Management</vt:lpstr>
      <vt:lpstr>Distributed Index Management: Gnutella</vt:lpstr>
      <vt:lpstr>Distributed Index Management</vt:lpstr>
      <vt:lpstr>Super-Peer Networks</vt:lpstr>
      <vt:lpstr>Super-Peer Networks</vt:lpstr>
      <vt:lpstr>Structured Peer-to-Peer Networks</vt:lpstr>
      <vt:lpstr>Distributed Hash Tables</vt:lpstr>
      <vt:lpstr>Chord: A ring geometry DHT</vt:lpstr>
      <vt:lpstr>Chord: A ring geometry DHT</vt:lpstr>
      <vt:lpstr>Chord: A ring geometry DHT</vt:lpstr>
      <vt:lpstr>Join Queries in DHTs</vt:lpstr>
      <vt:lpstr>PIERjoin</vt:lpstr>
      <vt:lpstr>Comparison of Peer-to-Peer System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21</cp:revision>
  <dcterms:created xsi:type="dcterms:W3CDTF">2013-04-26T10:42:41Z</dcterms:created>
  <dcterms:modified xsi:type="dcterms:W3CDTF">2015-04-27T11:47:28Z</dcterms:modified>
</cp:coreProperties>
</file>