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</p:sldMasterIdLst>
  <p:notesMasterIdLst>
    <p:notesMasterId r:id="rId37"/>
  </p:notesMasterIdLst>
  <p:handoutMasterIdLst>
    <p:handoutMasterId r:id="rId38"/>
  </p:handoutMasterIdLst>
  <p:sldIdLst>
    <p:sldId id="256" r:id="rId2"/>
    <p:sldId id="257" r:id="rId3"/>
    <p:sldId id="308" r:id="rId4"/>
    <p:sldId id="258" r:id="rId5"/>
    <p:sldId id="311" r:id="rId6"/>
    <p:sldId id="302" r:id="rId7"/>
    <p:sldId id="264" r:id="rId8"/>
    <p:sldId id="309" r:id="rId9"/>
    <p:sldId id="310" r:id="rId10"/>
    <p:sldId id="306" r:id="rId11"/>
    <p:sldId id="307" r:id="rId12"/>
    <p:sldId id="312" r:id="rId13"/>
    <p:sldId id="313" r:id="rId14"/>
    <p:sldId id="315" r:id="rId15"/>
    <p:sldId id="282" r:id="rId16"/>
    <p:sldId id="287" r:id="rId17"/>
    <p:sldId id="329" r:id="rId18"/>
    <p:sldId id="330" r:id="rId19"/>
    <p:sldId id="331" r:id="rId20"/>
    <p:sldId id="332" r:id="rId21"/>
    <p:sldId id="316" r:id="rId22"/>
    <p:sldId id="285" r:id="rId23"/>
    <p:sldId id="317" r:id="rId24"/>
    <p:sldId id="319" r:id="rId25"/>
    <p:sldId id="327" r:id="rId26"/>
    <p:sldId id="328" r:id="rId27"/>
    <p:sldId id="320" r:id="rId28"/>
    <p:sldId id="323" r:id="rId29"/>
    <p:sldId id="322" r:id="rId30"/>
    <p:sldId id="321" r:id="rId31"/>
    <p:sldId id="324" r:id="rId32"/>
    <p:sldId id="290" r:id="rId33"/>
    <p:sldId id="291" r:id="rId34"/>
    <p:sldId id="326" r:id="rId35"/>
    <p:sldId id="333" r:id="rId3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>
        <p:scale>
          <a:sx n="54" d="100"/>
          <a:sy n="54" d="100"/>
        </p:scale>
        <p:origin x="-2240" y="-1304"/>
      </p:cViewPr>
      <p:guideLst>
        <p:guide orient="horz" pos="953"/>
        <p:guide pos="255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notesMaster" Target="notesMasters/notesMaster1.xml"/><Relationship Id="rId38" Type="http://schemas.openxmlformats.org/officeDocument/2006/relationships/handoutMaster" Target="handoutMasters/handoutMaster1.xml"/><Relationship Id="rId39" Type="http://schemas.openxmlformats.org/officeDocument/2006/relationships/printerSettings" Target="printerSettings/printerSettings1.bin"/><Relationship Id="rId40" Type="http://schemas.openxmlformats.org/officeDocument/2006/relationships/presProps" Target="presProps.xml"/><Relationship Id="rId41" Type="http://schemas.openxmlformats.org/officeDocument/2006/relationships/viewProps" Target="viewProps.xml"/><Relationship Id="rId42" Type="http://schemas.openxmlformats.org/officeDocument/2006/relationships/theme" Target="theme/theme1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DD666A-341A-E74C-848D-18C2189A178A}" type="datetimeFigureOut">
              <a:rPr lang="en-US" smtClean="0"/>
              <a:t>22/04/15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E0662B-F856-4F4E-B539-3B20AE46DC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71744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EDB2A5-0537-F14E-AF42-C35B75A24935}" type="datetimeFigureOut">
              <a:rPr lang="en-US" smtClean="0"/>
              <a:t>22/04/15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2E964-A823-724C-90CE-030C050B7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51704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Motorway Incident Detection and Automatic </a:t>
            </a:r>
            <a:r>
              <a:rPr lang="en-US" dirty="0" err="1" smtClean="0"/>
              <a:t>Signalling</a:t>
            </a:r>
            <a:endParaRPr lang="en-US" dirty="0" smtClean="0"/>
          </a:p>
          <a:p>
            <a:r>
              <a:rPr lang="en-US" dirty="0" smtClean="0"/>
              <a:t>M25, M42,</a:t>
            </a:r>
            <a:r>
              <a:rPr lang="en-US" baseline="0" dirty="0" smtClean="0"/>
              <a:t> Birmingham Box (M42, M5, M6)</a:t>
            </a:r>
          </a:p>
          <a:p>
            <a:r>
              <a:rPr lang="en-US" baseline="0" dirty="0" smtClean="0"/>
              <a:t>~1000km as of 2006</a:t>
            </a:r>
          </a:p>
          <a:p>
            <a:r>
              <a:rPr lang="en-US" baseline="0" dirty="0" smtClean="0"/>
              <a:t>Figure shows M25 (M23 to M4 clockwise)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52E964-A823-724C-90CE-030C050B793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0360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C9EC36D-F0B0-6540-BFAE-8217B84A9B35}" type="slidenum">
              <a:rPr lang="en-US" sz="1200"/>
              <a:pPr/>
              <a:t>6</a:t>
            </a:fld>
            <a:endParaRPr lang="en-US" sz="120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nb-NO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Memory I/O much faster than disk I/O</a:t>
            </a:r>
          </a:p>
          <a:p>
            <a:r>
              <a:rPr lang="en-US" dirty="0" smtClean="0"/>
              <a:t>SSD access</a:t>
            </a:r>
            <a:r>
              <a:rPr lang="en-US" baseline="0" dirty="0" smtClean="0"/>
              <a:t> time much faster (0.1ms compared to 5ms), but capacities lower than HD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52E964-A823-724C-90CE-030C050B793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2609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Developed for the Stanford STREAM system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52E964-A823-724C-90CE-030C050B793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141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52E964-A823-724C-90CE-030C050B7939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6802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52E964-A823-724C-90CE-030C050B7939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2061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83602833-1D4C-A144-A5E3-646A87B148AD}" type="slidenum">
              <a:rPr lang="en-US"/>
              <a:pPr/>
              <a:t>34</a:t>
            </a:fld>
            <a:endParaRPr lang="en-US"/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 smtClean="0"/>
              <a:t>Click to add author </a:t>
            </a:r>
            <a:br>
              <a:rPr lang="en-US" dirty="0" smtClean="0"/>
            </a:br>
            <a:r>
              <a:rPr lang="en-US" dirty="0" smtClean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dirty="0" smtClean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210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327827" y="4077072"/>
            <a:ext cx="8496300" cy="2100263"/>
          </a:xfrm>
        </p:spPr>
        <p:txBody>
          <a:bodyPr/>
          <a:lstStyle/>
          <a:p>
            <a:r>
              <a:rPr lang="en-GB" smtClean="0"/>
              <a:t>Drag picture to placeholder or click icon to add</a:t>
            </a: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2340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51" r:id="rId4"/>
    <p:sldLayoutId id="2147483742" r:id="rId5"/>
    <p:sldLayoutId id="2147483743" r:id="rId6"/>
    <p:sldLayoutId id="2147483750" r:id="rId7"/>
    <p:sldLayoutId id="2147483752" r:id="rId8"/>
    <p:sldLayoutId id="2147483744" r:id="rId9"/>
    <p:sldLayoutId id="2147483745" r:id="rId10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jpeg"/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Data Streams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COMP3211 </a:t>
            </a:r>
            <a:r>
              <a:rPr lang="en-US" dirty="0" smtClean="0"/>
              <a:t>Advanced Databases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 smtClean="0"/>
              <a:t>Dr</a:t>
            </a:r>
            <a:r>
              <a:rPr lang="en-US" dirty="0" smtClean="0"/>
              <a:t> Nicholas Gibbins – </a:t>
            </a:r>
            <a:r>
              <a:rPr lang="en-US" dirty="0" err="1" smtClean="0"/>
              <a:t>nmg@ecs.soton.ac.uk</a:t>
            </a:r>
            <a:endParaRPr lang="en-US" dirty="0" smtClean="0"/>
          </a:p>
          <a:p>
            <a:r>
              <a:rPr lang="en-US" dirty="0" smtClean="0"/>
              <a:t>2014-2015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6941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DBMS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Persistent relations </a:t>
            </a:r>
            <a:br>
              <a:rPr lang="en-US" dirty="0" smtClean="0"/>
            </a:br>
            <a:r>
              <a:rPr lang="en-US" dirty="0" smtClean="0"/>
              <a:t>(relatively static, stored)</a:t>
            </a:r>
          </a:p>
          <a:p>
            <a:r>
              <a:rPr lang="en-US" dirty="0" smtClean="0"/>
              <a:t>One-time queries</a:t>
            </a:r>
          </a:p>
          <a:p>
            <a:r>
              <a:rPr lang="en-US" dirty="0" smtClean="0"/>
              <a:t>Random access</a:t>
            </a:r>
          </a:p>
          <a:p>
            <a:r>
              <a:rPr lang="ja-JP" altLang="en-US" dirty="0" smtClean="0"/>
              <a:t>“</a:t>
            </a:r>
            <a:r>
              <a:rPr lang="en-US" dirty="0" smtClean="0"/>
              <a:t>Unbounded</a:t>
            </a:r>
            <a:r>
              <a:rPr lang="ja-JP" altLang="en-US" dirty="0" smtClean="0"/>
              <a:t>”</a:t>
            </a:r>
            <a:r>
              <a:rPr lang="en-US" dirty="0" smtClean="0"/>
              <a:t> disk store</a:t>
            </a:r>
          </a:p>
          <a:p>
            <a:r>
              <a:rPr lang="en-US" dirty="0" smtClean="0"/>
              <a:t>Only current state matters</a:t>
            </a:r>
          </a:p>
          <a:p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DSMS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Transient streams </a:t>
            </a:r>
            <a:br>
              <a:rPr lang="en-US" dirty="0" smtClean="0"/>
            </a:br>
            <a:r>
              <a:rPr lang="en-US" dirty="0" smtClean="0"/>
              <a:t>(on-line analysis)</a:t>
            </a:r>
          </a:p>
          <a:p>
            <a:r>
              <a:rPr lang="en-US" dirty="0" smtClean="0"/>
              <a:t>Continuous queries (CQs)</a:t>
            </a:r>
          </a:p>
          <a:p>
            <a:r>
              <a:rPr lang="en-US" dirty="0" smtClean="0"/>
              <a:t>Sequential access</a:t>
            </a:r>
          </a:p>
          <a:p>
            <a:r>
              <a:rPr lang="en-US" dirty="0" smtClean="0"/>
              <a:t>Bounded main memory</a:t>
            </a:r>
          </a:p>
          <a:p>
            <a:r>
              <a:rPr lang="en-US" dirty="0" smtClean="0"/>
              <a:t>Historical data is important</a:t>
            </a:r>
          </a:p>
          <a:p>
            <a:endParaRPr lang="en-US" dirty="0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DBMS versus DSMS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02538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DBMS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No real-time services</a:t>
            </a:r>
          </a:p>
          <a:p>
            <a:r>
              <a:rPr lang="en-US" dirty="0" smtClean="0"/>
              <a:t>Relatively low update rate</a:t>
            </a:r>
          </a:p>
          <a:p>
            <a:r>
              <a:rPr lang="en-US" dirty="0" smtClean="0"/>
              <a:t>Data at any granularity</a:t>
            </a:r>
          </a:p>
          <a:p>
            <a:r>
              <a:rPr lang="en-US" dirty="0" smtClean="0"/>
              <a:t>Assume precise data</a:t>
            </a:r>
          </a:p>
          <a:p>
            <a:r>
              <a:rPr lang="en-US" dirty="0" smtClean="0"/>
              <a:t>Access plan determined by query processor, physical DB design</a:t>
            </a:r>
          </a:p>
          <a:p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DSMS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Real-time requirements</a:t>
            </a:r>
          </a:p>
          <a:p>
            <a:r>
              <a:rPr lang="en-US" dirty="0" smtClean="0"/>
              <a:t>Possibly multi-GB arrival rate</a:t>
            </a:r>
          </a:p>
          <a:p>
            <a:r>
              <a:rPr lang="en-US" dirty="0" smtClean="0"/>
              <a:t>Data at fine granularity</a:t>
            </a:r>
          </a:p>
          <a:p>
            <a:r>
              <a:rPr lang="en-US" dirty="0" smtClean="0"/>
              <a:t>Data stale/imprecise</a:t>
            </a:r>
          </a:p>
          <a:p>
            <a:r>
              <a:rPr lang="en-US" dirty="0" smtClean="0"/>
              <a:t>Unpredictable/variable data arrival and characteristics</a:t>
            </a:r>
          </a:p>
          <a:p>
            <a:endParaRPr lang="en-US" dirty="0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DBMS versus DSMS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5508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Motivation for Stream Processing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Over the past twenty-five years:</a:t>
            </a:r>
          </a:p>
          <a:p>
            <a:pPr lvl="1"/>
            <a:r>
              <a:rPr lang="en-US" dirty="0" smtClean="0"/>
              <a:t>CPU performance has increased by a factor of &gt;1,000,000</a:t>
            </a:r>
          </a:p>
          <a:p>
            <a:pPr lvl="1"/>
            <a:r>
              <a:rPr lang="en-US" dirty="0" smtClean="0"/>
              <a:t>Typical RAM capacity increased by a factor of &gt;1,000,000</a:t>
            </a:r>
          </a:p>
          <a:p>
            <a:pPr lvl="1"/>
            <a:r>
              <a:rPr lang="en-US" dirty="0" smtClean="0"/>
              <a:t>RAM access time has decreased by a factor of &gt;50,000</a:t>
            </a:r>
          </a:p>
          <a:p>
            <a:pPr lvl="1"/>
            <a:r>
              <a:rPr lang="en-US" dirty="0" smtClean="0"/>
              <a:t>Typical HD capacity increased by a factor of &gt;50,000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HD access time has decreased by a factor of ~10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2758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DBMS	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Resource (memory, disk, per-tuple computation) rich</a:t>
            </a:r>
          </a:p>
          <a:p>
            <a:r>
              <a:rPr lang="en-US" smtClean="0"/>
              <a:t>Extremely sophisticated query processing, analysis</a:t>
            </a:r>
          </a:p>
          <a:p>
            <a:r>
              <a:rPr lang="en-US" smtClean="0"/>
              <a:t>Useful to audit query results of data stream systems.</a:t>
            </a:r>
          </a:p>
          <a:p>
            <a:r>
              <a:rPr lang="en-US" smtClean="0"/>
              <a:t>Query Evaluation: Arbitrary</a:t>
            </a:r>
          </a:p>
          <a:p>
            <a:r>
              <a:rPr lang="en-US" smtClean="0"/>
              <a:t>Query Plan: Fixed.</a:t>
            </a:r>
          </a:p>
          <a:p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DSMS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Resource (memory, per-tuple computation) limited</a:t>
            </a:r>
          </a:p>
          <a:p>
            <a:r>
              <a:rPr lang="en-US" dirty="0" smtClean="0"/>
              <a:t>Reasonably complex, near real time, query processing</a:t>
            </a:r>
          </a:p>
          <a:p>
            <a:r>
              <a:rPr lang="en-US" dirty="0" smtClean="0"/>
              <a:t>Useful to identify what data to populate in database</a:t>
            </a:r>
          </a:p>
          <a:p>
            <a:r>
              <a:rPr lang="en-US" dirty="0" smtClean="0"/>
              <a:t>Query Evaluation: One pass</a:t>
            </a:r>
          </a:p>
          <a:p>
            <a:r>
              <a:rPr lang="en-US" dirty="0" smtClean="0"/>
              <a:t>Query Plan: Adaptive</a:t>
            </a:r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Architectural Issues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59462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</a:t>
            </a:r>
            <a:br>
              <a:rPr lang="en-US" dirty="0" smtClean="0"/>
            </a:br>
            <a:r>
              <a:rPr lang="en-US" dirty="0" smtClean="0"/>
              <a:t>Processing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7391400" y="6316663"/>
            <a:ext cx="1752600" cy="312737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5875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Continuous Query Language</a:t>
            </a:r>
            <a:endParaRPr lang="en-US" dirty="0"/>
          </a:p>
        </p:txBody>
      </p:sp>
      <p:sp>
        <p:nvSpPr>
          <p:cNvPr id="4813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3A5B7-599A-FE4B-B3BB-0779818B79AC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353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Queries produce/refer to relations and </a:t>
            </a:r>
            <a:r>
              <a:rPr lang="en-US" dirty="0" smtClean="0"/>
              <a:t>streams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Based on SQL, with the addition of:                                           </a:t>
            </a:r>
          </a:p>
          <a:p>
            <a:pPr lvl="1"/>
            <a:r>
              <a:rPr lang="en-US" dirty="0" smtClean="0"/>
              <a:t>Streams as new data type</a:t>
            </a:r>
          </a:p>
          <a:p>
            <a:pPr lvl="1"/>
            <a:r>
              <a:rPr lang="en-US" dirty="0" smtClean="0"/>
              <a:t>Continuous instead of one-time semantics</a:t>
            </a:r>
          </a:p>
          <a:p>
            <a:pPr lvl="1"/>
            <a:r>
              <a:rPr lang="en-US" dirty="0" smtClean="0"/>
              <a:t>Windows on streams (derived from SQL-99)</a:t>
            </a:r>
          </a:p>
          <a:p>
            <a:pPr lvl="1"/>
            <a:r>
              <a:rPr lang="en-US" dirty="0" smtClean="0"/>
              <a:t>Sampling on streams (basic)</a:t>
            </a:r>
          </a:p>
        </p:txBody>
      </p:sp>
    </p:spTree>
    <p:extLst>
      <p:ext uri="{BB962C8B-B14F-4D97-AF65-F5344CB8AC3E}">
        <p14:creationId xmlns:p14="http://schemas.microsoft.com/office/powerpoint/2010/main" val="7391660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Processing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55298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Construct query plan based on relational operators, as in an RDBMS</a:t>
            </a:r>
          </a:p>
          <a:p>
            <a:pPr lvl="1"/>
            <a:r>
              <a:rPr lang="en-US" dirty="0" smtClean="0"/>
              <a:t>Selection</a:t>
            </a:r>
          </a:p>
          <a:p>
            <a:pPr lvl="1"/>
            <a:r>
              <a:rPr lang="en-US" dirty="0" smtClean="0"/>
              <a:t>Projection</a:t>
            </a:r>
          </a:p>
          <a:p>
            <a:pPr lvl="1"/>
            <a:r>
              <a:rPr lang="en-US" dirty="0" smtClean="0"/>
              <a:t>Join</a:t>
            </a:r>
          </a:p>
          <a:p>
            <a:pPr lvl="1"/>
            <a:r>
              <a:rPr lang="en-US" dirty="0" smtClean="0"/>
              <a:t>Aggregation (group by)</a:t>
            </a:r>
          </a:p>
          <a:p>
            <a:pPr marL="0" indent="0">
              <a:buNone/>
            </a:pPr>
            <a:r>
              <a:rPr lang="en-US" dirty="0" smtClean="0"/>
              <a:t>Combine plans from continuous queries (reduce redundancy)</a:t>
            </a:r>
          </a:p>
          <a:p>
            <a:pPr marL="0" indent="0">
              <a:buNone/>
            </a:pPr>
            <a:r>
              <a:rPr lang="en-US" dirty="0" smtClean="0"/>
              <a:t>Stream tuples through the resulting network of operators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150536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Evaluation requires consideration of only one tuple at a time</a:t>
            </a:r>
          </a:p>
          <a:p>
            <a:pPr lvl="1"/>
            <a:r>
              <a:rPr lang="en-US" dirty="0" smtClean="0"/>
              <a:t>Selection and projection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Tuple-at-a-time Operators</a:t>
            </a:r>
            <a:endParaRPr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4139952" y="4721040"/>
            <a:ext cx="864096" cy="864096"/>
          </a:xfrm>
          <a:prstGeom prst="ellipse">
            <a:avLst/>
          </a:prstGeom>
          <a:solidFill>
            <a:schemeClr val="bg1"/>
          </a:solidFill>
          <a:ln w="2857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op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064184" y="4433008"/>
            <a:ext cx="1639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Georgia"/>
                <a:cs typeface="Georgia"/>
              </a:rPr>
              <a:t>input stream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229391" y="4433008"/>
            <a:ext cx="17870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Georgia"/>
                <a:cs typeface="Georgia"/>
              </a:rPr>
              <a:t>output stream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23" name="Right Arrow 22"/>
          <p:cNvSpPr/>
          <p:nvPr/>
        </p:nvSpPr>
        <p:spPr>
          <a:xfrm rot="10800000" flipH="1">
            <a:off x="3059832" y="4960966"/>
            <a:ext cx="1080120" cy="360000"/>
          </a:xfrm>
          <a:prstGeom prst="rightArrow">
            <a:avLst/>
          </a:prstGeom>
          <a:solidFill>
            <a:srgbClr val="FFFFFF"/>
          </a:solidFill>
          <a:ln w="28575" cmpd="sng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Georgia"/>
              <a:cs typeface="Georgia"/>
            </a:endParaRPr>
          </a:p>
        </p:txBody>
      </p:sp>
      <p:sp>
        <p:nvSpPr>
          <p:cNvPr id="24" name="Right Arrow 23"/>
          <p:cNvSpPr/>
          <p:nvPr/>
        </p:nvSpPr>
        <p:spPr>
          <a:xfrm rot="10800000" flipH="1">
            <a:off x="5004048" y="4960966"/>
            <a:ext cx="1080120" cy="360000"/>
          </a:xfrm>
          <a:prstGeom prst="rightArrow">
            <a:avLst/>
          </a:prstGeom>
          <a:solidFill>
            <a:srgbClr val="FFFFFF"/>
          </a:solidFill>
          <a:ln w="28575" cmpd="sng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5217122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Some full relation operators can work on a tuple at a time</a:t>
            </a:r>
          </a:p>
          <a:p>
            <a:pPr lvl="1"/>
            <a:r>
              <a:rPr lang="en-US" dirty="0" smtClean="0"/>
              <a:t>Count, sum, average, max, min (even with group by)</a:t>
            </a:r>
          </a:p>
          <a:p>
            <a:pPr lvl="1"/>
            <a:r>
              <a:rPr lang="en-US" dirty="0" smtClean="0"/>
              <a:t>(order by, however, can’t)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Full Relation Operators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 bwMode="auto">
          <a:xfrm>
            <a:off x="4139952" y="4721040"/>
            <a:ext cx="864096" cy="864096"/>
          </a:xfrm>
          <a:prstGeom prst="ellipse">
            <a:avLst/>
          </a:prstGeom>
          <a:solidFill>
            <a:schemeClr val="bg1"/>
          </a:solidFill>
          <a:ln w="2857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op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64184" y="4433008"/>
            <a:ext cx="1639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Georgia"/>
                <a:cs typeface="Georgia"/>
              </a:rPr>
              <a:t>input stream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29391" y="4433008"/>
            <a:ext cx="17870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Georgia"/>
                <a:cs typeface="Georgia"/>
              </a:rPr>
              <a:t>output stream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9" name="Right Arrow 8"/>
          <p:cNvSpPr/>
          <p:nvPr/>
        </p:nvSpPr>
        <p:spPr>
          <a:xfrm rot="10800000" flipH="1">
            <a:off x="3059832" y="4960966"/>
            <a:ext cx="1080120" cy="360000"/>
          </a:xfrm>
          <a:prstGeom prst="rightArrow">
            <a:avLst/>
          </a:prstGeom>
          <a:solidFill>
            <a:srgbClr val="FFFFFF"/>
          </a:solidFill>
          <a:ln w="28575" cmpd="sng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Georgia"/>
              <a:cs typeface="Georgia"/>
            </a:endParaRPr>
          </a:p>
        </p:txBody>
      </p:sp>
      <p:sp>
        <p:nvSpPr>
          <p:cNvPr id="10" name="Right Arrow 9"/>
          <p:cNvSpPr/>
          <p:nvPr/>
        </p:nvSpPr>
        <p:spPr>
          <a:xfrm rot="10800000" flipH="1">
            <a:off x="5004048" y="4960966"/>
            <a:ext cx="1080120" cy="360000"/>
          </a:xfrm>
          <a:prstGeom prst="rightArrow">
            <a:avLst/>
          </a:prstGeom>
          <a:solidFill>
            <a:srgbClr val="FFFFFF"/>
          </a:solidFill>
          <a:ln w="28575" cmpd="sng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Georgia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2339752" y="5733256"/>
            <a:ext cx="1080120" cy="432048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082717" y="6309320"/>
            <a:ext cx="1602322" cy="400110"/>
          </a:xfrm>
          <a:prstGeom prst="rect">
            <a:avLst/>
          </a:prstGeom>
          <a:noFill/>
          <a:ln w="28575" cmpd="sng"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Georgia"/>
                <a:cs typeface="Georgia"/>
              </a:rPr>
              <a:t>accumulator</a:t>
            </a:r>
            <a:endParaRPr lang="en-US" sz="2000" dirty="0">
              <a:latin typeface="Georgia"/>
              <a:cs typeface="Georgia"/>
            </a:endParaRPr>
          </a:p>
        </p:txBody>
      </p:sp>
      <p:cxnSp>
        <p:nvCxnSpPr>
          <p:cNvPr id="13" name="Curved Connector 12"/>
          <p:cNvCxnSpPr>
            <a:stCxn id="11" idx="3"/>
            <a:endCxn id="6" idx="4"/>
          </p:cNvCxnSpPr>
          <p:nvPr/>
        </p:nvCxnSpPr>
        <p:spPr bwMode="auto">
          <a:xfrm flipV="1">
            <a:off x="3419872" y="5585136"/>
            <a:ext cx="1152128" cy="364144"/>
          </a:xfrm>
          <a:prstGeom prst="curvedConnector2">
            <a:avLst/>
          </a:prstGeom>
          <a:solidFill>
            <a:schemeClr val="accent1"/>
          </a:solidFill>
          <a:ln w="28575" cap="flat" cmpd="sng" algn="ctr">
            <a:solidFill>
              <a:srgbClr val="191F22"/>
            </a:solidFill>
            <a:prstDash val="solid"/>
            <a:round/>
            <a:headEnd type="arrow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6617575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Other (binary) full relation operators can’t </a:t>
            </a:r>
          </a:p>
          <a:p>
            <a:pPr lvl="1"/>
            <a:r>
              <a:rPr lang="en-US" dirty="0" smtClean="0"/>
              <a:t>Intersection, difference, product, join</a:t>
            </a:r>
          </a:p>
          <a:p>
            <a:pPr lvl="1"/>
            <a:r>
              <a:rPr lang="en-US" dirty="0" smtClean="0"/>
              <a:t>(union, however, can be evaluated tuple-by-tuple)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Full Relation Operators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 bwMode="auto">
          <a:xfrm>
            <a:off x="4139952" y="4721040"/>
            <a:ext cx="864096" cy="864096"/>
          </a:xfrm>
          <a:prstGeom prst="ellipse">
            <a:avLst/>
          </a:prstGeom>
          <a:solidFill>
            <a:schemeClr val="bg1"/>
          </a:solidFill>
          <a:ln w="2857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op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06479" y="5585136"/>
            <a:ext cx="1639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Georgia"/>
                <a:cs typeface="Georgia"/>
              </a:rPr>
              <a:t>input stream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29391" y="4433008"/>
            <a:ext cx="17870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Georgia"/>
                <a:cs typeface="Georgia"/>
              </a:rPr>
              <a:t>output stream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9" name="Right Arrow 8"/>
          <p:cNvSpPr/>
          <p:nvPr/>
        </p:nvSpPr>
        <p:spPr>
          <a:xfrm rot="12600000" flipH="1">
            <a:off x="3163516" y="4553307"/>
            <a:ext cx="1080120" cy="360000"/>
          </a:xfrm>
          <a:prstGeom prst="rightArrow">
            <a:avLst/>
          </a:prstGeom>
          <a:solidFill>
            <a:srgbClr val="FFFFFF"/>
          </a:solidFill>
          <a:ln w="28575" cmpd="sng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Georgia"/>
              <a:cs typeface="Georgia"/>
            </a:endParaRPr>
          </a:p>
        </p:txBody>
      </p:sp>
      <p:sp>
        <p:nvSpPr>
          <p:cNvPr id="10" name="Right Arrow 9"/>
          <p:cNvSpPr/>
          <p:nvPr/>
        </p:nvSpPr>
        <p:spPr>
          <a:xfrm rot="10800000" flipH="1">
            <a:off x="5004048" y="4960966"/>
            <a:ext cx="1080120" cy="360000"/>
          </a:xfrm>
          <a:prstGeom prst="rightArrow">
            <a:avLst/>
          </a:prstGeom>
          <a:solidFill>
            <a:srgbClr val="FFFFFF"/>
          </a:solidFill>
          <a:ln w="28575" cmpd="sng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Georgia"/>
              <a:cs typeface="Georgia"/>
            </a:endParaRPr>
          </a:p>
        </p:txBody>
      </p:sp>
      <p:sp>
        <p:nvSpPr>
          <p:cNvPr id="14" name="Right Arrow 13"/>
          <p:cNvSpPr/>
          <p:nvPr/>
        </p:nvSpPr>
        <p:spPr>
          <a:xfrm rot="9000000" flipH="1">
            <a:off x="3163515" y="5405136"/>
            <a:ext cx="1080120" cy="360000"/>
          </a:xfrm>
          <a:prstGeom prst="rightArrow">
            <a:avLst/>
          </a:prstGeom>
          <a:solidFill>
            <a:srgbClr val="FFFFFF"/>
          </a:solidFill>
          <a:ln w="28575" cmpd="sng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Georgia"/>
              <a:cs typeface="Georgia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506478" y="4232953"/>
            <a:ext cx="1639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Georgia"/>
                <a:cs typeface="Georgia"/>
              </a:rPr>
              <a:t>input stream</a:t>
            </a:r>
            <a:endParaRPr lang="en-US" sz="20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0418058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From Databases to Data Streams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Traditional DBMS makes several assumptions:</a:t>
            </a:r>
          </a:p>
          <a:p>
            <a:pPr lvl="1"/>
            <a:r>
              <a:rPr lang="en-US" dirty="0" smtClean="0"/>
              <a:t>persistent data storage</a:t>
            </a:r>
          </a:p>
          <a:p>
            <a:pPr lvl="1"/>
            <a:r>
              <a:rPr lang="en-US" dirty="0" smtClean="0"/>
              <a:t>relatively static records</a:t>
            </a:r>
          </a:p>
          <a:p>
            <a:pPr lvl="1"/>
            <a:r>
              <a:rPr lang="en-US" dirty="0" smtClean="0"/>
              <a:t>(typically) no predefined notion of time</a:t>
            </a:r>
          </a:p>
          <a:p>
            <a:pPr lvl="1"/>
            <a:r>
              <a:rPr lang="en-US" dirty="0" smtClean="0"/>
              <a:t>complex one-off queries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6358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May </a:t>
            </a:r>
            <a:r>
              <a:rPr lang="en-US" dirty="0"/>
              <a:t>block when applied to streams</a:t>
            </a:r>
          </a:p>
          <a:p>
            <a:pPr lvl="1"/>
            <a:r>
              <a:rPr lang="en-US" dirty="0" smtClean="0"/>
              <a:t>no </a:t>
            </a:r>
            <a:r>
              <a:rPr lang="en-US" dirty="0"/>
              <a:t>output until entire input </a:t>
            </a:r>
            <a:r>
              <a:rPr lang="en-US" dirty="0" smtClean="0"/>
              <a:t>seen, but streams are unbounded</a:t>
            </a:r>
          </a:p>
          <a:p>
            <a:pPr lvl="1"/>
            <a:r>
              <a:rPr lang="en-US" dirty="0"/>
              <a:t>j</a:t>
            </a:r>
            <a:r>
              <a:rPr lang="en-US" dirty="0" smtClean="0"/>
              <a:t>oins may </a:t>
            </a:r>
            <a:r>
              <a:rPr lang="en-US" dirty="0"/>
              <a:t>need to join tuples that are arbitrarily far </a:t>
            </a:r>
            <a:r>
              <a:rPr lang="en-US" dirty="0" smtClean="0"/>
              <a:t>apart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Full Relation Operators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 bwMode="auto">
          <a:xfrm>
            <a:off x="4139952" y="4721040"/>
            <a:ext cx="864096" cy="864096"/>
          </a:xfrm>
          <a:prstGeom prst="ellipse">
            <a:avLst/>
          </a:prstGeom>
          <a:solidFill>
            <a:schemeClr val="bg1"/>
          </a:solidFill>
          <a:ln w="2857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op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06479" y="5585136"/>
            <a:ext cx="1639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Georgia"/>
                <a:cs typeface="Georgia"/>
              </a:rPr>
              <a:t>input stream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29391" y="4433008"/>
            <a:ext cx="17870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Georgia"/>
                <a:cs typeface="Georgia"/>
              </a:rPr>
              <a:t>output stream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9" name="Right Arrow 8"/>
          <p:cNvSpPr/>
          <p:nvPr/>
        </p:nvSpPr>
        <p:spPr>
          <a:xfrm rot="12600000" flipH="1">
            <a:off x="3163516" y="4553307"/>
            <a:ext cx="1080120" cy="360000"/>
          </a:xfrm>
          <a:prstGeom prst="rightArrow">
            <a:avLst/>
          </a:prstGeom>
          <a:solidFill>
            <a:srgbClr val="FFFFFF"/>
          </a:solidFill>
          <a:ln w="28575" cmpd="sng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Georgia"/>
              <a:cs typeface="Georgia"/>
            </a:endParaRPr>
          </a:p>
        </p:txBody>
      </p:sp>
      <p:sp>
        <p:nvSpPr>
          <p:cNvPr id="10" name="Right Arrow 9"/>
          <p:cNvSpPr/>
          <p:nvPr/>
        </p:nvSpPr>
        <p:spPr>
          <a:xfrm rot="10800000" flipH="1">
            <a:off x="5004048" y="4960966"/>
            <a:ext cx="1080120" cy="360000"/>
          </a:xfrm>
          <a:prstGeom prst="rightArrow">
            <a:avLst/>
          </a:prstGeom>
          <a:solidFill>
            <a:srgbClr val="FFFFFF"/>
          </a:solidFill>
          <a:ln w="28575" cmpd="sng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Georgia"/>
              <a:cs typeface="Georgia"/>
            </a:endParaRPr>
          </a:p>
        </p:txBody>
      </p:sp>
      <p:sp>
        <p:nvSpPr>
          <p:cNvPr id="14" name="Right Arrow 13"/>
          <p:cNvSpPr/>
          <p:nvPr/>
        </p:nvSpPr>
        <p:spPr>
          <a:xfrm rot="9000000" flipH="1">
            <a:off x="3163515" y="5405136"/>
            <a:ext cx="1080120" cy="360000"/>
          </a:xfrm>
          <a:prstGeom prst="rightArrow">
            <a:avLst/>
          </a:prstGeom>
          <a:solidFill>
            <a:srgbClr val="FFFFFF"/>
          </a:solidFill>
          <a:ln w="28575" cmpd="sng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Georgia"/>
              <a:cs typeface="Georgia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506478" y="4232953"/>
            <a:ext cx="1639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Georgia"/>
                <a:cs typeface="Georgia"/>
              </a:rPr>
              <a:t>input stream</a:t>
            </a:r>
            <a:endParaRPr lang="en-US" sz="20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2215987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Relation/Stream Translation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Some relational operators can work directly on streams</a:t>
            </a:r>
          </a:p>
          <a:p>
            <a:pPr lvl="1"/>
            <a:r>
              <a:rPr lang="en-US" dirty="0" smtClean="0"/>
              <a:t>Selection, projection, union, some aggregates</a:t>
            </a:r>
          </a:p>
          <a:p>
            <a:pPr marL="0" indent="0">
              <a:buNone/>
            </a:pPr>
            <a:r>
              <a:rPr lang="en-US" dirty="0" smtClean="0"/>
              <a:t>Some relational operators need to work on relations</a:t>
            </a:r>
          </a:p>
          <a:p>
            <a:pPr lvl="1"/>
            <a:r>
              <a:rPr lang="en-US" dirty="0" smtClean="0"/>
              <a:t>Join, product, difference, intersection, other aggregates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Stream-to-relation operators</a:t>
            </a:r>
          </a:p>
          <a:p>
            <a:pPr lvl="1"/>
            <a:r>
              <a:rPr lang="en-US" dirty="0"/>
              <a:t>W</a:t>
            </a:r>
            <a:r>
              <a:rPr lang="en-US" dirty="0" smtClean="0"/>
              <a:t>indows</a:t>
            </a:r>
          </a:p>
          <a:p>
            <a:pPr marL="0" indent="0">
              <a:buNone/>
            </a:pPr>
            <a:r>
              <a:rPr lang="en-US" dirty="0" smtClean="0"/>
              <a:t>Relation-to-stream operators</a:t>
            </a:r>
          </a:p>
          <a:p>
            <a:pPr lvl="1"/>
            <a:r>
              <a:rPr lang="en-US" dirty="0" err="1" smtClean="0"/>
              <a:t>Istream</a:t>
            </a:r>
            <a:r>
              <a:rPr lang="en-US" dirty="0" smtClean="0"/>
              <a:t>, </a:t>
            </a:r>
            <a:r>
              <a:rPr lang="en-US" dirty="0" err="1" smtClean="0"/>
              <a:t>Dstream</a:t>
            </a:r>
            <a:r>
              <a:rPr lang="en-US" dirty="0" smtClean="0"/>
              <a:t>, </a:t>
            </a:r>
            <a:r>
              <a:rPr lang="en-US" dirty="0" err="1" smtClean="0"/>
              <a:t>Rstream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957400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Windows</a:t>
            </a: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53250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Mechanism for extracting a finite relation (synopsis) from an infinite stream</a:t>
            </a:r>
          </a:p>
          <a:p>
            <a:pPr marL="0" indent="0">
              <a:buNone/>
            </a:pPr>
            <a:r>
              <a:rPr lang="en-US" dirty="0" smtClean="0"/>
              <a:t>Various window proposals for restricting operator scope.</a:t>
            </a:r>
          </a:p>
          <a:p>
            <a:pPr lvl="1"/>
            <a:r>
              <a:rPr lang="en-US" dirty="0" smtClean="0"/>
              <a:t>Windows based on ordering attribute (e.g. last 5 minutes of tuples)</a:t>
            </a:r>
          </a:p>
          <a:p>
            <a:pPr lvl="1"/>
            <a:r>
              <a:rPr lang="en-US" dirty="0" smtClean="0"/>
              <a:t>Windows based on tuple counts (e.g. last 1000 tuples)</a:t>
            </a:r>
          </a:p>
          <a:p>
            <a:pPr lvl="1"/>
            <a:r>
              <a:rPr lang="en-US" dirty="0" smtClean="0"/>
              <a:t>Windows based on explicit markers (e.g. punctuations)</a:t>
            </a:r>
          </a:p>
          <a:p>
            <a:pPr lvl="1"/>
            <a:r>
              <a:rPr lang="en-US" dirty="0" smtClean="0"/>
              <a:t>Variants (e.g., partitioning tuples in a window)</a:t>
            </a:r>
          </a:p>
          <a:p>
            <a:pPr marL="0" indent="0">
              <a:buNone/>
            </a:pPr>
            <a:r>
              <a:rPr lang="en-US" dirty="0" smtClean="0"/>
              <a:t>Various window </a:t>
            </a:r>
            <a:r>
              <a:rPr lang="en-US" dirty="0" err="1" smtClean="0"/>
              <a:t>behaviours</a:t>
            </a:r>
            <a:endParaRPr lang="en-US" dirty="0" smtClean="0"/>
          </a:p>
          <a:p>
            <a:pPr lvl="1"/>
            <a:r>
              <a:rPr lang="en-US" dirty="0" smtClean="0"/>
              <a:t>Sliding, tumbling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57886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 bwMode="auto">
          <a:xfrm>
            <a:off x="3834383" y="2732296"/>
            <a:ext cx="12829" cy="274249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/>
          <p:nvPr/>
        </p:nvCxnSpPr>
        <p:spPr bwMode="auto">
          <a:xfrm>
            <a:off x="4294683" y="2732296"/>
            <a:ext cx="12829" cy="274249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/>
          <p:cNvCxnSpPr/>
          <p:nvPr/>
        </p:nvCxnSpPr>
        <p:spPr bwMode="auto">
          <a:xfrm>
            <a:off x="4756534" y="2732296"/>
            <a:ext cx="12829" cy="274249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/>
          <p:nvPr/>
        </p:nvCxnSpPr>
        <p:spPr bwMode="auto">
          <a:xfrm>
            <a:off x="5231214" y="2732296"/>
            <a:ext cx="12829" cy="274249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/>
          <p:nvPr/>
        </p:nvCxnSpPr>
        <p:spPr bwMode="auto">
          <a:xfrm>
            <a:off x="5693065" y="2732296"/>
            <a:ext cx="12829" cy="274249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>
            <a:off x="3385361" y="2732296"/>
            <a:ext cx="12829" cy="274249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>
            <a:off x="2885023" y="2738045"/>
            <a:ext cx="12829" cy="274249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/>
          <p:nvPr/>
        </p:nvCxnSpPr>
        <p:spPr bwMode="auto">
          <a:xfrm>
            <a:off x="2436001" y="2738045"/>
            <a:ext cx="12829" cy="274249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>
            <a:off x="1975702" y="2738045"/>
            <a:ext cx="12829" cy="274249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42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Sliding Windows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23</a:t>
            </a:fld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968825" y="5474787"/>
            <a:ext cx="6938850" cy="0"/>
          </a:xfrm>
          <a:prstGeom prst="straightConnector1">
            <a:avLst/>
          </a:prstGeom>
          <a:ln w="28575" cmpd="sng">
            <a:solidFill>
              <a:schemeClr val="tx1"/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ight Arrow 15"/>
          <p:cNvSpPr/>
          <p:nvPr/>
        </p:nvSpPr>
        <p:spPr>
          <a:xfrm flipH="1">
            <a:off x="968825" y="2462562"/>
            <a:ext cx="7200000" cy="360000"/>
          </a:xfrm>
          <a:prstGeom prst="rightArrow">
            <a:avLst/>
          </a:prstGeom>
          <a:solidFill>
            <a:srgbClr val="FFFFFF"/>
          </a:solidFill>
          <a:ln w="28575" cmpd="sng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Georgia"/>
              <a:cs typeface="Georgi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517225" y="2146187"/>
            <a:ext cx="1390450" cy="369332"/>
          </a:xfrm>
          <a:prstGeom prst="rect">
            <a:avLst/>
          </a:prstGeom>
          <a:noFill/>
          <a:ln w="28575" cmpd="sng"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data stream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260781" y="5105455"/>
            <a:ext cx="646894" cy="369332"/>
          </a:xfrm>
          <a:prstGeom prst="rect">
            <a:avLst/>
          </a:prstGeom>
          <a:noFill/>
          <a:ln w="28575" cmpd="sng"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time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159404" y="5631354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43" name="TextBox 42"/>
          <p:cNvSpPr txBox="1"/>
          <p:nvPr/>
        </p:nvSpPr>
        <p:spPr>
          <a:xfrm>
            <a:off x="4619704" y="5631354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44" name="TextBox 43"/>
          <p:cNvSpPr txBox="1"/>
          <p:nvPr/>
        </p:nvSpPr>
        <p:spPr>
          <a:xfrm>
            <a:off x="5068726" y="5631354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r>
              <a:rPr lang="en-US" baseline="-25000" dirty="0" smtClean="0"/>
              <a:t>3</a:t>
            </a:r>
            <a:endParaRPr lang="en-US" baseline="-25000" dirty="0"/>
          </a:p>
        </p:txBody>
      </p:sp>
      <p:sp>
        <p:nvSpPr>
          <p:cNvPr id="45" name="TextBox 44"/>
          <p:cNvSpPr txBox="1"/>
          <p:nvPr/>
        </p:nvSpPr>
        <p:spPr>
          <a:xfrm>
            <a:off x="5543406" y="5631354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r>
              <a:rPr lang="en-US" baseline="-25000" dirty="0" smtClean="0"/>
              <a:t>4</a:t>
            </a:r>
            <a:endParaRPr lang="en-US" baseline="-25000" dirty="0"/>
          </a:p>
        </p:txBody>
      </p:sp>
      <p:sp>
        <p:nvSpPr>
          <p:cNvPr id="46" name="TextBox 45"/>
          <p:cNvSpPr txBox="1"/>
          <p:nvPr/>
        </p:nvSpPr>
        <p:spPr>
          <a:xfrm>
            <a:off x="1828199" y="5637103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r>
              <a:rPr lang="en-US" baseline="-25000" dirty="0" smtClean="0"/>
              <a:t>-4</a:t>
            </a:r>
            <a:endParaRPr lang="en-US" baseline="-25000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1975702" y="3001678"/>
            <a:ext cx="1858682" cy="360000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2" name="Left Brace 11"/>
          <p:cNvSpPr/>
          <p:nvPr/>
        </p:nvSpPr>
        <p:spPr bwMode="auto">
          <a:xfrm>
            <a:off x="1334237" y="3001678"/>
            <a:ext cx="423363" cy="2264123"/>
          </a:xfrm>
          <a:prstGeom prst="leftBrace">
            <a:avLst/>
          </a:prstGeom>
          <a:noFill/>
          <a:ln w="28575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85513" y="3939238"/>
            <a:ext cx="10857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windows</a:t>
            </a:r>
            <a:endParaRPr lang="en-US" dirty="0"/>
          </a:p>
        </p:txBody>
      </p:sp>
      <p:sp>
        <p:nvSpPr>
          <p:cNvPr id="55" name="Rectangle 54"/>
          <p:cNvSpPr/>
          <p:nvPr/>
        </p:nvSpPr>
        <p:spPr bwMode="auto">
          <a:xfrm>
            <a:off x="2436001" y="3474770"/>
            <a:ext cx="1858682" cy="360000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2897852" y="3939238"/>
            <a:ext cx="1858682" cy="360000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3385361" y="4424018"/>
            <a:ext cx="1858682" cy="360000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3847212" y="4900214"/>
            <a:ext cx="1858682" cy="360000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710382" y="5631354"/>
            <a:ext cx="3588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r>
              <a:rPr lang="en-US" baseline="-25000" dirty="0" smtClean="0"/>
              <a:t>0</a:t>
            </a:r>
            <a:endParaRPr lang="en-US" baseline="-25000" dirty="0"/>
          </a:p>
        </p:txBody>
      </p:sp>
      <p:sp>
        <p:nvSpPr>
          <p:cNvPr id="28" name="TextBox 27"/>
          <p:cNvSpPr txBox="1"/>
          <p:nvPr/>
        </p:nvSpPr>
        <p:spPr>
          <a:xfrm>
            <a:off x="3210044" y="5637103"/>
            <a:ext cx="402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r>
              <a:rPr lang="en-US" baseline="-25000" dirty="0" smtClean="0"/>
              <a:t>-1</a:t>
            </a:r>
            <a:endParaRPr lang="en-US" baseline="-25000" dirty="0"/>
          </a:p>
        </p:txBody>
      </p:sp>
      <p:sp>
        <p:nvSpPr>
          <p:cNvPr id="30" name="TextBox 29"/>
          <p:cNvSpPr txBox="1"/>
          <p:nvPr/>
        </p:nvSpPr>
        <p:spPr>
          <a:xfrm>
            <a:off x="2761022" y="5637103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r>
              <a:rPr lang="en-US" baseline="-25000" dirty="0" smtClean="0"/>
              <a:t>-2</a:t>
            </a:r>
            <a:endParaRPr lang="en-US" baseline="-25000" dirty="0"/>
          </a:p>
        </p:txBody>
      </p:sp>
      <p:sp>
        <p:nvSpPr>
          <p:cNvPr id="32" name="TextBox 31"/>
          <p:cNvSpPr txBox="1"/>
          <p:nvPr/>
        </p:nvSpPr>
        <p:spPr>
          <a:xfrm>
            <a:off x="2300723" y="5637103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r>
              <a:rPr lang="en-US" baseline="-25000" dirty="0" smtClean="0"/>
              <a:t>-3</a:t>
            </a:r>
            <a:endParaRPr lang="en-US" baseline="-25000" dirty="0"/>
          </a:p>
        </p:txBody>
      </p:sp>
    </p:spTree>
    <p:extLst>
      <p:ext uri="{BB962C8B-B14F-4D97-AF65-F5344CB8AC3E}">
        <p14:creationId xmlns:p14="http://schemas.microsoft.com/office/powerpoint/2010/main" val="35839366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55" grpId="0" animBg="1"/>
      <p:bldP spid="56" grpId="0" animBg="1"/>
      <p:bldP spid="57" grpId="0" animBg="1"/>
      <p:bldP spid="58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Straight Connector 22"/>
          <p:cNvCxnSpPr/>
          <p:nvPr/>
        </p:nvCxnSpPr>
        <p:spPr bwMode="auto">
          <a:xfrm>
            <a:off x="3834383" y="2732296"/>
            <a:ext cx="12829" cy="274249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>
            <a:off x="4294683" y="2732296"/>
            <a:ext cx="12829" cy="274249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>
            <a:off x="4756534" y="2732296"/>
            <a:ext cx="12829" cy="274249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>
            <a:off x="5231214" y="2732296"/>
            <a:ext cx="12829" cy="274249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/>
          <p:nvPr/>
        </p:nvCxnSpPr>
        <p:spPr bwMode="auto">
          <a:xfrm>
            <a:off x="5693065" y="2732296"/>
            <a:ext cx="12829" cy="274249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/>
          <p:nvPr/>
        </p:nvCxnSpPr>
        <p:spPr bwMode="auto">
          <a:xfrm>
            <a:off x="3385361" y="2732296"/>
            <a:ext cx="12829" cy="274249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/>
          <p:nvPr/>
        </p:nvCxnSpPr>
        <p:spPr bwMode="auto">
          <a:xfrm>
            <a:off x="2885023" y="2738045"/>
            <a:ext cx="12829" cy="274249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/>
          <p:nvPr/>
        </p:nvCxnSpPr>
        <p:spPr bwMode="auto">
          <a:xfrm>
            <a:off x="2436001" y="2738045"/>
            <a:ext cx="12829" cy="274249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7" name="Straight Connector 46"/>
          <p:cNvCxnSpPr/>
          <p:nvPr/>
        </p:nvCxnSpPr>
        <p:spPr bwMode="auto">
          <a:xfrm>
            <a:off x="1975702" y="2738045"/>
            <a:ext cx="12829" cy="274249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42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Tumbling Windows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24</a:t>
            </a:fld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968825" y="5474787"/>
            <a:ext cx="6938850" cy="0"/>
          </a:xfrm>
          <a:prstGeom prst="straightConnector1">
            <a:avLst/>
          </a:prstGeom>
          <a:ln w="28575" cmpd="sng">
            <a:solidFill>
              <a:schemeClr val="tx1"/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ight Arrow 15"/>
          <p:cNvSpPr/>
          <p:nvPr/>
        </p:nvSpPr>
        <p:spPr>
          <a:xfrm flipH="1">
            <a:off x="968825" y="2462562"/>
            <a:ext cx="7200000" cy="360000"/>
          </a:xfrm>
          <a:prstGeom prst="rightArrow">
            <a:avLst/>
          </a:prstGeom>
          <a:solidFill>
            <a:srgbClr val="FFFFFF"/>
          </a:solidFill>
          <a:ln w="28575" cmpd="sng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Georgia"/>
              <a:cs typeface="Georgi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517225" y="2146187"/>
            <a:ext cx="1390450" cy="369332"/>
          </a:xfrm>
          <a:prstGeom prst="rect">
            <a:avLst/>
          </a:prstGeom>
          <a:noFill/>
          <a:ln w="28575" cmpd="sng"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data stream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260781" y="5105455"/>
            <a:ext cx="646894" cy="369332"/>
          </a:xfrm>
          <a:prstGeom prst="rect">
            <a:avLst/>
          </a:prstGeom>
          <a:noFill/>
          <a:ln w="28575" cmpd="sng"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time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1975702" y="3001678"/>
            <a:ext cx="1858682" cy="360000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2" name="Left Brace 11"/>
          <p:cNvSpPr/>
          <p:nvPr/>
        </p:nvSpPr>
        <p:spPr bwMode="auto">
          <a:xfrm>
            <a:off x="1334237" y="3001678"/>
            <a:ext cx="423363" cy="2264123"/>
          </a:xfrm>
          <a:prstGeom prst="leftBrace">
            <a:avLst/>
          </a:prstGeom>
          <a:noFill/>
          <a:ln w="28575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85513" y="3939238"/>
            <a:ext cx="10857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windows</a:t>
            </a:r>
            <a:endParaRPr lang="en-US" dirty="0"/>
          </a:p>
        </p:txBody>
      </p:sp>
      <p:sp>
        <p:nvSpPr>
          <p:cNvPr id="55" name="Rectangle 54"/>
          <p:cNvSpPr/>
          <p:nvPr/>
        </p:nvSpPr>
        <p:spPr bwMode="auto">
          <a:xfrm>
            <a:off x="3834383" y="3474770"/>
            <a:ext cx="1858682" cy="360000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5693065" y="3939238"/>
            <a:ext cx="1858682" cy="360000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159404" y="5631354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50" name="TextBox 49"/>
          <p:cNvSpPr txBox="1"/>
          <p:nvPr/>
        </p:nvSpPr>
        <p:spPr>
          <a:xfrm>
            <a:off x="4619704" y="5631354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51" name="TextBox 50"/>
          <p:cNvSpPr txBox="1"/>
          <p:nvPr/>
        </p:nvSpPr>
        <p:spPr>
          <a:xfrm>
            <a:off x="5068726" y="5631354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r>
              <a:rPr lang="en-US" baseline="-25000" dirty="0" smtClean="0"/>
              <a:t>3</a:t>
            </a:r>
            <a:endParaRPr lang="en-US" baseline="-25000" dirty="0"/>
          </a:p>
        </p:txBody>
      </p:sp>
      <p:sp>
        <p:nvSpPr>
          <p:cNvPr id="52" name="TextBox 51"/>
          <p:cNvSpPr txBox="1"/>
          <p:nvPr/>
        </p:nvSpPr>
        <p:spPr>
          <a:xfrm>
            <a:off x="5543406" y="5631354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r>
              <a:rPr lang="en-US" baseline="-25000" dirty="0" smtClean="0"/>
              <a:t>4</a:t>
            </a:r>
            <a:endParaRPr lang="en-US" baseline="-25000" dirty="0"/>
          </a:p>
        </p:txBody>
      </p:sp>
      <p:sp>
        <p:nvSpPr>
          <p:cNvPr id="53" name="TextBox 52"/>
          <p:cNvSpPr txBox="1"/>
          <p:nvPr/>
        </p:nvSpPr>
        <p:spPr>
          <a:xfrm>
            <a:off x="1828199" y="5637103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r>
              <a:rPr lang="en-US" baseline="-25000" dirty="0" smtClean="0"/>
              <a:t>-4</a:t>
            </a:r>
            <a:endParaRPr lang="en-US" baseline="-25000" dirty="0"/>
          </a:p>
        </p:txBody>
      </p:sp>
      <p:sp>
        <p:nvSpPr>
          <p:cNvPr id="54" name="TextBox 53"/>
          <p:cNvSpPr txBox="1"/>
          <p:nvPr/>
        </p:nvSpPr>
        <p:spPr>
          <a:xfrm>
            <a:off x="3710382" y="5631354"/>
            <a:ext cx="3588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r>
              <a:rPr lang="en-US" baseline="-25000" dirty="0" smtClean="0"/>
              <a:t>0</a:t>
            </a:r>
            <a:endParaRPr lang="en-US" baseline="-25000" dirty="0"/>
          </a:p>
        </p:txBody>
      </p:sp>
      <p:sp>
        <p:nvSpPr>
          <p:cNvPr id="57" name="TextBox 56"/>
          <p:cNvSpPr txBox="1"/>
          <p:nvPr/>
        </p:nvSpPr>
        <p:spPr>
          <a:xfrm>
            <a:off x="3210044" y="5637103"/>
            <a:ext cx="402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r>
              <a:rPr lang="en-US" baseline="-25000" dirty="0" smtClean="0"/>
              <a:t>-1</a:t>
            </a:r>
            <a:endParaRPr lang="en-US" baseline="-25000" dirty="0"/>
          </a:p>
        </p:txBody>
      </p:sp>
      <p:sp>
        <p:nvSpPr>
          <p:cNvPr id="58" name="TextBox 57"/>
          <p:cNvSpPr txBox="1"/>
          <p:nvPr/>
        </p:nvSpPr>
        <p:spPr>
          <a:xfrm>
            <a:off x="2761022" y="5637103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r>
              <a:rPr lang="en-US" baseline="-25000" dirty="0" smtClean="0"/>
              <a:t>-2</a:t>
            </a:r>
            <a:endParaRPr lang="en-US" baseline="-25000" dirty="0"/>
          </a:p>
        </p:txBody>
      </p:sp>
      <p:sp>
        <p:nvSpPr>
          <p:cNvPr id="59" name="TextBox 58"/>
          <p:cNvSpPr txBox="1"/>
          <p:nvPr/>
        </p:nvSpPr>
        <p:spPr>
          <a:xfrm>
            <a:off x="2300723" y="5637103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r>
              <a:rPr lang="en-US" baseline="-25000" dirty="0" smtClean="0"/>
              <a:t>-3</a:t>
            </a:r>
            <a:endParaRPr lang="en-US" baseline="-25000" dirty="0"/>
          </a:p>
        </p:txBody>
      </p:sp>
    </p:spTree>
    <p:extLst>
      <p:ext uri="{BB962C8B-B14F-4D97-AF65-F5344CB8AC3E}">
        <p14:creationId xmlns:p14="http://schemas.microsoft.com/office/powerpoint/2010/main" val="37411684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55" grpId="0" animBg="1"/>
      <p:bldP spid="5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</a:t>
            </a:r>
            <a:r>
              <a:rPr lang="en-US" dirty="0" smtClean="0"/>
              <a:t>onsider a stream-based join operation:</a:t>
            </a:r>
          </a:p>
          <a:p>
            <a:pPr lvl="1"/>
            <a:r>
              <a:rPr lang="en-US" dirty="0" smtClean="0"/>
              <a:t>a conventional join over a pair of windows on the input streams</a:t>
            </a:r>
          </a:p>
          <a:p>
            <a:pPr lvl="1"/>
            <a:r>
              <a:rPr lang="en-US" dirty="0" smtClean="0"/>
              <a:t>outputs a stream of tuples joined from the input streams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Join Evaluation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2986937" y="3849337"/>
            <a:ext cx="360000" cy="1402674"/>
            <a:chOff x="1731452" y="3792541"/>
            <a:chExt cx="360000" cy="1402674"/>
          </a:xfrm>
        </p:grpSpPr>
        <p:sp>
          <p:nvSpPr>
            <p:cNvPr id="7" name="Right Arrow 6"/>
            <p:cNvSpPr/>
            <p:nvPr/>
          </p:nvSpPr>
          <p:spPr>
            <a:xfrm rot="5400000">
              <a:off x="1210115" y="4313878"/>
              <a:ext cx="1402674" cy="360000"/>
            </a:xfrm>
            <a:prstGeom prst="rightArrow">
              <a:avLst/>
            </a:prstGeom>
            <a:solidFill>
              <a:srgbClr val="FFFFFF"/>
            </a:solidFill>
            <a:ln w="2857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Georgia"/>
                <a:cs typeface="Georgia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1731452" y="4057214"/>
              <a:ext cx="360000" cy="720000"/>
            </a:xfrm>
            <a:prstGeom prst="rect">
              <a:avLst/>
            </a:prstGeom>
            <a:solidFill>
              <a:srgbClr val="FFFFFF">
                <a:alpha val="75000"/>
              </a:srgb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sp>
        <p:nvSpPr>
          <p:cNvPr id="15" name="Oval 14"/>
          <p:cNvSpPr/>
          <p:nvPr/>
        </p:nvSpPr>
        <p:spPr bwMode="auto">
          <a:xfrm>
            <a:off x="4222437" y="4903859"/>
            <a:ext cx="692776" cy="720000"/>
          </a:xfrm>
          <a:prstGeom prst="ellipse">
            <a:avLst/>
          </a:prstGeom>
          <a:solidFill>
            <a:schemeClr val="bg1"/>
          </a:solidFill>
          <a:ln w="28575" cap="flat" cmpd="sng" algn="ctr">
            <a:solidFill>
              <a:srgbClr val="323D4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400" dirty="0">
                <a:cs typeface="Georgia"/>
              </a:rPr>
              <a:t>⨝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5825302" y="3849337"/>
            <a:ext cx="360000" cy="1402674"/>
            <a:chOff x="1731452" y="3792541"/>
            <a:chExt cx="360000" cy="1402674"/>
          </a:xfrm>
        </p:grpSpPr>
        <p:sp>
          <p:nvSpPr>
            <p:cNvPr id="17" name="Right Arrow 16"/>
            <p:cNvSpPr/>
            <p:nvPr/>
          </p:nvSpPr>
          <p:spPr>
            <a:xfrm rot="5400000">
              <a:off x="1210115" y="4313878"/>
              <a:ext cx="1402674" cy="360000"/>
            </a:xfrm>
            <a:prstGeom prst="rightArrow">
              <a:avLst/>
            </a:prstGeom>
            <a:solidFill>
              <a:srgbClr val="FFFFFF"/>
            </a:solidFill>
            <a:ln w="2857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Georgia"/>
                <a:cs typeface="Georgia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1731452" y="4057214"/>
              <a:ext cx="360000" cy="720000"/>
            </a:xfrm>
            <a:prstGeom prst="rect">
              <a:avLst/>
            </a:prstGeom>
            <a:solidFill>
              <a:srgbClr val="FFFFFF">
                <a:alpha val="75000"/>
              </a:srgb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cxnSp>
        <p:nvCxnSpPr>
          <p:cNvPr id="22" name="Curved Connector 21"/>
          <p:cNvCxnSpPr>
            <a:stCxn id="9" idx="3"/>
            <a:endCxn id="15" idx="1"/>
          </p:cNvCxnSpPr>
          <p:nvPr/>
        </p:nvCxnSpPr>
        <p:spPr bwMode="auto">
          <a:xfrm>
            <a:off x="3346937" y="4474010"/>
            <a:ext cx="976955" cy="535291"/>
          </a:xfrm>
          <a:prstGeom prst="curvedConnector2">
            <a:avLst/>
          </a:prstGeom>
          <a:solidFill>
            <a:schemeClr val="accent1"/>
          </a:solidFill>
          <a:ln w="28575" cap="flat" cmpd="sng" algn="ctr">
            <a:solidFill>
              <a:srgbClr val="323D43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Curved Connector 23"/>
          <p:cNvCxnSpPr>
            <a:stCxn id="18" idx="1"/>
            <a:endCxn id="15" idx="7"/>
          </p:cNvCxnSpPr>
          <p:nvPr/>
        </p:nvCxnSpPr>
        <p:spPr bwMode="auto">
          <a:xfrm rot="10800000" flipV="1">
            <a:off x="4813758" y="4474009"/>
            <a:ext cx="1011544" cy="535291"/>
          </a:xfrm>
          <a:prstGeom prst="curvedConnector2">
            <a:avLst/>
          </a:prstGeom>
          <a:solidFill>
            <a:schemeClr val="accent1"/>
          </a:solidFill>
          <a:ln w="28575" cap="flat" cmpd="sng" algn="ctr">
            <a:solidFill>
              <a:srgbClr val="323D43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2010110" y="4149641"/>
            <a:ext cx="8899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input</a:t>
            </a:r>
          </a:p>
          <a:p>
            <a:pPr algn="ctr"/>
            <a:r>
              <a:rPr lang="en-US" dirty="0" smtClean="0"/>
              <a:t>stream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6255090" y="4149641"/>
            <a:ext cx="8899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input</a:t>
            </a:r>
          </a:p>
          <a:p>
            <a:pPr algn="ctr"/>
            <a:r>
              <a:rPr lang="en-US" dirty="0" smtClean="0"/>
              <a:t>stream</a:t>
            </a:r>
            <a:endParaRPr lang="en-US" dirty="0"/>
          </a:p>
        </p:txBody>
      </p:sp>
      <p:sp>
        <p:nvSpPr>
          <p:cNvPr id="27" name="Right Arrow 26"/>
          <p:cNvSpPr/>
          <p:nvPr/>
        </p:nvSpPr>
        <p:spPr>
          <a:xfrm rot="5400000">
            <a:off x="4227714" y="5974920"/>
            <a:ext cx="682221" cy="360000"/>
          </a:xfrm>
          <a:prstGeom prst="rightArrow">
            <a:avLst/>
          </a:prstGeom>
          <a:solidFill>
            <a:srgbClr val="FFFFFF"/>
          </a:solidFill>
          <a:ln w="28575" cmpd="sng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Georgia"/>
              <a:cs typeface="Georgia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826415" y="5810695"/>
            <a:ext cx="889900" cy="646331"/>
          </a:xfrm>
          <a:prstGeom prst="rect">
            <a:avLst/>
          </a:prstGeom>
          <a:noFill/>
          <a:ln w="28575" cmpd="sng"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output</a:t>
            </a:r>
          </a:p>
          <a:p>
            <a:pPr algn="ctr"/>
            <a:r>
              <a:rPr lang="en-US" dirty="0" smtClean="0"/>
              <a:t>stream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7478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Scalability and Completeness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DBMS deals with finite relations </a:t>
            </a:r>
          </a:p>
          <a:p>
            <a:pPr lvl="1"/>
            <a:r>
              <a:rPr lang="en-US" dirty="0" smtClean="0"/>
              <a:t>query evaluation should produce all results for a given query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DSMS deals with unbounded data streams</a:t>
            </a:r>
          </a:p>
          <a:p>
            <a:pPr lvl="1"/>
            <a:r>
              <a:rPr lang="en-US" dirty="0" smtClean="0"/>
              <a:t>may not be possible to return all results for a given query</a:t>
            </a:r>
          </a:p>
          <a:p>
            <a:pPr lvl="1"/>
            <a:r>
              <a:rPr lang="en-US" dirty="0" smtClean="0"/>
              <a:t>trade-off between resource use and completeness of result set</a:t>
            </a:r>
          </a:p>
          <a:p>
            <a:pPr lvl="1"/>
            <a:r>
              <a:rPr lang="en-US" dirty="0" smtClean="0"/>
              <a:t>size of buffers used for windows is one example of a parameter that affects resource use and completeness</a:t>
            </a:r>
          </a:p>
          <a:p>
            <a:pPr lvl="1"/>
            <a:r>
              <a:rPr lang="en-US" dirty="0" smtClean="0"/>
              <a:t>can further reduce resource use by randomly sampling from streams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91687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Relation-to-Stream Operators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Insert Stream (</a:t>
            </a:r>
            <a:r>
              <a:rPr lang="en-US" dirty="0" err="1" smtClean="0"/>
              <a:t>Istream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Whenever a tuple is inserted into the relation, emit it on the stream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Delete Stream (</a:t>
            </a:r>
            <a:r>
              <a:rPr lang="en-US" dirty="0" err="1" smtClean="0"/>
              <a:t>Dstream</a:t>
            </a:r>
            <a:r>
              <a:rPr lang="en-US" dirty="0" smtClean="0"/>
              <a:t>)</a:t>
            </a:r>
          </a:p>
          <a:p>
            <a:pPr lvl="1"/>
            <a:r>
              <a:rPr lang="en-US" dirty="0"/>
              <a:t>Whenever a tuple is </a:t>
            </a:r>
            <a:r>
              <a:rPr lang="en-US" dirty="0" smtClean="0"/>
              <a:t>deleted from </a:t>
            </a:r>
            <a:r>
              <a:rPr lang="en-US" dirty="0"/>
              <a:t>the relation, emit it on the stream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Relation Stream (</a:t>
            </a:r>
            <a:r>
              <a:rPr lang="en-US" dirty="0" err="1" smtClean="0"/>
              <a:t>Rstream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At every time instant, emit every tuple in relation on the stream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0507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CQL Query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SELECT </a:t>
            </a:r>
            <a:r>
              <a:rPr lang="en-US" dirty="0" err="1" smtClean="0"/>
              <a:t>Istream</a:t>
            </a:r>
            <a:r>
              <a:rPr lang="en-US" dirty="0" smtClean="0"/>
              <a:t>(*)</a:t>
            </a:r>
            <a:br>
              <a:rPr lang="en-US" dirty="0" smtClean="0"/>
            </a:br>
            <a:r>
              <a:rPr lang="en-US" dirty="0" smtClean="0"/>
              <a:t>FROM S [rows </a:t>
            </a:r>
            <a:r>
              <a:rPr lang="en-US" dirty="0"/>
              <a:t>u</a:t>
            </a:r>
            <a:r>
              <a:rPr lang="en-US" dirty="0" smtClean="0"/>
              <a:t>nbounded]</a:t>
            </a:r>
            <a:br>
              <a:rPr lang="en-US" dirty="0" smtClean="0"/>
            </a:br>
            <a:r>
              <a:rPr lang="en-US" dirty="0" smtClean="0"/>
              <a:t>WHERE S.A &gt; 10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S is converted into a relation (of unbounded size!)</a:t>
            </a:r>
          </a:p>
          <a:p>
            <a:pPr marL="0" indent="0">
              <a:buNone/>
            </a:pPr>
            <a:r>
              <a:rPr lang="en-US" dirty="0" smtClean="0"/>
              <a:t>Resulting relation is converted back to a stream via </a:t>
            </a:r>
            <a:r>
              <a:rPr lang="en-US" dirty="0" err="1" smtClean="0"/>
              <a:t>Istream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43938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CQL Query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SELECT * </a:t>
            </a:r>
            <a:br>
              <a:rPr lang="en-US" dirty="0" smtClean="0"/>
            </a:br>
            <a:r>
              <a:rPr lang="en-US" dirty="0" smtClean="0"/>
              <a:t>FROM S </a:t>
            </a:r>
            <a:br>
              <a:rPr lang="en-US" dirty="0" smtClean="0"/>
            </a:br>
            <a:r>
              <a:rPr lang="en-US" dirty="0" smtClean="0"/>
              <a:t>WHERE S.A </a:t>
            </a:r>
            <a:r>
              <a:rPr lang="en-US" dirty="0"/>
              <a:t>&gt; </a:t>
            </a:r>
            <a:r>
              <a:rPr lang="en-US" dirty="0" smtClean="0"/>
              <a:t>10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S is a stream – query plan involves only selection, so window is now unnecessary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39227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From Databases to Data Streams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Some applications have very different requirements:</a:t>
            </a:r>
          </a:p>
          <a:p>
            <a:pPr lvl="1"/>
            <a:r>
              <a:rPr lang="en-US" dirty="0" smtClean="0"/>
              <a:t>data arrives in real-time</a:t>
            </a:r>
          </a:p>
          <a:p>
            <a:pPr lvl="1"/>
            <a:r>
              <a:rPr lang="en-US" dirty="0" smtClean="0"/>
              <a:t>data is ordered </a:t>
            </a:r>
            <a:r>
              <a:rPr lang="en-US" dirty="0"/>
              <a:t>(implicitly by arrival time or explicitly by timestamp)</a:t>
            </a:r>
            <a:endParaRPr lang="en-US" dirty="0" smtClean="0"/>
          </a:p>
          <a:p>
            <a:pPr lvl="1"/>
            <a:r>
              <a:rPr lang="en-US" dirty="0" smtClean="0"/>
              <a:t>too much data to store!</a:t>
            </a:r>
          </a:p>
          <a:p>
            <a:pPr lvl="1"/>
            <a:r>
              <a:rPr lang="en-US" dirty="0" smtClean="0"/>
              <a:t>data never stops coming</a:t>
            </a:r>
          </a:p>
          <a:p>
            <a:pPr lvl="1"/>
            <a:r>
              <a:rPr lang="en-US" dirty="0" smtClean="0"/>
              <a:t>ongoing analysis of rapidly changing data</a:t>
            </a:r>
          </a:p>
        </p:txBody>
      </p:sp>
    </p:spTree>
    <p:extLst>
      <p:ext uri="{BB962C8B-B14F-4D97-AF65-F5344CB8AC3E}">
        <p14:creationId xmlns:p14="http://schemas.microsoft.com/office/powerpoint/2010/main" val="16373399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CQL Query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SELECT * </a:t>
            </a:r>
            <a:br>
              <a:rPr lang="en-US" dirty="0" smtClean="0"/>
            </a:br>
            <a:r>
              <a:rPr lang="en-US" dirty="0" smtClean="0"/>
              <a:t>FROM	 S1 [rows </a:t>
            </a:r>
            <a:r>
              <a:rPr lang="en-US" dirty="0"/>
              <a:t>1000],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 S2 [range </a:t>
            </a:r>
            <a:r>
              <a:rPr lang="en-US" dirty="0"/>
              <a:t>2 </a:t>
            </a:r>
            <a:r>
              <a:rPr lang="en-US" dirty="0" smtClean="0"/>
              <a:t>minutes</a:t>
            </a:r>
            <a:r>
              <a:rPr lang="en-US" dirty="0"/>
              <a:t>]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WHERE S1</a:t>
            </a:r>
            <a:r>
              <a:rPr lang="en-US" dirty="0"/>
              <a:t>.A = S2.A </a:t>
            </a:r>
            <a:r>
              <a:rPr lang="en-US" dirty="0" smtClean="0"/>
              <a:t>AND S1</a:t>
            </a:r>
            <a:r>
              <a:rPr lang="en-US" dirty="0"/>
              <a:t>.A &gt; </a:t>
            </a:r>
            <a:r>
              <a:rPr lang="en-US" dirty="0" smtClean="0"/>
              <a:t>10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Windows specified on streams</a:t>
            </a:r>
          </a:p>
          <a:p>
            <a:pPr lvl="1"/>
            <a:r>
              <a:rPr lang="en-US" dirty="0" smtClean="0"/>
              <a:t>Tuple-based sliding window – [rows 1000]</a:t>
            </a:r>
          </a:p>
          <a:p>
            <a:pPr lvl="1"/>
            <a:r>
              <a:rPr lang="en-US" dirty="0" smtClean="0"/>
              <a:t>Time-based sliding window –  [range 2 minutes]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8471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CQL Query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SELECT </a:t>
            </a:r>
            <a:r>
              <a:rPr lang="en-US" dirty="0" err="1" smtClean="0"/>
              <a:t>Rstream</a:t>
            </a:r>
            <a:r>
              <a:rPr lang="en-US" dirty="0" smtClean="0"/>
              <a:t>(S.A, R.B)</a:t>
            </a:r>
            <a:br>
              <a:rPr lang="en-US" dirty="0" smtClean="0"/>
            </a:br>
            <a:r>
              <a:rPr lang="en-US" dirty="0" smtClean="0"/>
              <a:t>FROM S [now], R</a:t>
            </a:r>
            <a:br>
              <a:rPr lang="en-US" dirty="0" smtClean="0"/>
            </a:br>
            <a:r>
              <a:rPr lang="en-US" dirty="0" smtClean="0"/>
              <a:t>WHERE S.A = R.A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Query probes </a:t>
            </a:r>
            <a:r>
              <a:rPr lang="en-US" dirty="0"/>
              <a:t>a stored table R based on each tuple in stream S and streams the result </a:t>
            </a:r>
            <a:endParaRPr lang="en-US" dirty="0" smtClean="0"/>
          </a:p>
          <a:p>
            <a:pPr lvl="1"/>
            <a:r>
              <a:rPr lang="en-US" dirty="0" smtClean="0"/>
              <a:t>[now] – time-based sliding window containing tuples received in last time step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98917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</a:t>
            </a:r>
            <a:r>
              <a:rPr lang="en-US" dirty="0" err="1" smtClean="0"/>
              <a:t>Optimisation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59394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Traditionally relation cardinalities used in query </a:t>
            </a:r>
            <a:r>
              <a:rPr lang="en-US" dirty="0" err="1" smtClean="0"/>
              <a:t>optimiser</a:t>
            </a:r>
            <a:endParaRPr lang="en-US" dirty="0" smtClean="0"/>
          </a:p>
          <a:p>
            <a:pPr lvl="1"/>
            <a:r>
              <a:rPr lang="en-US" dirty="0" smtClean="0"/>
              <a:t>Minimize the size of intermediate results.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/>
              <a:t>P</a:t>
            </a:r>
            <a:r>
              <a:rPr lang="en-US" dirty="0" smtClean="0"/>
              <a:t>roblematic in a streaming environment</a:t>
            </a:r>
          </a:p>
          <a:p>
            <a:pPr lvl="1"/>
            <a:r>
              <a:rPr lang="en-US" dirty="0" smtClean="0"/>
              <a:t>All streams are unbounded = infinite size!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528330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</a:t>
            </a:r>
            <a:r>
              <a:rPr lang="en-US" dirty="0" err="1" smtClean="0"/>
              <a:t>Optimisation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60418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Need novel </a:t>
            </a:r>
            <a:r>
              <a:rPr lang="en-US" dirty="0" err="1"/>
              <a:t>optimisation</a:t>
            </a:r>
            <a:r>
              <a:rPr lang="en-US" dirty="0"/>
              <a:t> objectives that are relevant </a:t>
            </a:r>
            <a:r>
              <a:rPr lang="en-US" dirty="0" smtClean="0"/>
              <a:t>when input sources are streams</a:t>
            </a:r>
            <a:endParaRPr lang="en-US" dirty="0"/>
          </a:p>
          <a:p>
            <a:pPr lvl="1"/>
            <a:r>
              <a:rPr lang="en-US" dirty="0" smtClean="0"/>
              <a:t>Stream rate based (e.g. </a:t>
            </a:r>
            <a:r>
              <a:rPr lang="en-US" dirty="0" err="1" smtClean="0"/>
              <a:t>NiagaraCQ</a:t>
            </a:r>
            <a:r>
              <a:rPr lang="en-US" dirty="0"/>
              <a:t>)</a:t>
            </a:r>
            <a:endParaRPr lang="en-US" dirty="0" smtClean="0"/>
          </a:p>
          <a:p>
            <a:pPr lvl="1"/>
            <a:r>
              <a:rPr lang="en-US" dirty="0" smtClean="0"/>
              <a:t>Resource-based (e.g. STREAM)</a:t>
            </a:r>
          </a:p>
          <a:p>
            <a:pPr lvl="1"/>
            <a:r>
              <a:rPr lang="en-US" dirty="0" err="1" smtClean="0"/>
              <a:t>QoS</a:t>
            </a:r>
            <a:r>
              <a:rPr lang="en-US" dirty="0" smtClean="0"/>
              <a:t> based (e.g. Aurora)</a:t>
            </a:r>
          </a:p>
          <a:p>
            <a:pPr lvl="1"/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Continuous adaptive </a:t>
            </a:r>
            <a:r>
              <a:rPr lang="en-US" dirty="0" err="1" smtClean="0"/>
              <a:t>optimisation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3194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Notable DSMS Projects</a:t>
            </a:r>
            <a:endParaRPr lang="en-US" dirty="0"/>
          </a:p>
        </p:txBody>
      </p:sp>
      <p:sp>
        <p:nvSpPr>
          <p:cNvPr id="1843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0CD00-FC72-C74F-9DB3-315805936947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Aurora, Borealis (Brown/MIT) – sensor monitoring</a:t>
            </a:r>
          </a:p>
          <a:p>
            <a:r>
              <a:rPr lang="en-US" dirty="0" smtClean="0"/>
              <a:t>Niagara (OGI/Wisconsin) – Internet XML databases</a:t>
            </a:r>
          </a:p>
          <a:p>
            <a:r>
              <a:rPr lang="en-US" dirty="0" err="1" smtClean="0"/>
              <a:t>OpenCQ</a:t>
            </a:r>
            <a:r>
              <a:rPr lang="en-US" dirty="0" smtClean="0"/>
              <a:t> (Georgia) –  triggers, incr. view maintenance</a:t>
            </a:r>
          </a:p>
          <a:p>
            <a:r>
              <a:rPr lang="en-US" dirty="0" smtClean="0"/>
              <a:t>STREAM (Stanford) – general-purpose DSMS</a:t>
            </a:r>
          </a:p>
          <a:p>
            <a:r>
              <a:rPr lang="en-US" dirty="0" smtClean="0"/>
              <a:t>Telegraph (Berkeley) – adaptive engine for sensors</a:t>
            </a:r>
          </a:p>
        </p:txBody>
      </p:sp>
    </p:spTree>
    <p:extLst>
      <p:ext uri="{BB962C8B-B14F-4D97-AF65-F5344CB8AC3E}">
        <p14:creationId xmlns:p14="http://schemas.microsoft.com/office/powerpoint/2010/main" val="232214915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Further Reading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A. </a:t>
            </a:r>
            <a:r>
              <a:rPr lang="en-US" dirty="0" err="1"/>
              <a:t>Arasu</a:t>
            </a:r>
            <a:r>
              <a:rPr lang="en-US" dirty="0"/>
              <a:t> et al. STREAM: The Stanford Data Stream Management System, Technical Report, Stanford </a:t>
            </a:r>
            <a:r>
              <a:rPr lang="en-US" dirty="0" err="1"/>
              <a:t>InfoLab</a:t>
            </a:r>
            <a:r>
              <a:rPr lang="en-US" dirty="0"/>
              <a:t>, 2004. </a:t>
            </a:r>
          </a:p>
          <a:p>
            <a:pPr marL="0" indent="0">
              <a:buNone/>
            </a:pPr>
            <a:r>
              <a:rPr lang="en-US" dirty="0"/>
              <a:t>A. </a:t>
            </a:r>
            <a:r>
              <a:rPr lang="en-US" dirty="0" err="1"/>
              <a:t>Arasu</a:t>
            </a:r>
            <a:r>
              <a:rPr lang="en-US" dirty="0"/>
              <a:t>, S. </a:t>
            </a:r>
            <a:r>
              <a:rPr lang="en-US" dirty="0" err="1"/>
              <a:t>Babu</a:t>
            </a:r>
            <a:r>
              <a:rPr lang="en-US" dirty="0"/>
              <a:t> and J. </a:t>
            </a:r>
            <a:r>
              <a:rPr lang="en-US" dirty="0" err="1"/>
              <a:t>Widom</a:t>
            </a:r>
            <a:r>
              <a:rPr lang="en-US" dirty="0"/>
              <a:t>. The CQL continuous query language: semantic foundations and query execution, The VLDB Journal, 15(2), 121-142, 2006. </a:t>
            </a:r>
          </a:p>
          <a:p>
            <a:pPr marL="0" indent="0">
              <a:buNone/>
            </a:pPr>
            <a:r>
              <a:rPr lang="en-US" dirty="0"/>
              <a:t>M. </a:t>
            </a:r>
            <a:r>
              <a:rPr lang="en-US" dirty="0" err="1"/>
              <a:t>Cherniack</a:t>
            </a:r>
            <a:r>
              <a:rPr lang="en-US" dirty="0"/>
              <a:t> et al, Scalable Distributed Stream Processing, Proceedings of the First Biennial Conference on Innovative Data Systems Research (CIDR 2003), 2003.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182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Application: MIDAS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6" name="Picture 5" descr="Figure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60" r="362"/>
          <a:stretch/>
        </p:blipFill>
        <p:spPr bwMode="auto">
          <a:xfrm>
            <a:off x="4786313" y="2428230"/>
            <a:ext cx="3600000" cy="27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3" b="490"/>
          <a:stretch/>
        </p:blipFill>
        <p:spPr bwMode="auto">
          <a:xfrm>
            <a:off x="751338" y="2428230"/>
            <a:ext cx="3600000" cy="270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8" name="Picture 7" descr="m25speeds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7" t="7567" r="11911" b="4546"/>
          <a:stretch/>
        </p:blipFill>
        <p:spPr bwMode="auto">
          <a:xfrm>
            <a:off x="1363164" y="1507962"/>
            <a:ext cx="6411321" cy="49545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84017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 Domains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Network monitoring and traffic engineering</a:t>
            </a:r>
          </a:p>
          <a:p>
            <a:r>
              <a:rPr lang="en-US" dirty="0"/>
              <a:t>Sensor networks, RFID tags</a:t>
            </a:r>
          </a:p>
          <a:p>
            <a:r>
              <a:rPr lang="en-US" dirty="0" smtClean="0"/>
              <a:t>Telecommunications </a:t>
            </a:r>
            <a:r>
              <a:rPr lang="en-US" dirty="0"/>
              <a:t>call records</a:t>
            </a:r>
          </a:p>
          <a:p>
            <a:r>
              <a:rPr lang="en-US" dirty="0"/>
              <a:t>Financial applications</a:t>
            </a:r>
          </a:p>
          <a:p>
            <a:r>
              <a:rPr lang="en-US" dirty="0"/>
              <a:t>Web logs and click-streams</a:t>
            </a:r>
          </a:p>
          <a:p>
            <a:r>
              <a:rPr lang="en-US" dirty="0"/>
              <a:t>Manufacturing </a:t>
            </a:r>
            <a:r>
              <a:rPr lang="en-US" dirty="0" smtClean="0"/>
              <a:t>processes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7302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Streams</a:t>
            </a:r>
            <a:endParaRPr lang="en-US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 (potentially unbounded) sequence of tuples</a:t>
            </a:r>
          </a:p>
          <a:p>
            <a:pPr marL="0" indent="0">
              <a:buNone/>
            </a:pPr>
            <a:r>
              <a:rPr lang="en-US" dirty="0" smtClean="0"/>
              <a:t>Transactional data streams: log interactions between entities</a:t>
            </a:r>
          </a:p>
          <a:p>
            <a:pPr lvl="1"/>
            <a:r>
              <a:rPr lang="en-US" dirty="0" smtClean="0"/>
              <a:t> Credit card: purchases by consumers from merchants</a:t>
            </a:r>
          </a:p>
          <a:p>
            <a:pPr lvl="1"/>
            <a:r>
              <a:rPr lang="en-US" dirty="0" smtClean="0"/>
              <a:t> Telecommunications: phone calls by callers to dialed parties</a:t>
            </a:r>
          </a:p>
          <a:p>
            <a:pPr lvl="1"/>
            <a:r>
              <a:rPr lang="en-US" dirty="0" smtClean="0"/>
              <a:t> Web: accesses by clients of resources at servers</a:t>
            </a:r>
          </a:p>
          <a:p>
            <a:pPr marL="0" indent="0">
              <a:buNone/>
            </a:pPr>
            <a:r>
              <a:rPr lang="en-US" dirty="0" smtClean="0"/>
              <a:t>Measurement data streams: monitor evolution of entity states</a:t>
            </a:r>
          </a:p>
          <a:p>
            <a:pPr lvl="1"/>
            <a:r>
              <a:rPr lang="en-US" dirty="0" smtClean="0"/>
              <a:t> Sensor networks: physical phenomena, road traffic</a:t>
            </a:r>
          </a:p>
          <a:p>
            <a:pPr lvl="1"/>
            <a:r>
              <a:rPr lang="en-US" dirty="0" smtClean="0"/>
              <a:t> IP network: traffic at router interfaces</a:t>
            </a:r>
          </a:p>
          <a:p>
            <a:pPr lvl="1"/>
            <a:r>
              <a:rPr lang="en-US" dirty="0" smtClean="0"/>
              <a:t> Earth climate: temperature, moisture at weather stations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1292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One-Time versus Continuous Queries </a:t>
            </a:r>
            <a:endParaRPr lang="en-US" dirty="0"/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One-time queries</a:t>
            </a:r>
          </a:p>
          <a:p>
            <a:r>
              <a:rPr lang="en-US" dirty="0"/>
              <a:t>R</a:t>
            </a:r>
            <a:r>
              <a:rPr lang="en-US" dirty="0" smtClean="0"/>
              <a:t>un once to completion over the current data set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Continuous queries</a:t>
            </a:r>
          </a:p>
          <a:p>
            <a:r>
              <a:rPr lang="en-US" dirty="0"/>
              <a:t>I</a:t>
            </a:r>
            <a:r>
              <a:rPr lang="en-US" dirty="0" smtClean="0"/>
              <a:t>ssued once and then continuously evaluated over a data stream</a:t>
            </a:r>
          </a:p>
          <a:p>
            <a:pPr lvl="1"/>
            <a:r>
              <a:rPr lang="en-US" dirty="0" smtClean="0"/>
              <a:t>“Notify me when the temperature drops below X”</a:t>
            </a:r>
          </a:p>
          <a:p>
            <a:pPr lvl="1"/>
            <a:r>
              <a:rPr lang="en-US" dirty="0" smtClean="0"/>
              <a:t>“Tell me when prices of stock Y &gt; 300”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2581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Database Management System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 bwMode="auto">
          <a:xfrm>
            <a:off x="3147061" y="3314764"/>
            <a:ext cx="2849877" cy="71252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query processor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Can 6"/>
          <p:cNvSpPr/>
          <p:nvPr/>
        </p:nvSpPr>
        <p:spPr bwMode="auto">
          <a:xfrm>
            <a:off x="3503296" y="4817251"/>
            <a:ext cx="2137407" cy="1053290"/>
          </a:xfrm>
          <a:prstGeom prst="can">
            <a:avLst/>
          </a:prstGeom>
          <a:solidFill>
            <a:schemeClr val="bg1"/>
          </a:solidFill>
          <a:ln w="2857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stored data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on disk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9" name="Straight Connector 8"/>
          <p:cNvCxnSpPr>
            <a:stCxn id="6" idx="2"/>
            <a:endCxn id="7" idx="1"/>
          </p:cNvCxnSpPr>
          <p:nvPr/>
        </p:nvCxnSpPr>
        <p:spPr bwMode="auto">
          <a:xfrm>
            <a:off x="4572000" y="4027284"/>
            <a:ext cx="0" cy="789967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191F22"/>
            </a:solidFill>
            <a:prstDash val="solid"/>
            <a:round/>
            <a:headEnd type="triangle" w="lg" len="lg"/>
            <a:tailEnd type="triangle" w="lg" len="lg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3503296" y="2633224"/>
            <a:ext cx="0" cy="68154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/>
          <p:nvPr/>
        </p:nvCxnSpPr>
        <p:spPr bwMode="auto">
          <a:xfrm flipV="1">
            <a:off x="5610145" y="2633224"/>
            <a:ext cx="0" cy="68154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3116010" y="2263892"/>
            <a:ext cx="774571" cy="369332"/>
          </a:xfrm>
          <a:prstGeom prst="rect">
            <a:avLst/>
          </a:prstGeom>
          <a:noFill/>
          <a:ln w="28575" cmpd="sng"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query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175733" y="2266309"/>
            <a:ext cx="868823" cy="369332"/>
          </a:xfrm>
          <a:prstGeom prst="rect">
            <a:avLst/>
          </a:prstGeom>
          <a:noFill/>
          <a:ln w="28575" cmpd="sng"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results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6945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ight Arrow 23"/>
          <p:cNvSpPr/>
          <p:nvPr/>
        </p:nvSpPr>
        <p:spPr>
          <a:xfrm>
            <a:off x="5996938" y="3488777"/>
            <a:ext cx="1600283" cy="360000"/>
          </a:xfrm>
          <a:prstGeom prst="rightArrow">
            <a:avLst/>
          </a:prstGeom>
          <a:solidFill>
            <a:srgbClr val="FFFFFF"/>
          </a:solidFill>
          <a:ln w="28575" cmpd="sng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Georgia"/>
              <a:cs typeface="Georgia"/>
            </a:endParaRPr>
          </a:p>
        </p:txBody>
      </p:sp>
      <p:sp>
        <p:nvSpPr>
          <p:cNvPr id="25" name="Right Arrow 24"/>
          <p:cNvSpPr/>
          <p:nvPr/>
        </p:nvSpPr>
        <p:spPr>
          <a:xfrm rot="16200000">
            <a:off x="5213829" y="2793653"/>
            <a:ext cx="682221" cy="360000"/>
          </a:xfrm>
          <a:prstGeom prst="rightArrow">
            <a:avLst/>
          </a:prstGeom>
          <a:solidFill>
            <a:srgbClr val="FFFFFF"/>
          </a:solidFill>
          <a:ln w="28575" cmpd="sng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Georgia"/>
              <a:cs typeface="Georgia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Stream Management System (DSMS)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 bwMode="auto">
          <a:xfrm>
            <a:off x="3147061" y="3314764"/>
            <a:ext cx="2849877" cy="71252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query processor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3503296" y="2633224"/>
            <a:ext cx="0" cy="68154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2841435" y="1989310"/>
            <a:ext cx="13237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continuous </a:t>
            </a:r>
          </a:p>
          <a:p>
            <a:pPr algn="ctr"/>
            <a:r>
              <a:rPr lang="en-US" dirty="0" smtClean="0"/>
              <a:t>query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977625" y="1989310"/>
            <a:ext cx="11721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stream of </a:t>
            </a:r>
          </a:p>
          <a:p>
            <a:pPr algn="ctr"/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738275" y="3415207"/>
            <a:ext cx="9896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data</a:t>
            </a:r>
          </a:p>
          <a:p>
            <a:r>
              <a:rPr lang="en-US" dirty="0" smtClean="0"/>
              <a:t>streams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513912" y="3380953"/>
            <a:ext cx="9896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data</a:t>
            </a:r>
          </a:p>
          <a:p>
            <a:r>
              <a:rPr lang="en-US" dirty="0" smtClean="0"/>
              <a:t>streams</a:t>
            </a:r>
            <a:endParaRPr lang="en-US" dirty="0"/>
          </a:p>
        </p:txBody>
      </p:sp>
      <p:sp>
        <p:nvSpPr>
          <p:cNvPr id="23" name="Right Arrow 22"/>
          <p:cNvSpPr/>
          <p:nvPr/>
        </p:nvSpPr>
        <p:spPr>
          <a:xfrm>
            <a:off x="1546778" y="3488777"/>
            <a:ext cx="1600283" cy="360000"/>
          </a:xfrm>
          <a:prstGeom prst="rightArrow">
            <a:avLst/>
          </a:prstGeom>
          <a:solidFill>
            <a:srgbClr val="FFFFFF"/>
          </a:solidFill>
          <a:ln w="28575" cmpd="sng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8271058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ECS">
  <a:themeElements>
    <a:clrScheme name="Custom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ECS.thmx</Template>
  <TotalTime>5728</TotalTime>
  <Words>1434</Words>
  <Application>Microsoft Macintosh PowerPoint</Application>
  <PresentationFormat>On-screen Show (4:3)</PresentationFormat>
  <Paragraphs>319</Paragraphs>
  <Slides>35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ECS</vt:lpstr>
      <vt:lpstr>Data Streams </vt:lpstr>
      <vt:lpstr>From Databases to Data Streams</vt:lpstr>
      <vt:lpstr>From Databases to Data Streams</vt:lpstr>
      <vt:lpstr>Example Application: MIDAS</vt:lpstr>
      <vt:lpstr>Application Domains</vt:lpstr>
      <vt:lpstr>Data Streams</vt:lpstr>
      <vt:lpstr>One-Time versus Continuous Queries </vt:lpstr>
      <vt:lpstr>Database Management System</vt:lpstr>
      <vt:lpstr>Data Stream Management System (DSMS)</vt:lpstr>
      <vt:lpstr>DBMS versus DSMS</vt:lpstr>
      <vt:lpstr>DBMS versus DSMS</vt:lpstr>
      <vt:lpstr>A Motivation for Stream Processing</vt:lpstr>
      <vt:lpstr>Architectural Issues</vt:lpstr>
      <vt:lpstr>Query  Processing</vt:lpstr>
      <vt:lpstr>Example: Continuous Query Language</vt:lpstr>
      <vt:lpstr>Query Processing</vt:lpstr>
      <vt:lpstr>Tuple-at-a-time Operators</vt:lpstr>
      <vt:lpstr>Full Relation Operators</vt:lpstr>
      <vt:lpstr>Full Relation Operators</vt:lpstr>
      <vt:lpstr>Full Relation Operators</vt:lpstr>
      <vt:lpstr>Relation/Stream Translation</vt:lpstr>
      <vt:lpstr>Windows</vt:lpstr>
      <vt:lpstr>Sliding Windows</vt:lpstr>
      <vt:lpstr>Tumbling Windows</vt:lpstr>
      <vt:lpstr>Join Evaluation</vt:lpstr>
      <vt:lpstr>Scalability and Completeness</vt:lpstr>
      <vt:lpstr>Relation-to-Stream Operators</vt:lpstr>
      <vt:lpstr>Example CQL Query</vt:lpstr>
      <vt:lpstr>Example CQL Query</vt:lpstr>
      <vt:lpstr>Example CQL Query</vt:lpstr>
      <vt:lpstr>Example CQL Query</vt:lpstr>
      <vt:lpstr>Query Optimisation</vt:lpstr>
      <vt:lpstr>Query Optimisation</vt:lpstr>
      <vt:lpstr>Notable DSMS Projects</vt:lpstr>
      <vt:lpstr>Further Reading</vt:lpstr>
    </vt:vector>
  </TitlesOfParts>
  <Company>University of Southampton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Nicholas Gibbins</dc:creator>
  <cp:lastModifiedBy>Nicholas Gibbins</cp:lastModifiedBy>
  <cp:revision>60</cp:revision>
  <dcterms:created xsi:type="dcterms:W3CDTF">2013-03-28T16:34:03Z</dcterms:created>
  <dcterms:modified xsi:type="dcterms:W3CDTF">2015-04-22T21:58:53Z</dcterms:modified>
</cp:coreProperties>
</file>