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38" r:id="rId1"/>
  </p:sldMasterIdLst>
  <p:notesMasterIdLst>
    <p:notesMasterId r:id="rId28"/>
  </p:notesMasterIdLst>
  <p:handoutMasterIdLst>
    <p:handoutMasterId r:id="rId29"/>
  </p:handoutMasterIdLst>
  <p:sldIdLst>
    <p:sldId id="256" r:id="rId2"/>
    <p:sldId id="257" r:id="rId3"/>
    <p:sldId id="285" r:id="rId4"/>
    <p:sldId id="258" r:id="rId5"/>
    <p:sldId id="259" r:id="rId6"/>
    <p:sldId id="280" r:id="rId7"/>
    <p:sldId id="281" r:id="rId8"/>
    <p:sldId id="282" r:id="rId9"/>
    <p:sldId id="283" r:id="rId10"/>
    <p:sldId id="260" r:id="rId11"/>
    <p:sldId id="264" r:id="rId12"/>
    <p:sldId id="288" r:id="rId13"/>
    <p:sldId id="263" r:id="rId14"/>
    <p:sldId id="261" r:id="rId15"/>
    <p:sldId id="262" r:id="rId16"/>
    <p:sldId id="284" r:id="rId17"/>
    <p:sldId id="295" r:id="rId18"/>
    <p:sldId id="267" r:id="rId19"/>
    <p:sldId id="266" r:id="rId20"/>
    <p:sldId id="286" r:id="rId21"/>
    <p:sldId id="290" r:id="rId22"/>
    <p:sldId id="293" r:id="rId23"/>
    <p:sldId id="294" r:id="rId24"/>
    <p:sldId id="291" r:id="rId25"/>
    <p:sldId id="292" r:id="rId26"/>
    <p:sldId id="268" r:id="rId2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5762" autoAdjust="0"/>
  </p:normalViewPr>
  <p:slideViewPr>
    <p:cSldViewPr snapToGrid="0" snapToObjects="1" showGuides="1">
      <p:cViewPr>
        <p:scale>
          <a:sx n="81" d="100"/>
          <a:sy n="81" d="100"/>
        </p:scale>
        <p:origin x="-2248" y="-336"/>
      </p:cViewPr>
      <p:guideLst>
        <p:guide orient="horz" pos="1428"/>
        <p:guide pos="2879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notesMaster" Target="notesMasters/notesMaster1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printerSettings" Target="printerSettings/printerSettings1.bin"/><Relationship Id="rId31" Type="http://schemas.openxmlformats.org/officeDocument/2006/relationships/presProps" Target="presProps.xml"/><Relationship Id="rId32" Type="http://schemas.openxmlformats.org/officeDocument/2006/relationships/viewProps" Target="viewProps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theme" Target="theme/theme1.xml"/><Relationship Id="rId34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8531619-C791-DF4F-AB3C-427951DA9C67}" type="datetimeFigureOut">
              <a:rPr lang="en-US" smtClean="0"/>
              <a:t>19/04/15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9C9E1B-B43D-E146-AC9A-CEA099C6D7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855366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D91984-E1A1-0A4E-BE1A-7E167D8C3131}" type="datetimeFigureOut">
              <a:rPr lang="en-US" smtClean="0"/>
              <a:t>19/04/15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D5A2B9B-A326-894C-A0C3-DD703F05A4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536852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How can we ensure that each request is executed exactly once?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A2B9B-A326-894C-A0C3-DD703F05A477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97732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IBM MQ Series - 1994 - the first 'off-the-shelf' solution</a:t>
            </a:r>
          </a:p>
          <a:p>
            <a:endParaRPr lang="en-GB" dirty="0"/>
          </a:p>
          <a:p>
            <a:r>
              <a:rPr lang="en-GB" dirty="0"/>
              <a:t>MSMQ provided at no extra charge in Windows NT</a:t>
            </a:r>
          </a:p>
          <a:p>
            <a:endParaRPr lang="en-GB" dirty="0"/>
          </a:p>
          <a:p>
            <a:r>
              <a:rPr lang="en-GB" dirty="0"/>
              <a:t>Products available which allow IBM and MS to work together</a:t>
            </a:r>
          </a:p>
          <a:p>
            <a:endParaRPr lang="en-GB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emf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323999" y="1700213"/>
            <a:ext cx="8496000" cy="2160587"/>
          </a:xfrm>
        </p:spPr>
        <p:txBody>
          <a:bodyPr lIns="91440" anchor="b"/>
          <a:lstStyle>
            <a:lvl1pPr algn="l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324000" y="3860800"/>
            <a:ext cx="8496000" cy="1946275"/>
          </a:xfrm>
        </p:spPr>
        <p:txBody>
          <a:bodyPr lIns="91440"/>
          <a:lstStyle>
            <a:lvl1pPr marL="0" indent="0">
              <a:buFontTx/>
              <a:buNone/>
              <a:defRPr sz="3600">
                <a:solidFill>
                  <a:srgbClr val="B1D3D6"/>
                </a:solidFill>
              </a:defRPr>
            </a:lvl1pPr>
          </a:lstStyle>
          <a:p>
            <a:r>
              <a:rPr lang="en-GB" smtClean="0"/>
              <a:t>Click to edit Master subtitle style</a:t>
            </a:r>
            <a:endParaRPr lang="en-GB" dirty="0"/>
          </a:p>
        </p:txBody>
      </p:sp>
      <p:pic>
        <p:nvPicPr>
          <p:cNvPr id="5" name="Picture 1033" descr="white_logo"/>
          <p:cNvPicPr>
            <a:picLocks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1550" y="381000"/>
            <a:ext cx="2695575" cy="58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 Placeholder 18"/>
          <p:cNvSpPr>
            <a:spLocks noGrp="1"/>
          </p:cNvSpPr>
          <p:nvPr>
            <p:ph type="body" sz="quarter" idx="10" hasCustomPrompt="1"/>
          </p:nvPr>
        </p:nvSpPr>
        <p:spPr>
          <a:xfrm>
            <a:off x="324000" y="5807075"/>
            <a:ext cx="8496000" cy="882860"/>
          </a:xfrm>
        </p:spPr>
        <p:txBody>
          <a:bodyPr/>
          <a:lstStyle>
            <a:lvl1pPr marL="90000" indent="0">
              <a:spcAft>
                <a:spcPts val="0"/>
              </a:spcAft>
              <a:buNone/>
              <a:defRPr sz="2000" baseline="0">
                <a:solidFill>
                  <a:srgbClr val="B1D3D6"/>
                </a:solidFill>
              </a:defRPr>
            </a:lvl1pPr>
          </a:lstStyle>
          <a:p>
            <a:pPr lvl="0"/>
            <a:r>
              <a:rPr lang="en-US" dirty="0" smtClean="0"/>
              <a:t>Click to add author </a:t>
            </a:r>
            <a:br>
              <a:rPr lang="en-US" dirty="0" smtClean="0"/>
            </a:br>
            <a:r>
              <a:rPr lang="en-US" dirty="0" smtClean="0"/>
              <a:t>and date</a:t>
            </a:r>
          </a:p>
        </p:txBody>
      </p:sp>
      <p:pic>
        <p:nvPicPr>
          <p:cNvPr id="6" name="Picture 5" descr="Electronics_and_Computer_Science_BLACK-2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99" y="381000"/>
            <a:ext cx="2163119" cy="5842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000" y="1700214"/>
            <a:ext cx="8496000" cy="4113268"/>
          </a:xfrm>
        </p:spPr>
        <p:txBody>
          <a:bodyPr anchor="ctr"/>
          <a:lstStyle>
            <a:lvl1pPr algn="r">
              <a:defRPr sz="7200" b="0" i="0" cap="none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pic>
        <p:nvPicPr>
          <p:cNvPr id="9" name="Picture 1033" descr="white_logo"/>
          <p:cNvPicPr>
            <a:picLocks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8925" y="381000"/>
            <a:ext cx="2139950" cy="465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9144000" cy="6858000"/>
          </a:xfrm>
        </p:spPr>
        <p:txBody>
          <a:bodyPr/>
          <a:lstStyle>
            <a:lvl1pPr marL="90000" indent="0">
              <a:buNone/>
              <a:defRPr>
                <a:solidFill>
                  <a:srgbClr val="FFFFFF"/>
                </a:solidFill>
              </a:defRPr>
            </a:lvl1pPr>
          </a:lstStyle>
          <a:p>
            <a:r>
              <a:rPr lang="en-GB" smtClean="0"/>
              <a:t>Drag picture to placeholder or click icon to add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000" y="4406900"/>
            <a:ext cx="8496000" cy="1362075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/>
          <a:lstStyle>
            <a:lvl1pPr algn="l">
              <a:defRPr sz="4800" b="0" i="0" cap="none">
                <a:solidFill>
                  <a:srgbClr val="FFFFFF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5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324000" y="5768975"/>
            <a:ext cx="8496000" cy="395288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 anchor="b"/>
          <a:lstStyle>
            <a:lvl1pPr marL="0" indent="0">
              <a:buNone/>
              <a:defRPr sz="1600" b="1">
                <a:solidFill>
                  <a:srgbClr val="FFFFFF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 smtClean="0"/>
              <a:t>Click to add image URI</a:t>
            </a:r>
          </a:p>
        </p:txBody>
      </p:sp>
    </p:spTree>
    <p:extLst>
      <p:ext uri="{BB962C8B-B14F-4D97-AF65-F5344CB8AC3E}">
        <p14:creationId xmlns:p14="http://schemas.microsoft.com/office/powerpoint/2010/main" val="28505571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4000" y="1682750"/>
            <a:ext cx="4095600" cy="44894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1682750"/>
            <a:ext cx="4095600" cy="448944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000" y="1682750"/>
            <a:ext cx="4095600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24000" y="2322511"/>
            <a:ext cx="4095600" cy="384968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4399" y="1682750"/>
            <a:ext cx="4094164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4399" y="2322511"/>
            <a:ext cx="4094164" cy="384969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pic>
        <p:nvPicPr>
          <p:cNvPr id="12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324000" y="1682750"/>
            <a:ext cx="8496000" cy="4489450"/>
          </a:xfrm>
        </p:spPr>
        <p:txBody>
          <a:bodyPr/>
          <a:lstStyle/>
          <a:p>
            <a:pPr lvl="0"/>
            <a:r>
              <a:rPr lang="en-GB" noProof="0" smtClean="0"/>
              <a:t>Click icon to add table</a:t>
            </a:r>
            <a:endParaRPr lang="en-US" noProof="0" dirty="0" smtClean="0"/>
          </a:p>
        </p:txBody>
      </p:sp>
      <p:pic>
        <p:nvPicPr>
          <p:cNvPr id="9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210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327827" y="4077072"/>
            <a:ext cx="8496300" cy="2100263"/>
          </a:xfrm>
        </p:spPr>
        <p:txBody>
          <a:bodyPr/>
          <a:lstStyle/>
          <a:p>
            <a:r>
              <a:rPr lang="en-GB" smtClean="0"/>
              <a:t>Drag picture to placeholder or click icon to add</a:t>
            </a:r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23404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4000" y="900000"/>
            <a:ext cx="84960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24000" y="6324600"/>
            <a:ext cx="1752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endParaRPr lang="en-US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48000" y="6324600"/>
            <a:ext cx="2895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endParaRPr lang="en-US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67400" y="6316662"/>
            <a:ext cx="1752600" cy="312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51" r:id="rId4"/>
    <p:sldLayoutId id="2147483742" r:id="rId5"/>
    <p:sldLayoutId id="2147483743" r:id="rId6"/>
    <p:sldLayoutId id="2147483750" r:id="rId7"/>
    <p:sldLayoutId id="2147483752" r:id="rId8"/>
    <p:sldLayoutId id="2147483744" r:id="rId9"/>
    <p:sldLayoutId id="2147483745" r:id="rId10"/>
  </p:sldLayoutIdLst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9pPr>
    </p:titleStyle>
    <p:bodyStyle>
      <a:lvl1pPr marL="174625" indent="-174625" algn="l" rtl="0" eaLnBrk="1" fontAlgn="base" hangingPunct="1">
        <a:spcBef>
          <a:spcPct val="0"/>
        </a:spcBef>
        <a:spcAft>
          <a:spcPts val="1800"/>
        </a:spcAft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449263" indent="-176213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2pPr>
      <a:lvl3pPr marL="722313" indent="-185738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3pPr>
      <a:lvl4pPr marL="985838" indent="-176213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4pPr>
      <a:lvl5pPr marL="1258888" indent="-185738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Message Queues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COMP3211 </a:t>
            </a:r>
            <a:r>
              <a:rPr lang="en-US" dirty="0" smtClean="0"/>
              <a:t>Advanced Databases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err="1" smtClean="0"/>
              <a:t>Dr</a:t>
            </a:r>
            <a:r>
              <a:rPr lang="en-US" dirty="0" smtClean="0"/>
              <a:t> Nicholas Gibbins – </a:t>
            </a:r>
            <a:r>
              <a:rPr lang="en-US" dirty="0" err="1" smtClean="0"/>
              <a:t>nmg@ecs.soton.ac.uk</a:t>
            </a:r>
            <a:endParaRPr lang="en-US" dirty="0" smtClean="0"/>
          </a:p>
          <a:p>
            <a:r>
              <a:rPr lang="en-US" dirty="0" smtClean="0"/>
              <a:t>2014-2015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7793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Client adds request to queue (</a:t>
            </a:r>
            <a:r>
              <a:rPr lang="en-US" dirty="0" err="1" smtClean="0"/>
              <a:t>enqueues</a:t>
            </a:r>
            <a:r>
              <a:rPr lang="en-US" dirty="0" smtClean="0"/>
              <a:t>)</a:t>
            </a:r>
          </a:p>
          <a:p>
            <a:pPr marL="0" indent="0">
              <a:buNone/>
            </a:pPr>
            <a:r>
              <a:rPr lang="en-US" dirty="0" smtClean="0"/>
              <a:t>Server removes request from queue (</a:t>
            </a:r>
            <a:r>
              <a:rPr lang="en-US" dirty="0" err="1" smtClean="0"/>
              <a:t>dequeues</a:t>
            </a:r>
            <a:r>
              <a:rPr lang="en-US" dirty="0" smtClean="0"/>
              <a:t>)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If server is unavailable (busy, down, disconnected), the request is stored in the queue until the server is able to process it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Message Queues</a:t>
            </a:r>
            <a:endParaRPr lang="en-US" dirty="0"/>
          </a:p>
        </p:txBody>
      </p:sp>
      <p:grpSp>
        <p:nvGrpSpPr>
          <p:cNvPr id="15" name="Group 14"/>
          <p:cNvGrpSpPr/>
          <p:nvPr/>
        </p:nvGrpSpPr>
        <p:grpSpPr>
          <a:xfrm>
            <a:off x="3492000" y="5040772"/>
            <a:ext cx="2160000" cy="360000"/>
            <a:chOff x="1661833" y="4860772"/>
            <a:chExt cx="2160000" cy="360000"/>
          </a:xfrm>
        </p:grpSpPr>
        <p:sp>
          <p:nvSpPr>
            <p:cNvPr id="7" name="Rectangle 6"/>
            <p:cNvSpPr>
              <a:spLocks noChangeAspect="1"/>
            </p:cNvSpPr>
            <p:nvPr/>
          </p:nvSpPr>
          <p:spPr bwMode="auto">
            <a:xfrm>
              <a:off x="1661833" y="4860772"/>
              <a:ext cx="360000" cy="36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8" name="Rectangle 7"/>
            <p:cNvSpPr>
              <a:spLocks noChangeAspect="1"/>
            </p:cNvSpPr>
            <p:nvPr/>
          </p:nvSpPr>
          <p:spPr bwMode="auto">
            <a:xfrm>
              <a:off x="2021833" y="4860772"/>
              <a:ext cx="360000" cy="36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9" name="Rectangle 8"/>
            <p:cNvSpPr>
              <a:spLocks noChangeAspect="1"/>
            </p:cNvSpPr>
            <p:nvPr/>
          </p:nvSpPr>
          <p:spPr bwMode="auto">
            <a:xfrm>
              <a:off x="2381833" y="4860772"/>
              <a:ext cx="360000" cy="36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0" name="Rectangle 9"/>
            <p:cNvSpPr>
              <a:spLocks noChangeAspect="1"/>
            </p:cNvSpPr>
            <p:nvPr/>
          </p:nvSpPr>
          <p:spPr bwMode="auto">
            <a:xfrm>
              <a:off x="2741833" y="4860772"/>
              <a:ext cx="360000" cy="36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1" name="Rectangle 10"/>
            <p:cNvSpPr>
              <a:spLocks noChangeAspect="1"/>
            </p:cNvSpPr>
            <p:nvPr/>
          </p:nvSpPr>
          <p:spPr bwMode="auto">
            <a:xfrm>
              <a:off x="3101833" y="4860772"/>
              <a:ext cx="360000" cy="36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2" name="Rectangle 11"/>
            <p:cNvSpPr>
              <a:spLocks noChangeAspect="1"/>
            </p:cNvSpPr>
            <p:nvPr/>
          </p:nvSpPr>
          <p:spPr bwMode="auto">
            <a:xfrm>
              <a:off x="3461833" y="4860772"/>
              <a:ext cx="360000" cy="36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cxnSp>
          <p:nvCxnSpPr>
            <p:cNvPr id="14" name="Straight Arrow Connector 13"/>
            <p:cNvCxnSpPr/>
            <p:nvPr/>
          </p:nvCxnSpPr>
          <p:spPr bwMode="auto">
            <a:xfrm>
              <a:off x="1835063" y="5039006"/>
              <a:ext cx="1817585" cy="0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triangle" w="lg" len="lg"/>
            </a:ln>
            <a:effectLst/>
          </p:spPr>
        </p:cxnSp>
      </p:grpSp>
      <p:sp>
        <p:nvSpPr>
          <p:cNvPr id="16" name="Rectangle 15"/>
          <p:cNvSpPr/>
          <p:nvPr/>
        </p:nvSpPr>
        <p:spPr bwMode="auto">
          <a:xfrm>
            <a:off x="792000" y="4859006"/>
            <a:ext cx="1080000" cy="720000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Client</a:t>
            </a:r>
            <a:endParaRPr kumimoji="0" 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7272000" y="4859006"/>
            <a:ext cx="1080000" cy="720000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Server</a:t>
            </a:r>
            <a:endParaRPr kumimoji="0" 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19" name="Straight Arrow Connector 18"/>
          <p:cNvCxnSpPr>
            <a:stCxn id="16" idx="3"/>
            <a:endCxn id="7" idx="1"/>
          </p:cNvCxnSpPr>
          <p:nvPr/>
        </p:nvCxnSpPr>
        <p:spPr bwMode="auto">
          <a:xfrm>
            <a:off x="1872000" y="5219006"/>
            <a:ext cx="1620000" cy="176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0" name="Straight Arrow Connector 19"/>
          <p:cNvCxnSpPr>
            <a:stCxn id="12" idx="3"/>
            <a:endCxn id="17" idx="1"/>
          </p:cNvCxnSpPr>
          <p:nvPr/>
        </p:nvCxnSpPr>
        <p:spPr bwMode="auto">
          <a:xfrm flipV="1">
            <a:off x="5652000" y="5219006"/>
            <a:ext cx="1620000" cy="176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3" name="TextBox 22"/>
          <p:cNvSpPr txBox="1"/>
          <p:nvPr/>
        </p:nvSpPr>
        <p:spPr>
          <a:xfrm>
            <a:off x="3712951" y="5400772"/>
            <a:ext cx="17181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message queue</a:t>
            </a:r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2210551" y="4847349"/>
            <a:ext cx="105051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err="1" smtClean="0"/>
              <a:t>enqueue</a:t>
            </a:r>
            <a:endParaRPr lang="en-US" dirty="0" smtClean="0"/>
          </a:p>
          <a:p>
            <a:pPr algn="ctr"/>
            <a:r>
              <a:rPr lang="en-US" dirty="0" smtClean="0"/>
              <a:t>request</a:t>
            </a:r>
            <a:endParaRPr lang="en-US" dirty="0"/>
          </a:p>
        </p:txBody>
      </p:sp>
      <p:sp>
        <p:nvSpPr>
          <p:cNvPr id="25" name="TextBox 24"/>
          <p:cNvSpPr txBox="1"/>
          <p:nvPr/>
        </p:nvSpPr>
        <p:spPr>
          <a:xfrm>
            <a:off x="5891999" y="4847349"/>
            <a:ext cx="104668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err="1" smtClean="0"/>
              <a:t>dequeue</a:t>
            </a:r>
            <a:endParaRPr lang="en-US" dirty="0" smtClean="0"/>
          </a:p>
          <a:p>
            <a:pPr algn="ctr"/>
            <a:r>
              <a:rPr lang="en-US" dirty="0" smtClean="0"/>
              <a:t>request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4124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40" name="Content Placeholder 39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Bidirectional communication between client and server requires a separate queue for communications in each direction</a:t>
            </a:r>
            <a:endParaRPr lang="en-US" dirty="0"/>
          </a:p>
        </p:txBody>
      </p:sp>
      <p:sp>
        <p:nvSpPr>
          <p:cNvPr id="39" name="Title 3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Bidirectional Queues</a:t>
            </a:r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3492000" y="4506848"/>
            <a:ext cx="2160000" cy="360000"/>
            <a:chOff x="1661833" y="4860772"/>
            <a:chExt cx="2160000" cy="360000"/>
          </a:xfrm>
        </p:grpSpPr>
        <p:sp>
          <p:nvSpPr>
            <p:cNvPr id="8" name="Rectangle 7"/>
            <p:cNvSpPr>
              <a:spLocks noChangeAspect="1"/>
            </p:cNvSpPr>
            <p:nvPr/>
          </p:nvSpPr>
          <p:spPr bwMode="auto">
            <a:xfrm>
              <a:off x="1661833" y="4860772"/>
              <a:ext cx="360000" cy="36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9" name="Rectangle 8"/>
            <p:cNvSpPr>
              <a:spLocks noChangeAspect="1"/>
            </p:cNvSpPr>
            <p:nvPr/>
          </p:nvSpPr>
          <p:spPr bwMode="auto">
            <a:xfrm>
              <a:off x="2021833" y="4860772"/>
              <a:ext cx="360000" cy="36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0" name="Rectangle 9"/>
            <p:cNvSpPr>
              <a:spLocks noChangeAspect="1"/>
            </p:cNvSpPr>
            <p:nvPr/>
          </p:nvSpPr>
          <p:spPr bwMode="auto">
            <a:xfrm>
              <a:off x="2381833" y="4860772"/>
              <a:ext cx="360000" cy="36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1" name="Rectangle 10"/>
            <p:cNvSpPr>
              <a:spLocks noChangeAspect="1"/>
            </p:cNvSpPr>
            <p:nvPr/>
          </p:nvSpPr>
          <p:spPr bwMode="auto">
            <a:xfrm>
              <a:off x="2741833" y="4860772"/>
              <a:ext cx="360000" cy="36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2" name="Rectangle 11"/>
            <p:cNvSpPr>
              <a:spLocks noChangeAspect="1"/>
            </p:cNvSpPr>
            <p:nvPr/>
          </p:nvSpPr>
          <p:spPr bwMode="auto">
            <a:xfrm>
              <a:off x="3101833" y="4860772"/>
              <a:ext cx="360000" cy="36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3" name="Rectangle 12"/>
            <p:cNvSpPr>
              <a:spLocks noChangeAspect="1"/>
            </p:cNvSpPr>
            <p:nvPr/>
          </p:nvSpPr>
          <p:spPr bwMode="auto">
            <a:xfrm>
              <a:off x="3461833" y="4860772"/>
              <a:ext cx="360000" cy="36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cxnSp>
          <p:nvCxnSpPr>
            <p:cNvPr id="14" name="Straight Arrow Connector 13"/>
            <p:cNvCxnSpPr/>
            <p:nvPr/>
          </p:nvCxnSpPr>
          <p:spPr bwMode="auto">
            <a:xfrm>
              <a:off x="1835063" y="5039006"/>
              <a:ext cx="1817585" cy="0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triangle" w="lg" len="lg"/>
            </a:ln>
            <a:effectLst/>
          </p:spPr>
        </p:cxnSp>
      </p:grpSp>
      <p:sp>
        <p:nvSpPr>
          <p:cNvPr id="15" name="Rectangle 14"/>
          <p:cNvSpPr/>
          <p:nvPr/>
        </p:nvSpPr>
        <p:spPr bwMode="auto">
          <a:xfrm>
            <a:off x="792000" y="4866848"/>
            <a:ext cx="1080000" cy="720000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Client</a:t>
            </a:r>
            <a:endParaRPr kumimoji="0" 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7272000" y="4866848"/>
            <a:ext cx="1080000" cy="720000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Server</a:t>
            </a:r>
            <a:endParaRPr kumimoji="0" 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17" name="Straight Arrow Connector 16"/>
          <p:cNvCxnSpPr>
            <a:stCxn id="15" idx="3"/>
            <a:endCxn id="8" idx="1"/>
          </p:cNvCxnSpPr>
          <p:nvPr/>
        </p:nvCxnSpPr>
        <p:spPr bwMode="auto">
          <a:xfrm flipV="1">
            <a:off x="1872000" y="4686848"/>
            <a:ext cx="1620000" cy="54000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8" name="Straight Arrow Connector 17"/>
          <p:cNvCxnSpPr>
            <a:stCxn id="13" idx="3"/>
            <a:endCxn id="16" idx="1"/>
          </p:cNvCxnSpPr>
          <p:nvPr/>
        </p:nvCxnSpPr>
        <p:spPr bwMode="auto">
          <a:xfrm>
            <a:off x="5652000" y="4686848"/>
            <a:ext cx="1620000" cy="54000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9" name="TextBox 18"/>
          <p:cNvSpPr txBox="1"/>
          <p:nvPr/>
        </p:nvSpPr>
        <p:spPr>
          <a:xfrm>
            <a:off x="3763329" y="3961696"/>
            <a:ext cx="16173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request queue</a:t>
            </a:r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2210551" y="4040517"/>
            <a:ext cx="105051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err="1" smtClean="0"/>
              <a:t>enqueue</a:t>
            </a:r>
            <a:endParaRPr lang="en-US" dirty="0" smtClean="0"/>
          </a:p>
          <a:p>
            <a:pPr algn="ctr"/>
            <a:r>
              <a:rPr lang="en-US" dirty="0" smtClean="0"/>
              <a:t>request</a:t>
            </a:r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6020719" y="4085552"/>
            <a:ext cx="104668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err="1" smtClean="0"/>
              <a:t>dequeue</a:t>
            </a:r>
            <a:endParaRPr lang="en-US" dirty="0" smtClean="0"/>
          </a:p>
          <a:p>
            <a:pPr algn="ctr"/>
            <a:r>
              <a:rPr lang="en-US" dirty="0" smtClean="0"/>
              <a:t>request</a:t>
            </a:r>
            <a:endParaRPr lang="en-US" dirty="0"/>
          </a:p>
        </p:txBody>
      </p:sp>
      <p:grpSp>
        <p:nvGrpSpPr>
          <p:cNvPr id="22" name="Group 21"/>
          <p:cNvGrpSpPr/>
          <p:nvPr/>
        </p:nvGrpSpPr>
        <p:grpSpPr>
          <a:xfrm rot="10800000">
            <a:off x="3491999" y="5586848"/>
            <a:ext cx="2160000" cy="360000"/>
            <a:chOff x="1661833" y="4860772"/>
            <a:chExt cx="2160000" cy="360000"/>
          </a:xfrm>
        </p:grpSpPr>
        <p:sp>
          <p:nvSpPr>
            <p:cNvPr id="23" name="Rectangle 22"/>
            <p:cNvSpPr>
              <a:spLocks noChangeAspect="1"/>
            </p:cNvSpPr>
            <p:nvPr/>
          </p:nvSpPr>
          <p:spPr bwMode="auto">
            <a:xfrm>
              <a:off x="1661833" y="4860772"/>
              <a:ext cx="360000" cy="36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24" name="Rectangle 23"/>
            <p:cNvSpPr>
              <a:spLocks noChangeAspect="1"/>
            </p:cNvSpPr>
            <p:nvPr/>
          </p:nvSpPr>
          <p:spPr bwMode="auto">
            <a:xfrm>
              <a:off x="2021833" y="4860772"/>
              <a:ext cx="360000" cy="36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25" name="Rectangle 24"/>
            <p:cNvSpPr>
              <a:spLocks noChangeAspect="1"/>
            </p:cNvSpPr>
            <p:nvPr/>
          </p:nvSpPr>
          <p:spPr bwMode="auto">
            <a:xfrm>
              <a:off x="2381833" y="4860772"/>
              <a:ext cx="360000" cy="36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26" name="Rectangle 25"/>
            <p:cNvSpPr>
              <a:spLocks noChangeAspect="1"/>
            </p:cNvSpPr>
            <p:nvPr/>
          </p:nvSpPr>
          <p:spPr bwMode="auto">
            <a:xfrm>
              <a:off x="2741833" y="4860772"/>
              <a:ext cx="360000" cy="36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27" name="Rectangle 26"/>
            <p:cNvSpPr>
              <a:spLocks noChangeAspect="1"/>
            </p:cNvSpPr>
            <p:nvPr/>
          </p:nvSpPr>
          <p:spPr bwMode="auto">
            <a:xfrm>
              <a:off x="3101833" y="4860772"/>
              <a:ext cx="360000" cy="36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28" name="Rectangle 27"/>
            <p:cNvSpPr>
              <a:spLocks noChangeAspect="1"/>
            </p:cNvSpPr>
            <p:nvPr/>
          </p:nvSpPr>
          <p:spPr bwMode="auto">
            <a:xfrm>
              <a:off x="3461833" y="4860772"/>
              <a:ext cx="360000" cy="36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cxnSp>
          <p:nvCxnSpPr>
            <p:cNvPr id="29" name="Straight Arrow Connector 28"/>
            <p:cNvCxnSpPr/>
            <p:nvPr/>
          </p:nvCxnSpPr>
          <p:spPr bwMode="auto">
            <a:xfrm>
              <a:off x="1835063" y="5039006"/>
              <a:ext cx="1817585" cy="0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triangle" w="lg" len="lg"/>
            </a:ln>
            <a:effectLst/>
          </p:spPr>
        </p:cxnSp>
      </p:grpSp>
      <p:cxnSp>
        <p:nvCxnSpPr>
          <p:cNvPr id="30" name="Straight Arrow Connector 29"/>
          <p:cNvCxnSpPr>
            <a:stCxn id="28" idx="3"/>
            <a:endCxn id="15" idx="3"/>
          </p:cNvCxnSpPr>
          <p:nvPr/>
        </p:nvCxnSpPr>
        <p:spPr bwMode="auto">
          <a:xfrm flipH="1" flipV="1">
            <a:off x="1872000" y="5226848"/>
            <a:ext cx="1619999" cy="54000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3" name="Straight Arrow Connector 32"/>
          <p:cNvCxnSpPr>
            <a:stCxn id="16" idx="1"/>
            <a:endCxn id="23" idx="1"/>
          </p:cNvCxnSpPr>
          <p:nvPr/>
        </p:nvCxnSpPr>
        <p:spPr bwMode="auto">
          <a:xfrm flipH="1">
            <a:off x="5651999" y="5226848"/>
            <a:ext cx="1620001" cy="54000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6" name="TextBox 35"/>
          <p:cNvSpPr txBox="1"/>
          <p:nvPr/>
        </p:nvSpPr>
        <p:spPr>
          <a:xfrm>
            <a:off x="3884048" y="6078450"/>
            <a:ext cx="13759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reply queue</a:t>
            </a:r>
            <a:endParaRPr lang="en-US" dirty="0"/>
          </a:p>
        </p:txBody>
      </p:sp>
      <p:sp>
        <p:nvSpPr>
          <p:cNvPr id="37" name="TextBox 36"/>
          <p:cNvSpPr txBox="1"/>
          <p:nvPr/>
        </p:nvSpPr>
        <p:spPr>
          <a:xfrm>
            <a:off x="6042754" y="5643845"/>
            <a:ext cx="105051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err="1" smtClean="0"/>
              <a:t>enqueue</a:t>
            </a:r>
            <a:endParaRPr lang="en-US" dirty="0" smtClean="0"/>
          </a:p>
          <a:p>
            <a:pPr algn="ctr"/>
            <a:r>
              <a:rPr lang="en-US" dirty="0" smtClean="0"/>
              <a:t>reply</a:t>
            </a:r>
            <a:endParaRPr lang="en-US" dirty="0"/>
          </a:p>
        </p:txBody>
      </p:sp>
      <p:sp>
        <p:nvSpPr>
          <p:cNvPr id="38" name="TextBox 37"/>
          <p:cNvSpPr txBox="1"/>
          <p:nvPr/>
        </p:nvSpPr>
        <p:spPr>
          <a:xfrm>
            <a:off x="2190432" y="5755284"/>
            <a:ext cx="104668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err="1" smtClean="0"/>
              <a:t>dequeue</a:t>
            </a:r>
            <a:endParaRPr lang="en-US" dirty="0" smtClean="0"/>
          </a:p>
          <a:p>
            <a:pPr algn="ctr"/>
            <a:r>
              <a:rPr lang="en-US" dirty="0" smtClean="0"/>
              <a:t>reply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86187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Communication may be one-to-many</a:t>
            </a:r>
          </a:p>
          <a:p>
            <a:pPr marL="0" indent="0">
              <a:buNone/>
            </a:pPr>
            <a:r>
              <a:rPr lang="en-US" dirty="0" smtClean="0"/>
              <a:t>Communication may be many-to-one</a:t>
            </a:r>
            <a:endParaRPr lang="en-US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Application Structure</a:t>
            </a:r>
            <a:endParaRPr lang="en-US" dirty="0"/>
          </a:p>
        </p:txBody>
      </p:sp>
      <p:grpSp>
        <p:nvGrpSpPr>
          <p:cNvPr id="35" name="Group 34"/>
          <p:cNvGrpSpPr/>
          <p:nvPr/>
        </p:nvGrpSpPr>
        <p:grpSpPr>
          <a:xfrm>
            <a:off x="792000" y="3823260"/>
            <a:ext cx="7560000" cy="2806140"/>
            <a:chOff x="792000" y="3823260"/>
            <a:chExt cx="7560000" cy="2806140"/>
          </a:xfrm>
        </p:grpSpPr>
        <p:grpSp>
          <p:nvGrpSpPr>
            <p:cNvPr id="8" name="Group 7"/>
            <p:cNvGrpSpPr/>
            <p:nvPr/>
          </p:nvGrpSpPr>
          <p:grpSpPr>
            <a:xfrm>
              <a:off x="3492000" y="5040772"/>
              <a:ext cx="2160000" cy="360000"/>
              <a:chOff x="1661833" y="4860772"/>
              <a:chExt cx="2160000" cy="360000"/>
            </a:xfrm>
          </p:grpSpPr>
          <p:sp>
            <p:nvSpPr>
              <p:cNvPr id="9" name="Rectangle 8"/>
              <p:cNvSpPr>
                <a:spLocks noChangeAspect="1"/>
              </p:cNvSpPr>
              <p:nvPr/>
            </p:nvSpPr>
            <p:spPr bwMode="auto">
              <a:xfrm>
                <a:off x="1661833" y="4860772"/>
                <a:ext cx="360000" cy="360000"/>
              </a:xfrm>
              <a:prstGeom prst="rect">
                <a:avLst/>
              </a:prstGeom>
              <a:solidFill>
                <a:schemeClr val="bg1"/>
              </a:solidFill>
              <a:ln w="19050" cap="flat" cmpd="sng" algn="ctr">
                <a:solidFill>
                  <a:schemeClr val="tx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0" tIns="0" rIns="0" bIns="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2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sp>
            <p:nvSpPr>
              <p:cNvPr id="10" name="Rectangle 9"/>
              <p:cNvSpPr>
                <a:spLocks noChangeAspect="1"/>
              </p:cNvSpPr>
              <p:nvPr/>
            </p:nvSpPr>
            <p:spPr bwMode="auto">
              <a:xfrm>
                <a:off x="2021833" y="4860772"/>
                <a:ext cx="360000" cy="360000"/>
              </a:xfrm>
              <a:prstGeom prst="rect">
                <a:avLst/>
              </a:prstGeom>
              <a:solidFill>
                <a:schemeClr val="bg1"/>
              </a:solidFill>
              <a:ln w="19050" cap="flat" cmpd="sng" algn="ctr">
                <a:solidFill>
                  <a:schemeClr val="tx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0" tIns="0" rIns="0" bIns="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2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sp>
            <p:nvSpPr>
              <p:cNvPr id="11" name="Rectangle 10"/>
              <p:cNvSpPr>
                <a:spLocks noChangeAspect="1"/>
              </p:cNvSpPr>
              <p:nvPr/>
            </p:nvSpPr>
            <p:spPr bwMode="auto">
              <a:xfrm>
                <a:off x="2381833" y="4860772"/>
                <a:ext cx="360000" cy="360000"/>
              </a:xfrm>
              <a:prstGeom prst="rect">
                <a:avLst/>
              </a:prstGeom>
              <a:solidFill>
                <a:schemeClr val="bg1"/>
              </a:solidFill>
              <a:ln w="19050" cap="flat" cmpd="sng" algn="ctr">
                <a:solidFill>
                  <a:schemeClr val="tx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0" tIns="0" rIns="0" bIns="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2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sp>
            <p:nvSpPr>
              <p:cNvPr id="12" name="Rectangle 11"/>
              <p:cNvSpPr>
                <a:spLocks noChangeAspect="1"/>
              </p:cNvSpPr>
              <p:nvPr/>
            </p:nvSpPr>
            <p:spPr bwMode="auto">
              <a:xfrm>
                <a:off x="2741833" y="4860772"/>
                <a:ext cx="360000" cy="360000"/>
              </a:xfrm>
              <a:prstGeom prst="rect">
                <a:avLst/>
              </a:prstGeom>
              <a:solidFill>
                <a:schemeClr val="bg1"/>
              </a:solidFill>
              <a:ln w="19050" cap="flat" cmpd="sng" algn="ctr">
                <a:solidFill>
                  <a:schemeClr val="tx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0" tIns="0" rIns="0" bIns="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2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sp>
            <p:nvSpPr>
              <p:cNvPr id="13" name="Rectangle 12"/>
              <p:cNvSpPr>
                <a:spLocks noChangeAspect="1"/>
              </p:cNvSpPr>
              <p:nvPr/>
            </p:nvSpPr>
            <p:spPr bwMode="auto">
              <a:xfrm>
                <a:off x="3101833" y="4860772"/>
                <a:ext cx="360000" cy="360000"/>
              </a:xfrm>
              <a:prstGeom prst="rect">
                <a:avLst/>
              </a:prstGeom>
              <a:solidFill>
                <a:schemeClr val="bg1"/>
              </a:solidFill>
              <a:ln w="19050" cap="flat" cmpd="sng" algn="ctr">
                <a:solidFill>
                  <a:schemeClr val="tx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0" tIns="0" rIns="0" bIns="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2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sp>
            <p:nvSpPr>
              <p:cNvPr id="14" name="Rectangle 13"/>
              <p:cNvSpPr>
                <a:spLocks noChangeAspect="1"/>
              </p:cNvSpPr>
              <p:nvPr/>
            </p:nvSpPr>
            <p:spPr bwMode="auto">
              <a:xfrm>
                <a:off x="3461833" y="4860772"/>
                <a:ext cx="360000" cy="360000"/>
              </a:xfrm>
              <a:prstGeom prst="rect">
                <a:avLst/>
              </a:prstGeom>
              <a:solidFill>
                <a:schemeClr val="bg1"/>
              </a:solidFill>
              <a:ln w="19050" cap="flat" cmpd="sng" algn="ctr">
                <a:solidFill>
                  <a:schemeClr val="tx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0" tIns="0" rIns="0" bIns="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2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cxnSp>
            <p:nvCxnSpPr>
              <p:cNvPr id="15" name="Straight Arrow Connector 14"/>
              <p:cNvCxnSpPr/>
              <p:nvPr/>
            </p:nvCxnSpPr>
            <p:spPr bwMode="auto">
              <a:xfrm>
                <a:off x="1835063" y="5039006"/>
                <a:ext cx="1817585" cy="0"/>
              </a:xfrm>
              <a:prstGeom prst="straightConnector1">
                <a:avLst/>
              </a:prstGeom>
              <a:solidFill>
                <a:schemeClr val="accent1"/>
              </a:solidFill>
              <a:ln w="19050" cap="flat" cmpd="sng" algn="ctr">
                <a:solidFill>
                  <a:srgbClr val="191F22"/>
                </a:solidFill>
                <a:prstDash val="solid"/>
                <a:round/>
                <a:headEnd type="none" w="med" len="med"/>
                <a:tailEnd type="triangle" w="lg" len="lg"/>
              </a:ln>
              <a:effectLst/>
            </p:spPr>
          </p:cxnSp>
        </p:grpSp>
        <p:sp>
          <p:nvSpPr>
            <p:cNvPr id="16" name="Rectangle 15"/>
            <p:cNvSpPr/>
            <p:nvPr/>
          </p:nvSpPr>
          <p:spPr bwMode="auto">
            <a:xfrm>
              <a:off x="792000" y="4859006"/>
              <a:ext cx="1080000" cy="72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pitchFamily="-106" charset="-128"/>
                  <a:cs typeface="Georgia"/>
                </a:rPr>
                <a:t>Client</a:t>
              </a:r>
              <a:endPara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17" name="Rectangle 16"/>
            <p:cNvSpPr/>
            <p:nvPr/>
          </p:nvSpPr>
          <p:spPr bwMode="auto">
            <a:xfrm>
              <a:off x="7272000" y="3823260"/>
              <a:ext cx="1080000" cy="72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pitchFamily="-106" charset="-128"/>
                  <a:cs typeface="Georgia"/>
                </a:rPr>
                <a:t>Server</a:t>
              </a:r>
              <a:endPara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cxnSp>
          <p:nvCxnSpPr>
            <p:cNvPr id="18" name="Straight Arrow Connector 17"/>
            <p:cNvCxnSpPr>
              <a:stCxn id="16" idx="3"/>
              <a:endCxn id="9" idx="1"/>
            </p:cNvCxnSpPr>
            <p:nvPr/>
          </p:nvCxnSpPr>
          <p:spPr bwMode="auto">
            <a:xfrm>
              <a:off x="1872000" y="5219006"/>
              <a:ext cx="1620000" cy="1766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9" name="Straight Arrow Connector 18"/>
            <p:cNvCxnSpPr>
              <a:stCxn id="14" idx="3"/>
              <a:endCxn id="17" idx="1"/>
            </p:cNvCxnSpPr>
            <p:nvPr/>
          </p:nvCxnSpPr>
          <p:spPr bwMode="auto">
            <a:xfrm flipV="1">
              <a:off x="5652000" y="4183260"/>
              <a:ext cx="1620000" cy="1037512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20" name="TextBox 19"/>
            <p:cNvSpPr txBox="1"/>
            <p:nvPr/>
          </p:nvSpPr>
          <p:spPr>
            <a:xfrm>
              <a:off x="3712951" y="5400772"/>
              <a:ext cx="171810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 smtClean="0"/>
                <a:t>message queue</a:t>
              </a:r>
              <a:endParaRPr lang="en-US" dirty="0"/>
            </a:p>
          </p:txBody>
        </p:sp>
        <p:sp>
          <p:nvSpPr>
            <p:cNvPr id="25" name="Rectangle 24"/>
            <p:cNvSpPr/>
            <p:nvPr/>
          </p:nvSpPr>
          <p:spPr bwMode="auto">
            <a:xfrm>
              <a:off x="7272000" y="4864614"/>
              <a:ext cx="1080000" cy="72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pitchFamily="-106" charset="-128"/>
                  <a:cs typeface="Georgia"/>
                </a:rPr>
                <a:t>Server</a:t>
              </a:r>
              <a:endPara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cxnSp>
          <p:nvCxnSpPr>
            <p:cNvPr id="26" name="Straight Arrow Connector 25"/>
            <p:cNvCxnSpPr>
              <a:stCxn id="14" idx="3"/>
              <a:endCxn id="25" idx="1"/>
            </p:cNvCxnSpPr>
            <p:nvPr/>
          </p:nvCxnSpPr>
          <p:spPr bwMode="auto">
            <a:xfrm>
              <a:off x="5652000" y="5220772"/>
              <a:ext cx="1620000" cy="3842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30" name="Rectangle 29"/>
            <p:cNvSpPr/>
            <p:nvPr/>
          </p:nvSpPr>
          <p:spPr bwMode="auto">
            <a:xfrm>
              <a:off x="7272000" y="5909400"/>
              <a:ext cx="1080000" cy="72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pitchFamily="-106" charset="-128"/>
                  <a:cs typeface="Georgia"/>
                </a:rPr>
                <a:t>Server</a:t>
              </a:r>
              <a:endPara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cxnSp>
          <p:nvCxnSpPr>
            <p:cNvPr id="31" name="Straight Arrow Connector 30"/>
            <p:cNvCxnSpPr>
              <a:stCxn id="14" idx="3"/>
              <a:endCxn id="30" idx="1"/>
            </p:cNvCxnSpPr>
            <p:nvPr/>
          </p:nvCxnSpPr>
          <p:spPr bwMode="auto">
            <a:xfrm>
              <a:off x="5652000" y="5220772"/>
              <a:ext cx="1620000" cy="1048628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p:grpSp>
        <p:nvGrpSpPr>
          <p:cNvPr id="36" name="Group 35"/>
          <p:cNvGrpSpPr/>
          <p:nvPr/>
        </p:nvGrpSpPr>
        <p:grpSpPr>
          <a:xfrm>
            <a:off x="792000" y="3825827"/>
            <a:ext cx="7560000" cy="2806140"/>
            <a:chOff x="792000" y="3823260"/>
            <a:chExt cx="7560000" cy="2806140"/>
          </a:xfrm>
        </p:grpSpPr>
        <p:grpSp>
          <p:nvGrpSpPr>
            <p:cNvPr id="37" name="Group 36"/>
            <p:cNvGrpSpPr/>
            <p:nvPr/>
          </p:nvGrpSpPr>
          <p:grpSpPr>
            <a:xfrm>
              <a:off x="3492000" y="5040772"/>
              <a:ext cx="2160000" cy="360000"/>
              <a:chOff x="1661833" y="4860772"/>
              <a:chExt cx="2160000" cy="360000"/>
            </a:xfrm>
          </p:grpSpPr>
          <p:sp>
            <p:nvSpPr>
              <p:cNvPr id="47" name="Rectangle 46"/>
              <p:cNvSpPr>
                <a:spLocks noChangeAspect="1"/>
              </p:cNvSpPr>
              <p:nvPr/>
            </p:nvSpPr>
            <p:spPr bwMode="auto">
              <a:xfrm>
                <a:off x="1661833" y="4860772"/>
                <a:ext cx="360000" cy="360000"/>
              </a:xfrm>
              <a:prstGeom prst="rect">
                <a:avLst/>
              </a:prstGeom>
              <a:solidFill>
                <a:schemeClr val="bg1"/>
              </a:solidFill>
              <a:ln w="19050" cap="flat" cmpd="sng" algn="ctr">
                <a:solidFill>
                  <a:schemeClr val="tx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0" tIns="0" rIns="0" bIns="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2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sp>
            <p:nvSpPr>
              <p:cNvPr id="48" name="Rectangle 47"/>
              <p:cNvSpPr>
                <a:spLocks noChangeAspect="1"/>
              </p:cNvSpPr>
              <p:nvPr/>
            </p:nvSpPr>
            <p:spPr bwMode="auto">
              <a:xfrm>
                <a:off x="2021833" y="4860772"/>
                <a:ext cx="360000" cy="360000"/>
              </a:xfrm>
              <a:prstGeom prst="rect">
                <a:avLst/>
              </a:prstGeom>
              <a:solidFill>
                <a:schemeClr val="bg1"/>
              </a:solidFill>
              <a:ln w="19050" cap="flat" cmpd="sng" algn="ctr">
                <a:solidFill>
                  <a:schemeClr val="tx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0" tIns="0" rIns="0" bIns="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2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sp>
            <p:nvSpPr>
              <p:cNvPr id="49" name="Rectangle 48"/>
              <p:cNvSpPr>
                <a:spLocks noChangeAspect="1"/>
              </p:cNvSpPr>
              <p:nvPr/>
            </p:nvSpPr>
            <p:spPr bwMode="auto">
              <a:xfrm>
                <a:off x="2381833" y="4860772"/>
                <a:ext cx="360000" cy="360000"/>
              </a:xfrm>
              <a:prstGeom prst="rect">
                <a:avLst/>
              </a:prstGeom>
              <a:solidFill>
                <a:schemeClr val="bg1"/>
              </a:solidFill>
              <a:ln w="19050" cap="flat" cmpd="sng" algn="ctr">
                <a:solidFill>
                  <a:schemeClr val="tx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0" tIns="0" rIns="0" bIns="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2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sp>
            <p:nvSpPr>
              <p:cNvPr id="50" name="Rectangle 49"/>
              <p:cNvSpPr>
                <a:spLocks noChangeAspect="1"/>
              </p:cNvSpPr>
              <p:nvPr/>
            </p:nvSpPr>
            <p:spPr bwMode="auto">
              <a:xfrm>
                <a:off x="2741833" y="4860772"/>
                <a:ext cx="360000" cy="360000"/>
              </a:xfrm>
              <a:prstGeom prst="rect">
                <a:avLst/>
              </a:prstGeom>
              <a:solidFill>
                <a:schemeClr val="bg1"/>
              </a:solidFill>
              <a:ln w="19050" cap="flat" cmpd="sng" algn="ctr">
                <a:solidFill>
                  <a:schemeClr val="tx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0" tIns="0" rIns="0" bIns="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2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sp>
            <p:nvSpPr>
              <p:cNvPr id="51" name="Rectangle 50"/>
              <p:cNvSpPr>
                <a:spLocks noChangeAspect="1"/>
              </p:cNvSpPr>
              <p:nvPr/>
            </p:nvSpPr>
            <p:spPr bwMode="auto">
              <a:xfrm>
                <a:off x="3101833" y="4860772"/>
                <a:ext cx="360000" cy="360000"/>
              </a:xfrm>
              <a:prstGeom prst="rect">
                <a:avLst/>
              </a:prstGeom>
              <a:solidFill>
                <a:schemeClr val="bg1"/>
              </a:solidFill>
              <a:ln w="19050" cap="flat" cmpd="sng" algn="ctr">
                <a:solidFill>
                  <a:schemeClr val="tx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0" tIns="0" rIns="0" bIns="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2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sp>
            <p:nvSpPr>
              <p:cNvPr id="52" name="Rectangle 51"/>
              <p:cNvSpPr>
                <a:spLocks noChangeAspect="1"/>
              </p:cNvSpPr>
              <p:nvPr/>
            </p:nvSpPr>
            <p:spPr bwMode="auto">
              <a:xfrm>
                <a:off x="3461833" y="4860772"/>
                <a:ext cx="360000" cy="360000"/>
              </a:xfrm>
              <a:prstGeom prst="rect">
                <a:avLst/>
              </a:prstGeom>
              <a:solidFill>
                <a:schemeClr val="bg1"/>
              </a:solidFill>
              <a:ln w="19050" cap="flat" cmpd="sng" algn="ctr">
                <a:solidFill>
                  <a:schemeClr val="tx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0" tIns="0" rIns="0" bIns="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2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cxnSp>
            <p:nvCxnSpPr>
              <p:cNvPr id="53" name="Straight Arrow Connector 52"/>
              <p:cNvCxnSpPr/>
              <p:nvPr/>
            </p:nvCxnSpPr>
            <p:spPr bwMode="auto">
              <a:xfrm>
                <a:off x="1835063" y="5039006"/>
                <a:ext cx="1817585" cy="0"/>
              </a:xfrm>
              <a:prstGeom prst="straightConnector1">
                <a:avLst/>
              </a:prstGeom>
              <a:solidFill>
                <a:schemeClr val="accent1"/>
              </a:solidFill>
              <a:ln w="19050" cap="flat" cmpd="sng" algn="ctr">
                <a:solidFill>
                  <a:srgbClr val="191F22"/>
                </a:solidFill>
                <a:prstDash val="solid"/>
                <a:round/>
                <a:headEnd type="none" w="med" len="med"/>
                <a:tailEnd type="triangle" w="lg" len="lg"/>
              </a:ln>
              <a:effectLst/>
            </p:spPr>
          </p:cxnSp>
        </p:grpSp>
        <p:sp>
          <p:nvSpPr>
            <p:cNvPr id="38" name="Rectangle 37"/>
            <p:cNvSpPr/>
            <p:nvPr/>
          </p:nvSpPr>
          <p:spPr bwMode="auto">
            <a:xfrm>
              <a:off x="792000" y="4859006"/>
              <a:ext cx="1080000" cy="72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pitchFamily="-106" charset="-128"/>
                  <a:cs typeface="Georgia"/>
                </a:rPr>
                <a:t>Client</a:t>
              </a:r>
              <a:endPara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cxnSp>
          <p:nvCxnSpPr>
            <p:cNvPr id="39" name="Straight Arrow Connector 38"/>
            <p:cNvCxnSpPr>
              <a:stCxn id="38" idx="3"/>
              <a:endCxn id="47" idx="1"/>
            </p:cNvCxnSpPr>
            <p:nvPr/>
          </p:nvCxnSpPr>
          <p:spPr bwMode="auto">
            <a:xfrm>
              <a:off x="1872000" y="5219006"/>
              <a:ext cx="1620000" cy="1766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40" name="Straight Arrow Connector 39"/>
            <p:cNvCxnSpPr>
              <a:stCxn id="46" idx="3"/>
              <a:endCxn id="47" idx="1"/>
            </p:cNvCxnSpPr>
            <p:nvPr/>
          </p:nvCxnSpPr>
          <p:spPr bwMode="auto">
            <a:xfrm flipV="1">
              <a:off x="1872000" y="5220772"/>
              <a:ext cx="1620000" cy="1048628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41" name="TextBox 40"/>
            <p:cNvSpPr txBox="1"/>
            <p:nvPr/>
          </p:nvSpPr>
          <p:spPr>
            <a:xfrm>
              <a:off x="3712951" y="5400772"/>
              <a:ext cx="171810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 smtClean="0"/>
                <a:t>message queue</a:t>
              </a:r>
              <a:endParaRPr lang="en-US" dirty="0"/>
            </a:p>
          </p:txBody>
        </p:sp>
        <p:sp>
          <p:nvSpPr>
            <p:cNvPr id="42" name="Rectangle 41"/>
            <p:cNvSpPr/>
            <p:nvPr/>
          </p:nvSpPr>
          <p:spPr bwMode="auto">
            <a:xfrm>
              <a:off x="7272000" y="4864614"/>
              <a:ext cx="1080000" cy="72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pitchFamily="-106" charset="-128"/>
                  <a:cs typeface="Georgia"/>
                </a:rPr>
                <a:t>Server</a:t>
              </a:r>
              <a:endPara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cxnSp>
          <p:nvCxnSpPr>
            <p:cNvPr id="43" name="Straight Arrow Connector 42"/>
            <p:cNvCxnSpPr>
              <a:stCxn id="52" idx="3"/>
              <a:endCxn id="42" idx="1"/>
            </p:cNvCxnSpPr>
            <p:nvPr/>
          </p:nvCxnSpPr>
          <p:spPr bwMode="auto">
            <a:xfrm>
              <a:off x="5652000" y="5220772"/>
              <a:ext cx="1620000" cy="3842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44" name="Straight Arrow Connector 43"/>
            <p:cNvCxnSpPr>
              <a:stCxn id="45" idx="3"/>
            </p:cNvCxnSpPr>
            <p:nvPr/>
          </p:nvCxnSpPr>
          <p:spPr bwMode="auto">
            <a:xfrm>
              <a:off x="1872000" y="4183260"/>
              <a:ext cx="1620000" cy="1035746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45" name="Rectangle 44"/>
            <p:cNvSpPr/>
            <p:nvPr/>
          </p:nvSpPr>
          <p:spPr bwMode="auto">
            <a:xfrm>
              <a:off x="792000" y="3823260"/>
              <a:ext cx="1080000" cy="72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pitchFamily="-106" charset="-128"/>
                  <a:cs typeface="Georgia"/>
                </a:rPr>
                <a:t>Client</a:t>
              </a:r>
              <a:endPara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46" name="Rectangle 45"/>
            <p:cNvSpPr/>
            <p:nvPr/>
          </p:nvSpPr>
          <p:spPr bwMode="auto">
            <a:xfrm>
              <a:off x="792000" y="5909400"/>
              <a:ext cx="1080000" cy="72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pitchFamily="-106" charset="-128"/>
                  <a:cs typeface="Georgia"/>
                </a:rPr>
                <a:t>Client</a:t>
              </a:r>
              <a:endPara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52442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When a server finishes processing a request, it takes the next from the queue</a:t>
            </a:r>
            <a:endParaRPr lang="en-US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Load Balancing</a:t>
            </a:r>
            <a:endParaRPr lang="en-US" dirty="0"/>
          </a:p>
        </p:txBody>
      </p:sp>
      <p:grpSp>
        <p:nvGrpSpPr>
          <p:cNvPr id="6" name="Group 5"/>
          <p:cNvGrpSpPr/>
          <p:nvPr/>
        </p:nvGrpSpPr>
        <p:grpSpPr>
          <a:xfrm>
            <a:off x="3492000" y="5040772"/>
            <a:ext cx="2160000" cy="360000"/>
            <a:chOff x="1661833" y="4860772"/>
            <a:chExt cx="2160000" cy="360000"/>
          </a:xfrm>
        </p:grpSpPr>
        <p:sp>
          <p:nvSpPr>
            <p:cNvPr id="7" name="Rectangle 6"/>
            <p:cNvSpPr>
              <a:spLocks noChangeAspect="1"/>
            </p:cNvSpPr>
            <p:nvPr/>
          </p:nvSpPr>
          <p:spPr bwMode="auto">
            <a:xfrm>
              <a:off x="1661833" y="4860772"/>
              <a:ext cx="360000" cy="36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8" name="Rectangle 7"/>
            <p:cNvSpPr>
              <a:spLocks noChangeAspect="1"/>
            </p:cNvSpPr>
            <p:nvPr/>
          </p:nvSpPr>
          <p:spPr bwMode="auto">
            <a:xfrm>
              <a:off x="2021833" y="4860772"/>
              <a:ext cx="360000" cy="36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9" name="Rectangle 8"/>
            <p:cNvSpPr>
              <a:spLocks noChangeAspect="1"/>
            </p:cNvSpPr>
            <p:nvPr/>
          </p:nvSpPr>
          <p:spPr bwMode="auto">
            <a:xfrm>
              <a:off x="2381833" y="4860772"/>
              <a:ext cx="360000" cy="36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0" name="Rectangle 9"/>
            <p:cNvSpPr>
              <a:spLocks noChangeAspect="1"/>
            </p:cNvSpPr>
            <p:nvPr/>
          </p:nvSpPr>
          <p:spPr bwMode="auto">
            <a:xfrm>
              <a:off x="2741833" y="4860772"/>
              <a:ext cx="360000" cy="36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1" name="Rectangle 10"/>
            <p:cNvSpPr>
              <a:spLocks noChangeAspect="1"/>
            </p:cNvSpPr>
            <p:nvPr/>
          </p:nvSpPr>
          <p:spPr bwMode="auto">
            <a:xfrm>
              <a:off x="3101833" y="4860772"/>
              <a:ext cx="360000" cy="36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2" name="Rectangle 11"/>
            <p:cNvSpPr>
              <a:spLocks noChangeAspect="1"/>
            </p:cNvSpPr>
            <p:nvPr/>
          </p:nvSpPr>
          <p:spPr bwMode="auto">
            <a:xfrm>
              <a:off x="3461833" y="4860772"/>
              <a:ext cx="360000" cy="36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cxnSp>
          <p:nvCxnSpPr>
            <p:cNvPr id="13" name="Straight Arrow Connector 12"/>
            <p:cNvCxnSpPr/>
            <p:nvPr/>
          </p:nvCxnSpPr>
          <p:spPr bwMode="auto">
            <a:xfrm>
              <a:off x="1835063" y="5039006"/>
              <a:ext cx="1817585" cy="0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triangle" w="lg" len="lg"/>
            </a:ln>
            <a:effectLst/>
          </p:spPr>
        </p:cxnSp>
      </p:grpSp>
      <p:sp>
        <p:nvSpPr>
          <p:cNvPr id="14" name="Rectangle 13"/>
          <p:cNvSpPr/>
          <p:nvPr/>
        </p:nvSpPr>
        <p:spPr bwMode="auto">
          <a:xfrm>
            <a:off x="792000" y="4312613"/>
            <a:ext cx="1080000" cy="720000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Client</a:t>
            </a:r>
            <a:endParaRPr kumimoji="0" 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7272000" y="4312613"/>
            <a:ext cx="1080000" cy="720000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Server</a:t>
            </a:r>
            <a:endParaRPr kumimoji="0" 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16" name="Straight Arrow Connector 15"/>
          <p:cNvCxnSpPr>
            <a:stCxn id="14" idx="3"/>
            <a:endCxn id="7" idx="1"/>
          </p:cNvCxnSpPr>
          <p:nvPr/>
        </p:nvCxnSpPr>
        <p:spPr bwMode="auto">
          <a:xfrm>
            <a:off x="1872000" y="4672613"/>
            <a:ext cx="1620000" cy="548159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7" name="Straight Arrow Connector 16"/>
          <p:cNvCxnSpPr>
            <a:stCxn id="12" idx="3"/>
            <a:endCxn id="15" idx="1"/>
          </p:cNvCxnSpPr>
          <p:nvPr/>
        </p:nvCxnSpPr>
        <p:spPr bwMode="auto">
          <a:xfrm flipV="1">
            <a:off x="5652000" y="4672613"/>
            <a:ext cx="1620000" cy="548159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8" name="TextBox 17"/>
          <p:cNvSpPr txBox="1"/>
          <p:nvPr/>
        </p:nvSpPr>
        <p:spPr>
          <a:xfrm>
            <a:off x="3712951" y="5400772"/>
            <a:ext cx="17181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message queue</a:t>
            </a:r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2013099" y="5006727"/>
            <a:ext cx="10505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err="1" smtClean="0"/>
              <a:t>enqueue</a:t>
            </a:r>
            <a:endParaRPr lang="en-US" dirty="0" smtClean="0"/>
          </a:p>
        </p:txBody>
      </p:sp>
      <p:sp>
        <p:nvSpPr>
          <p:cNvPr id="20" name="TextBox 19"/>
          <p:cNvSpPr txBox="1"/>
          <p:nvPr/>
        </p:nvSpPr>
        <p:spPr>
          <a:xfrm>
            <a:off x="6020719" y="4995989"/>
            <a:ext cx="10466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err="1" smtClean="0"/>
              <a:t>dequeue</a:t>
            </a:r>
            <a:endParaRPr lang="en-US" dirty="0" smtClean="0"/>
          </a:p>
        </p:txBody>
      </p:sp>
      <p:sp>
        <p:nvSpPr>
          <p:cNvPr id="21" name="Rectangle 20"/>
          <p:cNvSpPr/>
          <p:nvPr/>
        </p:nvSpPr>
        <p:spPr bwMode="auto">
          <a:xfrm>
            <a:off x="792000" y="5400772"/>
            <a:ext cx="1080000" cy="720000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Client</a:t>
            </a:r>
            <a:endParaRPr kumimoji="0" 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22" name="Straight Arrow Connector 21"/>
          <p:cNvCxnSpPr>
            <a:stCxn id="21" idx="3"/>
            <a:endCxn id="7" idx="1"/>
          </p:cNvCxnSpPr>
          <p:nvPr/>
        </p:nvCxnSpPr>
        <p:spPr bwMode="auto">
          <a:xfrm flipV="1">
            <a:off x="1872000" y="5220772"/>
            <a:ext cx="1620000" cy="54000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3" name="Rectangle 22"/>
          <p:cNvSpPr/>
          <p:nvPr/>
        </p:nvSpPr>
        <p:spPr bwMode="auto">
          <a:xfrm>
            <a:off x="7272000" y="5400772"/>
            <a:ext cx="1080000" cy="720000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Server</a:t>
            </a:r>
            <a:endParaRPr kumimoji="0" 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24" name="Straight Arrow Connector 23"/>
          <p:cNvCxnSpPr>
            <a:stCxn id="12" idx="3"/>
            <a:endCxn id="23" idx="1"/>
          </p:cNvCxnSpPr>
          <p:nvPr/>
        </p:nvCxnSpPr>
        <p:spPr bwMode="auto">
          <a:xfrm>
            <a:off x="5652000" y="5220772"/>
            <a:ext cx="1620000" cy="54000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1417200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Queued Transaction Processing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14</a:t>
            </a:fld>
            <a:endParaRPr lang="en-US" dirty="0"/>
          </a:p>
        </p:txBody>
      </p:sp>
      <p:grpSp>
        <p:nvGrpSpPr>
          <p:cNvPr id="6" name="Group 5"/>
          <p:cNvGrpSpPr/>
          <p:nvPr/>
        </p:nvGrpSpPr>
        <p:grpSpPr>
          <a:xfrm rot="5400000">
            <a:off x="68389" y="3784830"/>
            <a:ext cx="2160000" cy="360000"/>
            <a:chOff x="1661833" y="4860772"/>
            <a:chExt cx="2160000" cy="360000"/>
          </a:xfrm>
        </p:grpSpPr>
        <p:sp>
          <p:nvSpPr>
            <p:cNvPr id="7" name="Rectangle 6"/>
            <p:cNvSpPr>
              <a:spLocks noChangeAspect="1"/>
            </p:cNvSpPr>
            <p:nvPr/>
          </p:nvSpPr>
          <p:spPr bwMode="auto">
            <a:xfrm>
              <a:off x="1661833" y="4860772"/>
              <a:ext cx="360000" cy="36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8" name="Rectangle 7"/>
            <p:cNvSpPr>
              <a:spLocks noChangeAspect="1"/>
            </p:cNvSpPr>
            <p:nvPr/>
          </p:nvSpPr>
          <p:spPr bwMode="auto">
            <a:xfrm>
              <a:off x="2021833" y="4860772"/>
              <a:ext cx="360000" cy="36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9" name="Rectangle 8"/>
            <p:cNvSpPr>
              <a:spLocks noChangeAspect="1"/>
            </p:cNvSpPr>
            <p:nvPr/>
          </p:nvSpPr>
          <p:spPr bwMode="auto">
            <a:xfrm>
              <a:off x="2381833" y="4860772"/>
              <a:ext cx="360000" cy="36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0" name="Rectangle 9"/>
            <p:cNvSpPr>
              <a:spLocks noChangeAspect="1"/>
            </p:cNvSpPr>
            <p:nvPr/>
          </p:nvSpPr>
          <p:spPr bwMode="auto">
            <a:xfrm>
              <a:off x="2741833" y="4860772"/>
              <a:ext cx="360000" cy="36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1" name="Rectangle 10"/>
            <p:cNvSpPr>
              <a:spLocks noChangeAspect="1"/>
            </p:cNvSpPr>
            <p:nvPr/>
          </p:nvSpPr>
          <p:spPr bwMode="auto">
            <a:xfrm>
              <a:off x="3101833" y="4860772"/>
              <a:ext cx="360000" cy="36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2" name="Rectangle 11"/>
            <p:cNvSpPr>
              <a:spLocks noChangeAspect="1"/>
            </p:cNvSpPr>
            <p:nvPr/>
          </p:nvSpPr>
          <p:spPr bwMode="auto">
            <a:xfrm>
              <a:off x="3461833" y="4860772"/>
              <a:ext cx="360000" cy="36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cxnSp>
          <p:nvCxnSpPr>
            <p:cNvPr id="13" name="Straight Arrow Connector 12"/>
            <p:cNvCxnSpPr/>
            <p:nvPr/>
          </p:nvCxnSpPr>
          <p:spPr bwMode="auto">
            <a:xfrm>
              <a:off x="1835063" y="5039006"/>
              <a:ext cx="1817585" cy="0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triangle" w="lg" len="lg"/>
            </a:ln>
            <a:effectLst/>
          </p:spPr>
        </p:cxnSp>
      </p:grpSp>
      <p:grpSp>
        <p:nvGrpSpPr>
          <p:cNvPr id="14" name="Group 13"/>
          <p:cNvGrpSpPr/>
          <p:nvPr/>
        </p:nvGrpSpPr>
        <p:grpSpPr>
          <a:xfrm rot="5400000">
            <a:off x="6900062" y="3784830"/>
            <a:ext cx="2160000" cy="360000"/>
            <a:chOff x="1661833" y="4860772"/>
            <a:chExt cx="2160000" cy="360000"/>
          </a:xfrm>
        </p:grpSpPr>
        <p:sp>
          <p:nvSpPr>
            <p:cNvPr id="15" name="Rectangle 14"/>
            <p:cNvSpPr>
              <a:spLocks noChangeAspect="1"/>
            </p:cNvSpPr>
            <p:nvPr/>
          </p:nvSpPr>
          <p:spPr bwMode="auto">
            <a:xfrm>
              <a:off x="1661833" y="4860772"/>
              <a:ext cx="360000" cy="36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6" name="Rectangle 15"/>
            <p:cNvSpPr>
              <a:spLocks noChangeAspect="1"/>
            </p:cNvSpPr>
            <p:nvPr/>
          </p:nvSpPr>
          <p:spPr bwMode="auto">
            <a:xfrm>
              <a:off x="2021833" y="4860772"/>
              <a:ext cx="360000" cy="36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7" name="Rectangle 16"/>
            <p:cNvSpPr>
              <a:spLocks noChangeAspect="1"/>
            </p:cNvSpPr>
            <p:nvPr/>
          </p:nvSpPr>
          <p:spPr bwMode="auto">
            <a:xfrm>
              <a:off x="2381833" y="4860772"/>
              <a:ext cx="360000" cy="36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8" name="Rectangle 17"/>
            <p:cNvSpPr>
              <a:spLocks noChangeAspect="1"/>
            </p:cNvSpPr>
            <p:nvPr/>
          </p:nvSpPr>
          <p:spPr bwMode="auto">
            <a:xfrm>
              <a:off x="2741833" y="4860772"/>
              <a:ext cx="360000" cy="36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9" name="Rectangle 18"/>
            <p:cNvSpPr>
              <a:spLocks noChangeAspect="1"/>
            </p:cNvSpPr>
            <p:nvPr/>
          </p:nvSpPr>
          <p:spPr bwMode="auto">
            <a:xfrm>
              <a:off x="3101833" y="4860772"/>
              <a:ext cx="360000" cy="36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20" name="Rectangle 19"/>
            <p:cNvSpPr>
              <a:spLocks noChangeAspect="1"/>
            </p:cNvSpPr>
            <p:nvPr/>
          </p:nvSpPr>
          <p:spPr bwMode="auto">
            <a:xfrm>
              <a:off x="3461833" y="4860772"/>
              <a:ext cx="360000" cy="36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cxnSp>
          <p:nvCxnSpPr>
            <p:cNvPr id="21" name="Straight Arrow Connector 20"/>
            <p:cNvCxnSpPr/>
            <p:nvPr/>
          </p:nvCxnSpPr>
          <p:spPr bwMode="auto">
            <a:xfrm>
              <a:off x="1835063" y="5039006"/>
              <a:ext cx="1817585" cy="0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triangle" w="lg" len="lg"/>
            </a:ln>
            <a:effectLst/>
          </p:spPr>
        </p:cxnSp>
      </p:grpSp>
      <p:sp>
        <p:nvSpPr>
          <p:cNvPr id="4" name="Rectangle 3"/>
          <p:cNvSpPr/>
          <p:nvPr/>
        </p:nvSpPr>
        <p:spPr bwMode="auto">
          <a:xfrm>
            <a:off x="2784744" y="2768599"/>
            <a:ext cx="3600000" cy="1980000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60363" algn="l"/>
              </a:tabLst>
            </a:pPr>
            <a:r>
              <a:rPr kumimoji="0" lang="en-US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transaction</a:t>
            </a:r>
            <a:endParaRPr kumimoji="0" lang="en-US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60363" algn="l"/>
              </a:tabLst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start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60363" algn="l"/>
              </a:tabLst>
            </a:pPr>
            <a:r>
              <a:rPr lang="en-US" sz="2000" dirty="0" smtClean="0">
                <a:latin typeface="Georgia"/>
                <a:ea typeface="ＭＳ Ｐゴシック" pitchFamily="-106" charset="-128"/>
                <a:cs typeface="Georgia"/>
              </a:rPr>
              <a:t>	</a:t>
            </a:r>
            <a:r>
              <a:rPr lang="en-US" sz="2000" dirty="0" err="1" smtClean="0">
                <a:latin typeface="Georgia"/>
                <a:ea typeface="ＭＳ Ｐゴシック" pitchFamily="-106" charset="-128"/>
                <a:cs typeface="Georgia"/>
              </a:rPr>
              <a:t>dequeue</a:t>
            </a:r>
            <a:r>
              <a:rPr lang="en-US" sz="2000" dirty="0" smtClean="0">
                <a:latin typeface="Georgia"/>
                <a:ea typeface="ＭＳ Ｐゴシック" pitchFamily="-106" charset="-128"/>
                <a:cs typeface="Georgia"/>
              </a:rPr>
              <a:t>(request queue)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60363" algn="l"/>
              </a:tabLst>
            </a:pPr>
            <a:r>
              <a:rPr kumimoji="0" lang="en-US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	process</a:t>
            </a:r>
            <a:r>
              <a:rPr kumimoji="0" lang="en-US" sz="2000" b="0" i="1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 request</a:t>
            </a:r>
            <a:endParaRPr lang="en-US" sz="2000" baseline="0" dirty="0" smtClean="0">
              <a:latin typeface="Georgia"/>
              <a:ea typeface="ＭＳ Ｐゴシック" pitchFamily="-106" charset="-128"/>
              <a:cs typeface="Georgia"/>
            </a:endParaRPr>
          </a:p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60363" algn="l"/>
              </a:tabLst>
            </a:pPr>
            <a:r>
              <a:rPr lang="en-US" sz="2000" baseline="0" dirty="0" smtClean="0">
                <a:latin typeface="Georgia"/>
                <a:ea typeface="ＭＳ Ｐゴシック" pitchFamily="-106" charset="-128"/>
                <a:cs typeface="Georgia"/>
              </a:rPr>
              <a:t>	</a:t>
            </a:r>
            <a:r>
              <a:rPr lang="en-US" sz="2000" baseline="0" dirty="0" err="1" smtClean="0">
                <a:latin typeface="Georgia"/>
                <a:ea typeface="ＭＳ Ｐゴシック" pitchFamily="-106" charset="-128"/>
                <a:cs typeface="Georgia"/>
              </a:rPr>
              <a:t>enqueue</a:t>
            </a:r>
            <a:r>
              <a:rPr lang="en-US" sz="2000" baseline="0" dirty="0" smtClean="0">
                <a:latin typeface="Georgia"/>
                <a:ea typeface="ＭＳ Ｐゴシック" pitchFamily="-106" charset="-128"/>
                <a:cs typeface="Georgia"/>
              </a:rPr>
              <a:t>(reply</a:t>
            </a:r>
            <a:r>
              <a:rPr lang="en-US" sz="2000" dirty="0" smtClean="0">
                <a:latin typeface="Georgia"/>
                <a:ea typeface="ＭＳ Ｐゴシック" pitchFamily="-106" charset="-128"/>
                <a:cs typeface="Georgia"/>
              </a:rPr>
              <a:t> queue)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60363" algn="l"/>
              </a:tabLst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commit</a:t>
            </a:r>
            <a:endParaRPr kumimoji="0" lang="en-US" sz="20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23" name="Curved Connector 22"/>
          <p:cNvCxnSpPr>
            <a:stCxn id="12" idx="0"/>
          </p:cNvCxnSpPr>
          <p:nvPr/>
        </p:nvCxnSpPr>
        <p:spPr bwMode="auto">
          <a:xfrm flipV="1">
            <a:off x="1328389" y="3604830"/>
            <a:ext cx="1738554" cy="1260000"/>
          </a:xfrm>
          <a:prstGeom prst="curvedConnector3">
            <a:avLst>
              <a:gd name="adj1" fmla="val 50000"/>
            </a:avLst>
          </a:prstGeom>
          <a:solidFill>
            <a:schemeClr val="accent1"/>
          </a:solidFill>
          <a:ln w="381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6" name="Curved Connector 25"/>
          <p:cNvCxnSpPr>
            <a:endCxn id="15" idx="2"/>
          </p:cNvCxnSpPr>
          <p:nvPr/>
        </p:nvCxnSpPr>
        <p:spPr bwMode="auto">
          <a:xfrm flipV="1">
            <a:off x="6098613" y="3064830"/>
            <a:ext cx="1701449" cy="1260000"/>
          </a:xfrm>
          <a:prstGeom prst="curvedConnector3">
            <a:avLst/>
          </a:prstGeom>
          <a:solidFill>
            <a:schemeClr val="accent1"/>
          </a:solidFill>
          <a:ln w="381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9" name="TextBox 28"/>
          <p:cNvSpPr txBox="1"/>
          <p:nvPr/>
        </p:nvSpPr>
        <p:spPr>
          <a:xfrm>
            <a:off x="678268" y="2238499"/>
            <a:ext cx="94377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request</a:t>
            </a:r>
          </a:p>
          <a:p>
            <a:pPr algn="ctr"/>
            <a:r>
              <a:rPr lang="en-US" dirty="0" smtClean="0"/>
              <a:t>queue</a:t>
            </a:r>
            <a:endParaRPr lang="en-US" dirty="0"/>
          </a:p>
        </p:txBody>
      </p:sp>
      <p:sp>
        <p:nvSpPr>
          <p:cNvPr id="30" name="TextBox 29"/>
          <p:cNvSpPr txBox="1"/>
          <p:nvPr/>
        </p:nvSpPr>
        <p:spPr>
          <a:xfrm>
            <a:off x="7580554" y="2238499"/>
            <a:ext cx="80254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reply</a:t>
            </a:r>
          </a:p>
          <a:p>
            <a:pPr algn="ctr"/>
            <a:r>
              <a:rPr lang="en-US" dirty="0" smtClean="0"/>
              <a:t>queue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9446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Queued Transaction Processing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If transaction aborts:</a:t>
            </a:r>
          </a:p>
          <a:p>
            <a:pPr lvl="1"/>
            <a:r>
              <a:rPr lang="en-US" dirty="0" smtClean="0"/>
              <a:t>request returned to input queue</a:t>
            </a:r>
          </a:p>
          <a:p>
            <a:pPr lvl="1"/>
            <a:r>
              <a:rPr lang="en-US" dirty="0" smtClean="0"/>
              <a:t>changes made by transaction are rolled back</a:t>
            </a:r>
          </a:p>
          <a:p>
            <a:pPr lvl="1"/>
            <a:r>
              <a:rPr lang="en-US" dirty="0" smtClean="0"/>
              <a:t>if necessary, reply removed from output queue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Repeated aborts (due to a poisoned message) may be prevented with a maximum limit on retries</a:t>
            </a:r>
          </a:p>
        </p:txBody>
      </p:sp>
    </p:spTree>
    <p:extLst>
      <p:ext uri="{BB962C8B-B14F-4D97-AF65-F5344CB8AC3E}">
        <p14:creationId xmlns:p14="http://schemas.microsoft.com/office/powerpoint/2010/main" val="1566959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Queued Transaction Processing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16</a:t>
            </a:fld>
            <a:endParaRPr lang="en-US"/>
          </a:p>
        </p:txBody>
      </p:sp>
      <p:grpSp>
        <p:nvGrpSpPr>
          <p:cNvPr id="10" name="Group 9"/>
          <p:cNvGrpSpPr/>
          <p:nvPr/>
        </p:nvGrpSpPr>
        <p:grpSpPr>
          <a:xfrm rot="5400000">
            <a:off x="3492000" y="2704830"/>
            <a:ext cx="2160000" cy="360000"/>
            <a:chOff x="1661833" y="4860772"/>
            <a:chExt cx="2160000" cy="360000"/>
          </a:xfrm>
        </p:grpSpPr>
        <p:sp>
          <p:nvSpPr>
            <p:cNvPr id="11" name="Rectangle 10"/>
            <p:cNvSpPr>
              <a:spLocks noChangeAspect="1"/>
            </p:cNvSpPr>
            <p:nvPr/>
          </p:nvSpPr>
          <p:spPr bwMode="auto">
            <a:xfrm>
              <a:off x="1661833" y="4860772"/>
              <a:ext cx="360000" cy="36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2" name="Rectangle 11"/>
            <p:cNvSpPr>
              <a:spLocks noChangeAspect="1"/>
            </p:cNvSpPr>
            <p:nvPr/>
          </p:nvSpPr>
          <p:spPr bwMode="auto">
            <a:xfrm>
              <a:off x="2021833" y="4860772"/>
              <a:ext cx="360000" cy="36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3" name="Rectangle 12"/>
            <p:cNvSpPr>
              <a:spLocks noChangeAspect="1"/>
            </p:cNvSpPr>
            <p:nvPr/>
          </p:nvSpPr>
          <p:spPr bwMode="auto">
            <a:xfrm>
              <a:off x="2381833" y="4860772"/>
              <a:ext cx="360000" cy="36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4" name="Rectangle 13"/>
            <p:cNvSpPr>
              <a:spLocks noChangeAspect="1"/>
            </p:cNvSpPr>
            <p:nvPr/>
          </p:nvSpPr>
          <p:spPr bwMode="auto">
            <a:xfrm>
              <a:off x="2741833" y="4860772"/>
              <a:ext cx="360000" cy="36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5" name="Rectangle 14"/>
            <p:cNvSpPr>
              <a:spLocks noChangeAspect="1"/>
            </p:cNvSpPr>
            <p:nvPr/>
          </p:nvSpPr>
          <p:spPr bwMode="auto">
            <a:xfrm>
              <a:off x="3101833" y="4860772"/>
              <a:ext cx="360000" cy="36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6" name="Rectangle 15"/>
            <p:cNvSpPr>
              <a:spLocks noChangeAspect="1"/>
            </p:cNvSpPr>
            <p:nvPr/>
          </p:nvSpPr>
          <p:spPr bwMode="auto">
            <a:xfrm>
              <a:off x="3461833" y="4860772"/>
              <a:ext cx="360000" cy="36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cxnSp>
          <p:nvCxnSpPr>
            <p:cNvPr id="17" name="Straight Arrow Connector 16"/>
            <p:cNvCxnSpPr/>
            <p:nvPr/>
          </p:nvCxnSpPr>
          <p:spPr bwMode="auto">
            <a:xfrm>
              <a:off x="1835063" y="5039006"/>
              <a:ext cx="1817585" cy="0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triangle" w="lg" len="lg"/>
            </a:ln>
            <a:effectLst/>
          </p:spPr>
        </p:cxnSp>
      </p:grpSp>
      <p:grpSp>
        <p:nvGrpSpPr>
          <p:cNvPr id="18" name="Group 17"/>
          <p:cNvGrpSpPr/>
          <p:nvPr/>
        </p:nvGrpSpPr>
        <p:grpSpPr>
          <a:xfrm rot="5400000">
            <a:off x="3487787" y="5224830"/>
            <a:ext cx="2160000" cy="360000"/>
            <a:chOff x="1661833" y="4860772"/>
            <a:chExt cx="2160000" cy="360000"/>
          </a:xfrm>
        </p:grpSpPr>
        <p:sp>
          <p:nvSpPr>
            <p:cNvPr id="19" name="Rectangle 18"/>
            <p:cNvSpPr>
              <a:spLocks noChangeAspect="1"/>
            </p:cNvSpPr>
            <p:nvPr/>
          </p:nvSpPr>
          <p:spPr bwMode="auto">
            <a:xfrm>
              <a:off x="1661833" y="4860772"/>
              <a:ext cx="360000" cy="36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20" name="Rectangle 19"/>
            <p:cNvSpPr>
              <a:spLocks noChangeAspect="1"/>
            </p:cNvSpPr>
            <p:nvPr/>
          </p:nvSpPr>
          <p:spPr bwMode="auto">
            <a:xfrm>
              <a:off x="2021833" y="4860772"/>
              <a:ext cx="360000" cy="36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21" name="Rectangle 20"/>
            <p:cNvSpPr>
              <a:spLocks noChangeAspect="1"/>
            </p:cNvSpPr>
            <p:nvPr/>
          </p:nvSpPr>
          <p:spPr bwMode="auto">
            <a:xfrm>
              <a:off x="2381833" y="4860772"/>
              <a:ext cx="360000" cy="36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22" name="Rectangle 21"/>
            <p:cNvSpPr>
              <a:spLocks noChangeAspect="1"/>
            </p:cNvSpPr>
            <p:nvPr/>
          </p:nvSpPr>
          <p:spPr bwMode="auto">
            <a:xfrm>
              <a:off x="2741833" y="4860772"/>
              <a:ext cx="360000" cy="36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23" name="Rectangle 22"/>
            <p:cNvSpPr>
              <a:spLocks noChangeAspect="1"/>
            </p:cNvSpPr>
            <p:nvPr/>
          </p:nvSpPr>
          <p:spPr bwMode="auto">
            <a:xfrm>
              <a:off x="3101833" y="4860772"/>
              <a:ext cx="360000" cy="36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24" name="Rectangle 23"/>
            <p:cNvSpPr>
              <a:spLocks noChangeAspect="1"/>
            </p:cNvSpPr>
            <p:nvPr/>
          </p:nvSpPr>
          <p:spPr bwMode="auto">
            <a:xfrm>
              <a:off x="3461833" y="4860772"/>
              <a:ext cx="360000" cy="36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cxnSp>
          <p:nvCxnSpPr>
            <p:cNvPr id="25" name="Straight Arrow Connector 24"/>
            <p:cNvCxnSpPr/>
            <p:nvPr/>
          </p:nvCxnSpPr>
          <p:spPr bwMode="auto">
            <a:xfrm>
              <a:off x="1835063" y="5039006"/>
              <a:ext cx="1817585" cy="0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triangle" w="lg" len="lg"/>
            </a:ln>
            <a:effectLst/>
          </p:spPr>
        </p:cxnSp>
      </p:grpSp>
      <p:sp>
        <p:nvSpPr>
          <p:cNvPr id="26" name="Rectangle 25"/>
          <p:cNvSpPr/>
          <p:nvPr/>
        </p:nvSpPr>
        <p:spPr bwMode="auto">
          <a:xfrm>
            <a:off x="324000" y="1894830"/>
            <a:ext cx="3600000" cy="1980000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60363" algn="l"/>
              </a:tabLst>
            </a:pPr>
            <a:r>
              <a:rPr kumimoji="0" lang="en-US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transaction 1: submit request</a:t>
            </a:r>
            <a:endParaRPr kumimoji="0" lang="en-US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60363" algn="l"/>
              </a:tabLst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start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60363" algn="l"/>
              </a:tabLst>
            </a:pPr>
            <a:r>
              <a:rPr kumimoji="0" lang="en-US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	construct </a:t>
            </a:r>
            <a:r>
              <a:rPr kumimoji="0" lang="en-US" sz="2000" b="0" i="1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request</a:t>
            </a:r>
            <a:endParaRPr lang="en-US" sz="2000" baseline="0" dirty="0" smtClean="0">
              <a:latin typeface="Georgia"/>
              <a:ea typeface="ＭＳ Ｐゴシック" pitchFamily="-106" charset="-128"/>
              <a:cs typeface="Georgia"/>
            </a:endParaRPr>
          </a:p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60363" algn="l"/>
              </a:tabLst>
            </a:pPr>
            <a:r>
              <a:rPr lang="en-US" sz="2000" baseline="0" dirty="0" smtClean="0">
                <a:latin typeface="Georgia"/>
                <a:ea typeface="ＭＳ Ｐゴシック" pitchFamily="-106" charset="-128"/>
                <a:cs typeface="Georgia"/>
              </a:rPr>
              <a:t>	</a:t>
            </a:r>
            <a:r>
              <a:rPr lang="en-US" sz="2000" baseline="0" dirty="0" err="1" smtClean="0">
                <a:latin typeface="Georgia"/>
                <a:ea typeface="ＭＳ Ｐゴシック" pitchFamily="-106" charset="-128"/>
                <a:cs typeface="Georgia"/>
              </a:rPr>
              <a:t>enqueue</a:t>
            </a:r>
            <a:r>
              <a:rPr lang="en-US" sz="2000" baseline="0" dirty="0" smtClean="0">
                <a:latin typeface="Georgia"/>
                <a:ea typeface="ＭＳ Ｐゴシック" pitchFamily="-106" charset="-128"/>
                <a:cs typeface="Georgia"/>
              </a:rPr>
              <a:t>(request </a:t>
            </a:r>
            <a:r>
              <a:rPr lang="en-US" sz="2000" dirty="0" smtClean="0">
                <a:latin typeface="Georgia"/>
                <a:ea typeface="ＭＳ Ｐゴシック" pitchFamily="-106" charset="-128"/>
                <a:cs typeface="Georgia"/>
              </a:rPr>
              <a:t>queue)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60363" algn="l"/>
              </a:tabLst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commit</a:t>
            </a:r>
            <a:endParaRPr kumimoji="0" lang="en-US" sz="20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7" name="Rectangle 26"/>
          <p:cNvSpPr/>
          <p:nvPr/>
        </p:nvSpPr>
        <p:spPr bwMode="auto">
          <a:xfrm>
            <a:off x="324000" y="4464287"/>
            <a:ext cx="3600000" cy="1980000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60363" algn="l"/>
              </a:tabLst>
            </a:pPr>
            <a:r>
              <a:rPr kumimoji="0" lang="en-US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transaction 3: process reply</a:t>
            </a:r>
            <a:endParaRPr kumimoji="0" lang="en-US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60363" algn="l"/>
              </a:tabLst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start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60363" algn="l"/>
              </a:tabLst>
            </a:pPr>
            <a:r>
              <a:rPr lang="en-US" sz="2000" dirty="0" smtClean="0">
                <a:latin typeface="Georgia"/>
                <a:ea typeface="ＭＳ Ｐゴシック" pitchFamily="-106" charset="-128"/>
                <a:cs typeface="Georgia"/>
              </a:rPr>
              <a:t>	</a:t>
            </a:r>
            <a:r>
              <a:rPr lang="en-US" sz="2000" dirty="0" err="1" smtClean="0">
                <a:latin typeface="Georgia"/>
                <a:ea typeface="ＭＳ Ｐゴシック" pitchFamily="-106" charset="-128"/>
                <a:cs typeface="Georgia"/>
              </a:rPr>
              <a:t>dequeue</a:t>
            </a:r>
            <a:r>
              <a:rPr lang="en-US" sz="2000" dirty="0" smtClean="0">
                <a:latin typeface="Georgia"/>
                <a:ea typeface="ＭＳ Ｐゴシック" pitchFamily="-106" charset="-128"/>
                <a:cs typeface="Georgia"/>
              </a:rPr>
              <a:t>(reply queue)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60363" algn="l"/>
              </a:tabLst>
            </a:pPr>
            <a:r>
              <a:rPr kumimoji="0" lang="en-US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	process</a:t>
            </a:r>
            <a:r>
              <a:rPr kumimoji="0" lang="en-US" sz="2000" b="0" i="1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 output</a:t>
            </a:r>
            <a:endParaRPr lang="en-US" sz="2000" baseline="0" dirty="0" smtClean="0">
              <a:latin typeface="Georgia"/>
              <a:ea typeface="ＭＳ Ｐゴシック" pitchFamily="-106" charset="-128"/>
              <a:cs typeface="Georgia"/>
            </a:endParaRPr>
          </a:p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60363" algn="l"/>
              </a:tabLst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commit</a:t>
            </a:r>
            <a:endParaRPr kumimoji="0" lang="en-US" sz="20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8" name="Rectangle 27"/>
          <p:cNvSpPr/>
          <p:nvPr/>
        </p:nvSpPr>
        <p:spPr bwMode="auto">
          <a:xfrm>
            <a:off x="5220000" y="3064830"/>
            <a:ext cx="3600000" cy="1980000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60363" algn="l"/>
              </a:tabLst>
            </a:pPr>
            <a:r>
              <a:rPr kumimoji="0" lang="en-US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transaction 2: execute request</a:t>
            </a:r>
            <a:endParaRPr kumimoji="0" lang="en-US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60363" algn="l"/>
              </a:tabLst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start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60363" algn="l"/>
              </a:tabLst>
            </a:pPr>
            <a:r>
              <a:rPr lang="en-US" sz="2000" dirty="0" smtClean="0">
                <a:latin typeface="Georgia"/>
                <a:ea typeface="ＭＳ Ｐゴシック" pitchFamily="-106" charset="-128"/>
                <a:cs typeface="Georgia"/>
              </a:rPr>
              <a:t>	</a:t>
            </a:r>
            <a:r>
              <a:rPr lang="en-US" sz="2000" dirty="0" err="1" smtClean="0">
                <a:latin typeface="Georgia"/>
                <a:ea typeface="ＭＳ Ｐゴシック" pitchFamily="-106" charset="-128"/>
                <a:cs typeface="Georgia"/>
              </a:rPr>
              <a:t>dequeue</a:t>
            </a:r>
            <a:r>
              <a:rPr lang="en-US" sz="2000" dirty="0" smtClean="0">
                <a:latin typeface="Georgia"/>
                <a:ea typeface="ＭＳ Ｐゴシック" pitchFamily="-106" charset="-128"/>
                <a:cs typeface="Georgia"/>
              </a:rPr>
              <a:t>(request queue)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60363" algn="l"/>
              </a:tabLst>
            </a:pPr>
            <a:r>
              <a:rPr kumimoji="0" lang="en-US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	process</a:t>
            </a:r>
            <a:r>
              <a:rPr kumimoji="0" lang="en-US" sz="2000" b="0" i="1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 request</a:t>
            </a:r>
            <a:endParaRPr lang="en-US" sz="2000" baseline="0" dirty="0" smtClean="0">
              <a:latin typeface="Georgia"/>
              <a:ea typeface="ＭＳ Ｐゴシック" pitchFamily="-106" charset="-128"/>
              <a:cs typeface="Georgia"/>
            </a:endParaRPr>
          </a:p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60363" algn="l"/>
              </a:tabLst>
            </a:pPr>
            <a:r>
              <a:rPr lang="en-US" sz="2000" baseline="0" dirty="0" smtClean="0">
                <a:latin typeface="Georgia"/>
                <a:ea typeface="ＭＳ Ｐゴシック" pitchFamily="-106" charset="-128"/>
                <a:cs typeface="Georgia"/>
              </a:rPr>
              <a:t>	</a:t>
            </a:r>
            <a:r>
              <a:rPr lang="en-US" sz="2000" baseline="0" dirty="0" err="1" smtClean="0">
                <a:latin typeface="Georgia"/>
                <a:ea typeface="ＭＳ Ｐゴシック" pitchFamily="-106" charset="-128"/>
                <a:cs typeface="Georgia"/>
              </a:rPr>
              <a:t>enqueue</a:t>
            </a:r>
            <a:r>
              <a:rPr lang="en-US" sz="2000" baseline="0" dirty="0" smtClean="0">
                <a:latin typeface="Georgia"/>
                <a:ea typeface="ＭＳ Ｐゴシック" pitchFamily="-106" charset="-128"/>
                <a:cs typeface="Georgia"/>
              </a:rPr>
              <a:t>(reply</a:t>
            </a:r>
            <a:r>
              <a:rPr lang="en-US" sz="2000" dirty="0" smtClean="0">
                <a:latin typeface="Georgia"/>
                <a:ea typeface="ＭＳ Ｐゴシック" pitchFamily="-106" charset="-128"/>
                <a:cs typeface="Georgia"/>
              </a:rPr>
              <a:t> queue)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60363" algn="l"/>
              </a:tabLst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commit</a:t>
            </a:r>
            <a:endParaRPr kumimoji="0" lang="en-US" sz="20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29" name="Curved Connector 28"/>
          <p:cNvCxnSpPr>
            <a:endCxn id="11" idx="2"/>
          </p:cNvCxnSpPr>
          <p:nvPr/>
        </p:nvCxnSpPr>
        <p:spPr bwMode="auto">
          <a:xfrm rot="5400000" flipH="1" flipV="1">
            <a:off x="3474609" y="2147440"/>
            <a:ext cx="1080000" cy="754781"/>
          </a:xfrm>
          <a:prstGeom prst="curvedConnector2">
            <a:avLst/>
          </a:prstGeom>
          <a:solidFill>
            <a:schemeClr val="accent1"/>
          </a:solidFill>
          <a:ln w="381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2" name="Curved Connector 31"/>
          <p:cNvCxnSpPr>
            <a:stCxn id="24" idx="2"/>
          </p:cNvCxnSpPr>
          <p:nvPr/>
        </p:nvCxnSpPr>
        <p:spPr bwMode="auto">
          <a:xfrm rot="10800000">
            <a:off x="3637219" y="5221410"/>
            <a:ext cx="750569" cy="1083420"/>
          </a:xfrm>
          <a:prstGeom prst="curvedConnector2">
            <a:avLst/>
          </a:prstGeom>
          <a:solidFill>
            <a:schemeClr val="accent1"/>
          </a:solidFill>
          <a:ln w="381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5" name="Curved Connector 34"/>
          <p:cNvCxnSpPr>
            <a:stCxn id="16" idx="0"/>
          </p:cNvCxnSpPr>
          <p:nvPr/>
        </p:nvCxnSpPr>
        <p:spPr bwMode="auto">
          <a:xfrm>
            <a:off x="4752000" y="3784830"/>
            <a:ext cx="829250" cy="90000"/>
          </a:xfrm>
          <a:prstGeom prst="curvedConnector3">
            <a:avLst>
              <a:gd name="adj1" fmla="val 50000"/>
            </a:avLst>
          </a:prstGeom>
          <a:solidFill>
            <a:schemeClr val="accent1"/>
          </a:solidFill>
          <a:ln w="381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8" name="Curved Connector 37"/>
          <p:cNvCxnSpPr>
            <a:endCxn id="19" idx="0"/>
          </p:cNvCxnSpPr>
          <p:nvPr/>
        </p:nvCxnSpPr>
        <p:spPr bwMode="auto">
          <a:xfrm rot="10800000" flipV="1">
            <a:off x="4747788" y="4498060"/>
            <a:ext cx="833463" cy="6770"/>
          </a:xfrm>
          <a:prstGeom prst="curvedConnector3">
            <a:avLst>
              <a:gd name="adj1" fmla="val 50000"/>
            </a:avLst>
          </a:prstGeom>
          <a:solidFill>
            <a:schemeClr val="accent1"/>
          </a:solidFill>
          <a:ln w="381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1" name="TextBox 40"/>
          <p:cNvSpPr txBox="1"/>
          <p:nvPr/>
        </p:nvSpPr>
        <p:spPr>
          <a:xfrm>
            <a:off x="1740221" y="4015363"/>
            <a:ext cx="7508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client</a:t>
            </a:r>
            <a:endParaRPr lang="en-US" dirty="0"/>
          </a:p>
        </p:txBody>
      </p:sp>
      <p:sp>
        <p:nvSpPr>
          <p:cNvPr id="42" name="TextBox 41"/>
          <p:cNvSpPr txBox="1"/>
          <p:nvPr/>
        </p:nvSpPr>
        <p:spPr>
          <a:xfrm>
            <a:off x="6661730" y="2580683"/>
            <a:ext cx="8113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server</a:t>
            </a:r>
            <a:endParaRPr lang="en-US" dirty="0"/>
          </a:p>
        </p:txBody>
      </p:sp>
      <p:sp>
        <p:nvSpPr>
          <p:cNvPr id="43" name="TextBox 42"/>
          <p:cNvSpPr txBox="1"/>
          <p:nvPr/>
        </p:nvSpPr>
        <p:spPr>
          <a:xfrm>
            <a:off x="4828850" y="1804830"/>
            <a:ext cx="94377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request</a:t>
            </a:r>
          </a:p>
          <a:p>
            <a:r>
              <a:rPr lang="en-US" dirty="0" smtClean="0"/>
              <a:t>queue</a:t>
            </a:r>
            <a:endParaRPr lang="en-US" dirty="0"/>
          </a:p>
        </p:txBody>
      </p:sp>
      <p:sp>
        <p:nvSpPr>
          <p:cNvPr id="44" name="TextBox 43"/>
          <p:cNvSpPr txBox="1"/>
          <p:nvPr/>
        </p:nvSpPr>
        <p:spPr>
          <a:xfrm>
            <a:off x="4828850" y="5854179"/>
            <a:ext cx="80254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reply </a:t>
            </a:r>
          </a:p>
          <a:p>
            <a:r>
              <a:rPr lang="en-US" dirty="0" smtClean="0"/>
              <a:t>queue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2408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Message Ordering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Description of message queues so far does not consider how messages are ordered in a queue</a:t>
            </a:r>
          </a:p>
          <a:p>
            <a:pPr lvl="1"/>
            <a:r>
              <a:rPr lang="en-US" dirty="0" smtClean="0"/>
              <a:t>First-come, first-served</a:t>
            </a:r>
          </a:p>
          <a:p>
            <a:pPr lvl="1"/>
            <a:r>
              <a:rPr lang="en-US" dirty="0" smtClean="0"/>
              <a:t>Highest-priority-first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 smtClean="0"/>
              <a:t>Aborted transactions may lead to out-of-order processing:</a:t>
            </a:r>
          </a:p>
          <a:p>
            <a:pPr lvl="1"/>
            <a:r>
              <a:rPr lang="en-US" dirty="0" smtClean="0"/>
              <a:t>T1 </a:t>
            </a:r>
            <a:r>
              <a:rPr lang="en-US" dirty="0" err="1" smtClean="0"/>
              <a:t>dequeues</a:t>
            </a:r>
            <a:r>
              <a:rPr lang="en-US" dirty="0" smtClean="0"/>
              <a:t> M1</a:t>
            </a:r>
          </a:p>
          <a:p>
            <a:pPr lvl="1"/>
            <a:r>
              <a:rPr lang="en-US" dirty="0" smtClean="0"/>
              <a:t>T2 </a:t>
            </a:r>
            <a:r>
              <a:rPr lang="en-US" dirty="0" err="1" smtClean="0"/>
              <a:t>dequeues</a:t>
            </a:r>
            <a:r>
              <a:rPr lang="en-US" dirty="0" smtClean="0"/>
              <a:t> M2</a:t>
            </a:r>
          </a:p>
          <a:p>
            <a:pPr lvl="1"/>
            <a:r>
              <a:rPr lang="en-US" dirty="0" smtClean="0"/>
              <a:t>T2 commits</a:t>
            </a:r>
          </a:p>
          <a:p>
            <a:pPr lvl="1"/>
            <a:r>
              <a:rPr lang="en-US" dirty="0" smtClean="0"/>
              <a:t>T1 aborts, returns M1 to queue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71065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Benefits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Simple APIs hide communications complexity</a:t>
            </a:r>
          </a:p>
          <a:p>
            <a:r>
              <a:rPr lang="en-GB" dirty="0" smtClean="0"/>
              <a:t>Fewer constraints on inter-program operation</a:t>
            </a:r>
          </a:p>
          <a:p>
            <a:pPr lvl="1"/>
            <a:r>
              <a:rPr lang="en-GB" dirty="0" smtClean="0"/>
              <a:t>Programs </a:t>
            </a:r>
            <a:r>
              <a:rPr lang="en-GB" dirty="0"/>
              <a:t>communicate indirectly – </a:t>
            </a:r>
            <a:r>
              <a:rPr lang="en-GB" dirty="0" smtClean="0"/>
              <a:t>asynchronous</a:t>
            </a:r>
          </a:p>
          <a:p>
            <a:pPr lvl="1"/>
            <a:r>
              <a:rPr lang="en-GB" dirty="0" smtClean="0"/>
              <a:t>Client </a:t>
            </a:r>
            <a:r>
              <a:rPr lang="en-GB" dirty="0"/>
              <a:t>and server do not need to be running at the same </a:t>
            </a:r>
            <a:r>
              <a:rPr lang="en-GB" dirty="0" smtClean="0"/>
              <a:t>time</a:t>
            </a:r>
          </a:p>
          <a:p>
            <a:r>
              <a:rPr lang="en-GB" dirty="0" smtClean="0"/>
              <a:t>Fewer network sessions needed, and programs are less vulnerable to network failures</a:t>
            </a:r>
          </a:p>
          <a:p>
            <a:r>
              <a:rPr lang="en-GB" dirty="0" smtClean="0"/>
              <a:t>Business change easier to handle</a:t>
            </a:r>
          </a:p>
          <a:p>
            <a:r>
              <a:rPr lang="en-GB" dirty="0" smtClean="0"/>
              <a:t>Assured message delivery</a:t>
            </a:r>
          </a:p>
          <a:p>
            <a:r>
              <a:rPr lang="en-GB" dirty="0" smtClean="0"/>
              <a:t>Asynchronous </a:t>
            </a:r>
            <a:r>
              <a:rPr lang="en-GB" dirty="0"/>
              <a:t>t</a:t>
            </a:r>
            <a:r>
              <a:rPr lang="en-GB" dirty="0" smtClean="0"/>
              <a:t>ransaction processing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0085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Implementations and Standards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Message Queuing is not a new idea!</a:t>
            </a:r>
          </a:p>
          <a:p>
            <a:pPr lvl="1"/>
            <a:r>
              <a:rPr lang="en-GB" dirty="0" smtClean="0"/>
              <a:t>Used for, example, within IBM's Information Management System (IMS) 30 years ago</a:t>
            </a:r>
          </a:p>
          <a:p>
            <a:pPr marL="0" indent="0">
              <a:buNone/>
            </a:pPr>
            <a:r>
              <a:rPr lang="en-GB" dirty="0" smtClean="0"/>
              <a:t>Both proprietary and open source APIs and platforms</a:t>
            </a:r>
          </a:p>
          <a:p>
            <a:pPr lvl="1"/>
            <a:r>
              <a:rPr lang="en-GB" dirty="0" smtClean="0"/>
              <a:t>IBM </a:t>
            </a:r>
            <a:r>
              <a:rPr lang="en-GB" dirty="0" err="1" smtClean="0"/>
              <a:t>Websphere</a:t>
            </a:r>
            <a:r>
              <a:rPr lang="en-GB" dirty="0" smtClean="0"/>
              <a:t> MQ, Microsoft Message Queuing, Oracle Advanced Queuing</a:t>
            </a:r>
          </a:p>
          <a:p>
            <a:pPr lvl="1"/>
            <a:r>
              <a:rPr lang="en-GB" dirty="0" smtClean="0"/>
              <a:t>Apache </a:t>
            </a:r>
            <a:r>
              <a:rPr lang="en-GB" dirty="0" err="1" smtClean="0"/>
              <a:t>ActiveMQ</a:t>
            </a:r>
            <a:r>
              <a:rPr lang="en-GB" dirty="0" smtClean="0"/>
              <a:t>, Rabbit MQ</a:t>
            </a:r>
          </a:p>
          <a:p>
            <a:pPr marL="0" indent="0">
              <a:buNone/>
            </a:pPr>
            <a:r>
              <a:rPr lang="en-GB" dirty="0" smtClean="0"/>
              <a:t>Some products inter-operate via common standards</a:t>
            </a:r>
          </a:p>
          <a:p>
            <a:pPr lvl="1"/>
            <a:r>
              <a:rPr lang="en-GB" dirty="0" smtClean="0"/>
              <a:t>AMQP, </a:t>
            </a:r>
            <a:r>
              <a:rPr lang="en-GB" dirty="0"/>
              <a:t>MQTT</a:t>
            </a:r>
            <a:endParaRPr lang="en-GB" dirty="0" smtClean="0"/>
          </a:p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463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Transactions Revisited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Complete units of work – ACID</a:t>
            </a:r>
          </a:p>
          <a:p>
            <a:pPr marL="0" indent="0">
              <a:buNone/>
            </a:pPr>
            <a:r>
              <a:rPr lang="en-GB" dirty="0" smtClean="0"/>
              <a:t>Transactions may be distributed across more than one processor</a:t>
            </a:r>
          </a:p>
          <a:p>
            <a:pPr lvl="1"/>
            <a:r>
              <a:rPr lang="en-GB" dirty="0" smtClean="0"/>
              <a:t>Dedicated link between programs</a:t>
            </a:r>
          </a:p>
          <a:p>
            <a:pPr lvl="1"/>
            <a:r>
              <a:rPr lang="en-GB" dirty="0" smtClean="0"/>
              <a:t>Operations synchronized</a:t>
            </a:r>
          </a:p>
          <a:p>
            <a:pPr lvl="1"/>
            <a:r>
              <a:rPr lang="en-GB" dirty="0" smtClean="0"/>
              <a:t>Distributed two phase commit</a:t>
            </a:r>
          </a:p>
          <a:p>
            <a:pPr marL="0" indent="0">
              <a:buNone/>
            </a:pPr>
            <a:r>
              <a:rPr lang="en-GB" dirty="0"/>
              <a:t>Many transactions </a:t>
            </a:r>
            <a:r>
              <a:rPr lang="en-GB" dirty="0" smtClean="0"/>
              <a:t>need not be </a:t>
            </a:r>
            <a:r>
              <a:rPr lang="en-GB" dirty="0"/>
              <a:t>completed synchronously</a:t>
            </a:r>
          </a:p>
          <a:p>
            <a:pPr lvl="1"/>
            <a:r>
              <a:rPr lang="en-GB" dirty="0"/>
              <a:t>Communication must still be guaranteed</a:t>
            </a:r>
          </a:p>
          <a:p>
            <a:pPr lvl="1"/>
            <a:r>
              <a:rPr lang="en-GB" dirty="0"/>
              <a:t>Work can be completed later </a:t>
            </a:r>
          </a:p>
        </p:txBody>
      </p:sp>
    </p:spTree>
    <p:extLst>
      <p:ext uri="{BB962C8B-B14F-4D97-AF65-F5344CB8AC3E}">
        <p14:creationId xmlns:p14="http://schemas.microsoft.com/office/powerpoint/2010/main" val="3286088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 1: Client-Server Applications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20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Insurance agents throughout the country </a:t>
            </a:r>
            <a:r>
              <a:rPr lang="en-GB" dirty="0" smtClean="0"/>
              <a:t>request insurance </a:t>
            </a:r>
            <a:r>
              <a:rPr lang="en-GB" dirty="0"/>
              <a:t>quotations using an </a:t>
            </a:r>
            <a:r>
              <a:rPr lang="en-GB" dirty="0" smtClean="0"/>
              <a:t>online system</a:t>
            </a:r>
            <a:r>
              <a:rPr lang="en-GB" dirty="0"/>
              <a:t>. </a:t>
            </a:r>
          </a:p>
          <a:p>
            <a:pPr marL="0" indent="0">
              <a:buNone/>
            </a:pPr>
            <a:r>
              <a:rPr lang="en-GB" dirty="0"/>
              <a:t>This system is </a:t>
            </a:r>
            <a:r>
              <a:rPr lang="en-GB" dirty="0" smtClean="0"/>
              <a:t>implemented as </a:t>
            </a:r>
            <a:r>
              <a:rPr lang="en-GB" dirty="0"/>
              <a:t>a traditional client-server application, with client programs (the insurance agents) sending requests for quotations to a central server program. </a:t>
            </a:r>
          </a:p>
          <a:p>
            <a:pPr marL="0" indent="0">
              <a:buNone/>
            </a:pPr>
            <a:r>
              <a:rPr lang="en-GB" dirty="0"/>
              <a:t>The server does some calculations using data from a central insurance database, then sends a quotation to the requesting agent. </a:t>
            </a:r>
          </a:p>
        </p:txBody>
      </p:sp>
    </p:spTree>
    <p:extLst>
      <p:ext uri="{BB962C8B-B14F-4D97-AF65-F5344CB8AC3E}">
        <p14:creationId xmlns:p14="http://schemas.microsoft.com/office/powerpoint/2010/main" val="1394097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C</a:t>
            </a:r>
            <a:r>
              <a:rPr lang="en-GB" dirty="0" smtClean="0"/>
              <a:t>lient </a:t>
            </a:r>
            <a:r>
              <a:rPr lang="en-GB" dirty="0"/>
              <a:t>programs put request messages on a single queue, from which the server program takes them</a:t>
            </a:r>
            <a:r>
              <a:rPr lang="en-GB" dirty="0" smtClean="0"/>
              <a:t>.</a:t>
            </a:r>
          </a:p>
          <a:p>
            <a:pPr marL="0" indent="0">
              <a:buNone/>
            </a:pPr>
            <a:r>
              <a:rPr lang="en-GB" dirty="0" smtClean="0"/>
              <a:t>Responses may be sent back to clients via extra message queues (one per client)</a:t>
            </a:r>
            <a:endParaRPr lang="en-GB" dirty="0"/>
          </a:p>
          <a:p>
            <a:endParaRPr lang="en-US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 1: Client-Server Applications</a:t>
            </a:r>
            <a:endParaRPr lang="en-US" dirty="0"/>
          </a:p>
        </p:txBody>
      </p:sp>
      <p:grpSp>
        <p:nvGrpSpPr>
          <p:cNvPr id="9" name="Group 8"/>
          <p:cNvGrpSpPr/>
          <p:nvPr/>
        </p:nvGrpSpPr>
        <p:grpSpPr>
          <a:xfrm>
            <a:off x="3492000" y="5043339"/>
            <a:ext cx="2160000" cy="360000"/>
            <a:chOff x="1661833" y="4860772"/>
            <a:chExt cx="2160000" cy="360000"/>
          </a:xfrm>
        </p:grpSpPr>
        <p:sp>
          <p:nvSpPr>
            <p:cNvPr id="19" name="Rectangle 18"/>
            <p:cNvSpPr>
              <a:spLocks noChangeAspect="1"/>
            </p:cNvSpPr>
            <p:nvPr/>
          </p:nvSpPr>
          <p:spPr bwMode="auto">
            <a:xfrm>
              <a:off x="1661833" y="4860772"/>
              <a:ext cx="360000" cy="36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20" name="Rectangle 19"/>
            <p:cNvSpPr>
              <a:spLocks noChangeAspect="1"/>
            </p:cNvSpPr>
            <p:nvPr/>
          </p:nvSpPr>
          <p:spPr bwMode="auto">
            <a:xfrm>
              <a:off x="2021833" y="4860772"/>
              <a:ext cx="360000" cy="36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21" name="Rectangle 20"/>
            <p:cNvSpPr>
              <a:spLocks noChangeAspect="1"/>
            </p:cNvSpPr>
            <p:nvPr/>
          </p:nvSpPr>
          <p:spPr bwMode="auto">
            <a:xfrm>
              <a:off x="2381833" y="4860772"/>
              <a:ext cx="360000" cy="36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22" name="Rectangle 21"/>
            <p:cNvSpPr>
              <a:spLocks noChangeAspect="1"/>
            </p:cNvSpPr>
            <p:nvPr/>
          </p:nvSpPr>
          <p:spPr bwMode="auto">
            <a:xfrm>
              <a:off x="2741833" y="4860772"/>
              <a:ext cx="360000" cy="36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23" name="Rectangle 22"/>
            <p:cNvSpPr>
              <a:spLocks noChangeAspect="1"/>
            </p:cNvSpPr>
            <p:nvPr/>
          </p:nvSpPr>
          <p:spPr bwMode="auto">
            <a:xfrm>
              <a:off x="3101833" y="4860772"/>
              <a:ext cx="360000" cy="36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24" name="Rectangle 23"/>
            <p:cNvSpPr>
              <a:spLocks noChangeAspect="1"/>
            </p:cNvSpPr>
            <p:nvPr/>
          </p:nvSpPr>
          <p:spPr bwMode="auto">
            <a:xfrm>
              <a:off x="3461833" y="4860772"/>
              <a:ext cx="360000" cy="36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cxnSp>
          <p:nvCxnSpPr>
            <p:cNvPr id="25" name="Straight Arrow Connector 24"/>
            <p:cNvCxnSpPr/>
            <p:nvPr/>
          </p:nvCxnSpPr>
          <p:spPr bwMode="auto">
            <a:xfrm>
              <a:off x="1835063" y="5039006"/>
              <a:ext cx="1817585" cy="0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triangle" w="lg" len="lg"/>
            </a:ln>
            <a:effectLst/>
          </p:spPr>
        </p:cxnSp>
      </p:grpSp>
      <p:sp>
        <p:nvSpPr>
          <p:cNvPr id="10" name="Rectangle 9"/>
          <p:cNvSpPr/>
          <p:nvPr/>
        </p:nvSpPr>
        <p:spPr bwMode="auto">
          <a:xfrm>
            <a:off x="792000" y="4861573"/>
            <a:ext cx="1080000" cy="720000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Insurance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Agent</a:t>
            </a:r>
            <a:endParaRPr kumimoji="0" 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11" name="Straight Arrow Connector 10"/>
          <p:cNvCxnSpPr>
            <a:stCxn id="10" idx="3"/>
            <a:endCxn id="19" idx="1"/>
          </p:cNvCxnSpPr>
          <p:nvPr/>
        </p:nvCxnSpPr>
        <p:spPr bwMode="auto">
          <a:xfrm>
            <a:off x="1872000" y="5221573"/>
            <a:ext cx="1620000" cy="176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2" name="Straight Arrow Connector 11"/>
          <p:cNvCxnSpPr>
            <a:stCxn id="18" idx="3"/>
            <a:endCxn id="19" idx="1"/>
          </p:cNvCxnSpPr>
          <p:nvPr/>
        </p:nvCxnSpPr>
        <p:spPr bwMode="auto">
          <a:xfrm flipV="1">
            <a:off x="1872000" y="5223339"/>
            <a:ext cx="1620000" cy="104862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3" name="TextBox 12"/>
          <p:cNvSpPr txBox="1"/>
          <p:nvPr/>
        </p:nvSpPr>
        <p:spPr>
          <a:xfrm>
            <a:off x="3712951" y="5403339"/>
            <a:ext cx="17181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message queue</a:t>
            </a:r>
            <a:endParaRPr lang="en-US" dirty="0"/>
          </a:p>
        </p:txBody>
      </p:sp>
      <p:sp>
        <p:nvSpPr>
          <p:cNvPr id="14" name="Rectangle 13"/>
          <p:cNvSpPr/>
          <p:nvPr/>
        </p:nvSpPr>
        <p:spPr bwMode="auto">
          <a:xfrm>
            <a:off x="6174563" y="4861573"/>
            <a:ext cx="1080000" cy="720000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Insurance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dirty="0" smtClean="0">
                <a:latin typeface="Georgia"/>
                <a:ea typeface="ＭＳ Ｐゴシック" pitchFamily="-106" charset="-128"/>
                <a:cs typeface="Georgia"/>
              </a:rPr>
              <a:t>Quotation</a:t>
            </a:r>
            <a:endParaRPr kumimoji="0" 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15" name="Straight Arrow Connector 14"/>
          <p:cNvCxnSpPr>
            <a:stCxn id="24" idx="3"/>
            <a:endCxn id="14" idx="1"/>
          </p:cNvCxnSpPr>
          <p:nvPr/>
        </p:nvCxnSpPr>
        <p:spPr bwMode="auto">
          <a:xfrm flipV="1">
            <a:off x="5652000" y="5221573"/>
            <a:ext cx="522563" cy="176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6" name="Straight Arrow Connector 15"/>
          <p:cNvCxnSpPr>
            <a:stCxn id="17" idx="3"/>
          </p:cNvCxnSpPr>
          <p:nvPr/>
        </p:nvCxnSpPr>
        <p:spPr bwMode="auto">
          <a:xfrm>
            <a:off x="1872000" y="4185827"/>
            <a:ext cx="1620000" cy="103574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7" name="Rectangle 16"/>
          <p:cNvSpPr/>
          <p:nvPr/>
        </p:nvSpPr>
        <p:spPr bwMode="auto">
          <a:xfrm>
            <a:off x="792000" y="3825827"/>
            <a:ext cx="1080000" cy="720000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Insurance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dirty="0" smtClean="0">
                <a:latin typeface="Georgia"/>
                <a:ea typeface="ＭＳ Ｐゴシック" pitchFamily="-106" charset="-128"/>
                <a:cs typeface="Georgia"/>
              </a:rPr>
              <a:t>Agent</a:t>
            </a:r>
            <a:endParaRPr kumimoji="0" 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8" name="Rectangle 17"/>
          <p:cNvSpPr/>
          <p:nvPr/>
        </p:nvSpPr>
        <p:spPr bwMode="auto">
          <a:xfrm>
            <a:off x="792000" y="5911967"/>
            <a:ext cx="1080000" cy="720000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Insurance</a:t>
            </a:r>
            <a:endParaRPr lang="en-US" dirty="0">
              <a:latin typeface="Georgia"/>
              <a:ea typeface="ＭＳ Ｐゴシック" pitchFamily="-106" charset="-128"/>
              <a:cs typeface="Georgia"/>
            </a:endParaRP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Agent</a:t>
            </a:r>
            <a:endParaRPr kumimoji="0" 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7" name="Can 26"/>
          <p:cNvSpPr/>
          <p:nvPr/>
        </p:nvSpPr>
        <p:spPr bwMode="auto">
          <a:xfrm>
            <a:off x="7697735" y="4861573"/>
            <a:ext cx="1122265" cy="720000"/>
          </a:xfrm>
          <a:prstGeom prst="can">
            <a:avLst/>
          </a:prstGeom>
          <a:solidFill>
            <a:schemeClr val="bg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insurance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dirty="0" smtClean="0">
                <a:latin typeface="Georgia"/>
                <a:ea typeface="ＭＳ Ｐゴシック" pitchFamily="-106" charset="-128"/>
                <a:cs typeface="Georgia"/>
              </a:rPr>
              <a:t>data</a:t>
            </a:r>
            <a:endParaRPr kumimoji="0" 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28" name="Straight Arrow Connector 27"/>
          <p:cNvCxnSpPr>
            <a:stCxn id="14" idx="3"/>
            <a:endCxn id="27" idx="2"/>
          </p:cNvCxnSpPr>
          <p:nvPr/>
        </p:nvCxnSpPr>
        <p:spPr bwMode="auto">
          <a:xfrm>
            <a:off x="7254563" y="5221573"/>
            <a:ext cx="443172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arrow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4390980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Example 2: Output-only Devices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22</a:t>
            </a:fld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A device providing a service is output-only, and does not send messages back to the requester. Only one-way message flows are required. </a:t>
            </a:r>
          </a:p>
          <a:p>
            <a:pPr marL="0" indent="0">
              <a:buNone/>
            </a:pPr>
            <a:r>
              <a:rPr lang="en-GB" dirty="0" smtClean="0"/>
              <a:t>Output-only devices:</a:t>
            </a:r>
          </a:p>
          <a:p>
            <a:pPr lvl="1"/>
            <a:r>
              <a:rPr lang="en-GB" dirty="0" smtClean="0"/>
              <a:t>Printing devices</a:t>
            </a:r>
          </a:p>
          <a:p>
            <a:pPr lvl="1"/>
            <a:r>
              <a:rPr lang="en-GB" dirty="0" smtClean="0"/>
              <a:t>Displays:- Stock exchange, Flight arrivals and departures</a:t>
            </a:r>
          </a:p>
          <a:p>
            <a:pPr lvl="1"/>
            <a:r>
              <a:rPr lang="en-GB" dirty="0" smtClean="0"/>
              <a:t>Factory floor robotics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4377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23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Robotics Controller is </a:t>
            </a:r>
            <a:r>
              <a:rPr lang="en-GB" dirty="0"/>
              <a:t>in control of an automated manufacturing process.  It puts messages </a:t>
            </a:r>
            <a:r>
              <a:rPr lang="en-GB" dirty="0" smtClean="0"/>
              <a:t>on: </a:t>
            </a:r>
            <a:endParaRPr lang="en-GB" dirty="0"/>
          </a:p>
          <a:p>
            <a:pPr lvl="1"/>
            <a:r>
              <a:rPr lang="en-GB" dirty="0"/>
              <a:t>Queue 1 for the Robotics </a:t>
            </a:r>
            <a:r>
              <a:rPr lang="en-GB" dirty="0" smtClean="0"/>
              <a:t>A </a:t>
            </a:r>
            <a:r>
              <a:rPr lang="en-GB" dirty="0"/>
              <a:t>program, which directs some </a:t>
            </a:r>
            <a:r>
              <a:rPr lang="en-GB"/>
              <a:t>welding </a:t>
            </a:r>
            <a:r>
              <a:rPr lang="en-GB" smtClean="0"/>
              <a:t>machinery</a:t>
            </a:r>
          </a:p>
          <a:p>
            <a:pPr lvl="1"/>
            <a:r>
              <a:rPr lang="en-GB" smtClean="0"/>
              <a:t>Queue </a:t>
            </a:r>
            <a:r>
              <a:rPr lang="en-GB" dirty="0"/>
              <a:t>2 for the Robotics </a:t>
            </a:r>
            <a:r>
              <a:rPr lang="en-GB" dirty="0" smtClean="0"/>
              <a:t>B </a:t>
            </a:r>
            <a:r>
              <a:rPr lang="en-GB" dirty="0"/>
              <a:t>program, which controls a paint sprayer.</a:t>
            </a:r>
          </a:p>
          <a:p>
            <a:endParaRPr lang="en-US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 2: Output-only Devices</a:t>
            </a:r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3492000" y="4190865"/>
            <a:ext cx="2160000" cy="360000"/>
            <a:chOff x="1661833" y="4860772"/>
            <a:chExt cx="2160000" cy="360000"/>
          </a:xfrm>
        </p:grpSpPr>
        <p:sp>
          <p:nvSpPr>
            <p:cNvPr id="9" name="Rectangle 8"/>
            <p:cNvSpPr>
              <a:spLocks noChangeAspect="1"/>
            </p:cNvSpPr>
            <p:nvPr/>
          </p:nvSpPr>
          <p:spPr bwMode="auto">
            <a:xfrm>
              <a:off x="1661833" y="4860772"/>
              <a:ext cx="360000" cy="36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0" name="Rectangle 9"/>
            <p:cNvSpPr>
              <a:spLocks noChangeAspect="1"/>
            </p:cNvSpPr>
            <p:nvPr/>
          </p:nvSpPr>
          <p:spPr bwMode="auto">
            <a:xfrm>
              <a:off x="2021833" y="4860772"/>
              <a:ext cx="360000" cy="36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1" name="Rectangle 10"/>
            <p:cNvSpPr>
              <a:spLocks noChangeAspect="1"/>
            </p:cNvSpPr>
            <p:nvPr/>
          </p:nvSpPr>
          <p:spPr bwMode="auto">
            <a:xfrm>
              <a:off x="2381833" y="4860772"/>
              <a:ext cx="360000" cy="36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2" name="Rectangle 11"/>
            <p:cNvSpPr>
              <a:spLocks noChangeAspect="1"/>
            </p:cNvSpPr>
            <p:nvPr/>
          </p:nvSpPr>
          <p:spPr bwMode="auto">
            <a:xfrm>
              <a:off x="2741833" y="4860772"/>
              <a:ext cx="360000" cy="36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3" name="Rectangle 12"/>
            <p:cNvSpPr>
              <a:spLocks noChangeAspect="1"/>
            </p:cNvSpPr>
            <p:nvPr/>
          </p:nvSpPr>
          <p:spPr bwMode="auto">
            <a:xfrm>
              <a:off x="3101833" y="4860772"/>
              <a:ext cx="360000" cy="36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4" name="Rectangle 13"/>
            <p:cNvSpPr>
              <a:spLocks noChangeAspect="1"/>
            </p:cNvSpPr>
            <p:nvPr/>
          </p:nvSpPr>
          <p:spPr bwMode="auto">
            <a:xfrm>
              <a:off x="3461833" y="4860772"/>
              <a:ext cx="360000" cy="36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cxnSp>
          <p:nvCxnSpPr>
            <p:cNvPr id="15" name="Straight Arrow Connector 14"/>
            <p:cNvCxnSpPr/>
            <p:nvPr/>
          </p:nvCxnSpPr>
          <p:spPr bwMode="auto">
            <a:xfrm>
              <a:off x="1835063" y="5039006"/>
              <a:ext cx="1817585" cy="0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triangle" w="lg" len="lg"/>
            </a:ln>
            <a:effectLst/>
          </p:spPr>
        </p:cxnSp>
      </p:grpSp>
      <p:sp>
        <p:nvSpPr>
          <p:cNvPr id="16" name="Rectangle 15"/>
          <p:cNvSpPr/>
          <p:nvPr/>
        </p:nvSpPr>
        <p:spPr bwMode="auto">
          <a:xfrm>
            <a:off x="792000" y="4839499"/>
            <a:ext cx="1080000" cy="720000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Robotics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Controller</a:t>
            </a:r>
            <a:endParaRPr kumimoji="0" 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17" name="Straight Arrow Connector 16"/>
          <p:cNvCxnSpPr>
            <a:stCxn id="16" idx="3"/>
            <a:endCxn id="9" idx="1"/>
          </p:cNvCxnSpPr>
          <p:nvPr/>
        </p:nvCxnSpPr>
        <p:spPr bwMode="auto">
          <a:xfrm flipV="1">
            <a:off x="1872000" y="4370865"/>
            <a:ext cx="1620000" cy="82863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8" name="Rectangle 17"/>
          <p:cNvSpPr/>
          <p:nvPr/>
        </p:nvSpPr>
        <p:spPr bwMode="auto">
          <a:xfrm>
            <a:off x="6174563" y="4009099"/>
            <a:ext cx="1080000" cy="720000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Robotics</a:t>
            </a:r>
            <a:b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</a:br>
            <a:r>
              <a:rPr kumimoji="0" lang="en-US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A</a:t>
            </a:r>
            <a:endParaRPr kumimoji="0" 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19" name="Straight Arrow Connector 18"/>
          <p:cNvCxnSpPr>
            <a:stCxn id="14" idx="3"/>
            <a:endCxn id="18" idx="1"/>
          </p:cNvCxnSpPr>
          <p:nvPr/>
        </p:nvCxnSpPr>
        <p:spPr bwMode="auto">
          <a:xfrm flipV="1">
            <a:off x="5652000" y="4369099"/>
            <a:ext cx="522563" cy="176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grpSp>
        <p:nvGrpSpPr>
          <p:cNvPr id="20" name="Group 19"/>
          <p:cNvGrpSpPr/>
          <p:nvPr/>
        </p:nvGrpSpPr>
        <p:grpSpPr>
          <a:xfrm>
            <a:off x="3475215" y="5836274"/>
            <a:ext cx="2160000" cy="360000"/>
            <a:chOff x="1661833" y="4860772"/>
            <a:chExt cx="2160000" cy="360000"/>
          </a:xfrm>
        </p:grpSpPr>
        <p:sp>
          <p:nvSpPr>
            <p:cNvPr id="21" name="Rectangle 20"/>
            <p:cNvSpPr>
              <a:spLocks noChangeAspect="1"/>
            </p:cNvSpPr>
            <p:nvPr/>
          </p:nvSpPr>
          <p:spPr bwMode="auto">
            <a:xfrm>
              <a:off x="1661833" y="4860772"/>
              <a:ext cx="360000" cy="36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22" name="Rectangle 21"/>
            <p:cNvSpPr>
              <a:spLocks noChangeAspect="1"/>
            </p:cNvSpPr>
            <p:nvPr/>
          </p:nvSpPr>
          <p:spPr bwMode="auto">
            <a:xfrm>
              <a:off x="2021833" y="4860772"/>
              <a:ext cx="360000" cy="36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23" name="Rectangle 22"/>
            <p:cNvSpPr>
              <a:spLocks noChangeAspect="1"/>
            </p:cNvSpPr>
            <p:nvPr/>
          </p:nvSpPr>
          <p:spPr bwMode="auto">
            <a:xfrm>
              <a:off x="2381833" y="4860772"/>
              <a:ext cx="360000" cy="36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24" name="Rectangle 23"/>
            <p:cNvSpPr>
              <a:spLocks noChangeAspect="1"/>
            </p:cNvSpPr>
            <p:nvPr/>
          </p:nvSpPr>
          <p:spPr bwMode="auto">
            <a:xfrm>
              <a:off x="2741833" y="4860772"/>
              <a:ext cx="360000" cy="36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25" name="Rectangle 24"/>
            <p:cNvSpPr>
              <a:spLocks noChangeAspect="1"/>
            </p:cNvSpPr>
            <p:nvPr/>
          </p:nvSpPr>
          <p:spPr bwMode="auto">
            <a:xfrm>
              <a:off x="3101833" y="4860772"/>
              <a:ext cx="360000" cy="36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26" name="Rectangle 25"/>
            <p:cNvSpPr>
              <a:spLocks noChangeAspect="1"/>
            </p:cNvSpPr>
            <p:nvPr/>
          </p:nvSpPr>
          <p:spPr bwMode="auto">
            <a:xfrm>
              <a:off x="3461833" y="4860772"/>
              <a:ext cx="360000" cy="36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cxnSp>
          <p:nvCxnSpPr>
            <p:cNvPr id="27" name="Straight Arrow Connector 26"/>
            <p:cNvCxnSpPr/>
            <p:nvPr/>
          </p:nvCxnSpPr>
          <p:spPr bwMode="auto">
            <a:xfrm>
              <a:off x="1835063" y="5039006"/>
              <a:ext cx="1817585" cy="0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triangle" w="lg" len="lg"/>
            </a:ln>
            <a:effectLst/>
          </p:spPr>
        </p:cxnSp>
      </p:grpSp>
      <p:sp>
        <p:nvSpPr>
          <p:cNvPr id="28" name="Rectangle 27"/>
          <p:cNvSpPr/>
          <p:nvPr/>
        </p:nvSpPr>
        <p:spPr bwMode="auto">
          <a:xfrm>
            <a:off x="6157778" y="5654508"/>
            <a:ext cx="1080000" cy="720000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Robotics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B</a:t>
            </a:r>
          </a:p>
        </p:txBody>
      </p:sp>
      <p:cxnSp>
        <p:nvCxnSpPr>
          <p:cNvPr id="29" name="Straight Arrow Connector 28"/>
          <p:cNvCxnSpPr>
            <a:stCxn id="26" idx="3"/>
            <a:endCxn id="28" idx="1"/>
          </p:cNvCxnSpPr>
          <p:nvPr/>
        </p:nvCxnSpPr>
        <p:spPr bwMode="auto">
          <a:xfrm flipV="1">
            <a:off x="5635215" y="6014508"/>
            <a:ext cx="522563" cy="176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1" name="Straight Arrow Connector 30"/>
          <p:cNvCxnSpPr>
            <a:stCxn id="16" idx="3"/>
            <a:endCxn id="21" idx="1"/>
          </p:cNvCxnSpPr>
          <p:nvPr/>
        </p:nvCxnSpPr>
        <p:spPr bwMode="auto">
          <a:xfrm>
            <a:off x="1872000" y="5199499"/>
            <a:ext cx="1603215" cy="816775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4" name="TextBox 33"/>
          <p:cNvSpPr txBox="1"/>
          <p:nvPr/>
        </p:nvSpPr>
        <p:spPr>
          <a:xfrm>
            <a:off x="4108170" y="4544433"/>
            <a:ext cx="9574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queue 1</a:t>
            </a:r>
            <a:endParaRPr lang="en-US" dirty="0"/>
          </a:p>
        </p:txBody>
      </p:sp>
      <p:sp>
        <p:nvSpPr>
          <p:cNvPr id="35" name="TextBox 34"/>
          <p:cNvSpPr txBox="1"/>
          <p:nvPr/>
        </p:nvSpPr>
        <p:spPr>
          <a:xfrm>
            <a:off x="4078415" y="6196274"/>
            <a:ext cx="9871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queue 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8110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 3: The Batch Window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24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A department store writes its sales figures to a file throughout the </a:t>
            </a:r>
            <a:r>
              <a:rPr lang="en-GB" dirty="0" smtClean="0"/>
              <a:t>day</a:t>
            </a:r>
            <a:r>
              <a:rPr lang="en-GB" dirty="0" smtClean="0">
                <a:latin typeface="Arial"/>
              </a:rPr>
              <a:t>’</a:t>
            </a:r>
            <a:r>
              <a:rPr lang="en-GB" dirty="0" smtClean="0"/>
              <a:t>s </a:t>
            </a:r>
            <a:r>
              <a:rPr lang="en-GB" dirty="0"/>
              <a:t>trading. Overnight, a report of the </a:t>
            </a:r>
            <a:r>
              <a:rPr lang="en-GB" dirty="0" smtClean="0"/>
              <a:t>day’s </a:t>
            </a:r>
            <a:r>
              <a:rPr lang="en-GB" dirty="0"/>
              <a:t>sales is produced using this file of data as input. The report must be on the Sales </a:t>
            </a:r>
            <a:r>
              <a:rPr lang="en-GB" dirty="0" smtClean="0"/>
              <a:t>Manager’s </a:t>
            </a:r>
            <a:r>
              <a:rPr lang="en-GB" dirty="0"/>
              <a:t>desk before the next </a:t>
            </a:r>
            <a:r>
              <a:rPr lang="en-GB" dirty="0" smtClean="0"/>
              <a:t>day</a:t>
            </a:r>
            <a:r>
              <a:rPr lang="en-GB" dirty="0" smtClean="0">
                <a:latin typeface="Arial"/>
              </a:rPr>
              <a:t>’</a:t>
            </a:r>
            <a:r>
              <a:rPr lang="en-GB" dirty="0" smtClean="0"/>
              <a:t>s </a:t>
            </a:r>
            <a:r>
              <a:rPr lang="en-GB" dirty="0"/>
              <a:t>trading </a:t>
            </a:r>
            <a:r>
              <a:rPr lang="en-GB" dirty="0" smtClean="0"/>
              <a:t>begins. </a:t>
            </a:r>
            <a:endParaRPr lang="en-GB" dirty="0"/>
          </a:p>
          <a:p>
            <a:pPr lvl="1"/>
            <a:r>
              <a:rPr lang="en-GB" dirty="0"/>
              <a:t>T</a:t>
            </a:r>
            <a:r>
              <a:rPr lang="en-GB" dirty="0" smtClean="0"/>
              <a:t>he </a:t>
            </a:r>
            <a:r>
              <a:rPr lang="en-GB" dirty="0"/>
              <a:t>amount of time available for producing the report is limited to the </a:t>
            </a:r>
            <a:r>
              <a:rPr lang="ja-JP" altLang="en-GB" dirty="0">
                <a:latin typeface="Arial"/>
              </a:rPr>
              <a:t>“</a:t>
            </a:r>
            <a:r>
              <a:rPr lang="en-GB" dirty="0"/>
              <a:t>window</a:t>
            </a:r>
            <a:r>
              <a:rPr lang="ja-JP" altLang="en-GB" dirty="0">
                <a:latin typeface="Arial"/>
              </a:rPr>
              <a:t>”</a:t>
            </a:r>
            <a:r>
              <a:rPr lang="en-GB" dirty="0"/>
              <a:t> of time between the end of business on one day and the start of business on the next</a:t>
            </a:r>
          </a:p>
          <a:p>
            <a:pPr lvl="1"/>
            <a:r>
              <a:rPr lang="en-GB" dirty="0"/>
              <a:t>T</a:t>
            </a:r>
            <a:r>
              <a:rPr lang="en-GB" dirty="0" smtClean="0"/>
              <a:t>he start </a:t>
            </a:r>
            <a:r>
              <a:rPr lang="en-GB" dirty="0"/>
              <a:t>and finish times for </a:t>
            </a:r>
            <a:r>
              <a:rPr lang="en-GB" dirty="0" smtClean="0"/>
              <a:t>the activity </a:t>
            </a:r>
            <a:r>
              <a:rPr lang="en-GB" dirty="0"/>
              <a:t>are </a:t>
            </a:r>
            <a:r>
              <a:rPr lang="en-GB" dirty="0" smtClean="0"/>
              <a:t>fixed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342958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25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Instead of operating in sequence and communicating via a file, the two programs could run independently of each other and communicate using </a:t>
            </a:r>
            <a:r>
              <a:rPr lang="en-GB" dirty="0" smtClean="0"/>
              <a:t>a message queue</a:t>
            </a:r>
            <a:endParaRPr lang="en-GB" dirty="0"/>
          </a:p>
          <a:p>
            <a:endParaRPr lang="en-US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 3: The Batch Window </a:t>
            </a:r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3492000" y="5040772"/>
            <a:ext cx="2160000" cy="360000"/>
            <a:chOff x="1661833" y="4860772"/>
            <a:chExt cx="2160000" cy="360000"/>
          </a:xfrm>
        </p:grpSpPr>
        <p:sp>
          <p:nvSpPr>
            <p:cNvPr id="9" name="Rectangle 8"/>
            <p:cNvSpPr>
              <a:spLocks noChangeAspect="1"/>
            </p:cNvSpPr>
            <p:nvPr/>
          </p:nvSpPr>
          <p:spPr bwMode="auto">
            <a:xfrm>
              <a:off x="1661833" y="4860772"/>
              <a:ext cx="360000" cy="36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0" name="Rectangle 9"/>
            <p:cNvSpPr>
              <a:spLocks noChangeAspect="1"/>
            </p:cNvSpPr>
            <p:nvPr/>
          </p:nvSpPr>
          <p:spPr bwMode="auto">
            <a:xfrm>
              <a:off x="2021833" y="4860772"/>
              <a:ext cx="360000" cy="36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1" name="Rectangle 10"/>
            <p:cNvSpPr>
              <a:spLocks noChangeAspect="1"/>
            </p:cNvSpPr>
            <p:nvPr/>
          </p:nvSpPr>
          <p:spPr bwMode="auto">
            <a:xfrm>
              <a:off x="2381833" y="4860772"/>
              <a:ext cx="360000" cy="36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2" name="Rectangle 11"/>
            <p:cNvSpPr>
              <a:spLocks noChangeAspect="1"/>
            </p:cNvSpPr>
            <p:nvPr/>
          </p:nvSpPr>
          <p:spPr bwMode="auto">
            <a:xfrm>
              <a:off x="2741833" y="4860772"/>
              <a:ext cx="360000" cy="36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3" name="Rectangle 12"/>
            <p:cNvSpPr>
              <a:spLocks noChangeAspect="1"/>
            </p:cNvSpPr>
            <p:nvPr/>
          </p:nvSpPr>
          <p:spPr bwMode="auto">
            <a:xfrm>
              <a:off x="3101833" y="4860772"/>
              <a:ext cx="360000" cy="36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4" name="Rectangle 13"/>
            <p:cNvSpPr>
              <a:spLocks noChangeAspect="1"/>
            </p:cNvSpPr>
            <p:nvPr/>
          </p:nvSpPr>
          <p:spPr bwMode="auto">
            <a:xfrm>
              <a:off x="3461833" y="4860772"/>
              <a:ext cx="360000" cy="36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cxnSp>
          <p:nvCxnSpPr>
            <p:cNvPr id="15" name="Straight Arrow Connector 14"/>
            <p:cNvCxnSpPr/>
            <p:nvPr/>
          </p:nvCxnSpPr>
          <p:spPr bwMode="auto">
            <a:xfrm>
              <a:off x="1835063" y="5039006"/>
              <a:ext cx="1817585" cy="0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triangle" w="lg" len="lg"/>
            </a:ln>
            <a:effectLst/>
          </p:spPr>
        </p:cxnSp>
      </p:grpSp>
      <p:sp>
        <p:nvSpPr>
          <p:cNvPr id="16" name="Rectangle 15"/>
          <p:cNvSpPr/>
          <p:nvPr/>
        </p:nvSpPr>
        <p:spPr bwMode="auto">
          <a:xfrm>
            <a:off x="792000" y="4859006"/>
            <a:ext cx="1080000" cy="720000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Sales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Recording</a:t>
            </a:r>
            <a:endParaRPr kumimoji="0" 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7272000" y="4859006"/>
            <a:ext cx="1080000" cy="720000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Sales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dirty="0" smtClean="0">
                <a:latin typeface="Georgia"/>
                <a:ea typeface="ＭＳ Ｐゴシック" pitchFamily="-106" charset="-128"/>
                <a:cs typeface="Georgia"/>
              </a:rPr>
              <a:t>Reporting</a:t>
            </a:r>
            <a:endParaRPr kumimoji="0" 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18" name="Straight Arrow Connector 17"/>
          <p:cNvCxnSpPr>
            <a:stCxn id="16" idx="3"/>
            <a:endCxn id="9" idx="1"/>
          </p:cNvCxnSpPr>
          <p:nvPr/>
        </p:nvCxnSpPr>
        <p:spPr bwMode="auto">
          <a:xfrm>
            <a:off x="1872000" y="5219006"/>
            <a:ext cx="1620000" cy="176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" name="Straight Arrow Connector 18"/>
          <p:cNvCxnSpPr>
            <a:stCxn id="14" idx="3"/>
            <a:endCxn id="17" idx="1"/>
          </p:cNvCxnSpPr>
          <p:nvPr/>
        </p:nvCxnSpPr>
        <p:spPr bwMode="auto">
          <a:xfrm flipV="1">
            <a:off x="5652000" y="5219006"/>
            <a:ext cx="1620000" cy="176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0" name="TextBox 19"/>
          <p:cNvSpPr txBox="1"/>
          <p:nvPr/>
        </p:nvSpPr>
        <p:spPr>
          <a:xfrm>
            <a:off x="3712951" y="5403339"/>
            <a:ext cx="17181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message queue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83662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Summary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Message queuing allows an alternative way to distribute applications</a:t>
            </a:r>
          </a:p>
          <a:p>
            <a:pPr marL="0" indent="0">
              <a:buNone/>
            </a:pPr>
            <a:r>
              <a:rPr lang="en-GB" dirty="0" smtClean="0"/>
              <a:t>Many applications involve databases, so the technologies intersect</a:t>
            </a:r>
          </a:p>
          <a:p>
            <a:pPr marL="0" indent="0">
              <a:buNone/>
            </a:pPr>
            <a:r>
              <a:rPr lang="en-GB" dirty="0" smtClean="0"/>
              <a:t>Conceptually and practically, MQ is often a more straightforward approach than direct connections between systems, and synchronous transaction processing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5462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Synchronous versus Asynchronous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HTTP is a </a:t>
            </a:r>
            <a:r>
              <a:rPr lang="en-US" i="1" dirty="0" smtClean="0"/>
              <a:t>synchronous</a:t>
            </a:r>
            <a:r>
              <a:rPr lang="en-US" dirty="0" smtClean="0"/>
              <a:t> protocol</a:t>
            </a:r>
          </a:p>
          <a:p>
            <a:pPr lvl="1"/>
            <a:r>
              <a:rPr lang="en-US" dirty="0" smtClean="0"/>
              <a:t>Request from client to server is followed by reply from server to client in the same TCP connection</a:t>
            </a:r>
          </a:p>
          <a:p>
            <a:pPr marL="0" indent="0">
              <a:buNone/>
            </a:pPr>
            <a:r>
              <a:rPr lang="en-US" dirty="0" smtClean="0"/>
              <a:t>SMTP </a:t>
            </a:r>
            <a:r>
              <a:rPr lang="en-US" dirty="0"/>
              <a:t>is an </a:t>
            </a:r>
            <a:r>
              <a:rPr lang="en-US" i="1" dirty="0"/>
              <a:t>asynchronous</a:t>
            </a:r>
            <a:r>
              <a:rPr lang="en-US" dirty="0"/>
              <a:t> protocol</a:t>
            </a:r>
          </a:p>
          <a:p>
            <a:pPr lvl="1"/>
            <a:r>
              <a:rPr lang="en-US" dirty="0"/>
              <a:t>Email messages are sent on a store-and-forward basis</a:t>
            </a:r>
          </a:p>
          <a:p>
            <a:pPr lvl="1"/>
            <a:r>
              <a:rPr lang="en-US" dirty="0"/>
              <a:t>Final message recipient need not be available when message is </a:t>
            </a:r>
            <a:r>
              <a:rPr lang="en-US" dirty="0" smtClean="0"/>
              <a:t>sent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6857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Messaging and Queuing (MQ)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MQ enables programs to communicate across a network asynchronously</a:t>
            </a:r>
          </a:p>
          <a:p>
            <a:pPr lvl="1"/>
            <a:r>
              <a:rPr lang="en-GB" dirty="0" smtClean="0"/>
              <a:t>No private, dedicated link required</a:t>
            </a:r>
          </a:p>
          <a:p>
            <a:pPr lvl="1"/>
            <a:r>
              <a:rPr lang="en-GB" dirty="0" smtClean="0"/>
              <a:t>Systems can be heterogeneous</a:t>
            </a:r>
          </a:p>
          <a:p>
            <a:pPr lvl="1"/>
            <a:r>
              <a:rPr lang="en-GB" dirty="0" smtClean="0"/>
              <a:t>Message delivery is guaranteed</a:t>
            </a:r>
          </a:p>
          <a:p>
            <a:pPr marL="0" indent="0">
              <a:buNone/>
            </a:pPr>
            <a:r>
              <a:rPr lang="en-GB" dirty="0" smtClean="0"/>
              <a:t>Messages are placed on queues by one system and taken off by another</a:t>
            </a:r>
          </a:p>
          <a:p>
            <a:pPr lvl="1"/>
            <a:r>
              <a:rPr lang="en-GB" dirty="0" smtClean="0"/>
              <a:t>Similar idea to email, but more sophisticated mechanism</a:t>
            </a:r>
          </a:p>
          <a:p>
            <a:pPr marL="0" indent="0">
              <a:buNone/>
            </a:pPr>
            <a:r>
              <a:rPr lang="en-GB" dirty="0" smtClean="0"/>
              <a:t>MQ can also be used between programs running on the same system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3760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Direct Transaction Processing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Conventional (direct) transaction processing has weaknesses:</a:t>
            </a:r>
          </a:p>
          <a:p>
            <a:pPr lvl="1"/>
            <a:r>
              <a:rPr lang="en-US" dirty="0" smtClean="0"/>
              <a:t>Designed for synchronous processing</a:t>
            </a:r>
          </a:p>
          <a:p>
            <a:pPr lvl="1"/>
            <a:r>
              <a:rPr lang="en-US" dirty="0" smtClean="0"/>
              <a:t>Has difficulties with long-lived transactions and communication errors</a:t>
            </a:r>
          </a:p>
          <a:p>
            <a:pPr lvl="1"/>
            <a:r>
              <a:rPr lang="en-US" dirty="0" smtClean="0"/>
              <a:t>Difficult to balance loads between several servers carrying out the same tasks</a:t>
            </a:r>
          </a:p>
          <a:p>
            <a:pPr lvl="1"/>
            <a:r>
              <a:rPr lang="en-US" dirty="0" smtClean="0"/>
              <a:t>Difficult to </a:t>
            </a:r>
            <a:r>
              <a:rPr lang="en-US" dirty="0" err="1" smtClean="0"/>
              <a:t>prioritise</a:t>
            </a:r>
            <a:r>
              <a:rPr lang="en-US" dirty="0" smtClean="0"/>
              <a:t> one request over another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3285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If server is down, client does not receive an immediate answer</a:t>
            </a:r>
          </a:p>
          <a:p>
            <a:pPr marL="0" indent="0">
              <a:buNone/>
            </a:pPr>
            <a:r>
              <a:rPr lang="en-US" dirty="0" smtClean="0"/>
              <a:t>Cannot distinguish between:</a:t>
            </a:r>
          </a:p>
          <a:p>
            <a:pPr lvl="1"/>
            <a:r>
              <a:rPr lang="en-US" dirty="0" smtClean="0"/>
              <a:t>request not delivered to server</a:t>
            </a:r>
          </a:p>
          <a:p>
            <a:pPr lvl="1"/>
            <a:r>
              <a:rPr lang="en-US" dirty="0" smtClean="0"/>
              <a:t>server failure</a:t>
            </a:r>
          </a:p>
          <a:p>
            <a:pPr lvl="1"/>
            <a:r>
              <a:rPr lang="en-US" dirty="0" smtClean="0"/>
              <a:t>reply not delivered to client</a:t>
            </a:r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Direct TP Problems: Server Failure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 bwMode="auto">
          <a:xfrm>
            <a:off x="792000" y="4859006"/>
            <a:ext cx="1080000" cy="720000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Client</a:t>
            </a:r>
            <a:endParaRPr kumimoji="0" 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7272000" y="4859006"/>
            <a:ext cx="1080000" cy="720000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Server</a:t>
            </a:r>
            <a:endParaRPr kumimoji="0" 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8" name="Straight Arrow Connector 7"/>
          <p:cNvCxnSpPr>
            <a:stCxn id="6" idx="3"/>
            <a:endCxn id="7" idx="1"/>
          </p:cNvCxnSpPr>
          <p:nvPr/>
        </p:nvCxnSpPr>
        <p:spPr bwMode="auto">
          <a:xfrm>
            <a:off x="1872000" y="5219006"/>
            <a:ext cx="5400000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9" name="Multiply 8"/>
          <p:cNvSpPr/>
          <p:nvPr/>
        </p:nvSpPr>
        <p:spPr bwMode="auto">
          <a:xfrm>
            <a:off x="6894946" y="4289425"/>
            <a:ext cx="1800000" cy="1800000"/>
          </a:xfrm>
          <a:prstGeom prst="mathMultiply">
            <a:avLst>
              <a:gd name="adj1" fmla="val 13391"/>
            </a:avLst>
          </a:prstGeom>
          <a:solidFill>
            <a:srgbClr val="FF0000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04818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Cannot tell if response has been received by client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Direct TP Problems: Client Failure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 bwMode="auto">
          <a:xfrm>
            <a:off x="792000" y="4859006"/>
            <a:ext cx="1080000" cy="720000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Client</a:t>
            </a:r>
            <a:endParaRPr kumimoji="0" 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7272000" y="4859006"/>
            <a:ext cx="1080000" cy="720000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Server</a:t>
            </a:r>
            <a:endParaRPr kumimoji="0" 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8" name="Straight Arrow Connector 7"/>
          <p:cNvCxnSpPr>
            <a:stCxn id="6" idx="3"/>
            <a:endCxn id="7" idx="1"/>
          </p:cNvCxnSpPr>
          <p:nvPr/>
        </p:nvCxnSpPr>
        <p:spPr bwMode="auto">
          <a:xfrm>
            <a:off x="1872000" y="5219006"/>
            <a:ext cx="5400000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9" name="Multiply 8"/>
          <p:cNvSpPr/>
          <p:nvPr/>
        </p:nvSpPr>
        <p:spPr bwMode="auto">
          <a:xfrm>
            <a:off x="435746" y="4289425"/>
            <a:ext cx="1800000" cy="1800000"/>
          </a:xfrm>
          <a:prstGeom prst="mathMultiply">
            <a:avLst>
              <a:gd name="adj1" fmla="val 13391"/>
            </a:avLst>
          </a:prstGeom>
          <a:solidFill>
            <a:srgbClr val="FF0000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894322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stCxn id="8" idx="2"/>
            <a:endCxn id="15" idx="0"/>
          </p:cNvCxnSpPr>
          <p:nvPr/>
        </p:nvCxnSpPr>
        <p:spPr bwMode="auto">
          <a:xfrm>
            <a:off x="6730413" y="4289425"/>
            <a:ext cx="10070" cy="1196084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9" name="Straight Connector 18"/>
          <p:cNvCxnSpPr>
            <a:stCxn id="6" idx="2"/>
            <a:endCxn id="12" idx="0"/>
          </p:cNvCxnSpPr>
          <p:nvPr/>
        </p:nvCxnSpPr>
        <p:spPr bwMode="auto">
          <a:xfrm flipH="1">
            <a:off x="2402146" y="4287444"/>
            <a:ext cx="8267" cy="168426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Cannot ensure that servers carrying out a task have an even load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Direct TP Problems: Unbalanced Load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 bwMode="auto">
          <a:xfrm>
            <a:off x="1870413" y="3567444"/>
            <a:ext cx="1080000" cy="720000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Server 1</a:t>
            </a:r>
            <a:endParaRPr kumimoji="0" 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4030413" y="3569425"/>
            <a:ext cx="1080000" cy="720000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Server 2</a:t>
            </a:r>
            <a:endParaRPr kumimoji="0" 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6190413" y="3569425"/>
            <a:ext cx="1080000" cy="720000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Server 3</a:t>
            </a:r>
            <a:endParaRPr kumimoji="0" 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" name="Rectangle 3"/>
          <p:cNvSpPr/>
          <p:nvPr/>
        </p:nvSpPr>
        <p:spPr bwMode="auto">
          <a:xfrm>
            <a:off x="2237530" y="4979341"/>
            <a:ext cx="329231" cy="344958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2237530" y="4461904"/>
            <a:ext cx="329231" cy="344958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2237530" y="5485509"/>
            <a:ext cx="329231" cy="344958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2237530" y="5971704"/>
            <a:ext cx="329231" cy="344958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6575867" y="4979341"/>
            <a:ext cx="329231" cy="344958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6575867" y="4461904"/>
            <a:ext cx="329231" cy="344958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6575867" y="5485509"/>
            <a:ext cx="329231" cy="344958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6" name="Left Brace 15"/>
          <p:cNvSpPr/>
          <p:nvPr/>
        </p:nvSpPr>
        <p:spPr bwMode="auto">
          <a:xfrm>
            <a:off x="1285569" y="4461904"/>
            <a:ext cx="407619" cy="1854758"/>
          </a:xfrm>
          <a:prstGeom prst="leftBrace">
            <a:avLst/>
          </a:prstGeom>
          <a:noFill/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82194" y="5139633"/>
            <a:ext cx="10435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requests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4322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Tasks handled on a first-come, first-served basis; cannot process high-priority requests early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Direct TP Problems: No </a:t>
            </a:r>
            <a:r>
              <a:rPr lang="en-US" dirty="0" err="1" smtClean="0"/>
              <a:t>Prioritisation</a:t>
            </a:r>
            <a:endParaRPr lang="en-US" dirty="0"/>
          </a:p>
        </p:txBody>
      </p:sp>
      <p:cxnSp>
        <p:nvCxnSpPr>
          <p:cNvPr id="6" name="Straight Connector 5"/>
          <p:cNvCxnSpPr>
            <a:stCxn id="7" idx="2"/>
            <a:endCxn id="11" idx="0"/>
          </p:cNvCxnSpPr>
          <p:nvPr/>
        </p:nvCxnSpPr>
        <p:spPr bwMode="auto">
          <a:xfrm flipH="1">
            <a:off x="4562146" y="4287444"/>
            <a:ext cx="8267" cy="168426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7" name="Rectangle 6"/>
          <p:cNvSpPr/>
          <p:nvPr/>
        </p:nvSpPr>
        <p:spPr bwMode="auto">
          <a:xfrm>
            <a:off x="4030413" y="3567444"/>
            <a:ext cx="1080000" cy="720000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Server</a:t>
            </a:r>
            <a:endParaRPr kumimoji="0" 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4397530" y="4979341"/>
            <a:ext cx="329231" cy="344958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4397530" y="4461904"/>
            <a:ext cx="329231" cy="344958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4397530" y="5485509"/>
            <a:ext cx="329231" cy="344958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!</a:t>
            </a: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4397530" y="5971704"/>
            <a:ext cx="329231" cy="344958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2" name="Left Brace 11"/>
          <p:cNvSpPr/>
          <p:nvPr/>
        </p:nvSpPr>
        <p:spPr bwMode="auto">
          <a:xfrm>
            <a:off x="3622794" y="4455034"/>
            <a:ext cx="407619" cy="1854758"/>
          </a:xfrm>
          <a:prstGeom prst="leftBrace">
            <a:avLst/>
          </a:prstGeom>
          <a:noFill/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619419" y="5132763"/>
            <a:ext cx="10435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requests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4872627" y="5485509"/>
            <a:ext cx="16722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urgent request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4322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ECS">
  <a:themeElements>
    <a:clrScheme name="Custom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uos_ppt__template_electronics">
      <a:majorFont>
        <a:latin typeface="Georgia"/>
        <a:ea typeface="ＭＳ Ｐゴシック"/>
        <a:cs typeface="ＭＳ Ｐゴシック"/>
      </a:majorFont>
      <a:minorFont>
        <a:latin typeface="Georgia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lnDef>
  </a:objectDefaults>
  <a:extraClrSchemeLst>
    <a:extraClrScheme>
      <a:clrScheme name="uos_ppt__template_electronics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ECS.thmx</Template>
  <TotalTime>8453</TotalTime>
  <Words>1214</Words>
  <Application>Microsoft Macintosh PowerPoint</Application>
  <PresentationFormat>On-screen Show (4:3)</PresentationFormat>
  <Paragraphs>255</Paragraphs>
  <Slides>26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7" baseType="lpstr">
      <vt:lpstr>ECS</vt:lpstr>
      <vt:lpstr>Message Queues</vt:lpstr>
      <vt:lpstr>Transactions Revisited</vt:lpstr>
      <vt:lpstr>Synchronous versus Asynchronous</vt:lpstr>
      <vt:lpstr>Messaging and Queuing (MQ)</vt:lpstr>
      <vt:lpstr>Direct Transaction Processing</vt:lpstr>
      <vt:lpstr>Direct TP Problems: Server Failure</vt:lpstr>
      <vt:lpstr>Direct TP Problems: Client Failure</vt:lpstr>
      <vt:lpstr>Direct TP Problems: Unbalanced Load</vt:lpstr>
      <vt:lpstr>Direct TP Problems: No Prioritisation</vt:lpstr>
      <vt:lpstr>Message Queues</vt:lpstr>
      <vt:lpstr>Bidirectional Queues</vt:lpstr>
      <vt:lpstr>Application Structure</vt:lpstr>
      <vt:lpstr>Load Balancing</vt:lpstr>
      <vt:lpstr>Queued Transaction Processing</vt:lpstr>
      <vt:lpstr>Queued Transaction Processing</vt:lpstr>
      <vt:lpstr>Queued Transaction Processing</vt:lpstr>
      <vt:lpstr>Message Ordering</vt:lpstr>
      <vt:lpstr>Benefits</vt:lpstr>
      <vt:lpstr>Implementations and Standards</vt:lpstr>
      <vt:lpstr>Example 1: Client-Server Applications</vt:lpstr>
      <vt:lpstr>Example 1: Client-Server Applications</vt:lpstr>
      <vt:lpstr>Example 2: Output-only Devices</vt:lpstr>
      <vt:lpstr>Example 2: Output-only Devices</vt:lpstr>
      <vt:lpstr>Example 3: The Batch Window</vt:lpstr>
      <vt:lpstr>Example 3: The Batch Window </vt:lpstr>
      <vt:lpstr>Summary</vt:lpstr>
    </vt:vector>
  </TitlesOfParts>
  <Company>University of Southampton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Message Queues</dc:title>
  <dc:creator>Nicholas Gibbins</dc:creator>
  <cp:lastModifiedBy>Nicholas Gibbins</cp:lastModifiedBy>
  <cp:revision>40</cp:revision>
  <dcterms:created xsi:type="dcterms:W3CDTF">2013-03-27T09:22:13Z</dcterms:created>
  <dcterms:modified xsi:type="dcterms:W3CDTF">2015-04-19T21:10:54Z</dcterms:modified>
</cp:coreProperties>
</file>