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85" r:id="rId4"/>
    <p:sldId id="258" r:id="rId5"/>
    <p:sldId id="259" r:id="rId6"/>
    <p:sldId id="280" r:id="rId7"/>
    <p:sldId id="281" r:id="rId8"/>
    <p:sldId id="282" r:id="rId9"/>
    <p:sldId id="283" r:id="rId10"/>
    <p:sldId id="260" r:id="rId11"/>
    <p:sldId id="264" r:id="rId12"/>
    <p:sldId id="288" r:id="rId13"/>
    <p:sldId id="263" r:id="rId14"/>
    <p:sldId id="261" r:id="rId15"/>
    <p:sldId id="262" r:id="rId16"/>
    <p:sldId id="284" r:id="rId17"/>
    <p:sldId id="295" r:id="rId18"/>
    <p:sldId id="267" r:id="rId19"/>
    <p:sldId id="266" r:id="rId20"/>
    <p:sldId id="286" r:id="rId21"/>
    <p:sldId id="290" r:id="rId22"/>
    <p:sldId id="293" r:id="rId23"/>
    <p:sldId id="294" r:id="rId24"/>
    <p:sldId id="291" r:id="rId25"/>
    <p:sldId id="292" r:id="rId26"/>
    <p:sldId id="268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62" autoAdjust="0"/>
  </p:normalViewPr>
  <p:slideViewPr>
    <p:cSldViewPr snapToGrid="0" snapToObjects="1" showGuides="1">
      <p:cViewPr>
        <p:scale>
          <a:sx n="81" d="100"/>
          <a:sy n="81" d="100"/>
        </p:scale>
        <p:origin x="-2248" y="-336"/>
      </p:cViewPr>
      <p:guideLst>
        <p:guide orient="horz" pos="1428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31619-C791-DF4F-AB3C-427951DA9C67}" type="datetimeFigureOut">
              <a:rPr lang="en-US" smtClean="0"/>
              <a:t>19/04/15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C9E1B-B43D-E146-AC9A-CEA099C6D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536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1984-E1A1-0A4E-BE1A-7E167D8C3131}" type="datetimeFigureOut">
              <a:rPr lang="en-US" smtClean="0"/>
              <a:t>19/04/15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A2B9B-A326-894C-A0C3-DD703F05A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68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can we ensure that each request is executed exactly once?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A2B9B-A326-894C-A0C3-DD703F05A4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73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IBM MQ Series - 1994 - the first 'off-the-shelf' solution</a:t>
            </a:r>
          </a:p>
          <a:p>
            <a:endParaRPr lang="en-GB" dirty="0"/>
          </a:p>
          <a:p>
            <a:r>
              <a:rPr lang="en-GB" dirty="0"/>
              <a:t>MSMQ provided at no extra charge in Windows NT</a:t>
            </a:r>
          </a:p>
          <a:p>
            <a:endParaRPr lang="en-GB" dirty="0"/>
          </a:p>
          <a:p>
            <a:r>
              <a:rPr lang="en-GB" dirty="0"/>
              <a:t>Products available which allow IBM and MS to work together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</a:t>
            </a:r>
            <a:r>
              <a:rPr lang="en-US" dirty="0" smtClean="0"/>
              <a:t>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79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adds request to queue (</a:t>
            </a:r>
            <a:r>
              <a:rPr lang="en-US" dirty="0" err="1" smtClean="0"/>
              <a:t>enqueues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Server removes request from queue (</a:t>
            </a:r>
            <a:r>
              <a:rPr lang="en-US" dirty="0" err="1" smtClean="0"/>
              <a:t>dequeues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server is unavailable (busy, down, disconnected), the request is stored in the queue until the server is able to process 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Queues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6" idx="3"/>
            <a:endCxn id="7" idx="1"/>
          </p:cNvCxnSpPr>
          <p:nvPr/>
        </p:nvCxnSpPr>
        <p:spPr bwMode="auto">
          <a:xfrm>
            <a:off x="187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2" idx="3"/>
            <a:endCxn id="17" idx="1"/>
          </p:cNvCxnSpPr>
          <p:nvPr/>
        </p:nvCxnSpPr>
        <p:spPr bwMode="auto">
          <a:xfrm flipV="1">
            <a:off x="565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712951" y="5400772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210551" y="4847349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891999" y="4847349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2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0" name="Content Placeholder 3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Bidirectional communication between client and server requires a separate queue for communications in each direction</a:t>
            </a:r>
            <a:endParaRPr lang="en-US" dirty="0"/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Queues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492000" y="4506848"/>
            <a:ext cx="2160000" cy="360000"/>
            <a:chOff x="1661833" y="4860772"/>
            <a:chExt cx="2160000" cy="360000"/>
          </a:xfrm>
        </p:grpSpPr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5" name="Rectangle 14"/>
          <p:cNvSpPr/>
          <p:nvPr/>
        </p:nvSpPr>
        <p:spPr bwMode="auto">
          <a:xfrm>
            <a:off x="792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272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" name="Straight Arrow Connector 16"/>
          <p:cNvCxnSpPr>
            <a:stCxn id="15" idx="3"/>
            <a:endCxn id="8" idx="1"/>
          </p:cNvCxnSpPr>
          <p:nvPr/>
        </p:nvCxnSpPr>
        <p:spPr bwMode="auto">
          <a:xfrm flipV="1">
            <a:off x="1872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3" idx="3"/>
            <a:endCxn id="16" idx="1"/>
          </p:cNvCxnSpPr>
          <p:nvPr/>
        </p:nvCxnSpPr>
        <p:spPr bwMode="auto">
          <a:xfrm>
            <a:off x="5652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763329" y="3961696"/>
            <a:ext cx="1617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 queue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10551" y="4040517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020719" y="4085552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 rot="10800000">
            <a:off x="3491999" y="5586848"/>
            <a:ext cx="2160000" cy="360000"/>
            <a:chOff x="1661833" y="4860772"/>
            <a:chExt cx="2160000" cy="360000"/>
          </a:xfrm>
        </p:grpSpPr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Rectangle 26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Rectangle 27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cxnSp>
        <p:nvCxnSpPr>
          <p:cNvPr id="30" name="Straight Arrow Connector 29"/>
          <p:cNvCxnSpPr>
            <a:stCxn id="28" idx="3"/>
            <a:endCxn id="15" idx="3"/>
          </p:cNvCxnSpPr>
          <p:nvPr/>
        </p:nvCxnSpPr>
        <p:spPr bwMode="auto">
          <a:xfrm flipH="1" flipV="1">
            <a:off x="1872000" y="5226848"/>
            <a:ext cx="1619999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6" idx="1"/>
            <a:endCxn id="23" idx="1"/>
          </p:cNvCxnSpPr>
          <p:nvPr/>
        </p:nvCxnSpPr>
        <p:spPr bwMode="auto">
          <a:xfrm flipH="1">
            <a:off x="5651999" y="5226848"/>
            <a:ext cx="1620001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3884048" y="6078450"/>
            <a:ext cx="1375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reply queue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042754" y="5643845"/>
            <a:ext cx="105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  <a:p>
            <a:pPr algn="ctr"/>
            <a:r>
              <a:rPr lang="en-US" dirty="0" smtClean="0"/>
              <a:t>reply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190432" y="5755284"/>
            <a:ext cx="1046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  <a:p>
            <a:pPr algn="ctr"/>
            <a:r>
              <a:rPr lang="en-US" dirty="0" smtClean="0"/>
              <a:t>reply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1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Communication may be one-to-many</a:t>
            </a:r>
          </a:p>
          <a:p>
            <a:pPr marL="0" indent="0">
              <a:buNone/>
            </a:pPr>
            <a:r>
              <a:rPr lang="en-US" dirty="0" smtClean="0"/>
              <a:t>Communication may be many-to-one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Structure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792000" y="3823260"/>
            <a:ext cx="7560000" cy="2806140"/>
            <a:chOff x="792000" y="3823260"/>
            <a:chExt cx="7560000" cy="2806140"/>
          </a:xfrm>
        </p:grpSpPr>
        <p:grpSp>
          <p:nvGrpSpPr>
            <p:cNvPr id="8" name="Group 7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2" name="Rectangle 11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3" name="Rectangle 12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6" name="Rectangle 15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7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8" name="Straight Arrow Connector 17"/>
            <p:cNvCxnSpPr>
              <a:stCxn id="16" idx="3"/>
              <a:endCxn id="9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4" idx="3"/>
              <a:endCxn id="17" idx="1"/>
            </p:cNvCxnSpPr>
            <p:nvPr/>
          </p:nvCxnSpPr>
          <p:spPr bwMode="auto">
            <a:xfrm flipV="1">
              <a:off x="5652000" y="4183260"/>
              <a:ext cx="1620000" cy="10375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712951" y="5400772"/>
              <a:ext cx="1718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queue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6" name="Straight Arrow Connector 25"/>
            <p:cNvCxnSpPr>
              <a:stCxn id="14" idx="3"/>
              <a:endCxn id="25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727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1" name="Straight Arrow Connector 30"/>
            <p:cNvCxnSpPr>
              <a:stCxn id="14" idx="3"/>
              <a:endCxn id="30" idx="1"/>
            </p:cNvCxnSpPr>
            <p:nvPr/>
          </p:nvCxnSpPr>
          <p:spPr bwMode="auto">
            <a:xfrm>
              <a:off x="565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792000" y="3825827"/>
            <a:ext cx="7560000" cy="2806140"/>
            <a:chOff x="792000" y="3823260"/>
            <a:chExt cx="7560000" cy="2806140"/>
          </a:xfrm>
        </p:grpSpPr>
        <p:grpSp>
          <p:nvGrpSpPr>
            <p:cNvPr id="37" name="Group 36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47" name="Rectangle 46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8" name="Rectangle 47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9" name="Rectangle 48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Rectangle 49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Rectangle 50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2" name="Rectangle 51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38" name="Rectangle 37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9" name="Straight Arrow Connector 38"/>
            <p:cNvCxnSpPr>
              <a:stCxn id="38" idx="3"/>
              <a:endCxn id="47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46" idx="3"/>
              <a:endCxn id="47" idx="1"/>
            </p:cNvCxnSpPr>
            <p:nvPr/>
          </p:nvCxnSpPr>
          <p:spPr bwMode="auto">
            <a:xfrm flipV="1">
              <a:off x="187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3712951" y="5400772"/>
              <a:ext cx="1718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queue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Server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3" name="Straight Arrow Connector 42"/>
            <p:cNvCxnSpPr>
              <a:stCxn id="52" idx="3"/>
              <a:endCxn id="42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45" idx="3"/>
            </p:cNvCxnSpPr>
            <p:nvPr/>
          </p:nvCxnSpPr>
          <p:spPr bwMode="auto">
            <a:xfrm>
              <a:off x="1872000" y="4183260"/>
              <a:ext cx="1620000" cy="10357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79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79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Client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244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a server finishes processing a request, it takes the next from the queue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4" name="Rectangle 13"/>
          <p:cNvSpPr/>
          <p:nvPr/>
        </p:nvSpPr>
        <p:spPr bwMode="auto">
          <a:xfrm>
            <a:off x="792000" y="43126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272000" y="43126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" name="Straight Arrow Connector 15"/>
          <p:cNvCxnSpPr>
            <a:stCxn id="14" idx="3"/>
            <a:endCxn id="7" idx="1"/>
          </p:cNvCxnSpPr>
          <p:nvPr/>
        </p:nvCxnSpPr>
        <p:spPr bwMode="auto">
          <a:xfrm>
            <a:off x="1872000" y="4672613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2" idx="3"/>
            <a:endCxn id="15" idx="1"/>
          </p:cNvCxnSpPr>
          <p:nvPr/>
        </p:nvCxnSpPr>
        <p:spPr bwMode="auto">
          <a:xfrm flipV="1">
            <a:off x="5652000" y="4672613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712951" y="5400772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13099" y="5006727"/>
            <a:ext cx="105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enqueue</a:t>
            </a:r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6020719" y="4995989"/>
            <a:ext cx="1046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dequeue</a:t>
            </a:r>
            <a:endParaRPr lang="en-US" dirty="0" smtClean="0"/>
          </a:p>
        </p:txBody>
      </p:sp>
      <p:sp>
        <p:nvSpPr>
          <p:cNvPr id="21" name="Rectangle 20"/>
          <p:cNvSpPr/>
          <p:nvPr/>
        </p:nvSpPr>
        <p:spPr bwMode="auto">
          <a:xfrm>
            <a:off x="792000" y="5400772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2" name="Straight Arrow Connector 21"/>
          <p:cNvCxnSpPr>
            <a:stCxn id="21" idx="3"/>
            <a:endCxn id="7" idx="1"/>
          </p:cNvCxnSpPr>
          <p:nvPr/>
        </p:nvCxnSpPr>
        <p:spPr bwMode="auto">
          <a:xfrm flipV="1">
            <a:off x="1872000" y="5220772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272000" y="5400772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12" idx="3"/>
            <a:endCxn id="23" idx="1"/>
          </p:cNvCxnSpPr>
          <p:nvPr/>
        </p:nvCxnSpPr>
        <p:spPr bwMode="auto">
          <a:xfrm>
            <a:off x="5652000" y="5220772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1720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 rot="5400000">
            <a:off x="68389" y="3784830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4" name="Group 13"/>
          <p:cNvGrpSpPr/>
          <p:nvPr/>
        </p:nvGrpSpPr>
        <p:grpSpPr>
          <a:xfrm rot="5400000">
            <a:off x="6900062" y="3784830"/>
            <a:ext cx="2160000" cy="360000"/>
            <a:chOff x="1661833" y="4860772"/>
            <a:chExt cx="2160000" cy="360000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ectangle 17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4" name="Rectangle 3"/>
          <p:cNvSpPr/>
          <p:nvPr/>
        </p:nvSpPr>
        <p:spPr bwMode="auto">
          <a:xfrm>
            <a:off x="2784744" y="2768599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(request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(reply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3" name="Curved Connector 22"/>
          <p:cNvCxnSpPr>
            <a:stCxn id="12" idx="0"/>
          </p:cNvCxnSpPr>
          <p:nvPr/>
        </p:nvCxnSpPr>
        <p:spPr bwMode="auto">
          <a:xfrm flipV="1">
            <a:off x="1328389" y="3604830"/>
            <a:ext cx="1738554" cy="1260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urved Connector 25"/>
          <p:cNvCxnSpPr>
            <a:endCxn id="15" idx="2"/>
          </p:cNvCxnSpPr>
          <p:nvPr/>
        </p:nvCxnSpPr>
        <p:spPr bwMode="auto">
          <a:xfrm flipV="1">
            <a:off x="6098613" y="3064830"/>
            <a:ext cx="1701449" cy="1260000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678268" y="2238499"/>
            <a:ext cx="943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</a:t>
            </a:r>
          </a:p>
          <a:p>
            <a:pPr algn="ctr"/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580554" y="2238499"/>
            <a:ext cx="802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reply</a:t>
            </a:r>
          </a:p>
          <a:p>
            <a:pPr algn="ctr"/>
            <a:r>
              <a:rPr lang="en-US" dirty="0" smtClean="0"/>
              <a:t>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4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transaction aborts:</a:t>
            </a:r>
          </a:p>
          <a:p>
            <a:pPr lvl="1"/>
            <a:r>
              <a:rPr lang="en-US" dirty="0" smtClean="0"/>
              <a:t>request returned to input queue</a:t>
            </a:r>
          </a:p>
          <a:p>
            <a:pPr lvl="1"/>
            <a:r>
              <a:rPr lang="en-US" dirty="0" smtClean="0"/>
              <a:t>changes made by transaction are rolled back</a:t>
            </a:r>
          </a:p>
          <a:p>
            <a:pPr lvl="1"/>
            <a:r>
              <a:rPr lang="en-US" dirty="0" smtClean="0"/>
              <a:t>if necessary, reply removed from output queue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Repeated aborts (due to a poisoned message) may be prevented with a maximum limit on retries</a:t>
            </a:r>
          </a:p>
        </p:txBody>
      </p:sp>
    </p:spTree>
    <p:extLst>
      <p:ext uri="{BB962C8B-B14F-4D97-AF65-F5344CB8AC3E}">
        <p14:creationId xmlns:p14="http://schemas.microsoft.com/office/powerpoint/2010/main" val="156695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Queued Transaction Processing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3492000" y="2704830"/>
            <a:ext cx="2160000" cy="360000"/>
            <a:chOff x="1661833" y="4860772"/>
            <a:chExt cx="2160000" cy="360000"/>
          </a:xfrm>
        </p:grpSpPr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 rot="5400000">
            <a:off x="3487787" y="5224830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6" name="Rectangle 25"/>
          <p:cNvSpPr/>
          <p:nvPr/>
        </p:nvSpPr>
        <p:spPr bwMode="auto">
          <a:xfrm>
            <a:off x="324000" y="1894830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1: submit request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construct 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(request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4000" y="4464287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3: process reply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(reply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output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20000" y="3064830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transaction 2: execute request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start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 smtClean="0">
                <a:latin typeface="Georgia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(request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	process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request</a:t>
            </a:r>
            <a:endParaRPr lang="en-US" sz="2000" baseline="0" dirty="0" smtClean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	</a:t>
            </a:r>
            <a:r>
              <a:rPr lang="en-US" sz="2000" baseline="0" dirty="0" err="1" smtClean="0">
                <a:latin typeface="Georgia"/>
                <a:ea typeface="ＭＳ Ｐゴシック" pitchFamily="-106" charset="-128"/>
                <a:cs typeface="Georgia"/>
              </a:rPr>
              <a:t>enqueue</a:t>
            </a:r>
            <a:r>
              <a:rPr lang="en-US" sz="2000" baseline="0" dirty="0" smtClean="0">
                <a:latin typeface="Georgia"/>
                <a:ea typeface="ＭＳ Ｐゴシック" pitchFamily="-106" charset="-128"/>
                <a:cs typeface="Georgia"/>
              </a:rPr>
              <a:t>(reply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queue)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9" name="Curved Connector 28"/>
          <p:cNvCxnSpPr>
            <a:endCxn id="11" idx="2"/>
          </p:cNvCxnSpPr>
          <p:nvPr/>
        </p:nvCxnSpPr>
        <p:spPr bwMode="auto">
          <a:xfrm rot="5400000" flipH="1" flipV="1">
            <a:off x="3474609" y="2147440"/>
            <a:ext cx="1080000" cy="754781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urved Connector 31"/>
          <p:cNvCxnSpPr>
            <a:stCxn id="24" idx="2"/>
          </p:cNvCxnSpPr>
          <p:nvPr/>
        </p:nvCxnSpPr>
        <p:spPr bwMode="auto">
          <a:xfrm rot="10800000">
            <a:off x="3637219" y="5221410"/>
            <a:ext cx="750569" cy="1083420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urved Connector 34"/>
          <p:cNvCxnSpPr>
            <a:stCxn id="16" idx="0"/>
          </p:cNvCxnSpPr>
          <p:nvPr/>
        </p:nvCxnSpPr>
        <p:spPr bwMode="auto">
          <a:xfrm>
            <a:off x="4752000" y="3784830"/>
            <a:ext cx="829250" cy="90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Curved Connector 37"/>
          <p:cNvCxnSpPr>
            <a:endCxn id="19" idx="0"/>
          </p:cNvCxnSpPr>
          <p:nvPr/>
        </p:nvCxnSpPr>
        <p:spPr bwMode="auto">
          <a:xfrm rot="10800000" flipV="1">
            <a:off x="4747788" y="4498060"/>
            <a:ext cx="833463" cy="677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1740221" y="4015363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661730" y="2580683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828850" y="1804830"/>
            <a:ext cx="943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828850" y="5854179"/>
            <a:ext cx="802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reply 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0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Ordering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Description of message queues so far does not consider how messages are ordered in a queue</a:t>
            </a:r>
          </a:p>
          <a:p>
            <a:pPr lvl="1"/>
            <a:r>
              <a:rPr lang="en-US" dirty="0" smtClean="0"/>
              <a:t>First-come, first-served</a:t>
            </a:r>
          </a:p>
          <a:p>
            <a:pPr lvl="1"/>
            <a:r>
              <a:rPr lang="en-US" dirty="0" smtClean="0"/>
              <a:t>Highest-priority-first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Aborted transactions may lead to out-of-order processing:</a:t>
            </a:r>
          </a:p>
          <a:p>
            <a:pPr lvl="1"/>
            <a:r>
              <a:rPr lang="en-US" dirty="0" smtClean="0"/>
              <a:t>T1 </a:t>
            </a:r>
            <a:r>
              <a:rPr lang="en-US" dirty="0" err="1" smtClean="0"/>
              <a:t>dequeues</a:t>
            </a:r>
            <a:r>
              <a:rPr lang="en-US" dirty="0" smtClean="0"/>
              <a:t> M1</a:t>
            </a:r>
          </a:p>
          <a:p>
            <a:pPr lvl="1"/>
            <a:r>
              <a:rPr lang="en-US" dirty="0" smtClean="0"/>
              <a:t>T2 </a:t>
            </a:r>
            <a:r>
              <a:rPr lang="en-US" dirty="0" err="1" smtClean="0"/>
              <a:t>dequeues</a:t>
            </a:r>
            <a:r>
              <a:rPr lang="en-US" dirty="0" smtClean="0"/>
              <a:t> M2</a:t>
            </a:r>
          </a:p>
          <a:p>
            <a:pPr lvl="1"/>
            <a:r>
              <a:rPr lang="en-US" dirty="0" smtClean="0"/>
              <a:t>T2 commits</a:t>
            </a:r>
          </a:p>
          <a:p>
            <a:pPr lvl="1"/>
            <a:r>
              <a:rPr lang="en-US" dirty="0" smtClean="0"/>
              <a:t>T1 aborts, returns M1 to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06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Simple APIs hide communications complexity</a:t>
            </a:r>
          </a:p>
          <a:p>
            <a:r>
              <a:rPr lang="en-GB" dirty="0" smtClean="0"/>
              <a:t>Fewer constraints on inter-program operation</a:t>
            </a:r>
          </a:p>
          <a:p>
            <a:pPr lvl="1"/>
            <a:r>
              <a:rPr lang="en-GB" dirty="0" smtClean="0"/>
              <a:t>Programs </a:t>
            </a:r>
            <a:r>
              <a:rPr lang="en-GB" dirty="0"/>
              <a:t>communicate indirectly – </a:t>
            </a:r>
            <a:r>
              <a:rPr lang="en-GB" dirty="0" smtClean="0"/>
              <a:t>asynchronous</a:t>
            </a:r>
          </a:p>
          <a:p>
            <a:pPr lvl="1"/>
            <a:r>
              <a:rPr lang="en-GB" dirty="0" smtClean="0"/>
              <a:t>Client </a:t>
            </a:r>
            <a:r>
              <a:rPr lang="en-GB" dirty="0"/>
              <a:t>and server do not need to be running at the same </a:t>
            </a:r>
            <a:r>
              <a:rPr lang="en-GB" dirty="0" smtClean="0"/>
              <a:t>time</a:t>
            </a:r>
          </a:p>
          <a:p>
            <a:r>
              <a:rPr lang="en-GB" dirty="0" smtClean="0"/>
              <a:t>Fewer network sessions needed, and programs are less vulnerable to network failures</a:t>
            </a:r>
          </a:p>
          <a:p>
            <a:r>
              <a:rPr lang="en-GB" dirty="0" smtClean="0"/>
              <a:t>Business change easier to handle</a:t>
            </a:r>
          </a:p>
          <a:p>
            <a:r>
              <a:rPr lang="en-GB" dirty="0" smtClean="0"/>
              <a:t>Assured message delivery</a:t>
            </a:r>
          </a:p>
          <a:p>
            <a:r>
              <a:rPr lang="en-GB" dirty="0" smtClean="0"/>
              <a:t>Asynchronous </a:t>
            </a:r>
            <a:r>
              <a:rPr lang="en-GB" dirty="0"/>
              <a:t>t</a:t>
            </a:r>
            <a:r>
              <a:rPr lang="en-GB" dirty="0" smtClean="0"/>
              <a:t>ransaction processing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8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Message Queuing is not a new idea!</a:t>
            </a:r>
          </a:p>
          <a:p>
            <a:pPr lvl="1"/>
            <a:r>
              <a:rPr lang="en-GB" dirty="0" smtClean="0"/>
              <a:t>Used for, example, within IBM's Information Management System (IMS) 30 years ago</a:t>
            </a:r>
          </a:p>
          <a:p>
            <a:pPr marL="0" indent="0">
              <a:buNone/>
            </a:pPr>
            <a:r>
              <a:rPr lang="en-GB" dirty="0" smtClean="0"/>
              <a:t>Both proprietary and open source APIs and platforms</a:t>
            </a:r>
          </a:p>
          <a:p>
            <a:pPr lvl="1"/>
            <a:r>
              <a:rPr lang="en-GB" dirty="0" smtClean="0"/>
              <a:t>IBM </a:t>
            </a:r>
            <a:r>
              <a:rPr lang="en-GB" dirty="0" err="1" smtClean="0"/>
              <a:t>Websphere</a:t>
            </a:r>
            <a:r>
              <a:rPr lang="en-GB" dirty="0" smtClean="0"/>
              <a:t> MQ, Microsoft Message Queuing, Oracle Advanced Queuing</a:t>
            </a:r>
          </a:p>
          <a:p>
            <a:pPr lvl="1"/>
            <a:r>
              <a:rPr lang="en-GB" dirty="0" smtClean="0"/>
              <a:t>Apache </a:t>
            </a:r>
            <a:r>
              <a:rPr lang="en-GB" dirty="0" err="1" smtClean="0"/>
              <a:t>ActiveMQ</a:t>
            </a:r>
            <a:r>
              <a:rPr lang="en-GB" dirty="0" smtClean="0"/>
              <a:t>, Rabbit MQ</a:t>
            </a:r>
          </a:p>
          <a:p>
            <a:pPr marL="0" indent="0">
              <a:buNone/>
            </a:pPr>
            <a:r>
              <a:rPr lang="en-GB" dirty="0" smtClean="0"/>
              <a:t>Some products inter-operate via common standards</a:t>
            </a:r>
          </a:p>
          <a:p>
            <a:pPr lvl="1"/>
            <a:r>
              <a:rPr lang="en-GB" dirty="0" smtClean="0"/>
              <a:t>AMQP, </a:t>
            </a:r>
            <a:r>
              <a:rPr lang="en-GB" dirty="0"/>
              <a:t>MQTT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Transactions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Complete units of work – ACID</a:t>
            </a:r>
          </a:p>
          <a:p>
            <a:pPr marL="0" indent="0">
              <a:buNone/>
            </a:pPr>
            <a:r>
              <a:rPr lang="en-GB" dirty="0" smtClean="0"/>
              <a:t>Transactions may be distributed across more than one processor</a:t>
            </a:r>
          </a:p>
          <a:p>
            <a:pPr lvl="1"/>
            <a:r>
              <a:rPr lang="en-GB" dirty="0" smtClean="0"/>
              <a:t>Dedicated link between programs</a:t>
            </a:r>
          </a:p>
          <a:p>
            <a:pPr lvl="1"/>
            <a:r>
              <a:rPr lang="en-GB" dirty="0" smtClean="0"/>
              <a:t>Operations synchronized</a:t>
            </a:r>
          </a:p>
          <a:p>
            <a:pPr lvl="1"/>
            <a:r>
              <a:rPr lang="en-GB" dirty="0" smtClean="0"/>
              <a:t>Distributed two phase commit</a:t>
            </a:r>
          </a:p>
          <a:p>
            <a:pPr marL="0" indent="0">
              <a:buNone/>
            </a:pPr>
            <a:r>
              <a:rPr lang="en-GB" dirty="0"/>
              <a:t>Many transactions </a:t>
            </a:r>
            <a:r>
              <a:rPr lang="en-GB" dirty="0" smtClean="0"/>
              <a:t>need not be </a:t>
            </a:r>
            <a:r>
              <a:rPr lang="en-GB" dirty="0"/>
              <a:t>completed synchronously</a:t>
            </a:r>
          </a:p>
          <a:p>
            <a:pPr lvl="1"/>
            <a:r>
              <a:rPr lang="en-GB" dirty="0"/>
              <a:t>Communication must still be guaranteed</a:t>
            </a:r>
          </a:p>
          <a:p>
            <a:pPr lvl="1"/>
            <a:r>
              <a:rPr lang="en-GB" dirty="0"/>
              <a:t>Work can be completed later </a:t>
            </a:r>
          </a:p>
        </p:txBody>
      </p:sp>
    </p:spTree>
    <p:extLst>
      <p:ext uri="{BB962C8B-B14F-4D97-AF65-F5344CB8AC3E}">
        <p14:creationId xmlns:p14="http://schemas.microsoft.com/office/powerpoint/2010/main" val="328608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Client-Server Applications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Insurance agents throughout the country </a:t>
            </a:r>
            <a:r>
              <a:rPr lang="en-GB" dirty="0" smtClean="0"/>
              <a:t>request insurance </a:t>
            </a:r>
            <a:r>
              <a:rPr lang="en-GB" dirty="0"/>
              <a:t>quotations using an </a:t>
            </a:r>
            <a:r>
              <a:rPr lang="en-GB" dirty="0" smtClean="0"/>
              <a:t>online system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This system is </a:t>
            </a:r>
            <a:r>
              <a:rPr lang="en-GB" dirty="0" smtClean="0"/>
              <a:t>implemented as </a:t>
            </a:r>
            <a:r>
              <a:rPr lang="en-GB" dirty="0"/>
              <a:t>a traditional client-server application, with client programs (the insurance agents) sending requests for quotations to a central server program. </a:t>
            </a:r>
          </a:p>
          <a:p>
            <a:pPr marL="0" indent="0">
              <a:buNone/>
            </a:pPr>
            <a:r>
              <a:rPr lang="en-GB" dirty="0"/>
              <a:t>The server does some calculations using data from a central insurance database, then sends a quotation to the requesting agent. </a:t>
            </a:r>
          </a:p>
        </p:txBody>
      </p:sp>
    </p:spTree>
    <p:extLst>
      <p:ext uri="{BB962C8B-B14F-4D97-AF65-F5344CB8AC3E}">
        <p14:creationId xmlns:p14="http://schemas.microsoft.com/office/powerpoint/2010/main" val="139409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programs put request messages on a single queue, from which the server program takes them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Responses may be sent back to clients via extra message queues (one per client)</a:t>
            </a:r>
            <a:endParaRPr lang="en-GB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Client-Server Applications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492000" y="5043339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0" name="Rectangle 9"/>
          <p:cNvSpPr/>
          <p:nvPr/>
        </p:nvSpPr>
        <p:spPr bwMode="auto">
          <a:xfrm>
            <a:off x="792000" y="486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10" idx="3"/>
            <a:endCxn id="19" idx="1"/>
          </p:cNvCxnSpPr>
          <p:nvPr/>
        </p:nvCxnSpPr>
        <p:spPr bwMode="auto">
          <a:xfrm>
            <a:off x="1872000" y="5221573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18" idx="3"/>
            <a:endCxn id="19" idx="1"/>
          </p:cNvCxnSpPr>
          <p:nvPr/>
        </p:nvCxnSpPr>
        <p:spPr bwMode="auto">
          <a:xfrm flipV="1">
            <a:off x="1872000" y="5223339"/>
            <a:ext cx="1620000" cy="104862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712951" y="5403339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6174563" y="486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Quotation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5" name="Straight Arrow Connector 14"/>
          <p:cNvCxnSpPr>
            <a:stCxn id="24" idx="3"/>
            <a:endCxn id="14" idx="1"/>
          </p:cNvCxnSpPr>
          <p:nvPr/>
        </p:nvCxnSpPr>
        <p:spPr bwMode="auto">
          <a:xfrm flipV="1">
            <a:off x="5652000" y="5221573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17" idx="3"/>
          </p:cNvCxnSpPr>
          <p:nvPr/>
        </p:nvCxnSpPr>
        <p:spPr bwMode="auto">
          <a:xfrm>
            <a:off x="1872000" y="4185827"/>
            <a:ext cx="1620000" cy="10357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792000" y="3825827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92000" y="5911967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  <a:endParaRPr lang="en-US" dirty="0">
              <a:latin typeface="Georgia"/>
              <a:ea typeface="ＭＳ Ｐゴシック" pitchFamily="-106" charset="-128"/>
              <a:cs typeface="Georgia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7697735" y="4861573"/>
            <a:ext cx="1122265" cy="720000"/>
          </a:xfrm>
          <a:prstGeom prst="can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insurance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data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Straight Arrow Connector 27"/>
          <p:cNvCxnSpPr>
            <a:stCxn id="14" idx="3"/>
            <a:endCxn id="27" idx="2"/>
          </p:cNvCxnSpPr>
          <p:nvPr/>
        </p:nvCxnSpPr>
        <p:spPr bwMode="auto">
          <a:xfrm>
            <a:off x="7254563" y="5221573"/>
            <a:ext cx="443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39098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Output-only Devices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device providing a service is output-only, and does not send messages back to the requester. Only one-way message flows are required. </a:t>
            </a:r>
          </a:p>
          <a:p>
            <a:pPr marL="0" indent="0">
              <a:buNone/>
            </a:pPr>
            <a:r>
              <a:rPr lang="en-GB" dirty="0" smtClean="0"/>
              <a:t>Output-only devices:</a:t>
            </a:r>
          </a:p>
          <a:p>
            <a:pPr lvl="1"/>
            <a:r>
              <a:rPr lang="en-GB" dirty="0" smtClean="0"/>
              <a:t>Printing devices</a:t>
            </a:r>
          </a:p>
          <a:p>
            <a:pPr lvl="1"/>
            <a:r>
              <a:rPr lang="en-GB" dirty="0" smtClean="0"/>
              <a:t>Displays:- Stock exchange, Flight arrivals and departures</a:t>
            </a:r>
          </a:p>
          <a:p>
            <a:pPr lvl="1"/>
            <a:r>
              <a:rPr lang="en-GB" dirty="0" smtClean="0"/>
              <a:t>Factory floor robotics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7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Robotics Controller is </a:t>
            </a:r>
            <a:r>
              <a:rPr lang="en-GB" dirty="0"/>
              <a:t>in control of an automated manufacturing process.  It puts messages </a:t>
            </a:r>
            <a:r>
              <a:rPr lang="en-GB" dirty="0" smtClean="0"/>
              <a:t>on: </a:t>
            </a:r>
            <a:endParaRPr lang="en-GB" dirty="0"/>
          </a:p>
          <a:p>
            <a:pPr lvl="1"/>
            <a:r>
              <a:rPr lang="en-GB" dirty="0"/>
              <a:t>Queue 1 for the Robotics </a:t>
            </a:r>
            <a:r>
              <a:rPr lang="en-GB" dirty="0" smtClean="0"/>
              <a:t>A </a:t>
            </a:r>
            <a:r>
              <a:rPr lang="en-GB" dirty="0"/>
              <a:t>program, which directs some </a:t>
            </a:r>
            <a:r>
              <a:rPr lang="en-GB"/>
              <a:t>welding </a:t>
            </a:r>
            <a:r>
              <a:rPr lang="en-GB" smtClean="0"/>
              <a:t>machinery</a:t>
            </a:r>
          </a:p>
          <a:p>
            <a:pPr lvl="1"/>
            <a:r>
              <a:rPr lang="en-GB" smtClean="0"/>
              <a:t>Queue </a:t>
            </a:r>
            <a:r>
              <a:rPr lang="en-GB" dirty="0"/>
              <a:t>2 for the Robotics </a:t>
            </a:r>
            <a:r>
              <a:rPr lang="en-GB" dirty="0" smtClean="0"/>
              <a:t>B </a:t>
            </a:r>
            <a:r>
              <a:rPr lang="en-GB" dirty="0"/>
              <a:t>program, which controls a paint sprayer.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Output-only Devices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492000" y="4190865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39499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Controller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" name="Straight Arrow Connector 16"/>
          <p:cNvCxnSpPr>
            <a:stCxn id="16" idx="3"/>
            <a:endCxn id="9" idx="1"/>
          </p:cNvCxnSpPr>
          <p:nvPr/>
        </p:nvCxnSpPr>
        <p:spPr bwMode="auto">
          <a:xfrm flipV="1">
            <a:off x="1872000" y="4370865"/>
            <a:ext cx="1620000" cy="8286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174563" y="4009099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</a:b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4" idx="3"/>
            <a:endCxn id="18" idx="1"/>
          </p:cNvCxnSpPr>
          <p:nvPr/>
        </p:nvCxnSpPr>
        <p:spPr bwMode="auto">
          <a:xfrm flipV="1">
            <a:off x="5652000" y="4369099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0" name="Group 19"/>
          <p:cNvGrpSpPr/>
          <p:nvPr/>
        </p:nvGrpSpPr>
        <p:grpSpPr>
          <a:xfrm>
            <a:off x="3475215" y="5836274"/>
            <a:ext cx="2160000" cy="360000"/>
            <a:chOff x="1661833" y="4860772"/>
            <a:chExt cx="2160000" cy="360000"/>
          </a:xfrm>
        </p:grpSpPr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8" name="Rectangle 27"/>
          <p:cNvSpPr/>
          <p:nvPr/>
        </p:nvSpPr>
        <p:spPr bwMode="auto">
          <a:xfrm>
            <a:off x="6157778" y="565450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Robotics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 bwMode="auto">
          <a:xfrm flipV="1">
            <a:off x="5635215" y="6014508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16" idx="3"/>
            <a:endCxn id="21" idx="1"/>
          </p:cNvCxnSpPr>
          <p:nvPr/>
        </p:nvCxnSpPr>
        <p:spPr bwMode="auto">
          <a:xfrm>
            <a:off x="1872000" y="5199499"/>
            <a:ext cx="1603215" cy="81677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4108170" y="4544433"/>
            <a:ext cx="957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 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078415" y="6196274"/>
            <a:ext cx="987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Batch Window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department store writes its sales figures to a file throughout the </a:t>
            </a:r>
            <a:r>
              <a:rPr lang="en-GB" dirty="0" smtClean="0"/>
              <a:t>day</a:t>
            </a:r>
            <a:r>
              <a:rPr lang="en-GB" dirty="0" smtClean="0">
                <a:latin typeface="Arial"/>
              </a:rPr>
              <a:t>’</a:t>
            </a:r>
            <a:r>
              <a:rPr lang="en-GB" dirty="0" smtClean="0"/>
              <a:t>s </a:t>
            </a:r>
            <a:r>
              <a:rPr lang="en-GB" dirty="0"/>
              <a:t>trading. Overnight, a report of the </a:t>
            </a:r>
            <a:r>
              <a:rPr lang="en-GB" dirty="0" smtClean="0"/>
              <a:t>day’s </a:t>
            </a:r>
            <a:r>
              <a:rPr lang="en-GB" dirty="0"/>
              <a:t>sales is produced using this file of data as input. The report must be on the Sales </a:t>
            </a:r>
            <a:r>
              <a:rPr lang="en-GB" dirty="0" smtClean="0"/>
              <a:t>Manager’s </a:t>
            </a:r>
            <a:r>
              <a:rPr lang="en-GB" dirty="0"/>
              <a:t>desk before the next </a:t>
            </a:r>
            <a:r>
              <a:rPr lang="en-GB" dirty="0" smtClean="0"/>
              <a:t>day</a:t>
            </a:r>
            <a:r>
              <a:rPr lang="en-GB" dirty="0" smtClean="0">
                <a:latin typeface="Arial"/>
              </a:rPr>
              <a:t>’</a:t>
            </a:r>
            <a:r>
              <a:rPr lang="en-GB" dirty="0" smtClean="0"/>
              <a:t>s </a:t>
            </a:r>
            <a:r>
              <a:rPr lang="en-GB" dirty="0"/>
              <a:t>trading </a:t>
            </a:r>
            <a:r>
              <a:rPr lang="en-GB" dirty="0" smtClean="0"/>
              <a:t>begins. </a:t>
            </a:r>
            <a:endParaRPr lang="en-GB" dirty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amount of time available for producing the report is limited to the </a:t>
            </a:r>
            <a:r>
              <a:rPr lang="ja-JP" altLang="en-GB" dirty="0">
                <a:latin typeface="Arial"/>
              </a:rPr>
              <a:t>“</a:t>
            </a:r>
            <a:r>
              <a:rPr lang="en-GB" dirty="0"/>
              <a:t>window</a:t>
            </a:r>
            <a:r>
              <a:rPr lang="ja-JP" altLang="en-GB" dirty="0">
                <a:latin typeface="Arial"/>
              </a:rPr>
              <a:t>”</a:t>
            </a:r>
            <a:r>
              <a:rPr lang="en-GB" dirty="0"/>
              <a:t> of time between the end of business on one day and the start of business on the next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 start </a:t>
            </a:r>
            <a:r>
              <a:rPr lang="en-GB" dirty="0"/>
              <a:t>and finish times for </a:t>
            </a:r>
            <a:r>
              <a:rPr lang="en-GB" dirty="0" smtClean="0"/>
              <a:t>the activity </a:t>
            </a:r>
            <a:r>
              <a:rPr lang="en-GB" dirty="0"/>
              <a:t>are </a:t>
            </a:r>
            <a:r>
              <a:rPr lang="en-GB" dirty="0" smtClean="0"/>
              <a:t>fixed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295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Instead of operating in sequence and communicating via a file, the two programs could run independently of each other and communicate using </a:t>
            </a:r>
            <a:r>
              <a:rPr lang="en-GB" dirty="0" smtClean="0"/>
              <a:t>a message queue</a:t>
            </a:r>
            <a:endParaRPr lang="en-GB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Batch Window 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492000" y="5040772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Sales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Reporting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16" idx="3"/>
            <a:endCxn id="9" idx="1"/>
          </p:cNvCxnSpPr>
          <p:nvPr/>
        </p:nvCxnSpPr>
        <p:spPr bwMode="auto">
          <a:xfrm>
            <a:off x="187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4" idx="3"/>
            <a:endCxn id="17" idx="1"/>
          </p:cNvCxnSpPr>
          <p:nvPr/>
        </p:nvCxnSpPr>
        <p:spPr bwMode="auto">
          <a:xfrm flipV="1">
            <a:off x="5652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712951" y="5403339"/>
            <a:ext cx="1718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6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Message queuing allows an alternative way to distribute applications</a:t>
            </a:r>
          </a:p>
          <a:p>
            <a:pPr marL="0" indent="0">
              <a:buNone/>
            </a:pPr>
            <a:r>
              <a:rPr lang="en-GB" dirty="0" smtClean="0"/>
              <a:t>Many applications involve databases, so the technologies intersect</a:t>
            </a:r>
          </a:p>
          <a:p>
            <a:pPr marL="0" indent="0">
              <a:buNone/>
            </a:pPr>
            <a:r>
              <a:rPr lang="en-GB" dirty="0" smtClean="0"/>
              <a:t>Conceptually and practically, MQ is often a more straightforward approach than direct connections between systems, and synchronous transaction processing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46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versus Asynchronous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 is a </a:t>
            </a:r>
            <a:r>
              <a:rPr lang="en-US" i="1" dirty="0" smtClean="0"/>
              <a:t>synchronous</a:t>
            </a:r>
            <a:r>
              <a:rPr lang="en-US" dirty="0" smtClean="0"/>
              <a:t> protocol</a:t>
            </a:r>
          </a:p>
          <a:p>
            <a:pPr lvl="1"/>
            <a:r>
              <a:rPr lang="en-US" dirty="0" smtClean="0"/>
              <a:t>Request from client to server is followed by reply from server to client in the same TCP connection</a:t>
            </a:r>
          </a:p>
          <a:p>
            <a:pPr marL="0" indent="0">
              <a:buNone/>
            </a:pPr>
            <a:r>
              <a:rPr lang="en-US" dirty="0" smtClean="0"/>
              <a:t>SMTP </a:t>
            </a:r>
            <a:r>
              <a:rPr lang="en-US" dirty="0"/>
              <a:t>is an </a:t>
            </a:r>
            <a:r>
              <a:rPr lang="en-US" i="1" dirty="0"/>
              <a:t>asynchronous</a:t>
            </a:r>
            <a:r>
              <a:rPr lang="en-US" dirty="0"/>
              <a:t> protocol</a:t>
            </a:r>
          </a:p>
          <a:p>
            <a:pPr lvl="1"/>
            <a:r>
              <a:rPr lang="en-US" dirty="0"/>
              <a:t>Email messages are sent on a store-and-forward basis</a:t>
            </a:r>
          </a:p>
          <a:p>
            <a:pPr lvl="1"/>
            <a:r>
              <a:rPr lang="en-US" dirty="0"/>
              <a:t>Final message recipient need not be available when message is </a:t>
            </a:r>
            <a:r>
              <a:rPr lang="en-US" dirty="0" smtClean="0"/>
              <a:t>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85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Messaging and Queuing (MQ)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MQ enables programs to communicate across a network asynchronously</a:t>
            </a:r>
          </a:p>
          <a:p>
            <a:pPr lvl="1"/>
            <a:r>
              <a:rPr lang="en-GB" dirty="0" smtClean="0"/>
              <a:t>No private, dedicated link required</a:t>
            </a:r>
          </a:p>
          <a:p>
            <a:pPr lvl="1"/>
            <a:r>
              <a:rPr lang="en-GB" dirty="0" smtClean="0"/>
              <a:t>Systems can be heterogeneous</a:t>
            </a:r>
          </a:p>
          <a:p>
            <a:pPr lvl="1"/>
            <a:r>
              <a:rPr lang="en-GB" dirty="0" smtClean="0"/>
              <a:t>Message delivery is guaranteed</a:t>
            </a:r>
          </a:p>
          <a:p>
            <a:pPr marL="0" indent="0">
              <a:buNone/>
            </a:pPr>
            <a:r>
              <a:rPr lang="en-GB" dirty="0" smtClean="0"/>
              <a:t>Messages are placed on queues by one system and taken off by another</a:t>
            </a:r>
          </a:p>
          <a:p>
            <a:pPr lvl="1"/>
            <a:r>
              <a:rPr lang="en-GB" dirty="0" smtClean="0"/>
              <a:t>Similar idea to email, but more sophisticated mechanism</a:t>
            </a:r>
          </a:p>
          <a:p>
            <a:pPr marL="0" indent="0">
              <a:buNone/>
            </a:pPr>
            <a:r>
              <a:rPr lang="en-GB" dirty="0" smtClean="0"/>
              <a:t>MQ can also be used between programs running on the same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6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Transaction 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Conventional (direct) transaction processing has weaknesses:</a:t>
            </a:r>
          </a:p>
          <a:p>
            <a:pPr lvl="1"/>
            <a:r>
              <a:rPr lang="en-US" dirty="0" smtClean="0"/>
              <a:t>Designed for synchronous processing</a:t>
            </a:r>
          </a:p>
          <a:p>
            <a:pPr lvl="1"/>
            <a:r>
              <a:rPr lang="en-US" dirty="0" smtClean="0"/>
              <a:t>Has difficulties with long-lived transactions and communication errors</a:t>
            </a:r>
          </a:p>
          <a:p>
            <a:pPr lvl="1"/>
            <a:r>
              <a:rPr lang="en-US" dirty="0" smtClean="0"/>
              <a:t>Difficult to balance loads between several servers carrying out the same tasks</a:t>
            </a:r>
          </a:p>
          <a:p>
            <a:pPr lvl="1"/>
            <a:r>
              <a:rPr lang="en-US" dirty="0" smtClean="0"/>
              <a:t>Difficult to </a:t>
            </a:r>
            <a:r>
              <a:rPr lang="en-US" dirty="0" err="1" smtClean="0"/>
              <a:t>prioritise</a:t>
            </a:r>
            <a:r>
              <a:rPr lang="en-US" dirty="0" smtClean="0"/>
              <a:t> one request over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8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server is down, client does not receive an immediate answer</a:t>
            </a:r>
          </a:p>
          <a:p>
            <a:pPr marL="0" indent="0">
              <a:buNone/>
            </a:pPr>
            <a:r>
              <a:rPr lang="en-US" dirty="0" smtClean="0"/>
              <a:t>Cannot distinguish between:</a:t>
            </a:r>
          </a:p>
          <a:p>
            <a:pPr lvl="1"/>
            <a:r>
              <a:rPr lang="en-US" dirty="0" smtClean="0"/>
              <a:t>request not delivered to server</a:t>
            </a:r>
          </a:p>
          <a:p>
            <a:pPr lvl="1"/>
            <a:r>
              <a:rPr lang="en-US" dirty="0" smtClean="0"/>
              <a:t>server failure</a:t>
            </a:r>
          </a:p>
          <a:p>
            <a:pPr lvl="1"/>
            <a:r>
              <a:rPr lang="en-US" dirty="0" smtClean="0"/>
              <a:t>reply not delivered to client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Server Failure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1872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6894946" y="4289425"/>
            <a:ext cx="1800000" cy="1800000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1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Cannot tell if response has been received by client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Client Failure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9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7272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1872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435746" y="4289425"/>
            <a:ext cx="1800000" cy="1800000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stCxn id="8" idx="2"/>
            <a:endCxn id="15" idx="0"/>
          </p:cNvCxnSpPr>
          <p:nvPr/>
        </p:nvCxnSpPr>
        <p:spPr bwMode="auto">
          <a:xfrm>
            <a:off x="6730413" y="4289425"/>
            <a:ext cx="10070" cy="11960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6" idx="2"/>
            <a:endCxn id="12" idx="0"/>
          </p:cNvCxnSpPr>
          <p:nvPr/>
        </p:nvCxnSpPr>
        <p:spPr bwMode="auto">
          <a:xfrm flipH="1">
            <a:off x="2402146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Cannot ensure that servers carrying out a task have an even load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Unbalanced Load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870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1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30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2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190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 3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37530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37530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37530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37530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75867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575867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75867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Left Brace 15"/>
          <p:cNvSpPr/>
          <p:nvPr/>
        </p:nvSpPr>
        <p:spPr bwMode="auto">
          <a:xfrm>
            <a:off x="1285569" y="4461904"/>
            <a:ext cx="407619" cy="1854758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2194" y="5139633"/>
            <a:ext cx="104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Tasks handled on a first-come, first-served basis; cannot process high-priority requests early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TP Problems: No </a:t>
            </a:r>
            <a:r>
              <a:rPr lang="en-US" dirty="0" err="1" smtClean="0"/>
              <a:t>Prioritisation</a:t>
            </a:r>
            <a:endParaRPr lang="en-US" dirty="0"/>
          </a:p>
        </p:txBody>
      </p:sp>
      <p:cxnSp>
        <p:nvCxnSpPr>
          <p:cNvPr id="6" name="Straight Connector 5"/>
          <p:cNvCxnSpPr>
            <a:stCxn id="7" idx="2"/>
            <a:endCxn id="11" idx="0"/>
          </p:cNvCxnSpPr>
          <p:nvPr/>
        </p:nvCxnSpPr>
        <p:spPr bwMode="auto">
          <a:xfrm flipH="1">
            <a:off x="4562146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4030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397530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397530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397530" y="5485509"/>
            <a:ext cx="329231" cy="34495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!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397530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3622794" y="4455034"/>
            <a:ext cx="407619" cy="1854758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19419" y="5132763"/>
            <a:ext cx="104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72627" y="5485509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urgent request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8453</TotalTime>
  <Words>1214</Words>
  <Application>Microsoft Macintosh PowerPoint</Application>
  <PresentationFormat>On-screen Show (4:3)</PresentationFormat>
  <Paragraphs>255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ECS</vt:lpstr>
      <vt:lpstr>Message Queues</vt:lpstr>
      <vt:lpstr>Transactions Revisited</vt:lpstr>
      <vt:lpstr>Synchronous versus Asynchronous</vt:lpstr>
      <vt:lpstr>Messaging and Queuing (MQ)</vt:lpstr>
      <vt:lpstr>Direct Transaction Processing</vt:lpstr>
      <vt:lpstr>Direct TP Problems: Server Failure</vt:lpstr>
      <vt:lpstr>Direct TP Problems: Client Failure</vt:lpstr>
      <vt:lpstr>Direct TP Problems: Unbalanced Load</vt:lpstr>
      <vt:lpstr>Direct TP Problems: No Prioritisation</vt:lpstr>
      <vt:lpstr>Message Queues</vt:lpstr>
      <vt:lpstr>Bidirectional Queues</vt:lpstr>
      <vt:lpstr>Application Structure</vt:lpstr>
      <vt:lpstr>Load Balancing</vt:lpstr>
      <vt:lpstr>Queued Transaction Processing</vt:lpstr>
      <vt:lpstr>Queued Transaction Processing</vt:lpstr>
      <vt:lpstr>Queued Transaction Processing</vt:lpstr>
      <vt:lpstr>Message Ordering</vt:lpstr>
      <vt:lpstr>Benefits</vt:lpstr>
      <vt:lpstr>Implementations and Standards</vt:lpstr>
      <vt:lpstr>Example 1: Client-Server Applications</vt:lpstr>
      <vt:lpstr>Example 1: Client-Server Applications</vt:lpstr>
      <vt:lpstr>Example 2: Output-only Devices</vt:lpstr>
      <vt:lpstr>Example 2: Output-only Devices</vt:lpstr>
      <vt:lpstr>Example 3: The Batch Window</vt:lpstr>
      <vt:lpstr>Example 3: The Batch Window </vt:lpstr>
      <vt:lpstr>Summary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Queues</dc:title>
  <dc:creator>Nicholas Gibbins</dc:creator>
  <cp:lastModifiedBy>Nicholas Gibbins</cp:lastModifiedBy>
  <cp:revision>40</cp:revision>
  <dcterms:created xsi:type="dcterms:W3CDTF">2013-03-27T09:22:13Z</dcterms:created>
  <dcterms:modified xsi:type="dcterms:W3CDTF">2015-04-19T21:10:54Z</dcterms:modified>
</cp:coreProperties>
</file>