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3.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4.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7" r:id="rId2"/>
    <p:sldId id="258" r:id="rId3"/>
    <p:sldId id="267" r:id="rId4"/>
    <p:sldId id="268" r:id="rId5"/>
    <p:sldId id="269" r:id="rId6"/>
    <p:sldId id="265" r:id="rId7"/>
    <p:sldId id="266" r:id="rId8"/>
    <p:sldId id="270" r:id="rId9"/>
    <p:sldId id="271" r:id="rId10"/>
    <p:sldId id="272" r:id="rId11"/>
    <p:sldId id="273" r:id="rId12"/>
    <p:sldId id="274" r:id="rId13"/>
    <p:sldId id="275" r:id="rId14"/>
    <p:sldId id="276" r:id="rId15"/>
    <p:sldId id="277" r:id="rId16"/>
    <p:sldId id="278" r:id="rId17"/>
    <p:sldId id="279" r:id="rId18"/>
    <p:sldId id="280" r:id="rId19"/>
    <p:sldId id="285" r:id="rId20"/>
    <p:sldId id="286" r:id="rId21"/>
    <p:sldId id="281" r:id="rId22"/>
    <p:sldId id="287" r:id="rId23"/>
    <p:sldId id="284" r:id="rId24"/>
  </p:sldIdLst>
  <p:sldSz cx="9144000" cy="6858000" type="screen4x3"/>
  <p:notesSz cx="6858000" cy="91440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s9g09" initials="j"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545" autoAdjust="0"/>
  </p:normalViewPr>
  <p:slideViewPr>
    <p:cSldViewPr>
      <p:cViewPr varScale="1">
        <p:scale>
          <a:sx n="82" d="100"/>
          <a:sy n="82" d="100"/>
        </p:scale>
        <p:origin x="-118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6494DE-E55E-4E96-962D-6C93B7EA1129}" type="datetimeFigureOut">
              <a:rPr lang="en-GB" smtClean="0"/>
              <a:t>18/03/2015</a:t>
            </a:fld>
            <a:endParaRPr lang="en-GB"/>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47D196-85AD-4ADF-B035-ABF64F225787}" type="slidenum">
              <a:rPr lang="en-GB" smtClean="0"/>
              <a:t>‹#›</a:t>
            </a:fld>
            <a:endParaRPr lang="en-GB"/>
          </a:p>
        </p:txBody>
      </p:sp>
    </p:spTree>
    <p:extLst>
      <p:ext uri="{BB962C8B-B14F-4D97-AF65-F5344CB8AC3E}">
        <p14:creationId xmlns:p14="http://schemas.microsoft.com/office/powerpoint/2010/main" val="2282760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Slides based on the following information</a:t>
            </a:r>
          </a:p>
          <a:p>
            <a:endParaRPr lang="en-GB" dirty="0" smtClean="0"/>
          </a:p>
          <a:p>
            <a:r>
              <a:rPr lang="en-GB" dirty="0" smtClean="0"/>
              <a:t>Folks</a:t>
            </a:r>
          </a:p>
          <a:p>
            <a:r>
              <a:rPr lang="en-GB" dirty="0" smtClean="0"/>
              <a:t>Congratulations on reaching the end of your first year of studies at the University of Southampton. I know many of you are ambitious and always looking for new opportunities, so I wonder if any of you are interested in some additional, remote study, during your second year?</a:t>
            </a:r>
          </a:p>
          <a:p>
            <a:endParaRPr lang="en-GB" dirty="0" smtClean="0"/>
          </a:p>
          <a:p>
            <a:r>
              <a:rPr lang="en-GB" dirty="0" smtClean="0"/>
              <a:t>I am involved in a research project which is looking at virtual mobility (http://</a:t>
            </a:r>
            <a:r>
              <a:rPr lang="en-GB" dirty="0" err="1" smtClean="0"/>
              <a:t>www.ubicamp.eu</a:t>
            </a:r>
            <a:r>
              <a:rPr lang="en-GB" dirty="0" smtClean="0"/>
              <a:t>/</a:t>
            </a:r>
            <a:r>
              <a:rPr lang="en-GB" dirty="0" err="1" smtClean="0"/>
              <a:t>inicio</a:t>
            </a:r>
            <a:r>
              <a:rPr lang="en-GB" dirty="0" smtClean="0"/>
              <a:t> ). As you know travel abroad and study abroad can be expensive, this is an opportunity to take some additional studies, in English , taught remotely. In many ways, this programme is related to the approaches to study we are hoping you would develop in COMP1205 and some of you may well be interested in following up this opportunity. A list of things you might study is below, details at http://</a:t>
            </a:r>
            <a:r>
              <a:rPr lang="en-GB" dirty="0" err="1" smtClean="0"/>
              <a:t>www.ubicamp.eu</a:t>
            </a:r>
            <a:r>
              <a:rPr lang="en-GB" dirty="0" smtClean="0"/>
              <a:t>/courses If you are interested in any way please get back to me right now :-)</a:t>
            </a:r>
          </a:p>
          <a:p>
            <a:endParaRPr lang="en-GB" dirty="0" smtClean="0"/>
          </a:p>
          <a:p>
            <a:r>
              <a:rPr lang="en-GB" dirty="0" smtClean="0"/>
              <a:t>Kaunas University of Technology</a:t>
            </a:r>
          </a:p>
          <a:p>
            <a:r>
              <a:rPr lang="en-GB" dirty="0" smtClean="0"/>
              <a:t>Project Management</a:t>
            </a:r>
          </a:p>
          <a:p>
            <a:r>
              <a:rPr lang="en-GB" dirty="0" smtClean="0"/>
              <a:t>Management</a:t>
            </a:r>
          </a:p>
          <a:p>
            <a:r>
              <a:rPr lang="en-GB" dirty="0" smtClean="0"/>
              <a:t>Autonomous University of Madrid</a:t>
            </a:r>
          </a:p>
          <a:p>
            <a:r>
              <a:rPr lang="en-GB" dirty="0" smtClean="0"/>
              <a:t>Introduction to Programming in C and Linux Operating System</a:t>
            </a:r>
          </a:p>
          <a:p>
            <a:r>
              <a:rPr lang="en-GB" dirty="0" smtClean="0"/>
              <a:t>Introduction to Videogames programming</a:t>
            </a:r>
          </a:p>
          <a:p>
            <a:r>
              <a:rPr lang="en-GB" dirty="0" smtClean="0"/>
              <a:t>Multimedia Educational Resources</a:t>
            </a:r>
          </a:p>
          <a:p>
            <a:r>
              <a:rPr lang="en-GB" dirty="0" smtClean="0"/>
              <a:t>University of Oviedo</a:t>
            </a:r>
          </a:p>
          <a:p>
            <a:r>
              <a:rPr lang="en-GB" dirty="0" smtClean="0"/>
              <a:t>Corporate Social Responsibility</a:t>
            </a:r>
          </a:p>
          <a:p>
            <a:r>
              <a:rPr lang="en-GB" dirty="0" smtClean="0"/>
              <a:t>Introduction to Economics</a:t>
            </a:r>
          </a:p>
          <a:p>
            <a:r>
              <a:rPr lang="en-GB" dirty="0" smtClean="0"/>
              <a:t>Innovation and Project in primary education</a:t>
            </a:r>
          </a:p>
          <a:p>
            <a:r>
              <a:rPr lang="en-GB" dirty="0" smtClean="0"/>
              <a:t>Software Architecture</a:t>
            </a:r>
          </a:p>
          <a:p>
            <a:r>
              <a:rPr lang="en-GB" dirty="0" err="1" smtClean="0"/>
              <a:t>Vytauto</a:t>
            </a:r>
            <a:r>
              <a:rPr lang="en-GB" dirty="0" smtClean="0"/>
              <a:t> </a:t>
            </a:r>
            <a:r>
              <a:rPr lang="en-GB" dirty="0" err="1" smtClean="0"/>
              <a:t>Didžiojo</a:t>
            </a:r>
            <a:r>
              <a:rPr lang="en-GB" dirty="0" smtClean="0"/>
              <a:t> </a:t>
            </a:r>
            <a:r>
              <a:rPr lang="en-GB" dirty="0" err="1" smtClean="0"/>
              <a:t>Universitetas</a:t>
            </a:r>
            <a:endParaRPr lang="en-GB" dirty="0" smtClean="0"/>
          </a:p>
          <a:p>
            <a:r>
              <a:rPr lang="en-GB" dirty="0" smtClean="0"/>
              <a:t>Open Educational Resources</a:t>
            </a:r>
          </a:p>
          <a:p>
            <a:r>
              <a:rPr lang="en-GB" dirty="0" smtClean="0"/>
              <a:t>Digital graphics programming</a:t>
            </a:r>
          </a:p>
          <a:p>
            <a:r>
              <a:rPr lang="en-GB" dirty="0" smtClean="0"/>
              <a:t>Information Technologies in Education</a:t>
            </a:r>
          </a:p>
          <a:p>
            <a:r>
              <a:rPr lang="en-GB" dirty="0" smtClean="0"/>
              <a:t>Collaborative learning</a:t>
            </a:r>
          </a:p>
          <a:p>
            <a:r>
              <a:rPr lang="en-GB" dirty="0" err="1" smtClean="0"/>
              <a:t>Yasar</a:t>
            </a:r>
            <a:r>
              <a:rPr lang="en-GB" dirty="0" smtClean="0"/>
              <a:t> </a:t>
            </a:r>
            <a:r>
              <a:rPr lang="en-GB" dirty="0" err="1" smtClean="0"/>
              <a:t>Üniversitesi</a:t>
            </a:r>
            <a:endParaRPr lang="en-GB" dirty="0" smtClean="0"/>
          </a:p>
          <a:p>
            <a:r>
              <a:rPr lang="en-GB" dirty="0" smtClean="0"/>
              <a:t>EU Education Programmes and Project Management</a:t>
            </a:r>
          </a:p>
          <a:p>
            <a:r>
              <a:rPr lang="en-GB" dirty="0" smtClean="0"/>
              <a:t>EU-Turkey Relations</a:t>
            </a:r>
          </a:p>
          <a:p>
            <a:r>
              <a:rPr lang="en-GB" dirty="0" err="1" smtClean="0"/>
              <a:t>Università</a:t>
            </a:r>
            <a:r>
              <a:rPr lang="en-GB" dirty="0" smtClean="0"/>
              <a:t> </a:t>
            </a:r>
            <a:r>
              <a:rPr lang="en-GB" dirty="0" err="1" smtClean="0"/>
              <a:t>Telematica</a:t>
            </a:r>
            <a:r>
              <a:rPr lang="en-GB" dirty="0" smtClean="0"/>
              <a:t> </a:t>
            </a:r>
            <a:r>
              <a:rPr lang="en-GB" dirty="0" err="1" smtClean="0"/>
              <a:t>Pegaso</a:t>
            </a:r>
            <a:endParaRPr lang="en-GB" dirty="0" smtClean="0"/>
          </a:p>
          <a:p>
            <a:r>
              <a:rPr lang="en-GB" dirty="0" err="1" smtClean="0"/>
              <a:t>lnternational</a:t>
            </a:r>
            <a:r>
              <a:rPr lang="en-GB" dirty="0" smtClean="0"/>
              <a:t> Business Communication</a:t>
            </a:r>
          </a:p>
          <a:p>
            <a:endParaRPr lang="en-GB" dirty="0" smtClean="0"/>
          </a:p>
          <a:p>
            <a:r>
              <a:rPr lang="en-GB" dirty="0" smtClean="0"/>
              <a:t>And whatever you are doing, I hope you have a very enjoyable and productive vacation and look forward to seeing you in the autumn term next year.</a:t>
            </a:r>
          </a:p>
          <a:p>
            <a:endParaRPr lang="en-GB" dirty="0" smtClean="0"/>
          </a:p>
          <a:p>
            <a:r>
              <a:rPr lang="en-GB" dirty="0" smtClean="0"/>
              <a:t>Kind regards Su</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C455891D-CBC0-4A44-BE8E-22047F69E861}" type="slidenum">
              <a:rPr lang="en-GB" smtClean="0">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3280980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Slides based on the following information</a:t>
            </a:r>
          </a:p>
          <a:p>
            <a:endParaRPr lang="en-GB" dirty="0" smtClean="0"/>
          </a:p>
          <a:p>
            <a:r>
              <a:rPr lang="en-GB" dirty="0" smtClean="0"/>
              <a:t>Folks</a:t>
            </a:r>
          </a:p>
          <a:p>
            <a:r>
              <a:rPr lang="en-GB" dirty="0" smtClean="0"/>
              <a:t>Congratulations on reaching the end of your first year of studies at the University of Southampton. I know many of you are ambitious and always looking for new opportunities, so I wonder if any of you are interested in some additional, remote study, during your second year?</a:t>
            </a:r>
          </a:p>
          <a:p>
            <a:endParaRPr lang="en-GB" dirty="0" smtClean="0"/>
          </a:p>
          <a:p>
            <a:r>
              <a:rPr lang="en-GB" dirty="0" smtClean="0"/>
              <a:t>I am involved in a research project which is looking at virtual mobility (http://</a:t>
            </a:r>
            <a:r>
              <a:rPr lang="en-GB" dirty="0" err="1" smtClean="0"/>
              <a:t>www.ubicamp.eu</a:t>
            </a:r>
            <a:r>
              <a:rPr lang="en-GB" dirty="0" smtClean="0"/>
              <a:t>/</a:t>
            </a:r>
            <a:r>
              <a:rPr lang="en-GB" dirty="0" err="1" smtClean="0"/>
              <a:t>inicio</a:t>
            </a:r>
            <a:r>
              <a:rPr lang="en-GB" dirty="0" smtClean="0"/>
              <a:t> ). As you know travel abroad and study abroad can be expensive, this is an opportunity to take some additional studies, in English , taught remotely. In many ways, this programme is related to the approaches to study we are hoping you would develop in COMP1205 and some of you may well be interested in following up this opportunity. A list of things you might study is below, details at http://</a:t>
            </a:r>
            <a:r>
              <a:rPr lang="en-GB" dirty="0" err="1" smtClean="0"/>
              <a:t>www.ubicamp.eu</a:t>
            </a:r>
            <a:r>
              <a:rPr lang="en-GB" dirty="0" smtClean="0"/>
              <a:t>/courses If you are interested in any way please get back to me right now :-)</a:t>
            </a:r>
          </a:p>
          <a:p>
            <a:endParaRPr lang="en-GB" dirty="0" smtClean="0"/>
          </a:p>
          <a:p>
            <a:r>
              <a:rPr lang="en-GB" dirty="0" smtClean="0"/>
              <a:t>Kaunas University of Technology</a:t>
            </a:r>
          </a:p>
          <a:p>
            <a:r>
              <a:rPr lang="en-GB" dirty="0" smtClean="0"/>
              <a:t>Project Management</a:t>
            </a:r>
          </a:p>
          <a:p>
            <a:r>
              <a:rPr lang="en-GB" dirty="0" smtClean="0"/>
              <a:t>Management</a:t>
            </a:r>
          </a:p>
          <a:p>
            <a:r>
              <a:rPr lang="en-GB" dirty="0" smtClean="0"/>
              <a:t>Autonomous University of Madrid</a:t>
            </a:r>
          </a:p>
          <a:p>
            <a:r>
              <a:rPr lang="en-GB" dirty="0" smtClean="0"/>
              <a:t>Introduction to Programming in C and Linux Operating System</a:t>
            </a:r>
          </a:p>
          <a:p>
            <a:r>
              <a:rPr lang="en-GB" dirty="0" smtClean="0"/>
              <a:t>Introduction to Videogames programming</a:t>
            </a:r>
          </a:p>
          <a:p>
            <a:r>
              <a:rPr lang="en-GB" dirty="0" smtClean="0"/>
              <a:t>Multimedia Educational Resources</a:t>
            </a:r>
          </a:p>
          <a:p>
            <a:r>
              <a:rPr lang="en-GB" dirty="0" smtClean="0"/>
              <a:t>University of Oviedo</a:t>
            </a:r>
          </a:p>
          <a:p>
            <a:r>
              <a:rPr lang="en-GB" dirty="0" smtClean="0"/>
              <a:t>Corporate Social Responsibility</a:t>
            </a:r>
          </a:p>
          <a:p>
            <a:r>
              <a:rPr lang="en-GB" dirty="0" smtClean="0"/>
              <a:t>Introduction to Economics</a:t>
            </a:r>
          </a:p>
          <a:p>
            <a:r>
              <a:rPr lang="en-GB" dirty="0" smtClean="0"/>
              <a:t>Innovation and Project in primary education</a:t>
            </a:r>
          </a:p>
          <a:p>
            <a:r>
              <a:rPr lang="en-GB" dirty="0" smtClean="0"/>
              <a:t>Software Architecture</a:t>
            </a:r>
          </a:p>
          <a:p>
            <a:r>
              <a:rPr lang="en-GB" dirty="0" err="1" smtClean="0"/>
              <a:t>Vytauto</a:t>
            </a:r>
            <a:r>
              <a:rPr lang="en-GB" dirty="0" smtClean="0"/>
              <a:t> </a:t>
            </a:r>
            <a:r>
              <a:rPr lang="en-GB" dirty="0" err="1" smtClean="0"/>
              <a:t>Didžiojo</a:t>
            </a:r>
            <a:r>
              <a:rPr lang="en-GB" dirty="0" smtClean="0"/>
              <a:t> </a:t>
            </a:r>
            <a:r>
              <a:rPr lang="en-GB" dirty="0" err="1" smtClean="0"/>
              <a:t>Universitetas</a:t>
            </a:r>
            <a:endParaRPr lang="en-GB" dirty="0" smtClean="0"/>
          </a:p>
          <a:p>
            <a:r>
              <a:rPr lang="en-GB" dirty="0" smtClean="0"/>
              <a:t>Open Educational Resources</a:t>
            </a:r>
          </a:p>
          <a:p>
            <a:r>
              <a:rPr lang="en-GB" dirty="0" smtClean="0"/>
              <a:t>Digital graphics programming</a:t>
            </a:r>
          </a:p>
          <a:p>
            <a:r>
              <a:rPr lang="en-GB" dirty="0" smtClean="0"/>
              <a:t>Information Technologies in Education</a:t>
            </a:r>
          </a:p>
          <a:p>
            <a:r>
              <a:rPr lang="en-GB" dirty="0" smtClean="0"/>
              <a:t>Collaborative learning</a:t>
            </a:r>
          </a:p>
          <a:p>
            <a:r>
              <a:rPr lang="en-GB" dirty="0" err="1" smtClean="0"/>
              <a:t>Yasar</a:t>
            </a:r>
            <a:r>
              <a:rPr lang="en-GB" dirty="0" smtClean="0"/>
              <a:t> </a:t>
            </a:r>
            <a:r>
              <a:rPr lang="en-GB" dirty="0" err="1" smtClean="0"/>
              <a:t>Üniversitesi</a:t>
            </a:r>
            <a:endParaRPr lang="en-GB" dirty="0" smtClean="0"/>
          </a:p>
          <a:p>
            <a:r>
              <a:rPr lang="en-GB" dirty="0" smtClean="0"/>
              <a:t>EU Education Programmes and Project Management</a:t>
            </a:r>
          </a:p>
          <a:p>
            <a:r>
              <a:rPr lang="en-GB" dirty="0" smtClean="0"/>
              <a:t>EU-Turkey Relations</a:t>
            </a:r>
          </a:p>
          <a:p>
            <a:r>
              <a:rPr lang="en-GB" dirty="0" err="1" smtClean="0"/>
              <a:t>Università</a:t>
            </a:r>
            <a:r>
              <a:rPr lang="en-GB" dirty="0" smtClean="0"/>
              <a:t> </a:t>
            </a:r>
            <a:r>
              <a:rPr lang="en-GB" dirty="0" err="1" smtClean="0"/>
              <a:t>Telematica</a:t>
            </a:r>
            <a:r>
              <a:rPr lang="en-GB" dirty="0" smtClean="0"/>
              <a:t> </a:t>
            </a:r>
            <a:r>
              <a:rPr lang="en-GB" dirty="0" err="1" smtClean="0"/>
              <a:t>Pegaso</a:t>
            </a:r>
            <a:endParaRPr lang="en-GB" dirty="0" smtClean="0"/>
          </a:p>
          <a:p>
            <a:r>
              <a:rPr lang="en-GB" dirty="0" err="1" smtClean="0"/>
              <a:t>lnternational</a:t>
            </a:r>
            <a:r>
              <a:rPr lang="en-GB" dirty="0" smtClean="0"/>
              <a:t> Business Communication</a:t>
            </a:r>
          </a:p>
          <a:p>
            <a:endParaRPr lang="en-GB" dirty="0" smtClean="0"/>
          </a:p>
          <a:p>
            <a:r>
              <a:rPr lang="en-GB" dirty="0" smtClean="0"/>
              <a:t>And whatever you are doing, I hope you have a very enjoyable and productive vacation and look forward to seeing you in the autumn term next year.</a:t>
            </a:r>
          </a:p>
          <a:p>
            <a:endParaRPr lang="en-GB" dirty="0" smtClean="0"/>
          </a:p>
          <a:p>
            <a:r>
              <a:rPr lang="en-GB" dirty="0" smtClean="0"/>
              <a:t>Kind regards Su</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C455891D-CBC0-4A44-BE8E-22047F69E861}" type="slidenum">
              <a:rPr lang="en-GB" smtClean="0">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3280980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GB" dirty="0" smtClean="0"/>
              <a:t>For section 1, you may need</a:t>
            </a:r>
            <a:r>
              <a:rPr lang="en-GB" baseline="0" dirty="0" smtClean="0"/>
              <a:t> to add “assuming you were a UK student” at the beginning of each question.</a:t>
            </a:r>
            <a:endParaRPr lang="en-GB" dirty="0"/>
          </a:p>
        </p:txBody>
      </p:sp>
      <p:sp>
        <p:nvSpPr>
          <p:cNvPr id="4" name="灯片编号占位符 3"/>
          <p:cNvSpPr>
            <a:spLocks noGrp="1"/>
          </p:cNvSpPr>
          <p:nvPr>
            <p:ph type="sldNum" sz="quarter" idx="10"/>
          </p:nvPr>
        </p:nvSpPr>
        <p:spPr/>
        <p:txBody>
          <a:bodyPr/>
          <a:lstStyle/>
          <a:p>
            <a:fld id="{B747D196-85AD-4ADF-B035-ABF64F225787}" type="slidenum">
              <a:rPr lang="en-GB" smtClean="0"/>
              <a:t>7</a:t>
            </a:fld>
            <a:endParaRPr lang="en-GB"/>
          </a:p>
        </p:txBody>
      </p:sp>
    </p:spTree>
    <p:extLst>
      <p:ext uri="{BB962C8B-B14F-4D97-AF65-F5344CB8AC3E}">
        <p14:creationId xmlns:p14="http://schemas.microsoft.com/office/powerpoint/2010/main" val="400751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GB" dirty="0" smtClean="0"/>
              <a:t>Separate</a:t>
            </a:r>
            <a:r>
              <a:rPr lang="en-GB" baseline="0" dirty="0" smtClean="0"/>
              <a:t> this question into “now” and “future”</a:t>
            </a:r>
            <a:endParaRPr lang="en-GB" dirty="0"/>
          </a:p>
        </p:txBody>
      </p:sp>
      <p:sp>
        <p:nvSpPr>
          <p:cNvPr id="4" name="灯片编号占位符 3"/>
          <p:cNvSpPr>
            <a:spLocks noGrp="1"/>
          </p:cNvSpPr>
          <p:nvPr>
            <p:ph type="sldNum" sz="quarter" idx="10"/>
          </p:nvPr>
        </p:nvSpPr>
        <p:spPr/>
        <p:txBody>
          <a:bodyPr/>
          <a:lstStyle/>
          <a:p>
            <a:fld id="{B747D196-85AD-4ADF-B035-ABF64F225787}" type="slidenum">
              <a:rPr lang="en-GB" smtClean="0"/>
              <a:t>9</a:t>
            </a:fld>
            <a:endParaRPr lang="en-GB"/>
          </a:p>
        </p:txBody>
      </p:sp>
    </p:spTree>
    <p:extLst>
      <p:ext uri="{BB962C8B-B14F-4D97-AF65-F5344CB8AC3E}">
        <p14:creationId xmlns:p14="http://schemas.microsoft.com/office/powerpoint/2010/main" val="1019805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n-GB" smtClean="0"/>
              <a:t>Click to edit Master title style</a:t>
            </a:r>
            <a:endParaRPr lang="es-ES" dirty="0"/>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s-ES" dirty="0"/>
          </a:p>
        </p:txBody>
      </p:sp>
      <p:sp>
        <p:nvSpPr>
          <p:cNvPr id="4" name="3 Marcador de fecha"/>
          <p:cNvSpPr>
            <a:spLocks noGrp="1"/>
          </p:cNvSpPr>
          <p:nvPr>
            <p:ph type="dt" sz="half" idx="10"/>
          </p:nvPr>
        </p:nvSpPr>
        <p:spPr/>
        <p:txBody>
          <a:bodyPr/>
          <a:lstStyle/>
          <a:p>
            <a:fld id="{CBF5A472-C019-5648-AB49-D9FFC9A959E9}" type="datetime1">
              <a:rPr lang="en-GB" smtClean="0">
                <a:solidFill>
                  <a:srgbClr val="1F497D">
                    <a:lumMod val="75000"/>
                  </a:srgbClr>
                </a:solidFill>
              </a:rPr>
              <a:pPr/>
              <a:t>18/03/2015</a:t>
            </a:fld>
            <a:endParaRPr lang="es-ES">
              <a:solidFill>
                <a:srgbClr val="1F497D">
                  <a:lumMod val="75000"/>
                </a:srgbClr>
              </a:solidFill>
            </a:endParaRPr>
          </a:p>
        </p:txBody>
      </p:sp>
      <p:sp>
        <p:nvSpPr>
          <p:cNvPr id="5" name="4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6" name="5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48303974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Click to edit Master title style</a:t>
            </a:r>
            <a:endParaRPr lang="es-ES"/>
          </a:p>
        </p:txBody>
      </p:sp>
      <p:sp>
        <p:nvSpPr>
          <p:cNvPr id="3" name="2 Marcador de texto vertical"/>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s-ES"/>
          </a:p>
        </p:txBody>
      </p:sp>
      <p:sp>
        <p:nvSpPr>
          <p:cNvPr id="4" name="3 Marcador de fecha"/>
          <p:cNvSpPr>
            <a:spLocks noGrp="1"/>
          </p:cNvSpPr>
          <p:nvPr>
            <p:ph type="dt" sz="half" idx="10"/>
          </p:nvPr>
        </p:nvSpPr>
        <p:spPr/>
        <p:txBody>
          <a:bodyPr/>
          <a:lstStyle/>
          <a:p>
            <a:fld id="{165F3BD0-07B1-D345-9D9E-EE35FC92867A}" type="datetime1">
              <a:rPr lang="en-GB" smtClean="0">
                <a:solidFill>
                  <a:srgbClr val="1F497D">
                    <a:lumMod val="75000"/>
                  </a:srgbClr>
                </a:solidFill>
              </a:rPr>
              <a:pPr/>
              <a:t>18/03/2015</a:t>
            </a:fld>
            <a:endParaRPr lang="es-ES">
              <a:solidFill>
                <a:srgbClr val="1F497D">
                  <a:lumMod val="75000"/>
                </a:srgbClr>
              </a:solidFill>
            </a:endParaRPr>
          </a:p>
        </p:txBody>
      </p:sp>
      <p:sp>
        <p:nvSpPr>
          <p:cNvPr id="5" name="4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6" name="5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3048134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n-GB" smtClean="0"/>
              <a:t>Click to edit Master title style</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s-ES"/>
          </a:p>
        </p:txBody>
      </p:sp>
      <p:sp>
        <p:nvSpPr>
          <p:cNvPr id="4" name="3 Marcador de fecha"/>
          <p:cNvSpPr>
            <a:spLocks noGrp="1"/>
          </p:cNvSpPr>
          <p:nvPr>
            <p:ph type="dt" sz="half" idx="10"/>
          </p:nvPr>
        </p:nvSpPr>
        <p:spPr/>
        <p:txBody>
          <a:bodyPr/>
          <a:lstStyle/>
          <a:p>
            <a:fld id="{08D809CE-2392-9D43-A321-7140DB0F25EF}" type="datetime1">
              <a:rPr lang="en-GB" smtClean="0">
                <a:solidFill>
                  <a:srgbClr val="1F497D">
                    <a:lumMod val="75000"/>
                  </a:srgbClr>
                </a:solidFill>
              </a:rPr>
              <a:pPr/>
              <a:t>18/03/2015</a:t>
            </a:fld>
            <a:endParaRPr lang="es-ES">
              <a:solidFill>
                <a:srgbClr val="1F497D">
                  <a:lumMod val="75000"/>
                </a:srgbClr>
              </a:solidFill>
            </a:endParaRPr>
          </a:p>
        </p:txBody>
      </p:sp>
      <p:sp>
        <p:nvSpPr>
          <p:cNvPr id="5" name="4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6" name="5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593544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Click to edit Master title style</a:t>
            </a:r>
            <a:endParaRPr lang="es-ES"/>
          </a:p>
        </p:txBody>
      </p:sp>
      <p:sp>
        <p:nvSpPr>
          <p:cNvPr id="3" name="2 Marcador de fecha"/>
          <p:cNvSpPr>
            <a:spLocks noGrp="1"/>
          </p:cNvSpPr>
          <p:nvPr>
            <p:ph type="dt" sz="half" idx="10"/>
          </p:nvPr>
        </p:nvSpPr>
        <p:spPr/>
        <p:txBody>
          <a:bodyPr/>
          <a:lstStyle/>
          <a:p>
            <a:fld id="{97A120FD-BF7B-CB41-9F6C-C7ECF2B804ED}" type="datetime1">
              <a:rPr lang="en-GB" smtClean="0">
                <a:solidFill>
                  <a:srgbClr val="1F497D">
                    <a:lumMod val="75000"/>
                  </a:srgbClr>
                </a:solidFill>
              </a:rPr>
              <a:pPr/>
              <a:t>18/03/2015</a:t>
            </a:fld>
            <a:endParaRPr lang="es-ES">
              <a:solidFill>
                <a:srgbClr val="1F497D">
                  <a:lumMod val="75000"/>
                </a:srgbClr>
              </a:solidFill>
            </a:endParaRPr>
          </a:p>
        </p:txBody>
      </p:sp>
      <p:sp>
        <p:nvSpPr>
          <p:cNvPr id="4" name="3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5" name="4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290195477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标题和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GB"/>
          </a:p>
        </p:txBody>
      </p:sp>
      <p:sp>
        <p:nvSpPr>
          <p:cNvPr id="3" name="文本占位符 2"/>
          <p:cNvSpPr>
            <a:spLocks noGrp="1"/>
          </p:cNvSpPr>
          <p:nvPr>
            <p:ph type="body"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日期占位符 3"/>
          <p:cNvSpPr>
            <a:spLocks noGrp="1"/>
          </p:cNvSpPr>
          <p:nvPr>
            <p:ph type="dt" sz="half" idx="10"/>
          </p:nvPr>
        </p:nvSpPr>
        <p:spPr/>
        <p:txBody>
          <a:bodyPr/>
          <a:lstStyle/>
          <a:p>
            <a:fld id="{CFB861E4-7FE4-A243-A402-66EFC42CE995}" type="datetime1">
              <a:rPr lang="en-GB" smtClean="0">
                <a:solidFill>
                  <a:srgbClr val="1F497D">
                    <a:lumMod val="75000"/>
                  </a:srgbClr>
                </a:solidFill>
              </a:rPr>
              <a:pPr/>
              <a:t>18/03/2015</a:t>
            </a:fld>
            <a:endParaRPr lang="es-ES" dirty="0">
              <a:solidFill>
                <a:srgbClr val="1F497D">
                  <a:lumMod val="75000"/>
                </a:srgbClr>
              </a:solidFill>
            </a:endParaRPr>
          </a:p>
        </p:txBody>
      </p:sp>
      <p:sp>
        <p:nvSpPr>
          <p:cNvPr id="5" name="页脚占位符 4"/>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sp>
        <p:nvSpPr>
          <p:cNvPr id="6" name="灯片编号占位符 5"/>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r>
              <a:rPr lang="es-ES" smtClean="0">
                <a:solidFill>
                  <a:srgbClr val="1F497D">
                    <a:lumMod val="75000"/>
                  </a:srgbClr>
                </a:solidFill>
              </a:rPr>
              <a:t> </a:t>
            </a:r>
            <a:endParaRPr lang="es-ES" dirty="0">
              <a:solidFill>
                <a:srgbClr val="1F497D">
                  <a:lumMod val="75000"/>
                </a:srgbClr>
              </a:solidFill>
            </a:endParaRPr>
          </a:p>
        </p:txBody>
      </p:sp>
    </p:spTree>
    <p:extLst>
      <p:ext uri="{BB962C8B-B14F-4D97-AF65-F5344CB8AC3E}">
        <p14:creationId xmlns:p14="http://schemas.microsoft.com/office/powerpoint/2010/main" val="355659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Click to edit Master title style</a:t>
            </a:r>
            <a:endParaRPr lang="es-ES"/>
          </a:p>
        </p:txBody>
      </p:sp>
      <p:sp>
        <p:nvSpPr>
          <p:cNvPr id="3" name="2 Marcador de contenido"/>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s-ES"/>
          </a:p>
        </p:txBody>
      </p:sp>
      <p:sp>
        <p:nvSpPr>
          <p:cNvPr id="4" name="3 Marcador de fecha"/>
          <p:cNvSpPr>
            <a:spLocks noGrp="1"/>
          </p:cNvSpPr>
          <p:nvPr>
            <p:ph type="dt" sz="half" idx="10"/>
          </p:nvPr>
        </p:nvSpPr>
        <p:spPr/>
        <p:txBody>
          <a:bodyPr/>
          <a:lstStyle/>
          <a:p>
            <a:fld id="{EF283B53-3603-414C-959E-146049BA0B41}" type="datetime1">
              <a:rPr lang="en-GB" smtClean="0">
                <a:solidFill>
                  <a:srgbClr val="1F497D">
                    <a:lumMod val="75000"/>
                  </a:srgbClr>
                </a:solidFill>
              </a:rPr>
              <a:pPr/>
              <a:t>18/03/2015</a:t>
            </a:fld>
            <a:endParaRPr lang="es-ES">
              <a:solidFill>
                <a:srgbClr val="1F497D">
                  <a:lumMod val="75000"/>
                </a:srgbClr>
              </a:solidFill>
            </a:endParaRPr>
          </a:p>
        </p:txBody>
      </p:sp>
      <p:sp>
        <p:nvSpPr>
          <p:cNvPr id="5" name="4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6" name="5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24315926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3 Marcador de fecha"/>
          <p:cNvSpPr>
            <a:spLocks noGrp="1"/>
          </p:cNvSpPr>
          <p:nvPr>
            <p:ph type="dt" sz="half" idx="10"/>
          </p:nvPr>
        </p:nvSpPr>
        <p:spPr/>
        <p:txBody>
          <a:bodyPr/>
          <a:lstStyle/>
          <a:p>
            <a:fld id="{4D25AE50-8465-0441-9A92-19A2BF9E4038}" type="datetime1">
              <a:rPr lang="en-GB" smtClean="0">
                <a:solidFill>
                  <a:srgbClr val="1F497D">
                    <a:lumMod val="75000"/>
                  </a:srgbClr>
                </a:solidFill>
              </a:rPr>
              <a:pPr/>
              <a:t>18/03/2015</a:t>
            </a:fld>
            <a:endParaRPr lang="es-ES">
              <a:solidFill>
                <a:srgbClr val="1F497D">
                  <a:lumMod val="75000"/>
                </a:srgbClr>
              </a:solidFill>
            </a:endParaRPr>
          </a:p>
        </p:txBody>
      </p:sp>
      <p:sp>
        <p:nvSpPr>
          <p:cNvPr id="5" name="4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6" name="5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42322255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Click to edit Master title style</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s-ES"/>
          </a:p>
        </p:txBody>
      </p:sp>
      <p:sp>
        <p:nvSpPr>
          <p:cNvPr id="5" name="4 Marcador de fecha"/>
          <p:cNvSpPr>
            <a:spLocks noGrp="1"/>
          </p:cNvSpPr>
          <p:nvPr>
            <p:ph type="dt" sz="half" idx="10"/>
          </p:nvPr>
        </p:nvSpPr>
        <p:spPr/>
        <p:txBody>
          <a:bodyPr/>
          <a:lstStyle/>
          <a:p>
            <a:fld id="{E650CA82-3314-1445-8D46-F26CB3B50A25}" type="datetime1">
              <a:rPr lang="en-GB" smtClean="0">
                <a:solidFill>
                  <a:srgbClr val="1F497D">
                    <a:lumMod val="75000"/>
                  </a:srgbClr>
                </a:solidFill>
              </a:rPr>
              <a:pPr/>
              <a:t>18/03/2015</a:t>
            </a:fld>
            <a:endParaRPr lang="es-ES">
              <a:solidFill>
                <a:srgbClr val="1F497D">
                  <a:lumMod val="75000"/>
                </a:srgbClr>
              </a:solidFill>
            </a:endParaRPr>
          </a:p>
        </p:txBody>
      </p:sp>
      <p:sp>
        <p:nvSpPr>
          <p:cNvPr id="6" name="5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7" name="6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29664974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n-GB" smtClean="0"/>
              <a:t>Click to edit Master title style</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s-ES"/>
          </a:p>
        </p:txBody>
      </p:sp>
      <p:sp>
        <p:nvSpPr>
          <p:cNvPr id="7" name="6 Marcador de fecha"/>
          <p:cNvSpPr>
            <a:spLocks noGrp="1"/>
          </p:cNvSpPr>
          <p:nvPr>
            <p:ph type="dt" sz="half" idx="10"/>
          </p:nvPr>
        </p:nvSpPr>
        <p:spPr/>
        <p:txBody>
          <a:bodyPr/>
          <a:lstStyle/>
          <a:p>
            <a:fld id="{23BFFF12-423F-AA42-BF1B-091CC45CD364}" type="datetime1">
              <a:rPr lang="en-GB" smtClean="0">
                <a:solidFill>
                  <a:srgbClr val="1F497D">
                    <a:lumMod val="75000"/>
                  </a:srgbClr>
                </a:solidFill>
              </a:rPr>
              <a:pPr/>
              <a:t>18/03/2015</a:t>
            </a:fld>
            <a:endParaRPr lang="es-ES">
              <a:solidFill>
                <a:srgbClr val="1F497D">
                  <a:lumMod val="75000"/>
                </a:srgbClr>
              </a:solidFill>
            </a:endParaRPr>
          </a:p>
        </p:txBody>
      </p:sp>
      <p:sp>
        <p:nvSpPr>
          <p:cNvPr id="8" name="7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9" name="8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128433932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smtClean="0"/>
              <a:t>Click to edit Master title style</a:t>
            </a:r>
            <a:endParaRPr lang="es-ES"/>
          </a:p>
        </p:txBody>
      </p:sp>
      <p:sp>
        <p:nvSpPr>
          <p:cNvPr id="3" name="2 Marcador de fecha"/>
          <p:cNvSpPr>
            <a:spLocks noGrp="1"/>
          </p:cNvSpPr>
          <p:nvPr>
            <p:ph type="dt" sz="half" idx="10"/>
          </p:nvPr>
        </p:nvSpPr>
        <p:spPr/>
        <p:txBody>
          <a:bodyPr/>
          <a:lstStyle/>
          <a:p>
            <a:fld id="{8F2B0626-D705-7A40-A7A8-BA1BC858D995}" type="datetime1">
              <a:rPr lang="en-GB" smtClean="0">
                <a:solidFill>
                  <a:srgbClr val="1F497D">
                    <a:lumMod val="75000"/>
                  </a:srgbClr>
                </a:solidFill>
              </a:rPr>
              <a:pPr/>
              <a:t>18/03/2015</a:t>
            </a:fld>
            <a:endParaRPr lang="es-ES">
              <a:solidFill>
                <a:srgbClr val="1F497D">
                  <a:lumMod val="75000"/>
                </a:srgbClr>
              </a:solidFill>
            </a:endParaRPr>
          </a:p>
        </p:txBody>
      </p:sp>
      <p:sp>
        <p:nvSpPr>
          <p:cNvPr id="4" name="3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5" name="4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96015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6A2825-C0A3-5F42-995D-7029A0A5E5A2}" type="datetime1">
              <a:rPr lang="en-GB" smtClean="0">
                <a:solidFill>
                  <a:srgbClr val="1F497D">
                    <a:lumMod val="75000"/>
                  </a:srgbClr>
                </a:solidFill>
              </a:rPr>
              <a:pPr/>
              <a:t>18/03/2015</a:t>
            </a:fld>
            <a:endParaRPr lang="es-ES">
              <a:solidFill>
                <a:srgbClr val="1F497D">
                  <a:lumMod val="75000"/>
                </a:srgbClr>
              </a:solidFill>
            </a:endParaRPr>
          </a:p>
        </p:txBody>
      </p:sp>
      <p:sp>
        <p:nvSpPr>
          <p:cNvPr id="3" name="2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4" name="3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210640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4 Marcador de fecha"/>
          <p:cNvSpPr>
            <a:spLocks noGrp="1"/>
          </p:cNvSpPr>
          <p:nvPr>
            <p:ph type="dt" sz="half" idx="10"/>
          </p:nvPr>
        </p:nvSpPr>
        <p:spPr/>
        <p:txBody>
          <a:bodyPr/>
          <a:lstStyle/>
          <a:p>
            <a:fld id="{68271457-AAF7-F24C-A06D-2F3A429FB26C}" type="datetime1">
              <a:rPr lang="en-GB" smtClean="0">
                <a:solidFill>
                  <a:srgbClr val="1F497D">
                    <a:lumMod val="75000"/>
                  </a:srgbClr>
                </a:solidFill>
              </a:rPr>
              <a:pPr/>
              <a:t>18/03/2015</a:t>
            </a:fld>
            <a:endParaRPr lang="es-ES">
              <a:solidFill>
                <a:srgbClr val="1F497D">
                  <a:lumMod val="75000"/>
                </a:srgbClr>
              </a:solidFill>
            </a:endParaRPr>
          </a:p>
        </p:txBody>
      </p:sp>
      <p:sp>
        <p:nvSpPr>
          <p:cNvPr id="6" name="5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7" name="6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1385368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4 Marcador de fecha"/>
          <p:cNvSpPr>
            <a:spLocks noGrp="1"/>
          </p:cNvSpPr>
          <p:nvPr>
            <p:ph type="dt" sz="half" idx="10"/>
          </p:nvPr>
        </p:nvSpPr>
        <p:spPr/>
        <p:txBody>
          <a:bodyPr/>
          <a:lstStyle/>
          <a:p>
            <a:fld id="{EC074766-0F68-7049-A4D8-3D4A6D9FDBEA}" type="datetime1">
              <a:rPr lang="en-GB" smtClean="0">
                <a:solidFill>
                  <a:srgbClr val="1F497D">
                    <a:lumMod val="75000"/>
                  </a:srgbClr>
                </a:solidFill>
              </a:rPr>
              <a:pPr/>
              <a:t>18/03/2015</a:t>
            </a:fld>
            <a:endParaRPr lang="es-ES">
              <a:solidFill>
                <a:srgbClr val="1F497D">
                  <a:lumMod val="75000"/>
                </a:srgbClr>
              </a:solidFill>
            </a:endParaRPr>
          </a:p>
        </p:txBody>
      </p:sp>
      <p:sp>
        <p:nvSpPr>
          <p:cNvPr id="6" name="5 Marcador de pie de página"/>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
        <p:nvSpPr>
          <p:cNvPr id="7" name="6 Marcador de número de diapositiva"/>
          <p:cNvSpPr>
            <a:spLocks noGrp="1"/>
          </p:cNvSpPr>
          <p:nvPr>
            <p:ph type="sldNum" sz="quarter" idx="12"/>
          </p:nvPr>
        </p:nvSpPr>
        <p:spPr/>
        <p:txBody>
          <a:bodyPr/>
          <a:lstStyle/>
          <a:p>
            <a:fld id="{F5EBF8C9-D598-422B-8879-CEC52CEAF94B}" type="slidenum">
              <a:rPr lang="es-ES" smtClean="0">
                <a:solidFill>
                  <a:srgbClr val="1F497D">
                    <a:lumMod val="75000"/>
                  </a:srgbClr>
                </a:solidFill>
              </a:rPr>
              <a:pPr/>
              <a:t>‹#›</a:t>
            </a:fld>
            <a:endParaRPr lang="es-ES">
              <a:solidFill>
                <a:srgbClr val="1F497D">
                  <a:lumMod val="75000"/>
                </a:srgbClr>
              </a:solidFill>
            </a:endParaRPr>
          </a:p>
        </p:txBody>
      </p:sp>
    </p:spTree>
    <p:extLst>
      <p:ext uri="{BB962C8B-B14F-4D97-AF65-F5344CB8AC3E}">
        <p14:creationId xmlns:p14="http://schemas.microsoft.com/office/powerpoint/2010/main" val="2855936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60000"/>
                <a:lumOff val="40000"/>
              </a:schemeClr>
            </a:gs>
            <a:gs pos="92000">
              <a:schemeClr val="accent1">
                <a:lumMod val="20000"/>
                <a:lumOff val="80000"/>
              </a:schemeClr>
            </a:gs>
            <a:gs pos="13000">
              <a:schemeClr val="accent1">
                <a:lumMod val="20000"/>
                <a:lumOff val="80000"/>
              </a:schemeClr>
            </a:gs>
            <a:gs pos="100000">
              <a:schemeClr val="accent1">
                <a:lumMod val="60000"/>
                <a:lumOff val="40000"/>
              </a:schemeClr>
            </a:gs>
          </a:gsLst>
          <a:lin ang="5400000" scaled="0"/>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764704"/>
            <a:ext cx="8229600" cy="652934"/>
          </a:xfrm>
          <a:prstGeom prst="rect">
            <a:avLst/>
          </a:prstGeom>
          <a:effectLst>
            <a:outerShdw blurRad="50800" dist="38100" dir="5400000" algn="t" rotWithShape="0">
              <a:prstClr val="black">
                <a:alpha val="40000"/>
              </a:prstClr>
            </a:outerShdw>
          </a:effectLst>
        </p:spPr>
        <p:txBody>
          <a:bodyPr vert="horz" lIns="91440" tIns="45720" rIns="91440" bIns="45720" rtlCol="0" anchor="ctr">
            <a:noAutofit/>
          </a:bodyPr>
          <a:lstStyle/>
          <a:p>
            <a:r>
              <a:rPr lang="en-GB" noProof="0" dirty="0" err="1" smtClean="0"/>
              <a:t>Haga</a:t>
            </a:r>
            <a:r>
              <a:rPr lang="en-GB" noProof="0" dirty="0" smtClean="0"/>
              <a:t> </a:t>
            </a:r>
            <a:r>
              <a:rPr lang="en-GB" noProof="0" dirty="0" err="1" smtClean="0"/>
              <a:t>clic</a:t>
            </a:r>
            <a:r>
              <a:rPr lang="en-GB" noProof="0" dirty="0" smtClean="0"/>
              <a:t> </a:t>
            </a:r>
            <a:r>
              <a:rPr lang="en-GB" noProof="0" dirty="0" err="1" smtClean="0"/>
              <a:t>para</a:t>
            </a:r>
            <a:r>
              <a:rPr lang="en-GB" noProof="0" dirty="0" smtClean="0"/>
              <a:t> </a:t>
            </a:r>
            <a:r>
              <a:rPr lang="en-GB" noProof="0" dirty="0" err="1" smtClean="0"/>
              <a:t>modificar</a:t>
            </a:r>
            <a:r>
              <a:rPr lang="en-GB" noProof="0" dirty="0" smtClean="0"/>
              <a:t> el </a:t>
            </a:r>
            <a:r>
              <a:rPr lang="en-GB" noProof="0" dirty="0" err="1" smtClean="0"/>
              <a:t>estilo</a:t>
            </a:r>
            <a:r>
              <a:rPr lang="en-GB" noProof="0" dirty="0" smtClean="0"/>
              <a:t> de </a:t>
            </a:r>
            <a:r>
              <a:rPr lang="en-GB" noProof="0" dirty="0" err="1" smtClean="0"/>
              <a:t>título</a:t>
            </a:r>
            <a:r>
              <a:rPr lang="en-GB" noProof="0" dirty="0" smtClean="0"/>
              <a:t> del </a:t>
            </a:r>
            <a:r>
              <a:rPr lang="en-GB" noProof="0" dirty="0" err="1" smtClean="0"/>
              <a:t>patrón</a:t>
            </a:r>
            <a:endParaRPr lang="en-GB" noProof="0" dirty="0"/>
          </a:p>
        </p:txBody>
      </p:sp>
      <p:sp>
        <p:nvSpPr>
          <p:cNvPr id="3" name="2 Marcador de texto"/>
          <p:cNvSpPr>
            <a:spLocks noGrp="1"/>
          </p:cNvSpPr>
          <p:nvPr>
            <p:ph type="body" idx="1"/>
          </p:nvPr>
        </p:nvSpPr>
        <p:spPr>
          <a:xfrm>
            <a:off x="457200" y="1600200"/>
            <a:ext cx="8229600" cy="4525963"/>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p>
            <a:pPr lvl="0"/>
            <a:r>
              <a:rPr lang="en-GB" noProof="0" dirty="0" err="1" smtClean="0"/>
              <a:t>Haga</a:t>
            </a:r>
            <a:r>
              <a:rPr lang="en-GB" noProof="0" dirty="0" smtClean="0"/>
              <a:t> </a:t>
            </a:r>
            <a:r>
              <a:rPr lang="en-GB" noProof="0" dirty="0" err="1" smtClean="0"/>
              <a:t>clic</a:t>
            </a:r>
            <a:r>
              <a:rPr lang="en-GB" noProof="0" dirty="0" smtClean="0"/>
              <a:t> </a:t>
            </a:r>
            <a:r>
              <a:rPr lang="en-GB" noProof="0" dirty="0" err="1" smtClean="0"/>
              <a:t>para</a:t>
            </a:r>
            <a:r>
              <a:rPr lang="en-GB" noProof="0" dirty="0" smtClean="0"/>
              <a:t> </a:t>
            </a:r>
            <a:r>
              <a:rPr lang="en-GB" noProof="0" dirty="0" err="1" smtClean="0"/>
              <a:t>modificar</a:t>
            </a:r>
            <a:r>
              <a:rPr lang="en-GB" noProof="0" dirty="0" smtClean="0"/>
              <a:t> el </a:t>
            </a:r>
            <a:r>
              <a:rPr lang="en-GB" noProof="0" dirty="0" err="1" smtClean="0"/>
              <a:t>estilo</a:t>
            </a:r>
            <a:r>
              <a:rPr lang="en-GB" noProof="0" dirty="0" smtClean="0"/>
              <a:t> de </a:t>
            </a:r>
            <a:r>
              <a:rPr lang="en-GB" noProof="0" dirty="0" err="1" smtClean="0"/>
              <a:t>texto</a:t>
            </a:r>
            <a:r>
              <a:rPr lang="en-GB" noProof="0" dirty="0" smtClean="0"/>
              <a:t> del </a:t>
            </a:r>
            <a:r>
              <a:rPr lang="en-GB" noProof="0" dirty="0" err="1" smtClean="0"/>
              <a:t>patrón</a:t>
            </a:r>
            <a:endParaRPr lang="en-GB" noProof="0" dirty="0" smtClean="0"/>
          </a:p>
          <a:p>
            <a:pPr lvl="1"/>
            <a:r>
              <a:rPr lang="en-GB" noProof="0" dirty="0" smtClean="0"/>
              <a:t>Segundo </a:t>
            </a:r>
            <a:r>
              <a:rPr lang="en-GB" noProof="0" dirty="0" err="1" smtClean="0"/>
              <a:t>nivel</a:t>
            </a:r>
            <a:endParaRPr lang="en-GB" noProof="0" dirty="0" smtClean="0"/>
          </a:p>
          <a:p>
            <a:pPr lvl="2"/>
            <a:r>
              <a:rPr lang="en-GB" noProof="0" dirty="0" err="1" smtClean="0"/>
              <a:t>Tercer</a:t>
            </a:r>
            <a:r>
              <a:rPr lang="en-GB" noProof="0" dirty="0" smtClean="0"/>
              <a:t> </a:t>
            </a:r>
            <a:r>
              <a:rPr lang="en-GB" noProof="0" dirty="0" err="1" smtClean="0"/>
              <a:t>nivel</a:t>
            </a:r>
            <a:endParaRPr lang="en-GB" noProof="0" dirty="0" smtClean="0"/>
          </a:p>
          <a:p>
            <a:pPr lvl="3"/>
            <a:r>
              <a:rPr lang="en-GB" noProof="0" dirty="0" smtClean="0"/>
              <a:t>Cuarto </a:t>
            </a:r>
            <a:r>
              <a:rPr lang="en-GB" noProof="0" dirty="0" err="1" smtClean="0"/>
              <a:t>nivel</a:t>
            </a:r>
            <a:endParaRPr lang="en-GB" noProof="0" dirty="0" smtClean="0"/>
          </a:p>
          <a:p>
            <a:pPr lvl="4"/>
            <a:r>
              <a:rPr lang="en-GB" noProof="0" dirty="0" err="1" smtClean="0"/>
              <a:t>Quinto</a:t>
            </a:r>
            <a:r>
              <a:rPr lang="en-GB" noProof="0" dirty="0" smtClean="0"/>
              <a:t> </a:t>
            </a:r>
            <a:r>
              <a:rPr lang="en-GB" noProof="0" dirty="0" err="1" smtClean="0"/>
              <a:t>nivel</a:t>
            </a:r>
            <a:endParaRPr lang="en-GB" noProof="0" dirty="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2">
                    <a:lumMod val="75000"/>
                  </a:schemeClr>
                </a:solidFill>
              </a:defRPr>
            </a:lvl1pPr>
          </a:lstStyle>
          <a:p>
            <a:fld id="{CFB861E4-7FE4-A243-A402-66EFC42CE995}" type="datetime1">
              <a:rPr lang="en-GB" smtClean="0">
                <a:solidFill>
                  <a:srgbClr val="1F497D">
                    <a:lumMod val="75000"/>
                  </a:srgbClr>
                </a:solidFill>
              </a:rPr>
              <a:pPr/>
              <a:t>18/03/2015</a:t>
            </a:fld>
            <a:endParaRPr lang="es-ES" dirty="0">
              <a:solidFill>
                <a:srgbClr val="1F497D">
                  <a:lumMod val="75000"/>
                </a:srgb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2">
                    <a:lumMod val="75000"/>
                  </a:schemeClr>
                </a:solidFill>
              </a:defRPr>
            </a:lvl1pPr>
          </a:lstStyle>
          <a:p>
            <a:r>
              <a:rPr lang="es-ES" dirty="0" err="1" smtClean="0">
                <a:solidFill>
                  <a:srgbClr val="1F497D">
                    <a:lumMod val="75000"/>
                  </a:srgbClr>
                </a:solidFill>
              </a:rPr>
              <a:t>saw@ecs.soton.ac.uk</a:t>
            </a:r>
            <a:r>
              <a:rPr lang="es-ES" dirty="0" smtClean="0">
                <a:solidFill>
                  <a:srgbClr val="1F497D">
                    <a:lumMod val="75000"/>
                  </a:srgbClr>
                </a:solidFill>
              </a:rPr>
              <a:t> </a:t>
            </a:r>
            <a:endParaRPr lang="es-ES" dirty="0">
              <a:solidFill>
                <a:srgbClr val="1F497D">
                  <a:lumMod val="75000"/>
                </a:srgb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2">
                    <a:lumMod val="75000"/>
                  </a:schemeClr>
                </a:solidFill>
              </a:defRPr>
            </a:lvl1pPr>
          </a:lstStyle>
          <a:p>
            <a:fld id="{F5EBF8C9-D598-422B-8879-CEC52CEAF94B}" type="slidenum">
              <a:rPr lang="es-ES" smtClean="0">
                <a:solidFill>
                  <a:srgbClr val="1F497D">
                    <a:lumMod val="75000"/>
                  </a:srgbClr>
                </a:solidFill>
              </a:rPr>
              <a:pPr/>
              <a:t>‹#›</a:t>
            </a:fld>
            <a:r>
              <a:rPr lang="es-ES" dirty="0" smtClean="0">
                <a:solidFill>
                  <a:srgbClr val="1F497D">
                    <a:lumMod val="75000"/>
                  </a:srgbClr>
                </a:solidFill>
              </a:rPr>
              <a:t> </a:t>
            </a:r>
            <a:endParaRPr lang="es-ES" dirty="0">
              <a:solidFill>
                <a:srgbClr val="1F497D">
                  <a:lumMod val="75000"/>
                </a:srgbClr>
              </a:solidFill>
            </a:endParaRPr>
          </a:p>
        </p:txBody>
      </p:sp>
      <p:pic>
        <p:nvPicPr>
          <p:cNvPr id="1027" name="Picture 3" descr="C:\Users\quelo\Documents\Universidad\Cargos\Innovación\Proyectos Internos\Objetos de Aprendizaje\UbiCamp\Z-Plantillas\eu_flag_llp_en.png"/>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5922642"/>
            <a:ext cx="2232248" cy="935358"/>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16" cstate="print"/>
          <a:srcRect/>
          <a:stretch>
            <a:fillRect/>
          </a:stretch>
        </p:blipFill>
        <p:spPr bwMode="auto">
          <a:xfrm>
            <a:off x="6004581" y="5929330"/>
            <a:ext cx="2710823" cy="780484"/>
          </a:xfrm>
          <a:prstGeom prst="rect">
            <a:avLst/>
          </a:prstGeom>
          <a:noFill/>
          <a:ln w="9525">
            <a:noFill/>
            <a:miter lim="800000"/>
            <a:headEnd/>
            <a:tailEnd/>
          </a:ln>
          <a:effectLst/>
        </p:spPr>
      </p:pic>
      <p:pic>
        <p:nvPicPr>
          <p:cNvPr id="7" name="Picture 6" descr="uos_blue_small.png"/>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6455052" y="116632"/>
            <a:ext cx="2260352" cy="490454"/>
          </a:xfrm>
          <a:prstGeom prst="rect">
            <a:avLst/>
          </a:prstGeom>
        </p:spPr>
      </p:pic>
    </p:spTree>
    <p:extLst>
      <p:ext uri="{BB962C8B-B14F-4D97-AF65-F5344CB8AC3E}">
        <p14:creationId xmlns:p14="http://schemas.microsoft.com/office/powerpoint/2010/main" val="37856772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iming>
    <p:tnLst>
      <p:par>
        <p:cTn id="1" dur="indefinite" restart="never" nodeType="tmRoot"/>
      </p:par>
    </p:tnLst>
  </p:timing>
  <p:hf sldNum="0" hdr="0" dt="0"/>
  <p:txStyles>
    <p:titleStyle>
      <a:lvl1pPr algn="ctr" defTabSz="914400" rtl="0" eaLnBrk="1" latinLnBrk="0" hangingPunct="1">
        <a:spcBef>
          <a:spcPct val="0"/>
        </a:spcBef>
        <a:buNone/>
        <a:defRPr sz="4000" b="1" kern="1200">
          <a:ln>
            <a:solidFill>
              <a:schemeClr val="tx2">
                <a:lumMod val="50000"/>
              </a:schemeClr>
            </a:solidFill>
          </a:ln>
          <a:solidFill>
            <a:schemeClr val="accent1">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b="1" kern="1200">
          <a:solidFill>
            <a:schemeClr val="tx1"/>
          </a:solidFill>
          <a:latin typeface="+mn-lt"/>
          <a:ea typeface="+mn-ea"/>
          <a:cs typeface="+mn-cs"/>
        </a:defRPr>
      </a:lvl1pPr>
      <a:lvl2pPr marL="742950" indent="-285750" algn="l" defTabSz="914400" rtl="0" eaLnBrk="1" latinLnBrk="0" hangingPunct="1">
        <a:spcBef>
          <a:spcPct val="20000"/>
        </a:spcBef>
        <a:buSzPct val="60000"/>
        <a:buFont typeface="Courier New" pitchFamily="49" charset="0"/>
        <a:buChar char="o"/>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itchFamily="2" charset="2"/>
        <a:buChar char="Ø"/>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image" Target="../media/image9.emf"/><Relationship Id="rId2" Type="http://schemas.openxmlformats.org/officeDocument/2006/relationships/tags" Target="../tags/tag21.xml"/><Relationship Id="rId1" Type="http://schemas.openxmlformats.org/officeDocument/2006/relationships/vmlDrawing" Target="../drawings/vmlDrawing6.vml"/><Relationship Id="rId6" Type="http://schemas.openxmlformats.org/officeDocument/2006/relationships/oleObject" Target="../embeddings/oleObject6.bin"/><Relationship Id="rId5" Type="http://schemas.openxmlformats.org/officeDocument/2006/relationships/slideLayout" Target="../slideLayouts/slideLayout13.xml"/><Relationship Id="rId4" Type="http://schemas.openxmlformats.org/officeDocument/2006/relationships/tags" Target="../tags/tag23.xml"/></Relationships>
</file>

<file path=ppt/slides/_rels/slide11.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image" Target="../media/image10.emf"/><Relationship Id="rId2" Type="http://schemas.openxmlformats.org/officeDocument/2006/relationships/tags" Target="../tags/tag24.xml"/><Relationship Id="rId1" Type="http://schemas.openxmlformats.org/officeDocument/2006/relationships/vmlDrawing" Target="../drawings/vmlDrawing7.vml"/><Relationship Id="rId6" Type="http://schemas.openxmlformats.org/officeDocument/2006/relationships/oleObject" Target="../embeddings/oleObject7.bin"/><Relationship Id="rId5" Type="http://schemas.openxmlformats.org/officeDocument/2006/relationships/slideLayout" Target="../slideLayouts/slideLayout13.xml"/><Relationship Id="rId4" Type="http://schemas.openxmlformats.org/officeDocument/2006/relationships/tags" Target="../tags/tag2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13.xml.rels><?xml version="1.0" encoding="UTF-8" standalone="yes"?>
<Relationships xmlns="http://schemas.openxmlformats.org/package/2006/relationships"><Relationship Id="rId3" Type="http://schemas.openxmlformats.org/officeDocument/2006/relationships/tags" Target="../tags/tag29.xml"/><Relationship Id="rId7" Type="http://schemas.openxmlformats.org/officeDocument/2006/relationships/image" Target="../media/image11.emf"/><Relationship Id="rId2" Type="http://schemas.openxmlformats.org/officeDocument/2006/relationships/tags" Target="../tags/tag28.xml"/><Relationship Id="rId1" Type="http://schemas.openxmlformats.org/officeDocument/2006/relationships/vmlDrawing" Target="../drawings/vmlDrawing8.vml"/><Relationship Id="rId6" Type="http://schemas.openxmlformats.org/officeDocument/2006/relationships/oleObject" Target="../embeddings/oleObject8.bin"/><Relationship Id="rId5" Type="http://schemas.openxmlformats.org/officeDocument/2006/relationships/slideLayout" Target="../slideLayouts/slideLayout13.xml"/><Relationship Id="rId4" Type="http://schemas.openxmlformats.org/officeDocument/2006/relationships/tags" Target="../tags/tag30.xml"/></Relationships>
</file>

<file path=ppt/slides/_rels/slide14.xml.rels><?xml version="1.0" encoding="UTF-8" standalone="yes"?>
<Relationships xmlns="http://schemas.openxmlformats.org/package/2006/relationships"><Relationship Id="rId3" Type="http://schemas.openxmlformats.org/officeDocument/2006/relationships/tags" Target="../tags/tag32.xml"/><Relationship Id="rId7" Type="http://schemas.openxmlformats.org/officeDocument/2006/relationships/image" Target="../media/image12.emf"/><Relationship Id="rId2" Type="http://schemas.openxmlformats.org/officeDocument/2006/relationships/tags" Target="../tags/tag31.xml"/><Relationship Id="rId1" Type="http://schemas.openxmlformats.org/officeDocument/2006/relationships/vmlDrawing" Target="../drawings/vmlDrawing9.vml"/><Relationship Id="rId6" Type="http://schemas.openxmlformats.org/officeDocument/2006/relationships/oleObject" Target="../embeddings/oleObject9.bin"/><Relationship Id="rId5" Type="http://schemas.openxmlformats.org/officeDocument/2006/relationships/slideLayout" Target="../slideLayouts/slideLayout13.xml"/><Relationship Id="rId4" Type="http://schemas.openxmlformats.org/officeDocument/2006/relationships/tags" Target="../tags/tag33.xml"/></Relationships>
</file>

<file path=ppt/slides/_rels/slide15.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image" Target="../media/image13.emf"/><Relationship Id="rId2" Type="http://schemas.openxmlformats.org/officeDocument/2006/relationships/tags" Target="../tags/tag34.xml"/><Relationship Id="rId1" Type="http://schemas.openxmlformats.org/officeDocument/2006/relationships/vmlDrawing" Target="../drawings/vmlDrawing10.vml"/><Relationship Id="rId6" Type="http://schemas.openxmlformats.org/officeDocument/2006/relationships/oleObject" Target="../embeddings/oleObject10.bin"/><Relationship Id="rId5" Type="http://schemas.openxmlformats.org/officeDocument/2006/relationships/slideLayout" Target="../slideLayouts/slideLayout13.xml"/><Relationship Id="rId4" Type="http://schemas.openxmlformats.org/officeDocument/2006/relationships/tags" Target="../tags/tag36.xml"/></Relationships>
</file>

<file path=ppt/slides/_rels/slide16.xml.rels><?xml version="1.0" encoding="UTF-8" standalone="yes"?>
<Relationships xmlns="http://schemas.openxmlformats.org/package/2006/relationships"><Relationship Id="rId3" Type="http://schemas.openxmlformats.org/officeDocument/2006/relationships/tags" Target="../tags/tag38.xml"/><Relationship Id="rId7" Type="http://schemas.openxmlformats.org/officeDocument/2006/relationships/image" Target="../media/image14.emf"/><Relationship Id="rId2" Type="http://schemas.openxmlformats.org/officeDocument/2006/relationships/tags" Target="../tags/tag37.xml"/><Relationship Id="rId1" Type="http://schemas.openxmlformats.org/officeDocument/2006/relationships/vmlDrawing" Target="../drawings/vmlDrawing11.vml"/><Relationship Id="rId6" Type="http://schemas.openxmlformats.org/officeDocument/2006/relationships/oleObject" Target="../embeddings/oleObject11.bin"/><Relationship Id="rId5" Type="http://schemas.openxmlformats.org/officeDocument/2006/relationships/slideLayout" Target="../slideLayouts/slideLayout13.xml"/><Relationship Id="rId4" Type="http://schemas.openxmlformats.org/officeDocument/2006/relationships/tags" Target="../tags/tag39.xml"/></Relationships>
</file>

<file path=ppt/slides/_rels/slide17.xml.rels><?xml version="1.0" encoding="UTF-8" standalone="yes"?>
<Relationships xmlns="http://schemas.openxmlformats.org/package/2006/relationships"><Relationship Id="rId3" Type="http://schemas.openxmlformats.org/officeDocument/2006/relationships/tags" Target="../tags/tag41.xml"/><Relationship Id="rId7" Type="http://schemas.openxmlformats.org/officeDocument/2006/relationships/image" Target="../media/image15.emf"/><Relationship Id="rId2" Type="http://schemas.openxmlformats.org/officeDocument/2006/relationships/tags" Target="../tags/tag40.xml"/><Relationship Id="rId1" Type="http://schemas.openxmlformats.org/officeDocument/2006/relationships/vmlDrawing" Target="../drawings/vmlDrawing12.vml"/><Relationship Id="rId6" Type="http://schemas.openxmlformats.org/officeDocument/2006/relationships/oleObject" Target="../embeddings/oleObject12.bin"/><Relationship Id="rId5" Type="http://schemas.openxmlformats.org/officeDocument/2006/relationships/slideLayout" Target="../slideLayouts/slideLayout13.xml"/><Relationship Id="rId4" Type="http://schemas.openxmlformats.org/officeDocument/2006/relationships/tags" Target="../tags/tag42.xml"/></Relationships>
</file>

<file path=ppt/slides/_rels/slide18.xml.rels><?xml version="1.0" encoding="UTF-8" standalone="yes"?>
<Relationships xmlns="http://schemas.openxmlformats.org/package/2006/relationships"><Relationship Id="rId3" Type="http://schemas.openxmlformats.org/officeDocument/2006/relationships/tags" Target="../tags/tag44.xml"/><Relationship Id="rId7" Type="http://schemas.openxmlformats.org/officeDocument/2006/relationships/image" Target="../media/image16.emf"/><Relationship Id="rId2" Type="http://schemas.openxmlformats.org/officeDocument/2006/relationships/tags" Target="../tags/tag43.xml"/><Relationship Id="rId1" Type="http://schemas.openxmlformats.org/officeDocument/2006/relationships/vmlDrawing" Target="../drawings/vmlDrawing13.vml"/><Relationship Id="rId6" Type="http://schemas.openxmlformats.org/officeDocument/2006/relationships/oleObject" Target="../embeddings/oleObject13.bin"/><Relationship Id="rId5" Type="http://schemas.openxmlformats.org/officeDocument/2006/relationships/slideLayout" Target="../slideLayouts/slideLayout13.xml"/><Relationship Id="rId4" Type="http://schemas.openxmlformats.org/officeDocument/2006/relationships/tags" Target="../tags/tag45.xml"/></Relationships>
</file>

<file path=ppt/slides/_rels/slide19.xml.rels><?xml version="1.0" encoding="UTF-8" standalone="yes"?>
<Relationships xmlns="http://schemas.openxmlformats.org/package/2006/relationships"><Relationship Id="rId3" Type="http://schemas.openxmlformats.org/officeDocument/2006/relationships/tags" Target="../tags/tag47.xml"/><Relationship Id="rId7" Type="http://schemas.openxmlformats.org/officeDocument/2006/relationships/image" Target="../media/image17.emf"/><Relationship Id="rId2" Type="http://schemas.openxmlformats.org/officeDocument/2006/relationships/tags" Target="../tags/tag46.xml"/><Relationship Id="rId1" Type="http://schemas.openxmlformats.org/officeDocument/2006/relationships/vmlDrawing" Target="../drawings/vmlDrawing14.vml"/><Relationship Id="rId6" Type="http://schemas.openxmlformats.org/officeDocument/2006/relationships/oleObject" Target="../embeddings/oleObject14.bin"/><Relationship Id="rId5" Type="http://schemas.openxmlformats.org/officeDocument/2006/relationships/slideLayout" Target="../slideLayouts/slideLayout13.xml"/><Relationship Id="rId4" Type="http://schemas.openxmlformats.org/officeDocument/2006/relationships/tags" Target="../tags/tag4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tags" Target="../tags/tag50.xml"/><Relationship Id="rId7" Type="http://schemas.openxmlformats.org/officeDocument/2006/relationships/image" Target="../media/image18.emf"/><Relationship Id="rId2" Type="http://schemas.openxmlformats.org/officeDocument/2006/relationships/tags" Target="../tags/tag49.xml"/><Relationship Id="rId1" Type="http://schemas.openxmlformats.org/officeDocument/2006/relationships/vmlDrawing" Target="../drawings/vmlDrawing15.vml"/><Relationship Id="rId6" Type="http://schemas.openxmlformats.org/officeDocument/2006/relationships/oleObject" Target="../embeddings/oleObject15.bin"/><Relationship Id="rId5" Type="http://schemas.openxmlformats.org/officeDocument/2006/relationships/slideLayout" Target="../slideLayouts/slideLayout13.xml"/><Relationship Id="rId4" Type="http://schemas.openxmlformats.org/officeDocument/2006/relationships/tags" Target="../tags/tag51.xml"/></Relationships>
</file>

<file path=ppt/slides/_rels/slide21.xml.rels><?xml version="1.0" encoding="UTF-8" standalone="yes"?>
<Relationships xmlns="http://schemas.openxmlformats.org/package/2006/relationships"><Relationship Id="rId3" Type="http://schemas.openxmlformats.org/officeDocument/2006/relationships/tags" Target="../tags/tag53.xml"/><Relationship Id="rId7" Type="http://schemas.openxmlformats.org/officeDocument/2006/relationships/image" Target="../media/image19.emf"/><Relationship Id="rId2" Type="http://schemas.openxmlformats.org/officeDocument/2006/relationships/tags" Target="../tags/tag52.xml"/><Relationship Id="rId1" Type="http://schemas.openxmlformats.org/officeDocument/2006/relationships/vmlDrawing" Target="../drawings/vmlDrawing16.vml"/><Relationship Id="rId6" Type="http://schemas.openxmlformats.org/officeDocument/2006/relationships/oleObject" Target="../embeddings/oleObject16.bin"/><Relationship Id="rId5" Type="http://schemas.openxmlformats.org/officeDocument/2006/relationships/slideLayout" Target="../slideLayouts/slideLayout13.xml"/><Relationship Id="rId4" Type="http://schemas.openxmlformats.org/officeDocument/2006/relationships/tags" Target="../tags/tag54.xml"/></Relationships>
</file>

<file path=ppt/slides/_rels/slide22.xml.rels><?xml version="1.0" encoding="UTF-8" standalone="yes"?>
<Relationships xmlns="http://schemas.openxmlformats.org/package/2006/relationships"><Relationship Id="rId3" Type="http://schemas.openxmlformats.org/officeDocument/2006/relationships/tags" Target="../tags/tag56.xml"/><Relationship Id="rId7" Type="http://schemas.openxmlformats.org/officeDocument/2006/relationships/image" Target="../media/image20.emf"/><Relationship Id="rId2" Type="http://schemas.openxmlformats.org/officeDocument/2006/relationships/tags" Target="../tags/tag55.xml"/><Relationship Id="rId1" Type="http://schemas.openxmlformats.org/officeDocument/2006/relationships/vmlDrawing" Target="../drawings/vmlDrawing17.vml"/><Relationship Id="rId6" Type="http://schemas.openxmlformats.org/officeDocument/2006/relationships/oleObject" Target="../embeddings/oleObject17.bin"/><Relationship Id="rId5" Type="http://schemas.openxmlformats.org/officeDocument/2006/relationships/slideLayout" Target="../slideLayouts/slideLayout13.xml"/><Relationship Id="rId4" Type="http://schemas.openxmlformats.org/officeDocument/2006/relationships/tags" Target="../tags/tag57.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image" Target="../media/image4.emf"/><Relationship Id="rId2" Type="http://schemas.openxmlformats.org/officeDocument/2006/relationships/tags" Target="../tags/tag5.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slideLayout" Target="../slideLayouts/slideLayout13.xml"/><Relationship Id="rId4" Type="http://schemas.openxmlformats.org/officeDocument/2006/relationships/tags" Target="../tags/tag7.xml"/></Relationships>
</file>

<file path=ppt/slides/_rels/slide5.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image" Target="../media/image5.emf"/><Relationship Id="rId2" Type="http://schemas.openxmlformats.org/officeDocument/2006/relationships/tags" Target="../tags/tag8.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slideLayout" Target="../slideLayouts/slideLayout13.xml"/><Relationship Id="rId4" Type="http://schemas.openxmlformats.org/officeDocument/2006/relationships/tags" Target="../tags/tag1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7.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3.xml"/><Relationship Id="rId7" Type="http://schemas.openxmlformats.org/officeDocument/2006/relationships/oleObject" Target="../embeddings/oleObject3.bin"/><Relationship Id="rId2" Type="http://schemas.openxmlformats.org/officeDocument/2006/relationships/tags" Target="../tags/tag12.xml"/><Relationship Id="rId1" Type="http://schemas.openxmlformats.org/officeDocument/2006/relationships/vmlDrawing" Target="../drawings/vmlDrawing3.vml"/><Relationship Id="rId6" Type="http://schemas.openxmlformats.org/officeDocument/2006/relationships/notesSlide" Target="../notesSlides/notesSlide3.xml"/><Relationship Id="rId5" Type="http://schemas.openxmlformats.org/officeDocument/2006/relationships/slideLayout" Target="../slideLayouts/slideLayout13.xml"/><Relationship Id="rId4" Type="http://schemas.openxmlformats.org/officeDocument/2006/relationships/tags" Target="../tags/tag14.xml"/></Relationships>
</file>

<file path=ppt/slides/_rels/slide8.xml.rels><?xml version="1.0" encoding="UTF-8" standalone="yes"?>
<Relationships xmlns="http://schemas.openxmlformats.org/package/2006/relationships"><Relationship Id="rId3" Type="http://schemas.openxmlformats.org/officeDocument/2006/relationships/tags" Target="../tags/tag16.xml"/><Relationship Id="rId7" Type="http://schemas.openxmlformats.org/officeDocument/2006/relationships/image" Target="../media/image7.emf"/><Relationship Id="rId2" Type="http://schemas.openxmlformats.org/officeDocument/2006/relationships/tags" Target="../tags/tag15.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slideLayout" Target="../slideLayouts/slideLayout13.xml"/><Relationship Id="rId4" Type="http://schemas.openxmlformats.org/officeDocument/2006/relationships/tags" Target="../tags/tag17.xml"/></Relationships>
</file>

<file path=ppt/slides/_rels/slide9.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tags" Target="../tags/tag19.xml"/><Relationship Id="rId7" Type="http://schemas.openxmlformats.org/officeDocument/2006/relationships/oleObject" Target="../embeddings/oleObject5.bin"/><Relationship Id="rId2" Type="http://schemas.openxmlformats.org/officeDocument/2006/relationships/tags" Target="../tags/tag18.xml"/><Relationship Id="rId1" Type="http://schemas.openxmlformats.org/officeDocument/2006/relationships/vmlDrawing" Target="../drawings/vmlDrawing5.vml"/><Relationship Id="rId6" Type="http://schemas.openxmlformats.org/officeDocument/2006/relationships/notesSlide" Target="../notesSlides/notesSlide4.xml"/><Relationship Id="rId5" Type="http://schemas.openxmlformats.org/officeDocument/2006/relationships/slideLayout" Target="../slideLayouts/slideLayout13.xml"/><Relationship Id="rId4" Type="http://schemas.openxmlformats.org/officeDocument/2006/relationships/tags" Target="../tags/tag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n-GB" dirty="0" err="1" smtClean="0"/>
              <a:t>UbiCamp</a:t>
            </a:r>
            <a:r>
              <a:rPr lang="en-GB" dirty="0" smtClean="0"/>
              <a:t> Survey</a:t>
            </a:r>
            <a:endParaRPr lang="en-GB" dirty="0"/>
          </a:p>
        </p:txBody>
      </p:sp>
      <p:sp>
        <p:nvSpPr>
          <p:cNvPr id="3" name="2 Subtítulo"/>
          <p:cNvSpPr>
            <a:spLocks noGrp="1"/>
          </p:cNvSpPr>
          <p:nvPr>
            <p:ph type="subTitle" idx="1"/>
          </p:nvPr>
        </p:nvSpPr>
        <p:spPr>
          <a:xfrm>
            <a:off x="539552" y="3886200"/>
            <a:ext cx="7992888" cy="1752600"/>
          </a:xfrm>
        </p:spPr>
        <p:txBody>
          <a:bodyPr/>
          <a:lstStyle/>
          <a:p>
            <a:r>
              <a:rPr lang="en-GB" dirty="0" smtClean="0"/>
              <a:t>Understanding what you think about mobility</a:t>
            </a:r>
            <a:endParaRPr lang="en-GB" dirty="0"/>
          </a:p>
        </p:txBody>
      </p:sp>
      <p:sp>
        <p:nvSpPr>
          <p:cNvPr id="4" name="3 Rectángulo"/>
          <p:cNvSpPr/>
          <p:nvPr/>
        </p:nvSpPr>
        <p:spPr>
          <a:xfrm>
            <a:off x="1691680" y="754509"/>
            <a:ext cx="5760640" cy="984885"/>
          </a:xfrm>
          <a:prstGeom prst="rect">
            <a:avLst/>
          </a:prstGeom>
        </p:spPr>
        <p:txBody>
          <a:bodyPr wrap="square">
            <a:spAutoFit/>
          </a:bodyPr>
          <a:lstStyle/>
          <a:p>
            <a:pPr algn="ctr"/>
            <a:r>
              <a:rPr lang="en-GB" sz="1400" dirty="0">
                <a:solidFill>
                  <a:srgbClr val="002060"/>
                </a:solidFill>
                <a:effectLst>
                  <a:outerShdw blurRad="38100" dist="38100" dir="2700000" algn="tl">
                    <a:srgbClr val="000000">
                      <a:alpha val="43137"/>
                    </a:srgbClr>
                  </a:outerShdw>
                </a:effectLst>
                <a:latin typeface="Euphemia" pitchFamily="34" charset="0"/>
              </a:rPr>
              <a:t>Lifelong Learning Programme</a:t>
            </a:r>
          </a:p>
          <a:p>
            <a:pPr algn="ctr"/>
            <a:r>
              <a:rPr lang="en-GB" sz="1400" dirty="0">
                <a:solidFill>
                  <a:srgbClr val="002060"/>
                </a:solidFill>
                <a:effectLst>
                  <a:outerShdw blurRad="38100" dist="38100" dir="2700000" algn="tl">
                    <a:srgbClr val="000000">
                      <a:alpha val="43137"/>
                    </a:srgbClr>
                  </a:outerShdw>
                </a:effectLst>
                <a:latin typeface="Euphemia" pitchFamily="34" charset="0"/>
              </a:rPr>
              <a:t>Erasmus Multilateral Projects</a:t>
            </a:r>
          </a:p>
          <a:p>
            <a:pPr algn="ctr"/>
            <a:r>
              <a:rPr lang="en-GB" sz="1600" b="1" dirty="0" err="1">
                <a:solidFill>
                  <a:srgbClr val="002060"/>
                </a:solidFill>
                <a:effectLst>
                  <a:outerShdw blurRad="38100" dist="38100" dir="2700000" algn="tl">
                    <a:srgbClr val="000000">
                      <a:alpha val="43137"/>
                    </a:srgbClr>
                  </a:outerShdw>
                </a:effectLst>
                <a:latin typeface="Euphemia" pitchFamily="34" charset="0"/>
              </a:rPr>
              <a:t>UbiCamp</a:t>
            </a:r>
            <a:r>
              <a:rPr lang="en-GB" sz="1600" b="1" dirty="0">
                <a:solidFill>
                  <a:srgbClr val="002060"/>
                </a:solidFill>
                <a:effectLst>
                  <a:outerShdw blurRad="38100" dist="38100" dir="2700000" algn="tl">
                    <a:srgbClr val="000000">
                      <a:alpha val="43137"/>
                    </a:srgbClr>
                  </a:outerShdw>
                </a:effectLst>
                <a:latin typeface="Euphemia" pitchFamily="34" charset="0"/>
              </a:rPr>
              <a:t>: Integrated Solution to Virtual Mobility Barriers</a:t>
            </a:r>
          </a:p>
          <a:p>
            <a:pPr algn="ctr"/>
            <a:r>
              <a:rPr lang="en-GB" sz="1400" dirty="0">
                <a:solidFill>
                  <a:srgbClr val="002060"/>
                </a:solidFill>
                <a:effectLst>
                  <a:outerShdw blurRad="38100" dist="38100" dir="2700000" algn="tl">
                    <a:srgbClr val="000000">
                      <a:alpha val="43137"/>
                    </a:srgbClr>
                  </a:outerShdw>
                </a:effectLst>
                <a:latin typeface="Euphemia" pitchFamily="34" charset="0"/>
              </a:rPr>
              <a:t>Project ID: 526843-LLP-1-2012-ES-ERASMUS-ESMO</a:t>
            </a:r>
          </a:p>
        </p:txBody>
      </p:sp>
    </p:spTree>
    <p:custDataLst>
      <p:tags r:id="rId1"/>
    </p:custDataLst>
    <p:extLst>
      <p:ext uri="{BB962C8B-B14F-4D97-AF65-F5344CB8AC3E}">
        <p14:creationId xmlns:p14="http://schemas.microsoft.com/office/powerpoint/2010/main" val="281252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759842"/>
            <a:ext cx="8229600" cy="652934"/>
          </a:xfrm>
        </p:spPr>
        <p:txBody>
          <a:bodyPr/>
          <a:lstStyle/>
          <a:p>
            <a:r>
              <a:rPr lang="en-GB" sz="2800" dirty="0" smtClean="0"/>
              <a:t>Q1.4 </a:t>
            </a:r>
            <a:r>
              <a:rPr lang="en-GB" sz="2800" dirty="0"/>
              <a:t>Would you be interested in the opportunity </a:t>
            </a:r>
            <a:r>
              <a:rPr lang="en-GB" sz="2800" dirty="0" smtClean="0"/>
              <a:t>for</a:t>
            </a:r>
            <a:r>
              <a:rPr lang="en-GB" dirty="0" smtClean="0"/>
              <a:t/>
            </a:r>
            <a:br>
              <a:rPr lang="en-GB" dirty="0" smtClean="0"/>
            </a:br>
            <a:r>
              <a:rPr lang="en-GB" dirty="0" smtClean="0"/>
              <a:t> </a:t>
            </a:r>
            <a:r>
              <a:rPr lang="en-GB" dirty="0">
                <a:solidFill>
                  <a:srgbClr val="FF0000"/>
                </a:solidFill>
              </a:rPr>
              <a:t>Virtual student </a:t>
            </a:r>
            <a:r>
              <a:rPr lang="en-GB" dirty="0" smtClean="0">
                <a:solidFill>
                  <a:srgbClr val="FF0000"/>
                </a:solidFill>
              </a:rPr>
              <a:t>placements</a:t>
            </a:r>
            <a:endParaRPr lang="en-GB" dirty="0"/>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3042308804"/>
              </p:ext>
            </p:ext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12304"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1651000"/>
                        <a:ext cx="4572000" cy="5143500"/>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1772816"/>
            <a:ext cx="4114800" cy="4353347"/>
          </a:xfrm>
        </p:spPr>
        <p:txBody>
          <a:bodyPr>
            <a:noAutofit/>
          </a:bodyPr>
          <a:lstStyle/>
          <a:p>
            <a:pPr marL="514350" indent="-514350">
              <a:buFont typeface="Arial" pitchFamily="34" charset="0"/>
              <a:buAutoNum type="arabicPeriod"/>
            </a:pPr>
            <a:r>
              <a:rPr lang="en-GB" dirty="0" smtClean="0"/>
              <a:t>Not at all</a:t>
            </a:r>
          </a:p>
          <a:p>
            <a:pPr marL="514350" indent="-514350">
              <a:buFont typeface="Arial" pitchFamily="34" charset="0"/>
              <a:buAutoNum type="arabicPeriod"/>
            </a:pPr>
            <a:r>
              <a:rPr lang="en-GB" dirty="0" smtClean="0"/>
              <a:t>A little</a:t>
            </a:r>
          </a:p>
          <a:p>
            <a:pPr marL="514350" indent="-514350">
              <a:buFont typeface="Arial" pitchFamily="34" charset="0"/>
              <a:buAutoNum type="arabicPeriod"/>
            </a:pPr>
            <a:r>
              <a:rPr lang="en-GB" dirty="0" smtClean="0"/>
              <a:t>A lot</a:t>
            </a:r>
          </a:p>
          <a:p>
            <a:pPr marL="514350" indent="-514350">
              <a:buFont typeface="Arial" pitchFamily="34" charset="0"/>
              <a:buAutoNum type="arabicPeriod"/>
            </a:pPr>
            <a:r>
              <a:rPr lang="en-GB" dirty="0" smtClean="0"/>
              <a:t>Definitely</a:t>
            </a:r>
            <a:endParaRPr lang="en-GB" dirty="0"/>
          </a:p>
        </p:txBody>
      </p:sp>
    </p:spTree>
    <p:custDataLst>
      <p:tags r:id="rId2"/>
    </p:custDataLst>
    <p:extLst>
      <p:ext uri="{BB962C8B-B14F-4D97-AF65-F5344CB8AC3E}">
        <p14:creationId xmlns:p14="http://schemas.microsoft.com/office/powerpoint/2010/main" val="3830349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975866"/>
            <a:ext cx="8229600" cy="652934"/>
          </a:xfrm>
        </p:spPr>
        <p:txBody>
          <a:bodyPr/>
          <a:lstStyle/>
          <a:p>
            <a:r>
              <a:rPr lang="en-GB" sz="2800" dirty="0" smtClean="0"/>
              <a:t>Q1.5 </a:t>
            </a:r>
            <a:r>
              <a:rPr lang="en-GB" sz="2800" dirty="0"/>
              <a:t>Would you be interested in the opportunity for </a:t>
            </a:r>
            <a:r>
              <a:rPr lang="en-GB" sz="3200" dirty="0" smtClean="0"/>
              <a:t/>
            </a:r>
            <a:br>
              <a:rPr lang="en-GB" sz="3200" dirty="0" smtClean="0"/>
            </a:br>
            <a:r>
              <a:rPr lang="en-GB" sz="3200" dirty="0" smtClean="0">
                <a:solidFill>
                  <a:srgbClr val="FF0000"/>
                </a:solidFill>
              </a:rPr>
              <a:t>Virtual </a:t>
            </a:r>
            <a:r>
              <a:rPr lang="en-GB" sz="3200" dirty="0">
                <a:solidFill>
                  <a:srgbClr val="FF0000"/>
                </a:solidFill>
              </a:rPr>
              <a:t>support activities to physical exchange</a:t>
            </a:r>
            <a:r>
              <a:rPr lang="en-GB" dirty="0">
                <a:solidFill>
                  <a:srgbClr val="FF0000"/>
                </a:solidFill>
              </a:rPr>
              <a:t/>
            </a:r>
            <a:br>
              <a:rPr lang="en-GB" dirty="0">
                <a:solidFill>
                  <a:srgbClr val="FF0000"/>
                </a:solidFill>
              </a:rPr>
            </a:br>
            <a:endParaRPr lang="en-GB" dirty="0"/>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878627501"/>
              </p:ext>
            </p:ext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13328"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1651000"/>
                        <a:ext cx="4572000" cy="5143500"/>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1772816"/>
            <a:ext cx="4114800" cy="4353347"/>
          </a:xfrm>
        </p:spPr>
        <p:txBody>
          <a:bodyPr>
            <a:noAutofit/>
          </a:bodyPr>
          <a:lstStyle/>
          <a:p>
            <a:pPr marL="514350" indent="-514350">
              <a:buFont typeface="Arial" pitchFamily="34" charset="0"/>
              <a:buAutoNum type="arabicPeriod"/>
            </a:pPr>
            <a:r>
              <a:rPr lang="en-GB" dirty="0" smtClean="0"/>
              <a:t>Not at all</a:t>
            </a:r>
          </a:p>
          <a:p>
            <a:pPr marL="514350" indent="-514350">
              <a:buFont typeface="Arial" pitchFamily="34" charset="0"/>
              <a:buAutoNum type="arabicPeriod"/>
            </a:pPr>
            <a:r>
              <a:rPr lang="en-GB" dirty="0" smtClean="0"/>
              <a:t>A little</a:t>
            </a:r>
          </a:p>
          <a:p>
            <a:pPr marL="514350" indent="-514350">
              <a:buFont typeface="Arial" pitchFamily="34" charset="0"/>
              <a:buAutoNum type="arabicPeriod"/>
            </a:pPr>
            <a:r>
              <a:rPr lang="en-GB" dirty="0" smtClean="0"/>
              <a:t>A lot</a:t>
            </a:r>
          </a:p>
          <a:p>
            <a:pPr marL="514350" indent="-514350">
              <a:buFont typeface="Arial" pitchFamily="34" charset="0"/>
              <a:buAutoNum type="arabicPeriod"/>
            </a:pPr>
            <a:r>
              <a:rPr lang="en-GB" dirty="0" smtClean="0"/>
              <a:t>Definitely</a:t>
            </a:r>
            <a:endParaRPr lang="en-GB" dirty="0"/>
          </a:p>
        </p:txBody>
      </p:sp>
    </p:spTree>
    <p:custDataLst>
      <p:tags r:id="rId2"/>
    </p:custDataLst>
    <p:extLst>
      <p:ext uri="{BB962C8B-B14F-4D97-AF65-F5344CB8AC3E}">
        <p14:creationId xmlns:p14="http://schemas.microsoft.com/office/powerpoint/2010/main" val="249888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GB" dirty="0" smtClean="0"/>
              <a:t>Section 2. Motivation factor</a:t>
            </a:r>
            <a:endParaRPr lang="en-GB" dirty="0"/>
          </a:p>
        </p:txBody>
      </p:sp>
      <p:sp>
        <p:nvSpPr>
          <p:cNvPr id="3" name="内容占位符 2"/>
          <p:cNvSpPr>
            <a:spLocks noGrp="1"/>
          </p:cNvSpPr>
          <p:nvPr>
            <p:ph idx="1"/>
          </p:nvPr>
        </p:nvSpPr>
        <p:spPr/>
        <p:txBody>
          <a:bodyPr/>
          <a:lstStyle/>
          <a:p>
            <a:r>
              <a:rPr lang="en-GB" dirty="0" smtClean="0"/>
              <a:t>To what extend to you agree with the following statement in terms of your motivation factors</a:t>
            </a:r>
            <a:endParaRPr lang="en-GB" dirty="0"/>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Tree>
    <p:custDataLst>
      <p:tags r:id="rId1"/>
    </p:custDataLst>
    <p:extLst>
      <p:ext uri="{BB962C8B-B14F-4D97-AF65-F5344CB8AC3E}">
        <p14:creationId xmlns:p14="http://schemas.microsoft.com/office/powerpoint/2010/main" val="28502877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903858"/>
            <a:ext cx="8229600" cy="652934"/>
          </a:xfrm>
        </p:spPr>
        <p:txBody>
          <a:bodyPr/>
          <a:lstStyle/>
          <a:p>
            <a:r>
              <a:rPr lang="en-GB" sz="2800" dirty="0" smtClean="0"/>
              <a:t>Q2.1 Interested in virtual learning/mobility so I can</a:t>
            </a:r>
            <a:br>
              <a:rPr lang="en-GB" sz="2800" dirty="0" smtClean="0"/>
            </a:br>
            <a:r>
              <a:rPr lang="en-GB" sz="2800" dirty="0" smtClean="0">
                <a:solidFill>
                  <a:srgbClr val="FF0000"/>
                </a:solidFill>
              </a:rPr>
              <a:t>Get more knowledge on virtual learning and its potentials</a:t>
            </a:r>
            <a:endParaRPr lang="en-GB" sz="2800" dirty="0">
              <a:solidFill>
                <a:srgbClr val="FF0000"/>
              </a:solidFill>
            </a:endParaRPr>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302828107"/>
              </p:ext>
            </p:extLst>
          </p:nvPr>
        </p:nvGraphicFramePr>
        <p:xfrm>
          <a:off x="4508500" y="2276872"/>
          <a:ext cx="4572000" cy="4517628"/>
        </p:xfrm>
        <a:graphic>
          <a:graphicData uri="http://schemas.openxmlformats.org/presentationml/2006/ole">
            <mc:AlternateContent xmlns:mc="http://schemas.openxmlformats.org/markup-compatibility/2006">
              <mc:Choice xmlns:v="urn:schemas-microsoft-com:vml" Requires="v">
                <p:oleObj spid="_x0000_s14353"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2276872"/>
                        <a:ext cx="4572000" cy="4517628"/>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2276872"/>
            <a:ext cx="4114800" cy="3849291"/>
          </a:xfrm>
        </p:spPr>
        <p:txBody>
          <a:bodyPr>
            <a:noAutofit/>
          </a:bodyPr>
          <a:lstStyle/>
          <a:p>
            <a:pPr marL="514350" indent="-514350">
              <a:buFont typeface="Arial" pitchFamily="34" charset="0"/>
              <a:buAutoNum type="arabicPeriod"/>
            </a:pPr>
            <a:r>
              <a:rPr lang="en-GB" dirty="0" smtClean="0"/>
              <a:t>Strongly Agree</a:t>
            </a:r>
          </a:p>
          <a:p>
            <a:pPr marL="514350" indent="-514350">
              <a:buFont typeface="Arial" pitchFamily="34" charset="0"/>
              <a:buAutoNum type="arabicPeriod"/>
            </a:pPr>
            <a:r>
              <a:rPr lang="en-GB" dirty="0" smtClean="0"/>
              <a:t>Agree</a:t>
            </a:r>
          </a:p>
          <a:p>
            <a:pPr marL="514350" indent="-514350">
              <a:buFont typeface="Arial" pitchFamily="34" charset="0"/>
              <a:buAutoNum type="arabicPeriod"/>
            </a:pPr>
            <a:r>
              <a:rPr lang="en-GB" dirty="0" smtClean="0"/>
              <a:t>Disagree</a:t>
            </a:r>
          </a:p>
          <a:p>
            <a:pPr marL="514350" indent="-514350">
              <a:buFont typeface="Arial" pitchFamily="34" charset="0"/>
              <a:buAutoNum type="arabicPeriod"/>
            </a:pPr>
            <a:r>
              <a:rPr lang="en-GB" dirty="0" smtClean="0"/>
              <a:t>Strongly Disagree</a:t>
            </a:r>
            <a:endParaRPr lang="en-GB" dirty="0"/>
          </a:p>
        </p:txBody>
      </p:sp>
    </p:spTree>
    <p:custDataLst>
      <p:tags r:id="rId2"/>
    </p:custDataLst>
    <p:extLst>
      <p:ext uri="{BB962C8B-B14F-4D97-AF65-F5344CB8AC3E}">
        <p14:creationId xmlns:p14="http://schemas.microsoft.com/office/powerpoint/2010/main" val="2500018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1432466779"/>
              </p:ext>
            </p:extLst>
          </p:nvPr>
        </p:nvGraphicFramePr>
        <p:xfrm>
          <a:off x="4508500" y="1988840"/>
          <a:ext cx="4572000" cy="4805660"/>
        </p:xfrm>
        <a:graphic>
          <a:graphicData uri="http://schemas.openxmlformats.org/presentationml/2006/ole">
            <mc:AlternateContent xmlns:mc="http://schemas.openxmlformats.org/markup-compatibility/2006">
              <mc:Choice xmlns:v="urn:schemas-microsoft-com:vml" Requires="v">
                <p:oleObj spid="_x0000_s15376"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1988840"/>
                        <a:ext cx="4572000" cy="4805660"/>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2060848"/>
            <a:ext cx="4114800" cy="4065315"/>
          </a:xfrm>
        </p:spPr>
        <p:txBody>
          <a:bodyPr>
            <a:noAutofit/>
          </a:bodyPr>
          <a:lstStyle/>
          <a:p>
            <a:pPr marL="514350" indent="-514350">
              <a:buFont typeface="Arial" pitchFamily="34" charset="0"/>
              <a:buAutoNum type="arabicPeriod"/>
            </a:pPr>
            <a:r>
              <a:rPr lang="en-GB" dirty="0" smtClean="0"/>
              <a:t>Strongly Agree</a:t>
            </a:r>
          </a:p>
          <a:p>
            <a:pPr marL="514350" indent="-514350">
              <a:buFont typeface="Arial" pitchFamily="34" charset="0"/>
              <a:buAutoNum type="arabicPeriod"/>
            </a:pPr>
            <a:r>
              <a:rPr lang="en-GB" dirty="0" smtClean="0"/>
              <a:t>Agree</a:t>
            </a:r>
          </a:p>
          <a:p>
            <a:pPr marL="514350" indent="-514350">
              <a:buFont typeface="Arial" pitchFamily="34" charset="0"/>
              <a:buAutoNum type="arabicPeriod"/>
            </a:pPr>
            <a:r>
              <a:rPr lang="en-GB" dirty="0" smtClean="0"/>
              <a:t>Disagree</a:t>
            </a:r>
          </a:p>
          <a:p>
            <a:pPr marL="514350" indent="-514350">
              <a:buFont typeface="Arial" pitchFamily="34" charset="0"/>
              <a:buAutoNum type="arabicPeriod"/>
            </a:pPr>
            <a:r>
              <a:rPr lang="en-GB" dirty="0" smtClean="0"/>
              <a:t>Strongly Disagree</a:t>
            </a:r>
            <a:endParaRPr lang="en-GB" dirty="0"/>
          </a:p>
        </p:txBody>
      </p:sp>
      <p:sp>
        <p:nvSpPr>
          <p:cNvPr id="7" name="TPQuestion"/>
          <p:cNvSpPr txBox="1">
            <a:spLocks/>
          </p:cNvSpPr>
          <p:nvPr/>
        </p:nvSpPr>
        <p:spPr>
          <a:xfrm>
            <a:off x="457200" y="903858"/>
            <a:ext cx="8229600" cy="652934"/>
          </a:xfrm>
          <a:prstGeom prst="rect">
            <a:avLst/>
          </a:prstGeom>
          <a:effectLst>
            <a:outerShdw blurRad="50800" dist="38100" dir="5400000" algn="t" rotWithShape="0">
              <a:prstClr val="black">
                <a:alpha val="40000"/>
              </a:prstClr>
            </a:outerShdw>
          </a:effectLst>
        </p:spPr>
        <p:txBody>
          <a:bodyPr vert="horz" lIns="91440" tIns="45720" rIns="91440" bIns="45720" rtlCol="0" anchor="ctr">
            <a:noAutofit/>
          </a:bodyPr>
          <a:lstStyle>
            <a:lvl1pPr algn="ctr" defTabSz="914400" rtl="0" eaLnBrk="1" latinLnBrk="0" hangingPunct="1">
              <a:spcBef>
                <a:spcPct val="0"/>
              </a:spcBef>
              <a:buNone/>
              <a:defRPr sz="4000" b="1" kern="1200">
                <a:ln>
                  <a:solidFill>
                    <a:schemeClr val="tx2">
                      <a:lumMod val="50000"/>
                    </a:schemeClr>
                  </a:solidFill>
                </a:ln>
                <a:solidFill>
                  <a:schemeClr val="accent1">
                    <a:lumMod val="75000"/>
                  </a:schemeClr>
                </a:solidFill>
                <a:latin typeface="+mj-lt"/>
                <a:ea typeface="+mj-ea"/>
                <a:cs typeface="+mj-cs"/>
              </a:defRPr>
            </a:lvl1pPr>
          </a:lstStyle>
          <a:p>
            <a:r>
              <a:rPr lang="en-GB" sz="2800" dirty="0" smtClean="0"/>
              <a:t>Q2.2 </a:t>
            </a:r>
            <a:r>
              <a:rPr lang="en-GB" sz="2800" dirty="0"/>
              <a:t>Interested in virtual learning/mobility so I can</a:t>
            </a:r>
            <a:r>
              <a:rPr lang="en-GB" sz="2800" dirty="0" smtClean="0"/>
              <a:t/>
            </a:r>
            <a:br>
              <a:rPr lang="en-GB" sz="2800" dirty="0" smtClean="0"/>
            </a:br>
            <a:r>
              <a:rPr lang="en-GB" sz="2800" dirty="0" smtClean="0">
                <a:solidFill>
                  <a:srgbClr val="FF0000"/>
                </a:solidFill>
              </a:rPr>
              <a:t>Improve virtual learning competencies/skills</a:t>
            </a:r>
            <a:endParaRPr lang="en-GB" sz="2800" dirty="0">
              <a:solidFill>
                <a:srgbClr val="FF0000"/>
              </a:solidFill>
            </a:endParaRPr>
          </a:p>
        </p:txBody>
      </p:sp>
    </p:spTree>
    <p:custDataLst>
      <p:tags r:id="rId2"/>
    </p:custDataLst>
    <p:extLst>
      <p:ext uri="{BB962C8B-B14F-4D97-AF65-F5344CB8AC3E}">
        <p14:creationId xmlns:p14="http://schemas.microsoft.com/office/powerpoint/2010/main" val="3474018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975866"/>
            <a:ext cx="8229600" cy="652934"/>
          </a:xfrm>
        </p:spPr>
        <p:txBody>
          <a:bodyPr/>
          <a:lstStyle/>
          <a:p>
            <a:r>
              <a:rPr lang="en-GB" sz="3200" dirty="0" smtClean="0"/>
              <a:t>Q2.3 Meet , work, learn with new people from different countries / learn more about different cultures</a:t>
            </a:r>
            <a:endParaRPr lang="en-GB" sz="3200" dirty="0"/>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1730527577"/>
              </p:ext>
            </p:extLst>
          </p:nvPr>
        </p:nvGraphicFramePr>
        <p:xfrm>
          <a:off x="4508500" y="2204864"/>
          <a:ext cx="4572000" cy="4589636"/>
        </p:xfrm>
        <a:graphic>
          <a:graphicData uri="http://schemas.openxmlformats.org/presentationml/2006/ole">
            <mc:AlternateContent xmlns:mc="http://schemas.openxmlformats.org/markup-compatibility/2006">
              <mc:Choice xmlns:v="urn:schemas-microsoft-com:vml" Requires="v">
                <p:oleObj spid="_x0000_s16400"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2204864"/>
                        <a:ext cx="4572000" cy="4589636"/>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2204864"/>
            <a:ext cx="4114800" cy="3921299"/>
          </a:xfrm>
        </p:spPr>
        <p:txBody>
          <a:bodyPr>
            <a:noAutofit/>
          </a:bodyPr>
          <a:lstStyle/>
          <a:p>
            <a:pPr marL="514350" indent="-514350">
              <a:buFont typeface="Arial" pitchFamily="34" charset="0"/>
              <a:buAutoNum type="arabicPeriod"/>
            </a:pPr>
            <a:r>
              <a:rPr lang="en-GB" dirty="0" smtClean="0"/>
              <a:t>Strongly Agree</a:t>
            </a:r>
          </a:p>
          <a:p>
            <a:pPr marL="514350" indent="-514350">
              <a:buFont typeface="Arial" pitchFamily="34" charset="0"/>
              <a:buAutoNum type="arabicPeriod"/>
            </a:pPr>
            <a:r>
              <a:rPr lang="en-GB" dirty="0" smtClean="0"/>
              <a:t>Agree</a:t>
            </a:r>
          </a:p>
          <a:p>
            <a:pPr marL="514350" indent="-514350">
              <a:buFont typeface="Arial" pitchFamily="34" charset="0"/>
              <a:buAutoNum type="arabicPeriod"/>
            </a:pPr>
            <a:r>
              <a:rPr lang="en-GB" dirty="0" smtClean="0"/>
              <a:t>Disagree</a:t>
            </a:r>
          </a:p>
          <a:p>
            <a:pPr marL="514350" indent="-514350">
              <a:buFont typeface="Arial" pitchFamily="34" charset="0"/>
              <a:buAutoNum type="arabicPeriod"/>
            </a:pPr>
            <a:r>
              <a:rPr lang="en-GB" dirty="0" smtClean="0"/>
              <a:t>Strongly Disagree</a:t>
            </a:r>
            <a:endParaRPr lang="en-GB" dirty="0"/>
          </a:p>
        </p:txBody>
      </p:sp>
    </p:spTree>
    <p:custDataLst>
      <p:tags r:id="rId2"/>
    </p:custDataLst>
    <p:extLst>
      <p:ext uri="{BB962C8B-B14F-4D97-AF65-F5344CB8AC3E}">
        <p14:creationId xmlns:p14="http://schemas.microsoft.com/office/powerpoint/2010/main" val="2470308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759842"/>
            <a:ext cx="8229600" cy="652934"/>
          </a:xfrm>
        </p:spPr>
        <p:txBody>
          <a:bodyPr/>
          <a:lstStyle/>
          <a:p>
            <a:r>
              <a:rPr lang="en-GB" sz="3200" dirty="0" smtClean="0"/>
              <a:t>Q2.4  I would study modules related to my existing studies or my academic interests</a:t>
            </a:r>
            <a:endParaRPr lang="en-GB" sz="3200" dirty="0"/>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913018031"/>
              </p:ext>
            </p:extLst>
          </p:nvPr>
        </p:nvGraphicFramePr>
        <p:xfrm>
          <a:off x="4508500" y="1700808"/>
          <a:ext cx="4572000" cy="5093692"/>
        </p:xfrm>
        <a:graphic>
          <a:graphicData uri="http://schemas.openxmlformats.org/presentationml/2006/ole">
            <mc:AlternateContent xmlns:mc="http://schemas.openxmlformats.org/markup-compatibility/2006">
              <mc:Choice xmlns:v="urn:schemas-microsoft-com:vml" Requires="v">
                <p:oleObj spid="_x0000_s17424"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1700808"/>
                        <a:ext cx="4572000" cy="5093692"/>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1844824"/>
            <a:ext cx="4114800" cy="4281339"/>
          </a:xfrm>
        </p:spPr>
        <p:txBody>
          <a:bodyPr>
            <a:noAutofit/>
          </a:bodyPr>
          <a:lstStyle/>
          <a:p>
            <a:pPr marL="514350" indent="-514350">
              <a:buFont typeface="Arial" pitchFamily="34" charset="0"/>
              <a:buAutoNum type="arabicPeriod"/>
            </a:pPr>
            <a:r>
              <a:rPr lang="en-GB" dirty="0" smtClean="0"/>
              <a:t>Strongly Agree</a:t>
            </a:r>
          </a:p>
          <a:p>
            <a:pPr marL="514350" indent="-514350">
              <a:buFont typeface="Arial" pitchFamily="34" charset="0"/>
              <a:buAutoNum type="arabicPeriod"/>
            </a:pPr>
            <a:r>
              <a:rPr lang="en-GB" dirty="0" smtClean="0"/>
              <a:t>Agree</a:t>
            </a:r>
          </a:p>
          <a:p>
            <a:pPr marL="514350" indent="-514350">
              <a:buFont typeface="Arial" pitchFamily="34" charset="0"/>
              <a:buAutoNum type="arabicPeriod"/>
            </a:pPr>
            <a:r>
              <a:rPr lang="en-GB" dirty="0" smtClean="0"/>
              <a:t>Disagree</a:t>
            </a:r>
          </a:p>
          <a:p>
            <a:pPr marL="514350" indent="-514350">
              <a:buFont typeface="Arial" pitchFamily="34" charset="0"/>
              <a:buAutoNum type="arabicPeriod"/>
            </a:pPr>
            <a:r>
              <a:rPr lang="en-GB" dirty="0" smtClean="0"/>
              <a:t>Strongly Disagree</a:t>
            </a:r>
            <a:endParaRPr lang="en-GB" dirty="0"/>
          </a:p>
        </p:txBody>
      </p:sp>
    </p:spTree>
    <p:custDataLst>
      <p:tags r:id="rId2"/>
    </p:custDataLst>
    <p:extLst>
      <p:ext uri="{BB962C8B-B14F-4D97-AF65-F5344CB8AC3E}">
        <p14:creationId xmlns:p14="http://schemas.microsoft.com/office/powerpoint/2010/main" val="3541954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2617376572"/>
              </p:ext>
            </p:extLst>
          </p:nvPr>
        </p:nvGraphicFramePr>
        <p:xfrm>
          <a:off x="4508500" y="2636912"/>
          <a:ext cx="4572000" cy="4157588"/>
        </p:xfrm>
        <a:graphic>
          <a:graphicData uri="http://schemas.openxmlformats.org/presentationml/2006/ole">
            <mc:AlternateContent xmlns:mc="http://schemas.openxmlformats.org/markup-compatibility/2006">
              <mc:Choice xmlns:v="urn:schemas-microsoft-com:vml" Requires="v">
                <p:oleObj spid="_x0000_s18448"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2636912"/>
                        <a:ext cx="4572000" cy="4157588"/>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2420888"/>
            <a:ext cx="4114800" cy="3705275"/>
          </a:xfrm>
        </p:spPr>
        <p:txBody>
          <a:bodyPr>
            <a:noAutofit/>
          </a:bodyPr>
          <a:lstStyle/>
          <a:p>
            <a:pPr marL="514350" indent="-514350">
              <a:buFont typeface="Arial" pitchFamily="34" charset="0"/>
              <a:buAutoNum type="arabicPeriod"/>
            </a:pPr>
            <a:r>
              <a:rPr lang="en-GB" dirty="0" smtClean="0"/>
              <a:t>Strongly Agree</a:t>
            </a:r>
          </a:p>
          <a:p>
            <a:pPr marL="514350" indent="-514350">
              <a:buFont typeface="Arial" pitchFamily="34" charset="0"/>
              <a:buAutoNum type="arabicPeriod"/>
            </a:pPr>
            <a:r>
              <a:rPr lang="en-GB" dirty="0" smtClean="0"/>
              <a:t>Agree</a:t>
            </a:r>
          </a:p>
          <a:p>
            <a:pPr marL="514350" indent="-514350">
              <a:buFont typeface="Arial" pitchFamily="34" charset="0"/>
              <a:buAutoNum type="arabicPeriod"/>
            </a:pPr>
            <a:r>
              <a:rPr lang="en-GB" dirty="0" smtClean="0"/>
              <a:t>Disagree</a:t>
            </a:r>
          </a:p>
          <a:p>
            <a:pPr marL="514350" indent="-514350">
              <a:buFont typeface="Arial" pitchFamily="34" charset="0"/>
              <a:buAutoNum type="arabicPeriod"/>
            </a:pPr>
            <a:r>
              <a:rPr lang="en-GB" dirty="0" smtClean="0"/>
              <a:t>Strongly Disagree</a:t>
            </a:r>
            <a:endParaRPr lang="en-GB" dirty="0"/>
          </a:p>
        </p:txBody>
      </p:sp>
      <p:sp>
        <p:nvSpPr>
          <p:cNvPr id="7" name="TPQuestion"/>
          <p:cNvSpPr txBox="1">
            <a:spLocks/>
          </p:cNvSpPr>
          <p:nvPr/>
        </p:nvSpPr>
        <p:spPr>
          <a:xfrm>
            <a:off x="457200" y="1119882"/>
            <a:ext cx="8229600" cy="652934"/>
          </a:xfrm>
          <a:prstGeom prst="rect">
            <a:avLst/>
          </a:prstGeom>
          <a:effectLst>
            <a:outerShdw blurRad="50800" dist="38100" dir="5400000" algn="t" rotWithShape="0">
              <a:prstClr val="black">
                <a:alpha val="40000"/>
              </a:prstClr>
            </a:outerShdw>
          </a:effectLst>
        </p:spPr>
        <p:txBody>
          <a:bodyPr vert="horz" lIns="91440" tIns="45720" rIns="91440" bIns="45720" rtlCol="0" anchor="ctr">
            <a:noAutofit/>
          </a:bodyPr>
          <a:lstStyle>
            <a:lvl1pPr algn="ctr" defTabSz="914400" rtl="0" eaLnBrk="1" latinLnBrk="0" hangingPunct="1">
              <a:spcBef>
                <a:spcPct val="0"/>
              </a:spcBef>
              <a:buNone/>
              <a:defRPr sz="4000" b="1" kern="1200">
                <a:ln>
                  <a:solidFill>
                    <a:schemeClr val="tx2">
                      <a:lumMod val="50000"/>
                    </a:schemeClr>
                  </a:solidFill>
                </a:ln>
                <a:solidFill>
                  <a:schemeClr val="accent1">
                    <a:lumMod val="75000"/>
                  </a:schemeClr>
                </a:solidFill>
                <a:latin typeface="+mj-lt"/>
                <a:ea typeface="+mj-ea"/>
                <a:cs typeface="+mj-cs"/>
              </a:defRPr>
            </a:lvl1pPr>
          </a:lstStyle>
          <a:p>
            <a:r>
              <a:rPr lang="en-GB" sz="3200" dirty="0" smtClean="0">
                <a:solidFill>
                  <a:schemeClr val="tx2"/>
                </a:solidFill>
              </a:rPr>
              <a:t>Q2.5 Study abroad offers a chance to gain skills and experience especially valuable to my future career</a:t>
            </a:r>
            <a:endParaRPr lang="en-GB" sz="3200" dirty="0">
              <a:solidFill>
                <a:schemeClr val="tx2"/>
              </a:solidFill>
            </a:endParaRPr>
          </a:p>
        </p:txBody>
      </p:sp>
    </p:spTree>
    <p:custDataLst>
      <p:tags r:id="rId2"/>
    </p:custDataLst>
    <p:extLst>
      <p:ext uri="{BB962C8B-B14F-4D97-AF65-F5344CB8AC3E}">
        <p14:creationId xmlns:p14="http://schemas.microsoft.com/office/powerpoint/2010/main" val="1025735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2154687515"/>
              </p:ext>
            </p:extLst>
          </p:nvPr>
        </p:nvGraphicFramePr>
        <p:xfrm>
          <a:off x="4508500" y="2060848"/>
          <a:ext cx="4572000" cy="4733652"/>
        </p:xfrm>
        <a:graphic>
          <a:graphicData uri="http://schemas.openxmlformats.org/presentationml/2006/ole">
            <mc:AlternateContent xmlns:mc="http://schemas.openxmlformats.org/markup-compatibility/2006">
              <mc:Choice xmlns:v="urn:schemas-microsoft-com:vml" Requires="v">
                <p:oleObj spid="_x0000_s19473"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2060848"/>
                        <a:ext cx="4572000" cy="4733652"/>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2276872"/>
            <a:ext cx="4114800" cy="3849291"/>
          </a:xfrm>
        </p:spPr>
        <p:txBody>
          <a:bodyPr>
            <a:noAutofit/>
          </a:bodyPr>
          <a:lstStyle/>
          <a:p>
            <a:pPr marL="514350" indent="-514350">
              <a:buFont typeface="Arial" pitchFamily="34" charset="0"/>
              <a:buAutoNum type="arabicPeriod"/>
            </a:pPr>
            <a:r>
              <a:rPr lang="en-GB" dirty="0" smtClean="0"/>
              <a:t>Strongly Agree</a:t>
            </a:r>
          </a:p>
          <a:p>
            <a:pPr marL="514350" indent="-514350">
              <a:buFont typeface="Arial" pitchFamily="34" charset="0"/>
              <a:buAutoNum type="arabicPeriod"/>
            </a:pPr>
            <a:r>
              <a:rPr lang="en-GB" dirty="0" smtClean="0"/>
              <a:t>Agree</a:t>
            </a:r>
          </a:p>
          <a:p>
            <a:pPr marL="514350" indent="-514350">
              <a:buFont typeface="Arial" pitchFamily="34" charset="0"/>
              <a:buAutoNum type="arabicPeriod"/>
            </a:pPr>
            <a:r>
              <a:rPr lang="en-GB" dirty="0" smtClean="0"/>
              <a:t>Disagree</a:t>
            </a:r>
          </a:p>
          <a:p>
            <a:pPr marL="514350" indent="-514350">
              <a:buFont typeface="Arial" pitchFamily="34" charset="0"/>
              <a:buAutoNum type="arabicPeriod"/>
            </a:pPr>
            <a:r>
              <a:rPr lang="en-GB" dirty="0" smtClean="0"/>
              <a:t>Strongly Disagree</a:t>
            </a:r>
            <a:endParaRPr lang="en-GB" dirty="0"/>
          </a:p>
        </p:txBody>
      </p:sp>
      <p:sp>
        <p:nvSpPr>
          <p:cNvPr id="7" name="TPQuestion"/>
          <p:cNvSpPr txBox="1">
            <a:spLocks/>
          </p:cNvSpPr>
          <p:nvPr/>
        </p:nvSpPr>
        <p:spPr>
          <a:xfrm>
            <a:off x="457200" y="980728"/>
            <a:ext cx="8229600" cy="652934"/>
          </a:xfrm>
          <a:prstGeom prst="rect">
            <a:avLst/>
          </a:prstGeom>
          <a:effectLst>
            <a:outerShdw blurRad="50800" dist="38100" dir="5400000" algn="t" rotWithShape="0">
              <a:prstClr val="black">
                <a:alpha val="40000"/>
              </a:prstClr>
            </a:outerShdw>
          </a:effectLst>
        </p:spPr>
        <p:txBody>
          <a:bodyPr vert="horz" lIns="91440" tIns="45720" rIns="91440" bIns="45720" rtlCol="0" anchor="ctr">
            <a:noAutofit/>
          </a:bodyPr>
          <a:lstStyle>
            <a:lvl1pPr algn="ctr" defTabSz="914400" rtl="0" eaLnBrk="1" latinLnBrk="0" hangingPunct="1">
              <a:spcBef>
                <a:spcPct val="0"/>
              </a:spcBef>
              <a:buNone/>
              <a:defRPr sz="4000" b="1" kern="1200">
                <a:ln>
                  <a:solidFill>
                    <a:schemeClr val="tx2">
                      <a:lumMod val="50000"/>
                    </a:schemeClr>
                  </a:solidFill>
                </a:ln>
                <a:solidFill>
                  <a:schemeClr val="accent1">
                    <a:lumMod val="75000"/>
                  </a:schemeClr>
                </a:solidFill>
                <a:latin typeface="+mj-lt"/>
                <a:ea typeface="+mj-ea"/>
                <a:cs typeface="+mj-cs"/>
              </a:defRPr>
            </a:lvl1pPr>
          </a:lstStyle>
          <a:p>
            <a:r>
              <a:rPr lang="en-GB" sz="3600" dirty="0" smtClean="0"/>
              <a:t>Q2.6 </a:t>
            </a:r>
            <a:r>
              <a:rPr lang="en-GB" sz="3600" dirty="0" smtClean="0">
                <a:solidFill>
                  <a:schemeClr val="tx2"/>
                </a:solidFill>
              </a:rPr>
              <a:t>useful</a:t>
            </a:r>
            <a:r>
              <a:rPr lang="en-GB" sz="3600" dirty="0" smtClean="0">
                <a:solidFill>
                  <a:srgbClr val="FF0000"/>
                </a:solidFill>
              </a:rPr>
              <a:t> </a:t>
            </a:r>
            <a:r>
              <a:rPr lang="en-GB" sz="3600" dirty="0" smtClean="0">
                <a:solidFill>
                  <a:schemeClr val="tx2"/>
                </a:solidFill>
              </a:rPr>
              <a:t>experience for the studies and work</a:t>
            </a:r>
            <a:endParaRPr lang="en-GB" sz="3600" dirty="0">
              <a:solidFill>
                <a:schemeClr val="tx2"/>
              </a:solidFill>
            </a:endParaRPr>
          </a:p>
        </p:txBody>
      </p:sp>
    </p:spTree>
    <p:custDataLst>
      <p:tags r:id="rId2"/>
    </p:custDataLst>
    <p:extLst>
      <p:ext uri="{BB962C8B-B14F-4D97-AF65-F5344CB8AC3E}">
        <p14:creationId xmlns:p14="http://schemas.microsoft.com/office/powerpoint/2010/main" val="73521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2351938599"/>
              </p:ext>
            </p:extLst>
          </p:nvPr>
        </p:nvGraphicFramePr>
        <p:xfrm>
          <a:off x="4508500" y="2204864"/>
          <a:ext cx="4572000" cy="4589636"/>
        </p:xfrm>
        <a:graphic>
          <a:graphicData uri="http://schemas.openxmlformats.org/presentationml/2006/ole">
            <mc:AlternateContent xmlns:mc="http://schemas.openxmlformats.org/markup-compatibility/2006">
              <mc:Choice xmlns:v="urn:schemas-microsoft-com:vml" Requires="v">
                <p:oleObj spid="_x0000_s22539"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2204864"/>
                        <a:ext cx="4572000" cy="4589636"/>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2276872"/>
            <a:ext cx="4114800" cy="3849291"/>
          </a:xfrm>
        </p:spPr>
        <p:txBody>
          <a:bodyPr>
            <a:noAutofit/>
          </a:bodyPr>
          <a:lstStyle/>
          <a:p>
            <a:pPr marL="514350" indent="-514350">
              <a:buFont typeface="Arial" pitchFamily="34" charset="0"/>
              <a:buAutoNum type="arabicPeriod"/>
            </a:pPr>
            <a:r>
              <a:rPr lang="en-GB" dirty="0" smtClean="0"/>
              <a:t>Strongly Agree</a:t>
            </a:r>
          </a:p>
          <a:p>
            <a:pPr marL="514350" indent="-514350">
              <a:buFont typeface="Arial" pitchFamily="34" charset="0"/>
              <a:buAutoNum type="arabicPeriod"/>
            </a:pPr>
            <a:r>
              <a:rPr lang="en-GB" dirty="0" smtClean="0"/>
              <a:t>Agree</a:t>
            </a:r>
          </a:p>
          <a:p>
            <a:pPr marL="514350" indent="-514350">
              <a:buFont typeface="Arial" pitchFamily="34" charset="0"/>
              <a:buAutoNum type="arabicPeriod"/>
            </a:pPr>
            <a:r>
              <a:rPr lang="en-GB" dirty="0" smtClean="0"/>
              <a:t>Disagree</a:t>
            </a:r>
          </a:p>
          <a:p>
            <a:pPr marL="514350" indent="-514350">
              <a:buFont typeface="Arial" pitchFamily="34" charset="0"/>
              <a:buAutoNum type="arabicPeriod"/>
            </a:pPr>
            <a:r>
              <a:rPr lang="en-GB" dirty="0" smtClean="0"/>
              <a:t>Strongly Disagree</a:t>
            </a:r>
            <a:endParaRPr lang="en-GB" dirty="0"/>
          </a:p>
        </p:txBody>
      </p:sp>
      <p:sp>
        <p:nvSpPr>
          <p:cNvPr id="7" name="TPQuestion"/>
          <p:cNvSpPr txBox="1">
            <a:spLocks/>
          </p:cNvSpPr>
          <p:nvPr/>
        </p:nvSpPr>
        <p:spPr>
          <a:xfrm>
            <a:off x="457200" y="980728"/>
            <a:ext cx="8229600" cy="652934"/>
          </a:xfrm>
          <a:prstGeom prst="rect">
            <a:avLst/>
          </a:prstGeom>
          <a:effectLst>
            <a:outerShdw blurRad="50800" dist="38100" dir="5400000" algn="t" rotWithShape="0">
              <a:prstClr val="black">
                <a:alpha val="40000"/>
              </a:prstClr>
            </a:outerShdw>
          </a:effectLst>
        </p:spPr>
        <p:txBody>
          <a:bodyPr vert="horz" lIns="91440" tIns="45720" rIns="91440" bIns="45720" rtlCol="0" anchor="ctr">
            <a:noAutofit/>
          </a:bodyPr>
          <a:lstStyle>
            <a:lvl1pPr algn="ctr" defTabSz="914400" rtl="0" eaLnBrk="1" latinLnBrk="0" hangingPunct="1">
              <a:spcBef>
                <a:spcPct val="0"/>
              </a:spcBef>
              <a:buNone/>
              <a:defRPr sz="4000" b="1" kern="1200">
                <a:ln>
                  <a:solidFill>
                    <a:schemeClr val="tx2">
                      <a:lumMod val="50000"/>
                    </a:schemeClr>
                  </a:solidFill>
                </a:ln>
                <a:solidFill>
                  <a:schemeClr val="accent1">
                    <a:lumMod val="75000"/>
                  </a:schemeClr>
                </a:solidFill>
                <a:latin typeface="+mj-lt"/>
                <a:ea typeface="+mj-ea"/>
                <a:cs typeface="+mj-cs"/>
              </a:defRPr>
            </a:lvl1pPr>
          </a:lstStyle>
          <a:p>
            <a:r>
              <a:rPr lang="en-GB" sz="3600" dirty="0" smtClean="0">
                <a:solidFill>
                  <a:schemeClr val="tx2"/>
                </a:solidFill>
              </a:rPr>
              <a:t>Q2.7 Compare different perspectives of learning</a:t>
            </a:r>
            <a:endParaRPr lang="en-GB" sz="3600" dirty="0">
              <a:solidFill>
                <a:schemeClr val="tx2"/>
              </a:solidFill>
            </a:endParaRPr>
          </a:p>
        </p:txBody>
      </p:sp>
    </p:spTree>
    <p:custDataLst>
      <p:tags r:id="rId2"/>
    </p:custDataLst>
    <p:extLst>
      <p:ext uri="{BB962C8B-B14F-4D97-AF65-F5344CB8AC3E}">
        <p14:creationId xmlns:p14="http://schemas.microsoft.com/office/powerpoint/2010/main" val="144582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GB" dirty="0" smtClean="0"/>
              <a:t>Briefing</a:t>
            </a:r>
            <a:endParaRPr lang="en-GB" dirty="0"/>
          </a:p>
        </p:txBody>
      </p:sp>
      <p:sp>
        <p:nvSpPr>
          <p:cNvPr id="3" name="2 Subtítulo"/>
          <p:cNvSpPr>
            <a:spLocks noGrp="1"/>
          </p:cNvSpPr>
          <p:nvPr>
            <p:ph type="subTitle" idx="4294967295"/>
          </p:nvPr>
        </p:nvSpPr>
        <p:spPr>
          <a:xfrm>
            <a:off x="539552" y="1772816"/>
            <a:ext cx="7704856" cy="3721968"/>
          </a:xfrm>
        </p:spPr>
        <p:txBody>
          <a:bodyPr/>
          <a:lstStyle/>
          <a:p>
            <a:r>
              <a:rPr lang="en-GB" dirty="0" smtClean="0"/>
              <a:t>Some Information</a:t>
            </a:r>
            <a:endParaRPr lang="en-GB" dirty="0"/>
          </a:p>
        </p:txBody>
      </p:sp>
    </p:spTree>
    <p:custDataLst>
      <p:tags r:id="rId1"/>
    </p:custDataLst>
    <p:extLst>
      <p:ext uri="{BB962C8B-B14F-4D97-AF65-F5344CB8AC3E}">
        <p14:creationId xmlns:p14="http://schemas.microsoft.com/office/powerpoint/2010/main" val="21547640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4257711469"/>
              </p:ext>
            </p:extLst>
          </p:nvPr>
        </p:nvGraphicFramePr>
        <p:xfrm>
          <a:off x="4508500" y="2420888"/>
          <a:ext cx="4572000" cy="4373612"/>
        </p:xfrm>
        <a:graphic>
          <a:graphicData uri="http://schemas.openxmlformats.org/presentationml/2006/ole">
            <mc:AlternateContent xmlns:mc="http://schemas.openxmlformats.org/markup-compatibility/2006">
              <mc:Choice xmlns:v="urn:schemas-microsoft-com:vml" Requires="v">
                <p:oleObj spid="_x0000_s23563"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2420888"/>
                        <a:ext cx="4572000" cy="4373612"/>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2438400"/>
            <a:ext cx="4114800" cy="3687763"/>
          </a:xfrm>
        </p:spPr>
        <p:txBody>
          <a:bodyPr>
            <a:noAutofit/>
          </a:bodyPr>
          <a:lstStyle/>
          <a:p>
            <a:pPr marL="514350" indent="-514350">
              <a:buFont typeface="Arial" pitchFamily="34" charset="0"/>
              <a:buAutoNum type="arabicPeriod"/>
            </a:pPr>
            <a:r>
              <a:rPr lang="en-GB" dirty="0" smtClean="0"/>
              <a:t>Strongly Agree</a:t>
            </a:r>
          </a:p>
          <a:p>
            <a:pPr marL="514350" indent="-514350">
              <a:buFont typeface="Arial" pitchFamily="34" charset="0"/>
              <a:buAutoNum type="arabicPeriod"/>
            </a:pPr>
            <a:r>
              <a:rPr lang="en-GB" dirty="0" smtClean="0"/>
              <a:t>Agree</a:t>
            </a:r>
          </a:p>
          <a:p>
            <a:pPr marL="514350" indent="-514350">
              <a:buFont typeface="Arial" pitchFamily="34" charset="0"/>
              <a:buAutoNum type="arabicPeriod"/>
            </a:pPr>
            <a:r>
              <a:rPr lang="en-GB" dirty="0" smtClean="0"/>
              <a:t>Disagree</a:t>
            </a:r>
          </a:p>
          <a:p>
            <a:pPr marL="514350" indent="-514350">
              <a:buFont typeface="Arial" pitchFamily="34" charset="0"/>
              <a:buAutoNum type="arabicPeriod"/>
            </a:pPr>
            <a:r>
              <a:rPr lang="en-GB" dirty="0" smtClean="0"/>
              <a:t>Strongly Disagree</a:t>
            </a:r>
            <a:endParaRPr lang="en-GB" dirty="0"/>
          </a:p>
        </p:txBody>
      </p:sp>
      <p:sp>
        <p:nvSpPr>
          <p:cNvPr id="7" name="TPQuestion"/>
          <p:cNvSpPr txBox="1">
            <a:spLocks/>
          </p:cNvSpPr>
          <p:nvPr/>
        </p:nvSpPr>
        <p:spPr>
          <a:xfrm>
            <a:off x="457200" y="1119882"/>
            <a:ext cx="8229600" cy="652934"/>
          </a:xfrm>
          <a:prstGeom prst="rect">
            <a:avLst/>
          </a:prstGeom>
          <a:effectLst>
            <a:outerShdw blurRad="50800" dist="38100" dir="5400000" algn="t" rotWithShape="0">
              <a:prstClr val="black">
                <a:alpha val="40000"/>
              </a:prstClr>
            </a:outerShdw>
          </a:effectLst>
        </p:spPr>
        <p:txBody>
          <a:bodyPr vert="horz" lIns="91440" tIns="45720" rIns="91440" bIns="45720" rtlCol="0" anchor="ctr">
            <a:noAutofit/>
          </a:bodyPr>
          <a:lstStyle>
            <a:lvl1pPr algn="ctr" defTabSz="914400" rtl="0" eaLnBrk="1" latinLnBrk="0" hangingPunct="1">
              <a:spcBef>
                <a:spcPct val="0"/>
              </a:spcBef>
              <a:buNone/>
              <a:defRPr sz="4000" b="1" kern="1200">
                <a:ln>
                  <a:solidFill>
                    <a:schemeClr val="tx2">
                      <a:lumMod val="50000"/>
                    </a:schemeClr>
                  </a:solidFill>
                </a:ln>
                <a:solidFill>
                  <a:schemeClr val="accent1">
                    <a:lumMod val="75000"/>
                  </a:schemeClr>
                </a:solidFill>
                <a:latin typeface="+mj-lt"/>
                <a:ea typeface="+mj-ea"/>
                <a:cs typeface="+mj-cs"/>
              </a:defRPr>
            </a:lvl1pPr>
          </a:lstStyle>
          <a:p>
            <a:r>
              <a:rPr lang="en-GB" sz="3600" dirty="0" smtClean="0">
                <a:solidFill>
                  <a:schemeClr val="tx2"/>
                </a:solidFill>
              </a:rPr>
              <a:t>Q2.8 </a:t>
            </a:r>
            <a:r>
              <a:rPr lang="en-GB" sz="3600" dirty="0">
                <a:solidFill>
                  <a:schemeClr val="tx2"/>
                </a:solidFill>
              </a:rPr>
              <a:t>T</a:t>
            </a:r>
            <a:r>
              <a:rPr lang="en-GB" sz="3600" dirty="0" smtClean="0">
                <a:solidFill>
                  <a:schemeClr val="tx2"/>
                </a:solidFill>
              </a:rPr>
              <a:t>o learn from experience or experience virtual learning</a:t>
            </a:r>
            <a:endParaRPr lang="en-GB" sz="3600" dirty="0">
              <a:solidFill>
                <a:schemeClr val="tx2"/>
              </a:solidFill>
            </a:endParaRPr>
          </a:p>
        </p:txBody>
      </p:sp>
    </p:spTree>
    <p:custDataLst>
      <p:tags r:id="rId2"/>
    </p:custDataLst>
    <p:extLst>
      <p:ext uri="{BB962C8B-B14F-4D97-AF65-F5344CB8AC3E}">
        <p14:creationId xmlns:p14="http://schemas.microsoft.com/office/powerpoint/2010/main" val="144582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458799583"/>
              </p:ext>
            </p:ext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20496"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1651000"/>
                        <a:ext cx="4572000" cy="5143500"/>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1600200"/>
            <a:ext cx="4114800" cy="4525963"/>
          </a:xfrm>
        </p:spPr>
        <p:txBody>
          <a:bodyPr>
            <a:noAutofit/>
          </a:bodyPr>
          <a:lstStyle/>
          <a:p>
            <a:pPr marL="514350" indent="-514350">
              <a:buFont typeface="Arial" pitchFamily="34" charset="0"/>
              <a:buAutoNum type="arabicPeriod"/>
            </a:pPr>
            <a:r>
              <a:rPr lang="en-GB" dirty="0" smtClean="0"/>
              <a:t>Strongly Agree</a:t>
            </a:r>
          </a:p>
          <a:p>
            <a:pPr marL="514350" indent="-514350">
              <a:buFont typeface="Arial" pitchFamily="34" charset="0"/>
              <a:buAutoNum type="arabicPeriod"/>
            </a:pPr>
            <a:r>
              <a:rPr lang="en-GB" dirty="0" smtClean="0"/>
              <a:t>Agree</a:t>
            </a:r>
          </a:p>
          <a:p>
            <a:pPr marL="514350" indent="-514350">
              <a:buFont typeface="Arial" pitchFamily="34" charset="0"/>
              <a:buAutoNum type="arabicPeriod"/>
            </a:pPr>
            <a:r>
              <a:rPr lang="en-GB" dirty="0" smtClean="0"/>
              <a:t>Disagree</a:t>
            </a:r>
          </a:p>
          <a:p>
            <a:pPr marL="514350" indent="-514350">
              <a:buFont typeface="Arial" pitchFamily="34" charset="0"/>
              <a:buAutoNum type="arabicPeriod"/>
            </a:pPr>
            <a:r>
              <a:rPr lang="en-GB" dirty="0" smtClean="0"/>
              <a:t>Strongly Disagree</a:t>
            </a:r>
            <a:endParaRPr lang="en-GB" dirty="0"/>
          </a:p>
        </p:txBody>
      </p:sp>
      <p:sp>
        <p:nvSpPr>
          <p:cNvPr id="7" name="TPQuestion"/>
          <p:cNvSpPr>
            <a:spLocks noGrp="1"/>
          </p:cNvSpPr>
          <p:nvPr>
            <p:ph type="title"/>
          </p:nvPr>
        </p:nvSpPr>
        <p:spPr>
          <a:xfrm>
            <a:off x="457200" y="759842"/>
            <a:ext cx="8229600" cy="652934"/>
          </a:xfrm>
        </p:spPr>
        <p:txBody>
          <a:bodyPr/>
          <a:lstStyle/>
          <a:p>
            <a:r>
              <a:rPr lang="en-GB" sz="3600" dirty="0" smtClean="0"/>
              <a:t>Q2.9  Improve language skills</a:t>
            </a:r>
            <a:endParaRPr lang="en-GB" sz="3600" dirty="0"/>
          </a:p>
        </p:txBody>
      </p:sp>
    </p:spTree>
    <p:custDataLst>
      <p:tags r:id="rId2"/>
    </p:custDataLst>
    <p:extLst>
      <p:ext uri="{BB962C8B-B14F-4D97-AF65-F5344CB8AC3E}">
        <p14:creationId xmlns:p14="http://schemas.microsoft.com/office/powerpoint/2010/main" val="2320607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91516" y="717079"/>
            <a:ext cx="8229600" cy="652934"/>
          </a:xfrm>
        </p:spPr>
        <p:txBody>
          <a:bodyPr/>
          <a:lstStyle/>
          <a:p>
            <a:r>
              <a:rPr lang="en-GB" sz="3200" dirty="0"/>
              <a:t>Q2.10  Interesting because it’s new, attracting, challenging, using learning methods</a:t>
            </a:r>
          </a:p>
        </p:txBody>
      </p:sp>
      <p:sp>
        <p:nvSpPr>
          <p:cNvPr id="3" name="TPAnswers"/>
          <p:cNvSpPr>
            <a:spLocks noGrp="1"/>
          </p:cNvSpPr>
          <p:nvPr>
            <p:ph type="body" idx="1"/>
            <p:custDataLst>
              <p:tags r:id="rId3"/>
            </p:custDataLst>
          </p:nvPr>
        </p:nvSpPr>
        <p:spPr>
          <a:xfrm>
            <a:off x="457200" y="1600200"/>
            <a:ext cx="4114800" cy="4525963"/>
          </a:xfrm>
        </p:spPr>
        <p:txBody>
          <a:bodyPr/>
          <a:lstStyle/>
          <a:p>
            <a:pPr marL="514350" indent="-514350">
              <a:buFont typeface="Arial" pitchFamily="34" charset="0"/>
              <a:buAutoNum type="alphaUcPeriod"/>
            </a:pPr>
            <a:r>
              <a:rPr lang="en-GB" dirty="0" smtClean="0"/>
              <a:t>Strongly Agree</a:t>
            </a:r>
          </a:p>
          <a:p>
            <a:pPr marL="514350" indent="-514350">
              <a:buFont typeface="Arial" pitchFamily="34" charset="0"/>
              <a:buAutoNum type="alphaUcPeriod"/>
            </a:pPr>
            <a:r>
              <a:rPr lang="en-GB" dirty="0" smtClean="0"/>
              <a:t>Agree</a:t>
            </a:r>
          </a:p>
          <a:p>
            <a:pPr marL="514350" indent="-514350">
              <a:buFont typeface="Arial" pitchFamily="34" charset="0"/>
              <a:buAutoNum type="alphaUcPeriod"/>
            </a:pPr>
            <a:r>
              <a:rPr lang="en-GB" dirty="0" smtClean="0"/>
              <a:t>Disagree</a:t>
            </a:r>
          </a:p>
          <a:p>
            <a:pPr marL="514350" indent="-514350">
              <a:buFont typeface="Arial" pitchFamily="34" charset="0"/>
              <a:buAutoNum type="alphaUcPeriod"/>
            </a:pPr>
            <a:r>
              <a:rPr lang="en-GB" dirty="0" smtClean="0"/>
              <a:t>Strongly Disagree</a:t>
            </a:r>
            <a:endParaRPr lang="en-GB" dirty="0"/>
          </a:p>
        </p:txBody>
      </p:sp>
      <p:sp>
        <p:nvSpPr>
          <p:cNvPr id="4" name="Footer Placeholder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4"/>
            </p:custDataLst>
            <p:extLst>
              <p:ext uri="{D42A27DB-BD31-4B8C-83A1-F6EECF244321}">
                <p14:modId xmlns:p14="http://schemas.microsoft.com/office/powerpoint/2010/main" val="1256645090"/>
              </p:ext>
            </p:extLst>
          </p:nvPr>
        </p:nvGraphicFramePr>
        <p:xfrm>
          <a:off x="4572000" y="1600200"/>
          <a:ext cx="4572000" cy="5143500"/>
        </p:xfrm>
        <a:graphic>
          <a:graphicData uri="http://schemas.openxmlformats.org/presentationml/2006/ole">
            <mc:AlternateContent xmlns:mc="http://schemas.openxmlformats.org/markup-compatibility/2006">
              <mc:Choice xmlns:v="urn:schemas-microsoft-com:vml" Requires="v">
                <p:oleObj spid="_x0000_s24583" name="Chart" r:id="rId6" imgW="4572034" imgH="5143584" progId="MSGraph.Chart.8">
                  <p:embed followColorScheme="full"/>
                </p:oleObj>
              </mc:Choice>
              <mc:Fallback>
                <p:oleObj name="Chart" r:id="rId6" imgW="4572034" imgH="5143584" progId="MSGraph.Chart.8">
                  <p:embed followColorScheme="full"/>
                  <p:pic>
                    <p:nvPicPr>
                      <p:cNvPr id="0" name=""/>
                      <p:cNvPicPr/>
                      <p:nvPr/>
                    </p:nvPicPr>
                    <p:blipFill>
                      <a:blip r:embed="rId7"/>
                      <a:stretch>
                        <a:fillRect/>
                      </a:stretch>
                    </p:blipFill>
                    <p:spPr>
                      <a:xfrm>
                        <a:off x="4572000" y="1600200"/>
                        <a:ext cx="4572000" cy="5143500"/>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3208788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GB" dirty="0" smtClean="0"/>
              <a:t>Thank you for coming!</a:t>
            </a:r>
            <a:endParaRPr lang="en-GB" dirty="0"/>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Tree>
    <p:custDataLst>
      <p:tags r:id="rId1"/>
    </p:custDataLst>
    <p:extLst>
      <p:ext uri="{BB962C8B-B14F-4D97-AF65-F5344CB8AC3E}">
        <p14:creationId xmlns:p14="http://schemas.microsoft.com/office/powerpoint/2010/main" val="1551549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en-GB" dirty="0" smtClean="0"/>
              <a:t>Section 0. Warm Up</a:t>
            </a:r>
            <a:endParaRPr lang="en-GB" dirty="0"/>
          </a:p>
        </p:txBody>
      </p:sp>
      <p:sp>
        <p:nvSpPr>
          <p:cNvPr id="7" name="内容占位符 6"/>
          <p:cNvSpPr>
            <a:spLocks noGrp="1"/>
          </p:cNvSpPr>
          <p:nvPr>
            <p:ph idx="1"/>
          </p:nvPr>
        </p:nvSpPr>
        <p:spPr/>
        <p:txBody>
          <a:bodyPr/>
          <a:lstStyle/>
          <a:p>
            <a:r>
              <a:rPr lang="en-GB" dirty="0" smtClean="0"/>
              <a:t>Check whether your zapper is working</a:t>
            </a:r>
          </a:p>
          <a:p>
            <a:r>
              <a:rPr lang="en-GB" dirty="0" smtClean="0"/>
              <a:t>…</a:t>
            </a:r>
            <a:endParaRPr lang="en-GB" dirty="0"/>
          </a:p>
        </p:txBody>
      </p:sp>
      <p:sp>
        <p:nvSpPr>
          <p:cNvPr id="3" name="页脚占位符 2"/>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Tree>
    <p:custDataLst>
      <p:tags r:id="rId1"/>
    </p:custDataLst>
    <p:extLst>
      <p:ext uri="{BB962C8B-B14F-4D97-AF65-F5344CB8AC3E}">
        <p14:creationId xmlns:p14="http://schemas.microsoft.com/office/powerpoint/2010/main" val="2785865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543818"/>
            <a:ext cx="8229600" cy="652934"/>
          </a:xfrm>
        </p:spPr>
        <p:txBody>
          <a:bodyPr/>
          <a:lstStyle/>
          <a:p>
            <a:r>
              <a:rPr lang="en-GB" dirty="0" smtClean="0"/>
              <a:t>Q0.0 Is your zapper working?</a:t>
            </a:r>
            <a:endParaRPr lang="en-GB" dirty="0"/>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3490259200"/>
              </p:ext>
            </p:ext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2064"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1651000"/>
                        <a:ext cx="4572000" cy="5143500"/>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1600200"/>
            <a:ext cx="4114800" cy="4525963"/>
          </a:xfrm>
        </p:spPr>
        <p:txBody>
          <a:bodyPr>
            <a:noAutofit/>
          </a:bodyPr>
          <a:lstStyle/>
          <a:p>
            <a:pPr marL="514350" indent="-514350">
              <a:buFont typeface="Arial" pitchFamily="34" charset="0"/>
              <a:buAutoNum type="arabicPeriod"/>
            </a:pPr>
            <a:r>
              <a:rPr lang="en-GB" dirty="0" smtClean="0"/>
              <a:t>Yes</a:t>
            </a:r>
          </a:p>
          <a:p>
            <a:pPr marL="514350" indent="-514350">
              <a:buFont typeface="Arial" pitchFamily="34" charset="0"/>
              <a:buAutoNum type="arabicPeriod"/>
            </a:pPr>
            <a:r>
              <a:rPr lang="en-GB" dirty="0" smtClean="0"/>
              <a:t>No</a:t>
            </a:r>
          </a:p>
          <a:p>
            <a:pPr marL="514350" indent="-514350">
              <a:buFont typeface="Arial" pitchFamily="34" charset="0"/>
              <a:buAutoNum type="arabicPeriod"/>
            </a:pPr>
            <a:r>
              <a:rPr lang="en-GB" dirty="0" smtClean="0"/>
              <a:t>Don’t know</a:t>
            </a:r>
          </a:p>
          <a:p>
            <a:pPr marL="514350" indent="-514350">
              <a:buFont typeface="Arial" pitchFamily="34" charset="0"/>
              <a:buAutoNum type="arabicPeriod"/>
            </a:pPr>
            <a:r>
              <a:rPr lang="en-GB" dirty="0" smtClean="0"/>
              <a:t>Prefer not to say</a:t>
            </a:r>
            <a:endParaRPr lang="en-GB" dirty="0"/>
          </a:p>
        </p:txBody>
      </p:sp>
    </p:spTree>
    <p:custDataLst>
      <p:tags r:id="rId2"/>
    </p:custDataLst>
    <p:extLst>
      <p:ext uri="{BB962C8B-B14F-4D97-AF65-F5344CB8AC3E}">
        <p14:creationId xmlns:p14="http://schemas.microsoft.com/office/powerpoint/2010/main" val="490674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543818"/>
            <a:ext cx="8229600" cy="652934"/>
          </a:xfrm>
        </p:spPr>
        <p:txBody>
          <a:bodyPr/>
          <a:lstStyle/>
          <a:p>
            <a:r>
              <a:rPr lang="en-GB" dirty="0" smtClean="0"/>
              <a:t>Q0.1 Your gender</a:t>
            </a:r>
            <a:endParaRPr lang="en-GB" dirty="0"/>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3106364358"/>
              </p:ext>
            </p:ext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3088"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1651000"/>
                        <a:ext cx="4572000" cy="5143500"/>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1600200"/>
            <a:ext cx="4114800" cy="4525963"/>
          </a:xfrm>
        </p:spPr>
        <p:txBody>
          <a:bodyPr>
            <a:noAutofit/>
          </a:bodyPr>
          <a:lstStyle/>
          <a:p>
            <a:pPr marL="514350" indent="-514350">
              <a:buFont typeface="Arial" pitchFamily="34" charset="0"/>
              <a:buAutoNum type="arabicPeriod"/>
            </a:pPr>
            <a:r>
              <a:rPr lang="en-GB" dirty="0" smtClean="0"/>
              <a:t>Female</a:t>
            </a:r>
          </a:p>
          <a:p>
            <a:pPr marL="514350" indent="-514350">
              <a:buFont typeface="Arial" pitchFamily="34" charset="0"/>
              <a:buAutoNum type="arabicPeriod"/>
            </a:pPr>
            <a:r>
              <a:rPr lang="en-GB" dirty="0" smtClean="0"/>
              <a:t>Male</a:t>
            </a:r>
          </a:p>
          <a:p>
            <a:pPr marL="514350" indent="-514350">
              <a:buFont typeface="Arial" pitchFamily="34" charset="0"/>
              <a:buAutoNum type="arabicPeriod"/>
            </a:pPr>
            <a:r>
              <a:rPr lang="en-GB" dirty="0" smtClean="0"/>
              <a:t>Prefer not to say</a:t>
            </a:r>
            <a:endParaRPr lang="en-GB" dirty="0"/>
          </a:p>
        </p:txBody>
      </p:sp>
    </p:spTree>
    <p:custDataLst>
      <p:tags r:id="rId2"/>
    </p:custDataLst>
    <p:extLst>
      <p:ext uri="{BB962C8B-B14F-4D97-AF65-F5344CB8AC3E}">
        <p14:creationId xmlns:p14="http://schemas.microsoft.com/office/powerpoint/2010/main" val="1972142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831850"/>
            <a:ext cx="8229600" cy="652934"/>
          </a:xfrm>
        </p:spPr>
        <p:txBody>
          <a:bodyPr/>
          <a:lstStyle/>
          <a:p>
            <a:r>
              <a:rPr lang="en-GB" sz="3200" dirty="0" smtClean="0"/>
              <a:t>Section 1. </a:t>
            </a:r>
            <a:r>
              <a:rPr lang="en-GB" sz="3200" dirty="0"/>
              <a:t>Which of the following my prompt you to think about virtual mobility?</a:t>
            </a:r>
            <a:r>
              <a:rPr lang="en-GB" sz="3200" dirty="0" smtClean="0"/>
              <a:t> </a:t>
            </a:r>
            <a:endParaRPr lang="en-GB" sz="3200" dirty="0"/>
          </a:p>
        </p:txBody>
      </p:sp>
      <p:sp>
        <p:nvSpPr>
          <p:cNvPr id="3" name="内容占位符 2"/>
          <p:cNvSpPr>
            <a:spLocks noGrp="1"/>
          </p:cNvSpPr>
          <p:nvPr>
            <p:ph idx="1"/>
          </p:nvPr>
        </p:nvSpPr>
        <p:spPr>
          <a:xfrm>
            <a:off x="457200" y="1711349"/>
            <a:ext cx="8229600" cy="4525963"/>
          </a:xfrm>
        </p:spPr>
        <p:txBody>
          <a:bodyPr/>
          <a:lstStyle/>
          <a:p>
            <a:r>
              <a:rPr lang="en-GB" dirty="0"/>
              <a:t>Score the attractiveness on a scale of 1 to </a:t>
            </a:r>
            <a:r>
              <a:rPr lang="en-GB" dirty="0" smtClean="0"/>
              <a:t>4</a:t>
            </a:r>
          </a:p>
          <a:p>
            <a:r>
              <a:rPr lang="en-GB" dirty="0" smtClean="0"/>
              <a:t>Comparing a physical exchange or visit overseas with the virtual alternative</a:t>
            </a:r>
            <a:endParaRPr lang="en-GB" dirty="0"/>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a:solidFill>
                <a:srgbClr val="1F497D">
                  <a:lumMod val="75000"/>
                </a:srgbClr>
              </a:solidFill>
            </a:endParaRPr>
          </a:p>
        </p:txBody>
      </p:sp>
    </p:spTree>
    <p:custDataLst>
      <p:tags r:id="rId1"/>
    </p:custDataLst>
    <p:extLst>
      <p:ext uri="{BB962C8B-B14F-4D97-AF65-F5344CB8AC3E}">
        <p14:creationId xmlns:p14="http://schemas.microsoft.com/office/powerpoint/2010/main" val="30391435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179512" y="1052736"/>
            <a:ext cx="9001000" cy="652934"/>
          </a:xfrm>
        </p:spPr>
        <p:txBody>
          <a:bodyPr/>
          <a:lstStyle/>
          <a:p>
            <a:r>
              <a:rPr lang="en-GB" sz="3200" dirty="0" smtClean="0"/>
              <a:t>Q1.1 </a:t>
            </a:r>
            <a:r>
              <a:rPr lang="en-GB" sz="3200" u="sng" dirty="0" smtClean="0">
                <a:solidFill>
                  <a:schemeClr val="accent2">
                    <a:lumMod val="75000"/>
                  </a:schemeClr>
                </a:solidFill>
                <a:effectLst>
                  <a:outerShdw blurRad="38100" dist="38100" dir="2700000" algn="tl">
                    <a:srgbClr val="000000">
                      <a:alpha val="43137"/>
                    </a:srgbClr>
                  </a:outerShdw>
                </a:effectLst>
              </a:rPr>
              <a:t>As a </a:t>
            </a:r>
            <a:r>
              <a:rPr lang="en-GB" sz="3200" u="sng" dirty="0" err="1" smtClean="0">
                <a:solidFill>
                  <a:schemeClr val="accent2">
                    <a:lumMod val="75000"/>
                  </a:schemeClr>
                </a:solidFill>
                <a:effectLst>
                  <a:outerShdw blurRad="38100" dist="38100" dir="2700000" algn="tl">
                    <a:srgbClr val="000000">
                      <a:alpha val="43137"/>
                    </a:srgbClr>
                  </a:outerShdw>
                </a:effectLst>
              </a:rPr>
              <a:t>Uk</a:t>
            </a:r>
            <a:r>
              <a:rPr lang="en-GB" sz="3200" u="sng" dirty="0" smtClean="0">
                <a:solidFill>
                  <a:schemeClr val="accent2">
                    <a:lumMod val="75000"/>
                  </a:schemeClr>
                </a:solidFill>
                <a:effectLst>
                  <a:outerShdw blurRad="38100" dist="38100" dir="2700000" algn="tl">
                    <a:srgbClr val="000000">
                      <a:alpha val="43137"/>
                    </a:srgbClr>
                  </a:outerShdw>
                </a:effectLst>
              </a:rPr>
              <a:t> student </a:t>
            </a:r>
            <a:r>
              <a:rPr lang="en-GB" sz="3200" dirty="0" smtClean="0"/>
              <a:t>Would you be interested in the opportunity for </a:t>
            </a:r>
            <a:br>
              <a:rPr lang="en-GB" sz="3200" dirty="0" smtClean="0"/>
            </a:br>
            <a:r>
              <a:rPr lang="en-GB" sz="3200" dirty="0" smtClean="0"/>
              <a:t> </a:t>
            </a:r>
            <a:r>
              <a:rPr lang="en-GB" dirty="0">
                <a:solidFill>
                  <a:srgbClr val="FF0000"/>
                </a:solidFill>
              </a:rPr>
              <a:t>Face to face study abroad</a:t>
            </a:r>
            <a:r>
              <a:rPr lang="en-GB" sz="4800" dirty="0">
                <a:solidFill>
                  <a:srgbClr val="FF0000"/>
                </a:solidFill>
              </a:rPr>
              <a:t/>
            </a:r>
            <a:br>
              <a:rPr lang="en-GB" sz="4800" dirty="0">
                <a:solidFill>
                  <a:srgbClr val="FF0000"/>
                </a:solidFill>
              </a:rPr>
            </a:br>
            <a:endParaRPr lang="en-GB" dirty="0"/>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1456326693"/>
              </p:ext>
            </p:ext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4113" name="图表" r:id="rId7" imgW="4572039" imgH="5143616" progId="MSGraph.Chart.8">
                  <p:embed followColorScheme="full"/>
                </p:oleObj>
              </mc:Choice>
              <mc:Fallback>
                <p:oleObj name="图表" r:id="rId7" imgW="4572039" imgH="5143616" progId="MSGraph.Chart.8">
                  <p:embed followColorScheme="full"/>
                  <p:pic>
                    <p:nvPicPr>
                      <p:cNvPr id="0" name=""/>
                      <p:cNvPicPr/>
                      <p:nvPr/>
                    </p:nvPicPr>
                    <p:blipFill>
                      <a:blip r:embed="rId8"/>
                      <a:stretch>
                        <a:fillRect/>
                      </a:stretch>
                    </p:blipFill>
                    <p:spPr>
                      <a:xfrm>
                        <a:off x="4508500" y="1651000"/>
                        <a:ext cx="4572000" cy="5143500"/>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1844824"/>
            <a:ext cx="4114800" cy="4281339"/>
          </a:xfrm>
        </p:spPr>
        <p:txBody>
          <a:bodyPr>
            <a:noAutofit/>
          </a:bodyPr>
          <a:lstStyle/>
          <a:p>
            <a:pPr marL="514350" indent="-514350">
              <a:buFont typeface="Arial" pitchFamily="34" charset="0"/>
              <a:buAutoNum type="arabicPeriod"/>
            </a:pPr>
            <a:r>
              <a:rPr lang="en-GB" dirty="0" smtClean="0"/>
              <a:t>Not at all</a:t>
            </a:r>
          </a:p>
          <a:p>
            <a:pPr marL="514350" indent="-514350">
              <a:buFont typeface="Arial" pitchFamily="34" charset="0"/>
              <a:buAutoNum type="arabicPeriod"/>
            </a:pPr>
            <a:r>
              <a:rPr lang="en-GB" dirty="0" smtClean="0"/>
              <a:t>A little</a:t>
            </a:r>
          </a:p>
          <a:p>
            <a:pPr marL="514350" indent="-514350">
              <a:buFont typeface="Arial" pitchFamily="34" charset="0"/>
              <a:buAutoNum type="arabicPeriod"/>
            </a:pPr>
            <a:r>
              <a:rPr lang="en-GB" dirty="0" smtClean="0"/>
              <a:t>A lot</a:t>
            </a:r>
          </a:p>
          <a:p>
            <a:pPr marL="514350" indent="-514350">
              <a:buFont typeface="Arial" pitchFamily="34" charset="0"/>
              <a:buAutoNum type="arabicPeriod"/>
            </a:pPr>
            <a:r>
              <a:rPr lang="en-GB" dirty="0" smtClean="0"/>
              <a:t>Definitely</a:t>
            </a:r>
            <a:endParaRPr lang="en-GB" dirty="0"/>
          </a:p>
        </p:txBody>
      </p:sp>
    </p:spTree>
    <p:custDataLst>
      <p:tags r:id="rId2"/>
    </p:custDataLst>
    <p:extLst>
      <p:ext uri="{BB962C8B-B14F-4D97-AF65-F5344CB8AC3E}">
        <p14:creationId xmlns:p14="http://schemas.microsoft.com/office/powerpoint/2010/main" val="873983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975866"/>
            <a:ext cx="8229600" cy="652934"/>
          </a:xfrm>
        </p:spPr>
        <p:txBody>
          <a:bodyPr/>
          <a:lstStyle/>
          <a:p>
            <a:r>
              <a:rPr lang="en-GB" sz="2800" dirty="0" smtClean="0"/>
              <a:t>Q1.2 </a:t>
            </a:r>
            <a:r>
              <a:rPr lang="en-GB" sz="2800" dirty="0"/>
              <a:t>Would you be interested in the opportunity for </a:t>
            </a:r>
            <a:r>
              <a:rPr lang="en-GB" sz="3600" dirty="0"/>
              <a:t/>
            </a:r>
            <a:br>
              <a:rPr lang="en-GB" sz="3600" dirty="0"/>
            </a:br>
            <a:r>
              <a:rPr lang="en-GB" sz="3600" dirty="0"/>
              <a:t> </a:t>
            </a:r>
            <a:r>
              <a:rPr lang="en-GB" sz="3600" dirty="0">
                <a:solidFill>
                  <a:srgbClr val="FF0000"/>
                </a:solidFill>
              </a:rPr>
              <a:t>A virtual </a:t>
            </a:r>
            <a:r>
              <a:rPr lang="en-GB" sz="3600" dirty="0" smtClean="0">
                <a:solidFill>
                  <a:srgbClr val="FF0000"/>
                </a:solidFill>
              </a:rPr>
              <a:t>module (as </a:t>
            </a:r>
            <a:r>
              <a:rPr lang="en-GB" sz="3600" dirty="0">
                <a:solidFill>
                  <a:srgbClr val="FF0000"/>
                </a:solidFill>
              </a:rPr>
              <a:t>part of a programme) or seminar (series)</a:t>
            </a:r>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3319886098"/>
              </p:ext>
            </p:extLst>
          </p:nvPr>
        </p:nvGraphicFramePr>
        <p:xfrm>
          <a:off x="4508500" y="2420888"/>
          <a:ext cx="4572000" cy="4373612"/>
        </p:xfrm>
        <a:graphic>
          <a:graphicData uri="http://schemas.openxmlformats.org/presentationml/2006/ole">
            <mc:AlternateContent xmlns:mc="http://schemas.openxmlformats.org/markup-compatibility/2006">
              <mc:Choice xmlns:v="urn:schemas-microsoft-com:vml" Requires="v">
                <p:oleObj spid="_x0000_s10257" name="图表" r:id="rId6" imgW="4572039" imgH="5143616" progId="MSGraph.Chart.8">
                  <p:embed followColorScheme="full"/>
                </p:oleObj>
              </mc:Choice>
              <mc:Fallback>
                <p:oleObj name="图表" r:id="rId6" imgW="4572039" imgH="5143616" progId="MSGraph.Chart.8">
                  <p:embed followColorScheme="full"/>
                  <p:pic>
                    <p:nvPicPr>
                      <p:cNvPr id="0" name=""/>
                      <p:cNvPicPr/>
                      <p:nvPr/>
                    </p:nvPicPr>
                    <p:blipFill>
                      <a:blip r:embed="rId7"/>
                      <a:stretch>
                        <a:fillRect/>
                      </a:stretch>
                    </p:blipFill>
                    <p:spPr>
                      <a:xfrm>
                        <a:off x="4508500" y="2420888"/>
                        <a:ext cx="4572000" cy="4373612"/>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2564904"/>
            <a:ext cx="4114800" cy="3561259"/>
          </a:xfrm>
        </p:spPr>
        <p:txBody>
          <a:bodyPr>
            <a:noAutofit/>
          </a:bodyPr>
          <a:lstStyle/>
          <a:p>
            <a:pPr marL="514350" indent="-514350">
              <a:buFont typeface="Arial" pitchFamily="34" charset="0"/>
              <a:buAutoNum type="arabicPeriod"/>
            </a:pPr>
            <a:r>
              <a:rPr lang="en-GB" dirty="0" smtClean="0"/>
              <a:t>Not at all</a:t>
            </a:r>
          </a:p>
          <a:p>
            <a:pPr marL="514350" indent="-514350">
              <a:buFont typeface="Arial" pitchFamily="34" charset="0"/>
              <a:buAutoNum type="arabicPeriod"/>
            </a:pPr>
            <a:r>
              <a:rPr lang="en-GB" dirty="0"/>
              <a:t>A </a:t>
            </a:r>
            <a:r>
              <a:rPr lang="en-GB" dirty="0" smtClean="0"/>
              <a:t>little </a:t>
            </a:r>
          </a:p>
          <a:p>
            <a:pPr marL="514350" indent="-514350">
              <a:buFont typeface="Arial" pitchFamily="34" charset="0"/>
              <a:buAutoNum type="arabicPeriod"/>
            </a:pPr>
            <a:r>
              <a:rPr lang="en-GB" dirty="0" smtClean="0"/>
              <a:t>A lot</a:t>
            </a:r>
          </a:p>
          <a:p>
            <a:pPr marL="514350" indent="-514350">
              <a:buFont typeface="Arial" pitchFamily="34" charset="0"/>
              <a:buAutoNum type="arabicPeriod"/>
            </a:pPr>
            <a:r>
              <a:rPr lang="en-GB" dirty="0" smtClean="0"/>
              <a:t>Definitely</a:t>
            </a:r>
            <a:endParaRPr lang="en-GB" dirty="0"/>
          </a:p>
        </p:txBody>
      </p:sp>
    </p:spTree>
    <p:custDataLst>
      <p:tags r:id="rId2"/>
    </p:custDataLst>
    <p:extLst>
      <p:ext uri="{BB962C8B-B14F-4D97-AF65-F5344CB8AC3E}">
        <p14:creationId xmlns:p14="http://schemas.microsoft.com/office/powerpoint/2010/main" val="3788631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395536" y="1047874"/>
            <a:ext cx="8229600" cy="652934"/>
          </a:xfrm>
        </p:spPr>
        <p:txBody>
          <a:bodyPr/>
          <a:lstStyle/>
          <a:p>
            <a:r>
              <a:rPr lang="en-GB" sz="2800" dirty="0" smtClean="0"/>
              <a:t>Q1.3 </a:t>
            </a:r>
            <a:r>
              <a:rPr lang="en-GB" sz="2800" i="1" u="sng" dirty="0" smtClean="0">
                <a:solidFill>
                  <a:schemeClr val="accent2">
                    <a:lumMod val="75000"/>
                  </a:schemeClr>
                </a:solidFill>
                <a:effectLst>
                  <a:outerShdw blurRad="38100" dist="38100" dir="2700000" algn="tl">
                    <a:srgbClr val="000000">
                      <a:alpha val="43137"/>
                    </a:srgbClr>
                  </a:outerShdw>
                </a:effectLst>
              </a:rPr>
              <a:t>Separate</a:t>
            </a:r>
            <a:r>
              <a:rPr lang="en-GB" sz="2800" dirty="0" smtClean="0">
                <a:effectLst>
                  <a:outerShdw blurRad="38100" dist="38100" dir="2700000" algn="tl">
                    <a:srgbClr val="000000">
                      <a:alpha val="43137"/>
                    </a:srgbClr>
                  </a:outerShdw>
                </a:effectLst>
              </a:rPr>
              <a:t> </a:t>
            </a:r>
            <a:r>
              <a:rPr lang="en-GB" sz="2800" dirty="0" smtClean="0"/>
              <a:t>Would </a:t>
            </a:r>
            <a:r>
              <a:rPr lang="en-GB" sz="2800" dirty="0"/>
              <a:t>you be interested in the opportunity for </a:t>
            </a:r>
            <a:r>
              <a:rPr lang="en-GB" dirty="0" smtClean="0"/>
              <a:t/>
            </a:r>
            <a:br>
              <a:rPr lang="en-GB" dirty="0" smtClean="0"/>
            </a:br>
            <a:r>
              <a:rPr lang="en-GB" dirty="0" smtClean="0">
                <a:solidFill>
                  <a:srgbClr val="FF0000"/>
                </a:solidFill>
              </a:rPr>
              <a:t>A </a:t>
            </a:r>
            <a:r>
              <a:rPr lang="en-GB" dirty="0">
                <a:solidFill>
                  <a:srgbClr val="FF0000"/>
                </a:solidFill>
              </a:rPr>
              <a:t>virtual study programme</a:t>
            </a:r>
            <a:br>
              <a:rPr lang="en-GB" dirty="0">
                <a:solidFill>
                  <a:srgbClr val="FF0000"/>
                </a:solidFill>
              </a:rPr>
            </a:br>
            <a:endParaRPr lang="en-GB" dirty="0"/>
          </a:p>
        </p:txBody>
      </p:sp>
      <p:sp>
        <p:nvSpPr>
          <p:cNvPr id="4" name="页脚占位符 3"/>
          <p:cNvSpPr>
            <a:spLocks noGrp="1"/>
          </p:cNvSpPr>
          <p:nvPr>
            <p:ph type="ftr" sz="quarter" idx="11"/>
          </p:nvPr>
        </p:nvSpPr>
        <p:spPr/>
        <p:txBody>
          <a:bodyPr/>
          <a:lstStyle/>
          <a:p>
            <a:r>
              <a:rPr lang="es-ES" smtClean="0">
                <a:solidFill>
                  <a:srgbClr val="1F497D">
                    <a:lumMod val="75000"/>
                  </a:srgbClr>
                </a:solidFill>
              </a:rPr>
              <a:t>saw@ecs.soton.ac.uk </a:t>
            </a:r>
            <a:endParaRPr lang="es-ES" dirty="0">
              <a:solidFill>
                <a:srgbClr val="1F497D">
                  <a:lumMod val="75000"/>
                </a:srgbClr>
              </a:solidFill>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2534480960"/>
              </p:ext>
            </p:ext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11280" name="图表" r:id="rId7" imgW="4572039" imgH="5143616" progId="MSGraph.Chart.8">
                  <p:embed followColorScheme="full"/>
                </p:oleObj>
              </mc:Choice>
              <mc:Fallback>
                <p:oleObj name="图表" r:id="rId7" imgW="4572039" imgH="5143616" progId="MSGraph.Chart.8">
                  <p:embed followColorScheme="full"/>
                  <p:pic>
                    <p:nvPicPr>
                      <p:cNvPr id="0" name=""/>
                      <p:cNvPicPr/>
                      <p:nvPr/>
                    </p:nvPicPr>
                    <p:blipFill>
                      <a:blip r:embed="rId8"/>
                      <a:stretch>
                        <a:fillRect/>
                      </a:stretch>
                    </p:blipFill>
                    <p:spPr>
                      <a:xfrm>
                        <a:off x="4508500" y="1651000"/>
                        <a:ext cx="4572000" cy="5143500"/>
                      </a:xfrm>
                      <a:prstGeom prst="rect">
                        <a:avLst/>
                      </a:prstGeom>
                    </p:spPr>
                  </p:pic>
                </p:oleObj>
              </mc:Fallback>
            </mc:AlternateContent>
          </a:graphicData>
        </a:graphic>
      </p:graphicFrame>
      <p:sp>
        <p:nvSpPr>
          <p:cNvPr id="3" name="TPAnswers"/>
          <p:cNvSpPr>
            <a:spLocks noGrp="1"/>
          </p:cNvSpPr>
          <p:nvPr>
            <p:ph type="body" idx="1"/>
            <p:custDataLst>
              <p:tags r:id="rId4"/>
            </p:custDataLst>
          </p:nvPr>
        </p:nvSpPr>
        <p:spPr>
          <a:xfrm>
            <a:off x="457200" y="1844824"/>
            <a:ext cx="4114800" cy="4281339"/>
          </a:xfrm>
        </p:spPr>
        <p:txBody>
          <a:bodyPr>
            <a:noAutofit/>
          </a:bodyPr>
          <a:lstStyle/>
          <a:p>
            <a:pPr marL="514350" indent="-514350">
              <a:buFont typeface="Arial" pitchFamily="34" charset="0"/>
              <a:buAutoNum type="arabicPeriod"/>
            </a:pPr>
            <a:r>
              <a:rPr lang="en-GB" dirty="0" smtClean="0"/>
              <a:t>Not at all</a:t>
            </a:r>
          </a:p>
          <a:p>
            <a:pPr marL="514350" indent="-514350">
              <a:buFont typeface="Arial" pitchFamily="34" charset="0"/>
              <a:buAutoNum type="arabicPeriod"/>
            </a:pPr>
            <a:r>
              <a:rPr lang="en-GB" dirty="0"/>
              <a:t>A little</a:t>
            </a:r>
          </a:p>
          <a:p>
            <a:pPr marL="514350" indent="-514350">
              <a:buFont typeface="Arial" pitchFamily="34" charset="0"/>
              <a:buAutoNum type="arabicPeriod"/>
            </a:pPr>
            <a:r>
              <a:rPr lang="en-GB" dirty="0" smtClean="0"/>
              <a:t>A lot</a:t>
            </a:r>
          </a:p>
          <a:p>
            <a:pPr marL="514350" indent="-514350">
              <a:buFont typeface="Arial" pitchFamily="34" charset="0"/>
              <a:buAutoNum type="arabicPeriod"/>
            </a:pPr>
            <a:r>
              <a:rPr lang="en-GB" dirty="0" smtClean="0"/>
              <a:t>Definitely</a:t>
            </a:r>
            <a:endParaRPr lang="en-GB" dirty="0"/>
          </a:p>
        </p:txBody>
      </p:sp>
    </p:spTree>
    <p:custDataLst>
      <p:tags r:id="rId2"/>
    </p:custDataLst>
    <p:extLst>
      <p:ext uri="{BB962C8B-B14F-4D97-AF65-F5344CB8AC3E}">
        <p14:creationId xmlns:p14="http://schemas.microsoft.com/office/powerpoint/2010/main" val="3668320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tags/tag1.xml><?xml version="1.0" encoding="utf-8"?>
<p:tagLst xmlns:a="http://schemas.openxmlformats.org/drawingml/2006/main" xmlns:r="http://schemas.openxmlformats.org/officeDocument/2006/relationships" xmlns:p="http://schemas.openxmlformats.org/presentationml/2006/main">
  <p:tag name="POWERPOINTVERSION" val="14.0"/>
  <p:tag name="PPVERSION" val="14.0"/>
  <p:tag name="DELIMITERS" val="3.1"/>
  <p:tag name="SHOWBARVISIBLE" val="True"/>
  <p:tag name="EXPANDSHOWBAR" val="True"/>
  <p:tag name="USESECONDARYMONITOR" val="True"/>
  <p:tag name="SAVECSVWITHSESSION" val="True"/>
  <p:tag name="CSVFORMAT" val="0"/>
  <p:tag name="BULLETTYPE" val="3"/>
  <p:tag name="ANSWERNOWSTYLE" val="-1"/>
  <p:tag name="ANSWERNOWTEXT" val="Answer Now"/>
  <p:tag name="COUNTDOWNSTYLE" val="-1"/>
  <p:tag name="RESPCOUNTERSTYLE" val="-1"/>
  <p:tag name="RESPCOUNTERFORMAT" val="0"/>
  <p:tag name="RESPTABLESTYLE" val="-1"/>
  <p:tag name="COUNTDOWNSECONDS" val="10"/>
  <p:tag name="INPUTSOURCE" val="1"/>
  <p:tag name="NUMRESPONSES" val="1"/>
  <p:tag name="BACKUPSESSIONS" val="True"/>
  <p:tag name="BACKUPMAINTENANCE" val="7"/>
  <p:tag name="CHARTVALUEFORMAT" val="0%"/>
  <p:tag name="AUTOADVANCE" val="False"/>
  <p:tag name="REVIEWONLY" val="False"/>
  <p:tag name="ROTATIONINTERVAL" val="2"/>
  <p:tag name="AUTOUPDATEALIASES" val="True"/>
  <p:tag name="STDCHART" val="1"/>
  <p:tag name="RACEENDPOINTS" val="100"/>
  <p:tag name="RACERSMAXDISPLAYED" val="5"/>
  <p:tag name="RACEANIMATIONSPEED" val="3"/>
  <p:tag name="SKIPREMAININGRACESLIDES" val="True"/>
  <p:tag name="PARTICIPANTSINLEADERBOARD" val="5"/>
  <p:tag name="TEAMSINLEADERBOARD" val="5"/>
  <p:tag name="MAXRESPONDERS" val="5"/>
  <p:tag name="BUBBLENAMEVISIBLE" val="True"/>
  <p:tag name="BUBBLESIZEVISIBLE" val="True"/>
  <p:tag name="BUBBLEVALUEFORMAT" val="0.0"/>
  <p:tag name="BUBBLEGROUPING" val="3"/>
  <p:tag name="DEFAULTNUMTEAMS" val="5"/>
  <p:tag name="CUSTOMGRIDBACKCOLOR" val="-722948"/>
  <p:tag name="CUSTOMCELLFORECOLOR" val="-16777216"/>
  <p:tag name="CUSTOMCELLBACKCOLOR1" val="-657956"/>
  <p:tag name="CUSTOMCELLBACKCOLOR2" val="-13395457"/>
  <p:tag name="CUSTOMCELLBACKCOLOR3" val="-268652"/>
  <p:tag name="CUSTOMCELLBACKCOLOR4" val="-8355712"/>
  <p:tag name="USESCHEMECOLORS" val="True"/>
  <p:tag name="DISPLAYNAME" val="True"/>
  <p:tag name="DISPLAYDEVICENUMBER" val="True"/>
  <p:tag name="DISPLAYDEVICEID" val="True"/>
  <p:tag name="GRIDOPACITY" val="90"/>
  <p:tag name="GRIDROTATIONINTERVAL" val="2"/>
  <p:tag name="AUTOSIZEGRID" val="True"/>
  <p:tag name="GRIDSIZE" val="{Width=800, Height=600}"/>
  <p:tag name="GRIDPOSITION" val="1"/>
  <p:tag name="GRIDFONTSIZE" val="12"/>
  <p:tag name="POLLINGCYCLE" val="2"/>
  <p:tag name="CHARTCOLORS" val="0"/>
  <p:tag name="CHARTLABELS" val="1"/>
  <p:tag name="RESETCHARTS" val="True"/>
  <p:tag name="INCLUDENONRESPONDERS" val="False"/>
  <p:tag name="MULTIRESPDIVISOR" val="1"/>
  <p:tag name="INCLUDEPPT" val="True"/>
  <p:tag name="ALLOWUSERFEEDBACK" val="True"/>
  <p:tag name="CORRECTPOINTVALUE" val="1"/>
  <p:tag name="INCORRECTPOINTVALUE" val="0"/>
  <p:tag name="REALTIMEBACKUP" val="False"/>
  <p:tag name="REALTIMEBACKUPPATH" val="(None)"/>
  <p:tag name="ZEROBASED" val="False"/>
  <p:tag name="AUTOADJUSTPARTRANGE" val="True"/>
  <p:tag name="CHARTSCALE" val="True"/>
  <p:tag name="ADVANCEDSETTINGSVIEW" val="False"/>
  <p:tag name="FIBDISPLAYRESULTS" val="True"/>
  <p:tag name="FIBNUMRESULTS" val="5"/>
  <p:tag name="FIBINCLUDEOTHER" val="True"/>
  <p:tag name="FIBDISPLAYKEYWORDS" val="True"/>
  <p:tag name="PRRESPONSE1" val="10"/>
  <p:tag name="PRRESPONSE2" val="9"/>
  <p:tag name="PRRESPONSE3" val="8"/>
  <p:tag name="PRRESPONSE4" val="7"/>
  <p:tag name="PRRESPONSE5" val="6"/>
  <p:tag name="PRRESPONSE6" val="5"/>
  <p:tag name="PRRESPONSE7" val="4"/>
  <p:tag name="PRRESPONSE8" val="3"/>
  <p:tag name="PRRESPONSE9" val="2"/>
  <p:tag name="PRRESPONSE10" val="1"/>
  <p:tag name="SHOWFLASHWARNING" val="True"/>
  <p:tag name="ALWAYSOPENPOLL" val="False"/>
  <p:tag name="WASPOLLED" val="32EEB37F84E943C29F3502D125E9800A"/>
  <p:tag name="TPOS" val="2"/>
  <p:tag name="TASKPANEKEY" val="1633ed30-d679-4209-a6cb-8b7a9ec84146"/>
  <p:tag name="TPVERSION" val="2008"/>
  <p:tag name="TPFULLVERSION" val="4.5.0.2212"/>
</p:tagLst>
</file>

<file path=ppt/tags/tag10.xml><?xml version="1.0" encoding="utf-8"?>
<p:tagLst xmlns:a="http://schemas.openxmlformats.org/drawingml/2006/main" xmlns:r="http://schemas.openxmlformats.org/officeDocument/2006/relationships" xmlns:p="http://schemas.openxmlformats.org/presentationml/2006/main">
  <p:tag name="ANSWERBULLETS" val="3"/>
  <p:tag name="TEXTLENGTH" val="29"/>
  <p:tag name="FONTSIZE" val="32"/>
  <p:tag name="BULLETTYPE" val="ppBulletArabicPeriod"/>
  <p:tag name="ANSWERTEXT" val="Female&#10;Male&#10;Prefer not to say"/>
  <p:tag name="ZEROBASED" val="False"/>
  <p:tag name="OLDNUMANSWERS" val="3"/>
</p:tagLst>
</file>

<file path=ppt/tags/tag11.xml><?xml version="1.0" encoding="utf-8"?>
<p:tagLst xmlns:a="http://schemas.openxmlformats.org/drawingml/2006/main" xmlns:r="http://schemas.openxmlformats.org/officeDocument/2006/relationships" xmlns:p="http://schemas.openxmlformats.org/presentationml/2006/main">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SLIDEGUID" val="23167ED8F9E6493E88DEBE3E18847FEB"/>
  <p:tag name="SLIDEID" val="23167ED8F9E6493E88DEBE3E18847FEB"/>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ANSWERSALIAS" val="Not at all|smicln|A little|smicln|A lot|smicln|Definitely"/>
  <p:tag name="VALUES" val="No Value|smicln|No Value|smicln|No Value|smicln|No Value"/>
  <p:tag name="QUESTIONALIAS" val="Q1.1 Would you be interested in the opportunity for   Face to face study abroad "/>
  <p:tag name="LIVECHARTING" val="False"/>
  <p:tag name="AUTOOPENPOLL" val="True"/>
  <p:tag name="AUTOFORMATCHART" val="True"/>
  <p:tag name="TYPE" val="MultiChoiceSlide"/>
  <p:tag name="TPQUESTIONXML" val="﻿&lt;?xml version=&quot;1.0&quot; encoding=&quot;utf-8&quot;?&gt;&#10;&lt;questionlist&gt;&#10;    &lt;properties&gt;&#10;        &lt;guid&gt;EF462E0D8DA6400BABC3070F9BFD8F91&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C79D66D98D954F3DBB8B5E9BAB2E8D2C&lt;/guid&gt;&#10;            &lt;repollguid&gt;0A823CEA21884C23B5A9C823A6F7B4BC&lt;/repollguid&gt;&#10;            &lt;sourceid&gt;04DF7AEF1B4B4A89AD0E03BBFF186EBC&lt;/sourceid&gt;&#10;            &lt;questiontext&gt;Q1.1 Would you be interested in the opportunity for  Face to face study abroad&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5EC67B0B6AEE44878F56F4EF5454B23F&lt;/guid&gt;&#10;                    &lt;answertext&gt;Not at all &lt;/answertext&gt;&#10;                    &lt;valuetype&gt;0&lt;/valuetype&gt;&#10;                &lt;/answer&gt;&#10;                &lt;answer&gt;&#10;                    &lt;guid&gt;7DA29EDA27A74221B17DEC46C6B4BCC1&lt;/guid&gt;&#10;                    &lt;answertext&gt;A little &lt;/answertext&gt;&#10;                    &lt;valuetype&gt;0&lt;/valuetype&gt;&#10;                &lt;/answer&gt;&#10;                &lt;answer&gt;&#10;                    &lt;guid&gt;E34B8FBD4A0D42D1810D7769948871A8&lt;/guid&gt;&#10;                    &lt;answertext&gt;A lot &lt;/answertext&gt;&#10;                    &lt;valuetype&gt;0&lt;/valuetype&gt;&#10;                &lt;/answer&gt;&#10;                &lt;answer&gt;&#10;                    &lt;guid&gt;47E64A50E2684B7D86F05F1269D9F0B2&lt;/guid&gt;&#10;                    &lt;answertext&gt;Definitely&lt;/answertext&gt;&#10;                    &lt;valuetype&gt;0&lt;/valuetype&gt;&#10;                &lt;/answer&gt;&#10;            &lt;/answers&gt;&#10;        &lt;/multichoice&gt;&#10;    &lt;/questions&gt;&#10;&lt;/questionlist&gt;"/>
  <p:tag name="RESULTS" val="Q1.1 Would you be interested in the opportunity for  Face to face study abroad[;crlf;]1[;]1[;]1[;]False[;]0[;][;crlf;]3[;]3[;]0[;]0[;crlf;]0[;]0[;]Not at all1[;]Not at all[;][;crlf;]0[;]0[;]A little2[;]A little[;][;crlf;]1[;]0[;]A lot3[;]A lot[;][;crlf;]0[;]0[;]Definitely4[;]Definitely[;]"/>
  <p:tag name="HASRESULTS" val="True"/>
  <p:tag name="RESPONSESGATHERED" val="False"/>
  <p:tag name="ANONYMOUSTEMP" val="False"/>
</p:tagLst>
</file>

<file path=ppt/tags/tag13.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14.xml><?xml version="1.0" encoding="utf-8"?>
<p:tagLst xmlns:a="http://schemas.openxmlformats.org/drawingml/2006/main" xmlns:r="http://schemas.openxmlformats.org/officeDocument/2006/relationships" xmlns:p="http://schemas.openxmlformats.org/presentationml/2006/main">
  <p:tag name="ANSWERBULLETS" val="3"/>
  <p:tag name="TEXTLENGTH" val="36"/>
  <p:tag name="FONTSIZE" val="32"/>
  <p:tag name="BULLETTYPE" val="ppBulletArabicPeriod"/>
  <p:tag name="ANSWERTEXT" val="Not at all&#10;A little&#10;A lot&#10;Definitely"/>
  <p:tag name="ZEROBASED" val="False"/>
  <p:tag name="OLDNUMANSWERS" val="4"/>
</p:tagLst>
</file>

<file path=ppt/tags/tag15.xml><?xml version="1.0" encoding="utf-8"?>
<p:tagLst xmlns:a="http://schemas.openxmlformats.org/drawingml/2006/main" xmlns:r="http://schemas.openxmlformats.org/officeDocument/2006/relationships" xmlns:p="http://schemas.openxmlformats.org/presentationml/2006/main">
  <p:tag name="SLIDEGUID" val="BFE03FF49B96433A80E130CCC099CAE1"/>
  <p:tag name="SLIDEID" val="BFE03FF49B96433A80E130CCC099CAE1"/>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ANSWERSALIAS" val="Not at all|smicln|A little |smicln|A lot|smicln|Definitely"/>
  <p:tag name="VALUES" val="No Value|smicln|No Value|smicln|No Value|smicln|No Value"/>
  <p:tag name="QUESTIONALIAS" val="Q1.2 Would you be interested in the opportunity for   A virtual module (as part of a programme) or seminar (series)"/>
  <p:tag name="LIVECHARTING" val="False"/>
  <p:tag name="AUTOOPENPOLL" val="True"/>
  <p:tag name="AUTOFORMATCHART" val="True"/>
  <p:tag name="TYPE" val="MultiChoiceSlide"/>
  <p:tag name="TPQUESTIONXML" val="﻿&lt;?xml version=&quot;1.0&quot; encoding=&quot;utf-8&quot;?&gt;&#10;&lt;questionlist&gt;&#10;    &lt;properties&gt;&#10;        &lt;guid&gt;5A80B006863E4F0C9638A5A1FBC8BF58&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8A63D45E4F38411EB0D8A73C46AB0BD1&lt;/guid&gt;&#10;            &lt;repollguid&gt;D3DF47D5EC254075BBE71BCC87F967C2&lt;/repollguid&gt;&#10;            &lt;sourceid&gt;1DEE721D71504718A83E5720EA11BE50&lt;/sourceid&gt;&#10;            &lt;questiontext&gt;Q1.2 Would you be interested in the opportunity for  A virtual module (as part of a programme) or seminar (series)&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CCFAE3F3BBD548BD9C6AAB3F822E3426&lt;/guid&gt;&#10;                    &lt;answertext&gt;Not at all &lt;/answertext&gt;&#10;                    &lt;valuetype&gt;0&lt;/valuetype&gt;&#10;                &lt;/answer&gt;&#10;                &lt;answer&gt;&#10;                    &lt;guid&gt;B5226FFCEBA645039E3F7F9BD44FB327&lt;/guid&gt;&#10;                    &lt;answertext&gt;A little  &lt;/answertext&gt;&#10;                    &lt;valuetype&gt;0&lt;/valuetype&gt;&#10;                &lt;/answer&gt;&#10;                &lt;answer&gt;&#10;                    &lt;guid&gt;9230EB7BC6C54315A09D5A1E710FBADA&lt;/guid&gt;&#10;                    &lt;answertext&gt;A lot &lt;/answertext&gt;&#10;                    &lt;valuetype&gt;0&lt;/valuetype&gt;&#10;                &lt;/answer&gt;&#10;                &lt;answer&gt;&#10;                    &lt;guid&gt;8C1A6A9D367B4AADAD97FE3C9C19BF84&lt;/guid&gt;&#10;                    &lt;answertext&gt;Definitely&lt;/answertext&gt;&#10;                    &lt;valuetype&gt;0&lt;/valuetype&gt;&#10;                &lt;/answer&gt;&#10;            &lt;/answers&gt;&#10;        &lt;/multichoice&gt;&#10;    &lt;/questions&gt;&#10;&lt;/questionlist&gt;"/>
  <p:tag name="RESULTS" val="Q1.2 Would you be interested in the opportunity for  A virtual module (as part of a programme) or seminar (series)[;crlf;]1[;]1[;]1[;]False[;]0[;][;crlf;]3[;]3[;]0[;]0[;crlf;]0[;]0[;]Not at all1[;]Not at all[;][;crlf;]0[;]0[;]A little 2[;]A little [;][;crlf;]1[;]0[;]A lot3[;]A lot[;][;crlf;]0[;]0[;]Definitely4[;]Definitely[;]"/>
  <p:tag name="HASRESULTS" val="True"/>
  <p:tag name="RESPONSESGATHERED" val="False"/>
  <p:tag name="ANONYMOUSTEMP" val="False"/>
</p:tagLst>
</file>

<file path=ppt/tags/tag16.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17.xml><?xml version="1.0" encoding="utf-8"?>
<p:tagLst xmlns:a="http://schemas.openxmlformats.org/drawingml/2006/main" xmlns:r="http://schemas.openxmlformats.org/officeDocument/2006/relationships" xmlns:p="http://schemas.openxmlformats.org/presentationml/2006/main">
  <p:tag name="ANSWERBULLETS" val="3"/>
  <p:tag name="TEXTLENGTH" val="37"/>
  <p:tag name="FONTSIZE" val="32"/>
  <p:tag name="BULLETTYPE" val="ppBulletArabicPeriod"/>
  <p:tag name="ANSWERTEXT" val="Not at all&#10;A little &#10;A lot&#10;Definitely"/>
  <p:tag name="ZEROBASED" val="False"/>
  <p:tag name="OLDNUMANSWERS" val="4"/>
</p:tagLst>
</file>

<file path=ppt/tags/tag18.xml><?xml version="1.0" encoding="utf-8"?>
<p:tagLst xmlns:a="http://schemas.openxmlformats.org/drawingml/2006/main" xmlns:r="http://schemas.openxmlformats.org/officeDocument/2006/relationships" xmlns:p="http://schemas.openxmlformats.org/presentationml/2006/main">
  <p:tag name="SLIDEGUID" val="48B8931D413D4A64AF1494F157B65D99"/>
  <p:tag name="SLIDEID" val="48B8931D413D4A64AF1494F157B65D99"/>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ANSWERSALIAS" val="Not at all|smicln|A little|smicln|A lot|smicln|Definitely"/>
  <p:tag name="VALUES" val="No Value|smicln|No Value|smicln|No Value|smicln|No Value"/>
  <p:tag name="QUESTIONALIAS" val="Q1.3 Would you be interested in the opportunity for  A virtual study programme "/>
  <p:tag name="LIVECHARTING" val="False"/>
  <p:tag name="AUTOOPENPOLL" val="True"/>
  <p:tag name="AUTOFORMATCHART" val="True"/>
  <p:tag name="TYPE" val="MultiChoiceSlide"/>
  <p:tag name="TPQUESTIONXML" val="﻿&lt;?xml version=&quot;1.0&quot; encoding=&quot;utf-8&quot;?&gt;&#10;&lt;questionlist&gt;&#10;    &lt;properties&gt;&#10;        &lt;guid&gt;328E1A7474D74855AB4B1E51AC42B3D0&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8928CC616389404EAFDF3AFF116CE6A1&lt;/guid&gt;&#10;            &lt;repollguid&gt;F6580BD24F5E4D8EBC0B7083C9B68042&lt;/repollguid&gt;&#10;            &lt;sourceid&gt;1EDFDE16AFAA4BDF82A4665912011759&lt;/sourceid&gt;&#10;            &lt;questiontext&gt;Q1.3 Would you be interested in the opportunity for A virtual study programme&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240B8FF63CA943C0A42301864AFCD7D9&lt;/guid&gt;&#10;                    &lt;answertext&gt;Not at all &lt;/answertext&gt;&#10;                    &lt;valuetype&gt;0&lt;/valuetype&gt;&#10;                &lt;/answer&gt;&#10;                &lt;answer&gt;&#10;                    &lt;guid&gt;F3F82AE6F7264D578617A184460FF232&lt;/guid&gt;&#10;                    &lt;answertext&gt;A little &lt;/answertext&gt;&#10;                    &lt;valuetype&gt;0&lt;/valuetype&gt;&#10;                &lt;/answer&gt;&#10;                &lt;answer&gt;&#10;                    &lt;guid&gt;3F11CF42AE4742B09446977B03CB6EBA&lt;/guid&gt;&#10;                    &lt;answertext&gt;A lot &lt;/answertext&gt;&#10;                    &lt;valuetype&gt;0&lt;/valuetype&gt;&#10;                &lt;/answer&gt;&#10;                &lt;answer&gt;&#10;                    &lt;guid&gt;574948D51BD147DABFB5BA72854F2398&lt;/guid&gt;&#10;                    &lt;answertext&gt;Definitely&lt;/answertext&gt;&#10;                    &lt;valuetype&gt;0&lt;/valuetype&gt;&#10;                &lt;/answer&gt;&#10;            &lt;/answers&gt;&#10;        &lt;/multichoice&gt;&#10;    &lt;/questions&gt;&#10;&lt;/questionlist&gt;"/>
  <p:tag name="RESULTS" val="Q1.3 Would you be interested in the opportunity for A virtual study programme[;crlf;]1[;]1[;]1[;]False[;]0[;][;crlf;]4[;]4[;]0[;]0[;crlf;]0[;]0[;]Not at all1[;]Not at all[;][;crlf;]0[;]0[;]A little2[;]A little[;][;crlf;]0[;]0[;]A lot3[;]A lot[;][;crlf;]1[;]0[;]Definitely4[;]Definitely[;]"/>
  <p:tag name="HASRESULTS" val="True"/>
  <p:tag name="RESPONSESGATHERED" val="False"/>
  <p:tag name="ANONYMOUSTEMP" val="False"/>
</p:tagLst>
</file>

<file path=ppt/tags/tag19.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ANSWERBULLETS" val="3"/>
  <p:tag name="TEXTLENGTH" val="36"/>
  <p:tag name="FONTSIZE" val="32"/>
  <p:tag name="BULLETTYPE" val="ppBulletArabicPeriod"/>
  <p:tag name="ANSWERTEXT" val="Not at all&#10;A little&#10;A lot&#10;Definitely"/>
  <p:tag name="ZEROBASED" val="False"/>
  <p:tag name="OLDNUMANSWERS" val="4"/>
</p:tagLst>
</file>

<file path=ppt/tags/tag21.xml><?xml version="1.0" encoding="utf-8"?>
<p:tagLst xmlns:a="http://schemas.openxmlformats.org/drawingml/2006/main" xmlns:r="http://schemas.openxmlformats.org/officeDocument/2006/relationships" xmlns:p="http://schemas.openxmlformats.org/presentationml/2006/main">
  <p:tag name="SLIDEGUID" val="998AD4979CFD4506947EC3BD1DBD2123"/>
  <p:tag name="SLIDEID" val="998AD4979CFD4506947EC3BD1DBD2123"/>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ANSWERSALIAS" val="Not at all|smicln|A little|smicln|A lot|smicln|Definitely"/>
  <p:tag name="QUESTIONALIAS" val="Q1.4 Would you be interested in the opportunity for  Virtual student placements"/>
  <p:tag name="VALUES" val="No Value|smicln|No Value|smicln|No Value|smicln|No Value"/>
  <p:tag name="LIVECHARTING" val="False"/>
  <p:tag name="AUTOOPENPOLL" val="True"/>
  <p:tag name="AUTOFORMATCHART" val="True"/>
  <p:tag name="TYPE" val="MultiChoiceSlide"/>
  <p:tag name="TPQUESTIONXML" val="﻿&lt;?xml version=&quot;1.0&quot; encoding=&quot;utf-8&quot;?&gt;&#10;&lt;questionlist&gt;&#10;    &lt;properties&gt;&#10;        &lt;guid&gt;F8662335D9F941A7A9E0AB0381B2F222&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B19A3E9050B44D53A195C32B1D86BCDC&lt;/guid&gt;&#10;            &lt;repollguid&gt;8357A67C80754FC3883B0B3E1DF9A562&lt;/repollguid&gt;&#10;            &lt;sourceid&gt;282D05FA07CE49AC8115992F6DF7E17D&lt;/sourceid&gt;&#10;            &lt;questiontext&gt;Q1.4 Would you be interested in the opportunity for Virtual student placements&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28A4201978224408B708BE0C43D96448&lt;/guid&gt;&#10;                    &lt;answertext&gt;Not at all &lt;/answertext&gt;&#10;                    &lt;valuetype&gt;0&lt;/valuetype&gt;&#10;                &lt;/answer&gt;&#10;                &lt;answer&gt;&#10;                    &lt;guid&gt;6305E64585254FB69393D70541EB3B5E&lt;/guid&gt;&#10;                    &lt;answertext&gt;A little &lt;/answertext&gt;&#10;                    &lt;valuetype&gt;0&lt;/valuetype&gt;&#10;                &lt;/answer&gt;&#10;                &lt;answer&gt;&#10;                    &lt;guid&gt;F04A7C99E6BD4FBCBA05E97CB9521B59&lt;/guid&gt;&#10;                    &lt;answertext&gt;A lot &lt;/answertext&gt;&#10;                    &lt;valuetype&gt;0&lt;/valuetype&gt;&#10;                &lt;/answer&gt;&#10;                &lt;answer&gt;&#10;                    &lt;guid&gt;FC2376F6FFD54133A5DAF1E7E0929ADC&lt;/guid&gt;&#10;                    &lt;answertext&gt;Definitely&lt;/answertext&gt;&#10;                    &lt;valuetype&gt;0&lt;/valuetype&gt;&#10;                &lt;/answer&gt;&#10;            &lt;/answers&gt;&#10;        &lt;/multichoice&gt;&#10;    &lt;/questions&gt;&#10;&lt;/questionlist&gt;"/>
  <p:tag name="RESULTS" val="Q1.4 Would you be interested in the opportunity for Virtual student placements[;crlf;]1[;]1[;]1[;]False[;]0[;][;crlf;]4[;]4[;]0[;]0[;crlf;]0[;]0[;]Not at all1[;]Not at all[;][;crlf;]0[;]0[;]A little2[;]A little[;][;crlf;]0[;]0[;]A lot3[;]A lot[;][;crlf;]1[;]0[;]Definitely4[;]Definitely[;]"/>
  <p:tag name="HASRESULTS" val="True"/>
  <p:tag name="RESPONSESGATHERED" val="False"/>
  <p:tag name="ANONYMOUSTEMP" val="False"/>
</p:tagLst>
</file>

<file path=ppt/tags/tag22.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23.xml><?xml version="1.0" encoding="utf-8"?>
<p:tagLst xmlns:a="http://schemas.openxmlformats.org/drawingml/2006/main" xmlns:r="http://schemas.openxmlformats.org/officeDocument/2006/relationships" xmlns:p="http://schemas.openxmlformats.org/presentationml/2006/main">
  <p:tag name="ANSWERBULLETS" val="3"/>
  <p:tag name="TEXTLENGTH" val="36"/>
  <p:tag name="FONTSIZE" val="32"/>
  <p:tag name="BULLETTYPE" val="ppBulletArabicPeriod"/>
  <p:tag name="ANSWERTEXT" val="Not at all&#10;A little&#10;A lot&#10;Definitely"/>
  <p:tag name="ZEROBASED" val="False"/>
  <p:tag name="OLDNUMANSWERS" val="4"/>
</p:tagLst>
</file>

<file path=ppt/tags/tag24.xml><?xml version="1.0" encoding="utf-8"?>
<p:tagLst xmlns:a="http://schemas.openxmlformats.org/drawingml/2006/main" xmlns:r="http://schemas.openxmlformats.org/officeDocument/2006/relationships" xmlns:p="http://schemas.openxmlformats.org/presentationml/2006/main">
  <p:tag name="SLIDEGUID" val="ABC30CEF31B1465EB72F26F8953018B8"/>
  <p:tag name="SLIDEID" val="ABC30CEF31B1465EB72F26F8953018B8"/>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ANSWERSALIAS" val="Not at all|smicln|A little|smicln|A lot|smicln|Definitely"/>
  <p:tag name="VALUES" val="No Value|smicln|No Value|smicln|No Value|smicln|No Value"/>
  <p:tag name="QUESTIONALIAS" val="Q1.5 Would you be interested in the opportunity for  Virtual support activities to physical exchange "/>
  <p:tag name="LIVECHARTING" val="False"/>
  <p:tag name="AUTOOPENPOLL" val="True"/>
  <p:tag name="AUTOFORMATCHART" val="True"/>
  <p:tag name="TYPE" val="MultiChoiceSlide"/>
  <p:tag name="TPQUESTIONXML" val="﻿&lt;?xml version=&quot;1.0&quot; encoding=&quot;utf-8&quot;?&gt;&#10;&lt;questionlist&gt;&#10;    &lt;properties&gt;&#10;        &lt;guid&gt;A0DF59576DDC4AF6BE1B4B9A0184AC5D&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A042D99CAC2144D1B3016BBFB01A7987&lt;/guid&gt;&#10;            &lt;repollguid&gt;6345C4CE86084F298829F6C6B8218B36&lt;/repollguid&gt;&#10;            &lt;sourceid&gt;96245916B14E4DE18EB79BA5CADB7A79&lt;/sourceid&gt;&#10;            &lt;questiontext&gt;Q1.5 Would you be interested in the opportunity for Virtual support activities to physical exchange&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F445990A22584C799A8954C2406625BE&lt;/guid&gt;&#10;                    &lt;answertext&gt;Not at all &lt;/answertext&gt;&#10;                    &lt;valuetype&gt;0&lt;/valuetype&gt;&#10;                &lt;/answer&gt;&#10;                &lt;answer&gt;&#10;                    &lt;guid&gt;B8B3D55E07E24046924F9245BCD467EF&lt;/guid&gt;&#10;                    &lt;answertext&gt;A little &lt;/answertext&gt;&#10;                    &lt;valuetype&gt;0&lt;/valuetype&gt;&#10;                &lt;/answer&gt;&#10;                &lt;answer&gt;&#10;                    &lt;guid&gt;B9D4F35AD42E4AB282F89B5008CF8D77&lt;/guid&gt;&#10;                    &lt;answertext&gt;A lot &lt;/answertext&gt;&#10;                    &lt;valuetype&gt;0&lt;/valuetype&gt;&#10;                &lt;/answer&gt;&#10;                &lt;answer&gt;&#10;                    &lt;guid&gt;B43E0B82911849F5A272A16987E25643&lt;/guid&gt;&#10;                    &lt;answertext&gt;Definitely&lt;/answertext&gt;&#10;                    &lt;valuetype&gt;0&lt;/valuetype&gt;&#10;                &lt;/answer&gt;&#10;            &lt;/answers&gt;&#10;        &lt;/multichoice&gt;&#10;    &lt;/questions&gt;&#10;&lt;/questionlist&gt;"/>
  <p:tag name="RESULTS" val="Q1.5 Would you be interested in the opportunity for Virtual support activities to physical exchange[;crlf;]1[;]1[;]1[;]False[;]0[;][;crlf;]4[;]4[;]0[;]0[;crlf;]0[;]0[;]Not at all1[;]Not at all[;][;crlf;]0[;]0[;]A little2[;]A little[;][;crlf;]0[;]0[;]A lot3[;]A lot[;][;crlf;]1[;]0[;]Definitely4[;]Definitely[;]"/>
  <p:tag name="HASRESULTS" val="True"/>
  <p:tag name="RESPONSESGATHERED" val="False"/>
  <p:tag name="ANONYMOUSTEMP" val="False"/>
</p:tagLst>
</file>

<file path=ppt/tags/tag25.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26.xml><?xml version="1.0" encoding="utf-8"?>
<p:tagLst xmlns:a="http://schemas.openxmlformats.org/drawingml/2006/main" xmlns:r="http://schemas.openxmlformats.org/officeDocument/2006/relationships" xmlns:p="http://schemas.openxmlformats.org/presentationml/2006/main">
  <p:tag name="ANSWERBULLETS" val="3"/>
  <p:tag name="TEXTLENGTH" val="36"/>
  <p:tag name="FONTSIZE" val="32"/>
  <p:tag name="BULLETTYPE" val="ppBulletArabicPeriod"/>
  <p:tag name="ANSWERTEXT" val="Not at all&#10;A little&#10;A lot&#10;Definitely"/>
  <p:tag name="ZEROBASED" val="False"/>
  <p:tag name="OLDNUMANSWERS" val="4"/>
</p:tagLst>
</file>

<file path=ppt/tags/tag27.xml><?xml version="1.0" encoding="utf-8"?>
<p:tagLst xmlns:a="http://schemas.openxmlformats.org/drawingml/2006/main" xmlns:r="http://schemas.openxmlformats.org/officeDocument/2006/relationships" xmlns:p="http://schemas.openxmlformats.org/presentationml/2006/main">
  <p:tag name="DELIMITERS" val="3.1"/>
</p:tagLst>
</file>

<file path=ppt/tags/tag28.xml><?xml version="1.0" encoding="utf-8"?>
<p:tagLst xmlns:a="http://schemas.openxmlformats.org/drawingml/2006/main" xmlns:r="http://schemas.openxmlformats.org/officeDocument/2006/relationships" xmlns:p="http://schemas.openxmlformats.org/presentationml/2006/main">
  <p:tag name="SLIDEGUID" val="B5DE1ACEA93C4AF89116F192F6B7A746"/>
  <p:tag name="SLIDEID" val="B5DE1ACEA93C4AF89116F192F6B7A746"/>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Strongly Agree|smicln|Agree|smicln|Disagree|smicln|Strongly Disagree"/>
  <p:tag name="DELIMITERS" val="3.1"/>
  <p:tag name="VALUEFORMAT" val="0%"/>
  <p:tag name="QUESTIONALIAS" val="Q2.1 Interested in virtual learning/mobility so I can Get more knowledge on virtual learning and its potentials"/>
  <p:tag name="VALUES" val="No Value|smicln|No Value|smicln|No Value|smicln|No Value"/>
  <p:tag name="LIVECHARTING" val="False"/>
  <p:tag name="AUTOOPENPOLL" val="True"/>
  <p:tag name="AUTOFORMATCHART" val="True"/>
  <p:tag name="TYPE" val="MultiChoiceSlide"/>
  <p:tag name="TPQUESTIONXML" val="﻿&lt;?xml version=&quot;1.0&quot; encoding=&quot;utf-8&quot;?&gt;&#10;&lt;questionlist&gt;&#10;    &lt;properties&gt;&#10;        &lt;guid&gt;DDDAFFF1A27E410C961A47DF947CF781&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D0B0848585994AFF9A3B788A4A88754C&lt;/guid&gt;&#10;            &lt;repollguid&gt;987D5B32FC75400FAF92D1ACF38819B7&lt;/repollguid&gt;&#10;            &lt;sourceid&gt;94E8DEFC8EDE4DD59B1690E3F165AB4C&lt;/sourceid&gt;&#10;            &lt;questiontext&gt;Q2.1 Interested in virtual learning/mobility so I canGet more knowledge on virtual learning and its potentials&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B090AE71283746E09268515C11EC3DC5&lt;/guid&gt;&#10;                    &lt;answertext&gt;Strongly Agree &lt;/answertext&gt;&#10;                    &lt;valuetype&gt;0&lt;/valuetype&gt;&#10;                &lt;/answer&gt;&#10;                &lt;answer&gt;&#10;                    &lt;guid&gt;1AFE5922205542709220F050CEC75CB3&lt;/guid&gt;&#10;                    &lt;answertext&gt;Agree &lt;/answertext&gt;&#10;                    &lt;valuetype&gt;0&lt;/valuetype&gt;&#10;                &lt;/answer&gt;&#10;                &lt;answer&gt;&#10;                    &lt;guid&gt;3815F2FF51414B808B295DD86318F1CB&lt;/guid&gt;&#10;                    &lt;answertext&gt;Disagree &lt;/answertext&gt;&#10;                    &lt;valuetype&gt;0&lt;/valuetype&gt;&#10;                &lt;/answer&gt;&#10;                &lt;answer&gt;&#10;                    &lt;guid&gt;52F44B7F521A4CADB5781C21ED3F28DF&lt;/guid&gt;&#10;                    &lt;answertext&gt;Strongly Disagree&lt;/answertext&gt;&#10;                    &lt;valuetype&gt;0&lt;/valuetype&gt;&#10;                &lt;/answer&gt;&#10;            &lt;/answers&gt;&#10;        &lt;/multichoice&gt;&#10;    &lt;/questions&gt;&#10;&lt;/questionlist&gt;"/>
  <p:tag name="RESULTS" val="Q2.1 Interested in virtual learning/mobility so I canGet more knowledge on virtual learning and its potentials[;crlf;]1[;]1[;]1[;]False[;]0[;][;crlf;]1[;]1[;]0[;]0[;crlf;]1[;]0[;]Strongly Agree1[;]Strongly Agree[;][;crlf;]0[;]0[;]Agree2[;]Agree[;][;crlf;]0[;]0[;]Disagree3[;]Disagree[;][;crlf;]0[;]0[;]Strongly Disagree4[;]Strongly Disagree[;]"/>
  <p:tag name="HASRESULTS" val="True"/>
  <p:tag name="RESPONSESGATHERED" val="False"/>
  <p:tag name="ANONYMOUSTEMP" val="False"/>
</p:tagLst>
</file>

<file path=ppt/tags/tag29.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0.xml><?xml version="1.0" encoding="utf-8"?>
<p:tagLst xmlns:a="http://schemas.openxmlformats.org/drawingml/2006/main" xmlns:r="http://schemas.openxmlformats.org/officeDocument/2006/relationships" xmlns:p="http://schemas.openxmlformats.org/presentationml/2006/main">
  <p:tag name="ANSWERBULLETS" val="3"/>
  <p:tag name="TEXTLENGTH" val="47"/>
  <p:tag name="FONTSIZE" val="32"/>
  <p:tag name="BULLETTYPE" val="ppBulletArabicPeriod"/>
  <p:tag name="ANSWERTEXT" val="Strongly Agree&#10;Agree&#10;Disagree&#10;Strongly Disagree"/>
  <p:tag name="ZEROBASED" val="False"/>
  <p:tag name="OLDNUMANSWERS" val="4"/>
</p:tagLst>
</file>

<file path=ppt/tags/tag31.xml><?xml version="1.0" encoding="utf-8"?>
<p:tagLst xmlns:a="http://schemas.openxmlformats.org/drawingml/2006/main" xmlns:r="http://schemas.openxmlformats.org/officeDocument/2006/relationships" xmlns:p="http://schemas.openxmlformats.org/presentationml/2006/main">
  <p:tag name="SLIDEGUID" val="4850ACEFE19343F79A020C5EB18A2C28"/>
  <p:tag name="SLIDEID" val="4850ACEFE19343F79A020C5EB18A2C28"/>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Strongly Agree|smicln|Agree|smicln|Disagree|smicln|Strongly Disagree"/>
  <p:tag name="DELIMITERS" val="3.1"/>
  <p:tag name="VALUEFORMAT" val="0%"/>
  <p:tag name="QUESTIONALIAS" val="Q2.2 Interested in virtual learning/mobility so I can Improve virtual learning competencies/skills"/>
  <p:tag name="VALUES" val="No Value|smicln|No Value|smicln|No Value|smicln|No Value"/>
  <p:tag name="LIVECHARTING" val="False"/>
  <p:tag name="AUTOOPENPOLL" val="True"/>
  <p:tag name="AUTOFORMATCHART" val="True"/>
  <p:tag name="TYPE" val="MultiChoiceSlide"/>
  <p:tag name="TPQUESTIONXML" val="﻿&lt;?xml version=&quot;1.0&quot; encoding=&quot;utf-8&quot;?&gt;&#10;&lt;questionlist&gt;&#10;    &lt;properties&gt;&#10;        &lt;guid&gt;BC8A4E0E36ED4EB493540154C25EB4FF&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8DEFA8AB6A594E7997F0798CEA0A0CD9&lt;/guid&gt;&#10;            &lt;repollguid&gt;2D88EF17844A48CD967D0D549A0042DB&lt;/repollguid&gt;&#10;            &lt;sourceid&gt;04797FCE645946E38F1778E2E778923F&lt;/sourceid&gt;&#10;            &lt;questiontext&gt;Q2.2 Interested in virtual learning/mobility so I canImprove virtual learning competencies/skills&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7F2C16A8EB24480E98D084183330AEB7&lt;/guid&gt;&#10;                    &lt;answertext&gt;Strongly Agree &lt;/answertext&gt;&#10;                    &lt;valuetype&gt;0&lt;/valuetype&gt;&#10;                &lt;/answer&gt;&#10;                &lt;answer&gt;&#10;                    &lt;guid&gt;02E4D8143D3C4A48A3B4F77DBA8E3DB3&lt;/guid&gt;&#10;                    &lt;answertext&gt;Agree &lt;/answertext&gt;&#10;                    &lt;valuetype&gt;0&lt;/valuetype&gt;&#10;                &lt;/answer&gt;&#10;                &lt;answer&gt;&#10;                    &lt;guid&gt;1101A826D91542D38A0CE5ABAF18911A&lt;/guid&gt;&#10;                    &lt;answertext&gt;Disagree &lt;/answertext&gt;&#10;                    &lt;valuetype&gt;0&lt;/valuetype&gt;&#10;                &lt;/answer&gt;&#10;                &lt;answer&gt;&#10;                    &lt;guid&gt;4FA40815699B4EA2BB43B9D98D3E1BCE&lt;/guid&gt;&#10;                    &lt;answertext&gt;Strongly Disagree&lt;/answertext&gt;&#10;                    &lt;valuetype&gt;0&lt;/valuetype&gt;&#10;                &lt;/answer&gt;&#10;            &lt;/answers&gt;&#10;        &lt;/multichoice&gt;&#10;    &lt;/questions&gt;&#10;&lt;/questionlist&gt;"/>
  <p:tag name="RESULTS" val="Q2.2 Interested in virtual learning/mobility so I canImprove virtual learning competencies/skills[;crlf;]1[;]1[;]1[;]False[;]0[;][;crlf;]1[;]1[;]0[;]0[;crlf;]1[;]0[;]Strongly Agree1[;]Strongly Agree[;][;crlf;]0[;]0[;]Agree2[;]Agree[;][;crlf;]0[;]0[;]Disagree3[;]Disagree[;][;crlf;]0[;]0[;]Strongly Disagree4[;]Strongly Disagree[;]"/>
  <p:tag name="HASRESULTS" val="True"/>
  <p:tag name="RESPONSESGATHERED" val="False"/>
  <p:tag name="ANONYMOUSTEMP" val="False"/>
</p:tagLst>
</file>

<file path=ppt/tags/tag32.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33.xml><?xml version="1.0" encoding="utf-8"?>
<p:tagLst xmlns:a="http://schemas.openxmlformats.org/drawingml/2006/main" xmlns:r="http://schemas.openxmlformats.org/officeDocument/2006/relationships" xmlns:p="http://schemas.openxmlformats.org/presentationml/2006/main">
  <p:tag name="ANSWERBULLETS" val="3"/>
  <p:tag name="TEXTLENGTH" val="47"/>
  <p:tag name="FONTSIZE" val="32"/>
  <p:tag name="BULLETTYPE" val="ppBulletArabicPeriod"/>
  <p:tag name="ANSWERTEXT" val="Strongly Agree&#10;Agree&#10;Disagree&#10;Strongly Disagree"/>
  <p:tag name="ZEROBASED" val="False"/>
  <p:tag name="OLDNUMANSWERS" val="4"/>
</p:tagLst>
</file>

<file path=ppt/tags/tag34.xml><?xml version="1.0" encoding="utf-8"?>
<p:tagLst xmlns:a="http://schemas.openxmlformats.org/drawingml/2006/main" xmlns:r="http://schemas.openxmlformats.org/officeDocument/2006/relationships" xmlns:p="http://schemas.openxmlformats.org/presentationml/2006/main">
  <p:tag name="SLIDEGUID" val="DEA098143FEA4F9E9DE602FB2D8DF850"/>
  <p:tag name="SLIDEID" val="DEA098143FEA4F9E9DE602FB2D8DF850"/>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Strongly Agree|smicln|Agree|smicln|Disagree|smicln|Strongly Disagree"/>
  <p:tag name="DELIMITERS" val="3.1"/>
  <p:tag name="VALUEFORMAT" val="0%"/>
  <p:tag name="QUESTIONALIAS" val="Q2.3 Meet , work, learn with new people from different countries / learn more about different cultures"/>
  <p:tag name="VALUES" val="No Value|smicln|No Value|smicln|No Value|smicln|No Value"/>
  <p:tag name="LIVECHARTING" val="False"/>
  <p:tag name="AUTOOPENPOLL" val="True"/>
  <p:tag name="AUTOFORMATCHART" val="True"/>
  <p:tag name="TYPE" val="MultiChoiceSlide"/>
  <p:tag name="TPQUESTIONXML" val="﻿&lt;?xml version=&quot;1.0&quot; encoding=&quot;utf-8&quot;?&gt;&#10;&lt;questionlist&gt;&#10;    &lt;properties&gt;&#10;        &lt;guid&gt;586B6621117D454DA536D5F28384B029&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1570B2F3F7124AED845399945859A844&lt;/guid&gt;&#10;            &lt;repollguid&gt;7D0FA2FB3FED403EA0112FAB7D54AD2A&lt;/repollguid&gt;&#10;            &lt;sourceid&gt;07CC88160FD04BF5BF6EC72F47AA46EA&lt;/sourceid&gt;&#10;            &lt;questiontext&gt;Q2.3 Meet , work, learn with new people from different countries / learn more about different cultures&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F9EF8AB31D9D4BC9BD698974D4731869&lt;/guid&gt;&#10;                    &lt;answertext&gt;Strongly Agree &lt;/answertext&gt;&#10;                    &lt;valuetype&gt;0&lt;/valuetype&gt;&#10;                &lt;/answer&gt;&#10;                &lt;answer&gt;&#10;                    &lt;guid&gt;093BFE98208A494D843E6646509436B1&lt;/guid&gt;&#10;                    &lt;answertext&gt;Agree &lt;/answertext&gt;&#10;                    &lt;valuetype&gt;0&lt;/valuetype&gt;&#10;                &lt;/answer&gt;&#10;                &lt;answer&gt;&#10;                    &lt;guid&gt;BD5792A83C294011A9B8C30F6225A7D7&lt;/guid&gt;&#10;                    &lt;answertext&gt;Disagree &lt;/answertext&gt;&#10;                    &lt;valuetype&gt;0&lt;/valuetype&gt;&#10;                &lt;/answer&gt;&#10;                &lt;answer&gt;&#10;                    &lt;guid&gt;7D9DA25384B3438B943863AC56C10D17&lt;/guid&gt;&#10;                    &lt;answertext&gt;Strongly Disagree&lt;/answertext&gt;&#10;                    &lt;valuetype&gt;0&lt;/valuetype&gt;&#10;                &lt;/answer&gt;&#10;            &lt;/answers&gt;&#10;        &lt;/multichoice&gt;&#10;    &lt;/questions&gt;&#10;&lt;/questionlist&gt;"/>
  <p:tag name="RESULTS" val="Q2.3 Meet , work, learn with new people from different countries / learn more about different cultures[;crlf;]1[;]1[;]1[;]False[;]0[;][;crlf;]1[;]1[;]0[;]0[;crlf;]1[;]0[;]Strongly Agree1[;]Strongly Agree[;][;crlf;]0[;]0[;]Agree2[;]Agree[;][;crlf;]0[;]0[;]Disagree3[;]Disagree[;][;crlf;]0[;]0[;]Strongly Disagree4[;]Strongly Disagree[;]"/>
  <p:tag name="HASRESULTS" val="True"/>
  <p:tag name="RESPONSESGATHERED" val="False"/>
  <p:tag name="ANONYMOUSTEMP" val="False"/>
</p:tagLst>
</file>

<file path=ppt/tags/tag35.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36.xml><?xml version="1.0" encoding="utf-8"?>
<p:tagLst xmlns:a="http://schemas.openxmlformats.org/drawingml/2006/main" xmlns:r="http://schemas.openxmlformats.org/officeDocument/2006/relationships" xmlns:p="http://schemas.openxmlformats.org/presentationml/2006/main">
  <p:tag name="ANSWERBULLETS" val="3"/>
  <p:tag name="TEXTLENGTH" val="47"/>
  <p:tag name="FONTSIZE" val="32"/>
  <p:tag name="BULLETTYPE" val="ppBulletArabicPeriod"/>
  <p:tag name="ANSWERTEXT" val="Strongly Agree&#10;Agree&#10;Disagree&#10;Strongly Disagree"/>
  <p:tag name="ZEROBASED" val="False"/>
  <p:tag name="OLDNUMANSWERS" val="4"/>
</p:tagLst>
</file>

<file path=ppt/tags/tag37.xml><?xml version="1.0" encoding="utf-8"?>
<p:tagLst xmlns:a="http://schemas.openxmlformats.org/drawingml/2006/main" xmlns:r="http://schemas.openxmlformats.org/officeDocument/2006/relationships" xmlns:p="http://schemas.openxmlformats.org/presentationml/2006/main">
  <p:tag name="SLIDEGUID" val="F4B1ED12111D4E72992BC7FFD2A03F99"/>
  <p:tag name="SLIDEID" val="F4B1ED12111D4E72992BC7FFD2A03F99"/>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Strongly Agree|smicln|Agree|smicln|Disagree|smicln|Strongly Disagree"/>
  <p:tag name="DELIMITERS" val="3.1"/>
  <p:tag name="VALUEFORMAT" val="0%"/>
  <p:tag name="QUESTIONALIAS" val="Q2.4  I would study Modules is related to my existing studies or my interests of research"/>
  <p:tag name="VALUES" val="No Value|smicln|No Value|smicln|No Value|smicln|No Value"/>
  <p:tag name="LIVECHARTING" val="False"/>
  <p:tag name="AUTOOPENPOLL" val="True"/>
  <p:tag name="AUTOFORMATCHART" val="True"/>
  <p:tag name="TYPE" val="MultiChoiceSlide"/>
  <p:tag name="TPQUESTIONXML" val="﻿&lt;?xml version=&quot;1.0&quot; encoding=&quot;utf-8&quot;?&gt;&#10;&lt;questionlist&gt;&#10;    &lt;properties&gt;&#10;        &lt;guid&gt;E8C2C3E61FAF44E0BC8912047DA2B9E0&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AE1E63CEE092477B8681B3CFA5EDF3A3&lt;/guid&gt;&#10;            &lt;repollguid&gt;90AA8B7DEB8542C5877FC2E12C7BA423&lt;/repollguid&gt;&#10;            &lt;sourceid&gt;78AD32C37C134C9CB4EAAEB8EEEA9C56&lt;/sourceid&gt;&#10;            &lt;questiontext&gt;Q2.4  I would study modules related to my existing studies or my academic interests&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FE039912D2044EC59C6DA28BCDDD85F1&lt;/guid&gt;&#10;                    &lt;answertext&gt;Strongly Agree &lt;/answertext&gt;&#10;                    &lt;valuetype&gt;0&lt;/valuetype&gt;&#10;                &lt;/answer&gt;&#10;                &lt;answer&gt;&#10;                    &lt;guid&gt;6A550A71BF9143D3BA604AB648EE4C70&lt;/guid&gt;&#10;                    &lt;answertext&gt;Agree &lt;/answertext&gt;&#10;                    &lt;valuetype&gt;0&lt;/valuetype&gt;&#10;                &lt;/answer&gt;&#10;                &lt;answer&gt;&#10;                    &lt;guid&gt;C1B4180A381041ACA9F12138E6D36788&lt;/guid&gt;&#10;                    &lt;answertext&gt;Disagree &lt;/answertext&gt;&#10;                    &lt;valuetype&gt;0&lt;/valuetype&gt;&#10;                &lt;/answer&gt;&#10;                &lt;answer&gt;&#10;                    &lt;guid&gt;51A6375263C54A388D73F5B217B387BE&lt;/guid&gt;&#10;                    &lt;answertext&gt;Strongly Disagree&lt;/answertext&gt;&#10;                    &lt;valuetype&gt;0&lt;/valuetype&gt;&#10;                &lt;/answer&gt;&#10;            &lt;/answers&gt;&#10;        &lt;/multichoice&gt;&#10;    &lt;/questions&gt;&#10;&lt;/questionlist&gt;"/>
  <p:tag name="RESULTS" val="Q2.4  I would study modules related to my existing studies or my academic interests[;crlf;]1[;]1[;]1[;]False[;]0[;][;crlf;]1[;]1[;]0[;]0[;crlf;]1[;]0[;]Strongly Agree1[;]Strongly Agree[;][;crlf;]0[;]0[;]Agree2[;]Agree[;][;crlf;]0[;]0[;]Disagree3[;]Disagree[;][;crlf;]0[;]0[;]Strongly Disagree4[;]Strongly Disagree[;]"/>
  <p:tag name="HASRESULTS" val="True"/>
  <p:tag name="RESPONSESGATHERED" val="False"/>
  <p:tag name="ANONYMOUSTEMP" val="False"/>
</p:tagLst>
</file>

<file path=ppt/tags/tag38.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39.xml><?xml version="1.0" encoding="utf-8"?>
<p:tagLst xmlns:a="http://schemas.openxmlformats.org/drawingml/2006/main" xmlns:r="http://schemas.openxmlformats.org/officeDocument/2006/relationships" xmlns:p="http://schemas.openxmlformats.org/presentationml/2006/main">
  <p:tag name="ANSWERBULLETS" val="3"/>
  <p:tag name="TEXTLENGTH" val="47"/>
  <p:tag name="FONTSIZE" val="32"/>
  <p:tag name="BULLETTYPE" val="ppBulletArabicPeriod"/>
  <p:tag name="ANSWERTEXT" val="Strongly Agree&#10;Agree&#10;Disagree&#10;Strongly Disagree"/>
  <p:tag name="ZEROBASED" val="False"/>
  <p:tag name="OLDNUMANSWERS" val="4"/>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40.xml><?xml version="1.0" encoding="utf-8"?>
<p:tagLst xmlns:a="http://schemas.openxmlformats.org/drawingml/2006/main" xmlns:r="http://schemas.openxmlformats.org/officeDocument/2006/relationships" xmlns:p="http://schemas.openxmlformats.org/presentationml/2006/main">
  <p:tag name="SLIDEGUID" val="B7550E4AB52348B585E4DDA14D5CDC34"/>
  <p:tag name="SLIDEID" val="B7550E4AB52348B585E4DDA14D5CDC34"/>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Strongly Agree|smicln|Agree|smicln|Disagree|smicln|Strongly Disagree"/>
  <p:tag name="DELIMITERS" val="3.1"/>
  <p:tag name="VALUEFORMAT" val="0%"/>
  <p:tag name="QUESTIONALIAS" val="Q2.5 Importance/Benefits for the future career:  Study abroad offers a chance to gain skills and experience especially valuable to my future career"/>
  <p:tag name="VALUES" val="No Value|smicln|No Value|smicln|No Value|smicln|No Value"/>
  <p:tag name="LIVECHARTING" val="False"/>
  <p:tag name="AUTOOPENPOLL" val="True"/>
  <p:tag name="AUTOFORMATCHART" val="True"/>
  <p:tag name="TYPE" val="MultiChoiceSlide"/>
  <p:tag name="TPQUESTIONXML" val="﻿&lt;?xml version=&quot;1.0&quot; encoding=&quot;utf-8&quot;?&gt;&#10;&lt;questionlist&gt;&#10;    &lt;properties&gt;&#10;        &lt;guid&gt;76CB528624D24D819489E01E56FF43B5&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3CFFE61E478147868659EE56F5854E39&lt;/guid&gt;&#10;            &lt;repollguid&gt;413AA60032C943FEBE00A8F84A57B806&lt;/repollguid&gt;&#10;            &lt;sourceid&gt;82ACA797895F4CF3BEF413CFA4A11ED2&lt;/sourceid&gt;&#10;            &lt;questiontext&gt;Q2.5 Study abroad offers a chance to gain skills and experience especially valuable to my future career&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C66A4598ABF64BD3AE46D66EAF69C3C8&lt;/guid&gt;&#10;                    &lt;answertext&gt;Strongly Agree &lt;/answertext&gt;&#10;                    &lt;valuetype&gt;0&lt;/valuetype&gt;&#10;                &lt;/answer&gt;&#10;                &lt;answer&gt;&#10;                    &lt;guid&gt;41A263A4BD57498D861BB55CEDD0A04F&lt;/guid&gt;&#10;                    &lt;answertext&gt;Agree &lt;/answertext&gt;&#10;                    &lt;valuetype&gt;0&lt;/valuetype&gt;&#10;                &lt;/answer&gt;&#10;                &lt;answer&gt;&#10;                    &lt;guid&gt;892B1022A8734E4992A61ADE7546A99F&lt;/guid&gt;&#10;                    &lt;answertext&gt;Disagree &lt;/answertext&gt;&#10;                    &lt;valuetype&gt;0&lt;/valuetype&gt;&#10;                &lt;/answer&gt;&#10;                &lt;answer&gt;&#10;                    &lt;guid&gt;16B570D64816424CB536C2385BC6C13D&lt;/guid&gt;&#10;                    &lt;answertext&gt;Strongly Disagree&lt;/answertext&gt;&#10;                    &lt;valuetype&gt;0&lt;/valuetype&gt;&#10;                &lt;/answer&gt;&#10;            &lt;/answers&gt;&#10;        &lt;/multichoice&gt;&#10;    &lt;/questions&gt;&#10;&lt;/questionlist&gt;"/>
  <p:tag name="RESULTS" val="Q2.5 Study abroad offers a chance to gain skills and experience especially valuable to my future career[;crlf;]1[;]1[;]1[;]False[;]0[;][;crlf;]1[;]1[;]0[;]0[;crlf;]1[;]0[;]Strongly Agree1[;]Strongly Agree[;][;crlf;]0[;]0[;]Agree2[;]Agree[;][;crlf;]0[;]0[;]Disagree3[;]Disagree[;][;crlf;]0[;]0[;]Strongly Disagree4[;]Strongly Disagree[;]"/>
  <p:tag name="HASRESULTS" val="True"/>
  <p:tag name="RESPONSESGATHERED" val="False"/>
  <p:tag name="ANONYMOUSTEMP" val="False"/>
</p:tagLst>
</file>

<file path=ppt/tags/tag41.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42.xml><?xml version="1.0" encoding="utf-8"?>
<p:tagLst xmlns:a="http://schemas.openxmlformats.org/drawingml/2006/main" xmlns:r="http://schemas.openxmlformats.org/officeDocument/2006/relationships" xmlns:p="http://schemas.openxmlformats.org/presentationml/2006/main">
  <p:tag name="ANSWERBULLETS" val="3"/>
  <p:tag name="TEXTLENGTH" val="47"/>
  <p:tag name="FONTSIZE" val="32"/>
  <p:tag name="BULLETTYPE" val="ppBulletArabicPeriod"/>
  <p:tag name="ANSWERTEXT" val="Strongly Agree&#10;Agree&#10;Disagree&#10;Strongly Disagree"/>
  <p:tag name="ZEROBASED" val="False"/>
  <p:tag name="OLDNUMANSWERS" val="4"/>
</p:tagLst>
</file>

<file path=ppt/tags/tag43.xml><?xml version="1.0" encoding="utf-8"?>
<p:tagLst xmlns:a="http://schemas.openxmlformats.org/drawingml/2006/main" xmlns:r="http://schemas.openxmlformats.org/officeDocument/2006/relationships" xmlns:p="http://schemas.openxmlformats.org/presentationml/2006/main">
  <p:tag name="SLIDEGUID" val="88811318AF3C49C2B1D1934E6CCC427E"/>
  <p:tag name="SLIDEID" val="88811318AF3C49C2B1D1934E6CCC427E"/>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Strongly Agree|smicln|Agree|smicln|Disagree|smicln|Strongly Disagree"/>
  <p:tag name="DELIMITERS" val="3.1"/>
  <p:tag name="VALUEFORMAT" val="0%"/>
  <p:tag name="QUESTIONALIAS" val="Q2.6 Importance/Benefits for the future career:  useful experience for the studies and work"/>
  <p:tag name="VALUES" val="No Value|smicln|No Value|smicln|No Value|smicln|No Value"/>
  <p:tag name="LIVECHARTING" val="False"/>
  <p:tag name="AUTOOPENPOLL" val="True"/>
  <p:tag name="AUTOFORMATCHART" val="True"/>
  <p:tag name="TYPE" val="MultiChoiceSlide"/>
  <p:tag name="TPQUESTIONXML" val="﻿&lt;?xml version=&quot;1.0&quot; encoding=&quot;utf-8&quot;?&gt;&#10;&lt;questionlist&gt;&#10;    &lt;properties&gt;&#10;        &lt;guid&gt;268A1B101B2640BF995F04C8CDB2D759&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C84580A7D7AD4BD2BACEC2CCEEF7C45B&lt;/guid&gt;&#10;            &lt;repollguid&gt;0434A262FB57486F954EE303C0A2388C&lt;/repollguid&gt;&#10;            &lt;sourceid&gt;09B1A3C7FB5A4589A67241437454F8ED&lt;/sourceid&gt;&#10;            &lt;questiontext&gt;Q2.6 useful experience for the studies and work&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556CA9EC2D9248059DB7715F897AC6B1&lt;/guid&gt;&#10;                    &lt;answertext&gt;Strongly Agree&lt;/answertext&gt;&#10;                    &lt;valuetype&gt;0&lt;/valuetype&gt;&#10;                &lt;/answer&gt;&#10;                &lt;answer&gt;&#10;                    &lt;guid&gt;D3F2F7DE74CE4A01A4CA85604C5E56EB&lt;/guid&gt;&#10;                    &lt;answertext&gt;Agree&lt;/answertext&gt;&#10;                    &lt;valuetype&gt;0&lt;/valuetype&gt;&#10;                &lt;/answer&gt;&#10;                &lt;answer&gt;&#10;                    &lt;guid&gt;9DF734ED54DA4F4F8C1758FF24C94D83&lt;/guid&gt;&#10;                    &lt;answertext&gt;Disagree&lt;/answertext&gt;&#10;                    &lt;valuetype&gt;0&lt;/valuetype&gt;&#10;                &lt;/answer&gt;&#10;                &lt;answer&gt;&#10;                    &lt;guid&gt;1CE9DA26A44E42A1AB6CC2EF506EBA82&lt;/guid&gt;&#10;                    &lt;answertext&gt;Strongly Disagree&lt;/answertext&gt;&#10;                    &lt;valuetype&gt;0&lt;/valuetype&gt;&#10;                &lt;/answer&gt;&#10;            &lt;/answers&gt;&#10;        &lt;/multichoice&gt;&#10;    &lt;/questions&gt;&#10;&lt;/questionlist&gt;"/>
  <p:tag name="RESULTS" val="Q2.6 useful experience for the studies and work[;crlf;]1[;]1[;]1[;]False[;]0[;][;crlf;]1[;]1[;]0[;]0[;crlf;]1[;]0[;]Strongly Agree1[;]Strongly Agree[;][;crlf;]0[;]0[;]Agree2[;]Agree[;][;crlf;]0[;]0[;]Disagree3[;]Disagree[;][;crlf;]0[;]0[;]Strongly Disagree4[;]Strongly Disagree[;]"/>
  <p:tag name="HASRESULTS" val="True"/>
  <p:tag name="RESPONSESGATHERED" val="False"/>
  <p:tag name="ANONYMOUSTEMP" val="False"/>
</p:tagLst>
</file>

<file path=ppt/tags/tag44.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45.xml><?xml version="1.0" encoding="utf-8"?>
<p:tagLst xmlns:a="http://schemas.openxmlformats.org/drawingml/2006/main" xmlns:r="http://schemas.openxmlformats.org/officeDocument/2006/relationships" xmlns:p="http://schemas.openxmlformats.org/presentationml/2006/main">
  <p:tag name="ANSWERBULLETS" val="3"/>
  <p:tag name="TEXTLENGTH" val="47"/>
  <p:tag name="FONTSIZE" val="32"/>
  <p:tag name="BULLETTYPE" val="ppBulletArabicPeriod"/>
  <p:tag name="ANSWERTEXT" val="Strongly Agree&#10;Agree&#10;Disagree&#10;Strongly Disagree"/>
  <p:tag name="ZEROBASED" val="False"/>
  <p:tag name="OLDNUMANSWERS" val="4"/>
</p:tagLst>
</file>

<file path=ppt/tags/tag46.xml><?xml version="1.0" encoding="utf-8"?>
<p:tagLst xmlns:a="http://schemas.openxmlformats.org/drawingml/2006/main" xmlns:r="http://schemas.openxmlformats.org/officeDocument/2006/relationships" xmlns:p="http://schemas.openxmlformats.org/presentationml/2006/main">
  <p:tag name="SLIDEID" val="88811318AF3C49C2B1D1934E6CCC427E"/>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Strongly Agree|smicln|Agree|smicln|Disagree|smicln|Strongly Disagree"/>
  <p:tag name="DELIMITERS" val="3.1"/>
  <p:tag name="VALUEFORMAT" val="0%"/>
  <p:tag name="SLIDEORDER" val="2"/>
  <p:tag name="SLIDEGUID" val="ABE900A7B2D543399E2EC6B7EC1A8CA9"/>
  <p:tag name="QUESTIONALIAS" val="Q2.7 Importance/Benefits for the future career:  Compare different perspectives of learning"/>
  <p:tag name="VALUES" val="No Value|smicln|No Value|smicln|No Value|smicln|No Value"/>
  <p:tag name="LIVECHARTING" val="False"/>
  <p:tag name="AUTOOPENPOLL" val="True"/>
  <p:tag name="AUTOFORMATCHART" val="True"/>
  <p:tag name="TYPE" val="MultiChoiceSlide"/>
  <p:tag name="TPQUESTIONXML" val="﻿&lt;?xml version=&quot;1.0&quot; encoding=&quot;utf-8&quot;?&gt;&#10;&lt;questionlist&gt;&#10;    &lt;properties&gt;&#10;        &lt;guid&gt;84349EA732B94B6584227F92F3791024&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5C62025E8D284A84BEA5D3C55D3F1338&lt;/guid&gt;&#10;            &lt;repollguid&gt;C8F0CF27E7A8404488714C649B2B3B10&lt;/repollguid&gt;&#10;            &lt;sourceid&gt;F1114666D3EF40FFA9B262BD55BD12AC&lt;/sourceid&gt;&#10;            &lt;questiontext&gt;Q2.7 Compare different perspectives of learning&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8BF6EC6C205A40908BC2E370ED4AB317&lt;/guid&gt;&#10;                    &lt;answertext&gt;Strongly Agree &lt;/answertext&gt;&#10;                    &lt;valuetype&gt;0&lt;/valuetype&gt;&#10;                &lt;/answer&gt;&#10;                &lt;answer&gt;&#10;                    &lt;guid&gt;3ACE316BEC00439C9EAF710F3A1CB2DE&lt;/guid&gt;&#10;                    &lt;answertext&gt;Agree &lt;/answertext&gt;&#10;                    &lt;valuetype&gt;0&lt;/valuetype&gt;&#10;                &lt;/answer&gt;&#10;                &lt;answer&gt;&#10;                    &lt;guid&gt;C1EC39489D7442C78ABEE133C879DF4D&lt;/guid&gt;&#10;                    &lt;answertext&gt;Disagree &lt;/answertext&gt;&#10;                    &lt;valuetype&gt;0&lt;/valuetype&gt;&#10;                &lt;/answer&gt;&#10;                &lt;answer&gt;&#10;                    &lt;guid&gt;7F1BC521F7D74D718DDD214A23DB07A1&lt;/guid&gt;&#10;                    &lt;answertext&gt;Strongly Disagree&lt;/answertext&gt;&#10;                    &lt;valuetype&gt;0&lt;/valuetype&gt;&#10;                &lt;/answer&gt;&#10;            &lt;/answers&gt;&#10;        &lt;/multichoice&gt;&#10;    &lt;/questions&gt;&#10;&lt;/questionlist&gt;"/>
  <p:tag name="RESULTS" val="Q2.7 Compare different perspectives of learning[;crlf;]1[;]1[;]1[;]False[;]0[;][;crlf;]1[;]1[;]0[;]0[;crlf;]1[;]0[;]Strongly Agree1[;]Strongly Agree[;][;crlf;]0[;]0[;]Agree2[;]Agree[;][;crlf;]0[;]0[;]Disagree3[;]Disagree[;][;crlf;]0[;]0[;]Strongly Disagree4[;]Strongly Disagree[;]"/>
  <p:tag name="HASRESULTS" val="True"/>
  <p:tag name="RESPONSESGATHERED" val="False"/>
  <p:tag name="ANONYMOUSTEMP" val="False"/>
</p:tagLst>
</file>

<file path=ppt/tags/tag47.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48.xml><?xml version="1.0" encoding="utf-8"?>
<p:tagLst xmlns:a="http://schemas.openxmlformats.org/drawingml/2006/main" xmlns:r="http://schemas.openxmlformats.org/officeDocument/2006/relationships" xmlns:p="http://schemas.openxmlformats.org/presentationml/2006/main">
  <p:tag name="ANSWERBULLETS" val="3"/>
  <p:tag name="TEXTLENGTH" val="47"/>
  <p:tag name="FONTSIZE" val="32"/>
  <p:tag name="BULLETTYPE" val="ppBulletArabicPeriod"/>
  <p:tag name="ANSWERTEXT" val="Strongly Agree&#10;Agree&#10;Disagree&#10;Strongly Disagree"/>
  <p:tag name="ZEROBASED" val="False"/>
  <p:tag name="OLDNUMANSWERS" val="4"/>
</p:tagLst>
</file>

<file path=ppt/tags/tag49.xml><?xml version="1.0" encoding="utf-8"?>
<p:tagLst xmlns:a="http://schemas.openxmlformats.org/drawingml/2006/main" xmlns:r="http://schemas.openxmlformats.org/officeDocument/2006/relationships" xmlns:p="http://schemas.openxmlformats.org/presentationml/2006/main">
  <p:tag name="SLIDEID" val="88811318AF3C49C2B1D1934E6CCC427E"/>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Strongly Agree|smicln|Agree|smicln|Disagree|smicln|Strongly Disagree"/>
  <p:tag name="DELIMITERS" val="3.1"/>
  <p:tag name="VALUEFORMAT" val="0%"/>
  <p:tag name="QUESTIONALIAS" val="Q2.6 Importance/Benefits for the future career:  useful experience for the studies and work: Compare different perspectives of learning; to learn from experience or experience virtual learning"/>
  <p:tag name="SLIDEORDER" val="2"/>
  <p:tag name="SLIDEGUID" val="3E2205DF96D64CC485BB7A2DA310C060"/>
  <p:tag name="VALUES" val="No Value|smicln|No Value|smicln|No Value|smicln|No Value"/>
  <p:tag name="LIVECHARTING" val="False"/>
  <p:tag name="AUTOOPENPOLL" val="True"/>
  <p:tag name="AUTOFORMATCHART" val="True"/>
  <p:tag name="TYPE" val="MultiChoiceSlide"/>
  <p:tag name="TPQUESTIONXML" val="﻿&lt;?xml version=&quot;1.0&quot; encoding=&quot;utf-8&quot;?&gt;&#10;&lt;questionlist&gt;&#10;    &lt;properties&gt;&#10;        &lt;guid&gt;33A6DE71D1A74C5D937DFB3B58A140E9&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7F2C79965E7E4BB0ADA6F4CB6C0727BE&lt;/guid&gt;&#10;            &lt;repollguid&gt;1D978A7C518C48BE9AE8EFC0469F38E0&lt;/repollguid&gt;&#10;            &lt;sourceid&gt;0F5C8C4E2A5B4B16A9E9BF90452F0B1C&lt;/sourceid&gt;&#10;            &lt;questiontext&gt;Q2.8 To learn from experience or experience virtual learning&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19A48033A3F446B1B7413871F2F73DD6&lt;/guid&gt;&#10;                    &lt;answertext&gt;Strongly Agree &lt;/answertext&gt;&#10;                    &lt;valuetype&gt;0&lt;/valuetype&gt;&#10;                &lt;/answer&gt;&#10;                &lt;answer&gt;&#10;                    &lt;guid&gt;69A6B43962BC4B5782A469B7A498E63B&lt;/guid&gt;&#10;                    &lt;answertext&gt;Agree &lt;/answertext&gt;&#10;                    &lt;valuetype&gt;0&lt;/valuetype&gt;&#10;                &lt;/answer&gt;&#10;                &lt;answer&gt;&#10;                    &lt;guid&gt;C70DC94A0D264B8D867FC063AB833C4D&lt;/guid&gt;&#10;                    &lt;answertext&gt;Disagree &lt;/answertext&gt;&#10;                    &lt;valuetype&gt;0&lt;/valuetype&gt;&#10;                &lt;/answer&gt;&#10;                &lt;answer&gt;&#10;                    &lt;guid&gt;59B3A769979E4F2985C7AFF2DB761105&lt;/guid&gt;&#10;                    &lt;answertext&gt;Strongly Disagree&lt;/answertext&gt;&#10;                    &lt;valuetype&gt;0&lt;/valuetype&gt;&#10;                &lt;/answer&gt;&#10;            &lt;/answers&gt;&#10;        &lt;/multichoice&gt;&#10;    &lt;/questions&gt;&#10;&lt;/questionlist&gt;"/>
  <p:tag name="RESULTS" val="Q2.8 To learn from experience or experience virtual learning[;crlf;]1[;]1[;]1[;]False[;]0[;][;crlf;]1[;]1[;]0[;]0[;crlf;]1[;]0[;]Strongly Agree1[;]Strongly Agree[;][;crlf;]0[;]0[;]Agree2[;]Agree[;][;crlf;]0[;]0[;]Disagree3[;]Disagree[;][;crlf;]0[;]0[;]Strongly Disagree4[;]Strongly Disagree[;]"/>
  <p:tag name="HASRESULTS" val="True"/>
  <p:tag name="RESPONSESGATHERED" val="False"/>
  <p:tag name="ANONYMOUSTEMP" val="False"/>
</p:tagLst>
</file>

<file path=ppt/tags/tag5.xml><?xml version="1.0" encoding="utf-8"?>
<p:tagLst xmlns:a="http://schemas.openxmlformats.org/drawingml/2006/main" xmlns:r="http://schemas.openxmlformats.org/officeDocument/2006/relationships" xmlns:p="http://schemas.openxmlformats.org/presentationml/2006/main">
  <p:tag name="SLIDEGUID" val="BC43404BBF334937ACDE53DB40193ECD"/>
  <p:tag name="SLIDEID" val="BC43404BBF334937ACDE53DB40193ECD"/>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Q0.0 Is your zapper working?"/>
  <p:tag name="ANSWERSALIAS" val="Yes|smicln|No|smicln|Don’t know|smicln|Prefer not to say"/>
  <p:tag name="VALUES" val="No Value|smicln|No Value|smicln|No Value|smicln|No Value"/>
  <p:tag name="LIVECHARTING" val="False"/>
  <p:tag name="AUTOOPENPOLL" val="True"/>
  <p:tag name="AUTOFORMATCHART" val="True"/>
  <p:tag name="TYPE" val="MultiChoiceSlide"/>
  <p:tag name="TPQUESTIONXML" val="﻿&lt;?xml version=&quot;1.0&quot; encoding=&quot;utf-8&quot;?&gt;&#10;&lt;questionlist&gt;&#10;    &lt;properties&gt;&#10;        &lt;guid&gt;1198833F4A4D4C67B272A525463AC382&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B0FB00B6C42D468D82AAD6CFAA0520A0&lt;/guid&gt;&#10;            &lt;repollguid&gt;9AFAC65CB526497A9AE78DFB6BB6B846&lt;/repollguid&gt;&#10;            &lt;sourceid&gt;F52AF223E51B4AC0AFCD0F8F56D51092&lt;/sourceid&gt;&#10;            &lt;questiontext&gt;Q0.0 Is your zapper working?&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931C84B7E3A7443E97E2E04A320FE814&lt;/guid&gt;&#10;                    &lt;answertext&gt;Yes &lt;/answertext&gt;&#10;                    &lt;valuetype&gt;0&lt;/valuetype&gt;&#10;                &lt;/answer&gt;&#10;                &lt;answer&gt;&#10;                    &lt;guid&gt;B8B35C81642240DAB13C3E6500E4C3BA&lt;/guid&gt;&#10;                    &lt;answertext&gt;No &lt;/answertext&gt;&#10;                    &lt;valuetype&gt;0&lt;/valuetype&gt;&#10;                &lt;/answer&gt;&#10;                &lt;answer&gt;&#10;                    &lt;guid&gt;D68D42CC046F416087E8BCF389109EDA&lt;/guid&gt;&#10;                    &lt;answertext&gt;Don’t know &lt;/answertext&gt;&#10;                    &lt;valuetype&gt;0&lt;/valuetype&gt;&#10;                &lt;/answer&gt;&#10;                &lt;answer&gt;&#10;                    &lt;guid&gt;4AC60B4E2F2E46D38E8B218413F6099B&lt;/guid&gt;&#10;                    &lt;answertext&gt;Prefer not to say&lt;/answertext&gt;&#10;                    &lt;valuetype&gt;0&lt;/valuetype&gt;&#10;                &lt;/answer&gt;&#10;            &lt;/answers&gt;&#10;        &lt;/multichoice&gt;&#10;    &lt;/questions&gt;&#10;&lt;/questionlist&gt;"/>
  <p:tag name="RESULTS" val="Q0.0 Is your zapper working?[;crlf;]1[;]1[;]1[;]False[;]0[;][;crlf;]1[;]1[;]0[;]0[;crlf;]1[;]0[;]Yes1[;]Yes[;][;crlf;]0[;]0[;]No2[;]No[;][;crlf;]0[;]0[;]Don’t know3[;]Don’t know[;][;crlf;]0[;]0[;]Prefer not to say4[;]Prefer not to say[;]"/>
  <p:tag name="HASRESULTS" val="True"/>
  <p:tag name="RESPONSESGATHERED" val="False"/>
  <p:tag name="ANONYMOUSTEMP" val="False"/>
</p:tagLst>
</file>

<file path=ppt/tags/tag50.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51.xml><?xml version="1.0" encoding="utf-8"?>
<p:tagLst xmlns:a="http://schemas.openxmlformats.org/drawingml/2006/main" xmlns:r="http://schemas.openxmlformats.org/officeDocument/2006/relationships" xmlns:p="http://schemas.openxmlformats.org/presentationml/2006/main">
  <p:tag name="ANSWERBULLETS" val="3"/>
  <p:tag name="TEXTLENGTH" val="47"/>
  <p:tag name="FONTSIZE" val="32"/>
  <p:tag name="BULLETTYPE" val="ppBulletArabicPeriod"/>
  <p:tag name="ANSWERTEXT" val="Strongly Agree&#10;Agree&#10;Disagree&#10;Strongly Disagree"/>
  <p:tag name="ZEROBASED" val="False"/>
  <p:tag name="OLDNUMANSWERS" val="4"/>
</p:tagLst>
</file>

<file path=ppt/tags/tag52.xml><?xml version="1.0" encoding="utf-8"?>
<p:tagLst xmlns:a="http://schemas.openxmlformats.org/drawingml/2006/main" xmlns:r="http://schemas.openxmlformats.org/officeDocument/2006/relationships" xmlns:p="http://schemas.openxmlformats.org/presentationml/2006/main">
  <p:tag name="SLIDEGUID" val="75CACE9D13174D81B3E8CC43DFE46106"/>
  <p:tag name="SLIDEID" val="75CACE9D13174D81B3E8CC43DFE46106"/>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QUESTIONALIAS" val="What is your opinion?"/>
  <p:tag name="ANSWERSALIAS" val="Strongly Agree|smicln|Agree|smicln|Disagree|smicln|Strongly Disagree"/>
  <p:tag name="DELIMITERS" val="3.1"/>
  <p:tag name="VALUEFORMAT" val="0%"/>
  <p:tag name="RESULTS" val="Q2.9  Improve language skills[;crlf;]1[;]1[;]1[;]False[;]0[;][;crlf;]1[;]1[;]0[;]0[;crlf;]1[;]0[;]Strongly Agree1[;]Strongly Agree[;][;crlf;]0[;]0[;]Agree2[;]Agree[;][;crlf;]0[;]0[;]Disagree3[;]Disagree[;][;crlf;]0[;]0[;]Strongly Disagree4[;]Strongly Disagree[;]"/>
  <p:tag name="HASRESULTS" val="True"/>
  <p:tag name="LIVECHARTING" val="False"/>
  <p:tag name="AUTOOPENPOLL" val="True"/>
  <p:tag name="AUTOFORMATCHART" val="True"/>
  <p:tag name="TYPE" val="MultiChoiceSlide"/>
  <p:tag name="TPQUESTIONXML" val="﻿&lt;?xml version=&quot;1.0&quot; encoding=&quot;utf-8&quot;?&gt;&#10;&lt;questionlist&gt;&#10;    &lt;properties&gt;&#10;        &lt;guid&gt;AAA35F474D79444996F1FEA1F606E2D3&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822DA32BB35948F5A278F7537CC5BEB0&lt;/guid&gt;&#10;            &lt;repollguid&gt;49ADAD84D1F7426985BAB8A117D09873&lt;/repollguid&gt;&#10;            &lt;sourceid&gt;D285BC57C2FB42C899D4B0187F0D9E24&lt;/sourceid&gt;&#10;            &lt;questiontext&gt;Q2.9  Improve language skills&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1504B19A2F3E4A2DBFC006FED0DCE594&lt;/guid&gt;&#10;                    &lt;answertext&gt;Strongly Agree&lt;/answertext&gt;&#10;                    &lt;valuetype&gt;0&lt;/valuetype&gt;&#10;                &lt;/answer&gt;&#10;                &lt;answer&gt;&#10;                    &lt;guid&gt;47CFB8943E6A4FA5B070D87AB0C9739B&lt;/guid&gt;&#10;                    &lt;answertext&gt;Agree&lt;/answertext&gt;&#10;                    &lt;valuetype&gt;0&lt;/valuetype&gt;&#10;                &lt;/answer&gt;&#10;                &lt;answer&gt;&#10;                    &lt;guid&gt;B3E2F385FFFB4AA7AB7EB87482835ECE&lt;/guid&gt;&#10;                    &lt;answertext&gt;Disagree&lt;/answertext&gt;&#10;                    &lt;valuetype&gt;0&lt;/valuetype&gt;&#10;                &lt;/answer&gt;&#10;                &lt;answer&gt;&#10;                    &lt;guid&gt;508B5E4F93F14001B84BA944008CE1F0&lt;/guid&gt;&#10;                    &lt;answertext&gt;Strongly Disagree&lt;/answertext&gt;&#10;                    &lt;valuetype&gt;0&lt;/valuetype&gt;&#10;                &lt;/answer&gt;&#10;            &lt;/answers&gt;&#10;        &lt;/multichoice&gt;&#10;    &lt;/questions&gt;&#10;&lt;/questionlist&gt;"/>
  <p:tag name="RESPONSESGATHERED" val="False"/>
  <p:tag name="ANONYMOUSTEMP" val="False"/>
  <p:tag name="VALUES" val="No Value|smicln|No Value|smicln|No Value|smicln|No Value"/>
</p:tagLst>
</file>

<file path=ppt/tags/tag53.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54.xml><?xml version="1.0" encoding="utf-8"?>
<p:tagLst xmlns:a="http://schemas.openxmlformats.org/drawingml/2006/main" xmlns:r="http://schemas.openxmlformats.org/officeDocument/2006/relationships" xmlns:p="http://schemas.openxmlformats.org/presentationml/2006/main">
  <p:tag name="ANSWERBULLETS" val="3"/>
  <p:tag name="ZEROBASED" val="False"/>
  <p:tag name="OLDNUMANSWERS" val="4"/>
  <p:tag name="TEXTLENGTH" val="47"/>
  <p:tag name="FONTSIZE" val="32"/>
  <p:tag name="BULLETTYPE" val="ppBulletArabicPeriod"/>
  <p:tag name="ANSWERTEXT" val="Strongly Agree&#10;Agree&#10;Disagree&#10;Strongly Disagree"/>
</p:tagLst>
</file>

<file path=ppt/tags/tag55.xml><?xml version="1.0" encoding="utf-8"?>
<p:tagLst xmlns:a="http://schemas.openxmlformats.org/drawingml/2006/main" xmlns:r="http://schemas.openxmlformats.org/officeDocument/2006/relationships" xmlns:p="http://schemas.openxmlformats.org/presentationml/2006/main">
  <p:tag name="LIVECHARTING" val="False"/>
  <p:tag name="AUTOOPENPOLL" val="True"/>
  <p:tag name="AUTOFORMATCHART" val="True"/>
  <p:tag name="RESULTS" val="Q2.10  Interesting because it’s new, attracting, challenging, using learning methods[;crlf;]1[;]1[;]1[;]False[;]0[;][;crlf;]1[;]1[;]0[;]0[;crlf;]1[;]0[;]Strongly Agree1[;]Strongly Agree[;][;crlf;]0[;]0[;]Agree2[;]Agree[;][;crlf;]0[;]0[;]Disagree3[;]Disagree[;][;crlf;]0[;]0[;]Strongly Disagree4[;]Strongly Disagree[;]"/>
  <p:tag name="HASRESULTS" val="True"/>
  <p:tag name="TYPE" val="MultiChoiceSlide"/>
  <p:tag name="TPQUESTIONXML" val="﻿&lt;?xml version=&quot;1.0&quot; encoding=&quot;utf-8&quot;?&gt;&#10;&lt;questionlist&gt;&#10;    &lt;properties&gt;&#10;        &lt;guid&gt;48907A63A0FA4F9F8D16C607581E68B8&lt;/guid&gt;&#10;        &lt;description /&gt;&#10;        &lt;date&gt;3/12/2015 12:45:4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F8B1255E61A643DDB3DA7C06D23285AC&lt;/guid&gt;&#10;            &lt;repollguid&gt;988E1D72467140028284EE59BB1EBFF4&lt;/repollguid&gt;&#10;            &lt;sourceid&gt;1C75E2A00C7E4A0DA10842C017B2825E&lt;/sourceid&gt;&#10;            &lt;questiontext&gt;Q2.10  Interesting because it’s new, attracting, challenging, using learning methods&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67F9A4BF9E754A9B9A5C38E93D54CB78&lt;/guid&gt;&#10;                    &lt;answertext&gt;Strongly Agree&lt;/answertext&gt;&#10;                    &lt;valuetype&gt;0&lt;/valuetype&gt;&#10;                &lt;/answer&gt;&#10;                &lt;answer&gt;&#10;                    &lt;guid&gt;B7CD7364B4A64686AD252875490A1368&lt;/guid&gt;&#10;                    &lt;answertext&gt;Agree&lt;/answertext&gt;&#10;                    &lt;valuetype&gt;0&lt;/valuetype&gt;&#10;                &lt;/answer&gt;&#10;                &lt;answer&gt;&#10;                    &lt;guid&gt;4565743F13F344AFA6BE4234CE8C704A&lt;/guid&gt;&#10;                    &lt;answertext&gt;Disagree&lt;/answertext&gt;&#10;                    &lt;valuetype&gt;0&lt;/valuetype&gt;&#10;                &lt;/answer&gt;&#10;                &lt;answer&gt;&#10;                    &lt;guid&gt;DE69F27C0C3B412FACC286D35D9C35C9&lt;/guid&gt;&#10;                    &lt;answertext&gt;Strongly Disagree&lt;/answertext&gt;&#10;                    &lt;valuetype&gt;0&lt;/valuetype&gt;&#10;                &lt;/answer&gt;&#10;            &lt;/answers&gt;&#10;        &lt;/multichoice&gt;&#10;    &lt;/questions&gt;&#10;&lt;/questionlist&gt;"/>
  <p:tag name="NOPREFERENCE" val="False"/>
  <p:tag name="VALUES" val="No Value|smicln|No Value|smicln|No Value|smicln|No Value"/>
</p:tagLst>
</file>

<file path=ppt/tags/tag56.xml><?xml version="1.0" encoding="utf-8"?>
<p:tagLst xmlns:a="http://schemas.openxmlformats.org/drawingml/2006/main" xmlns:r="http://schemas.openxmlformats.org/officeDocument/2006/relationships" xmlns:p="http://schemas.openxmlformats.org/presentationml/2006/main">
  <p:tag name="ZEROBASED" val="False"/>
</p:tagLst>
</file>

<file path=ppt/tags/tag57.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COLORTYPE" val="SCHEME"/>
  <p:tag name="LABELFORMAT" val="0"/>
  <p:tag name="NUMBERFORMAT" val="0"/>
</p:tagLst>
</file>

<file path=ppt/tags/tag58.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7.xml><?xml version="1.0" encoding="utf-8"?>
<p:tagLst xmlns:a="http://schemas.openxmlformats.org/drawingml/2006/main" xmlns:r="http://schemas.openxmlformats.org/officeDocument/2006/relationships" xmlns:p="http://schemas.openxmlformats.org/presentationml/2006/main">
  <p:tag name="ANSWERBULLETS" val="3"/>
  <p:tag name="TEXTLENGTH" val="35"/>
  <p:tag name="FONTSIZE" val="32"/>
  <p:tag name="BULLETTYPE" val="ppBulletArabicPeriod"/>
  <p:tag name="ANSWERTEXT" val="Yes&#10;No&#10;Don’t know&#10;Prefer not to say"/>
  <p:tag name="ZEROBASED" val="False"/>
  <p:tag name="OLDNUMANSWERS" val="4"/>
</p:tagLst>
</file>

<file path=ppt/tags/tag8.xml><?xml version="1.0" encoding="utf-8"?>
<p:tagLst xmlns:a="http://schemas.openxmlformats.org/drawingml/2006/main" xmlns:r="http://schemas.openxmlformats.org/officeDocument/2006/relationships" xmlns:p="http://schemas.openxmlformats.org/presentationml/2006/main">
  <p:tag name="SLIDEGUID" val="C485E2F5AB8D4A9F94441AF3A11851D8"/>
  <p:tag name="SLIDEID" val="C485E2F5AB8D4A9F94441AF3A11851D8"/>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Q0.1 Your gender"/>
  <p:tag name="ANSWERSALIAS" val="Female|smicln|Male|smicln|Prefer not to say"/>
  <p:tag name="VALUES" val="No Value|smicln|No Value|smicln|No Value"/>
  <p:tag name="LIVECHARTING" val="False"/>
  <p:tag name="AUTOOPENPOLL" val="True"/>
  <p:tag name="AUTOFORMATCHART" val="True"/>
  <p:tag name="TYPE" val="MultiChoiceSlide"/>
  <p:tag name="TPQUESTIONXML" val="﻿&lt;?xml version=&quot;1.0&quot; encoding=&quot;utf-8&quot;?&gt;&#10;&lt;questionlist&gt;&#10;    &lt;properties&gt;&#10;        &lt;guid&gt;7CCB10990D374F1E8FEAE889516BEB96&lt;/guid&gt;&#10;        &lt;description /&gt;&#10;        &lt;date&gt;3/12/2015 11:50: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A2A07C1A3C5D4FE1A48B56D6F954BD5D&lt;/guid&gt;&#10;            &lt;repollguid&gt;FBEBAB82F74B493BB80916295493845D&lt;/repollguid&gt;&#10;            &lt;sourceid&gt;97FDC81222744E66A08C864896930293&lt;/sourceid&gt;&#10;            &lt;questiontext&gt;Q0.1 Your gender&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7A333D232FB44590947CB725A6548DF0&lt;/guid&gt;&#10;                    &lt;answertext&gt;Female &lt;/answertext&gt;&#10;                    &lt;valuetype&gt;0&lt;/valuetype&gt;&#10;                &lt;/answer&gt;&#10;                &lt;answer&gt;&#10;                    &lt;guid&gt;383114780D8648BEA4C1C778C24061A1&lt;/guid&gt;&#10;                    &lt;answertext&gt;Male &lt;/answertext&gt;&#10;                    &lt;valuetype&gt;0&lt;/valuetype&gt;&#10;                &lt;/answer&gt;&#10;                &lt;answer&gt;&#10;                    &lt;guid&gt;2410895CECC5426AA619C62F5185E1BC&lt;/guid&gt;&#10;                    &lt;answertext&gt;Prefer not to say&lt;/answertext&gt;&#10;                    &lt;valuetype&gt;0&lt;/valuetype&gt;&#10;                &lt;/answer&gt;&#10;            &lt;/answers&gt;&#10;        &lt;/multichoice&gt;&#10;    &lt;/questions&gt;&#10;&lt;/questionlist&gt;"/>
  <p:tag name="RESULTS" val="Q0.1 Your gender[;crlf;]1[;]1[;]1[;]False[;]0[;][;crlf;]1[;]1[;]0[;]0[;crlf;]1[;]0[;]Female1[;]Female[;][;crlf;]0[;]0[;]Male2[;]Male[;][;crlf;]0[;]0[;]Prefer not to say3[;]Prefer not to say[;]"/>
  <p:tag name="HASRESULTS" val="True"/>
  <p:tag name="RESPONSESGATHERED" val="False"/>
  <p:tag name="ANONYMOUSTEMP" val="False"/>
</p:tagLst>
</file>

<file path=ppt/tags/tag9.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heme/theme1.xml><?xml version="1.0" encoding="utf-8"?>
<a:theme xmlns:a="http://schemas.openxmlformats.org/drawingml/2006/main" name="UbiCampSot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996</Words>
  <Application>Microsoft Office PowerPoint</Application>
  <PresentationFormat>全屏显示(4:3)</PresentationFormat>
  <Paragraphs>194</Paragraphs>
  <Slides>23</Slides>
  <Notes>4</Notes>
  <HiddenSlides>0</HiddenSlides>
  <MMClips>0</MMClips>
  <ScaleCrop>false</ScaleCrop>
  <HeadingPairs>
    <vt:vector size="6" baseType="variant">
      <vt:variant>
        <vt:lpstr>主题</vt:lpstr>
      </vt:variant>
      <vt:variant>
        <vt:i4>1</vt:i4>
      </vt:variant>
      <vt:variant>
        <vt:lpstr>嵌入 OLE 服务器</vt:lpstr>
      </vt:variant>
      <vt:variant>
        <vt:i4>2</vt:i4>
      </vt:variant>
      <vt:variant>
        <vt:lpstr>幻灯片标题</vt:lpstr>
      </vt:variant>
      <vt:variant>
        <vt:i4>23</vt:i4>
      </vt:variant>
    </vt:vector>
  </HeadingPairs>
  <TitlesOfParts>
    <vt:vector size="26" baseType="lpstr">
      <vt:lpstr>UbiCampSoton</vt:lpstr>
      <vt:lpstr>Chart</vt:lpstr>
      <vt:lpstr>Microsoft Graph Chart</vt:lpstr>
      <vt:lpstr>UbiCamp Survey</vt:lpstr>
      <vt:lpstr>Briefing</vt:lpstr>
      <vt:lpstr>Section 0. Warm Up</vt:lpstr>
      <vt:lpstr>Q0.0 Is your zapper working?</vt:lpstr>
      <vt:lpstr>Q0.1 Your gender</vt:lpstr>
      <vt:lpstr>Section 1. Which of the following my prompt you to think about virtual mobility? </vt:lpstr>
      <vt:lpstr>Q1.1 As a Uk student Would you be interested in the opportunity for   Face to face study abroad </vt:lpstr>
      <vt:lpstr>Q1.2 Would you be interested in the opportunity for   A virtual module (as part of a programme) or seminar (series)</vt:lpstr>
      <vt:lpstr>Q1.3 Separate Would you be interested in the opportunity for  A virtual study programme </vt:lpstr>
      <vt:lpstr>Q1.4 Would you be interested in the opportunity for  Virtual student placements</vt:lpstr>
      <vt:lpstr>Q1.5 Would you be interested in the opportunity for  Virtual support activities to physical exchange </vt:lpstr>
      <vt:lpstr>Section 2. Motivation factor</vt:lpstr>
      <vt:lpstr>Q2.1 Interested in virtual learning/mobility so I can Get more knowledge on virtual learning and its potentials</vt:lpstr>
      <vt:lpstr>PowerPoint 演示文稿</vt:lpstr>
      <vt:lpstr>Q2.3 Meet , work, learn with new people from different countries / learn more about different cultures</vt:lpstr>
      <vt:lpstr>Q2.4  I would study modules related to my existing studies or my academic interests</vt:lpstr>
      <vt:lpstr>PowerPoint 演示文稿</vt:lpstr>
      <vt:lpstr>PowerPoint 演示文稿</vt:lpstr>
      <vt:lpstr>PowerPoint 演示文稿</vt:lpstr>
      <vt:lpstr>PowerPoint 演示文稿</vt:lpstr>
      <vt:lpstr>Q2.9  Improve language skills</vt:lpstr>
      <vt:lpstr>Q2.10  Interesting because it’s new, attracting, challenging, using learning methods</vt:lpstr>
      <vt:lpstr>Thank you for coming!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UbiCamp Survey</dc:title>
  <dc:creator>js9g09</dc:creator>
  <cp:lastModifiedBy>js9g09</cp:lastModifiedBy>
  <cp:revision>18</cp:revision>
  <dcterms:created xsi:type="dcterms:W3CDTF">2015-03-11T13:16:10Z</dcterms:created>
  <dcterms:modified xsi:type="dcterms:W3CDTF">2015-03-18T16:43:47Z</dcterms:modified>
</cp:coreProperties>
</file>