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57"/>
  </p:notesMasterIdLst>
  <p:sldIdLst>
    <p:sldId id="257" r:id="rId2"/>
    <p:sldId id="299" r:id="rId3"/>
    <p:sldId id="311" r:id="rId4"/>
    <p:sldId id="312" r:id="rId5"/>
    <p:sldId id="322" r:id="rId6"/>
    <p:sldId id="324" r:id="rId7"/>
    <p:sldId id="326" r:id="rId8"/>
    <p:sldId id="325" r:id="rId9"/>
    <p:sldId id="327" r:id="rId10"/>
    <p:sldId id="259" r:id="rId11"/>
    <p:sldId id="261" r:id="rId12"/>
    <p:sldId id="301" r:id="rId13"/>
    <p:sldId id="302" r:id="rId14"/>
    <p:sldId id="303" r:id="rId15"/>
    <p:sldId id="310" r:id="rId16"/>
    <p:sldId id="305" r:id="rId17"/>
    <p:sldId id="308" r:id="rId18"/>
    <p:sldId id="309" r:id="rId19"/>
    <p:sldId id="306" r:id="rId20"/>
    <p:sldId id="307" r:id="rId21"/>
    <p:sldId id="300" r:id="rId22"/>
    <p:sldId id="260" r:id="rId23"/>
    <p:sldId id="262" r:id="rId24"/>
    <p:sldId id="264" r:id="rId25"/>
    <p:sldId id="265" r:id="rId26"/>
    <p:sldId id="263" r:id="rId27"/>
    <p:sldId id="266" r:id="rId28"/>
    <p:sldId id="283" r:id="rId29"/>
    <p:sldId id="290" r:id="rId30"/>
    <p:sldId id="271" r:id="rId31"/>
    <p:sldId id="270" r:id="rId32"/>
    <p:sldId id="267" r:id="rId33"/>
    <p:sldId id="268" r:id="rId34"/>
    <p:sldId id="272" r:id="rId35"/>
    <p:sldId id="273" r:id="rId36"/>
    <p:sldId id="274" r:id="rId37"/>
    <p:sldId id="275" r:id="rId38"/>
    <p:sldId id="294" r:id="rId39"/>
    <p:sldId id="295" r:id="rId40"/>
    <p:sldId id="276" r:id="rId41"/>
    <p:sldId id="277" r:id="rId42"/>
    <p:sldId id="278" r:id="rId43"/>
    <p:sldId id="279" r:id="rId44"/>
    <p:sldId id="281" r:id="rId45"/>
    <p:sldId id="282" r:id="rId46"/>
    <p:sldId id="284" r:id="rId47"/>
    <p:sldId id="291" r:id="rId48"/>
    <p:sldId id="285" r:id="rId49"/>
    <p:sldId id="286" r:id="rId50"/>
    <p:sldId id="287" r:id="rId51"/>
    <p:sldId id="289" r:id="rId52"/>
    <p:sldId id="292" r:id="rId53"/>
    <p:sldId id="293" r:id="rId54"/>
    <p:sldId id="296" r:id="rId55"/>
    <p:sldId id="297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53" autoAdjust="0"/>
  </p:normalViewPr>
  <p:slideViewPr>
    <p:cSldViewPr snapToGrid="0" snapToObjects="1" showGuides="1">
      <p:cViewPr>
        <p:scale>
          <a:sx n="145" d="100"/>
          <a:sy n="145" d="100"/>
        </p:scale>
        <p:origin x="-312" y="-80"/>
      </p:cViewPr>
      <p:guideLst>
        <p:guide orient="horz" pos="2385"/>
        <p:guide pos="55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45C2B-B0B1-1D4F-A54E-8668E1C6EDA4}" type="datetimeFigureOut">
              <a:rPr lang="en-US" smtClean="0"/>
              <a:t>17/03/15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E2EF7-64D3-9348-A690-976959FE2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4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2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the naming authority associated with the IRI of an RDF graph in a Graph Store is not the same as the server managing the identified RDF content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the naming authority is not available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the IRI is not </a:t>
            </a:r>
            <a:r>
              <a:rPr lang="en-US" dirty="0" err="1" smtClean="0"/>
              <a:t>dereferenceable</a:t>
            </a:r>
            <a:r>
              <a:rPr lang="en-US" dirty="0" smtClean="0"/>
              <a:t> (i.e., when dereferenced, it does not produce a RDF graph representation)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36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Linked Data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COMP6215 Semantic Web Technologies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</a:t>
            </a:r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458" name="Straight Connector 29"/>
          <p:cNvCxnSpPr>
            <a:cxnSpLocks noChangeShapeType="1"/>
          </p:cNvCxnSpPr>
          <p:nvPr/>
        </p:nvCxnSpPr>
        <p:spPr bwMode="auto">
          <a:xfrm>
            <a:off x="685800" y="3276600"/>
            <a:ext cx="77724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Publishing is only half the story...</a:t>
            </a:r>
            <a:endParaRPr lang="en-GB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2667000" y="1981200"/>
            <a:ext cx="37338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User Interface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1430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8956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6482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4008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19465" name="TextBox 9"/>
          <p:cNvSpPr txBox="1">
            <a:spLocks noChangeArrowheads="1"/>
          </p:cNvSpPr>
          <p:nvPr/>
        </p:nvSpPr>
        <p:spPr bwMode="auto">
          <a:xfrm>
            <a:off x="379413" y="52578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 smtClean="0">
                <a:latin typeface="Georgia" charset="0"/>
              </a:rPr>
              <a:t>RDF Files</a:t>
            </a:r>
            <a:endParaRPr lang="en-GB" dirty="0">
              <a:latin typeface="Georgia" charset="0"/>
            </a:endParaRPr>
          </a:p>
        </p:txBody>
      </p:sp>
      <p:cxnSp>
        <p:nvCxnSpPr>
          <p:cNvPr id="19466" name="Straight Arrow Connector 11"/>
          <p:cNvCxnSpPr>
            <a:cxnSpLocks noChangeShapeType="1"/>
            <a:stCxn id="4" idx="2"/>
            <a:endCxn id="15" idx="0"/>
          </p:cNvCxnSpPr>
          <p:nvPr/>
        </p:nvCxnSpPr>
        <p:spPr bwMode="auto">
          <a:xfrm rot="16200000" flipH="1">
            <a:off x="4382294" y="26662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9467" name="Elbow Connector 20"/>
          <p:cNvCxnSpPr>
            <a:cxnSpLocks noChangeShapeType="1"/>
          </p:cNvCxnSpPr>
          <p:nvPr/>
        </p:nvCxnSpPr>
        <p:spPr bwMode="auto">
          <a:xfrm rot="5400000">
            <a:off x="3637756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19468" name="Elbow Connector 22"/>
          <p:cNvCxnSpPr>
            <a:cxnSpLocks noChangeShapeType="1"/>
            <a:stCxn id="8" idx="0"/>
          </p:cNvCxnSpPr>
          <p:nvPr/>
        </p:nvCxnSpPr>
        <p:spPr bwMode="auto">
          <a:xfrm rot="16200000" flipV="1">
            <a:off x="4514056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Elbow Connector 24"/>
          <p:cNvCxnSpPr>
            <a:cxnSpLocks noChangeShapeType="1"/>
            <a:stCxn id="9" idx="0"/>
          </p:cNvCxnSpPr>
          <p:nvPr/>
        </p:nvCxnSpPr>
        <p:spPr bwMode="auto">
          <a:xfrm rot="16200000" flipV="1">
            <a:off x="5390356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0" name="Elbow Connector 26"/>
          <p:cNvCxnSpPr>
            <a:cxnSpLocks noChangeShapeType="1"/>
            <a:stCxn id="6" idx="0"/>
          </p:cNvCxnSpPr>
          <p:nvPr/>
        </p:nvCxnSpPr>
        <p:spPr bwMode="auto">
          <a:xfrm rot="5400000" flipH="1" flipV="1">
            <a:off x="2761456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Rectangle 14"/>
          <p:cNvSpPr/>
          <p:nvPr/>
        </p:nvSpPr>
        <p:spPr bwMode="auto">
          <a:xfrm>
            <a:off x="2668588" y="2819400"/>
            <a:ext cx="3733800" cy="99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Application Logic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3886200" y="4114800"/>
            <a:ext cx="1295400" cy="608013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defTabSz="914400" eaLnBrk="0" hangingPunct="0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9473" name="Straight Arrow Connector 18"/>
          <p:cNvCxnSpPr>
            <a:cxnSpLocks noChangeShapeType="1"/>
            <a:stCxn id="15" idx="2"/>
            <a:endCxn id="16" idx="1"/>
          </p:cNvCxnSpPr>
          <p:nvPr/>
        </p:nvCxnSpPr>
        <p:spPr bwMode="auto">
          <a:xfrm rot="5400000">
            <a:off x="4382294" y="39616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9474" name="TextBox 19"/>
          <p:cNvSpPr txBox="1">
            <a:spLocks noChangeArrowheads="1"/>
          </p:cNvSpPr>
          <p:nvPr/>
        </p:nvSpPr>
        <p:spPr bwMode="auto">
          <a:xfrm>
            <a:off x="2133600" y="4114800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Georgia" charset="0"/>
              </a:rPr>
              <a:t>RDF </a:t>
            </a:r>
            <a:r>
              <a:rPr lang="en-GB" dirty="0" err="1" smtClean="0">
                <a:latin typeface="Georgia" charset="0"/>
              </a:rPr>
              <a:t>Triplestore</a:t>
            </a:r>
            <a:endParaRPr lang="en-GB" dirty="0">
              <a:latin typeface="Georgia" charset="0"/>
            </a:endParaRPr>
          </a:p>
        </p:txBody>
      </p:sp>
      <p:sp>
        <p:nvSpPr>
          <p:cNvPr id="19475" name="TextBox 30"/>
          <p:cNvSpPr txBox="1">
            <a:spLocks noChangeArrowheads="1"/>
          </p:cNvSpPr>
          <p:nvPr/>
        </p:nvSpPr>
        <p:spPr bwMode="auto">
          <a:xfrm>
            <a:off x="608013" y="28194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eorgia" charset="0"/>
              </a:rPr>
              <a:t>Client</a:t>
            </a:r>
          </a:p>
        </p:txBody>
      </p:sp>
      <p:sp>
        <p:nvSpPr>
          <p:cNvPr id="19476" name="TextBox 31"/>
          <p:cNvSpPr txBox="1">
            <a:spLocks noChangeArrowheads="1"/>
          </p:cNvSpPr>
          <p:nvPr/>
        </p:nvSpPr>
        <p:spPr bwMode="auto">
          <a:xfrm>
            <a:off x="609600" y="3429000"/>
            <a:ext cx="15255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eorgia" charset="0"/>
              </a:rPr>
              <a:t>Server</a:t>
            </a:r>
          </a:p>
        </p:txBody>
      </p:sp>
      <p:sp>
        <p:nvSpPr>
          <p:cNvPr id="19477" name="TextBox 32"/>
          <p:cNvSpPr txBox="1">
            <a:spLocks noChangeArrowheads="1"/>
          </p:cNvSpPr>
          <p:nvPr/>
        </p:nvSpPr>
        <p:spPr bwMode="auto">
          <a:xfrm>
            <a:off x="4114800" y="37338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 smtClean="0">
                <a:latin typeface="Georgia" charset="0"/>
              </a:rPr>
              <a:t>SPARQL</a:t>
            </a:r>
            <a:endParaRPr lang="en-GB" dirty="0">
              <a:latin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17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this picture?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a </a:t>
            </a:r>
            <a:r>
              <a:rPr lang="en-US" dirty="0" err="1" smtClean="0"/>
              <a:t>triplestore</a:t>
            </a:r>
            <a:r>
              <a:rPr lang="en-US" dirty="0" smtClean="0"/>
              <a:t>-centric view of linked data</a:t>
            </a:r>
          </a:p>
          <a:p>
            <a:pPr lvl="1"/>
            <a:r>
              <a:rPr lang="en-US" dirty="0" smtClean="0"/>
              <a:t>Graphs are managed by the </a:t>
            </a:r>
            <a:r>
              <a:rPr lang="en-US" dirty="0" err="1" smtClean="0"/>
              <a:t>triplestore</a:t>
            </a:r>
            <a:endParaRPr lang="en-US" dirty="0" smtClean="0"/>
          </a:p>
          <a:p>
            <a:r>
              <a:rPr lang="en-US" dirty="0" smtClean="0"/>
              <a:t>How does the application interact with the RDF files?</a:t>
            </a:r>
          </a:p>
          <a:p>
            <a:r>
              <a:rPr lang="en-US" dirty="0" smtClean="0"/>
              <a:t>How does caching work? (</a:t>
            </a:r>
            <a:r>
              <a:rPr lang="en-US" dirty="0" err="1" smtClean="0"/>
              <a:t>triplestore</a:t>
            </a:r>
            <a:r>
              <a:rPr lang="en-US" dirty="0" smtClean="0"/>
              <a:t> refresh frequency,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do writes work? (only to </a:t>
            </a:r>
            <a:r>
              <a:rPr lang="en-US" dirty="0" err="1" smtClean="0"/>
              <a:t>triplestore</a:t>
            </a:r>
            <a:r>
              <a:rPr lang="en-US" dirty="0" smtClean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418887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</a:t>
            </a:r>
            <a:br>
              <a:rPr lang="en-US" dirty="0" smtClean="0"/>
            </a:br>
            <a:r>
              <a:rPr lang="en-US" dirty="0" smtClean="0"/>
              <a:t>Graph Store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2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 Graph Store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approach to managing a collection of RDF graphs </a:t>
            </a:r>
          </a:p>
          <a:p>
            <a:pPr lvl="1"/>
            <a:r>
              <a:rPr lang="en-US" dirty="0"/>
              <a:t>A set of rules for HTTP operations on </a:t>
            </a:r>
            <a:r>
              <a:rPr lang="en-US" dirty="0" smtClean="0"/>
              <a:t>named graphs</a:t>
            </a:r>
          </a:p>
          <a:p>
            <a:pPr lvl="1"/>
            <a:r>
              <a:rPr lang="en-US" dirty="0" smtClean="0"/>
              <a:t>An alternative to SPARQL 1.1 Update</a:t>
            </a:r>
            <a:endParaRPr lang="en-US" dirty="0"/>
          </a:p>
          <a:p>
            <a:pPr lvl="1"/>
            <a:r>
              <a:rPr lang="en-US" dirty="0" err="1" smtClean="0"/>
              <a:t>RESTful</a:t>
            </a:r>
            <a:endParaRPr lang="en-US" dirty="0"/>
          </a:p>
          <a:p>
            <a:pPr lvl="1"/>
            <a:r>
              <a:rPr lang="en-US" dirty="0"/>
              <a:t>An architecture for read-write Linked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41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Model: Direct Graph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939785" y="2861403"/>
            <a:ext cx="2183015" cy="1563944"/>
            <a:chOff x="3159075" y="3831138"/>
            <a:chExt cx="2183015" cy="1563944"/>
          </a:xfrm>
        </p:grpSpPr>
        <p:sp>
          <p:nvSpPr>
            <p:cNvPr id="15" name="Cloud 14"/>
            <p:cNvSpPr/>
            <p:nvPr/>
          </p:nvSpPr>
          <p:spPr bwMode="auto">
            <a:xfrm>
              <a:off x="3159075" y="3831138"/>
              <a:ext cx="2183015" cy="1563944"/>
            </a:xfrm>
            <a:prstGeom prst="cloud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07450" y="4252707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3" name="Straight Arrow Connector 12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4" name="Straight Arrow Connector 13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26" name="TextBox 25"/>
          <p:cNvSpPr txBox="1"/>
          <p:nvPr/>
        </p:nvSpPr>
        <p:spPr>
          <a:xfrm>
            <a:off x="7294115" y="4255251"/>
            <a:ext cx="1357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RDF Graph </a:t>
            </a:r>
            <a:br>
              <a:rPr lang="en-US" dirty="0" smtClean="0"/>
            </a:br>
            <a:r>
              <a:rPr lang="en-US" dirty="0" smtClean="0"/>
              <a:t>Content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951068" y="5383606"/>
            <a:ext cx="787377" cy="696666"/>
            <a:chOff x="1269955" y="4911061"/>
            <a:chExt cx="787377" cy="696666"/>
          </a:xfrm>
        </p:grpSpPr>
        <p:sp>
          <p:nvSpPr>
            <p:cNvPr id="30" name="Oval 29"/>
            <p:cNvSpPr/>
            <p:nvPr/>
          </p:nvSpPr>
          <p:spPr bwMode="auto">
            <a:xfrm>
              <a:off x="1451377" y="4911061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75910" y="5335594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69955" y="5426305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06230" y="5065914"/>
              <a:ext cx="296249" cy="2962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451377" y="5426305"/>
              <a:ext cx="424533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60666" y="5065914"/>
              <a:ext cx="117280" cy="36039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3725819" y="6131996"/>
            <a:ext cx="135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Graph</a:t>
            </a:r>
            <a:endParaRPr lang="en-US" dirty="0"/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1690835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839450" y="2577135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PUT/POST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1713232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61847" y="3997290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1681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6" name="Group 45"/>
          <p:cNvGrpSpPr/>
          <p:nvPr/>
        </p:nvGrpSpPr>
        <p:grpSpPr>
          <a:xfrm>
            <a:off x="2767909" y="2491043"/>
            <a:ext cx="525752" cy="709832"/>
            <a:chOff x="923583" y="3169873"/>
            <a:chExt cx="1060022" cy="1431167"/>
          </a:xfrm>
        </p:grpSpPr>
        <p:sp>
          <p:nvSpPr>
            <p:cNvPr id="47" name="Document 46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49" name="Oval 4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2" name="Straight Arrow Connector 51"/>
              <p:cNvCxnSpPr>
                <a:stCxn id="49" idx="5"/>
                <a:endCxn id="5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3" name="Straight Arrow Connector 52"/>
              <p:cNvCxnSpPr>
                <a:stCxn id="50" idx="2"/>
                <a:endCxn id="5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4" name="Straight Arrow Connector 53"/>
              <p:cNvCxnSpPr>
                <a:stCxn id="51" idx="0"/>
                <a:endCxn id="4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5" name="Straight Arrow Connector 54"/>
          <p:cNvCxnSpPr/>
          <p:nvPr/>
        </p:nvCxnSpPr>
        <p:spPr bwMode="auto">
          <a:xfrm>
            <a:off x="1713232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839450" y="3351128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67909" y="4362885"/>
            <a:ext cx="525752" cy="709832"/>
            <a:chOff x="923583" y="3169873"/>
            <a:chExt cx="1060022" cy="1431167"/>
          </a:xfrm>
        </p:grpSpPr>
        <p:sp>
          <p:nvSpPr>
            <p:cNvPr id="24" name="Document 23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0" name="Straight Arrow Connector 19"/>
              <p:cNvCxnSpPr>
                <a:stCxn id="17" idx="5"/>
                <a:endCxn id="18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1" name="Straight Arrow Connector 20"/>
              <p:cNvCxnSpPr>
                <a:stCxn id="18" idx="2"/>
                <a:endCxn id="19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2" name="Straight Arrow Connector 21"/>
              <p:cNvCxnSpPr>
                <a:stCxn id="19" idx="0"/>
                <a:endCxn id="1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3091973" y="4964600"/>
            <a:ext cx="782351" cy="904727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endCxn id="15" idx="1"/>
          </p:cNvCxnSpPr>
          <p:nvPr/>
        </p:nvCxnSpPr>
        <p:spPr bwMode="auto">
          <a:xfrm flipV="1">
            <a:off x="4738445" y="4423682"/>
            <a:ext cx="2292848" cy="1307281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1577994" y="539610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serialisation</a:t>
            </a:r>
            <a:r>
              <a:rPr lang="en-US" dirty="0" smtClean="0"/>
              <a:t> of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220387" y="5394103"/>
            <a:ext cx="1608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interpreted as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5917388" y="1673174"/>
            <a:ext cx="52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IRI</a:t>
            </a:r>
            <a:endParaRPr lang="en-US" dirty="0"/>
          </a:p>
        </p:txBody>
      </p:sp>
      <p:cxnSp>
        <p:nvCxnSpPr>
          <p:cNvPr id="67" name="Curved Connector 66"/>
          <p:cNvCxnSpPr>
            <a:stCxn id="66" idx="3"/>
            <a:endCxn id="15" idx="3"/>
          </p:cNvCxnSpPr>
          <p:nvPr/>
        </p:nvCxnSpPr>
        <p:spPr bwMode="auto">
          <a:xfrm>
            <a:off x="6443907" y="1857840"/>
            <a:ext cx="587386" cy="1092983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6869582" y="2042506"/>
            <a:ext cx="113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4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Model: Indirect Graph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939785" y="2861403"/>
            <a:ext cx="2183015" cy="1563944"/>
            <a:chOff x="3159075" y="3831138"/>
            <a:chExt cx="2183015" cy="1563944"/>
          </a:xfrm>
        </p:grpSpPr>
        <p:sp>
          <p:nvSpPr>
            <p:cNvPr id="15" name="Cloud 14"/>
            <p:cNvSpPr/>
            <p:nvPr/>
          </p:nvSpPr>
          <p:spPr bwMode="auto">
            <a:xfrm>
              <a:off x="3159075" y="3831138"/>
              <a:ext cx="2183015" cy="1563944"/>
            </a:xfrm>
            <a:prstGeom prst="cloud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07450" y="4252707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3" name="Straight Arrow Connector 12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4" name="Straight Arrow Connector 13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26" name="TextBox 25"/>
          <p:cNvSpPr txBox="1"/>
          <p:nvPr/>
        </p:nvSpPr>
        <p:spPr>
          <a:xfrm>
            <a:off x="7294115" y="4255251"/>
            <a:ext cx="1357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RDF Graph </a:t>
            </a:r>
            <a:br>
              <a:rPr lang="en-US" dirty="0" smtClean="0"/>
            </a:br>
            <a:r>
              <a:rPr lang="en-US" dirty="0" smtClean="0"/>
              <a:t>Content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951068" y="5383606"/>
            <a:ext cx="787377" cy="696666"/>
            <a:chOff x="1269955" y="4911061"/>
            <a:chExt cx="787377" cy="696666"/>
          </a:xfrm>
        </p:grpSpPr>
        <p:sp>
          <p:nvSpPr>
            <p:cNvPr id="30" name="Oval 29"/>
            <p:cNvSpPr/>
            <p:nvPr/>
          </p:nvSpPr>
          <p:spPr bwMode="auto">
            <a:xfrm>
              <a:off x="1451377" y="4911061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75910" y="5335594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69955" y="5426305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06230" y="5065914"/>
              <a:ext cx="296249" cy="2962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451377" y="5426305"/>
              <a:ext cx="424533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60666" y="5065914"/>
              <a:ext cx="117280" cy="36039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3725819" y="6131996"/>
            <a:ext cx="135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Graph</a:t>
            </a:r>
            <a:endParaRPr lang="en-US" dirty="0"/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1690835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839450" y="2577135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PUT/POST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1713232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61847" y="3997290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1681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6" name="Group 45"/>
          <p:cNvGrpSpPr/>
          <p:nvPr/>
        </p:nvGrpSpPr>
        <p:grpSpPr>
          <a:xfrm>
            <a:off x="2767909" y="2491043"/>
            <a:ext cx="525752" cy="709832"/>
            <a:chOff x="923583" y="3169873"/>
            <a:chExt cx="1060022" cy="1431167"/>
          </a:xfrm>
        </p:grpSpPr>
        <p:sp>
          <p:nvSpPr>
            <p:cNvPr id="47" name="Document 46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49" name="Oval 4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2" name="Straight Arrow Connector 51"/>
              <p:cNvCxnSpPr>
                <a:stCxn id="49" idx="5"/>
                <a:endCxn id="5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3" name="Straight Arrow Connector 52"/>
              <p:cNvCxnSpPr>
                <a:stCxn id="50" idx="2"/>
                <a:endCxn id="5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4" name="Straight Arrow Connector 53"/>
              <p:cNvCxnSpPr>
                <a:stCxn id="51" idx="0"/>
                <a:endCxn id="4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5" name="Straight Arrow Connector 54"/>
          <p:cNvCxnSpPr/>
          <p:nvPr/>
        </p:nvCxnSpPr>
        <p:spPr bwMode="auto">
          <a:xfrm>
            <a:off x="1713232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839450" y="3351128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67909" y="4362885"/>
            <a:ext cx="525752" cy="709832"/>
            <a:chOff x="923583" y="3169873"/>
            <a:chExt cx="1060022" cy="1431167"/>
          </a:xfrm>
        </p:grpSpPr>
        <p:sp>
          <p:nvSpPr>
            <p:cNvPr id="24" name="Document 23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0" name="Straight Arrow Connector 19"/>
              <p:cNvCxnSpPr>
                <a:stCxn id="17" idx="5"/>
                <a:endCxn id="18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1" name="Straight Arrow Connector 20"/>
              <p:cNvCxnSpPr>
                <a:stCxn id="18" idx="2"/>
                <a:endCxn id="19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2" name="Straight Arrow Connector 21"/>
              <p:cNvCxnSpPr>
                <a:stCxn id="19" idx="0"/>
                <a:endCxn id="1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3091973" y="4964600"/>
            <a:ext cx="782351" cy="904727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endCxn id="15" idx="1"/>
          </p:cNvCxnSpPr>
          <p:nvPr/>
        </p:nvCxnSpPr>
        <p:spPr bwMode="auto">
          <a:xfrm flipV="1">
            <a:off x="4738445" y="4423682"/>
            <a:ext cx="2292848" cy="1307281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1577994" y="539610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serialisation</a:t>
            </a:r>
            <a:r>
              <a:rPr lang="en-US" dirty="0" smtClean="0"/>
              <a:t> of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90067" y="5106472"/>
            <a:ext cx="1608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interpreted as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4708989" y="1673172"/>
            <a:ext cx="323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http://...?graph=</a:t>
            </a:r>
            <a:r>
              <a:rPr lang="en-US" i="1" dirty="0" smtClean="0"/>
              <a:t>encoded IRI</a:t>
            </a:r>
            <a:endParaRPr lang="en-US" i="1" dirty="0"/>
          </a:p>
        </p:txBody>
      </p:sp>
      <p:cxnSp>
        <p:nvCxnSpPr>
          <p:cNvPr id="67" name="Curved Connector 66"/>
          <p:cNvCxnSpPr>
            <a:stCxn id="66" idx="2"/>
            <a:endCxn id="15" idx="3"/>
          </p:cNvCxnSpPr>
          <p:nvPr/>
        </p:nvCxnSpPr>
        <p:spPr bwMode="auto">
          <a:xfrm rot="16200000" flipH="1">
            <a:off x="6224744" y="2144273"/>
            <a:ext cx="908319" cy="704779"/>
          </a:xfrm>
          <a:prstGeom prst="curvedConnector3">
            <a:avLst>
              <a:gd name="adj1" fmla="val 43067"/>
            </a:avLst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6869582" y="2173288"/>
            <a:ext cx="113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12276" y="6150814"/>
            <a:ext cx="52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IRI</a:t>
            </a:r>
            <a:endParaRPr lang="en-US" dirty="0"/>
          </a:p>
        </p:txBody>
      </p:sp>
      <p:cxnSp>
        <p:nvCxnSpPr>
          <p:cNvPr id="61" name="Curved Connector 60"/>
          <p:cNvCxnSpPr>
            <a:stCxn id="7" idx="0"/>
          </p:cNvCxnSpPr>
          <p:nvPr/>
        </p:nvCxnSpPr>
        <p:spPr bwMode="auto">
          <a:xfrm rot="16200000" flipV="1">
            <a:off x="6020450" y="4695727"/>
            <a:ext cx="251965" cy="2658209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5651061" y="6016566"/>
            <a:ext cx="124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4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CONSTRUCT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?</a:t>
            </a:r>
            <a:r>
              <a:rPr lang="en-US" sz="1600" dirty="0">
                <a:latin typeface="Lucida Sans Typewriter"/>
                <a:cs typeface="Lucida Sans Typewriter"/>
              </a:rPr>
              <a:t>s ?p ?o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WHERE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?s ?p ?o }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687475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INSERT DATA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}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325640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POST graph creation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</a:t>
            </a:r>
            <a:r>
              <a:rPr lang="en-US" sz="1600" dirty="0" err="1">
                <a:latin typeface="Lucida Sans Typewriter"/>
                <a:cs typeface="Lucida Sans Typewriter"/>
              </a:rPr>
              <a:t>?graph</a:t>
            </a:r>
            <a:r>
              <a:rPr lang="en-US" sz="1600" dirty="0">
                <a:latin typeface="Lucida Sans Typewriter"/>
                <a:cs typeface="Lucida Sans Typewriter"/>
              </a:rPr>
              <a:t>=http://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/store</a:t>
            </a:r>
            <a:r>
              <a:rPr lang="en-US" sz="1600" dirty="0" smtClean="0">
                <a:latin typeface="Lucida Sans Typewriter"/>
                <a:cs typeface="Lucida Sans Typewriter"/>
              </a:rPr>
              <a:t> 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INSERT DATA {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 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}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1700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PUT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PUT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DROP SILENT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INSERT </a:t>
            </a:r>
            <a:r>
              <a:rPr lang="en-US" sz="1600" dirty="0">
                <a:latin typeface="Lucida Sans Typewriter"/>
                <a:cs typeface="Lucida Sans Typewriter"/>
              </a:rPr>
              <a:t>DATA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{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}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478456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Publishing Linked Data</a:t>
            </a:r>
            <a:endParaRPr lang="en-US" dirty="0" smtClean="0"/>
          </a:p>
          <a:p>
            <a:r>
              <a:rPr lang="en-US" dirty="0" smtClean="0"/>
              <a:t>SPARQL </a:t>
            </a:r>
            <a:r>
              <a:rPr lang="en-US" dirty="0" smtClean="0"/>
              <a:t>1.1 Graph Store Protocol</a:t>
            </a:r>
          </a:p>
          <a:p>
            <a:r>
              <a:rPr lang="en-US" dirty="0" smtClean="0"/>
              <a:t>Linked Data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858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DELETE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DELETE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DROP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849620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Data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4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Linked Data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approach to </a:t>
            </a:r>
            <a:r>
              <a:rPr lang="en-US" dirty="0" err="1" smtClean="0"/>
              <a:t>rationalising</a:t>
            </a:r>
            <a:r>
              <a:rPr lang="en-US" dirty="0" smtClean="0"/>
              <a:t> linked data applications:</a:t>
            </a:r>
          </a:p>
          <a:p>
            <a:pPr lvl="1"/>
            <a:r>
              <a:rPr lang="en-US" dirty="0" smtClean="0"/>
              <a:t>A set of rules for HTTP operations on web resources</a:t>
            </a:r>
          </a:p>
          <a:p>
            <a:pPr lvl="1"/>
            <a:r>
              <a:rPr lang="en-US" dirty="0" smtClean="0"/>
              <a:t>Based on RDF</a:t>
            </a:r>
          </a:p>
          <a:p>
            <a:pPr lvl="1"/>
            <a:r>
              <a:rPr lang="en-US" dirty="0" err="1" smtClean="0"/>
              <a:t>RESTful</a:t>
            </a:r>
            <a:endParaRPr lang="en-US" dirty="0" smtClean="0"/>
          </a:p>
          <a:p>
            <a:pPr lvl="1"/>
            <a:r>
              <a:rPr lang="en-US" dirty="0" smtClean="0"/>
              <a:t>Another architecture for read-write Linked Data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Hot off the press!</a:t>
            </a:r>
          </a:p>
          <a:p>
            <a:pPr lvl="1"/>
            <a:r>
              <a:rPr lang="en-US" dirty="0" smtClean="0"/>
              <a:t>Linked Data Platform became a Recommendation on 26 Feb 2015</a:t>
            </a:r>
          </a:p>
          <a:p>
            <a:pPr lvl="1"/>
            <a:r>
              <a:rPr lang="en-US" dirty="0" smtClean="0"/>
              <a:t>Linked Data Platform Primer is still a draft </a:t>
            </a:r>
            <a:br>
              <a:rPr lang="en-US" dirty="0" smtClean="0"/>
            </a:br>
            <a:r>
              <a:rPr lang="en-US" dirty="0" smtClean="0"/>
              <a:t>(this lecture is based on the version dated 16 Mar 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92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Data Platform Basics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types of Linked Data Platform Resources: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LDP RDF Sources (LDP-RS)</a:t>
            </a:r>
          </a:p>
          <a:p>
            <a:pPr lvl="1"/>
            <a:r>
              <a:rPr lang="en-US" dirty="0" smtClean="0"/>
              <a:t>State can be represented using RDF</a:t>
            </a:r>
          </a:p>
          <a:p>
            <a:pPr marL="0" indent="0">
              <a:buNone/>
            </a:pPr>
            <a:r>
              <a:rPr lang="en-US" dirty="0" smtClean="0"/>
              <a:t>LDP Non-RDF Sources (LDP-NR)</a:t>
            </a:r>
          </a:p>
          <a:p>
            <a:pPr lvl="1"/>
            <a:r>
              <a:rPr lang="en-US" dirty="0" smtClean="0"/>
              <a:t>HTML, images, other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52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LDP servers must advertise their LDP support in response to all requests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Resources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495568"/>
            <a:ext cx="185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/foo  HTTP/1.1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50679"/>
            <a:ext cx="4728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Link</a:t>
            </a:r>
            <a:r>
              <a:rPr lang="en-US" sz="1200" dirty="0">
                <a:latin typeface="Lucida Sans Typewriter"/>
                <a:cs typeface="Lucida Sans Typewriter"/>
              </a:rPr>
              <a:t>: http://www.w3.org/ns/</a:t>
            </a:r>
            <a:r>
              <a:rPr lang="en-US" sz="1200" dirty="0" err="1">
                <a:latin typeface="Lucida Sans Typewriter"/>
                <a:cs typeface="Lucida Sans Typewriter"/>
              </a:rPr>
              <a:t>ldp#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Resource</a:t>
            </a:r>
            <a:r>
              <a:rPr lang="en-US" sz="1200" dirty="0" smtClean="0">
                <a:latin typeface="Lucida Sans Typewriter"/>
                <a:cs typeface="Lucida Sans Typewriter"/>
              </a:rPr>
              <a:t>; 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200" dirty="0" smtClean="0">
                <a:latin typeface="Lucida Sans Typewriter"/>
                <a:cs typeface="Lucida Sans Typewriter"/>
              </a:rPr>
              <a:t>=type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38121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Evolution of the </a:t>
            </a:r>
            <a:r>
              <a:rPr lang="en-US" dirty="0" err="1" smtClean="0"/>
              <a:t>RESTful</a:t>
            </a:r>
            <a:r>
              <a:rPr lang="en-US" dirty="0" smtClean="0"/>
              <a:t> pattern for collections of objects</a:t>
            </a:r>
          </a:p>
          <a:p>
            <a:pPr lvl="1"/>
            <a:r>
              <a:rPr lang="en-US" dirty="0" smtClean="0"/>
              <a:t>Use RDF representation of container to indicate items in container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098613"/>
              </p:ext>
            </p:extLst>
          </p:nvPr>
        </p:nvGraphicFramePr>
        <p:xfrm>
          <a:off x="324000" y="3568750"/>
          <a:ext cx="8496300" cy="21234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82882"/>
                <a:gridCol w="7213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the members of the collection (list of URIs)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entire collection with another collection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a new member in the collection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dirty="0" smtClean="0"/>
                        <a:t>automatically assign</a:t>
                      </a:r>
                      <a:r>
                        <a:rPr lang="en-US" baseline="0" dirty="0" smtClean="0"/>
                        <a:t> it a URI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entire</a:t>
                      </a:r>
                      <a:r>
                        <a:rPr lang="en-US" baseline="0" dirty="0" smtClean="0"/>
                        <a:t>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49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430364"/>
              </p:ext>
            </p:extLst>
          </p:nvPr>
        </p:nvGraphicFramePr>
        <p:xfrm>
          <a:off x="323850" y="1692275"/>
          <a:ext cx="8496300" cy="44327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3698"/>
                <a:gridCol w="1179244"/>
                <a:gridCol w="4673358"/>
              </a:tblGrid>
              <a:tr h="34098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Path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Method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Description</a:t>
                      </a:r>
                      <a:endParaRPr lang="en-US" sz="1600" b="1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/&lt;container&gt;/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List resources in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a new resource in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 the description/contents of the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Update the description/contents of the container</a:t>
                      </a:r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 allowed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/&lt;container&gt;/&lt;resource&gt;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Retrieve</a:t>
                      </a:r>
                      <a:r>
                        <a:rPr lang="en-US" sz="1600" baseline="0" dirty="0" smtClean="0"/>
                        <a:t>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Partial update to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/*/*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Discover allowed operations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Retrieve only metadata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827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varieties of LDP container:</a:t>
            </a:r>
          </a:p>
          <a:p>
            <a:r>
              <a:rPr lang="en-US" dirty="0" smtClean="0"/>
              <a:t>Basic container (LDP-BC)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ses LDP vocabulary to indicate container membership</a:t>
            </a:r>
          </a:p>
          <a:p>
            <a:r>
              <a:rPr lang="en-US" dirty="0" smtClean="0"/>
              <a:t>Direct container (LDP-DC)</a:t>
            </a:r>
          </a:p>
          <a:p>
            <a:pPr lvl="1"/>
            <a:r>
              <a:rPr lang="en-US" dirty="0" smtClean="0"/>
              <a:t>Allows use of other vocabularies to indicate membership</a:t>
            </a:r>
          </a:p>
          <a:p>
            <a:r>
              <a:rPr lang="en-US" dirty="0" smtClean="0"/>
              <a:t>Indirect container (LDP-IC)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non-information resources as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8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9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030413" y="2173288"/>
            <a:ext cx="1080000" cy="2520000"/>
            <a:chOff x="2565827" y="2241727"/>
            <a:chExt cx="1080000" cy="2520000"/>
          </a:xfrm>
        </p:grpSpPr>
        <p:sp>
          <p:nvSpPr>
            <p:cNvPr id="7" name="Rectangle 6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3" name="Straight Arrow Connector 12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5" name="Straight Arrow Connector 14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7" name="Straight Arrow Connector 16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grpSp>
        <p:nvGrpSpPr>
          <p:cNvPr id="28" name="Group 27"/>
          <p:cNvGrpSpPr/>
          <p:nvPr/>
        </p:nvGrpSpPr>
        <p:grpSpPr>
          <a:xfrm>
            <a:off x="6753862" y="2173288"/>
            <a:ext cx="1080000" cy="1080000"/>
            <a:chOff x="4665141" y="2358349"/>
            <a:chExt cx="1080000" cy="1080000"/>
          </a:xfrm>
        </p:grpSpPr>
        <p:sp>
          <p:nvSpPr>
            <p:cNvPr id="8" name="Rectangle 7"/>
            <p:cNvSpPr/>
            <p:nvPr/>
          </p:nvSpPr>
          <p:spPr bwMode="auto">
            <a:xfrm>
              <a:off x="4665141" y="2358349"/>
              <a:ext cx="1080000" cy="108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830870" y="2574772"/>
              <a:ext cx="787377" cy="696666"/>
              <a:chOff x="1269955" y="4911061"/>
              <a:chExt cx="787377" cy="696666"/>
            </a:xfrm>
          </p:grpSpPr>
          <p:sp>
            <p:nvSpPr>
              <p:cNvPr id="22" name="Oval 21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5" name="Straight Arrow Connector 24"/>
              <p:cNvCxnSpPr>
                <a:stCxn id="22" idx="5"/>
                <a:endCxn id="23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6" name="Straight Arrow Connector 25"/>
              <p:cNvCxnSpPr>
                <a:stCxn id="23" idx="2"/>
                <a:endCxn id="24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7" name="Straight Arrow Connector 26"/>
              <p:cNvCxnSpPr>
                <a:stCxn id="24" idx="0"/>
                <a:endCxn id="22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31" name="Rectangle 30"/>
          <p:cNvSpPr/>
          <p:nvPr/>
        </p:nvSpPr>
        <p:spPr bwMode="auto">
          <a:xfrm>
            <a:off x="6753862" y="361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39521" y="1803956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669489" y="1803956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cxnSp>
        <p:nvCxnSpPr>
          <p:cNvPr id="42" name="Straight Arrow Connector 41"/>
          <p:cNvCxnSpPr>
            <a:endCxn id="8" idx="1"/>
          </p:cNvCxnSpPr>
          <p:nvPr/>
        </p:nvCxnSpPr>
        <p:spPr bwMode="auto">
          <a:xfrm>
            <a:off x="5110413" y="2709019"/>
            <a:ext cx="1643449" cy="42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endCxn id="31" idx="1"/>
          </p:cNvCxnSpPr>
          <p:nvPr/>
        </p:nvCxnSpPr>
        <p:spPr bwMode="auto">
          <a:xfrm>
            <a:off x="5110413" y="4153288"/>
            <a:ext cx="16434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5267277" y="2389711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67277" y="3825926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09284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 </a:t>
            </a:r>
            <a:br>
              <a:rPr lang="en-US" dirty="0" smtClean="0"/>
            </a:br>
            <a:r>
              <a:rPr lang="en-US" dirty="0" smtClean="0"/>
              <a:t>Linked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70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 can I do with this container?”</a:t>
            </a:r>
          </a:p>
          <a:p>
            <a:pPr marL="0" indent="0">
              <a:buNone/>
            </a:pPr>
            <a:r>
              <a:rPr lang="en-US" dirty="0" smtClean="0"/>
              <a:t>Returns list of HTTP methods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OPTIONS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503480"/>
            <a:ext cx="2410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OPTIONS /stuff/ HTTP/1.1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ALLOW: </a:t>
            </a:r>
            <a:r>
              <a:rPr lang="en-US" sz="1200" i="1" dirty="0" smtClean="0">
                <a:latin typeface="Lucida Sans Typewriter"/>
                <a:cs typeface="Lucida Sans Typewriter"/>
              </a:rPr>
              <a:t>&lt;methods&gt;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8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OPTIONS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OPTIONS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>204 No Content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b="1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b="1" dirty="0" err="1">
                <a:latin typeface="Lucida Sans Typewriter"/>
                <a:cs typeface="Lucida Sans Typewriter"/>
              </a:rPr>
              <a:t>ld+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json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, image/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b="1" dirty="0">
                <a:latin typeface="Lucida Sans Typewriter"/>
                <a:cs typeface="Lucida Sans Typewriter"/>
              </a:rPr>
              <a:t>: POST,GET,OPTIONS,HEAD,</a:t>
            </a:r>
            <a:r>
              <a:rPr lang="en-US" sz="1600" b="1" dirty="0" smtClean="0">
                <a:latin typeface="Lucida Sans Typewriter"/>
                <a:cs typeface="Lucida Sans Typewriter"/>
              </a:rPr>
              <a:t>PUT,DELETE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14186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“What’s in this container?”</a:t>
            </a:r>
          </a:p>
          <a:p>
            <a:pPr marL="0" indent="0">
              <a:buNone/>
            </a:pPr>
            <a:r>
              <a:rPr lang="en-US" dirty="0" smtClean="0"/>
              <a:t>RDF representation:</a:t>
            </a:r>
          </a:p>
          <a:p>
            <a:pPr lvl="1"/>
            <a:r>
              <a:rPr lang="en-US" dirty="0" smtClean="0"/>
              <a:t>Identifies resource as a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ldp:BasicContainer</a:t>
            </a:r>
            <a:endParaRPr lang="en-US" sz="1800" dirty="0" smtClean="0">
              <a:latin typeface="Lucida Sans Typewriter"/>
              <a:cs typeface="Lucida Sans Typewriter"/>
            </a:endParaRPr>
          </a:p>
          <a:p>
            <a:pPr lvl="1"/>
            <a:r>
              <a:rPr lang="en-US" dirty="0" smtClean="0"/>
              <a:t>Lists members of container using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dirty="0" smtClean="0"/>
              <a:t> property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318050"/>
            <a:ext cx="203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text/turtle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 smtClean="0">
                <a:latin typeface="Lucida Sans Typewriter"/>
                <a:cs typeface="Lucida Sans Typewriter"/>
              </a:rPr>
              <a:t>&lt;RDF representation of container&gt;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53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GET 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dirty="0" err="1">
                <a:latin typeface="Lucida Sans Typewriter"/>
                <a:cs typeface="Lucida Sans Typewriter"/>
              </a:rPr>
              <a:t>ld+json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b="1" dirty="0">
                <a:latin typeface="Lucida Sans Typewriter"/>
                <a:cs typeface="Lucida Sans Typewriter"/>
              </a:rPr>
              <a:t>&lt;http://www.w3.org/ns/</a:t>
            </a:r>
            <a:r>
              <a:rPr lang="en-US" sz="1600" b="1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>
                <a:latin typeface="Lucida Sans Typewriter"/>
                <a:cs typeface="Lucida Sans Typewriter"/>
              </a:rPr>
              <a:t>rel</a:t>
            </a:r>
            <a:r>
              <a:rPr lang="en-US" sz="1600" b="1" dirty="0">
                <a:latin typeface="Lucida Sans Typewriter"/>
                <a:cs typeface="Lucida Sans Typewriter"/>
              </a:rPr>
              <a:t>="</a:t>
            </a:r>
            <a:r>
              <a:rPr lang="en-US" sz="1600" b="1" dirty="0" smtClean="0">
                <a:latin typeface="Lucida Sans Typewriter"/>
                <a:cs typeface="Lucida Sans Typewriter"/>
              </a:rPr>
              <a:t>type”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b="1" dirty="0">
                <a:latin typeface="Lucida Sans Typewriter"/>
                <a:cs typeface="Lucida Sans Typewriter"/>
              </a:rPr>
              <a:t>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>
                <a:latin typeface="Lucida Sans Typewriter"/>
                <a:cs typeface="Lucida Sans Typewriter"/>
              </a:rPr>
              <a:t>&gt; 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”My stuff"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/stuff/photo&gt;</a:t>
            </a:r>
            <a:r>
              <a:rPr lang="en-US" sz="1600" b="1" dirty="0">
                <a:latin typeface="Lucida Sans Typewriter"/>
                <a:cs typeface="Lucida Sans Typewri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97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“Add this to the container”</a:t>
            </a:r>
          </a:p>
          <a:p>
            <a:pPr marL="0" indent="0">
              <a:buNone/>
            </a:pPr>
            <a:r>
              <a:rPr lang="en-US" dirty="0" smtClean="0"/>
              <a:t>Hint for IRI of created resource in </a:t>
            </a:r>
            <a:r>
              <a:rPr lang="en-US" sz="2000" dirty="0" smtClean="0">
                <a:latin typeface="Lucida Sans Typewriter"/>
                <a:cs typeface="Lucida Sans Typewriter"/>
              </a:rPr>
              <a:t>Slug:</a:t>
            </a:r>
            <a:r>
              <a:rPr lang="en-US" dirty="0" smtClean="0"/>
              <a:t>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41570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</a:t>
            </a:r>
            <a:r>
              <a:rPr lang="en-US" sz="1200" i="1" dirty="0" smtClean="0">
                <a:latin typeface="Lucida Sans Typewriter"/>
                <a:cs typeface="Lucida Sans Typewriter"/>
              </a:rPr>
              <a:t> &lt;resource IRI&gt;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61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: </a:t>
            </a:r>
            <a:r>
              <a:rPr lang="en-US" sz="1600" dirty="0">
                <a:latin typeface="Lucida Sans Typewriter"/>
                <a:cs typeface="Lucida Sans Typewriter"/>
              </a:rPr>
              <a:t>&lt;http:/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xmlns.com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/0.1/&gt;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foaf:PersonalProfileDocument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</a:t>
            </a:r>
            <a:r>
              <a:rPr lang="en-US" sz="1600" dirty="0" smtClean="0">
                <a:latin typeface="Lucida Sans Typewriter"/>
                <a:cs typeface="Lucida Sans Typewriter"/>
              </a:rPr>
              <a:t>1269&gt;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/person/1269</a:t>
            </a:r>
            <a:r>
              <a:rPr lang="en-US" sz="1600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“Nick Gibbins” 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foaf:depiction</a:t>
            </a:r>
            <a:r>
              <a:rPr lang="en-US" sz="1600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/stuff/photo&gt;.</a:t>
            </a:r>
            <a:endParaRPr lang="en-US" sz="1600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50459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GET 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dirty="0" err="1">
                <a:latin typeface="Lucida Sans Typewriter"/>
                <a:cs typeface="Lucida Sans Typewriter"/>
              </a:rPr>
              <a:t>ld+json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dirty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ldp:BasicContainer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”My stuff”;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/stuff/photo&gt;,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          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.</a:t>
            </a:r>
            <a:endParaRPr lang="en-US" sz="16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022192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non-RDF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Content-Type: image/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1234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 smtClean="0">
                <a:latin typeface="Lucida Sans Typewriter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/meta&gt;;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describedBy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691055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 non-RDF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image/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/meta&gt;;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describedBy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1234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04894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 non-RDF meta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dirty="0" smtClean="0">
                <a:latin typeface="Lucida Sans Typewriter"/>
                <a:cs typeface="Lucida Sans Typewriter"/>
              </a:rPr>
              <a:t>/meta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>
                <a:latin typeface="Lucida Sans Typewriter"/>
                <a:cs typeface="Lucida Sans Typewriter"/>
              </a:rPr>
              <a:t>&lt;http://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>
                <a:latin typeface="Lucida Sans Typewriter"/>
                <a:cs typeface="Lucida Sans Typewriter"/>
              </a:rPr>
              <a:t>/stuff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75117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Publishing Linked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SW Best Practice Recipes for Publishing RDF </a:t>
            </a:r>
            <a:r>
              <a:rPr lang="en-GB" dirty="0" smtClean="0"/>
              <a:t>Vocabularies</a:t>
            </a:r>
          </a:p>
          <a:p>
            <a:pPr lvl="1"/>
            <a:r>
              <a:rPr lang="en-GB" dirty="0" smtClean="0"/>
              <a:t>Also used for published RDF Linked Data in general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Uses content negotiation (HTTP Accept: header) to </a:t>
            </a:r>
            <a:r>
              <a:rPr lang="en-GB" dirty="0" smtClean="0"/>
              <a:t>redirect clients to different </a:t>
            </a:r>
            <a:r>
              <a:rPr lang="en-GB" dirty="0" smtClean="0"/>
              <a:t>representations of resources</a:t>
            </a:r>
          </a:p>
          <a:p>
            <a:pPr lvl="1"/>
            <a:r>
              <a:rPr lang="en-GB" dirty="0" smtClean="0"/>
              <a:t>Machine-readable RDF </a:t>
            </a:r>
            <a:r>
              <a:rPr lang="en-GB" dirty="0" smtClean="0"/>
              <a:t>versus </a:t>
            </a:r>
            <a:r>
              <a:rPr lang="en-GB" dirty="0" smtClean="0"/>
              <a:t>human-readable </a:t>
            </a:r>
            <a:r>
              <a:rPr lang="en-GB" dirty="0" smtClean="0"/>
              <a:t>HTML</a:t>
            </a:r>
          </a:p>
        </p:txBody>
      </p:sp>
    </p:spTree>
    <p:extLst>
      <p:ext uri="{BB962C8B-B14F-4D97-AF65-F5344CB8AC3E}">
        <p14:creationId xmlns:p14="http://schemas.microsoft.com/office/powerpoint/2010/main" val="3916393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“Update this resource”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sz="2000" dirty="0">
                <a:latin typeface="Lucida Sans Typewriter"/>
                <a:cs typeface="Lucida Sans Typewriter"/>
              </a:rPr>
              <a:t>If-Match: </a:t>
            </a:r>
            <a:r>
              <a:rPr lang="en-US" dirty="0"/>
              <a:t>to make </a:t>
            </a:r>
            <a:r>
              <a:rPr lang="en-US" dirty="0" smtClean="0"/>
              <a:t>avoid lost updates (compare to </a:t>
            </a:r>
            <a:r>
              <a:rPr lang="en-US" sz="20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2000" dirty="0" smtClean="0">
                <a:latin typeface="Lucida Sans Typewriter"/>
                <a:cs typeface="Lucida Sans Typewriter"/>
              </a:rPr>
              <a:t>: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PUT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37083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 /stuff/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200" dirty="0" smtClean="0">
                <a:latin typeface="Lucida Sans Typewriter"/>
                <a:cs typeface="Lucida Sans Typewriter"/>
              </a:rPr>
              <a:t>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50679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89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PUT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If-Match: W/”12345678”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: </a:t>
            </a:r>
            <a:r>
              <a:rPr lang="en-US" sz="1600" dirty="0">
                <a:latin typeface="Lucida Sans Typewriter"/>
                <a:cs typeface="Lucida Sans Typewriter"/>
              </a:rPr>
              <a:t>&lt;http:/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xmlns.com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/0.1/&gt;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foaf:PersonalProfileDocument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</a:t>
            </a:r>
            <a:r>
              <a:rPr lang="en-US" sz="1600" dirty="0" smtClean="0">
                <a:latin typeface="Lucida Sans Typewriter"/>
                <a:cs typeface="Lucida Sans Typewriter"/>
              </a:rPr>
              <a:t>1269&gt;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/person/1269</a:t>
            </a:r>
            <a:r>
              <a:rPr lang="en-US" sz="1600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“Nick Gibbins” 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foaf:depiction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&gt;.</a:t>
            </a:r>
            <a:endParaRPr lang="en-US" sz="1600" b="1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</a:p>
        </p:txBody>
      </p:sp>
    </p:spTree>
    <p:extLst>
      <p:ext uri="{BB962C8B-B14F-4D97-AF65-F5344CB8AC3E}">
        <p14:creationId xmlns:p14="http://schemas.microsoft.com/office/powerpoint/2010/main" val="273445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“Delete this resource”</a:t>
            </a:r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sz="2000" dirty="0" smtClean="0">
                <a:latin typeface="Lucida Sans Typewriter"/>
                <a:cs typeface="Lucida Sans Typewriter"/>
              </a:rPr>
              <a:t>If-Match: </a:t>
            </a:r>
            <a:r>
              <a:rPr lang="en-US" dirty="0" smtClean="0"/>
              <a:t>to make delete conditional (compare to </a:t>
            </a:r>
            <a:r>
              <a:rPr lang="en-US" sz="20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2000" dirty="0" smtClean="0">
                <a:latin typeface="Lucida Sans Typewriter"/>
                <a:cs typeface="Lucida Sans Typewriter"/>
              </a:rPr>
              <a:t>: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DELETE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492984"/>
            <a:ext cx="2811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 /stuff/photo HTTP/1.1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86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DELETE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DELETE /stuff/photo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If-Match: W/”12345678”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</p:spTree>
    <p:extLst>
      <p:ext uri="{BB962C8B-B14F-4D97-AF65-F5344CB8AC3E}">
        <p14:creationId xmlns:p14="http://schemas.microsoft.com/office/powerpoint/2010/main" val="105096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“Create a sub-container in the container”</a:t>
            </a:r>
          </a:p>
          <a:p>
            <a:pPr marL="0" indent="0">
              <a:buNone/>
            </a:pPr>
            <a:r>
              <a:rPr lang="en-US" dirty="0" smtClean="0"/>
              <a:t>Hint for IRI of created container in </a:t>
            </a:r>
            <a:r>
              <a:rPr lang="en-US" sz="2000" dirty="0" smtClean="0">
                <a:latin typeface="Lucida Sans Typewriter"/>
                <a:cs typeface="Lucida Sans Typewriter"/>
              </a:rPr>
              <a:t>Slug:</a:t>
            </a:r>
            <a:r>
              <a:rPr lang="en-US" dirty="0" smtClean="0"/>
              <a:t>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sub-container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41570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</a:t>
            </a:r>
            <a:r>
              <a:rPr lang="en-US" sz="1200" i="1" dirty="0" smtClean="0">
                <a:latin typeface="Lucida Sans Typewriter"/>
                <a:cs typeface="Lucida Sans Typewriter"/>
              </a:rPr>
              <a:t> &lt;resource IRI&gt;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93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sub-container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gallery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BasicContainer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</a:t>
            </a:r>
            <a:r>
              <a:rPr lang="en-US" sz="1600" dirty="0" err="1">
                <a:latin typeface="Lucida Sans Typewriter"/>
                <a:cs typeface="Lucida Sans Typewriter"/>
              </a:rPr>
              <a:t>dcterms:title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>”My Gallery”</a:t>
            </a:r>
            <a:r>
              <a:rPr lang="en-US" sz="1600" b="1" dirty="0" smtClean="0">
                <a:latin typeface="Lucida Sans Typewriter"/>
                <a:cs typeface="Lucida Sans Typewriter"/>
              </a:rPr>
              <a:t>.</a:t>
            </a:r>
            <a:endParaRPr lang="en-US" sz="1600" b="1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/stuff/gallery/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887605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Arrow Connector 43"/>
          <p:cNvCxnSpPr/>
          <p:nvPr/>
        </p:nvCxnSpPr>
        <p:spPr bwMode="auto">
          <a:xfrm>
            <a:off x="2386964" y="4422682"/>
            <a:ext cx="436689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386964" y="2990890"/>
            <a:ext cx="4366898" cy="9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030413" y="2173288"/>
            <a:ext cx="1080000" cy="2520000"/>
            <a:chOff x="2565827" y="2241727"/>
            <a:chExt cx="1080000" cy="2520000"/>
          </a:xfrm>
          <a:solidFill>
            <a:schemeClr val="bg1">
              <a:alpha val="75000"/>
            </a:schemeClr>
          </a:solidFill>
        </p:grpSpPr>
        <p:sp>
          <p:nvSpPr>
            <p:cNvPr id="7" name="Rectangle 6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  <a:grpFill/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3" name="Straight Arrow Connector 12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5" name="Straight Arrow Connector 14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7" name="Straight Arrow Connector 16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8" name="Rectangle 7"/>
          <p:cNvSpPr/>
          <p:nvPr/>
        </p:nvSpPr>
        <p:spPr bwMode="auto">
          <a:xfrm>
            <a:off x="6753862" y="217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753862" y="361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39521" y="1803956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669489" y="1803956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110413" y="2478107"/>
            <a:ext cx="1643449" cy="42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110413" y="3922376"/>
            <a:ext cx="16434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5267277" y="2158799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67277" y="3595014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291440" y="2173288"/>
            <a:ext cx="1080000" cy="2520000"/>
            <a:chOff x="2565827" y="2241727"/>
            <a:chExt cx="1080000" cy="25200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34" name="Oval 33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37" name="Straight Arrow Connector 36"/>
              <p:cNvCxnSpPr>
                <a:stCxn id="34" idx="5"/>
                <a:endCxn id="35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38" name="Straight Arrow Connector 37"/>
              <p:cNvCxnSpPr>
                <a:stCxn id="35" idx="2"/>
                <a:endCxn id="36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41" name="Straight Arrow Connector 40"/>
              <p:cNvCxnSpPr>
                <a:stCxn id="36" idx="0"/>
                <a:endCxn id="34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14" name="TextBox 13"/>
          <p:cNvSpPr txBox="1"/>
          <p:nvPr/>
        </p:nvSpPr>
        <p:spPr>
          <a:xfrm>
            <a:off x="1260822" y="1803956"/>
            <a:ext cx="1126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564101" y="2665611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>
                    <a:lumMod val="50000"/>
                  </a:schemeClr>
                </a:solidFill>
                <a:latin typeface="Lucida Sans Typewriter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64101" y="4101826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>
                    <a:lumMod val="50000"/>
                  </a:schemeClr>
                </a:solidFill>
                <a:latin typeface="Lucida Sans Typewriter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Sans Typewriter"/>
              <a:cs typeface="Lucida Sans Typewriter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H="1" flipV="1">
            <a:off x="2386964" y="2434699"/>
            <a:ext cx="1643449" cy="10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2380277" y="2118168"/>
            <a:ext cx="22245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ldp:membershipResource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296537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8" grpId="0"/>
      <p:bldP spid="49" grpId="0"/>
      <p:bldP spid="14" grpId="0"/>
      <p:bldP spid="46" grpId="0"/>
      <p:bldP spid="47" grpId="0"/>
      <p:bldP spid="5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“What’s in this container?”</a:t>
            </a:r>
          </a:p>
          <a:p>
            <a:pPr marL="0" indent="0">
              <a:buNone/>
            </a:pPr>
            <a:r>
              <a:rPr lang="en-US" dirty="0" smtClean="0"/>
              <a:t>RDF representation:</a:t>
            </a:r>
          </a:p>
          <a:p>
            <a:pPr lvl="1"/>
            <a:r>
              <a:rPr lang="en-US" dirty="0" smtClean="0"/>
              <a:t>Uses custom property as well as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ldp:contains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Container: GET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310902"/>
            <a:ext cx="278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/stuff/gallery/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text/turtle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 smtClean="0">
                <a:latin typeface="Lucida Sans Typewriter"/>
                <a:cs typeface="Lucida Sans Typewriter"/>
              </a:rPr>
              <a:t>&lt;RDF representation of container&gt;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79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b="1" dirty="0">
                <a:latin typeface="Lucida Sans Typewriter"/>
                <a:cs typeface="Lucida Sans Typewriter"/>
              </a:rPr>
              <a:t>&lt;http://www.w3.org/ns/</a:t>
            </a:r>
            <a:r>
              <a:rPr lang="en-US" sz="1600" b="1" dirty="0" err="1">
                <a:latin typeface="Lucida Sans Typewriter"/>
                <a:cs typeface="Lucida Sans Typewriter"/>
              </a:rPr>
              <a:t>ldp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#DirectContainer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>
                <a:latin typeface="Lucida Sans Typewriter"/>
                <a:cs typeface="Lucida Sans Typewriter"/>
              </a:rPr>
              <a:t>rel</a:t>
            </a:r>
            <a:r>
              <a:rPr lang="en-US" sz="1600" b="1" dirty="0">
                <a:latin typeface="Lucida Sans Typewriter"/>
                <a:cs typeface="Lucida Sans Typewriter"/>
              </a:rPr>
              <a:t>="</a:t>
            </a:r>
            <a:r>
              <a:rPr lang="en-US" sz="1600" b="1" dirty="0" smtClean="0">
                <a:latin typeface="Lucida Sans Typewriter"/>
                <a:cs typeface="Lucida Sans Typewriter"/>
              </a:rPr>
              <a:t>type”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</a:t>
            </a:r>
            <a:r>
              <a:rPr lang="en-US" sz="1600" dirty="0" smtClean="0">
                <a:latin typeface="Lucida Sans Typewriter"/>
                <a:cs typeface="Lucida Sans Typewriter"/>
              </a:rPr>
              <a:t>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ont</a:t>
            </a:r>
            <a:r>
              <a:rPr lang="en-US" sz="1600" dirty="0" smtClean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/gallery#&gt;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b="1" dirty="0">
                <a:latin typeface="Lucida Sans Typewriter"/>
                <a:cs typeface="Lucida Sans Typewriter"/>
              </a:rPr>
              <a:t>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/stuff/gallery/&gt;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&lt;#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pics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ont:hasPhoto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&lt;photo1&gt;, &lt;photo2&gt; .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&lt;#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pics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ont:Gallery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“Photo Gallery”;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ont:hasPhoto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&lt;photo1&gt;, &lt;photo2&gt; .</a:t>
            </a:r>
            <a:endParaRPr lang="en-US" sz="16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99883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</a:t>
            </a:r>
            <a:r>
              <a:rPr lang="en-GB" dirty="0" err="1" smtClean="0"/>
              <a:t>URIs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733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ID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610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HTML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RDF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2514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4953000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5562600" y="3115430"/>
            <a:ext cx="157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browsers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867876" y="3130193"/>
            <a:ext cx="1256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 agents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77109" y="482991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document URL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65321" y="4831554"/>
            <a:ext cx="2481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HTML document URL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13305" y="1725655"/>
            <a:ext cx="2696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 identifier (IRI)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1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 HTTP/1.1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Host: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#</a:t>
            </a:r>
            <a:r>
              <a:rPr lang="en-US" sz="1600" dirty="0" err="1">
                <a:latin typeface="Lucida Sans Typewriter"/>
                <a:cs typeface="Lucida Sans Typewriter"/>
              </a:rPr>
              <a:t>D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irectContainer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/&gt; </a:t>
            </a:r>
            <a:r>
              <a:rPr lang="en-US" sz="1600" dirty="0">
                <a:latin typeface="Lucida Sans Typewriter"/>
                <a:cs typeface="Lucida Sans Typewriter"/>
              </a:rPr>
              <a:t>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o:Academic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bob#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b="1" dirty="0">
                <a:latin typeface="Lucida Sans Typewriter"/>
                <a:cs typeface="Lucida Sans Typewriter"/>
              </a:rPr>
              <a:t>/&gt; 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ldp:IndirectContainer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"The </a:t>
            </a:r>
            <a:r>
              <a:rPr lang="en-US" sz="1600" dirty="0" smtClean="0">
                <a:latin typeface="Lucida Sans Typewriter"/>
                <a:cs typeface="Lucida Sans Typewriter"/>
              </a:rPr>
              <a:t>students of Nick Gibbins"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>
                <a:latin typeface="Lucida Sans Typewriter"/>
                <a:cs typeface="Lucida Sans Typewriter"/>
              </a:rPr>
              <a:t>&lt;&gt;;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 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ldp:insertedContentRelation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>
                <a:latin typeface="Lucida Sans Typewriter"/>
                <a:cs typeface="Lucida Sans Typewriter"/>
              </a:rPr>
              <a:t>foaf:primaryTopic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</a:t>
            </a:r>
            <a:r>
              <a:rPr lang="en-US" sz="1600" dirty="0" smtClean="0">
                <a:latin typeface="Lucida Sans Typewriter"/>
                <a:cs typeface="Lucida Sans Typewriter"/>
              </a:rPr>
              <a:t>&gt;</a:t>
            </a:r>
            <a:r>
              <a:rPr lang="en-US" sz="1600" dirty="0">
                <a:latin typeface="Lucida Sans Typewriter"/>
                <a:cs typeface="Lucida Sans Typewriter"/>
              </a:rPr>
              <a:t>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&lt;students/bob&gt;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624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POST 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/students/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Slug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smtClean="0">
                <a:latin typeface="Lucida Sans Typewriter"/>
                <a:cs typeface="Lucida Sans Typewriter"/>
              </a:rPr>
              <a:t>eve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-Length: 72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xmlns.com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/0.1/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>
                <a:latin typeface="Lucida Sans Typewriter"/>
                <a:cs typeface="Lucida Sans Typewriter"/>
              </a:rPr>
              <a:t>&lt;#me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“Eve” .</a:t>
            </a:r>
          </a:p>
        </p:txBody>
      </p:sp>
    </p:spTree>
    <p:extLst>
      <p:ext uri="{BB962C8B-B14F-4D97-AF65-F5344CB8AC3E}">
        <p14:creationId xmlns:p14="http://schemas.microsoft.com/office/powerpoint/2010/main" val="64386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3999" y="1692000"/>
            <a:ext cx="8743910" cy="446908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#</a:t>
            </a:r>
            <a:r>
              <a:rPr lang="en-US" sz="1600" dirty="0" err="1">
                <a:latin typeface="Lucida Sans Typewriter"/>
                <a:cs typeface="Lucida Sans Typewriter"/>
              </a:rPr>
              <a:t>D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irectContainer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xmlns.com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/0.1/&gt;.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/&gt; </a:t>
            </a:r>
            <a:r>
              <a:rPr lang="en-US" sz="1600" dirty="0">
                <a:latin typeface="Lucida Sans Typewriter"/>
                <a:cs typeface="Lucida Sans Typewriter"/>
              </a:rPr>
              <a:t>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o:Academic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bob#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eve#me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dirty="0">
                <a:latin typeface="Lucida Sans Typewriter"/>
                <a:cs typeface="Lucida Sans Typewriter"/>
              </a:rPr>
              <a:t>/&gt; a </a:t>
            </a:r>
            <a:r>
              <a:rPr lang="en-US" sz="1600" dirty="0" err="1">
                <a:latin typeface="Lucida Sans Typewriter"/>
                <a:cs typeface="Lucida Sans Typewriter"/>
              </a:rPr>
              <a:t>ldp:IndirectContainer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"The </a:t>
            </a:r>
            <a:r>
              <a:rPr lang="en-US" sz="1600" dirty="0" smtClean="0">
                <a:latin typeface="Lucida Sans Typewriter"/>
                <a:cs typeface="Lucida Sans Typewriter"/>
              </a:rPr>
              <a:t>students of Nick Gibbins"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&lt;&gt;;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ldp:insertedContentRelation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 err="1">
                <a:latin typeface="Lucida Sans Typewriter"/>
                <a:cs typeface="Lucida Sans Typewriter"/>
              </a:rPr>
              <a:t>foaf:primaryTopic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</a:t>
            </a:r>
            <a:r>
              <a:rPr lang="en-US" sz="1600" dirty="0">
                <a:latin typeface="Lucida Sans Typewriter"/>
                <a:cs typeface="Lucida Sans Typewriter"/>
              </a:rPr>
              <a:t>/bob&gt;,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marsha</a:t>
            </a:r>
            <a:r>
              <a:rPr lang="en-US" sz="1600" dirty="0" smtClean="0">
                <a:latin typeface="Lucida Sans Typewriter"/>
                <a:cs typeface="Lucida Sans Typewriter"/>
              </a:rPr>
              <a:t>&gt;,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&lt;students/eve&gt; </a:t>
            </a:r>
            <a:r>
              <a:rPr lang="en-US" sz="1600" dirty="0" smtClean="0">
                <a:latin typeface="Lucida Sans Typewriter"/>
                <a:cs typeface="Lucida Sans Typewriter"/>
              </a:rPr>
              <a:t>. 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0169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versus SPARQL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203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versus SPARQL GSP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Significant overlap between specifications:</a:t>
            </a:r>
          </a:p>
          <a:p>
            <a:pPr lvl="1"/>
            <a:r>
              <a:rPr lang="en-US" dirty="0" smtClean="0"/>
              <a:t>GSP deals with Named Graphs</a:t>
            </a:r>
          </a:p>
          <a:p>
            <a:pPr lvl="1"/>
            <a:r>
              <a:rPr lang="en-US" dirty="0" smtClean="0"/>
              <a:t>LDP deals with LDP Resources and LDP Containers</a:t>
            </a:r>
          </a:p>
          <a:p>
            <a:pPr marL="0" indent="0">
              <a:buNone/>
            </a:pPr>
            <a:r>
              <a:rPr lang="en-US" dirty="0" smtClean="0"/>
              <a:t>Conflicts involve treatment of POST and PUT when the same IRI is used to identify an LDP Resource and a GSP endpoint</a:t>
            </a:r>
          </a:p>
          <a:p>
            <a:pPr lvl="1"/>
            <a:r>
              <a:rPr lang="en-US" dirty="0" smtClean="0"/>
              <a:t>GSP ignores the semantics of triples in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5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</a:t>
            </a:r>
            <a:r>
              <a:rPr lang="en-GB" dirty="0" err="1" smtClean="0"/>
              <a:t>URIs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733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ID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610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HTML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RDF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2514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4953000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921146" y="2975053"/>
            <a:ext cx="3800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</a:p>
          <a:p>
            <a:endParaRPr lang="en-US" sz="1200" dirty="0">
              <a:latin typeface="Lucida Sans Typewriter"/>
              <a:cs typeface="Lucida Sans Typewriter"/>
            </a:endParaRP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/data/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alice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5994" y="2977015"/>
            <a:ext cx="3800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/data/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alice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7780" y="4829919"/>
            <a:ext cx="2873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data/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76637" y="4831554"/>
            <a:ext cx="30591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people/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05674" y="1748717"/>
            <a:ext cx="26882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id/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22933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See Other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RFC7231 (HTTP/1.1 Semantics and Content):</a:t>
            </a:r>
          </a:p>
          <a:p>
            <a:pPr marL="360000" lvl="1" indent="0">
              <a:buNone/>
            </a:pPr>
            <a:r>
              <a:rPr lang="en-US" dirty="0" smtClean="0"/>
              <a:t>“A </a:t>
            </a:r>
            <a:r>
              <a:rPr lang="en-US" dirty="0"/>
              <a:t>303 response to a GET request indicates that the origin server does not have a representation of the target resource that can be transferred by the server over HTTP. However, the Location field value refers to a resource that is descriptive of the target resource, such that making a retrieval request on that other resource might result in a representation that is useful to recipients without implying that it represents the original target </a:t>
            </a:r>
            <a:r>
              <a:rPr lang="en-US" dirty="0" smtClean="0"/>
              <a:t>resource”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tries to GET HTML representation of resource</a:t>
            </a:r>
          </a:p>
          <a:p>
            <a:pPr lvl="1"/>
            <a:r>
              <a:rPr lang="en-US" dirty="0" smtClean="0"/>
              <a:t>303 redirect to HTML resource, followed by GET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Redirection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12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804307"/>
            <a:ext cx="1853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 HTTP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dirty="0" smtClean="0">
                <a:latin typeface="Lucida Sans Typewriter"/>
                <a:cs typeface="Lucida Sans Typewriter"/>
              </a:rPr>
              <a:t>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4286100"/>
            <a:ext cx="3708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212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387600" y="4759285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/&lt;id&gt;.html HTTP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dirty="0" smtClean="0">
                <a:latin typeface="Lucida Sans Typewriter"/>
                <a:cs typeface="Lucida Sans Typewriter"/>
              </a:rPr>
              <a:t>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7600" y="5241078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2212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Document 21"/>
          <p:cNvSpPr/>
          <p:nvPr/>
        </p:nvSpPr>
        <p:spPr bwMode="auto">
          <a:xfrm>
            <a:off x="6439249" y="5347827"/>
            <a:ext cx="525752" cy="709832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html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50055" y="501756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199586" y="5017565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98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tries to GET an RDF representation of resource</a:t>
            </a:r>
          </a:p>
          <a:p>
            <a:pPr lvl="1"/>
            <a:r>
              <a:rPr lang="en-US" dirty="0" smtClean="0"/>
              <a:t>303 redirect to RDF resource, followed by GET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Redirection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12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804307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 HTTP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dirty="0" smtClean="0">
                <a:latin typeface="Lucida Sans Typewriter"/>
                <a:cs typeface="Lucida Sans Typewriter"/>
              </a:rPr>
              <a:t>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4286100"/>
            <a:ext cx="3615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212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387600" y="4759285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200" dirty="0" smtClean="0">
                <a:latin typeface="Lucida Sans Typewriter"/>
                <a:cs typeface="Lucida Sans Typewriter"/>
              </a:rPr>
              <a:t> HTTP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dirty="0" smtClean="0">
                <a:latin typeface="Lucida Sans Typewriter"/>
                <a:cs typeface="Lucida Sans Typewriter"/>
              </a:rPr>
              <a:t>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7600" y="5241078"/>
            <a:ext cx="3244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2212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5" name="Group 14"/>
          <p:cNvGrpSpPr/>
          <p:nvPr/>
        </p:nvGrpSpPr>
        <p:grpSpPr>
          <a:xfrm>
            <a:off x="6439249" y="5347827"/>
            <a:ext cx="525752" cy="709832"/>
            <a:chOff x="923583" y="3169873"/>
            <a:chExt cx="1060022" cy="1431167"/>
          </a:xfrm>
        </p:grpSpPr>
        <p:sp>
          <p:nvSpPr>
            <p:cNvPr id="16" name="Document 15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22" name="Oval 21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5" name="Straight Arrow Connector 24"/>
              <p:cNvCxnSpPr>
                <a:stCxn id="22" idx="5"/>
                <a:endCxn id="23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6" name="Straight Arrow Connector 25"/>
              <p:cNvCxnSpPr>
                <a:stCxn id="23" idx="2"/>
                <a:endCxn id="24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7" name="Straight Arrow Connector 26"/>
              <p:cNvCxnSpPr>
                <a:stCxn id="24" idx="0"/>
                <a:endCxn id="22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5" name="TextBox 4"/>
          <p:cNvSpPr txBox="1"/>
          <p:nvPr/>
        </p:nvSpPr>
        <p:spPr>
          <a:xfrm>
            <a:off x="1250055" y="5008806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99586" y="5008806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927</TotalTime>
  <Words>1647</Words>
  <Application>Microsoft Macintosh PowerPoint</Application>
  <PresentationFormat>On-screen Show (4:3)</PresentationFormat>
  <Paragraphs>386</Paragraphs>
  <Slides>55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ECS</vt:lpstr>
      <vt:lpstr>Developing Linked Data Applications</vt:lpstr>
      <vt:lpstr>Overview</vt:lpstr>
      <vt:lpstr>Publishing  Linked Data</vt:lpstr>
      <vt:lpstr>Publishing Linked Data</vt:lpstr>
      <vt:lpstr>Cool URIs</vt:lpstr>
      <vt:lpstr>Cool URIs</vt:lpstr>
      <vt:lpstr>303 See Other</vt:lpstr>
      <vt:lpstr>303 Redirection</vt:lpstr>
      <vt:lpstr>303 Redirection</vt:lpstr>
      <vt:lpstr>Publishing is only half the story...</vt:lpstr>
      <vt:lpstr>What’s wrong with this picture?</vt:lpstr>
      <vt:lpstr>SPARQL 1.1 Graph Store Protocol</vt:lpstr>
      <vt:lpstr>SPARQL 1.1 Graph Store Protocol</vt:lpstr>
      <vt:lpstr>Protocol Model: Direct Graph Identification</vt:lpstr>
      <vt:lpstr>Protocol Model: Indirect Graph Identification</vt:lpstr>
      <vt:lpstr>Graph Store Protocol: GET</vt:lpstr>
      <vt:lpstr>Graph Store Protocol: POST</vt:lpstr>
      <vt:lpstr>Graph Store Protocol: POST graph creation</vt:lpstr>
      <vt:lpstr>Graph Store Protocol: PUT</vt:lpstr>
      <vt:lpstr>Graph Store Protocol: DELETE</vt:lpstr>
      <vt:lpstr>Linked Data Platform</vt:lpstr>
      <vt:lpstr>The Linked Data Platform</vt:lpstr>
      <vt:lpstr>Linked Data Platform Basics</vt:lpstr>
      <vt:lpstr>LDP Resources</vt:lpstr>
      <vt:lpstr>LDP Containers</vt:lpstr>
      <vt:lpstr>LDP Containers</vt:lpstr>
      <vt:lpstr>LDP Containers</vt:lpstr>
      <vt:lpstr>Basic Containers</vt:lpstr>
      <vt:lpstr>LDP Basic Containers</vt:lpstr>
      <vt:lpstr>LDP Basic Container: OPTIONS</vt:lpstr>
      <vt:lpstr>LDP Basic Container: OPTIONS</vt:lpstr>
      <vt:lpstr>LDP Basic Container: GET</vt:lpstr>
      <vt:lpstr>LDP Basic Container: GET</vt:lpstr>
      <vt:lpstr>LDP Basic Container: POST</vt:lpstr>
      <vt:lpstr>LDP Basic Container: POST</vt:lpstr>
      <vt:lpstr>LDP Basic Container: GET</vt:lpstr>
      <vt:lpstr>LDP Basic Container: POST non-RDF</vt:lpstr>
      <vt:lpstr>LDP Basic Container: GET non-RDF</vt:lpstr>
      <vt:lpstr>LDP Basic Container: GET non-RDF meta</vt:lpstr>
      <vt:lpstr>LDP Resource: PUT</vt:lpstr>
      <vt:lpstr>LDP Resource: PUT</vt:lpstr>
      <vt:lpstr>LDP Resource: DELETE</vt:lpstr>
      <vt:lpstr>LDP Resource: DELETE</vt:lpstr>
      <vt:lpstr>LDP Basic Container: POST sub-container</vt:lpstr>
      <vt:lpstr>LDP Basic Container: POST sub-container</vt:lpstr>
      <vt:lpstr>Direct Containers</vt:lpstr>
      <vt:lpstr>LDP Direct Containers</vt:lpstr>
      <vt:lpstr>LDP Direct Container: GET</vt:lpstr>
      <vt:lpstr>LDP Direct Container: GET</vt:lpstr>
      <vt:lpstr>Indirect Containers</vt:lpstr>
      <vt:lpstr>LDP Indirect Container: GET</vt:lpstr>
      <vt:lpstr>LDP Indirect Container: POST</vt:lpstr>
      <vt:lpstr>LDP Indirect Container: GET</vt:lpstr>
      <vt:lpstr>LDP versus SPARQL</vt:lpstr>
      <vt:lpstr>LDP versus SPARQL GSP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66</cp:revision>
  <dcterms:created xsi:type="dcterms:W3CDTF">2013-04-26T10:42:41Z</dcterms:created>
  <dcterms:modified xsi:type="dcterms:W3CDTF">2015-03-17T11:36:29Z</dcterms:modified>
</cp:coreProperties>
</file>