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82"/>
  </p:notesMasterIdLst>
  <p:handoutMasterIdLst>
    <p:handoutMasterId r:id="rId8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5" r:id="rId18"/>
    <p:sldId id="274" r:id="rId19"/>
    <p:sldId id="273" r:id="rId20"/>
    <p:sldId id="277" r:id="rId21"/>
    <p:sldId id="303" r:id="rId22"/>
    <p:sldId id="300" r:id="rId23"/>
    <p:sldId id="297" r:id="rId24"/>
    <p:sldId id="298" r:id="rId25"/>
    <p:sldId id="299" r:id="rId26"/>
    <p:sldId id="285" r:id="rId27"/>
    <p:sldId id="301" r:id="rId28"/>
    <p:sldId id="302" r:id="rId29"/>
    <p:sldId id="286" r:id="rId30"/>
    <p:sldId id="304" r:id="rId31"/>
    <p:sldId id="276" r:id="rId32"/>
    <p:sldId id="278" r:id="rId33"/>
    <p:sldId id="305" r:id="rId34"/>
    <p:sldId id="307" r:id="rId35"/>
    <p:sldId id="308" r:id="rId36"/>
    <p:sldId id="306" r:id="rId37"/>
    <p:sldId id="309" r:id="rId38"/>
    <p:sldId id="287" r:id="rId39"/>
    <p:sldId id="288" r:id="rId40"/>
    <p:sldId id="289" r:id="rId41"/>
    <p:sldId id="290" r:id="rId42"/>
    <p:sldId id="284" r:id="rId43"/>
    <p:sldId id="291" r:id="rId44"/>
    <p:sldId id="292" r:id="rId45"/>
    <p:sldId id="293" r:id="rId46"/>
    <p:sldId id="294" r:id="rId47"/>
    <p:sldId id="295" r:id="rId48"/>
    <p:sldId id="296" r:id="rId49"/>
    <p:sldId id="279" r:id="rId50"/>
    <p:sldId id="342" r:id="rId51"/>
    <p:sldId id="338" r:id="rId52"/>
    <p:sldId id="337" r:id="rId53"/>
    <p:sldId id="339" r:id="rId54"/>
    <p:sldId id="340" r:id="rId55"/>
    <p:sldId id="343" r:id="rId56"/>
    <p:sldId id="341" r:id="rId57"/>
    <p:sldId id="344" r:id="rId58"/>
    <p:sldId id="352" r:id="rId59"/>
    <p:sldId id="351" r:id="rId60"/>
    <p:sldId id="350" r:id="rId61"/>
    <p:sldId id="353" r:id="rId62"/>
    <p:sldId id="355" r:id="rId63"/>
    <p:sldId id="348" r:id="rId64"/>
    <p:sldId id="347" r:id="rId65"/>
    <p:sldId id="359" r:id="rId66"/>
    <p:sldId id="354" r:id="rId67"/>
    <p:sldId id="360" r:id="rId68"/>
    <p:sldId id="349" r:id="rId69"/>
    <p:sldId id="356" r:id="rId70"/>
    <p:sldId id="357" r:id="rId71"/>
    <p:sldId id="358" r:id="rId72"/>
    <p:sldId id="361" r:id="rId73"/>
    <p:sldId id="280" r:id="rId74"/>
    <p:sldId id="314" r:id="rId75"/>
    <p:sldId id="333" r:id="rId76"/>
    <p:sldId id="334" r:id="rId77"/>
    <p:sldId id="335" r:id="rId78"/>
    <p:sldId id="281" r:id="rId79"/>
    <p:sldId id="311" r:id="rId80"/>
    <p:sldId id="312" r:id="rId8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411" autoAdjust="0"/>
  </p:normalViewPr>
  <p:slideViewPr>
    <p:cSldViewPr snapToGrid="0" snapToObjects="1" showGuides="1">
      <p:cViewPr>
        <p:scale>
          <a:sx n="99" d="100"/>
          <a:sy n="99" d="100"/>
        </p:scale>
        <p:origin x="-256" y="-584"/>
      </p:cViewPr>
      <p:guideLst>
        <p:guide orient="horz" pos="2299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1" Type="http://schemas.openxmlformats.org/officeDocument/2006/relationships/slide" Target="slides/slide80.xml"/><Relationship Id="rId82" Type="http://schemas.openxmlformats.org/officeDocument/2006/relationships/notesMaster" Target="notesMasters/notesMaster1.xml"/><Relationship Id="rId83" Type="http://schemas.openxmlformats.org/officeDocument/2006/relationships/handoutMaster" Target="handoutMasters/handoutMaster1.xml"/><Relationship Id="rId84" Type="http://schemas.openxmlformats.org/officeDocument/2006/relationships/printerSettings" Target="printerSettings/printerSettings1.bin"/><Relationship Id="rId85" Type="http://schemas.openxmlformats.org/officeDocument/2006/relationships/presProps" Target="presProps.xml"/><Relationship Id="rId86" Type="http://schemas.openxmlformats.org/officeDocument/2006/relationships/viewProps" Target="viewProps.xml"/><Relationship Id="rId87" Type="http://schemas.openxmlformats.org/officeDocument/2006/relationships/theme" Target="theme/theme1.xml"/><Relationship Id="rId8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AA7BFB-C189-FE49-9496-93AD333B24A2}" type="datetimeFigureOut">
              <a:rPr lang="en-US" smtClean="0"/>
              <a:t>07/03/15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B3964D-D57E-B04B-B01C-86ECC7D09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653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F76E7-9A8B-454E-90EC-7962D3613D63}" type="datetimeFigureOut">
              <a:rPr lang="en-US" smtClean="0"/>
              <a:t>07/03/15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FFEA31-4AEE-234A-9690-08CDA65EC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4330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Complete – equal probability of access to</a:t>
            </a:r>
            <a:r>
              <a:rPr lang="en-US" baseline="0" dirty="0" smtClean="0"/>
              <a:t> any tuple from any fragment</a:t>
            </a:r>
          </a:p>
          <a:p>
            <a:r>
              <a:rPr lang="en-US" baseline="0" dirty="0" smtClean="0"/>
              <a:t>Minimal – all predicates should be relevant (accessed differently by some application)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FFEA31-4AEE-234A-9690-08CDA65EC922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6467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FFEA31-4AEE-234A-9690-08CDA65EC922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5553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FFEA31-4AEE-234A-9690-08CDA65EC922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4806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semijoin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approach is better if a few tuples of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participate in the join. </a:t>
            </a:r>
            <a:endParaRPr lang="en-US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join approach is better if almost all tuples of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participate in the join, because the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semijoin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approach requires an additional transfer of a projection on the join attribute.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FFEA31-4AEE-234A-9690-08CDA65EC922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1528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174745-2730-A545-905A-BE9C0972ACAB}" type="slidenum">
              <a:rPr lang="en-US"/>
              <a:pPr/>
              <a:t>52</a:t>
            </a:fld>
            <a:endParaRPr lang="en-US"/>
          </a:p>
        </p:txBody>
      </p:sp>
      <p:sp>
        <p:nvSpPr>
          <p:cNvPr id="265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4D3992-9DF6-8B4F-B0B2-5B55DE7FBA7E}" type="slidenum">
              <a:rPr lang="en-US"/>
              <a:pPr/>
              <a:t>58</a:t>
            </a:fld>
            <a:endParaRPr lang="en-US"/>
          </a:p>
        </p:txBody>
      </p:sp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A16A54-614E-E74C-9F73-ED59DBE86645}" type="slidenum">
              <a:rPr lang="en-US"/>
              <a:pPr/>
              <a:t>59</a:t>
            </a:fld>
            <a:endParaRPr lang="en-US"/>
          </a:p>
        </p:txBody>
      </p:sp>
      <p:sp>
        <p:nvSpPr>
          <p:cNvPr id="27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327827" y="4077072"/>
            <a:ext cx="8496300" cy="2100263"/>
          </a:xfrm>
        </p:spPr>
        <p:txBody>
          <a:bodyPr/>
          <a:lstStyle/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340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51" r:id="rId4"/>
    <p:sldLayoutId id="2147483742" r:id="rId5"/>
    <p:sldLayoutId id="2147483743" r:id="rId6"/>
    <p:sldLayoutId id="2147483750" r:id="rId7"/>
    <p:sldLayoutId id="2147483752" r:id="rId8"/>
    <p:sldLayoutId id="2147483744" r:id="rId9"/>
    <p:sldLayoutId id="2147483745" r:id="rId10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Distributed Databases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COMP3211 </a:t>
            </a:r>
            <a:r>
              <a:rPr lang="en-US" dirty="0" smtClean="0"/>
              <a:t>Advanced Databases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Dr</a:t>
            </a:r>
            <a:r>
              <a:rPr lang="en-US" dirty="0" smtClean="0"/>
              <a:t> Nicholas Gibbins – </a:t>
            </a:r>
            <a:r>
              <a:rPr lang="en-US" dirty="0" err="1" smtClean="0"/>
              <a:t>nmg@ecs.soton.ac.uk</a:t>
            </a:r>
            <a:endParaRPr lang="en-US" dirty="0" smtClean="0"/>
          </a:p>
          <a:p>
            <a:r>
              <a:rPr lang="en-US" dirty="0" smtClean="0"/>
              <a:t>2014-2015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1792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Replication independence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Relations and fragments can </a:t>
            </a:r>
            <a:r>
              <a:rPr lang="en-US" dirty="0"/>
              <a:t>be </a:t>
            </a:r>
            <a:r>
              <a:rPr lang="en-US" dirty="0" smtClean="0"/>
              <a:t>stored as many distinct copies on different sites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i="1" dirty="0" smtClean="0"/>
              <a:t>Applications </a:t>
            </a:r>
            <a:r>
              <a:rPr lang="en-US" i="1" dirty="0"/>
              <a:t>should not be aware that replicas of the data are maintained and synchronized </a:t>
            </a:r>
            <a:r>
              <a:rPr lang="en-US" i="1" dirty="0" smtClean="0"/>
              <a:t>automatically.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0247917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query processing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Queries are </a:t>
            </a:r>
            <a:r>
              <a:rPr lang="en-GB" dirty="0"/>
              <a:t>broken down into component transactions to be executed at the distributed </a:t>
            </a:r>
            <a:r>
              <a:rPr lang="en-GB" dirty="0" smtClean="0"/>
              <a:t>sites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82952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transaction management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distributed </a:t>
            </a:r>
            <a:r>
              <a:rPr lang="en-US" dirty="0" smtClean="0"/>
              <a:t>database system </a:t>
            </a:r>
            <a:r>
              <a:rPr lang="en-US" dirty="0"/>
              <a:t>should </a:t>
            </a:r>
            <a:r>
              <a:rPr lang="en-US" dirty="0" smtClean="0"/>
              <a:t>support </a:t>
            </a:r>
            <a:r>
              <a:rPr lang="en-US" dirty="0"/>
              <a:t>atomic </a:t>
            </a:r>
            <a:r>
              <a:rPr lang="en-US" dirty="0" smtClean="0"/>
              <a:t>transactions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GB" i="1" dirty="0"/>
              <a:t>C</a:t>
            </a:r>
            <a:r>
              <a:rPr lang="en-GB" i="1" dirty="0" smtClean="0"/>
              <a:t>ritical </a:t>
            </a:r>
            <a:r>
              <a:rPr lang="en-GB" i="1" dirty="0"/>
              <a:t>to database </a:t>
            </a:r>
            <a:r>
              <a:rPr lang="en-GB" i="1" dirty="0" smtClean="0"/>
              <a:t>integrity; a </a:t>
            </a:r>
            <a:r>
              <a:rPr lang="en-US" i="1" dirty="0"/>
              <a:t>distributed database system </a:t>
            </a:r>
            <a:r>
              <a:rPr lang="en-US" i="1" dirty="0" smtClean="0"/>
              <a:t>must be able to handle concurrency, deadlocks and recovery.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5440763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 independence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distributed database system </a:t>
            </a:r>
            <a:r>
              <a:rPr lang="en-US" dirty="0" smtClean="0"/>
              <a:t>should </a:t>
            </a:r>
            <a:r>
              <a:rPr lang="en-US" dirty="0"/>
              <a:t>be able to </a:t>
            </a:r>
            <a:r>
              <a:rPr lang="en-US" dirty="0" smtClean="0"/>
              <a:t>operate </a:t>
            </a:r>
            <a:r>
              <a:rPr lang="en-US" dirty="0"/>
              <a:t>and access data spread across a wide variety of hardware </a:t>
            </a:r>
            <a:r>
              <a:rPr lang="en-US" dirty="0" smtClean="0"/>
              <a:t>platforms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i="1" dirty="0" smtClean="0"/>
              <a:t>A truly distributed DBMS system should not rely on a particular hardware feature, nor should it be limited to a certain hardware architecture.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5000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Operating system independence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</a:t>
            </a:r>
            <a:r>
              <a:rPr lang="en-US" dirty="0" smtClean="0"/>
              <a:t>distributed database system should </a:t>
            </a:r>
            <a:r>
              <a:rPr lang="en-US" dirty="0"/>
              <a:t>be able to run on different operating </a:t>
            </a:r>
            <a:r>
              <a:rPr lang="en-US" dirty="0" smtClean="0"/>
              <a:t>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2289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independence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distributed database system should be designed to run regardless of the communication protocols and network topology used to interconnect </a:t>
            </a:r>
            <a:r>
              <a:rPr lang="en-US" dirty="0" smtClean="0"/>
              <a:t>sites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0984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DBMS independence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An </a:t>
            </a:r>
            <a:r>
              <a:rPr lang="en-US" i="1" dirty="0"/>
              <a:t>ideal</a:t>
            </a:r>
            <a:r>
              <a:rPr lang="en-US" dirty="0"/>
              <a:t> distributed database </a:t>
            </a:r>
            <a:r>
              <a:rPr lang="en-US" dirty="0" smtClean="0"/>
              <a:t>system </a:t>
            </a:r>
            <a:r>
              <a:rPr lang="en-US" dirty="0"/>
              <a:t>must be able to support interoperability between DBMS systems running on different nodes, even if these DBMS systems are </a:t>
            </a:r>
            <a:r>
              <a:rPr lang="en-US" dirty="0" smtClean="0"/>
              <a:t>unalike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i="1" dirty="0" smtClean="0"/>
              <a:t>All sites in a </a:t>
            </a:r>
            <a:r>
              <a:rPr lang="en-US" i="1" dirty="0"/>
              <a:t>distributed database </a:t>
            </a:r>
            <a:r>
              <a:rPr lang="en-US" i="1" dirty="0" smtClean="0"/>
              <a:t>system </a:t>
            </a:r>
            <a:r>
              <a:rPr lang="en-US" i="1" dirty="0"/>
              <a:t>should use common standard </a:t>
            </a:r>
            <a:r>
              <a:rPr lang="en-US" i="1" dirty="0" smtClean="0"/>
              <a:t>interfaces </a:t>
            </a:r>
            <a:r>
              <a:rPr lang="en-US" i="1" dirty="0"/>
              <a:t>in order to interoperate with each </a:t>
            </a:r>
            <a:r>
              <a:rPr lang="en-US" i="1" dirty="0" smtClean="0"/>
              <a:t>other.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6487311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Distributed Databases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Local autonomy</a:t>
            </a:r>
          </a:p>
          <a:p>
            <a:r>
              <a:rPr lang="en-US" dirty="0" smtClean="0"/>
              <a:t>No central site</a:t>
            </a:r>
          </a:p>
          <a:p>
            <a:r>
              <a:rPr lang="en-US" dirty="0"/>
              <a:t>C</a:t>
            </a:r>
            <a:r>
              <a:rPr lang="en-US" dirty="0" smtClean="0"/>
              <a:t>ontinuous operation</a:t>
            </a:r>
          </a:p>
          <a:p>
            <a:r>
              <a:rPr lang="en-US" dirty="0" smtClean="0"/>
              <a:t>Location independence</a:t>
            </a:r>
          </a:p>
          <a:p>
            <a:r>
              <a:rPr lang="en-US" dirty="0" smtClean="0"/>
              <a:t>Fragmentation independence</a:t>
            </a:r>
          </a:p>
          <a:p>
            <a:r>
              <a:rPr lang="en-US" dirty="0" smtClean="0"/>
              <a:t>Replication independence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Distributed query processing</a:t>
            </a:r>
          </a:p>
          <a:p>
            <a:r>
              <a:rPr lang="en-US" dirty="0" smtClean="0"/>
              <a:t>Distributed transactions</a:t>
            </a:r>
          </a:p>
          <a:p>
            <a:r>
              <a:rPr lang="en-US" dirty="0" smtClean="0"/>
              <a:t>Hardware independence</a:t>
            </a:r>
          </a:p>
          <a:p>
            <a:r>
              <a:rPr lang="en-US" dirty="0" smtClean="0"/>
              <a:t>Operating system independence</a:t>
            </a:r>
          </a:p>
          <a:p>
            <a:r>
              <a:rPr lang="en-US" dirty="0" smtClean="0"/>
              <a:t>Network independence</a:t>
            </a:r>
          </a:p>
          <a:p>
            <a:r>
              <a:rPr lang="en-US" dirty="0" smtClean="0"/>
              <a:t>DBMS independence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Databases vs. Parallel Databases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9908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Parallel Databases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trike="sngStrike" dirty="0" smtClean="0"/>
              <a:t>Local autonomy</a:t>
            </a:r>
          </a:p>
          <a:p>
            <a:r>
              <a:rPr lang="en-US" dirty="0" smtClean="0"/>
              <a:t>No central site</a:t>
            </a:r>
          </a:p>
          <a:p>
            <a:r>
              <a:rPr lang="en-US" dirty="0"/>
              <a:t>C</a:t>
            </a:r>
            <a:r>
              <a:rPr lang="en-US" dirty="0" smtClean="0"/>
              <a:t>ontinuous operation</a:t>
            </a:r>
          </a:p>
          <a:p>
            <a:r>
              <a:rPr lang="en-US" dirty="0" smtClean="0"/>
              <a:t>Location independence</a:t>
            </a:r>
          </a:p>
          <a:p>
            <a:r>
              <a:rPr lang="en-US" dirty="0" smtClean="0"/>
              <a:t>Fragmentation independence</a:t>
            </a:r>
          </a:p>
          <a:p>
            <a:r>
              <a:rPr lang="en-US" dirty="0" smtClean="0"/>
              <a:t>Replication independence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Distributed query processing</a:t>
            </a:r>
          </a:p>
          <a:p>
            <a:r>
              <a:rPr lang="en-US" dirty="0" smtClean="0"/>
              <a:t>Distributed transactions</a:t>
            </a:r>
          </a:p>
          <a:p>
            <a:r>
              <a:rPr lang="en-US" strike="sngStrike" dirty="0" smtClean="0"/>
              <a:t>Hardware independence</a:t>
            </a:r>
          </a:p>
          <a:p>
            <a:r>
              <a:rPr lang="en-US" strike="sngStrike" dirty="0" smtClean="0"/>
              <a:t>Operating system independence</a:t>
            </a:r>
          </a:p>
          <a:p>
            <a:r>
              <a:rPr lang="en-US" strike="sngStrike" dirty="0" smtClean="0"/>
              <a:t>Network independence</a:t>
            </a:r>
          </a:p>
          <a:p>
            <a:r>
              <a:rPr lang="en-US" strike="sngStrike" dirty="0" smtClean="0"/>
              <a:t>DBMS independence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Databases vs. Parallel Databases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6979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Fragmentation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2226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Fragmentation</a:t>
            </a:r>
          </a:p>
          <a:p>
            <a:pPr lvl="1"/>
            <a:r>
              <a:rPr lang="en-US" dirty="0" smtClean="0"/>
              <a:t>Horizontal (primary and derived), vertical, hybrid</a:t>
            </a:r>
          </a:p>
          <a:p>
            <a:pPr marL="0" indent="0">
              <a:buNone/>
            </a:pPr>
            <a:r>
              <a:rPr lang="en-US" dirty="0" smtClean="0"/>
              <a:t>Query processing</a:t>
            </a:r>
          </a:p>
          <a:p>
            <a:pPr lvl="1"/>
            <a:r>
              <a:rPr lang="en-US" dirty="0" err="1"/>
              <a:t>L</a:t>
            </a:r>
            <a:r>
              <a:rPr lang="en-US" dirty="0" err="1" smtClean="0"/>
              <a:t>ocalisation</a:t>
            </a:r>
            <a:r>
              <a:rPr lang="en-US" dirty="0" smtClean="0"/>
              <a:t>, </a:t>
            </a:r>
            <a:r>
              <a:rPr lang="en-US" dirty="0" err="1" smtClean="0"/>
              <a:t>optimisation</a:t>
            </a:r>
            <a:r>
              <a:rPr lang="en-US" dirty="0" smtClean="0"/>
              <a:t> (</a:t>
            </a:r>
            <a:r>
              <a:rPr lang="en-US" dirty="0" err="1" smtClean="0"/>
              <a:t>semijoins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Concurrency control</a:t>
            </a:r>
          </a:p>
          <a:p>
            <a:pPr lvl="1"/>
            <a:r>
              <a:rPr lang="en-US" dirty="0" err="1" smtClean="0"/>
              <a:t>Centralised</a:t>
            </a:r>
            <a:r>
              <a:rPr lang="en-US" dirty="0" smtClean="0"/>
              <a:t> 2PL, Distributed 2PL, deadlock</a:t>
            </a:r>
          </a:p>
          <a:p>
            <a:pPr marL="0" indent="0">
              <a:buNone/>
            </a:pPr>
            <a:r>
              <a:rPr lang="en-US" dirty="0" smtClean="0"/>
              <a:t>Reliability</a:t>
            </a:r>
          </a:p>
          <a:p>
            <a:pPr lvl="1"/>
            <a:r>
              <a:rPr lang="en-US" dirty="0" smtClean="0"/>
              <a:t>Two Phase Commit (2PC)</a:t>
            </a:r>
          </a:p>
          <a:p>
            <a:pPr marL="0" indent="0">
              <a:buNone/>
            </a:pPr>
            <a:r>
              <a:rPr lang="en-US" dirty="0" smtClean="0"/>
              <a:t>The CAP Theorem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5118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Fragment?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Fragmentation allows:</a:t>
            </a:r>
          </a:p>
          <a:p>
            <a:pPr lvl="1"/>
            <a:r>
              <a:rPr lang="en-US" dirty="0" err="1" smtClean="0"/>
              <a:t>localisation</a:t>
            </a:r>
            <a:r>
              <a:rPr lang="en-US" dirty="0" smtClean="0"/>
              <a:t> of the accesses of relations by applications</a:t>
            </a:r>
          </a:p>
          <a:p>
            <a:pPr lvl="1"/>
            <a:r>
              <a:rPr lang="en-US" dirty="0" smtClean="0"/>
              <a:t>parallel execution (increases concurrency and throughput)</a:t>
            </a:r>
          </a:p>
        </p:txBody>
      </p:sp>
    </p:spTree>
    <p:extLst>
      <p:ext uri="{BB962C8B-B14F-4D97-AF65-F5344CB8AC3E}">
        <p14:creationId xmlns:p14="http://schemas.microsoft.com/office/powerpoint/2010/main" val="3096745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Horizontal </a:t>
            </a:r>
            <a:r>
              <a:rPr lang="en-US" dirty="0"/>
              <a:t>fragmentation </a:t>
            </a:r>
            <a:endParaRPr lang="en-US" dirty="0" smtClean="0"/>
          </a:p>
          <a:p>
            <a:pPr marL="360000" lvl="1" indent="0">
              <a:buNone/>
            </a:pPr>
            <a:r>
              <a:rPr lang="en-US" dirty="0"/>
              <a:t>E</a:t>
            </a:r>
            <a:r>
              <a:rPr lang="en-US" dirty="0" smtClean="0"/>
              <a:t>ach </a:t>
            </a:r>
            <a:r>
              <a:rPr lang="en-US" dirty="0"/>
              <a:t>fragment contains a subset of the tuples of the global </a:t>
            </a:r>
            <a:r>
              <a:rPr lang="en-US" dirty="0" smtClean="0"/>
              <a:t>relation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Vertical fragmentation </a:t>
            </a:r>
            <a:endParaRPr lang="en-US" dirty="0" smtClean="0"/>
          </a:p>
          <a:p>
            <a:pPr marL="360000" lvl="1" indent="0">
              <a:buNone/>
            </a:pPr>
            <a:r>
              <a:rPr lang="en-US" dirty="0"/>
              <a:t>E</a:t>
            </a:r>
            <a:r>
              <a:rPr lang="en-US" dirty="0" smtClean="0"/>
              <a:t>ach </a:t>
            </a:r>
            <a:r>
              <a:rPr lang="en-US" dirty="0"/>
              <a:t>fragment contains a subset of the attributes of the global </a:t>
            </a:r>
            <a:r>
              <a:rPr lang="en-US" dirty="0" smtClean="0"/>
              <a:t>relation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Fragmentation Approaches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4031863" y="4277581"/>
            <a:ext cx="1080273" cy="1795708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884149" y="4277581"/>
            <a:ext cx="1073857" cy="350382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171052" y="4277584"/>
            <a:ext cx="358539" cy="1795707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529591" y="4277583"/>
            <a:ext cx="358539" cy="1795707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888130" y="4277584"/>
            <a:ext cx="358539" cy="1795707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1884149" y="4627963"/>
            <a:ext cx="1073857" cy="350382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884149" y="4978345"/>
            <a:ext cx="1073857" cy="350382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884149" y="5328727"/>
            <a:ext cx="1073857" cy="350382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1884149" y="5679109"/>
            <a:ext cx="1073857" cy="350382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743663" y="6067856"/>
            <a:ext cx="16566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global relation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52639" y="6080843"/>
            <a:ext cx="16435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vertical</a:t>
            </a:r>
          </a:p>
          <a:p>
            <a:pPr algn="ctr"/>
            <a:r>
              <a:rPr lang="en-US" dirty="0" smtClean="0"/>
              <a:t>fragmentation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604629" y="6029491"/>
            <a:ext cx="16435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horizontal</a:t>
            </a:r>
          </a:p>
          <a:p>
            <a:pPr algn="ctr"/>
            <a:r>
              <a:rPr lang="en-US" dirty="0" smtClean="0"/>
              <a:t>fragmentation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77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Decomposition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Relation R </a:t>
            </a:r>
            <a:r>
              <a:rPr lang="en-US" dirty="0"/>
              <a:t>is </a:t>
            </a:r>
            <a:r>
              <a:rPr lang="en-US" i="1" dirty="0"/>
              <a:t>decomposed</a:t>
            </a:r>
            <a:r>
              <a:rPr lang="en-US" dirty="0"/>
              <a:t> into fragments F</a:t>
            </a:r>
            <a:r>
              <a:rPr lang="en-US" baseline="-25000" dirty="0"/>
              <a:t>R</a:t>
            </a:r>
            <a:r>
              <a:rPr lang="en-US" dirty="0"/>
              <a:t> = {R</a:t>
            </a:r>
            <a:r>
              <a:rPr lang="en-US" baseline="-25000" dirty="0"/>
              <a:t>1</a:t>
            </a:r>
            <a:r>
              <a:rPr lang="en-US" dirty="0"/>
              <a:t>, R</a:t>
            </a:r>
            <a:r>
              <a:rPr lang="en-US" baseline="-25000" dirty="0"/>
              <a:t>2</a:t>
            </a:r>
            <a:r>
              <a:rPr lang="en-US" dirty="0"/>
              <a:t>, ... , </a:t>
            </a:r>
            <a:r>
              <a:rPr lang="en-US" dirty="0" err="1"/>
              <a:t>R</a:t>
            </a:r>
            <a:r>
              <a:rPr lang="en-US" baseline="-25000" dirty="0" err="1"/>
              <a:t>n</a:t>
            </a:r>
            <a:r>
              <a:rPr lang="en-US" dirty="0" smtClean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Decomposition (horizontal or vertical) can be expressed in terms of relational algebra expressions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7280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Completeness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</a:t>
            </a:r>
            <a:r>
              <a:rPr lang="en-US" baseline="-25000" dirty="0" smtClean="0"/>
              <a:t>R</a:t>
            </a:r>
            <a:r>
              <a:rPr lang="en-US" dirty="0" smtClean="0"/>
              <a:t> is </a:t>
            </a:r>
            <a:r>
              <a:rPr lang="en-US" i="1" dirty="0" smtClean="0"/>
              <a:t>complete</a:t>
            </a:r>
            <a:r>
              <a:rPr lang="en-US" dirty="0" smtClean="0"/>
              <a:t> if each data item </a:t>
            </a:r>
            <a:r>
              <a:rPr lang="en-US" dirty="0"/>
              <a:t>d</a:t>
            </a:r>
            <a:r>
              <a:rPr lang="en-US" baseline="-25000" dirty="0" smtClean="0"/>
              <a:t>i</a:t>
            </a:r>
            <a:r>
              <a:rPr lang="en-US" dirty="0" smtClean="0"/>
              <a:t> in R is found in some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j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41839245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Reconstruction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 can be </a:t>
            </a:r>
            <a:r>
              <a:rPr lang="en-US" i="1" dirty="0" smtClean="0"/>
              <a:t>reconstructed</a:t>
            </a:r>
            <a:r>
              <a:rPr lang="en-US" dirty="0" smtClean="0"/>
              <a:t> if it is possible to define a relational operator ▽ such that R = ▽</a:t>
            </a:r>
            <a:r>
              <a:rPr lang="en-US" dirty="0" err="1" smtClean="0"/>
              <a:t>R</a:t>
            </a:r>
            <a:r>
              <a:rPr lang="en-US" baseline="-25000" dirty="0" err="1" smtClean="0"/>
              <a:t>i</a:t>
            </a:r>
            <a:r>
              <a:rPr lang="en-US" dirty="0" smtClean="0"/>
              <a:t>, for all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i</a:t>
            </a:r>
            <a:r>
              <a:rPr lang="en-US" dirty="0"/>
              <a:t> </a:t>
            </a:r>
            <a:r>
              <a:rPr lang="en-US" dirty="0" smtClean="0"/>
              <a:t>∈ F</a:t>
            </a:r>
            <a:r>
              <a:rPr lang="en-US" baseline="-25000" dirty="0" smtClean="0"/>
              <a:t>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Note that ▽ will be different for different types of fragmentation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0038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Disjointness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</a:t>
            </a:r>
            <a:r>
              <a:rPr lang="en-US" baseline="-25000" dirty="0" smtClean="0"/>
              <a:t>R</a:t>
            </a:r>
            <a:r>
              <a:rPr lang="en-US" dirty="0" smtClean="0"/>
              <a:t> is </a:t>
            </a:r>
            <a:r>
              <a:rPr lang="en-US" i="1" dirty="0" smtClean="0"/>
              <a:t>disjoint</a:t>
            </a:r>
            <a:r>
              <a:rPr lang="en-US" dirty="0" smtClean="0"/>
              <a:t> if every data item </a:t>
            </a:r>
            <a:r>
              <a:rPr lang="en-US" dirty="0"/>
              <a:t>d</a:t>
            </a:r>
            <a:r>
              <a:rPr lang="en-US" baseline="-25000" dirty="0" smtClean="0"/>
              <a:t>i</a:t>
            </a:r>
            <a:r>
              <a:rPr lang="en-US" dirty="0" smtClean="0"/>
              <a:t> </a:t>
            </a:r>
            <a:r>
              <a:rPr lang="en-US" dirty="0"/>
              <a:t>in </a:t>
            </a:r>
            <a:r>
              <a:rPr lang="en-US" dirty="0" smtClean="0"/>
              <a:t>each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j</a:t>
            </a:r>
            <a:r>
              <a:rPr lang="en-US" dirty="0" smtClean="0"/>
              <a:t> is not in any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k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where k ≠ j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Note that this is only strictly true for horizontal decomposition</a:t>
            </a:r>
          </a:p>
          <a:p>
            <a:pPr marL="0" indent="0">
              <a:buNone/>
            </a:pPr>
            <a:r>
              <a:rPr lang="en-US" dirty="0" smtClean="0"/>
              <a:t>For vertical decomposition, primary key attributes are typically repeated in all fragments to allow reconstruction; </a:t>
            </a:r>
            <a:r>
              <a:rPr lang="en-US" dirty="0" err="1" smtClean="0"/>
              <a:t>disjointness</a:t>
            </a:r>
            <a:r>
              <a:rPr lang="en-US" dirty="0" smtClean="0"/>
              <a:t> is defined on non-primary key attributes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7425495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Horizontal Fragmentation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Each </a:t>
            </a:r>
            <a:r>
              <a:rPr lang="en-US" dirty="0"/>
              <a:t>fragment contains a subset of the tuples of the global </a:t>
            </a:r>
            <a:r>
              <a:rPr lang="en-US" dirty="0" smtClean="0"/>
              <a:t>relation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Two versions:</a:t>
            </a:r>
          </a:p>
          <a:p>
            <a:pPr lvl="1"/>
            <a:r>
              <a:rPr lang="en-US" i="1" dirty="0" smtClean="0"/>
              <a:t>Primary horizontal fragmentation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performed using a predicate defined on the relation being partitioned</a:t>
            </a:r>
          </a:p>
          <a:p>
            <a:pPr lvl="1"/>
            <a:r>
              <a:rPr lang="en-US" i="1" dirty="0" smtClean="0"/>
              <a:t>Derived horizontal fragmentation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performed using a predicate defined on another relation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1536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Primary Horizontal Fragmentation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Decomposition</a:t>
            </a:r>
          </a:p>
          <a:p>
            <a:pPr marL="360000" lvl="1" indent="0">
              <a:buNone/>
            </a:pPr>
            <a:r>
              <a:rPr lang="en-US" dirty="0" smtClean="0"/>
              <a:t>F</a:t>
            </a:r>
            <a:r>
              <a:rPr lang="en-US" baseline="-25000" dirty="0" smtClean="0"/>
              <a:t>R </a:t>
            </a:r>
            <a:r>
              <a:rPr lang="en-US" dirty="0" smtClean="0"/>
              <a:t>= {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i</a:t>
            </a:r>
            <a:r>
              <a:rPr lang="en-US" dirty="0" smtClean="0"/>
              <a:t> :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i</a:t>
            </a:r>
            <a:r>
              <a:rPr lang="en-US" dirty="0" smtClean="0"/>
              <a:t> = </a:t>
            </a:r>
            <a:r>
              <a:rPr lang="en-GB" dirty="0" err="1">
                <a:cs typeface="Georgia"/>
              </a:rPr>
              <a:t>σ</a:t>
            </a:r>
            <a:r>
              <a:rPr lang="en-GB" baseline="-25000" dirty="0" err="1">
                <a:cs typeface="Georgia"/>
              </a:rPr>
              <a:t>fi</a:t>
            </a:r>
            <a:r>
              <a:rPr lang="en-GB" dirty="0">
                <a:cs typeface="Georgia"/>
              </a:rPr>
              <a:t>(R) </a:t>
            </a:r>
            <a:r>
              <a:rPr lang="en-GB" dirty="0" smtClean="0">
                <a:cs typeface="Georgia"/>
              </a:rPr>
              <a:t>}</a:t>
            </a:r>
          </a:p>
          <a:p>
            <a:pPr marL="360000" lvl="1" indent="0">
              <a:buNone/>
            </a:pPr>
            <a:r>
              <a:rPr lang="en-GB" dirty="0" smtClean="0">
                <a:cs typeface="Georgia"/>
              </a:rPr>
              <a:t>where </a:t>
            </a:r>
            <a:r>
              <a:rPr lang="en-GB" dirty="0">
                <a:cs typeface="Georgia"/>
              </a:rPr>
              <a:t>f</a:t>
            </a:r>
            <a:r>
              <a:rPr lang="en-GB" baseline="-25000" dirty="0">
                <a:cs typeface="Georgia"/>
              </a:rPr>
              <a:t>i</a:t>
            </a:r>
            <a:r>
              <a:rPr lang="en-GB" dirty="0">
                <a:cs typeface="Georgia"/>
              </a:rPr>
              <a:t> is the </a:t>
            </a:r>
            <a:r>
              <a:rPr lang="en-GB" i="1" dirty="0">
                <a:cs typeface="Georgia"/>
              </a:rPr>
              <a:t>fragmentation </a:t>
            </a:r>
            <a:r>
              <a:rPr lang="en-GB" i="1" dirty="0" smtClean="0">
                <a:cs typeface="Georgia"/>
              </a:rPr>
              <a:t>predicate </a:t>
            </a:r>
            <a:r>
              <a:rPr lang="en-GB" dirty="0" smtClean="0">
                <a:cs typeface="Georgia"/>
              </a:rPr>
              <a:t>for</a:t>
            </a:r>
            <a:r>
              <a:rPr lang="en-GB" i="1" dirty="0" smtClean="0">
                <a:cs typeface="Georgia"/>
              </a:rPr>
              <a:t> </a:t>
            </a:r>
            <a:r>
              <a:rPr lang="en-US" dirty="0" err="1"/>
              <a:t>R</a:t>
            </a:r>
            <a:r>
              <a:rPr lang="en-US" baseline="-25000" dirty="0" err="1"/>
              <a:t>i</a:t>
            </a:r>
            <a:endParaRPr lang="en-GB" dirty="0" smtClean="0">
              <a:cs typeface="Georgia"/>
            </a:endParaRPr>
          </a:p>
          <a:p>
            <a:pPr marL="0" indent="0">
              <a:buNone/>
            </a:pPr>
            <a:r>
              <a:rPr lang="en-GB" dirty="0" smtClean="0">
                <a:cs typeface="Georgia"/>
              </a:rPr>
              <a:t>Reconstruction</a:t>
            </a:r>
          </a:p>
          <a:p>
            <a:pPr marL="360000" lvl="1" indent="0">
              <a:buNone/>
            </a:pPr>
            <a:r>
              <a:rPr lang="en-GB" dirty="0" smtClean="0">
                <a:cs typeface="Georgia"/>
              </a:rPr>
              <a:t>R </a:t>
            </a:r>
            <a:r>
              <a:rPr lang="en-GB" dirty="0">
                <a:cs typeface="Georgia"/>
              </a:rPr>
              <a:t>= </a:t>
            </a:r>
            <a:r>
              <a:rPr lang="en-GB" dirty="0" smtClean="0">
                <a:cs typeface="Georgia"/>
              </a:rPr>
              <a:t>∪ </a:t>
            </a:r>
            <a:r>
              <a:rPr lang="en-GB" dirty="0" err="1" smtClean="0">
                <a:cs typeface="Georgia"/>
              </a:rPr>
              <a:t>R</a:t>
            </a:r>
            <a:r>
              <a:rPr lang="en-GB" baseline="-25000" dirty="0" err="1" smtClean="0">
                <a:cs typeface="Georgia"/>
              </a:rPr>
              <a:t>i</a:t>
            </a:r>
            <a:r>
              <a:rPr lang="en-US" dirty="0" smtClean="0"/>
              <a:t> for </a:t>
            </a:r>
            <a:r>
              <a:rPr lang="en-US" dirty="0"/>
              <a:t>all </a:t>
            </a:r>
            <a:r>
              <a:rPr lang="en-US" dirty="0" err="1"/>
              <a:t>R</a:t>
            </a:r>
            <a:r>
              <a:rPr lang="en-US" baseline="-25000" dirty="0" err="1"/>
              <a:t>i</a:t>
            </a:r>
            <a:r>
              <a:rPr lang="en-US" dirty="0"/>
              <a:t> ∈ F</a:t>
            </a:r>
            <a:r>
              <a:rPr lang="en-US" baseline="-25000" dirty="0"/>
              <a:t>R</a:t>
            </a:r>
            <a:endParaRPr lang="en-GB" baseline="-25000" dirty="0" smtClean="0">
              <a:cs typeface="Georgia"/>
            </a:endParaRPr>
          </a:p>
          <a:p>
            <a:pPr marL="0" indent="0">
              <a:buNone/>
            </a:pPr>
            <a:r>
              <a:rPr lang="en-GB" dirty="0" err="1" smtClean="0">
                <a:cs typeface="Georgia"/>
              </a:rPr>
              <a:t>Disjointness</a:t>
            </a:r>
            <a:endParaRPr lang="en-GB" dirty="0" smtClean="0">
              <a:cs typeface="Georgia"/>
            </a:endParaRPr>
          </a:p>
          <a:p>
            <a:pPr marL="360000" lvl="1" indent="0">
              <a:buNone/>
            </a:pPr>
            <a:r>
              <a:rPr lang="en-GB" dirty="0" smtClean="0">
                <a:cs typeface="Georgia"/>
              </a:rPr>
              <a:t>F</a:t>
            </a:r>
            <a:r>
              <a:rPr lang="en-GB" baseline="-25000" dirty="0" smtClean="0">
                <a:cs typeface="Georgia"/>
              </a:rPr>
              <a:t>R</a:t>
            </a:r>
            <a:r>
              <a:rPr lang="en-GB" dirty="0" smtClean="0">
                <a:cs typeface="Georgia"/>
              </a:rPr>
              <a:t> is disjoint if the simple predicates used in f</a:t>
            </a:r>
            <a:r>
              <a:rPr lang="en-GB" baseline="-25000" dirty="0" smtClean="0">
                <a:cs typeface="Georgia"/>
              </a:rPr>
              <a:t>i</a:t>
            </a:r>
            <a:r>
              <a:rPr lang="en-GB" dirty="0" smtClean="0">
                <a:cs typeface="Georgia"/>
              </a:rPr>
              <a:t> are mutually exclusive</a:t>
            </a:r>
          </a:p>
          <a:p>
            <a:pPr marL="0" indent="0">
              <a:buNone/>
            </a:pPr>
            <a:r>
              <a:rPr lang="en-US" dirty="0"/>
              <a:t>Completeness </a:t>
            </a:r>
            <a:r>
              <a:rPr lang="en-US" dirty="0" smtClean="0"/>
              <a:t>for primary horizontal </a:t>
            </a:r>
            <a:r>
              <a:rPr lang="en-US" dirty="0"/>
              <a:t>fragmentation is beyond the scope of this lecture...</a:t>
            </a:r>
            <a:endParaRPr lang="en-GB" dirty="0">
              <a:cs typeface="Georgia"/>
            </a:endParaRPr>
          </a:p>
          <a:p>
            <a:pPr marL="360000" lvl="1" indent="0">
              <a:buNone/>
            </a:pPr>
            <a:endParaRPr lang="en-GB" dirty="0" smtClean="0"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9736506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Derived Horizontal Fragmentation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Decomposition</a:t>
            </a:r>
          </a:p>
          <a:p>
            <a:pPr marL="360000" lvl="1" indent="0">
              <a:buNone/>
            </a:pPr>
            <a:r>
              <a:rPr lang="en-US" dirty="0" smtClean="0"/>
              <a:t>F</a:t>
            </a:r>
            <a:r>
              <a:rPr lang="en-US" baseline="-25000" dirty="0" smtClean="0"/>
              <a:t>R </a:t>
            </a:r>
            <a:r>
              <a:rPr lang="en-US" dirty="0"/>
              <a:t>= { </a:t>
            </a:r>
            <a:r>
              <a:rPr lang="en-US" dirty="0" err="1"/>
              <a:t>R</a:t>
            </a:r>
            <a:r>
              <a:rPr lang="en-US" baseline="-25000" dirty="0" err="1"/>
              <a:t>i</a:t>
            </a:r>
            <a:r>
              <a:rPr lang="en-US" dirty="0"/>
              <a:t> : </a:t>
            </a:r>
            <a:r>
              <a:rPr lang="en-US" dirty="0" err="1"/>
              <a:t>R</a:t>
            </a:r>
            <a:r>
              <a:rPr lang="en-US" baseline="-25000" dirty="0" err="1"/>
              <a:t>i</a:t>
            </a:r>
            <a:r>
              <a:rPr lang="en-US" dirty="0"/>
              <a:t> = </a:t>
            </a:r>
            <a:r>
              <a:rPr lang="en-GB" dirty="0" smtClean="0">
                <a:cs typeface="Georgia"/>
              </a:rPr>
              <a:t>R </a:t>
            </a:r>
            <a:r>
              <a:rPr lang="en-US" dirty="0" smtClean="0"/>
              <a:t>▷ S</a:t>
            </a:r>
            <a:r>
              <a:rPr lang="en-GB" baseline="-25000" dirty="0" err="1" smtClean="0">
                <a:cs typeface="Georgia"/>
              </a:rPr>
              <a:t>i</a:t>
            </a:r>
            <a:r>
              <a:rPr lang="en-GB" dirty="0" smtClean="0">
                <a:cs typeface="Georgia"/>
              </a:rPr>
              <a:t> }</a:t>
            </a:r>
            <a:endParaRPr lang="en-GB" dirty="0">
              <a:cs typeface="Georgia"/>
            </a:endParaRPr>
          </a:p>
          <a:p>
            <a:pPr marL="360000" lvl="1" indent="0">
              <a:buNone/>
            </a:pPr>
            <a:r>
              <a:rPr lang="en-GB" dirty="0" smtClean="0">
                <a:cs typeface="Georgia"/>
              </a:rPr>
              <a:t>where F</a:t>
            </a:r>
            <a:r>
              <a:rPr lang="en-GB" baseline="-25000" dirty="0" smtClean="0">
                <a:cs typeface="Georgia"/>
              </a:rPr>
              <a:t>S</a:t>
            </a:r>
            <a:r>
              <a:rPr lang="en-GB" dirty="0" smtClean="0">
                <a:cs typeface="Georgia"/>
              </a:rPr>
              <a:t> = {S</a:t>
            </a:r>
            <a:r>
              <a:rPr lang="en-GB" baseline="-25000" dirty="0" smtClean="0">
                <a:cs typeface="Georgia"/>
              </a:rPr>
              <a:t>i</a:t>
            </a:r>
            <a:r>
              <a:rPr lang="en-GB" dirty="0" smtClean="0">
                <a:cs typeface="Georgia"/>
              </a:rPr>
              <a:t> : S</a:t>
            </a:r>
            <a:r>
              <a:rPr lang="en-GB" baseline="-25000" dirty="0" smtClean="0">
                <a:cs typeface="Georgia"/>
              </a:rPr>
              <a:t>i</a:t>
            </a:r>
            <a:r>
              <a:rPr lang="en-GB" dirty="0" smtClean="0">
                <a:cs typeface="Georgia"/>
              </a:rPr>
              <a:t> = </a:t>
            </a:r>
            <a:r>
              <a:rPr lang="en-GB" dirty="0" err="1" smtClean="0">
                <a:cs typeface="Georgia"/>
              </a:rPr>
              <a:t>σ</a:t>
            </a:r>
            <a:r>
              <a:rPr lang="en-GB" baseline="-25000" dirty="0" err="1" smtClean="0">
                <a:cs typeface="Georgia"/>
              </a:rPr>
              <a:t>fi</a:t>
            </a:r>
            <a:r>
              <a:rPr lang="en-GB" dirty="0" smtClean="0">
                <a:cs typeface="Georgia"/>
              </a:rPr>
              <a:t>(S) }</a:t>
            </a:r>
            <a:br>
              <a:rPr lang="en-GB" dirty="0" smtClean="0">
                <a:cs typeface="Georgia"/>
              </a:rPr>
            </a:br>
            <a:r>
              <a:rPr lang="en-GB" dirty="0" smtClean="0">
                <a:cs typeface="Georgia"/>
              </a:rPr>
              <a:t>and </a:t>
            </a:r>
            <a:r>
              <a:rPr lang="en-GB" dirty="0">
                <a:cs typeface="Georgia"/>
              </a:rPr>
              <a:t>f</a:t>
            </a:r>
            <a:r>
              <a:rPr lang="en-GB" baseline="-25000" dirty="0">
                <a:cs typeface="Georgia"/>
              </a:rPr>
              <a:t>i</a:t>
            </a:r>
            <a:r>
              <a:rPr lang="en-GB" dirty="0">
                <a:cs typeface="Georgia"/>
              </a:rPr>
              <a:t> is the fragmentation </a:t>
            </a:r>
            <a:r>
              <a:rPr lang="en-GB" dirty="0" smtClean="0">
                <a:cs typeface="Georgia"/>
              </a:rPr>
              <a:t>predicate for the primary horizontal fragmentation of S</a:t>
            </a:r>
          </a:p>
          <a:p>
            <a:pPr marL="0" indent="0">
              <a:buNone/>
            </a:pPr>
            <a:r>
              <a:rPr lang="en-GB" dirty="0" smtClean="0">
                <a:cs typeface="Georgia"/>
              </a:rPr>
              <a:t>Reconstruction</a:t>
            </a:r>
          </a:p>
          <a:p>
            <a:pPr marL="360000" lvl="1" indent="0">
              <a:buNone/>
            </a:pPr>
            <a:r>
              <a:rPr lang="en-GB" dirty="0" smtClean="0">
                <a:cs typeface="Georgia"/>
              </a:rPr>
              <a:t>R </a:t>
            </a:r>
            <a:r>
              <a:rPr lang="en-GB" dirty="0">
                <a:cs typeface="Georgia"/>
              </a:rPr>
              <a:t>= </a:t>
            </a:r>
            <a:r>
              <a:rPr lang="en-GB" dirty="0" smtClean="0">
                <a:cs typeface="Georgia"/>
              </a:rPr>
              <a:t>∪ </a:t>
            </a:r>
            <a:r>
              <a:rPr lang="en-GB" dirty="0" err="1">
                <a:cs typeface="Georgia"/>
              </a:rPr>
              <a:t>R</a:t>
            </a:r>
            <a:r>
              <a:rPr lang="en-GB" baseline="-25000" dirty="0" err="1">
                <a:cs typeface="Georgia"/>
              </a:rPr>
              <a:t>i</a:t>
            </a:r>
            <a:r>
              <a:rPr lang="en-US" dirty="0"/>
              <a:t> for all </a:t>
            </a:r>
            <a:r>
              <a:rPr lang="en-US" dirty="0" err="1"/>
              <a:t>R</a:t>
            </a:r>
            <a:r>
              <a:rPr lang="en-US" baseline="-25000" dirty="0" err="1"/>
              <a:t>i</a:t>
            </a:r>
            <a:r>
              <a:rPr lang="en-US" dirty="0"/>
              <a:t> ∈ </a:t>
            </a:r>
            <a:r>
              <a:rPr lang="en-US" dirty="0" smtClean="0"/>
              <a:t>F</a:t>
            </a:r>
            <a:r>
              <a:rPr lang="en-US" baseline="-25000" dirty="0" smtClean="0"/>
              <a:t>R</a:t>
            </a:r>
          </a:p>
          <a:p>
            <a:pPr marL="360000" lvl="1" indent="0">
              <a:buNone/>
            </a:pPr>
            <a:endParaRPr lang="en-US" baseline="-25000" dirty="0">
              <a:cs typeface="Georgia"/>
            </a:endParaRPr>
          </a:p>
          <a:p>
            <a:pPr marL="0" indent="0">
              <a:buNone/>
            </a:pPr>
            <a:r>
              <a:rPr lang="en-US" dirty="0"/>
              <a:t>C</a:t>
            </a:r>
            <a:r>
              <a:rPr lang="en-US" dirty="0" smtClean="0"/>
              <a:t>ompleteness </a:t>
            </a:r>
            <a:r>
              <a:rPr lang="en-US" dirty="0"/>
              <a:t>and </a:t>
            </a:r>
            <a:r>
              <a:rPr lang="en-US" dirty="0" err="1"/>
              <a:t>disjointness</a:t>
            </a:r>
            <a:r>
              <a:rPr lang="en-US" dirty="0"/>
              <a:t> </a:t>
            </a:r>
            <a:r>
              <a:rPr lang="en-US" dirty="0" smtClean="0"/>
              <a:t>for derived horizontal fragmentation is beyond </a:t>
            </a:r>
            <a:r>
              <a:rPr lang="en-US" dirty="0"/>
              <a:t>the scope of this </a:t>
            </a:r>
            <a:r>
              <a:rPr lang="en-US" dirty="0" smtClean="0"/>
              <a:t>lecture...</a:t>
            </a:r>
            <a:endParaRPr lang="en-GB" dirty="0">
              <a:cs typeface="Georgia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1341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Vertical Fragmentation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Decomposition</a:t>
            </a:r>
          </a:p>
          <a:p>
            <a:pPr marL="360000" lvl="1" indent="0">
              <a:buNone/>
            </a:pPr>
            <a:r>
              <a:rPr lang="en-US" dirty="0" smtClean="0"/>
              <a:t>F</a:t>
            </a:r>
            <a:r>
              <a:rPr lang="en-US" baseline="-25000" dirty="0" smtClean="0"/>
              <a:t>R </a:t>
            </a:r>
            <a:r>
              <a:rPr lang="en-US" dirty="0"/>
              <a:t>= { </a:t>
            </a:r>
            <a:r>
              <a:rPr lang="en-US" dirty="0" err="1"/>
              <a:t>R</a:t>
            </a:r>
            <a:r>
              <a:rPr lang="en-US" baseline="-25000" dirty="0" err="1"/>
              <a:t>i</a:t>
            </a:r>
            <a:r>
              <a:rPr lang="en-US" dirty="0"/>
              <a:t> : </a:t>
            </a:r>
            <a:r>
              <a:rPr lang="en-US" dirty="0" err="1"/>
              <a:t>R</a:t>
            </a:r>
            <a:r>
              <a:rPr lang="en-US" baseline="-25000" dirty="0" err="1"/>
              <a:t>i</a:t>
            </a:r>
            <a:r>
              <a:rPr lang="en-US" dirty="0"/>
              <a:t> = </a:t>
            </a:r>
            <a:r>
              <a:rPr lang="en-GB" dirty="0" smtClean="0">
                <a:cs typeface="Georgia"/>
              </a:rPr>
              <a:t>π</a:t>
            </a:r>
            <a:r>
              <a:rPr lang="en-GB" baseline="-25000" dirty="0" err="1">
                <a:cs typeface="Georgia"/>
              </a:rPr>
              <a:t>a</a:t>
            </a:r>
            <a:r>
              <a:rPr lang="en-GB" baseline="-25000" dirty="0" err="1" smtClean="0">
                <a:cs typeface="Georgia"/>
              </a:rPr>
              <a:t>i</a:t>
            </a:r>
            <a:r>
              <a:rPr lang="en-GB" dirty="0">
                <a:cs typeface="Georgia"/>
              </a:rPr>
              <a:t>(R) </a:t>
            </a:r>
            <a:r>
              <a:rPr lang="en-GB" dirty="0" smtClean="0">
                <a:cs typeface="Georgia"/>
              </a:rPr>
              <a:t>}, where </a:t>
            </a:r>
            <a:r>
              <a:rPr lang="en-GB" dirty="0" err="1" smtClean="0">
                <a:cs typeface="Georgia"/>
              </a:rPr>
              <a:t>a</a:t>
            </a:r>
            <a:r>
              <a:rPr lang="en-GB" baseline="-25000" dirty="0" err="1" smtClean="0">
                <a:cs typeface="Georgia"/>
              </a:rPr>
              <a:t>i</a:t>
            </a:r>
            <a:r>
              <a:rPr lang="en-GB" dirty="0" smtClean="0">
                <a:cs typeface="Georgia"/>
              </a:rPr>
              <a:t> is a subset of the attributes of R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Completeness</a:t>
            </a:r>
          </a:p>
          <a:p>
            <a:pPr marL="360000" lvl="1" indent="0">
              <a:buNone/>
            </a:pPr>
            <a:r>
              <a:rPr lang="en-US" dirty="0" smtClean="0"/>
              <a:t>F</a:t>
            </a:r>
            <a:r>
              <a:rPr lang="en-US" baseline="-25000" dirty="0" smtClean="0"/>
              <a:t>R</a:t>
            </a:r>
            <a:r>
              <a:rPr lang="en-US" dirty="0" smtClean="0"/>
              <a:t> is complete if each attribute of R appears in some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endParaRPr lang="en-US" baseline="-25000" dirty="0" smtClean="0"/>
          </a:p>
          <a:p>
            <a:pPr marL="0" indent="0">
              <a:buNone/>
            </a:pPr>
            <a:r>
              <a:rPr lang="en-US" dirty="0" smtClean="0"/>
              <a:t>Reconstruction</a:t>
            </a:r>
          </a:p>
          <a:p>
            <a:pPr marL="360000" lvl="1" indent="0">
              <a:buNone/>
            </a:pPr>
            <a:r>
              <a:rPr lang="en-US" dirty="0" smtClean="0"/>
              <a:t>R = </a:t>
            </a:r>
            <a:r>
              <a:rPr lang="en-GB" dirty="0" smtClean="0">
                <a:cs typeface="Georgia"/>
              </a:rPr>
              <a:t>⨝</a:t>
            </a:r>
            <a:r>
              <a:rPr lang="en-GB" baseline="-25000" dirty="0" smtClean="0">
                <a:cs typeface="Georgia"/>
              </a:rPr>
              <a:t>K</a:t>
            </a:r>
            <a:r>
              <a:rPr lang="en-GB" dirty="0" smtClean="0">
                <a:cs typeface="Georgia"/>
              </a:rPr>
              <a:t> </a:t>
            </a:r>
            <a:r>
              <a:rPr lang="en-GB" dirty="0" err="1" smtClean="0">
                <a:cs typeface="Georgia"/>
              </a:rPr>
              <a:t>R</a:t>
            </a:r>
            <a:r>
              <a:rPr lang="en-GB" baseline="-25000" dirty="0" err="1" smtClean="0">
                <a:cs typeface="Georgia"/>
              </a:rPr>
              <a:t>i</a:t>
            </a:r>
            <a:r>
              <a:rPr lang="en-GB" dirty="0" smtClean="0">
                <a:cs typeface="Georgia"/>
              </a:rPr>
              <a:t> </a:t>
            </a:r>
            <a:r>
              <a:rPr lang="en-US" dirty="0"/>
              <a:t>for all </a:t>
            </a:r>
            <a:r>
              <a:rPr lang="en-US" dirty="0" err="1"/>
              <a:t>R</a:t>
            </a:r>
            <a:r>
              <a:rPr lang="en-US" baseline="-25000" dirty="0" err="1"/>
              <a:t>i</a:t>
            </a:r>
            <a:r>
              <a:rPr lang="en-US" dirty="0"/>
              <a:t> ∈ </a:t>
            </a:r>
            <a:r>
              <a:rPr lang="en-US" dirty="0" smtClean="0"/>
              <a:t>F</a:t>
            </a:r>
            <a:r>
              <a:rPr lang="en-US" baseline="-25000" dirty="0" smtClean="0"/>
              <a:t>R</a:t>
            </a:r>
            <a:endParaRPr lang="en-US" dirty="0"/>
          </a:p>
          <a:p>
            <a:pPr marL="360000" lvl="1" indent="0">
              <a:buNone/>
            </a:pPr>
            <a:r>
              <a:rPr lang="en-US" dirty="0" smtClean="0"/>
              <a:t>where K is the set of primary key attributes of R</a:t>
            </a:r>
          </a:p>
          <a:p>
            <a:pPr marL="0" indent="0">
              <a:buNone/>
            </a:pPr>
            <a:r>
              <a:rPr lang="en-US" dirty="0" err="1" smtClean="0"/>
              <a:t>Disjointness</a:t>
            </a:r>
            <a:endParaRPr lang="en-US" dirty="0" smtClean="0"/>
          </a:p>
          <a:p>
            <a:pPr marL="360000" lvl="1" indent="0">
              <a:buNone/>
            </a:pPr>
            <a:r>
              <a:rPr lang="en-US" dirty="0" smtClean="0"/>
              <a:t>F</a:t>
            </a:r>
            <a:r>
              <a:rPr lang="en-US" baseline="-25000" dirty="0" smtClean="0"/>
              <a:t>R</a:t>
            </a:r>
            <a:r>
              <a:rPr lang="en-US" dirty="0" smtClean="0"/>
              <a:t> is disjoint if each non-primary key attribute of R appears in at most one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218371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distributed database?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collection of sites connected by a communications network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Each </a:t>
            </a:r>
            <a:r>
              <a:rPr lang="en-US" dirty="0"/>
              <a:t>site is a database system in its own </a:t>
            </a:r>
            <a:r>
              <a:rPr lang="en-US" dirty="0" smtClean="0"/>
              <a:t>right, but</a:t>
            </a:r>
            <a:r>
              <a:rPr lang="en-US" dirty="0"/>
              <a:t> </a:t>
            </a:r>
            <a:r>
              <a:rPr lang="en-US" dirty="0" smtClean="0"/>
              <a:t>the </a:t>
            </a:r>
            <a:r>
              <a:rPr lang="en-US" dirty="0"/>
              <a:t>sites have agreed to work together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dirty="0"/>
              <a:t>user at any site can access data anywhere as if data were all at the user's own site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4621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Hybrid Fragmentation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Horizontal and vertical fragmentation may be combined</a:t>
            </a:r>
          </a:p>
          <a:p>
            <a:pPr lvl="1"/>
            <a:r>
              <a:rPr lang="en-US" dirty="0" smtClean="0"/>
              <a:t>Vertical fragmentation of horizontal fragments</a:t>
            </a:r>
          </a:p>
          <a:p>
            <a:pPr lvl="1"/>
            <a:r>
              <a:rPr lang="en-US" dirty="0" smtClean="0"/>
              <a:t>Horizontal fragmentation of vertical fragments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8885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</a:t>
            </a:r>
            <a:br>
              <a:rPr lang="en-US" dirty="0" smtClean="0"/>
            </a:br>
            <a:r>
              <a:rPr lang="en-US" dirty="0" smtClean="0"/>
              <a:t>Processing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631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Localisation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Fragmentation expressed as relational algebra expressions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Global relations can be reconstructed using these expressions</a:t>
            </a:r>
          </a:p>
          <a:p>
            <a:pPr lvl="1"/>
            <a:r>
              <a:rPr lang="en-US" dirty="0" smtClean="0"/>
              <a:t> a </a:t>
            </a:r>
            <a:r>
              <a:rPr lang="en-US" i="1" dirty="0" err="1" smtClean="0"/>
              <a:t>localisation</a:t>
            </a:r>
            <a:r>
              <a:rPr lang="en-US" i="1" dirty="0" smtClean="0"/>
              <a:t> program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Naively, generate distributed query plan by substituting </a:t>
            </a:r>
            <a:r>
              <a:rPr lang="en-US" dirty="0" err="1" smtClean="0"/>
              <a:t>localisation</a:t>
            </a:r>
            <a:r>
              <a:rPr lang="en-US" dirty="0" smtClean="0"/>
              <a:t> programs for relations</a:t>
            </a:r>
          </a:p>
          <a:p>
            <a:pPr lvl="1"/>
            <a:r>
              <a:rPr lang="en-US" dirty="0" smtClean="0"/>
              <a:t>use reduction techniques to </a:t>
            </a:r>
            <a:r>
              <a:rPr lang="en-US" dirty="0" err="1" smtClean="0"/>
              <a:t>optimise</a:t>
            </a:r>
            <a:r>
              <a:rPr lang="en-US" dirty="0" smtClean="0"/>
              <a:t> queries</a:t>
            </a:r>
          </a:p>
        </p:txBody>
      </p:sp>
    </p:spTree>
    <p:extLst>
      <p:ext uri="{BB962C8B-B14F-4D97-AF65-F5344CB8AC3E}">
        <p14:creationId xmlns:p14="http://schemas.microsoft.com/office/powerpoint/2010/main" val="999901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Reduction for Horizontal Fragmentation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Given a relation R fragmented as F</a:t>
            </a:r>
            <a:r>
              <a:rPr lang="en-US" baseline="-25000" dirty="0" smtClean="0"/>
              <a:t>R</a:t>
            </a:r>
            <a:r>
              <a:rPr lang="en-US" dirty="0" smtClean="0"/>
              <a:t> = {R</a:t>
            </a:r>
            <a:r>
              <a:rPr lang="en-US" baseline="-25000" dirty="0" smtClean="0"/>
              <a:t>1</a:t>
            </a:r>
            <a:r>
              <a:rPr lang="en-US" dirty="0" smtClean="0"/>
              <a:t>, R</a:t>
            </a:r>
            <a:r>
              <a:rPr lang="en-US" baseline="-25000" dirty="0" smtClean="0"/>
              <a:t>2</a:t>
            </a:r>
            <a:r>
              <a:rPr lang="en-US" dirty="0" smtClean="0"/>
              <a:t>, ...,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n</a:t>
            </a: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 err="1" smtClean="0"/>
              <a:t>Localisation</a:t>
            </a:r>
            <a:r>
              <a:rPr lang="en-US" dirty="0" smtClean="0"/>
              <a:t> program is R = R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en-GB" dirty="0" smtClean="0">
                <a:cs typeface="Georgia"/>
              </a:rPr>
              <a:t>∪ R</a:t>
            </a:r>
            <a:r>
              <a:rPr lang="en-GB" baseline="-25000" dirty="0" smtClean="0">
                <a:cs typeface="Georgia"/>
              </a:rPr>
              <a:t>2</a:t>
            </a:r>
            <a:r>
              <a:rPr lang="en-GB" dirty="0" smtClean="0">
                <a:cs typeface="Georgia"/>
              </a:rPr>
              <a:t> ∪ ... ∪ </a:t>
            </a:r>
            <a:r>
              <a:rPr lang="en-GB" dirty="0" err="1" smtClean="0">
                <a:cs typeface="Georgia"/>
              </a:rPr>
              <a:t>R</a:t>
            </a:r>
            <a:r>
              <a:rPr lang="en-GB" baseline="-25000" dirty="0" err="1" smtClean="0">
                <a:cs typeface="Georgia"/>
              </a:rPr>
              <a:t>n</a:t>
            </a:r>
            <a:endParaRPr lang="en-US" baseline="-25000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Reduce by identifying fragments of </a:t>
            </a:r>
            <a:r>
              <a:rPr lang="en-US" dirty="0" err="1" smtClean="0"/>
              <a:t>localised</a:t>
            </a:r>
            <a:r>
              <a:rPr lang="en-US" dirty="0" smtClean="0"/>
              <a:t> query that give empty relations</a:t>
            </a:r>
          </a:p>
          <a:p>
            <a:pPr marL="0" indent="0">
              <a:buNone/>
            </a:pPr>
            <a:r>
              <a:rPr lang="en-US" dirty="0" smtClean="0"/>
              <a:t>Two cases to consider:</a:t>
            </a:r>
          </a:p>
          <a:p>
            <a:pPr lvl="1"/>
            <a:r>
              <a:rPr lang="en-US" dirty="0" smtClean="0"/>
              <a:t>reduction with selection</a:t>
            </a:r>
          </a:p>
          <a:p>
            <a:pPr lvl="1"/>
            <a:r>
              <a:rPr lang="en-US" dirty="0" smtClean="0"/>
              <a:t>reduction with join</a:t>
            </a:r>
          </a:p>
        </p:txBody>
      </p:sp>
    </p:spTree>
    <p:extLst>
      <p:ext uri="{BB962C8B-B14F-4D97-AF65-F5344CB8AC3E}">
        <p14:creationId xmlns:p14="http://schemas.microsoft.com/office/powerpoint/2010/main" val="18565754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Given horizontal fragmentation of R such that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j</a:t>
            </a:r>
            <a:r>
              <a:rPr lang="en-US" dirty="0" smtClean="0"/>
              <a:t> = </a:t>
            </a:r>
            <a:r>
              <a:rPr lang="en-GB" dirty="0" err="1" smtClean="0">
                <a:cs typeface="Georgia"/>
              </a:rPr>
              <a:t>σ</a:t>
            </a:r>
            <a:r>
              <a:rPr lang="en-GB" baseline="-25000" dirty="0" err="1" smtClean="0">
                <a:cs typeface="Georgia"/>
              </a:rPr>
              <a:t>pj</a:t>
            </a:r>
            <a:r>
              <a:rPr lang="en-GB" dirty="0" smtClean="0">
                <a:cs typeface="Georgia"/>
              </a:rPr>
              <a:t>(</a:t>
            </a:r>
            <a:r>
              <a:rPr lang="en-GB" dirty="0">
                <a:cs typeface="Georgia"/>
              </a:rPr>
              <a:t>R</a:t>
            </a:r>
            <a:r>
              <a:rPr lang="en-GB" dirty="0" smtClean="0">
                <a:cs typeface="Georgia"/>
              </a:rPr>
              <a:t>) :</a:t>
            </a:r>
          </a:p>
          <a:p>
            <a:pPr marL="0" indent="0">
              <a:buNone/>
            </a:pPr>
            <a:r>
              <a:rPr lang="en-GB" dirty="0" err="1" smtClean="0">
                <a:cs typeface="Georgia"/>
              </a:rPr>
              <a:t>σ</a:t>
            </a:r>
            <a:r>
              <a:rPr lang="en-GB" baseline="-25000" dirty="0" err="1" smtClean="0">
                <a:cs typeface="Georgia"/>
              </a:rPr>
              <a:t>p</a:t>
            </a:r>
            <a:r>
              <a:rPr lang="en-GB" dirty="0" smtClean="0">
                <a:cs typeface="Georgia"/>
              </a:rPr>
              <a:t>(</a:t>
            </a:r>
            <a:r>
              <a:rPr lang="en-GB" dirty="0" err="1" smtClean="0">
                <a:cs typeface="Georgia"/>
              </a:rPr>
              <a:t>R</a:t>
            </a:r>
            <a:r>
              <a:rPr lang="en-GB" baseline="-25000" dirty="0" err="1" smtClean="0">
                <a:cs typeface="Georgia"/>
              </a:rPr>
              <a:t>j</a:t>
            </a:r>
            <a:r>
              <a:rPr lang="en-GB" dirty="0" smtClean="0">
                <a:cs typeface="Georgia"/>
              </a:rPr>
              <a:t>) </a:t>
            </a:r>
            <a:r>
              <a:rPr lang="en-GB" dirty="0">
                <a:cs typeface="Georgia"/>
              </a:rPr>
              <a:t>= </a:t>
            </a:r>
            <a:r>
              <a:rPr lang="en-US" dirty="0" smtClean="0">
                <a:solidFill>
                  <a:prstClr val="black"/>
                </a:solidFill>
                <a:latin typeface="ArialUnicodeMS"/>
              </a:rPr>
              <a:t>∅ </a:t>
            </a:r>
            <a:r>
              <a:rPr lang="en-GB" dirty="0">
                <a:cs typeface="Georgia"/>
              </a:rPr>
              <a:t>if ∀</a:t>
            </a:r>
            <a:r>
              <a:rPr lang="en-GB" dirty="0" err="1" smtClean="0">
                <a:cs typeface="Georgia"/>
              </a:rPr>
              <a:t>x∈</a:t>
            </a:r>
            <a:r>
              <a:rPr lang="en-GB" dirty="0" err="1">
                <a:cs typeface="Georgia"/>
              </a:rPr>
              <a:t>R</a:t>
            </a:r>
            <a:r>
              <a:rPr lang="en-GB" dirty="0">
                <a:cs typeface="Georgia"/>
              </a:rPr>
              <a:t>, </a:t>
            </a:r>
            <a:r>
              <a:rPr lang="en-GB" dirty="0" smtClean="0">
                <a:cs typeface="Georgia"/>
              </a:rPr>
              <a:t>¬(p(x</a:t>
            </a:r>
            <a:r>
              <a:rPr lang="en-GB" dirty="0">
                <a:cs typeface="Georgia"/>
              </a:rPr>
              <a:t>) </a:t>
            </a:r>
            <a:r>
              <a:rPr lang="en-GB" dirty="0" smtClean="0">
                <a:cs typeface="Georgia"/>
              </a:rPr>
              <a:t>∧ </a:t>
            </a:r>
            <a:r>
              <a:rPr lang="en-GB" dirty="0" err="1" smtClean="0">
                <a:cs typeface="Georgia"/>
              </a:rPr>
              <a:t>p</a:t>
            </a:r>
            <a:r>
              <a:rPr lang="en-GB" baseline="-25000" dirty="0" err="1" smtClean="0">
                <a:cs typeface="Georgia"/>
              </a:rPr>
              <a:t>j</a:t>
            </a:r>
            <a:r>
              <a:rPr lang="en-GB" dirty="0">
                <a:cs typeface="Georgia"/>
              </a:rPr>
              <a:t>(x)</a:t>
            </a:r>
            <a:r>
              <a:rPr lang="en-GB" dirty="0" smtClean="0">
                <a:cs typeface="Georgia"/>
              </a:rPr>
              <a:t>)</a:t>
            </a:r>
          </a:p>
          <a:p>
            <a:pPr marL="360000" lvl="1" indent="0">
              <a:buNone/>
            </a:pPr>
            <a:r>
              <a:rPr lang="en-GB" dirty="0" smtClean="0">
                <a:cs typeface="Georgia"/>
              </a:rPr>
              <a:t>where </a:t>
            </a:r>
            <a:r>
              <a:rPr lang="en-GB" dirty="0" err="1" smtClean="0">
                <a:cs typeface="Georgia"/>
              </a:rPr>
              <a:t>p</a:t>
            </a:r>
            <a:r>
              <a:rPr lang="en-GB" baseline="-25000" dirty="0" err="1" smtClean="0">
                <a:cs typeface="Georgia"/>
              </a:rPr>
              <a:t>j</a:t>
            </a:r>
            <a:r>
              <a:rPr lang="en-GB" dirty="0" smtClean="0">
                <a:cs typeface="Georgia"/>
              </a:rPr>
              <a:t> is the fragmentation predicate for </a:t>
            </a:r>
            <a:r>
              <a:rPr lang="en-GB" dirty="0" err="1" smtClean="0">
                <a:cs typeface="Georgia"/>
              </a:rPr>
              <a:t>R</a:t>
            </a:r>
            <a:r>
              <a:rPr lang="en-GB" baseline="-25000" dirty="0" err="1" smtClean="0">
                <a:cs typeface="Georgia"/>
              </a:rPr>
              <a:t>j</a:t>
            </a:r>
            <a:r>
              <a:rPr lang="en-GB" dirty="0" smtClean="0">
                <a:cs typeface="Georgia"/>
              </a:rPr>
              <a:t>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Horizontal Selection Reduction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318640" y="4834897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cs typeface="Georgia"/>
              </a:rPr>
              <a:t>∪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1580057" y="3842778"/>
            <a:ext cx="4781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 err="1" smtClean="0">
                <a:cs typeface="Georgia"/>
              </a:rPr>
              <a:t>σ</a:t>
            </a:r>
            <a:r>
              <a:rPr lang="en-GB" sz="2400" baseline="-25000" dirty="0" err="1" smtClean="0">
                <a:cs typeface="Georgia"/>
              </a:rPr>
              <a:t>p</a:t>
            </a:r>
            <a:endParaRPr lang="en-US" sz="2400" baseline="-25000" dirty="0"/>
          </a:p>
        </p:txBody>
      </p:sp>
      <p:sp>
        <p:nvSpPr>
          <p:cNvPr id="8" name="TextBox 7"/>
          <p:cNvSpPr txBox="1"/>
          <p:nvPr/>
        </p:nvSpPr>
        <p:spPr>
          <a:xfrm>
            <a:off x="3144287" y="5729627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R</a:t>
            </a:r>
            <a:r>
              <a:rPr lang="en-US" sz="2400" baseline="-25000" dirty="0" smtClean="0"/>
              <a:t>1</a:t>
            </a:r>
            <a:endParaRPr lang="en-US" sz="2400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6809782" y="5729627"/>
            <a:ext cx="515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R</a:t>
            </a:r>
            <a:r>
              <a:rPr lang="en-US" sz="2400" baseline="-25000" dirty="0" smtClean="0"/>
              <a:t>2</a:t>
            </a:r>
            <a:endParaRPr lang="en-US" sz="2400" baseline="-25000" dirty="0"/>
          </a:p>
        </p:txBody>
      </p:sp>
      <p:sp>
        <p:nvSpPr>
          <p:cNvPr id="10" name="TextBox 9"/>
          <p:cNvSpPr txBox="1"/>
          <p:nvPr/>
        </p:nvSpPr>
        <p:spPr>
          <a:xfrm>
            <a:off x="5183507" y="5729627"/>
            <a:ext cx="5218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err="1" smtClean="0"/>
              <a:t>R</a:t>
            </a:r>
            <a:r>
              <a:rPr lang="en-US" sz="2400" baseline="-25000" dirty="0" err="1"/>
              <a:t>n</a:t>
            </a:r>
            <a:endParaRPr lang="en-US" sz="2400" baseline="-25000" dirty="0"/>
          </a:p>
        </p:txBody>
      </p:sp>
      <p:sp>
        <p:nvSpPr>
          <p:cNvPr id="11" name="TextBox 10"/>
          <p:cNvSpPr txBox="1"/>
          <p:nvPr/>
        </p:nvSpPr>
        <p:spPr>
          <a:xfrm>
            <a:off x="1611391" y="5758157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R</a:t>
            </a:r>
            <a:endParaRPr lang="en-US" sz="2400" baseline="-25000" dirty="0"/>
          </a:p>
        </p:txBody>
      </p:sp>
      <p:sp>
        <p:nvSpPr>
          <p:cNvPr id="12" name="Rectangle 11"/>
          <p:cNvSpPr/>
          <p:nvPr/>
        </p:nvSpPr>
        <p:spPr>
          <a:xfrm>
            <a:off x="4332917" y="3848547"/>
            <a:ext cx="4781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 err="1" smtClean="0">
                <a:cs typeface="Georgia"/>
              </a:rPr>
              <a:t>σ</a:t>
            </a:r>
            <a:r>
              <a:rPr lang="en-GB" sz="2400" baseline="-25000" dirty="0" err="1" smtClean="0">
                <a:cs typeface="Georgia"/>
              </a:rPr>
              <a:t>p</a:t>
            </a:r>
            <a:endParaRPr lang="en-US" sz="2400" baseline="-25000" dirty="0"/>
          </a:p>
        </p:txBody>
      </p:sp>
      <p:sp>
        <p:nvSpPr>
          <p:cNvPr id="13" name="Rectangle 12"/>
          <p:cNvSpPr/>
          <p:nvPr/>
        </p:nvSpPr>
        <p:spPr>
          <a:xfrm>
            <a:off x="6828317" y="3854316"/>
            <a:ext cx="4781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 err="1" smtClean="0">
                <a:cs typeface="Georgia"/>
              </a:rPr>
              <a:t>σ</a:t>
            </a:r>
            <a:r>
              <a:rPr lang="en-GB" sz="2400" baseline="-25000" dirty="0" err="1" smtClean="0">
                <a:cs typeface="Georgia"/>
              </a:rPr>
              <a:t>p</a:t>
            </a:r>
            <a:endParaRPr lang="en-US" sz="2400" baseline="-25000" dirty="0"/>
          </a:p>
        </p:txBody>
      </p:sp>
      <p:sp>
        <p:nvSpPr>
          <p:cNvPr id="14" name="TextBox 13"/>
          <p:cNvSpPr txBox="1"/>
          <p:nvPr/>
        </p:nvSpPr>
        <p:spPr>
          <a:xfrm>
            <a:off x="3817682" y="5729627"/>
            <a:ext cx="515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R</a:t>
            </a:r>
            <a:r>
              <a:rPr lang="en-US" sz="2400" baseline="-25000" dirty="0" smtClean="0"/>
              <a:t>2</a:t>
            </a:r>
            <a:endParaRPr lang="en-US" sz="2400" baseline="-25000" dirty="0"/>
          </a:p>
        </p:txBody>
      </p:sp>
      <p:sp>
        <p:nvSpPr>
          <p:cNvPr id="15" name="TextBox 14"/>
          <p:cNvSpPr txBox="1"/>
          <p:nvPr/>
        </p:nvSpPr>
        <p:spPr>
          <a:xfrm>
            <a:off x="4507855" y="5731830"/>
            <a:ext cx="4335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...</a:t>
            </a:r>
            <a:endParaRPr lang="en-US" sz="2400" dirty="0"/>
          </a:p>
        </p:txBody>
      </p:sp>
      <p:cxnSp>
        <p:nvCxnSpPr>
          <p:cNvPr id="16" name="Straight Arrow Connector 15"/>
          <p:cNvCxnSpPr>
            <a:stCxn id="11" idx="0"/>
            <a:endCxn id="7" idx="2"/>
          </p:cNvCxnSpPr>
          <p:nvPr/>
        </p:nvCxnSpPr>
        <p:spPr bwMode="auto">
          <a:xfrm flipV="1">
            <a:off x="1819140" y="4304443"/>
            <a:ext cx="0" cy="145371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>
            <a:stCxn id="6" idx="0"/>
            <a:endCxn id="12" idx="2"/>
          </p:cNvCxnSpPr>
          <p:nvPr/>
        </p:nvCxnSpPr>
        <p:spPr bwMode="auto">
          <a:xfrm flipV="1">
            <a:off x="4564862" y="4310212"/>
            <a:ext cx="7138" cy="52468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Straight Arrow Connector 22"/>
          <p:cNvCxnSpPr>
            <a:stCxn id="14" idx="0"/>
            <a:endCxn id="6" idx="2"/>
          </p:cNvCxnSpPr>
          <p:nvPr/>
        </p:nvCxnSpPr>
        <p:spPr bwMode="auto">
          <a:xfrm flipV="1">
            <a:off x="4075300" y="5296562"/>
            <a:ext cx="489562" cy="43306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>
            <a:stCxn id="8" idx="0"/>
            <a:endCxn id="6" idx="2"/>
          </p:cNvCxnSpPr>
          <p:nvPr/>
        </p:nvCxnSpPr>
        <p:spPr bwMode="auto">
          <a:xfrm flipV="1">
            <a:off x="3390509" y="5296562"/>
            <a:ext cx="1174353" cy="43306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>
            <a:stCxn id="10" idx="0"/>
            <a:endCxn id="6" idx="2"/>
          </p:cNvCxnSpPr>
          <p:nvPr/>
        </p:nvCxnSpPr>
        <p:spPr bwMode="auto">
          <a:xfrm flipH="1" flipV="1">
            <a:off x="4564862" y="5296562"/>
            <a:ext cx="879569" cy="43306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>
            <a:stCxn id="9" idx="0"/>
            <a:endCxn id="13" idx="2"/>
          </p:cNvCxnSpPr>
          <p:nvPr/>
        </p:nvCxnSpPr>
        <p:spPr bwMode="auto">
          <a:xfrm flipV="1">
            <a:off x="7067400" y="4315981"/>
            <a:ext cx="0" cy="141364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TextBox 35"/>
          <p:cNvSpPr txBox="1"/>
          <p:nvPr/>
        </p:nvSpPr>
        <p:spPr>
          <a:xfrm>
            <a:off x="1431854" y="6189688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query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3716387" y="6187412"/>
            <a:ext cx="1711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/>
              <a:t>localised</a:t>
            </a:r>
            <a:r>
              <a:rPr lang="en-US" dirty="0" smtClean="0"/>
              <a:t> query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6244097" y="6187412"/>
            <a:ext cx="1646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reduced query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5663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36" grpId="0"/>
      <p:bldP spid="37" grpId="0"/>
      <p:bldP spid="38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cs typeface="Georgia"/>
              </a:rPr>
              <a:t>Recall that joins distribute over unions:</a:t>
            </a:r>
          </a:p>
          <a:p>
            <a:pPr marL="360000" lvl="1" indent="0">
              <a:buNone/>
            </a:pPr>
            <a:r>
              <a:rPr lang="en-GB" dirty="0" smtClean="0">
                <a:cs typeface="Georgia"/>
              </a:rPr>
              <a:t>(R</a:t>
            </a:r>
            <a:r>
              <a:rPr lang="en-GB" baseline="-25000" dirty="0" smtClean="0">
                <a:cs typeface="Georgia"/>
              </a:rPr>
              <a:t>1</a:t>
            </a:r>
            <a:r>
              <a:rPr lang="en-GB" dirty="0" smtClean="0">
                <a:cs typeface="Georgia"/>
              </a:rPr>
              <a:t> </a:t>
            </a:r>
            <a:r>
              <a:rPr lang="en-GB" dirty="0">
                <a:cs typeface="Georgia"/>
              </a:rPr>
              <a:t>∪</a:t>
            </a:r>
            <a:r>
              <a:rPr lang="en-GB" dirty="0" smtClean="0">
                <a:cs typeface="Georgia"/>
              </a:rPr>
              <a:t> R</a:t>
            </a:r>
            <a:r>
              <a:rPr lang="en-GB" baseline="-25000" dirty="0" smtClean="0">
                <a:cs typeface="Georgia"/>
              </a:rPr>
              <a:t>2</a:t>
            </a:r>
            <a:r>
              <a:rPr lang="en-GB" dirty="0" smtClean="0">
                <a:cs typeface="Georgia"/>
              </a:rPr>
              <a:t>) </a:t>
            </a:r>
            <a:r>
              <a:rPr lang="en-GB" dirty="0">
                <a:cs typeface="Georgia"/>
              </a:rPr>
              <a:t>⨝</a:t>
            </a:r>
            <a:r>
              <a:rPr lang="en-GB" dirty="0" smtClean="0">
                <a:cs typeface="Georgia"/>
              </a:rPr>
              <a:t> S </a:t>
            </a:r>
            <a:r>
              <a:rPr lang="en-US" dirty="0" smtClean="0">
                <a:solidFill>
                  <a:prstClr val="black"/>
                </a:solidFill>
                <a:latin typeface="LiSongPro"/>
              </a:rPr>
              <a:t>≣ </a:t>
            </a:r>
            <a:r>
              <a:rPr lang="en-US" dirty="0" smtClean="0">
                <a:solidFill>
                  <a:prstClr val="black"/>
                </a:solidFill>
                <a:latin typeface="Georgia"/>
                <a:cs typeface="Georgia"/>
              </a:rPr>
              <a:t>(R</a:t>
            </a:r>
            <a:r>
              <a:rPr lang="en-US" baseline="-25000" dirty="0" smtClean="0">
                <a:solidFill>
                  <a:prstClr val="black"/>
                </a:solidFill>
                <a:latin typeface="Georgia"/>
                <a:cs typeface="Georgia"/>
              </a:rPr>
              <a:t>1</a:t>
            </a:r>
            <a:r>
              <a:rPr lang="en-US" dirty="0" smtClean="0">
                <a:solidFill>
                  <a:prstClr val="black"/>
                </a:solidFill>
                <a:latin typeface="Georgia"/>
                <a:cs typeface="Georgia"/>
              </a:rPr>
              <a:t> </a:t>
            </a:r>
            <a:r>
              <a:rPr lang="en-GB" dirty="0">
                <a:cs typeface="Georgia"/>
              </a:rPr>
              <a:t>⨝</a:t>
            </a:r>
            <a:r>
              <a:rPr lang="en-US" dirty="0" smtClean="0">
                <a:solidFill>
                  <a:prstClr val="black"/>
                </a:solidFill>
                <a:latin typeface="Georgia"/>
                <a:cs typeface="Georgia"/>
              </a:rPr>
              <a:t> S) </a:t>
            </a:r>
            <a:r>
              <a:rPr lang="en-GB" dirty="0">
                <a:cs typeface="Georgia"/>
              </a:rPr>
              <a:t>∪</a:t>
            </a:r>
            <a:r>
              <a:rPr lang="en-US" dirty="0" smtClean="0">
                <a:solidFill>
                  <a:prstClr val="black"/>
                </a:solidFill>
                <a:latin typeface="Georgia"/>
                <a:cs typeface="Georgia"/>
              </a:rPr>
              <a:t> (R</a:t>
            </a:r>
            <a:r>
              <a:rPr lang="en-US" baseline="-25000" dirty="0" smtClean="0">
                <a:solidFill>
                  <a:prstClr val="black"/>
                </a:solidFill>
                <a:latin typeface="Georgia"/>
                <a:cs typeface="Georgia"/>
              </a:rPr>
              <a:t>2</a:t>
            </a:r>
            <a:r>
              <a:rPr lang="en-US" dirty="0" smtClean="0">
                <a:solidFill>
                  <a:prstClr val="black"/>
                </a:solidFill>
                <a:latin typeface="Georgia"/>
                <a:cs typeface="Georgia"/>
              </a:rPr>
              <a:t> </a:t>
            </a:r>
            <a:r>
              <a:rPr lang="en-GB" dirty="0">
                <a:cs typeface="Georgia"/>
              </a:rPr>
              <a:t>⨝</a:t>
            </a:r>
            <a:r>
              <a:rPr lang="en-US" dirty="0" smtClean="0">
                <a:solidFill>
                  <a:prstClr val="black"/>
                </a:solidFill>
                <a:latin typeface="Georgia"/>
                <a:cs typeface="Georgia"/>
              </a:rPr>
              <a:t> S)</a:t>
            </a:r>
          </a:p>
          <a:p>
            <a:pPr marL="0" indent="0">
              <a:buNone/>
            </a:pPr>
            <a:r>
              <a:rPr lang="en-GB" dirty="0" smtClean="0">
                <a:cs typeface="Georgia"/>
              </a:rPr>
              <a:t>Given fragments </a:t>
            </a:r>
            <a:r>
              <a:rPr lang="en-GB" dirty="0" err="1" smtClean="0">
                <a:cs typeface="Georgia"/>
              </a:rPr>
              <a:t>R</a:t>
            </a:r>
            <a:r>
              <a:rPr lang="en-GB" baseline="-25000" dirty="0" err="1" smtClean="0">
                <a:cs typeface="Georgia"/>
              </a:rPr>
              <a:t>i</a:t>
            </a:r>
            <a:r>
              <a:rPr lang="en-GB" dirty="0" smtClean="0">
                <a:cs typeface="Georgia"/>
              </a:rPr>
              <a:t> and </a:t>
            </a:r>
            <a:r>
              <a:rPr lang="en-GB" dirty="0" err="1" smtClean="0">
                <a:cs typeface="Georgia"/>
              </a:rPr>
              <a:t>R</a:t>
            </a:r>
            <a:r>
              <a:rPr lang="en-GB" baseline="-25000" dirty="0" err="1" smtClean="0">
                <a:cs typeface="Georgia"/>
              </a:rPr>
              <a:t>j</a:t>
            </a:r>
            <a:r>
              <a:rPr lang="en-GB" dirty="0" smtClean="0">
                <a:cs typeface="Georgia"/>
              </a:rPr>
              <a:t> defined with predicates p</a:t>
            </a:r>
            <a:r>
              <a:rPr lang="en-GB" baseline="-25000" dirty="0" smtClean="0">
                <a:cs typeface="Georgia"/>
              </a:rPr>
              <a:t>i</a:t>
            </a:r>
            <a:r>
              <a:rPr lang="en-GB" dirty="0" smtClean="0">
                <a:cs typeface="Georgia"/>
              </a:rPr>
              <a:t> and </a:t>
            </a:r>
            <a:r>
              <a:rPr lang="en-GB" dirty="0" err="1" smtClean="0">
                <a:cs typeface="Georgia"/>
              </a:rPr>
              <a:t>p</a:t>
            </a:r>
            <a:r>
              <a:rPr lang="en-GB" baseline="-25000" dirty="0" err="1" smtClean="0">
                <a:cs typeface="Georgia"/>
              </a:rPr>
              <a:t>j</a:t>
            </a:r>
            <a:r>
              <a:rPr lang="en-GB" dirty="0" smtClean="0">
                <a:cs typeface="Georgia"/>
              </a:rPr>
              <a:t> :</a:t>
            </a:r>
          </a:p>
          <a:p>
            <a:pPr marL="0" indent="0">
              <a:buNone/>
            </a:pPr>
            <a:r>
              <a:rPr lang="en-GB" dirty="0" err="1" smtClean="0">
                <a:cs typeface="Georgia"/>
              </a:rPr>
              <a:t>R</a:t>
            </a:r>
            <a:r>
              <a:rPr lang="en-GB" baseline="-25000" dirty="0" err="1" smtClean="0">
                <a:cs typeface="Georgia"/>
              </a:rPr>
              <a:t>i</a:t>
            </a:r>
            <a:r>
              <a:rPr lang="en-GB" dirty="0" smtClean="0">
                <a:cs typeface="Georgia"/>
              </a:rPr>
              <a:t> ⨝ </a:t>
            </a:r>
            <a:r>
              <a:rPr lang="en-GB" dirty="0" err="1" smtClean="0">
                <a:cs typeface="Georgia"/>
              </a:rPr>
              <a:t>R</a:t>
            </a:r>
            <a:r>
              <a:rPr lang="en-GB" baseline="-25000" dirty="0" err="1" smtClean="0">
                <a:cs typeface="Georgia"/>
              </a:rPr>
              <a:t>j</a:t>
            </a:r>
            <a:r>
              <a:rPr lang="en-GB" dirty="0" smtClean="0">
                <a:cs typeface="Georgia"/>
              </a:rPr>
              <a:t> </a:t>
            </a:r>
            <a:r>
              <a:rPr lang="en-GB" dirty="0">
                <a:cs typeface="Georgia"/>
              </a:rPr>
              <a:t>= </a:t>
            </a:r>
            <a:r>
              <a:rPr lang="en-US" dirty="0">
                <a:solidFill>
                  <a:prstClr val="black"/>
                </a:solidFill>
                <a:latin typeface="ArialUnicodeMS"/>
              </a:rPr>
              <a:t>∅ </a:t>
            </a:r>
            <a:r>
              <a:rPr lang="en-GB" dirty="0">
                <a:cs typeface="Georgia"/>
              </a:rPr>
              <a:t>if ∀</a:t>
            </a:r>
            <a:r>
              <a:rPr lang="en-GB" dirty="0" err="1">
                <a:cs typeface="Georgia"/>
              </a:rPr>
              <a:t>x∈</a:t>
            </a:r>
            <a:r>
              <a:rPr lang="en-GB" dirty="0" err="1" smtClean="0">
                <a:cs typeface="Georgia"/>
              </a:rPr>
              <a:t>R</a:t>
            </a:r>
            <a:r>
              <a:rPr lang="en-GB" baseline="-25000" dirty="0" err="1" smtClean="0">
                <a:cs typeface="Georgia"/>
              </a:rPr>
              <a:t>i</a:t>
            </a:r>
            <a:r>
              <a:rPr lang="en-GB" dirty="0" smtClean="0">
                <a:cs typeface="Georgia"/>
              </a:rPr>
              <a:t>, ∀</a:t>
            </a:r>
            <a:r>
              <a:rPr lang="en-GB" dirty="0" err="1" smtClean="0">
                <a:cs typeface="Georgia"/>
              </a:rPr>
              <a:t>y∈R</a:t>
            </a:r>
            <a:r>
              <a:rPr lang="en-GB" baseline="-25000" dirty="0" err="1" smtClean="0">
                <a:cs typeface="Georgia"/>
              </a:rPr>
              <a:t>j</a:t>
            </a:r>
            <a:r>
              <a:rPr lang="en-GB" dirty="0" smtClean="0">
                <a:cs typeface="Georgia"/>
              </a:rPr>
              <a:t> ¬</a:t>
            </a:r>
            <a:r>
              <a:rPr lang="en-GB" dirty="0">
                <a:cs typeface="Georgia"/>
              </a:rPr>
              <a:t>(p</a:t>
            </a:r>
            <a:r>
              <a:rPr lang="en-GB" baseline="-25000" dirty="0">
                <a:cs typeface="Georgia"/>
              </a:rPr>
              <a:t>i</a:t>
            </a:r>
            <a:r>
              <a:rPr lang="en-GB" dirty="0">
                <a:cs typeface="Georgia"/>
              </a:rPr>
              <a:t>(x) ∧ </a:t>
            </a:r>
            <a:r>
              <a:rPr lang="en-GB" dirty="0" err="1">
                <a:cs typeface="Georgia"/>
              </a:rPr>
              <a:t>p</a:t>
            </a:r>
            <a:r>
              <a:rPr lang="en-GB" baseline="-25000" dirty="0" err="1">
                <a:cs typeface="Georgia"/>
              </a:rPr>
              <a:t>j</a:t>
            </a:r>
            <a:r>
              <a:rPr lang="en-GB" dirty="0" smtClean="0">
                <a:cs typeface="Georgia"/>
              </a:rPr>
              <a:t>(y)</a:t>
            </a:r>
            <a:r>
              <a:rPr lang="en-GB" dirty="0">
                <a:cs typeface="Georgia"/>
              </a:rPr>
              <a:t>)</a:t>
            </a:r>
          </a:p>
          <a:p>
            <a:endParaRPr lang="en-US" dirty="0" smtClean="0">
              <a:latin typeface="Georgia"/>
              <a:cs typeface="Georgia"/>
            </a:endParaRPr>
          </a:p>
          <a:p>
            <a:pPr marL="360000" lvl="1" indent="0">
              <a:buNone/>
            </a:pPr>
            <a:r>
              <a:rPr lang="en-US" dirty="0">
                <a:solidFill>
                  <a:prstClr val="black"/>
                </a:solidFill>
                <a:latin typeface="Georgia"/>
                <a:cs typeface="Georgia"/>
              </a:rPr>
              <a:t>	</a:t>
            </a:r>
            <a:endParaRPr lang="en-US" dirty="0" smtClean="0">
              <a:solidFill>
                <a:prstClr val="black"/>
              </a:solidFill>
              <a:latin typeface="Georgia"/>
              <a:cs typeface="Georgi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Horizontal Join Reduction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621084" y="3842778"/>
            <a:ext cx="3961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cs typeface="Georgia"/>
              </a:rPr>
              <a:t>⨝</a:t>
            </a:r>
            <a:endParaRPr lang="en-US" sz="2400" baseline="-25000" dirty="0"/>
          </a:p>
        </p:txBody>
      </p:sp>
      <p:sp>
        <p:nvSpPr>
          <p:cNvPr id="7" name="Rectangle 6"/>
          <p:cNvSpPr/>
          <p:nvPr/>
        </p:nvSpPr>
        <p:spPr>
          <a:xfrm>
            <a:off x="4373944" y="3848547"/>
            <a:ext cx="3961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cs typeface="Georgia"/>
              </a:rPr>
              <a:t>⨝</a:t>
            </a:r>
            <a:endParaRPr lang="en-US" sz="2400" baseline="-25000" dirty="0"/>
          </a:p>
        </p:txBody>
      </p:sp>
      <p:sp>
        <p:nvSpPr>
          <p:cNvPr id="8" name="Rectangle 7"/>
          <p:cNvSpPr/>
          <p:nvPr/>
        </p:nvSpPr>
        <p:spPr>
          <a:xfrm>
            <a:off x="6821179" y="3854316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cs typeface="Georgia"/>
              </a:rPr>
              <a:t>∪</a:t>
            </a:r>
            <a:endParaRPr lang="en-US" sz="2400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1431854" y="6189688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query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16387" y="6187412"/>
            <a:ext cx="1711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/>
              <a:t>localised</a:t>
            </a:r>
            <a:r>
              <a:rPr lang="en-US" dirty="0" smtClean="0"/>
              <a:t> query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244097" y="6187412"/>
            <a:ext cx="1646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reduced query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123596" y="5756684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R</a:t>
            </a:r>
            <a:endParaRPr lang="en-US" sz="2400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2150210" y="5758157"/>
            <a:ext cx="357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S</a:t>
            </a:r>
            <a:endParaRPr lang="en-US" sz="2400" baseline="-25000" dirty="0"/>
          </a:p>
        </p:txBody>
      </p:sp>
      <p:sp>
        <p:nvSpPr>
          <p:cNvPr id="17" name="Rectangle 16"/>
          <p:cNvSpPr/>
          <p:nvPr/>
        </p:nvSpPr>
        <p:spPr>
          <a:xfrm>
            <a:off x="3644312" y="4834897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cs typeface="Georgia"/>
              </a:rPr>
              <a:t>∪</a:t>
            </a:r>
            <a:endParaRPr lang="en-US" sz="2400" baseline="-25000" dirty="0"/>
          </a:p>
        </p:txBody>
      </p:sp>
      <p:sp>
        <p:nvSpPr>
          <p:cNvPr id="18" name="TextBox 17"/>
          <p:cNvSpPr txBox="1"/>
          <p:nvPr/>
        </p:nvSpPr>
        <p:spPr>
          <a:xfrm>
            <a:off x="3082811" y="5759630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R</a:t>
            </a:r>
            <a:r>
              <a:rPr lang="en-US" sz="2400" baseline="-25000" dirty="0" smtClean="0"/>
              <a:t>1</a:t>
            </a:r>
            <a:endParaRPr lang="en-US" sz="2400" baseline="-25000" dirty="0"/>
          </a:p>
        </p:txBody>
      </p:sp>
      <p:sp>
        <p:nvSpPr>
          <p:cNvPr id="19" name="TextBox 18"/>
          <p:cNvSpPr txBox="1"/>
          <p:nvPr/>
        </p:nvSpPr>
        <p:spPr>
          <a:xfrm>
            <a:off x="3484654" y="5759630"/>
            <a:ext cx="515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R</a:t>
            </a:r>
            <a:r>
              <a:rPr lang="en-US" sz="2400" baseline="-25000" dirty="0" smtClean="0"/>
              <a:t>2</a:t>
            </a:r>
            <a:endParaRPr lang="en-US" sz="2400" baseline="-25000" dirty="0"/>
          </a:p>
        </p:txBody>
      </p:sp>
      <p:cxnSp>
        <p:nvCxnSpPr>
          <p:cNvPr id="25" name="Straight Arrow Connector 24"/>
          <p:cNvCxnSpPr>
            <a:stCxn id="15" idx="0"/>
            <a:endCxn id="6" idx="2"/>
          </p:cNvCxnSpPr>
          <p:nvPr/>
        </p:nvCxnSpPr>
        <p:spPr bwMode="auto">
          <a:xfrm flipV="1">
            <a:off x="1331345" y="4304443"/>
            <a:ext cx="487795" cy="145224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>
            <a:stCxn id="16" idx="0"/>
            <a:endCxn id="6" idx="2"/>
          </p:cNvCxnSpPr>
          <p:nvPr/>
        </p:nvCxnSpPr>
        <p:spPr bwMode="auto">
          <a:xfrm flipH="1" flipV="1">
            <a:off x="1819140" y="4304443"/>
            <a:ext cx="509740" cy="145371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>
            <a:stCxn id="17" idx="0"/>
            <a:endCxn id="7" idx="2"/>
          </p:cNvCxnSpPr>
          <p:nvPr/>
        </p:nvCxnSpPr>
        <p:spPr bwMode="auto">
          <a:xfrm flipV="1">
            <a:off x="3890534" y="4310212"/>
            <a:ext cx="681466" cy="52468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Straight Arrow Connector 35"/>
          <p:cNvCxnSpPr>
            <a:stCxn id="64" idx="0"/>
            <a:endCxn id="7" idx="2"/>
          </p:cNvCxnSpPr>
          <p:nvPr/>
        </p:nvCxnSpPr>
        <p:spPr bwMode="auto">
          <a:xfrm flipH="1" flipV="1">
            <a:off x="4572000" y="4310212"/>
            <a:ext cx="822812" cy="144941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19" idx="0"/>
            <a:endCxn id="17" idx="2"/>
          </p:cNvCxnSpPr>
          <p:nvPr/>
        </p:nvCxnSpPr>
        <p:spPr bwMode="auto">
          <a:xfrm flipV="1">
            <a:off x="3742272" y="5296562"/>
            <a:ext cx="148262" cy="46306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>
            <a:stCxn id="18" idx="0"/>
            <a:endCxn id="17" idx="2"/>
          </p:cNvCxnSpPr>
          <p:nvPr/>
        </p:nvCxnSpPr>
        <p:spPr bwMode="auto">
          <a:xfrm flipV="1">
            <a:off x="3329033" y="5296562"/>
            <a:ext cx="561501" cy="46306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4" name="TextBox 63"/>
          <p:cNvSpPr txBox="1"/>
          <p:nvPr/>
        </p:nvSpPr>
        <p:spPr>
          <a:xfrm>
            <a:off x="5216142" y="5759630"/>
            <a:ext cx="357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S</a:t>
            </a:r>
            <a:endParaRPr lang="en-US" sz="2400" baseline="-25000" dirty="0"/>
          </a:p>
        </p:txBody>
      </p:sp>
      <p:sp>
        <p:nvSpPr>
          <p:cNvPr id="72" name="Rectangle 71"/>
          <p:cNvSpPr/>
          <p:nvPr/>
        </p:nvSpPr>
        <p:spPr>
          <a:xfrm>
            <a:off x="6442870" y="4834897"/>
            <a:ext cx="3961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cs typeface="Georgia"/>
              </a:rPr>
              <a:t>⨝</a:t>
            </a:r>
            <a:endParaRPr lang="en-US" sz="2400" baseline="-25000" dirty="0"/>
          </a:p>
        </p:txBody>
      </p:sp>
      <p:sp>
        <p:nvSpPr>
          <p:cNvPr id="73" name="TextBox 72"/>
          <p:cNvSpPr txBox="1"/>
          <p:nvPr/>
        </p:nvSpPr>
        <p:spPr>
          <a:xfrm>
            <a:off x="6168892" y="5759630"/>
            <a:ext cx="5138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R</a:t>
            </a:r>
            <a:r>
              <a:rPr lang="en-US" sz="2400" baseline="-25000" dirty="0"/>
              <a:t>3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6660378" y="5759630"/>
            <a:ext cx="357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S</a:t>
            </a:r>
            <a:endParaRPr lang="en-US" sz="2400" baseline="-25000" dirty="0"/>
          </a:p>
        </p:txBody>
      </p:sp>
      <p:cxnSp>
        <p:nvCxnSpPr>
          <p:cNvPr id="75" name="Straight Arrow Connector 74"/>
          <p:cNvCxnSpPr>
            <a:stCxn id="74" idx="0"/>
            <a:endCxn id="72" idx="2"/>
          </p:cNvCxnSpPr>
          <p:nvPr/>
        </p:nvCxnSpPr>
        <p:spPr bwMode="auto">
          <a:xfrm flipH="1" flipV="1">
            <a:off x="6640926" y="5296562"/>
            <a:ext cx="198122" cy="46306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6" name="Straight Arrow Connector 75"/>
          <p:cNvCxnSpPr>
            <a:stCxn id="73" idx="0"/>
            <a:endCxn id="72" idx="2"/>
          </p:cNvCxnSpPr>
          <p:nvPr/>
        </p:nvCxnSpPr>
        <p:spPr bwMode="auto">
          <a:xfrm flipV="1">
            <a:off x="6425809" y="5296562"/>
            <a:ext cx="215117" cy="46306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7" name="Rectangle 76"/>
          <p:cNvSpPr/>
          <p:nvPr/>
        </p:nvSpPr>
        <p:spPr>
          <a:xfrm>
            <a:off x="7339279" y="4834897"/>
            <a:ext cx="3961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cs typeface="Georgia"/>
              </a:rPr>
              <a:t>⨝</a:t>
            </a:r>
            <a:endParaRPr lang="en-US" sz="2400" baseline="-25000" dirty="0"/>
          </a:p>
        </p:txBody>
      </p:sp>
      <p:sp>
        <p:nvSpPr>
          <p:cNvPr id="78" name="TextBox 77"/>
          <p:cNvSpPr txBox="1"/>
          <p:nvPr/>
        </p:nvSpPr>
        <p:spPr>
          <a:xfrm>
            <a:off x="7067705" y="5759630"/>
            <a:ext cx="5090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R</a:t>
            </a:r>
            <a:r>
              <a:rPr lang="en-US" sz="2400" baseline="-25000" dirty="0" smtClean="0"/>
              <a:t>5</a:t>
            </a:r>
            <a:endParaRPr lang="en-US" sz="2400" baseline="-25000" dirty="0"/>
          </a:p>
        </p:txBody>
      </p:sp>
      <p:sp>
        <p:nvSpPr>
          <p:cNvPr id="79" name="TextBox 78"/>
          <p:cNvSpPr txBox="1"/>
          <p:nvPr/>
        </p:nvSpPr>
        <p:spPr>
          <a:xfrm>
            <a:off x="7556787" y="5759630"/>
            <a:ext cx="357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S</a:t>
            </a:r>
            <a:endParaRPr lang="en-US" sz="2400" baseline="-25000" dirty="0"/>
          </a:p>
        </p:txBody>
      </p:sp>
      <p:cxnSp>
        <p:nvCxnSpPr>
          <p:cNvPr id="80" name="Straight Arrow Connector 79"/>
          <p:cNvCxnSpPr>
            <a:stCxn id="79" idx="0"/>
            <a:endCxn id="77" idx="2"/>
          </p:cNvCxnSpPr>
          <p:nvPr/>
        </p:nvCxnSpPr>
        <p:spPr bwMode="auto">
          <a:xfrm flipH="1" flipV="1">
            <a:off x="7537335" y="5296562"/>
            <a:ext cx="198122" cy="46306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1" name="Straight Arrow Connector 80"/>
          <p:cNvCxnSpPr>
            <a:stCxn id="78" idx="0"/>
            <a:endCxn id="77" idx="2"/>
          </p:cNvCxnSpPr>
          <p:nvPr/>
        </p:nvCxnSpPr>
        <p:spPr bwMode="auto">
          <a:xfrm flipV="1">
            <a:off x="7322217" y="5296562"/>
            <a:ext cx="215118" cy="46306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2" name="Straight Arrow Connector 81"/>
          <p:cNvCxnSpPr>
            <a:stCxn id="72" idx="0"/>
            <a:endCxn id="8" idx="2"/>
          </p:cNvCxnSpPr>
          <p:nvPr/>
        </p:nvCxnSpPr>
        <p:spPr bwMode="auto">
          <a:xfrm flipV="1">
            <a:off x="6640926" y="4315981"/>
            <a:ext cx="426475" cy="51891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5" name="Straight Arrow Connector 84"/>
          <p:cNvCxnSpPr>
            <a:stCxn id="77" idx="0"/>
            <a:endCxn id="8" idx="2"/>
          </p:cNvCxnSpPr>
          <p:nvPr/>
        </p:nvCxnSpPr>
        <p:spPr bwMode="auto">
          <a:xfrm flipH="1" flipV="1">
            <a:off x="7067401" y="4315981"/>
            <a:ext cx="469934" cy="51891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9" name="TextBox 88"/>
          <p:cNvSpPr txBox="1"/>
          <p:nvPr/>
        </p:nvSpPr>
        <p:spPr>
          <a:xfrm>
            <a:off x="4298247" y="5759630"/>
            <a:ext cx="5218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err="1" smtClean="0"/>
              <a:t>R</a:t>
            </a:r>
            <a:r>
              <a:rPr lang="en-US" sz="2400" baseline="-25000" dirty="0" err="1"/>
              <a:t>n</a:t>
            </a:r>
            <a:endParaRPr lang="en-US" sz="2400" baseline="-25000" dirty="0"/>
          </a:p>
        </p:txBody>
      </p:sp>
      <p:sp>
        <p:nvSpPr>
          <p:cNvPr id="90" name="TextBox 89"/>
          <p:cNvSpPr txBox="1"/>
          <p:nvPr/>
        </p:nvSpPr>
        <p:spPr>
          <a:xfrm>
            <a:off x="3981495" y="5768169"/>
            <a:ext cx="4335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...</a:t>
            </a:r>
            <a:endParaRPr lang="en-US" sz="2400" dirty="0"/>
          </a:p>
        </p:txBody>
      </p:sp>
      <p:cxnSp>
        <p:nvCxnSpPr>
          <p:cNvPr id="92" name="Straight Arrow Connector 91"/>
          <p:cNvCxnSpPr>
            <a:stCxn id="89" idx="0"/>
            <a:endCxn id="17" idx="2"/>
          </p:cNvCxnSpPr>
          <p:nvPr/>
        </p:nvCxnSpPr>
        <p:spPr bwMode="auto">
          <a:xfrm flipH="1" flipV="1">
            <a:off x="3890534" y="5296562"/>
            <a:ext cx="668637" cy="46306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1889203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5" grpId="0"/>
      <p:bldP spid="16" grpId="0"/>
      <p:bldP spid="17" grpId="0"/>
      <p:bldP spid="18" grpId="0"/>
      <p:bldP spid="19" grpId="0"/>
      <p:bldP spid="64" grpId="0"/>
      <p:bldP spid="72" grpId="0"/>
      <p:bldP spid="73" grpId="0"/>
      <p:bldP spid="74" grpId="0"/>
      <p:bldP spid="77" grpId="0"/>
      <p:bldP spid="78" grpId="0"/>
      <p:bldP spid="79" grpId="0"/>
      <p:bldP spid="89" grpId="0"/>
      <p:bldP spid="90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Reduction for Vertical Fragmentation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Given a relation R fragmented as F</a:t>
            </a:r>
            <a:r>
              <a:rPr lang="en-US" baseline="-25000" dirty="0"/>
              <a:t>R</a:t>
            </a:r>
            <a:r>
              <a:rPr lang="en-US" dirty="0"/>
              <a:t> = {R</a:t>
            </a:r>
            <a:r>
              <a:rPr lang="en-US" baseline="-25000" dirty="0"/>
              <a:t>1</a:t>
            </a:r>
            <a:r>
              <a:rPr lang="en-US" dirty="0"/>
              <a:t>, R</a:t>
            </a:r>
            <a:r>
              <a:rPr lang="en-US" baseline="-25000" dirty="0"/>
              <a:t>2</a:t>
            </a:r>
            <a:r>
              <a:rPr lang="en-US" dirty="0"/>
              <a:t>, ..., </a:t>
            </a:r>
            <a:r>
              <a:rPr lang="en-US" dirty="0" err="1"/>
              <a:t>R</a:t>
            </a:r>
            <a:r>
              <a:rPr lang="en-US" baseline="-25000" dirty="0" err="1"/>
              <a:t>n</a:t>
            </a: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 err="1"/>
              <a:t>Localisation</a:t>
            </a:r>
            <a:r>
              <a:rPr lang="en-US" dirty="0"/>
              <a:t> program is R = R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GB" dirty="0">
                <a:cs typeface="Georgia"/>
              </a:rPr>
              <a:t>⨝</a:t>
            </a:r>
            <a:r>
              <a:rPr lang="en-GB" dirty="0" smtClean="0">
                <a:cs typeface="Georgia"/>
              </a:rPr>
              <a:t> </a:t>
            </a:r>
            <a:r>
              <a:rPr lang="en-GB" dirty="0">
                <a:cs typeface="Georgia"/>
              </a:rPr>
              <a:t>R</a:t>
            </a:r>
            <a:r>
              <a:rPr lang="en-GB" baseline="-25000" dirty="0">
                <a:cs typeface="Georgia"/>
              </a:rPr>
              <a:t>2</a:t>
            </a:r>
            <a:r>
              <a:rPr lang="en-GB" dirty="0">
                <a:cs typeface="Georgia"/>
              </a:rPr>
              <a:t> ⨝</a:t>
            </a:r>
            <a:r>
              <a:rPr lang="en-GB" dirty="0" smtClean="0">
                <a:cs typeface="Georgia"/>
              </a:rPr>
              <a:t> </a:t>
            </a:r>
            <a:r>
              <a:rPr lang="en-GB" dirty="0">
                <a:cs typeface="Georgia"/>
              </a:rPr>
              <a:t>... ⨝</a:t>
            </a:r>
            <a:r>
              <a:rPr lang="en-GB" dirty="0" smtClean="0">
                <a:cs typeface="Georgia"/>
              </a:rPr>
              <a:t> </a:t>
            </a:r>
            <a:r>
              <a:rPr lang="en-GB" dirty="0" err="1">
                <a:cs typeface="Georgia"/>
              </a:rPr>
              <a:t>R</a:t>
            </a:r>
            <a:r>
              <a:rPr lang="en-GB" baseline="-25000" dirty="0" err="1">
                <a:cs typeface="Georgia"/>
              </a:rPr>
              <a:t>n</a:t>
            </a:r>
            <a:endParaRPr lang="en-US" baseline="-25000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Reduce by identifying useless intermediate relations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One case to consider:</a:t>
            </a:r>
          </a:p>
          <a:p>
            <a:pPr lvl="1"/>
            <a:r>
              <a:rPr lang="en-US" dirty="0" smtClean="0"/>
              <a:t>reduction with projection</a:t>
            </a:r>
          </a:p>
        </p:txBody>
      </p:sp>
    </p:spTree>
    <p:extLst>
      <p:ext uri="{BB962C8B-B14F-4D97-AF65-F5344CB8AC3E}">
        <p14:creationId xmlns:p14="http://schemas.microsoft.com/office/powerpoint/2010/main" val="37009668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Given a relation R with attributes A = {a</a:t>
            </a:r>
            <a:r>
              <a:rPr lang="en-US" baseline="-25000" dirty="0" smtClean="0"/>
              <a:t>1</a:t>
            </a:r>
            <a:r>
              <a:rPr lang="en-US" dirty="0" smtClean="0"/>
              <a:t>, a</a:t>
            </a:r>
            <a:r>
              <a:rPr lang="en-US" baseline="-25000" dirty="0" smtClean="0"/>
              <a:t>2</a:t>
            </a:r>
            <a:r>
              <a:rPr lang="en-US" dirty="0" smtClean="0"/>
              <a:t>, ..., a</a:t>
            </a:r>
            <a:r>
              <a:rPr lang="en-US" baseline="-25000" dirty="0" smtClean="0"/>
              <a:t>n</a:t>
            </a:r>
            <a:r>
              <a:rPr lang="en-US" dirty="0" smtClean="0"/>
              <a:t>} </a:t>
            </a:r>
            <a:br>
              <a:rPr lang="en-US" dirty="0" smtClean="0"/>
            </a:br>
            <a:r>
              <a:rPr lang="en-US" dirty="0" smtClean="0"/>
              <a:t>vertically fragmented as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i</a:t>
            </a:r>
            <a:r>
              <a:rPr lang="en-US" dirty="0" smtClean="0"/>
              <a:t> = </a:t>
            </a:r>
            <a:r>
              <a:rPr lang="en-GB" dirty="0" smtClean="0">
                <a:cs typeface="Georgia"/>
              </a:rPr>
              <a:t>π</a:t>
            </a:r>
            <a:r>
              <a:rPr lang="en-GB" baseline="-25000" dirty="0" smtClean="0">
                <a:cs typeface="Georgia"/>
              </a:rPr>
              <a:t>Ai</a:t>
            </a:r>
            <a:r>
              <a:rPr lang="en-GB" dirty="0" smtClean="0">
                <a:cs typeface="Georgia"/>
              </a:rPr>
              <a:t>(R</a:t>
            </a:r>
            <a:r>
              <a:rPr lang="en-GB" dirty="0">
                <a:cs typeface="Georgia"/>
              </a:rPr>
              <a:t>) where A</a:t>
            </a:r>
            <a:r>
              <a:rPr lang="en-GB" baseline="-25000" dirty="0">
                <a:cs typeface="Georgia"/>
              </a:rPr>
              <a:t>i</a:t>
            </a:r>
            <a:r>
              <a:rPr lang="en-GB" dirty="0">
                <a:cs typeface="Georgia"/>
              </a:rPr>
              <a:t> </a:t>
            </a:r>
            <a:r>
              <a:rPr lang="en-GB" dirty="0" smtClean="0">
                <a:cs typeface="Georgia"/>
              </a:rPr>
              <a:t>⊆ A</a:t>
            </a:r>
          </a:p>
          <a:p>
            <a:pPr marL="0" indent="0">
              <a:buNone/>
            </a:pPr>
            <a:r>
              <a:rPr lang="en-GB" dirty="0" smtClean="0">
                <a:cs typeface="Georgia"/>
              </a:rPr>
              <a:t>π</a:t>
            </a:r>
            <a:r>
              <a:rPr lang="en-GB" baseline="-25000" dirty="0" smtClean="0">
                <a:cs typeface="Georgia"/>
              </a:rPr>
              <a:t>D,K</a:t>
            </a:r>
            <a:r>
              <a:rPr lang="en-GB" dirty="0" smtClean="0">
                <a:cs typeface="Georgia"/>
              </a:rPr>
              <a:t>(</a:t>
            </a:r>
            <a:r>
              <a:rPr lang="en-GB" dirty="0" err="1" smtClean="0">
                <a:cs typeface="Georgia"/>
              </a:rPr>
              <a:t>R</a:t>
            </a:r>
            <a:r>
              <a:rPr lang="en-GB" baseline="-25000" dirty="0" err="1" smtClean="0">
                <a:cs typeface="Georgia"/>
              </a:rPr>
              <a:t>i</a:t>
            </a:r>
            <a:r>
              <a:rPr lang="en-GB" dirty="0" smtClean="0">
                <a:cs typeface="Georgia"/>
              </a:rPr>
              <a:t>) is </a:t>
            </a:r>
            <a:r>
              <a:rPr lang="en-GB" dirty="0">
                <a:cs typeface="Georgia"/>
              </a:rPr>
              <a:t>useless if </a:t>
            </a:r>
            <a:r>
              <a:rPr lang="en-GB" dirty="0" smtClean="0">
                <a:cs typeface="Georgia"/>
              </a:rPr>
              <a:t>D</a:t>
            </a:r>
            <a:r>
              <a:rPr lang="en-US" dirty="0">
                <a:solidFill>
                  <a:prstClr val="black"/>
                </a:solidFill>
                <a:latin typeface="CambriaMath"/>
              </a:rPr>
              <a:t> </a:t>
            </a:r>
            <a:r>
              <a:rPr lang="en-US" dirty="0" smtClean="0">
                <a:solidFill>
                  <a:prstClr val="black"/>
                </a:solidFill>
                <a:latin typeface="CambriaMath"/>
              </a:rPr>
              <a:t>⊈ A</a:t>
            </a:r>
            <a:r>
              <a:rPr lang="en-US" baseline="-25000" dirty="0" smtClean="0">
                <a:solidFill>
                  <a:prstClr val="black"/>
                </a:solidFill>
                <a:latin typeface="CambriaMath"/>
              </a:rPr>
              <a:t>i</a:t>
            </a:r>
            <a:endParaRPr lang="en-US" baseline="-25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Vertical Projection Reduction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366806" y="4834897"/>
            <a:ext cx="3961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cs typeface="Georgia"/>
              </a:rPr>
              <a:t>⨝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1575699" y="3842778"/>
            <a:ext cx="4868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cs typeface="Georgia"/>
              </a:rPr>
              <a:t>π</a:t>
            </a:r>
            <a:r>
              <a:rPr lang="en-GB" sz="2400" baseline="-25000" dirty="0" smtClean="0">
                <a:cs typeface="Georgia"/>
              </a:rPr>
              <a:t>p</a:t>
            </a:r>
            <a:endParaRPr lang="en-US" sz="2400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3144287" y="5729627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R</a:t>
            </a:r>
            <a:r>
              <a:rPr lang="en-US" sz="2400" baseline="-25000" dirty="0" smtClean="0"/>
              <a:t>1</a:t>
            </a:r>
            <a:endParaRPr lang="en-US" sz="2400" baseline="-25000" dirty="0"/>
          </a:p>
        </p:txBody>
      </p:sp>
      <p:sp>
        <p:nvSpPr>
          <p:cNvPr id="10" name="TextBox 9"/>
          <p:cNvSpPr txBox="1"/>
          <p:nvPr/>
        </p:nvSpPr>
        <p:spPr>
          <a:xfrm>
            <a:off x="6809782" y="5729627"/>
            <a:ext cx="515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R</a:t>
            </a:r>
            <a:r>
              <a:rPr lang="en-US" sz="2400" baseline="-25000" dirty="0" smtClean="0"/>
              <a:t>2</a:t>
            </a:r>
            <a:endParaRPr lang="en-US" sz="2400" baseline="-25000" dirty="0"/>
          </a:p>
        </p:txBody>
      </p:sp>
      <p:sp>
        <p:nvSpPr>
          <p:cNvPr id="11" name="TextBox 10"/>
          <p:cNvSpPr txBox="1"/>
          <p:nvPr/>
        </p:nvSpPr>
        <p:spPr>
          <a:xfrm>
            <a:off x="5183507" y="5729627"/>
            <a:ext cx="5218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err="1" smtClean="0"/>
              <a:t>R</a:t>
            </a:r>
            <a:r>
              <a:rPr lang="en-US" sz="2400" baseline="-25000" dirty="0" err="1"/>
              <a:t>n</a:t>
            </a:r>
            <a:endParaRPr lang="en-US" sz="2400" baseline="-25000" dirty="0"/>
          </a:p>
        </p:txBody>
      </p:sp>
      <p:sp>
        <p:nvSpPr>
          <p:cNvPr id="12" name="TextBox 11"/>
          <p:cNvSpPr txBox="1"/>
          <p:nvPr/>
        </p:nvSpPr>
        <p:spPr>
          <a:xfrm>
            <a:off x="1611391" y="5758157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R</a:t>
            </a:r>
            <a:endParaRPr lang="en-US" sz="2400" baseline="-25000" dirty="0"/>
          </a:p>
        </p:txBody>
      </p:sp>
      <p:sp>
        <p:nvSpPr>
          <p:cNvPr id="13" name="Rectangle 12"/>
          <p:cNvSpPr/>
          <p:nvPr/>
        </p:nvSpPr>
        <p:spPr>
          <a:xfrm>
            <a:off x="4328559" y="3848547"/>
            <a:ext cx="4868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cs typeface="Georgia"/>
              </a:rPr>
              <a:t>π</a:t>
            </a:r>
            <a:r>
              <a:rPr lang="en-GB" sz="2400" baseline="-25000" dirty="0" smtClean="0">
                <a:cs typeface="Georgia"/>
              </a:rPr>
              <a:t>p</a:t>
            </a:r>
            <a:endParaRPr lang="en-US" sz="2400" baseline="-25000" dirty="0"/>
          </a:p>
        </p:txBody>
      </p:sp>
      <p:sp>
        <p:nvSpPr>
          <p:cNvPr id="14" name="Rectangle 13"/>
          <p:cNvSpPr/>
          <p:nvPr/>
        </p:nvSpPr>
        <p:spPr>
          <a:xfrm>
            <a:off x="6823959" y="3854316"/>
            <a:ext cx="4868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cs typeface="Georgia"/>
              </a:rPr>
              <a:t>π</a:t>
            </a:r>
            <a:r>
              <a:rPr lang="en-GB" sz="2400" baseline="-25000" dirty="0" smtClean="0">
                <a:cs typeface="Georgia"/>
              </a:rPr>
              <a:t>p</a:t>
            </a:r>
            <a:endParaRPr lang="en-US" sz="2400" baseline="-25000" dirty="0"/>
          </a:p>
        </p:txBody>
      </p:sp>
      <p:sp>
        <p:nvSpPr>
          <p:cNvPr id="15" name="TextBox 14"/>
          <p:cNvSpPr txBox="1"/>
          <p:nvPr/>
        </p:nvSpPr>
        <p:spPr>
          <a:xfrm>
            <a:off x="3817682" y="5729627"/>
            <a:ext cx="515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R</a:t>
            </a:r>
            <a:r>
              <a:rPr lang="en-US" sz="2400" baseline="-25000" dirty="0" smtClean="0"/>
              <a:t>2</a:t>
            </a:r>
            <a:endParaRPr lang="en-US" sz="2400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4507855" y="5731830"/>
            <a:ext cx="4335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...</a:t>
            </a:r>
            <a:endParaRPr lang="en-US" sz="2400" dirty="0"/>
          </a:p>
        </p:txBody>
      </p:sp>
      <p:cxnSp>
        <p:nvCxnSpPr>
          <p:cNvPr id="17" name="Straight Arrow Connector 16"/>
          <p:cNvCxnSpPr>
            <a:stCxn id="12" idx="0"/>
            <a:endCxn id="8" idx="2"/>
          </p:cNvCxnSpPr>
          <p:nvPr/>
        </p:nvCxnSpPr>
        <p:spPr bwMode="auto">
          <a:xfrm flipV="1">
            <a:off x="1819140" y="4304443"/>
            <a:ext cx="0" cy="145371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stCxn id="7" idx="0"/>
            <a:endCxn id="13" idx="2"/>
          </p:cNvCxnSpPr>
          <p:nvPr/>
        </p:nvCxnSpPr>
        <p:spPr bwMode="auto">
          <a:xfrm flipV="1">
            <a:off x="4564862" y="4310212"/>
            <a:ext cx="7138" cy="52468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>
            <a:stCxn id="15" idx="0"/>
            <a:endCxn id="7" idx="2"/>
          </p:cNvCxnSpPr>
          <p:nvPr/>
        </p:nvCxnSpPr>
        <p:spPr bwMode="auto">
          <a:xfrm flipV="1">
            <a:off x="4075300" y="5296562"/>
            <a:ext cx="489562" cy="43306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>
            <a:stCxn id="9" idx="0"/>
            <a:endCxn id="7" idx="2"/>
          </p:cNvCxnSpPr>
          <p:nvPr/>
        </p:nvCxnSpPr>
        <p:spPr bwMode="auto">
          <a:xfrm flipV="1">
            <a:off x="3390509" y="5296562"/>
            <a:ext cx="1174353" cy="43306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11" idx="0"/>
            <a:endCxn id="7" idx="2"/>
          </p:cNvCxnSpPr>
          <p:nvPr/>
        </p:nvCxnSpPr>
        <p:spPr bwMode="auto">
          <a:xfrm flipH="1" flipV="1">
            <a:off x="4564862" y="5296562"/>
            <a:ext cx="879569" cy="43306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stCxn id="10" idx="0"/>
            <a:endCxn id="14" idx="2"/>
          </p:cNvCxnSpPr>
          <p:nvPr/>
        </p:nvCxnSpPr>
        <p:spPr bwMode="auto">
          <a:xfrm flipV="1">
            <a:off x="7067400" y="4315981"/>
            <a:ext cx="0" cy="141364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1431854" y="6189688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query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716387" y="6187412"/>
            <a:ext cx="1711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/>
              <a:t>localised</a:t>
            </a:r>
            <a:r>
              <a:rPr lang="en-US" dirty="0" smtClean="0"/>
              <a:t> query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6244097" y="6187412"/>
            <a:ext cx="1646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reduced query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9794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23" grpId="0"/>
      <p:bldP spid="24" grpId="0"/>
      <p:bldP spid="25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We have two relations, R and S, each stored at a different site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Where do we perform the join R </a:t>
            </a:r>
            <a:r>
              <a:rPr lang="en-GB" dirty="0" smtClean="0">
                <a:cs typeface="Georgia"/>
              </a:rPr>
              <a:t>⨝ S?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Distributed Join Problem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1749778" y="4484510"/>
            <a:ext cx="1411111" cy="141111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05391" y="4955470"/>
            <a:ext cx="933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R </a:t>
            </a:r>
            <a:r>
              <a:rPr lang="en-GB" sz="2400" dirty="0">
                <a:cs typeface="Georgia"/>
              </a:rPr>
              <a:t>⨝ S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 bwMode="auto">
          <a:xfrm>
            <a:off x="5983111" y="4484510"/>
            <a:ext cx="1411111" cy="141111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2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12623" y="4950354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14546" y="4950354"/>
            <a:ext cx="357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488287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auto">
          <a:xfrm>
            <a:off x="5983111" y="4484510"/>
            <a:ext cx="1411111" cy="141111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2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39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We can move one relation to the other site and perform the join there</a:t>
            </a:r>
          </a:p>
          <a:p>
            <a:pPr lvl="1"/>
            <a:r>
              <a:rPr lang="en-GB" dirty="0" smtClean="0"/>
              <a:t>CPU cost of performing the join is the same regardless of site</a:t>
            </a:r>
          </a:p>
          <a:p>
            <a:pPr lvl="1"/>
            <a:r>
              <a:rPr lang="en-GB" dirty="0" smtClean="0"/>
              <a:t>Communications cost depends on the size of the relation being moved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Distributed Join Problem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1749778" y="4484510"/>
            <a:ext cx="1411111" cy="141111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92618" y="4799905"/>
            <a:ext cx="3961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>
                <a:cs typeface="Georgia"/>
              </a:rPr>
              <a:t>⨝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2297289" y="5269562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88730" y="5269562"/>
            <a:ext cx="357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</a:t>
            </a:r>
            <a:endParaRPr lang="en-US" sz="2400" dirty="0"/>
          </a:p>
        </p:txBody>
      </p:sp>
      <p:cxnSp>
        <p:nvCxnSpPr>
          <p:cNvPr id="6" name="Straight Arrow Connector 5"/>
          <p:cNvCxnSpPr>
            <a:stCxn id="12" idx="0"/>
            <a:endCxn id="10" idx="3"/>
          </p:cNvCxnSpPr>
          <p:nvPr/>
        </p:nvCxnSpPr>
        <p:spPr bwMode="auto">
          <a:xfrm flipH="1" flipV="1">
            <a:off x="6888730" y="5030738"/>
            <a:ext cx="178670" cy="2388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stCxn id="11" idx="3"/>
            <a:endCxn id="10" idx="1"/>
          </p:cNvCxnSpPr>
          <p:nvPr/>
        </p:nvCxnSpPr>
        <p:spPr bwMode="auto">
          <a:xfrm flipV="1">
            <a:off x="2712787" y="5030738"/>
            <a:ext cx="3779831" cy="46965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2935258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DDBMS </a:t>
            </a:r>
            <a:br>
              <a:rPr lang="en-US" smtClean="0"/>
            </a:br>
            <a:r>
              <a:rPr lang="en-US" smtClean="0"/>
              <a:t>Principles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5587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auto">
          <a:xfrm>
            <a:off x="5983111" y="4484510"/>
            <a:ext cx="1411111" cy="141111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2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 smtClean="0"/>
              <a:t>Cost</a:t>
            </a:r>
            <a:r>
              <a:rPr lang="en-GB" baseline="-25000" dirty="0" err="1" smtClean="0"/>
              <a:t>COM</a:t>
            </a:r>
            <a:r>
              <a:rPr lang="en-GB" dirty="0" smtClean="0"/>
              <a:t> = size(R) = cardinality(R) * length(R)</a:t>
            </a:r>
          </a:p>
          <a:p>
            <a:pPr marL="0" indent="0">
              <a:buNone/>
            </a:pPr>
            <a:r>
              <a:rPr lang="en-GB" dirty="0" smtClean="0"/>
              <a:t>if size(R) &lt; size(S) 	then move R to site 2, </a:t>
            </a:r>
            <a:br>
              <a:rPr lang="en-GB" dirty="0" smtClean="0"/>
            </a:br>
            <a:r>
              <a:rPr lang="en-GB" dirty="0" smtClean="0"/>
              <a:t>			otherwise move S to site 1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Distributed Join Problem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1749778" y="4484510"/>
            <a:ext cx="1411111" cy="141111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92618" y="4799905"/>
            <a:ext cx="3961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>
                <a:cs typeface="Georgia"/>
              </a:rPr>
              <a:t>⨝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2297289" y="5269562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88730" y="5269562"/>
            <a:ext cx="357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</a:t>
            </a:r>
            <a:endParaRPr lang="en-US" sz="2400" dirty="0"/>
          </a:p>
        </p:txBody>
      </p:sp>
      <p:cxnSp>
        <p:nvCxnSpPr>
          <p:cNvPr id="6" name="Straight Arrow Connector 5"/>
          <p:cNvCxnSpPr>
            <a:stCxn id="12" idx="0"/>
            <a:endCxn id="10" idx="3"/>
          </p:cNvCxnSpPr>
          <p:nvPr/>
        </p:nvCxnSpPr>
        <p:spPr bwMode="auto">
          <a:xfrm flipH="1" flipV="1">
            <a:off x="6888730" y="5030738"/>
            <a:ext cx="178670" cy="2388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stCxn id="11" idx="3"/>
            <a:endCxn id="10" idx="1"/>
          </p:cNvCxnSpPr>
          <p:nvPr/>
        </p:nvCxnSpPr>
        <p:spPr bwMode="auto">
          <a:xfrm flipV="1">
            <a:off x="2712787" y="5030738"/>
            <a:ext cx="3779831" cy="46965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4132818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We </a:t>
            </a:r>
            <a:r>
              <a:rPr lang="en-GB" dirty="0" smtClean="0"/>
              <a:t>can further reduce the communications cost by only moving that part of a relation that will be used in the join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Use a </a:t>
            </a:r>
            <a:r>
              <a:rPr lang="en-GB" dirty="0" err="1" smtClean="0"/>
              <a:t>semijoin</a:t>
            </a:r>
            <a:r>
              <a:rPr lang="en-GB" dirty="0" smtClean="0"/>
              <a:t>...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Semijoin</a:t>
            </a:r>
            <a:r>
              <a:rPr lang="en-US" dirty="0" smtClean="0"/>
              <a:t> Reduction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1749778" y="4484510"/>
            <a:ext cx="1411111" cy="141111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05391" y="4955470"/>
            <a:ext cx="933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R </a:t>
            </a:r>
            <a:r>
              <a:rPr lang="en-GB" sz="2400" dirty="0">
                <a:cs typeface="Georgia"/>
              </a:rPr>
              <a:t>⨝ S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 bwMode="auto">
          <a:xfrm>
            <a:off x="5983111" y="4484510"/>
            <a:ext cx="1411111" cy="141111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2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12623" y="4950354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14546" y="4950354"/>
            <a:ext cx="357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870342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Semijoins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Recall that R </a:t>
            </a:r>
            <a:r>
              <a:rPr lang="en-US" dirty="0" smtClean="0"/>
              <a:t>▷</a:t>
            </a:r>
            <a:r>
              <a:rPr lang="en-US" baseline="-25000" dirty="0"/>
              <a:t>p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smtClean="0">
                <a:solidFill>
                  <a:prstClr val="black"/>
                </a:solidFill>
                <a:latin typeface="LiSongPro"/>
              </a:rPr>
              <a:t>≣ </a:t>
            </a:r>
            <a:r>
              <a:rPr lang="en-GB" dirty="0" smtClean="0">
                <a:cs typeface="Georgia"/>
              </a:rPr>
              <a:t>π</a:t>
            </a:r>
            <a:r>
              <a:rPr lang="en-GB" baseline="-25000" dirty="0" smtClean="0">
                <a:cs typeface="Georgia"/>
              </a:rPr>
              <a:t>R</a:t>
            </a:r>
            <a:r>
              <a:rPr lang="en-GB" dirty="0" smtClean="0">
                <a:cs typeface="Georgia"/>
              </a:rPr>
              <a:t>(</a:t>
            </a:r>
            <a:r>
              <a:rPr lang="en-US" dirty="0"/>
              <a:t>R </a:t>
            </a:r>
            <a:r>
              <a:rPr lang="en-GB" dirty="0" smtClean="0">
                <a:cs typeface="Georgia"/>
              </a:rPr>
              <a:t>⨝</a:t>
            </a:r>
            <a:r>
              <a:rPr lang="en-GB" baseline="-25000" dirty="0">
                <a:cs typeface="Georgia"/>
              </a:rPr>
              <a:t>p</a:t>
            </a:r>
            <a:r>
              <a:rPr lang="en-GB" dirty="0" smtClean="0">
                <a:cs typeface="Georgia"/>
              </a:rPr>
              <a:t> S</a:t>
            </a:r>
            <a:r>
              <a:rPr lang="en-US" dirty="0" smtClean="0"/>
              <a:t>)</a:t>
            </a:r>
          </a:p>
          <a:p>
            <a:pPr marL="360000" lvl="1" indent="0">
              <a:buNone/>
            </a:pPr>
            <a:r>
              <a:rPr lang="en-US" dirty="0" smtClean="0"/>
              <a:t>where p is a predicate defined over R and S </a:t>
            </a:r>
          </a:p>
          <a:p>
            <a:pPr marL="360000" lvl="1" indent="0">
              <a:buNone/>
            </a:pPr>
            <a:r>
              <a:rPr lang="en-GB" dirty="0" smtClean="0">
                <a:cs typeface="Georgia"/>
              </a:rPr>
              <a:t>π</a:t>
            </a:r>
            <a:r>
              <a:rPr lang="en-GB" baseline="-25000" dirty="0" smtClean="0">
                <a:cs typeface="Georgia"/>
              </a:rPr>
              <a:t>R</a:t>
            </a:r>
            <a:r>
              <a:rPr lang="en-GB" dirty="0" smtClean="0">
                <a:cs typeface="Georgia"/>
              </a:rPr>
              <a:t> projects out only those attributes from R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size(</a:t>
            </a:r>
            <a:r>
              <a:rPr lang="en-US" dirty="0"/>
              <a:t>R ▷</a:t>
            </a:r>
            <a:r>
              <a:rPr lang="en-US" baseline="-25000" dirty="0"/>
              <a:t>p</a:t>
            </a:r>
            <a:r>
              <a:rPr lang="en-US" dirty="0"/>
              <a:t> </a:t>
            </a:r>
            <a:r>
              <a:rPr lang="en-US" dirty="0" smtClean="0"/>
              <a:t>S) &lt; size(</a:t>
            </a:r>
            <a:r>
              <a:rPr lang="en-US" dirty="0"/>
              <a:t>R </a:t>
            </a:r>
            <a:r>
              <a:rPr lang="en-GB" dirty="0">
                <a:cs typeface="Georgia"/>
              </a:rPr>
              <a:t>⨝</a:t>
            </a:r>
            <a:r>
              <a:rPr lang="en-GB" baseline="-25000" dirty="0">
                <a:cs typeface="Georgia"/>
              </a:rPr>
              <a:t>p</a:t>
            </a:r>
            <a:r>
              <a:rPr lang="en-GB" dirty="0">
                <a:cs typeface="Georgia"/>
              </a:rPr>
              <a:t> </a:t>
            </a:r>
            <a:r>
              <a:rPr lang="en-GB" dirty="0" smtClean="0">
                <a:cs typeface="Georgia"/>
              </a:rPr>
              <a:t>S)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 </a:t>
            </a:r>
            <a:r>
              <a:rPr lang="en-GB" dirty="0">
                <a:cs typeface="Georgia"/>
              </a:rPr>
              <a:t>⨝</a:t>
            </a:r>
            <a:r>
              <a:rPr lang="en-GB" baseline="-25000" dirty="0">
                <a:cs typeface="Georgia"/>
              </a:rPr>
              <a:t>p</a:t>
            </a:r>
            <a:r>
              <a:rPr lang="en-GB" dirty="0">
                <a:cs typeface="Georgia"/>
              </a:rPr>
              <a:t> </a:t>
            </a:r>
            <a:r>
              <a:rPr lang="en-GB" dirty="0" smtClean="0">
                <a:cs typeface="Georgia"/>
              </a:rPr>
              <a:t>S	</a:t>
            </a:r>
            <a:r>
              <a:rPr lang="en-US" dirty="0" smtClean="0">
                <a:solidFill>
                  <a:prstClr val="black"/>
                </a:solidFill>
                <a:latin typeface="LiSongPro"/>
              </a:rPr>
              <a:t>≣ </a:t>
            </a:r>
            <a:r>
              <a:rPr lang="en-US" dirty="0" smtClean="0">
                <a:solidFill>
                  <a:prstClr val="black"/>
                </a:solidFill>
                <a:latin typeface="Georgia"/>
                <a:cs typeface="Georgia"/>
              </a:rPr>
              <a:t>(</a:t>
            </a:r>
            <a:r>
              <a:rPr lang="en-US" dirty="0">
                <a:latin typeface="Georgia"/>
                <a:cs typeface="Georgia"/>
              </a:rPr>
              <a:t>R</a:t>
            </a:r>
            <a:r>
              <a:rPr lang="en-US" dirty="0"/>
              <a:t> ▷</a:t>
            </a:r>
            <a:r>
              <a:rPr lang="en-US" baseline="-25000" dirty="0"/>
              <a:t>p</a:t>
            </a:r>
            <a:r>
              <a:rPr lang="en-US" dirty="0"/>
              <a:t> </a:t>
            </a:r>
            <a:r>
              <a:rPr lang="en-US" dirty="0" smtClean="0"/>
              <a:t>S) </a:t>
            </a:r>
            <a:r>
              <a:rPr lang="en-GB" dirty="0">
                <a:cs typeface="Georgia"/>
              </a:rPr>
              <a:t>⨝</a:t>
            </a:r>
            <a:r>
              <a:rPr lang="en-GB" baseline="-25000" dirty="0">
                <a:cs typeface="Georgia"/>
              </a:rPr>
              <a:t>p</a:t>
            </a:r>
            <a:r>
              <a:rPr lang="en-GB" dirty="0">
                <a:cs typeface="Georgia"/>
              </a:rPr>
              <a:t> S </a:t>
            </a:r>
            <a:br>
              <a:rPr lang="en-GB" dirty="0">
                <a:cs typeface="Georgia"/>
              </a:rPr>
            </a:br>
            <a:r>
              <a:rPr lang="en-GB" dirty="0" smtClean="0">
                <a:cs typeface="Georgia"/>
              </a:rPr>
              <a:t>	</a:t>
            </a:r>
            <a:r>
              <a:rPr lang="en-US" dirty="0" smtClean="0">
                <a:solidFill>
                  <a:prstClr val="black"/>
                </a:solidFill>
                <a:latin typeface="LiSongPro"/>
              </a:rPr>
              <a:t>≣</a:t>
            </a:r>
            <a:r>
              <a:rPr lang="en-GB" dirty="0">
                <a:cs typeface="Georgia"/>
              </a:rPr>
              <a:t> </a:t>
            </a:r>
            <a:r>
              <a:rPr lang="en-GB" dirty="0" smtClean="0">
                <a:cs typeface="Georgia"/>
              </a:rPr>
              <a:t>R ⨝</a:t>
            </a:r>
            <a:r>
              <a:rPr lang="en-GB" baseline="-25000" dirty="0">
                <a:cs typeface="Georgia"/>
              </a:rPr>
              <a:t>p</a:t>
            </a:r>
            <a:r>
              <a:rPr lang="en-GB" dirty="0">
                <a:cs typeface="Georgia"/>
              </a:rPr>
              <a:t> </a:t>
            </a:r>
            <a:r>
              <a:rPr lang="en-US" dirty="0"/>
              <a:t>(R </a:t>
            </a:r>
            <a:r>
              <a:rPr lang="en-US" dirty="0" smtClean="0"/>
              <a:t>◁</a:t>
            </a:r>
            <a:r>
              <a:rPr lang="en-US" baseline="-25000" dirty="0" smtClean="0"/>
              <a:t>p</a:t>
            </a:r>
            <a:r>
              <a:rPr lang="en-US" dirty="0" smtClean="0"/>
              <a:t> </a:t>
            </a:r>
            <a:r>
              <a:rPr lang="en-US" dirty="0"/>
              <a:t>S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smtClean="0">
                <a:solidFill>
                  <a:prstClr val="black"/>
                </a:solidFill>
                <a:latin typeface="LiSongPro"/>
              </a:rPr>
              <a:t>≣</a:t>
            </a:r>
            <a:r>
              <a:rPr lang="en-US" dirty="0"/>
              <a:t> </a:t>
            </a:r>
            <a:r>
              <a:rPr lang="en-US" dirty="0" smtClean="0">
                <a:solidFill>
                  <a:prstClr val="black"/>
                </a:solidFill>
                <a:latin typeface="Georgia"/>
                <a:cs typeface="Georgia"/>
              </a:rPr>
              <a:t>(</a:t>
            </a:r>
            <a:r>
              <a:rPr lang="en-US" dirty="0">
                <a:latin typeface="Georgia"/>
                <a:cs typeface="Georgia"/>
              </a:rPr>
              <a:t>R</a:t>
            </a:r>
            <a:r>
              <a:rPr lang="en-US" dirty="0"/>
              <a:t> ▷</a:t>
            </a:r>
            <a:r>
              <a:rPr lang="en-US" baseline="-25000" dirty="0"/>
              <a:t>p</a:t>
            </a:r>
            <a:r>
              <a:rPr lang="en-US" dirty="0"/>
              <a:t> S</a:t>
            </a:r>
            <a:r>
              <a:rPr lang="en-US" dirty="0" smtClean="0"/>
              <a:t>)</a:t>
            </a:r>
            <a:r>
              <a:rPr lang="en-GB" dirty="0" smtClean="0">
                <a:cs typeface="Georgia"/>
              </a:rPr>
              <a:t> </a:t>
            </a:r>
            <a:r>
              <a:rPr lang="en-GB" dirty="0">
                <a:cs typeface="Georgia"/>
              </a:rPr>
              <a:t>⨝</a:t>
            </a:r>
            <a:r>
              <a:rPr lang="en-GB" baseline="-25000" dirty="0">
                <a:cs typeface="Georgia"/>
              </a:rPr>
              <a:t>p</a:t>
            </a:r>
            <a:r>
              <a:rPr lang="en-GB" dirty="0">
                <a:cs typeface="Georgia"/>
              </a:rPr>
              <a:t> </a:t>
            </a:r>
            <a:r>
              <a:rPr lang="en-US" dirty="0"/>
              <a:t>(R ◁</a:t>
            </a:r>
            <a:r>
              <a:rPr lang="en-US" baseline="-25000" dirty="0"/>
              <a:t>p</a:t>
            </a:r>
            <a:r>
              <a:rPr lang="en-US" dirty="0"/>
              <a:t> S</a:t>
            </a:r>
            <a:r>
              <a:rPr lang="en-US" dirty="0" smtClean="0"/>
              <a:t>)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310186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43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 ▷</a:t>
            </a:r>
            <a:r>
              <a:rPr lang="en-US" baseline="-25000" dirty="0"/>
              <a:t>p</a:t>
            </a:r>
            <a:r>
              <a:rPr lang="en-US" dirty="0"/>
              <a:t> </a:t>
            </a:r>
            <a:r>
              <a:rPr lang="en-US" dirty="0" smtClean="0"/>
              <a:t>S	</a:t>
            </a:r>
            <a:r>
              <a:rPr lang="en-US" dirty="0" smtClean="0">
                <a:solidFill>
                  <a:prstClr val="black"/>
                </a:solidFill>
                <a:latin typeface="LiSongPro"/>
              </a:rPr>
              <a:t>≣ </a:t>
            </a:r>
            <a:r>
              <a:rPr lang="en-GB" dirty="0">
                <a:cs typeface="Georgia"/>
              </a:rPr>
              <a:t>π</a:t>
            </a:r>
            <a:r>
              <a:rPr lang="en-GB" baseline="-25000" dirty="0">
                <a:cs typeface="Georgia"/>
              </a:rPr>
              <a:t>R</a:t>
            </a:r>
            <a:r>
              <a:rPr lang="en-GB" dirty="0">
                <a:cs typeface="Georgia"/>
              </a:rPr>
              <a:t>(</a:t>
            </a:r>
            <a:r>
              <a:rPr lang="en-US" dirty="0"/>
              <a:t>R </a:t>
            </a:r>
            <a:r>
              <a:rPr lang="en-GB" dirty="0">
                <a:cs typeface="Georgia"/>
              </a:rPr>
              <a:t>⨝</a:t>
            </a:r>
            <a:r>
              <a:rPr lang="en-GB" baseline="-25000" dirty="0">
                <a:cs typeface="Georgia"/>
              </a:rPr>
              <a:t>p</a:t>
            </a:r>
            <a:r>
              <a:rPr lang="en-GB" dirty="0">
                <a:cs typeface="Georgia"/>
              </a:rPr>
              <a:t> S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/>
              <a:t>	</a:t>
            </a:r>
            <a:r>
              <a:rPr lang="en-US" dirty="0" smtClean="0">
                <a:solidFill>
                  <a:prstClr val="black"/>
                </a:solidFill>
                <a:latin typeface="LiSongPro"/>
              </a:rPr>
              <a:t>≣ </a:t>
            </a:r>
            <a:r>
              <a:rPr lang="en-GB" dirty="0">
                <a:cs typeface="Georgia"/>
              </a:rPr>
              <a:t>π</a:t>
            </a:r>
            <a:r>
              <a:rPr lang="en-GB" baseline="-25000" dirty="0">
                <a:cs typeface="Georgia"/>
              </a:rPr>
              <a:t>R</a:t>
            </a:r>
            <a:r>
              <a:rPr lang="en-GB" dirty="0">
                <a:cs typeface="Georgia"/>
              </a:rPr>
              <a:t>(</a:t>
            </a:r>
            <a:r>
              <a:rPr lang="en-US" dirty="0"/>
              <a:t>R </a:t>
            </a:r>
            <a:r>
              <a:rPr lang="en-GB" dirty="0">
                <a:cs typeface="Georgia"/>
              </a:rPr>
              <a:t>⨝</a:t>
            </a:r>
            <a:r>
              <a:rPr lang="en-GB" baseline="-25000" dirty="0" smtClean="0">
                <a:cs typeface="Georgia"/>
              </a:rPr>
              <a:t>p </a:t>
            </a:r>
            <a:r>
              <a:rPr lang="en-GB" dirty="0" smtClean="0">
                <a:cs typeface="Georgia"/>
              </a:rPr>
              <a:t>π</a:t>
            </a:r>
            <a:r>
              <a:rPr lang="en-GB" baseline="-25000" dirty="0" smtClean="0">
                <a:cs typeface="Georgia"/>
              </a:rPr>
              <a:t>p</a:t>
            </a:r>
            <a:r>
              <a:rPr lang="en-GB" dirty="0" smtClean="0">
                <a:cs typeface="Georgia"/>
              </a:rPr>
              <a:t>(S)</a:t>
            </a:r>
            <a:r>
              <a:rPr lang="en-US" dirty="0" smtClean="0"/>
              <a:t>)</a:t>
            </a:r>
          </a:p>
          <a:p>
            <a:pPr marL="360000" lvl="1" indent="0">
              <a:buNone/>
            </a:pPr>
            <a:r>
              <a:rPr lang="en-US" dirty="0" smtClean="0"/>
              <a:t>where </a:t>
            </a:r>
            <a:r>
              <a:rPr lang="en-GB" dirty="0">
                <a:cs typeface="Georgia"/>
              </a:rPr>
              <a:t>π</a:t>
            </a:r>
            <a:r>
              <a:rPr lang="en-GB" baseline="-25000" dirty="0">
                <a:cs typeface="Georgia"/>
              </a:rPr>
              <a:t>p</a:t>
            </a:r>
            <a:r>
              <a:rPr lang="en-GB" dirty="0">
                <a:cs typeface="Georgia"/>
              </a:rPr>
              <a:t>(S</a:t>
            </a:r>
            <a:r>
              <a:rPr lang="en-GB" dirty="0" smtClean="0">
                <a:cs typeface="Georgia"/>
              </a:rPr>
              <a:t>) projects out from S only the attributes used in predicate p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Semijoin</a:t>
            </a:r>
            <a:r>
              <a:rPr lang="en-US" dirty="0" smtClean="0"/>
              <a:t> Reduction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1749778" y="4484510"/>
            <a:ext cx="1411111" cy="141111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983111" y="4484510"/>
            <a:ext cx="1411111" cy="141111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2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12623" y="4950354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14546" y="4950354"/>
            <a:ext cx="357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575728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44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Site </a:t>
            </a:r>
            <a:r>
              <a:rPr lang="en-US" dirty="0"/>
              <a:t>2</a:t>
            </a:r>
            <a:r>
              <a:rPr lang="en-US" dirty="0" smtClean="0"/>
              <a:t> sends </a:t>
            </a:r>
            <a:r>
              <a:rPr lang="en-GB" dirty="0">
                <a:cs typeface="Georgia"/>
              </a:rPr>
              <a:t>π</a:t>
            </a:r>
            <a:r>
              <a:rPr lang="en-GB" baseline="-25000" dirty="0">
                <a:cs typeface="Georgia"/>
              </a:rPr>
              <a:t>p</a:t>
            </a:r>
            <a:r>
              <a:rPr lang="en-GB" dirty="0">
                <a:cs typeface="Georgia"/>
              </a:rPr>
              <a:t>(S</a:t>
            </a:r>
            <a:r>
              <a:rPr lang="en-GB" dirty="0" smtClean="0">
                <a:cs typeface="Georgia"/>
              </a:rPr>
              <a:t>) to site 1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Semijoin</a:t>
            </a:r>
            <a:r>
              <a:rPr lang="en-US" dirty="0" smtClean="0"/>
              <a:t> Reduction, step 1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1749778" y="4484510"/>
            <a:ext cx="1411111" cy="141111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983111" y="4484510"/>
            <a:ext cx="1411111" cy="141111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2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12623" y="4950354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14546" y="4950354"/>
            <a:ext cx="357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</a:t>
            </a:r>
            <a:endParaRPr lang="en-US" sz="2400" dirty="0"/>
          </a:p>
        </p:txBody>
      </p:sp>
      <p:cxnSp>
        <p:nvCxnSpPr>
          <p:cNvPr id="13" name="Straight Arrow Connector 12"/>
          <p:cNvCxnSpPr>
            <a:stCxn id="8" idx="1"/>
            <a:endCxn id="7" idx="3"/>
          </p:cNvCxnSpPr>
          <p:nvPr/>
        </p:nvCxnSpPr>
        <p:spPr bwMode="auto">
          <a:xfrm flipH="1">
            <a:off x="3160889" y="5190066"/>
            <a:ext cx="2822222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Rectangle 8"/>
          <p:cNvSpPr/>
          <p:nvPr/>
        </p:nvSpPr>
        <p:spPr>
          <a:xfrm>
            <a:off x="4215021" y="4765688"/>
            <a:ext cx="7139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dirty="0">
                <a:cs typeface="Georgia"/>
              </a:rPr>
              <a:t>π</a:t>
            </a:r>
            <a:r>
              <a:rPr lang="en-GB" baseline="-25000" dirty="0">
                <a:cs typeface="Georgia"/>
              </a:rPr>
              <a:t>p</a:t>
            </a:r>
            <a:r>
              <a:rPr lang="en-GB" dirty="0">
                <a:cs typeface="Georgia"/>
              </a:rPr>
              <a:t>(S)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7722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45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Site </a:t>
            </a:r>
            <a:r>
              <a:rPr lang="en-GB" dirty="0" smtClean="0">
                <a:cs typeface="Georgia"/>
              </a:rPr>
              <a:t>1 calculates </a:t>
            </a:r>
            <a:r>
              <a:rPr lang="en-US" dirty="0"/>
              <a:t>R ▷</a:t>
            </a:r>
            <a:r>
              <a:rPr lang="en-US" baseline="-25000" dirty="0"/>
              <a:t>p</a:t>
            </a:r>
            <a:r>
              <a:rPr lang="en-US" dirty="0"/>
              <a:t> </a:t>
            </a:r>
            <a:r>
              <a:rPr lang="en-US" dirty="0" smtClean="0"/>
              <a:t>S </a:t>
            </a:r>
            <a:r>
              <a:rPr lang="en-US" dirty="0" smtClean="0">
                <a:solidFill>
                  <a:prstClr val="black"/>
                </a:solidFill>
                <a:latin typeface="LiSongPro"/>
              </a:rPr>
              <a:t>≣ </a:t>
            </a:r>
            <a:r>
              <a:rPr lang="en-GB" dirty="0">
                <a:cs typeface="Georgia"/>
              </a:rPr>
              <a:t>π</a:t>
            </a:r>
            <a:r>
              <a:rPr lang="en-GB" baseline="-25000" dirty="0">
                <a:cs typeface="Georgia"/>
              </a:rPr>
              <a:t>R</a:t>
            </a:r>
            <a:r>
              <a:rPr lang="en-GB" dirty="0">
                <a:cs typeface="Georgia"/>
              </a:rPr>
              <a:t>(</a:t>
            </a:r>
            <a:r>
              <a:rPr lang="en-US" dirty="0"/>
              <a:t>R </a:t>
            </a:r>
            <a:r>
              <a:rPr lang="en-GB" dirty="0">
                <a:cs typeface="Georgia"/>
              </a:rPr>
              <a:t>⨝</a:t>
            </a:r>
            <a:r>
              <a:rPr lang="en-GB" baseline="-25000" dirty="0">
                <a:cs typeface="Georgia"/>
              </a:rPr>
              <a:t>p </a:t>
            </a:r>
            <a:r>
              <a:rPr lang="en-GB" dirty="0">
                <a:cs typeface="Georgia"/>
              </a:rPr>
              <a:t>π</a:t>
            </a:r>
            <a:r>
              <a:rPr lang="en-GB" baseline="-25000" dirty="0">
                <a:cs typeface="Georgia"/>
              </a:rPr>
              <a:t>p</a:t>
            </a:r>
            <a:r>
              <a:rPr lang="en-GB" dirty="0">
                <a:cs typeface="Georgia"/>
              </a:rPr>
              <a:t>(S)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Semijoin</a:t>
            </a:r>
            <a:r>
              <a:rPr lang="en-US" dirty="0" smtClean="0"/>
              <a:t> Reduction, step 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1749778" y="4484510"/>
            <a:ext cx="1411111" cy="141111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983111" y="4484510"/>
            <a:ext cx="1411111" cy="141111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2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40845" y="4795133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14546" y="4950354"/>
            <a:ext cx="357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1961142" y="5292483"/>
            <a:ext cx="9928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/>
              <a:t>R ▷</a:t>
            </a:r>
            <a:r>
              <a:rPr lang="en-US" sz="2400" baseline="-25000" dirty="0"/>
              <a:t>p</a:t>
            </a:r>
            <a:r>
              <a:rPr lang="en-US" sz="2400" dirty="0"/>
              <a:t> S </a:t>
            </a:r>
          </a:p>
        </p:txBody>
      </p:sp>
    </p:spTree>
    <p:extLst>
      <p:ext uri="{BB962C8B-B14F-4D97-AF65-F5344CB8AC3E}">
        <p14:creationId xmlns:p14="http://schemas.microsoft.com/office/powerpoint/2010/main" val="28504646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46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Site </a:t>
            </a:r>
            <a:r>
              <a:rPr lang="en-GB" dirty="0" smtClean="0">
                <a:cs typeface="Georgia"/>
              </a:rPr>
              <a:t>1 sends </a:t>
            </a:r>
            <a:r>
              <a:rPr lang="en-US" dirty="0" smtClean="0"/>
              <a:t>R </a:t>
            </a:r>
            <a:r>
              <a:rPr lang="en-US" dirty="0"/>
              <a:t>▷</a:t>
            </a:r>
            <a:r>
              <a:rPr lang="en-US" baseline="-25000" dirty="0"/>
              <a:t>p</a:t>
            </a:r>
            <a:r>
              <a:rPr lang="en-US" dirty="0"/>
              <a:t> </a:t>
            </a:r>
            <a:r>
              <a:rPr lang="en-US" dirty="0" smtClean="0"/>
              <a:t>S to site 2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Semijoin</a:t>
            </a:r>
            <a:r>
              <a:rPr lang="en-US" dirty="0" smtClean="0"/>
              <a:t> Reduction, step 3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1749778" y="4484510"/>
            <a:ext cx="1411111" cy="141111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983111" y="4484510"/>
            <a:ext cx="1411111" cy="141111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2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40845" y="4795133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14546" y="4950354"/>
            <a:ext cx="357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1961142" y="5292483"/>
            <a:ext cx="9928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/>
              <a:t>R ▷</a:t>
            </a:r>
            <a:r>
              <a:rPr lang="en-US" sz="2400" baseline="-25000" dirty="0"/>
              <a:t>p</a:t>
            </a:r>
            <a:r>
              <a:rPr lang="en-US" sz="2400" dirty="0"/>
              <a:t> S </a:t>
            </a:r>
          </a:p>
        </p:txBody>
      </p:sp>
      <p:cxnSp>
        <p:nvCxnSpPr>
          <p:cNvPr id="10" name="Straight Arrow Connector 9"/>
          <p:cNvCxnSpPr>
            <a:stCxn id="7" idx="3"/>
            <a:endCxn id="8" idx="1"/>
          </p:cNvCxnSpPr>
          <p:nvPr/>
        </p:nvCxnSpPr>
        <p:spPr bwMode="auto">
          <a:xfrm>
            <a:off x="3160889" y="5190066"/>
            <a:ext cx="2822222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Rectangle 13"/>
          <p:cNvSpPr/>
          <p:nvPr/>
        </p:nvSpPr>
        <p:spPr>
          <a:xfrm>
            <a:off x="4176587" y="4751577"/>
            <a:ext cx="7908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R ▷</a:t>
            </a:r>
            <a:r>
              <a:rPr lang="en-US" baseline="-25000" dirty="0"/>
              <a:t>p</a:t>
            </a:r>
            <a:r>
              <a:rPr lang="en-US" dirty="0"/>
              <a:t> S </a:t>
            </a:r>
          </a:p>
        </p:txBody>
      </p:sp>
    </p:spTree>
    <p:extLst>
      <p:ext uri="{BB962C8B-B14F-4D97-AF65-F5344CB8AC3E}">
        <p14:creationId xmlns:p14="http://schemas.microsoft.com/office/powerpoint/2010/main" val="21043124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47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Site </a:t>
            </a:r>
            <a:r>
              <a:rPr lang="en-GB" dirty="0" smtClean="0">
                <a:cs typeface="Georgia"/>
              </a:rPr>
              <a:t>2 calculates </a:t>
            </a:r>
            <a:r>
              <a:rPr lang="en-US" dirty="0"/>
              <a:t>R </a:t>
            </a:r>
            <a:r>
              <a:rPr lang="en-GB" dirty="0">
                <a:cs typeface="Georgia"/>
              </a:rPr>
              <a:t>⨝</a:t>
            </a:r>
            <a:r>
              <a:rPr lang="en-GB" baseline="-25000" dirty="0">
                <a:cs typeface="Georgia"/>
              </a:rPr>
              <a:t>p</a:t>
            </a:r>
            <a:r>
              <a:rPr lang="en-GB" dirty="0">
                <a:cs typeface="Georgia"/>
              </a:rPr>
              <a:t> </a:t>
            </a:r>
            <a:r>
              <a:rPr lang="en-GB" dirty="0" smtClean="0">
                <a:cs typeface="Georgia"/>
              </a:rPr>
              <a:t>S </a:t>
            </a:r>
            <a:r>
              <a:rPr lang="en-US" dirty="0" smtClean="0">
                <a:solidFill>
                  <a:prstClr val="black"/>
                </a:solidFill>
                <a:latin typeface="LiSongPro"/>
              </a:rPr>
              <a:t>≣ </a:t>
            </a:r>
            <a:r>
              <a:rPr lang="en-US" dirty="0" smtClean="0">
                <a:solidFill>
                  <a:prstClr val="black"/>
                </a:solidFill>
                <a:cs typeface="Georgia"/>
              </a:rPr>
              <a:t>(</a:t>
            </a:r>
            <a:r>
              <a:rPr lang="en-US" dirty="0">
                <a:cs typeface="Georgia"/>
              </a:rPr>
              <a:t>R</a:t>
            </a:r>
            <a:r>
              <a:rPr lang="en-US" dirty="0"/>
              <a:t> ▷</a:t>
            </a:r>
            <a:r>
              <a:rPr lang="en-US" baseline="-25000" dirty="0"/>
              <a:t>p</a:t>
            </a:r>
            <a:r>
              <a:rPr lang="en-US" dirty="0"/>
              <a:t> S) </a:t>
            </a:r>
            <a:r>
              <a:rPr lang="en-GB" dirty="0">
                <a:cs typeface="Georgia"/>
              </a:rPr>
              <a:t>⨝</a:t>
            </a:r>
            <a:r>
              <a:rPr lang="en-GB" baseline="-25000" dirty="0">
                <a:cs typeface="Georgia"/>
              </a:rPr>
              <a:t>p</a:t>
            </a:r>
            <a:r>
              <a:rPr lang="en-GB" dirty="0">
                <a:cs typeface="Georgia"/>
              </a:rPr>
              <a:t> S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Semijoin</a:t>
            </a:r>
            <a:r>
              <a:rPr lang="en-US" dirty="0" smtClean="0"/>
              <a:t> Reduction, step 4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1749778" y="4484510"/>
            <a:ext cx="1411111" cy="141111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983111" y="4484510"/>
            <a:ext cx="1411111" cy="141111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2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40845" y="4795133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14546" y="4795133"/>
            <a:ext cx="357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1961142" y="5292483"/>
            <a:ext cx="9928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/>
              <a:t>R ▷</a:t>
            </a:r>
            <a:r>
              <a:rPr lang="en-US" sz="2400" baseline="-25000" dirty="0"/>
              <a:t>p</a:t>
            </a:r>
            <a:r>
              <a:rPr lang="en-US" sz="2400" dirty="0"/>
              <a:t> S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63448" y="5292483"/>
            <a:ext cx="1050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R </a:t>
            </a:r>
            <a:r>
              <a:rPr lang="en-GB" sz="2400" dirty="0" smtClean="0">
                <a:cs typeface="Georgia"/>
              </a:rPr>
              <a:t>⨝</a:t>
            </a:r>
            <a:r>
              <a:rPr lang="en-GB" sz="2400" baseline="-25000" dirty="0" smtClean="0">
                <a:cs typeface="Georgia"/>
              </a:rPr>
              <a:t>p</a:t>
            </a:r>
            <a:r>
              <a:rPr lang="en-GB" sz="2400" dirty="0" smtClean="0">
                <a:cs typeface="Georgia"/>
              </a:rPr>
              <a:t> </a:t>
            </a:r>
            <a:r>
              <a:rPr lang="en-GB" sz="2400" dirty="0">
                <a:cs typeface="Georgia"/>
              </a:rPr>
              <a:t>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159772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48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 smtClean="0"/>
              <a:t>Cost</a:t>
            </a:r>
            <a:r>
              <a:rPr lang="en-GB" baseline="-25000" dirty="0" err="1" smtClean="0"/>
              <a:t>COM</a:t>
            </a:r>
            <a:r>
              <a:rPr lang="en-GB" dirty="0" smtClean="0"/>
              <a:t> = size(</a:t>
            </a:r>
            <a:r>
              <a:rPr lang="en-GB" dirty="0">
                <a:cs typeface="Georgia"/>
              </a:rPr>
              <a:t>π</a:t>
            </a:r>
            <a:r>
              <a:rPr lang="en-GB" baseline="-25000" dirty="0">
                <a:cs typeface="Georgia"/>
              </a:rPr>
              <a:t>p</a:t>
            </a:r>
            <a:r>
              <a:rPr lang="en-GB" dirty="0">
                <a:cs typeface="Georgia"/>
              </a:rPr>
              <a:t>(S)</a:t>
            </a:r>
            <a:r>
              <a:rPr lang="en-GB" dirty="0" smtClean="0"/>
              <a:t>) + size(</a:t>
            </a:r>
            <a:r>
              <a:rPr lang="en-US" dirty="0"/>
              <a:t>R ▷</a:t>
            </a:r>
            <a:r>
              <a:rPr lang="en-US" baseline="-25000" dirty="0"/>
              <a:t>p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en-GB" dirty="0" smtClean="0"/>
              <a:t>)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This approach is better if size</a:t>
            </a:r>
            <a:r>
              <a:rPr lang="en-GB" dirty="0"/>
              <a:t>(</a:t>
            </a:r>
            <a:r>
              <a:rPr lang="en-GB" dirty="0">
                <a:cs typeface="Georgia"/>
              </a:rPr>
              <a:t>π</a:t>
            </a:r>
            <a:r>
              <a:rPr lang="en-GB" baseline="-25000" dirty="0">
                <a:cs typeface="Georgia"/>
              </a:rPr>
              <a:t>p</a:t>
            </a:r>
            <a:r>
              <a:rPr lang="en-GB" dirty="0">
                <a:cs typeface="Georgia"/>
              </a:rPr>
              <a:t>(S)</a:t>
            </a:r>
            <a:r>
              <a:rPr lang="en-GB" dirty="0"/>
              <a:t>) + size(</a:t>
            </a:r>
            <a:r>
              <a:rPr lang="en-US" dirty="0"/>
              <a:t>R ▷</a:t>
            </a:r>
            <a:r>
              <a:rPr lang="en-US" baseline="-25000" dirty="0"/>
              <a:t>p</a:t>
            </a:r>
            <a:r>
              <a:rPr lang="en-US" dirty="0"/>
              <a:t> S</a:t>
            </a:r>
            <a:r>
              <a:rPr lang="en-GB" dirty="0" smtClean="0"/>
              <a:t>) &lt; size(R)</a:t>
            </a:r>
            <a:endParaRPr lang="en-GB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Semijoin</a:t>
            </a:r>
            <a:r>
              <a:rPr lang="en-US" dirty="0" smtClean="0"/>
              <a:t> Reduction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1749778" y="4484510"/>
            <a:ext cx="1411111" cy="141111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983111" y="4484510"/>
            <a:ext cx="1411111" cy="141111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2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40845" y="4795133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14546" y="4795133"/>
            <a:ext cx="357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1961142" y="5292483"/>
            <a:ext cx="9928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/>
              <a:t>R ▷</a:t>
            </a:r>
            <a:r>
              <a:rPr lang="en-US" sz="2400" baseline="-25000" dirty="0"/>
              <a:t>p</a:t>
            </a:r>
            <a:r>
              <a:rPr lang="en-US" sz="2400" dirty="0"/>
              <a:t> S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63448" y="5292483"/>
            <a:ext cx="1050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R </a:t>
            </a:r>
            <a:r>
              <a:rPr lang="en-GB" sz="2400" dirty="0" smtClean="0">
                <a:cs typeface="Georgia"/>
              </a:rPr>
              <a:t>⨝</a:t>
            </a:r>
            <a:r>
              <a:rPr lang="en-GB" sz="2400" baseline="-25000" dirty="0" smtClean="0">
                <a:cs typeface="Georgia"/>
              </a:rPr>
              <a:t>p</a:t>
            </a:r>
            <a:r>
              <a:rPr lang="en-GB" sz="2400" dirty="0" smtClean="0">
                <a:cs typeface="Georgia"/>
              </a:rPr>
              <a:t> </a:t>
            </a:r>
            <a:r>
              <a:rPr lang="en-GB" sz="2400" dirty="0">
                <a:cs typeface="Georgia"/>
              </a:rPr>
              <a:t>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083926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Concurrency 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371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autonomy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sites in a distributed </a:t>
            </a:r>
            <a:r>
              <a:rPr lang="en-US" dirty="0" smtClean="0"/>
              <a:t>database system </a:t>
            </a:r>
            <a:r>
              <a:rPr lang="en-US" dirty="0"/>
              <a:t>should be autonomous or independent of each </a:t>
            </a:r>
            <a:r>
              <a:rPr lang="en-US" dirty="0" smtClean="0"/>
              <a:t>other</a:t>
            </a:r>
            <a:endParaRPr lang="en-US" dirty="0"/>
          </a:p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r>
              <a:rPr lang="en-US" i="1" dirty="0" smtClean="0"/>
              <a:t>Each </a:t>
            </a:r>
            <a:r>
              <a:rPr lang="en-US" i="1" dirty="0"/>
              <a:t>site </a:t>
            </a:r>
            <a:r>
              <a:rPr lang="en-US" i="1" dirty="0" smtClean="0"/>
              <a:t>should </a:t>
            </a:r>
            <a:r>
              <a:rPr lang="en-US" i="1" dirty="0"/>
              <a:t>provide its own security, locking, logging, integrity, and recovery. Local operations use and affect only local resources and do not depend on other </a:t>
            </a:r>
            <a:r>
              <a:rPr lang="en-US" i="1" dirty="0" smtClean="0"/>
              <a:t>sites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1584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GB" dirty="0" smtClean="0"/>
              <a:t>Transaction processing may be spread across several sites in the distributed database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The site from which the transaction originated is known </a:t>
            </a:r>
            <a:r>
              <a:rPr lang="en-GB" dirty="0"/>
              <a:t>as the </a:t>
            </a:r>
            <a:r>
              <a:rPr lang="en-GB" i="1" dirty="0"/>
              <a:t>coordinator</a:t>
            </a:r>
            <a:r>
              <a:rPr lang="en-GB" dirty="0"/>
              <a:t> 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The sites on which the transaction is executed are known </a:t>
            </a:r>
            <a:r>
              <a:rPr lang="en-GB" dirty="0"/>
              <a:t>as the </a:t>
            </a:r>
            <a:r>
              <a:rPr lang="en-GB" i="1" dirty="0" smtClean="0"/>
              <a:t>participants</a:t>
            </a:r>
            <a:endParaRPr lang="en-GB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Transactions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4298319" y="4967111"/>
            <a:ext cx="564445" cy="564445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971898" y="4233333"/>
            <a:ext cx="553156" cy="564445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5971898" y="4967111"/>
            <a:ext cx="553156" cy="564445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5971898" y="5752217"/>
            <a:ext cx="553156" cy="564445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2" name="Straight Arrow Connector 11"/>
          <p:cNvCxnSpPr>
            <a:stCxn id="23" idx="3"/>
            <a:endCxn id="7" idx="1"/>
          </p:cNvCxnSpPr>
          <p:nvPr/>
        </p:nvCxnSpPr>
        <p:spPr bwMode="auto">
          <a:xfrm>
            <a:off x="3465764" y="5249334"/>
            <a:ext cx="8325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stCxn id="7" idx="3"/>
            <a:endCxn id="8" idx="1"/>
          </p:cNvCxnSpPr>
          <p:nvPr/>
        </p:nvCxnSpPr>
        <p:spPr bwMode="auto">
          <a:xfrm flipV="1">
            <a:off x="4862764" y="4515556"/>
            <a:ext cx="1109134" cy="73377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stCxn id="7" idx="3"/>
            <a:endCxn id="9" idx="1"/>
          </p:cNvCxnSpPr>
          <p:nvPr/>
        </p:nvCxnSpPr>
        <p:spPr bwMode="auto">
          <a:xfrm>
            <a:off x="4862764" y="5249334"/>
            <a:ext cx="110913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>
            <a:stCxn id="7" idx="3"/>
            <a:endCxn id="10" idx="1"/>
          </p:cNvCxnSpPr>
          <p:nvPr/>
        </p:nvCxnSpPr>
        <p:spPr bwMode="auto">
          <a:xfrm>
            <a:off x="4862764" y="5249334"/>
            <a:ext cx="1109134" cy="78510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2125133" y="5064668"/>
            <a:ext cx="1340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transaction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242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Distribution and ACID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Non-distributed databases aim to maintain isolation</a:t>
            </a:r>
          </a:p>
          <a:p>
            <a:pPr lvl="1"/>
            <a:r>
              <a:rPr lang="en-GB" dirty="0" smtClean="0"/>
              <a:t>Isolation: A </a:t>
            </a:r>
            <a:r>
              <a:rPr lang="en-GB" dirty="0"/>
              <a:t>transaction should not make updates externally visible </a:t>
            </a:r>
            <a:r>
              <a:rPr lang="en-GB" dirty="0" smtClean="0"/>
              <a:t>until committed</a:t>
            </a:r>
            <a:endParaRPr lang="en-US" dirty="0" smtClean="0"/>
          </a:p>
          <a:p>
            <a:pPr>
              <a:lnSpc>
                <a:spcPct val="90000"/>
              </a:lnSpc>
              <a:spcAft>
                <a:spcPts val="840"/>
              </a:spcAft>
            </a:pPr>
            <a:endParaRPr lang="en-GB" dirty="0"/>
          </a:p>
          <a:p>
            <a:pPr marL="0" indent="0">
              <a:lnSpc>
                <a:spcPct val="90000"/>
              </a:lnSpc>
              <a:spcAft>
                <a:spcPts val="840"/>
              </a:spcAft>
              <a:buNone/>
            </a:pPr>
            <a:r>
              <a:rPr lang="en-GB" dirty="0"/>
              <a:t>D</a:t>
            </a:r>
            <a:r>
              <a:rPr lang="en-GB" dirty="0" smtClean="0"/>
              <a:t>istributed databases commonly use two</a:t>
            </a:r>
            <a:r>
              <a:rPr lang="en-GB" dirty="0"/>
              <a:t>-phase </a:t>
            </a:r>
            <a:r>
              <a:rPr lang="en-GB" dirty="0" smtClean="0"/>
              <a:t>locking (2PL) to preserve isolation</a:t>
            </a:r>
          </a:p>
          <a:p>
            <a:pPr lvl="1">
              <a:lnSpc>
                <a:spcPct val="90000"/>
              </a:lnSpc>
              <a:spcAft>
                <a:spcPts val="840"/>
              </a:spcAft>
            </a:pPr>
            <a:r>
              <a:rPr lang="en-GB" dirty="0" smtClean="0"/>
              <a:t>2PL ensures </a:t>
            </a:r>
            <a:r>
              <a:rPr lang="en-GB" dirty="0" err="1" smtClean="0"/>
              <a:t>serialisability</a:t>
            </a:r>
            <a:r>
              <a:rPr lang="en-GB" dirty="0" smtClean="0"/>
              <a:t>, the highest isolation leve</a:t>
            </a:r>
            <a:r>
              <a:rPr lang="en-GB" dirty="0"/>
              <a:t>l</a:t>
            </a:r>
          </a:p>
          <a:p>
            <a:pPr marL="0" indent="0">
              <a:lnSpc>
                <a:spcPct val="90000"/>
              </a:lnSpc>
              <a:spcAft>
                <a:spcPts val="840"/>
              </a:spcAft>
              <a:buNone/>
            </a:pPr>
            <a:endParaRPr lang="en-US" dirty="0"/>
          </a:p>
          <a:p>
            <a:pPr lvl="1">
              <a:lnSpc>
                <a:spcPct val="90000"/>
              </a:lnSpc>
              <a:spcAft>
                <a:spcPts val="840"/>
              </a:spcAf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8415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Two phases:</a:t>
            </a:r>
          </a:p>
          <a:p>
            <a:pPr lvl="1"/>
            <a:r>
              <a:rPr lang="en-GB" dirty="0" smtClean="0"/>
              <a:t>Growing phase: obtain locks, access data items</a:t>
            </a:r>
          </a:p>
          <a:p>
            <a:pPr lvl="1"/>
            <a:r>
              <a:rPr lang="en-GB" dirty="0" smtClean="0"/>
              <a:t>Shrinking phase: release locks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Guarantees </a:t>
            </a:r>
            <a:r>
              <a:rPr lang="en-GB" dirty="0" err="1"/>
              <a:t>serialisable</a:t>
            </a:r>
            <a:r>
              <a:rPr lang="en-GB" dirty="0"/>
              <a:t> </a:t>
            </a:r>
            <a:r>
              <a:rPr lang="en-GB" dirty="0" smtClean="0"/>
              <a:t>transactions</a:t>
            </a:r>
            <a:endParaRPr lang="en-GB" dirty="0"/>
          </a:p>
        </p:txBody>
      </p:sp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Two-Phase Locking</a:t>
            </a:r>
            <a:endParaRPr lang="en-US"/>
          </a:p>
        </p:txBody>
      </p:sp>
      <p:cxnSp>
        <p:nvCxnSpPr>
          <p:cNvPr id="4" name="Straight Arrow Connector 3"/>
          <p:cNvCxnSpPr/>
          <p:nvPr/>
        </p:nvCxnSpPr>
        <p:spPr bwMode="auto">
          <a:xfrm flipV="1">
            <a:off x="1700680" y="4101095"/>
            <a:ext cx="0" cy="181200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>
            <a:off x="1700680" y="5913098"/>
            <a:ext cx="5773132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 flipV="1">
            <a:off x="2637210" y="5541095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flipV="1">
            <a:off x="2996427" y="5181095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 flipV="1">
            <a:off x="3361007" y="4821095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 flipV="1">
            <a:off x="3714861" y="4461095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V="1">
            <a:off x="4073075" y="4101095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4433294" y="4101095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4790502" y="4461095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>
            <a:off x="5509943" y="5181095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5869160" y="5541095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4433295" y="4101095"/>
            <a:ext cx="0" cy="181200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923003" y="4007314"/>
            <a:ext cx="7776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#locks</a:t>
            </a:r>
            <a:endParaRPr lang="en-US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6878276" y="5541095"/>
            <a:ext cx="5955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time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1961800" y="5579845"/>
            <a:ext cx="6754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BEGIN</a:t>
            </a:r>
            <a:endParaRPr lang="en-US" sz="1200" dirty="0"/>
          </a:p>
        </p:txBody>
      </p:sp>
      <p:sp>
        <p:nvSpPr>
          <p:cNvPr id="29" name="TextBox 28"/>
          <p:cNvSpPr txBox="1"/>
          <p:nvPr/>
        </p:nvSpPr>
        <p:spPr>
          <a:xfrm>
            <a:off x="5869161" y="5579845"/>
            <a:ext cx="5185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END</a:t>
            </a:r>
            <a:endParaRPr lang="en-US" sz="1200" dirty="0"/>
          </a:p>
        </p:txBody>
      </p:sp>
      <p:sp>
        <p:nvSpPr>
          <p:cNvPr id="30" name="TextBox 29"/>
          <p:cNvSpPr txBox="1"/>
          <p:nvPr/>
        </p:nvSpPr>
        <p:spPr>
          <a:xfrm>
            <a:off x="3720224" y="5391345"/>
            <a:ext cx="6662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LOCK </a:t>
            </a:r>
            <a:br>
              <a:rPr lang="en-US" sz="1200" dirty="0" smtClean="0"/>
            </a:br>
            <a:r>
              <a:rPr lang="en-US" sz="1200" dirty="0" smtClean="0"/>
              <a:t>POINT</a:t>
            </a:r>
            <a:endParaRPr lang="en-US" sz="1200" dirty="0"/>
          </a:p>
        </p:txBody>
      </p:sp>
      <p:cxnSp>
        <p:nvCxnSpPr>
          <p:cNvPr id="28" name="Straight Connector 27"/>
          <p:cNvCxnSpPr/>
          <p:nvPr/>
        </p:nvCxnSpPr>
        <p:spPr bwMode="auto">
          <a:xfrm>
            <a:off x="2637210" y="5541095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>
            <a:off x="2996427" y="5181095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/>
          <p:nvPr/>
        </p:nvCxnSpPr>
        <p:spPr bwMode="auto">
          <a:xfrm>
            <a:off x="3361007" y="4821095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>
            <a:off x="3714861" y="4461095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/>
          <p:nvPr/>
        </p:nvCxnSpPr>
        <p:spPr bwMode="auto">
          <a:xfrm>
            <a:off x="4073075" y="4101095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/>
          <p:nvPr/>
        </p:nvCxnSpPr>
        <p:spPr bwMode="auto">
          <a:xfrm>
            <a:off x="4432292" y="4461095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>
            <a:off x="5509943" y="5543937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>
            <a:off x="5150726" y="5181095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>
            <a:off x="4791509" y="4821095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Arrow Connector 42"/>
          <p:cNvCxnSpPr/>
          <p:nvPr/>
        </p:nvCxnSpPr>
        <p:spPr bwMode="auto">
          <a:xfrm>
            <a:off x="5147502" y="4821095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4" name="Left Brace 43"/>
          <p:cNvSpPr/>
          <p:nvPr/>
        </p:nvSpPr>
        <p:spPr bwMode="auto">
          <a:xfrm rot="16200000">
            <a:off x="3355232" y="5300892"/>
            <a:ext cx="360041" cy="1796085"/>
          </a:xfrm>
          <a:prstGeom prst="leftBrace">
            <a:avLst>
              <a:gd name="adj1" fmla="val 36839"/>
              <a:gd name="adj2" fmla="val 50000"/>
            </a:avLst>
          </a:prstGeom>
          <a:noFill/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920407" y="6306947"/>
            <a:ext cx="12564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Georgia"/>
                <a:cs typeface="Georgia"/>
              </a:rPr>
              <a:t>growing phase</a:t>
            </a:r>
            <a:endParaRPr lang="en-US" sz="1200" dirty="0">
              <a:latin typeface="Georgia"/>
              <a:cs typeface="Georgia"/>
            </a:endParaRPr>
          </a:p>
        </p:txBody>
      </p:sp>
      <p:sp>
        <p:nvSpPr>
          <p:cNvPr id="47" name="Left Brace 46"/>
          <p:cNvSpPr/>
          <p:nvPr/>
        </p:nvSpPr>
        <p:spPr bwMode="auto">
          <a:xfrm rot="16200000">
            <a:off x="4957397" y="5467190"/>
            <a:ext cx="387662" cy="1435865"/>
          </a:xfrm>
          <a:prstGeom prst="leftBrace">
            <a:avLst>
              <a:gd name="adj1" fmla="val 36839"/>
              <a:gd name="adj2" fmla="val 50000"/>
            </a:avLst>
          </a:prstGeom>
          <a:noFill/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519259" y="6315114"/>
            <a:ext cx="12564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Georgia"/>
                <a:cs typeface="Georgia"/>
              </a:rPr>
              <a:t>shrinking phase</a:t>
            </a:r>
            <a:endParaRPr lang="en-US" sz="1200" dirty="0">
              <a:latin typeface="Georgia"/>
              <a:cs typeface="Georgia"/>
            </a:endParaRPr>
          </a:p>
        </p:txBody>
      </p:sp>
      <p:sp>
        <p:nvSpPr>
          <p:cNvPr id="50" name="Slide Number Placeholder 4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6009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9" grpId="0"/>
      <p:bldP spid="30" grpId="0"/>
      <p:bldP spid="44" grpId="0" animBg="1"/>
      <p:bldP spid="45" grpId="0"/>
      <p:bldP spid="47" grpId="0" animBg="1"/>
      <p:bldP spid="48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Distribution and Two-Phase Locking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53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 a non-distributed database, locking is controlled by </a:t>
            </a:r>
            <a:r>
              <a:rPr lang="en-US" i="1" dirty="0" smtClean="0"/>
              <a:t>a lock manager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Two main approaches to implementing two-phase locking in a distributed database:</a:t>
            </a:r>
          </a:p>
          <a:p>
            <a:pPr lvl="1"/>
            <a:r>
              <a:rPr lang="en-US" dirty="0" err="1" smtClean="0"/>
              <a:t>Centralised</a:t>
            </a:r>
            <a:r>
              <a:rPr lang="en-US" dirty="0" smtClean="0"/>
              <a:t> 2PL (C2PL)</a:t>
            </a:r>
            <a:br>
              <a:rPr lang="en-US" dirty="0" smtClean="0"/>
            </a:br>
            <a:r>
              <a:rPr lang="en-US" dirty="0" smtClean="0"/>
              <a:t>Responsibility for lock management lies with a single site</a:t>
            </a:r>
          </a:p>
          <a:p>
            <a:pPr lvl="1"/>
            <a:r>
              <a:rPr lang="en-US" dirty="0" smtClean="0"/>
              <a:t>Distributed 2PL (D2PL)</a:t>
            </a:r>
            <a:br>
              <a:rPr lang="en-US" dirty="0" smtClean="0"/>
            </a:br>
            <a:r>
              <a:rPr lang="en-US" dirty="0" smtClean="0"/>
              <a:t>Each site has its own lock manager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098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Coordinating site runs </a:t>
            </a:r>
            <a:r>
              <a:rPr lang="en-US" i="1" dirty="0" smtClean="0"/>
              <a:t>transaction manager </a:t>
            </a:r>
            <a:r>
              <a:rPr lang="en-US" dirty="0" smtClean="0"/>
              <a:t>TM</a:t>
            </a:r>
          </a:p>
          <a:p>
            <a:pPr marL="0" indent="0">
              <a:buNone/>
            </a:pPr>
            <a:r>
              <a:rPr lang="en-US" dirty="0" smtClean="0"/>
              <a:t>Participant sites run </a:t>
            </a:r>
            <a:r>
              <a:rPr lang="en-US" i="1" dirty="0" smtClean="0"/>
              <a:t>data processors</a:t>
            </a:r>
            <a:r>
              <a:rPr lang="en-US" dirty="0" smtClean="0"/>
              <a:t> DP</a:t>
            </a:r>
          </a:p>
          <a:p>
            <a:pPr marL="0" indent="0">
              <a:buNone/>
            </a:pPr>
            <a:r>
              <a:rPr lang="en-US" dirty="0" smtClean="0"/>
              <a:t>Lock manager LM runs on central site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TM requests locks from LM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If granted, TM submits operations to processors DP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When DPs finish, TM sends message to LM to release locks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Centralised</a:t>
            </a:r>
            <a:r>
              <a:rPr lang="en-US" dirty="0" smtClean="0"/>
              <a:t> Two-Phase Locking (C2PL)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54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4591695" y="1682750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DP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8" name="Straight Connector 7"/>
          <p:cNvCxnSpPr>
            <a:stCxn id="7" idx="2"/>
          </p:cNvCxnSpPr>
          <p:nvPr/>
        </p:nvCxnSpPr>
        <p:spPr bwMode="auto">
          <a:xfrm>
            <a:off x="4951735" y="2027111"/>
            <a:ext cx="0" cy="414508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Rectangle 8"/>
          <p:cNvSpPr/>
          <p:nvPr/>
        </p:nvSpPr>
        <p:spPr bwMode="auto">
          <a:xfrm>
            <a:off x="6347320" y="1682750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TM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0" name="Straight Connector 9"/>
          <p:cNvCxnSpPr>
            <a:stCxn id="9" idx="2"/>
          </p:cNvCxnSpPr>
          <p:nvPr/>
        </p:nvCxnSpPr>
        <p:spPr bwMode="auto">
          <a:xfrm>
            <a:off x="6707360" y="2027111"/>
            <a:ext cx="0" cy="414508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Rectangle 10"/>
          <p:cNvSpPr/>
          <p:nvPr/>
        </p:nvSpPr>
        <p:spPr bwMode="auto">
          <a:xfrm>
            <a:off x="8099920" y="1682750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LM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2" name="Straight Connector 11"/>
          <p:cNvCxnSpPr>
            <a:stCxn id="11" idx="2"/>
          </p:cNvCxnSpPr>
          <p:nvPr/>
        </p:nvCxnSpPr>
        <p:spPr bwMode="auto">
          <a:xfrm>
            <a:off x="8459960" y="2027111"/>
            <a:ext cx="0" cy="414508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6707360" y="2492896"/>
            <a:ext cx="175260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6954511" y="2137675"/>
            <a:ext cx="12813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lock request</a:t>
            </a:r>
            <a:endParaRPr lang="en-US" sz="1600" dirty="0"/>
          </a:p>
        </p:txBody>
      </p:sp>
      <p:sp>
        <p:nvSpPr>
          <p:cNvPr id="26" name="TextBox 25"/>
          <p:cNvSpPr txBox="1"/>
          <p:nvPr/>
        </p:nvSpPr>
        <p:spPr>
          <a:xfrm>
            <a:off x="6941388" y="3344094"/>
            <a:ext cx="13075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lock granted</a:t>
            </a:r>
            <a:endParaRPr lang="en-US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6926312" y="5078219"/>
            <a:ext cx="13276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release locks</a:t>
            </a:r>
            <a:endParaRPr lang="en-US" sz="1600" dirty="0"/>
          </a:p>
        </p:txBody>
      </p:sp>
      <p:sp>
        <p:nvSpPr>
          <p:cNvPr id="28" name="TextBox 27"/>
          <p:cNvSpPr txBox="1"/>
          <p:nvPr/>
        </p:nvSpPr>
        <p:spPr>
          <a:xfrm>
            <a:off x="5311313" y="3425994"/>
            <a:ext cx="10619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operation</a:t>
            </a:r>
            <a:endParaRPr lang="en-US" sz="1600" dirty="0"/>
          </a:p>
        </p:txBody>
      </p:sp>
      <p:sp>
        <p:nvSpPr>
          <p:cNvPr id="29" name="TextBox 28"/>
          <p:cNvSpPr txBox="1"/>
          <p:nvPr/>
        </p:nvSpPr>
        <p:spPr>
          <a:xfrm>
            <a:off x="5004502" y="4482911"/>
            <a:ext cx="16764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end of operation</a:t>
            </a:r>
            <a:endParaRPr lang="en-US" sz="1600" dirty="0"/>
          </a:p>
        </p:txBody>
      </p:sp>
      <p:cxnSp>
        <p:nvCxnSpPr>
          <p:cNvPr id="32" name="Straight Arrow Connector 31"/>
          <p:cNvCxnSpPr/>
          <p:nvPr/>
        </p:nvCxnSpPr>
        <p:spPr bwMode="auto">
          <a:xfrm flipH="1">
            <a:off x="6707360" y="3086666"/>
            <a:ext cx="1752600" cy="30469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Straight Arrow Connector 33"/>
          <p:cNvCxnSpPr/>
          <p:nvPr/>
        </p:nvCxnSpPr>
        <p:spPr bwMode="auto">
          <a:xfrm flipH="1">
            <a:off x="4949468" y="3696114"/>
            <a:ext cx="1752600" cy="30469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Straight Arrow Connector 35"/>
          <p:cNvCxnSpPr/>
          <p:nvPr/>
        </p:nvCxnSpPr>
        <p:spPr bwMode="auto">
          <a:xfrm>
            <a:off x="4928363" y="4288845"/>
            <a:ext cx="175260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7" name="Straight Arrow Connector 36"/>
          <p:cNvCxnSpPr/>
          <p:nvPr/>
        </p:nvCxnSpPr>
        <p:spPr bwMode="auto">
          <a:xfrm>
            <a:off x="6707360" y="4871409"/>
            <a:ext cx="175260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3174780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29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LM is a single point of failure </a:t>
            </a:r>
          </a:p>
          <a:p>
            <a:pPr lvl="1"/>
            <a:r>
              <a:rPr lang="en-US" dirty="0" smtClean="0"/>
              <a:t>less reliable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LM is a bottleneck</a:t>
            </a:r>
          </a:p>
          <a:p>
            <a:pPr lvl="1"/>
            <a:r>
              <a:rPr lang="en-US" dirty="0" smtClean="0"/>
              <a:t>affects transaction throughput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Centralised</a:t>
            </a:r>
            <a:r>
              <a:rPr lang="en-US" dirty="0" smtClean="0"/>
              <a:t> Two-Phase Locking (C2PL)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55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 bwMode="auto">
          <a:xfrm>
            <a:off x="4591695" y="1682750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DP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0" name="Straight Connector 29"/>
          <p:cNvCxnSpPr>
            <a:stCxn id="21" idx="2"/>
          </p:cNvCxnSpPr>
          <p:nvPr/>
        </p:nvCxnSpPr>
        <p:spPr bwMode="auto">
          <a:xfrm>
            <a:off x="4951735" y="2027111"/>
            <a:ext cx="0" cy="414508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" name="Rectangle 30"/>
          <p:cNvSpPr/>
          <p:nvPr/>
        </p:nvSpPr>
        <p:spPr bwMode="auto">
          <a:xfrm>
            <a:off x="6347320" y="1682750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TM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2" name="Straight Connector 31"/>
          <p:cNvCxnSpPr>
            <a:stCxn id="31" idx="2"/>
          </p:cNvCxnSpPr>
          <p:nvPr/>
        </p:nvCxnSpPr>
        <p:spPr bwMode="auto">
          <a:xfrm>
            <a:off x="6707360" y="2027111"/>
            <a:ext cx="0" cy="414508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" name="Rectangle 32"/>
          <p:cNvSpPr/>
          <p:nvPr/>
        </p:nvSpPr>
        <p:spPr bwMode="auto">
          <a:xfrm>
            <a:off x="8099920" y="1682750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LM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4" name="Straight Connector 33"/>
          <p:cNvCxnSpPr>
            <a:stCxn id="33" idx="2"/>
          </p:cNvCxnSpPr>
          <p:nvPr/>
        </p:nvCxnSpPr>
        <p:spPr bwMode="auto">
          <a:xfrm>
            <a:off x="8459960" y="2027111"/>
            <a:ext cx="0" cy="414508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Arrow Connector 34"/>
          <p:cNvCxnSpPr/>
          <p:nvPr/>
        </p:nvCxnSpPr>
        <p:spPr bwMode="auto">
          <a:xfrm>
            <a:off x="6707360" y="2492896"/>
            <a:ext cx="175260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TextBox 35"/>
          <p:cNvSpPr txBox="1"/>
          <p:nvPr/>
        </p:nvSpPr>
        <p:spPr>
          <a:xfrm>
            <a:off x="6954511" y="2137675"/>
            <a:ext cx="12813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lock request</a:t>
            </a:r>
            <a:endParaRPr lang="en-US" sz="1600" dirty="0"/>
          </a:p>
        </p:txBody>
      </p:sp>
      <p:sp>
        <p:nvSpPr>
          <p:cNvPr id="37" name="TextBox 36"/>
          <p:cNvSpPr txBox="1"/>
          <p:nvPr/>
        </p:nvSpPr>
        <p:spPr>
          <a:xfrm>
            <a:off x="6941388" y="3344094"/>
            <a:ext cx="13075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lock granted</a:t>
            </a:r>
            <a:endParaRPr lang="en-US" sz="1600" dirty="0"/>
          </a:p>
        </p:txBody>
      </p:sp>
      <p:sp>
        <p:nvSpPr>
          <p:cNvPr id="38" name="TextBox 37"/>
          <p:cNvSpPr txBox="1"/>
          <p:nvPr/>
        </p:nvSpPr>
        <p:spPr>
          <a:xfrm>
            <a:off x="6926312" y="5078219"/>
            <a:ext cx="13276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release locks</a:t>
            </a:r>
            <a:endParaRPr lang="en-US" sz="1600" dirty="0"/>
          </a:p>
        </p:txBody>
      </p:sp>
      <p:sp>
        <p:nvSpPr>
          <p:cNvPr id="39" name="TextBox 38"/>
          <p:cNvSpPr txBox="1"/>
          <p:nvPr/>
        </p:nvSpPr>
        <p:spPr>
          <a:xfrm>
            <a:off x="5311313" y="3425994"/>
            <a:ext cx="10619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operation</a:t>
            </a:r>
            <a:endParaRPr lang="en-US" sz="1600" dirty="0"/>
          </a:p>
        </p:txBody>
      </p:sp>
      <p:sp>
        <p:nvSpPr>
          <p:cNvPr id="40" name="TextBox 39"/>
          <p:cNvSpPr txBox="1"/>
          <p:nvPr/>
        </p:nvSpPr>
        <p:spPr>
          <a:xfrm>
            <a:off x="5004502" y="4482911"/>
            <a:ext cx="16764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end of operation</a:t>
            </a:r>
            <a:endParaRPr lang="en-US" sz="1600" dirty="0"/>
          </a:p>
        </p:txBody>
      </p:sp>
      <p:cxnSp>
        <p:nvCxnSpPr>
          <p:cNvPr id="41" name="Straight Arrow Connector 40"/>
          <p:cNvCxnSpPr/>
          <p:nvPr/>
        </p:nvCxnSpPr>
        <p:spPr bwMode="auto">
          <a:xfrm flipH="1">
            <a:off x="6707360" y="3086666"/>
            <a:ext cx="1752600" cy="30469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/>
          <p:nvPr/>
        </p:nvCxnSpPr>
        <p:spPr bwMode="auto">
          <a:xfrm flipH="1">
            <a:off x="4949468" y="3696114"/>
            <a:ext cx="1752600" cy="30469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3" name="Straight Arrow Connector 42"/>
          <p:cNvCxnSpPr/>
          <p:nvPr/>
        </p:nvCxnSpPr>
        <p:spPr bwMode="auto">
          <a:xfrm>
            <a:off x="4928363" y="4288845"/>
            <a:ext cx="175260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4" name="Straight Arrow Connector 43"/>
          <p:cNvCxnSpPr/>
          <p:nvPr/>
        </p:nvCxnSpPr>
        <p:spPr bwMode="auto">
          <a:xfrm>
            <a:off x="6707360" y="4871409"/>
            <a:ext cx="175260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0005702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Coordinating site C runs TM</a:t>
            </a:r>
          </a:p>
          <a:p>
            <a:pPr marL="0" indent="0">
              <a:buNone/>
            </a:pPr>
            <a:r>
              <a:rPr lang="en-US" dirty="0" smtClean="0"/>
              <a:t>Each participant runs both an LM  and a DP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TM sends operations and lock requests to each LM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If lock can be granted, LM forwards operation to local DP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DP sends “end of operation” to TM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TM sends message to LM to release locks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Two-Phase Locking (D2PL)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56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4591695" y="1682750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DP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8" name="Straight Connector 7"/>
          <p:cNvCxnSpPr>
            <a:stCxn id="7" idx="2"/>
          </p:cNvCxnSpPr>
          <p:nvPr/>
        </p:nvCxnSpPr>
        <p:spPr bwMode="auto">
          <a:xfrm>
            <a:off x="4951735" y="2027111"/>
            <a:ext cx="0" cy="414508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Rectangle 8"/>
          <p:cNvSpPr/>
          <p:nvPr/>
        </p:nvSpPr>
        <p:spPr bwMode="auto">
          <a:xfrm>
            <a:off x="6347320" y="1682750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latin typeface="Georgia"/>
                <a:ea typeface="ＭＳ Ｐゴシック" pitchFamily="-106" charset="-128"/>
                <a:cs typeface="Georgia"/>
              </a:rPr>
              <a:t>L</a:t>
            </a: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M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0" name="Straight Connector 9"/>
          <p:cNvCxnSpPr>
            <a:stCxn id="9" idx="2"/>
          </p:cNvCxnSpPr>
          <p:nvPr/>
        </p:nvCxnSpPr>
        <p:spPr bwMode="auto">
          <a:xfrm>
            <a:off x="6707360" y="2027111"/>
            <a:ext cx="0" cy="414508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Rectangle 10"/>
          <p:cNvSpPr/>
          <p:nvPr/>
        </p:nvSpPr>
        <p:spPr bwMode="auto">
          <a:xfrm>
            <a:off x="8099920" y="1682750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latin typeface="Georgia"/>
                <a:ea typeface="ＭＳ Ｐゴシック" pitchFamily="-106" charset="-128"/>
                <a:cs typeface="Georgia"/>
              </a:rPr>
              <a:t>T</a:t>
            </a: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M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2" name="Straight Connector 11"/>
          <p:cNvCxnSpPr>
            <a:stCxn id="11" idx="2"/>
          </p:cNvCxnSpPr>
          <p:nvPr/>
        </p:nvCxnSpPr>
        <p:spPr bwMode="auto">
          <a:xfrm>
            <a:off x="8459960" y="2027111"/>
            <a:ext cx="0" cy="414508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 flipH="1">
            <a:off x="6680963" y="2476229"/>
            <a:ext cx="1778997" cy="30469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6954513" y="1996565"/>
            <a:ext cx="128132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operation +</a:t>
            </a:r>
            <a:br>
              <a:rPr lang="en-US" sz="1600" dirty="0" smtClean="0"/>
            </a:br>
            <a:r>
              <a:rPr lang="en-US" sz="1600" dirty="0" smtClean="0"/>
              <a:t>lock request</a:t>
            </a:r>
            <a:endParaRPr lang="en-US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6941388" y="4858939"/>
            <a:ext cx="13276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release locks</a:t>
            </a:r>
            <a:endParaRPr lang="en-US" sz="1600" dirty="0"/>
          </a:p>
        </p:txBody>
      </p:sp>
      <p:sp>
        <p:nvSpPr>
          <p:cNvPr id="21" name="TextBox 20"/>
          <p:cNvSpPr txBox="1"/>
          <p:nvPr/>
        </p:nvSpPr>
        <p:spPr>
          <a:xfrm>
            <a:off x="5311313" y="2805110"/>
            <a:ext cx="10619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operation</a:t>
            </a:r>
            <a:endParaRPr lang="en-US" sz="1600" dirty="0"/>
          </a:p>
        </p:txBody>
      </p:sp>
      <p:sp>
        <p:nvSpPr>
          <p:cNvPr id="22" name="TextBox 21"/>
          <p:cNvSpPr txBox="1"/>
          <p:nvPr/>
        </p:nvSpPr>
        <p:spPr>
          <a:xfrm>
            <a:off x="5004502" y="3953196"/>
            <a:ext cx="16764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end of operation</a:t>
            </a:r>
            <a:endParaRPr lang="en-US" sz="1600" dirty="0"/>
          </a:p>
        </p:txBody>
      </p:sp>
      <p:cxnSp>
        <p:nvCxnSpPr>
          <p:cNvPr id="25" name="Straight Arrow Connector 24"/>
          <p:cNvCxnSpPr/>
          <p:nvPr/>
        </p:nvCxnSpPr>
        <p:spPr bwMode="auto">
          <a:xfrm flipH="1">
            <a:off x="4939794" y="3085677"/>
            <a:ext cx="1778997" cy="30469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/>
          <p:nvPr/>
        </p:nvCxnSpPr>
        <p:spPr bwMode="auto">
          <a:xfrm>
            <a:off x="4939794" y="3695075"/>
            <a:ext cx="3520166" cy="57606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Straight Arrow Connector 30"/>
          <p:cNvCxnSpPr/>
          <p:nvPr/>
        </p:nvCxnSpPr>
        <p:spPr bwMode="auto">
          <a:xfrm flipH="1">
            <a:off x="6680963" y="4575888"/>
            <a:ext cx="1778997" cy="30469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8550971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  <p:bldP spid="21" grpId="0"/>
      <p:bldP spid="22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Variant: </a:t>
            </a:r>
          </a:p>
          <a:p>
            <a:pPr marL="0" indent="0">
              <a:buNone/>
            </a:pPr>
            <a:r>
              <a:rPr lang="en-US" dirty="0" smtClean="0"/>
              <a:t>DPs may send “end of operation” to their own LM</a:t>
            </a:r>
          </a:p>
          <a:p>
            <a:pPr marL="0" indent="0">
              <a:buNone/>
            </a:pPr>
            <a:r>
              <a:rPr lang="en-US" dirty="0" smtClean="0"/>
              <a:t>LM releases lock and informs TM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Two-Phase Locking (D2PL)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57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4591695" y="1682750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DP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8" name="Straight Connector 7"/>
          <p:cNvCxnSpPr>
            <a:stCxn id="7" idx="2"/>
          </p:cNvCxnSpPr>
          <p:nvPr/>
        </p:nvCxnSpPr>
        <p:spPr bwMode="auto">
          <a:xfrm>
            <a:off x="4951735" y="2027111"/>
            <a:ext cx="0" cy="414508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Rectangle 8"/>
          <p:cNvSpPr/>
          <p:nvPr/>
        </p:nvSpPr>
        <p:spPr bwMode="auto">
          <a:xfrm>
            <a:off x="6347320" y="1682750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latin typeface="Georgia"/>
                <a:ea typeface="ＭＳ Ｐゴシック" pitchFamily="-106" charset="-128"/>
                <a:cs typeface="Georgia"/>
              </a:rPr>
              <a:t>L</a:t>
            </a: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M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0" name="Straight Connector 9"/>
          <p:cNvCxnSpPr>
            <a:stCxn id="9" idx="2"/>
          </p:cNvCxnSpPr>
          <p:nvPr/>
        </p:nvCxnSpPr>
        <p:spPr bwMode="auto">
          <a:xfrm>
            <a:off x="6707360" y="2027111"/>
            <a:ext cx="0" cy="414508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Rectangle 10"/>
          <p:cNvSpPr/>
          <p:nvPr/>
        </p:nvSpPr>
        <p:spPr bwMode="auto">
          <a:xfrm>
            <a:off x="8099920" y="1682750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latin typeface="Georgia"/>
                <a:ea typeface="ＭＳ Ｐゴシック" pitchFamily="-106" charset="-128"/>
                <a:cs typeface="Georgia"/>
              </a:rPr>
              <a:t>T</a:t>
            </a: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M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2" name="Straight Connector 11"/>
          <p:cNvCxnSpPr>
            <a:stCxn id="11" idx="2"/>
          </p:cNvCxnSpPr>
          <p:nvPr/>
        </p:nvCxnSpPr>
        <p:spPr bwMode="auto">
          <a:xfrm>
            <a:off x="8459960" y="2027111"/>
            <a:ext cx="0" cy="414508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 flipH="1">
            <a:off x="6680963" y="2476229"/>
            <a:ext cx="1778997" cy="30469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6954513" y="1996565"/>
            <a:ext cx="128132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operation +</a:t>
            </a:r>
            <a:br>
              <a:rPr lang="en-US" sz="1600" dirty="0" smtClean="0"/>
            </a:br>
            <a:r>
              <a:rPr lang="en-US" sz="1600" dirty="0" smtClean="0"/>
              <a:t>lock request</a:t>
            </a:r>
            <a:endParaRPr lang="en-US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6757102" y="4571606"/>
            <a:ext cx="16764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end of operation</a:t>
            </a:r>
            <a:endParaRPr lang="en-US" sz="1600" dirty="0"/>
          </a:p>
        </p:txBody>
      </p:sp>
      <p:sp>
        <p:nvSpPr>
          <p:cNvPr id="21" name="TextBox 20"/>
          <p:cNvSpPr txBox="1"/>
          <p:nvPr/>
        </p:nvSpPr>
        <p:spPr>
          <a:xfrm>
            <a:off x="5311313" y="2805110"/>
            <a:ext cx="10619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operation</a:t>
            </a:r>
            <a:endParaRPr lang="en-US" sz="1600" dirty="0"/>
          </a:p>
        </p:txBody>
      </p:sp>
      <p:sp>
        <p:nvSpPr>
          <p:cNvPr id="22" name="TextBox 21"/>
          <p:cNvSpPr txBox="1"/>
          <p:nvPr/>
        </p:nvSpPr>
        <p:spPr>
          <a:xfrm>
            <a:off x="5004502" y="3953196"/>
            <a:ext cx="167646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end of operation</a:t>
            </a:r>
          </a:p>
          <a:p>
            <a:pPr algn="ctr"/>
            <a:r>
              <a:rPr lang="en-US" sz="1600" dirty="0" smtClean="0"/>
              <a:t>+ release locks</a:t>
            </a:r>
          </a:p>
        </p:txBody>
      </p:sp>
      <p:cxnSp>
        <p:nvCxnSpPr>
          <p:cNvPr id="25" name="Straight Arrow Connector 24"/>
          <p:cNvCxnSpPr/>
          <p:nvPr/>
        </p:nvCxnSpPr>
        <p:spPr bwMode="auto">
          <a:xfrm flipH="1">
            <a:off x="4939794" y="3085677"/>
            <a:ext cx="1778997" cy="30469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4954760" y="3678408"/>
            <a:ext cx="175260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Straight Arrow Connector 22"/>
          <p:cNvCxnSpPr/>
          <p:nvPr/>
        </p:nvCxnSpPr>
        <p:spPr bwMode="auto">
          <a:xfrm>
            <a:off x="6707360" y="4264746"/>
            <a:ext cx="175260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2037815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Deadlock</a:t>
            </a:r>
            <a:endParaRPr lang="en-US"/>
          </a:p>
        </p:txBody>
      </p:sp>
      <p:sp>
        <p:nvSpPr>
          <p:cNvPr id="2088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Deadlock exists when two or more transactions are waiting for each other to release a lock on an item</a:t>
            </a:r>
            <a:endParaRPr lang="en-US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Three conditions must be satisfied for deadlock to occur:</a:t>
            </a:r>
          </a:p>
          <a:p>
            <a:pPr lvl="1"/>
            <a:r>
              <a:rPr lang="en-GB" dirty="0" smtClean="0"/>
              <a:t>Concurrency: two transactions claim exclusive control of one resource</a:t>
            </a:r>
          </a:p>
          <a:p>
            <a:pPr lvl="1"/>
            <a:r>
              <a:rPr lang="en-GB" dirty="0" smtClean="0"/>
              <a:t>Hold: one transaction continues to hold exclusively controlled resources until its need is satisfied</a:t>
            </a:r>
          </a:p>
          <a:p>
            <a:pPr lvl="1"/>
            <a:r>
              <a:rPr lang="en-GB" dirty="0" smtClean="0"/>
              <a:t>Wait: transactions wait in queues for additional resources while holding resources already allocated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3635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7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Representation of interactions between transactions</a:t>
            </a:r>
          </a:p>
          <a:p>
            <a:pPr marL="0" indent="0">
              <a:buNone/>
            </a:pPr>
            <a:r>
              <a:rPr lang="en-GB" dirty="0" smtClean="0"/>
              <a:t>Directed </a:t>
            </a:r>
            <a:r>
              <a:rPr lang="en-GB" dirty="0"/>
              <a:t>graph </a:t>
            </a:r>
            <a:r>
              <a:rPr lang="en-GB" dirty="0" smtClean="0"/>
              <a:t>containing:</a:t>
            </a:r>
            <a:endParaRPr lang="en-GB" dirty="0"/>
          </a:p>
          <a:p>
            <a:pPr lvl="1"/>
            <a:r>
              <a:rPr lang="en-GB" dirty="0" smtClean="0"/>
              <a:t>A vertex </a:t>
            </a:r>
            <a:r>
              <a:rPr lang="en-GB" dirty="0"/>
              <a:t>for each transaction that is currently executing</a:t>
            </a:r>
          </a:p>
          <a:p>
            <a:pPr lvl="1"/>
            <a:r>
              <a:rPr lang="en-GB" dirty="0"/>
              <a:t>An edge from T1 to T2 if T1 is waiting to lock an item that is currently locked by </a:t>
            </a:r>
            <a:r>
              <a:rPr lang="en-GB" dirty="0" smtClean="0"/>
              <a:t>T2</a:t>
            </a:r>
          </a:p>
          <a:p>
            <a:pPr marL="0" indent="0">
              <a:buNone/>
            </a:pPr>
            <a:r>
              <a:rPr lang="en-GB" dirty="0" smtClean="0"/>
              <a:t>Deadlock </a:t>
            </a:r>
            <a:r>
              <a:rPr lang="en-GB" dirty="0"/>
              <a:t>exists </a:t>
            </a:r>
            <a:r>
              <a:rPr lang="en-GB" dirty="0" err="1"/>
              <a:t>iff</a:t>
            </a:r>
            <a:r>
              <a:rPr lang="en-GB" dirty="0"/>
              <a:t> the </a:t>
            </a:r>
            <a:r>
              <a:rPr lang="en-GB" dirty="0" smtClean="0"/>
              <a:t>WFG contains </a:t>
            </a:r>
            <a:r>
              <a:rPr lang="en-GB" dirty="0"/>
              <a:t>a cycle</a:t>
            </a:r>
            <a:endParaRPr lang="en-US" dirty="0"/>
          </a:p>
        </p:txBody>
      </p:sp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Wait</a:t>
            </a:r>
            <a:r>
              <a:rPr lang="en-GB" dirty="0" smtClean="0"/>
              <a:t>-For </a:t>
            </a:r>
            <a:r>
              <a:rPr lang="en-GB" dirty="0"/>
              <a:t>Graph</a:t>
            </a:r>
            <a:endParaRPr lang="en-US" dirty="0"/>
          </a:p>
        </p:txBody>
      </p:sp>
      <p:sp>
        <p:nvSpPr>
          <p:cNvPr id="216068" name="Oval 4"/>
          <p:cNvSpPr>
            <a:spLocks noChangeArrowheads="1"/>
          </p:cNvSpPr>
          <p:nvPr/>
        </p:nvSpPr>
        <p:spPr bwMode="auto">
          <a:xfrm>
            <a:off x="6713538" y="2413000"/>
            <a:ext cx="431800" cy="431800"/>
          </a:xfrm>
          <a:prstGeom prst="ellipse">
            <a:avLst/>
          </a:prstGeom>
          <a:solidFill>
            <a:schemeClr val="bg1"/>
          </a:solidFill>
          <a:ln w="19050" cmpd="sng">
            <a:solidFill>
              <a:schemeClr val="tx1">
                <a:lumMod val="50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dirty="0" smtClean="0"/>
              <a:t>T1</a:t>
            </a:r>
            <a:endParaRPr lang="en-US" dirty="0"/>
          </a:p>
        </p:txBody>
      </p:sp>
      <p:sp>
        <p:nvSpPr>
          <p:cNvPr id="216069" name="Oval 5"/>
          <p:cNvSpPr>
            <a:spLocks noChangeArrowheads="1"/>
          </p:cNvSpPr>
          <p:nvPr/>
        </p:nvSpPr>
        <p:spPr bwMode="auto">
          <a:xfrm>
            <a:off x="5849938" y="3706633"/>
            <a:ext cx="431800" cy="431800"/>
          </a:xfrm>
          <a:prstGeom prst="ellipse">
            <a:avLst/>
          </a:prstGeom>
          <a:solidFill>
            <a:schemeClr val="bg1"/>
          </a:solidFill>
          <a:ln w="19050" cmpd="sng">
            <a:solidFill>
              <a:schemeClr val="tx1">
                <a:lumMod val="50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dirty="0" smtClean="0"/>
              <a:t>T3</a:t>
            </a:r>
            <a:endParaRPr lang="en-US" dirty="0"/>
          </a:p>
        </p:txBody>
      </p:sp>
      <p:sp>
        <p:nvSpPr>
          <p:cNvPr id="216070" name="Oval 6"/>
          <p:cNvSpPr>
            <a:spLocks noChangeArrowheads="1"/>
          </p:cNvSpPr>
          <p:nvPr/>
        </p:nvSpPr>
        <p:spPr bwMode="auto">
          <a:xfrm>
            <a:off x="7577138" y="3706633"/>
            <a:ext cx="431800" cy="431800"/>
          </a:xfrm>
          <a:prstGeom prst="ellipse">
            <a:avLst/>
          </a:prstGeom>
          <a:solidFill>
            <a:schemeClr val="bg1"/>
          </a:solidFill>
          <a:ln w="19050" cmpd="sng">
            <a:solidFill>
              <a:schemeClr val="tx1">
                <a:lumMod val="50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dirty="0" smtClean="0"/>
              <a:t>T2</a:t>
            </a:r>
            <a:endParaRPr lang="en-US" dirty="0"/>
          </a:p>
        </p:txBody>
      </p:sp>
      <p:cxnSp>
        <p:nvCxnSpPr>
          <p:cNvPr id="216076" name="AutoShape 12"/>
          <p:cNvCxnSpPr>
            <a:cxnSpLocks noChangeShapeType="1"/>
            <a:stCxn id="216068" idx="5"/>
            <a:endCxn id="216070" idx="1"/>
          </p:cNvCxnSpPr>
          <p:nvPr/>
        </p:nvCxnSpPr>
        <p:spPr bwMode="auto">
          <a:xfrm>
            <a:off x="7082102" y="2781564"/>
            <a:ext cx="558272" cy="988305"/>
          </a:xfrm>
          <a:prstGeom prst="straightConnector1">
            <a:avLst/>
          </a:prstGeom>
          <a:noFill/>
          <a:ln w="19050" cmpd="sng">
            <a:solidFill>
              <a:srgbClr val="191F22"/>
            </a:solidFill>
            <a:round/>
            <a:headEnd type="none"/>
            <a:tailEnd type="arrow" w="lg" len="lg"/>
          </a:ln>
          <a:effectLst/>
        </p:spPr>
      </p:cxnSp>
      <p:cxnSp>
        <p:nvCxnSpPr>
          <p:cNvPr id="216077" name="AutoShape 13"/>
          <p:cNvCxnSpPr>
            <a:cxnSpLocks noChangeShapeType="1"/>
            <a:stCxn id="216070" idx="2"/>
            <a:endCxn id="216069" idx="6"/>
          </p:cNvCxnSpPr>
          <p:nvPr/>
        </p:nvCxnSpPr>
        <p:spPr bwMode="auto">
          <a:xfrm flipH="1">
            <a:off x="6281738" y="3922533"/>
            <a:ext cx="1295400" cy="0"/>
          </a:xfrm>
          <a:prstGeom prst="straightConnector1">
            <a:avLst/>
          </a:prstGeom>
          <a:noFill/>
          <a:ln w="19050" cmpd="sng">
            <a:solidFill>
              <a:srgbClr val="191F22"/>
            </a:solidFill>
            <a:round/>
            <a:headEnd type="none"/>
            <a:tailEnd type="arrow" w="lg" len="lg"/>
          </a:ln>
          <a:effectLst/>
        </p:spPr>
      </p:cxnSp>
      <p:cxnSp>
        <p:nvCxnSpPr>
          <p:cNvPr id="216078" name="AutoShape 14"/>
          <p:cNvCxnSpPr>
            <a:cxnSpLocks noChangeShapeType="1"/>
            <a:stCxn id="216069" idx="7"/>
            <a:endCxn id="216068" idx="3"/>
          </p:cNvCxnSpPr>
          <p:nvPr/>
        </p:nvCxnSpPr>
        <p:spPr bwMode="auto">
          <a:xfrm flipV="1">
            <a:off x="6218502" y="2781564"/>
            <a:ext cx="558272" cy="988305"/>
          </a:xfrm>
          <a:prstGeom prst="straightConnector1">
            <a:avLst/>
          </a:prstGeom>
          <a:noFill/>
          <a:ln w="19050" cmpd="sng">
            <a:solidFill>
              <a:srgbClr val="191F22"/>
            </a:solidFill>
            <a:round/>
            <a:headEnd type="none"/>
            <a:tailEnd type="arrow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30357356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reliance on a central site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distributed database system should not rely on a central site, </a:t>
            </a:r>
            <a:r>
              <a:rPr lang="en-US" dirty="0" smtClean="0"/>
              <a:t>which may be a </a:t>
            </a:r>
            <a:r>
              <a:rPr lang="en-US" dirty="0"/>
              <a:t>single point of </a:t>
            </a:r>
            <a:r>
              <a:rPr lang="en-US" dirty="0" smtClean="0"/>
              <a:t>failure or a bottleneck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i="1" dirty="0" smtClean="0"/>
              <a:t>Each </a:t>
            </a:r>
            <a:r>
              <a:rPr lang="en-US" i="1" dirty="0"/>
              <a:t>site of a distributed database system provides its own security, locking, logging, integrity, and recovery, and </a:t>
            </a:r>
            <a:r>
              <a:rPr lang="en-US" i="1" dirty="0" smtClean="0"/>
              <a:t>handles </a:t>
            </a:r>
            <a:r>
              <a:rPr lang="en-US" i="1" dirty="0"/>
              <a:t>its own data dictionary. No central site must be involved in every distributed transaction.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2500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Deadlock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Two types of Wait-For Graph</a:t>
            </a:r>
          </a:p>
          <a:p>
            <a:pPr lvl="1"/>
            <a:r>
              <a:rPr lang="en-US" dirty="0" smtClean="0"/>
              <a:t>Local WFG</a:t>
            </a:r>
            <a:br>
              <a:rPr lang="en-US" dirty="0" smtClean="0"/>
            </a:br>
            <a:r>
              <a:rPr lang="en-US" dirty="0" smtClean="0"/>
              <a:t>(one per site, only considers transactions on that site)</a:t>
            </a:r>
          </a:p>
          <a:p>
            <a:pPr lvl="1"/>
            <a:r>
              <a:rPr lang="en-US" dirty="0" smtClean="0"/>
              <a:t>Global WFG </a:t>
            </a:r>
            <a:br>
              <a:rPr lang="en-US" dirty="0" smtClean="0"/>
            </a:br>
            <a:r>
              <a:rPr lang="en-US" dirty="0" smtClean="0"/>
              <a:t>(union of all LWFGs)</a:t>
            </a:r>
          </a:p>
          <a:p>
            <a:pPr marL="0" indent="0">
              <a:buNone/>
            </a:pPr>
            <a:r>
              <a:rPr lang="en-US" dirty="0" smtClean="0"/>
              <a:t>Deadlock may occur </a:t>
            </a:r>
          </a:p>
          <a:p>
            <a:pPr lvl="1"/>
            <a:r>
              <a:rPr lang="en-US" dirty="0" smtClean="0"/>
              <a:t>on a single site </a:t>
            </a:r>
            <a:br>
              <a:rPr lang="en-US" dirty="0" smtClean="0"/>
            </a:br>
            <a:r>
              <a:rPr lang="en-US" dirty="0" smtClean="0"/>
              <a:t>(within its LWFG)</a:t>
            </a:r>
          </a:p>
          <a:p>
            <a:pPr lvl="1"/>
            <a:r>
              <a:rPr lang="en-US" dirty="0" smtClean="0"/>
              <a:t>between sites </a:t>
            </a:r>
            <a:br>
              <a:rPr lang="en-US" dirty="0" smtClean="0"/>
            </a:br>
            <a:r>
              <a:rPr lang="en-US" dirty="0" smtClean="0"/>
              <a:t>(within the GWFG)</a:t>
            </a:r>
          </a:p>
        </p:txBody>
      </p:sp>
    </p:spTree>
    <p:extLst>
      <p:ext uri="{BB962C8B-B14F-4D97-AF65-F5344CB8AC3E}">
        <p14:creationId xmlns:p14="http://schemas.microsoft.com/office/powerpoint/2010/main" val="3998114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24000" y="1692000"/>
            <a:ext cx="8496000" cy="1076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</a:t>
            </a:r>
            <a:r>
              <a:rPr lang="en-US" dirty="0" smtClean="0"/>
              <a:t>onsider the wait-for relationship T1</a:t>
            </a: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→</a:t>
            </a:r>
            <a:r>
              <a:rPr lang="en-US" dirty="0" smtClean="0"/>
              <a:t>T2→T3→T4→T1 </a:t>
            </a:r>
            <a:br>
              <a:rPr lang="en-US" dirty="0" smtClean="0"/>
            </a:br>
            <a:r>
              <a:rPr lang="en-US" dirty="0" smtClean="0"/>
              <a:t>with T1, T2 on site 1 and T3, T4 on site 2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Deadlock Example</a:t>
            </a:r>
            <a:endParaRPr lang="en-US" dirty="0"/>
          </a:p>
        </p:txBody>
      </p:sp>
      <p:grpSp>
        <p:nvGrpSpPr>
          <p:cNvPr id="36" name="Group 35"/>
          <p:cNvGrpSpPr/>
          <p:nvPr/>
        </p:nvGrpSpPr>
        <p:grpSpPr>
          <a:xfrm>
            <a:off x="1682388" y="3649663"/>
            <a:ext cx="1440000" cy="2880000"/>
            <a:chOff x="974588" y="3749400"/>
            <a:chExt cx="1440000" cy="2880000"/>
          </a:xfrm>
        </p:grpSpPr>
        <p:sp>
          <p:nvSpPr>
            <p:cNvPr id="12" name="Rectangle 11"/>
            <p:cNvSpPr/>
            <p:nvPr/>
          </p:nvSpPr>
          <p:spPr bwMode="auto">
            <a:xfrm>
              <a:off x="974588" y="3749400"/>
              <a:ext cx="1440000" cy="288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72000" tIns="4680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smtClean="0">
                  <a:latin typeface="Georgia"/>
                  <a:ea typeface="ＭＳ Ｐゴシック" pitchFamily="-106" charset="-128"/>
                  <a:cs typeface="Georgia"/>
                </a:rPr>
                <a:t>Site 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1472588" y="4234900"/>
              <a:ext cx="431800" cy="431800"/>
            </a:xfrm>
            <a:prstGeom prst="ellipse">
              <a:avLst/>
            </a:prstGeom>
            <a:solidFill>
              <a:schemeClr val="bg1"/>
            </a:solidFill>
            <a:ln w="19050" cmpd="sng">
              <a:solidFill>
                <a:schemeClr val="tx1">
                  <a:lumMod val="50000"/>
                </a:schemeClr>
              </a:solidFill>
              <a:headEnd/>
              <a:tailEnd/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GB" dirty="0" smtClean="0"/>
                <a:t>T1</a:t>
              </a:r>
              <a:endParaRPr lang="en-US" dirty="0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1472588" y="5756000"/>
              <a:ext cx="431800" cy="431800"/>
            </a:xfrm>
            <a:prstGeom prst="ellipse">
              <a:avLst/>
            </a:prstGeom>
            <a:solidFill>
              <a:schemeClr val="bg1"/>
            </a:solidFill>
            <a:ln w="19050" cmpd="sng">
              <a:solidFill>
                <a:schemeClr val="tx1">
                  <a:lumMod val="50000"/>
                </a:schemeClr>
              </a:solidFill>
              <a:headEnd/>
              <a:tailEnd/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GB" dirty="0" smtClean="0"/>
                <a:t>T2</a:t>
              </a:r>
              <a:endParaRPr lang="en-US" dirty="0"/>
            </a:p>
          </p:txBody>
        </p:sp>
        <p:cxnSp>
          <p:nvCxnSpPr>
            <p:cNvPr id="9" name="AutoShape 12"/>
            <p:cNvCxnSpPr>
              <a:cxnSpLocks noChangeShapeType="1"/>
              <a:stCxn id="6" idx="4"/>
              <a:endCxn id="8" idx="0"/>
            </p:cNvCxnSpPr>
            <p:nvPr/>
          </p:nvCxnSpPr>
          <p:spPr bwMode="auto">
            <a:xfrm>
              <a:off x="1688488" y="4666700"/>
              <a:ext cx="0" cy="1089300"/>
            </a:xfrm>
            <a:prstGeom prst="straightConnector1">
              <a:avLst/>
            </a:prstGeom>
            <a:noFill/>
            <a:ln w="19050" cmpd="sng">
              <a:solidFill>
                <a:srgbClr val="191F22"/>
              </a:solidFill>
              <a:round/>
              <a:headEnd type="none"/>
              <a:tailEnd type="arrow" w="lg" len="lg"/>
            </a:ln>
            <a:effectLst/>
          </p:spPr>
        </p:cxnSp>
      </p:grpSp>
      <p:grpSp>
        <p:nvGrpSpPr>
          <p:cNvPr id="35" name="Group 34"/>
          <p:cNvGrpSpPr/>
          <p:nvPr/>
        </p:nvGrpSpPr>
        <p:grpSpPr>
          <a:xfrm>
            <a:off x="6015288" y="3649663"/>
            <a:ext cx="1440000" cy="2880000"/>
            <a:chOff x="5204400" y="3749400"/>
            <a:chExt cx="1440000" cy="2880000"/>
          </a:xfrm>
        </p:grpSpPr>
        <p:sp>
          <p:nvSpPr>
            <p:cNvPr id="13" name="Rectangle 12"/>
            <p:cNvSpPr/>
            <p:nvPr/>
          </p:nvSpPr>
          <p:spPr bwMode="auto">
            <a:xfrm>
              <a:off x="5204400" y="3749400"/>
              <a:ext cx="1440000" cy="288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72000" tIns="4680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smtClean="0">
                  <a:latin typeface="Georgia"/>
                  <a:ea typeface="ＭＳ Ｐゴシック" pitchFamily="-106" charset="-128"/>
                  <a:cs typeface="Georgia"/>
                </a:rPr>
                <a:t>Site 2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5708500" y="5756000"/>
              <a:ext cx="431800" cy="431800"/>
            </a:xfrm>
            <a:prstGeom prst="ellipse">
              <a:avLst/>
            </a:prstGeom>
            <a:solidFill>
              <a:schemeClr val="bg1"/>
            </a:solidFill>
            <a:ln w="19050" cmpd="sng">
              <a:solidFill>
                <a:schemeClr val="tx1">
                  <a:lumMod val="50000"/>
                </a:schemeClr>
              </a:solidFill>
              <a:headEnd/>
              <a:tailEnd/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GB" dirty="0" smtClean="0"/>
                <a:t>T3</a:t>
              </a:r>
              <a:endParaRPr lang="en-US" dirty="0"/>
            </a:p>
          </p:txBody>
        </p:sp>
        <p:cxnSp>
          <p:nvCxnSpPr>
            <p:cNvPr id="10" name="AutoShape 13"/>
            <p:cNvCxnSpPr>
              <a:cxnSpLocks noChangeShapeType="1"/>
              <a:stCxn id="7" idx="0"/>
              <a:endCxn id="22" idx="4"/>
            </p:cNvCxnSpPr>
            <p:nvPr/>
          </p:nvCxnSpPr>
          <p:spPr bwMode="auto">
            <a:xfrm flipV="1">
              <a:off x="5924400" y="4666700"/>
              <a:ext cx="0" cy="1089300"/>
            </a:xfrm>
            <a:prstGeom prst="straightConnector1">
              <a:avLst/>
            </a:prstGeom>
            <a:noFill/>
            <a:ln w="19050" cmpd="sng">
              <a:solidFill>
                <a:srgbClr val="191F22"/>
              </a:solidFill>
              <a:round/>
              <a:headEnd type="none"/>
              <a:tailEnd type="arrow" w="lg" len="lg"/>
            </a:ln>
            <a:effectLst/>
          </p:spPr>
        </p:cxnSp>
        <p:sp>
          <p:nvSpPr>
            <p:cNvPr id="22" name="Oval 5"/>
            <p:cNvSpPr>
              <a:spLocks noChangeArrowheads="1"/>
            </p:cNvSpPr>
            <p:nvPr/>
          </p:nvSpPr>
          <p:spPr bwMode="auto">
            <a:xfrm>
              <a:off x="5708500" y="4234900"/>
              <a:ext cx="431800" cy="431800"/>
            </a:xfrm>
            <a:prstGeom prst="ellipse">
              <a:avLst/>
            </a:prstGeom>
            <a:solidFill>
              <a:schemeClr val="bg1"/>
            </a:solidFill>
            <a:ln w="19050" cmpd="sng">
              <a:solidFill>
                <a:schemeClr val="tx1">
                  <a:lumMod val="50000"/>
                </a:schemeClr>
              </a:solidFill>
              <a:headEnd/>
              <a:tailEnd/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GB" dirty="0" smtClean="0"/>
                <a:t>T4</a:t>
              </a:r>
              <a:endParaRPr lang="en-US" dirty="0"/>
            </a:p>
          </p:txBody>
        </p:sp>
      </p:grpSp>
      <p:cxnSp>
        <p:nvCxnSpPr>
          <p:cNvPr id="37" name="AutoShape 13"/>
          <p:cNvCxnSpPr>
            <a:cxnSpLocks noChangeShapeType="1"/>
            <a:stCxn id="22" idx="2"/>
            <a:endCxn id="6" idx="6"/>
          </p:cNvCxnSpPr>
          <p:nvPr/>
        </p:nvCxnSpPr>
        <p:spPr bwMode="auto">
          <a:xfrm flipH="1">
            <a:off x="2612188" y="4351063"/>
            <a:ext cx="3907200" cy="0"/>
          </a:xfrm>
          <a:prstGeom prst="straightConnector1">
            <a:avLst/>
          </a:prstGeom>
          <a:noFill/>
          <a:ln w="19050" cmpd="sng">
            <a:solidFill>
              <a:srgbClr val="191F22"/>
            </a:solidFill>
            <a:prstDash val="dash"/>
            <a:round/>
            <a:headEnd type="none"/>
            <a:tailEnd type="arrow" w="lg" len="lg"/>
          </a:ln>
          <a:effectLst/>
        </p:spPr>
      </p:cxnSp>
      <p:cxnSp>
        <p:nvCxnSpPr>
          <p:cNvPr id="38" name="AutoShape 13"/>
          <p:cNvCxnSpPr>
            <a:cxnSpLocks noChangeShapeType="1"/>
            <a:stCxn id="8" idx="6"/>
          </p:cNvCxnSpPr>
          <p:nvPr/>
        </p:nvCxnSpPr>
        <p:spPr bwMode="auto">
          <a:xfrm>
            <a:off x="2612188" y="5872163"/>
            <a:ext cx="3907200" cy="0"/>
          </a:xfrm>
          <a:prstGeom prst="straightConnector1">
            <a:avLst/>
          </a:prstGeom>
          <a:noFill/>
          <a:ln w="19050" cmpd="sng">
            <a:solidFill>
              <a:srgbClr val="191F22"/>
            </a:solidFill>
            <a:prstDash val="dash"/>
            <a:round/>
            <a:headEnd type="none"/>
            <a:tailEnd type="arrow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39086021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Managing Distributed Deadlock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Three main approaches: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Prevention</a:t>
            </a:r>
          </a:p>
          <a:p>
            <a:pPr lvl="1"/>
            <a:r>
              <a:rPr lang="en-US" dirty="0" smtClean="0"/>
              <a:t>pre-declaration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Avoidance</a:t>
            </a:r>
          </a:p>
          <a:p>
            <a:pPr lvl="1"/>
            <a:r>
              <a:rPr lang="en-US" dirty="0" smtClean="0"/>
              <a:t>resource ordering</a:t>
            </a:r>
          </a:p>
          <a:p>
            <a:pPr lvl="1"/>
            <a:r>
              <a:rPr lang="en-US" dirty="0" smtClean="0"/>
              <a:t>transaction </a:t>
            </a:r>
            <a:r>
              <a:rPr lang="en-US" dirty="0" err="1" smtClean="0"/>
              <a:t>prioritisation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Detection and Resolution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2903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Guarantees that deadlocks cannot occur in the first place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Transaction pre-declares all data items that it will access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TM checks that locking data items will not cause deadlock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Proceed (to lock) only if all data items are available (unlocked)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Con: 	difficult to know in advance which data items will be </a:t>
            </a:r>
            <a:br>
              <a:rPr lang="en-US" dirty="0" smtClean="0"/>
            </a:br>
            <a:r>
              <a:rPr lang="en-US" dirty="0" smtClean="0"/>
              <a:t>	accessed by a transaction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775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Avoidance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Two main sub-approaches: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Resource ordering</a:t>
            </a:r>
          </a:p>
          <a:p>
            <a:pPr lvl="1"/>
            <a:r>
              <a:rPr lang="en-US" dirty="0" smtClean="0"/>
              <a:t>Concurrency controlled such that deadlocks won’t happen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Transaction </a:t>
            </a:r>
            <a:r>
              <a:rPr lang="en-US" dirty="0" err="1" smtClean="0"/>
              <a:t>prioritisation</a:t>
            </a:r>
            <a:endParaRPr lang="en-US" dirty="0"/>
          </a:p>
          <a:p>
            <a:pPr lvl="1"/>
            <a:r>
              <a:rPr lang="en-US" dirty="0" smtClean="0"/>
              <a:t>Potential deadlocks detected and avoided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0588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 Ordering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All resources (data items) are ordered</a:t>
            </a:r>
          </a:p>
          <a:p>
            <a:pPr marL="0" indent="0">
              <a:buNone/>
            </a:pPr>
            <a:r>
              <a:rPr lang="en-US" dirty="0" smtClean="0"/>
              <a:t>Transactions always access resources in this order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Example:</a:t>
            </a:r>
          </a:p>
          <a:p>
            <a:pPr lvl="1"/>
            <a:r>
              <a:rPr lang="en-US" dirty="0" smtClean="0"/>
              <a:t>Data item A comes before item B</a:t>
            </a:r>
          </a:p>
          <a:p>
            <a:pPr lvl="1"/>
            <a:r>
              <a:rPr lang="en-US" dirty="0" smtClean="0"/>
              <a:t>All transactions must get a lock on A before trying for a lock on B</a:t>
            </a:r>
          </a:p>
          <a:p>
            <a:pPr lvl="1"/>
            <a:r>
              <a:rPr lang="en-US" dirty="0" smtClean="0"/>
              <a:t>No transaction will ever be left with a lock on B and waiting for a lock on 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2570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 </a:t>
            </a:r>
            <a:r>
              <a:rPr lang="en-US" dirty="0" err="1" smtClean="0"/>
              <a:t>Prioritisation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Each transaction has a timestamp that corresponds to the time it was started: </a:t>
            </a:r>
            <a:r>
              <a:rPr lang="en-US" dirty="0" err="1" smtClean="0"/>
              <a:t>ts</a:t>
            </a:r>
            <a:r>
              <a:rPr lang="en-US" dirty="0" smtClean="0"/>
              <a:t>(T)</a:t>
            </a:r>
          </a:p>
          <a:p>
            <a:pPr lvl="1"/>
            <a:r>
              <a:rPr lang="en-US" dirty="0" smtClean="0"/>
              <a:t>Transactions can be </a:t>
            </a:r>
            <a:r>
              <a:rPr lang="en-US" dirty="0" err="1" smtClean="0"/>
              <a:t>prioritised</a:t>
            </a:r>
            <a:r>
              <a:rPr lang="en-US" dirty="0" smtClean="0"/>
              <a:t> using these timestamps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When a lock request is denied, use priorities to choose a transaction to abort</a:t>
            </a:r>
          </a:p>
          <a:p>
            <a:pPr lvl="1"/>
            <a:r>
              <a:rPr lang="en-US" dirty="0" smtClean="0"/>
              <a:t>WAIT-DIE and WOUND-WAIT rules</a:t>
            </a:r>
          </a:p>
        </p:txBody>
      </p:sp>
    </p:spTree>
    <p:extLst>
      <p:ext uri="{BB962C8B-B14F-4D97-AF65-F5344CB8AC3E}">
        <p14:creationId xmlns:p14="http://schemas.microsoft.com/office/powerpoint/2010/main" val="41562903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WAIT-DIE and WOUND-WAIT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</a:t>
            </a:r>
            <a:r>
              <a:rPr lang="en-US" baseline="-25000" dirty="0" smtClean="0"/>
              <a:t>i</a:t>
            </a:r>
            <a:r>
              <a:rPr lang="en-US" dirty="0" smtClean="0"/>
              <a:t> </a:t>
            </a:r>
            <a:r>
              <a:rPr lang="en-US" dirty="0"/>
              <a:t>requests a lock on a data item that is already locked by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j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The WAIT-DIE rule: </a:t>
            </a:r>
          </a:p>
          <a:p>
            <a:pPr marL="360000" lvl="1" indent="0">
              <a:buNone/>
            </a:pPr>
            <a:r>
              <a:rPr lang="en-US" dirty="0" smtClean="0"/>
              <a:t>if </a:t>
            </a:r>
            <a:r>
              <a:rPr lang="en-US" dirty="0" err="1"/>
              <a:t>ts</a:t>
            </a:r>
            <a:r>
              <a:rPr lang="en-US" dirty="0"/>
              <a:t>(T</a:t>
            </a:r>
            <a:r>
              <a:rPr lang="en-US" baseline="-25000" dirty="0"/>
              <a:t>i</a:t>
            </a:r>
            <a:r>
              <a:rPr lang="en-US" dirty="0"/>
              <a:t>) &lt; </a:t>
            </a:r>
            <a:r>
              <a:rPr lang="en-US" dirty="0" err="1"/>
              <a:t>ts</a:t>
            </a:r>
            <a:r>
              <a:rPr lang="en-US" dirty="0"/>
              <a:t>(</a:t>
            </a:r>
            <a:r>
              <a:rPr lang="en-US" dirty="0" err="1"/>
              <a:t>T</a:t>
            </a:r>
            <a:r>
              <a:rPr lang="en-US" baseline="-25000" dirty="0" err="1"/>
              <a:t>j</a:t>
            </a:r>
            <a:r>
              <a:rPr lang="en-US" dirty="0"/>
              <a:t>) </a:t>
            </a:r>
            <a:r>
              <a:rPr lang="en-US" smtClean="0"/>
              <a:t/>
            </a:r>
            <a:br>
              <a:rPr lang="en-US" smtClean="0"/>
            </a:br>
            <a:r>
              <a:rPr lang="en-US" dirty="0" smtClean="0"/>
              <a:t>	then </a:t>
            </a:r>
            <a:r>
              <a:rPr lang="en-US" dirty="0"/>
              <a:t>T</a:t>
            </a:r>
            <a:r>
              <a:rPr lang="en-US" baseline="-25000" dirty="0"/>
              <a:t>i</a:t>
            </a:r>
            <a:r>
              <a:rPr lang="en-US" dirty="0"/>
              <a:t> waits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else </a:t>
            </a:r>
            <a:r>
              <a:rPr lang="en-US" dirty="0"/>
              <a:t>T</a:t>
            </a:r>
            <a:r>
              <a:rPr lang="en-US" baseline="-25000" dirty="0"/>
              <a:t>i</a:t>
            </a:r>
            <a:r>
              <a:rPr lang="en-US" dirty="0"/>
              <a:t> dies </a:t>
            </a:r>
            <a:r>
              <a:rPr lang="en-US" dirty="0" smtClean="0"/>
              <a:t>(aborts and restarts with same timestamp)</a:t>
            </a:r>
          </a:p>
          <a:p>
            <a:pPr marL="0" indent="0">
              <a:buNone/>
            </a:pPr>
            <a:r>
              <a:rPr lang="en-US" dirty="0" smtClean="0"/>
              <a:t>The WOUND-WAIT rule: </a:t>
            </a:r>
          </a:p>
          <a:p>
            <a:pPr marL="360000" lvl="1" indent="0">
              <a:buNone/>
            </a:pPr>
            <a:r>
              <a:rPr lang="en-US" dirty="0" smtClean="0"/>
              <a:t>if </a:t>
            </a:r>
            <a:r>
              <a:rPr lang="en-US" dirty="0" err="1"/>
              <a:t>ts</a:t>
            </a:r>
            <a:r>
              <a:rPr lang="en-US" dirty="0"/>
              <a:t>(T</a:t>
            </a:r>
            <a:r>
              <a:rPr lang="en-US" baseline="-25000" dirty="0"/>
              <a:t>i</a:t>
            </a:r>
            <a:r>
              <a:rPr lang="en-US" dirty="0"/>
              <a:t>) &lt; </a:t>
            </a:r>
            <a:r>
              <a:rPr lang="en-US" dirty="0" err="1"/>
              <a:t>ts</a:t>
            </a:r>
            <a:r>
              <a:rPr lang="en-US" dirty="0"/>
              <a:t>(</a:t>
            </a:r>
            <a:r>
              <a:rPr lang="en-US" dirty="0" err="1"/>
              <a:t>T</a:t>
            </a:r>
            <a:r>
              <a:rPr lang="en-US" baseline="-25000" dirty="0" err="1"/>
              <a:t>j</a:t>
            </a:r>
            <a:r>
              <a:rPr lang="en-US" dirty="0"/>
              <a:t>)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then </a:t>
            </a:r>
            <a:r>
              <a:rPr lang="en-US" dirty="0" err="1"/>
              <a:t>T</a:t>
            </a:r>
            <a:r>
              <a:rPr lang="en-US" baseline="-25000" dirty="0" err="1"/>
              <a:t>j</a:t>
            </a:r>
            <a:r>
              <a:rPr lang="en-US" dirty="0"/>
              <a:t> is wounded </a:t>
            </a:r>
            <a:r>
              <a:rPr lang="en-US" dirty="0" smtClean="0"/>
              <a:t>(aborts and restarts with same timestamp) </a:t>
            </a:r>
            <a:br>
              <a:rPr lang="en-US" dirty="0" smtClean="0"/>
            </a:br>
            <a:r>
              <a:rPr lang="en-US" dirty="0" smtClean="0"/>
              <a:t>	else </a:t>
            </a:r>
            <a:r>
              <a:rPr lang="en-US" dirty="0"/>
              <a:t>T</a:t>
            </a:r>
            <a:r>
              <a:rPr lang="en-US" baseline="-25000" dirty="0"/>
              <a:t>i</a:t>
            </a:r>
            <a:r>
              <a:rPr lang="en-US" dirty="0"/>
              <a:t> waits </a:t>
            </a:r>
          </a:p>
          <a:p>
            <a:pPr marL="360000" lvl="1" indent="0">
              <a:buNone/>
            </a:pPr>
            <a:r>
              <a:rPr lang="en-US" dirty="0" smtClean="0"/>
              <a:t>note: WOUND-WAIT pre-empts active transactions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7654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Detection and Resolution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Study the GWFG for cycles (detection)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Break cycles by aborting transactions (resolution)</a:t>
            </a:r>
          </a:p>
          <a:p>
            <a:pPr marL="0" indent="0">
              <a:buNone/>
            </a:pPr>
            <a:r>
              <a:rPr lang="en-US" dirty="0" smtClean="0"/>
              <a:t>Selecting minimum</a:t>
            </a:r>
            <a:r>
              <a:rPr lang="en-US" dirty="0"/>
              <a:t> </a:t>
            </a:r>
            <a:r>
              <a:rPr lang="en-US" dirty="0" smtClean="0"/>
              <a:t>total cost sets of transactions to abort is NP-complete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Three main approaches to deadlock detection:</a:t>
            </a:r>
          </a:p>
          <a:p>
            <a:pPr lvl="1"/>
            <a:r>
              <a:rPr lang="en-US" dirty="0" err="1" smtClean="0"/>
              <a:t>centralised</a:t>
            </a:r>
            <a:endParaRPr lang="en-US" dirty="0" smtClean="0"/>
          </a:p>
          <a:p>
            <a:pPr lvl="1"/>
            <a:r>
              <a:rPr lang="en-US" dirty="0" smtClean="0"/>
              <a:t>hierarchical</a:t>
            </a:r>
          </a:p>
          <a:p>
            <a:pPr lvl="1"/>
            <a:r>
              <a:rPr lang="en-US" dirty="0" smtClean="0"/>
              <a:t>distributed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101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Centralised</a:t>
            </a:r>
            <a:r>
              <a:rPr lang="en-US" dirty="0" smtClean="0"/>
              <a:t> Deadlock Detection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One site is designated as the deadlock detector (DD) for the system</a:t>
            </a:r>
          </a:p>
          <a:p>
            <a:pPr marL="0" indent="0">
              <a:buNone/>
            </a:pPr>
            <a:r>
              <a:rPr lang="en-US" dirty="0" smtClean="0"/>
              <a:t>Each site sends its LWFG (or changes to its LWFG) to the DD at intervals</a:t>
            </a:r>
          </a:p>
          <a:p>
            <a:pPr marL="0" indent="0">
              <a:buNone/>
            </a:pPr>
            <a:r>
              <a:rPr lang="en-US" dirty="0" smtClean="0"/>
              <a:t>DD constructs the GWFG and looks for cycles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9000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Continuous operation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distributed database system should never </a:t>
            </a:r>
            <a:r>
              <a:rPr lang="en-US" dirty="0" smtClean="0"/>
              <a:t>require downtime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 smtClean="0"/>
              <a:t>A </a:t>
            </a:r>
            <a:r>
              <a:rPr lang="en-US" i="1" dirty="0"/>
              <a:t>distributed database system should provide on-line backup and recovery, and a full and incremental archiving facility. The backup and recovery should be fast enough to be performed </a:t>
            </a:r>
            <a:r>
              <a:rPr lang="en-US" i="1" dirty="0" smtClean="0"/>
              <a:t>online </a:t>
            </a:r>
            <a:r>
              <a:rPr lang="en-US" i="1" dirty="0"/>
              <a:t>without noticeable detrimental affect on the entire system </a:t>
            </a:r>
            <a:r>
              <a:rPr lang="en-US" i="1" dirty="0" smtClean="0"/>
              <a:t>performance</a:t>
            </a:r>
            <a:r>
              <a:rPr lang="en-US" i="1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4692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Each site has a DD, which looks in the site’s LWFG for cycles</a:t>
            </a:r>
          </a:p>
          <a:p>
            <a:pPr marL="0" indent="0">
              <a:buNone/>
            </a:pPr>
            <a:r>
              <a:rPr lang="en-US" dirty="0" smtClean="0"/>
              <a:t>Each site sends its LWFG to the DD at the next level, which merges the LWFGs sent to it and looks for cycles</a:t>
            </a:r>
          </a:p>
          <a:p>
            <a:pPr marL="0" indent="0">
              <a:buNone/>
            </a:pPr>
            <a:r>
              <a:rPr lang="en-US" dirty="0" smtClean="0"/>
              <a:t>These DDs send the merged WFGs to the next level, </a:t>
            </a:r>
            <a:r>
              <a:rPr lang="en-US" dirty="0" err="1" smtClean="0"/>
              <a:t>etc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 Deadlock Detection</a:t>
            </a:r>
            <a:endParaRPr lang="en-US" dirty="0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2395497" y="5827303"/>
            <a:ext cx="266801" cy="266801"/>
          </a:xfrm>
          <a:prstGeom prst="ellipse">
            <a:avLst/>
          </a:prstGeom>
          <a:solidFill>
            <a:schemeClr val="bg1"/>
          </a:solidFill>
          <a:ln w="19050" cmpd="sng">
            <a:solidFill>
              <a:schemeClr val="tx1">
                <a:lumMod val="50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8" name="Oval 4"/>
          <p:cNvSpPr>
            <a:spLocks noChangeArrowheads="1"/>
          </p:cNvSpPr>
          <p:nvPr/>
        </p:nvSpPr>
        <p:spPr bwMode="auto">
          <a:xfrm>
            <a:off x="3729502" y="5827303"/>
            <a:ext cx="266801" cy="266801"/>
          </a:xfrm>
          <a:prstGeom prst="ellipse">
            <a:avLst/>
          </a:prstGeom>
          <a:solidFill>
            <a:schemeClr val="bg1"/>
          </a:solidFill>
          <a:ln w="19050" cmpd="sng">
            <a:solidFill>
              <a:schemeClr val="tx1">
                <a:lumMod val="50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9" name="Oval 4"/>
          <p:cNvSpPr>
            <a:spLocks noChangeArrowheads="1"/>
          </p:cNvSpPr>
          <p:nvPr/>
        </p:nvSpPr>
        <p:spPr bwMode="auto">
          <a:xfrm>
            <a:off x="5073955" y="5827303"/>
            <a:ext cx="266801" cy="266801"/>
          </a:xfrm>
          <a:prstGeom prst="ellipse">
            <a:avLst/>
          </a:prstGeom>
          <a:solidFill>
            <a:schemeClr val="bg1"/>
          </a:solidFill>
          <a:ln w="19050" cmpd="sng">
            <a:solidFill>
              <a:schemeClr val="tx1">
                <a:lumMod val="50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10" name="Oval 4"/>
          <p:cNvSpPr>
            <a:spLocks noChangeArrowheads="1"/>
          </p:cNvSpPr>
          <p:nvPr/>
        </p:nvSpPr>
        <p:spPr bwMode="auto">
          <a:xfrm>
            <a:off x="6407960" y="5827303"/>
            <a:ext cx="266801" cy="266801"/>
          </a:xfrm>
          <a:prstGeom prst="ellipse">
            <a:avLst/>
          </a:prstGeom>
          <a:solidFill>
            <a:schemeClr val="bg1"/>
          </a:solidFill>
          <a:ln w="19050" cmpd="sng">
            <a:solidFill>
              <a:schemeClr val="tx1">
                <a:lumMod val="50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11" name="Oval 4"/>
          <p:cNvSpPr>
            <a:spLocks noChangeArrowheads="1"/>
          </p:cNvSpPr>
          <p:nvPr/>
        </p:nvSpPr>
        <p:spPr bwMode="auto">
          <a:xfrm>
            <a:off x="3086492" y="5004799"/>
            <a:ext cx="266801" cy="266801"/>
          </a:xfrm>
          <a:prstGeom prst="ellipse">
            <a:avLst/>
          </a:prstGeom>
          <a:solidFill>
            <a:schemeClr val="bg1"/>
          </a:solidFill>
          <a:ln w="19050" cmpd="sng">
            <a:solidFill>
              <a:schemeClr val="tx1">
                <a:lumMod val="50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12" name="Oval 4"/>
          <p:cNvSpPr>
            <a:spLocks noChangeArrowheads="1"/>
          </p:cNvSpPr>
          <p:nvPr/>
        </p:nvSpPr>
        <p:spPr bwMode="auto">
          <a:xfrm>
            <a:off x="5764950" y="5004799"/>
            <a:ext cx="266801" cy="266801"/>
          </a:xfrm>
          <a:prstGeom prst="ellipse">
            <a:avLst/>
          </a:prstGeom>
          <a:solidFill>
            <a:schemeClr val="bg1"/>
          </a:solidFill>
          <a:ln w="19050" cmpd="sng">
            <a:solidFill>
              <a:schemeClr val="tx1">
                <a:lumMod val="50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13" name="Oval 4"/>
          <p:cNvSpPr>
            <a:spLocks noChangeArrowheads="1"/>
          </p:cNvSpPr>
          <p:nvPr/>
        </p:nvSpPr>
        <p:spPr bwMode="auto">
          <a:xfrm>
            <a:off x="4429165" y="4198187"/>
            <a:ext cx="266801" cy="266801"/>
          </a:xfrm>
          <a:prstGeom prst="ellipse">
            <a:avLst/>
          </a:prstGeom>
          <a:solidFill>
            <a:schemeClr val="bg1"/>
          </a:solidFill>
          <a:ln w="19050" cmpd="sng">
            <a:solidFill>
              <a:schemeClr val="tx1">
                <a:lumMod val="50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cxnSp>
        <p:nvCxnSpPr>
          <p:cNvPr id="14" name="AutoShape 12"/>
          <p:cNvCxnSpPr>
            <a:cxnSpLocks noChangeShapeType="1"/>
            <a:stCxn id="7" idx="7"/>
            <a:endCxn id="11" idx="3"/>
          </p:cNvCxnSpPr>
          <p:nvPr/>
        </p:nvCxnSpPr>
        <p:spPr bwMode="auto">
          <a:xfrm flipV="1">
            <a:off x="2623226" y="5232528"/>
            <a:ext cx="502338" cy="633847"/>
          </a:xfrm>
          <a:prstGeom prst="straightConnector1">
            <a:avLst/>
          </a:prstGeom>
          <a:noFill/>
          <a:ln w="19050" cmpd="sng">
            <a:solidFill>
              <a:srgbClr val="191F22"/>
            </a:solidFill>
            <a:round/>
            <a:headEnd type="none"/>
            <a:tailEnd type="arrow" w="lg" len="lg"/>
          </a:ln>
          <a:effectLst/>
        </p:spPr>
      </p:cxnSp>
      <p:cxnSp>
        <p:nvCxnSpPr>
          <p:cNvPr id="17" name="AutoShape 12"/>
          <p:cNvCxnSpPr>
            <a:cxnSpLocks noChangeShapeType="1"/>
            <a:stCxn id="8" idx="1"/>
            <a:endCxn id="11" idx="5"/>
          </p:cNvCxnSpPr>
          <p:nvPr/>
        </p:nvCxnSpPr>
        <p:spPr bwMode="auto">
          <a:xfrm flipH="1" flipV="1">
            <a:off x="3314221" y="5232528"/>
            <a:ext cx="454353" cy="633847"/>
          </a:xfrm>
          <a:prstGeom prst="straightConnector1">
            <a:avLst/>
          </a:prstGeom>
          <a:noFill/>
          <a:ln w="19050" cmpd="sng">
            <a:solidFill>
              <a:srgbClr val="191F22"/>
            </a:solidFill>
            <a:round/>
            <a:headEnd type="none"/>
            <a:tailEnd type="arrow" w="lg" len="lg"/>
          </a:ln>
          <a:effectLst/>
        </p:spPr>
      </p:cxnSp>
      <p:cxnSp>
        <p:nvCxnSpPr>
          <p:cNvPr id="20" name="AutoShape 12"/>
          <p:cNvCxnSpPr>
            <a:cxnSpLocks noChangeShapeType="1"/>
            <a:stCxn id="10" idx="1"/>
            <a:endCxn id="12" idx="5"/>
          </p:cNvCxnSpPr>
          <p:nvPr/>
        </p:nvCxnSpPr>
        <p:spPr bwMode="auto">
          <a:xfrm flipH="1" flipV="1">
            <a:off x="5992679" y="5232528"/>
            <a:ext cx="454353" cy="633847"/>
          </a:xfrm>
          <a:prstGeom prst="straightConnector1">
            <a:avLst/>
          </a:prstGeom>
          <a:noFill/>
          <a:ln w="19050" cmpd="sng">
            <a:solidFill>
              <a:srgbClr val="191F22"/>
            </a:solidFill>
            <a:round/>
            <a:headEnd type="none"/>
            <a:tailEnd type="arrow" w="lg" len="lg"/>
          </a:ln>
          <a:effectLst/>
        </p:spPr>
      </p:cxnSp>
      <p:cxnSp>
        <p:nvCxnSpPr>
          <p:cNvPr id="23" name="AutoShape 12"/>
          <p:cNvCxnSpPr>
            <a:cxnSpLocks noChangeShapeType="1"/>
            <a:stCxn id="9" idx="7"/>
            <a:endCxn id="12" idx="3"/>
          </p:cNvCxnSpPr>
          <p:nvPr/>
        </p:nvCxnSpPr>
        <p:spPr bwMode="auto">
          <a:xfrm flipV="1">
            <a:off x="5301684" y="5232528"/>
            <a:ext cx="502338" cy="633847"/>
          </a:xfrm>
          <a:prstGeom prst="straightConnector1">
            <a:avLst/>
          </a:prstGeom>
          <a:noFill/>
          <a:ln w="19050" cmpd="sng">
            <a:solidFill>
              <a:srgbClr val="191F22"/>
            </a:solidFill>
            <a:round/>
            <a:headEnd type="none"/>
            <a:tailEnd type="arrow" w="lg" len="lg"/>
          </a:ln>
          <a:effectLst/>
        </p:spPr>
      </p:cxnSp>
      <p:cxnSp>
        <p:nvCxnSpPr>
          <p:cNvPr id="26" name="AutoShape 12"/>
          <p:cNvCxnSpPr>
            <a:cxnSpLocks noChangeShapeType="1"/>
            <a:stCxn id="12" idx="1"/>
            <a:endCxn id="13" idx="5"/>
          </p:cNvCxnSpPr>
          <p:nvPr/>
        </p:nvCxnSpPr>
        <p:spPr bwMode="auto">
          <a:xfrm flipH="1" flipV="1">
            <a:off x="4656894" y="4425916"/>
            <a:ext cx="1147128" cy="617955"/>
          </a:xfrm>
          <a:prstGeom prst="straightConnector1">
            <a:avLst/>
          </a:prstGeom>
          <a:noFill/>
          <a:ln w="19050" cmpd="sng">
            <a:solidFill>
              <a:srgbClr val="191F22"/>
            </a:solidFill>
            <a:round/>
            <a:headEnd type="none"/>
            <a:tailEnd type="arrow" w="lg" len="lg"/>
          </a:ln>
          <a:effectLst/>
        </p:spPr>
      </p:cxnSp>
      <p:cxnSp>
        <p:nvCxnSpPr>
          <p:cNvPr id="29" name="AutoShape 12"/>
          <p:cNvCxnSpPr>
            <a:cxnSpLocks noChangeShapeType="1"/>
            <a:stCxn id="11" idx="7"/>
            <a:endCxn id="13" idx="3"/>
          </p:cNvCxnSpPr>
          <p:nvPr/>
        </p:nvCxnSpPr>
        <p:spPr bwMode="auto">
          <a:xfrm flipV="1">
            <a:off x="3314221" y="4425916"/>
            <a:ext cx="1154016" cy="617955"/>
          </a:xfrm>
          <a:prstGeom prst="straightConnector1">
            <a:avLst/>
          </a:prstGeom>
          <a:noFill/>
          <a:ln w="19050" cmpd="sng">
            <a:solidFill>
              <a:srgbClr val="191F22"/>
            </a:solidFill>
            <a:round/>
            <a:headEnd type="none"/>
            <a:tailEnd type="arrow" w="lg" len="lg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2184333" y="6260068"/>
            <a:ext cx="698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site 1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3502139" y="6271522"/>
            <a:ext cx="72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site 2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4848442" y="6271522"/>
            <a:ext cx="726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site 3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6179606" y="6260068"/>
            <a:ext cx="729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site 4</a:t>
            </a:r>
            <a:endParaRPr lang="en-US" dirty="0"/>
          </a:p>
        </p:txBody>
      </p:sp>
      <p:sp>
        <p:nvSpPr>
          <p:cNvPr id="36" name="Left Brace 35"/>
          <p:cNvSpPr/>
          <p:nvPr/>
        </p:nvSpPr>
        <p:spPr bwMode="auto">
          <a:xfrm>
            <a:off x="1713097" y="4198187"/>
            <a:ext cx="326743" cy="1895917"/>
          </a:xfrm>
          <a:prstGeom prst="leftBrace">
            <a:avLst>
              <a:gd name="adj1" fmla="val 36839"/>
              <a:gd name="adj2" fmla="val 50000"/>
            </a:avLst>
          </a:prstGeom>
          <a:noFill/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84875" y="4810501"/>
            <a:ext cx="11233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deadlock</a:t>
            </a:r>
          </a:p>
          <a:p>
            <a:pPr algn="ctr"/>
            <a:r>
              <a:rPr lang="en-US" dirty="0" smtClean="0"/>
              <a:t>detectors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517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Responsibility for detecting deadlocks is delegated to sites</a:t>
            </a:r>
          </a:p>
          <a:p>
            <a:pPr marL="0" indent="0">
              <a:buNone/>
            </a:pPr>
            <a:r>
              <a:rPr lang="en-US" dirty="0" smtClean="0"/>
              <a:t>LWFGs are modified to show relationships between local transactions and remote transactions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Deadlock Detection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1688487" y="3649663"/>
            <a:ext cx="2160267" cy="288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Oval 4"/>
          <p:cNvSpPr>
            <a:spLocks noChangeArrowheads="1"/>
          </p:cNvSpPr>
          <p:nvPr/>
        </p:nvSpPr>
        <p:spPr bwMode="auto">
          <a:xfrm>
            <a:off x="2186488" y="4135163"/>
            <a:ext cx="431800" cy="431800"/>
          </a:xfrm>
          <a:prstGeom prst="ellipse">
            <a:avLst/>
          </a:prstGeom>
          <a:solidFill>
            <a:schemeClr val="bg1"/>
          </a:solidFill>
          <a:ln w="19050" cmpd="sng">
            <a:solidFill>
              <a:schemeClr val="tx1">
                <a:lumMod val="50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dirty="0" smtClean="0"/>
              <a:t>T1</a:t>
            </a:r>
            <a:endParaRPr lang="en-US" dirty="0"/>
          </a:p>
        </p:txBody>
      </p:sp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2186488" y="5656263"/>
            <a:ext cx="431800" cy="431800"/>
          </a:xfrm>
          <a:prstGeom prst="ellipse">
            <a:avLst/>
          </a:prstGeom>
          <a:solidFill>
            <a:schemeClr val="bg1"/>
          </a:solidFill>
          <a:ln w="19050" cmpd="sng">
            <a:solidFill>
              <a:schemeClr val="tx1">
                <a:lumMod val="50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dirty="0" smtClean="0"/>
              <a:t>T2</a:t>
            </a:r>
            <a:endParaRPr lang="en-US" dirty="0"/>
          </a:p>
        </p:txBody>
      </p:sp>
      <p:cxnSp>
        <p:nvCxnSpPr>
          <p:cNvPr id="10" name="AutoShape 12"/>
          <p:cNvCxnSpPr>
            <a:cxnSpLocks noChangeShapeType="1"/>
            <a:stCxn id="8" idx="4"/>
            <a:endCxn id="9" idx="0"/>
          </p:cNvCxnSpPr>
          <p:nvPr/>
        </p:nvCxnSpPr>
        <p:spPr bwMode="auto">
          <a:xfrm>
            <a:off x="2402388" y="4566963"/>
            <a:ext cx="0" cy="1089300"/>
          </a:xfrm>
          <a:prstGeom prst="straightConnector1">
            <a:avLst/>
          </a:prstGeom>
          <a:noFill/>
          <a:ln w="19050" cmpd="sng">
            <a:solidFill>
              <a:srgbClr val="191F22"/>
            </a:solidFill>
            <a:round/>
            <a:headEnd type="none"/>
            <a:tailEnd type="arrow" w="lg" len="lg"/>
          </a:ln>
          <a:effectLst/>
        </p:spPr>
      </p:cxnSp>
      <p:sp>
        <p:nvSpPr>
          <p:cNvPr id="12" name="Rectangle 11"/>
          <p:cNvSpPr/>
          <p:nvPr/>
        </p:nvSpPr>
        <p:spPr bwMode="auto">
          <a:xfrm>
            <a:off x="5324111" y="3649663"/>
            <a:ext cx="2137277" cy="288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68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Site 2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" name="Oval 5"/>
          <p:cNvSpPr>
            <a:spLocks noChangeArrowheads="1"/>
          </p:cNvSpPr>
          <p:nvPr/>
        </p:nvSpPr>
        <p:spPr bwMode="auto">
          <a:xfrm>
            <a:off x="6525488" y="5656263"/>
            <a:ext cx="431800" cy="431800"/>
          </a:xfrm>
          <a:prstGeom prst="ellipse">
            <a:avLst/>
          </a:prstGeom>
          <a:solidFill>
            <a:schemeClr val="bg1"/>
          </a:solidFill>
          <a:ln w="19050" cmpd="sng">
            <a:solidFill>
              <a:schemeClr val="tx1">
                <a:lumMod val="50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dirty="0" smtClean="0"/>
              <a:t>T3</a:t>
            </a:r>
            <a:endParaRPr lang="en-US" dirty="0"/>
          </a:p>
        </p:txBody>
      </p:sp>
      <p:cxnSp>
        <p:nvCxnSpPr>
          <p:cNvPr id="14" name="AutoShape 13"/>
          <p:cNvCxnSpPr>
            <a:cxnSpLocks noChangeShapeType="1"/>
            <a:stCxn id="13" idx="0"/>
            <a:endCxn id="15" idx="4"/>
          </p:cNvCxnSpPr>
          <p:nvPr/>
        </p:nvCxnSpPr>
        <p:spPr bwMode="auto">
          <a:xfrm flipV="1">
            <a:off x="6741388" y="4566963"/>
            <a:ext cx="0" cy="1089300"/>
          </a:xfrm>
          <a:prstGeom prst="straightConnector1">
            <a:avLst/>
          </a:prstGeom>
          <a:noFill/>
          <a:ln w="19050" cmpd="sng">
            <a:solidFill>
              <a:srgbClr val="191F22"/>
            </a:solidFill>
            <a:round/>
            <a:headEnd type="none"/>
            <a:tailEnd type="arrow" w="lg" len="lg"/>
          </a:ln>
          <a:effectLst/>
        </p:spPr>
      </p:cxnSp>
      <p:sp>
        <p:nvSpPr>
          <p:cNvPr id="15" name="Oval 5"/>
          <p:cNvSpPr>
            <a:spLocks noChangeArrowheads="1"/>
          </p:cNvSpPr>
          <p:nvPr/>
        </p:nvSpPr>
        <p:spPr bwMode="auto">
          <a:xfrm>
            <a:off x="6525488" y="4135163"/>
            <a:ext cx="431800" cy="431800"/>
          </a:xfrm>
          <a:prstGeom prst="ellipse">
            <a:avLst/>
          </a:prstGeom>
          <a:solidFill>
            <a:schemeClr val="bg1"/>
          </a:solidFill>
          <a:ln w="19050" cmpd="sng">
            <a:solidFill>
              <a:schemeClr val="tx1">
                <a:lumMod val="50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dirty="0" smtClean="0"/>
              <a:t>T4</a:t>
            </a:r>
            <a:endParaRPr lang="en-US" dirty="0"/>
          </a:p>
        </p:txBody>
      </p:sp>
      <p:cxnSp>
        <p:nvCxnSpPr>
          <p:cNvPr id="16" name="AutoShape 13"/>
          <p:cNvCxnSpPr>
            <a:cxnSpLocks noChangeShapeType="1"/>
            <a:stCxn id="18" idx="1"/>
            <a:endCxn id="8" idx="5"/>
          </p:cNvCxnSpPr>
          <p:nvPr/>
        </p:nvCxnSpPr>
        <p:spPr bwMode="auto">
          <a:xfrm flipH="1" flipV="1">
            <a:off x="2555052" y="4503727"/>
            <a:ext cx="435018" cy="439325"/>
          </a:xfrm>
          <a:prstGeom prst="straightConnector1">
            <a:avLst/>
          </a:prstGeom>
          <a:noFill/>
          <a:ln w="19050" cmpd="sng">
            <a:solidFill>
              <a:srgbClr val="191F22"/>
            </a:solidFill>
            <a:prstDash val="dash"/>
            <a:round/>
            <a:headEnd type="none"/>
            <a:tailEnd type="arrow" w="lg" len="lg"/>
          </a:ln>
          <a:effectLst/>
        </p:spPr>
      </p:cxnSp>
      <p:cxnSp>
        <p:nvCxnSpPr>
          <p:cNvPr id="17" name="AutoShape 13"/>
          <p:cNvCxnSpPr>
            <a:cxnSpLocks noChangeShapeType="1"/>
            <a:stCxn id="9" idx="7"/>
            <a:endCxn id="18" idx="3"/>
          </p:cNvCxnSpPr>
          <p:nvPr/>
        </p:nvCxnSpPr>
        <p:spPr bwMode="auto">
          <a:xfrm flipV="1">
            <a:off x="2555052" y="5248380"/>
            <a:ext cx="435018" cy="471119"/>
          </a:xfrm>
          <a:prstGeom prst="straightConnector1">
            <a:avLst/>
          </a:prstGeom>
          <a:noFill/>
          <a:ln w="19050" cmpd="sng">
            <a:solidFill>
              <a:srgbClr val="191F22"/>
            </a:solidFill>
            <a:prstDash val="dash"/>
            <a:round/>
            <a:headEnd type="none"/>
            <a:tailEnd type="arrow" w="lg" len="lg"/>
          </a:ln>
          <a:effectLst/>
        </p:spPr>
      </p:cxnSp>
      <p:sp>
        <p:nvSpPr>
          <p:cNvPr id="18" name="Oval 4"/>
          <p:cNvSpPr>
            <a:spLocks noChangeArrowheads="1"/>
          </p:cNvSpPr>
          <p:nvPr/>
        </p:nvSpPr>
        <p:spPr bwMode="auto">
          <a:xfrm>
            <a:off x="2926834" y="4879816"/>
            <a:ext cx="431800" cy="431800"/>
          </a:xfrm>
          <a:prstGeom prst="ellipse">
            <a:avLst/>
          </a:prstGeom>
          <a:solidFill>
            <a:schemeClr val="bg1"/>
          </a:solidFill>
          <a:ln w="19050" cmpd="sng">
            <a:solidFill>
              <a:schemeClr val="tx1">
                <a:lumMod val="50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19" name="Oval 4"/>
          <p:cNvSpPr>
            <a:spLocks noChangeArrowheads="1"/>
          </p:cNvSpPr>
          <p:nvPr/>
        </p:nvSpPr>
        <p:spPr bwMode="auto">
          <a:xfrm>
            <a:off x="5747704" y="4879816"/>
            <a:ext cx="431800" cy="431800"/>
          </a:xfrm>
          <a:prstGeom prst="ellipse">
            <a:avLst/>
          </a:prstGeom>
          <a:solidFill>
            <a:schemeClr val="bg1"/>
          </a:solidFill>
          <a:ln w="19050" cmpd="sng">
            <a:solidFill>
              <a:schemeClr val="tx1">
                <a:lumMod val="50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cxnSp>
        <p:nvCxnSpPr>
          <p:cNvPr id="22" name="AutoShape 13"/>
          <p:cNvCxnSpPr>
            <a:cxnSpLocks noChangeShapeType="1"/>
            <a:stCxn id="15" idx="3"/>
            <a:endCxn id="19" idx="7"/>
          </p:cNvCxnSpPr>
          <p:nvPr/>
        </p:nvCxnSpPr>
        <p:spPr bwMode="auto">
          <a:xfrm flipH="1">
            <a:off x="6116268" y="4503727"/>
            <a:ext cx="472456" cy="439325"/>
          </a:xfrm>
          <a:prstGeom prst="straightConnector1">
            <a:avLst/>
          </a:prstGeom>
          <a:noFill/>
          <a:ln w="19050" cmpd="sng">
            <a:solidFill>
              <a:srgbClr val="191F22"/>
            </a:solidFill>
            <a:prstDash val="dash"/>
            <a:round/>
            <a:headEnd type="none"/>
            <a:tailEnd type="arrow" w="lg" len="lg"/>
          </a:ln>
          <a:effectLst/>
        </p:spPr>
      </p:cxnSp>
      <p:cxnSp>
        <p:nvCxnSpPr>
          <p:cNvPr id="23" name="AutoShape 13"/>
          <p:cNvCxnSpPr>
            <a:cxnSpLocks noChangeShapeType="1"/>
            <a:stCxn id="19" idx="5"/>
            <a:endCxn id="13" idx="1"/>
          </p:cNvCxnSpPr>
          <p:nvPr/>
        </p:nvCxnSpPr>
        <p:spPr bwMode="auto">
          <a:xfrm>
            <a:off x="6116268" y="5248380"/>
            <a:ext cx="472456" cy="471119"/>
          </a:xfrm>
          <a:prstGeom prst="straightConnector1">
            <a:avLst/>
          </a:prstGeom>
          <a:noFill/>
          <a:ln w="19050" cmpd="sng">
            <a:solidFill>
              <a:srgbClr val="191F22"/>
            </a:solidFill>
            <a:prstDash val="dash"/>
            <a:round/>
            <a:headEnd type="none"/>
            <a:tailEnd type="arrow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3860281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Deadlock Detection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72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LWFG contains a cycle not involving external edges</a:t>
            </a:r>
          </a:p>
          <a:p>
            <a:pPr lvl="1"/>
            <a:r>
              <a:rPr lang="en-US" dirty="0" smtClean="0"/>
              <a:t>Local deadlock, resolve locally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LWFG contains a cycle involving external edges</a:t>
            </a:r>
          </a:p>
          <a:p>
            <a:pPr lvl="1"/>
            <a:r>
              <a:rPr lang="en-US" dirty="0" smtClean="0"/>
              <a:t>Potential deadlock – communicate to other sites</a:t>
            </a:r>
          </a:p>
          <a:p>
            <a:pPr lvl="1"/>
            <a:r>
              <a:rPr lang="en-US" dirty="0" smtClean="0"/>
              <a:t>Sites must then agree on a victim transaction to abort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21726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0543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Distribution and ACID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Non-distributed databases aim to maintain atomicity and durability of transactions</a:t>
            </a:r>
          </a:p>
          <a:p>
            <a:pPr lvl="1">
              <a:lnSpc>
                <a:spcPct val="90000"/>
              </a:lnSpc>
              <a:spcAft>
                <a:spcPts val="840"/>
              </a:spcAft>
            </a:pPr>
            <a:r>
              <a:rPr lang="en-US" dirty="0" smtClean="0"/>
              <a:t>Atomicity: </a:t>
            </a:r>
            <a:r>
              <a:rPr lang="en-GB" dirty="0"/>
              <a:t>A transaction is </a:t>
            </a:r>
            <a:r>
              <a:rPr lang="en-GB" dirty="0" smtClean="0"/>
              <a:t>either </a:t>
            </a:r>
            <a:r>
              <a:rPr lang="en-GB" dirty="0"/>
              <a:t>performed completely or not at </a:t>
            </a:r>
            <a:r>
              <a:rPr lang="en-GB" dirty="0" smtClean="0"/>
              <a:t>all</a:t>
            </a:r>
          </a:p>
          <a:p>
            <a:pPr lvl="1">
              <a:lnSpc>
                <a:spcPct val="90000"/>
              </a:lnSpc>
              <a:spcAft>
                <a:spcPts val="840"/>
              </a:spcAft>
            </a:pPr>
            <a:r>
              <a:rPr lang="en-GB" dirty="0" smtClean="0"/>
              <a:t>Durability: </a:t>
            </a:r>
            <a:r>
              <a:rPr lang="en-GB" dirty="0"/>
              <a:t>Once </a:t>
            </a:r>
            <a:r>
              <a:rPr lang="en-GB" dirty="0" smtClean="0"/>
              <a:t>a transaction has been </a:t>
            </a:r>
            <a:r>
              <a:rPr lang="en-GB" dirty="0"/>
              <a:t>committed, changes should not be lost because of </a:t>
            </a:r>
            <a:r>
              <a:rPr lang="en-GB" dirty="0" smtClean="0"/>
              <a:t>failure</a:t>
            </a:r>
          </a:p>
          <a:p>
            <a:pPr>
              <a:lnSpc>
                <a:spcPct val="90000"/>
              </a:lnSpc>
              <a:spcAft>
                <a:spcPts val="840"/>
              </a:spcAft>
            </a:pPr>
            <a:endParaRPr lang="en-GB" dirty="0"/>
          </a:p>
          <a:p>
            <a:pPr marL="0" indent="0">
              <a:lnSpc>
                <a:spcPct val="90000"/>
              </a:lnSpc>
              <a:spcAft>
                <a:spcPts val="840"/>
              </a:spcAft>
              <a:buNone/>
            </a:pPr>
            <a:r>
              <a:rPr lang="en-GB" dirty="0" smtClean="0"/>
              <a:t>As with parallel databases, distributed databases use the two</a:t>
            </a:r>
            <a:r>
              <a:rPr lang="en-GB" dirty="0"/>
              <a:t>-phase commit protocol (2PC) </a:t>
            </a:r>
            <a:r>
              <a:rPr lang="en-GB" dirty="0" smtClean="0"/>
              <a:t>to preserve </a:t>
            </a:r>
            <a:r>
              <a:rPr lang="en-GB" dirty="0" smtClean="0"/>
              <a:t>atomicity</a:t>
            </a:r>
          </a:p>
          <a:p>
            <a:pPr lvl="1">
              <a:lnSpc>
                <a:spcPct val="90000"/>
              </a:lnSpc>
              <a:spcAft>
                <a:spcPts val="840"/>
              </a:spcAft>
            </a:pPr>
            <a:r>
              <a:rPr lang="en-GB" dirty="0" smtClean="0"/>
              <a:t>Increased cost of communication may require a variant approach</a:t>
            </a:r>
            <a:endParaRPr lang="en-GB" dirty="0"/>
          </a:p>
          <a:p>
            <a:pPr marL="0" indent="0">
              <a:lnSpc>
                <a:spcPct val="90000"/>
              </a:lnSpc>
              <a:spcAft>
                <a:spcPts val="840"/>
              </a:spcAft>
              <a:buNone/>
            </a:pPr>
            <a:endParaRPr lang="en-US" dirty="0"/>
          </a:p>
          <a:p>
            <a:pPr lvl="1">
              <a:lnSpc>
                <a:spcPct val="90000"/>
              </a:lnSpc>
              <a:spcAft>
                <a:spcPts val="840"/>
              </a:spcAf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53546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75</a:t>
            </a:fld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Communication only between the coordinator and the participants</a:t>
            </a:r>
          </a:p>
          <a:p>
            <a:pPr lvl="1"/>
            <a:r>
              <a:rPr lang="en-US" dirty="0" smtClean="0"/>
              <a:t>No inter-participant communication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Centralised 2PC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 bwMode="auto">
          <a:xfrm>
            <a:off x="1511660" y="4653596"/>
            <a:ext cx="36004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951820" y="4653596"/>
            <a:ext cx="36004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P3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951820" y="3789500"/>
            <a:ext cx="36004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P1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951820" y="4221548"/>
            <a:ext cx="36004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P2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951820" y="5085644"/>
            <a:ext cx="36004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P4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2951820" y="5517692"/>
            <a:ext cx="36004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P5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4391980" y="4653596"/>
            <a:ext cx="36004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5832140" y="3789500"/>
            <a:ext cx="36004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P1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5832140" y="4221548"/>
            <a:ext cx="36004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P2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5832140" y="5517692"/>
            <a:ext cx="36004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P5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5832140" y="5085644"/>
            <a:ext cx="36004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P4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5832140" y="4653596"/>
            <a:ext cx="36004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P3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7272300" y="4653596"/>
            <a:ext cx="36004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5" name="Straight Arrow Connector 24"/>
          <p:cNvCxnSpPr>
            <a:stCxn id="8" idx="3"/>
            <a:endCxn id="10" idx="1"/>
          </p:cNvCxnSpPr>
          <p:nvPr/>
        </p:nvCxnSpPr>
        <p:spPr bwMode="auto">
          <a:xfrm flipV="1">
            <a:off x="1871700" y="3961681"/>
            <a:ext cx="1080120" cy="86409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>
            <a:stCxn id="8" idx="3"/>
            <a:endCxn id="11" idx="1"/>
          </p:cNvCxnSpPr>
          <p:nvPr/>
        </p:nvCxnSpPr>
        <p:spPr bwMode="auto">
          <a:xfrm flipV="1">
            <a:off x="1871700" y="4393729"/>
            <a:ext cx="1080120" cy="4320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>
            <a:stCxn id="8" idx="3"/>
            <a:endCxn id="9" idx="1"/>
          </p:cNvCxnSpPr>
          <p:nvPr/>
        </p:nvCxnSpPr>
        <p:spPr bwMode="auto">
          <a:xfrm>
            <a:off x="1871700" y="4825777"/>
            <a:ext cx="108012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>
            <a:stCxn id="8" idx="3"/>
            <a:endCxn id="12" idx="1"/>
          </p:cNvCxnSpPr>
          <p:nvPr/>
        </p:nvCxnSpPr>
        <p:spPr bwMode="auto">
          <a:xfrm>
            <a:off x="1871700" y="4825777"/>
            <a:ext cx="1080120" cy="4320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>
            <a:stCxn id="8" idx="3"/>
            <a:endCxn id="13" idx="1"/>
          </p:cNvCxnSpPr>
          <p:nvPr/>
        </p:nvCxnSpPr>
        <p:spPr bwMode="auto">
          <a:xfrm>
            <a:off x="1871700" y="4825777"/>
            <a:ext cx="1080120" cy="86409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>
            <a:stCxn id="10" idx="3"/>
            <a:endCxn id="14" idx="1"/>
          </p:cNvCxnSpPr>
          <p:nvPr/>
        </p:nvCxnSpPr>
        <p:spPr bwMode="auto">
          <a:xfrm>
            <a:off x="3311860" y="3961681"/>
            <a:ext cx="1080120" cy="86409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Straight Arrow Connector 30"/>
          <p:cNvCxnSpPr>
            <a:stCxn id="11" idx="3"/>
            <a:endCxn id="14" idx="1"/>
          </p:cNvCxnSpPr>
          <p:nvPr/>
        </p:nvCxnSpPr>
        <p:spPr bwMode="auto">
          <a:xfrm>
            <a:off x="3311860" y="4393729"/>
            <a:ext cx="1080120" cy="4320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9" idx="3"/>
            <a:endCxn id="14" idx="1"/>
          </p:cNvCxnSpPr>
          <p:nvPr/>
        </p:nvCxnSpPr>
        <p:spPr bwMode="auto">
          <a:xfrm>
            <a:off x="3311860" y="4825777"/>
            <a:ext cx="108012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>
            <a:stCxn id="12" idx="3"/>
            <a:endCxn id="14" idx="1"/>
          </p:cNvCxnSpPr>
          <p:nvPr/>
        </p:nvCxnSpPr>
        <p:spPr bwMode="auto">
          <a:xfrm flipV="1">
            <a:off x="3311860" y="4825777"/>
            <a:ext cx="1080120" cy="4320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Straight Arrow Connector 33"/>
          <p:cNvCxnSpPr>
            <a:stCxn id="13" idx="3"/>
            <a:endCxn id="14" idx="1"/>
          </p:cNvCxnSpPr>
          <p:nvPr/>
        </p:nvCxnSpPr>
        <p:spPr bwMode="auto">
          <a:xfrm flipV="1">
            <a:off x="3311860" y="4825777"/>
            <a:ext cx="1080120" cy="86409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4" name="Straight Arrow Connector 53"/>
          <p:cNvCxnSpPr>
            <a:stCxn id="14" idx="3"/>
            <a:endCxn id="15" idx="1"/>
          </p:cNvCxnSpPr>
          <p:nvPr/>
        </p:nvCxnSpPr>
        <p:spPr bwMode="auto">
          <a:xfrm flipV="1">
            <a:off x="4752020" y="3961681"/>
            <a:ext cx="1080120" cy="86409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Straight Arrow Connector 54"/>
          <p:cNvCxnSpPr>
            <a:stCxn id="14" idx="3"/>
            <a:endCxn id="18" idx="1"/>
          </p:cNvCxnSpPr>
          <p:nvPr/>
        </p:nvCxnSpPr>
        <p:spPr bwMode="auto">
          <a:xfrm flipV="1">
            <a:off x="4752020" y="4393729"/>
            <a:ext cx="1080120" cy="4320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6" name="Straight Arrow Connector 55"/>
          <p:cNvCxnSpPr>
            <a:stCxn id="14" idx="3"/>
            <a:endCxn id="21" idx="1"/>
          </p:cNvCxnSpPr>
          <p:nvPr/>
        </p:nvCxnSpPr>
        <p:spPr bwMode="auto">
          <a:xfrm>
            <a:off x="4752020" y="4825777"/>
            <a:ext cx="108012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7" name="Straight Arrow Connector 56"/>
          <p:cNvCxnSpPr>
            <a:stCxn id="14" idx="3"/>
            <a:endCxn id="20" idx="1"/>
          </p:cNvCxnSpPr>
          <p:nvPr/>
        </p:nvCxnSpPr>
        <p:spPr bwMode="auto">
          <a:xfrm>
            <a:off x="4752020" y="4825777"/>
            <a:ext cx="1080120" cy="4320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8" name="Straight Arrow Connector 57"/>
          <p:cNvCxnSpPr>
            <a:stCxn id="14" idx="3"/>
            <a:endCxn id="19" idx="1"/>
          </p:cNvCxnSpPr>
          <p:nvPr/>
        </p:nvCxnSpPr>
        <p:spPr bwMode="auto">
          <a:xfrm>
            <a:off x="4752020" y="4825777"/>
            <a:ext cx="1080120" cy="86409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9" name="Straight Arrow Connector 68"/>
          <p:cNvCxnSpPr>
            <a:stCxn id="15" idx="3"/>
            <a:endCxn id="23" idx="1"/>
          </p:cNvCxnSpPr>
          <p:nvPr/>
        </p:nvCxnSpPr>
        <p:spPr bwMode="auto">
          <a:xfrm>
            <a:off x="6192180" y="3961681"/>
            <a:ext cx="1080120" cy="86409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0" name="Straight Arrow Connector 69"/>
          <p:cNvCxnSpPr>
            <a:stCxn id="18" idx="3"/>
            <a:endCxn id="23" idx="1"/>
          </p:cNvCxnSpPr>
          <p:nvPr/>
        </p:nvCxnSpPr>
        <p:spPr bwMode="auto">
          <a:xfrm>
            <a:off x="6192180" y="4393729"/>
            <a:ext cx="1080120" cy="4320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1" name="Straight Arrow Connector 70"/>
          <p:cNvCxnSpPr>
            <a:stCxn id="21" idx="3"/>
            <a:endCxn id="23" idx="1"/>
          </p:cNvCxnSpPr>
          <p:nvPr/>
        </p:nvCxnSpPr>
        <p:spPr bwMode="auto">
          <a:xfrm>
            <a:off x="6192180" y="4825777"/>
            <a:ext cx="108012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2" name="Straight Arrow Connector 71"/>
          <p:cNvCxnSpPr>
            <a:stCxn id="20" idx="3"/>
            <a:endCxn id="23" idx="1"/>
          </p:cNvCxnSpPr>
          <p:nvPr/>
        </p:nvCxnSpPr>
        <p:spPr bwMode="auto">
          <a:xfrm flipV="1">
            <a:off x="6192180" y="4825777"/>
            <a:ext cx="1080120" cy="4320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3" name="Straight Arrow Connector 72"/>
          <p:cNvCxnSpPr>
            <a:stCxn id="19" idx="3"/>
            <a:endCxn id="23" idx="1"/>
          </p:cNvCxnSpPr>
          <p:nvPr/>
        </p:nvCxnSpPr>
        <p:spPr bwMode="auto">
          <a:xfrm flipV="1">
            <a:off x="6192180" y="4825777"/>
            <a:ext cx="1080120" cy="86409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8" name="TextBox 87"/>
          <p:cNvSpPr txBox="1"/>
          <p:nvPr/>
        </p:nvSpPr>
        <p:spPr>
          <a:xfrm>
            <a:off x="1979712" y="3530625"/>
            <a:ext cx="845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Georgia"/>
                <a:cs typeface="Georgia"/>
              </a:rPr>
              <a:t>prepare T</a:t>
            </a:r>
            <a:endParaRPr lang="en-US" sz="1200" dirty="0">
              <a:latin typeface="Georgia"/>
              <a:cs typeface="Georgia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3275856" y="3458617"/>
            <a:ext cx="11835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Georgia"/>
                <a:cs typeface="Georgia"/>
              </a:rPr>
              <a:t>vote-commit T</a:t>
            </a:r>
          </a:p>
          <a:p>
            <a:pPr algn="ctr"/>
            <a:r>
              <a:rPr lang="en-US" sz="1200" dirty="0" smtClean="0">
                <a:latin typeface="Georgia"/>
                <a:cs typeface="Georgia"/>
              </a:rPr>
              <a:t>vote-abort T</a:t>
            </a:r>
            <a:endParaRPr lang="en-US" sz="1200" dirty="0">
              <a:latin typeface="Georgia"/>
              <a:cs typeface="Georgia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4784420" y="3429000"/>
            <a:ext cx="839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Georgia"/>
                <a:cs typeface="Georgia"/>
              </a:rPr>
              <a:t>commit T</a:t>
            </a:r>
          </a:p>
          <a:p>
            <a:pPr algn="ctr"/>
            <a:r>
              <a:rPr lang="en-US" sz="1200" dirty="0" smtClean="0">
                <a:latin typeface="Georgia"/>
                <a:cs typeface="Georgia"/>
              </a:rPr>
              <a:t>abort T</a:t>
            </a:r>
            <a:endParaRPr lang="en-US" sz="1200" dirty="0">
              <a:latin typeface="Georgia"/>
              <a:cs typeface="Georgia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6532766" y="3530625"/>
            <a:ext cx="4154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err="1" smtClean="0">
                <a:latin typeface="Georgia"/>
                <a:cs typeface="Georgia"/>
              </a:rPr>
              <a:t>ack</a:t>
            </a:r>
            <a:endParaRPr lang="en-US" sz="1200" dirty="0">
              <a:latin typeface="Georgia"/>
              <a:cs typeface="Georgia"/>
            </a:endParaRPr>
          </a:p>
        </p:txBody>
      </p:sp>
      <p:sp>
        <p:nvSpPr>
          <p:cNvPr id="92" name="Left Brace 91"/>
          <p:cNvSpPr/>
          <p:nvPr/>
        </p:nvSpPr>
        <p:spPr bwMode="auto">
          <a:xfrm rot="16200000">
            <a:off x="2951820" y="4790765"/>
            <a:ext cx="360040" cy="2448272"/>
          </a:xfrm>
          <a:prstGeom prst="leftBrace">
            <a:avLst>
              <a:gd name="adj1" fmla="val 36839"/>
              <a:gd name="adj2" fmla="val 50000"/>
            </a:avLst>
          </a:prstGeom>
          <a:noFill/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4" name="Left Brace 93"/>
          <p:cNvSpPr/>
          <p:nvPr/>
        </p:nvSpPr>
        <p:spPr bwMode="auto">
          <a:xfrm rot="16200000">
            <a:off x="5832140" y="4790765"/>
            <a:ext cx="360040" cy="2448272"/>
          </a:xfrm>
          <a:prstGeom prst="leftBrace">
            <a:avLst>
              <a:gd name="adj1" fmla="val 36839"/>
              <a:gd name="adj2" fmla="val 50000"/>
            </a:avLst>
          </a:prstGeom>
          <a:noFill/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2600120" y="6122913"/>
            <a:ext cx="10445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Georgia"/>
                <a:cs typeface="Georgia"/>
              </a:rPr>
              <a:t>voting phase</a:t>
            </a:r>
            <a:endParaRPr lang="en-US" sz="1200" dirty="0">
              <a:latin typeface="Georgia"/>
              <a:cs typeface="Georgia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5439954" y="6122913"/>
            <a:ext cx="11808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Georgia"/>
                <a:cs typeface="Georgia"/>
              </a:rPr>
              <a:t>decision phase</a:t>
            </a:r>
            <a:endParaRPr lang="en-US" sz="12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7559904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8" grpId="0" animBg="1"/>
      <p:bldP spid="19" grpId="0" animBg="1"/>
      <p:bldP spid="20" grpId="0" animBg="1"/>
      <p:bldP spid="21" grpId="0" animBg="1"/>
      <p:bldP spid="23" grpId="0" animBg="1"/>
      <p:bldP spid="88" grpId="0"/>
      <p:bldP spid="89" grpId="0"/>
      <p:bldP spid="90" grpId="0"/>
      <p:bldP spid="91" grpId="0"/>
      <p:bldP spid="92" grpId="0" animBg="1"/>
      <p:bldP spid="94" grpId="0" animBg="1"/>
      <p:bldP spid="95" grpId="0"/>
      <p:bldP spid="96" grpId="0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76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phase from the coordinator to the participants</a:t>
            </a:r>
          </a:p>
          <a:p>
            <a:r>
              <a:rPr lang="en-US" dirty="0" smtClean="0"/>
              <a:t>Second phase from the participants to the coordinator</a:t>
            </a:r>
          </a:p>
          <a:p>
            <a:r>
              <a:rPr lang="en-US" dirty="0" smtClean="0"/>
              <a:t>Participants may unilaterally abort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2PC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1721334" y="4963234"/>
            <a:ext cx="36004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961694" y="4963234"/>
            <a:ext cx="36004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P3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801454" y="4963234"/>
            <a:ext cx="36004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P1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3881574" y="4963234"/>
            <a:ext cx="36004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P2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041814" y="4963234"/>
            <a:ext cx="36004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P4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7121934" y="4963234"/>
            <a:ext cx="36004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P5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009366" y="4387170"/>
            <a:ext cx="845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Georgia"/>
                <a:cs typeface="Georgia"/>
              </a:rPr>
              <a:t>prepare T</a:t>
            </a:r>
            <a:endParaRPr lang="en-US" sz="1200" dirty="0">
              <a:latin typeface="Georgia"/>
              <a:cs typeface="Georgia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97598" y="3656057"/>
            <a:ext cx="10445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Georgia"/>
                <a:cs typeface="Georgia"/>
              </a:rPr>
              <a:t>voting phase</a:t>
            </a:r>
            <a:endParaRPr lang="en-US" sz="1200" dirty="0">
              <a:latin typeface="Georgia"/>
              <a:cs typeface="Georgia"/>
            </a:endParaRPr>
          </a:p>
        </p:txBody>
      </p:sp>
      <p:cxnSp>
        <p:nvCxnSpPr>
          <p:cNvPr id="20" name="Elbow Connector 19"/>
          <p:cNvCxnSpPr>
            <a:stCxn id="6" idx="0"/>
            <a:endCxn id="8" idx="0"/>
          </p:cNvCxnSpPr>
          <p:nvPr/>
        </p:nvCxnSpPr>
        <p:spPr bwMode="auto">
          <a:xfrm rot="5400000" flipH="1" flipV="1">
            <a:off x="2441414" y="4423174"/>
            <a:ext cx="12700" cy="1080120"/>
          </a:xfrm>
          <a:prstGeom prst="bentConnector3">
            <a:avLst>
              <a:gd name="adj1" fmla="val 1800000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Elbow Connector 20"/>
          <p:cNvCxnSpPr>
            <a:stCxn id="8" idx="0"/>
            <a:endCxn id="9" idx="0"/>
          </p:cNvCxnSpPr>
          <p:nvPr/>
        </p:nvCxnSpPr>
        <p:spPr bwMode="auto">
          <a:xfrm rot="5400000" flipH="1" flipV="1">
            <a:off x="3521534" y="4423174"/>
            <a:ext cx="12700" cy="1080120"/>
          </a:xfrm>
          <a:prstGeom prst="bentConnector3">
            <a:avLst>
              <a:gd name="adj1" fmla="val 1800000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Elbow Connector 37"/>
          <p:cNvCxnSpPr>
            <a:stCxn id="9" idx="0"/>
            <a:endCxn id="7" idx="0"/>
          </p:cNvCxnSpPr>
          <p:nvPr/>
        </p:nvCxnSpPr>
        <p:spPr bwMode="auto">
          <a:xfrm rot="5400000" flipH="1" flipV="1">
            <a:off x="4601654" y="4423174"/>
            <a:ext cx="12700" cy="1080120"/>
          </a:xfrm>
          <a:prstGeom prst="bentConnector3">
            <a:avLst>
              <a:gd name="adj1" fmla="val 1800000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Elbow Connector 38"/>
          <p:cNvCxnSpPr>
            <a:stCxn id="7" idx="0"/>
            <a:endCxn id="10" idx="0"/>
          </p:cNvCxnSpPr>
          <p:nvPr/>
        </p:nvCxnSpPr>
        <p:spPr bwMode="auto">
          <a:xfrm rot="5400000" flipH="1" flipV="1">
            <a:off x="5681774" y="4423174"/>
            <a:ext cx="12700" cy="1080120"/>
          </a:xfrm>
          <a:prstGeom prst="bentConnector3">
            <a:avLst>
              <a:gd name="adj1" fmla="val 1800000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Elbow Connector 39"/>
          <p:cNvCxnSpPr>
            <a:stCxn id="10" idx="0"/>
            <a:endCxn id="11" idx="0"/>
          </p:cNvCxnSpPr>
          <p:nvPr/>
        </p:nvCxnSpPr>
        <p:spPr bwMode="auto">
          <a:xfrm rot="5400000" flipH="1" flipV="1">
            <a:off x="6761894" y="4423174"/>
            <a:ext cx="12700" cy="1080120"/>
          </a:xfrm>
          <a:prstGeom prst="bentConnector3">
            <a:avLst>
              <a:gd name="adj1" fmla="val 1800000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7" name="Elbow Connector 46"/>
          <p:cNvCxnSpPr>
            <a:stCxn id="11" idx="2"/>
            <a:endCxn id="10" idx="2"/>
          </p:cNvCxnSpPr>
          <p:nvPr/>
        </p:nvCxnSpPr>
        <p:spPr bwMode="auto">
          <a:xfrm rot="5400000">
            <a:off x="6761894" y="4767535"/>
            <a:ext cx="12700" cy="1080120"/>
          </a:xfrm>
          <a:prstGeom prst="bentConnector3">
            <a:avLst>
              <a:gd name="adj1" fmla="val 1800000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Elbow Connector 49"/>
          <p:cNvCxnSpPr>
            <a:stCxn id="10" idx="2"/>
            <a:endCxn id="7" idx="2"/>
          </p:cNvCxnSpPr>
          <p:nvPr/>
        </p:nvCxnSpPr>
        <p:spPr bwMode="auto">
          <a:xfrm rot="5400000">
            <a:off x="5681774" y="4767535"/>
            <a:ext cx="12700" cy="1080120"/>
          </a:xfrm>
          <a:prstGeom prst="bentConnector3">
            <a:avLst>
              <a:gd name="adj1" fmla="val 1800000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3" name="Elbow Connector 52"/>
          <p:cNvCxnSpPr>
            <a:stCxn id="7" idx="2"/>
            <a:endCxn id="9" idx="2"/>
          </p:cNvCxnSpPr>
          <p:nvPr/>
        </p:nvCxnSpPr>
        <p:spPr bwMode="auto">
          <a:xfrm rot="5400000">
            <a:off x="4601654" y="4767535"/>
            <a:ext cx="12700" cy="1080120"/>
          </a:xfrm>
          <a:prstGeom prst="bentConnector3">
            <a:avLst>
              <a:gd name="adj1" fmla="val 1800000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4" name="Elbow Connector 53"/>
          <p:cNvCxnSpPr>
            <a:stCxn id="9" idx="2"/>
            <a:endCxn id="8" idx="2"/>
          </p:cNvCxnSpPr>
          <p:nvPr/>
        </p:nvCxnSpPr>
        <p:spPr bwMode="auto">
          <a:xfrm rot="5400000">
            <a:off x="3521534" y="4767535"/>
            <a:ext cx="12700" cy="1080120"/>
          </a:xfrm>
          <a:prstGeom prst="bentConnector3">
            <a:avLst>
              <a:gd name="adj1" fmla="val 1800000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Elbow Connector 54"/>
          <p:cNvCxnSpPr>
            <a:stCxn id="8" idx="2"/>
            <a:endCxn id="6" idx="2"/>
          </p:cNvCxnSpPr>
          <p:nvPr/>
        </p:nvCxnSpPr>
        <p:spPr bwMode="auto">
          <a:xfrm rot="5400000">
            <a:off x="2441414" y="4767535"/>
            <a:ext cx="12700" cy="1080120"/>
          </a:xfrm>
          <a:prstGeom prst="bentConnector3">
            <a:avLst>
              <a:gd name="adj1" fmla="val 1800000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2" name="TextBox 61"/>
          <p:cNvSpPr txBox="1"/>
          <p:nvPr/>
        </p:nvSpPr>
        <p:spPr>
          <a:xfrm>
            <a:off x="4245711" y="4387170"/>
            <a:ext cx="7963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Georgia"/>
                <a:cs typeface="Georgia"/>
              </a:rPr>
              <a:t>VC/VA T</a:t>
            </a:r>
            <a:endParaRPr lang="en-US" sz="1200" dirty="0">
              <a:latin typeface="Georgia"/>
              <a:cs typeface="Georgia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165591" y="4387170"/>
            <a:ext cx="7963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Georgia"/>
                <a:cs typeface="Georgia"/>
              </a:rPr>
              <a:t>VC/VA T</a:t>
            </a:r>
            <a:endParaRPr lang="en-US" sz="1200" dirty="0">
              <a:latin typeface="Georgia"/>
              <a:cs typeface="Georgia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325831" y="4387170"/>
            <a:ext cx="7963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Georgia"/>
                <a:cs typeface="Georgia"/>
              </a:rPr>
              <a:t>VC/VA T</a:t>
            </a:r>
            <a:endParaRPr lang="en-US" sz="1200" dirty="0">
              <a:latin typeface="Georgia"/>
              <a:cs typeface="Georgia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333943" y="4387170"/>
            <a:ext cx="7963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Georgia"/>
                <a:cs typeface="Georgia"/>
              </a:rPr>
              <a:t>VC/VA T</a:t>
            </a:r>
            <a:endParaRPr lang="en-US" sz="1200" dirty="0">
              <a:latin typeface="Georgia"/>
              <a:cs typeface="Georgia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6438462" y="5611306"/>
            <a:ext cx="5911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Georgia"/>
                <a:cs typeface="Georgia"/>
              </a:rPr>
              <a:t>C/A T</a:t>
            </a:r>
            <a:endParaRPr lang="en-US" sz="1200" dirty="0">
              <a:latin typeface="Georgia"/>
              <a:cs typeface="Georgia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5430350" y="5611306"/>
            <a:ext cx="5911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Georgia"/>
                <a:cs typeface="Georgia"/>
              </a:rPr>
              <a:t>C/A T</a:t>
            </a:r>
            <a:endParaRPr lang="en-US" sz="1200" dirty="0">
              <a:latin typeface="Georgia"/>
              <a:cs typeface="Georgia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4350230" y="5611306"/>
            <a:ext cx="5911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Georgia"/>
                <a:cs typeface="Georgia"/>
              </a:rPr>
              <a:t>C/A T</a:t>
            </a:r>
            <a:endParaRPr lang="en-US" sz="1200" dirty="0">
              <a:latin typeface="Georgia"/>
              <a:cs typeface="Georgia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3270110" y="5611306"/>
            <a:ext cx="5911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Georgia"/>
                <a:cs typeface="Georgia"/>
              </a:rPr>
              <a:t>C/A T</a:t>
            </a:r>
            <a:endParaRPr lang="en-US" sz="1200" dirty="0">
              <a:latin typeface="Georgia"/>
              <a:cs typeface="Georgia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117982" y="5611306"/>
            <a:ext cx="5911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Georgia"/>
                <a:cs typeface="Georgia"/>
              </a:rPr>
              <a:t>C/A T</a:t>
            </a:r>
            <a:endParaRPr lang="en-US" sz="1200" dirty="0">
              <a:latin typeface="Georgia"/>
              <a:cs typeface="Georgia"/>
            </a:endParaRPr>
          </a:p>
        </p:txBody>
      </p:sp>
      <p:sp>
        <p:nvSpPr>
          <p:cNvPr id="71" name="Left Brace 70"/>
          <p:cNvSpPr/>
          <p:nvPr/>
        </p:nvSpPr>
        <p:spPr bwMode="auto">
          <a:xfrm rot="5400000">
            <a:off x="4457638" y="1423809"/>
            <a:ext cx="288032" cy="5328592"/>
          </a:xfrm>
          <a:prstGeom prst="leftBrace">
            <a:avLst>
              <a:gd name="adj1" fmla="val 36839"/>
              <a:gd name="adj2" fmla="val 50000"/>
            </a:avLst>
          </a:prstGeom>
          <a:noFill/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2" name="Left Brace 71"/>
          <p:cNvSpPr/>
          <p:nvPr/>
        </p:nvSpPr>
        <p:spPr bwMode="auto">
          <a:xfrm rot="16200000">
            <a:off x="4457638" y="3440033"/>
            <a:ext cx="288032" cy="5328592"/>
          </a:xfrm>
          <a:prstGeom prst="leftBrace">
            <a:avLst>
              <a:gd name="adj1" fmla="val 36839"/>
              <a:gd name="adj2" fmla="val 50000"/>
            </a:avLst>
          </a:prstGeom>
          <a:noFill/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4029448" y="6248345"/>
            <a:ext cx="11808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Georgia"/>
                <a:cs typeface="Georgia"/>
              </a:rPr>
              <a:t>decision phase</a:t>
            </a:r>
            <a:endParaRPr lang="en-US" sz="12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0806452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/>
      <p:bldP spid="15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 animBg="1"/>
      <p:bldP spid="72" grpId="0" animBg="1"/>
      <p:bldP spid="73" grpId="0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Centralised</a:t>
            </a:r>
            <a:r>
              <a:rPr lang="en-US" dirty="0" smtClean="0"/>
              <a:t> versus Linear 2PC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77</a:t>
            </a:fld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Linear 2PC involves fewer messages</a:t>
            </a:r>
          </a:p>
          <a:p>
            <a:r>
              <a:rPr lang="en-US" dirty="0" err="1" smtClean="0"/>
              <a:t>Centralised</a:t>
            </a:r>
            <a:r>
              <a:rPr lang="en-US" dirty="0" smtClean="0"/>
              <a:t> 2PC provides opportunities for parallelism</a:t>
            </a:r>
          </a:p>
          <a:p>
            <a:r>
              <a:rPr lang="en-US" dirty="0" smtClean="0"/>
              <a:t>Linear 2PC has worse response time performance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0475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CAP Theorem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3506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CAP Theorem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 any distributed system, there is a trade-off between:</a:t>
            </a:r>
          </a:p>
          <a:p>
            <a:r>
              <a:rPr lang="en-US" dirty="0" smtClean="0"/>
              <a:t>Consistency</a:t>
            </a:r>
          </a:p>
          <a:p>
            <a:pPr marL="360000" lvl="1" indent="0">
              <a:buNone/>
            </a:pPr>
            <a:r>
              <a:rPr lang="en-US" dirty="0" smtClean="0"/>
              <a:t>Each server always returns the correct response to each request</a:t>
            </a:r>
          </a:p>
          <a:p>
            <a:r>
              <a:rPr lang="en-US" dirty="0" smtClean="0"/>
              <a:t>Availability</a:t>
            </a:r>
          </a:p>
          <a:p>
            <a:pPr marL="360000" lvl="1" indent="0">
              <a:buNone/>
            </a:pPr>
            <a:r>
              <a:rPr lang="en-US" dirty="0" smtClean="0"/>
              <a:t>Each request eventually receives a response</a:t>
            </a:r>
          </a:p>
          <a:p>
            <a:r>
              <a:rPr lang="en-US" dirty="0" smtClean="0"/>
              <a:t>Partition Tolerance</a:t>
            </a:r>
          </a:p>
          <a:p>
            <a:pPr marL="360000" lvl="1" indent="0">
              <a:buNone/>
            </a:pPr>
            <a:r>
              <a:rPr lang="en-US" dirty="0" smtClean="0"/>
              <a:t>Communication may be unreliable (messages delayed, messages lost, servers partitioned into groups that cannot communicate with each other), but the system as a whole should continue to function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8575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Location independence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</a:t>
            </a:r>
            <a:r>
              <a:rPr lang="en-US" dirty="0" smtClean="0"/>
              <a:t>pplications </a:t>
            </a:r>
            <a:r>
              <a:rPr lang="en-US" dirty="0"/>
              <a:t>should not know, or even be aware of, where the data </a:t>
            </a:r>
            <a:r>
              <a:rPr lang="en-US" dirty="0" smtClean="0"/>
              <a:t>are physically </a:t>
            </a:r>
            <a:r>
              <a:rPr lang="en-US" dirty="0"/>
              <a:t>stored; </a:t>
            </a:r>
            <a:r>
              <a:rPr lang="en-US" dirty="0" smtClean="0"/>
              <a:t>applications </a:t>
            </a:r>
            <a:r>
              <a:rPr lang="en-US" dirty="0"/>
              <a:t>should behave as if all data </a:t>
            </a:r>
            <a:r>
              <a:rPr lang="en-US" dirty="0" smtClean="0"/>
              <a:t>were stored locally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i="1" dirty="0" smtClean="0"/>
              <a:t>Location independence </a:t>
            </a:r>
            <a:r>
              <a:rPr lang="en-US" i="1" dirty="0"/>
              <a:t>allows applications </a:t>
            </a:r>
            <a:r>
              <a:rPr lang="en-US" i="1" dirty="0" smtClean="0"/>
              <a:t>and data to </a:t>
            </a:r>
            <a:r>
              <a:rPr lang="en-US" i="1" dirty="0"/>
              <a:t>be </a:t>
            </a:r>
            <a:r>
              <a:rPr lang="en-US" i="1" dirty="0" smtClean="0"/>
              <a:t>migrated easily </a:t>
            </a:r>
            <a:r>
              <a:rPr lang="en-US" i="1" dirty="0"/>
              <a:t>from one site </a:t>
            </a:r>
            <a:r>
              <a:rPr lang="en-US" i="1" dirty="0" smtClean="0"/>
              <a:t>to </a:t>
            </a:r>
            <a:r>
              <a:rPr lang="en-US" i="1" dirty="0"/>
              <a:t>another without </a:t>
            </a:r>
            <a:r>
              <a:rPr lang="en-US" i="1" dirty="0" smtClean="0"/>
              <a:t>modifications.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7750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CAP Theorem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CAP is an example of the trade-off between safety and </a:t>
            </a:r>
            <a:r>
              <a:rPr lang="en-US" dirty="0" err="1" smtClean="0"/>
              <a:t>liveness</a:t>
            </a:r>
            <a:r>
              <a:rPr lang="en-US" dirty="0" smtClean="0"/>
              <a:t> in an unreliable system</a:t>
            </a:r>
            <a:endParaRPr lang="en-US" dirty="0"/>
          </a:p>
          <a:p>
            <a:pPr lvl="1"/>
            <a:r>
              <a:rPr lang="en-US" dirty="0" smtClean="0"/>
              <a:t>Safety: nothing bad ever happens</a:t>
            </a:r>
          </a:p>
          <a:p>
            <a:pPr lvl="1"/>
            <a:r>
              <a:rPr lang="en-US" dirty="0" err="1" smtClean="0"/>
              <a:t>Liveness</a:t>
            </a:r>
            <a:r>
              <a:rPr lang="en-US" dirty="0" smtClean="0"/>
              <a:t>: eventually something good happens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We can only manage two of three from C, A, P</a:t>
            </a:r>
          </a:p>
          <a:p>
            <a:pPr lvl="1"/>
            <a:r>
              <a:rPr lang="en-US" dirty="0" smtClean="0"/>
              <a:t>Typically we sacrifice either availability (</a:t>
            </a:r>
            <a:r>
              <a:rPr lang="en-US" dirty="0" err="1" smtClean="0"/>
              <a:t>liveness</a:t>
            </a:r>
            <a:r>
              <a:rPr lang="en-US" dirty="0" smtClean="0"/>
              <a:t>) or consistency (safety)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7031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Fragmentation independence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Relations can </a:t>
            </a:r>
            <a:r>
              <a:rPr lang="en-US" dirty="0"/>
              <a:t>be divided into fragments and stored at different </a:t>
            </a:r>
            <a:r>
              <a:rPr lang="en-US" dirty="0" smtClean="0"/>
              <a:t>sites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i="1" dirty="0"/>
              <a:t>A</a:t>
            </a:r>
            <a:r>
              <a:rPr lang="en-US" i="1" dirty="0" smtClean="0"/>
              <a:t>pplications </a:t>
            </a:r>
            <a:r>
              <a:rPr lang="en-US" i="1" dirty="0"/>
              <a:t>should not be aware of the fact that some data may be stored in a fragment of a table at a site different from the site where the table itself is </a:t>
            </a:r>
            <a:r>
              <a:rPr lang="en-US" i="1" dirty="0" smtClean="0"/>
              <a:t>stored.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500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CS">
  <a:themeElements>
    <a:clrScheme name="Custom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ECS.thmx</Template>
  <TotalTime>8508</TotalTime>
  <Words>3234</Words>
  <Application>Microsoft Macintosh PowerPoint</Application>
  <PresentationFormat>On-screen Show (4:3)</PresentationFormat>
  <Paragraphs>694</Paragraphs>
  <Slides>80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80</vt:i4>
      </vt:variant>
    </vt:vector>
  </HeadingPairs>
  <TitlesOfParts>
    <vt:vector size="81" baseType="lpstr">
      <vt:lpstr>ECS</vt:lpstr>
      <vt:lpstr>Distributed Databases</vt:lpstr>
      <vt:lpstr>Overview</vt:lpstr>
      <vt:lpstr>What is a distributed database?</vt:lpstr>
      <vt:lpstr>DDBMS  Principles</vt:lpstr>
      <vt:lpstr>Local autonomy</vt:lpstr>
      <vt:lpstr>No reliance on a central site</vt:lpstr>
      <vt:lpstr>Continuous operation</vt:lpstr>
      <vt:lpstr>Location independence</vt:lpstr>
      <vt:lpstr>Fragmentation independence</vt:lpstr>
      <vt:lpstr>Replication independence</vt:lpstr>
      <vt:lpstr>Distributed query processing</vt:lpstr>
      <vt:lpstr>Distributed transaction management</vt:lpstr>
      <vt:lpstr>Hardware independence</vt:lpstr>
      <vt:lpstr>Operating system independence</vt:lpstr>
      <vt:lpstr>Network independence</vt:lpstr>
      <vt:lpstr>DBMS independence</vt:lpstr>
      <vt:lpstr>Distributed Databases vs. Parallel Databases</vt:lpstr>
      <vt:lpstr>Distributed Databases vs. Parallel Databases</vt:lpstr>
      <vt:lpstr>Fragmentation</vt:lpstr>
      <vt:lpstr>Why Fragment?</vt:lpstr>
      <vt:lpstr>Fragmentation Approaches</vt:lpstr>
      <vt:lpstr>Decomposition</vt:lpstr>
      <vt:lpstr>Completeness</vt:lpstr>
      <vt:lpstr>Reconstruction</vt:lpstr>
      <vt:lpstr>Disjointness</vt:lpstr>
      <vt:lpstr>Horizontal Fragmentation</vt:lpstr>
      <vt:lpstr>Primary Horizontal Fragmentation</vt:lpstr>
      <vt:lpstr>Derived Horizontal Fragmentation</vt:lpstr>
      <vt:lpstr>Vertical Fragmentation</vt:lpstr>
      <vt:lpstr>Hybrid Fragmentation</vt:lpstr>
      <vt:lpstr>Query  Processing</vt:lpstr>
      <vt:lpstr>Localisation</vt:lpstr>
      <vt:lpstr>Reduction for Horizontal Fragmentation</vt:lpstr>
      <vt:lpstr>Horizontal Selection Reduction</vt:lpstr>
      <vt:lpstr>Horizontal Join Reduction</vt:lpstr>
      <vt:lpstr>Reduction for Vertical Fragmentation</vt:lpstr>
      <vt:lpstr>Vertical Projection Reduction</vt:lpstr>
      <vt:lpstr>The Distributed Join Problem</vt:lpstr>
      <vt:lpstr>The Distributed Join Problem</vt:lpstr>
      <vt:lpstr>The Distributed Join Problem</vt:lpstr>
      <vt:lpstr>Semijoin Reduction</vt:lpstr>
      <vt:lpstr>Semijoins</vt:lpstr>
      <vt:lpstr>Semijoin Reduction</vt:lpstr>
      <vt:lpstr>Semijoin Reduction, step 1</vt:lpstr>
      <vt:lpstr>Semijoin Reduction, step 2</vt:lpstr>
      <vt:lpstr>Semijoin Reduction, step 3</vt:lpstr>
      <vt:lpstr>Semijoin Reduction, step 4</vt:lpstr>
      <vt:lpstr>Semijoin Reduction</vt:lpstr>
      <vt:lpstr>Concurrency Control</vt:lpstr>
      <vt:lpstr>Distributed Transactions</vt:lpstr>
      <vt:lpstr>Distribution and ACID</vt:lpstr>
      <vt:lpstr>Two-Phase Locking</vt:lpstr>
      <vt:lpstr>Distribution and Two-Phase Locking</vt:lpstr>
      <vt:lpstr>Centralised Two-Phase Locking (C2PL)</vt:lpstr>
      <vt:lpstr>Centralised Two-Phase Locking (C2PL)</vt:lpstr>
      <vt:lpstr>Distributed Two-Phase Locking (D2PL)</vt:lpstr>
      <vt:lpstr>Distributed Two-Phase Locking (D2PL)</vt:lpstr>
      <vt:lpstr>Deadlock</vt:lpstr>
      <vt:lpstr>Wait-For Graph</vt:lpstr>
      <vt:lpstr>Distributed Deadlock</vt:lpstr>
      <vt:lpstr>Distributed Deadlock Example</vt:lpstr>
      <vt:lpstr>Managing Distributed Deadlock</vt:lpstr>
      <vt:lpstr>Prevention</vt:lpstr>
      <vt:lpstr>Avoidance</vt:lpstr>
      <vt:lpstr>Resource Ordering</vt:lpstr>
      <vt:lpstr>Transaction Prioritisation</vt:lpstr>
      <vt:lpstr>WAIT-DIE and WOUND-WAIT</vt:lpstr>
      <vt:lpstr>Detection and Resolution</vt:lpstr>
      <vt:lpstr>Centralised Deadlock Detection</vt:lpstr>
      <vt:lpstr>Hierarchical Deadlock Detection</vt:lpstr>
      <vt:lpstr>Distributed Deadlock Detection</vt:lpstr>
      <vt:lpstr>Distributed Deadlock Detection</vt:lpstr>
      <vt:lpstr>Reliability</vt:lpstr>
      <vt:lpstr>Distribution and ACID</vt:lpstr>
      <vt:lpstr>Centralised 2PC</vt:lpstr>
      <vt:lpstr>Linear 2PC</vt:lpstr>
      <vt:lpstr>Centralised versus Linear 2PC</vt:lpstr>
      <vt:lpstr>The CAP Theorem</vt:lpstr>
      <vt:lpstr>The CAP Theorem</vt:lpstr>
      <vt:lpstr>The CAP Theorem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Distributed Databases</dc:title>
  <dc:creator>Nicholas Gibbins</dc:creator>
  <cp:lastModifiedBy>Nicholas Gibbins</cp:lastModifiedBy>
  <cp:revision>141</cp:revision>
  <dcterms:created xsi:type="dcterms:W3CDTF">2013-03-20T10:52:16Z</dcterms:created>
  <dcterms:modified xsi:type="dcterms:W3CDTF">2015-03-07T21:54:43Z</dcterms:modified>
</cp:coreProperties>
</file>