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7" r:id="rId1"/>
  </p:sldMasterIdLst>
  <p:notesMasterIdLst>
    <p:notesMasterId r:id="rId82"/>
  </p:notesMasterIdLst>
  <p:handoutMasterIdLst>
    <p:handoutMasterId r:id="rId83"/>
  </p:handoutMasterIdLst>
  <p:sldIdLst>
    <p:sldId id="256" r:id="rId2"/>
    <p:sldId id="350" r:id="rId3"/>
    <p:sldId id="370" r:id="rId4"/>
    <p:sldId id="371" r:id="rId5"/>
    <p:sldId id="372" r:id="rId6"/>
    <p:sldId id="258" r:id="rId7"/>
    <p:sldId id="259" r:id="rId8"/>
    <p:sldId id="351" r:id="rId9"/>
    <p:sldId id="260" r:id="rId10"/>
    <p:sldId id="308" r:id="rId11"/>
    <p:sldId id="305" r:id="rId12"/>
    <p:sldId id="309" r:id="rId13"/>
    <p:sldId id="306" r:id="rId14"/>
    <p:sldId id="310" r:id="rId15"/>
    <p:sldId id="268" r:id="rId16"/>
    <p:sldId id="269" r:id="rId17"/>
    <p:sldId id="353" r:id="rId18"/>
    <p:sldId id="275" r:id="rId19"/>
    <p:sldId id="276" r:id="rId20"/>
    <p:sldId id="277" r:id="rId21"/>
    <p:sldId id="377" r:id="rId22"/>
    <p:sldId id="380" r:id="rId23"/>
    <p:sldId id="279" r:id="rId24"/>
    <p:sldId id="382" r:id="rId25"/>
    <p:sldId id="272" r:id="rId26"/>
    <p:sldId id="271" r:id="rId27"/>
    <p:sldId id="273" r:id="rId28"/>
    <p:sldId id="274" r:id="rId29"/>
    <p:sldId id="311" r:id="rId30"/>
    <p:sldId id="374" r:id="rId31"/>
    <p:sldId id="280" r:id="rId32"/>
    <p:sldId id="375" r:id="rId33"/>
    <p:sldId id="281" r:id="rId34"/>
    <p:sldId id="283" r:id="rId35"/>
    <p:sldId id="381" r:id="rId36"/>
    <p:sldId id="378" r:id="rId37"/>
    <p:sldId id="282" r:id="rId38"/>
    <p:sldId id="284" r:id="rId39"/>
    <p:sldId id="287" r:id="rId40"/>
    <p:sldId id="288" r:id="rId41"/>
    <p:sldId id="312" r:id="rId42"/>
    <p:sldId id="289" r:id="rId43"/>
    <p:sldId id="290" r:id="rId44"/>
    <p:sldId id="291" r:id="rId45"/>
    <p:sldId id="376" r:id="rId46"/>
    <p:sldId id="383" r:id="rId47"/>
    <p:sldId id="334" r:id="rId48"/>
    <p:sldId id="292" r:id="rId49"/>
    <p:sldId id="293" r:id="rId50"/>
    <p:sldId id="313" r:id="rId51"/>
    <p:sldId id="314" r:id="rId52"/>
    <p:sldId id="315" r:id="rId53"/>
    <p:sldId id="316" r:id="rId54"/>
    <p:sldId id="317" r:id="rId55"/>
    <p:sldId id="320" r:id="rId56"/>
    <p:sldId id="295" r:id="rId57"/>
    <p:sldId id="296" r:id="rId58"/>
    <p:sldId id="297" r:id="rId59"/>
    <p:sldId id="298" r:id="rId60"/>
    <p:sldId id="319" r:id="rId61"/>
    <p:sldId id="299" r:id="rId62"/>
    <p:sldId id="348" r:id="rId63"/>
    <p:sldId id="354" r:id="rId64"/>
    <p:sldId id="355" r:id="rId65"/>
    <p:sldId id="356" r:id="rId66"/>
    <p:sldId id="357" r:id="rId67"/>
    <p:sldId id="358" r:id="rId68"/>
    <p:sldId id="359" r:id="rId69"/>
    <p:sldId id="360" r:id="rId70"/>
    <p:sldId id="361" r:id="rId71"/>
    <p:sldId id="362" r:id="rId72"/>
    <p:sldId id="363" r:id="rId73"/>
    <p:sldId id="364" r:id="rId74"/>
    <p:sldId id="365" r:id="rId75"/>
    <p:sldId id="366" r:id="rId76"/>
    <p:sldId id="367" r:id="rId77"/>
    <p:sldId id="368" r:id="rId78"/>
    <p:sldId id="369" r:id="rId79"/>
    <p:sldId id="349" r:id="rId80"/>
    <p:sldId id="303" r:id="rId8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9" autoAdjust="0"/>
    <p:restoredTop sz="90929"/>
  </p:normalViewPr>
  <p:slideViewPr>
    <p:cSldViewPr>
      <p:cViewPr>
        <p:scale>
          <a:sx n="99" d="100"/>
          <a:sy n="99" d="100"/>
        </p:scale>
        <p:origin x="-856" y="-696"/>
      </p:cViewPr>
      <p:guideLst>
        <p:guide orient="horz" pos="358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handoutMaster" Target="handoutMasters/handout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AA74-E7CA-1F4E-B8EE-E0A9A43A5523}" type="datetimeFigureOut">
              <a:rPr lang="en-GB" smtClean="0"/>
              <a:t>09/03/15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8863B-4FDE-8B48-B308-F26E8AC81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06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612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10CA0-CE0A-0B48-AB50-D1C65CFA5A28}" type="slidenum">
              <a:rPr lang="en-US"/>
              <a:pPr/>
              <a:t>64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89810-DB2E-4044-9E25-90B27FC9FFEC}" type="slidenum">
              <a:rPr lang="en-US"/>
              <a:pPr/>
              <a:t>73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D57F8-6524-0F4A-A00B-FA040118CACE}" type="slidenum">
              <a:rPr lang="en-US"/>
              <a:pPr/>
              <a:t>75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44F94-1823-434E-AEC1-B467CE019A34}" type="slidenum">
              <a:rPr lang="en-US"/>
              <a:pPr/>
              <a:t>76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77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78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Commonly used for bushy parallelism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09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Informix ‘Dynamic Scalable Architecture’ based on Volcano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15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 as Parallel</a:t>
            </a:r>
            <a:r>
              <a:rPr lang="en-US" baseline="0" dirty="0" smtClean="0"/>
              <a:t> Associative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15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 as Parallel Nested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72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</a:t>
            </a:r>
            <a:r>
              <a:rPr lang="en-US" baseline="0" dirty="0" smtClean="0"/>
              <a:t> as Parallel Hash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67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5785C-3AB5-1B40-8764-CEA4B612E199}" type="slidenum">
              <a:rPr lang="en-US"/>
              <a:pPr/>
              <a:t>62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7DB0A-C843-C54D-891C-47F90C7ECB02}" type="slidenum">
              <a:rPr lang="en-US"/>
              <a:pPr/>
              <a:t>63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Parallel Databases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COMP3211 Advanced Databases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Dr Nicholas </a:t>
            </a:r>
            <a:r>
              <a:rPr lang="en-GB" dirty="0" smtClean="0"/>
              <a:t>Gibbins - </a:t>
            </a:r>
            <a:r>
              <a:rPr lang="en-GB" dirty="0" err="1" smtClean="0"/>
              <a:t>nmg</a:t>
            </a:r>
            <a:r>
              <a:rPr lang="en-GB" dirty="0" err="1"/>
              <a:t>@ecs.soton.ac.uk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2014-2015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3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Less complex database software</a:t>
            </a:r>
          </a:p>
          <a:p>
            <a:r>
              <a:rPr lang="en-GB" dirty="0" smtClean="0"/>
              <a:t>Limited scalability</a:t>
            </a:r>
          </a:p>
          <a:p>
            <a:r>
              <a:rPr lang="en-GB" dirty="0"/>
              <a:t>Single buffer</a:t>
            </a:r>
          </a:p>
          <a:p>
            <a:r>
              <a:rPr lang="en-GB" dirty="0"/>
              <a:t>Single database storage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</a:t>
            </a:r>
            <a:r>
              <a:rPr lang="en-US" smtClean="0"/>
              <a:t>–</a:t>
            </a:r>
            <a:r>
              <a:rPr lang="en-GB" smtClean="0"/>
              <a:t> Shared Memory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4788024" y="1988840"/>
            <a:ext cx="3972910" cy="3200400"/>
            <a:chOff x="1828800" y="1981200"/>
            <a:chExt cx="5486400" cy="4419600"/>
          </a:xfrm>
        </p:grpSpPr>
        <p:sp>
          <p:nvSpPr>
            <p:cNvPr id="23" name="Can 22"/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Can 24"/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Can 25"/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Global Memory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31" name="Elbow Connector 30"/>
            <p:cNvCxnSpPr>
              <a:stCxn id="30" idx="2"/>
              <a:endCxn id="28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Elbow Connector 31"/>
            <p:cNvCxnSpPr>
              <a:stCxn id="27" idx="2"/>
              <a:endCxn id="28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29" idx="2"/>
              <a:endCxn id="28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28" idx="2"/>
              <a:endCxn id="23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26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5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ontent Placeholder 5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Loosely coupled</a:t>
            </a:r>
          </a:p>
          <a:p>
            <a:r>
              <a:rPr lang="en-GB" smtClean="0"/>
              <a:t>Distributed Memory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Shared Disc Architecture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4788024" y="1988840"/>
            <a:ext cx="3972910" cy="3200400"/>
            <a:chOff x="457200" y="1981200"/>
            <a:chExt cx="3972910" cy="3200400"/>
          </a:xfrm>
        </p:grpSpPr>
        <p:sp>
          <p:nvSpPr>
            <p:cNvPr id="4" name="Can 3"/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solidFill>
                    <a:schemeClr val="tx1"/>
                  </a:solidFill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25" name="Straight Connector 24"/>
            <p:cNvCxnSpPr>
              <a:stCxn id="10" idx="2"/>
              <a:endCxn id="21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9" idx="2"/>
              <a:endCxn id="19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7" idx="2"/>
              <a:endCxn id="17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1" idx="2"/>
              <a:endCxn id="5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7" idx="2"/>
              <a:endCxn id="6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9" idx="2"/>
              <a:endCxn id="4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S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ontent Placeholder 5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Avoids memory bottleneck</a:t>
            </a:r>
          </a:p>
          <a:p>
            <a:r>
              <a:rPr lang="en-GB" dirty="0" smtClean="0"/>
              <a:t>Same page may be in more than one buffer at once </a:t>
            </a:r>
            <a:r>
              <a:rPr lang="en-US" dirty="0" smtClean="0"/>
              <a:t>–</a:t>
            </a:r>
            <a:r>
              <a:rPr lang="en-GB" dirty="0" smtClean="0"/>
              <a:t> can lead to incoherence</a:t>
            </a:r>
          </a:p>
          <a:p>
            <a:r>
              <a:rPr lang="en-GB" dirty="0" smtClean="0"/>
              <a:t>Needs global locking mechanism</a:t>
            </a:r>
          </a:p>
          <a:p>
            <a:r>
              <a:rPr lang="en-GB" dirty="0"/>
              <a:t>Single logical database storage</a:t>
            </a:r>
          </a:p>
          <a:p>
            <a:r>
              <a:rPr lang="en-GB" dirty="0"/>
              <a:t>Each processor has its own database buffer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</a:t>
            </a:r>
            <a:r>
              <a:rPr lang="en-US" smtClean="0"/>
              <a:t>–</a:t>
            </a:r>
            <a:r>
              <a:rPr lang="en-GB" smtClean="0"/>
              <a:t> Shared Disc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48" name="Group 47"/>
          <p:cNvGrpSpPr/>
          <p:nvPr/>
        </p:nvGrpSpPr>
        <p:grpSpPr>
          <a:xfrm>
            <a:off x="4788024" y="1988840"/>
            <a:ext cx="3972910" cy="3200400"/>
            <a:chOff x="457200" y="1981200"/>
            <a:chExt cx="3972910" cy="3200400"/>
          </a:xfrm>
        </p:grpSpPr>
        <p:sp>
          <p:nvSpPr>
            <p:cNvPr id="49" name="Can 48"/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Can 49"/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Can 50"/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solidFill>
                    <a:schemeClr val="tx1"/>
                  </a:solidFill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59" name="Straight Connector 58"/>
            <p:cNvCxnSpPr>
              <a:stCxn id="54" idx="2"/>
              <a:endCxn id="58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3" idx="2"/>
              <a:endCxn id="57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52" idx="2"/>
              <a:endCxn id="55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58" idx="2"/>
              <a:endCxn id="50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55" idx="2"/>
              <a:endCxn id="51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>
              <a:stCxn id="57" idx="2"/>
              <a:endCxn id="49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Oval 64"/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S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4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Massively Parallel</a:t>
            </a:r>
          </a:p>
          <a:p>
            <a:r>
              <a:rPr lang="en-GB" smtClean="0"/>
              <a:t>Loosely Coupled</a:t>
            </a:r>
          </a:p>
          <a:p>
            <a:r>
              <a:rPr lang="en-GB" smtClean="0"/>
              <a:t>High Speed Interconnect </a:t>
            </a:r>
            <a:br>
              <a:rPr lang="en-GB" smtClean="0"/>
            </a:br>
            <a:r>
              <a:rPr lang="en-GB" smtClean="0"/>
              <a:t>(between processors)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Shared Nothing Architecture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47" name="Group 46"/>
          <p:cNvGrpSpPr/>
          <p:nvPr/>
        </p:nvGrpSpPr>
        <p:grpSpPr>
          <a:xfrm>
            <a:off x="4757335" y="1987550"/>
            <a:ext cx="4000500" cy="2667000"/>
            <a:chOff x="1828800" y="1981200"/>
            <a:chExt cx="5486400" cy="3657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28" name="Straight Connector 27"/>
            <p:cNvCxnSpPr>
              <a:stCxn id="10" idx="3"/>
              <a:endCxn id="9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9" idx="3"/>
              <a:endCxn id="7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35" name="Straight Connector 34"/>
            <p:cNvCxnSpPr>
              <a:stCxn id="10" idx="2"/>
              <a:endCxn id="33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33" idx="2"/>
              <a:endCxn id="6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9" idx="2"/>
              <a:endCxn id="32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2" idx="2"/>
              <a:endCxn id="4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7" idx="2"/>
              <a:endCxn id="31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1" idx="2"/>
              <a:endCxn id="5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4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Each processor owns part of the data</a:t>
            </a:r>
          </a:p>
          <a:p>
            <a:r>
              <a:rPr lang="en-GB" dirty="0" smtClean="0"/>
              <a:t>Each processor has its own database buffer</a:t>
            </a:r>
          </a:p>
          <a:p>
            <a:r>
              <a:rPr lang="en-GB" dirty="0" smtClean="0"/>
              <a:t>One page is only in one local buffer </a:t>
            </a:r>
            <a:r>
              <a:rPr lang="en-US" dirty="0" smtClean="0"/>
              <a:t>–</a:t>
            </a:r>
            <a:r>
              <a:rPr lang="en-GB" dirty="0" smtClean="0"/>
              <a:t> no buffer incoherence</a:t>
            </a:r>
          </a:p>
          <a:p>
            <a:r>
              <a:rPr lang="en-GB" dirty="0" smtClean="0"/>
              <a:t>Needs distributed deadlock detection</a:t>
            </a:r>
          </a:p>
          <a:p>
            <a:r>
              <a:rPr lang="en-GB" dirty="0" smtClean="0"/>
              <a:t>Needs multiphase commit protocol</a:t>
            </a:r>
          </a:p>
          <a:p>
            <a:r>
              <a:rPr lang="en-GB" dirty="0" smtClean="0"/>
              <a:t>Needs to break SQL requests into multiple sub-requests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- Shared Nothing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4757335" y="1987550"/>
            <a:ext cx="4000500" cy="2667000"/>
            <a:chOff x="1828800" y="1981200"/>
            <a:chExt cx="5486400" cy="3657600"/>
          </a:xfrm>
        </p:grpSpPr>
        <p:sp>
          <p:nvSpPr>
            <p:cNvPr id="56" name="Can 55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Can 56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Can 57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62" name="Straight Connector 61"/>
            <p:cNvCxnSpPr>
              <a:stCxn id="61" idx="3"/>
              <a:endCxn id="6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0" idx="3"/>
              <a:endCxn id="5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Rectangle 63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67" name="Straight Connector 66"/>
            <p:cNvCxnSpPr>
              <a:stCxn id="61" idx="2"/>
              <a:endCxn id="6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stCxn id="66" idx="2"/>
              <a:endCxn id="5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60" idx="2"/>
              <a:endCxn id="6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65" idx="2"/>
              <a:endCxn id="5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>
              <a:stCxn id="59" idx="2"/>
              <a:endCxn id="6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>
              <a:stCxn id="64" idx="2"/>
              <a:endCxn id="5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 vs. Software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possible to use one software strategy on a different hardware arrangement</a:t>
            </a:r>
          </a:p>
          <a:p>
            <a:r>
              <a:rPr lang="en-GB" dirty="0" smtClean="0"/>
              <a:t>Also possible to simulate one hardware configuration on another</a:t>
            </a:r>
          </a:p>
          <a:p>
            <a:pPr lvl="1"/>
            <a:r>
              <a:rPr lang="en-GB" dirty="0" smtClean="0"/>
              <a:t>Virtual Shared Disk (VSD) makes an IBM SP shared nothing system look like a shared disc setup (for Oracle)</a:t>
            </a:r>
          </a:p>
          <a:p>
            <a:r>
              <a:rPr lang="en-GB" dirty="0" smtClean="0"/>
              <a:t>From this point on, we deal only with shared </a:t>
            </a:r>
            <a:r>
              <a:rPr lang="en-GB" dirty="0" err="1" smtClean="0"/>
              <a:t>nothi</a:t>
            </a:r>
            <a:r>
              <a:rPr lang="en-US" dirty="0" err="1" smtClean="0"/>
              <a:t>ng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Shared Nothing Challenges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Partitioning the data</a:t>
            </a:r>
            <a:endParaRPr lang="en-GB" dirty="0"/>
          </a:p>
          <a:p>
            <a:r>
              <a:rPr lang="en-GB" dirty="0"/>
              <a:t>K</a:t>
            </a:r>
            <a:r>
              <a:rPr lang="en-GB" dirty="0" smtClean="0"/>
              <a:t>eeping the partitioned data balanced</a:t>
            </a:r>
          </a:p>
          <a:p>
            <a:r>
              <a:rPr lang="en-GB" dirty="0" smtClean="0"/>
              <a:t>Splitting up queries to get the work done</a:t>
            </a:r>
          </a:p>
          <a:p>
            <a:r>
              <a:rPr lang="en-GB" dirty="0" smtClean="0"/>
              <a:t>Avoiding distributed deadlock</a:t>
            </a:r>
          </a:p>
          <a:p>
            <a:r>
              <a:rPr lang="en-GB" dirty="0" smtClean="0"/>
              <a:t>Concurrency control</a:t>
            </a:r>
          </a:p>
          <a:p>
            <a:r>
              <a:rPr lang="en-GB" dirty="0" smtClean="0"/>
              <a:t>Dealing with node failure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br>
              <a:rPr lang="en-US" dirty="0" smtClean="0"/>
            </a:br>
            <a:r>
              <a:rPr lang="en-US" dirty="0" smtClean="0"/>
              <a:t>Query </a:t>
            </a:r>
            <a:br>
              <a:rPr lang="en-US" dirty="0" smtClean="0"/>
            </a:br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9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Dividing up the Work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3352800" y="19050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Application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52800" y="32766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Coordinator Process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52800" y="47244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" y="47244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24600" y="4724400"/>
            <a:ext cx="2362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 bwMode="auto">
          <a:xfrm rot="5400000">
            <a:off x="4267200" y="3009900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/>
          <p:cNvCxnSpPr>
            <a:stCxn id="7" idx="2"/>
            <a:endCxn id="8" idx="0"/>
          </p:cNvCxnSpPr>
          <p:nvPr/>
        </p:nvCxnSpPr>
        <p:spPr bwMode="auto">
          <a:xfrm rot="5400000">
            <a:off x="4229100" y="44196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Elbow Connector 17"/>
          <p:cNvCxnSpPr>
            <a:stCxn id="7" idx="2"/>
            <a:endCxn id="10" idx="0"/>
          </p:cNvCxnSpPr>
          <p:nvPr/>
        </p:nvCxnSpPr>
        <p:spPr bwMode="auto">
          <a:xfrm rot="16200000" flipH="1">
            <a:off x="5715000" y="2933700"/>
            <a:ext cx="609600" cy="2971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lbow Connector 19"/>
          <p:cNvCxnSpPr>
            <a:stCxn id="7" idx="2"/>
            <a:endCxn id="9" idx="0"/>
          </p:cNvCxnSpPr>
          <p:nvPr/>
        </p:nvCxnSpPr>
        <p:spPr bwMode="auto">
          <a:xfrm rot="5400000">
            <a:off x="2781300" y="2971800"/>
            <a:ext cx="609600" cy="2895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Software on each node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1752600"/>
            <a:ext cx="2209800" cy="3581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1981200"/>
            <a:ext cx="1752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App1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5800" y="2971800"/>
            <a:ext cx="1752600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DBMS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200" y="42672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76400" y="4267200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38200" y="3429000"/>
            <a:ext cx="1447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838200" y="5638800"/>
            <a:ext cx="14478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67100" y="1752600"/>
            <a:ext cx="2209800" cy="3581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95700" y="2971800"/>
            <a:ext cx="1752600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DBMS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48100" y="42672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86300" y="4267200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3848100" y="5638800"/>
            <a:ext cx="14478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477000" y="1752600"/>
            <a:ext cx="2209800" cy="3581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705600" y="1981200"/>
            <a:ext cx="1752600" cy="762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App2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705600" y="2971800"/>
            <a:ext cx="1752600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DBMS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858000" y="42672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W1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696200" y="4267200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58000" y="3429000"/>
            <a:ext cx="14478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C2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4" name="Can 23"/>
          <p:cNvSpPr/>
          <p:nvPr/>
        </p:nvSpPr>
        <p:spPr bwMode="auto">
          <a:xfrm>
            <a:off x="6858000" y="5638800"/>
            <a:ext cx="14478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0" idx="2"/>
            <a:endCxn id="24" idx="1"/>
          </p:cNvCxnSpPr>
          <p:nvPr/>
        </p:nvCxnSpPr>
        <p:spPr bwMode="auto">
          <a:xfrm rot="5400000">
            <a:off x="7315200" y="5372100"/>
            <a:ext cx="5334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7" idx="1"/>
          </p:cNvCxnSpPr>
          <p:nvPr/>
        </p:nvCxnSpPr>
        <p:spPr bwMode="auto">
          <a:xfrm rot="5400000">
            <a:off x="4305300" y="5372100"/>
            <a:ext cx="5334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6" idx="2"/>
            <a:endCxn id="10" idx="1"/>
          </p:cNvCxnSpPr>
          <p:nvPr/>
        </p:nvCxnSpPr>
        <p:spPr bwMode="auto">
          <a:xfrm rot="5400000">
            <a:off x="1295400" y="5372100"/>
            <a:ext cx="5334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5" idx="2"/>
            <a:endCxn id="9" idx="0"/>
          </p:cNvCxnSpPr>
          <p:nvPr/>
        </p:nvCxnSpPr>
        <p:spPr bwMode="auto">
          <a:xfrm rot="5400000">
            <a:off x="1219200" y="30861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9" idx="2"/>
            <a:endCxn id="23" idx="0"/>
          </p:cNvCxnSpPr>
          <p:nvPr/>
        </p:nvCxnSpPr>
        <p:spPr bwMode="auto">
          <a:xfrm rot="5400000">
            <a:off x="7239000" y="30861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Elbow Connector 67"/>
          <p:cNvCxnSpPr>
            <a:stCxn id="8" idx="2"/>
            <a:endCxn id="15" idx="2"/>
          </p:cNvCxnSpPr>
          <p:nvPr/>
        </p:nvCxnSpPr>
        <p:spPr bwMode="auto">
          <a:xfrm rot="16200000" flipH="1">
            <a:off x="3486150" y="3295650"/>
            <a:ext cx="1588" cy="3009900"/>
          </a:xfrm>
          <a:prstGeom prst="bentConnector3">
            <a:avLst>
              <a:gd name="adj1" fmla="val 10130164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Elbow Connector 70"/>
          <p:cNvCxnSpPr>
            <a:stCxn id="15" idx="2"/>
            <a:endCxn id="22" idx="2"/>
          </p:cNvCxnSpPr>
          <p:nvPr/>
        </p:nvCxnSpPr>
        <p:spPr bwMode="auto">
          <a:xfrm rot="16200000" flipH="1">
            <a:off x="6496050" y="3295650"/>
            <a:ext cx="1588" cy="3009900"/>
          </a:xfrm>
          <a:prstGeom prst="bentConnector3">
            <a:avLst>
              <a:gd name="adj1" fmla="val 10130164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hape 73"/>
          <p:cNvCxnSpPr>
            <a:stCxn id="23" idx="3"/>
          </p:cNvCxnSpPr>
          <p:nvPr/>
        </p:nvCxnSpPr>
        <p:spPr bwMode="auto">
          <a:xfrm flipH="1">
            <a:off x="8001000" y="3695700"/>
            <a:ext cx="304800" cy="1181100"/>
          </a:xfrm>
          <a:prstGeom prst="bentConnector4">
            <a:avLst>
              <a:gd name="adj1" fmla="val -86111"/>
              <a:gd name="adj2" fmla="val 107078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Elbow Connector 77"/>
          <p:cNvCxnSpPr>
            <a:stCxn id="9" idx="2"/>
            <a:endCxn id="7" idx="0"/>
          </p:cNvCxnSpPr>
          <p:nvPr/>
        </p:nvCxnSpPr>
        <p:spPr bwMode="auto">
          <a:xfrm rot="5400000">
            <a:off x="1200150" y="3905250"/>
            <a:ext cx="304800" cy="4191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Elbow Connector 79"/>
          <p:cNvCxnSpPr>
            <a:stCxn id="9" idx="2"/>
            <a:endCxn id="14" idx="0"/>
          </p:cNvCxnSpPr>
          <p:nvPr/>
        </p:nvCxnSpPr>
        <p:spPr bwMode="auto">
          <a:xfrm rot="16200000" flipH="1">
            <a:off x="2705100" y="2819400"/>
            <a:ext cx="304800" cy="2590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Elbow Connector 81"/>
          <p:cNvCxnSpPr>
            <a:stCxn id="9" idx="2"/>
            <a:endCxn id="21" idx="0"/>
          </p:cNvCxnSpPr>
          <p:nvPr/>
        </p:nvCxnSpPr>
        <p:spPr bwMode="auto">
          <a:xfrm rot="16200000" flipH="1">
            <a:off x="4210050" y="1314450"/>
            <a:ext cx="304800" cy="5600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4" grpId="0" animBg="1"/>
      <p:bldP spid="15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I/O bottleneck</a:t>
            </a:r>
          </a:p>
          <a:p>
            <a:r>
              <a:rPr lang="en-US" dirty="0" smtClean="0"/>
              <a:t>Parallel architectures</a:t>
            </a:r>
          </a:p>
          <a:p>
            <a:r>
              <a:rPr lang="en-US" dirty="0" smtClean="0"/>
              <a:t>Parallel query processing</a:t>
            </a:r>
          </a:p>
          <a:p>
            <a:pPr lvl="1"/>
            <a:r>
              <a:rPr lang="en-US" dirty="0" smtClean="0"/>
              <a:t>Inter-operator parallelism</a:t>
            </a:r>
          </a:p>
          <a:p>
            <a:pPr lvl="1"/>
            <a:r>
              <a:rPr lang="en-US" dirty="0" smtClean="0"/>
              <a:t>Intra-operator parallelism</a:t>
            </a:r>
          </a:p>
          <a:p>
            <a:pPr lvl="1"/>
            <a:r>
              <a:rPr lang="en-US" dirty="0" smtClean="0"/>
              <a:t>Bushy parallelism</a:t>
            </a:r>
          </a:p>
          <a:p>
            <a:r>
              <a:rPr lang="en-US" dirty="0" smtClean="0"/>
              <a:t>Concurrency control</a:t>
            </a:r>
          </a:p>
          <a:p>
            <a:r>
              <a:rPr lang="en-US" dirty="0" smtClean="0"/>
              <a:t>Reliability</a:t>
            </a:r>
          </a:p>
        </p:txBody>
      </p:sp>
    </p:spTree>
    <p:extLst>
      <p:ext uri="{BB962C8B-B14F-4D97-AF65-F5344CB8AC3E}">
        <p14:creationId xmlns:p14="http://schemas.microsoft.com/office/powerpoint/2010/main" val="239084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Inter-Query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Improves throughput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Different queries/transactions execute on different processors</a:t>
            </a:r>
          </a:p>
          <a:p>
            <a:pPr lvl="1"/>
            <a:r>
              <a:rPr lang="en-GB" dirty="0" smtClean="0"/>
              <a:t>(largely equivalent to material in lectures on concurrency)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Intra-Query Parallelism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Improves response times (lower latency)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Intra-operator (horizontal) parallelism</a:t>
            </a:r>
          </a:p>
          <a:p>
            <a:pPr lvl="1"/>
            <a:r>
              <a:rPr lang="en-GB" dirty="0" smtClean="0"/>
              <a:t>Operators decomposed into independent operator instances, which perform the same operation on different subsets of data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Inter-operator (vertical) parallelism</a:t>
            </a:r>
          </a:p>
          <a:p>
            <a:pPr lvl="1"/>
            <a:r>
              <a:rPr lang="en-GB" dirty="0" smtClean="0"/>
              <a:t>Operations are overlapped</a:t>
            </a:r>
          </a:p>
          <a:p>
            <a:pPr lvl="1"/>
            <a:r>
              <a:rPr lang="en-GB" dirty="0" smtClean="0"/>
              <a:t>Pipeline data from one stage to the next without materialisation</a:t>
            </a:r>
          </a:p>
          <a:p>
            <a:pPr marL="0" indent="0">
              <a:buNone/>
            </a:pPr>
            <a:r>
              <a:rPr lang="en-US" dirty="0" smtClean="0"/>
              <a:t>Bushy </a:t>
            </a:r>
            <a:r>
              <a:rPr lang="en-US" dirty="0"/>
              <a:t>(independent) parallelism</a:t>
            </a:r>
          </a:p>
          <a:p>
            <a:pPr lvl="1"/>
            <a:r>
              <a:rPr lang="en-US" dirty="0" err="1"/>
              <a:t>Subtrees</a:t>
            </a:r>
            <a:r>
              <a:rPr lang="en-US" dirty="0"/>
              <a:t> in query plan executed concurrently</a:t>
            </a:r>
          </a:p>
          <a:p>
            <a:pPr lvl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798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Intra-Operator Parallelism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8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Intra-Operator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3695700" y="1828800"/>
            <a:ext cx="1752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SQL Query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90600" y="3429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Subset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Queries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3429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Subset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Queries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3429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Subset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Queries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0" y="3429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Subset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Queries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90600" y="55626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55626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800" y="55626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0" y="55626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Processor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 bwMode="auto">
          <a:xfrm rot="5400000">
            <a:off x="2619375" y="1476375"/>
            <a:ext cx="990600" cy="2914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 bwMode="auto">
          <a:xfrm rot="5400000">
            <a:off x="3609975" y="2466975"/>
            <a:ext cx="990600" cy="933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4" idx="2"/>
            <a:endCxn id="7" idx="0"/>
          </p:cNvCxnSpPr>
          <p:nvPr/>
        </p:nvCxnSpPr>
        <p:spPr bwMode="auto">
          <a:xfrm rot="16200000" flipH="1">
            <a:off x="4562475" y="2447925"/>
            <a:ext cx="990600" cy="9715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4" idx="2"/>
            <a:endCxn id="8" idx="0"/>
          </p:cNvCxnSpPr>
          <p:nvPr/>
        </p:nvCxnSpPr>
        <p:spPr bwMode="auto">
          <a:xfrm rot="16200000" flipH="1">
            <a:off x="5553075" y="1457325"/>
            <a:ext cx="990600" cy="2952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Down Arrow 21"/>
          <p:cNvSpPr/>
          <p:nvPr/>
        </p:nvSpPr>
        <p:spPr bwMode="auto">
          <a:xfrm>
            <a:off x="1371600" y="4495800"/>
            <a:ext cx="609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3352800" y="4495800"/>
            <a:ext cx="609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5257800" y="4495800"/>
            <a:ext cx="609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7239000" y="4495800"/>
            <a:ext cx="609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Partitioning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Decomposition of operators relies on data being partitioned across the servers that comprise the parallel database</a:t>
            </a:r>
          </a:p>
          <a:p>
            <a:pPr lvl="1"/>
            <a:r>
              <a:rPr lang="en-GB" dirty="0" smtClean="0"/>
              <a:t>Access data in parallel to mitigate the I/O bottleneck</a:t>
            </a:r>
          </a:p>
          <a:p>
            <a:pPr marL="0" indent="0">
              <a:buNone/>
            </a:pPr>
            <a:r>
              <a:rPr lang="en-US" dirty="0" smtClean="0"/>
              <a:t>Partitions should aim to spread I/O load evenly across servers</a:t>
            </a:r>
          </a:p>
          <a:p>
            <a:pPr marL="0" indent="0">
              <a:buNone/>
            </a:pPr>
            <a:r>
              <a:rPr lang="en-US" dirty="0" smtClean="0"/>
              <a:t>Choice of partitions affords different parallel query processing approaches:</a:t>
            </a:r>
          </a:p>
          <a:p>
            <a:pPr lvl="1"/>
            <a:r>
              <a:rPr lang="en-US" dirty="0" smtClean="0"/>
              <a:t>Range partitioning</a:t>
            </a:r>
          </a:p>
          <a:p>
            <a:pPr lvl="1"/>
            <a:r>
              <a:rPr lang="en-US" dirty="0" smtClean="0"/>
              <a:t>Hash partitioning</a:t>
            </a:r>
          </a:p>
          <a:p>
            <a:pPr lvl="1"/>
            <a:r>
              <a:rPr lang="en-US" dirty="0" smtClean="0"/>
              <a:t>Schema partitioning</a:t>
            </a:r>
          </a:p>
        </p:txBody>
      </p:sp>
    </p:spTree>
    <p:extLst>
      <p:ext uri="{BB962C8B-B14F-4D97-AF65-F5344CB8AC3E}">
        <p14:creationId xmlns:p14="http://schemas.microsoft.com/office/powerpoint/2010/main" val="117445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Range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5257800" y="22098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5257800" y="32004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5257800" y="41910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6000" y="2171700"/>
            <a:ext cx="1600200" cy="2705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A-H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I-P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Q-Z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3886200" y="2209800"/>
            <a:ext cx="13716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>
            <a:off x="3886200" y="2971800"/>
            <a:ext cx="1371600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6" idx="2"/>
          </p:cNvCxnSpPr>
          <p:nvPr/>
        </p:nvCxnSpPr>
        <p:spPr bwMode="auto">
          <a:xfrm>
            <a:off x="3886200" y="4038600"/>
            <a:ext cx="13716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4" idx="2"/>
          </p:cNvCxnSpPr>
          <p:nvPr/>
        </p:nvCxnSpPr>
        <p:spPr bwMode="auto">
          <a:xfrm flipV="1">
            <a:off x="3886200" y="2552700"/>
            <a:ext cx="13716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5" idx="2"/>
          </p:cNvCxnSpPr>
          <p:nvPr/>
        </p:nvCxnSpPr>
        <p:spPr bwMode="auto">
          <a:xfrm flipV="1">
            <a:off x="3886200" y="3543300"/>
            <a:ext cx="13716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endCxn id="6" idx="2"/>
          </p:cNvCxnSpPr>
          <p:nvPr/>
        </p:nvCxnSpPr>
        <p:spPr bwMode="auto">
          <a:xfrm flipV="1">
            <a:off x="3886200" y="4533900"/>
            <a:ext cx="13716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Hash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5257800" y="22098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5257800" y="32004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5257800" y="41910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6000" y="2171700"/>
            <a:ext cx="1600200" cy="2705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Table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9" name="Straight Arrow Connector 8"/>
          <p:cNvCxnSpPr>
            <a:endCxn id="5" idx="2"/>
          </p:cNvCxnSpPr>
          <p:nvPr/>
        </p:nvCxnSpPr>
        <p:spPr bwMode="auto">
          <a:xfrm>
            <a:off x="3886200" y="2514600"/>
            <a:ext cx="1371600" cy="1028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6" idx="2"/>
          </p:cNvCxnSpPr>
          <p:nvPr/>
        </p:nvCxnSpPr>
        <p:spPr bwMode="auto">
          <a:xfrm>
            <a:off x="3886200" y="3581400"/>
            <a:ext cx="1371600" cy="952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4" idx="2"/>
          </p:cNvCxnSpPr>
          <p:nvPr/>
        </p:nvCxnSpPr>
        <p:spPr bwMode="auto">
          <a:xfrm rot="5400000" flipH="1" flipV="1">
            <a:off x="3676650" y="2762250"/>
            <a:ext cx="17907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Schema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5257800" y="22098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5257800" y="32004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5257800" y="4191000"/>
            <a:ext cx="1295400" cy="6858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6000" y="2171700"/>
            <a:ext cx="1600200" cy="171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Table 1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3886200" y="2438400"/>
            <a:ext cx="1371600" cy="114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 flipV="1">
            <a:off x="3886200" y="3543300"/>
            <a:ext cx="1371600" cy="114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1" idx="3"/>
            <a:endCxn id="6" idx="2"/>
          </p:cNvCxnSpPr>
          <p:nvPr/>
        </p:nvCxnSpPr>
        <p:spPr bwMode="auto">
          <a:xfrm>
            <a:off x="3886200" y="45339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286000" y="4191000"/>
            <a:ext cx="16002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Table 2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Rebalancing Data</a:t>
            </a:r>
            <a:endParaRPr lang="en-GB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28</a:t>
            </a:fld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304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3298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Georgia"/>
                  <a:cs typeface="Georgia"/>
                </a:rPr>
                <a:t>Data in proper balance</a:t>
              </a:r>
              <a:endParaRPr lang="en-GB" dirty="0">
                <a:latin typeface="Georgia"/>
                <a:cs typeface="Georgia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44628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Georgia"/>
                  <a:cs typeface="Georgia"/>
                </a:rPr>
                <a:t>Data grows, performance drops</a:t>
              </a:r>
              <a:endParaRPr lang="en-GB" dirty="0">
                <a:latin typeface="Georgia"/>
                <a:cs typeface="Georgia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4800" y="4114800"/>
            <a:ext cx="7848600" cy="1066800"/>
            <a:chOff x="304800" y="4114800"/>
            <a:chExt cx="7848600" cy="1066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70866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6200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86400" y="43434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530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0198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53200" y="4648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4864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9530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0198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553200" y="42672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800600" y="4114800"/>
              <a:ext cx="3352800" cy="10668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4800" y="4419600"/>
              <a:ext cx="3458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Georgia"/>
                  <a:cs typeface="Georgia"/>
                </a:rPr>
                <a:t>Add new nodes and disc</a:t>
              </a:r>
              <a:endParaRPr lang="en-GB" dirty="0">
                <a:latin typeface="Georgia"/>
                <a:cs typeface="Georgia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4800" y="5334000"/>
            <a:ext cx="7848600" cy="1066800"/>
            <a:chOff x="304800" y="5334000"/>
            <a:chExt cx="7848600" cy="10668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4864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953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0198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5532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864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9530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0198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532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0866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620000" y="5486400"/>
              <a:ext cx="381000" cy="7620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800600" y="5334000"/>
              <a:ext cx="3352800" cy="106680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4800" y="5634335"/>
              <a:ext cx="44023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Georgia"/>
                  <a:cs typeface="Georgia"/>
                </a:rPr>
                <a:t>Redistribute data to new nodes</a:t>
              </a:r>
              <a:endParaRPr lang="en-GB" dirty="0">
                <a:latin typeface="Georgia"/>
                <a:cs typeface="Georgi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Intra-Operator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Example query:</a:t>
            </a:r>
          </a:p>
          <a:p>
            <a:pPr lvl="1"/>
            <a:r>
              <a:rPr lang="en-GB" dirty="0" smtClean="0"/>
              <a:t>SELECT c1,c2 FROM t WHERE c1&gt;5.5</a:t>
            </a:r>
          </a:p>
          <a:p>
            <a:pPr marL="0" indent="0">
              <a:buNone/>
            </a:pPr>
            <a:r>
              <a:rPr lang="en-GB" dirty="0" smtClean="0"/>
              <a:t>Assumptions:</a:t>
            </a:r>
          </a:p>
          <a:p>
            <a:pPr lvl="1"/>
            <a:r>
              <a:rPr lang="en-GB" dirty="0" smtClean="0"/>
              <a:t>100,000 rows </a:t>
            </a:r>
          </a:p>
          <a:p>
            <a:pPr lvl="1"/>
            <a:r>
              <a:rPr lang="en-GB" dirty="0" smtClean="0"/>
              <a:t>Predicates eliminate 90% of the rows</a:t>
            </a:r>
          </a:p>
          <a:p>
            <a:pPr marL="0" indent="0">
              <a:buNone/>
            </a:pPr>
            <a:r>
              <a:rPr lang="en-GB" dirty="0" smtClean="0"/>
              <a:t>Considerations for query plans:</a:t>
            </a:r>
          </a:p>
          <a:p>
            <a:pPr lvl="1"/>
            <a:r>
              <a:rPr lang="en-GB" dirty="0" smtClean="0"/>
              <a:t>Data shipping</a:t>
            </a:r>
          </a:p>
          <a:p>
            <a:pPr lvl="1"/>
            <a:r>
              <a:rPr lang="en-GB" dirty="0" smtClean="0"/>
              <a:t>Query shipping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I/O </a:t>
            </a:r>
            <a:br>
              <a:rPr lang="en-US" dirty="0" smtClean="0"/>
            </a:br>
            <a:r>
              <a:rPr lang="en-US" dirty="0" smtClean="0"/>
              <a:t>Bottleneck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Shipping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139952" y="1988840"/>
            <a:ext cx="91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π</a:t>
            </a:r>
            <a:r>
              <a:rPr lang="en-US" sz="2800" baseline="-25000" dirty="0" smtClean="0">
                <a:latin typeface="Georgia"/>
                <a:cs typeface="Georgia"/>
              </a:rPr>
              <a:t>c1,c2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3068960"/>
            <a:ext cx="107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σ</a:t>
            </a:r>
            <a:r>
              <a:rPr lang="en-US" sz="2800" baseline="-25000" dirty="0" smtClean="0">
                <a:latin typeface="Georgia"/>
                <a:cs typeface="Georgia"/>
              </a:rPr>
              <a:t>c1&gt;5.5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5778" y="4077072"/>
            <a:ext cx="54373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∪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2326" y="5229200"/>
            <a:ext cx="41148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r>
              <a:rPr lang="en-US" sz="2800" baseline="-25000" dirty="0" smtClean="0">
                <a:latin typeface="Georgia"/>
                <a:cs typeface="Georgia"/>
              </a:rPr>
              <a:t>1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5229200"/>
            <a:ext cx="44234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r>
              <a:rPr lang="en-US" sz="2800" baseline="-25000" dirty="0" smtClean="0">
                <a:latin typeface="Georgia"/>
                <a:cs typeface="Georgia"/>
              </a:rPr>
              <a:t>2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5229200"/>
            <a:ext cx="44070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r>
              <a:rPr lang="en-US" sz="2800" baseline="-25000" dirty="0" smtClean="0">
                <a:latin typeface="Georgia"/>
                <a:cs typeface="Georgia"/>
              </a:rPr>
              <a:t>3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5229200"/>
            <a:ext cx="44386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r>
              <a:rPr lang="en-US" sz="2800" baseline="-25000" dirty="0" smtClean="0">
                <a:latin typeface="Georgia"/>
                <a:cs typeface="Georgia"/>
              </a:rPr>
              <a:t>4</a:t>
            </a:r>
            <a:endParaRPr lang="en-US" sz="2800" baseline="-25000" dirty="0">
              <a:latin typeface="Georgia"/>
              <a:cs typeface="Georgia"/>
            </a:endParaRPr>
          </a:p>
        </p:txBody>
      </p:sp>
      <p:cxnSp>
        <p:nvCxnSpPr>
          <p:cNvPr id="12" name="Straight Arrow Connector 11"/>
          <p:cNvCxnSpPr>
            <a:stCxn id="7" idx="0"/>
            <a:endCxn id="6" idx="2"/>
          </p:cNvCxnSpPr>
          <p:nvPr/>
        </p:nvCxnSpPr>
        <p:spPr bwMode="auto">
          <a:xfrm flipV="1">
            <a:off x="2638067" y="4600292"/>
            <a:ext cx="1959581" cy="628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  <a:endCxn id="6" idx="2"/>
          </p:cNvCxnSpPr>
          <p:nvPr/>
        </p:nvCxnSpPr>
        <p:spPr bwMode="auto">
          <a:xfrm flipV="1">
            <a:off x="3857066" y="4600292"/>
            <a:ext cx="740582" cy="628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9" idx="0"/>
            <a:endCxn id="6" idx="2"/>
          </p:cNvCxnSpPr>
          <p:nvPr/>
        </p:nvCxnSpPr>
        <p:spPr bwMode="auto">
          <a:xfrm flipH="1" flipV="1">
            <a:off x="4597648" y="4600292"/>
            <a:ext cx="698760" cy="628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0"/>
            <a:endCxn id="6" idx="2"/>
          </p:cNvCxnSpPr>
          <p:nvPr/>
        </p:nvCxnSpPr>
        <p:spPr bwMode="auto">
          <a:xfrm flipH="1" flipV="1">
            <a:off x="4597648" y="4600292"/>
            <a:ext cx="1996482" cy="628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0"/>
            <a:endCxn id="5" idx="2"/>
          </p:cNvCxnSpPr>
          <p:nvPr/>
        </p:nvCxnSpPr>
        <p:spPr bwMode="auto">
          <a:xfrm flipV="1">
            <a:off x="4597648" y="3592180"/>
            <a:ext cx="6940" cy="4848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0"/>
            <a:endCxn id="4" idx="2"/>
          </p:cNvCxnSpPr>
          <p:nvPr/>
        </p:nvCxnSpPr>
        <p:spPr bwMode="auto">
          <a:xfrm flipH="1" flipV="1">
            <a:off x="4599452" y="2512060"/>
            <a:ext cx="5136" cy="556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5542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Shipping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3695700" y="1905000"/>
            <a:ext cx="1752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Coordinator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and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3276600"/>
            <a:ext cx="72390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Network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08856" y="5085184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90056" y="5085184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95056" y="5085184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76256" y="5085184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Up Arrow 21"/>
          <p:cNvSpPr/>
          <p:nvPr/>
        </p:nvSpPr>
        <p:spPr bwMode="auto">
          <a:xfrm>
            <a:off x="13716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Up Arrow 22"/>
          <p:cNvSpPr/>
          <p:nvPr/>
        </p:nvSpPr>
        <p:spPr bwMode="auto">
          <a:xfrm>
            <a:off x="33528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Up Arrow 23"/>
          <p:cNvSpPr/>
          <p:nvPr/>
        </p:nvSpPr>
        <p:spPr bwMode="auto">
          <a:xfrm>
            <a:off x="52578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Up Arrow 24"/>
          <p:cNvSpPr/>
          <p:nvPr/>
        </p:nvSpPr>
        <p:spPr bwMode="auto">
          <a:xfrm>
            <a:off x="72390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48768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an 26"/>
          <p:cNvSpPr/>
          <p:nvPr/>
        </p:nvSpPr>
        <p:spPr bwMode="auto">
          <a:xfrm>
            <a:off x="68580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an 27"/>
          <p:cNvSpPr/>
          <p:nvPr/>
        </p:nvSpPr>
        <p:spPr bwMode="auto">
          <a:xfrm>
            <a:off x="9906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Can 28"/>
          <p:cNvSpPr/>
          <p:nvPr/>
        </p:nvSpPr>
        <p:spPr bwMode="auto">
          <a:xfrm>
            <a:off x="29718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Up Arrow 31"/>
          <p:cNvSpPr/>
          <p:nvPr/>
        </p:nvSpPr>
        <p:spPr bwMode="auto">
          <a:xfrm>
            <a:off x="4267200" y="26670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Up Arrow 32"/>
          <p:cNvSpPr/>
          <p:nvPr/>
        </p:nvSpPr>
        <p:spPr bwMode="auto">
          <a:xfrm rot="5400000">
            <a:off x="5638800" y="19812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99592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915816" y="4475584"/>
            <a:ext cx="144016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25,000 tuples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788024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25,000 tuples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804248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25,000 tuples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172200" y="1905000"/>
            <a:ext cx="1424136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10,000 tuples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(c1,c2)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  <p:bldP spid="1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Shipping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23728" y="32849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π</a:t>
            </a:r>
            <a:r>
              <a:rPr lang="en-US" sz="2800" baseline="-25000" dirty="0" smtClean="0">
                <a:latin typeface="Georgia"/>
                <a:cs typeface="Georgia"/>
              </a:rPr>
              <a:t>c1,c2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4293096"/>
            <a:ext cx="11452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σ</a:t>
            </a:r>
            <a:r>
              <a:rPr lang="en-US" sz="2800" baseline="-25000" dirty="0" smtClean="0">
                <a:latin typeface="Georgia"/>
                <a:cs typeface="Georgia"/>
              </a:rPr>
              <a:t>c1&gt;5.5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5229200"/>
            <a:ext cx="41148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r>
              <a:rPr lang="en-US" sz="2800" baseline="-25000" dirty="0" smtClean="0">
                <a:latin typeface="Georgia"/>
                <a:cs typeface="Georgia"/>
              </a:rPr>
              <a:t>1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5229200"/>
            <a:ext cx="44234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r>
              <a:rPr lang="en-US" sz="2800" baseline="-25000" dirty="0" smtClean="0">
                <a:latin typeface="Georgia"/>
                <a:cs typeface="Georgia"/>
              </a:rPr>
              <a:t>2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5229200"/>
            <a:ext cx="44070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r>
              <a:rPr lang="en-US" sz="2800" baseline="-25000" dirty="0" smtClean="0">
                <a:latin typeface="Georgia"/>
                <a:cs typeface="Georgia"/>
              </a:rPr>
              <a:t>3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5229200"/>
            <a:ext cx="44386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r>
              <a:rPr lang="en-US" sz="2800" baseline="-25000" dirty="0" smtClean="0">
                <a:latin typeface="Georgia"/>
                <a:cs typeface="Georgia"/>
              </a:rPr>
              <a:t>4</a:t>
            </a:r>
            <a:endParaRPr lang="en-US" sz="2800" baseline="-25000" dirty="0">
              <a:latin typeface="Georgia"/>
              <a:cs typeface="Georgia"/>
            </a:endParaRPr>
          </a:p>
        </p:txBody>
      </p:sp>
      <p:cxnSp>
        <p:nvCxnSpPr>
          <p:cNvPr id="12" name="Straight Arrow Connector 11"/>
          <p:cNvCxnSpPr>
            <a:stCxn id="7" idx="0"/>
            <a:endCxn id="5" idx="2"/>
          </p:cNvCxnSpPr>
          <p:nvPr/>
        </p:nvCxnSpPr>
        <p:spPr bwMode="auto">
          <a:xfrm flipV="1">
            <a:off x="2617501" y="4816316"/>
            <a:ext cx="6867" cy="412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  <a:endCxn id="30" idx="2"/>
          </p:cNvCxnSpPr>
          <p:nvPr/>
        </p:nvCxnSpPr>
        <p:spPr bwMode="auto">
          <a:xfrm flipH="1" flipV="1">
            <a:off x="3851920" y="4816316"/>
            <a:ext cx="5146" cy="412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9" idx="0"/>
            <a:endCxn id="33" idx="2"/>
          </p:cNvCxnSpPr>
          <p:nvPr/>
        </p:nvCxnSpPr>
        <p:spPr bwMode="auto">
          <a:xfrm flipH="1" flipV="1">
            <a:off x="5288664" y="4816316"/>
            <a:ext cx="7744" cy="412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0"/>
            <a:endCxn id="36" idx="2"/>
          </p:cNvCxnSpPr>
          <p:nvPr/>
        </p:nvCxnSpPr>
        <p:spPr bwMode="auto">
          <a:xfrm flipH="1" flipV="1">
            <a:off x="6584808" y="4816316"/>
            <a:ext cx="9322" cy="412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0"/>
            <a:endCxn id="4" idx="2"/>
          </p:cNvCxnSpPr>
          <p:nvPr/>
        </p:nvCxnSpPr>
        <p:spPr bwMode="auto">
          <a:xfrm flipV="1">
            <a:off x="2624368" y="3808204"/>
            <a:ext cx="3416" cy="4848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83968" y="1987822"/>
            <a:ext cx="54373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∪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47864" y="32849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π</a:t>
            </a:r>
            <a:r>
              <a:rPr lang="en-US" sz="2800" baseline="-25000" dirty="0" smtClean="0">
                <a:latin typeface="Georgia"/>
                <a:cs typeface="Georgia"/>
              </a:rPr>
              <a:t>c1,c2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5856" y="4293096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σ</a:t>
            </a:r>
            <a:r>
              <a:rPr lang="en-US" sz="2800" baseline="-25000" dirty="0" smtClean="0">
                <a:latin typeface="Georgia"/>
                <a:cs typeface="Georgia"/>
              </a:rPr>
              <a:t>c1&gt;5.5</a:t>
            </a:r>
            <a:endParaRPr lang="en-US" sz="2800" baseline="-25000" dirty="0">
              <a:latin typeface="Georgia"/>
              <a:cs typeface="Georgia"/>
            </a:endParaRPr>
          </a:p>
        </p:txBody>
      </p:sp>
      <p:cxnSp>
        <p:nvCxnSpPr>
          <p:cNvPr id="31" name="Straight Arrow Connector 30"/>
          <p:cNvCxnSpPr>
            <a:stCxn id="30" idx="0"/>
            <a:endCxn id="29" idx="2"/>
          </p:cNvCxnSpPr>
          <p:nvPr/>
        </p:nvCxnSpPr>
        <p:spPr bwMode="auto">
          <a:xfrm flipV="1">
            <a:off x="3851920" y="3808204"/>
            <a:ext cx="0" cy="4848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788024" y="3284984"/>
            <a:ext cx="99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π</a:t>
            </a:r>
            <a:r>
              <a:rPr lang="en-US" sz="2800" baseline="-25000" dirty="0" smtClean="0">
                <a:latin typeface="Georgia"/>
                <a:cs typeface="Georgia"/>
              </a:rPr>
              <a:t>c1,c2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6016" y="4293096"/>
            <a:ext cx="11452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σ</a:t>
            </a:r>
            <a:r>
              <a:rPr lang="en-US" sz="2800" baseline="-25000" dirty="0" smtClean="0">
                <a:latin typeface="Georgia"/>
                <a:cs typeface="Georgia"/>
              </a:rPr>
              <a:t>c1&gt;5.5</a:t>
            </a:r>
            <a:endParaRPr lang="en-US" sz="2800" baseline="-25000" dirty="0">
              <a:latin typeface="Georgia"/>
              <a:cs typeface="Georgia"/>
            </a:endParaRPr>
          </a:p>
        </p:txBody>
      </p:sp>
      <p:cxnSp>
        <p:nvCxnSpPr>
          <p:cNvPr id="34" name="Straight Arrow Connector 33"/>
          <p:cNvCxnSpPr>
            <a:stCxn id="33" idx="0"/>
            <a:endCxn id="32" idx="2"/>
          </p:cNvCxnSpPr>
          <p:nvPr/>
        </p:nvCxnSpPr>
        <p:spPr bwMode="auto">
          <a:xfrm flipH="1" flipV="1">
            <a:off x="5283528" y="3808204"/>
            <a:ext cx="5136" cy="4848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084168" y="3284984"/>
            <a:ext cx="99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π</a:t>
            </a:r>
            <a:r>
              <a:rPr lang="en-US" sz="2800" baseline="-25000" dirty="0" smtClean="0">
                <a:latin typeface="Georgia"/>
                <a:cs typeface="Georgia"/>
              </a:rPr>
              <a:t>c1,c2</a:t>
            </a:r>
            <a:endParaRPr lang="en-US" sz="2800" baseline="-25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2160" y="4293096"/>
            <a:ext cx="11452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σ</a:t>
            </a:r>
            <a:r>
              <a:rPr lang="en-US" sz="2800" baseline="-25000" dirty="0" smtClean="0">
                <a:latin typeface="Georgia"/>
                <a:cs typeface="Georgia"/>
              </a:rPr>
              <a:t>c1&gt;5.5</a:t>
            </a:r>
            <a:endParaRPr lang="en-US" sz="2800" baseline="-25000" dirty="0">
              <a:latin typeface="Georgia"/>
              <a:cs typeface="Georgia"/>
            </a:endParaRPr>
          </a:p>
        </p:txBody>
      </p:sp>
      <p:cxnSp>
        <p:nvCxnSpPr>
          <p:cNvPr id="37" name="Straight Arrow Connector 36"/>
          <p:cNvCxnSpPr>
            <a:stCxn id="36" idx="0"/>
            <a:endCxn id="35" idx="2"/>
          </p:cNvCxnSpPr>
          <p:nvPr/>
        </p:nvCxnSpPr>
        <p:spPr bwMode="auto">
          <a:xfrm flipH="1" flipV="1">
            <a:off x="6579672" y="3808204"/>
            <a:ext cx="5136" cy="4848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4" idx="0"/>
            <a:endCxn id="23" idx="2"/>
          </p:cNvCxnSpPr>
          <p:nvPr/>
        </p:nvCxnSpPr>
        <p:spPr bwMode="auto">
          <a:xfrm flipV="1">
            <a:off x="2627784" y="2511042"/>
            <a:ext cx="1928054" cy="773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9" idx="0"/>
            <a:endCxn id="23" idx="2"/>
          </p:cNvCxnSpPr>
          <p:nvPr/>
        </p:nvCxnSpPr>
        <p:spPr bwMode="auto">
          <a:xfrm flipV="1">
            <a:off x="3851920" y="2511042"/>
            <a:ext cx="703918" cy="773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2" idx="0"/>
            <a:endCxn id="23" idx="2"/>
          </p:cNvCxnSpPr>
          <p:nvPr/>
        </p:nvCxnSpPr>
        <p:spPr bwMode="auto">
          <a:xfrm flipH="1" flipV="1">
            <a:off x="4555838" y="2511042"/>
            <a:ext cx="727690" cy="773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5" idx="0"/>
            <a:endCxn id="23" idx="2"/>
          </p:cNvCxnSpPr>
          <p:nvPr/>
        </p:nvCxnSpPr>
        <p:spPr bwMode="auto">
          <a:xfrm flipH="1" flipV="1">
            <a:off x="4555838" y="2511042"/>
            <a:ext cx="2023834" cy="773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9436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Shipping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3695700" y="1905000"/>
            <a:ext cx="1752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Coordinator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90600" y="3276600"/>
            <a:ext cx="72390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Network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43508" y="5080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24708" y="5080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29708" y="5080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10908" y="5080000"/>
            <a:ext cx="13335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Worker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13716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33528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52578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Up Arrow 12"/>
          <p:cNvSpPr/>
          <p:nvPr/>
        </p:nvSpPr>
        <p:spPr bwMode="auto">
          <a:xfrm>
            <a:off x="7239000" y="40386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48768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Can 14"/>
          <p:cNvSpPr/>
          <p:nvPr/>
        </p:nvSpPr>
        <p:spPr bwMode="auto">
          <a:xfrm>
            <a:off x="68580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9906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2971800" y="5867400"/>
            <a:ext cx="13716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4267200" y="26670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Up Arrow 18"/>
          <p:cNvSpPr/>
          <p:nvPr/>
        </p:nvSpPr>
        <p:spPr bwMode="auto">
          <a:xfrm rot="5400000">
            <a:off x="5638800" y="1981200"/>
            <a:ext cx="609600" cy="4572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0088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9900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2,500 tuples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950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2,500 tuples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762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2,500 tuples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172200" y="1905000"/>
            <a:ext cx="1424136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10,000 tuples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(c1,c2)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Shipping Benefits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Database operations are performed where the data are, as far as possible</a:t>
            </a:r>
          </a:p>
          <a:p>
            <a:r>
              <a:rPr lang="en-GB" dirty="0" smtClean="0"/>
              <a:t>Network traffic is minimised</a:t>
            </a:r>
          </a:p>
          <a:p>
            <a:r>
              <a:rPr lang="en-GB" dirty="0" smtClean="0"/>
              <a:t>For basic database operators, code developed for serial implementations can be reused</a:t>
            </a:r>
          </a:p>
          <a:p>
            <a:r>
              <a:rPr lang="en-GB" dirty="0" smtClean="0"/>
              <a:t>In practice, mixture of </a:t>
            </a:r>
            <a:r>
              <a:rPr lang="en-GB" dirty="0"/>
              <a:t>q</a:t>
            </a:r>
            <a:r>
              <a:rPr lang="en-GB" dirty="0" smtClean="0"/>
              <a:t>uery </a:t>
            </a:r>
            <a:r>
              <a:rPr lang="en-GB" dirty="0"/>
              <a:t>s</a:t>
            </a:r>
            <a:r>
              <a:rPr lang="en-GB" dirty="0" smtClean="0"/>
              <a:t>hipping and </a:t>
            </a:r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s</a:t>
            </a:r>
            <a:r>
              <a:rPr lang="en-GB" dirty="0" smtClean="0"/>
              <a:t>hipping has to be employed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Inter-Operator Parallelism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9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Inter-Operator Parallelism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Allows operators with a producer-consumer dependency to be executed concurrently</a:t>
            </a:r>
          </a:p>
          <a:p>
            <a:pPr lvl="1"/>
            <a:r>
              <a:rPr lang="en-US" dirty="0" smtClean="0"/>
              <a:t>Results produced by producer are pipelined directly to consumer</a:t>
            </a:r>
          </a:p>
          <a:p>
            <a:pPr lvl="1"/>
            <a:r>
              <a:rPr lang="en-US" dirty="0" smtClean="0"/>
              <a:t>Consumer can start before producer has produced all results</a:t>
            </a:r>
          </a:p>
          <a:p>
            <a:pPr lvl="1"/>
            <a:r>
              <a:rPr lang="en-US" dirty="0" smtClean="0"/>
              <a:t>No need to </a:t>
            </a:r>
            <a:r>
              <a:rPr lang="en-US" dirty="0" err="1" smtClean="0"/>
              <a:t>materialise</a:t>
            </a:r>
            <a:r>
              <a:rPr lang="en-US" dirty="0" smtClean="0"/>
              <a:t> intermediate relations on disk (although available buffer memory is a constraint)</a:t>
            </a:r>
          </a:p>
          <a:p>
            <a:pPr lvl="1"/>
            <a:r>
              <a:rPr lang="en-US" dirty="0" smtClean="0"/>
              <a:t>Best suited to single-pass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3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37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676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534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885830" y="6243935"/>
            <a:ext cx="8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time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908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196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38862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6400" y="41910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90800" y="44958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Intra- + Inter-Operator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38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676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534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885830" y="6243935"/>
            <a:ext cx="8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eorgia"/>
                <a:cs typeface="Georgia"/>
              </a:rPr>
              <a:t>time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908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19600" y="21336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27432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6400" y="30480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90800" y="3352800"/>
            <a:ext cx="1676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62000" y="38862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62000" y="41910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400" y="44958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295400" y="48006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828800" y="51054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828800" y="54102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Volcano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Basic operators as usual:</a:t>
            </a:r>
          </a:p>
          <a:p>
            <a:pPr lvl="1"/>
            <a:r>
              <a:rPr lang="en-GB" dirty="0" smtClean="0"/>
              <a:t>scan, join, sort, aggregate (sum, count, average,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The Exchange operator</a:t>
            </a:r>
          </a:p>
          <a:p>
            <a:pPr lvl="1"/>
            <a:r>
              <a:rPr lang="en-GB" dirty="0" smtClean="0"/>
              <a:t>Inserted between the steps of a query to:</a:t>
            </a:r>
          </a:p>
          <a:p>
            <a:pPr lvl="2"/>
            <a:r>
              <a:rPr lang="en-GB" dirty="0" smtClean="0"/>
              <a:t>Pipeline results</a:t>
            </a:r>
          </a:p>
          <a:p>
            <a:pPr lvl="2"/>
            <a:r>
              <a:rPr lang="en-GB" dirty="0" smtClean="0"/>
              <a:t>Direct streams of data to the next step(s), redistributing as necessary</a:t>
            </a:r>
          </a:p>
          <a:p>
            <a:pPr marL="0" indent="0">
              <a:buNone/>
            </a:pPr>
            <a:r>
              <a:rPr lang="en-GB" dirty="0" smtClean="0"/>
              <a:t>Provides mechanism to support both vertical and horizontal parallelism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Hierarchy, Revisited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Type		Capacity		Latency</a:t>
            </a:r>
          </a:p>
          <a:p>
            <a:pPr marL="0" indent="0">
              <a:buNone/>
            </a:pPr>
            <a:r>
              <a:rPr lang="en-US" dirty="0" smtClean="0"/>
              <a:t>Registers 	10</a:t>
            </a:r>
            <a:r>
              <a:rPr lang="en-US" baseline="30000" dirty="0" smtClean="0"/>
              <a:t>1</a:t>
            </a:r>
            <a:r>
              <a:rPr lang="en-US" dirty="0" smtClean="0"/>
              <a:t> bytes</a:t>
            </a:r>
            <a:r>
              <a:rPr lang="en-US" dirty="0"/>
              <a:t>	</a:t>
            </a:r>
            <a:r>
              <a:rPr lang="en-US" dirty="0" smtClean="0"/>
              <a:t>	1 </a:t>
            </a:r>
            <a:r>
              <a:rPr lang="en-US" dirty="0"/>
              <a:t>cycle</a:t>
            </a:r>
          </a:p>
          <a:p>
            <a:pPr marL="0" indent="0">
              <a:buNone/>
            </a:pPr>
            <a:r>
              <a:rPr lang="en-US" dirty="0"/>
              <a:t>L1 </a:t>
            </a:r>
            <a:r>
              <a:rPr lang="en-US" dirty="0" smtClean="0"/>
              <a:t>		10</a:t>
            </a:r>
            <a:r>
              <a:rPr lang="en-US" baseline="30000" dirty="0" smtClean="0"/>
              <a:t>4</a:t>
            </a:r>
            <a:r>
              <a:rPr lang="en-US" dirty="0" smtClean="0"/>
              <a:t> bytes</a:t>
            </a:r>
            <a:r>
              <a:rPr lang="en-US" dirty="0"/>
              <a:t>	</a:t>
            </a:r>
            <a:r>
              <a:rPr lang="en-US" dirty="0" smtClean="0"/>
              <a:t>	&lt;</a:t>
            </a:r>
            <a:r>
              <a:rPr lang="en-US" dirty="0"/>
              <a:t>5 cycles</a:t>
            </a:r>
          </a:p>
          <a:p>
            <a:pPr marL="0" indent="0">
              <a:buNone/>
            </a:pPr>
            <a:r>
              <a:rPr lang="en-US" dirty="0"/>
              <a:t>L2 </a:t>
            </a:r>
            <a:r>
              <a:rPr lang="en-US" dirty="0" smtClean="0"/>
              <a:t>		10</a:t>
            </a:r>
            <a:r>
              <a:rPr lang="en-US" baseline="30000" dirty="0" smtClean="0"/>
              <a:t>5</a:t>
            </a:r>
            <a:r>
              <a:rPr lang="en-US" dirty="0" smtClean="0"/>
              <a:t> bytes</a:t>
            </a:r>
            <a:r>
              <a:rPr lang="en-US" dirty="0"/>
              <a:t>	</a:t>
            </a:r>
            <a:r>
              <a:rPr lang="en-US" dirty="0" smtClean="0"/>
              <a:t>	5</a:t>
            </a:r>
            <a:r>
              <a:rPr lang="en-US" dirty="0"/>
              <a:t>-10 cycles</a:t>
            </a:r>
          </a:p>
          <a:p>
            <a:pPr marL="0" indent="0">
              <a:buNone/>
            </a:pPr>
            <a:r>
              <a:rPr lang="en-US" dirty="0" smtClean="0"/>
              <a:t>RAM		10</a:t>
            </a:r>
            <a:r>
              <a:rPr lang="en-US" baseline="30000" dirty="0" smtClean="0"/>
              <a:t>9</a:t>
            </a:r>
            <a:r>
              <a:rPr lang="en-US" dirty="0"/>
              <a:t>-10</a:t>
            </a:r>
            <a:r>
              <a:rPr lang="en-US" baseline="30000" dirty="0"/>
              <a:t>10</a:t>
            </a:r>
            <a:r>
              <a:rPr lang="en-US" dirty="0"/>
              <a:t> </a:t>
            </a:r>
            <a:r>
              <a:rPr lang="en-US" dirty="0" smtClean="0"/>
              <a:t>bytes	20-30 cycles (10</a:t>
            </a:r>
            <a:r>
              <a:rPr lang="en-US" baseline="30000" dirty="0"/>
              <a:t>-8</a:t>
            </a:r>
            <a:r>
              <a:rPr lang="en-US" dirty="0"/>
              <a:t> </a:t>
            </a:r>
            <a:r>
              <a:rPr lang="en-US" dirty="0" smtClean="0"/>
              <a:t>s)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Hard Disk	10</a:t>
            </a:r>
            <a:r>
              <a:rPr lang="en-US" baseline="30000" dirty="0" smtClean="0"/>
              <a:t>11</a:t>
            </a:r>
            <a:r>
              <a:rPr lang="en-US" dirty="0"/>
              <a:t>-10</a:t>
            </a: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en-US" dirty="0" smtClean="0"/>
              <a:t>bytes	</a:t>
            </a:r>
            <a:r>
              <a:rPr lang="en-US" dirty="0"/>
              <a:t>10</a:t>
            </a:r>
            <a:r>
              <a:rPr lang="en-US" baseline="30000" dirty="0"/>
              <a:t>6</a:t>
            </a:r>
            <a:r>
              <a:rPr lang="en-US" dirty="0"/>
              <a:t> </a:t>
            </a:r>
            <a:r>
              <a:rPr lang="en-US" dirty="0" smtClean="0"/>
              <a:t>cycles (10</a:t>
            </a:r>
            <a:r>
              <a:rPr lang="en-US" baseline="30000" dirty="0"/>
              <a:t>-</a:t>
            </a:r>
            <a:r>
              <a:rPr lang="en-US" baseline="30000" dirty="0" smtClean="0"/>
              <a:t>3</a:t>
            </a:r>
            <a:r>
              <a:rPr lang="en-US" dirty="0" smtClean="0"/>
              <a:t> s)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33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Operators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Example query:</a:t>
            </a:r>
          </a:p>
          <a:p>
            <a:pPr lvl="1"/>
            <a:r>
              <a:rPr lang="en-GB" dirty="0" smtClean="0"/>
              <a:t>SELECT county, SUM(</a:t>
            </a:r>
            <a:r>
              <a:rPr lang="en-GB" dirty="0" err="1" smtClean="0"/>
              <a:t>order_item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FROM customer, order</a:t>
            </a:r>
            <a:br>
              <a:rPr lang="en-GB" dirty="0" smtClean="0"/>
            </a:br>
            <a:r>
              <a:rPr lang="en-GB" dirty="0" smtClean="0"/>
              <a:t>WHERE </a:t>
            </a:r>
            <a:r>
              <a:rPr lang="en-GB" dirty="0" err="1" smtClean="0"/>
              <a:t>order.customer_id</a:t>
            </a:r>
            <a:r>
              <a:rPr lang="en-GB" dirty="0" smtClean="0"/>
              <a:t>=</a:t>
            </a:r>
            <a:r>
              <a:rPr lang="en-GB" dirty="0" err="1" smtClean="0"/>
              <a:t>customer_id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GROUP BY county</a:t>
            </a:r>
            <a:br>
              <a:rPr lang="en-GB" dirty="0" smtClean="0"/>
            </a:br>
            <a:r>
              <a:rPr lang="en-GB" dirty="0" smtClean="0"/>
              <a:t>ORDER BY SUM(</a:t>
            </a:r>
            <a:r>
              <a:rPr lang="en-GB" dirty="0" err="1" smtClean="0"/>
              <a:t>order_item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Operators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2743200" y="56388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886200" y="16764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886200" y="26670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GROUP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86200" y="3657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432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5334000" y="56388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3086100" y="5448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5676900" y="5448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7"/>
            <a:endCxn id="7" idx="3"/>
          </p:cNvCxnSpPr>
          <p:nvPr/>
        </p:nvCxnSpPr>
        <p:spPr bwMode="auto">
          <a:xfrm rot="5400000" flipH="1" flipV="1">
            <a:off x="3720726" y="4241053"/>
            <a:ext cx="299384" cy="4332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7" idx="5"/>
          </p:cNvCxnSpPr>
          <p:nvPr/>
        </p:nvCxnSpPr>
        <p:spPr bwMode="auto">
          <a:xfrm rot="16200000" flipV="1">
            <a:off x="5123890" y="4241052"/>
            <a:ext cx="299384" cy="4332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0"/>
            <a:endCxn id="6" idx="4"/>
          </p:cNvCxnSpPr>
          <p:nvPr/>
        </p:nvCxnSpPr>
        <p:spPr bwMode="auto">
          <a:xfrm rot="5400000" flipH="1" flipV="1">
            <a:off x="4457700" y="3543300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5" idx="4"/>
          </p:cNvCxnSpPr>
          <p:nvPr/>
        </p:nvCxnSpPr>
        <p:spPr bwMode="auto">
          <a:xfrm rot="5400000" flipH="1" flipV="1">
            <a:off x="4457700" y="2552700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00200" y="5867400"/>
            <a:ext cx="1068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latin typeface="Georgia"/>
                <a:cs typeface="Georgia"/>
              </a:rPr>
              <a:t>Customer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3200" y="5867400"/>
            <a:ext cx="722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latin typeface="Georgia"/>
                <a:cs typeface="Georgia"/>
              </a:rPr>
              <a:t>Order</a:t>
            </a:r>
            <a:endParaRPr lang="en-GB" sz="16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Operators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2743200" y="56388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81400" y="36576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432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5334000" y="56388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3086100" y="5448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5676900" y="5448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7"/>
            <a:endCxn id="6" idx="3"/>
          </p:cNvCxnSpPr>
          <p:nvPr/>
        </p:nvCxnSpPr>
        <p:spPr bwMode="auto">
          <a:xfrm rot="5400000" flipH="1" flipV="1">
            <a:off x="3612963" y="4348816"/>
            <a:ext cx="299384" cy="2177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1"/>
            <a:endCxn id="6" idx="5"/>
          </p:cNvCxnSpPr>
          <p:nvPr/>
        </p:nvCxnSpPr>
        <p:spPr bwMode="auto">
          <a:xfrm rot="16200000" flipV="1">
            <a:off x="5231653" y="4348815"/>
            <a:ext cx="299384" cy="2177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037739" y="5943600"/>
            <a:ext cx="1068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latin typeface="Georgia"/>
                <a:cs typeface="Georgia"/>
              </a:rPr>
              <a:t>Customer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886200" y="24384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209800" y="24384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562600" y="24384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34" name="Straight Connector 33"/>
          <p:cNvCxnSpPr>
            <a:stCxn id="27" idx="4"/>
            <a:endCxn id="6" idx="0"/>
          </p:cNvCxnSpPr>
          <p:nvPr/>
        </p:nvCxnSpPr>
        <p:spPr bwMode="auto">
          <a:xfrm rot="5400000">
            <a:off x="4343400" y="3429000"/>
            <a:ext cx="457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31" idx="5"/>
            <a:endCxn id="6" idx="1"/>
          </p:cNvCxnSpPr>
          <p:nvPr/>
        </p:nvCxnSpPr>
        <p:spPr bwMode="auto">
          <a:xfrm rot="16200000" flipH="1">
            <a:off x="3285845" y="3183497"/>
            <a:ext cx="680384" cy="491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6" idx="7"/>
            <a:endCxn id="32" idx="3"/>
          </p:cNvCxnSpPr>
          <p:nvPr/>
        </p:nvCxnSpPr>
        <p:spPr bwMode="auto">
          <a:xfrm rot="5400000" flipH="1" flipV="1">
            <a:off x="5177771" y="3183497"/>
            <a:ext cx="680384" cy="491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Operators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4" name="Can 3"/>
          <p:cNvSpPr/>
          <p:nvPr/>
        </p:nvSpPr>
        <p:spPr bwMode="auto">
          <a:xfrm>
            <a:off x="990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295400" y="3581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990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14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Can 7"/>
          <p:cNvSpPr/>
          <p:nvPr/>
        </p:nvSpPr>
        <p:spPr bwMode="auto">
          <a:xfrm>
            <a:off x="2514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4" idx="1"/>
            <a:endCxn id="6" idx="4"/>
          </p:cNvCxnSpPr>
          <p:nvPr/>
        </p:nvCxnSpPr>
        <p:spPr bwMode="auto">
          <a:xfrm rot="5400000" flipH="1" flipV="1">
            <a:off x="1447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8" idx="1"/>
            <a:endCxn id="7" idx="4"/>
          </p:cNvCxnSpPr>
          <p:nvPr/>
        </p:nvCxnSpPr>
        <p:spPr bwMode="auto">
          <a:xfrm rot="5400000" flipH="1" flipV="1">
            <a:off x="2971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6" idx="0"/>
            <a:endCxn id="5" idx="3"/>
          </p:cNvCxnSpPr>
          <p:nvPr/>
        </p:nvCxnSpPr>
        <p:spPr bwMode="auto">
          <a:xfrm rot="5400000" flipH="1" flipV="1">
            <a:off x="1422774" y="4333034"/>
            <a:ext cx="263992" cy="6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5" idx="5"/>
          </p:cNvCxnSpPr>
          <p:nvPr/>
        </p:nvCxnSpPr>
        <p:spPr bwMode="auto">
          <a:xfrm rot="16200000" flipV="1">
            <a:off x="2885234" y="4333034"/>
            <a:ext cx="263992" cy="6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06114" y="6324600"/>
            <a:ext cx="1289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Georgia"/>
                <a:cs typeface="Georgia"/>
              </a:rPr>
              <a:t>Customer</a:t>
            </a:r>
            <a:endParaRPr lang="en-GB" sz="2000" dirty="0">
              <a:latin typeface="Georgia"/>
              <a:cs typeface="Georgia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86200" y="2133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209800" y="2133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62600" y="2133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7" name="Straight Connector 16"/>
          <p:cNvCxnSpPr>
            <a:stCxn id="14" idx="4"/>
            <a:endCxn id="5" idx="0"/>
          </p:cNvCxnSpPr>
          <p:nvPr/>
        </p:nvCxnSpPr>
        <p:spPr bwMode="auto">
          <a:xfrm rot="5400000">
            <a:off x="3086100" y="2095500"/>
            <a:ext cx="685800" cy="228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5" idx="4"/>
            <a:endCxn id="5" idx="0"/>
          </p:cNvCxnSpPr>
          <p:nvPr/>
        </p:nvCxnSpPr>
        <p:spPr bwMode="auto">
          <a:xfrm rot="5400000">
            <a:off x="2247900" y="2933700"/>
            <a:ext cx="6858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0"/>
            <a:endCxn id="16" idx="4"/>
          </p:cNvCxnSpPr>
          <p:nvPr/>
        </p:nvCxnSpPr>
        <p:spPr bwMode="auto">
          <a:xfrm rot="5400000" flipH="1" flipV="1">
            <a:off x="3924300" y="1257300"/>
            <a:ext cx="68580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4038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105400" y="3581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038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562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5562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27" name="Straight Connector 26"/>
          <p:cNvCxnSpPr>
            <a:stCxn id="22" idx="1"/>
            <a:endCxn id="24" idx="4"/>
          </p:cNvCxnSpPr>
          <p:nvPr/>
        </p:nvCxnSpPr>
        <p:spPr bwMode="auto">
          <a:xfrm rot="5400000" flipH="1" flipV="1">
            <a:off x="4495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6" idx="1"/>
            <a:endCxn id="25" idx="4"/>
          </p:cNvCxnSpPr>
          <p:nvPr/>
        </p:nvCxnSpPr>
        <p:spPr bwMode="auto">
          <a:xfrm rot="5400000" flipH="1" flipV="1">
            <a:off x="6019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4" idx="0"/>
            <a:endCxn id="23" idx="3"/>
          </p:cNvCxnSpPr>
          <p:nvPr/>
        </p:nvCxnSpPr>
        <p:spPr bwMode="auto">
          <a:xfrm rot="5400000" flipH="1" flipV="1">
            <a:off x="4851774" y="3952034"/>
            <a:ext cx="263992" cy="823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1" idx="0"/>
            <a:endCxn id="23" idx="5"/>
          </p:cNvCxnSpPr>
          <p:nvPr/>
        </p:nvCxnSpPr>
        <p:spPr bwMode="auto">
          <a:xfrm rot="16200000" flipV="1">
            <a:off x="7076234" y="3952034"/>
            <a:ext cx="263992" cy="823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7086600" y="4495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2" name="Can 31"/>
          <p:cNvSpPr/>
          <p:nvPr/>
        </p:nvSpPr>
        <p:spPr bwMode="auto">
          <a:xfrm>
            <a:off x="7086600" y="5410200"/>
            <a:ext cx="1066800" cy="8382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33" name="Straight Connector 32"/>
          <p:cNvCxnSpPr>
            <a:stCxn id="32" idx="1"/>
            <a:endCxn id="31" idx="4"/>
          </p:cNvCxnSpPr>
          <p:nvPr/>
        </p:nvCxnSpPr>
        <p:spPr bwMode="auto">
          <a:xfrm rot="5400000" flipH="1" flipV="1">
            <a:off x="7543800" y="5334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3" idx="4"/>
            <a:endCxn id="25" idx="0"/>
          </p:cNvCxnSpPr>
          <p:nvPr/>
        </p:nvCxnSpPr>
        <p:spPr bwMode="auto">
          <a:xfrm rot="5400000">
            <a:off x="6019800" y="44196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5" idx="4"/>
            <a:endCxn id="23" idx="0"/>
          </p:cNvCxnSpPr>
          <p:nvPr/>
        </p:nvCxnSpPr>
        <p:spPr bwMode="auto">
          <a:xfrm rot="16200000" flipH="1">
            <a:off x="4152900" y="1638300"/>
            <a:ext cx="685800" cy="32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23" idx="0"/>
          </p:cNvCxnSpPr>
          <p:nvPr/>
        </p:nvCxnSpPr>
        <p:spPr bwMode="auto">
          <a:xfrm rot="16200000" flipH="1">
            <a:off x="4991100" y="2476500"/>
            <a:ext cx="6858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6" idx="4"/>
            <a:endCxn id="23" idx="0"/>
          </p:cNvCxnSpPr>
          <p:nvPr/>
        </p:nvCxnSpPr>
        <p:spPr bwMode="auto">
          <a:xfrm rot="5400000">
            <a:off x="5829300" y="31623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5696275" y="6324600"/>
            <a:ext cx="85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Georgia"/>
                <a:cs typeface="Georgia"/>
              </a:rPr>
              <a:t>Order</a:t>
            </a:r>
            <a:endParaRPr lang="en-GB" sz="20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 bwMode="auto">
          <a:xfrm>
            <a:off x="990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95400" y="3962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90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14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2514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5" idx="1"/>
            <a:endCxn id="7" idx="4"/>
          </p:cNvCxnSpPr>
          <p:nvPr/>
        </p:nvCxnSpPr>
        <p:spPr bwMode="auto">
          <a:xfrm rot="5400000" flipH="1" flipV="1">
            <a:off x="1447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9" idx="1"/>
            <a:endCxn id="8" idx="4"/>
          </p:cNvCxnSpPr>
          <p:nvPr/>
        </p:nvCxnSpPr>
        <p:spPr bwMode="auto">
          <a:xfrm rot="5400000" flipH="1" flipV="1">
            <a:off x="2971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6" idx="3"/>
          </p:cNvCxnSpPr>
          <p:nvPr/>
        </p:nvCxnSpPr>
        <p:spPr bwMode="auto">
          <a:xfrm rot="5400000" flipH="1" flipV="1">
            <a:off x="1422774" y="4714034"/>
            <a:ext cx="263992" cy="6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0"/>
            <a:endCxn id="6" idx="5"/>
          </p:cNvCxnSpPr>
          <p:nvPr/>
        </p:nvCxnSpPr>
        <p:spPr bwMode="auto">
          <a:xfrm rot="16200000" flipV="1">
            <a:off x="2885234" y="4714034"/>
            <a:ext cx="263992" cy="6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606114" y="6324600"/>
            <a:ext cx="1289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Georgia"/>
                <a:cs typeface="Georgia"/>
              </a:rPr>
              <a:t>Customer</a:t>
            </a:r>
            <a:endParaRPr lang="en-GB" sz="2000" dirty="0">
              <a:latin typeface="Georgia"/>
              <a:cs typeface="Georgia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86200" y="29718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209800" y="29718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562600" y="29718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HASH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JOIN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8" name="Straight Connector 17"/>
          <p:cNvCxnSpPr>
            <a:stCxn id="15" idx="4"/>
            <a:endCxn id="6" idx="0"/>
          </p:cNvCxnSpPr>
          <p:nvPr/>
        </p:nvCxnSpPr>
        <p:spPr bwMode="auto">
          <a:xfrm rot="5400000">
            <a:off x="3314700" y="2705100"/>
            <a:ext cx="228600" cy="228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6" idx="4"/>
            <a:endCxn id="6" idx="0"/>
          </p:cNvCxnSpPr>
          <p:nvPr/>
        </p:nvCxnSpPr>
        <p:spPr bwMode="auto">
          <a:xfrm rot="5400000">
            <a:off x="2476500" y="3543300"/>
            <a:ext cx="228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0"/>
            <a:endCxn id="17" idx="4"/>
          </p:cNvCxnSpPr>
          <p:nvPr/>
        </p:nvCxnSpPr>
        <p:spPr bwMode="auto">
          <a:xfrm rot="5400000" flipH="1" flipV="1">
            <a:off x="4152900" y="1866900"/>
            <a:ext cx="22860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n 20"/>
          <p:cNvSpPr/>
          <p:nvPr/>
        </p:nvSpPr>
        <p:spPr bwMode="auto">
          <a:xfrm>
            <a:off x="4038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05400" y="3962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038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562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5" name="Can 24"/>
          <p:cNvSpPr/>
          <p:nvPr/>
        </p:nvSpPr>
        <p:spPr bwMode="auto">
          <a:xfrm>
            <a:off x="5562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1" idx="1"/>
            <a:endCxn id="23" idx="4"/>
          </p:cNvCxnSpPr>
          <p:nvPr/>
        </p:nvCxnSpPr>
        <p:spPr bwMode="auto">
          <a:xfrm rot="5400000" flipH="1" flipV="1">
            <a:off x="4495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5" idx="1"/>
            <a:endCxn id="24" idx="4"/>
          </p:cNvCxnSpPr>
          <p:nvPr/>
        </p:nvCxnSpPr>
        <p:spPr bwMode="auto">
          <a:xfrm rot="5400000" flipH="1" flipV="1">
            <a:off x="6019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3" idx="0"/>
            <a:endCxn id="22" idx="3"/>
          </p:cNvCxnSpPr>
          <p:nvPr/>
        </p:nvCxnSpPr>
        <p:spPr bwMode="auto">
          <a:xfrm rot="5400000" flipH="1" flipV="1">
            <a:off x="4851774" y="4333034"/>
            <a:ext cx="263992" cy="823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30" idx="0"/>
            <a:endCxn id="22" idx="5"/>
          </p:cNvCxnSpPr>
          <p:nvPr/>
        </p:nvCxnSpPr>
        <p:spPr bwMode="auto">
          <a:xfrm rot="16200000" flipV="1">
            <a:off x="7076234" y="4333034"/>
            <a:ext cx="263992" cy="823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7086600" y="4876800"/>
            <a:ext cx="10668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31" name="Can 30"/>
          <p:cNvSpPr/>
          <p:nvPr/>
        </p:nvSpPr>
        <p:spPr bwMode="auto">
          <a:xfrm>
            <a:off x="7086600" y="5791200"/>
            <a:ext cx="1066800" cy="53340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32" name="Straight Connector 31"/>
          <p:cNvCxnSpPr>
            <a:stCxn id="31" idx="1"/>
            <a:endCxn id="30" idx="4"/>
          </p:cNvCxnSpPr>
          <p:nvPr/>
        </p:nvCxnSpPr>
        <p:spPr bwMode="auto">
          <a:xfrm rot="5400000" flipH="1" flipV="1">
            <a:off x="7543800" y="57150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2" idx="4"/>
            <a:endCxn id="24" idx="0"/>
          </p:cNvCxnSpPr>
          <p:nvPr/>
        </p:nvCxnSpPr>
        <p:spPr bwMode="auto">
          <a:xfrm rot="5400000">
            <a:off x="6019800" y="48006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6" idx="4"/>
            <a:endCxn id="22" idx="0"/>
          </p:cNvCxnSpPr>
          <p:nvPr/>
        </p:nvCxnSpPr>
        <p:spPr bwMode="auto">
          <a:xfrm rot="16200000" flipH="1">
            <a:off x="4381500" y="2247900"/>
            <a:ext cx="228600" cy="32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5" idx="4"/>
            <a:endCxn id="22" idx="0"/>
          </p:cNvCxnSpPr>
          <p:nvPr/>
        </p:nvCxnSpPr>
        <p:spPr bwMode="auto">
          <a:xfrm rot="16200000" flipH="1">
            <a:off x="5219700" y="3086100"/>
            <a:ext cx="2286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7" idx="4"/>
            <a:endCxn id="22" idx="0"/>
          </p:cNvCxnSpPr>
          <p:nvPr/>
        </p:nvCxnSpPr>
        <p:spPr bwMode="auto">
          <a:xfrm rot="5400000">
            <a:off x="6057900" y="37719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696275" y="6324600"/>
            <a:ext cx="85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Georgia"/>
                <a:cs typeface="Georgia"/>
              </a:rPr>
              <a:t>Order</a:t>
            </a:r>
            <a:endParaRPr lang="en-GB" sz="2000" dirty="0">
              <a:latin typeface="Georgia"/>
              <a:cs typeface="Georgia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581400" y="20574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581400" y="1143000"/>
            <a:ext cx="19812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EXCHANGE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562600" y="16002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GROUP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2209800" y="16002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GROUP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886200" y="228600"/>
            <a:ext cx="13716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SORT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49" name="Straight Connector 48"/>
          <p:cNvCxnSpPr>
            <a:stCxn id="16" idx="7"/>
            <a:endCxn id="43" idx="3"/>
          </p:cNvCxnSpPr>
          <p:nvPr/>
        </p:nvCxnSpPr>
        <p:spPr bwMode="auto">
          <a:xfrm rot="5400000" flipH="1" flipV="1">
            <a:off x="3438245" y="2650097"/>
            <a:ext cx="375584" cy="491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43" idx="4"/>
            <a:endCxn id="15" idx="0"/>
          </p:cNvCxnSpPr>
          <p:nvPr/>
        </p:nvCxnSpPr>
        <p:spPr bwMode="auto">
          <a:xfrm rot="5400000">
            <a:off x="4495800" y="28956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3" idx="5"/>
            <a:endCxn id="17" idx="1"/>
          </p:cNvCxnSpPr>
          <p:nvPr/>
        </p:nvCxnSpPr>
        <p:spPr bwMode="auto">
          <a:xfrm rot="16200000" flipH="1">
            <a:off x="5330171" y="2650097"/>
            <a:ext cx="375584" cy="491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3" idx="2"/>
            <a:endCxn id="46" idx="5"/>
          </p:cNvCxnSpPr>
          <p:nvPr/>
        </p:nvCxnSpPr>
        <p:spPr bwMode="auto">
          <a:xfrm rot="10800000">
            <a:off x="3380534" y="2250608"/>
            <a:ext cx="200866" cy="187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6"/>
            <a:endCxn id="45" idx="3"/>
          </p:cNvCxnSpPr>
          <p:nvPr/>
        </p:nvCxnSpPr>
        <p:spPr bwMode="auto">
          <a:xfrm flipV="1">
            <a:off x="5562600" y="2250608"/>
            <a:ext cx="200866" cy="187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46" idx="7"/>
            <a:endCxn id="44" idx="2"/>
          </p:cNvCxnSpPr>
          <p:nvPr/>
        </p:nvCxnSpPr>
        <p:spPr bwMode="auto">
          <a:xfrm rot="5400000" flipH="1" flipV="1">
            <a:off x="3387071" y="1517463"/>
            <a:ext cx="187792" cy="2008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5" idx="1"/>
            <a:endCxn id="44" idx="6"/>
          </p:cNvCxnSpPr>
          <p:nvPr/>
        </p:nvCxnSpPr>
        <p:spPr bwMode="auto">
          <a:xfrm rot="16200000" flipV="1">
            <a:off x="5569137" y="1517463"/>
            <a:ext cx="187792" cy="2008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4" idx="0"/>
            <a:endCxn id="47" idx="4"/>
          </p:cNvCxnSpPr>
          <p:nvPr/>
        </p:nvCxnSpPr>
        <p:spPr bwMode="auto">
          <a:xfrm rot="5400000" flipH="1" flipV="1">
            <a:off x="4495800" y="1066800"/>
            <a:ext cx="15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Bushy </a:t>
            </a:r>
            <a:br>
              <a:rPr lang="en-US" dirty="0" smtClean="0"/>
            </a:br>
            <a:r>
              <a:rPr lang="en-US" dirty="0" smtClean="0"/>
              <a:t>Parallelism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 bwMode="auto">
          <a:xfrm>
            <a:off x="3059832" y="2492896"/>
            <a:ext cx="2808312" cy="129614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1331640" y="3933056"/>
            <a:ext cx="2808312" cy="2304256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644008" y="3933056"/>
            <a:ext cx="2808312" cy="2304256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15929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Execute </a:t>
            </a:r>
            <a:r>
              <a:rPr lang="en-US" dirty="0" err="1" smtClean="0"/>
              <a:t>subtrees</a:t>
            </a:r>
            <a:r>
              <a:rPr lang="en-US" dirty="0" smtClean="0"/>
              <a:t> concurrently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Bushy Parallelism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46531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Georgia"/>
                <a:cs typeface="Georgia"/>
              </a:rPr>
              <a:t>σ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24928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π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4005064"/>
            <a:ext cx="431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⨝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544522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R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445224"/>
            <a:ext cx="386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S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54452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T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5445224"/>
            <a:ext cx="45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U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3768" y="4849996"/>
            <a:ext cx="431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⨝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3284984"/>
            <a:ext cx="431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⨝</a:t>
            </a:r>
            <a:endParaRPr lang="en-US" sz="2800" dirty="0">
              <a:latin typeface="Georgia"/>
              <a:cs typeface="Georgia"/>
            </a:endParaRPr>
          </a:p>
        </p:txBody>
      </p:sp>
      <p:cxnSp>
        <p:nvCxnSpPr>
          <p:cNvPr id="17" name="Straight Arrow Connector 16"/>
          <p:cNvCxnSpPr>
            <a:stCxn id="10" idx="0"/>
            <a:endCxn id="14" idx="1"/>
          </p:cNvCxnSpPr>
          <p:nvPr/>
        </p:nvCxnSpPr>
        <p:spPr bwMode="auto">
          <a:xfrm flipV="1">
            <a:off x="1846657" y="5111606"/>
            <a:ext cx="637111" cy="333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1" idx="0"/>
            <a:endCxn id="14" idx="3"/>
          </p:cNvCxnSpPr>
          <p:nvPr/>
        </p:nvCxnSpPr>
        <p:spPr bwMode="auto">
          <a:xfrm flipH="1" flipV="1">
            <a:off x="2915121" y="5111606"/>
            <a:ext cx="697810" cy="333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3" idx="0"/>
            <a:endCxn id="9" idx="3"/>
          </p:cNvCxnSpPr>
          <p:nvPr/>
        </p:nvCxnSpPr>
        <p:spPr bwMode="auto">
          <a:xfrm flipH="1" flipV="1">
            <a:off x="6299497" y="4266674"/>
            <a:ext cx="660868" cy="11785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2" idx="0"/>
            <a:endCxn id="6" idx="2"/>
          </p:cNvCxnSpPr>
          <p:nvPr/>
        </p:nvCxnSpPr>
        <p:spPr bwMode="auto">
          <a:xfrm flipV="1">
            <a:off x="5256076" y="5176356"/>
            <a:ext cx="0" cy="26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0"/>
            <a:endCxn id="9" idx="1"/>
          </p:cNvCxnSpPr>
          <p:nvPr/>
        </p:nvCxnSpPr>
        <p:spPr bwMode="auto">
          <a:xfrm flipV="1">
            <a:off x="5256076" y="4266674"/>
            <a:ext cx="612068" cy="3864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46" idx="0"/>
            <a:endCxn id="15" idx="1"/>
          </p:cNvCxnSpPr>
          <p:nvPr/>
        </p:nvCxnSpPr>
        <p:spPr bwMode="auto">
          <a:xfrm flipV="1">
            <a:off x="2699792" y="3546594"/>
            <a:ext cx="1512168" cy="458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9" idx="0"/>
            <a:endCxn id="15" idx="3"/>
          </p:cNvCxnSpPr>
          <p:nvPr/>
        </p:nvCxnSpPr>
        <p:spPr bwMode="auto">
          <a:xfrm flipH="1" flipV="1">
            <a:off x="4643313" y="3546594"/>
            <a:ext cx="1440508" cy="458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5" idx="0"/>
            <a:endCxn id="7" idx="2"/>
          </p:cNvCxnSpPr>
          <p:nvPr/>
        </p:nvCxnSpPr>
        <p:spPr bwMode="auto">
          <a:xfrm flipV="1">
            <a:off x="4427637" y="3016116"/>
            <a:ext cx="347" cy="26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2483768" y="40050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/>
                <a:cs typeface="Georgia"/>
              </a:rPr>
              <a:t>π</a:t>
            </a:r>
            <a:endParaRPr lang="en-US" sz="2800" dirty="0">
              <a:latin typeface="Georgia"/>
              <a:cs typeface="Georgia"/>
            </a:endParaRPr>
          </a:p>
        </p:txBody>
      </p:sp>
      <p:cxnSp>
        <p:nvCxnSpPr>
          <p:cNvPr id="49" name="Straight Arrow Connector 48"/>
          <p:cNvCxnSpPr>
            <a:stCxn id="14" idx="0"/>
            <a:endCxn id="46" idx="2"/>
          </p:cNvCxnSpPr>
          <p:nvPr/>
        </p:nvCxnSpPr>
        <p:spPr bwMode="auto">
          <a:xfrm flipV="1">
            <a:off x="2699445" y="4528284"/>
            <a:ext cx="347" cy="321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8475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2" grpId="0" animBg="1"/>
      <p:bldP spid="5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Query </a:t>
            </a:r>
            <a:br>
              <a:rPr lang="en-US" dirty="0" smtClean="0"/>
            </a:br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1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Parallel Queries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Enquiry</a:t>
            </a:r>
          </a:p>
          <a:p>
            <a:r>
              <a:rPr lang="en-GB" dirty="0" smtClean="0"/>
              <a:t>Collocated Join</a:t>
            </a:r>
          </a:p>
          <a:p>
            <a:r>
              <a:rPr lang="en-GB" dirty="0" smtClean="0"/>
              <a:t>Directed Join</a:t>
            </a:r>
          </a:p>
          <a:p>
            <a:r>
              <a:rPr lang="en-GB" dirty="0" smtClean="0"/>
              <a:t>Broadcast Join</a:t>
            </a:r>
          </a:p>
          <a:p>
            <a:r>
              <a:rPr lang="en-GB" dirty="0" smtClean="0"/>
              <a:t>Repartitioned Join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Combine aspects of intra-operator and bushy parallelism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Orders Database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49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1295400" y="22860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CUSTKEY</a:t>
            </a:r>
            <a:endParaRPr kumimoji="0" lang="en-GB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43200" y="22860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C_NAME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191000" y="22860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48200" y="2286000"/>
            <a:ext cx="1600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C_NATION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22860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657600"/>
            <a:ext cx="1600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ORDERKEY</a:t>
            </a:r>
            <a:endParaRPr kumimoji="0" lang="en-GB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3657600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DATE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10000" y="3657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67200" y="3657600"/>
            <a:ext cx="1371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CUSTKEY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638800" y="3657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95400" y="50292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SUPPKEY</a:t>
            </a:r>
            <a:endParaRPr kumimoji="0" lang="en-GB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43200" y="50292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_NAME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191000" y="5029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5029200"/>
            <a:ext cx="1600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_NATION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248400" y="5029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96000" y="3657600"/>
            <a:ext cx="1371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SUPPKEY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3657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…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295400" y="1828800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CUSTOMER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295400" y="3200400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ORDER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4572000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SUPPLIER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I/O Bottleneck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Access time to secondary storage (hard disks) dominates performance of </a:t>
            </a:r>
            <a:r>
              <a:rPr lang="en-US" dirty="0" err="1" smtClean="0"/>
              <a:t>DBMSes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approaches to addressing this:</a:t>
            </a:r>
          </a:p>
          <a:p>
            <a:pPr lvl="1"/>
            <a:r>
              <a:rPr lang="en-US" dirty="0" smtClean="0"/>
              <a:t>Main memory databases (expensive!)</a:t>
            </a:r>
          </a:p>
          <a:p>
            <a:pPr lvl="1"/>
            <a:r>
              <a:rPr lang="en-US" dirty="0" smtClean="0"/>
              <a:t>Parallel databases (cheaper!)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Increase I/O bandwidth by spreading data across a number of disks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“How many customers live in the UK?”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Enquiry/Query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191000" y="43434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886200" y="44958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52600" y="4648200"/>
            <a:ext cx="3200400" cy="914400"/>
            <a:chOff x="1752600" y="4648200"/>
            <a:chExt cx="3200400" cy="914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581400" y="4648200"/>
              <a:ext cx="13716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81400" y="4648200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5181600"/>
              <a:ext cx="98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COUNT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cxnSp>
          <p:nvCxnSpPr>
            <p:cNvPr id="10" name="Straight Arrow Connector 9"/>
            <p:cNvCxnSpPr>
              <a:stCxn id="7" idx="2"/>
              <a:endCxn id="8" idx="0"/>
            </p:cNvCxnSpPr>
            <p:nvPr/>
          </p:nvCxnSpPr>
          <p:spPr bwMode="auto">
            <a:xfrm rot="16200000" flipH="1">
              <a:off x="4118393" y="4845962"/>
              <a:ext cx="194846" cy="4764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752600" y="4876800"/>
              <a:ext cx="12938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Slave Task</a:t>
              </a:r>
              <a:endParaRPr lang="en-GB" sz="1600" b="1" dirty="0">
                <a:latin typeface="Georgia"/>
                <a:cs typeface="Georgia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28800" y="2514600"/>
            <a:ext cx="3429000" cy="914400"/>
            <a:chOff x="1828800" y="2514600"/>
            <a:chExt cx="3429000" cy="9144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886200" y="2514600"/>
              <a:ext cx="13716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8800" y="2819400"/>
              <a:ext cx="14901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Coordinator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2819400"/>
              <a:ext cx="6988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SUM</a:t>
              </a:r>
              <a:endParaRPr lang="en-GB" sz="1600" b="1" dirty="0">
                <a:latin typeface="Georgia"/>
                <a:cs typeface="Georgia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67200" y="3429000"/>
            <a:ext cx="609600" cy="1219200"/>
            <a:chOff x="4267200" y="3429000"/>
            <a:chExt cx="609600" cy="1219200"/>
          </a:xfrm>
        </p:grpSpPr>
        <p:cxnSp>
          <p:nvCxnSpPr>
            <p:cNvPr id="25" name="Elbow Connector 24"/>
            <p:cNvCxnSpPr>
              <a:stCxn id="11" idx="2"/>
              <a:endCxn id="4" idx="0"/>
            </p:cNvCxnSpPr>
            <p:nvPr/>
          </p:nvCxnSpPr>
          <p:spPr bwMode="auto">
            <a:xfrm rot="16200000" flipH="1">
              <a:off x="4267200" y="3733800"/>
              <a:ext cx="914400" cy="3048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Elbow Connector 26"/>
            <p:cNvCxnSpPr>
              <a:stCxn id="11" idx="2"/>
              <a:endCxn id="5" idx="0"/>
            </p:cNvCxnSpPr>
            <p:nvPr/>
          </p:nvCxnSpPr>
          <p:spPr bwMode="auto">
            <a:xfrm rot="5400000">
              <a:off x="4038600" y="3962400"/>
              <a:ext cx="10668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/>
            <p:cNvCxnSpPr>
              <a:stCxn id="11" idx="2"/>
              <a:endCxn id="6" idx="0"/>
            </p:cNvCxnSpPr>
            <p:nvPr/>
          </p:nvCxnSpPr>
          <p:spPr bwMode="auto">
            <a:xfrm rot="5400000">
              <a:off x="3810000" y="3886200"/>
              <a:ext cx="1219200" cy="304800"/>
            </a:xfrm>
            <a:prstGeom prst="bentConnector3">
              <a:avLst>
                <a:gd name="adj1" fmla="val 375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4" name="TextBox 33"/>
          <p:cNvSpPr txBox="1"/>
          <p:nvPr/>
        </p:nvSpPr>
        <p:spPr>
          <a:xfrm>
            <a:off x="3505200" y="5791200"/>
            <a:ext cx="18942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Georgia"/>
                <a:cs typeface="Georgia"/>
              </a:rPr>
              <a:t>Multiple partitions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of customer table</a:t>
            </a:r>
            <a:endParaRPr lang="en-GB" sz="1600" dirty="0">
              <a:latin typeface="Georgia"/>
              <a:cs typeface="Georgia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953000" y="2971800"/>
            <a:ext cx="2786184" cy="2133600"/>
            <a:chOff x="4953000" y="2971800"/>
            <a:chExt cx="2786184" cy="2133600"/>
          </a:xfrm>
        </p:grpSpPr>
        <p:cxnSp>
          <p:nvCxnSpPr>
            <p:cNvPr id="13" name="Elbow Connector 12"/>
            <p:cNvCxnSpPr>
              <a:stCxn id="6" idx="3"/>
              <a:endCxn id="11" idx="3"/>
            </p:cNvCxnSpPr>
            <p:nvPr/>
          </p:nvCxnSpPr>
          <p:spPr bwMode="auto">
            <a:xfrm flipV="1">
              <a:off x="4953000" y="2971800"/>
              <a:ext cx="304800" cy="2133600"/>
            </a:xfrm>
            <a:prstGeom prst="bentConnector3">
              <a:avLst>
                <a:gd name="adj1" fmla="val 27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Elbow Connector 15"/>
            <p:cNvCxnSpPr>
              <a:stCxn id="4" idx="3"/>
              <a:endCxn id="11" idx="3"/>
            </p:cNvCxnSpPr>
            <p:nvPr/>
          </p:nvCxnSpPr>
          <p:spPr bwMode="auto">
            <a:xfrm flipH="1" flipV="1">
              <a:off x="5257800" y="2971800"/>
              <a:ext cx="304800" cy="1828800"/>
            </a:xfrm>
            <a:prstGeom prst="bentConnector3">
              <a:avLst>
                <a:gd name="adj1" fmla="val -7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Elbow Connector 17"/>
            <p:cNvCxnSpPr>
              <a:stCxn id="5" idx="3"/>
              <a:endCxn id="11" idx="3"/>
            </p:cNvCxnSpPr>
            <p:nvPr/>
          </p:nvCxnSpPr>
          <p:spPr bwMode="auto">
            <a:xfrm flipV="1">
              <a:off x="5257800" y="2971800"/>
              <a:ext cx="1588" cy="1981200"/>
            </a:xfrm>
            <a:prstGeom prst="bentConnector3">
              <a:avLst>
                <a:gd name="adj1" fmla="val 3358942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5943600" y="3657600"/>
              <a:ext cx="179558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Georgia"/>
                  <a:cs typeface="Georgia"/>
                </a:rPr>
                <a:t>Return </a:t>
              </a:r>
              <a:r>
                <a:rPr lang="en-GB" sz="1600" dirty="0" err="1" smtClean="0">
                  <a:latin typeface="Georgia"/>
                  <a:cs typeface="Georgia"/>
                </a:rPr>
                <a:t>subcounts</a:t>
              </a:r>
              <a:endParaRPr lang="en-GB" sz="1600" dirty="0" smtClean="0">
                <a:latin typeface="Georgia"/>
                <a:cs typeface="Georgia"/>
              </a:endParaRPr>
            </a:p>
            <a:p>
              <a:r>
                <a:rPr lang="en-GB" sz="1600" dirty="0" smtClean="0">
                  <a:latin typeface="Georgia"/>
                  <a:cs typeface="Georgia"/>
                </a:rPr>
                <a:t>to coordinator</a:t>
              </a:r>
              <a:endParaRPr lang="en-GB" sz="1600" dirty="0">
                <a:latin typeface="Georgia"/>
                <a:cs typeface="Georgia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73012" y="2362200"/>
            <a:ext cx="2575588" cy="338554"/>
            <a:chOff x="5273012" y="2362200"/>
            <a:chExt cx="2575588" cy="338554"/>
          </a:xfrm>
        </p:grpSpPr>
        <p:sp>
          <p:nvSpPr>
            <p:cNvPr id="36" name="TextBox 35"/>
            <p:cNvSpPr txBox="1"/>
            <p:nvPr/>
          </p:nvSpPr>
          <p:spPr>
            <a:xfrm>
              <a:off x="5730212" y="2362200"/>
              <a:ext cx="2118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Georgia"/>
                  <a:cs typeface="Georgia"/>
                </a:rPr>
                <a:t>Return to application</a:t>
              </a:r>
            </a:p>
          </p:txBody>
        </p:sp>
        <p:cxnSp>
          <p:nvCxnSpPr>
            <p:cNvPr id="43" name="Straight Arrow Connector 42"/>
            <p:cNvCxnSpPr>
              <a:endCxn id="36" idx="1"/>
            </p:cNvCxnSpPr>
            <p:nvPr/>
          </p:nvCxnSpPr>
          <p:spPr bwMode="auto">
            <a:xfrm>
              <a:off x="5273012" y="2514600"/>
              <a:ext cx="457200" cy="1687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Collocated Join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51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“Which customers placed orders in July?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86200" y="4343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95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23928" y="2492896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UNION</a:t>
            </a:r>
            <a:endParaRPr kumimoji="0" lang="en-GB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6096000"/>
            <a:ext cx="999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ORDER</a:t>
            </a:r>
            <a:endParaRPr lang="en-GB" sz="1600" b="1" dirty="0">
              <a:latin typeface="Georgia"/>
              <a:cs typeface="Georgia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14800" y="3407296"/>
            <a:ext cx="609600" cy="1240904"/>
            <a:chOff x="4114800" y="3407296"/>
            <a:chExt cx="609600" cy="1240904"/>
          </a:xfrm>
        </p:grpSpPr>
        <p:cxnSp>
          <p:nvCxnSpPr>
            <p:cNvPr id="17" name="Elbow Connector 16"/>
            <p:cNvCxnSpPr>
              <a:stCxn id="10" idx="2"/>
              <a:endCxn id="4" idx="0"/>
            </p:cNvCxnSpPr>
            <p:nvPr/>
          </p:nvCxnSpPr>
          <p:spPr bwMode="auto">
            <a:xfrm rot="16200000" flipH="1">
              <a:off x="4199012" y="3818012"/>
              <a:ext cx="936104" cy="114672"/>
            </a:xfrm>
            <a:prstGeom prst="bentConnector3">
              <a:avLst>
                <a:gd name="adj1" fmla="val 5798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8" name="Elbow Connector 17"/>
            <p:cNvCxnSpPr>
              <a:stCxn id="10" idx="2"/>
              <a:endCxn id="5" idx="0"/>
            </p:cNvCxnSpPr>
            <p:nvPr/>
          </p:nvCxnSpPr>
          <p:spPr bwMode="auto">
            <a:xfrm rot="5400000">
              <a:off x="3970412" y="3856484"/>
              <a:ext cx="1088504" cy="19012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9" name="Elbow Connector 18"/>
            <p:cNvCxnSpPr>
              <a:stCxn id="10" idx="2"/>
              <a:endCxn id="6" idx="0"/>
            </p:cNvCxnSpPr>
            <p:nvPr/>
          </p:nvCxnSpPr>
          <p:spPr bwMode="auto">
            <a:xfrm rot="5400000">
              <a:off x="3741812" y="3780284"/>
              <a:ext cx="1240904" cy="494928"/>
            </a:xfrm>
            <a:prstGeom prst="bentConnector3">
              <a:avLst>
                <a:gd name="adj1" fmla="val 4370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sp>
        <p:nvSpPr>
          <p:cNvPr id="21" name="TextBox 20"/>
          <p:cNvSpPr txBox="1"/>
          <p:nvPr/>
        </p:nvSpPr>
        <p:spPr>
          <a:xfrm>
            <a:off x="5638800" y="4409182"/>
            <a:ext cx="30526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Tables both partitioned on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CUSTKEY (the same key) and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therefore corresponding entries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are on the same node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52" y="2708920"/>
            <a:ext cx="31175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Requires a JOIN of CUSTOMER 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and ORDER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76600" y="4648200"/>
            <a:ext cx="1706804" cy="914400"/>
            <a:chOff x="3276600" y="4648200"/>
            <a:chExt cx="1706804" cy="914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276600" y="4648200"/>
              <a:ext cx="16764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5224046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91000" y="5224046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33296" y="4648200"/>
              <a:ext cx="73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JOIN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cxnSp>
          <p:nvCxnSpPr>
            <p:cNvPr id="39" name="Straight Arrow Connector 38"/>
            <p:cNvCxnSpPr>
              <a:stCxn id="7" idx="0"/>
              <a:endCxn id="37" idx="2"/>
            </p:cNvCxnSpPr>
            <p:nvPr/>
          </p:nvCxnSpPr>
          <p:spPr bwMode="auto">
            <a:xfrm rot="5400000" flipH="1" flipV="1">
              <a:off x="3819079" y="4840477"/>
              <a:ext cx="237292" cy="5298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>
              <a:stCxn id="28" idx="0"/>
              <a:endCxn id="37" idx="2"/>
            </p:cNvCxnSpPr>
            <p:nvPr/>
          </p:nvCxnSpPr>
          <p:spPr bwMode="auto">
            <a:xfrm rot="16200000" flipV="1">
              <a:off x="4276279" y="4913123"/>
              <a:ext cx="237292" cy="3845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2" name="TextBox 41"/>
          <p:cNvSpPr txBox="1"/>
          <p:nvPr/>
        </p:nvSpPr>
        <p:spPr>
          <a:xfrm>
            <a:off x="4191000" y="6096000"/>
            <a:ext cx="146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CUSTOMER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44" name="Straight Arrow Connector 43"/>
          <p:cNvCxnSpPr>
            <a:stCxn id="15" idx="0"/>
            <a:endCxn id="7" idx="2"/>
          </p:cNvCxnSpPr>
          <p:nvPr/>
        </p:nvCxnSpPr>
        <p:spPr bwMode="auto">
          <a:xfrm rot="5400000" flipH="1" flipV="1">
            <a:off x="3267299" y="5690497"/>
            <a:ext cx="533400" cy="277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42" idx="0"/>
            <a:endCxn id="28" idx="2"/>
          </p:cNvCxnSpPr>
          <p:nvPr/>
        </p:nvCxnSpPr>
        <p:spPr bwMode="auto">
          <a:xfrm rot="16200000" flipV="1">
            <a:off x="4488843" y="5660959"/>
            <a:ext cx="533400" cy="3366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0" idx="3"/>
            <a:endCxn id="38" idx="1"/>
          </p:cNvCxnSpPr>
          <p:nvPr/>
        </p:nvCxnSpPr>
        <p:spPr bwMode="auto">
          <a:xfrm>
            <a:off x="5295528" y="2950096"/>
            <a:ext cx="572616" cy="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68144" y="2780928"/>
            <a:ext cx="2118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Return to 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5" grpId="0"/>
      <p:bldP spid="21" grpId="0"/>
      <p:bldP spid="22" grpId="0"/>
      <p:bldP spid="42" grpId="0"/>
      <p:bldP spid="3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Directed Join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“Which customers placed orders in July?”</a:t>
            </a:r>
            <a:br>
              <a:rPr lang="en-GB" dirty="0" smtClean="0"/>
            </a:br>
            <a:r>
              <a:rPr lang="en-GB" dirty="0" smtClean="0"/>
              <a:t>(tables have different keys)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86200" y="3162300"/>
            <a:ext cx="1371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UNION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77000" y="5334000"/>
            <a:ext cx="146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CUSTOMER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2" name="Straight Arrow Connector 21"/>
          <p:cNvCxnSpPr>
            <a:stCxn id="20" idx="0"/>
            <a:endCxn id="39" idx="2"/>
          </p:cNvCxnSpPr>
          <p:nvPr/>
        </p:nvCxnSpPr>
        <p:spPr bwMode="auto">
          <a:xfrm rot="16200000" flipV="1">
            <a:off x="7117743" y="5241859"/>
            <a:ext cx="152400" cy="31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1905000" y="3962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0200" y="4114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95400" y="4267200"/>
            <a:ext cx="1676400" cy="914400"/>
            <a:chOff x="1295400" y="4267200"/>
            <a:chExt cx="1676400" cy="9144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295400" y="4267200"/>
              <a:ext cx="16764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3596" y="4572000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914400" y="5334000"/>
            <a:ext cx="999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ORDER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33" name="Straight Arrow Connector 32"/>
          <p:cNvCxnSpPr>
            <a:stCxn id="27" idx="0"/>
            <a:endCxn id="26" idx="2"/>
          </p:cNvCxnSpPr>
          <p:nvPr/>
        </p:nvCxnSpPr>
        <p:spPr bwMode="auto">
          <a:xfrm rot="5400000" flipH="1" flipV="1">
            <a:off x="1440174" y="4884376"/>
            <a:ext cx="423446" cy="4758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6477000" y="3962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172200" y="4114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400" y="4267200"/>
            <a:ext cx="1706804" cy="914400"/>
            <a:chOff x="5867400" y="4267200"/>
            <a:chExt cx="1706804" cy="9144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867400" y="4267200"/>
              <a:ext cx="16764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81800" y="4843046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24096" y="4267200"/>
              <a:ext cx="73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JOIN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cxnSp>
          <p:nvCxnSpPr>
            <p:cNvPr id="41" name="Straight Arrow Connector 40"/>
            <p:cNvCxnSpPr>
              <a:endCxn id="40" idx="2"/>
            </p:cNvCxnSpPr>
            <p:nvPr/>
          </p:nvCxnSpPr>
          <p:spPr bwMode="auto">
            <a:xfrm flipV="1">
              <a:off x="6096000" y="4605754"/>
              <a:ext cx="697448" cy="1186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39" idx="0"/>
              <a:endCxn id="40" idx="2"/>
            </p:cNvCxnSpPr>
            <p:nvPr/>
          </p:nvCxnSpPr>
          <p:spPr bwMode="auto">
            <a:xfrm rot="16200000" flipV="1">
              <a:off x="6867079" y="4532123"/>
              <a:ext cx="237292" cy="3845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1" name="Straight Arrow Connector 30"/>
          <p:cNvCxnSpPr/>
          <p:nvPr/>
        </p:nvCxnSpPr>
        <p:spPr bwMode="auto">
          <a:xfrm flipV="1">
            <a:off x="2411760" y="4725144"/>
            <a:ext cx="3886200" cy="168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57200" y="3733800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1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0" y="3733800"/>
            <a:ext cx="1474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2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57" name="Shape 56"/>
          <p:cNvCxnSpPr>
            <a:stCxn id="35" idx="0"/>
            <a:endCxn id="8" idx="3"/>
          </p:cNvCxnSpPr>
          <p:nvPr/>
        </p:nvCxnSpPr>
        <p:spPr bwMode="auto">
          <a:xfrm rot="16200000" flipV="1">
            <a:off x="6019800" y="2667000"/>
            <a:ext cx="533400" cy="20574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209800" y="32597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Coordinator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60" name="Straight Arrow Connector 59"/>
          <p:cNvCxnSpPr>
            <a:stCxn id="8" idx="0"/>
          </p:cNvCxnSpPr>
          <p:nvPr/>
        </p:nvCxnSpPr>
        <p:spPr bwMode="auto">
          <a:xfrm rot="5400000" flipH="1" flipV="1">
            <a:off x="4400550" y="2990850"/>
            <a:ext cx="3429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572000" y="2590800"/>
            <a:ext cx="2118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Return to application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66800" y="5638800"/>
            <a:ext cx="7032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ORDER partitioned on ORDERKEY, CUSTOMER partitioned on CUSTKEY</a:t>
            </a:r>
          </a:p>
          <a:p>
            <a:r>
              <a:rPr lang="en-GB" sz="1600" dirty="0" smtClean="0">
                <a:latin typeface="Georgia"/>
                <a:cs typeface="Georgia"/>
              </a:rPr>
              <a:t>Retrieve rows from ORDER, then use ORDER.CUSTKEY to direct </a:t>
            </a:r>
          </a:p>
          <a:p>
            <a:r>
              <a:rPr lang="en-GB" sz="1600" dirty="0" smtClean="0">
                <a:latin typeface="Georgia"/>
                <a:cs typeface="Georgia"/>
              </a:rPr>
              <a:t>appropriate rows to nodes with CUSTOMER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23" grpId="0" animBg="1"/>
      <p:bldP spid="24" grpId="0" animBg="1"/>
      <p:bldP spid="27" grpId="0"/>
      <p:bldP spid="35" grpId="0" animBg="1"/>
      <p:bldP spid="36" grpId="0" animBg="1"/>
      <p:bldP spid="53" grpId="0"/>
      <p:bldP spid="54" grpId="0"/>
      <p:bldP spid="58" grpId="0"/>
      <p:bldP spid="61" grpId="0"/>
      <p:bldP spid="6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53</a:t>
            </a:fld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“Which customers and suppliers are in the same country?”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Broadcast Join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86200" y="3162300"/>
            <a:ext cx="1371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UNION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5334000"/>
            <a:ext cx="146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CUSTOMER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6" name="Straight Arrow Connector 5"/>
          <p:cNvCxnSpPr>
            <a:stCxn id="5" idx="0"/>
            <a:endCxn id="16" idx="2"/>
          </p:cNvCxnSpPr>
          <p:nvPr/>
        </p:nvCxnSpPr>
        <p:spPr bwMode="auto">
          <a:xfrm rot="16200000" flipV="1">
            <a:off x="7117743" y="5241859"/>
            <a:ext cx="152400" cy="31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905000" y="3962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4114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95400" y="4267200"/>
            <a:ext cx="1676400" cy="914400"/>
            <a:chOff x="1295400" y="4267200"/>
            <a:chExt cx="1676400" cy="9144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295400" y="4267200"/>
              <a:ext cx="16764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93596" y="4572000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14400" y="5334000"/>
            <a:ext cx="1320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SUPPLIER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12" name="Straight Arrow Connector 11"/>
          <p:cNvCxnSpPr>
            <a:stCxn id="11" idx="0"/>
            <a:endCxn id="10" idx="2"/>
          </p:cNvCxnSpPr>
          <p:nvPr/>
        </p:nvCxnSpPr>
        <p:spPr bwMode="auto">
          <a:xfrm rot="5400000" flipH="1" flipV="1">
            <a:off x="1520449" y="4964652"/>
            <a:ext cx="423446" cy="315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477000" y="39624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72200" y="4114800"/>
            <a:ext cx="1676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867400" y="4267200"/>
            <a:ext cx="1706804" cy="914400"/>
            <a:chOff x="5867400" y="4267200"/>
            <a:chExt cx="1706804" cy="914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867400" y="4267200"/>
              <a:ext cx="1676400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81800" y="4843046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4096" y="4267200"/>
              <a:ext cx="73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JOIN</a:t>
              </a:r>
              <a:endParaRPr lang="en-GB" sz="1600" b="1" dirty="0">
                <a:latin typeface="Georgia"/>
                <a:cs typeface="Georgia"/>
              </a:endParaRPr>
            </a:p>
          </p:txBody>
        </p:sp>
        <p:cxnSp>
          <p:nvCxnSpPr>
            <p:cNvPr id="18" name="Straight Arrow Connector 17"/>
            <p:cNvCxnSpPr>
              <a:endCxn id="17" idx="2"/>
            </p:cNvCxnSpPr>
            <p:nvPr/>
          </p:nvCxnSpPr>
          <p:spPr bwMode="auto">
            <a:xfrm flipV="1">
              <a:off x="6096000" y="4605754"/>
              <a:ext cx="697448" cy="1186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6" idx="0"/>
              <a:endCxn id="17" idx="2"/>
            </p:cNvCxnSpPr>
            <p:nvPr/>
          </p:nvCxnSpPr>
          <p:spPr bwMode="auto">
            <a:xfrm rot="16200000" flipV="1">
              <a:off x="6867079" y="4532123"/>
              <a:ext cx="237292" cy="3845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0" name="Straight Arrow Connector 19"/>
          <p:cNvCxnSpPr>
            <a:stCxn id="10" idx="3"/>
          </p:cNvCxnSpPr>
          <p:nvPr/>
        </p:nvCxnSpPr>
        <p:spPr bwMode="auto">
          <a:xfrm flipV="1">
            <a:off x="2286000" y="4724400"/>
            <a:ext cx="3886200" cy="168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57200" y="3733800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1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3733800"/>
            <a:ext cx="1474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2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3" name="Shape 22"/>
          <p:cNvCxnSpPr>
            <a:stCxn id="13" idx="0"/>
            <a:endCxn id="4" idx="3"/>
          </p:cNvCxnSpPr>
          <p:nvPr/>
        </p:nvCxnSpPr>
        <p:spPr bwMode="auto">
          <a:xfrm rot="16200000" flipV="1">
            <a:off x="6019800" y="2667000"/>
            <a:ext cx="533400" cy="20574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09800" y="32597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Coordinator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5" name="Straight Arrow Connector 24"/>
          <p:cNvCxnSpPr>
            <a:stCxn id="4" idx="0"/>
          </p:cNvCxnSpPr>
          <p:nvPr/>
        </p:nvCxnSpPr>
        <p:spPr bwMode="auto">
          <a:xfrm rot="5400000" flipH="1" flipV="1">
            <a:off x="4400550" y="2990850"/>
            <a:ext cx="3429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572000" y="2590800"/>
            <a:ext cx="2118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Return to application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66800" y="5638800"/>
            <a:ext cx="60787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SUPPLIER partitioned on SUPPKEY, CUSTOMER on CUSTKEY.</a:t>
            </a:r>
          </a:p>
          <a:p>
            <a:r>
              <a:rPr lang="en-GB" sz="1600" dirty="0" smtClean="0">
                <a:latin typeface="Georgia"/>
                <a:cs typeface="Georgia"/>
              </a:rPr>
              <a:t>Join required on *_NATION</a:t>
            </a:r>
          </a:p>
          <a:p>
            <a:r>
              <a:rPr lang="en-GB" sz="1600" dirty="0" smtClean="0">
                <a:latin typeface="Georgia"/>
                <a:cs typeface="Georgia"/>
              </a:rPr>
              <a:t>Send all SUPPLIER to each CUSTOMER node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15723" y="4724400"/>
            <a:ext cx="141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BROADCAST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11" grpId="0"/>
      <p:bldP spid="13" grpId="0" animBg="1"/>
      <p:bldP spid="14" grpId="0" animBg="1"/>
      <p:bldP spid="21" grpId="0"/>
      <p:bldP spid="22" grpId="0"/>
      <p:bldP spid="24" grpId="0"/>
      <p:bldP spid="26" grpId="0"/>
      <p:bldP spid="27" grpId="0"/>
      <p:bldP spid="2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54</a:t>
            </a:fld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“Which customers and suppliers are in the same country?”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Repartitioned Join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86200" y="2362200"/>
            <a:ext cx="1371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UNION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5528846"/>
            <a:ext cx="146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CUSTOMER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05000" y="44620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46144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95400" y="4766846"/>
            <a:ext cx="1676400" cy="609600"/>
            <a:chOff x="1295400" y="4766846"/>
            <a:chExt cx="1676400" cy="609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295400" y="4766846"/>
              <a:ext cx="16764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2196" y="4919246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91608" y="5528846"/>
            <a:ext cx="1320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SUPPLIER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12" name="Straight Arrow Connector 11"/>
          <p:cNvCxnSpPr>
            <a:stCxn id="11" idx="0"/>
            <a:endCxn id="10" idx="2"/>
          </p:cNvCxnSpPr>
          <p:nvPr/>
        </p:nvCxnSpPr>
        <p:spPr bwMode="auto">
          <a:xfrm rot="16200000" flipV="1">
            <a:off x="2049554" y="5326644"/>
            <a:ext cx="271046" cy="1333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57200" y="4233446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1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23" name="Shape 22"/>
          <p:cNvCxnSpPr>
            <a:stCxn id="42" idx="1"/>
            <a:endCxn id="49" idx="2"/>
          </p:cNvCxnSpPr>
          <p:nvPr/>
        </p:nvCxnSpPr>
        <p:spPr bwMode="auto">
          <a:xfrm rot="10800000">
            <a:off x="4572000" y="4267200"/>
            <a:ext cx="1295400" cy="80444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09800" y="24596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Coordinator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6800" y="5798403"/>
            <a:ext cx="6580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SUPPLIER partitioned on SUPPKEY, CUSTOMER on CUSTKEY.</a:t>
            </a:r>
          </a:p>
          <a:p>
            <a:r>
              <a:rPr lang="en-GB" sz="1600" dirty="0" smtClean="0">
                <a:latin typeface="Georgia"/>
                <a:cs typeface="Georgia"/>
              </a:rPr>
              <a:t>Join required on *_NATION. Repartition both tables on *_NATION to</a:t>
            </a:r>
          </a:p>
          <a:p>
            <a:r>
              <a:rPr lang="en-GB" sz="1600" dirty="0" smtClean="0">
                <a:latin typeface="Georgia"/>
                <a:cs typeface="Georgia"/>
              </a:rPr>
              <a:t>localise and minimise the join effort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477000" y="44620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172200" y="4614446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867400" y="4766846"/>
            <a:ext cx="1676400" cy="609600"/>
            <a:chOff x="5867400" y="4766846"/>
            <a:chExt cx="1676400" cy="609600"/>
          </a:xfrm>
        </p:grpSpPr>
        <p:sp>
          <p:nvSpPr>
            <p:cNvPr id="42" name="Rectangle 41"/>
            <p:cNvSpPr/>
            <p:nvPr/>
          </p:nvSpPr>
          <p:spPr bwMode="auto">
            <a:xfrm>
              <a:off x="5867400" y="4766846"/>
              <a:ext cx="16764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94196" y="4919246"/>
              <a:ext cx="79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SCAN</a:t>
              </a:r>
              <a:endParaRPr lang="en-GB" sz="1600" b="1" dirty="0">
                <a:latin typeface="Georgia"/>
                <a:cs typeface="Georgia"/>
              </a:endParaRPr>
            </a:p>
          </p:txBody>
        </p:sp>
      </p:grpSp>
      <p:cxnSp>
        <p:nvCxnSpPr>
          <p:cNvPr id="44" name="Straight Arrow Connector 43"/>
          <p:cNvCxnSpPr>
            <a:stCxn id="5" idx="0"/>
            <a:endCxn id="43" idx="2"/>
          </p:cNvCxnSpPr>
          <p:nvPr/>
        </p:nvCxnSpPr>
        <p:spPr bwMode="auto">
          <a:xfrm rot="5400000" flipH="1" flipV="1">
            <a:off x="6547917" y="5386366"/>
            <a:ext cx="271046" cy="139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029200" y="4233446"/>
            <a:ext cx="1474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2</a:t>
            </a:r>
            <a:endParaRPr lang="en-GB" sz="1600" b="1" dirty="0">
              <a:latin typeface="Georgia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343400" y="3352800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038600" y="3505200"/>
            <a:ext cx="1676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33800" y="3657600"/>
            <a:ext cx="1676400" cy="609600"/>
            <a:chOff x="3733800" y="3657600"/>
            <a:chExt cx="1676400" cy="60960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3733800" y="3657600"/>
              <a:ext cx="16764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60596" y="3810000"/>
              <a:ext cx="73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latin typeface="Georgia"/>
                  <a:cs typeface="Georgia"/>
                </a:rPr>
                <a:t>JOIN</a:t>
              </a:r>
              <a:endParaRPr lang="en-GB" sz="1600" b="1" dirty="0">
                <a:latin typeface="Georgia"/>
                <a:cs typeface="Georgia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895600" y="3124200"/>
            <a:ext cx="147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latin typeface="Georgia"/>
                <a:cs typeface="Georgia"/>
              </a:rPr>
              <a:t>Slave Task 3</a:t>
            </a:r>
            <a:endParaRPr lang="en-GB" sz="1600" b="1" dirty="0">
              <a:latin typeface="Georgia"/>
              <a:cs typeface="Georgia"/>
            </a:endParaRPr>
          </a:p>
        </p:txBody>
      </p:sp>
      <p:cxnSp>
        <p:nvCxnSpPr>
          <p:cNvPr id="55" name="Shape 54"/>
          <p:cNvCxnSpPr>
            <a:stCxn id="7" idx="3"/>
          </p:cNvCxnSpPr>
          <p:nvPr/>
        </p:nvCxnSpPr>
        <p:spPr bwMode="auto">
          <a:xfrm flipV="1">
            <a:off x="3581400" y="4267200"/>
            <a:ext cx="457200" cy="49964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endCxn id="4" idx="2"/>
          </p:cNvCxnSpPr>
          <p:nvPr/>
        </p:nvCxnSpPr>
        <p:spPr bwMode="auto">
          <a:xfrm flipV="1">
            <a:off x="4572000" y="2895600"/>
            <a:ext cx="0" cy="4613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4" idx="3"/>
            <a:endCxn id="36" idx="1"/>
          </p:cNvCxnSpPr>
          <p:nvPr/>
        </p:nvCxnSpPr>
        <p:spPr bwMode="auto">
          <a:xfrm flipV="1">
            <a:off x="5257800" y="2611651"/>
            <a:ext cx="538336" cy="17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96136" y="2442374"/>
            <a:ext cx="2118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Return to 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11" grpId="0"/>
      <p:bldP spid="21" grpId="0"/>
      <p:bldP spid="24" grpId="0"/>
      <p:bldP spid="27" grpId="0"/>
      <p:bldP spid="40" grpId="0" animBg="1"/>
      <p:bldP spid="41" grpId="0" animBg="1"/>
      <p:bldP spid="45" grpId="0"/>
      <p:bldP spid="47" grpId="0" animBg="1"/>
      <p:bldP spid="48" grpId="0" animBg="1"/>
      <p:bldP spid="51" grpId="0"/>
      <p:bldP spid="3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br>
              <a:rPr lang="en-US" dirty="0" smtClean="0"/>
            </a:br>
            <a:r>
              <a:rPr lang="en-US" dirty="0" smtClean="0"/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0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Concurrency and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 single transaction may update data in several different places</a:t>
            </a:r>
          </a:p>
          <a:p>
            <a:r>
              <a:rPr lang="en-GB" smtClean="0"/>
              <a:t>Multiple transactions may be using the same (distributed) tables simultaneously</a:t>
            </a:r>
          </a:p>
          <a:p>
            <a:r>
              <a:rPr lang="en-GB" smtClean="0"/>
              <a:t>One or several nodes cou</a:t>
            </a:r>
            <a:r>
              <a:rPr lang="en-US" smtClean="0"/>
              <a:t>ld</a:t>
            </a:r>
            <a:r>
              <a:rPr lang="en-GB" smtClean="0"/>
              <a:t> fail</a:t>
            </a:r>
          </a:p>
          <a:p>
            <a:r>
              <a:rPr lang="en-GB" smtClean="0"/>
              <a:t>Requires concurrency control and recovery across multiple nodes for:</a:t>
            </a:r>
          </a:p>
          <a:p>
            <a:pPr lvl="1"/>
            <a:r>
              <a:rPr lang="en-GB" smtClean="0"/>
              <a:t>Locking and deadlock detection</a:t>
            </a:r>
          </a:p>
          <a:p>
            <a:pPr lvl="1"/>
            <a:r>
              <a:rPr lang="en-GB" smtClean="0"/>
              <a:t>Two-phase commit to ensure ‘all or nothing’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Locking and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With Shared Nothing architecture, each node is responsible for locking its own data</a:t>
            </a:r>
          </a:p>
          <a:p>
            <a:r>
              <a:rPr lang="en-GB" smtClean="0"/>
              <a:t>No global locking mechanism</a:t>
            </a:r>
          </a:p>
          <a:p>
            <a:r>
              <a:rPr lang="en-GB" smtClean="0"/>
              <a:t>However:</a:t>
            </a:r>
          </a:p>
          <a:p>
            <a:pPr lvl="1"/>
            <a:r>
              <a:rPr lang="en-GB" smtClean="0"/>
              <a:t>T1 locks item A on Node 1 and wants item B on Node 2</a:t>
            </a:r>
          </a:p>
          <a:p>
            <a:pPr lvl="1"/>
            <a:r>
              <a:rPr lang="en-GB" smtClean="0"/>
              <a:t>T2 locks item B on Node 2 and wants item A on Node 1</a:t>
            </a:r>
          </a:p>
          <a:p>
            <a:pPr lvl="1"/>
            <a:r>
              <a:rPr lang="en-GB" smtClean="0"/>
              <a:t>Distributed Deadlock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One approach </a:t>
            </a:r>
            <a:r>
              <a:rPr lang="en-US" smtClean="0"/>
              <a:t>–</a:t>
            </a:r>
            <a:r>
              <a:rPr lang="en-GB" smtClean="0"/>
              <a:t> Timeouts</a:t>
            </a:r>
          </a:p>
          <a:p>
            <a:r>
              <a:rPr lang="en-GB" smtClean="0"/>
              <a:t>Timeout T2, after wait exceeds a certain interval</a:t>
            </a:r>
          </a:p>
          <a:p>
            <a:pPr lvl="1"/>
            <a:r>
              <a:rPr lang="en-GB" smtClean="0"/>
              <a:t>Interval may need random element to avoid ‘chatter’</a:t>
            </a:r>
            <a:br>
              <a:rPr lang="en-GB" smtClean="0"/>
            </a:br>
            <a:r>
              <a:rPr lang="en-GB" smtClean="0"/>
              <a:t>i.e. both transactions give up at the same time and then try again</a:t>
            </a:r>
          </a:p>
          <a:p>
            <a:r>
              <a:rPr lang="en-GB" smtClean="0"/>
              <a:t>Rollback T2 to let T1 to proceed</a:t>
            </a:r>
          </a:p>
          <a:p>
            <a:r>
              <a:rPr lang="en-GB" smtClean="0"/>
              <a:t>Restart T2, which can now complete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More sophisticated approach (DB2)</a:t>
            </a:r>
          </a:p>
          <a:p>
            <a:r>
              <a:rPr lang="en-GB" smtClean="0"/>
              <a:t>Each node maintains a local ‘wait-for’ graph</a:t>
            </a:r>
          </a:p>
          <a:p>
            <a:r>
              <a:rPr lang="en-GB" smtClean="0"/>
              <a:t>Distributed deadlock detector (DDD) runs at the catalogue node for each database</a:t>
            </a:r>
          </a:p>
          <a:p>
            <a:r>
              <a:rPr lang="en-GB" smtClean="0"/>
              <a:t>Periodically, all nodes send their graphs to the DDD</a:t>
            </a:r>
          </a:p>
          <a:p>
            <a:r>
              <a:rPr lang="en-GB" smtClean="0"/>
              <a:t>DDD records all locks found in wait state</a:t>
            </a:r>
          </a:p>
          <a:p>
            <a:r>
              <a:rPr lang="en-GB" smtClean="0"/>
              <a:t>Transaction becomes a candidate for termination if found in same lock wait state on two successive iterations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Parallelism</a:t>
            </a:r>
          </a:p>
          <a:p>
            <a:pPr lvl="1"/>
            <a:r>
              <a:rPr lang="en-GB" dirty="0" smtClean="0"/>
              <a:t>An arrangement or state that permits several operations or tasks to be performed simultaneously rather than consecutively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Parallel Databases</a:t>
            </a:r>
          </a:p>
          <a:p>
            <a:pPr lvl="1"/>
            <a:r>
              <a:rPr lang="en-GB" dirty="0" smtClean="0"/>
              <a:t>have the ability to split</a:t>
            </a:r>
          </a:p>
          <a:p>
            <a:pPr lvl="2"/>
            <a:r>
              <a:rPr lang="en-GB" dirty="0" smtClean="0"/>
              <a:t>processing of data</a:t>
            </a:r>
          </a:p>
          <a:p>
            <a:pPr lvl="2"/>
            <a:r>
              <a:rPr lang="en-GB" dirty="0" smtClean="0"/>
              <a:t>access to data</a:t>
            </a:r>
          </a:p>
          <a:p>
            <a:pPr lvl="1"/>
            <a:r>
              <a:rPr lang="en-GB" dirty="0" smtClean="0"/>
              <a:t>across multiple processors, multiple disks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0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wish to preserve the ACID properties for parallelised transactions</a:t>
            </a:r>
          </a:p>
          <a:p>
            <a:pPr lvl="1"/>
            <a:r>
              <a:rPr lang="en-GB" dirty="0" smtClean="0"/>
              <a:t>Isolation is taken care of by 2PL protocol</a:t>
            </a:r>
          </a:p>
          <a:p>
            <a:pPr lvl="1"/>
            <a:r>
              <a:rPr lang="en-GB" dirty="0" smtClean="0"/>
              <a:t>Isolation implies Consistency</a:t>
            </a:r>
          </a:p>
          <a:p>
            <a:pPr lvl="1"/>
            <a:r>
              <a:rPr lang="en-GB" dirty="0" smtClean="0"/>
              <a:t>Durability can be taken care of node-by-node, with proper logging and recovery routines</a:t>
            </a:r>
          </a:p>
          <a:p>
            <a:pPr lvl="1"/>
            <a:r>
              <a:rPr lang="en-GB" dirty="0" smtClean="0"/>
              <a:t>Atomicity is the hard part. We need to commit all parts of a transaction, or abort all parts</a:t>
            </a:r>
          </a:p>
          <a:p>
            <a:pPr marL="0" indent="0">
              <a:buNone/>
            </a:pPr>
            <a:r>
              <a:rPr lang="en-GB" dirty="0" smtClean="0"/>
              <a:t>Two-phase commit protocol (2PC) is used to ensure that Atomicity is preserved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Two-Phase Commit (2PC)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Distinguish between: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global transaction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local transactions into which the global transaction is decomposed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G</a:t>
            </a:r>
            <a:r>
              <a:rPr lang="en-GB" dirty="0" smtClean="0"/>
              <a:t>lobal </a:t>
            </a:r>
            <a:r>
              <a:rPr lang="en-GB" dirty="0"/>
              <a:t>transaction </a:t>
            </a:r>
            <a:r>
              <a:rPr lang="en-GB" dirty="0" smtClean="0"/>
              <a:t>is managed by a single site, </a:t>
            </a:r>
            <a:r>
              <a:rPr lang="en-GB" dirty="0"/>
              <a:t>known as the </a:t>
            </a:r>
            <a:r>
              <a:rPr lang="en-GB" i="1" dirty="0"/>
              <a:t>coordinator</a:t>
            </a:r>
            <a:r>
              <a:rPr lang="en-GB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L</a:t>
            </a:r>
            <a:r>
              <a:rPr lang="en-GB" dirty="0" smtClean="0"/>
              <a:t>ocal transactions </a:t>
            </a:r>
            <a:r>
              <a:rPr lang="en-GB" dirty="0"/>
              <a:t>may be executed on </a:t>
            </a:r>
            <a:r>
              <a:rPr lang="en-GB" dirty="0" smtClean="0"/>
              <a:t>separate sites, known as the </a:t>
            </a:r>
            <a:r>
              <a:rPr lang="en-GB" i="1" dirty="0" smtClean="0"/>
              <a:t>participants</a:t>
            </a:r>
            <a:endParaRPr lang="en-GB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6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1: Voting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Coordinator sends </a:t>
            </a:r>
            <a:r>
              <a:rPr lang="en-GB" dirty="0" smtClean="0"/>
              <a:t>“prepare T” message </a:t>
            </a:r>
            <a:r>
              <a:rPr lang="en-GB" dirty="0"/>
              <a:t>to all participants</a:t>
            </a:r>
          </a:p>
          <a:p>
            <a:r>
              <a:rPr lang="en-GB" dirty="0" smtClean="0"/>
              <a:t>Participants respond with either “vote-commit T” or </a:t>
            </a:r>
            <a:br>
              <a:rPr lang="en-GB" dirty="0" smtClean="0"/>
            </a:br>
            <a:r>
              <a:rPr lang="en-GB" dirty="0" smtClean="0"/>
              <a:t>“vote-abort T”</a:t>
            </a:r>
          </a:p>
          <a:p>
            <a:r>
              <a:rPr lang="en-GB" dirty="0" smtClean="0"/>
              <a:t>Coordinator </a:t>
            </a:r>
            <a:r>
              <a:rPr lang="en-GB" dirty="0"/>
              <a:t>waits for participants to respond within a timeout period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6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2: Decision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If all participants return </a:t>
            </a:r>
            <a:r>
              <a:rPr lang="en-GB" dirty="0" smtClean="0"/>
              <a:t>“vote-commit T” (</a:t>
            </a:r>
            <a:r>
              <a:rPr lang="en-GB" dirty="0"/>
              <a:t>to commit), send </a:t>
            </a:r>
            <a:r>
              <a:rPr lang="en-GB" dirty="0" smtClean="0"/>
              <a:t>“commit T” to </a:t>
            </a:r>
            <a:r>
              <a:rPr lang="en-GB" dirty="0"/>
              <a:t>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If any participant returns </a:t>
            </a:r>
            <a:r>
              <a:rPr lang="en-GB" dirty="0" smtClean="0"/>
              <a:t>“vote-abort T”, </a:t>
            </a:r>
            <a:r>
              <a:rPr lang="en-GB" dirty="0"/>
              <a:t>send </a:t>
            </a:r>
            <a:r>
              <a:rPr lang="en-GB" dirty="0" smtClean="0"/>
              <a:t>“abort T” to </a:t>
            </a:r>
            <a:r>
              <a:rPr lang="en-GB" dirty="0"/>
              <a:t>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When all acknowledgements received, transaction is completed.</a:t>
            </a:r>
          </a:p>
          <a:p>
            <a:pPr>
              <a:lnSpc>
                <a:spcPct val="90000"/>
              </a:lnSpc>
            </a:pPr>
            <a:r>
              <a:rPr lang="en-GB" dirty="0"/>
              <a:t>If a site does not acknowledge, resend global decision until it is acknowledged.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4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65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0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3193" y="4509120"/>
            <a:ext cx="1057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1808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vote-commit T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received from all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participants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105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66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0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3193" y="4509120"/>
            <a:ext cx="1057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8818" y="4293096"/>
            <a:ext cx="147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498" y="2132856"/>
            <a:ext cx="2135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&lt;begin-commit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06265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&lt;end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086337"/>
            <a:ext cx="1263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&lt;ready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5373216"/>
            <a:ext cx="147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1808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vote-commit T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received from all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participants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0805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Aborted Transaction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67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1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6086" y="4509120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25762" y="4293096"/>
            <a:ext cx="123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&lt;abort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498" y="2132856"/>
            <a:ext cx="2135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&lt;begin-commit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06265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&lt;end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086337"/>
            <a:ext cx="1263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&lt;ready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5373216"/>
            <a:ext cx="123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&lt;abort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11760" y="4005064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vote-abort T received from at least one participant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0491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Aborted Transaction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68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6732240" y="2117599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4651" y="3356992"/>
            <a:ext cx="130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6086" y="4509120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25762" y="4293096"/>
            <a:ext cx="123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&lt;abort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498" y="2132856"/>
            <a:ext cx="2135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&lt;begin-commit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06265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&lt;end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086337"/>
            <a:ext cx="123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&lt;abort T&gt;</a:t>
            </a:r>
            <a:endParaRPr lang="en-US" sz="1600" b="1" dirty="0">
              <a:latin typeface="Georgia"/>
              <a:cs typeface="Georgi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732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5724128" y="4797152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5364088" y="4437112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11760" y="4005064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vote-abort T received from at least one participant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9556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69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0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3193" y="4509120"/>
            <a:ext cx="1057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1808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vote-commit T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received from all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participants </a:t>
            </a:r>
            <a:endParaRPr lang="en-US" sz="1600" i="1" dirty="0">
              <a:latin typeface="Georgia"/>
              <a:cs typeface="Georgia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61156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611560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WAIT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1156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45232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7452320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READY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745232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2" idx="2"/>
            <a:endCxn id="31" idx="0"/>
          </p:cNvCxnSpPr>
          <p:nvPr/>
        </p:nvCxnSpPr>
        <p:spPr bwMode="auto">
          <a:xfrm>
            <a:off x="1138020" y="2132856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1" idx="2"/>
            <a:endCxn id="32" idx="0"/>
          </p:cNvCxnSpPr>
          <p:nvPr/>
        </p:nvCxnSpPr>
        <p:spPr bwMode="auto">
          <a:xfrm>
            <a:off x="1138020" y="3391533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4" idx="2"/>
            <a:endCxn id="35" idx="0"/>
          </p:cNvCxnSpPr>
          <p:nvPr/>
        </p:nvCxnSpPr>
        <p:spPr bwMode="auto">
          <a:xfrm>
            <a:off x="7978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5" idx="2"/>
            <a:endCxn id="36" idx="0"/>
          </p:cNvCxnSpPr>
          <p:nvPr/>
        </p:nvCxnSpPr>
        <p:spPr bwMode="auto">
          <a:xfrm>
            <a:off x="7978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7338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Parallel Databases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Hardware trends</a:t>
            </a:r>
          </a:p>
          <a:p>
            <a:r>
              <a:rPr lang="en-GB" smtClean="0"/>
              <a:t>Reduced elapsed time for queries</a:t>
            </a:r>
          </a:p>
          <a:p>
            <a:r>
              <a:rPr lang="en-GB" smtClean="0"/>
              <a:t>Increased transaction throughput</a:t>
            </a:r>
          </a:p>
          <a:p>
            <a:r>
              <a:rPr lang="en-GB" smtClean="0"/>
              <a:t>Increased scalability</a:t>
            </a:r>
          </a:p>
          <a:p>
            <a:r>
              <a:rPr lang="en-GB" smtClean="0"/>
              <a:t>Better price/performance</a:t>
            </a:r>
          </a:p>
          <a:p>
            <a:r>
              <a:rPr lang="en-GB" smtClean="0"/>
              <a:t>Improved application availability</a:t>
            </a:r>
          </a:p>
          <a:p>
            <a:r>
              <a:rPr lang="en-GB" smtClean="0"/>
              <a:t>Access to more data</a:t>
            </a:r>
          </a:p>
          <a:p>
            <a:r>
              <a:rPr lang="en-GB" smtClean="0"/>
              <a:t>In short, for better performance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70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1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6086" y="4509120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vote-abort T received from at least one participant </a:t>
            </a:r>
            <a:endParaRPr lang="en-US" sz="1600" i="1" dirty="0">
              <a:latin typeface="Georgia"/>
              <a:cs typeface="Georgia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1156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611560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WAIT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1156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 bwMode="auto">
          <a:xfrm>
            <a:off x="1138020" y="2132856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31" idx="2"/>
            <a:endCxn id="32" idx="0"/>
          </p:cNvCxnSpPr>
          <p:nvPr/>
        </p:nvCxnSpPr>
        <p:spPr bwMode="auto">
          <a:xfrm>
            <a:off x="1138020" y="3391533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45232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7452320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READY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745232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8" name="Straight Arrow Connector 37"/>
          <p:cNvCxnSpPr>
            <a:stCxn id="35" idx="2"/>
            <a:endCxn id="36" idx="0"/>
          </p:cNvCxnSpPr>
          <p:nvPr/>
        </p:nvCxnSpPr>
        <p:spPr bwMode="auto">
          <a:xfrm>
            <a:off x="7978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 bwMode="auto">
          <a:xfrm>
            <a:off x="7978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3165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71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6732240" y="2117599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4651" y="3356992"/>
            <a:ext cx="130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6086" y="4509120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732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5724128" y="4797152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5364088" y="4437112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1156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611560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WAIT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61156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5" name="Straight Arrow Connector 34"/>
          <p:cNvCxnSpPr>
            <a:stCxn id="28" idx="2"/>
            <a:endCxn id="33" idx="0"/>
          </p:cNvCxnSpPr>
          <p:nvPr/>
        </p:nvCxnSpPr>
        <p:spPr bwMode="auto">
          <a:xfrm>
            <a:off x="1138020" y="2132856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33" idx="2"/>
            <a:endCxn id="34" idx="0"/>
          </p:cNvCxnSpPr>
          <p:nvPr/>
        </p:nvCxnSpPr>
        <p:spPr bwMode="auto">
          <a:xfrm>
            <a:off x="1138020" y="3391533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745232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7452320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stCxn id="37" idx="2"/>
            <a:endCxn id="38" idx="0"/>
          </p:cNvCxnSpPr>
          <p:nvPr/>
        </p:nvCxnSpPr>
        <p:spPr bwMode="auto">
          <a:xfrm>
            <a:off x="7978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126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State Diagram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72</a:t>
            </a:fld>
            <a:endParaRPr lang="en-GB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2419648" y="2492896"/>
            <a:ext cx="15589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smtClean="0">
                <a:latin typeface="Georgia"/>
                <a:cs typeface="Georgia"/>
              </a:rPr>
              <a:t>sent:</a:t>
            </a:r>
            <a:r>
              <a:rPr lang="en-GB" sz="1600" dirty="0" smtClean="0">
                <a:latin typeface="Georgia"/>
                <a:cs typeface="Georgia"/>
              </a:rPr>
              <a:t> </a:t>
            </a:r>
            <a:r>
              <a:rPr lang="en-GB" sz="1600" baseline="0" dirty="0" smtClean="0">
                <a:latin typeface="Georgia"/>
                <a:cs typeface="Georgia"/>
              </a:rPr>
              <a:t>prepare</a:t>
            </a:r>
            <a:r>
              <a:rPr lang="en-GB" sz="1600" dirty="0" smtClean="0">
                <a:latin typeface="Georgia"/>
                <a:cs typeface="Georgia"/>
              </a:rPr>
              <a:t> T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139311" y="3789040"/>
            <a:ext cx="184998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vote-abort 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sent: abort T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045540" y="191683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045540" y="3175509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WAIT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131840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" name="Straight Arrow Connector 17"/>
          <p:cNvCxnSpPr>
            <a:stCxn id="15" idx="2"/>
            <a:endCxn id="16" idx="0"/>
          </p:cNvCxnSpPr>
          <p:nvPr/>
        </p:nvCxnSpPr>
        <p:spPr bwMode="auto">
          <a:xfrm>
            <a:off x="4572000" y="2276872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6" idx="2"/>
            <a:endCxn id="17" idx="0"/>
          </p:cNvCxnSpPr>
          <p:nvPr/>
        </p:nvCxnSpPr>
        <p:spPr bwMode="auto">
          <a:xfrm flipH="1">
            <a:off x="3658300" y="3535549"/>
            <a:ext cx="9137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4932040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1" name="Straight Arrow Connector 20"/>
          <p:cNvCxnSpPr>
            <a:stCxn id="16" idx="2"/>
            <a:endCxn id="20" idx="0"/>
          </p:cNvCxnSpPr>
          <p:nvPr/>
        </p:nvCxnSpPr>
        <p:spPr bwMode="auto">
          <a:xfrm>
            <a:off x="4572000" y="3535549"/>
            <a:ext cx="8865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364088" y="3789040"/>
            <a:ext cx="200848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vote-commit 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sent: commit T</a:t>
            </a:r>
            <a:endParaRPr lang="en-GB" sz="1600" baseline="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0012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 State </a:t>
            </a:r>
            <a:r>
              <a:rPr lang="en-GB" dirty="0"/>
              <a:t>Diagram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2411760" y="2420888"/>
            <a:ext cx="201008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prepare</a:t>
            </a:r>
            <a:r>
              <a:rPr lang="en-GB" sz="1600" dirty="0" smtClean="0">
                <a:latin typeface="Georgia"/>
                <a:cs typeface="Georgia"/>
              </a:rPr>
              <a:t> T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sent: vote-commit T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2555776" y="3789040"/>
            <a:ext cx="155683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commit 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send: </a:t>
            </a:r>
            <a:r>
              <a:rPr lang="en-GB" sz="1600" baseline="0" dirty="0" err="1" smtClean="0">
                <a:latin typeface="Georgia"/>
                <a:cs typeface="Georgia"/>
              </a:rPr>
              <a:t>ack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045540" y="191683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45540" y="3175509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READY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131840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 bwMode="auto">
          <a:xfrm>
            <a:off x="4572000" y="2276872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 bwMode="auto">
          <a:xfrm flipH="1">
            <a:off x="3658300" y="3535549"/>
            <a:ext cx="9137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4932040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" name="Straight Arrow Connector 18"/>
          <p:cNvCxnSpPr>
            <a:stCxn id="14" idx="2"/>
            <a:endCxn id="18" idx="0"/>
          </p:cNvCxnSpPr>
          <p:nvPr/>
        </p:nvCxnSpPr>
        <p:spPr bwMode="auto">
          <a:xfrm>
            <a:off x="4572000" y="3535549"/>
            <a:ext cx="8865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Elbow Connector 10"/>
          <p:cNvCxnSpPr>
            <a:stCxn id="13" idx="3"/>
            <a:endCxn id="18" idx="3"/>
          </p:cNvCxnSpPr>
          <p:nvPr/>
        </p:nvCxnSpPr>
        <p:spPr bwMode="auto">
          <a:xfrm>
            <a:off x="5098459" y="2096852"/>
            <a:ext cx="886500" cy="2880320"/>
          </a:xfrm>
          <a:prstGeom prst="bentConnector3">
            <a:avLst>
              <a:gd name="adj1" fmla="val 186462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804248" y="2420888"/>
            <a:ext cx="180049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prepare 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sent: vote-abort</a:t>
            </a:r>
            <a:r>
              <a:rPr lang="en-GB" sz="1600" dirty="0" smtClean="0">
                <a:latin typeface="Georgia"/>
                <a:cs typeface="Georgia"/>
              </a:rPr>
              <a:t> T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148064" y="3789040"/>
            <a:ext cx="133882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</a:t>
            </a:r>
            <a:r>
              <a:rPr lang="en-GB" sz="1600" dirty="0" smtClean="0">
                <a:latin typeface="Georgia"/>
                <a:cs typeface="Georgia"/>
              </a:rPr>
              <a:t>abort </a:t>
            </a:r>
            <a:r>
              <a:rPr lang="en-GB" sz="1600" baseline="0" dirty="0" smtClean="0">
                <a:latin typeface="Georgia"/>
                <a:cs typeface="Georgia"/>
              </a:rPr>
              <a:t>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send: </a:t>
            </a:r>
            <a:r>
              <a:rPr lang="en-GB" sz="1600" baseline="0" dirty="0" err="1" smtClean="0">
                <a:latin typeface="Georgia"/>
                <a:cs typeface="Georgia"/>
              </a:rPr>
              <a:t>ack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9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failures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74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coordinator or a participant fails during the commit, two things happen:</a:t>
            </a:r>
          </a:p>
          <a:p>
            <a:pPr lvl="1"/>
            <a:r>
              <a:rPr lang="en-US" dirty="0" smtClean="0"/>
              <a:t>The other sites will time out while waiting for the next message from the failed site and invoke a </a:t>
            </a:r>
            <a:r>
              <a:rPr lang="en-US" i="1" dirty="0" smtClean="0"/>
              <a:t>termination protocol</a:t>
            </a:r>
            <a:endParaRPr lang="en-US" dirty="0" smtClean="0"/>
          </a:p>
          <a:p>
            <a:pPr lvl="1"/>
            <a:r>
              <a:rPr lang="en-US" dirty="0" smtClean="0"/>
              <a:t>When the failed site restarts, it tries to work out the state of the commit by invoking a </a:t>
            </a:r>
            <a:r>
              <a:rPr lang="en-US" i="1" dirty="0" smtClean="0"/>
              <a:t>recovery protocol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behaviour</a:t>
            </a:r>
            <a:r>
              <a:rPr lang="en-US" dirty="0" smtClean="0"/>
              <a:t> of the sites under these protocols depends on the state they were in when the site failed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2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Termination Protocol: Coordinator</a:t>
            </a:r>
            <a:endParaRPr lang="en-GB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Timeout in WAIT</a:t>
            </a:r>
          </a:p>
          <a:p>
            <a:pPr lvl="1"/>
            <a:r>
              <a:rPr lang="en-GB" dirty="0" smtClean="0"/>
              <a:t>Coordinator is waiting for participants to vote on whether they're going to commit or abort</a:t>
            </a:r>
          </a:p>
          <a:p>
            <a:pPr lvl="1"/>
            <a:r>
              <a:rPr lang="en-GB" dirty="0" smtClean="0"/>
              <a:t>A missing vote means that the coordinator cannot commit the global transaction</a:t>
            </a:r>
          </a:p>
          <a:p>
            <a:pPr lvl="1"/>
            <a:r>
              <a:rPr lang="en-GB" dirty="0" smtClean="0"/>
              <a:t>Coordinator may abort the global transaction</a:t>
            </a:r>
          </a:p>
          <a:p>
            <a:pPr marL="0" indent="0">
              <a:buNone/>
            </a:pPr>
            <a:r>
              <a:rPr lang="en-GB" dirty="0" smtClean="0"/>
              <a:t>Timeout in COMMIT/ABORT</a:t>
            </a:r>
          </a:p>
          <a:p>
            <a:pPr lvl="1"/>
            <a:r>
              <a:rPr lang="en-GB" dirty="0" smtClean="0"/>
              <a:t>Coordinator is waiting for participants to acknowledge successful commit or abort</a:t>
            </a:r>
          </a:p>
          <a:p>
            <a:pPr lvl="1"/>
            <a:r>
              <a:rPr lang="en-GB" dirty="0" smtClean="0"/>
              <a:t>Coordinator resends global decision to participants who have not acknowledged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4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Termination Protocol: Participant</a:t>
            </a:r>
            <a:endParaRPr lang="en-GB"/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Timeout in INITIAL</a:t>
            </a:r>
          </a:p>
          <a:p>
            <a:pPr lvl="1"/>
            <a:r>
              <a:rPr lang="en-GB" dirty="0" smtClean="0"/>
              <a:t>Participant is waiting for a “prepare T”</a:t>
            </a:r>
          </a:p>
          <a:p>
            <a:pPr lvl="1"/>
            <a:r>
              <a:rPr lang="en-GB" dirty="0" smtClean="0"/>
              <a:t>May unilaterally abort the transaction after a timeout</a:t>
            </a:r>
          </a:p>
          <a:p>
            <a:pPr lvl="1"/>
            <a:r>
              <a:rPr lang="en-GB" dirty="0" smtClean="0"/>
              <a:t>If “prepare T” arrives after unilateral abort, either:</a:t>
            </a:r>
          </a:p>
          <a:p>
            <a:pPr lvl="2"/>
            <a:r>
              <a:rPr lang="en-GB" dirty="0" smtClean="0"/>
              <a:t>resend the “vote-abort T” message or </a:t>
            </a:r>
          </a:p>
          <a:p>
            <a:pPr lvl="2"/>
            <a:r>
              <a:rPr lang="en-GB" dirty="0" smtClean="0"/>
              <a:t>ignore (coordinator then times out in WAIT)</a:t>
            </a:r>
          </a:p>
          <a:p>
            <a:pPr marL="0" indent="0">
              <a:buNone/>
            </a:pPr>
            <a:r>
              <a:rPr lang="en-GB" dirty="0" smtClean="0"/>
              <a:t>Timeout in READY</a:t>
            </a:r>
          </a:p>
          <a:p>
            <a:pPr lvl="1"/>
            <a:r>
              <a:rPr lang="en-GB" dirty="0" smtClean="0"/>
              <a:t>Participant is waiting for the instruction to commit or abort – blocked without further information</a:t>
            </a:r>
          </a:p>
          <a:p>
            <a:pPr lvl="1"/>
            <a:r>
              <a:rPr lang="en-GB" dirty="0" smtClean="0"/>
              <a:t>Participant can contact other participants to find one that knows the decision – cooperative termination protocol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8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Recovery Protocol: Coordinator</a:t>
            </a:r>
            <a:endParaRPr lang="en-GB"/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Failure in INITIAL</a:t>
            </a:r>
          </a:p>
          <a:p>
            <a:pPr lvl="1"/>
            <a:r>
              <a:rPr lang="en-GB" dirty="0" smtClean="0"/>
              <a:t>Commit not yet begun, restart commit procedure</a:t>
            </a:r>
          </a:p>
          <a:p>
            <a:pPr marL="0" indent="0">
              <a:buNone/>
            </a:pPr>
            <a:r>
              <a:rPr lang="en-GB" dirty="0" smtClean="0"/>
              <a:t>Failure in WAIT</a:t>
            </a:r>
          </a:p>
          <a:p>
            <a:pPr lvl="1"/>
            <a:r>
              <a:rPr lang="en-GB" dirty="0" smtClean="0"/>
              <a:t>Coordinator has sent “prepare T”, but has not yet received all </a:t>
            </a:r>
            <a:br>
              <a:rPr lang="en-GB" dirty="0" smtClean="0"/>
            </a:br>
            <a:r>
              <a:rPr lang="en-GB" dirty="0" smtClean="0"/>
              <a:t>vote-commit/vote-abort messages from participants</a:t>
            </a:r>
          </a:p>
          <a:p>
            <a:pPr lvl="1"/>
            <a:r>
              <a:rPr lang="en-GB" dirty="0" smtClean="0"/>
              <a:t>Recovery restarts commit procedure by resending “prepare T”</a:t>
            </a:r>
          </a:p>
          <a:p>
            <a:pPr marL="0" indent="0">
              <a:buNone/>
            </a:pPr>
            <a:r>
              <a:rPr lang="en-GB" dirty="0" smtClean="0"/>
              <a:t>Failure in COMMIT/ABORT</a:t>
            </a:r>
          </a:p>
          <a:p>
            <a:pPr lvl="1"/>
            <a:r>
              <a:rPr lang="en-GB" dirty="0" smtClean="0"/>
              <a:t>If coordinator has received all “</a:t>
            </a:r>
            <a:r>
              <a:rPr lang="en-GB" dirty="0" err="1" smtClean="0"/>
              <a:t>ack</a:t>
            </a:r>
            <a:r>
              <a:rPr lang="en-GB" dirty="0" smtClean="0"/>
              <a:t>” messages, complete successfully</a:t>
            </a:r>
          </a:p>
          <a:p>
            <a:pPr lvl="1"/>
            <a:r>
              <a:rPr lang="en-GB" dirty="0" smtClean="0"/>
              <a:t>Otherwise, terminate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Recovery Protocol: Participant</a:t>
            </a:r>
            <a:endParaRPr lang="en-GB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Failure in INITIAL</a:t>
            </a:r>
          </a:p>
          <a:p>
            <a:pPr lvl="1"/>
            <a:r>
              <a:rPr lang="en-GB" dirty="0" smtClean="0"/>
              <a:t>Participant has not yet voted</a:t>
            </a:r>
          </a:p>
          <a:p>
            <a:pPr lvl="1"/>
            <a:r>
              <a:rPr lang="en-GB" dirty="0" smtClean="0"/>
              <a:t>Coordinator cannot have reached a decision</a:t>
            </a:r>
          </a:p>
          <a:p>
            <a:pPr lvl="1"/>
            <a:r>
              <a:rPr lang="en-GB" dirty="0" smtClean="0"/>
              <a:t>Participant should unilaterally abort by sending “vote-abort T”</a:t>
            </a:r>
          </a:p>
          <a:p>
            <a:pPr marL="0" indent="0">
              <a:buNone/>
            </a:pPr>
            <a:r>
              <a:rPr lang="en-GB" dirty="0" smtClean="0"/>
              <a:t>Failure in READY</a:t>
            </a:r>
          </a:p>
          <a:p>
            <a:pPr lvl="1"/>
            <a:r>
              <a:rPr lang="en-GB" dirty="0" smtClean="0"/>
              <a:t>Participant has voted, but doesn't know what the global decision was</a:t>
            </a:r>
          </a:p>
          <a:p>
            <a:pPr lvl="1"/>
            <a:r>
              <a:rPr lang="en-GB" dirty="0" smtClean="0"/>
              <a:t>Cooperative termination protocol</a:t>
            </a:r>
          </a:p>
          <a:p>
            <a:pPr marL="0" indent="0">
              <a:buNone/>
            </a:pPr>
            <a:r>
              <a:rPr lang="en-GB" dirty="0" smtClean="0"/>
              <a:t>Failure in COMMIT/ABORT</a:t>
            </a:r>
          </a:p>
          <a:p>
            <a:pPr lvl="1"/>
            <a:r>
              <a:rPr lang="en-GB" dirty="0" smtClean="0"/>
              <a:t>Resend “</a:t>
            </a:r>
            <a:r>
              <a:rPr lang="en-GB" dirty="0" err="1" smtClean="0"/>
              <a:t>ack</a:t>
            </a:r>
            <a:r>
              <a:rPr lang="en-GB" dirty="0" smtClean="0"/>
              <a:t>” message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8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br>
              <a:rPr lang="en-US" dirty="0" smtClean="0"/>
            </a:br>
            <a:r>
              <a:rPr lang="en-US" dirty="0" smtClean="0"/>
              <a:t>Utilities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1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9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Parallel Utilities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Ancillary operations can also exploit the parallel hardware</a:t>
            </a:r>
          </a:p>
          <a:p>
            <a:pPr lvl="1"/>
            <a:r>
              <a:rPr lang="en-GB" dirty="0" smtClean="0"/>
              <a:t>Parallel Data Loading/Import/Export</a:t>
            </a:r>
          </a:p>
          <a:p>
            <a:pPr lvl="1"/>
            <a:r>
              <a:rPr lang="en-GB" dirty="0" smtClean="0"/>
              <a:t>Parallel Index Creation</a:t>
            </a:r>
          </a:p>
          <a:p>
            <a:pPr lvl="1"/>
            <a:r>
              <a:rPr lang="en-GB" dirty="0" smtClean="0"/>
              <a:t>Parallel Rebalancing</a:t>
            </a:r>
          </a:p>
          <a:p>
            <a:pPr lvl="1"/>
            <a:r>
              <a:rPr lang="en-GB" dirty="0" smtClean="0"/>
              <a:t>Parallel Backup</a:t>
            </a:r>
          </a:p>
          <a:p>
            <a:pPr lvl="1"/>
            <a:r>
              <a:rPr lang="en-GB" dirty="0" smtClean="0"/>
              <a:t>Parallel Recovery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3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Tightly coupled</a:t>
            </a:r>
          </a:p>
          <a:p>
            <a:r>
              <a:rPr lang="en-GB" dirty="0" smtClean="0"/>
              <a:t>Symmetric Multiprocessor (SMP)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 = processor</a:t>
            </a:r>
          </a:p>
          <a:p>
            <a:pPr marL="0" indent="0">
              <a:buNone/>
            </a:pPr>
            <a:r>
              <a:rPr lang="en-GB" dirty="0" smtClean="0"/>
              <a:t>M = memory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Shared Memory Architecture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4788024" y="1988840"/>
            <a:ext cx="3972910" cy="3200400"/>
            <a:chOff x="1828800" y="1981200"/>
            <a:chExt cx="5486400" cy="4419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Global Memory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12" name="Elbow Connector 11"/>
            <p:cNvCxnSpPr>
              <a:stCxn id="10" idx="2"/>
              <a:endCxn id="8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Elbow Connector 13"/>
            <p:cNvCxnSpPr>
              <a:stCxn id="7" idx="2"/>
              <a:endCxn id="8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9" idx="2"/>
              <a:endCxn id="8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8" idx="2"/>
              <a:endCxn id="4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6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5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12572</TotalTime>
  <Words>2500</Words>
  <Application>Microsoft Macintosh PowerPoint</Application>
  <PresentationFormat>On-screen Show (4:3)</PresentationFormat>
  <Paragraphs>751</Paragraphs>
  <Slides>80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ECS</vt:lpstr>
      <vt:lpstr>Parallel Databases</vt:lpstr>
      <vt:lpstr>Overview</vt:lpstr>
      <vt:lpstr>The I/O  Bottleneck</vt:lpstr>
      <vt:lpstr>The Memory Hierarchy, Revisited</vt:lpstr>
      <vt:lpstr>The I/O Bottleneck</vt:lpstr>
      <vt:lpstr>Definitions</vt:lpstr>
      <vt:lpstr>Why Parallel Databases</vt:lpstr>
      <vt:lpstr>Parallel Architectures</vt:lpstr>
      <vt:lpstr>Shared Memory Architecture</vt:lpstr>
      <vt:lpstr>Software – Shared Memory</vt:lpstr>
      <vt:lpstr>Shared Disc Architecture</vt:lpstr>
      <vt:lpstr>Software – Shared Disc</vt:lpstr>
      <vt:lpstr>Shared Nothing Architecture</vt:lpstr>
      <vt:lpstr>Software - Shared Nothing</vt:lpstr>
      <vt:lpstr>Hardware vs. Software Architecture</vt:lpstr>
      <vt:lpstr>Shared Nothing Challenges</vt:lpstr>
      <vt:lpstr>Parallel  Query  Processing</vt:lpstr>
      <vt:lpstr>Dividing up the Work</vt:lpstr>
      <vt:lpstr>Database Software on each node</vt:lpstr>
      <vt:lpstr>Inter-Query Parallelism</vt:lpstr>
      <vt:lpstr>Intra-Query Parallelism</vt:lpstr>
      <vt:lpstr>Intra-Operator Parallelism</vt:lpstr>
      <vt:lpstr>Intra-Operator Parallelism</vt:lpstr>
      <vt:lpstr>Partitioning</vt:lpstr>
      <vt:lpstr>Range Partitioning</vt:lpstr>
      <vt:lpstr>Hash Partitioning</vt:lpstr>
      <vt:lpstr>Schema Partitioning</vt:lpstr>
      <vt:lpstr>Rebalancing Data</vt:lpstr>
      <vt:lpstr>Intra-Operator Parallelism</vt:lpstr>
      <vt:lpstr>Data Shipping</vt:lpstr>
      <vt:lpstr>Data Shipping</vt:lpstr>
      <vt:lpstr>Query Shipping</vt:lpstr>
      <vt:lpstr>Query Shipping</vt:lpstr>
      <vt:lpstr>Query Shipping Benefits</vt:lpstr>
      <vt:lpstr>Inter-Operator Parallelism</vt:lpstr>
      <vt:lpstr>Inter-Operator Parallelism</vt:lpstr>
      <vt:lpstr>Inter-Operator Parallelism</vt:lpstr>
      <vt:lpstr>Intra- + Inter-Operator Parallelism</vt:lpstr>
      <vt:lpstr>The Volcano Architecture</vt:lpstr>
      <vt:lpstr>Exchange Operators</vt:lpstr>
      <vt:lpstr>Exchange Operators</vt:lpstr>
      <vt:lpstr>Exchange Operators</vt:lpstr>
      <vt:lpstr>Exchange Operators</vt:lpstr>
      <vt:lpstr>PowerPoint Presentation</vt:lpstr>
      <vt:lpstr>Bushy  Parallelism</vt:lpstr>
      <vt:lpstr>Bushy Parallelism</vt:lpstr>
      <vt:lpstr>Parallel Query  Processing</vt:lpstr>
      <vt:lpstr>Some Parallel Queries</vt:lpstr>
      <vt:lpstr>Orders Database</vt:lpstr>
      <vt:lpstr>Enquiry/Query</vt:lpstr>
      <vt:lpstr>Collocated Join</vt:lpstr>
      <vt:lpstr>Directed Join</vt:lpstr>
      <vt:lpstr>Broadcast Join</vt:lpstr>
      <vt:lpstr>Repartitioned Join</vt:lpstr>
      <vt:lpstr>Concurrency Control</vt:lpstr>
      <vt:lpstr>Concurrency and Parallelism</vt:lpstr>
      <vt:lpstr>Locking and Deadlocks</vt:lpstr>
      <vt:lpstr>Resolving Deadlocks</vt:lpstr>
      <vt:lpstr>Resolving Deadlocks</vt:lpstr>
      <vt:lpstr>Reliability</vt:lpstr>
      <vt:lpstr>Reliability</vt:lpstr>
      <vt:lpstr>Two-Phase Commit (2PC)</vt:lpstr>
      <vt:lpstr>Phase 1: Voting</vt:lpstr>
      <vt:lpstr>Phase 2: Decision</vt:lpstr>
      <vt:lpstr>Normal Operation</vt:lpstr>
      <vt:lpstr>Logging</vt:lpstr>
      <vt:lpstr>Aborted Transaction</vt:lpstr>
      <vt:lpstr>Aborted Transaction</vt:lpstr>
      <vt:lpstr>State Transitions</vt:lpstr>
      <vt:lpstr>State Transitions</vt:lpstr>
      <vt:lpstr>State Transitions</vt:lpstr>
      <vt:lpstr>Coordinator State Diagram</vt:lpstr>
      <vt:lpstr>Participant State Diagram</vt:lpstr>
      <vt:lpstr>Dealing with failures</vt:lpstr>
      <vt:lpstr>Termination Protocol: Coordinator</vt:lpstr>
      <vt:lpstr>Termination Protocol: Participant</vt:lpstr>
      <vt:lpstr>Recovery Protocol: Coordinator</vt:lpstr>
      <vt:lpstr>Recovery Protocol: Participant</vt:lpstr>
      <vt:lpstr>Parallel  Utilities</vt:lpstr>
      <vt:lpstr>Parallel Utilities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Databases</dc:title>
  <dc:creator>Nicholas Gibbins</dc:creator>
  <cp:lastModifiedBy>Nicholas Gibbins</cp:lastModifiedBy>
  <cp:revision>104</cp:revision>
  <cp:lastPrinted>2009-03-09T13:20:26Z</cp:lastPrinted>
  <dcterms:created xsi:type="dcterms:W3CDTF">2009-03-08T20:26:52Z</dcterms:created>
  <dcterms:modified xsi:type="dcterms:W3CDTF">2015-03-09T12:36:39Z</dcterms:modified>
</cp:coreProperties>
</file>