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06" r:id="rId2"/>
    <p:sldId id="330" r:id="rId3"/>
    <p:sldId id="332" r:id="rId4"/>
    <p:sldId id="333" r:id="rId5"/>
    <p:sldId id="315" r:id="rId6"/>
    <p:sldId id="334" r:id="rId7"/>
    <p:sldId id="335" r:id="rId8"/>
    <p:sldId id="317" r:id="rId9"/>
    <p:sldId id="343" r:id="rId10"/>
    <p:sldId id="278" r:id="rId11"/>
    <p:sldId id="319" r:id="rId12"/>
    <p:sldId id="312" r:id="rId13"/>
    <p:sldId id="337" r:id="rId14"/>
    <p:sldId id="336" r:id="rId15"/>
    <p:sldId id="309" r:id="rId16"/>
    <p:sldId id="311" r:id="rId17"/>
    <p:sldId id="310" r:id="rId18"/>
    <p:sldId id="281" r:id="rId19"/>
    <p:sldId id="320" r:id="rId20"/>
    <p:sldId id="338" r:id="rId21"/>
    <p:sldId id="283" r:id="rId22"/>
    <p:sldId id="339" r:id="rId23"/>
    <p:sldId id="340" r:id="rId24"/>
    <p:sldId id="341" r:id="rId25"/>
    <p:sldId id="342" r:id="rId26"/>
  </p:sldIdLst>
  <p:sldSz cx="10058400" cy="7772400"/>
  <p:notesSz cx="10236200" cy="7099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82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240" y="-1200"/>
      </p:cViewPr>
      <p:guideLst>
        <p:guide orient="horz" pos="2767"/>
        <p:guide pos="31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defTabSz="9540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5963" y="0"/>
            <a:ext cx="44386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70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defTabSz="9540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5963" y="6742113"/>
            <a:ext cx="44386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smtClean="0">
                <a:cs typeface="+mn-cs"/>
              </a:defRPr>
            </a:lvl1pPr>
          </a:lstStyle>
          <a:p>
            <a:pPr>
              <a:defRPr/>
            </a:pPr>
            <a:fld id="{70BFDC67-9B71-944E-8A72-36DE8DFDA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43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defTabSz="9540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70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94075" y="531813"/>
            <a:ext cx="3448050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3438"/>
            <a:ext cx="8188325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70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defTabSz="954088">
              <a:defRPr sz="13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70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smtClean="0">
                <a:cs typeface="+mn-cs"/>
              </a:defRPr>
            </a:lvl1pPr>
          </a:lstStyle>
          <a:p>
            <a:pPr>
              <a:defRPr/>
            </a:pPr>
            <a:fld id="{4F0E9761-03EA-F24B-B275-4CCD4CCA1D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65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431800"/>
            <a:ext cx="296545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31800"/>
            <a:ext cx="237807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56399" y="1926909"/>
            <a:ext cx="9345600" cy="2448665"/>
          </a:xfrm>
        </p:spPr>
        <p:txBody>
          <a:bodyPr lIns="101882" anchor="b"/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56400" y="4375574"/>
            <a:ext cx="9345600" cy="2205778"/>
          </a:xfrm>
        </p:spPr>
        <p:txBody>
          <a:bodyPr lIns="101882"/>
          <a:lstStyle>
            <a:lvl1pPr marL="0" indent="0">
              <a:buFontTx/>
              <a:buNone/>
              <a:defRPr sz="40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356400" y="6581352"/>
            <a:ext cx="9345600" cy="1000575"/>
          </a:xfrm>
        </p:spPr>
        <p:txBody>
          <a:bodyPr/>
          <a:lstStyle>
            <a:lvl1pPr marL="100278" indent="0">
              <a:spcAft>
                <a:spcPts val="0"/>
              </a:spcAft>
              <a:buNone/>
              <a:defRPr sz="22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549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431800"/>
            <a:ext cx="23764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56400" y="1917600"/>
            <a:ext cx="9345600" cy="506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ct val="100000"/>
              </a:lnSpc>
              <a:spcAft>
                <a:spcPts val="2006"/>
              </a:spcAft>
              <a:defRPr/>
            </a:lvl1pPr>
            <a:lvl2pPr marL="601668" indent="-200556">
              <a:lnSpc>
                <a:spcPct val="100000"/>
              </a:lnSpc>
              <a:spcAft>
                <a:spcPts val="1337"/>
              </a:spcAft>
              <a:buFont typeface="Lucida Grande"/>
              <a:buChar char="–"/>
              <a:defRPr/>
            </a:lvl2pPr>
            <a:lvl3pPr marL="902502" indent="-200556">
              <a:lnSpc>
                <a:spcPct val="100000"/>
              </a:lnSpc>
              <a:spcAft>
                <a:spcPts val="1337"/>
              </a:spcAft>
              <a:buFont typeface="Lucida Grande"/>
              <a:buChar char="–"/>
              <a:defRPr/>
            </a:lvl3pPr>
            <a:lvl4pPr marL="1203336" indent="-200556">
              <a:lnSpc>
                <a:spcPct val="100000"/>
              </a:lnSpc>
              <a:spcAft>
                <a:spcPts val="1337"/>
              </a:spcAft>
              <a:buFont typeface="Lucida Grande"/>
              <a:buChar char="–"/>
              <a:defRPr/>
            </a:lvl4pPr>
            <a:lvl5pPr marL="1504170" indent="-200556">
              <a:lnSpc>
                <a:spcPct val="100000"/>
              </a:lnSpc>
              <a:spcAft>
                <a:spcPts val="1337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6E68-5BDB-2541-BD40-D45648B6FC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2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431800"/>
            <a:ext cx="2354263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00" y="1926909"/>
            <a:ext cx="9345600" cy="4661704"/>
          </a:xfrm>
        </p:spPr>
        <p:txBody>
          <a:bodyPr anchor="ctr"/>
          <a:lstStyle>
            <a:lvl1pPr algn="r">
              <a:defRPr sz="80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4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0058400" cy="7772400"/>
          </a:xfrm>
        </p:spPr>
        <p:txBody>
          <a:bodyPr/>
          <a:lstStyle>
            <a:lvl1pPr marL="100278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00" y="4994487"/>
            <a:ext cx="9345600" cy="154368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53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56400" y="6538172"/>
            <a:ext cx="9345600" cy="447993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800" b="1">
                <a:solidFill>
                  <a:srgbClr val="FFFFFF"/>
                </a:solidFill>
              </a:defRPr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79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431800"/>
            <a:ext cx="23764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400" y="1907117"/>
            <a:ext cx="4505160" cy="508804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840" y="1907117"/>
            <a:ext cx="4505160" cy="5088042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6346-DCF1-E249-8BC7-0596CDDC3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61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431800"/>
            <a:ext cx="23764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00" y="1907116"/>
            <a:ext cx="4505160" cy="72506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400" y="2632180"/>
            <a:ext cx="4505160" cy="436298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6839" y="1907116"/>
            <a:ext cx="4503580" cy="72506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6839" y="2632179"/>
            <a:ext cx="4503580" cy="4362982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5BD19-5364-624C-8014-58EB58FBFB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4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431800"/>
            <a:ext cx="23764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6400" y="1907117"/>
            <a:ext cx="9345600" cy="5088043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6B505-6F0F-A241-A135-6ABF66BA97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3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431800"/>
            <a:ext cx="23764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56400" y="1917600"/>
            <a:ext cx="9345600" cy="238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ct val="100000"/>
              </a:lnSpc>
              <a:spcAft>
                <a:spcPts val="2006"/>
              </a:spcAft>
              <a:defRPr/>
            </a:lvl1pPr>
            <a:lvl2pPr marL="601668" indent="-200556">
              <a:lnSpc>
                <a:spcPct val="100000"/>
              </a:lnSpc>
              <a:spcAft>
                <a:spcPts val="1337"/>
              </a:spcAft>
              <a:buFont typeface="Lucida Grande"/>
              <a:buChar char="–"/>
              <a:defRPr/>
            </a:lvl2pPr>
            <a:lvl3pPr marL="902502" indent="-200556">
              <a:lnSpc>
                <a:spcPct val="100000"/>
              </a:lnSpc>
              <a:spcAft>
                <a:spcPts val="1337"/>
              </a:spcAft>
              <a:buFont typeface="Lucida Grande"/>
              <a:buChar char="–"/>
              <a:defRPr/>
            </a:lvl3pPr>
            <a:lvl4pPr marL="1203336" indent="-200556">
              <a:lnSpc>
                <a:spcPct val="100000"/>
              </a:lnSpc>
              <a:spcAft>
                <a:spcPts val="1337"/>
              </a:spcAft>
              <a:buFont typeface="Lucida Grande"/>
              <a:buChar char="–"/>
              <a:defRPr/>
            </a:lvl4pPr>
            <a:lvl5pPr marL="1504170" indent="-200556">
              <a:lnSpc>
                <a:spcPct val="100000"/>
              </a:lnSpc>
              <a:spcAft>
                <a:spcPts val="1337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60610" y="4620682"/>
            <a:ext cx="9345930" cy="2380298"/>
          </a:xfrm>
        </p:spPr>
        <p:txBody>
          <a:bodyPr/>
          <a:lstStyle/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BB6D-FE1F-5040-8592-12566EC904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40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431800"/>
            <a:ext cx="237648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A254-1C6E-D546-957A-F81C6DC1BF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1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1020763"/>
            <a:ext cx="9344025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917700"/>
            <a:ext cx="9344025" cy="506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7188" y="7167563"/>
            <a:ext cx="19272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l">
              <a:defRPr sz="16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7167563"/>
            <a:ext cx="31845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3988" y="7159625"/>
            <a:ext cx="19272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0" bIns="50941" numCol="1" anchor="t" anchorCtr="0" compatLnSpc="1">
            <a:prstTxWarp prst="textNoShape">
              <a:avLst/>
            </a:prstTxWarp>
          </a:bodyPr>
          <a:lstStyle>
            <a:lvl1pPr algn="r">
              <a:defRPr sz="1600" smtClean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fld id="{F6A5159D-5DA8-ED4C-8C8B-E3D5064C0B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509412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1018824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528237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2037649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93675" indent="-193675" algn="l" rtl="0" fontAlgn="base">
        <a:spcBef>
          <a:spcPct val="0"/>
        </a:spcBef>
        <a:spcAft>
          <a:spcPts val="2000"/>
        </a:spcAft>
        <a:buFont typeface="Arial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00063" indent="-195263" algn="l" rtl="0" fontAlgn="base">
        <a:spcBef>
          <a:spcPct val="0"/>
        </a:spcBef>
        <a:spcAft>
          <a:spcPts val="1338"/>
        </a:spcAft>
        <a:buFont typeface="Lucida Grande" charset="0"/>
        <a:buChar char="-"/>
        <a:defRPr sz="2200">
          <a:solidFill>
            <a:schemeClr val="tx1"/>
          </a:solidFill>
          <a:latin typeface="+mn-lt"/>
          <a:ea typeface="+mn-ea"/>
        </a:defRPr>
      </a:lvl2pPr>
      <a:lvl3pPr marL="803275" indent="-206375" algn="l" rtl="0" fontAlgn="base">
        <a:spcBef>
          <a:spcPct val="0"/>
        </a:spcBef>
        <a:spcAft>
          <a:spcPts val="1338"/>
        </a:spcAft>
        <a:buFont typeface="Lucida Grande" charset="0"/>
        <a:buChar char="-"/>
        <a:defRPr sz="2200">
          <a:solidFill>
            <a:schemeClr val="tx1"/>
          </a:solidFill>
          <a:latin typeface="+mn-lt"/>
          <a:ea typeface="+mn-ea"/>
        </a:defRPr>
      </a:lvl3pPr>
      <a:lvl4pPr marL="1096963" indent="-195263" algn="l" rtl="0" fontAlgn="base">
        <a:spcBef>
          <a:spcPct val="0"/>
        </a:spcBef>
        <a:spcAft>
          <a:spcPts val="1338"/>
        </a:spcAft>
        <a:buFont typeface="Lucida Grande" charset="0"/>
        <a:buChar char="-"/>
        <a:defRPr sz="2200">
          <a:solidFill>
            <a:schemeClr val="tx1"/>
          </a:solidFill>
          <a:latin typeface="+mn-lt"/>
          <a:ea typeface="+mn-ea"/>
        </a:defRPr>
      </a:lvl4pPr>
      <a:lvl5pPr marL="1401763" indent="-206375" algn="l" rtl="0" fontAlgn="base">
        <a:spcBef>
          <a:spcPct val="0"/>
        </a:spcBef>
        <a:spcAft>
          <a:spcPts val="1338"/>
        </a:spcAft>
        <a:buFont typeface="Lucida Grande" charset="0"/>
        <a:buChar char="-"/>
        <a:defRPr sz="2200">
          <a:solidFill>
            <a:schemeClr val="tx1"/>
          </a:solidFill>
          <a:latin typeface="+mn-lt"/>
          <a:ea typeface="+mn-ea"/>
        </a:defRPr>
      </a:lvl5pPr>
      <a:lvl6pPr marL="2801767" indent="-254706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+mn-ea"/>
        </a:defRPr>
      </a:lvl6pPr>
      <a:lvl7pPr marL="3311180" indent="-254706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+mn-ea"/>
        </a:defRPr>
      </a:lvl7pPr>
      <a:lvl8pPr marL="3820592" indent="-254706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+mn-ea"/>
        </a:defRPr>
      </a:lvl8pPr>
      <a:lvl9pPr marL="4330004" indent="-254706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3"/>
          <p:cNvSpPr>
            <a:spLocks noGrp="1"/>
          </p:cNvSpPr>
          <p:nvPr>
            <p:ph type="ctrTitle"/>
          </p:nvPr>
        </p:nvSpPr>
        <p:spPr>
          <a:xfrm>
            <a:off x="357188" y="1927225"/>
            <a:ext cx="9344025" cy="2447925"/>
          </a:xfrm>
        </p:spPr>
        <p:txBody>
          <a:bodyPr/>
          <a:lstStyle/>
          <a:p>
            <a:r>
              <a:rPr lang="en-US" dirty="0" smtClean="0">
                <a:latin typeface="Georgia" charset="0"/>
                <a:ea typeface="ＭＳ Ｐゴシック" charset="0"/>
                <a:cs typeface="ＭＳ Ｐゴシック" charset="0"/>
              </a:rPr>
              <a:t>Advanced Transactions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8" name="Subtitle 4"/>
          <p:cNvSpPr>
            <a:spLocks noGrp="1"/>
          </p:cNvSpPr>
          <p:nvPr>
            <p:ph type="subTitle" idx="1"/>
          </p:nvPr>
        </p:nvSpPr>
        <p:spPr>
          <a:xfrm>
            <a:off x="357188" y="4375150"/>
            <a:ext cx="9344025" cy="2206625"/>
          </a:xfrm>
        </p:spPr>
        <p:txBody>
          <a:bodyPr/>
          <a:lstStyle/>
          <a:p>
            <a:r>
              <a:rPr lang="en-US" dirty="0" smtClean="0">
                <a:latin typeface="Georgia" charset="0"/>
                <a:ea typeface="ＭＳ Ｐゴシック" charset="0"/>
                <a:cs typeface="ＭＳ Ｐゴシック" charset="0"/>
              </a:rPr>
              <a:t>COMP3211 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Advanced Databases</a:t>
            </a:r>
          </a:p>
        </p:txBody>
      </p:sp>
      <p:sp>
        <p:nvSpPr>
          <p:cNvPr id="5529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7188" y="6581775"/>
            <a:ext cx="9344025" cy="1000125"/>
          </a:xfrm>
        </p:spPr>
        <p:txBody>
          <a:bodyPr/>
          <a:lstStyle/>
          <a:p>
            <a:pPr marL="100013">
              <a:spcAft>
                <a:spcPct val="0"/>
              </a:spcAft>
            </a:pPr>
            <a:r>
              <a:rPr lang="en-US" dirty="0" err="1">
                <a:latin typeface="Georgia" charset="0"/>
                <a:ea typeface="ＭＳ Ｐゴシック" charset="0"/>
                <a:cs typeface="ＭＳ Ｐゴシック" charset="0"/>
              </a:rPr>
              <a:t>Dr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 Nicholas Gibbins – </a:t>
            </a:r>
            <a:r>
              <a:rPr lang="en-US" dirty="0" err="1">
                <a:latin typeface="Georgia" charset="0"/>
                <a:ea typeface="ＭＳ Ｐゴシック" charset="0"/>
                <a:cs typeface="ＭＳ Ｐゴシック" charset="0"/>
              </a:rPr>
              <a:t>nmg@ecs.soton.ac.uk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100013">
              <a:spcAft>
                <a:spcPct val="0"/>
              </a:spcAft>
            </a:pPr>
            <a:r>
              <a:rPr lang="en-US" dirty="0" smtClean="0">
                <a:latin typeface="Georgia" charset="0"/>
                <a:ea typeface="ＭＳ Ｐゴシック" charset="0"/>
                <a:cs typeface="ＭＳ Ｐゴシック" charset="0"/>
              </a:rPr>
              <a:t>2014-2015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Savepoints versus Chained Transactions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17700"/>
            <a:ext cx="9344025" cy="5064125"/>
          </a:xfrm>
          <a:ln/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GB" dirty="0" smtClean="0"/>
              <a:t>Both allow substructure to be imposed on a long-running application program</a:t>
            </a:r>
          </a:p>
          <a:p>
            <a:pPr lvl="1">
              <a:defRPr/>
            </a:pPr>
            <a:r>
              <a:rPr lang="en-GB" dirty="0" smtClean="0"/>
              <a:t>Database context is preserved</a:t>
            </a:r>
          </a:p>
          <a:p>
            <a:pPr lvl="1">
              <a:defRPr/>
            </a:pPr>
            <a:r>
              <a:rPr lang="en-GB" dirty="0" smtClean="0"/>
              <a:t>Cursors are kept</a:t>
            </a:r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Commit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Savepoint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Chained - rollback only to previous </a:t>
            </a:r>
            <a:r>
              <a:rPr lang="ja-JP" altLang="en-GB" dirty="0" smtClean="0"/>
              <a:t>‘</a:t>
            </a:r>
            <a:r>
              <a:rPr lang="en-GB" dirty="0" err="1" smtClean="0"/>
              <a:t>savepoint</a:t>
            </a:r>
            <a:r>
              <a:rPr lang="ja-JP" altLang="en-GB" dirty="0" smtClean="0"/>
              <a:t>’</a:t>
            </a:r>
            <a:endParaRPr lang="en-GB" dirty="0" smtClean="0"/>
          </a:p>
          <a:p>
            <a:pPr lvl="1">
              <a:defRPr/>
            </a:pPr>
            <a:r>
              <a:rPr lang="en-GB" dirty="0" err="1" smtClean="0"/>
              <a:t>Savepoints</a:t>
            </a:r>
            <a:r>
              <a:rPr lang="en-GB" dirty="0" smtClean="0"/>
              <a:t> - can rollback to arbitrary </a:t>
            </a:r>
            <a:r>
              <a:rPr lang="en-GB" dirty="0" err="1" smtClean="0"/>
              <a:t>savepoint</a:t>
            </a:r>
            <a:endParaRPr lang="en-GB" dirty="0" smtClean="0"/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Locks</a:t>
            </a:r>
          </a:p>
          <a:p>
            <a:pPr lvl="1">
              <a:defRPr/>
            </a:pPr>
            <a:r>
              <a:rPr lang="en-GB" dirty="0" smtClean="0"/>
              <a:t>Chained frees unwanted locks</a:t>
            </a:r>
          </a:p>
          <a:p>
            <a:pPr marL="194567" indent="-194567">
              <a:buFont typeface="Arial"/>
              <a:buChar char="•"/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Savepoints versus Chained Transactions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17700"/>
            <a:ext cx="9344025" cy="5064125"/>
          </a:xfrm>
          <a:ln/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GB" dirty="0" smtClean="0"/>
              <a:t>Work lost</a:t>
            </a:r>
          </a:p>
          <a:p>
            <a:pPr lvl="1">
              <a:defRPr/>
            </a:pPr>
            <a:r>
              <a:rPr lang="en-GB" dirty="0" err="1" smtClean="0"/>
              <a:t>Savepoints</a:t>
            </a:r>
            <a:r>
              <a:rPr lang="en-GB" dirty="0" smtClean="0"/>
              <a:t> more flexible than flat transactions, as long as the system does not crash</a:t>
            </a:r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Restart</a:t>
            </a:r>
          </a:p>
          <a:p>
            <a:pPr lvl="1">
              <a:defRPr/>
            </a:pPr>
            <a:r>
              <a:rPr lang="en-GB" dirty="0" smtClean="0"/>
              <a:t>Chained transactions can restart from most recent commit, as long as no processing context hidden in local programming variables</a:t>
            </a:r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Both organise work into a sequence of actions  </a:t>
            </a:r>
          </a:p>
          <a:p>
            <a:pPr marL="194567" indent="-194567">
              <a:buFont typeface="Arial"/>
              <a:buChar char="•"/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3"/>
          <p:cNvSpPr>
            <a:spLocks noGrp="1"/>
          </p:cNvSpPr>
          <p:nvPr>
            <p:ph type="title"/>
          </p:nvPr>
        </p:nvSpPr>
        <p:spPr>
          <a:xfrm>
            <a:off x="357188" y="1927225"/>
            <a:ext cx="9344025" cy="46609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Nested 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Transactions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Transaction forms a hierarchy of </a:t>
            </a:r>
            <a:r>
              <a:rPr lang="en-US" dirty="0" err="1" smtClean="0"/>
              <a:t>subtransactions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(partial order on set of </a:t>
            </a:r>
            <a:r>
              <a:rPr lang="en-US" dirty="0" err="1" smtClean="0"/>
              <a:t>subtransactions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Subtransactions</a:t>
            </a:r>
            <a:r>
              <a:rPr lang="en-US" dirty="0" smtClean="0"/>
              <a:t> may abort without aborting their parent transaction</a:t>
            </a:r>
          </a:p>
          <a:p>
            <a:pPr lvl="1"/>
            <a:r>
              <a:rPr lang="en-US" dirty="0" smtClean="0"/>
              <a:t>May restart </a:t>
            </a:r>
            <a:r>
              <a:rPr lang="en-US" dirty="0" err="1" smtClean="0"/>
              <a:t>subtransaction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Three rules for nested transactions:</a:t>
            </a:r>
          </a:p>
          <a:p>
            <a:pPr lvl="1">
              <a:spcAft>
                <a:spcPts val="2000"/>
              </a:spcAft>
            </a:pP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Commit Rule</a:t>
            </a:r>
          </a:p>
          <a:p>
            <a:pPr lvl="1">
              <a:spcAft>
                <a:spcPts val="2000"/>
              </a:spcAft>
            </a:pP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Rollback Rule</a:t>
            </a:r>
          </a:p>
          <a:p>
            <a:pPr lvl="1">
              <a:spcAft>
                <a:spcPts val="2000"/>
              </a:spcAft>
            </a:pP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Visibility Rule</a:t>
            </a:r>
          </a:p>
          <a:p>
            <a:pPr marL="40111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8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Transactions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61874" y="1877982"/>
            <a:ext cx="1941557" cy="507664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6800" rIns="72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 T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invoke T/1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invoke T/2</a:t>
            </a: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invoke T/3</a:t>
            </a: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617998" y="1876895"/>
            <a:ext cx="3497725" cy="2045757"/>
            <a:chOff x="1617998" y="1876895"/>
            <a:chExt cx="3497725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invoke T/1/1</a:t>
              </a: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invoke T/1/2</a:t>
              </a: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 flipV="1">
              <a:off x="1617998" y="2899774"/>
              <a:ext cx="1556168" cy="2985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1617998" y="4120196"/>
            <a:ext cx="3497725" cy="1194668"/>
            <a:chOff x="1617998" y="4120196"/>
            <a:chExt cx="3497725" cy="119466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74166" y="4120196"/>
              <a:ext cx="1941557" cy="119466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T/2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3" name="Straight Arrow Connector 12"/>
            <p:cNvCxnSpPr>
              <a:endCxn id="6" idx="1"/>
            </p:cNvCxnSpPr>
            <p:nvPr/>
          </p:nvCxnSpPr>
          <p:spPr bwMode="auto">
            <a:xfrm flipV="1">
              <a:off x="1617998" y="4717530"/>
              <a:ext cx="1556168" cy="1175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1617998" y="5503000"/>
            <a:ext cx="3497725" cy="1458061"/>
            <a:chOff x="1617998" y="5503000"/>
            <a:chExt cx="3497725" cy="1458061"/>
          </a:xfrm>
        </p:grpSpPr>
        <p:sp>
          <p:nvSpPr>
            <p:cNvPr id="7" name="Rectangle 6"/>
            <p:cNvSpPr/>
            <p:nvPr/>
          </p:nvSpPr>
          <p:spPr bwMode="auto">
            <a:xfrm>
              <a:off x="3174166" y="5503000"/>
              <a:ext cx="1941557" cy="145806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T/3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invoke T/3/1</a:t>
              </a: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6" name="Straight Arrow Connector 15"/>
            <p:cNvCxnSpPr>
              <a:endCxn id="7" idx="1"/>
            </p:cNvCxnSpPr>
            <p:nvPr/>
          </p:nvCxnSpPr>
          <p:spPr bwMode="auto">
            <a:xfrm>
              <a:off x="1617998" y="5954529"/>
              <a:ext cx="1556168" cy="27750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4637635" y="1885148"/>
            <a:ext cx="3221573" cy="1219108"/>
            <a:chOff x="4637635" y="1885148"/>
            <a:chExt cx="3221573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5917651" y="1885148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4637635" y="2494702"/>
              <a:ext cx="1280016" cy="1580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4637635" y="3188918"/>
            <a:ext cx="3223462" cy="1345178"/>
            <a:chOff x="4637635" y="3188918"/>
            <a:chExt cx="3223462" cy="1345178"/>
          </a:xfrm>
        </p:grpSpPr>
        <p:sp>
          <p:nvSpPr>
            <p:cNvPr id="9" name="Rectangle 8"/>
            <p:cNvSpPr/>
            <p:nvPr/>
          </p:nvSpPr>
          <p:spPr bwMode="auto">
            <a:xfrm>
              <a:off x="5919540" y="3335691"/>
              <a:ext cx="1941557" cy="119840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T/1/2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0" name="Straight Arrow Connector 19"/>
            <p:cNvCxnSpPr>
              <a:endCxn id="9" idx="1"/>
            </p:cNvCxnSpPr>
            <p:nvPr/>
          </p:nvCxnSpPr>
          <p:spPr bwMode="auto">
            <a:xfrm>
              <a:off x="4637635" y="3188918"/>
              <a:ext cx="1281905" cy="7459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4637635" y="5755141"/>
            <a:ext cx="3225350" cy="1205920"/>
            <a:chOff x="4637635" y="5755141"/>
            <a:chExt cx="3225350" cy="120592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921428" y="5755141"/>
              <a:ext cx="1941557" cy="120592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T/3/1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3" name="Straight Arrow Connector 22"/>
            <p:cNvCxnSpPr>
              <a:endCxn id="10" idx="1"/>
            </p:cNvCxnSpPr>
            <p:nvPr/>
          </p:nvCxnSpPr>
          <p:spPr bwMode="auto">
            <a:xfrm>
              <a:off x="4637635" y="6283768"/>
              <a:ext cx="1283793" cy="7433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1060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Commit Rule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17700"/>
            <a:ext cx="9344025" cy="5064125"/>
          </a:xfrm>
          <a:ln/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GB" dirty="0" smtClean="0"/>
              <a:t>The commit of a </a:t>
            </a:r>
            <a:r>
              <a:rPr lang="en-GB" dirty="0" err="1" smtClean="0"/>
              <a:t>subtransaction</a:t>
            </a:r>
            <a:r>
              <a:rPr lang="en-GB" dirty="0" smtClean="0"/>
              <a:t> makes the results accessible only to the parent</a:t>
            </a:r>
          </a:p>
          <a:p>
            <a:pPr marL="0" indent="0">
              <a:buFont typeface="Arial"/>
              <a:buNone/>
              <a:defRPr/>
            </a:pPr>
            <a:endParaRPr lang="en-GB" dirty="0" smtClean="0"/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The final commit happens only when all ancestors finally commit</a:t>
            </a:r>
          </a:p>
          <a:p>
            <a:pPr marL="194567" indent="-194567">
              <a:buFont typeface="Arial"/>
              <a:buChar char="•"/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Rollback Rule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17700"/>
            <a:ext cx="9344025" cy="5064125"/>
          </a:xfrm>
          <a:ln/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GB" dirty="0" smtClean="0"/>
              <a:t>If any [sub]transaction rolls back, all of its </a:t>
            </a:r>
            <a:r>
              <a:rPr lang="en-GB" dirty="0" err="1" smtClean="0"/>
              <a:t>subtransactions</a:t>
            </a:r>
            <a:r>
              <a:rPr lang="en-GB" dirty="0" smtClean="0"/>
              <a:t> roll back</a:t>
            </a:r>
          </a:p>
          <a:p>
            <a:pPr marL="194567" indent="-194567">
              <a:buFont typeface="Arial"/>
              <a:buChar char="•"/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Visibility Rule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17700"/>
            <a:ext cx="9344025" cy="5064125"/>
          </a:xfrm>
          <a:ln/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GB" dirty="0" smtClean="0"/>
              <a:t>Changes made by a </a:t>
            </a:r>
            <a:r>
              <a:rPr lang="en-GB" dirty="0" err="1" smtClean="0"/>
              <a:t>subtransaction</a:t>
            </a:r>
            <a:r>
              <a:rPr lang="en-GB" dirty="0" smtClean="0"/>
              <a:t> are visible to its parent</a:t>
            </a:r>
          </a:p>
          <a:p>
            <a:pPr marL="194567" indent="-194567">
              <a:buFont typeface="Arial"/>
              <a:buChar char="•"/>
              <a:defRPr/>
            </a:pPr>
            <a:endParaRPr lang="en-GB" dirty="0" smtClean="0"/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Objects held by a parent can be made accessible to </a:t>
            </a:r>
            <a:r>
              <a:rPr lang="en-GB" dirty="0" err="1" smtClean="0"/>
              <a:t>subtransactions</a:t>
            </a:r>
            <a:endParaRPr lang="en-GB" dirty="0" smtClean="0"/>
          </a:p>
          <a:p>
            <a:pPr marL="0" indent="0">
              <a:buFont typeface="Arial"/>
              <a:buNone/>
              <a:defRPr/>
            </a:pPr>
            <a:endParaRPr lang="en-GB" dirty="0" smtClean="0"/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Changes made by a </a:t>
            </a:r>
            <a:r>
              <a:rPr lang="en-GB" dirty="0" err="1" smtClean="0"/>
              <a:t>subtransaction</a:t>
            </a:r>
            <a:r>
              <a:rPr lang="en-GB" dirty="0" smtClean="0"/>
              <a:t> are not visible to its siblings</a:t>
            </a:r>
          </a:p>
          <a:p>
            <a:pPr marL="194567" indent="-194567">
              <a:buFont typeface="Arial"/>
              <a:buChar char="•"/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Observations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17700"/>
            <a:ext cx="9344025" cy="5064125"/>
          </a:xfrm>
          <a:ln/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GB" dirty="0" err="1" smtClean="0"/>
              <a:t>Subtransactions</a:t>
            </a:r>
            <a:r>
              <a:rPr lang="en-GB" dirty="0" smtClean="0"/>
              <a:t> are not fully equivalent to flat </a:t>
            </a:r>
            <a:r>
              <a:rPr lang="en-GB" dirty="0" smtClean="0"/>
              <a:t>transactions:</a:t>
            </a:r>
          </a:p>
          <a:p>
            <a:pPr lvl="1">
              <a:defRPr/>
            </a:pPr>
            <a:r>
              <a:rPr lang="en-GB" dirty="0" smtClean="0"/>
              <a:t>Atomic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Consistency preserving</a:t>
            </a:r>
          </a:p>
          <a:p>
            <a:pPr lvl="1">
              <a:defRPr/>
            </a:pPr>
            <a:r>
              <a:rPr lang="en-GB" dirty="0" smtClean="0"/>
              <a:t>Isolated</a:t>
            </a:r>
          </a:p>
          <a:p>
            <a:pPr lvl="1">
              <a:defRPr/>
            </a:pPr>
            <a:r>
              <a:rPr lang="en-GB" dirty="0" smtClean="0"/>
              <a:t>Not durable, because of the commit rule</a:t>
            </a:r>
          </a:p>
          <a:p>
            <a:pPr marL="194567" indent="-194567">
              <a:buFont typeface="Arial"/>
              <a:buChar char="•"/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Observations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17700"/>
            <a:ext cx="9344025" cy="5064125"/>
          </a:xfrm>
          <a:ln/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GB" dirty="0" smtClean="0"/>
              <a:t>Nesting and program modularisation complement each </a:t>
            </a:r>
            <a:br>
              <a:rPr lang="en-GB" dirty="0" smtClean="0"/>
            </a:br>
            <a:r>
              <a:rPr lang="en-GB" dirty="0" smtClean="0"/>
              <a:t>other</a:t>
            </a:r>
          </a:p>
          <a:p>
            <a:pPr lvl="1">
              <a:defRPr/>
            </a:pPr>
            <a:r>
              <a:rPr lang="en-GB" dirty="0" smtClean="0"/>
              <a:t>Well designed module has a clean interface, and no global variables</a:t>
            </a:r>
          </a:p>
          <a:p>
            <a:pPr lvl="1">
              <a:defRPr/>
            </a:pPr>
            <a:r>
              <a:rPr lang="en-GB" dirty="0" smtClean="0"/>
              <a:t>If it touches the database, the database is a large global variable</a:t>
            </a:r>
          </a:p>
          <a:p>
            <a:pPr lvl="1">
              <a:defRPr/>
            </a:pPr>
            <a:r>
              <a:rPr lang="en-GB" dirty="0" smtClean="0"/>
              <a:t>If the module is protected as a </a:t>
            </a:r>
            <a:r>
              <a:rPr lang="en-GB" dirty="0" err="1" smtClean="0"/>
              <a:t>subtransaction</a:t>
            </a:r>
            <a:r>
              <a:rPr lang="en-GB" dirty="0" smtClean="0"/>
              <a:t>, then </a:t>
            </a:r>
            <a:br>
              <a:rPr lang="en-GB" dirty="0" smtClean="0"/>
            </a:br>
            <a:r>
              <a:rPr lang="en-GB" dirty="0" smtClean="0"/>
              <a:t>database changes are kept clean too</a:t>
            </a:r>
          </a:p>
          <a:p>
            <a:pPr marL="0" indent="0">
              <a:buFont typeface="Arial"/>
              <a:buNone/>
              <a:defRPr/>
            </a:pPr>
            <a:endParaRPr lang="en-GB" dirty="0" smtClean="0"/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Nested transactions permit intra-transaction parallelism</a:t>
            </a:r>
          </a:p>
          <a:p>
            <a:pPr marL="194567" indent="-194567">
              <a:buFont typeface="Arial"/>
              <a:buChar char="•"/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Savepoints</a:t>
            </a:r>
            <a:endParaRPr lang="en-US" dirty="0" smtClean="0"/>
          </a:p>
          <a:p>
            <a:r>
              <a:rPr lang="en-US" dirty="0" smtClean="0"/>
              <a:t>Chained transactions</a:t>
            </a:r>
            <a:endParaRPr lang="en-US" dirty="0" smtClean="0"/>
          </a:p>
          <a:p>
            <a:r>
              <a:rPr lang="en-US" dirty="0" smtClean="0"/>
              <a:t>Nested transactions</a:t>
            </a:r>
          </a:p>
          <a:p>
            <a:r>
              <a:rPr lang="en-US" dirty="0" smtClean="0"/>
              <a:t>Sagas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3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Emulating Nesting with </a:t>
            </a:r>
            <a:r>
              <a:rPr lang="en-US" dirty="0" err="1" smtClean="0"/>
              <a:t>Savepoints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61874" y="1877982"/>
            <a:ext cx="1941557" cy="507664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6800" rIns="72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 T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invoke T/1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invoke T/2</a:t>
            </a: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invoke T/3</a:t>
            </a: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622892" y="1876895"/>
            <a:ext cx="3492831" cy="2045757"/>
            <a:chOff x="1622892" y="1876895"/>
            <a:chExt cx="3492831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invoke T/1/1</a:t>
              </a: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invoke T/1/2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>
              <a:off x="1622892" y="2653130"/>
              <a:ext cx="1551274" cy="24664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1617998" y="4120196"/>
            <a:ext cx="3497725" cy="1194668"/>
            <a:chOff x="1617998" y="4120196"/>
            <a:chExt cx="3497725" cy="119466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74166" y="4120196"/>
              <a:ext cx="1941557" cy="119466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T/2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3" name="Straight Arrow Connector 12"/>
            <p:cNvCxnSpPr>
              <a:endCxn id="6" idx="1"/>
            </p:cNvCxnSpPr>
            <p:nvPr/>
          </p:nvCxnSpPr>
          <p:spPr bwMode="auto">
            <a:xfrm flipV="1">
              <a:off x="1617998" y="4717530"/>
              <a:ext cx="1556168" cy="1175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1617998" y="5503000"/>
            <a:ext cx="3497725" cy="1458061"/>
            <a:chOff x="1617998" y="5503000"/>
            <a:chExt cx="3497725" cy="1458061"/>
          </a:xfrm>
        </p:grpSpPr>
        <p:sp>
          <p:nvSpPr>
            <p:cNvPr id="7" name="Rectangle 6"/>
            <p:cNvSpPr/>
            <p:nvPr/>
          </p:nvSpPr>
          <p:spPr bwMode="auto">
            <a:xfrm>
              <a:off x="3174166" y="5503000"/>
              <a:ext cx="1941557" cy="145806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T/3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invoke T/3/1</a:t>
              </a: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6" name="Straight Arrow Connector 15"/>
            <p:cNvCxnSpPr>
              <a:endCxn id="7" idx="1"/>
            </p:cNvCxnSpPr>
            <p:nvPr/>
          </p:nvCxnSpPr>
          <p:spPr bwMode="auto">
            <a:xfrm>
              <a:off x="1617998" y="5954529"/>
              <a:ext cx="1556168" cy="27750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4642881" y="1885148"/>
            <a:ext cx="3216327" cy="1219108"/>
            <a:chOff x="4642881" y="1885148"/>
            <a:chExt cx="3216327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5917651" y="1885148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4642881" y="2494702"/>
              <a:ext cx="1274770" cy="4265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4628769" y="3335691"/>
            <a:ext cx="3232328" cy="1198405"/>
            <a:chOff x="4628769" y="3335691"/>
            <a:chExt cx="3232328" cy="1198405"/>
          </a:xfrm>
        </p:grpSpPr>
        <p:sp>
          <p:nvSpPr>
            <p:cNvPr id="9" name="Rectangle 8"/>
            <p:cNvSpPr/>
            <p:nvPr/>
          </p:nvSpPr>
          <p:spPr bwMode="auto">
            <a:xfrm>
              <a:off x="5919540" y="3335691"/>
              <a:ext cx="1941557" cy="119840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T/1/2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0" name="Straight Arrow Connector 19"/>
            <p:cNvCxnSpPr>
              <a:endCxn id="9" idx="1"/>
            </p:cNvCxnSpPr>
            <p:nvPr/>
          </p:nvCxnSpPr>
          <p:spPr bwMode="auto">
            <a:xfrm>
              <a:off x="4628769" y="3443424"/>
              <a:ext cx="1290771" cy="4914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4637635" y="5755141"/>
            <a:ext cx="3225350" cy="1205920"/>
            <a:chOff x="4637635" y="5755141"/>
            <a:chExt cx="3225350" cy="120592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921428" y="5755141"/>
              <a:ext cx="1941557" cy="120592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START T/3/1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COMMIT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3" name="Straight Arrow Connector 22"/>
            <p:cNvCxnSpPr>
              <a:endCxn id="10" idx="1"/>
            </p:cNvCxnSpPr>
            <p:nvPr/>
          </p:nvCxnSpPr>
          <p:spPr bwMode="auto">
            <a:xfrm>
              <a:off x="4637635" y="6283768"/>
              <a:ext cx="1283793" cy="7433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cxnSp>
        <p:nvCxnSpPr>
          <p:cNvPr id="11" name="Straight Connector 10"/>
          <p:cNvCxnSpPr/>
          <p:nvPr/>
        </p:nvCxnSpPr>
        <p:spPr bwMode="auto">
          <a:xfrm>
            <a:off x="8622494" y="1873726"/>
            <a:ext cx="0" cy="50663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381026" y="2215646"/>
            <a:ext cx="9293086" cy="369332"/>
            <a:chOff x="381026" y="2215646"/>
            <a:chExt cx="9293086" cy="369332"/>
          </a:xfrm>
        </p:grpSpPr>
        <p:cxnSp>
          <p:nvCxnSpPr>
            <p:cNvPr id="26" name="Straight Connector 25"/>
            <p:cNvCxnSpPr/>
            <p:nvPr/>
          </p:nvCxnSpPr>
          <p:spPr bwMode="auto">
            <a:xfrm flipH="1">
              <a:off x="381026" y="2455556"/>
              <a:ext cx="82414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8608383" y="2215646"/>
              <a:ext cx="1065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eorgia"/>
                  <a:cs typeface="Georgia"/>
                </a:rPr>
                <a:t>save T/1</a:t>
              </a:r>
              <a:endParaRPr lang="en-US" dirty="0">
                <a:latin typeface="Georgia"/>
                <a:cs typeface="Georgia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203447" y="2537395"/>
            <a:ext cx="6642309" cy="369332"/>
            <a:chOff x="3203447" y="2537395"/>
            <a:chExt cx="6642309" cy="369332"/>
          </a:xfrm>
        </p:grpSpPr>
        <p:cxnSp>
          <p:nvCxnSpPr>
            <p:cNvPr id="37" name="Straight Connector 36"/>
            <p:cNvCxnSpPr/>
            <p:nvPr/>
          </p:nvCxnSpPr>
          <p:spPr bwMode="auto">
            <a:xfrm flipH="1">
              <a:off x="3203447" y="2732131"/>
              <a:ext cx="539927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8605550" y="2537395"/>
              <a:ext cx="1240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eorgia"/>
                  <a:cs typeface="Georgia"/>
                </a:rPr>
                <a:t>save T/1/1</a:t>
              </a:r>
              <a:endParaRPr lang="en-US" dirty="0">
                <a:latin typeface="Georgia"/>
                <a:cs typeface="Georgia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9968" y="5515110"/>
            <a:ext cx="9330689" cy="369332"/>
            <a:chOff x="349968" y="5515110"/>
            <a:chExt cx="9330689" cy="369332"/>
          </a:xfrm>
        </p:grpSpPr>
        <p:cxnSp>
          <p:nvCxnSpPr>
            <p:cNvPr id="36" name="Straight Connector 35"/>
            <p:cNvCxnSpPr/>
            <p:nvPr/>
          </p:nvCxnSpPr>
          <p:spPr bwMode="auto">
            <a:xfrm flipH="1">
              <a:off x="349968" y="5684457"/>
              <a:ext cx="82414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8619662" y="5515110"/>
              <a:ext cx="1060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eorgia"/>
                  <a:cs typeface="Georgia"/>
                </a:rPr>
                <a:t>save T/3</a:t>
              </a:r>
              <a:endParaRPr lang="en-US" dirty="0">
                <a:latin typeface="Georgia"/>
                <a:cs typeface="Georgia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175223" y="5836859"/>
            <a:ext cx="6709990" cy="369332"/>
            <a:chOff x="3175223" y="5836859"/>
            <a:chExt cx="6709990" cy="369332"/>
          </a:xfrm>
        </p:grpSpPr>
        <p:cxnSp>
          <p:nvCxnSpPr>
            <p:cNvPr id="44" name="Straight Connector 43"/>
            <p:cNvCxnSpPr/>
            <p:nvPr/>
          </p:nvCxnSpPr>
          <p:spPr bwMode="auto">
            <a:xfrm flipH="1">
              <a:off x="3175223" y="6088045"/>
              <a:ext cx="54528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8616829" y="5836859"/>
              <a:ext cx="1268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eorgia"/>
                  <a:cs typeface="Georgia"/>
                </a:rPr>
                <a:t>save T/3/1</a:t>
              </a:r>
              <a:endParaRPr lang="en-US" dirty="0">
                <a:latin typeface="Georgia"/>
                <a:cs typeface="Georgia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64081" y="4406900"/>
            <a:ext cx="9301209" cy="369332"/>
            <a:chOff x="364081" y="4406900"/>
            <a:chExt cx="9301209" cy="369332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364081" y="4626028"/>
              <a:ext cx="82414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8602717" y="4406900"/>
              <a:ext cx="10625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eorgia"/>
                  <a:cs typeface="Georgia"/>
                </a:rPr>
                <a:t>save T/2</a:t>
              </a:r>
              <a:endParaRPr lang="en-US" dirty="0">
                <a:latin typeface="Georgia"/>
                <a:cs typeface="Georgia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189335" y="3042605"/>
            <a:ext cx="6697456" cy="369332"/>
            <a:chOff x="3189335" y="3042605"/>
            <a:chExt cx="6697456" cy="369332"/>
          </a:xfrm>
        </p:grpSpPr>
        <p:cxnSp>
          <p:nvCxnSpPr>
            <p:cNvPr id="45" name="Straight Connector 44"/>
            <p:cNvCxnSpPr/>
            <p:nvPr/>
          </p:nvCxnSpPr>
          <p:spPr bwMode="auto">
            <a:xfrm flipH="1">
              <a:off x="3189335" y="3265565"/>
              <a:ext cx="541338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8616829" y="3042605"/>
              <a:ext cx="1269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eorgia"/>
                  <a:cs typeface="Georgia"/>
                </a:rPr>
                <a:t>save T/1/2</a:t>
              </a:r>
              <a:endParaRPr lang="en-US" dirty="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406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Observations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17700"/>
            <a:ext cx="9344025" cy="5064125"/>
          </a:xfrm>
          <a:ln/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GB" dirty="0" smtClean="0"/>
              <a:t>Using </a:t>
            </a:r>
            <a:r>
              <a:rPr lang="en-GB" dirty="0" err="1"/>
              <a:t>s</a:t>
            </a:r>
            <a:r>
              <a:rPr lang="en-GB" dirty="0" err="1" smtClean="0"/>
              <a:t>avepoints</a:t>
            </a:r>
            <a:r>
              <a:rPr lang="en-GB" dirty="0" smtClean="0"/>
              <a:t> is more flexible than nested transactions for internal recovery</a:t>
            </a:r>
          </a:p>
          <a:p>
            <a:pPr lvl="1">
              <a:defRPr/>
            </a:pPr>
            <a:r>
              <a:rPr lang="en-GB" dirty="0" smtClean="0"/>
              <a:t>Can roll back further</a:t>
            </a:r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True nested transactions are needed in order to run </a:t>
            </a:r>
            <a:r>
              <a:rPr lang="en-GB" dirty="0" err="1"/>
              <a:t>s</a:t>
            </a:r>
            <a:r>
              <a:rPr lang="en-GB" dirty="0" err="1" smtClean="0"/>
              <a:t>ubtransactions</a:t>
            </a:r>
            <a:r>
              <a:rPr lang="en-GB" dirty="0" smtClean="0"/>
              <a:t> in parallel (Intra-transaction parallelism)</a:t>
            </a:r>
          </a:p>
          <a:p>
            <a:pPr lvl="1">
              <a:defRPr/>
            </a:pPr>
            <a:r>
              <a:rPr lang="en-GB" dirty="0" smtClean="0"/>
              <a:t>Emulating with </a:t>
            </a:r>
            <a:r>
              <a:rPr lang="en-GB" dirty="0" err="1"/>
              <a:t>s</a:t>
            </a:r>
            <a:r>
              <a:rPr lang="en-GB" dirty="0" err="1" smtClean="0"/>
              <a:t>avepoints</a:t>
            </a:r>
            <a:r>
              <a:rPr lang="en-GB" dirty="0" smtClean="0"/>
              <a:t> needs '</a:t>
            </a:r>
            <a:r>
              <a:rPr lang="en-GB" dirty="0" err="1" smtClean="0"/>
              <a:t>subtransactions</a:t>
            </a:r>
            <a:r>
              <a:rPr lang="en-GB" dirty="0" smtClean="0"/>
              <a:t>' to be run in strict sequence</a:t>
            </a:r>
          </a:p>
          <a:p>
            <a:pPr marL="0" indent="0">
              <a:buFont typeface="Arial"/>
              <a:buNone/>
              <a:defRPr/>
            </a:pPr>
            <a:r>
              <a:rPr lang="en-GB" dirty="0" smtClean="0"/>
              <a:t>True nested can pass locks selectively</a:t>
            </a:r>
          </a:p>
          <a:p>
            <a:pPr lvl="1">
              <a:defRPr/>
            </a:pPr>
            <a:r>
              <a:rPr lang="en-GB" dirty="0" smtClean="0"/>
              <a:t>More flexible than </a:t>
            </a:r>
            <a:r>
              <a:rPr lang="en-GB" dirty="0" err="1"/>
              <a:t>s</a:t>
            </a:r>
            <a:r>
              <a:rPr lang="en-GB" dirty="0" err="1" smtClean="0"/>
              <a:t>avepoints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“Similar but different”</a:t>
            </a:r>
          </a:p>
          <a:p>
            <a:pPr marL="194567" indent="-194567">
              <a:buFont typeface="Arial"/>
              <a:buChar char="•"/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5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Saga</a:t>
            </a:r>
            <a:r>
              <a:rPr lang="en-US" dirty="0" smtClean="0"/>
              <a:t>: a collection of actions (= flat transactions) that form a long-duration transaction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Execution based around notion of </a:t>
            </a:r>
            <a:r>
              <a:rPr lang="en-US" b="1" dirty="0" smtClean="0"/>
              <a:t>compensating transactions</a:t>
            </a:r>
          </a:p>
          <a:p>
            <a:pPr lvl="1"/>
            <a:r>
              <a:rPr lang="en-US" dirty="0" smtClean="0"/>
              <a:t>Inverse of actions that allow them to be selectively rolled back</a:t>
            </a:r>
          </a:p>
          <a:p>
            <a:pPr lvl="1"/>
            <a:r>
              <a:rPr lang="en-US" dirty="0" smtClean="0"/>
              <a:t>Used to recover from partial execution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0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Sagas specified as a digraph</a:t>
            </a:r>
          </a:p>
          <a:p>
            <a:pPr lvl="1"/>
            <a:r>
              <a:rPr lang="en-US" dirty="0" smtClean="0"/>
              <a:t>Nodes are either actions or the terminal nodes </a:t>
            </a:r>
            <a:r>
              <a:rPr lang="en-US" b="1" dirty="0" smtClean="0"/>
              <a:t>abort</a:t>
            </a:r>
            <a:r>
              <a:rPr lang="en-US" dirty="0" smtClean="0"/>
              <a:t> and </a:t>
            </a:r>
            <a:r>
              <a:rPr lang="en-US" b="1" dirty="0" smtClean="0"/>
              <a:t>complete</a:t>
            </a:r>
          </a:p>
          <a:p>
            <a:pPr lvl="1"/>
            <a:r>
              <a:rPr lang="en-US" dirty="0" smtClean="0"/>
              <a:t>One node is designated the start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Paths in graph represent sequences of actions </a:t>
            </a:r>
          </a:p>
          <a:p>
            <a:pPr lvl="1"/>
            <a:r>
              <a:rPr lang="en-US" dirty="0" smtClean="0"/>
              <a:t>Paths leading to </a:t>
            </a:r>
            <a:r>
              <a:rPr lang="en-US" b="1" dirty="0" smtClean="0"/>
              <a:t>abort </a:t>
            </a:r>
            <a:r>
              <a:rPr lang="en-US" dirty="0" smtClean="0"/>
              <a:t>are sequences of actions that cause the overall transaction to be rolled back</a:t>
            </a:r>
          </a:p>
          <a:p>
            <a:pPr lvl="1"/>
            <a:r>
              <a:rPr lang="en-US" dirty="0" smtClean="0"/>
              <a:t>Paths leading to </a:t>
            </a:r>
            <a:r>
              <a:rPr lang="en-US" b="1" dirty="0" smtClean="0"/>
              <a:t>complete</a:t>
            </a:r>
            <a:r>
              <a:rPr lang="en-US" dirty="0" smtClean="0"/>
              <a:t> are successful sequences that make persistent changes to the database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2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Saga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action A has a compensating transaction A</a:t>
            </a:r>
            <a:r>
              <a:rPr lang="en-US" baseline="30000" dirty="0" smtClean="0"/>
              <a:t>-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Assume that if A is an action and α a sequence of legal actions,</a:t>
            </a:r>
            <a:r>
              <a:rPr lang="en-US" dirty="0"/>
              <a:t> </a:t>
            </a:r>
            <a:r>
              <a:rPr lang="en-US" dirty="0" smtClean="0"/>
              <a:t>then AαA</a:t>
            </a:r>
            <a:r>
              <a:rPr lang="en-US" baseline="30000" dirty="0"/>
              <a:t>-</a:t>
            </a:r>
            <a:r>
              <a:rPr lang="en-US" baseline="30000" dirty="0" smtClean="0"/>
              <a:t>1</a:t>
            </a:r>
            <a:r>
              <a:rPr lang="en-US" dirty="0" smtClean="0"/>
              <a:t> ≣ α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execution of a saga leads to </a:t>
            </a:r>
            <a:r>
              <a:rPr lang="en-US" b="1" dirty="0" smtClean="0"/>
              <a:t>abort</a:t>
            </a:r>
            <a:r>
              <a:rPr lang="en-US" dirty="0" smtClean="0"/>
              <a:t>, roll back the </a:t>
            </a:r>
            <a:r>
              <a:rPr lang="en-US" dirty="0" smtClean="0"/>
              <a:t>saga by </a:t>
            </a:r>
            <a:r>
              <a:rPr lang="en-US" dirty="0" smtClean="0"/>
              <a:t>executing the compensating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Transactions considered so far are flat transactions</a:t>
            </a:r>
          </a:p>
          <a:p>
            <a:pPr lvl="1"/>
            <a:r>
              <a:rPr lang="en-US" dirty="0" smtClean="0"/>
              <a:t>Basic building block</a:t>
            </a:r>
          </a:p>
          <a:p>
            <a:pPr lvl="1"/>
            <a:r>
              <a:rPr lang="en-US" dirty="0" smtClean="0"/>
              <a:t>Only one level of control by the application</a:t>
            </a:r>
          </a:p>
          <a:p>
            <a:pPr lvl="1"/>
            <a:r>
              <a:rPr lang="en-US" dirty="0" smtClean="0"/>
              <a:t>All-or-nothing (commit or abort)</a:t>
            </a:r>
          </a:p>
          <a:p>
            <a:pPr lvl="1"/>
            <a:r>
              <a:rPr lang="en-US" dirty="0" smtClean="0"/>
              <a:t>The simplest type of transaction!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56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Duration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Transactions considered so far are short duration</a:t>
            </a:r>
          </a:p>
          <a:p>
            <a:pPr lvl="1"/>
            <a:r>
              <a:rPr lang="en-US" dirty="0" smtClean="0"/>
              <a:t>Banking or ticket reservations as example applications</a:t>
            </a:r>
          </a:p>
          <a:p>
            <a:pPr lvl="1"/>
            <a:r>
              <a:rPr lang="en-US" dirty="0" smtClean="0"/>
              <a:t>Transactions complete in minutes, if not seconds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Long-lived transactions present particular challenges</a:t>
            </a:r>
          </a:p>
          <a:p>
            <a:pPr lvl="1"/>
            <a:r>
              <a:rPr lang="en-GB" dirty="0" smtClean="0"/>
              <a:t>More susceptible to failure (and rollback not acceptable)</a:t>
            </a:r>
          </a:p>
          <a:p>
            <a:pPr lvl="1"/>
            <a:r>
              <a:rPr lang="en-GB" dirty="0" smtClean="0"/>
              <a:t>May lock and access many data items (increases chance of deadlock)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06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3"/>
          <p:cNvSpPr>
            <a:spLocks noGrp="1"/>
          </p:cNvSpPr>
          <p:nvPr>
            <p:ph type="title"/>
          </p:nvPr>
        </p:nvSpPr>
        <p:spPr>
          <a:xfrm>
            <a:off x="357188" y="1927225"/>
            <a:ext cx="9344025" cy="4660900"/>
          </a:xfrm>
        </p:spPr>
        <p:txBody>
          <a:bodyPr/>
          <a:lstStyle/>
          <a:p>
            <a:r>
              <a:rPr lang="en-US" dirty="0" err="1" smtClean="0">
                <a:latin typeface="Georgia" charset="0"/>
                <a:ea typeface="ＭＳ Ｐゴシック" charset="0"/>
                <a:cs typeface="ＭＳ Ｐゴシック" charset="0"/>
              </a:rPr>
              <a:t>Savepoints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Savepoints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Savepoint</a:t>
            </a:r>
            <a:r>
              <a:rPr lang="en-US" dirty="0" smtClean="0"/>
              <a:t>: an identifiable point in a flat transaction representing a partially consistent state which can be used as an internal restart point for the transaction</a:t>
            </a:r>
          </a:p>
          <a:p>
            <a:pPr marL="0" indent="0">
              <a:buNone/>
            </a:pPr>
            <a:r>
              <a:rPr lang="en-US" dirty="0" smtClean="0"/>
              <a:t>Used for deadlock handling</a:t>
            </a:r>
          </a:p>
          <a:p>
            <a:pPr lvl="1"/>
            <a:r>
              <a:rPr lang="en-US" dirty="0" smtClean="0"/>
              <a:t>partially rollback transaction in order to release required locks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Savepoints</a:t>
            </a:r>
            <a:r>
              <a:rPr lang="en-US" dirty="0" smtClean="0"/>
              <a:t> may be persistent</a:t>
            </a:r>
            <a:endParaRPr lang="en-US" dirty="0"/>
          </a:p>
          <a:p>
            <a:pPr lvl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Following a system crash, restart in-flight  transactions from their most recent </a:t>
            </a:r>
            <a:r>
              <a:rPr lang="en-GB" dirty="0" err="1">
                <a:latin typeface="Georgia" charset="0"/>
                <a:ea typeface="ＭＳ Ｐゴシック" charset="0"/>
                <a:cs typeface="ＭＳ Ｐゴシック" charset="0"/>
              </a:rPr>
              <a:t>savepoints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2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Savepoints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2111570" y="2157209"/>
            <a:ext cx="1941557" cy="39377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6800" rIns="72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 T1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112282" y="2545692"/>
            <a:ext cx="1942315" cy="1371710"/>
            <a:chOff x="2112282" y="2545692"/>
            <a:chExt cx="1942315" cy="1371710"/>
          </a:xfrm>
        </p:grpSpPr>
        <p:sp>
          <p:nvSpPr>
            <p:cNvPr id="7" name="Rectangle 6"/>
            <p:cNvSpPr/>
            <p:nvPr/>
          </p:nvSpPr>
          <p:spPr bwMode="auto">
            <a:xfrm>
              <a:off x="2112282" y="2545692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1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operation 2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3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13040" y="3523631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SAVEPOINT 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112798" y="3915828"/>
            <a:ext cx="1942315" cy="1371710"/>
            <a:chOff x="2112798" y="3915828"/>
            <a:chExt cx="1942315" cy="137171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112798" y="3915828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4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operation 5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6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113556" y="4893767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SAVEPOINT 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14003" y="5284750"/>
            <a:ext cx="1942179" cy="1371841"/>
            <a:chOff x="2114003" y="5284750"/>
            <a:chExt cx="1942179" cy="13718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2114003" y="6262820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ROLLBACK to 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14625" y="5284750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7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operation 8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9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996461" y="3912872"/>
            <a:ext cx="1942315" cy="1371710"/>
            <a:chOff x="5996461" y="3912872"/>
            <a:chExt cx="1942315" cy="137171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996461" y="3912872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4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operation 5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6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997219" y="4890811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SAVEPOINT 3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998288" y="5281794"/>
            <a:ext cx="1942315" cy="1371710"/>
            <a:chOff x="5998288" y="5281794"/>
            <a:chExt cx="1942315" cy="137171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998288" y="5281794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7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Georgia"/>
                  <a:ea typeface="ＭＳ Ｐゴシック" pitchFamily="-106" charset="-128"/>
                  <a:cs typeface="Georgia"/>
                </a:rPr>
                <a:t>operation 8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operation 9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999046" y="6259733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6800" rIns="72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SAVEPOINT 4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23" name="Elbow Connector 22"/>
          <p:cNvCxnSpPr>
            <a:stCxn id="10" idx="2"/>
            <a:endCxn id="16" idx="0"/>
          </p:cNvCxnSpPr>
          <p:nvPr/>
        </p:nvCxnSpPr>
        <p:spPr bwMode="auto">
          <a:xfrm rot="5400000" flipH="1" flipV="1">
            <a:off x="3654151" y="3343503"/>
            <a:ext cx="2743719" cy="3882458"/>
          </a:xfrm>
          <a:prstGeom prst="bentConnector5">
            <a:avLst>
              <a:gd name="adj1" fmla="val -8332"/>
              <a:gd name="adj2" fmla="val 50000"/>
              <a:gd name="adj3" fmla="val 108332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4223728" y="2549253"/>
            <a:ext cx="2216777" cy="968904"/>
            <a:chOff x="4223728" y="2549253"/>
            <a:chExt cx="2216777" cy="968904"/>
          </a:xfrm>
        </p:grpSpPr>
        <p:sp>
          <p:nvSpPr>
            <p:cNvPr id="34" name="Right Brace 33"/>
            <p:cNvSpPr/>
            <p:nvPr/>
          </p:nvSpPr>
          <p:spPr bwMode="auto">
            <a:xfrm>
              <a:off x="4223728" y="2549253"/>
              <a:ext cx="291616" cy="968904"/>
            </a:xfrm>
            <a:prstGeom prst="rightBrace">
              <a:avLst/>
            </a:prstGeom>
            <a:noFill/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62379" y="2709169"/>
              <a:ext cx="18781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eorgia"/>
                  <a:cs typeface="Georgia"/>
                </a:rPr>
                <a:t>work covered by</a:t>
              </a:r>
            </a:p>
            <a:p>
              <a:r>
                <a:rPr lang="en-US" dirty="0" err="1" smtClean="0">
                  <a:latin typeface="Georgia"/>
                  <a:cs typeface="Georgia"/>
                </a:rPr>
                <a:t>savepoint</a:t>
              </a:r>
              <a:r>
                <a:rPr lang="en-US" dirty="0" smtClean="0">
                  <a:latin typeface="Georgia"/>
                  <a:cs typeface="Georgia"/>
                </a:rPr>
                <a:t> 1</a:t>
              </a:r>
              <a:endParaRPr lang="en-US" dirty="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110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3"/>
          <p:cNvSpPr>
            <a:spLocks noGrp="1"/>
          </p:cNvSpPr>
          <p:nvPr>
            <p:ph type="title"/>
          </p:nvPr>
        </p:nvSpPr>
        <p:spPr>
          <a:xfrm>
            <a:off x="357188" y="1927225"/>
            <a:ext cx="9344025" cy="46609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Chained Transactions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700" dirty="0" smtClean="0"/>
              <a:t>Transaction broken into </a:t>
            </a:r>
            <a:r>
              <a:rPr lang="en-US" sz="2700" dirty="0" err="1" smtClean="0"/>
              <a:t>subtransactions</a:t>
            </a:r>
            <a:r>
              <a:rPr lang="en-US" sz="2700" dirty="0" smtClean="0"/>
              <a:t> which are executed serially</a:t>
            </a:r>
          </a:p>
          <a:p>
            <a:pPr marL="0" indent="0">
              <a:buNone/>
            </a:pPr>
            <a:r>
              <a:rPr lang="en-US" sz="2700" dirty="0" smtClean="0"/>
              <a:t>On chaining to the next </a:t>
            </a:r>
            <a:r>
              <a:rPr lang="en-US" sz="2700" dirty="0" err="1" smtClean="0"/>
              <a:t>subtransaction</a:t>
            </a:r>
            <a:r>
              <a:rPr lang="en-US" sz="2700" dirty="0" smtClean="0"/>
              <a:t>:</a:t>
            </a:r>
          </a:p>
          <a:p>
            <a:pPr lvl="1"/>
            <a:r>
              <a:rPr lang="en-US" dirty="0" smtClean="0"/>
              <a:t>commit results</a:t>
            </a:r>
          </a:p>
          <a:p>
            <a:pPr lvl="1"/>
            <a:r>
              <a:rPr lang="en-US" dirty="0" smtClean="0"/>
              <a:t>keep (some) locks</a:t>
            </a:r>
          </a:p>
          <a:p>
            <a:pPr marL="0" indent="0">
              <a:buNone/>
            </a:pPr>
            <a:r>
              <a:rPr lang="en-US" sz="2700" dirty="0" smtClean="0"/>
              <a:t>Cannot rollback to previous </a:t>
            </a:r>
            <a:r>
              <a:rPr lang="en-US" sz="2700" dirty="0" err="1" smtClean="0"/>
              <a:t>subtransaction</a:t>
            </a:r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Transactions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BA254-1C6E-D546-957A-F81C6DC1BF9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6402617" y="2383007"/>
            <a:ext cx="1941557" cy="39377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6800" rIns="72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 T1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03329" y="2771490"/>
            <a:ext cx="1941557" cy="98042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6800" rIns="72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operation 1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operation 2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operation 3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404087" y="3749429"/>
            <a:ext cx="1941557" cy="39377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6800" rIns="72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CHAIN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3845" y="5383482"/>
            <a:ext cx="1941557" cy="98042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6800" rIns="72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operation 4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operation 5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operation 6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04603" y="6361421"/>
            <a:ext cx="1941557" cy="39377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6800" rIns="72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CHAIN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6837136" y="4431292"/>
            <a:ext cx="1072519" cy="691507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414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25" grpId="0" animBg="1"/>
    </p:bld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1834</TotalTime>
  <Words>887</Words>
  <Application>Microsoft Macintosh PowerPoint</Application>
  <PresentationFormat>Custom</PresentationFormat>
  <Paragraphs>261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ECS</vt:lpstr>
      <vt:lpstr>Advanced Transactions</vt:lpstr>
      <vt:lpstr>Overview</vt:lpstr>
      <vt:lpstr>Flat Transactions</vt:lpstr>
      <vt:lpstr>Long Duration Transactions</vt:lpstr>
      <vt:lpstr>Savepoints</vt:lpstr>
      <vt:lpstr>Savepoints</vt:lpstr>
      <vt:lpstr>Savepoints</vt:lpstr>
      <vt:lpstr>Chained Transactions</vt:lpstr>
      <vt:lpstr>Chained Transactions</vt:lpstr>
      <vt:lpstr>Savepoints versus Chained Transactions</vt:lpstr>
      <vt:lpstr>Savepoints versus Chained Transactions</vt:lpstr>
      <vt:lpstr>Nested  Transactions</vt:lpstr>
      <vt:lpstr>Nested Transactions</vt:lpstr>
      <vt:lpstr>Nested Transactions</vt:lpstr>
      <vt:lpstr>Commit Rule</vt:lpstr>
      <vt:lpstr>Rollback Rule</vt:lpstr>
      <vt:lpstr>Visibility Rule</vt:lpstr>
      <vt:lpstr>Observations</vt:lpstr>
      <vt:lpstr>Observations</vt:lpstr>
      <vt:lpstr>Emulating Nesting with Savepoints</vt:lpstr>
      <vt:lpstr>Observations</vt:lpstr>
      <vt:lpstr>Sagas</vt:lpstr>
      <vt:lpstr>Sagas</vt:lpstr>
      <vt:lpstr>Sagas</vt:lpstr>
      <vt:lpstr>Saga Execution</vt:lpstr>
    </vt:vector>
  </TitlesOfParts>
  <Company>Home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Stephen O'Connell</dc:creator>
  <cp:lastModifiedBy>Nicholas Gibbins</cp:lastModifiedBy>
  <cp:revision>66</cp:revision>
  <dcterms:created xsi:type="dcterms:W3CDTF">2005-02-13T14:38:23Z</dcterms:created>
  <dcterms:modified xsi:type="dcterms:W3CDTF">2015-03-06T12:25:48Z</dcterms:modified>
</cp:coreProperties>
</file>