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27"/>
  </p:notesMasterIdLst>
  <p:handoutMasterIdLst>
    <p:handoutMasterId r:id="rId28"/>
  </p:handoutMasterIdLst>
  <p:sldIdLst>
    <p:sldId id="306" r:id="rId2"/>
    <p:sldId id="330" r:id="rId3"/>
    <p:sldId id="332" r:id="rId4"/>
    <p:sldId id="333" r:id="rId5"/>
    <p:sldId id="315" r:id="rId6"/>
    <p:sldId id="334" r:id="rId7"/>
    <p:sldId id="335" r:id="rId8"/>
    <p:sldId id="317" r:id="rId9"/>
    <p:sldId id="343" r:id="rId10"/>
    <p:sldId id="278" r:id="rId11"/>
    <p:sldId id="319" r:id="rId12"/>
    <p:sldId id="312" r:id="rId13"/>
    <p:sldId id="337" r:id="rId14"/>
    <p:sldId id="336" r:id="rId15"/>
    <p:sldId id="309" r:id="rId16"/>
    <p:sldId id="311" r:id="rId17"/>
    <p:sldId id="310" r:id="rId18"/>
    <p:sldId id="281" r:id="rId19"/>
    <p:sldId id="320" r:id="rId20"/>
    <p:sldId id="338" r:id="rId21"/>
    <p:sldId id="283" r:id="rId22"/>
    <p:sldId id="339" r:id="rId23"/>
    <p:sldId id="340" r:id="rId24"/>
    <p:sldId id="341" r:id="rId25"/>
    <p:sldId id="342" r:id="rId26"/>
  </p:sldIdLst>
  <p:sldSz cx="10058400" cy="7772400"/>
  <p:notesSz cx="10236200" cy="70993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282" autoAdjust="0"/>
    <p:restoredTop sz="94660"/>
  </p:normalViewPr>
  <p:slideViewPr>
    <p:cSldViewPr snapToGrid="0" showGuides="1">
      <p:cViewPr>
        <p:scale>
          <a:sx n="90" d="100"/>
          <a:sy n="90" d="100"/>
        </p:scale>
        <p:origin x="-240" y="-1200"/>
      </p:cViewPr>
      <p:guideLst>
        <p:guide orient="horz" pos="2767"/>
        <p:guide pos="316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37" d="100"/>
        <a:sy n="137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notesMaster" Target="notesMasters/notesMaster1.xml"/><Relationship Id="rId28" Type="http://schemas.openxmlformats.org/officeDocument/2006/relationships/handoutMaster" Target="handoutMasters/handoutMaster1.xml"/><Relationship Id="rId2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presProps" Target="presProps.xml"/><Relationship Id="rId31" Type="http://schemas.openxmlformats.org/officeDocument/2006/relationships/viewProps" Target="viewProps.xml"/><Relationship Id="rId32" Type="http://schemas.openxmlformats.org/officeDocument/2006/relationships/theme" Target="theme/theme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7063" cy="35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445" tIns="47723" rIns="95445" bIns="47723" numCol="1" anchor="t" anchorCtr="0" compatLnSpc="1">
            <a:prstTxWarp prst="textNoShape">
              <a:avLst/>
            </a:prstTxWarp>
          </a:bodyPr>
          <a:lstStyle>
            <a:lvl1pPr defTabSz="954088">
              <a:defRPr sz="1300" smtClean="0"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795963" y="0"/>
            <a:ext cx="4438650" cy="35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445" tIns="47723" rIns="95445" bIns="47723" numCol="1" anchor="t" anchorCtr="0" compatLnSpc="1">
            <a:prstTxWarp prst="textNoShape">
              <a:avLst/>
            </a:prstTxWarp>
          </a:bodyPr>
          <a:lstStyle>
            <a:lvl1pPr algn="r" defTabSz="954088">
              <a:defRPr sz="1300" smtClean="0"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32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742113"/>
            <a:ext cx="4437063" cy="35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445" tIns="47723" rIns="95445" bIns="47723" numCol="1" anchor="b" anchorCtr="0" compatLnSpc="1">
            <a:prstTxWarp prst="textNoShape">
              <a:avLst/>
            </a:prstTxWarp>
          </a:bodyPr>
          <a:lstStyle>
            <a:lvl1pPr defTabSz="954088">
              <a:defRPr sz="1300" smtClean="0"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32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795963" y="6742113"/>
            <a:ext cx="4438650" cy="35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445" tIns="47723" rIns="95445" bIns="47723" numCol="1" anchor="b" anchorCtr="0" compatLnSpc="1">
            <a:prstTxWarp prst="textNoShape">
              <a:avLst/>
            </a:prstTxWarp>
          </a:bodyPr>
          <a:lstStyle>
            <a:lvl1pPr algn="r" defTabSz="954088">
              <a:defRPr sz="1300" smtClean="0">
                <a:cs typeface="+mn-cs"/>
              </a:defRPr>
            </a:lvl1pPr>
          </a:lstStyle>
          <a:p>
            <a:pPr>
              <a:defRPr/>
            </a:pPr>
            <a:fld id="{70BFDC67-9B71-944E-8A72-36DE8DFDA7E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74380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7063" cy="35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445" tIns="47723" rIns="95445" bIns="47723" numCol="1" anchor="t" anchorCtr="0" compatLnSpc="1">
            <a:prstTxWarp prst="textNoShape">
              <a:avLst/>
            </a:prstTxWarp>
          </a:bodyPr>
          <a:lstStyle>
            <a:lvl1pPr defTabSz="954088">
              <a:defRPr sz="1300" smtClean="0"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797550" y="0"/>
            <a:ext cx="4437063" cy="35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445" tIns="47723" rIns="95445" bIns="47723" numCol="1" anchor="t" anchorCtr="0" compatLnSpc="1">
            <a:prstTxWarp prst="textNoShape">
              <a:avLst/>
            </a:prstTxWarp>
          </a:bodyPr>
          <a:lstStyle>
            <a:lvl1pPr algn="r" defTabSz="954088">
              <a:defRPr sz="1300" smtClean="0"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73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394075" y="531813"/>
            <a:ext cx="3448050" cy="26638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73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023938" y="3373438"/>
            <a:ext cx="8188325" cy="3194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445" tIns="47723" rIns="95445" bIns="477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573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742113"/>
            <a:ext cx="4437063" cy="35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445" tIns="47723" rIns="95445" bIns="47723" numCol="1" anchor="b" anchorCtr="0" compatLnSpc="1">
            <a:prstTxWarp prst="textNoShape">
              <a:avLst/>
            </a:prstTxWarp>
          </a:bodyPr>
          <a:lstStyle>
            <a:lvl1pPr defTabSz="954088">
              <a:defRPr sz="1300" smtClean="0"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73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797550" y="6742113"/>
            <a:ext cx="4437063" cy="35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445" tIns="47723" rIns="95445" bIns="47723" numCol="1" anchor="b" anchorCtr="0" compatLnSpc="1">
            <a:prstTxWarp prst="textNoShape">
              <a:avLst/>
            </a:prstTxWarp>
          </a:bodyPr>
          <a:lstStyle>
            <a:lvl1pPr algn="r" defTabSz="954088">
              <a:defRPr sz="1300" smtClean="0">
                <a:cs typeface="+mn-cs"/>
              </a:defRPr>
            </a:lvl1pPr>
          </a:lstStyle>
          <a:p>
            <a:pPr>
              <a:defRPr/>
            </a:pPr>
            <a:fld id="{4F0E9761-03EA-F24B-B275-4CCD4CCA1DE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156565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033" descr="white_logo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6388" y="431800"/>
            <a:ext cx="2965450" cy="661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 descr="Electronics_and_Computer_Science_BLACK-2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88" y="431800"/>
            <a:ext cx="2378075" cy="661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356399" y="1926909"/>
            <a:ext cx="9345600" cy="2448665"/>
          </a:xfrm>
        </p:spPr>
        <p:txBody>
          <a:bodyPr lIns="101882" anchor="b"/>
          <a:lstStyle>
            <a:lvl1pPr algn="l">
              <a:defRPr sz="8000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356400" y="4375574"/>
            <a:ext cx="9345600" cy="2205778"/>
          </a:xfrm>
        </p:spPr>
        <p:txBody>
          <a:bodyPr lIns="101882"/>
          <a:lstStyle>
            <a:lvl1pPr marL="0" indent="0">
              <a:buFontTx/>
              <a:buNone/>
              <a:defRPr sz="4000">
                <a:solidFill>
                  <a:srgbClr val="B1D3D6"/>
                </a:solidFill>
              </a:defRPr>
            </a:lvl1pPr>
          </a:lstStyle>
          <a:p>
            <a:r>
              <a:rPr lang="en-GB" smtClean="0"/>
              <a:t>Click to edit Master subtitle style</a:t>
            </a:r>
            <a:endParaRPr lang="en-GB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0"/>
          </p:nvPr>
        </p:nvSpPr>
        <p:spPr>
          <a:xfrm>
            <a:off x="356400" y="6581352"/>
            <a:ext cx="9345600" cy="1000575"/>
          </a:xfrm>
        </p:spPr>
        <p:txBody>
          <a:bodyPr/>
          <a:lstStyle>
            <a:lvl1pPr marL="100278" indent="0">
              <a:spcAft>
                <a:spcPts val="0"/>
              </a:spcAft>
              <a:buNone/>
              <a:defRPr sz="2200" baseline="0">
                <a:solidFill>
                  <a:srgbClr val="B1D3D6"/>
                </a:solidFill>
              </a:defRPr>
            </a:lvl1pPr>
          </a:lstStyle>
          <a:p>
            <a:pPr lvl="0"/>
            <a:r>
              <a:rPr lang="en-GB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754951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52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7100" y="431800"/>
            <a:ext cx="2376488" cy="528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56400" y="1917600"/>
            <a:ext cx="9345600" cy="5064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lnSpc>
                <a:spcPct val="100000"/>
              </a:lnSpc>
              <a:spcAft>
                <a:spcPts val="2006"/>
              </a:spcAft>
              <a:defRPr/>
            </a:lvl1pPr>
            <a:lvl2pPr marL="601668" indent="-200556">
              <a:lnSpc>
                <a:spcPct val="100000"/>
              </a:lnSpc>
              <a:spcAft>
                <a:spcPts val="1337"/>
              </a:spcAft>
              <a:buFont typeface="Lucida Grande"/>
              <a:buChar char="–"/>
              <a:defRPr/>
            </a:lvl2pPr>
            <a:lvl3pPr marL="902502" indent="-200556">
              <a:lnSpc>
                <a:spcPct val="100000"/>
              </a:lnSpc>
              <a:spcAft>
                <a:spcPts val="1337"/>
              </a:spcAft>
              <a:buFont typeface="Lucida Grande"/>
              <a:buChar char="–"/>
              <a:defRPr/>
            </a:lvl3pPr>
            <a:lvl4pPr marL="1203336" indent="-200556">
              <a:lnSpc>
                <a:spcPct val="100000"/>
              </a:lnSpc>
              <a:spcAft>
                <a:spcPts val="1337"/>
              </a:spcAft>
              <a:buFont typeface="Lucida Grande"/>
              <a:buChar char="–"/>
              <a:defRPr/>
            </a:lvl4pPr>
            <a:lvl5pPr marL="1504170" indent="-200556">
              <a:lnSpc>
                <a:spcPct val="100000"/>
              </a:lnSpc>
              <a:spcAft>
                <a:spcPts val="1337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5B6E68-5BDB-2541-BD40-D45648B6FCF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3523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bg>
      <p:bgPr>
        <a:gradFill rotWithShape="1">
          <a:gsLst>
            <a:gs pos="0">
              <a:srgbClr val="007275"/>
            </a:gs>
            <a:gs pos="50000">
              <a:srgbClr val="007275"/>
            </a:gs>
            <a:gs pos="100000">
              <a:srgbClr val="008CAC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033" descr="white_logo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2500" y="431800"/>
            <a:ext cx="2354263" cy="527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400" y="1926909"/>
            <a:ext cx="9345600" cy="4661704"/>
          </a:xfrm>
        </p:spPr>
        <p:txBody>
          <a:bodyPr anchor="ctr"/>
          <a:lstStyle>
            <a:lvl1pPr algn="r">
              <a:defRPr sz="8000" b="0" i="0" cap="none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9048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Section Header">
    <p:bg>
      <p:bgPr>
        <a:gradFill rotWithShape="1">
          <a:gsLst>
            <a:gs pos="0">
              <a:srgbClr val="007275"/>
            </a:gs>
            <a:gs pos="50000">
              <a:srgbClr val="007275"/>
            </a:gs>
            <a:gs pos="100000">
              <a:srgbClr val="008CAC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0058400" cy="7772400"/>
          </a:xfrm>
        </p:spPr>
        <p:txBody>
          <a:bodyPr/>
          <a:lstStyle>
            <a:lvl1pPr marL="100278" indent="0">
              <a:buNone/>
              <a:defRPr>
                <a:solidFill>
                  <a:srgbClr val="FFFFFF"/>
                </a:solidFill>
              </a:defRPr>
            </a:lvl1pPr>
          </a:lstStyle>
          <a:p>
            <a:pPr lvl="0"/>
            <a:r>
              <a:rPr lang="en-GB" noProof="0" smtClean="0"/>
              <a:t>Drag picture to placeholder or click icon to add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400" y="4994487"/>
            <a:ext cx="9345600" cy="1543685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/>
          <a:lstStyle>
            <a:lvl1pPr algn="l">
              <a:defRPr sz="5300" b="0" i="0" cap="none"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5" name="Text Placeholder 2"/>
          <p:cNvSpPr>
            <a:spLocks noGrp="1"/>
          </p:cNvSpPr>
          <p:nvPr>
            <p:ph type="body" idx="1"/>
          </p:nvPr>
        </p:nvSpPr>
        <p:spPr>
          <a:xfrm>
            <a:off x="356400" y="6538172"/>
            <a:ext cx="9345600" cy="447993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 anchor="b"/>
          <a:lstStyle>
            <a:lvl1pPr marL="0" indent="0">
              <a:buNone/>
              <a:defRPr sz="1800" b="1">
                <a:solidFill>
                  <a:srgbClr val="FFFFFF"/>
                </a:solidFill>
              </a:defRPr>
            </a:lvl1pPr>
            <a:lvl2pPr marL="509412" indent="0">
              <a:buNone/>
              <a:defRPr sz="2000"/>
            </a:lvl2pPr>
            <a:lvl3pPr marL="1018824" indent="0">
              <a:buNone/>
              <a:defRPr sz="1800"/>
            </a:lvl3pPr>
            <a:lvl4pPr marL="1528237" indent="0">
              <a:buNone/>
              <a:defRPr sz="1600"/>
            </a:lvl4pPr>
            <a:lvl5pPr marL="2037649" indent="0">
              <a:buNone/>
              <a:defRPr sz="1600"/>
            </a:lvl5pPr>
            <a:lvl6pPr marL="2547061" indent="0">
              <a:buNone/>
              <a:defRPr sz="1600"/>
            </a:lvl6pPr>
            <a:lvl7pPr marL="3056473" indent="0">
              <a:buNone/>
              <a:defRPr sz="1600"/>
            </a:lvl7pPr>
            <a:lvl8pPr marL="3565886" indent="0">
              <a:buNone/>
              <a:defRPr sz="1600"/>
            </a:lvl8pPr>
            <a:lvl9pPr marL="4075298" indent="0">
              <a:buNone/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37795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7100" y="431800"/>
            <a:ext cx="2376488" cy="528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6400" y="1907117"/>
            <a:ext cx="4505160" cy="5088043"/>
          </a:xfrm>
        </p:spPr>
        <p:txBody>
          <a:bodyPr/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96840" y="1907117"/>
            <a:ext cx="4505160" cy="5088042"/>
          </a:xfrm>
        </p:spPr>
        <p:txBody>
          <a:bodyPr/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6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826346-DCF1-E249-8BC7-0596CDDC399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96129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7100" y="431800"/>
            <a:ext cx="2376488" cy="528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6400" y="1907116"/>
            <a:ext cx="4505160" cy="725064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6400" y="2632180"/>
            <a:ext cx="4505160" cy="4362981"/>
          </a:xfrm>
        </p:spPr>
        <p:txBody>
          <a:bodyPr/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96839" y="1907116"/>
            <a:ext cx="4503580" cy="725064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96839" y="2632179"/>
            <a:ext cx="4503580" cy="4362982"/>
          </a:xfrm>
        </p:spPr>
        <p:txBody>
          <a:bodyPr/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8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B5BD19-5364-624C-8014-58EB58FBFBC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4647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7100" y="431800"/>
            <a:ext cx="2376488" cy="528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56400" y="1907117"/>
            <a:ext cx="9345600" cy="5088043"/>
          </a:xfrm>
        </p:spPr>
        <p:txBody>
          <a:bodyPr/>
          <a:lstStyle/>
          <a:p>
            <a:pPr lvl="0"/>
            <a:r>
              <a:rPr lang="en-GB" noProof="0" smtClean="0"/>
              <a:t>Click icon to add table</a:t>
            </a:r>
            <a:endParaRPr lang="en-US" noProof="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A6B505-6F0F-A241-A135-6ABF66BA977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4538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7100" y="431800"/>
            <a:ext cx="2376488" cy="528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56400" y="1917600"/>
            <a:ext cx="9345600" cy="2380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lnSpc>
                <a:spcPct val="100000"/>
              </a:lnSpc>
              <a:spcAft>
                <a:spcPts val="2006"/>
              </a:spcAft>
              <a:defRPr/>
            </a:lvl1pPr>
            <a:lvl2pPr marL="601668" indent="-200556">
              <a:lnSpc>
                <a:spcPct val="100000"/>
              </a:lnSpc>
              <a:spcAft>
                <a:spcPts val="1337"/>
              </a:spcAft>
              <a:buFont typeface="Lucida Grande"/>
              <a:buChar char="–"/>
              <a:defRPr/>
            </a:lvl2pPr>
            <a:lvl3pPr marL="902502" indent="-200556">
              <a:lnSpc>
                <a:spcPct val="100000"/>
              </a:lnSpc>
              <a:spcAft>
                <a:spcPts val="1337"/>
              </a:spcAft>
              <a:buFont typeface="Lucida Grande"/>
              <a:buChar char="–"/>
              <a:defRPr/>
            </a:lvl3pPr>
            <a:lvl4pPr marL="1203336" indent="-200556">
              <a:lnSpc>
                <a:spcPct val="100000"/>
              </a:lnSpc>
              <a:spcAft>
                <a:spcPts val="1337"/>
              </a:spcAft>
              <a:buFont typeface="Lucida Grande"/>
              <a:buChar char="–"/>
              <a:defRPr/>
            </a:lvl4pPr>
            <a:lvl5pPr marL="1504170" indent="-200556">
              <a:lnSpc>
                <a:spcPct val="100000"/>
              </a:lnSpc>
              <a:spcAft>
                <a:spcPts val="1337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360610" y="4620682"/>
            <a:ext cx="9345930" cy="2380298"/>
          </a:xfrm>
        </p:spPr>
        <p:txBody>
          <a:bodyPr/>
          <a:lstStyle/>
          <a:p>
            <a:pPr lvl="0"/>
            <a:r>
              <a:rPr lang="en-GB" noProof="0" smtClean="0"/>
              <a:t>Drag picture to placeholder or click icon to add</a:t>
            </a:r>
            <a:endParaRPr lang="en-US" noProof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FFBB6D-FE1F-5040-8592-12566EC904F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64084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7100" y="431800"/>
            <a:ext cx="2376488" cy="528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4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EBA254-1C6E-D546-957A-F81C6DC1BF9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521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7188" y="1020763"/>
            <a:ext cx="9344025" cy="735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50941" rIns="101882" bIns="5094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7188" y="1917700"/>
            <a:ext cx="9344025" cy="5064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50941" rIns="101882" bIns="5094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57188" y="7167563"/>
            <a:ext cx="1927225" cy="34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1882" tIns="50941" rIns="101882" bIns="50941" numCol="1" anchor="t" anchorCtr="0" compatLnSpc="1">
            <a:prstTxWarp prst="textNoShape">
              <a:avLst/>
            </a:prstTxWarp>
          </a:bodyPr>
          <a:lstStyle>
            <a:lvl1pPr algn="l">
              <a:defRPr sz="16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7167563"/>
            <a:ext cx="3184525" cy="34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1882" tIns="50941" rIns="101882" bIns="50941" numCol="1" anchor="t" anchorCtr="0" compatLnSpc="1">
            <a:prstTxWarp prst="textNoShape">
              <a:avLst/>
            </a:prstTxWarp>
          </a:bodyPr>
          <a:lstStyle>
            <a:lvl1pPr algn="ctr">
              <a:defRPr sz="16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773988" y="7159625"/>
            <a:ext cx="1927225" cy="35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1882" tIns="50941" rIns="0" bIns="50941" numCol="1" anchor="t" anchorCtr="0" compatLnSpc="1">
            <a:prstTxWarp prst="textNoShape">
              <a:avLst/>
            </a:prstTxWarp>
          </a:bodyPr>
          <a:lstStyle>
            <a:lvl1pPr algn="r">
              <a:defRPr sz="1600" smtClean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pPr>
              <a:defRPr/>
            </a:pPr>
            <a:fld id="{F6A5159D-5DA8-ED4C-8C8B-E3D5064C0B3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5pPr>
      <a:lvl6pPr marL="509412" algn="l" rtl="0" eaLnBrk="1" fontAlgn="base" hangingPunct="1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6pPr>
      <a:lvl7pPr marL="1018824" algn="l" rtl="0" eaLnBrk="1" fontAlgn="base" hangingPunct="1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7pPr>
      <a:lvl8pPr marL="1528237" algn="l" rtl="0" eaLnBrk="1" fontAlgn="base" hangingPunct="1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8pPr>
      <a:lvl9pPr marL="2037649" algn="l" rtl="0" eaLnBrk="1" fontAlgn="base" hangingPunct="1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9pPr>
    </p:titleStyle>
    <p:bodyStyle>
      <a:lvl1pPr marL="193675" indent="-193675" algn="l" rtl="0" fontAlgn="base">
        <a:spcBef>
          <a:spcPct val="0"/>
        </a:spcBef>
        <a:spcAft>
          <a:spcPts val="2000"/>
        </a:spcAft>
        <a:buFont typeface="Arial" charset="0"/>
        <a:buChar char="•"/>
        <a:defRPr sz="2700">
          <a:solidFill>
            <a:schemeClr val="tx1"/>
          </a:solidFill>
          <a:latin typeface="+mn-lt"/>
          <a:ea typeface="+mn-ea"/>
          <a:cs typeface="+mn-cs"/>
        </a:defRPr>
      </a:lvl1pPr>
      <a:lvl2pPr marL="500063" indent="-195263" algn="l" rtl="0" fontAlgn="base">
        <a:spcBef>
          <a:spcPct val="0"/>
        </a:spcBef>
        <a:spcAft>
          <a:spcPts val="1338"/>
        </a:spcAft>
        <a:buFont typeface="Lucida Grande" charset="0"/>
        <a:buChar char="-"/>
        <a:defRPr sz="2200">
          <a:solidFill>
            <a:schemeClr val="tx1"/>
          </a:solidFill>
          <a:latin typeface="+mn-lt"/>
          <a:ea typeface="+mn-ea"/>
        </a:defRPr>
      </a:lvl2pPr>
      <a:lvl3pPr marL="803275" indent="-206375" algn="l" rtl="0" fontAlgn="base">
        <a:spcBef>
          <a:spcPct val="0"/>
        </a:spcBef>
        <a:spcAft>
          <a:spcPts val="1338"/>
        </a:spcAft>
        <a:buFont typeface="Lucida Grande" charset="0"/>
        <a:buChar char="-"/>
        <a:defRPr sz="2200">
          <a:solidFill>
            <a:schemeClr val="tx1"/>
          </a:solidFill>
          <a:latin typeface="+mn-lt"/>
          <a:ea typeface="+mn-ea"/>
        </a:defRPr>
      </a:lvl3pPr>
      <a:lvl4pPr marL="1096963" indent="-195263" algn="l" rtl="0" fontAlgn="base">
        <a:spcBef>
          <a:spcPct val="0"/>
        </a:spcBef>
        <a:spcAft>
          <a:spcPts val="1338"/>
        </a:spcAft>
        <a:buFont typeface="Lucida Grande" charset="0"/>
        <a:buChar char="-"/>
        <a:defRPr sz="2200">
          <a:solidFill>
            <a:schemeClr val="tx1"/>
          </a:solidFill>
          <a:latin typeface="+mn-lt"/>
          <a:ea typeface="+mn-ea"/>
        </a:defRPr>
      </a:lvl4pPr>
      <a:lvl5pPr marL="1401763" indent="-206375" algn="l" rtl="0" fontAlgn="base">
        <a:spcBef>
          <a:spcPct val="0"/>
        </a:spcBef>
        <a:spcAft>
          <a:spcPts val="1338"/>
        </a:spcAft>
        <a:buFont typeface="Lucida Grande" charset="0"/>
        <a:buChar char="-"/>
        <a:defRPr sz="2200">
          <a:solidFill>
            <a:schemeClr val="tx1"/>
          </a:solidFill>
          <a:latin typeface="+mn-lt"/>
          <a:ea typeface="+mn-ea"/>
        </a:defRPr>
      </a:lvl5pPr>
      <a:lvl6pPr marL="2801767" indent="-254706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700">
          <a:solidFill>
            <a:schemeClr val="tx1"/>
          </a:solidFill>
          <a:latin typeface="+mn-lt"/>
          <a:ea typeface="+mn-ea"/>
        </a:defRPr>
      </a:lvl6pPr>
      <a:lvl7pPr marL="3311180" indent="-254706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700">
          <a:solidFill>
            <a:schemeClr val="tx1"/>
          </a:solidFill>
          <a:latin typeface="+mn-lt"/>
          <a:ea typeface="+mn-ea"/>
        </a:defRPr>
      </a:lvl7pPr>
      <a:lvl8pPr marL="3820592" indent="-254706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700">
          <a:solidFill>
            <a:schemeClr val="tx1"/>
          </a:solidFill>
          <a:latin typeface="+mn-lt"/>
          <a:ea typeface="+mn-ea"/>
        </a:defRPr>
      </a:lvl8pPr>
      <a:lvl9pPr marL="4330004" indent="-254706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7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itle 3"/>
          <p:cNvSpPr>
            <a:spLocks noGrp="1"/>
          </p:cNvSpPr>
          <p:nvPr>
            <p:ph type="ctrTitle"/>
          </p:nvPr>
        </p:nvSpPr>
        <p:spPr>
          <a:xfrm>
            <a:off x="357188" y="1927225"/>
            <a:ext cx="9344025" cy="2447925"/>
          </a:xfrm>
        </p:spPr>
        <p:txBody>
          <a:bodyPr/>
          <a:lstStyle/>
          <a:p>
            <a:r>
              <a:rPr lang="en-US" dirty="0" smtClean="0">
                <a:latin typeface="Georgia" charset="0"/>
                <a:ea typeface="ＭＳ Ｐゴシック" charset="0"/>
                <a:cs typeface="ＭＳ Ｐゴシック" charset="0"/>
              </a:rPr>
              <a:t>Advanced Transactions</a:t>
            </a:r>
            <a:endParaRPr lang="en-US" dirty="0"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5298" name="Subtitle 4"/>
          <p:cNvSpPr>
            <a:spLocks noGrp="1"/>
          </p:cNvSpPr>
          <p:nvPr>
            <p:ph type="subTitle" idx="1"/>
          </p:nvPr>
        </p:nvSpPr>
        <p:spPr>
          <a:xfrm>
            <a:off x="357188" y="4375150"/>
            <a:ext cx="9344025" cy="2206625"/>
          </a:xfrm>
        </p:spPr>
        <p:txBody>
          <a:bodyPr/>
          <a:lstStyle/>
          <a:p>
            <a:r>
              <a:rPr lang="en-US" dirty="0" smtClean="0">
                <a:latin typeface="Georgia" charset="0"/>
                <a:ea typeface="ＭＳ Ｐゴシック" charset="0"/>
                <a:cs typeface="ＭＳ Ｐゴシック" charset="0"/>
              </a:rPr>
              <a:t>COMP3211 </a:t>
            </a:r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Advanced Databases</a:t>
            </a:r>
          </a:p>
        </p:txBody>
      </p:sp>
      <p:sp>
        <p:nvSpPr>
          <p:cNvPr id="55299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57188" y="6581775"/>
            <a:ext cx="9344025" cy="1000125"/>
          </a:xfrm>
        </p:spPr>
        <p:txBody>
          <a:bodyPr/>
          <a:lstStyle/>
          <a:p>
            <a:pPr marL="100013">
              <a:spcAft>
                <a:spcPct val="0"/>
              </a:spcAft>
            </a:pPr>
            <a:r>
              <a:rPr lang="en-US" dirty="0" err="1">
                <a:latin typeface="Georgia" charset="0"/>
                <a:ea typeface="ＭＳ Ｐゴシック" charset="0"/>
                <a:cs typeface="ＭＳ Ｐゴシック" charset="0"/>
              </a:rPr>
              <a:t>Dr</a:t>
            </a:r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 Nicholas Gibbins – </a:t>
            </a:r>
            <a:r>
              <a:rPr lang="en-US" dirty="0" err="1">
                <a:latin typeface="Georgia" charset="0"/>
                <a:ea typeface="ＭＳ Ｐゴシック" charset="0"/>
                <a:cs typeface="ＭＳ Ｐゴシック" charset="0"/>
              </a:rPr>
              <a:t>nmg@ecs.soton.ac.uk</a:t>
            </a:r>
            <a:endParaRPr lang="en-US" dirty="0">
              <a:latin typeface="Georgia" charset="0"/>
              <a:ea typeface="ＭＳ Ｐゴシック" charset="0"/>
              <a:cs typeface="ＭＳ Ｐゴシック" charset="0"/>
            </a:endParaRPr>
          </a:p>
          <a:p>
            <a:pPr marL="100013">
              <a:spcAft>
                <a:spcPct val="0"/>
              </a:spcAft>
            </a:pPr>
            <a:r>
              <a:rPr lang="en-US" dirty="0" smtClean="0">
                <a:latin typeface="Georgia" charset="0"/>
                <a:ea typeface="ＭＳ Ｐゴシック" charset="0"/>
                <a:cs typeface="ＭＳ Ｐゴシック" charset="0"/>
              </a:rPr>
              <a:t>2014-2015</a:t>
            </a:r>
            <a:endParaRPr lang="en-US" dirty="0">
              <a:latin typeface="Georgia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Savepoints versus Chained Transactions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357188" y="1917700"/>
            <a:ext cx="9344025" cy="5064125"/>
          </a:xfrm>
          <a:ln/>
        </p:spPr>
        <p:txBody>
          <a:bodyPr/>
          <a:lstStyle/>
          <a:p>
            <a:pPr marL="0" indent="0">
              <a:buFont typeface="Arial"/>
              <a:buNone/>
              <a:defRPr/>
            </a:pPr>
            <a:r>
              <a:rPr lang="en-GB" dirty="0" smtClean="0"/>
              <a:t>Both allow substructure to be imposed on a long-running application program</a:t>
            </a:r>
          </a:p>
          <a:p>
            <a:pPr lvl="1">
              <a:defRPr/>
            </a:pPr>
            <a:r>
              <a:rPr lang="en-GB" dirty="0" smtClean="0"/>
              <a:t>Database context is preserved</a:t>
            </a:r>
          </a:p>
          <a:p>
            <a:pPr lvl="1">
              <a:defRPr/>
            </a:pPr>
            <a:r>
              <a:rPr lang="en-GB" dirty="0" smtClean="0"/>
              <a:t>Cursors are kept</a:t>
            </a:r>
          </a:p>
          <a:p>
            <a:pPr marL="0" indent="0">
              <a:buFont typeface="Arial"/>
              <a:buNone/>
              <a:defRPr/>
            </a:pPr>
            <a:r>
              <a:rPr lang="en-GB" dirty="0" smtClean="0"/>
              <a:t>Commit </a:t>
            </a:r>
            <a:r>
              <a:rPr lang="en-GB" dirty="0" err="1" smtClean="0"/>
              <a:t>vs</a:t>
            </a:r>
            <a:r>
              <a:rPr lang="en-GB" dirty="0" smtClean="0"/>
              <a:t> </a:t>
            </a:r>
            <a:r>
              <a:rPr lang="en-GB" dirty="0" err="1" smtClean="0"/>
              <a:t>Savepoint</a:t>
            </a:r>
            <a:endParaRPr lang="en-GB" dirty="0" smtClean="0"/>
          </a:p>
          <a:p>
            <a:pPr lvl="1">
              <a:defRPr/>
            </a:pPr>
            <a:r>
              <a:rPr lang="en-GB" dirty="0" smtClean="0"/>
              <a:t>Chained - rollback only to previous </a:t>
            </a:r>
            <a:r>
              <a:rPr lang="ja-JP" altLang="en-GB" dirty="0" smtClean="0"/>
              <a:t>‘</a:t>
            </a:r>
            <a:r>
              <a:rPr lang="en-GB" dirty="0" err="1" smtClean="0"/>
              <a:t>savepoint</a:t>
            </a:r>
            <a:r>
              <a:rPr lang="ja-JP" altLang="en-GB" dirty="0" smtClean="0"/>
              <a:t>’</a:t>
            </a:r>
            <a:endParaRPr lang="en-GB" dirty="0" smtClean="0"/>
          </a:p>
          <a:p>
            <a:pPr lvl="1">
              <a:defRPr/>
            </a:pPr>
            <a:r>
              <a:rPr lang="en-GB" dirty="0" err="1" smtClean="0"/>
              <a:t>Savepoints</a:t>
            </a:r>
            <a:r>
              <a:rPr lang="en-GB" dirty="0" smtClean="0"/>
              <a:t> - can rollback to arbitrary </a:t>
            </a:r>
            <a:r>
              <a:rPr lang="en-GB" dirty="0" err="1" smtClean="0"/>
              <a:t>savepoint</a:t>
            </a:r>
            <a:endParaRPr lang="en-GB" dirty="0" smtClean="0"/>
          </a:p>
          <a:p>
            <a:pPr marL="0" indent="0">
              <a:buFont typeface="Arial"/>
              <a:buNone/>
              <a:defRPr/>
            </a:pPr>
            <a:r>
              <a:rPr lang="en-GB" dirty="0" smtClean="0"/>
              <a:t>Locks</a:t>
            </a:r>
          </a:p>
          <a:p>
            <a:pPr lvl="1">
              <a:defRPr/>
            </a:pPr>
            <a:r>
              <a:rPr lang="en-GB" dirty="0" smtClean="0"/>
              <a:t>Chained frees unwanted locks</a:t>
            </a:r>
          </a:p>
          <a:p>
            <a:pPr marL="194567" indent="-194567">
              <a:buFont typeface="Arial"/>
              <a:buChar char="•"/>
              <a:defRPr/>
            </a:pPr>
            <a:endParaRPr lang="en-GB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5B6E68-5BDB-2541-BD40-D45648B6FCF5}" type="slidenum">
              <a:rPr lang="en-GB" smtClean="0"/>
              <a:pPr>
                <a:defRPr/>
              </a:pPr>
              <a:t>10</a:t>
            </a:fld>
            <a:endParaRPr lang="en-GB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Savepoints versus Chained Transactions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357188" y="1917700"/>
            <a:ext cx="9344025" cy="5064125"/>
          </a:xfrm>
          <a:ln/>
        </p:spPr>
        <p:txBody>
          <a:bodyPr/>
          <a:lstStyle/>
          <a:p>
            <a:pPr marL="0" indent="0">
              <a:buFont typeface="Arial"/>
              <a:buNone/>
              <a:defRPr/>
            </a:pPr>
            <a:r>
              <a:rPr lang="en-GB" dirty="0" smtClean="0"/>
              <a:t>Work lost</a:t>
            </a:r>
          </a:p>
          <a:p>
            <a:pPr lvl="1">
              <a:defRPr/>
            </a:pPr>
            <a:r>
              <a:rPr lang="en-GB" dirty="0" err="1" smtClean="0"/>
              <a:t>Savepoints</a:t>
            </a:r>
            <a:r>
              <a:rPr lang="en-GB" dirty="0" smtClean="0"/>
              <a:t> more flexible than flat transactions, as long as the system does not crash</a:t>
            </a:r>
          </a:p>
          <a:p>
            <a:pPr marL="0" indent="0">
              <a:buFont typeface="Arial"/>
              <a:buNone/>
              <a:defRPr/>
            </a:pPr>
            <a:r>
              <a:rPr lang="en-GB" dirty="0" smtClean="0"/>
              <a:t>Restart</a:t>
            </a:r>
          </a:p>
          <a:p>
            <a:pPr lvl="1">
              <a:defRPr/>
            </a:pPr>
            <a:r>
              <a:rPr lang="en-GB" dirty="0" smtClean="0"/>
              <a:t>Chained transactions can restart from most recent commit, as long as no processing context hidden in local programming variables</a:t>
            </a:r>
          </a:p>
          <a:p>
            <a:pPr marL="0" indent="0">
              <a:buFont typeface="Arial"/>
              <a:buNone/>
              <a:defRPr/>
            </a:pPr>
            <a:r>
              <a:rPr lang="en-GB" dirty="0" smtClean="0"/>
              <a:t>Both organise work into a sequence of actions  </a:t>
            </a:r>
          </a:p>
          <a:p>
            <a:pPr marL="194567" indent="-194567">
              <a:buFont typeface="Arial"/>
              <a:buChar char="•"/>
              <a:defRPr/>
            </a:pPr>
            <a:endParaRPr lang="en-GB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5B6E68-5BDB-2541-BD40-D45648B6FCF5}" type="slidenum">
              <a:rPr lang="en-GB" smtClean="0"/>
              <a:pPr>
                <a:defRPr/>
              </a:pPr>
              <a:t>11</a:t>
            </a:fld>
            <a:endParaRPr lang="en-GB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itle 3"/>
          <p:cNvSpPr>
            <a:spLocks noGrp="1"/>
          </p:cNvSpPr>
          <p:nvPr>
            <p:ph type="title"/>
          </p:nvPr>
        </p:nvSpPr>
        <p:spPr>
          <a:xfrm>
            <a:off x="357188" y="1927225"/>
            <a:ext cx="9344025" cy="4660900"/>
          </a:xfrm>
        </p:spPr>
        <p:txBody>
          <a:bodyPr/>
          <a:lstStyle/>
          <a:p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Nested </a:t>
            </a:r>
            <a:br>
              <a:rPr lang="en-US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Transactions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Nested Transactions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Transaction forms a hierarchy of </a:t>
            </a:r>
            <a:r>
              <a:rPr lang="en-US" dirty="0" err="1" smtClean="0"/>
              <a:t>subtransactions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(partial order on set of </a:t>
            </a:r>
            <a:r>
              <a:rPr lang="en-US" dirty="0" err="1" smtClean="0"/>
              <a:t>subtransactions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 err="1" smtClean="0"/>
              <a:t>Subtransactions</a:t>
            </a:r>
            <a:r>
              <a:rPr lang="en-US" dirty="0" smtClean="0"/>
              <a:t> may abort without aborting their parent transaction</a:t>
            </a:r>
          </a:p>
          <a:p>
            <a:pPr lvl="1"/>
            <a:r>
              <a:rPr lang="en-US" dirty="0" smtClean="0"/>
              <a:t>May restart </a:t>
            </a:r>
            <a:r>
              <a:rPr lang="en-US" dirty="0" err="1" smtClean="0"/>
              <a:t>subtransaction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Three rules for nested transactions:</a:t>
            </a:r>
          </a:p>
          <a:p>
            <a:pPr lvl="1">
              <a:spcAft>
                <a:spcPts val="2000"/>
              </a:spcAft>
            </a:pPr>
            <a:r>
              <a:rPr lang="en-GB" dirty="0">
                <a:latin typeface="Georgia" charset="0"/>
                <a:ea typeface="ＭＳ Ｐゴシック" charset="0"/>
                <a:cs typeface="ＭＳ Ｐゴシック" charset="0"/>
              </a:rPr>
              <a:t>Commit Rule</a:t>
            </a:r>
          </a:p>
          <a:p>
            <a:pPr lvl="1">
              <a:spcAft>
                <a:spcPts val="2000"/>
              </a:spcAft>
            </a:pPr>
            <a:r>
              <a:rPr lang="en-GB" dirty="0">
                <a:latin typeface="Georgia" charset="0"/>
                <a:ea typeface="ＭＳ Ｐゴシック" charset="0"/>
                <a:cs typeface="ＭＳ Ｐゴシック" charset="0"/>
              </a:rPr>
              <a:t>Rollback Rule</a:t>
            </a:r>
          </a:p>
          <a:p>
            <a:pPr lvl="1">
              <a:spcAft>
                <a:spcPts val="2000"/>
              </a:spcAft>
            </a:pPr>
            <a:r>
              <a:rPr lang="en-GB" dirty="0">
                <a:latin typeface="Georgia" charset="0"/>
                <a:ea typeface="ＭＳ Ｐゴシック" charset="0"/>
                <a:cs typeface="ＭＳ Ｐゴシック" charset="0"/>
              </a:rPr>
              <a:t>Visibility Rule</a:t>
            </a:r>
          </a:p>
          <a:p>
            <a:pPr marL="401112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77891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Nested Transactions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 bwMode="auto">
          <a:xfrm>
            <a:off x="361874" y="1877982"/>
            <a:ext cx="1941557" cy="5076649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solidFill>
              <a:schemeClr val="bg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000" tIns="46800" rIns="7200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START T</a:t>
            </a: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Georgia"/>
              <a:ea typeface="ＭＳ Ｐゴシック" pitchFamily="-106" charset="-128"/>
              <a:cs typeface="Georgia"/>
            </a:endParaRP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Georgia"/>
              <a:ea typeface="ＭＳ Ｐゴシック" pitchFamily="-106" charset="-128"/>
              <a:cs typeface="Georgia"/>
            </a:endParaRP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invoke T/1</a:t>
            </a: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Georgia"/>
              <a:ea typeface="ＭＳ Ｐゴシック" pitchFamily="-106" charset="-128"/>
              <a:cs typeface="Georgia"/>
            </a:endParaRP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Georgia"/>
              <a:ea typeface="ＭＳ Ｐゴシック" pitchFamily="-106" charset="-128"/>
              <a:cs typeface="Georgia"/>
            </a:endParaRP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Georgia"/>
              <a:ea typeface="ＭＳ Ｐゴシック" pitchFamily="-106" charset="-128"/>
              <a:cs typeface="Georgia"/>
            </a:endParaRP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Georgia"/>
              <a:ea typeface="ＭＳ Ｐゴシック" pitchFamily="-106" charset="-128"/>
              <a:cs typeface="Georgia"/>
            </a:endParaRP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latin typeface="Georgia"/>
                <a:ea typeface="ＭＳ Ｐゴシック" pitchFamily="-106" charset="-128"/>
                <a:cs typeface="Georgia"/>
              </a:rPr>
              <a:t>invoke T/2</a:t>
            </a:r>
            <a:endParaRPr lang="en-US" dirty="0">
              <a:latin typeface="Georgia"/>
              <a:ea typeface="ＭＳ Ｐゴシック" pitchFamily="-106" charset="-128"/>
              <a:cs typeface="Georgia"/>
            </a:endParaRP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Georgia"/>
              <a:ea typeface="ＭＳ Ｐゴシック" pitchFamily="-106" charset="-128"/>
              <a:cs typeface="Georgia"/>
            </a:endParaRP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Georgia"/>
              <a:ea typeface="ＭＳ Ｐゴシック" pitchFamily="-106" charset="-128"/>
              <a:cs typeface="Georgia"/>
            </a:endParaRP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Georgia"/>
              <a:ea typeface="ＭＳ Ｐゴシック" pitchFamily="-106" charset="-128"/>
              <a:cs typeface="Georgia"/>
            </a:endParaRP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latin typeface="Georgia"/>
                <a:ea typeface="ＭＳ Ｐゴシック" pitchFamily="-106" charset="-128"/>
                <a:cs typeface="Georgia"/>
              </a:rPr>
              <a:t>invoke T/3</a:t>
            </a:r>
            <a:endParaRPr lang="en-US" dirty="0">
              <a:latin typeface="Georgia"/>
              <a:ea typeface="ＭＳ Ｐゴシック" pitchFamily="-106" charset="-128"/>
              <a:cs typeface="Georgia"/>
            </a:endParaRP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Georgia"/>
              <a:ea typeface="ＭＳ Ｐゴシック" pitchFamily="-106" charset="-128"/>
              <a:cs typeface="Georgia"/>
            </a:endParaRP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Georgia"/>
              <a:ea typeface="ＭＳ Ｐゴシック" pitchFamily="-106" charset="-128"/>
              <a:cs typeface="Georgia"/>
            </a:endParaRP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latin typeface="Georgia"/>
                <a:ea typeface="ＭＳ Ｐゴシック" pitchFamily="-106" charset="-128"/>
                <a:cs typeface="Georgia"/>
              </a:rPr>
              <a:t>COMMIT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grpSp>
        <p:nvGrpSpPr>
          <p:cNvPr id="38" name="Group 37"/>
          <p:cNvGrpSpPr/>
          <p:nvPr/>
        </p:nvGrpSpPr>
        <p:grpSpPr>
          <a:xfrm>
            <a:off x="1617998" y="1876895"/>
            <a:ext cx="3497725" cy="2045757"/>
            <a:chOff x="1617998" y="1876895"/>
            <a:chExt cx="3497725" cy="2045757"/>
          </a:xfrm>
        </p:grpSpPr>
        <p:sp>
          <p:nvSpPr>
            <p:cNvPr id="5" name="Rectangle 4"/>
            <p:cNvSpPr/>
            <p:nvPr/>
          </p:nvSpPr>
          <p:spPr bwMode="auto">
            <a:xfrm>
              <a:off x="3174166" y="1876895"/>
              <a:ext cx="1941557" cy="2045757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 w="12700" cap="flat" cmpd="sng" algn="ctr">
              <a:solidFill>
                <a:schemeClr val="bg2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72000" tIns="46800" rIns="7200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START T/1</a:t>
              </a:r>
            </a:p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Georgia"/>
                <a:ea typeface="ＭＳ Ｐゴシック" pitchFamily="-106" charset="-128"/>
                <a:cs typeface="Georgia"/>
              </a:endParaRPr>
            </a:p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smtClean="0">
                  <a:latin typeface="Georgia"/>
                  <a:ea typeface="ＭＳ Ｐゴシック" pitchFamily="-106" charset="-128"/>
                  <a:cs typeface="Georgia"/>
                </a:rPr>
                <a:t>invoke T/1/1</a:t>
              </a:r>
              <a:endParaRPr lang="en-US" dirty="0">
                <a:latin typeface="Georgia"/>
                <a:ea typeface="ＭＳ Ｐゴシック" pitchFamily="-106" charset="-128"/>
                <a:cs typeface="Georgia"/>
              </a:endParaRPr>
            </a:p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Georgia"/>
                <a:ea typeface="ＭＳ Ｐゴシック" pitchFamily="-106" charset="-128"/>
                <a:cs typeface="Georgia"/>
              </a:endParaRPr>
            </a:p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smtClean="0">
                  <a:latin typeface="Georgia"/>
                  <a:ea typeface="ＭＳ Ｐゴシック" pitchFamily="-106" charset="-128"/>
                  <a:cs typeface="Georgia"/>
                </a:rPr>
                <a:t>invoke T/1/2</a:t>
              </a:r>
              <a:endParaRPr lang="en-US" dirty="0">
                <a:latin typeface="Georgia"/>
                <a:ea typeface="ＭＳ Ｐゴシック" pitchFamily="-106" charset="-128"/>
                <a:cs typeface="Georgia"/>
              </a:endParaRPr>
            </a:p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smtClean="0">
                  <a:latin typeface="Georgia"/>
                  <a:ea typeface="ＭＳ Ｐゴシック" pitchFamily="-106" charset="-128"/>
                  <a:cs typeface="Georgia"/>
                </a:rPr>
                <a:t>COMMIT</a:t>
              </a:r>
              <a:endParaRPr lang="en-US" dirty="0"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cxnSp>
          <p:nvCxnSpPr>
            <p:cNvPr id="12" name="Straight Arrow Connector 11"/>
            <p:cNvCxnSpPr>
              <a:endCxn id="5" idx="1"/>
            </p:cNvCxnSpPr>
            <p:nvPr/>
          </p:nvCxnSpPr>
          <p:spPr bwMode="auto">
            <a:xfrm flipV="1">
              <a:off x="1617998" y="2899774"/>
              <a:ext cx="1556168" cy="298551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oval" w="med" len="med"/>
              <a:tailEnd type="triangle" w="med" len="lg"/>
            </a:ln>
            <a:effectLst/>
          </p:spPr>
        </p:cxnSp>
      </p:grpSp>
      <p:grpSp>
        <p:nvGrpSpPr>
          <p:cNvPr id="39" name="Group 38"/>
          <p:cNvGrpSpPr/>
          <p:nvPr/>
        </p:nvGrpSpPr>
        <p:grpSpPr>
          <a:xfrm>
            <a:off x="1617998" y="4120196"/>
            <a:ext cx="3497725" cy="1194668"/>
            <a:chOff x="1617998" y="4120196"/>
            <a:chExt cx="3497725" cy="1194668"/>
          </a:xfrm>
        </p:grpSpPr>
        <p:sp>
          <p:nvSpPr>
            <p:cNvPr id="6" name="Rectangle 5"/>
            <p:cNvSpPr/>
            <p:nvPr/>
          </p:nvSpPr>
          <p:spPr bwMode="auto">
            <a:xfrm>
              <a:off x="3174166" y="4120196"/>
              <a:ext cx="1941557" cy="1194668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 w="12700" cap="flat" cmpd="sng" algn="ctr">
              <a:solidFill>
                <a:schemeClr val="bg2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72000" tIns="46800" rIns="7200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START T/2</a:t>
              </a:r>
            </a:p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Georgia"/>
                <a:ea typeface="ＭＳ Ｐゴシック" pitchFamily="-106" charset="-128"/>
                <a:cs typeface="Georgia"/>
              </a:endParaRPr>
            </a:p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Georgia"/>
                <a:ea typeface="ＭＳ Ｐゴシック" pitchFamily="-106" charset="-128"/>
                <a:cs typeface="Georgia"/>
              </a:endParaRPr>
            </a:p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COMMIT</a:t>
              </a:r>
              <a:endParaRPr kumimoji="0" 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cxnSp>
          <p:nvCxnSpPr>
            <p:cNvPr id="13" name="Straight Arrow Connector 12"/>
            <p:cNvCxnSpPr>
              <a:endCxn id="6" idx="1"/>
            </p:cNvCxnSpPr>
            <p:nvPr/>
          </p:nvCxnSpPr>
          <p:spPr bwMode="auto">
            <a:xfrm flipV="1">
              <a:off x="1617998" y="4717530"/>
              <a:ext cx="1556168" cy="117585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oval" w="med" len="med"/>
              <a:tailEnd type="triangle" w="med" len="lg"/>
            </a:ln>
            <a:effectLst/>
          </p:spPr>
        </p:cxnSp>
      </p:grpSp>
      <p:grpSp>
        <p:nvGrpSpPr>
          <p:cNvPr id="40" name="Group 39"/>
          <p:cNvGrpSpPr/>
          <p:nvPr/>
        </p:nvGrpSpPr>
        <p:grpSpPr>
          <a:xfrm>
            <a:off x="1617998" y="5503000"/>
            <a:ext cx="3497725" cy="1458061"/>
            <a:chOff x="1617998" y="5503000"/>
            <a:chExt cx="3497725" cy="1458061"/>
          </a:xfrm>
        </p:grpSpPr>
        <p:sp>
          <p:nvSpPr>
            <p:cNvPr id="7" name="Rectangle 6"/>
            <p:cNvSpPr/>
            <p:nvPr/>
          </p:nvSpPr>
          <p:spPr bwMode="auto">
            <a:xfrm>
              <a:off x="3174166" y="5503000"/>
              <a:ext cx="1941557" cy="1458061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 w="12700" cap="flat" cmpd="sng" algn="ctr">
              <a:solidFill>
                <a:schemeClr val="bg2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72000" tIns="46800" rIns="7200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START T/3</a:t>
              </a:r>
            </a:p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Georgia"/>
                <a:ea typeface="ＭＳ Ｐゴシック" pitchFamily="-106" charset="-128"/>
                <a:cs typeface="Georgia"/>
              </a:endParaRPr>
            </a:p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smtClean="0">
                  <a:latin typeface="Georgia"/>
                  <a:ea typeface="ＭＳ Ｐゴシック" pitchFamily="-106" charset="-128"/>
                  <a:cs typeface="Georgia"/>
                </a:rPr>
                <a:t>invoke T/3/1</a:t>
              </a:r>
              <a:endParaRPr lang="en-US" dirty="0">
                <a:latin typeface="Georgia"/>
                <a:ea typeface="ＭＳ Ｐゴシック" pitchFamily="-106" charset="-128"/>
                <a:cs typeface="Georgia"/>
              </a:endParaRPr>
            </a:p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smtClean="0">
                  <a:latin typeface="Georgia"/>
                  <a:ea typeface="ＭＳ Ｐゴシック" pitchFamily="-106" charset="-128"/>
                  <a:cs typeface="Georgia"/>
                </a:rPr>
                <a:t>COMMIT</a:t>
              </a:r>
              <a:endParaRPr kumimoji="0" 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cxnSp>
          <p:nvCxnSpPr>
            <p:cNvPr id="16" name="Straight Arrow Connector 15"/>
            <p:cNvCxnSpPr>
              <a:endCxn id="7" idx="1"/>
            </p:cNvCxnSpPr>
            <p:nvPr/>
          </p:nvCxnSpPr>
          <p:spPr bwMode="auto">
            <a:xfrm>
              <a:off x="1617998" y="5954529"/>
              <a:ext cx="1556168" cy="277502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oval" w="med" len="med"/>
              <a:tailEnd type="triangle" w="med" len="lg"/>
            </a:ln>
            <a:effectLst/>
          </p:spPr>
        </p:cxnSp>
      </p:grpSp>
      <p:grpSp>
        <p:nvGrpSpPr>
          <p:cNvPr id="41" name="Group 40"/>
          <p:cNvGrpSpPr/>
          <p:nvPr/>
        </p:nvGrpSpPr>
        <p:grpSpPr>
          <a:xfrm>
            <a:off x="4637635" y="1885148"/>
            <a:ext cx="3221573" cy="1219108"/>
            <a:chOff x="4637635" y="1885148"/>
            <a:chExt cx="3221573" cy="1219108"/>
          </a:xfrm>
        </p:grpSpPr>
        <p:sp>
          <p:nvSpPr>
            <p:cNvPr id="8" name="Rectangle 7"/>
            <p:cNvSpPr/>
            <p:nvPr/>
          </p:nvSpPr>
          <p:spPr bwMode="auto">
            <a:xfrm>
              <a:off x="5917651" y="1885148"/>
              <a:ext cx="1941557" cy="1219108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 w="12700" cap="flat" cmpd="sng" algn="ctr">
              <a:solidFill>
                <a:schemeClr val="bg2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72000" tIns="46800" rIns="7200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START T/1/1</a:t>
              </a:r>
            </a:p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Georgia"/>
                <a:ea typeface="ＭＳ Ｐゴシック" pitchFamily="-106" charset="-128"/>
                <a:cs typeface="Georgia"/>
              </a:endParaRPr>
            </a:p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smtClean="0">
                  <a:latin typeface="Georgia"/>
                  <a:ea typeface="ＭＳ Ｐゴシック" pitchFamily="-106" charset="-128"/>
                  <a:cs typeface="Georgia"/>
                </a:rPr>
                <a:t>COMMIT</a:t>
              </a:r>
              <a:endParaRPr kumimoji="0" 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cxnSp>
          <p:nvCxnSpPr>
            <p:cNvPr id="19" name="Straight Arrow Connector 18"/>
            <p:cNvCxnSpPr>
              <a:endCxn id="8" idx="1"/>
            </p:cNvCxnSpPr>
            <p:nvPr/>
          </p:nvCxnSpPr>
          <p:spPr bwMode="auto">
            <a:xfrm flipV="1">
              <a:off x="4637635" y="2494702"/>
              <a:ext cx="1280016" cy="158026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oval" w="med" len="med"/>
              <a:tailEnd type="triangle" w="med" len="lg"/>
            </a:ln>
            <a:effectLst/>
          </p:spPr>
        </p:cxnSp>
      </p:grpSp>
      <p:grpSp>
        <p:nvGrpSpPr>
          <p:cNvPr id="42" name="Group 41"/>
          <p:cNvGrpSpPr/>
          <p:nvPr/>
        </p:nvGrpSpPr>
        <p:grpSpPr>
          <a:xfrm>
            <a:off x="4637635" y="3188918"/>
            <a:ext cx="3223462" cy="1345178"/>
            <a:chOff x="4637635" y="3188918"/>
            <a:chExt cx="3223462" cy="1345178"/>
          </a:xfrm>
        </p:grpSpPr>
        <p:sp>
          <p:nvSpPr>
            <p:cNvPr id="9" name="Rectangle 8"/>
            <p:cNvSpPr/>
            <p:nvPr/>
          </p:nvSpPr>
          <p:spPr bwMode="auto">
            <a:xfrm>
              <a:off x="5919540" y="3335691"/>
              <a:ext cx="1941557" cy="1198405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 w="12700" cap="flat" cmpd="sng" algn="ctr">
              <a:solidFill>
                <a:schemeClr val="bg2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72000" tIns="46800" rIns="7200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START T/1/2</a:t>
              </a:r>
            </a:p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Georgia"/>
                <a:ea typeface="ＭＳ Ｐゴシック" pitchFamily="-106" charset="-128"/>
                <a:cs typeface="Georgia"/>
              </a:endParaRPr>
            </a:p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smtClean="0">
                  <a:latin typeface="Georgia"/>
                  <a:ea typeface="ＭＳ Ｐゴシック" pitchFamily="-106" charset="-128"/>
                  <a:cs typeface="Georgia"/>
                </a:rPr>
                <a:t>COMMIT</a:t>
              </a:r>
              <a:endParaRPr kumimoji="0" 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cxnSp>
          <p:nvCxnSpPr>
            <p:cNvPr id="20" name="Straight Arrow Connector 19"/>
            <p:cNvCxnSpPr>
              <a:endCxn id="9" idx="1"/>
            </p:cNvCxnSpPr>
            <p:nvPr/>
          </p:nvCxnSpPr>
          <p:spPr bwMode="auto">
            <a:xfrm>
              <a:off x="4637635" y="3188918"/>
              <a:ext cx="1281905" cy="745976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oval" w="med" len="med"/>
              <a:tailEnd type="triangle" w="med" len="lg"/>
            </a:ln>
            <a:effectLst/>
          </p:spPr>
        </p:cxnSp>
      </p:grpSp>
      <p:grpSp>
        <p:nvGrpSpPr>
          <p:cNvPr id="43" name="Group 42"/>
          <p:cNvGrpSpPr/>
          <p:nvPr/>
        </p:nvGrpSpPr>
        <p:grpSpPr>
          <a:xfrm>
            <a:off x="4637635" y="5755141"/>
            <a:ext cx="3225350" cy="1205920"/>
            <a:chOff x="4637635" y="5755141"/>
            <a:chExt cx="3225350" cy="1205920"/>
          </a:xfrm>
        </p:grpSpPr>
        <p:sp>
          <p:nvSpPr>
            <p:cNvPr id="10" name="Rectangle 9"/>
            <p:cNvSpPr/>
            <p:nvPr/>
          </p:nvSpPr>
          <p:spPr bwMode="auto">
            <a:xfrm>
              <a:off x="5921428" y="5755141"/>
              <a:ext cx="1941557" cy="1205920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 w="12700" cap="flat" cmpd="sng" algn="ctr">
              <a:solidFill>
                <a:schemeClr val="bg2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72000" tIns="46800" rIns="7200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START T/3/1</a:t>
              </a:r>
            </a:p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Georgia"/>
                <a:ea typeface="ＭＳ Ｐゴシック" pitchFamily="-106" charset="-128"/>
                <a:cs typeface="Georgia"/>
              </a:endParaRPr>
            </a:p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smtClean="0">
                  <a:latin typeface="Georgia"/>
                  <a:ea typeface="ＭＳ Ｐゴシック" pitchFamily="-106" charset="-128"/>
                  <a:cs typeface="Georgia"/>
                </a:rPr>
                <a:t>COMMIT</a:t>
              </a:r>
              <a:endParaRPr kumimoji="0" 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cxnSp>
          <p:nvCxnSpPr>
            <p:cNvPr id="23" name="Straight Arrow Connector 22"/>
            <p:cNvCxnSpPr>
              <a:endCxn id="10" idx="1"/>
            </p:cNvCxnSpPr>
            <p:nvPr/>
          </p:nvCxnSpPr>
          <p:spPr bwMode="auto">
            <a:xfrm>
              <a:off x="4637635" y="6283768"/>
              <a:ext cx="1283793" cy="74333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oval" w="med" len="med"/>
              <a:tailEnd type="triangle" w="med" len="lg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14106097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Commit Rule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357188" y="1917700"/>
            <a:ext cx="9344025" cy="5064125"/>
          </a:xfrm>
          <a:ln/>
        </p:spPr>
        <p:txBody>
          <a:bodyPr/>
          <a:lstStyle/>
          <a:p>
            <a:pPr marL="0" indent="0">
              <a:buFont typeface="Arial"/>
              <a:buNone/>
              <a:defRPr/>
            </a:pPr>
            <a:r>
              <a:rPr lang="en-GB" dirty="0" smtClean="0"/>
              <a:t>The commit of a </a:t>
            </a:r>
            <a:r>
              <a:rPr lang="en-GB" dirty="0" err="1" smtClean="0"/>
              <a:t>subtransaction</a:t>
            </a:r>
            <a:r>
              <a:rPr lang="en-GB" dirty="0" smtClean="0"/>
              <a:t> makes the results accessible only to the parent</a:t>
            </a:r>
          </a:p>
          <a:p>
            <a:pPr marL="0" indent="0">
              <a:buFont typeface="Arial"/>
              <a:buNone/>
              <a:defRPr/>
            </a:pPr>
            <a:endParaRPr lang="en-GB" dirty="0" smtClean="0"/>
          </a:p>
          <a:p>
            <a:pPr marL="0" indent="0">
              <a:buFont typeface="Arial"/>
              <a:buNone/>
              <a:defRPr/>
            </a:pPr>
            <a:r>
              <a:rPr lang="en-GB" dirty="0" smtClean="0"/>
              <a:t>The final commit happens only when all ancestors finally commit</a:t>
            </a:r>
          </a:p>
          <a:p>
            <a:pPr marL="194567" indent="-194567">
              <a:buFont typeface="Arial"/>
              <a:buChar char="•"/>
              <a:defRPr/>
            </a:pPr>
            <a:endParaRPr lang="en-GB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5B6E68-5BDB-2541-BD40-D45648B6FCF5}" type="slidenum">
              <a:rPr lang="en-GB" smtClean="0"/>
              <a:pPr>
                <a:defRPr/>
              </a:pPr>
              <a:t>15</a:t>
            </a:fld>
            <a:endParaRPr lang="en-GB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Rollback Rule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357188" y="1917700"/>
            <a:ext cx="9344025" cy="5064125"/>
          </a:xfrm>
          <a:ln/>
        </p:spPr>
        <p:txBody>
          <a:bodyPr/>
          <a:lstStyle/>
          <a:p>
            <a:pPr marL="0" indent="0">
              <a:buFont typeface="Arial"/>
              <a:buNone/>
              <a:defRPr/>
            </a:pPr>
            <a:r>
              <a:rPr lang="en-GB" dirty="0" smtClean="0"/>
              <a:t>If any [sub]transaction rolls back, all of its </a:t>
            </a:r>
            <a:r>
              <a:rPr lang="en-GB" dirty="0" err="1" smtClean="0"/>
              <a:t>subtransactions</a:t>
            </a:r>
            <a:r>
              <a:rPr lang="en-GB" dirty="0" smtClean="0"/>
              <a:t> roll back</a:t>
            </a:r>
          </a:p>
          <a:p>
            <a:pPr marL="194567" indent="-194567">
              <a:buFont typeface="Arial"/>
              <a:buChar char="•"/>
              <a:defRPr/>
            </a:pPr>
            <a:endParaRPr lang="en-GB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5B6E68-5BDB-2541-BD40-D45648B6FCF5}" type="slidenum">
              <a:rPr lang="en-GB" smtClean="0"/>
              <a:pPr>
                <a:defRPr/>
              </a:pPr>
              <a:t>16</a:t>
            </a:fld>
            <a:endParaRPr lang="en-GB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Visibility Rule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357188" y="1917700"/>
            <a:ext cx="9344025" cy="5064125"/>
          </a:xfrm>
          <a:ln/>
        </p:spPr>
        <p:txBody>
          <a:bodyPr/>
          <a:lstStyle/>
          <a:p>
            <a:pPr marL="0" indent="0">
              <a:buFont typeface="Arial"/>
              <a:buNone/>
              <a:defRPr/>
            </a:pPr>
            <a:r>
              <a:rPr lang="en-GB" dirty="0" smtClean="0"/>
              <a:t>Changes made by a </a:t>
            </a:r>
            <a:r>
              <a:rPr lang="en-GB" dirty="0" err="1" smtClean="0"/>
              <a:t>subtransaction</a:t>
            </a:r>
            <a:r>
              <a:rPr lang="en-GB" dirty="0" smtClean="0"/>
              <a:t> are visible to its parent</a:t>
            </a:r>
          </a:p>
          <a:p>
            <a:pPr marL="194567" indent="-194567">
              <a:buFont typeface="Arial"/>
              <a:buChar char="•"/>
              <a:defRPr/>
            </a:pPr>
            <a:endParaRPr lang="en-GB" dirty="0" smtClean="0"/>
          </a:p>
          <a:p>
            <a:pPr marL="0" indent="0">
              <a:buFont typeface="Arial"/>
              <a:buNone/>
              <a:defRPr/>
            </a:pPr>
            <a:r>
              <a:rPr lang="en-GB" dirty="0" smtClean="0"/>
              <a:t>Objects held by a parent can be made accessible to </a:t>
            </a:r>
            <a:r>
              <a:rPr lang="en-GB" dirty="0" err="1" smtClean="0"/>
              <a:t>subtransactions</a:t>
            </a:r>
            <a:endParaRPr lang="en-GB" dirty="0" smtClean="0"/>
          </a:p>
          <a:p>
            <a:pPr marL="0" indent="0">
              <a:buFont typeface="Arial"/>
              <a:buNone/>
              <a:defRPr/>
            </a:pPr>
            <a:endParaRPr lang="en-GB" dirty="0" smtClean="0"/>
          </a:p>
          <a:p>
            <a:pPr marL="0" indent="0">
              <a:buFont typeface="Arial"/>
              <a:buNone/>
              <a:defRPr/>
            </a:pPr>
            <a:r>
              <a:rPr lang="en-GB" dirty="0" smtClean="0"/>
              <a:t>Changes made by a </a:t>
            </a:r>
            <a:r>
              <a:rPr lang="en-GB" dirty="0" err="1" smtClean="0"/>
              <a:t>subtransaction</a:t>
            </a:r>
            <a:r>
              <a:rPr lang="en-GB" dirty="0" smtClean="0"/>
              <a:t> are not visible to its siblings</a:t>
            </a:r>
          </a:p>
          <a:p>
            <a:pPr marL="194567" indent="-194567">
              <a:buFont typeface="Arial"/>
              <a:buChar char="•"/>
              <a:defRPr/>
            </a:pPr>
            <a:endParaRPr lang="en-GB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5B6E68-5BDB-2541-BD40-D45648B6FCF5}" type="slidenum">
              <a:rPr lang="en-GB" smtClean="0"/>
              <a:pPr>
                <a:defRPr/>
              </a:pPr>
              <a:t>17</a:t>
            </a:fld>
            <a:endParaRPr lang="en-GB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Observations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357188" y="1917700"/>
            <a:ext cx="9344025" cy="5064125"/>
          </a:xfrm>
          <a:ln/>
        </p:spPr>
        <p:txBody>
          <a:bodyPr/>
          <a:lstStyle/>
          <a:p>
            <a:pPr marL="0" indent="0">
              <a:buFont typeface="Arial"/>
              <a:buNone/>
              <a:defRPr/>
            </a:pPr>
            <a:r>
              <a:rPr lang="en-GB" dirty="0" err="1" smtClean="0"/>
              <a:t>Subtransactions</a:t>
            </a:r>
            <a:r>
              <a:rPr lang="en-GB" dirty="0" smtClean="0"/>
              <a:t> are not fully equivalent to flat </a:t>
            </a:r>
            <a:r>
              <a:rPr lang="en-GB" dirty="0" smtClean="0"/>
              <a:t>transactions:</a:t>
            </a:r>
          </a:p>
          <a:p>
            <a:pPr lvl="1">
              <a:defRPr/>
            </a:pPr>
            <a:r>
              <a:rPr lang="en-GB" dirty="0" smtClean="0"/>
              <a:t>Atomic</a:t>
            </a:r>
            <a:endParaRPr lang="en-GB" dirty="0" smtClean="0"/>
          </a:p>
          <a:p>
            <a:pPr lvl="1">
              <a:defRPr/>
            </a:pPr>
            <a:r>
              <a:rPr lang="en-GB" dirty="0" smtClean="0"/>
              <a:t>Consistency preserving</a:t>
            </a:r>
          </a:p>
          <a:p>
            <a:pPr lvl="1">
              <a:defRPr/>
            </a:pPr>
            <a:r>
              <a:rPr lang="en-GB" dirty="0" smtClean="0"/>
              <a:t>Isolated</a:t>
            </a:r>
          </a:p>
          <a:p>
            <a:pPr lvl="1">
              <a:defRPr/>
            </a:pPr>
            <a:r>
              <a:rPr lang="en-GB" dirty="0" smtClean="0"/>
              <a:t>Not durable, because of the commit rule</a:t>
            </a:r>
          </a:p>
          <a:p>
            <a:pPr marL="194567" indent="-194567">
              <a:buFont typeface="Arial"/>
              <a:buChar char="•"/>
              <a:defRPr/>
            </a:pPr>
            <a:endParaRPr lang="en-GB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5B6E68-5BDB-2541-BD40-D45648B6FCF5}" type="slidenum">
              <a:rPr lang="en-GB" smtClean="0"/>
              <a:pPr>
                <a:defRPr/>
              </a:pPr>
              <a:t>18</a:t>
            </a:fld>
            <a:endParaRPr lang="en-GB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Observations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357188" y="1917700"/>
            <a:ext cx="9344025" cy="5064125"/>
          </a:xfrm>
          <a:ln/>
        </p:spPr>
        <p:txBody>
          <a:bodyPr/>
          <a:lstStyle/>
          <a:p>
            <a:pPr marL="0" indent="0">
              <a:buFont typeface="Arial"/>
              <a:buNone/>
              <a:defRPr/>
            </a:pPr>
            <a:r>
              <a:rPr lang="en-GB" dirty="0" smtClean="0"/>
              <a:t>Nesting and program modularisation complement each </a:t>
            </a:r>
            <a:br>
              <a:rPr lang="en-GB" dirty="0" smtClean="0"/>
            </a:br>
            <a:r>
              <a:rPr lang="en-GB" dirty="0" smtClean="0"/>
              <a:t>other</a:t>
            </a:r>
          </a:p>
          <a:p>
            <a:pPr lvl="1">
              <a:defRPr/>
            </a:pPr>
            <a:r>
              <a:rPr lang="en-GB" dirty="0" smtClean="0"/>
              <a:t>Well designed module has a clean interface, and no global variables</a:t>
            </a:r>
          </a:p>
          <a:p>
            <a:pPr lvl="1">
              <a:defRPr/>
            </a:pPr>
            <a:r>
              <a:rPr lang="en-GB" dirty="0" smtClean="0"/>
              <a:t>If it touches the database, the database is a large global variable</a:t>
            </a:r>
          </a:p>
          <a:p>
            <a:pPr lvl="1">
              <a:defRPr/>
            </a:pPr>
            <a:r>
              <a:rPr lang="en-GB" dirty="0" smtClean="0"/>
              <a:t>If the module is protected as a </a:t>
            </a:r>
            <a:r>
              <a:rPr lang="en-GB" dirty="0" err="1" smtClean="0"/>
              <a:t>subtransaction</a:t>
            </a:r>
            <a:r>
              <a:rPr lang="en-GB" dirty="0" smtClean="0"/>
              <a:t>, then </a:t>
            </a:r>
            <a:br>
              <a:rPr lang="en-GB" dirty="0" smtClean="0"/>
            </a:br>
            <a:r>
              <a:rPr lang="en-GB" dirty="0" smtClean="0"/>
              <a:t>database changes are kept clean too</a:t>
            </a:r>
          </a:p>
          <a:p>
            <a:pPr marL="0" indent="0">
              <a:buFont typeface="Arial"/>
              <a:buNone/>
              <a:defRPr/>
            </a:pPr>
            <a:endParaRPr lang="en-GB" dirty="0" smtClean="0"/>
          </a:p>
          <a:p>
            <a:pPr marL="0" indent="0">
              <a:buFont typeface="Arial"/>
              <a:buNone/>
              <a:defRPr/>
            </a:pPr>
            <a:r>
              <a:rPr lang="en-GB" dirty="0" smtClean="0"/>
              <a:t>Nested transactions permit intra-transaction parallelism</a:t>
            </a:r>
          </a:p>
          <a:p>
            <a:pPr marL="194567" indent="-194567">
              <a:buFont typeface="Arial"/>
              <a:buChar char="•"/>
              <a:defRPr/>
            </a:pPr>
            <a:endParaRPr lang="en-GB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5B6E68-5BDB-2541-BD40-D45648B6FCF5}" type="slidenum">
              <a:rPr lang="en-GB" smtClean="0"/>
              <a:pPr>
                <a:defRPr/>
              </a:pPr>
              <a:t>19</a:t>
            </a:fld>
            <a:endParaRPr lang="en-GB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Savepoints</a:t>
            </a:r>
            <a:endParaRPr lang="en-US" dirty="0" smtClean="0"/>
          </a:p>
          <a:p>
            <a:r>
              <a:rPr lang="en-US" dirty="0" smtClean="0"/>
              <a:t>Chained transactions</a:t>
            </a:r>
            <a:endParaRPr lang="en-US" dirty="0" smtClean="0"/>
          </a:p>
          <a:p>
            <a:r>
              <a:rPr lang="en-US" dirty="0" smtClean="0"/>
              <a:t>Nested transactions</a:t>
            </a:r>
          </a:p>
          <a:p>
            <a:r>
              <a:rPr lang="en-US" dirty="0" smtClean="0"/>
              <a:t>Sagas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5B6E68-5BDB-2541-BD40-D45648B6FCF5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45301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Emulating Nesting with </a:t>
            </a:r>
            <a:r>
              <a:rPr lang="en-US" dirty="0" err="1" smtClean="0"/>
              <a:t>Savepoints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 bwMode="auto">
          <a:xfrm>
            <a:off x="361874" y="1877982"/>
            <a:ext cx="1941557" cy="5076649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solidFill>
              <a:schemeClr val="bg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000" tIns="46800" rIns="7200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START T</a:t>
            </a: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Georgia"/>
              <a:ea typeface="ＭＳ Ｐゴシック" pitchFamily="-106" charset="-128"/>
              <a:cs typeface="Georgia"/>
            </a:endParaRP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invoke T/1</a:t>
            </a: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Georgia"/>
              <a:ea typeface="ＭＳ Ｐゴシック" pitchFamily="-106" charset="-128"/>
              <a:cs typeface="Georgia"/>
            </a:endParaRP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Georgia"/>
              <a:ea typeface="ＭＳ Ｐゴシック" pitchFamily="-106" charset="-128"/>
              <a:cs typeface="Georgia"/>
            </a:endParaRP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Georgia"/>
              <a:ea typeface="ＭＳ Ｐゴシック" pitchFamily="-106" charset="-128"/>
              <a:cs typeface="Georgia"/>
            </a:endParaRP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Georgia"/>
              <a:ea typeface="ＭＳ Ｐゴシック" pitchFamily="-106" charset="-128"/>
              <a:cs typeface="Georgia"/>
            </a:endParaRP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Georgia"/>
              <a:ea typeface="ＭＳ Ｐゴシック" pitchFamily="-106" charset="-128"/>
              <a:cs typeface="Georgia"/>
            </a:endParaRP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Georgia"/>
              <a:ea typeface="ＭＳ Ｐゴシック" pitchFamily="-106" charset="-128"/>
              <a:cs typeface="Georgia"/>
            </a:endParaRP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latin typeface="Georgia"/>
                <a:ea typeface="ＭＳ Ｐゴシック" pitchFamily="-106" charset="-128"/>
                <a:cs typeface="Georgia"/>
              </a:rPr>
              <a:t>invoke T/2</a:t>
            </a:r>
            <a:endParaRPr lang="en-US" dirty="0">
              <a:latin typeface="Georgia"/>
              <a:ea typeface="ＭＳ Ｐゴシック" pitchFamily="-106" charset="-128"/>
              <a:cs typeface="Georgia"/>
            </a:endParaRP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Georgia"/>
              <a:ea typeface="ＭＳ Ｐゴシック" pitchFamily="-106" charset="-128"/>
              <a:cs typeface="Georgia"/>
            </a:endParaRP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Georgia"/>
              <a:ea typeface="ＭＳ Ｐゴシック" pitchFamily="-106" charset="-128"/>
              <a:cs typeface="Georgia"/>
            </a:endParaRP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Georgia"/>
              <a:ea typeface="ＭＳ Ｐゴシック" pitchFamily="-106" charset="-128"/>
              <a:cs typeface="Georgia"/>
            </a:endParaRP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latin typeface="Georgia"/>
                <a:ea typeface="ＭＳ Ｐゴシック" pitchFamily="-106" charset="-128"/>
                <a:cs typeface="Georgia"/>
              </a:rPr>
              <a:t>invoke T/3</a:t>
            </a:r>
            <a:endParaRPr lang="en-US" dirty="0">
              <a:latin typeface="Georgia"/>
              <a:ea typeface="ＭＳ Ｐゴシック" pitchFamily="-106" charset="-128"/>
              <a:cs typeface="Georgia"/>
            </a:endParaRP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Georgia"/>
              <a:ea typeface="ＭＳ Ｐゴシック" pitchFamily="-106" charset="-128"/>
              <a:cs typeface="Georgia"/>
            </a:endParaRP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Georgia"/>
              <a:ea typeface="ＭＳ Ｐゴシック" pitchFamily="-106" charset="-128"/>
              <a:cs typeface="Georgia"/>
            </a:endParaRP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latin typeface="Georgia"/>
                <a:ea typeface="ＭＳ Ｐゴシック" pitchFamily="-106" charset="-128"/>
                <a:cs typeface="Georgia"/>
              </a:rPr>
              <a:t>COMMIT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grpSp>
        <p:nvGrpSpPr>
          <p:cNvPr id="38" name="Group 37"/>
          <p:cNvGrpSpPr/>
          <p:nvPr/>
        </p:nvGrpSpPr>
        <p:grpSpPr>
          <a:xfrm>
            <a:off x="1622892" y="1876895"/>
            <a:ext cx="3492831" cy="2045757"/>
            <a:chOff x="1622892" y="1876895"/>
            <a:chExt cx="3492831" cy="2045757"/>
          </a:xfrm>
        </p:grpSpPr>
        <p:sp>
          <p:nvSpPr>
            <p:cNvPr id="5" name="Rectangle 4"/>
            <p:cNvSpPr/>
            <p:nvPr/>
          </p:nvSpPr>
          <p:spPr bwMode="auto">
            <a:xfrm>
              <a:off x="3174166" y="1876895"/>
              <a:ext cx="1941557" cy="2045757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 w="12700" cap="flat" cmpd="sng" algn="ctr">
              <a:solidFill>
                <a:schemeClr val="bg2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72000" tIns="46800" rIns="7200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START T/1</a:t>
              </a:r>
            </a:p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Georgia"/>
                <a:ea typeface="ＭＳ Ｐゴシック" pitchFamily="-106" charset="-128"/>
                <a:cs typeface="Georgia"/>
              </a:endParaRPr>
            </a:p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Georgia"/>
                <a:ea typeface="ＭＳ Ｐゴシック" pitchFamily="-106" charset="-128"/>
                <a:cs typeface="Georgia"/>
              </a:endParaRPr>
            </a:p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smtClean="0">
                  <a:latin typeface="Georgia"/>
                  <a:ea typeface="ＭＳ Ｐゴシック" pitchFamily="-106" charset="-128"/>
                  <a:cs typeface="Georgia"/>
                </a:rPr>
                <a:t>invoke T/1/1</a:t>
              </a:r>
              <a:endParaRPr lang="en-US" dirty="0">
                <a:latin typeface="Georgia"/>
                <a:ea typeface="ＭＳ Ｐゴシック" pitchFamily="-106" charset="-128"/>
                <a:cs typeface="Georgia"/>
              </a:endParaRPr>
            </a:p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Georgia"/>
                <a:ea typeface="ＭＳ Ｐゴシック" pitchFamily="-106" charset="-128"/>
                <a:cs typeface="Georgia"/>
              </a:endParaRPr>
            </a:p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smtClean="0">
                  <a:latin typeface="Georgia"/>
                  <a:ea typeface="ＭＳ Ｐゴシック" pitchFamily="-106" charset="-128"/>
                  <a:cs typeface="Georgia"/>
                </a:rPr>
                <a:t>invoke T/1/2</a:t>
              </a:r>
              <a:endPara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smtClean="0">
                  <a:latin typeface="Georgia"/>
                  <a:ea typeface="ＭＳ Ｐゴシック" pitchFamily="-106" charset="-128"/>
                  <a:cs typeface="Georgia"/>
                </a:rPr>
                <a:t>COMMIT</a:t>
              </a:r>
              <a:endParaRPr lang="en-US" dirty="0"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cxnSp>
          <p:nvCxnSpPr>
            <p:cNvPr id="12" name="Straight Arrow Connector 11"/>
            <p:cNvCxnSpPr>
              <a:endCxn id="5" idx="1"/>
            </p:cNvCxnSpPr>
            <p:nvPr/>
          </p:nvCxnSpPr>
          <p:spPr bwMode="auto">
            <a:xfrm>
              <a:off x="1622892" y="2653130"/>
              <a:ext cx="1551274" cy="246644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oval" w="med" len="med"/>
              <a:tailEnd type="triangle" w="med" len="lg"/>
            </a:ln>
            <a:effectLst/>
          </p:spPr>
        </p:cxnSp>
      </p:grpSp>
      <p:grpSp>
        <p:nvGrpSpPr>
          <p:cNvPr id="39" name="Group 38"/>
          <p:cNvGrpSpPr/>
          <p:nvPr/>
        </p:nvGrpSpPr>
        <p:grpSpPr>
          <a:xfrm>
            <a:off x="1617998" y="4120196"/>
            <a:ext cx="3497725" cy="1194668"/>
            <a:chOff x="1617998" y="4120196"/>
            <a:chExt cx="3497725" cy="1194668"/>
          </a:xfrm>
        </p:grpSpPr>
        <p:sp>
          <p:nvSpPr>
            <p:cNvPr id="6" name="Rectangle 5"/>
            <p:cNvSpPr/>
            <p:nvPr/>
          </p:nvSpPr>
          <p:spPr bwMode="auto">
            <a:xfrm>
              <a:off x="3174166" y="4120196"/>
              <a:ext cx="1941557" cy="1194668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 w="12700" cap="flat" cmpd="sng" algn="ctr">
              <a:solidFill>
                <a:schemeClr val="bg2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72000" tIns="46800" rIns="7200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START T/2</a:t>
              </a:r>
            </a:p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Georgia"/>
                <a:ea typeface="ＭＳ Ｐゴシック" pitchFamily="-106" charset="-128"/>
                <a:cs typeface="Georgia"/>
              </a:endParaRPr>
            </a:p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Georgia"/>
                <a:ea typeface="ＭＳ Ｐゴシック" pitchFamily="-106" charset="-128"/>
                <a:cs typeface="Georgia"/>
              </a:endParaRPr>
            </a:p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COMMIT</a:t>
              </a:r>
              <a:endParaRPr kumimoji="0" 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cxnSp>
          <p:nvCxnSpPr>
            <p:cNvPr id="13" name="Straight Arrow Connector 12"/>
            <p:cNvCxnSpPr>
              <a:endCxn id="6" idx="1"/>
            </p:cNvCxnSpPr>
            <p:nvPr/>
          </p:nvCxnSpPr>
          <p:spPr bwMode="auto">
            <a:xfrm flipV="1">
              <a:off x="1617998" y="4717530"/>
              <a:ext cx="1556168" cy="117585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oval" w="med" len="med"/>
              <a:tailEnd type="triangle" w="med" len="lg"/>
            </a:ln>
            <a:effectLst/>
          </p:spPr>
        </p:cxnSp>
      </p:grpSp>
      <p:grpSp>
        <p:nvGrpSpPr>
          <p:cNvPr id="40" name="Group 39"/>
          <p:cNvGrpSpPr/>
          <p:nvPr/>
        </p:nvGrpSpPr>
        <p:grpSpPr>
          <a:xfrm>
            <a:off x="1617998" y="5503000"/>
            <a:ext cx="3497725" cy="1458061"/>
            <a:chOff x="1617998" y="5503000"/>
            <a:chExt cx="3497725" cy="1458061"/>
          </a:xfrm>
        </p:grpSpPr>
        <p:sp>
          <p:nvSpPr>
            <p:cNvPr id="7" name="Rectangle 6"/>
            <p:cNvSpPr/>
            <p:nvPr/>
          </p:nvSpPr>
          <p:spPr bwMode="auto">
            <a:xfrm>
              <a:off x="3174166" y="5503000"/>
              <a:ext cx="1941557" cy="1458061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 w="12700" cap="flat" cmpd="sng" algn="ctr">
              <a:solidFill>
                <a:schemeClr val="bg2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72000" tIns="46800" rIns="7200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START T/3</a:t>
              </a:r>
            </a:p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Georgia"/>
                <a:ea typeface="ＭＳ Ｐゴシック" pitchFamily="-106" charset="-128"/>
                <a:cs typeface="Georgia"/>
              </a:endParaRPr>
            </a:p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smtClean="0">
                  <a:latin typeface="Georgia"/>
                  <a:ea typeface="ＭＳ Ｐゴシック" pitchFamily="-106" charset="-128"/>
                  <a:cs typeface="Georgia"/>
                </a:rPr>
                <a:t>invoke T/3/1</a:t>
              </a:r>
              <a:endParaRPr lang="en-US" dirty="0">
                <a:latin typeface="Georgia"/>
                <a:ea typeface="ＭＳ Ｐゴシック" pitchFamily="-106" charset="-128"/>
                <a:cs typeface="Georgia"/>
              </a:endParaRPr>
            </a:p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smtClean="0">
                  <a:latin typeface="Georgia"/>
                  <a:ea typeface="ＭＳ Ｐゴシック" pitchFamily="-106" charset="-128"/>
                  <a:cs typeface="Georgia"/>
                </a:rPr>
                <a:t>COMMIT</a:t>
              </a:r>
              <a:endParaRPr kumimoji="0" 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cxnSp>
          <p:nvCxnSpPr>
            <p:cNvPr id="16" name="Straight Arrow Connector 15"/>
            <p:cNvCxnSpPr>
              <a:endCxn id="7" idx="1"/>
            </p:cNvCxnSpPr>
            <p:nvPr/>
          </p:nvCxnSpPr>
          <p:spPr bwMode="auto">
            <a:xfrm>
              <a:off x="1617998" y="5954529"/>
              <a:ext cx="1556168" cy="277502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oval" w="med" len="med"/>
              <a:tailEnd type="triangle" w="med" len="lg"/>
            </a:ln>
            <a:effectLst/>
          </p:spPr>
        </p:cxnSp>
      </p:grpSp>
      <p:grpSp>
        <p:nvGrpSpPr>
          <p:cNvPr id="41" name="Group 40"/>
          <p:cNvGrpSpPr/>
          <p:nvPr/>
        </p:nvGrpSpPr>
        <p:grpSpPr>
          <a:xfrm>
            <a:off x="4642881" y="1885148"/>
            <a:ext cx="3216327" cy="1219108"/>
            <a:chOff x="4642881" y="1885148"/>
            <a:chExt cx="3216327" cy="1219108"/>
          </a:xfrm>
        </p:grpSpPr>
        <p:sp>
          <p:nvSpPr>
            <p:cNvPr id="8" name="Rectangle 7"/>
            <p:cNvSpPr/>
            <p:nvPr/>
          </p:nvSpPr>
          <p:spPr bwMode="auto">
            <a:xfrm>
              <a:off x="5917651" y="1885148"/>
              <a:ext cx="1941557" cy="1219108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 w="12700" cap="flat" cmpd="sng" algn="ctr">
              <a:solidFill>
                <a:schemeClr val="bg2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72000" tIns="46800" rIns="7200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START T/1/1</a:t>
              </a:r>
            </a:p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Georgia"/>
                <a:ea typeface="ＭＳ Ｐゴシック" pitchFamily="-106" charset="-128"/>
                <a:cs typeface="Georgia"/>
              </a:endParaRPr>
            </a:p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smtClean="0">
                  <a:latin typeface="Georgia"/>
                  <a:ea typeface="ＭＳ Ｐゴシック" pitchFamily="-106" charset="-128"/>
                  <a:cs typeface="Georgia"/>
                </a:rPr>
                <a:t>COMMIT</a:t>
              </a:r>
              <a:endParaRPr kumimoji="0" 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cxnSp>
          <p:nvCxnSpPr>
            <p:cNvPr id="19" name="Straight Arrow Connector 18"/>
            <p:cNvCxnSpPr>
              <a:endCxn id="8" idx="1"/>
            </p:cNvCxnSpPr>
            <p:nvPr/>
          </p:nvCxnSpPr>
          <p:spPr bwMode="auto">
            <a:xfrm flipV="1">
              <a:off x="4642881" y="2494702"/>
              <a:ext cx="1274770" cy="426563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oval" w="med" len="med"/>
              <a:tailEnd type="triangle" w="med" len="lg"/>
            </a:ln>
            <a:effectLst/>
          </p:spPr>
        </p:cxnSp>
      </p:grpSp>
      <p:grpSp>
        <p:nvGrpSpPr>
          <p:cNvPr id="42" name="Group 41"/>
          <p:cNvGrpSpPr/>
          <p:nvPr/>
        </p:nvGrpSpPr>
        <p:grpSpPr>
          <a:xfrm>
            <a:off x="4628769" y="3335691"/>
            <a:ext cx="3232328" cy="1198405"/>
            <a:chOff x="4628769" y="3335691"/>
            <a:chExt cx="3232328" cy="1198405"/>
          </a:xfrm>
        </p:grpSpPr>
        <p:sp>
          <p:nvSpPr>
            <p:cNvPr id="9" name="Rectangle 8"/>
            <p:cNvSpPr/>
            <p:nvPr/>
          </p:nvSpPr>
          <p:spPr bwMode="auto">
            <a:xfrm>
              <a:off x="5919540" y="3335691"/>
              <a:ext cx="1941557" cy="1198405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 w="12700" cap="flat" cmpd="sng" algn="ctr">
              <a:solidFill>
                <a:schemeClr val="bg2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72000" tIns="46800" rIns="7200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START T/1/2</a:t>
              </a:r>
            </a:p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Georgia"/>
                <a:ea typeface="ＭＳ Ｐゴシック" pitchFamily="-106" charset="-128"/>
                <a:cs typeface="Georgia"/>
              </a:endParaRPr>
            </a:p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smtClean="0">
                  <a:latin typeface="Georgia"/>
                  <a:ea typeface="ＭＳ Ｐゴシック" pitchFamily="-106" charset="-128"/>
                  <a:cs typeface="Georgia"/>
                </a:rPr>
                <a:t>COMMIT</a:t>
              </a:r>
              <a:endParaRPr kumimoji="0" 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cxnSp>
          <p:nvCxnSpPr>
            <p:cNvPr id="20" name="Straight Arrow Connector 19"/>
            <p:cNvCxnSpPr>
              <a:endCxn id="9" idx="1"/>
            </p:cNvCxnSpPr>
            <p:nvPr/>
          </p:nvCxnSpPr>
          <p:spPr bwMode="auto">
            <a:xfrm>
              <a:off x="4628769" y="3443424"/>
              <a:ext cx="1290771" cy="49147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oval" w="med" len="med"/>
              <a:tailEnd type="triangle" w="med" len="lg"/>
            </a:ln>
            <a:effectLst/>
          </p:spPr>
        </p:cxnSp>
      </p:grpSp>
      <p:grpSp>
        <p:nvGrpSpPr>
          <p:cNvPr id="43" name="Group 42"/>
          <p:cNvGrpSpPr/>
          <p:nvPr/>
        </p:nvGrpSpPr>
        <p:grpSpPr>
          <a:xfrm>
            <a:off x="4637635" y="5755141"/>
            <a:ext cx="3225350" cy="1205920"/>
            <a:chOff x="4637635" y="5755141"/>
            <a:chExt cx="3225350" cy="1205920"/>
          </a:xfrm>
        </p:grpSpPr>
        <p:sp>
          <p:nvSpPr>
            <p:cNvPr id="10" name="Rectangle 9"/>
            <p:cNvSpPr/>
            <p:nvPr/>
          </p:nvSpPr>
          <p:spPr bwMode="auto">
            <a:xfrm>
              <a:off x="5921428" y="5755141"/>
              <a:ext cx="1941557" cy="1205920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 w="12700" cap="flat" cmpd="sng" algn="ctr">
              <a:solidFill>
                <a:schemeClr val="bg2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72000" tIns="46800" rIns="7200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START T/3/1</a:t>
              </a:r>
            </a:p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Georgia"/>
                <a:ea typeface="ＭＳ Ｐゴシック" pitchFamily="-106" charset="-128"/>
                <a:cs typeface="Georgia"/>
              </a:endParaRPr>
            </a:p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smtClean="0">
                  <a:latin typeface="Georgia"/>
                  <a:ea typeface="ＭＳ Ｐゴシック" pitchFamily="-106" charset="-128"/>
                  <a:cs typeface="Georgia"/>
                </a:rPr>
                <a:t>COMMIT</a:t>
              </a:r>
              <a:endParaRPr kumimoji="0" 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cxnSp>
          <p:nvCxnSpPr>
            <p:cNvPr id="23" name="Straight Arrow Connector 22"/>
            <p:cNvCxnSpPr>
              <a:endCxn id="10" idx="1"/>
            </p:cNvCxnSpPr>
            <p:nvPr/>
          </p:nvCxnSpPr>
          <p:spPr bwMode="auto">
            <a:xfrm>
              <a:off x="4637635" y="6283768"/>
              <a:ext cx="1283793" cy="74333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oval" w="med" len="med"/>
              <a:tailEnd type="triangle" w="med" len="lg"/>
            </a:ln>
            <a:effectLst/>
          </p:spPr>
        </p:cxnSp>
      </p:grpSp>
      <p:cxnSp>
        <p:nvCxnSpPr>
          <p:cNvPr id="11" name="Straight Connector 10"/>
          <p:cNvCxnSpPr/>
          <p:nvPr/>
        </p:nvCxnSpPr>
        <p:spPr bwMode="auto">
          <a:xfrm>
            <a:off x="8622494" y="1873726"/>
            <a:ext cx="0" cy="5066348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58" name="Group 57"/>
          <p:cNvGrpSpPr/>
          <p:nvPr/>
        </p:nvGrpSpPr>
        <p:grpSpPr>
          <a:xfrm>
            <a:off x="381026" y="2215646"/>
            <a:ext cx="9293086" cy="369332"/>
            <a:chOff x="381026" y="2215646"/>
            <a:chExt cx="9293086" cy="369332"/>
          </a:xfrm>
        </p:grpSpPr>
        <p:cxnSp>
          <p:nvCxnSpPr>
            <p:cNvPr id="26" name="Straight Connector 25"/>
            <p:cNvCxnSpPr/>
            <p:nvPr/>
          </p:nvCxnSpPr>
          <p:spPr bwMode="auto">
            <a:xfrm flipH="1">
              <a:off x="381026" y="2455556"/>
              <a:ext cx="8241468" cy="0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rgbClr val="191F22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50" name="TextBox 49"/>
            <p:cNvSpPr txBox="1"/>
            <p:nvPr/>
          </p:nvSpPr>
          <p:spPr>
            <a:xfrm>
              <a:off x="8608383" y="2215646"/>
              <a:ext cx="106572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Georgia"/>
                  <a:cs typeface="Georgia"/>
                </a:rPr>
                <a:t>save T/1</a:t>
              </a:r>
              <a:endParaRPr lang="en-US" dirty="0">
                <a:latin typeface="Georgia"/>
                <a:cs typeface="Georgia"/>
              </a:endParaRPr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3203447" y="2537395"/>
            <a:ext cx="6642309" cy="369332"/>
            <a:chOff x="3203447" y="2537395"/>
            <a:chExt cx="6642309" cy="369332"/>
          </a:xfrm>
        </p:grpSpPr>
        <p:cxnSp>
          <p:nvCxnSpPr>
            <p:cNvPr id="37" name="Straight Connector 36"/>
            <p:cNvCxnSpPr/>
            <p:nvPr/>
          </p:nvCxnSpPr>
          <p:spPr bwMode="auto">
            <a:xfrm flipH="1">
              <a:off x="3203447" y="2732131"/>
              <a:ext cx="5399271" cy="0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rgbClr val="191F22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51" name="TextBox 50"/>
            <p:cNvSpPr txBox="1"/>
            <p:nvPr/>
          </p:nvSpPr>
          <p:spPr>
            <a:xfrm>
              <a:off x="8605550" y="2537395"/>
              <a:ext cx="12402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Georgia"/>
                  <a:cs typeface="Georgia"/>
                </a:rPr>
                <a:t>save T/1/1</a:t>
              </a:r>
              <a:endParaRPr lang="en-US" dirty="0">
                <a:latin typeface="Georgia"/>
                <a:cs typeface="Georgia"/>
              </a:endParaRPr>
            </a:p>
          </p:txBody>
        </p:sp>
      </p:grpSp>
      <p:grpSp>
        <p:nvGrpSpPr>
          <p:cNvPr id="62" name="Group 61"/>
          <p:cNvGrpSpPr/>
          <p:nvPr/>
        </p:nvGrpSpPr>
        <p:grpSpPr>
          <a:xfrm>
            <a:off x="349968" y="5515110"/>
            <a:ext cx="9330689" cy="369332"/>
            <a:chOff x="349968" y="5515110"/>
            <a:chExt cx="9330689" cy="369332"/>
          </a:xfrm>
        </p:grpSpPr>
        <p:cxnSp>
          <p:nvCxnSpPr>
            <p:cNvPr id="36" name="Straight Connector 35"/>
            <p:cNvCxnSpPr/>
            <p:nvPr/>
          </p:nvCxnSpPr>
          <p:spPr bwMode="auto">
            <a:xfrm flipH="1">
              <a:off x="349968" y="5684457"/>
              <a:ext cx="8241468" cy="0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rgbClr val="191F22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52" name="TextBox 51"/>
            <p:cNvSpPr txBox="1"/>
            <p:nvPr/>
          </p:nvSpPr>
          <p:spPr>
            <a:xfrm>
              <a:off x="8619662" y="5515110"/>
              <a:ext cx="106099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Georgia"/>
                  <a:cs typeface="Georgia"/>
                </a:rPr>
                <a:t>save T/3</a:t>
              </a:r>
              <a:endParaRPr lang="en-US" dirty="0">
                <a:latin typeface="Georgia"/>
                <a:cs typeface="Georgia"/>
              </a:endParaRP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3175223" y="5836859"/>
            <a:ext cx="6709990" cy="369332"/>
            <a:chOff x="3175223" y="5836859"/>
            <a:chExt cx="6709990" cy="369332"/>
          </a:xfrm>
        </p:grpSpPr>
        <p:cxnSp>
          <p:nvCxnSpPr>
            <p:cNvPr id="44" name="Straight Connector 43"/>
            <p:cNvCxnSpPr/>
            <p:nvPr/>
          </p:nvCxnSpPr>
          <p:spPr bwMode="auto">
            <a:xfrm flipH="1">
              <a:off x="3175223" y="6088045"/>
              <a:ext cx="5452885" cy="0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rgbClr val="191F22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53" name="TextBox 52"/>
            <p:cNvSpPr txBox="1"/>
            <p:nvPr/>
          </p:nvSpPr>
          <p:spPr>
            <a:xfrm>
              <a:off x="8616829" y="5836859"/>
              <a:ext cx="126838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Georgia"/>
                  <a:cs typeface="Georgia"/>
                </a:rPr>
                <a:t>save T/3/1</a:t>
              </a:r>
              <a:endParaRPr lang="en-US" dirty="0">
                <a:latin typeface="Georgia"/>
                <a:cs typeface="Georgia"/>
              </a:endParaRPr>
            </a:p>
          </p:txBody>
        </p:sp>
      </p:grpSp>
      <p:grpSp>
        <p:nvGrpSpPr>
          <p:cNvPr id="61" name="Group 60"/>
          <p:cNvGrpSpPr/>
          <p:nvPr/>
        </p:nvGrpSpPr>
        <p:grpSpPr>
          <a:xfrm>
            <a:off x="364081" y="4406900"/>
            <a:ext cx="9301209" cy="369332"/>
            <a:chOff x="364081" y="4406900"/>
            <a:chExt cx="9301209" cy="369332"/>
          </a:xfrm>
        </p:grpSpPr>
        <p:cxnSp>
          <p:nvCxnSpPr>
            <p:cNvPr id="35" name="Straight Connector 34"/>
            <p:cNvCxnSpPr/>
            <p:nvPr/>
          </p:nvCxnSpPr>
          <p:spPr bwMode="auto">
            <a:xfrm flipH="1">
              <a:off x="364081" y="4626028"/>
              <a:ext cx="8241468" cy="0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rgbClr val="191F22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56" name="TextBox 55"/>
            <p:cNvSpPr txBox="1"/>
            <p:nvPr/>
          </p:nvSpPr>
          <p:spPr>
            <a:xfrm>
              <a:off x="8602717" y="4406900"/>
              <a:ext cx="106257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Georgia"/>
                  <a:cs typeface="Georgia"/>
                </a:rPr>
                <a:t>save T/2</a:t>
              </a:r>
              <a:endParaRPr lang="en-US" dirty="0">
                <a:latin typeface="Georgia"/>
                <a:cs typeface="Georgia"/>
              </a:endParaRPr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3189335" y="3042605"/>
            <a:ext cx="6697456" cy="369332"/>
            <a:chOff x="3189335" y="3042605"/>
            <a:chExt cx="6697456" cy="369332"/>
          </a:xfrm>
        </p:grpSpPr>
        <p:cxnSp>
          <p:nvCxnSpPr>
            <p:cNvPr id="45" name="Straight Connector 44"/>
            <p:cNvCxnSpPr/>
            <p:nvPr/>
          </p:nvCxnSpPr>
          <p:spPr bwMode="auto">
            <a:xfrm flipH="1">
              <a:off x="3189335" y="3265565"/>
              <a:ext cx="5413384" cy="0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rgbClr val="191F22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57" name="TextBox 56"/>
            <p:cNvSpPr txBox="1"/>
            <p:nvPr/>
          </p:nvSpPr>
          <p:spPr>
            <a:xfrm>
              <a:off x="8616829" y="3042605"/>
              <a:ext cx="12699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Georgia"/>
                  <a:cs typeface="Georgia"/>
                </a:rPr>
                <a:t>save T/1/2</a:t>
              </a:r>
              <a:endParaRPr lang="en-US" dirty="0">
                <a:latin typeface="Georgia"/>
                <a:cs typeface="Georgi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840648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Observations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357188" y="1917700"/>
            <a:ext cx="9344025" cy="5064125"/>
          </a:xfrm>
          <a:ln/>
        </p:spPr>
        <p:txBody>
          <a:bodyPr/>
          <a:lstStyle/>
          <a:p>
            <a:pPr marL="0" indent="0">
              <a:buFont typeface="Arial"/>
              <a:buNone/>
              <a:defRPr/>
            </a:pPr>
            <a:r>
              <a:rPr lang="en-GB" dirty="0" smtClean="0"/>
              <a:t>Using </a:t>
            </a:r>
            <a:r>
              <a:rPr lang="en-GB" dirty="0" err="1"/>
              <a:t>s</a:t>
            </a:r>
            <a:r>
              <a:rPr lang="en-GB" dirty="0" err="1" smtClean="0"/>
              <a:t>avepoints</a:t>
            </a:r>
            <a:r>
              <a:rPr lang="en-GB" dirty="0" smtClean="0"/>
              <a:t> is more flexible than nested transactions for internal recovery</a:t>
            </a:r>
          </a:p>
          <a:p>
            <a:pPr lvl="1">
              <a:defRPr/>
            </a:pPr>
            <a:r>
              <a:rPr lang="en-GB" dirty="0" smtClean="0"/>
              <a:t>Can roll back further</a:t>
            </a:r>
          </a:p>
          <a:p>
            <a:pPr marL="0" indent="0">
              <a:buFont typeface="Arial"/>
              <a:buNone/>
              <a:defRPr/>
            </a:pPr>
            <a:r>
              <a:rPr lang="en-GB" dirty="0" smtClean="0"/>
              <a:t>True nested transactions are needed in order to run </a:t>
            </a:r>
            <a:r>
              <a:rPr lang="en-GB" dirty="0" err="1"/>
              <a:t>s</a:t>
            </a:r>
            <a:r>
              <a:rPr lang="en-GB" dirty="0" err="1" smtClean="0"/>
              <a:t>ubtransactions</a:t>
            </a:r>
            <a:r>
              <a:rPr lang="en-GB" dirty="0" smtClean="0"/>
              <a:t> in parallel (Intra-transaction parallelism)</a:t>
            </a:r>
          </a:p>
          <a:p>
            <a:pPr lvl="1">
              <a:defRPr/>
            </a:pPr>
            <a:r>
              <a:rPr lang="en-GB" dirty="0" smtClean="0"/>
              <a:t>Emulating with </a:t>
            </a:r>
            <a:r>
              <a:rPr lang="en-GB" dirty="0" err="1"/>
              <a:t>s</a:t>
            </a:r>
            <a:r>
              <a:rPr lang="en-GB" dirty="0" err="1" smtClean="0"/>
              <a:t>avepoints</a:t>
            </a:r>
            <a:r>
              <a:rPr lang="en-GB" dirty="0" smtClean="0"/>
              <a:t> needs '</a:t>
            </a:r>
            <a:r>
              <a:rPr lang="en-GB" dirty="0" err="1" smtClean="0"/>
              <a:t>subtransactions</a:t>
            </a:r>
            <a:r>
              <a:rPr lang="en-GB" dirty="0" smtClean="0"/>
              <a:t>' to be run in strict sequence</a:t>
            </a:r>
          </a:p>
          <a:p>
            <a:pPr marL="0" indent="0">
              <a:buFont typeface="Arial"/>
              <a:buNone/>
              <a:defRPr/>
            </a:pPr>
            <a:r>
              <a:rPr lang="en-GB" dirty="0" smtClean="0"/>
              <a:t>True nested can pass locks selectively</a:t>
            </a:r>
          </a:p>
          <a:p>
            <a:pPr lvl="1">
              <a:defRPr/>
            </a:pPr>
            <a:r>
              <a:rPr lang="en-GB" dirty="0" smtClean="0"/>
              <a:t>More flexible than </a:t>
            </a:r>
            <a:r>
              <a:rPr lang="en-GB" dirty="0" err="1"/>
              <a:t>s</a:t>
            </a:r>
            <a:r>
              <a:rPr lang="en-GB" dirty="0" err="1" smtClean="0"/>
              <a:t>avepoints</a:t>
            </a:r>
            <a:endParaRPr lang="en-GB" dirty="0" smtClean="0"/>
          </a:p>
          <a:p>
            <a:pPr lvl="1">
              <a:defRPr/>
            </a:pPr>
            <a:r>
              <a:rPr lang="en-GB" dirty="0" smtClean="0"/>
              <a:t>“Similar but different”</a:t>
            </a:r>
          </a:p>
          <a:p>
            <a:pPr marL="194567" indent="-194567">
              <a:buFont typeface="Arial"/>
              <a:buChar char="•"/>
              <a:defRPr/>
            </a:pPr>
            <a:endParaRPr lang="en-GB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5B6E68-5BDB-2541-BD40-D45648B6FCF5}" type="slidenum">
              <a:rPr lang="en-GB" smtClean="0"/>
              <a:pPr>
                <a:defRPr/>
              </a:pPr>
              <a:t>21</a:t>
            </a:fld>
            <a:endParaRPr lang="en-GB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Sagas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37583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Sagas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Saga</a:t>
            </a:r>
            <a:r>
              <a:rPr lang="en-US" dirty="0" smtClean="0"/>
              <a:t>: a collection of actions (= flat transactions) that form a long-duration transaction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Execution based around notion of </a:t>
            </a:r>
            <a:r>
              <a:rPr lang="en-US" b="1" dirty="0" smtClean="0"/>
              <a:t>compensating transactions</a:t>
            </a:r>
          </a:p>
          <a:p>
            <a:pPr lvl="1"/>
            <a:r>
              <a:rPr lang="en-US" dirty="0" smtClean="0"/>
              <a:t>Inverse of actions that allow them to be selectively rolled back</a:t>
            </a:r>
          </a:p>
          <a:p>
            <a:pPr lvl="1"/>
            <a:r>
              <a:rPr lang="en-US" dirty="0" smtClean="0"/>
              <a:t>Used to recover from partial execution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92022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Sagas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Sagas specified as a digraph</a:t>
            </a:r>
          </a:p>
          <a:p>
            <a:pPr lvl="1"/>
            <a:r>
              <a:rPr lang="en-US" dirty="0" smtClean="0"/>
              <a:t>Nodes are either actions or the terminal nodes </a:t>
            </a:r>
            <a:r>
              <a:rPr lang="en-US" b="1" dirty="0" smtClean="0"/>
              <a:t>abort</a:t>
            </a:r>
            <a:r>
              <a:rPr lang="en-US" dirty="0" smtClean="0"/>
              <a:t> and </a:t>
            </a:r>
            <a:r>
              <a:rPr lang="en-US" b="1" dirty="0" smtClean="0"/>
              <a:t>complete</a:t>
            </a:r>
          </a:p>
          <a:p>
            <a:pPr lvl="1"/>
            <a:r>
              <a:rPr lang="en-US" dirty="0" smtClean="0"/>
              <a:t>One node is designated the start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Paths in graph represent sequences of actions </a:t>
            </a:r>
          </a:p>
          <a:p>
            <a:pPr lvl="1"/>
            <a:r>
              <a:rPr lang="en-US" dirty="0" smtClean="0"/>
              <a:t>Paths leading to </a:t>
            </a:r>
            <a:r>
              <a:rPr lang="en-US" b="1" dirty="0" smtClean="0"/>
              <a:t>abort </a:t>
            </a:r>
            <a:r>
              <a:rPr lang="en-US" dirty="0" smtClean="0"/>
              <a:t>are sequences of actions that cause the overall transaction to be rolled back</a:t>
            </a:r>
          </a:p>
          <a:p>
            <a:pPr lvl="1"/>
            <a:r>
              <a:rPr lang="en-US" dirty="0" smtClean="0"/>
              <a:t>Paths leading to </a:t>
            </a:r>
            <a:r>
              <a:rPr lang="en-US" b="1" dirty="0" smtClean="0"/>
              <a:t>complete</a:t>
            </a:r>
            <a:r>
              <a:rPr lang="en-US" dirty="0" smtClean="0"/>
              <a:t> are successful sequences that make persistent changes to the database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5B6E68-5BDB-2541-BD40-D45648B6FCF5}" type="slidenum">
              <a:rPr lang="en-GB" smtClean="0"/>
              <a:pPr>
                <a:defRPr/>
              </a:pPr>
              <a:t>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73211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Saga Execution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Each action A has a compensating transaction A</a:t>
            </a:r>
            <a:r>
              <a:rPr lang="en-US" baseline="30000" dirty="0" smtClean="0"/>
              <a:t>-</a:t>
            </a:r>
            <a:r>
              <a:rPr lang="en-US" baseline="30000" dirty="0" smtClean="0"/>
              <a:t>1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Assume that if A is an action and α a sequence of legal actions,</a:t>
            </a:r>
            <a:r>
              <a:rPr lang="en-US" dirty="0"/>
              <a:t> </a:t>
            </a:r>
            <a:r>
              <a:rPr lang="en-US" dirty="0" smtClean="0"/>
              <a:t>then AαA</a:t>
            </a:r>
            <a:r>
              <a:rPr lang="en-US" baseline="30000" dirty="0"/>
              <a:t>-</a:t>
            </a:r>
            <a:r>
              <a:rPr lang="en-US" baseline="30000" dirty="0" smtClean="0"/>
              <a:t>1</a:t>
            </a:r>
            <a:r>
              <a:rPr lang="en-US" dirty="0" smtClean="0"/>
              <a:t> ≣ α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If execution of a saga leads to </a:t>
            </a:r>
            <a:r>
              <a:rPr lang="en-US" b="1" dirty="0" smtClean="0"/>
              <a:t>abort</a:t>
            </a:r>
            <a:r>
              <a:rPr lang="en-US" dirty="0" smtClean="0"/>
              <a:t>, roll back the </a:t>
            </a:r>
            <a:r>
              <a:rPr lang="en-US" dirty="0" smtClean="0"/>
              <a:t>saga by </a:t>
            </a:r>
            <a:r>
              <a:rPr lang="en-US" dirty="0" smtClean="0"/>
              <a:t>executing the compensating transactions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5B6E68-5BDB-2541-BD40-D45648B6FCF5}" type="slidenum">
              <a:rPr lang="en-GB" smtClean="0"/>
              <a:pPr>
                <a:defRPr/>
              </a:pPr>
              <a:t>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3472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Flat Transactions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Transactions considered so far are flat transactions</a:t>
            </a:r>
          </a:p>
          <a:p>
            <a:pPr lvl="1"/>
            <a:r>
              <a:rPr lang="en-US" dirty="0" smtClean="0"/>
              <a:t>Basic building block</a:t>
            </a:r>
          </a:p>
          <a:p>
            <a:pPr lvl="1"/>
            <a:r>
              <a:rPr lang="en-US" dirty="0" smtClean="0"/>
              <a:t>Only one level of control by the application</a:t>
            </a:r>
          </a:p>
          <a:p>
            <a:pPr lvl="1"/>
            <a:r>
              <a:rPr lang="en-US" dirty="0" smtClean="0"/>
              <a:t>All-or-nothing (commit or abort)</a:t>
            </a:r>
          </a:p>
          <a:p>
            <a:pPr lvl="1"/>
            <a:r>
              <a:rPr lang="en-US" dirty="0" smtClean="0"/>
              <a:t>The simplest type of transaction!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30563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Long Duration Transactions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Transactions considered so far are short duration</a:t>
            </a:r>
          </a:p>
          <a:p>
            <a:pPr lvl="1"/>
            <a:r>
              <a:rPr lang="en-US" dirty="0" smtClean="0"/>
              <a:t>Banking or ticket reservations as example applications</a:t>
            </a:r>
          </a:p>
          <a:p>
            <a:pPr lvl="1"/>
            <a:r>
              <a:rPr lang="en-US" dirty="0" smtClean="0"/>
              <a:t>Transactions complete in minutes, if not seconds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Long-lived transactions present particular challenges</a:t>
            </a:r>
          </a:p>
          <a:p>
            <a:pPr lvl="1"/>
            <a:r>
              <a:rPr lang="en-GB" dirty="0" smtClean="0"/>
              <a:t>More susceptible to failure (and rollback not acceptable)</a:t>
            </a:r>
          </a:p>
          <a:p>
            <a:pPr lvl="1"/>
            <a:r>
              <a:rPr lang="en-GB" dirty="0" smtClean="0"/>
              <a:t>May lock and access many data items (increases chance of deadlock)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B6E68-5BDB-2541-BD40-D45648B6FCF5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30609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Title 3"/>
          <p:cNvSpPr>
            <a:spLocks noGrp="1"/>
          </p:cNvSpPr>
          <p:nvPr>
            <p:ph type="title"/>
          </p:nvPr>
        </p:nvSpPr>
        <p:spPr>
          <a:xfrm>
            <a:off x="357188" y="1927225"/>
            <a:ext cx="9344025" cy="4660900"/>
          </a:xfrm>
        </p:spPr>
        <p:txBody>
          <a:bodyPr/>
          <a:lstStyle/>
          <a:p>
            <a:r>
              <a:rPr lang="en-US" dirty="0" err="1" smtClean="0">
                <a:latin typeface="Georgia" charset="0"/>
                <a:ea typeface="ＭＳ Ｐゴシック" charset="0"/>
                <a:cs typeface="ＭＳ Ｐゴシック" charset="0"/>
              </a:rPr>
              <a:t>Savepoints</a:t>
            </a:r>
            <a:endParaRPr lang="en-US" dirty="0">
              <a:latin typeface="Georgia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Savepoints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err="1" smtClean="0"/>
              <a:t>Savepoint</a:t>
            </a:r>
            <a:r>
              <a:rPr lang="en-US" dirty="0" smtClean="0"/>
              <a:t>: an identifiable point in a flat transaction representing a partially consistent state which can be used as an internal restart point for the transaction</a:t>
            </a:r>
          </a:p>
          <a:p>
            <a:pPr marL="0" indent="0">
              <a:buNone/>
            </a:pPr>
            <a:r>
              <a:rPr lang="en-US" dirty="0" smtClean="0"/>
              <a:t>Used for deadlock handling</a:t>
            </a:r>
          </a:p>
          <a:p>
            <a:pPr lvl="1"/>
            <a:r>
              <a:rPr lang="en-US" dirty="0" smtClean="0"/>
              <a:t>partially rollback transaction in order to release required locks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Savepoints</a:t>
            </a:r>
            <a:r>
              <a:rPr lang="en-US" dirty="0" smtClean="0"/>
              <a:t> may be persistent</a:t>
            </a:r>
            <a:endParaRPr lang="en-US" dirty="0"/>
          </a:p>
          <a:p>
            <a:pPr lvl="1"/>
            <a:r>
              <a:rPr lang="en-GB" dirty="0">
                <a:latin typeface="Georgia" charset="0"/>
                <a:ea typeface="ＭＳ Ｐゴシック" charset="0"/>
                <a:cs typeface="ＭＳ Ｐゴシック" charset="0"/>
              </a:rPr>
              <a:t>Following a system crash, restart in-flight  transactions from their most recent </a:t>
            </a:r>
            <a:r>
              <a:rPr lang="en-GB" dirty="0" err="1">
                <a:latin typeface="Georgia" charset="0"/>
                <a:ea typeface="ＭＳ Ｐゴシック" charset="0"/>
                <a:cs typeface="ＭＳ Ｐゴシック" charset="0"/>
              </a:rPr>
              <a:t>savepoints</a:t>
            </a:r>
            <a:endParaRPr lang="en-GB" dirty="0">
              <a:latin typeface="Georgia" charset="0"/>
              <a:ea typeface="ＭＳ Ｐゴシック" charset="0"/>
              <a:cs typeface="ＭＳ Ｐゴシック" charset="0"/>
            </a:endParaRP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03255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Savepoints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5B6E68-5BDB-2541-BD40-D45648B6FCF5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  <p:sp>
        <p:nvSpPr>
          <p:cNvPr id="9" name="Rectangle 8"/>
          <p:cNvSpPr/>
          <p:nvPr/>
        </p:nvSpPr>
        <p:spPr bwMode="auto">
          <a:xfrm>
            <a:off x="2111570" y="2157209"/>
            <a:ext cx="1941557" cy="393771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solidFill>
              <a:schemeClr val="bg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000" tIns="46800" rIns="7200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START T1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grpSp>
        <p:nvGrpSpPr>
          <p:cNvPr id="29" name="Group 28"/>
          <p:cNvGrpSpPr/>
          <p:nvPr/>
        </p:nvGrpSpPr>
        <p:grpSpPr>
          <a:xfrm>
            <a:off x="2112282" y="2545692"/>
            <a:ext cx="1942315" cy="1371710"/>
            <a:chOff x="2112282" y="2545692"/>
            <a:chExt cx="1942315" cy="1371710"/>
          </a:xfrm>
        </p:grpSpPr>
        <p:sp>
          <p:nvSpPr>
            <p:cNvPr id="7" name="Rectangle 6"/>
            <p:cNvSpPr/>
            <p:nvPr/>
          </p:nvSpPr>
          <p:spPr bwMode="auto">
            <a:xfrm>
              <a:off x="2112282" y="2545692"/>
              <a:ext cx="1941557" cy="98042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bg2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72000" tIns="46800" rIns="7200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operation 1</a:t>
              </a:r>
            </a:p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smtClean="0">
                  <a:latin typeface="Georgia"/>
                  <a:ea typeface="ＭＳ Ｐゴシック" pitchFamily="-106" charset="-128"/>
                  <a:cs typeface="Georgia"/>
                </a:rPr>
                <a:t>operation 2</a:t>
              </a:r>
            </a:p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operation 3</a:t>
              </a:r>
              <a:endParaRPr kumimoji="0" 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11" name="Rectangle 10"/>
            <p:cNvSpPr/>
            <p:nvPr/>
          </p:nvSpPr>
          <p:spPr bwMode="auto">
            <a:xfrm>
              <a:off x="2113040" y="3523631"/>
              <a:ext cx="1941557" cy="393771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 w="12700" cap="flat" cmpd="sng" algn="ctr">
              <a:solidFill>
                <a:schemeClr val="bg2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72000" tIns="46800" rIns="7200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SAVEPOINT 1</a:t>
              </a:r>
              <a:endParaRPr kumimoji="0" 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2112798" y="3915828"/>
            <a:ext cx="1942315" cy="1371710"/>
            <a:chOff x="2112798" y="3915828"/>
            <a:chExt cx="1942315" cy="1371710"/>
          </a:xfrm>
        </p:grpSpPr>
        <p:sp>
          <p:nvSpPr>
            <p:cNvPr id="12" name="Rectangle 11"/>
            <p:cNvSpPr/>
            <p:nvPr/>
          </p:nvSpPr>
          <p:spPr bwMode="auto">
            <a:xfrm>
              <a:off x="2112798" y="3915828"/>
              <a:ext cx="1941557" cy="98042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bg2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72000" tIns="46800" rIns="7200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operation 4</a:t>
              </a:r>
            </a:p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smtClean="0">
                  <a:latin typeface="Georgia"/>
                  <a:ea typeface="ＭＳ Ｐゴシック" pitchFamily="-106" charset="-128"/>
                  <a:cs typeface="Georgia"/>
                </a:rPr>
                <a:t>operation 5</a:t>
              </a:r>
            </a:p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operation 6</a:t>
              </a:r>
              <a:endParaRPr kumimoji="0" 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13" name="Rectangle 12"/>
            <p:cNvSpPr/>
            <p:nvPr/>
          </p:nvSpPr>
          <p:spPr bwMode="auto">
            <a:xfrm>
              <a:off x="2113556" y="4893767"/>
              <a:ext cx="1941557" cy="393771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 w="12700" cap="flat" cmpd="sng" algn="ctr">
              <a:solidFill>
                <a:schemeClr val="bg2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72000" tIns="46800" rIns="7200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SAVEPOINT 2</a:t>
              </a:r>
              <a:endParaRPr kumimoji="0" 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114003" y="5284750"/>
            <a:ext cx="1942179" cy="1371841"/>
            <a:chOff x="2114003" y="5284750"/>
            <a:chExt cx="1942179" cy="1371841"/>
          </a:xfrm>
        </p:grpSpPr>
        <p:sp>
          <p:nvSpPr>
            <p:cNvPr id="10" name="Rectangle 9"/>
            <p:cNvSpPr/>
            <p:nvPr/>
          </p:nvSpPr>
          <p:spPr bwMode="auto">
            <a:xfrm>
              <a:off x="2114003" y="6262820"/>
              <a:ext cx="1941557" cy="393771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 w="12700" cap="flat" cmpd="sng" algn="ctr">
              <a:solidFill>
                <a:schemeClr val="bg2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72000" tIns="46800" rIns="7200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ROLLBACK to 1</a:t>
              </a:r>
              <a:endParaRPr kumimoji="0" 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2114625" y="5284750"/>
              <a:ext cx="1941557" cy="98042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bg2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72000" tIns="46800" rIns="7200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operation 7</a:t>
              </a:r>
            </a:p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smtClean="0">
                  <a:latin typeface="Georgia"/>
                  <a:ea typeface="ＭＳ Ｐゴシック" pitchFamily="-106" charset="-128"/>
                  <a:cs typeface="Georgia"/>
                </a:rPr>
                <a:t>operation 8</a:t>
              </a:r>
            </a:p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operation 9</a:t>
              </a:r>
              <a:endParaRPr kumimoji="0" 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5996461" y="3912872"/>
            <a:ext cx="1942315" cy="1371710"/>
            <a:chOff x="5996461" y="3912872"/>
            <a:chExt cx="1942315" cy="1371710"/>
          </a:xfrm>
        </p:grpSpPr>
        <p:sp>
          <p:nvSpPr>
            <p:cNvPr id="16" name="Rectangle 15"/>
            <p:cNvSpPr/>
            <p:nvPr/>
          </p:nvSpPr>
          <p:spPr bwMode="auto">
            <a:xfrm>
              <a:off x="5996461" y="3912872"/>
              <a:ext cx="1941557" cy="98042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bg2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72000" tIns="46800" rIns="7200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operation 4</a:t>
              </a:r>
            </a:p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smtClean="0">
                  <a:latin typeface="Georgia"/>
                  <a:ea typeface="ＭＳ Ｐゴシック" pitchFamily="-106" charset="-128"/>
                  <a:cs typeface="Georgia"/>
                </a:rPr>
                <a:t>operation 5</a:t>
              </a:r>
            </a:p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operation 6</a:t>
              </a:r>
              <a:endParaRPr kumimoji="0" 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17" name="Rectangle 16"/>
            <p:cNvSpPr/>
            <p:nvPr/>
          </p:nvSpPr>
          <p:spPr bwMode="auto">
            <a:xfrm>
              <a:off x="5997219" y="4890811"/>
              <a:ext cx="1941557" cy="393771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 w="12700" cap="flat" cmpd="sng" algn="ctr">
              <a:solidFill>
                <a:schemeClr val="bg2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72000" tIns="46800" rIns="7200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SAVEPOINT 3</a:t>
              </a:r>
              <a:endParaRPr kumimoji="0" 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5998288" y="5281794"/>
            <a:ext cx="1942315" cy="1371710"/>
            <a:chOff x="5998288" y="5281794"/>
            <a:chExt cx="1942315" cy="1371710"/>
          </a:xfrm>
        </p:grpSpPr>
        <p:sp>
          <p:nvSpPr>
            <p:cNvPr id="18" name="Rectangle 17"/>
            <p:cNvSpPr/>
            <p:nvPr/>
          </p:nvSpPr>
          <p:spPr bwMode="auto">
            <a:xfrm>
              <a:off x="5998288" y="5281794"/>
              <a:ext cx="1941557" cy="98042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bg2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72000" tIns="46800" rIns="7200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operation 7</a:t>
              </a:r>
            </a:p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smtClean="0">
                  <a:latin typeface="Georgia"/>
                  <a:ea typeface="ＭＳ Ｐゴシック" pitchFamily="-106" charset="-128"/>
                  <a:cs typeface="Georgia"/>
                </a:rPr>
                <a:t>operation 8</a:t>
              </a:r>
            </a:p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operation 9</a:t>
              </a:r>
              <a:endParaRPr kumimoji="0" 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19" name="Rectangle 18"/>
            <p:cNvSpPr/>
            <p:nvPr/>
          </p:nvSpPr>
          <p:spPr bwMode="auto">
            <a:xfrm>
              <a:off x="5999046" y="6259733"/>
              <a:ext cx="1941557" cy="393771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 w="12700" cap="flat" cmpd="sng" algn="ctr">
              <a:solidFill>
                <a:schemeClr val="bg2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72000" tIns="46800" rIns="7200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SAVEPOINT 4</a:t>
              </a:r>
              <a:endParaRPr kumimoji="0" 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</p:grpSp>
      <p:cxnSp>
        <p:nvCxnSpPr>
          <p:cNvPr id="23" name="Elbow Connector 22"/>
          <p:cNvCxnSpPr>
            <a:stCxn id="10" idx="2"/>
            <a:endCxn id="16" idx="0"/>
          </p:cNvCxnSpPr>
          <p:nvPr/>
        </p:nvCxnSpPr>
        <p:spPr bwMode="auto">
          <a:xfrm rot="5400000" flipH="1" flipV="1">
            <a:off x="3654151" y="3343503"/>
            <a:ext cx="2743719" cy="3882458"/>
          </a:xfrm>
          <a:prstGeom prst="bentConnector5">
            <a:avLst>
              <a:gd name="adj1" fmla="val -8332"/>
              <a:gd name="adj2" fmla="val 50000"/>
              <a:gd name="adj3" fmla="val 108332"/>
            </a:avLst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36" name="Group 35"/>
          <p:cNvGrpSpPr/>
          <p:nvPr/>
        </p:nvGrpSpPr>
        <p:grpSpPr>
          <a:xfrm>
            <a:off x="4223728" y="2549253"/>
            <a:ext cx="2216777" cy="968904"/>
            <a:chOff x="4223728" y="2549253"/>
            <a:chExt cx="2216777" cy="968904"/>
          </a:xfrm>
        </p:grpSpPr>
        <p:sp>
          <p:nvSpPr>
            <p:cNvPr id="34" name="Right Brace 33"/>
            <p:cNvSpPr/>
            <p:nvPr/>
          </p:nvSpPr>
          <p:spPr bwMode="auto">
            <a:xfrm>
              <a:off x="4223728" y="2549253"/>
              <a:ext cx="291616" cy="968904"/>
            </a:xfrm>
            <a:prstGeom prst="rightBrace">
              <a:avLst/>
            </a:prstGeom>
            <a:noFill/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4562379" y="2709169"/>
              <a:ext cx="1878126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Georgia"/>
                  <a:cs typeface="Georgia"/>
                </a:rPr>
                <a:t>work covered by</a:t>
              </a:r>
            </a:p>
            <a:p>
              <a:r>
                <a:rPr lang="en-US" dirty="0" err="1" smtClean="0">
                  <a:latin typeface="Georgia"/>
                  <a:cs typeface="Georgia"/>
                </a:rPr>
                <a:t>savepoint</a:t>
              </a:r>
              <a:r>
                <a:rPr lang="en-US" dirty="0" smtClean="0">
                  <a:latin typeface="Georgia"/>
                  <a:cs typeface="Georgia"/>
                </a:rPr>
                <a:t> 1</a:t>
              </a:r>
              <a:endParaRPr lang="en-US" dirty="0">
                <a:latin typeface="Georgia"/>
                <a:cs typeface="Georgi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911089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itle 3"/>
          <p:cNvSpPr>
            <a:spLocks noGrp="1"/>
          </p:cNvSpPr>
          <p:nvPr>
            <p:ph type="title"/>
          </p:nvPr>
        </p:nvSpPr>
        <p:spPr>
          <a:xfrm>
            <a:off x="357188" y="1927225"/>
            <a:ext cx="9344025" cy="4660900"/>
          </a:xfrm>
        </p:spPr>
        <p:txBody>
          <a:bodyPr/>
          <a:lstStyle/>
          <a:p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Chained Transactions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Content Placeholder 26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700" dirty="0" smtClean="0"/>
              <a:t>Transaction broken into </a:t>
            </a:r>
            <a:r>
              <a:rPr lang="en-US" sz="2700" dirty="0" err="1" smtClean="0"/>
              <a:t>subtransactions</a:t>
            </a:r>
            <a:r>
              <a:rPr lang="en-US" sz="2700" dirty="0" smtClean="0"/>
              <a:t> which are executed serially</a:t>
            </a:r>
          </a:p>
          <a:p>
            <a:pPr marL="0" indent="0">
              <a:buNone/>
            </a:pPr>
            <a:r>
              <a:rPr lang="en-US" sz="2700" dirty="0" smtClean="0"/>
              <a:t>On chaining to the next </a:t>
            </a:r>
            <a:r>
              <a:rPr lang="en-US" sz="2700" dirty="0" err="1" smtClean="0"/>
              <a:t>subtransaction</a:t>
            </a:r>
            <a:r>
              <a:rPr lang="en-US" sz="2700" dirty="0" smtClean="0"/>
              <a:t>:</a:t>
            </a:r>
          </a:p>
          <a:p>
            <a:pPr lvl="1"/>
            <a:r>
              <a:rPr lang="en-US" dirty="0" smtClean="0"/>
              <a:t>commit results</a:t>
            </a:r>
          </a:p>
          <a:p>
            <a:pPr lvl="1"/>
            <a:r>
              <a:rPr lang="en-US" dirty="0" smtClean="0"/>
              <a:t>keep (some) locks</a:t>
            </a:r>
          </a:p>
          <a:p>
            <a:pPr marL="0" indent="0">
              <a:buNone/>
            </a:pPr>
            <a:r>
              <a:rPr lang="en-US" sz="2700" dirty="0" smtClean="0"/>
              <a:t>Cannot rollback to previous </a:t>
            </a:r>
            <a:r>
              <a:rPr lang="en-US" sz="2700" dirty="0" err="1" smtClean="0"/>
              <a:t>subtransaction</a:t>
            </a:r>
            <a:endParaRPr lang="en-US" sz="27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Chained Transactions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EBA254-1C6E-D546-957A-F81C6DC1BF98}" type="slidenum">
              <a:rPr lang="en-GB" smtClean="0"/>
              <a:pPr>
                <a:defRPr/>
              </a:pPr>
              <a:t>9</a:t>
            </a:fld>
            <a:endParaRPr lang="en-GB"/>
          </a:p>
        </p:txBody>
      </p:sp>
      <p:sp>
        <p:nvSpPr>
          <p:cNvPr id="4" name="Rectangle 3"/>
          <p:cNvSpPr/>
          <p:nvPr/>
        </p:nvSpPr>
        <p:spPr bwMode="auto">
          <a:xfrm>
            <a:off x="6402617" y="2383007"/>
            <a:ext cx="1941557" cy="393771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solidFill>
              <a:schemeClr val="bg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000" tIns="46800" rIns="7200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START T1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6403329" y="2771490"/>
            <a:ext cx="1941557" cy="98042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bg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000" tIns="46800" rIns="7200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operation 1</a:t>
            </a: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latin typeface="Georgia"/>
                <a:ea typeface="ＭＳ Ｐゴシック" pitchFamily="-106" charset="-128"/>
                <a:cs typeface="Georgia"/>
              </a:rPr>
              <a:t>operation 2</a:t>
            </a: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operation 3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6404087" y="3749429"/>
            <a:ext cx="1941557" cy="393771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solidFill>
              <a:schemeClr val="bg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000" tIns="46800" rIns="7200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CHAIN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6403845" y="5383482"/>
            <a:ext cx="1941557" cy="98042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bg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000" tIns="46800" rIns="7200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operation 4</a:t>
            </a: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latin typeface="Georgia"/>
                <a:ea typeface="ＭＳ Ｐゴシック" pitchFamily="-106" charset="-128"/>
                <a:cs typeface="Georgia"/>
              </a:rPr>
              <a:t>operation 5</a:t>
            </a: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operation 6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6404603" y="6361421"/>
            <a:ext cx="1941557" cy="393771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solidFill>
              <a:schemeClr val="bg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000" tIns="46800" rIns="7200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latin typeface="Georgia"/>
                <a:ea typeface="ＭＳ Ｐゴシック" pitchFamily="-106" charset="-128"/>
                <a:cs typeface="Georgia"/>
              </a:rPr>
              <a:t>CHAIN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" name="Down Arrow 24"/>
          <p:cNvSpPr/>
          <p:nvPr/>
        </p:nvSpPr>
        <p:spPr bwMode="auto">
          <a:xfrm>
            <a:off x="6837136" y="4431292"/>
            <a:ext cx="1072519" cy="691507"/>
          </a:xfrm>
          <a:prstGeom prst="downArrow">
            <a:avLst/>
          </a:prstGeom>
          <a:solidFill>
            <a:schemeClr val="bg2">
              <a:lumMod val="75000"/>
            </a:schemeClr>
          </a:solidFill>
          <a:ln w="12700" cap="flat" cmpd="sng" algn="ctr">
            <a:solidFill>
              <a:schemeClr val="bg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241464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  <p:bldP spid="25" grpId="0" animBg="1"/>
    </p:bldLst>
  </p:timing>
</p:sld>
</file>

<file path=ppt/theme/theme1.xml><?xml version="1.0" encoding="utf-8"?>
<a:theme xmlns:a="http://schemas.openxmlformats.org/drawingml/2006/main" name="ECS">
  <a:themeElements>
    <a:clrScheme name="Custom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_ppt__template_electronics">
      <a:majorFont>
        <a:latin typeface="Georgia"/>
        <a:ea typeface="ＭＳ Ｐゴシック"/>
        <a:cs typeface="ＭＳ Ｐゴシック"/>
      </a:majorFont>
      <a:minorFont>
        <a:latin typeface="Georgia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lnDef>
  </a:objectDefaults>
  <a:extraClrSchemeLst>
    <a:extraClrScheme>
      <a:clrScheme name="uos_ppt__template_electronics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ECS.thmx</Template>
  <TotalTime>1834</TotalTime>
  <Words>887</Words>
  <Application>Microsoft Macintosh PowerPoint</Application>
  <PresentationFormat>Custom</PresentationFormat>
  <Paragraphs>261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ECS</vt:lpstr>
      <vt:lpstr>Advanced Transactions</vt:lpstr>
      <vt:lpstr>Overview</vt:lpstr>
      <vt:lpstr>Flat Transactions</vt:lpstr>
      <vt:lpstr>Long Duration Transactions</vt:lpstr>
      <vt:lpstr>Savepoints</vt:lpstr>
      <vt:lpstr>Savepoints</vt:lpstr>
      <vt:lpstr>Savepoints</vt:lpstr>
      <vt:lpstr>Chained Transactions</vt:lpstr>
      <vt:lpstr>Chained Transactions</vt:lpstr>
      <vt:lpstr>Savepoints versus Chained Transactions</vt:lpstr>
      <vt:lpstr>Savepoints versus Chained Transactions</vt:lpstr>
      <vt:lpstr>Nested  Transactions</vt:lpstr>
      <vt:lpstr>Nested Transactions</vt:lpstr>
      <vt:lpstr>Nested Transactions</vt:lpstr>
      <vt:lpstr>Commit Rule</vt:lpstr>
      <vt:lpstr>Rollback Rule</vt:lpstr>
      <vt:lpstr>Visibility Rule</vt:lpstr>
      <vt:lpstr>Observations</vt:lpstr>
      <vt:lpstr>Observations</vt:lpstr>
      <vt:lpstr>Emulating Nesting with Savepoints</vt:lpstr>
      <vt:lpstr>Observations</vt:lpstr>
      <vt:lpstr>Sagas</vt:lpstr>
      <vt:lpstr>Sagas</vt:lpstr>
      <vt:lpstr>Sagas</vt:lpstr>
      <vt:lpstr>Saga Execution</vt:lpstr>
    </vt:vector>
  </TitlesOfParts>
  <Company>Home Office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 Stephen O'Connell</dc:creator>
  <cp:lastModifiedBy>Nicholas Gibbins</cp:lastModifiedBy>
  <cp:revision>66</cp:revision>
  <dcterms:created xsi:type="dcterms:W3CDTF">2005-02-13T14:38:23Z</dcterms:created>
  <dcterms:modified xsi:type="dcterms:W3CDTF">2015-03-06T12:25:48Z</dcterms:modified>
</cp:coreProperties>
</file>